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7" r:id="rId2"/>
    <p:sldId id="280" r:id="rId3"/>
    <p:sldId id="282" r:id="rId4"/>
    <p:sldId id="281" r:id="rId5"/>
    <p:sldId id="283" r:id="rId6"/>
    <p:sldId id="284" r:id="rId7"/>
    <p:sldId id="279" r:id="rId8"/>
    <p:sldId id="285" r:id="rId9"/>
    <p:sldId id="288" r:id="rId10"/>
    <p:sldId id="290" r:id="rId11"/>
    <p:sldId id="262" r:id="rId12"/>
    <p:sldId id="293" r:id="rId13"/>
    <p:sldId id="294" r:id="rId14"/>
    <p:sldId id="295" r:id="rId15"/>
    <p:sldId id="296" r:id="rId16"/>
    <p:sldId id="291" r:id="rId17"/>
    <p:sldId id="272" r:id="rId18"/>
    <p:sldId id="265" r:id="rId19"/>
    <p:sldId id="266" r:id="rId20"/>
    <p:sldId id="267" r:id="rId21"/>
    <p:sldId id="268" r:id="rId22"/>
    <p:sldId id="269" r:id="rId23"/>
    <p:sldId id="270" r:id="rId24"/>
    <p:sldId id="271" r:id="rId25"/>
    <p:sldId id="297" r:id="rId26"/>
    <p:sldId id="274" r:id="rId27"/>
    <p:sldId id="273" r:id="rId28"/>
    <p:sldId id="276" r:id="rId29"/>
    <p:sldId id="277" r:id="rId30"/>
    <p:sldId id="300" r:id="rId31"/>
    <p:sldId id="263" r:id="rId32"/>
    <p:sldId id="264" r:id="rId33"/>
    <p:sldId id="286"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8" autoAdjust="0"/>
    <p:restoredTop sz="94689" autoAdjust="0"/>
  </p:normalViewPr>
  <p:slideViewPr>
    <p:cSldViewPr>
      <p:cViewPr>
        <p:scale>
          <a:sx n="66" d="100"/>
          <a:sy n="66" d="100"/>
        </p:scale>
        <p:origin x="-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C20D2-6A77-4843-954D-D90B17E18FF8}" type="datetimeFigureOut">
              <a:rPr lang="es-EC" smtClean="0"/>
              <a:pPr/>
              <a:t>08/05/2014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CCC07-8F8B-4A1C-AE58-39B8D2516CBC}"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97B84A-BA41-4DFE-9A26-8C972F72B7AD}" type="datetime1">
              <a:rPr lang="es-EC" smtClean="0"/>
              <a:pPr/>
              <a:t>08/05/2014</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0F97F150-133A-43A0-B7ED-DB695A7A7B9A}"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A56794-B7E1-45A9-ACE4-2EB6A6A6A9AE}" type="datetime1">
              <a:rPr lang="es-EC" smtClean="0"/>
              <a:pPr/>
              <a:t>08/05/2014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8A67AD-73CE-4ACF-A33B-33051B50E153}" type="datetime1">
              <a:rPr lang="es-EC" smtClean="0"/>
              <a:pPr/>
              <a:t>08/05/2014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BCA46-592F-4147-9D56-562E0EC729E2}" type="datetime1">
              <a:rPr lang="es-EC" smtClean="0"/>
              <a:pPr/>
              <a:t>08/05/2014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690595-EAD7-4C1D-B4FB-CEBAAF785B29}" type="datetime1">
              <a:rPr lang="es-EC" smtClean="0"/>
              <a:pPr/>
              <a:t>08/05/2014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97F150-133A-43A0-B7ED-DB695A7A7B9A}"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20B9AA-8D53-4D4A-BBCB-671C6DEDB70E}" type="datetime1">
              <a:rPr lang="es-EC" smtClean="0"/>
              <a:pPr/>
              <a:t>08/05/2014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D671F2-F4D5-404E-BBFD-8D8E4329D011}" type="datetime1">
              <a:rPr lang="es-EC" smtClean="0"/>
              <a:pPr/>
              <a:t>08/05/2014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2B2441-7385-4884-B9CD-BE76568295B7}" type="datetime1">
              <a:rPr lang="es-EC" smtClean="0"/>
              <a:pPr/>
              <a:t>08/05/2014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A1861-F654-416E-942A-9A68F0991354}" type="datetime1">
              <a:rPr lang="es-EC" smtClean="0"/>
              <a:pPr/>
              <a:t>08/05/2014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DA11E0-570C-45B2-B4E9-265AF1FF99FA}" type="datetime1">
              <a:rPr lang="es-EC" smtClean="0"/>
              <a:pPr/>
              <a:t>08/05/2014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97F150-133A-43A0-B7ED-DB695A7A7B9A}" type="slidenum">
              <a:rPr lang="es-EC" smtClean="0"/>
              <a:pPr/>
              <a:t>‹#›</a:t>
            </a:fld>
            <a:endParaRPr lang="es-EC"/>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7410AF-FC8E-411E-AC06-295B74D2D17A}" type="datetime1">
              <a:rPr lang="es-EC" smtClean="0"/>
              <a:pPr/>
              <a:t>08/05/2014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0F97F150-133A-43A0-B7ED-DB695A7A7B9A}" type="slidenum">
              <a:rPr lang="es-EC" smtClean="0"/>
              <a:pPr/>
              <a:t>‹#›</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9517EA-8BF3-46DA-AC35-D5F75C5094D5}" type="datetime1">
              <a:rPr lang="es-EC" smtClean="0"/>
              <a:pPr/>
              <a:t>08/05/2014</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97F150-133A-43A0-B7ED-DB695A7A7B9A}" type="slidenum">
              <a:rPr lang="es-EC" smtClean="0"/>
              <a:pPr/>
              <a:t>‹#›</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d"/>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google.com.ec/url?sa=i&amp;rct=j&amp;q=&amp;esrc=s&amp;source=images&amp;cd=&amp;cad=rja&amp;uact=8&amp;docid=lGIGStyDi0fE7M&amp;tbnid=STj3UMgDE3xkFM:&amp;ved=0CAUQjRw&amp;url=http://normasisocalidadyproductividad.blogspot.com/&amp;ei=nEdEU_6qIeHg0gG-oICoBg&amp;bvm=bv.64367178,d.dmQ&amp;psig=AFQjCNHVgycypxFzoxuWwM3DEPleXu0Adg&amp;ust=1397069960565433" TargetMode="External"/><Relationship Id="rId7"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hyperlink" Target="http://www.google.com.ec/url?sa=i&amp;rct=j&amp;q=&amp;esrc=s&amp;source=images&amp;cd=&amp;cad=rja&amp;uact=8&amp;docid=lGIGStyDi0fE7M&amp;tbnid=STj3UMgDE3xkFM:&amp;ved=0CAUQjRw&amp;url=http://www.freelibros.org/libros/compendio-de-normas-iso-de-ingenieria-ambiental.html&amp;ei=y0dEU7qyKKHQ0gHE0oHYAg&amp;bvm=bv.64367178,d.dmQ&amp;psig=AFQjCNHVgycypxFzoxuWwM3DEPleXu0Adg&amp;ust=1397069960565433" TargetMode="External"/><Relationship Id="rId10"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hyperlink" Target="http://www.hiexpress.com/hotels/us/es/reserv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png"/><Relationship Id="rId7" Type="http://schemas.openxmlformats.org/officeDocument/2006/relationships/slide" Target="slide15.xml"/><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27.xml"/><Relationship Id="rId18" Type="http://schemas.openxmlformats.org/officeDocument/2006/relationships/image" Target="../media/image18.jpeg"/><Relationship Id="rId3" Type="http://schemas.openxmlformats.org/officeDocument/2006/relationships/slide" Target="slide22.xml"/><Relationship Id="rId21" Type="http://schemas.openxmlformats.org/officeDocument/2006/relationships/image" Target="../media/image3.png"/><Relationship Id="rId7" Type="http://schemas.openxmlformats.org/officeDocument/2006/relationships/hyperlink" Target="http://www.google.com.ec/url?sa=i&amp;source=images&amp;cd=&amp;cad=rja&amp;uact=8&amp;docid=xNVKjdjH1naB6M&amp;tbnid=8BFNiM4Xg4PxDM&amp;ved=0CAgQjRw&amp;url=http://abesa.com.mx/Misi_n__Visi_n_y_Objetivos.html&amp;ei=cURDU67pL4SR0gH6_oHIDA&amp;psig=AFQjCNHOxYNhwLfK_oovzXiJDZQeECKjhw&amp;ust=1397003761852111" TargetMode="External"/><Relationship Id="rId12" Type="http://schemas.openxmlformats.org/officeDocument/2006/relationships/image" Target="../media/image15.jpeg"/><Relationship Id="rId17" Type="http://schemas.openxmlformats.org/officeDocument/2006/relationships/slide" Target="slide18.xml"/><Relationship Id="rId2" Type="http://schemas.openxmlformats.org/officeDocument/2006/relationships/slide" Target="slide17.xml"/><Relationship Id="rId16" Type="http://schemas.openxmlformats.org/officeDocument/2006/relationships/image" Target="../media/image17.jpeg"/><Relationship Id="rId20" Type="http://schemas.openxmlformats.org/officeDocument/2006/relationships/hyperlink" Target="http://www.hiexpress.com/hotels/us/es/reservation" TargetMode="Externa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slide" Target="slide21.xml"/><Relationship Id="rId5" Type="http://schemas.openxmlformats.org/officeDocument/2006/relationships/slide" Target="slide26.xml"/><Relationship Id="rId15" Type="http://schemas.openxmlformats.org/officeDocument/2006/relationships/slide" Target="slide28.xml"/><Relationship Id="rId10" Type="http://schemas.openxmlformats.org/officeDocument/2006/relationships/image" Target="../media/image14.jpeg"/><Relationship Id="rId19"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slide" Target="slide20.xml"/><Relationship Id="rId1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6.xml"/><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www.google.com.ec/imgres?imgurl=http://2.bp.blogspot.com/-EsFAzlvEXOg/USNaj0pw2CI/AAAAAAAAA30/E5xyg55Wbns/s1600/compromiso-de-la-direccion.jpg&amp;imgrefurl=http://www.master-calidad.net/2013/02/compromiso-de-la-direccion.html&amp;docid=8J6OM3NsfZZxVM&amp;tbnid=4D0yGRdQaCmsXM:&amp;w=640&amp;h=460&amp;ei=7X1EU-SLAeW_0gGPxYHoDQ&amp;ved=0CAIQxiAwAA&amp;iact=c"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21.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22.jpeg"/><Relationship Id="rId4" Type="http://schemas.openxmlformats.org/officeDocument/2006/relationships/hyperlink" Target="https://www.google.com.ec/imgres?imgurl=http://www.constructoraingeza.com/images/politica%20de%20calidad.jpg&amp;imgrefurl=http://www.constructoraingeza.com/empresa.html&amp;docid=laMjRF9wRyWvsM&amp;tbnid=DIP_4llEYBrLPM:&amp;w=1200&amp;h=800&amp;ei=gH9EU_60J4qZ0QG324DABQ&amp;ved=0CAIQxiAwAA&amp;iact=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hyperlink" Target="https://www.google.com.ec/imgres?imgurl=http://abovethelaw.com/salary%20pay%20raise.jpg&amp;imgrefurl=http://abovethelaw.com/2009/01/page/3/&amp;docid=tvDHioswN37MNM&amp;tbnid=ysCd0JceaKippM:&amp;w=191&amp;h=190&amp;ei=LbtEU9qnFqr10gGGu4CoBw&amp;ved=0CAIQxiAwAA&amp;iact=c" TargetMode="External"/><Relationship Id="rId5" Type="http://schemas.openxmlformats.org/officeDocument/2006/relationships/slide" Target="slide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hyperlink" Target="https://www.google.com.ec/imgres?imgurl=http://blog.wsibsns.mx/wp-content/uploads/2013/07/Comunicaci%C3%B3n-con-clientes.jpg&amp;imgrefurl=http://blog.wsibsns.mx/comunicacion-con-clientes/que-tus-clientes-no-se-vean-como-angry-birds-por-el-trato-y-servicio-que-reciben/&amp;docid=XMMjfh-ix_Sm6M&amp;tbnid=DpWmyr-WDbsbcM:&amp;w=347&amp;h=346&amp;ei=fbtEU5SsN4qH0AGYooD4DA&amp;ved=0CAIQxiAwAA&amp;iact=c" TargetMode="External"/><Relationship Id="rId5" Type="http://schemas.openxmlformats.org/officeDocument/2006/relationships/slide" Target="slide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hyperlink" Target="https://www.google.com.ec/imgres?imgurl=http://1.bp.blogspot.com/-Q1nvZgklyRI/UehGc6U35cI/AAAAAAAAAJo/Gq8uCuZNCKQ/s1600/docu.jpg&amp;imgrefurl=http://progressumit.blogspot.com/2013/07/el-objetivo-siempre-es-optimizar.html&amp;docid=TRbNrMxaTCEBwM&amp;tbnid=4jVzdPonmujwjM:&amp;w=640&amp;h=480&amp;ei=77tEU7KmL-u00AH-ooDABg&amp;ved=0CAIQxiAwAA&amp;iact=c" TargetMode="External"/><Relationship Id="rId5" Type="http://schemas.openxmlformats.org/officeDocument/2006/relationships/slide" Target="slide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hyperlink" Target="https://www.google.com.ec/imgres?imgurl=http://4.bp.blogspot.com/-t8BRQgKLudc/Ui2UoOhb6RI/AAAAAAAAAtU/EJZ6la3pgc0/s1600/outsourcing-projects-for-succedd.jpg&amp;imgrefurl=http://gestionconocimientoti.blogspot.com/2013_09_01_archive.html&amp;docid=pQslJcfAgIfGaM&amp;tbnid=x7dEUxAnD7WddM:&amp;w=388&amp;h=309&amp;ei=b71EU5LrDOy80AHjrIGYBg&amp;ved=0CAIQxiAwAA&amp;iact=c" TargetMode="External"/><Relationship Id="rId5" Type="http://schemas.openxmlformats.org/officeDocument/2006/relationships/slide" Target="slide1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7"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om.ec/imgres?imgurl=http://1.bp.blogspot.com/-3l4S-KvjKbw/TdQC3HIdqKI/AAAAAAAAAOI/hu8yVtclBPg/s1600/D0EFDE825.png&amp;imgrefurl=http://tekdroid.blogspot.com/2012/04/manual-de-programacion-basico-android.html&amp;docid=-lrR5PbUWeuFgM&amp;tbnid=vyn4Y337FMwvfM:&amp;w=328&amp;h=310&amp;ei=d4NEU_a6D4iQ0AGGo4GgBw&amp;ved=0CAIQxiAwAA&amp;iact=c"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www.google.com.ec/imgres?start=174&amp;sa=X&amp;biw=1366&amp;bih=623&amp;tbm=isch&amp;tbnid=KQP88YAG79m7LM:&amp;imgrefurl=https://osha.europa.eu/es/topics/maintenance/index_html&amp;docid=_RMRhlb8ujYBXM&amp;imgurl=https://osha.europa.eu/en/topics/maintenance/maintenance.jpg/image_mini&amp;w=200&amp;h=191&amp;ei=Z2QWUtziBonI2AXG74DwDw&amp;zoom=1&amp;ved=1t:3588,r:94,s:100,i:286&amp;iact=rc&amp;page=9&amp;tbnh=152&amp;tbnw=160&amp;ndsp=24&amp;tx=43&amp;ty=130" TargetMode="External"/><Relationship Id="rId18" Type="http://schemas.openxmlformats.org/officeDocument/2006/relationships/image" Target="../media/image35.jpeg"/><Relationship Id="rId3" Type="http://schemas.openxmlformats.org/officeDocument/2006/relationships/image" Target="../media/image3.png"/><Relationship Id="rId7" Type="http://schemas.openxmlformats.org/officeDocument/2006/relationships/hyperlink" Target="http://www.google.com.ec/imgres?imgurl=http://www.wonderperuexpedition.com/es/img/aside/reservaciones.jpg&amp;imgrefurl=http://www.wonderperuexpedition.com/es/directorio.php&amp;h=157&amp;w=270&amp;sz=11&amp;tbnid=hruliVMfnELtbM:&amp;tbnh=90&amp;tbnw=155&amp;zoom=1&amp;usg=__kDloSw-wqJMfTvrlB6MutdT5xhk=&amp;docid=ABwv7OfO4WUoWM&amp;sa=X&amp;ei=dWMWUvWqCuaR2wWqg4FQ&amp;ved=0CEQQ9QEwBw&amp;dur=4983" TargetMode="External"/><Relationship Id="rId12" Type="http://schemas.openxmlformats.org/officeDocument/2006/relationships/image" Target="../media/image32.jpeg"/><Relationship Id="rId17" Type="http://schemas.openxmlformats.org/officeDocument/2006/relationships/hyperlink" Target="http://www.google.com/imgres?imgurl=http://1.bp.blogspot.com/-sEbW0xI-FFA/UBmEvfTohGI/AAAAAAAAAFA/HsR8mH88Dqk/s1600/Asistente+de+A&amp;B.jpg&amp;imgrefurl=http://administraciondeayb.blogspot.com/2012/08/asistente-de-alimentos-y-bebidas.html&amp;h=372&amp;w=320&amp;sz=39&amp;tbnid=lUHHgHy2ZrdJwM:&amp;tbnh=100&amp;tbnw=86&amp;zoom=1&amp;usg=__YKf6tIjgirUPyVtvVcxzl63o51k=&amp;docid=eRUlKVZ6L-YkoM&amp;hl=es&amp;sa=X&amp;ei=p2YWUqi7HuiU2gXshoHQAg&amp;ved=0CC0Q9QEwAQ" TargetMode="External"/><Relationship Id="rId2" Type="http://schemas.openxmlformats.org/officeDocument/2006/relationships/hyperlink" Target="http://www.hiexpress.com/hotels/us/es/reservation" TargetMode="External"/><Relationship Id="rId16"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hyperlink" Target="http://www.google.com.ec/url?sa=i&amp;rct=j&amp;q=&amp;esrc=s&amp;frm=1&amp;source=images&amp;cd=&amp;cad=rja&amp;docid=DqeAtJ2KxMTWXM&amp;tbnid=gCOwPiuHoxy5hM:&amp;ved=0CAUQjRw&amp;url=http://dana65773.blogspot.com/2012/05/organizacion-de-la-gerencia-de-ama-de.html&amp;ei=AmQWUr-OG4WC9gTjnoDYCQ&amp;bvm=bv.51156542,d.b2I&amp;psig=AFQjCNHouFaf8jTh_o72kPvPlU6VFx_3iA&amp;ust=1377285474665679" TargetMode="External"/><Relationship Id="rId5" Type="http://schemas.openxmlformats.org/officeDocument/2006/relationships/hyperlink" Target="http://www.google.com.ec/imgres?sa=X&amp;biw=1366&amp;bih=623&amp;tbm=isch&amp;tbnid=YiLIRbhT8ETjcM:&amp;imgrefurl=http://gestion.pe/economia/que-ha-sucedido-regulacion-bancaria-desde-crisis-financiera-2067074&amp;docid=gNaw85JZBPCnjM&amp;imgurl=http://cde.gestion2.e3.pe/ima/0/0/0/2/2/22026.jpg&amp;w=513&amp;h=285&amp;ei=VWIWUu7SNMmL2AWBvYDIDw&amp;zoom=1&amp;ved=1t:3588,r:88,s:0,i:349&amp;iact=rc&amp;page=5&amp;tbnh=167&amp;tbnw=300&amp;start=80&amp;ndsp=20&amp;tx=197&amp;ty=29" TargetMode="External"/><Relationship Id="rId15" Type="http://schemas.openxmlformats.org/officeDocument/2006/relationships/hyperlink" Target="http://www.google.com.ec/url?sa=i&amp;rct=j&amp;q=&amp;esrc=s&amp;frm=1&amp;source=images&amp;cd=&amp;cad=rja&amp;docid=qLVtA2raU3z9EM&amp;tbnid=2nVhiEQGaYSXfM:&amp;ved=0CAUQjRw&amp;url=http://www.trabajosporelmundo.com/news/reino-unido-jefe-de-mantenimiento-novotel-londres-ingles/&amp;ei=K2UWUrO9D4_S9ASMwoC4Dw&amp;bvm=bv.51156542,d.b2I&amp;psig=AFQjCNFFAQ_Xg5mdCk7EfRIlXyzHLUq1yw&amp;ust=1377285569775438" TargetMode="External"/><Relationship Id="rId10"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hyperlink" Target="http://www.google.com.ec/url?sa=i&amp;source=images&amp;cd=&amp;cad=rja&amp;docid=3chiwohnLmMYDM&amp;tbnid=gpBSsbfO7oKIbM:&amp;ved=0CAgQjRwwAA&amp;url=http://tepic.olx.com.mx/jefe-de-ventas-iid-41807711&amp;ei=VGEWUvqNA6fP2QXv6IHABQ&amp;psig=AFQjCNF9BEyCxgdW4gqT1ufNAQTsQ1jCFQ&amp;ust=1377284820117885" TargetMode="External"/><Relationship Id="rId1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hiexpress.com/hotels/us/es/reserv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ec/url?sa=i&amp;rct=j&amp;q=&amp;esrc=s&amp;frm=1&amp;source=images&amp;cd=&amp;cad=rja&amp;docid=Ofv2HH8NhPM1GM&amp;tbnid=2rsqjWKdamv5wM:&amp;ved=0CAUQjRw&amp;url=http://www.cesiecuador.com/paginas/mejora_continua.htm&amp;ei=Lh5KUojvDLWz4APq6oDgBw&amp;bvm=bv.53371865,d.dmg&amp;psig=AFQjCNF-jZbj-xG8O7PQ_sWPPmnMdakslQ&amp;ust=1380672636739088"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hiexpress.com/hotels/us/es/reservatio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express.com/hotels/us/es/reserva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05000"/>
            <a:ext cx="9296400" cy="533400"/>
          </a:xfrm>
        </p:spPr>
        <p:txBody>
          <a:bodyPr>
            <a:normAutofit/>
          </a:bodyPr>
          <a:lstStyle/>
          <a:p>
            <a:pPr algn="ctr"/>
            <a:r>
              <a:rPr lang="en-US" sz="2800" dirty="0" smtClean="0"/>
              <a:t>MAESTRIA EN GESTION DE LA CALIDAD Y PRODUCTIVIDAD</a:t>
            </a:r>
            <a:endParaRPr lang="es-EC" sz="2800" dirty="0"/>
          </a:p>
        </p:txBody>
      </p:sp>
      <p:sp>
        <p:nvSpPr>
          <p:cNvPr id="3" name="Subtitle 2"/>
          <p:cNvSpPr>
            <a:spLocks noGrp="1"/>
          </p:cNvSpPr>
          <p:nvPr>
            <p:ph type="subTitle" idx="1"/>
          </p:nvPr>
        </p:nvSpPr>
        <p:spPr>
          <a:xfrm>
            <a:off x="762000" y="4572000"/>
            <a:ext cx="7543800" cy="646331"/>
          </a:xfrm>
        </p:spPr>
        <p:txBody>
          <a:bodyPr>
            <a:spAutoFit/>
          </a:bodyPr>
          <a:lstStyle/>
          <a:p>
            <a:pPr algn="ctr"/>
            <a:r>
              <a:rPr lang="es-EC" sz="1800" dirty="0" smtClean="0">
                <a:solidFill>
                  <a:schemeClr val="bg1"/>
                </a:solidFill>
              </a:rPr>
              <a:t>DISEÑO DE UN SISTEMA DE GESTIÓN DE LA CALIDAD  DEL  HOTEL HOLIDAY INN EXPRESS QUITO APLICANDO LA NORMA ISO 9001</a:t>
            </a:r>
            <a:endParaRPr lang="es-EC" sz="1800" dirty="0">
              <a:solidFill>
                <a:schemeClr val="bg1"/>
              </a:solidFill>
            </a:endParaRPr>
          </a:p>
        </p:txBody>
      </p:sp>
      <p:sp>
        <p:nvSpPr>
          <p:cNvPr id="4" name="Subtitle 2"/>
          <p:cNvSpPr txBox="1">
            <a:spLocks/>
          </p:cNvSpPr>
          <p:nvPr/>
        </p:nvSpPr>
        <p:spPr>
          <a:xfrm>
            <a:off x="76200" y="5334000"/>
            <a:ext cx="8839200" cy="838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err="1" smtClean="0">
                <a:solidFill>
                  <a:schemeClr val="tx2">
                    <a:lumMod val="75000"/>
                  </a:schemeClr>
                </a:solidFill>
              </a:rPr>
              <a:t>Autores</a:t>
            </a:r>
            <a:r>
              <a:rPr lang="en-US" dirty="0" smtClean="0">
                <a:solidFill>
                  <a:schemeClr val="tx2">
                    <a:lumMod val="75000"/>
                  </a:schemeClr>
                </a:solidFill>
              </a:rPr>
              <a:t>: </a:t>
            </a:r>
            <a:r>
              <a:rPr lang="en-US" dirty="0" err="1" smtClean="0">
                <a:solidFill>
                  <a:schemeClr val="tx2">
                    <a:lumMod val="75000"/>
                  </a:schemeClr>
                </a:solidFill>
              </a:rPr>
              <a:t>Ing</a:t>
            </a:r>
            <a:r>
              <a:rPr lang="en-US" dirty="0" smtClean="0">
                <a:solidFill>
                  <a:schemeClr val="tx2">
                    <a:lumMod val="75000"/>
                  </a:schemeClr>
                </a:solidFill>
              </a:rPr>
              <a:t>. Marcela Salazar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err="1" smtClean="0">
                <a:solidFill>
                  <a:schemeClr val="tx2">
                    <a:lumMod val="75000"/>
                  </a:schemeClr>
                </a:solidFill>
              </a:rPr>
              <a:t>Ing</a:t>
            </a:r>
            <a:r>
              <a:rPr lang="en-US" dirty="0" smtClean="0">
                <a:solidFill>
                  <a:schemeClr val="tx2">
                    <a:lumMod val="75000"/>
                  </a:schemeClr>
                </a:solidFill>
              </a:rPr>
              <a:t>. Paolo Salazar</a:t>
            </a:r>
          </a:p>
          <a:p>
            <a:pPr lvl="0" algn="ctr">
              <a:spcBef>
                <a:spcPct val="20000"/>
              </a:spcBef>
            </a:pPr>
            <a:r>
              <a:rPr kumimoji="0" lang="en-US" b="0" i="0" u="none" strike="noStrike" kern="1200" cap="none" spc="0" normalizeH="0" baseline="0" noProof="0" dirty="0" smtClean="0">
                <a:ln>
                  <a:noFill/>
                </a:ln>
                <a:solidFill>
                  <a:schemeClr val="tx2">
                    <a:lumMod val="75000"/>
                  </a:schemeClr>
                </a:solidFill>
                <a:effectLst/>
                <a:uLnTx/>
                <a:uFillTx/>
                <a:latin typeface="+mn-lt"/>
                <a:ea typeface="+mn-ea"/>
                <a:cs typeface="+mn-cs"/>
              </a:rPr>
              <a:t>Tutor:</a:t>
            </a:r>
            <a:r>
              <a:rPr kumimoji="0" lang="en-US" b="0" i="0" u="none" strike="noStrike" kern="1200" cap="none" spc="0" normalizeH="0" noProof="0" dirty="0" smtClean="0">
                <a:ln>
                  <a:noFill/>
                </a:ln>
                <a:solidFill>
                  <a:schemeClr val="tx2">
                    <a:lumMod val="75000"/>
                  </a:schemeClr>
                </a:solidFill>
                <a:effectLst/>
                <a:uLnTx/>
                <a:uFillTx/>
                <a:latin typeface="+mn-lt"/>
                <a:ea typeface="+mn-ea"/>
                <a:cs typeface="+mn-cs"/>
              </a:rPr>
              <a:t> </a:t>
            </a:r>
            <a:r>
              <a:rPr lang="es-EC" dirty="0">
                <a:solidFill>
                  <a:schemeClr val="tx2">
                    <a:lumMod val="75000"/>
                  </a:schemeClr>
                </a:solidFill>
              </a:rPr>
              <a:t>Raúl Pavón C., </a:t>
            </a:r>
            <a:r>
              <a:rPr lang="es-EC" dirty="0" err="1">
                <a:solidFill>
                  <a:schemeClr val="tx2">
                    <a:lumMod val="75000"/>
                  </a:schemeClr>
                </a:solidFill>
              </a:rPr>
              <a:t>Ing</a:t>
            </a:r>
            <a:r>
              <a:rPr lang="es-EC" dirty="0">
                <a:solidFill>
                  <a:schemeClr val="tx2">
                    <a:lumMod val="75000"/>
                  </a:schemeClr>
                </a:solidFill>
              </a:rPr>
              <a:t>, </a:t>
            </a:r>
            <a:r>
              <a:rPr lang="es-EC" dirty="0" err="1">
                <a:solidFill>
                  <a:schemeClr val="tx2">
                    <a:lumMod val="75000"/>
                  </a:schemeClr>
                </a:solidFill>
              </a:rPr>
              <a:t>MSc.</a:t>
            </a:r>
            <a:r>
              <a:rPr lang="es-EC" dirty="0">
                <a:solidFill>
                  <a:schemeClr val="tx2">
                    <a:lumMod val="75000"/>
                  </a:schemeClr>
                </a:solidFill>
              </a:rPr>
              <a:t> MBA</a:t>
            </a:r>
          </a:p>
        </p:txBody>
      </p:sp>
      <p:sp>
        <p:nvSpPr>
          <p:cNvPr id="5" name="Subtitle 2"/>
          <p:cNvSpPr txBox="1">
            <a:spLocks/>
          </p:cNvSpPr>
          <p:nvPr/>
        </p:nvSpPr>
        <p:spPr>
          <a:xfrm>
            <a:off x="1143000" y="6324600"/>
            <a:ext cx="63246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2">
                    <a:lumMod val="75000"/>
                  </a:schemeClr>
                </a:solidFill>
              </a:rPr>
              <a:t>Sangolquí</a:t>
            </a:r>
            <a:r>
              <a:rPr lang="en-US" sz="2400" dirty="0" smtClean="0">
                <a:solidFill>
                  <a:schemeClr val="tx2">
                    <a:lumMod val="75000"/>
                  </a:schemeClr>
                </a:solidFill>
              </a:rPr>
              <a:t>, 2014 </a:t>
            </a:r>
            <a:endParaRPr lang="es-EC" sz="2400" dirty="0">
              <a:solidFill>
                <a:schemeClr val="tx2">
                  <a:lumMod val="75000"/>
                </a:schemeClr>
              </a:solidFill>
            </a:endParaRPr>
          </a:p>
        </p:txBody>
      </p:sp>
      <p:pic>
        <p:nvPicPr>
          <p:cNvPr id="6" name="Picture 5" descr="ESCUDO U  DE LAS FUERZAS ARMADAS.PNG"/>
          <p:cNvPicPr>
            <a:picLocks noChangeAspect="1"/>
          </p:cNvPicPr>
          <p:nvPr/>
        </p:nvPicPr>
        <p:blipFill>
          <a:blip r:embed="rId2" cstate="print"/>
          <a:stretch>
            <a:fillRect/>
          </a:stretch>
        </p:blipFill>
        <p:spPr>
          <a:xfrm>
            <a:off x="3810000" y="2515214"/>
            <a:ext cx="1524000" cy="1599586"/>
          </a:xfrm>
          <a:prstGeom prst="rect">
            <a:avLst/>
          </a:prstGeom>
        </p:spPr>
      </p:pic>
      <p:sp>
        <p:nvSpPr>
          <p:cNvPr id="7" name="Rectangle 6"/>
          <p:cNvSpPr/>
          <p:nvPr/>
        </p:nvSpPr>
        <p:spPr>
          <a:xfrm>
            <a:off x="2286000" y="4202668"/>
            <a:ext cx="4572000" cy="369332"/>
          </a:xfrm>
          <a:prstGeom prst="rect">
            <a:avLst/>
          </a:prstGeom>
        </p:spPr>
        <p:txBody>
          <a:bodyPr>
            <a:spAutoFit/>
          </a:bodyPr>
          <a:lstStyle/>
          <a:p>
            <a:pPr algn="ctr"/>
            <a:r>
              <a:rPr lang="en-US" dirty="0" smtClean="0">
                <a:solidFill>
                  <a:schemeClr val="bg1"/>
                </a:solidFill>
              </a:rPr>
              <a:t>PROYECTO II DE GRADO</a:t>
            </a:r>
            <a:endParaRPr lang="es-EC" dirty="0" smtClean="0">
              <a:solidFill>
                <a:schemeClr val="bg1"/>
              </a:solidFill>
            </a:endParaRPr>
          </a:p>
        </p:txBody>
      </p:sp>
      <p:sp>
        <p:nvSpPr>
          <p:cNvPr id="8" name="7 CuadroTexto"/>
          <p:cNvSpPr txBox="1"/>
          <p:nvPr/>
        </p:nvSpPr>
        <p:spPr>
          <a:xfrm>
            <a:off x="914400" y="1273314"/>
            <a:ext cx="7239000" cy="707886"/>
          </a:xfrm>
          <a:prstGeom prst="rect">
            <a:avLst/>
          </a:prstGeom>
          <a:noFill/>
        </p:spPr>
        <p:txBody>
          <a:bodyPr wrap="square" rtlCol="0">
            <a:spAutoFit/>
          </a:bodyPr>
          <a:lstStyle/>
          <a:p>
            <a:pPr algn="ctr"/>
            <a:r>
              <a:rPr lang="en-US" sz="2000" b="1" dirty="0" smtClean="0">
                <a:solidFill>
                  <a:schemeClr val="accent1"/>
                </a:solidFill>
                <a:latin typeface="Lucida Sans Unicode" pitchFamily="34" charset="0"/>
                <a:cs typeface="Lucida Sans Unicode" pitchFamily="34" charset="0"/>
              </a:rPr>
              <a:t>DEPARTAMENTO DE CIENCIAS ECONOMICAS, ADMINISTRATIVAS Y CONTABLES</a:t>
            </a:r>
            <a:endParaRPr lang="es-EC" sz="2000" b="1" dirty="0">
              <a:solidFill>
                <a:schemeClr val="accent1"/>
              </a:solidFill>
              <a:latin typeface="Lucida Sans Unicode" pitchFamily="34" charset="0"/>
              <a:cs typeface="Lucida Sans Unicode" pitchFamily="34" charset="0"/>
            </a:endParaRPr>
          </a:p>
        </p:txBody>
      </p:sp>
      <p:pic>
        <p:nvPicPr>
          <p:cNvPr id="9" name="Picture 8"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sp>
        <p:nvSpPr>
          <p:cNvPr id="10" name="Rectangle 9"/>
          <p:cNvSpPr/>
          <p:nvPr/>
        </p:nvSpPr>
        <p:spPr>
          <a:xfrm>
            <a:off x="1676400" y="762000"/>
            <a:ext cx="6248400" cy="461665"/>
          </a:xfrm>
          <a:prstGeom prst="rect">
            <a:avLst/>
          </a:prstGeom>
        </p:spPr>
        <p:txBody>
          <a:bodyPr wrap="square">
            <a:spAutoFit/>
          </a:bodyPr>
          <a:lstStyle/>
          <a:p>
            <a:pPr algn="ctr"/>
            <a:r>
              <a:rPr lang="en-US" sz="2400" dirty="0" smtClean="0">
                <a:solidFill>
                  <a:schemeClr val="accent3">
                    <a:lumMod val="60000"/>
                    <a:lumOff val="40000"/>
                  </a:schemeClr>
                </a:solidFill>
              </a:rPr>
              <a:t>UNIVERSIDAD DE LAS FUERZAS ARMADAS</a:t>
            </a:r>
          </a:p>
        </p:txBody>
      </p:sp>
      <p:sp>
        <p:nvSpPr>
          <p:cNvPr id="11" name="Slide Number Placeholder 10"/>
          <p:cNvSpPr>
            <a:spLocks noGrp="1"/>
          </p:cNvSpPr>
          <p:nvPr>
            <p:ph type="sldNum" sz="quarter" idx="12"/>
          </p:nvPr>
        </p:nvSpPr>
        <p:spPr/>
        <p:txBody>
          <a:bodyPr/>
          <a:lstStyle/>
          <a:p>
            <a:fld id="{0F97F150-133A-43A0-B7ED-DB695A7A7B9A}" type="slidenum">
              <a:rPr lang="es-EC" smtClean="0"/>
              <a:pPr/>
              <a:t>1</a:t>
            </a:fld>
            <a:endParaRPr lang="es-EC"/>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438912"/>
          </a:xfrm>
        </p:spPr>
        <p:txBody>
          <a:bodyPr>
            <a:noAutofit/>
          </a:bodyPr>
          <a:lstStyle/>
          <a:p>
            <a:pPr algn="ctr"/>
            <a:r>
              <a:rPr lang="en-US" sz="4500" b="1" dirty="0" smtClean="0">
                <a:solidFill>
                  <a:schemeClr val="accent3">
                    <a:tint val="90000"/>
                    <a:satMod val="120000"/>
                  </a:schemeClr>
                </a:solidFill>
                <a:effectLst>
                  <a:outerShdw blurRad="38100" dist="25400" dir="5400000" algn="tl" rotWithShape="0">
                    <a:srgbClr val="000000">
                      <a:alpha val="43000"/>
                    </a:srgbClr>
                  </a:outerShdw>
                </a:effectLst>
              </a:rPr>
              <a:t>PROPUESTA</a:t>
            </a:r>
            <a:endParaRPr lang="es-EC" sz="45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a:xfrm>
            <a:off x="457200" y="1295400"/>
            <a:ext cx="8229600" cy="5029200"/>
          </a:xfrm>
        </p:spPr>
        <p:txBody>
          <a:bodyPr/>
          <a:lstStyle/>
          <a:p>
            <a:endParaRPr lang="es-EC" dirty="0" smtClean="0"/>
          </a:p>
          <a:p>
            <a:pPr>
              <a:buNone/>
            </a:pPr>
            <a:endParaRPr lang="es-EC" dirty="0"/>
          </a:p>
        </p:txBody>
      </p:sp>
      <p:sp>
        <p:nvSpPr>
          <p:cNvPr id="4" name="Slide Number Placeholder 3"/>
          <p:cNvSpPr>
            <a:spLocks noGrp="1"/>
          </p:cNvSpPr>
          <p:nvPr>
            <p:ph type="sldNum" sz="quarter" idx="12"/>
          </p:nvPr>
        </p:nvSpPr>
        <p:spPr/>
        <p:txBody>
          <a:bodyPr/>
          <a:lstStyle/>
          <a:p>
            <a:fld id="{0F97F150-133A-43A0-B7ED-DB695A7A7B9A}" type="slidenum">
              <a:rPr lang="es-EC" smtClean="0"/>
              <a:pPr/>
              <a:t>10</a:t>
            </a:fld>
            <a:endParaRPr lang="es-EC"/>
          </a:p>
        </p:txBody>
      </p:sp>
      <p:pic>
        <p:nvPicPr>
          <p:cNvPr id="41986" name="Picture 2" descr="https://encrypted-tbn3.gstatic.com/images?q=tbn:ANd9GcThplYoiEQTr1PrenflX7b2WaJEtyV39njpGK3bYN10j6Hn4q4OuQ">
            <a:hlinkClick r:id="rId3"/>
          </p:cNvPr>
          <p:cNvPicPr>
            <a:picLocks noChangeAspect="1" noChangeArrowheads="1"/>
          </p:cNvPicPr>
          <p:nvPr/>
        </p:nvPicPr>
        <p:blipFill>
          <a:blip r:embed="rId4" cstate="print"/>
          <a:srcRect l="5755" r="7914" b="8397"/>
          <a:stretch>
            <a:fillRect/>
          </a:stretch>
        </p:blipFill>
        <p:spPr bwMode="auto">
          <a:xfrm>
            <a:off x="685800" y="1104900"/>
            <a:ext cx="2209800" cy="3314700"/>
          </a:xfrm>
          <a:prstGeom prst="rect">
            <a:avLst/>
          </a:prstGeom>
          <a:noFill/>
        </p:spPr>
      </p:pic>
      <p:pic>
        <p:nvPicPr>
          <p:cNvPr id="41988" name="Picture 4" descr="http://1.bp.blogspot.com/_n0EM_zLV8hI/S3OJrvWVwbI/AAAAAAAAFT4/xR_eiX5tBBc/s400/Compendio+de+Normas+ISO+-+Ingenier%C3%ADa+Ambiental.jpg">
            <a:hlinkClick r:id="rId5"/>
          </p:cNvPr>
          <p:cNvPicPr>
            <a:picLocks noChangeAspect="1" noChangeArrowheads="1"/>
          </p:cNvPicPr>
          <p:nvPr/>
        </p:nvPicPr>
        <p:blipFill>
          <a:blip r:embed="rId6" cstate="print"/>
          <a:srcRect l="12461" t="2492" r="17757" b="5296"/>
          <a:stretch>
            <a:fillRect/>
          </a:stretch>
        </p:blipFill>
        <p:spPr bwMode="auto">
          <a:xfrm>
            <a:off x="6248400" y="1371600"/>
            <a:ext cx="2133600" cy="2819400"/>
          </a:xfrm>
          <a:prstGeom prst="rect">
            <a:avLst/>
          </a:prstGeom>
          <a:noFill/>
        </p:spPr>
      </p:pic>
      <p:sp>
        <p:nvSpPr>
          <p:cNvPr id="8" name="TextBox 7"/>
          <p:cNvSpPr txBox="1"/>
          <p:nvPr/>
        </p:nvSpPr>
        <p:spPr>
          <a:xfrm rot="21298290">
            <a:off x="7101766" y="2413998"/>
            <a:ext cx="839232" cy="369332"/>
          </a:xfrm>
          <a:prstGeom prst="rect">
            <a:avLst/>
          </a:prstGeom>
          <a:solidFill>
            <a:schemeClr val="tx1"/>
          </a:solidFill>
        </p:spPr>
        <p:txBody>
          <a:bodyPr wrap="square" rtlCol="0">
            <a:spAutoFit/>
          </a:bodyPr>
          <a:lstStyle/>
          <a:p>
            <a:r>
              <a:rPr lang="es-EC" dirty="0" smtClean="0">
                <a:solidFill>
                  <a:srgbClr val="0070C0"/>
                </a:solidFill>
                <a:latin typeface="Arial Black" pitchFamily="34" charset="0"/>
              </a:rPr>
              <a:t> UNE </a:t>
            </a:r>
            <a:endParaRPr lang="es-EC" dirty="0">
              <a:solidFill>
                <a:srgbClr val="0070C0"/>
              </a:solidFill>
              <a:latin typeface="Arial Black" pitchFamily="34" charset="0"/>
            </a:endParaRPr>
          </a:p>
        </p:txBody>
      </p:sp>
      <p:sp>
        <p:nvSpPr>
          <p:cNvPr id="9" name="Rectangle 8"/>
          <p:cNvSpPr/>
          <p:nvPr/>
        </p:nvSpPr>
        <p:spPr>
          <a:xfrm rot="21012704">
            <a:off x="6958822" y="3440710"/>
            <a:ext cx="1066800" cy="381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descr="https://encrypted-tbn3.gstatic.com/images?q=tbn:ANd9GcThplYoiEQTr1PrenflX7b2WaJEtyV39njpGK3bYN10j6Hn4q4OuQ">
            <a:hlinkClick r:id="rId7" action="ppaction://hlinksldjump"/>
          </p:cNvPr>
          <p:cNvPicPr>
            <a:picLocks noChangeAspect="1" noChangeArrowheads="1"/>
          </p:cNvPicPr>
          <p:nvPr/>
        </p:nvPicPr>
        <p:blipFill>
          <a:blip r:embed="rId4" cstate="print"/>
          <a:srcRect l="5755" r="7914" b="8397"/>
          <a:stretch>
            <a:fillRect/>
          </a:stretch>
        </p:blipFill>
        <p:spPr bwMode="auto">
          <a:xfrm>
            <a:off x="3276600" y="3124200"/>
            <a:ext cx="2209800" cy="3314700"/>
          </a:xfrm>
          <a:prstGeom prst="rect">
            <a:avLst/>
          </a:prstGeom>
          <a:noFill/>
        </p:spPr>
      </p:pic>
      <p:sp>
        <p:nvSpPr>
          <p:cNvPr id="11" name="TextBox 10"/>
          <p:cNvSpPr txBox="1"/>
          <p:nvPr/>
        </p:nvSpPr>
        <p:spPr>
          <a:xfrm rot="20570863">
            <a:off x="3861773" y="4358115"/>
            <a:ext cx="1371621" cy="369332"/>
          </a:xfrm>
          <a:prstGeom prst="rect">
            <a:avLst/>
          </a:prstGeom>
          <a:solidFill>
            <a:schemeClr val="tx1"/>
          </a:solidFill>
        </p:spPr>
        <p:txBody>
          <a:bodyPr wrap="square" rtlCol="0">
            <a:spAutoFit/>
          </a:bodyPr>
          <a:lstStyle/>
          <a:p>
            <a:r>
              <a:rPr lang="es-EC" dirty="0" smtClean="0">
                <a:solidFill>
                  <a:srgbClr val="0070C0"/>
                </a:solidFill>
                <a:latin typeface="Arial Black" pitchFamily="34" charset="0"/>
              </a:rPr>
              <a:t> FUSION </a:t>
            </a:r>
            <a:endParaRPr lang="es-EC" dirty="0">
              <a:solidFill>
                <a:srgbClr val="0070C0"/>
              </a:solidFill>
              <a:latin typeface="Arial Black" pitchFamily="34" charset="0"/>
            </a:endParaRPr>
          </a:p>
        </p:txBody>
      </p:sp>
      <p:sp>
        <p:nvSpPr>
          <p:cNvPr id="12" name="Rectangle 11"/>
          <p:cNvSpPr/>
          <p:nvPr/>
        </p:nvSpPr>
        <p:spPr>
          <a:xfrm rot="20192620">
            <a:off x="3902755" y="5572441"/>
            <a:ext cx="1270047" cy="34684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70C0"/>
                </a:solidFill>
              </a:rPr>
              <a:t>CALIDAD</a:t>
            </a:r>
            <a:endParaRPr lang="es-EC" dirty="0">
              <a:solidFill>
                <a:srgbClr val="0070C0"/>
              </a:solidFill>
            </a:endParaRPr>
          </a:p>
        </p:txBody>
      </p:sp>
      <p:sp>
        <p:nvSpPr>
          <p:cNvPr id="13" name="Bent Arrow 12"/>
          <p:cNvSpPr/>
          <p:nvPr/>
        </p:nvSpPr>
        <p:spPr>
          <a:xfrm rot="5400000">
            <a:off x="3048000" y="2019300"/>
            <a:ext cx="1143000" cy="1447800"/>
          </a:xfrm>
          <a:prstGeom prst="bentArrow">
            <a:avLst>
              <a:gd name="adj1" fmla="val 25000"/>
              <a:gd name="adj2" fmla="val 25000"/>
              <a:gd name="adj3" fmla="val 25000"/>
              <a:gd name="adj4" fmla="val 4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Bent Arrow 14"/>
          <p:cNvSpPr/>
          <p:nvPr/>
        </p:nvSpPr>
        <p:spPr>
          <a:xfrm rot="5151019" flipV="1">
            <a:off x="4820886" y="1811105"/>
            <a:ext cx="1024143" cy="1683033"/>
          </a:xfrm>
          <a:prstGeom prst="bentArrow">
            <a:avLst>
              <a:gd name="adj1" fmla="val 25000"/>
              <a:gd name="adj2" fmla="val 25000"/>
              <a:gd name="adj3" fmla="val 25000"/>
              <a:gd name="adj4" fmla="val 42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4" name="Picture 13" descr="ESCUDO U  DE LAS FUERZAS ARMADAS.PNG"/>
          <p:cNvPicPr>
            <a:picLocks noChangeAspect="1"/>
          </p:cNvPicPr>
          <p:nvPr/>
        </p:nvPicPr>
        <p:blipFill>
          <a:blip r:embed="rId8" cstate="print"/>
          <a:stretch>
            <a:fillRect/>
          </a:stretch>
        </p:blipFill>
        <p:spPr>
          <a:xfrm>
            <a:off x="304800" y="228600"/>
            <a:ext cx="838200" cy="879772"/>
          </a:xfrm>
          <a:prstGeom prst="rect">
            <a:avLst/>
          </a:prstGeom>
        </p:spPr>
      </p:pic>
      <p:pic>
        <p:nvPicPr>
          <p:cNvPr id="16" name="Picture 2" descr="Holiday Inn Express">
            <a:hlinkClick r:id="rId9" tooltip="Holiday Inn Express"/>
          </p:cNvPr>
          <p:cNvPicPr>
            <a:picLocks noChangeAspect="1" noChangeArrowheads="1"/>
          </p:cNvPicPr>
          <p:nvPr/>
        </p:nvPicPr>
        <p:blipFill>
          <a:blip r:embed="rId10" cstate="print"/>
          <a:srcRect/>
          <a:stretch>
            <a:fillRect/>
          </a:stretch>
        </p:blipFill>
        <p:spPr bwMode="auto">
          <a:xfrm>
            <a:off x="7467600" y="381000"/>
            <a:ext cx="1240587" cy="609600"/>
          </a:xfrm>
          <a:prstGeom prst="rect">
            <a:avLst/>
          </a:prstGeom>
          <a:noFill/>
        </p:spPr>
      </p:pic>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fontScale="90000"/>
          </a:bodyPr>
          <a:lstStyle/>
          <a:p>
            <a:pPr algn="ctr"/>
            <a:r>
              <a:rPr lang="en-US" b="1" dirty="0" smtClean="0">
                <a:solidFill>
                  <a:schemeClr val="accent3">
                    <a:tint val="90000"/>
                    <a:satMod val="120000"/>
                  </a:schemeClr>
                </a:solidFill>
                <a:effectLst>
                  <a:outerShdw blurRad="38100" dist="25400" dir="5400000" algn="tl" rotWithShape="0">
                    <a:srgbClr val="000000">
                      <a:alpha val="43000"/>
                    </a:srgbClr>
                  </a:outerShdw>
                </a:effectLst>
              </a:rPr>
              <a:t>FUSI</a:t>
            </a:r>
            <a:r>
              <a:rPr lang="es-EC" b="1" dirty="0" smtClean="0">
                <a:solidFill>
                  <a:schemeClr val="accent3">
                    <a:tint val="90000"/>
                    <a:satMod val="120000"/>
                  </a:schemeClr>
                </a:solidFill>
                <a:effectLst>
                  <a:outerShdw blurRad="38100" dist="25400" dir="5400000" algn="tl" rotWithShape="0">
                    <a:srgbClr val="000000">
                      <a:alpha val="43000"/>
                    </a:srgbClr>
                  </a:outerShdw>
                </a:effectLst>
              </a:rPr>
              <a:t>ÓN DE NORMAS</a:t>
            </a:r>
          </a:p>
        </p:txBody>
      </p:sp>
      <p:pic>
        <p:nvPicPr>
          <p:cNvPr id="5"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8" name="Picture 7"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11</a:t>
            </a:fld>
            <a:endParaRPr lang="es-EC"/>
          </a:p>
        </p:txBody>
      </p:sp>
      <p:pic>
        <p:nvPicPr>
          <p:cNvPr id="17410" name="Picture 2"/>
          <p:cNvPicPr>
            <a:picLocks noGrp="1" noChangeAspect="1" noChangeArrowheads="1"/>
          </p:cNvPicPr>
          <p:nvPr>
            <p:ph sz="half" idx="1"/>
          </p:nvPr>
        </p:nvPicPr>
        <p:blipFill>
          <a:blip r:embed="rId5" cstate="print"/>
          <a:srcRect l="15587" t="23516" r="54245" b="74591"/>
          <a:stretch>
            <a:fillRect/>
          </a:stretch>
        </p:blipFill>
        <p:spPr bwMode="auto">
          <a:xfrm>
            <a:off x="1415142" y="1295400"/>
            <a:ext cx="6600372" cy="232862"/>
          </a:xfrm>
          <a:prstGeom prst="rect">
            <a:avLst/>
          </a:prstGeom>
          <a:noFill/>
          <a:ln w="9525">
            <a:noFill/>
            <a:miter lim="800000"/>
            <a:headEnd/>
            <a:tailEnd/>
          </a:ln>
        </p:spPr>
      </p:pic>
      <p:sp>
        <p:nvSpPr>
          <p:cNvPr id="9" name="Rectangle 8"/>
          <p:cNvSpPr/>
          <p:nvPr/>
        </p:nvSpPr>
        <p:spPr>
          <a:xfrm>
            <a:off x="1524000" y="1295400"/>
            <a:ext cx="6477000" cy="5334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8434" name="Picture 2"/>
          <p:cNvPicPr>
            <a:picLocks noChangeAspect="1" noChangeArrowheads="1"/>
          </p:cNvPicPr>
          <p:nvPr/>
        </p:nvPicPr>
        <p:blipFill>
          <a:blip r:embed="rId6" cstate="print"/>
          <a:srcRect l="4685" t="22917" r="57247" b="24331"/>
          <a:stretch>
            <a:fillRect/>
          </a:stretch>
        </p:blipFill>
        <p:spPr bwMode="auto">
          <a:xfrm>
            <a:off x="1524000" y="1566203"/>
            <a:ext cx="6400800" cy="498699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8229600" cy="667512"/>
          </a:xfrm>
        </p:spPr>
        <p:txBody>
          <a:bodyPr>
            <a:noAutofit/>
          </a:bodyPr>
          <a:lstStyle/>
          <a:p>
            <a:pPr algn="ctr"/>
            <a:r>
              <a:rPr lang="es-EC" sz="4000" b="1" dirty="0" smtClean="0">
                <a:solidFill>
                  <a:schemeClr val="accent3">
                    <a:tint val="90000"/>
                    <a:satMod val="120000"/>
                  </a:schemeClr>
                </a:solidFill>
                <a:effectLst>
                  <a:outerShdw blurRad="38100" dist="25400" dir="5400000" algn="tl" rotWithShape="0">
                    <a:srgbClr val="000000">
                      <a:alpha val="43000"/>
                    </a:srgbClr>
                  </a:outerShdw>
                </a:effectLst>
              </a:rPr>
              <a:t>NORMA UNE 182001:2008</a:t>
            </a:r>
          </a:p>
        </p:txBody>
      </p:sp>
      <p:pic>
        <p:nvPicPr>
          <p:cNvPr id="5"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381000"/>
            <a:ext cx="1240587" cy="609600"/>
          </a:xfrm>
          <a:prstGeom prst="rect">
            <a:avLst/>
          </a:prstGeom>
          <a:noFill/>
        </p:spPr>
      </p:pic>
      <p:pic>
        <p:nvPicPr>
          <p:cNvPr id="8" name="Picture 7"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12</a:t>
            </a:fld>
            <a:endParaRPr lang="es-EC"/>
          </a:p>
        </p:txBody>
      </p:sp>
      <p:sp>
        <p:nvSpPr>
          <p:cNvPr id="10" name="Content Placeholder 9"/>
          <p:cNvSpPr>
            <a:spLocks noGrp="1"/>
          </p:cNvSpPr>
          <p:nvPr>
            <p:ph sz="half" idx="1"/>
          </p:nvPr>
        </p:nvSpPr>
        <p:spPr>
          <a:xfrm>
            <a:off x="533400" y="1752600"/>
            <a:ext cx="7696200" cy="1828800"/>
          </a:xfrm>
        </p:spPr>
        <p:txBody>
          <a:bodyPr/>
          <a:lstStyle/>
          <a:p>
            <a:r>
              <a:rPr lang="es-EC" dirty="0" smtClean="0"/>
              <a:t>Norma europea (española) de calidad, exclusiva  para hoteles y otros tipos de alojamientos turísticos.</a:t>
            </a:r>
            <a:endParaRPr lang="es-EC" dirty="0"/>
          </a:p>
        </p:txBody>
      </p:sp>
      <p:sp>
        <p:nvSpPr>
          <p:cNvPr id="12" name="Rounded Rectangle 11">
            <a:hlinkClick r:id="rId5" action="ppaction://hlinksldjump"/>
          </p:cNvPr>
          <p:cNvSpPr/>
          <p:nvPr/>
        </p:nvSpPr>
        <p:spPr>
          <a:xfrm>
            <a:off x="838200" y="3581400"/>
            <a:ext cx="2209800" cy="6858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TextBox 10"/>
          <p:cNvSpPr txBox="1"/>
          <p:nvPr/>
        </p:nvSpPr>
        <p:spPr>
          <a:xfrm>
            <a:off x="1219200" y="3733800"/>
            <a:ext cx="1524000" cy="369332"/>
          </a:xfrm>
          <a:prstGeom prst="rect">
            <a:avLst/>
          </a:prstGeom>
          <a:noFill/>
        </p:spPr>
        <p:txBody>
          <a:bodyPr wrap="square" rtlCol="0">
            <a:spAutoFit/>
          </a:bodyPr>
          <a:lstStyle/>
          <a:p>
            <a:r>
              <a:rPr lang="es-EC" b="1" dirty="0" smtClean="0"/>
              <a:t>Estratégicos</a:t>
            </a:r>
            <a:endParaRPr lang="es-EC" b="1" dirty="0"/>
          </a:p>
        </p:txBody>
      </p:sp>
      <p:sp>
        <p:nvSpPr>
          <p:cNvPr id="13" name="Rounded Rectangle 12">
            <a:hlinkClick r:id="rId6" action="ppaction://hlinksldjump"/>
          </p:cNvPr>
          <p:cNvSpPr/>
          <p:nvPr/>
        </p:nvSpPr>
        <p:spPr>
          <a:xfrm>
            <a:off x="3352800" y="3581400"/>
            <a:ext cx="2209800" cy="6858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ounded Rectangle 13">
            <a:hlinkClick r:id="rId7" action="ppaction://hlinksldjump"/>
          </p:cNvPr>
          <p:cNvSpPr/>
          <p:nvPr/>
        </p:nvSpPr>
        <p:spPr>
          <a:xfrm>
            <a:off x="5943600" y="3581400"/>
            <a:ext cx="2209800" cy="6858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TextBox 14"/>
          <p:cNvSpPr txBox="1"/>
          <p:nvPr/>
        </p:nvSpPr>
        <p:spPr>
          <a:xfrm>
            <a:off x="3657600" y="3733800"/>
            <a:ext cx="1524000" cy="369332"/>
          </a:xfrm>
          <a:prstGeom prst="rect">
            <a:avLst/>
          </a:prstGeom>
          <a:noFill/>
        </p:spPr>
        <p:txBody>
          <a:bodyPr wrap="square" rtlCol="0">
            <a:spAutoFit/>
          </a:bodyPr>
          <a:lstStyle/>
          <a:p>
            <a:pPr algn="ctr"/>
            <a:r>
              <a:rPr lang="es-EC" b="1" dirty="0" smtClean="0"/>
              <a:t>Claves</a:t>
            </a:r>
            <a:endParaRPr lang="es-EC" b="1" dirty="0"/>
          </a:p>
        </p:txBody>
      </p:sp>
      <p:sp>
        <p:nvSpPr>
          <p:cNvPr id="16" name="TextBox 15"/>
          <p:cNvSpPr txBox="1"/>
          <p:nvPr/>
        </p:nvSpPr>
        <p:spPr>
          <a:xfrm>
            <a:off x="6324600" y="3733800"/>
            <a:ext cx="1524000" cy="369332"/>
          </a:xfrm>
          <a:prstGeom prst="rect">
            <a:avLst/>
          </a:prstGeom>
          <a:noFill/>
        </p:spPr>
        <p:txBody>
          <a:bodyPr wrap="square" rtlCol="0">
            <a:spAutoFit/>
          </a:bodyPr>
          <a:lstStyle/>
          <a:p>
            <a:pPr algn="ctr"/>
            <a:r>
              <a:rPr lang="es-EC" b="1" dirty="0" smtClean="0"/>
              <a:t>Apoyo</a:t>
            </a:r>
            <a:endParaRPr lang="es-EC" b="1" dirty="0"/>
          </a:p>
        </p:txBody>
      </p:sp>
      <p:sp>
        <p:nvSpPr>
          <p:cNvPr id="17" name="Rounded Rectangle 16">
            <a:hlinkClick r:id="rId8" action="ppaction://hlinksldjump"/>
          </p:cNvPr>
          <p:cNvSpPr/>
          <p:nvPr/>
        </p:nvSpPr>
        <p:spPr>
          <a:xfrm>
            <a:off x="6934200" y="5638800"/>
            <a:ext cx="1828800" cy="533400"/>
          </a:xfrm>
          <a:prstGeom prst="roundRect">
            <a:avLst/>
          </a:prstGeom>
          <a:solidFill>
            <a:srgbClr val="0070C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siguiente</a:t>
            </a:r>
            <a:endParaRPr lang="es-EC" b="1"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97F150-133A-43A0-B7ED-DB695A7A7B9A}" type="slidenum">
              <a:rPr lang="es-EC" smtClean="0"/>
              <a:pPr/>
              <a:t>13</a:t>
            </a:fld>
            <a:endParaRPr lang="es-EC"/>
          </a:p>
        </p:txBody>
      </p:sp>
      <p:sp>
        <p:nvSpPr>
          <p:cNvPr id="7" name="Rounded Rectangle 6"/>
          <p:cNvSpPr/>
          <p:nvPr/>
        </p:nvSpPr>
        <p:spPr>
          <a:xfrm>
            <a:off x="990600" y="1447800"/>
            <a:ext cx="25146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PLANIFICACION</a:t>
            </a:r>
            <a:endParaRPr lang="es-EC" dirty="0"/>
          </a:p>
        </p:txBody>
      </p:sp>
      <p:sp>
        <p:nvSpPr>
          <p:cNvPr id="8" name="Rounded Rectangle 7"/>
          <p:cNvSpPr/>
          <p:nvPr/>
        </p:nvSpPr>
        <p:spPr>
          <a:xfrm>
            <a:off x="3276600" y="2971800"/>
            <a:ext cx="23622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GESTION DE RECURSOS</a:t>
            </a:r>
            <a:endParaRPr lang="es-EC" dirty="0"/>
          </a:p>
        </p:txBody>
      </p:sp>
      <p:sp>
        <p:nvSpPr>
          <p:cNvPr id="9" name="Rounded Rectangle 8"/>
          <p:cNvSpPr/>
          <p:nvPr/>
        </p:nvSpPr>
        <p:spPr>
          <a:xfrm>
            <a:off x="1219200" y="4724400"/>
            <a:ext cx="25146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COMERCIALIZACION</a:t>
            </a:r>
            <a:endParaRPr lang="es-EC" dirty="0"/>
          </a:p>
        </p:txBody>
      </p:sp>
      <p:sp>
        <p:nvSpPr>
          <p:cNvPr id="10" name="Rounded Rectangle 9"/>
          <p:cNvSpPr/>
          <p:nvPr/>
        </p:nvSpPr>
        <p:spPr>
          <a:xfrm>
            <a:off x="5334000" y="4648200"/>
            <a:ext cx="25146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CONTROL Y MEJORA CONTINUA</a:t>
            </a:r>
            <a:endParaRPr lang="es-EC" dirty="0"/>
          </a:p>
        </p:txBody>
      </p:sp>
      <p:sp>
        <p:nvSpPr>
          <p:cNvPr id="11" name="Rounded Rectangle 10"/>
          <p:cNvSpPr/>
          <p:nvPr/>
        </p:nvSpPr>
        <p:spPr>
          <a:xfrm>
            <a:off x="5410200" y="1447800"/>
            <a:ext cx="2514600"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ORGANIZACION</a:t>
            </a:r>
            <a:endParaRPr lang="es-EC" dirty="0"/>
          </a:p>
        </p:txBody>
      </p:sp>
      <p:pic>
        <p:nvPicPr>
          <p:cNvPr id="12" name="Picture 11"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pic>
        <p:nvPicPr>
          <p:cNvPr id="13"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381000"/>
            <a:ext cx="1240587" cy="609600"/>
          </a:xfrm>
          <a:prstGeom prst="rect">
            <a:avLst/>
          </a:prstGeom>
          <a:noFill/>
        </p:spPr>
      </p:pic>
      <p:sp>
        <p:nvSpPr>
          <p:cNvPr id="14" name="Rounded Rectangle 13">
            <a:hlinkClick r:id="rId5" action="ppaction://hlinksldjump"/>
          </p:cNvPr>
          <p:cNvSpPr/>
          <p:nvPr/>
        </p:nvSpPr>
        <p:spPr>
          <a:xfrm>
            <a:off x="6781800" y="5943600"/>
            <a:ext cx="1676400" cy="533400"/>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97F150-133A-43A0-B7ED-DB695A7A7B9A}" type="slidenum">
              <a:rPr lang="es-EC" smtClean="0"/>
              <a:pPr/>
              <a:t>14</a:t>
            </a:fld>
            <a:endParaRPr lang="es-EC"/>
          </a:p>
        </p:txBody>
      </p:sp>
      <p:sp>
        <p:nvSpPr>
          <p:cNvPr id="7" name="Rounded Rectangle 6"/>
          <p:cNvSpPr/>
          <p:nvPr/>
        </p:nvSpPr>
        <p:spPr>
          <a:xfrm>
            <a:off x="3429000" y="457200"/>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ALOJAMIENTO</a:t>
            </a:r>
            <a:endParaRPr lang="es-EC" dirty="0"/>
          </a:p>
        </p:txBody>
      </p:sp>
      <p:sp>
        <p:nvSpPr>
          <p:cNvPr id="8" name="Rounded Rectangle 7"/>
          <p:cNvSpPr/>
          <p:nvPr/>
        </p:nvSpPr>
        <p:spPr>
          <a:xfrm>
            <a:off x="3657600" y="2667000"/>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OTROS SERVICIOS</a:t>
            </a:r>
            <a:endParaRPr lang="es-EC" dirty="0"/>
          </a:p>
        </p:txBody>
      </p:sp>
      <p:sp>
        <p:nvSpPr>
          <p:cNvPr id="9" name="Rounded Rectangle 8"/>
          <p:cNvSpPr/>
          <p:nvPr/>
        </p:nvSpPr>
        <p:spPr>
          <a:xfrm>
            <a:off x="6781800" y="15240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FACTURACION Y SALIDA</a:t>
            </a:r>
            <a:endParaRPr lang="es-EC" dirty="0"/>
          </a:p>
        </p:txBody>
      </p:sp>
      <p:sp>
        <p:nvSpPr>
          <p:cNvPr id="10" name="Rounded Rectangle 9"/>
          <p:cNvSpPr/>
          <p:nvPr/>
        </p:nvSpPr>
        <p:spPr>
          <a:xfrm>
            <a:off x="2514600" y="15240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LLEGADAS</a:t>
            </a:r>
            <a:endParaRPr lang="es-EC" dirty="0"/>
          </a:p>
        </p:txBody>
      </p:sp>
      <p:sp>
        <p:nvSpPr>
          <p:cNvPr id="11" name="Rounded Rectangle 10"/>
          <p:cNvSpPr/>
          <p:nvPr/>
        </p:nvSpPr>
        <p:spPr>
          <a:xfrm>
            <a:off x="4648200" y="15240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ATENCION CONTINUADA</a:t>
            </a:r>
            <a:endParaRPr lang="es-EC" dirty="0"/>
          </a:p>
        </p:txBody>
      </p:sp>
      <p:sp>
        <p:nvSpPr>
          <p:cNvPr id="12" name="Rounded Rectangle 11"/>
          <p:cNvSpPr/>
          <p:nvPr/>
        </p:nvSpPr>
        <p:spPr>
          <a:xfrm>
            <a:off x="381000" y="15240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RESERVAS</a:t>
            </a:r>
            <a:endParaRPr lang="es-EC" dirty="0"/>
          </a:p>
        </p:txBody>
      </p:sp>
      <p:sp>
        <p:nvSpPr>
          <p:cNvPr id="13" name="Rounded Rectangle 12"/>
          <p:cNvSpPr/>
          <p:nvPr/>
        </p:nvSpPr>
        <p:spPr>
          <a:xfrm>
            <a:off x="3657600" y="3657600"/>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EVENTOS</a:t>
            </a:r>
            <a:endParaRPr lang="es-EC" dirty="0"/>
          </a:p>
        </p:txBody>
      </p:sp>
      <p:sp>
        <p:nvSpPr>
          <p:cNvPr id="14" name="Rounded Rectangle 13"/>
          <p:cNvSpPr/>
          <p:nvPr/>
        </p:nvSpPr>
        <p:spPr>
          <a:xfrm>
            <a:off x="3733800" y="4648200"/>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RESTAURACION</a:t>
            </a:r>
            <a:endParaRPr lang="es-EC" dirty="0"/>
          </a:p>
        </p:txBody>
      </p:sp>
      <p:sp>
        <p:nvSpPr>
          <p:cNvPr id="15" name="Rounded Rectangle 14"/>
          <p:cNvSpPr/>
          <p:nvPr/>
        </p:nvSpPr>
        <p:spPr>
          <a:xfrm>
            <a:off x="6477000" y="57150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PRESTACION DEL SERVICIO</a:t>
            </a:r>
            <a:endParaRPr lang="es-EC" dirty="0"/>
          </a:p>
        </p:txBody>
      </p:sp>
      <p:sp>
        <p:nvSpPr>
          <p:cNvPr id="16" name="Rounded Rectangle 15"/>
          <p:cNvSpPr/>
          <p:nvPr/>
        </p:nvSpPr>
        <p:spPr>
          <a:xfrm>
            <a:off x="3733800" y="5715000"/>
            <a:ext cx="2057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MANIPULACION Y ELAVORACION</a:t>
            </a:r>
            <a:endParaRPr lang="es-EC" dirty="0"/>
          </a:p>
        </p:txBody>
      </p:sp>
      <p:sp>
        <p:nvSpPr>
          <p:cNvPr id="17" name="Rounded Rectangle 16"/>
          <p:cNvSpPr/>
          <p:nvPr/>
        </p:nvSpPr>
        <p:spPr>
          <a:xfrm>
            <a:off x="914400" y="57150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PLANIFICACION DE LA OFERTA</a:t>
            </a:r>
            <a:endParaRPr lang="es-EC" dirty="0"/>
          </a:p>
        </p:txBody>
      </p:sp>
      <p:cxnSp>
        <p:nvCxnSpPr>
          <p:cNvPr id="19" name="Straight Arrow Connector 18"/>
          <p:cNvCxnSpPr>
            <a:stCxn id="7" idx="2"/>
            <a:endCxn id="12" idx="0"/>
          </p:cNvCxnSpPr>
          <p:nvPr/>
        </p:nvCxnSpPr>
        <p:spPr>
          <a:xfrm flipH="1">
            <a:off x="1371600" y="1143000"/>
            <a:ext cx="3048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0" idx="0"/>
          </p:cNvCxnSpPr>
          <p:nvPr/>
        </p:nvCxnSpPr>
        <p:spPr>
          <a:xfrm flipH="1">
            <a:off x="3505200" y="11430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11" idx="0"/>
          </p:cNvCxnSpPr>
          <p:nvPr/>
        </p:nvCxnSpPr>
        <p:spPr>
          <a:xfrm>
            <a:off x="4419600" y="11430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9" idx="0"/>
          </p:cNvCxnSpPr>
          <p:nvPr/>
        </p:nvCxnSpPr>
        <p:spPr>
          <a:xfrm>
            <a:off x="4419600" y="1143000"/>
            <a:ext cx="3352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2"/>
            <a:endCxn id="17" idx="0"/>
          </p:cNvCxnSpPr>
          <p:nvPr/>
        </p:nvCxnSpPr>
        <p:spPr>
          <a:xfrm flipH="1">
            <a:off x="2019300" y="5334000"/>
            <a:ext cx="2705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2"/>
            <a:endCxn id="16" idx="0"/>
          </p:cNvCxnSpPr>
          <p:nvPr/>
        </p:nvCxnSpPr>
        <p:spPr>
          <a:xfrm>
            <a:off x="4724400" y="5334000"/>
            <a:ext cx="38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2"/>
            <a:endCxn id="15" idx="0"/>
          </p:cNvCxnSpPr>
          <p:nvPr/>
        </p:nvCxnSpPr>
        <p:spPr>
          <a:xfrm>
            <a:off x="4724400" y="5334000"/>
            <a:ext cx="2743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31"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pic>
        <p:nvPicPr>
          <p:cNvPr id="33"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228600"/>
            <a:ext cx="1240587" cy="609600"/>
          </a:xfrm>
          <a:prstGeom prst="rect">
            <a:avLst/>
          </a:prstGeom>
          <a:noFill/>
        </p:spPr>
      </p:pic>
      <p:sp>
        <p:nvSpPr>
          <p:cNvPr id="24" name="Rounded Rectangle 23">
            <a:hlinkClick r:id="rId5" action="ppaction://hlinksldjump"/>
          </p:cNvPr>
          <p:cNvSpPr/>
          <p:nvPr/>
        </p:nvSpPr>
        <p:spPr>
          <a:xfrm>
            <a:off x="7239000" y="4724400"/>
            <a:ext cx="1676400" cy="533400"/>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97F150-133A-43A0-B7ED-DB695A7A7B9A}" type="slidenum">
              <a:rPr lang="es-EC" smtClean="0"/>
              <a:pPr/>
              <a:t>15</a:t>
            </a:fld>
            <a:endParaRPr lang="es-EC"/>
          </a:p>
        </p:txBody>
      </p:sp>
      <p:sp>
        <p:nvSpPr>
          <p:cNvPr id="6" name="Rounded Rectangle 5"/>
          <p:cNvSpPr/>
          <p:nvPr/>
        </p:nvSpPr>
        <p:spPr>
          <a:xfrm>
            <a:off x="3124200" y="2667000"/>
            <a:ext cx="25908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MANTENIMIENTO</a:t>
            </a:r>
            <a:endParaRPr lang="es-EC" dirty="0"/>
          </a:p>
        </p:txBody>
      </p:sp>
      <p:sp>
        <p:nvSpPr>
          <p:cNvPr id="7" name="Rounded Rectangle 6"/>
          <p:cNvSpPr/>
          <p:nvPr/>
        </p:nvSpPr>
        <p:spPr>
          <a:xfrm>
            <a:off x="2971800" y="1524000"/>
            <a:ext cx="2819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RECEPCCION DE MERCANCIAS</a:t>
            </a:r>
            <a:endParaRPr lang="es-EC" dirty="0"/>
          </a:p>
        </p:txBody>
      </p:sp>
      <p:sp>
        <p:nvSpPr>
          <p:cNvPr id="8" name="Rounded Rectangle 7"/>
          <p:cNvSpPr/>
          <p:nvPr/>
        </p:nvSpPr>
        <p:spPr>
          <a:xfrm>
            <a:off x="6096000" y="1447800"/>
            <a:ext cx="2514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ALMACENAMIENTO</a:t>
            </a:r>
            <a:endParaRPr lang="es-EC" dirty="0"/>
          </a:p>
        </p:txBody>
      </p:sp>
      <p:sp>
        <p:nvSpPr>
          <p:cNvPr id="9" name="Rounded Rectangle 8"/>
          <p:cNvSpPr/>
          <p:nvPr/>
        </p:nvSpPr>
        <p:spPr>
          <a:xfrm>
            <a:off x="381000" y="152400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GESTION DE COMPRAS</a:t>
            </a:r>
            <a:endParaRPr lang="es-EC" dirty="0"/>
          </a:p>
        </p:txBody>
      </p:sp>
      <p:sp>
        <p:nvSpPr>
          <p:cNvPr id="10" name="Rounded Rectangle 9"/>
          <p:cNvSpPr/>
          <p:nvPr/>
        </p:nvSpPr>
        <p:spPr>
          <a:xfrm>
            <a:off x="6858000" y="50292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ANIMACION</a:t>
            </a:r>
            <a:endParaRPr lang="es-EC" dirty="0"/>
          </a:p>
        </p:txBody>
      </p:sp>
      <p:sp>
        <p:nvSpPr>
          <p:cNvPr id="11" name="Rounded Rectangle 10"/>
          <p:cNvSpPr/>
          <p:nvPr/>
        </p:nvSpPr>
        <p:spPr>
          <a:xfrm>
            <a:off x="2362200" y="4724400"/>
            <a:ext cx="1981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LIMPIEZA</a:t>
            </a:r>
            <a:endParaRPr lang="es-EC" dirty="0"/>
          </a:p>
        </p:txBody>
      </p:sp>
      <p:sp>
        <p:nvSpPr>
          <p:cNvPr id="13" name="Rounded Rectangle 12"/>
          <p:cNvSpPr/>
          <p:nvPr/>
        </p:nvSpPr>
        <p:spPr>
          <a:xfrm>
            <a:off x="3733800" y="5715000"/>
            <a:ext cx="2057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LENCERIA Y LAVANDERIA</a:t>
            </a:r>
            <a:endParaRPr lang="es-EC" dirty="0"/>
          </a:p>
        </p:txBody>
      </p:sp>
      <p:sp>
        <p:nvSpPr>
          <p:cNvPr id="14" name="Rounded Rectangle 13"/>
          <p:cNvSpPr/>
          <p:nvPr/>
        </p:nvSpPr>
        <p:spPr>
          <a:xfrm>
            <a:off x="914400" y="571500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LIMPIEZA DE INSTALACIONES</a:t>
            </a:r>
            <a:endParaRPr lang="es-EC" dirty="0"/>
          </a:p>
        </p:txBody>
      </p:sp>
      <p:cxnSp>
        <p:nvCxnSpPr>
          <p:cNvPr id="15" name="Straight Arrow Connector 14"/>
          <p:cNvCxnSpPr>
            <a:endCxn id="9" idx="0"/>
          </p:cNvCxnSpPr>
          <p:nvPr/>
        </p:nvCxnSpPr>
        <p:spPr>
          <a:xfrm flipH="1">
            <a:off x="1600200" y="11430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2"/>
            <a:endCxn id="7" idx="0"/>
          </p:cNvCxnSpPr>
          <p:nvPr/>
        </p:nvCxnSpPr>
        <p:spPr>
          <a:xfrm>
            <a:off x="4381500" y="1143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 idx="2"/>
            <a:endCxn id="8" idx="0"/>
          </p:cNvCxnSpPr>
          <p:nvPr/>
        </p:nvCxnSpPr>
        <p:spPr>
          <a:xfrm>
            <a:off x="4381500" y="1143000"/>
            <a:ext cx="2971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4" idx="0"/>
          </p:cNvCxnSpPr>
          <p:nvPr/>
        </p:nvCxnSpPr>
        <p:spPr>
          <a:xfrm flipH="1">
            <a:off x="2019300" y="5410200"/>
            <a:ext cx="1333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13" idx="0"/>
          </p:cNvCxnSpPr>
          <p:nvPr/>
        </p:nvCxnSpPr>
        <p:spPr>
          <a:xfrm>
            <a:off x="3352800" y="5410200"/>
            <a:ext cx="14097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5600" y="457200"/>
            <a:ext cx="29718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APROVICIONAMIENTO</a:t>
            </a:r>
            <a:endParaRPr lang="es-EC" dirty="0"/>
          </a:p>
        </p:txBody>
      </p:sp>
      <p:sp>
        <p:nvSpPr>
          <p:cNvPr id="31" name="Rounded Rectangle 30"/>
          <p:cNvSpPr/>
          <p:nvPr/>
        </p:nvSpPr>
        <p:spPr>
          <a:xfrm>
            <a:off x="2209800" y="37338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PREVENTIVO</a:t>
            </a:r>
            <a:endParaRPr lang="es-EC" dirty="0"/>
          </a:p>
        </p:txBody>
      </p:sp>
      <p:sp>
        <p:nvSpPr>
          <p:cNvPr id="32" name="Rounded Rectangle 31"/>
          <p:cNvSpPr/>
          <p:nvPr/>
        </p:nvSpPr>
        <p:spPr>
          <a:xfrm>
            <a:off x="4876800" y="37338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CORRECTIVO</a:t>
            </a:r>
            <a:endParaRPr lang="es-EC" dirty="0"/>
          </a:p>
        </p:txBody>
      </p:sp>
      <p:cxnSp>
        <p:nvCxnSpPr>
          <p:cNvPr id="36" name="Straight Arrow Connector 35"/>
          <p:cNvCxnSpPr>
            <a:stCxn id="6" idx="2"/>
            <a:endCxn id="32" idx="0"/>
          </p:cNvCxnSpPr>
          <p:nvPr/>
        </p:nvCxnSpPr>
        <p:spPr>
          <a:xfrm>
            <a:off x="4419600" y="33528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a:endCxn id="31" idx="0"/>
          </p:cNvCxnSpPr>
          <p:nvPr/>
        </p:nvCxnSpPr>
        <p:spPr>
          <a:xfrm flipH="1">
            <a:off x="3200400" y="33528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 name="Picture 38"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pic>
        <p:nvPicPr>
          <p:cNvPr id="40"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228600"/>
            <a:ext cx="1240587" cy="609600"/>
          </a:xfrm>
          <a:prstGeom prst="rect">
            <a:avLst/>
          </a:prstGeom>
          <a:noFill/>
        </p:spPr>
      </p:pic>
      <p:sp>
        <p:nvSpPr>
          <p:cNvPr id="23" name="Rounded Rectangle 22">
            <a:hlinkClick r:id="rId5" action="ppaction://hlinksldjump"/>
          </p:cNvPr>
          <p:cNvSpPr/>
          <p:nvPr/>
        </p:nvSpPr>
        <p:spPr>
          <a:xfrm>
            <a:off x="6781800" y="5943600"/>
            <a:ext cx="1676400" cy="533400"/>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97F150-133A-43A0-B7ED-DB695A7A7B9A}" type="slidenum">
              <a:rPr lang="es-EC" smtClean="0"/>
              <a:pPr/>
              <a:t>16</a:t>
            </a:fld>
            <a:endParaRPr lang="es-EC"/>
          </a:p>
        </p:txBody>
      </p:sp>
      <p:sp>
        <p:nvSpPr>
          <p:cNvPr id="6" name="Explosion 1 5"/>
          <p:cNvSpPr/>
          <p:nvPr/>
        </p:nvSpPr>
        <p:spPr>
          <a:xfrm>
            <a:off x="2590800" y="2209800"/>
            <a:ext cx="4343400" cy="3429000"/>
          </a:xfrm>
          <a:prstGeom prst="irregularSeal1">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TextBox 6"/>
          <p:cNvSpPr txBox="1"/>
          <p:nvPr/>
        </p:nvSpPr>
        <p:spPr>
          <a:xfrm>
            <a:off x="3215680" y="3014008"/>
            <a:ext cx="2880320" cy="1938992"/>
          </a:xfrm>
          <a:prstGeom prst="rect">
            <a:avLst/>
          </a:prstGeom>
          <a:noFill/>
        </p:spPr>
        <p:txBody>
          <a:bodyPr wrap="square" rtlCol="0">
            <a:spAutoFit/>
          </a:bodyPr>
          <a:lstStyle/>
          <a:p>
            <a:pPr algn="ctr"/>
            <a:r>
              <a:rPr lang="es-EC" sz="2400" b="1" dirty="0" smtClean="0"/>
              <a:t>DESARROLLO DE PROPUESTA DEL </a:t>
            </a:r>
            <a:r>
              <a:rPr lang="es-EC" sz="2400" b="1" dirty="0" smtClean="0">
                <a:hlinkClick r:id="rId2" action="ppaction://hlinksldjump"/>
              </a:rPr>
              <a:t>SISTEMA</a:t>
            </a:r>
            <a:r>
              <a:rPr lang="es-EC" sz="2400" b="1" dirty="0" smtClean="0"/>
              <a:t> DE </a:t>
            </a:r>
            <a:r>
              <a:rPr lang="es-EC" sz="2400" b="1" dirty="0" smtClean="0">
                <a:hlinkClick r:id="rId2" action="ppaction://hlinksldjump"/>
              </a:rPr>
              <a:t>GESTION</a:t>
            </a:r>
            <a:r>
              <a:rPr lang="es-EC" sz="2400" b="1" dirty="0" smtClean="0"/>
              <a:t> DE LA CALIDAD</a:t>
            </a:r>
            <a:endParaRPr lang="es-EC" sz="2400" b="1" dirty="0"/>
          </a:p>
        </p:txBody>
      </p:sp>
      <p:sp>
        <p:nvSpPr>
          <p:cNvPr id="8" name="AutoShape 4" descr="data:image/jpeg;base64,/9j/4AAQSkZJRgABAQAAAQABAAD/2wCEAAkGBxQQEBUUEhQQFRMQGRYVFRcYFRUVFxgYFhgWGRkVGBYYHSggGBolHRUXITEhJSkrLi4uFx8zODUsNygtLisBCgoKDg0OGRAQGy4kICU3LDcsNy8rMC0uLyw0LCwsNywuLC03NCwsNywvNywvLy8xMDctLCwsNDQsMiwsLCw3LP/AABEIAOEA4QMBIgACEQEDEQH/xAAcAAEAAgIDAQAAAAAAAAAAAAAABgcEBQIDCAH/xABGEAACAgEBBQQGBQkGBgMBAAABAgADEQQFBhIhMQcTQVEiUmFxgZEUMpKh0ggWI0Jik7HB0RVTgrLC8DNUY3Kz4XOi4jT/xAAaAQEAAgMBAAAAAAAAAAAAAAAAAwUBAgQG/8QALBEBAAIBAgMHAwUBAAAAAAAAAAECAwQREiExBRVBUWGR8BNxsRQigdHhof/aAAwDAQACEQMRAD8AvGIiAiIgIiICIiAiYmt2lTR/xbaq89OJ1X+JnPR66q4ZqsrsHmjBv4QMiIiAiIgIiICIiAiIgIiICIiAiIgIiICIiAiIgIiICIiAka3/AN5Bs7RWXZHGfRrHiztyAH3n2AE88YkllG/lC3v3+nTn3YUuB4cWWGfl/GBENJsnUbRLXWOzM3M5J+7JmsGq1Gzrw1Njo6HkQT8j7PZM7d/eg6ZSB0I/2Zp9q646iwt5wPSHZvvgNqabibAuqwtoH3MB7cf7yJLpQXYgLKdo8PPhurYH4DP8hL9gIiICIiAiIgIiICIiAiIgIiICIiAiIgIiICIiAiIgJBO1rdE7R0gaoZv0+WUeLKfrKPbyz8/EydxA8Z3UsjFWBBHIg9Zy0p4WBM9GdqG6Wmt0mo1RrUXaet7eIcg/AOIqwHUnGM9enXpIf2Pbl0auttVqKx+jsNa15YgsuOJmyenMYA8jnMDf9kGx2IOrsUqpXgqBGCR+s3u5Y+flLPnFECgAAAAYAAwAB0AHgJygIiICIiAiIgIiICIiAiIgIiICIiAiIgaTe7eWvZun760E8TcCDIUFiGYAseSjCnn8ACSAaj1/bfqj/wAKjSp5FjbZ+DPyEu/X6GrUVmu6uuytuqOoZTjmMg8pV/a3uCX09duzqVVtLxBqaUC8SNz4kRR6TA+HUgnyAgRfYXaptK+4J3un42zwIdN+jbAJ4S6vxLnGM4Ikv3N7Xk1LtXrK00/CpPehiauXUNkZT7xKdWjV6Du7bNPfW1jOlZspassSpBwSoLMePkD5cpPt1uzPW3UIzdzpltHE3eKz3ZJPI1cgvLwLZ58wDyAWl+fuzf8AntH+9T+s4ntA2Z/z2k/eLILb2LMemrpz7dKP5WTHfsRsPL6XpwPZpSD/AOWBIts9sWhp5U97qDzGVHd18v2rMEj2qrSEa7tv1bP+hq0aj1WW2w/a4k/yiTPYPYxoKMNebdS49c8Ff7tMZHvJm93j3B0ep0b0V0aeluE906VqprfHotlQCRnqPEZgVnt3tD12r0DV26OsVXgK1iM3NQwLAIc4yAR1PWdnZp2labQ1W06lLVV7rLUZV48B8eiyjnkY6jM0e6+22Vm0uqHD3S2VFT+q6kgg+3IxIdrauK0hfEmB6z2NtenWVC7T2JZW3Rl8COoIPNT7DgzOnnnc/a77C1tS3I9dOqrqezJyrq6g98o8GQkjzwGB8J6FRgQCCCDzBHMEHxgfYiICIiAiIgIiICIiAiIgIiICIiAiIgIiIHwifYiAiIgIiIHnvtm2WNLtZbk5DWILDj119B/mOA/EyL7o6L6Rrq6z+uyr9plUn5Eyx/yh6f8A+J/EG5PmKz/pkO7I6uPatXsIPyy3+mBbfa9uyur2azov6bRA21YHPhUemg96jp5qsxuxTeM6rRGiwg2aLhUHPWpxms/DDJ7kEsNlBGDzB5ESitzkOyN4m0pyKrS1C+XBZ+l059uPqZ88wL2iIgIiICIiAiJ16i9a0Z3ZVRASzE4AA6kk9IHZEhC9q2zO97s3MOeONqrBX9sjkPaeUmqOGAIIIIBBByCD0IPiIHKIiAiIgIiICIiAiIgIiICIiAiIgVF+UR/wNH/8tn/jkQ7D0ztQewN/ksky/KIUfRNKfEXsB7jU+f4CQDsX1gr2xSGIAsFijPixQ8I955j4wPTMqTts2UVt0+tr5NWrBm8mpYW0MceHHxLn/qCW3ID2waUvpayMYLlGycDDLx5PmB3UCabK1y6iiu5CCtyK4/xAHEypUnZJvdptLs0Vaq+uo1ueAO2Dw2KlhGPLidvgRLS2ftCrUILKbK7EPRkYMPmIGTOFlqr9Yge8gfxnRtTWCiiy1ulKM5/wgn+UojbIr2xYXe9sqvEeI+iD6qL0Ahh6ABzNDvbt46VAtQrN9gYpxnCALjLtjmeoGB1zKj7Jdv6jS65dKXazS3Ma8Ekit8EqyZ6AkYI6c/ZJX227Bvtrq1OnDt9HDrYigluBuE8YA64K8/YYZlGdV2ibW0Ni2ajubaXP1O7VMj9ll5g+/Ml/aDvF3myNPrKF46LHqscEfqkNgMPY/CD7RKPv1uq1rJQBba/JURQS3s5eHvM9B7O0tOyNhpVruBq6a+G5T6Ss9hJNYH63pOQIFMbS2zRrK1Q1pXYSS1ku3sorddk6cWEnHH3ZPXuu8bu/hw4x7MSCdmG62y9oCy10VrktsP0fjt7uuviPdjDH9KOHBJPL0gCAZc6qFGAAAOQA5AAeEDlE1+q2zVXy4uI+S8/v6TpO8enVSzv3aqMkuMAfHpIP1OHi4OKN/ul+jk4eLhnZtp8dgASSABzJPICQG7te2ar8Ja8jOOMVNw+/zx8Jpd/N7dNqnqq77i0llRtJRsCxixUI3sXhJKnxIk6GZT+re3Qtb3S6vSmz1e9TPuHPnN1PMm8uydGunD0vl2/V64lo9hm17r9FZVcWb6MwWtmyTwMMhcnrjBx7MQysqIiAiIgIiICIiAiIgUv+UHqfT0yeAq1D49pNSg+8c/nK63j2C+zV0GprY51NFOqQkc1tAV2X3Ash+Jk//KEr/T6Y+tTqB8mqP85y7SdH3u7ezbh1pTS591lAUj7XB8oFwbG2gup09N6fVvrSwe51DY++Qbtp1dQ0aVPYa7XYvXjxCgpYOnpehaRgc+efCZvYvre+2Lp8nJp7yo+5LG4R9krJJvNsRNdpbKLMYtUgNgEq3UMM+RAgeTPpJ5FwCGZmb25wCB5AALiS/sv2y+j2mgqZjTcypYv6rK5ADY9YEg598028e6Ws0Nhrups6nhdQWR/DKkfDl1kz7IdxNS+qTU6it6qKSGAcFWsYc1AU8woOCSfLEC99dpVuqet+a2qyN7mBB/jPM+9O5ms2bdwcLvXYSKnTn3g8F4Rz48fq4np12wCT0HMzzrvxvzqG2muoRUU6EnuA2XXhtQYZk5DiZTnPtHqgwJH2Sbl6tb11GqRqaqiWrRxh3fBAYr1VRnPPmTiTrtL3rOzdJxVqWssPCCMDgUkA2cwRkFgByPNhnlM7cXeX+0tGt5CrYC1dqqcqHTqVJ58JBDDPg0i/azs/6clSU2Vhl4lfJJHCWrf9UHJ4ql5SPJmpije8xDemO952rG7B7Ed6K7avobVhL6lZu84i7XYILsxYZDZccskY6dJIe1nSPdoOGsBmLEcPLmHrsTPPpgspz4YkJ3Q3Zr0NguFtjXji9LkiDiBDYUew+JM3ms1Atbk4c+PpBj/GVObtisRP0q7+vh/f4d+Ls20ztknb8o12bbBv0GoOoZ6geF07oZbIbh5s2QBzVTgZ6DnJft/edahnUW4B6KPH3KOvxmAgKnPiJELNu6fUZW1fTdzxMfAA4AHlINJOXX2t9S21Y8I5fP5S6qtNHEcFd5nzb/Qb8aO5+AWFCeQ41Kg+49J0b27ZSi+pbV46yrPjwLZwCfPAz85Cd9tBpq+HuCDy5zbbO2Ydfs2tbWxZUzd055+jgei3mOYnZ+jw6XJGaOkdd/Dflu5p1GTUUnF4z82cNq6jQ2aZmAAuPgMSP7vbEfV12KpChDxIT0z0K+wEfeonVZu3d33clqQ+OLHGfq5xxY4fbLE3X2Muj03Ni7McnlgZ6BVHv8506nV1x0/ZO9p6eKLBppvb90bRHVDdg7jarWalqK2oD04NnE7YQHocBeefZPRO6mwF0GnFQPG3V3xjibGOQ8B4ASnN3d5Ll2vWa0qCmwVW8LcRZH4EILA8JKlVYYHVSMnMvydOPimscXVBfh3nh6ERE3akREBERAREQERNBtnbzU2hUVWC/Xznr6oPh98hz56Ya8V55JMWK2W3DVAPygqfQ0j+2+v7SK3+ic9Uw1G5qn+7pr+B09qg/wCSZfa7Ymt2SbEytukdLeE8jjnW5HmAthPL1ZFd09pce6m0KT105dR/22lGB+0z/Kb48lMleKk7w1vS1J2tG0pL+TxaToNQp6LqDj/FXXkfz+MtOxwoJJACgknyA6mVd+TymNnXn1tS2PhVTLL2hT3lNiZxxoy58uJSP5zdq87777/26raS6ijh7nZz/oFccSM/pA2soIyTgY58go8zLb7Md+DtWl+9Ra9RRwd4FzwMrglLFzkgHhYEZOMe0Sidkbl6uxMMgoQ44mt5Hl4hB6R+IAPnLB3O2ONAxai2xrHQVO31VKghuSc8Hl1ySOeOpnDn7RwYuW+8+nP/AB1YdFlyc4jaPVcWr1KIv6RlAPn4+4dTKA/MI2WE33ehyHDXzYqgCrl2GF5AeBliXEtkkkk+JOT85h8Mo9R21mvyxxwx7ys8HZuOOd53/D5sXQV6ao10AqjHiYcTHibAHE2TzOAB8J2aleeZ9o6zsur4lI8wR85Vze2S295d0VjFyrCI7ZZNRV6NhyxICg4HvOJCts7Au0WLAxUnmCCQZg3amzT3MpyGrYgj3Gc9t7yWalQrHkJ7vHStKxWkbRDytrWtabWneZWH2f7cbV1EW87Ksel6w8/fIlvju1ZTc9lKs9Tkt6IyVJ5kED2zcdkaswtwPRXGWPIZOeWZJt5NPwqCjMcn0vBfh4n3mUd7/pdXb6ccp23j19PnitcdP1GCOOecdJU6mgvubhCWe9gVA95aW5sbZv0XRIhIZx6TN4DPgo8h5yKbKVFtNQcMb+O0c88LcRGOJsDBXh8cDhPPy5bzbw3VVDTlTXYeE/WrchBnBDVWMOeByPMcPtnZqsebUWjHEbV5bz8/CDBfDhjjmd7c9o+fl1bf2jwanBrPeFqyGY4PCMg8uoBBI5469OhmJvRvDY6/RvRC1Oxcq4ck8wFLgDB5nK+GeeTMbcfdm3amtCgsK0w99pyeFfLPizYwB/SZug0f9t7ZCD0arnLED9TT1fqjHQlQq59Zszupgx122jp0cls17b7z16pZ2J7lM7jX3gitSfo6dOMjl3pHqjw8yM+WbwnXp6FrRUQBUQBVUcgABgADyxOySoyIiAiIgIiICIiBjbQ1XdIW8eg9pkRfmcnqeZm12tqO8fA+qvIfzM1zLPLdpZ/rZNo6R83W+kx8Fd56ywNoaMXVWVN9W1WQ+5gRn75R+w9e+no2hp25d/UisPKym5f6uJfZEozejThdq6mschazL7jait/madPYt53vT7Si19eVbJ/2MbxdzoLalUF1vZiSegdEwcDr9U/KSm3X23kl3YgeHRfkOUqLQXnZhptCqwdCt4RiRZ6WQ2SPrL8paeydoV6moWVHKnlgjBB6lWHgeY+YmnbEaitt954J9vtKXs++Ga7RH7gjM+UVBTkADM72rhK557mt+KNnZOs1zsnyZaROziqYn2GaYmr1GFODz9kzETPRnqi2+WxaNQ5LZW0dGXqR+1IPpNgVtdZWzW5pxkYVeIHnkEE8unl9YSwdQC/PmT7sn5SJbY2mldtfo4s4ybQTzA4ODhIHQ4wceaieo7NnPbFNd+URynyn57KjWxhpeJ25+P2SvYN9emoIytddeWPQD2kk9fDrNRvVvmue7qSq1SuSWIZDnp0OGGMH446zO1G7Oufhv0+ka6pcWUuNUi5zzD9zjmffmVpq+M2MG9KxmIbHi+ccIx7f98p06fQRS/1ck72c+fWcdfp0jarfdnuit1u06kGSCc2kcgtf63T6uRkCdnaJpKKto2afRVkLUUpxxPY1lp6+k7E/WYLjplZc24279OwtnNdeQLSveah/EeVY+YGPEn3SEdmG7i7U19u0LshKLe8VAfrXuTZk/soGU4HUkeRBsXE2219Qm7myE0teDrdarF2HgeH9JYT5KCFUeZB8DN92MbFWrZ6allHf6zLs/Vu7BxWmfAcKg48yZD/yiFxfpW86bwPeHqP85cO7+nWrSUVpjgrqrVcdMBABAz4iICIiAiIgIiICYe0buFcDq38PGZbHAyfCanUniP8Av5f79s4tdn+nj2jrKXDXe3NrmSdTLM11nQ4nmbQtK2YOocICTyAlJ72X1LdZxpnVG9rHYMxUICOBR4E8IHhylm7+bSbSV1W8JapXxZg4xnARj7M5HvIlT6/ZNup2gtSsjveQ5KHiCo3MsxHTA/lLzsvFTHinLM9f+RHzdw6u9rXim3RvzsK81krWdRp7uJwiuqPW7ZJI4zgrxZPLzkt3F2Q+l0oWwcLueIrxcXDyAxkcs8s8uQzN9odKKkVB0QAD4eM7iJUavtHJnrNJ24d/528Fjg0lMdotHVwM4zmZwlXLthwssC9ZrdXtPHJZnavTCxcHIxzBE01uyrAwCgvxHA4euT0BHh/CSYqVtO0tt4iGJbrH4upxOvXbxUaZCbWAz0Xqx9wHM++Rza28SpqW07caJWzpa64LgrkHuwQQSCD15cvDqJFsbdR9opxaLauntVOq2aNFtrz4MM5B9uOcvtP2TNueXlHl4/4rs/aUV5Y+c/8AEN3u21adQ1auqiksGNbllyD148DiPQe/Pvmi2BsmzW6lKU62MASTyGTgZM7959mfQtTbp+8FrUnDuAVBfAJABJOBnHvzLx7F90xpNGNRYo7/AFPpgkc1Q9APLP8ADEvceOuOsVrG0Qp73te02t1lJttsNnbIt7s4+i6crWf2lThT4lsfOUh2N7vHVbSWxkZqdGC7MR6IsHJFJPVupx7JYHbzts06OvTjpqSWdv2aSjcPxJHwU+clHZnsddJsvTKBhrEW6w+JstAZifdkD3ATdq0Xbvn+zEwSB9Irz7cJaQD5jiCn3gTp7N9QNm7vDUsjvxF72C9cNZwBiT0UKqknwAJnPti2hRqNk3Cq6mxqbaeII6sVJsC+kAeX1j8p3diW2l1GzRQcd5oia2H7DEtW2PLGV96GBX3afvKm1DpSlb1PSLu8V2QjFhp4WDKSGX0Sc8uksXsd26b9GdLbyv2ee5ZT14ASE+XCyf4PbIVvpu1pG1ti0abVIEbFy1NUqniweJanGUVs8mB4ThuWRFu3foW201YrepNc6JbU2QeGzhRyeWCQwR8rkZzz5mBekREBERAREQEREDG1T+HlzP8AIfz+UwTNFr94nqtsrZQeB2A88Z5Z+GJj/nP+z94/pPMarWVvknffktceiy8MTH5b95jvNMd4x6p+6fDt9T4N904pyVlPXTZI8Gfq6FsQo6qyuCGVgCCD1BB5ETVaDYmn0vF3FVVfF9YqoBOOgJ6keydh22nk/wAh/WcG2rWfX+yv4ppNp2mInl901cNoneYZI6w0xf7Sr87PsL+OfDtGv1rPsL+OQ8M/JhLwyyDOBnT9Pr9Z/wB2v458+m1+s/7sfjmnBb5MNoiXdPhnV9Mr9Z/sD8c+fTK/Wb7H/wCpjgt8mG20tZtXdXSapy91R4262Vua7Pfkeix/7lM2e4m4uk0OqOqp1OoZlR1KWd2MK2CeLhUcQHCDy5cp8+lp6x+z/wC5xbVIfH7vP4yz0naefByt+6vrPP8AiXHn0FMnOI2lTuy9nW7V2lioFjqLmtYnkFRnL8Te5fD2T1XTWEUKoAVQAB5ADAEr7s42NpdNqbjQhDWoD1JCgEZVQegOR4+HhJ5tDUGqqywKzmtWYIv1mKgnhHtOMT1Gnz1z44vXopc2K2K3DZUH5Q7AtoUIxxd9lvZmkH+JMuOuoBAo+qAFHuxj+E8+do29z7T0tS20VJizjpsrs41dCjqRzAI54B93hiWn2Tby/T9nJxnN2mxTb5nhA4H/AMS4PvDeUmRK47QOz7UaRuLTVG/S+BVOO+teX6N8ek6DAw4BOOTdMnB3Qtt2JrNHfcHSnX1styuCpVRZwcTKenCe5fJ54dvOWdv7u3dfb3yd9bWFVe6rtaq2tlLZev01Vwwb0lJB9BcE9JWO9+zrbFWumna1rjIxdp73KhscQW18nhOB6OSPEEc8mF8bU2JRqwO+rVioIVwWSxQevBahDrnl0Imjo7ONnretxqsssQhlNt99oBHMHDuQ3xzNhuNRfXs3SpqgRelSq4JyRjkAT4nGMzewyREQEREBERAREQK53zp4dWx9dVb7uH/TNHLU2lsinUY71OIr0OSpHsyD0mB+aOl9Rv3j/wBZQajsnJfLa1ZjaVzg7Sx0xxW0TvCuolifmhpfUf8AeP8A1nz80NL6r/vH/rIO5s/nHvP9Ju9MPlPz+VeRLCO52m8rP3jTidzdN/1ftn+kdz5/OPef6Z70w+Uq/iT87l6fzu+3/wCpxO5Wn9a/7a/hmO59R6e/+HeeH19kCiTz8yaPXv8AtL+GfDuRR6+o+0n4JjujUenuz3ng9fZBIk6/Min+8v8Amn4ZxO49X97f80/DHdOo9Pc7ywevsg8Sb/mNV/e3/wD0/DITvjp30epFFPpFqxapsIHGAzBwpXAyuFJB9YTHdOp8o92e8sHnPsk/Z+n6a0+SKPmx/pJ1Kf7Gd7vpGqvotCI7IrVgEni4C3Fgn2MD7pcEvtDhthwxS3Xn+VNq8tcuWbV6KR7Sdy9LZqmbSavQ1Xuc26a25axxHmXQ8+EnqVIweuR46rdHVnYW11rttqsp1KUrc9bcSA2DKvn9mwOM+qxPsk72/ulZTa71UDV02u9nBmsXVNYxd1TvMLYhcs31gRxEcx0rXeTdXV6q4Lptn65FIC8NgUKvMnCsTwqmSTjiIBJxy5Trcr0lEwdhUWV6WhLiDbXXWthByCyqAxz48weczoZIiICIiAiIgIiICIiAiIgIiICIiAiIgIiICIiAkZ3+3TXaml7vIS6s8dFnP0XxjBxz4WHI/PqBJNKw7XltR6rHawaLHC7I7p3VnETluA/rghQx5AjHIkZEqm1extfsW6rVWUtU2ntCo/ErI5AJ4QVPNSoYdOntnprYm1K9Zp6r6jmu9Q6+Yz1U+0HII8wZ5i3j3ia2o0LbqLKMqwFtrWYZc8xn3yxvydtsOyanStkpUUtr/Z4ywdfdlQfeWgXLERAREQEREBERAREQEREBERAREQEREBERAREQEREBERAThbWHUqwDKwwQQCCD1BB6ic4gQ7Wdl+y7WydIi+yt7al+zWwH3Tf7C2Bp9DX3elprqU8zwjmx82Y82PtJmyiAiIgIiICIiAiIgIiICIiAiIgIiICIiAiIgIiICIiAiIgIiICIiAiIgIiICIiAiIgIiI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 name="AutoShape 6" descr="data:image/jpeg;base64,/9j/4AAQSkZJRgABAQAAAQABAAD/2wCEAAkGBxQQEBUUEhQQFRMQGRYVFRcYFRUVFxgYFhgWGRkVGBYYHSggGBolHRUXITEhJSkrLi4uFx8zODUsNygtLisBCgoKDg0OGRAQGy4kICU3LDcsNy8rMC0uLyw0LCwsNywuLC03NCwsNywvNywvLy8xMDctLCwsNDQsMiwsLCw3LP/AABEIAOEA4QMBIgACEQEDEQH/xAAcAAEAAgIDAQAAAAAAAAAAAAAABgcEBQIDCAH/xABGEAACAgEBBQQGBQkGBgMBAAABAgADEQQFBhIhMQcTQVEiUmFxgZEUMpKh0ggWI0Jik7HB0RVTgrLC8DNUY3Kz4XOi4jT/xAAaAQEAAgMBAAAAAAAAAAAAAAAAAwUBAgQG/8QALBEBAAIBAgMHAwUBAAAAAAAAAAECAwQREiExBRVBUWGR8BNxsRQigdHhof/aAAwDAQACEQMRAD8AvGIiAiIgIiICIiAiYmt2lTR/xbaq89OJ1X+JnPR66q4ZqsrsHmjBv4QMiIiAiIgIiICIiAiIgIiICIiAiIgIiICIiAiIgIiICIiAka3/AN5Bs7RWXZHGfRrHiztyAH3n2AE88YkllG/lC3v3+nTn3YUuB4cWWGfl/GBENJsnUbRLXWOzM3M5J+7JmsGq1Gzrw1Njo6HkQT8j7PZM7d/eg6ZSB0I/2Zp9q646iwt5wPSHZvvgNqabibAuqwtoH3MB7cf7yJLpQXYgLKdo8PPhurYH4DP8hL9gIiICIiAiIgIiICIiAiIgIiICIiAiIgIiICIiAiIgJBO1rdE7R0gaoZv0+WUeLKfrKPbyz8/EydxA8Z3UsjFWBBHIg9Zy0p4WBM9GdqG6Wmt0mo1RrUXaet7eIcg/AOIqwHUnGM9enXpIf2Pbl0auttVqKx+jsNa15YgsuOJmyenMYA8jnMDf9kGx2IOrsUqpXgqBGCR+s3u5Y+flLPnFECgAAAAYAAwAB0AHgJygIiICIiAiIgIiICIiAiIgIiICIiAiIgaTe7eWvZun760E8TcCDIUFiGYAseSjCnn8ACSAaj1/bfqj/wAKjSp5FjbZ+DPyEu/X6GrUVmu6uuytuqOoZTjmMg8pV/a3uCX09duzqVVtLxBqaUC8SNz4kRR6TA+HUgnyAgRfYXaptK+4J3un42zwIdN+jbAJ4S6vxLnGM4Ikv3N7Xk1LtXrK00/CpPehiauXUNkZT7xKdWjV6Du7bNPfW1jOlZspassSpBwSoLMePkD5cpPt1uzPW3UIzdzpltHE3eKz3ZJPI1cgvLwLZ58wDyAWl+fuzf8AntH+9T+s4ntA2Z/z2k/eLILb2LMemrpz7dKP5WTHfsRsPL6XpwPZpSD/AOWBIts9sWhp5U97qDzGVHd18v2rMEj2qrSEa7tv1bP+hq0aj1WW2w/a4k/yiTPYPYxoKMNebdS49c8Ff7tMZHvJm93j3B0ep0b0V0aeluE906VqprfHotlQCRnqPEZgVnt3tD12r0DV26OsVXgK1iM3NQwLAIc4yAR1PWdnZp2labQ1W06lLVV7rLUZV48B8eiyjnkY6jM0e6+22Vm0uqHD3S2VFT+q6kgg+3IxIdrauK0hfEmB6z2NtenWVC7T2JZW3Rl8COoIPNT7DgzOnnnc/a77C1tS3I9dOqrqezJyrq6g98o8GQkjzwGB8J6FRgQCCCDzBHMEHxgfYiICIiAiIgIiICIiAiIgIiICIiAiIgIiIHwifYiAiIgIiIHnvtm2WNLtZbk5DWILDj119B/mOA/EyL7o6L6Rrq6z+uyr9plUn5Eyx/yh6f8A+J/EG5PmKz/pkO7I6uPatXsIPyy3+mBbfa9uyur2azov6bRA21YHPhUemg96jp5qsxuxTeM6rRGiwg2aLhUHPWpxms/DDJ7kEsNlBGDzB5ESitzkOyN4m0pyKrS1C+XBZ+l059uPqZ88wL2iIgIiICIiAiJ16i9a0Z3ZVRASzE4AA6kk9IHZEhC9q2zO97s3MOeONqrBX9sjkPaeUmqOGAIIIIBBByCD0IPiIHKIiAiIgIiICIiAiIgIiICIiAiIgVF+UR/wNH/8tn/jkQ7D0ztQewN/ksky/KIUfRNKfEXsB7jU+f4CQDsX1gr2xSGIAsFijPixQ8I955j4wPTMqTts2UVt0+tr5NWrBm8mpYW0MceHHxLn/qCW3ID2waUvpayMYLlGycDDLx5PmB3UCabK1y6iiu5CCtyK4/xAHEypUnZJvdptLs0Vaq+uo1ueAO2Dw2KlhGPLidvgRLS2ftCrUILKbK7EPRkYMPmIGTOFlqr9Yge8gfxnRtTWCiiy1ulKM5/wgn+UojbIr2xYXe9sqvEeI+iD6qL0Ahh6ABzNDvbt46VAtQrN9gYpxnCALjLtjmeoGB1zKj7Jdv6jS65dKXazS3Ma8Ekit8EqyZ6AkYI6c/ZJX227Bvtrq1OnDt9HDrYigluBuE8YA64K8/YYZlGdV2ibW0Ni2ajubaXP1O7VMj9ll5g+/Ml/aDvF3myNPrKF46LHqscEfqkNgMPY/CD7RKPv1uq1rJQBba/JURQS3s5eHvM9B7O0tOyNhpVruBq6a+G5T6Ss9hJNYH63pOQIFMbS2zRrK1Q1pXYSS1ku3sorddk6cWEnHH3ZPXuu8bu/hw4x7MSCdmG62y9oCy10VrktsP0fjt7uuviPdjDH9KOHBJPL0gCAZc6qFGAAAOQA5AAeEDlE1+q2zVXy4uI+S8/v6TpO8enVSzv3aqMkuMAfHpIP1OHi4OKN/ul+jk4eLhnZtp8dgASSABzJPICQG7te2ar8Ja8jOOMVNw+/zx8Jpd/N7dNqnqq77i0llRtJRsCxixUI3sXhJKnxIk6GZT+re3Qtb3S6vSmz1e9TPuHPnN1PMm8uydGunD0vl2/V64lo9hm17r9FZVcWb6MwWtmyTwMMhcnrjBx7MQysqIiAiIgIiICIiAiIgUv+UHqfT0yeAq1D49pNSg+8c/nK63j2C+zV0GprY51NFOqQkc1tAV2X3Ash+Jk//KEr/T6Y+tTqB8mqP85y7SdH3u7ezbh1pTS591lAUj7XB8oFwbG2gup09N6fVvrSwe51DY++Qbtp1dQ0aVPYa7XYvXjxCgpYOnpehaRgc+efCZvYvre+2Lp8nJp7yo+5LG4R9krJJvNsRNdpbKLMYtUgNgEq3UMM+RAgeTPpJ5FwCGZmb25wCB5AALiS/sv2y+j2mgqZjTcypYv6rK5ADY9YEg598028e6Ws0Nhrups6nhdQWR/DKkfDl1kz7IdxNS+qTU6it6qKSGAcFWsYc1AU8woOCSfLEC99dpVuqet+a2qyN7mBB/jPM+9O5ms2bdwcLvXYSKnTn3g8F4Rz48fq4np12wCT0HMzzrvxvzqG2muoRUU6EnuA2XXhtQYZk5DiZTnPtHqgwJH2Sbl6tb11GqRqaqiWrRxh3fBAYr1VRnPPmTiTrtL3rOzdJxVqWssPCCMDgUkA2cwRkFgByPNhnlM7cXeX+0tGt5CrYC1dqqcqHTqVJ58JBDDPg0i/azs/6clSU2Vhl4lfJJHCWrf9UHJ4ql5SPJmpije8xDemO952rG7B7Ed6K7avobVhL6lZu84i7XYILsxYZDZccskY6dJIe1nSPdoOGsBmLEcPLmHrsTPPpgspz4YkJ3Q3Zr0NguFtjXji9LkiDiBDYUew+JM3ms1Atbk4c+PpBj/GVObtisRP0q7+vh/f4d+Ls20ztknb8o12bbBv0GoOoZ6geF07oZbIbh5s2QBzVTgZ6DnJft/edahnUW4B6KPH3KOvxmAgKnPiJELNu6fUZW1fTdzxMfAA4AHlINJOXX2t9S21Y8I5fP5S6qtNHEcFd5nzb/Qb8aO5+AWFCeQ41Kg+49J0b27ZSi+pbV46yrPjwLZwCfPAz85Cd9tBpq+HuCDy5zbbO2Ydfs2tbWxZUzd055+jgei3mOYnZ+jw6XJGaOkdd/Dflu5p1GTUUnF4z82cNq6jQ2aZmAAuPgMSP7vbEfV12KpChDxIT0z0K+wEfeonVZu3d33clqQ+OLHGfq5xxY4fbLE3X2Muj03Ni7McnlgZ6BVHv8506nV1x0/ZO9p6eKLBppvb90bRHVDdg7jarWalqK2oD04NnE7YQHocBeefZPRO6mwF0GnFQPG3V3xjibGOQ8B4ASnN3d5Ll2vWa0qCmwVW8LcRZH4EILA8JKlVYYHVSMnMvydOPimscXVBfh3nh6ERE3akREBERAREQERNBtnbzU2hUVWC/Xznr6oPh98hz56Ya8V55JMWK2W3DVAPygqfQ0j+2+v7SK3+ic9Uw1G5qn+7pr+B09qg/wCSZfa7Ymt2SbEytukdLeE8jjnW5HmAthPL1ZFd09pce6m0KT105dR/22lGB+0z/Kb48lMleKk7w1vS1J2tG0pL+TxaToNQp6LqDj/FXXkfz+MtOxwoJJACgknyA6mVd+TymNnXn1tS2PhVTLL2hT3lNiZxxoy58uJSP5zdq87777/26raS6ijh7nZz/oFccSM/pA2soIyTgY58go8zLb7Md+DtWl+9Ra9RRwd4FzwMrglLFzkgHhYEZOMe0Sidkbl6uxMMgoQ44mt5Hl4hB6R+IAPnLB3O2ONAxai2xrHQVO31VKghuSc8Hl1ySOeOpnDn7RwYuW+8+nP/AB1YdFlyc4jaPVcWr1KIv6RlAPn4+4dTKA/MI2WE33ehyHDXzYqgCrl2GF5AeBliXEtkkkk+JOT85h8Mo9R21mvyxxwx7ys8HZuOOd53/D5sXQV6ao10AqjHiYcTHibAHE2TzOAB8J2aleeZ9o6zsur4lI8wR85Vze2S295d0VjFyrCI7ZZNRV6NhyxICg4HvOJCts7Au0WLAxUnmCCQZg3amzT3MpyGrYgj3Gc9t7yWalQrHkJ7vHStKxWkbRDytrWtabWneZWH2f7cbV1EW87Ksel6w8/fIlvju1ZTc9lKs9Tkt6IyVJ5kED2zcdkaswtwPRXGWPIZOeWZJt5NPwqCjMcn0vBfh4n3mUd7/pdXb6ccp23j19PnitcdP1GCOOecdJU6mgvubhCWe9gVA95aW5sbZv0XRIhIZx6TN4DPgo8h5yKbKVFtNQcMb+O0c88LcRGOJsDBXh8cDhPPy5bzbw3VVDTlTXYeE/WrchBnBDVWMOeByPMcPtnZqsebUWjHEbV5bz8/CDBfDhjjmd7c9o+fl1bf2jwanBrPeFqyGY4PCMg8uoBBI5469OhmJvRvDY6/RvRC1Oxcq4ck8wFLgDB5nK+GeeTMbcfdm3amtCgsK0w99pyeFfLPizYwB/SZug0f9t7ZCD0arnLED9TT1fqjHQlQq59Zszupgx122jp0cls17b7z16pZ2J7lM7jX3gitSfo6dOMjl3pHqjw8yM+WbwnXp6FrRUQBUQBVUcgABgADyxOySoyIiAiIgIiICIiBjbQ1XdIW8eg9pkRfmcnqeZm12tqO8fA+qvIfzM1zLPLdpZ/rZNo6R83W+kx8Fd56ywNoaMXVWVN9W1WQ+5gRn75R+w9e+no2hp25d/UisPKym5f6uJfZEozejThdq6mschazL7jait/madPYt53vT7Si19eVbJ/2MbxdzoLalUF1vZiSegdEwcDr9U/KSm3X23kl3YgeHRfkOUqLQXnZhptCqwdCt4RiRZ6WQ2SPrL8paeydoV6moWVHKnlgjBB6lWHgeY+YmnbEaitt954J9vtKXs++Ga7RH7gjM+UVBTkADM72rhK557mt+KNnZOs1zsnyZaROziqYn2GaYmr1GFODz9kzETPRnqi2+WxaNQ5LZW0dGXqR+1IPpNgVtdZWzW5pxkYVeIHnkEE8unl9YSwdQC/PmT7sn5SJbY2mldtfo4s4ybQTzA4ODhIHQ4wceaieo7NnPbFNd+URynyn57KjWxhpeJ25+P2SvYN9emoIytddeWPQD2kk9fDrNRvVvmue7qSq1SuSWIZDnp0OGGMH446zO1G7Oufhv0+ka6pcWUuNUi5zzD9zjmffmVpq+M2MG9KxmIbHi+ccIx7f98p06fQRS/1ck72c+fWcdfp0jarfdnuit1u06kGSCc2kcgtf63T6uRkCdnaJpKKto2afRVkLUUpxxPY1lp6+k7E/WYLjplZc24279OwtnNdeQLSveah/EeVY+YGPEn3SEdmG7i7U19u0LshKLe8VAfrXuTZk/soGU4HUkeRBsXE2219Qm7myE0teDrdarF2HgeH9JYT5KCFUeZB8DN92MbFWrZ6allHf6zLs/Vu7BxWmfAcKg48yZD/yiFxfpW86bwPeHqP85cO7+nWrSUVpjgrqrVcdMBABAz4iICIiAiIgIiICYe0buFcDq38PGZbHAyfCanUniP8Av5f79s4tdn+nj2jrKXDXe3NrmSdTLM11nQ4nmbQtK2YOocICTyAlJ72X1LdZxpnVG9rHYMxUICOBR4E8IHhylm7+bSbSV1W8JapXxZg4xnARj7M5HvIlT6/ZNup2gtSsjveQ5KHiCo3MsxHTA/lLzsvFTHinLM9f+RHzdw6u9rXim3RvzsK81krWdRp7uJwiuqPW7ZJI4zgrxZPLzkt3F2Q+l0oWwcLueIrxcXDyAxkcs8s8uQzN9odKKkVB0QAD4eM7iJUavtHJnrNJ24d/528Fjg0lMdotHVwM4zmZwlXLthwssC9ZrdXtPHJZnavTCxcHIxzBE01uyrAwCgvxHA4euT0BHh/CSYqVtO0tt4iGJbrH4upxOvXbxUaZCbWAz0Xqx9wHM++Rza28SpqW07caJWzpa64LgrkHuwQQSCD15cvDqJFsbdR9opxaLauntVOq2aNFtrz4MM5B9uOcvtP2TNueXlHl4/4rs/aUV5Y+c/8AEN3u21adQ1auqiksGNbllyD148DiPQe/Pvmi2BsmzW6lKU62MASTyGTgZM7959mfQtTbp+8FrUnDuAVBfAJABJOBnHvzLx7F90xpNGNRYo7/AFPpgkc1Q9APLP8ADEvceOuOsVrG0Qp73te02t1lJttsNnbIt7s4+i6crWf2lThT4lsfOUh2N7vHVbSWxkZqdGC7MR6IsHJFJPVupx7JYHbzts06OvTjpqSWdv2aSjcPxJHwU+clHZnsddJsvTKBhrEW6w+JstAZifdkD3ATdq0Xbvn+zEwSB9Irz7cJaQD5jiCn3gTp7N9QNm7vDUsjvxF72C9cNZwBiT0UKqknwAJnPti2hRqNk3Cq6mxqbaeII6sVJsC+kAeX1j8p3diW2l1GzRQcd5oia2H7DEtW2PLGV96GBX3afvKm1DpSlb1PSLu8V2QjFhp4WDKSGX0Sc8uksXsd26b9GdLbyv2ee5ZT14ASE+XCyf4PbIVvpu1pG1ti0abVIEbFy1NUqniweJanGUVs8mB4ThuWRFu3foW201YrepNc6JbU2QeGzhRyeWCQwR8rkZzz5mBekREBERAREQEREDG1T+HlzP8AIfz+UwTNFr94nqtsrZQeB2A88Z5Z+GJj/nP+z94/pPMarWVvknffktceiy8MTH5b95jvNMd4x6p+6fDt9T4N904pyVlPXTZI8Gfq6FsQo6qyuCGVgCCD1BB5ETVaDYmn0vF3FVVfF9YqoBOOgJ6keydh22nk/wAh/WcG2rWfX+yv4ppNp2mInl901cNoneYZI6w0xf7Sr87PsL+OfDtGv1rPsL+OQ8M/JhLwyyDOBnT9Pr9Z/wB2v458+m1+s/7sfjmnBb5MNoiXdPhnV9Mr9Z/sD8c+fTK/Wb7H/wCpjgt8mG20tZtXdXSapy91R4262Vua7Pfkeix/7lM2e4m4uk0OqOqp1OoZlR1KWd2MK2CeLhUcQHCDy5cp8+lp6x+z/wC5xbVIfH7vP4yz0naefByt+6vrPP8AiXHn0FMnOI2lTuy9nW7V2lioFjqLmtYnkFRnL8Te5fD2T1XTWEUKoAVQAB5ADAEr7s42NpdNqbjQhDWoD1JCgEZVQegOR4+HhJ5tDUGqqywKzmtWYIv1mKgnhHtOMT1Gnz1z44vXopc2K2K3DZUH5Q7AtoUIxxd9lvZmkH+JMuOuoBAo+qAFHuxj+E8+do29z7T0tS20VJizjpsrs41dCjqRzAI54B93hiWn2Tby/T9nJxnN2mxTb5nhA4H/AMS4PvDeUmRK47QOz7UaRuLTVG/S+BVOO+teX6N8ek6DAw4BOOTdMnB3Qtt2JrNHfcHSnX1styuCpVRZwcTKenCe5fJ54dvOWdv7u3dfb3yd9bWFVe6rtaq2tlLZev01Vwwb0lJB9BcE9JWO9+zrbFWumna1rjIxdp73KhscQW18nhOB6OSPEEc8mF8bU2JRqwO+rVioIVwWSxQevBahDrnl0Imjo7ONnretxqsssQhlNt99oBHMHDuQ3xzNhuNRfXs3SpqgRelSq4JyRjkAT4nGMzewyREQEREBERAREQK53zp4dWx9dVb7uH/TNHLU2lsinUY71OIr0OSpHsyD0mB+aOl9Rv3j/wBZQajsnJfLa1ZjaVzg7Sx0xxW0TvCuolifmhpfUf8AeP8A1nz80NL6r/vH/rIO5s/nHvP9Ju9MPlPz+VeRLCO52m8rP3jTidzdN/1ftn+kdz5/OPef6Z70w+Uq/iT87l6fzu+3/wCpxO5Wn9a/7a/hmO59R6e/+HeeH19kCiTz8yaPXv8AtL+GfDuRR6+o+0n4JjujUenuz3ng9fZBIk6/Min+8v8Amn4ZxO49X97f80/DHdOo9Pc7ywevsg8Sb/mNV/e3/wD0/DITvjp30epFFPpFqxapsIHGAzBwpXAyuFJB9YTHdOp8o92e8sHnPsk/Z+n6a0+SKPmx/pJ1Kf7Gd7vpGqvotCI7IrVgEni4C3Fgn2MD7pcEvtDhthwxS3Xn+VNq8tcuWbV6KR7Sdy9LZqmbSavQ1Xuc26a25axxHmXQ8+EnqVIweuR46rdHVnYW11rttqsp1KUrc9bcSA2DKvn9mwOM+qxPsk72/ulZTa71UDV02u9nBmsXVNYxd1TvMLYhcs31gRxEcx0rXeTdXV6q4Lptn65FIC8NgUKvMnCsTwqmSTjiIBJxy5Trcr0lEwdhUWV6WhLiDbXXWthByCyqAxz48weczoZIiICIiAiIgIiICIiAiIgIiICIiAiIgIiICIiAkZ3+3TXaml7vIS6s8dFnP0XxjBxz4WHI/PqBJNKw7XltR6rHawaLHC7I7p3VnETluA/rghQx5AjHIkZEqm1extfsW6rVWUtU2ntCo/ErI5AJ4QVPNSoYdOntnprYm1K9Zp6r6jmu9Q6+Yz1U+0HII8wZ5i3j3ia2o0LbqLKMqwFtrWYZc8xn3yxvydtsOyanStkpUUtr/Z4ywdfdlQfeWgXLERAREQEREBERAREQEREBERAREQEREBERAREQEREBERAThbWHUqwDKwwQQCCD1BB6ic4gQ7Wdl+y7WydIi+yt7al+zWwH3Tf7C2Bp9DX3elprqU8zwjmx82Y82PtJmyiAiIgIiICIiAiIgIiICIiAiIgIiICIiAiIgIiICIiAiIgIiICIiAiIgIiICIiAiIgIiI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 name="AutoShape 8" descr="data:image/jpeg;base64,/9j/4AAQSkZJRgABAQAAAQABAAD/2wCEAAkGBxQQEBUUEhQQFRMQGRYVFRcYFRUVFxgYFhgWGRkVGBYYHSggGBolHRUXITEhJSkrLi4uFx8zODUsNygtLisBCgoKDg0OGRAQGy4kICU3LDcsNy8rMC0uLyw0LCwsNywuLC03NCwsNywvNywvLy8xMDctLCwsNDQsMiwsLCw3LP/AABEIAOEA4QMBIgACEQEDEQH/xAAcAAEAAgIDAQAAAAAAAAAAAAAABgcEBQIDCAH/xABGEAACAgEBBQQGBQkGBgMBAAABAgADEQQFBhIhMQcTQVEiUmFxgZEUMpKh0ggWI0Jik7HB0RVTgrLC8DNUY3Kz4XOi4jT/xAAaAQEAAgMBAAAAAAAAAAAAAAAAAwUBAgQG/8QALBEBAAIBAgMHAwUBAAAAAAAAAAECAwQREiExBRVBUWGR8BNxsRQigdHhof/aAAwDAQACEQMRAD8AvGIiAiIgIiICIiAiYmt2lTR/xbaq89OJ1X+JnPR66q4ZqsrsHmjBv4QMiIiAiIgIiICIiAiIgIiICIiAiIgIiICIiAiIgIiICIiAka3/AN5Bs7RWXZHGfRrHiztyAH3n2AE88YkllG/lC3v3+nTn3YUuB4cWWGfl/GBENJsnUbRLXWOzM3M5J+7JmsGq1Gzrw1Njo6HkQT8j7PZM7d/eg6ZSB0I/2Zp9q646iwt5wPSHZvvgNqabibAuqwtoH3MB7cf7yJLpQXYgLKdo8PPhurYH4DP8hL9gIiICIiAiIgIiICIiAiIgIiICIiAiIgIiICIiAiIgJBO1rdE7R0gaoZv0+WUeLKfrKPbyz8/EydxA8Z3UsjFWBBHIg9Zy0p4WBM9GdqG6Wmt0mo1RrUXaet7eIcg/AOIqwHUnGM9enXpIf2Pbl0auttVqKx+jsNa15YgsuOJmyenMYA8jnMDf9kGx2IOrsUqpXgqBGCR+s3u5Y+flLPnFECgAAAAYAAwAB0AHgJygIiICIiAiIgIiICIiAiIgIiICIiAiIgaTe7eWvZun760E8TcCDIUFiGYAseSjCnn8ACSAaj1/bfqj/wAKjSp5FjbZ+DPyEu/X6GrUVmu6uuytuqOoZTjmMg8pV/a3uCX09duzqVVtLxBqaUC8SNz4kRR6TA+HUgnyAgRfYXaptK+4J3un42zwIdN+jbAJ4S6vxLnGM4Ikv3N7Xk1LtXrK00/CpPehiauXUNkZT7xKdWjV6Du7bNPfW1jOlZspassSpBwSoLMePkD5cpPt1uzPW3UIzdzpltHE3eKz3ZJPI1cgvLwLZ58wDyAWl+fuzf8AntH+9T+s4ntA2Z/z2k/eLILb2LMemrpz7dKP5WTHfsRsPL6XpwPZpSD/AOWBIts9sWhp5U97qDzGVHd18v2rMEj2qrSEa7tv1bP+hq0aj1WW2w/a4k/yiTPYPYxoKMNebdS49c8Ff7tMZHvJm93j3B0ep0b0V0aeluE906VqprfHotlQCRnqPEZgVnt3tD12r0DV26OsVXgK1iM3NQwLAIc4yAR1PWdnZp2labQ1W06lLVV7rLUZV48B8eiyjnkY6jM0e6+22Vm0uqHD3S2VFT+q6kgg+3IxIdrauK0hfEmB6z2NtenWVC7T2JZW3Rl8COoIPNT7DgzOnnnc/a77C1tS3I9dOqrqezJyrq6g98o8GQkjzwGB8J6FRgQCCCDzBHMEHxgfYiICIiAiIgIiICIiAiIgIiICIiAiIgIiIHwifYiAiIgIiIHnvtm2WNLtZbk5DWILDj119B/mOA/EyL7o6L6Rrq6z+uyr9plUn5Eyx/yh6f8A+J/EG5PmKz/pkO7I6uPatXsIPyy3+mBbfa9uyur2azov6bRA21YHPhUemg96jp5qsxuxTeM6rRGiwg2aLhUHPWpxms/DDJ7kEsNlBGDzB5ESitzkOyN4m0pyKrS1C+XBZ+l059uPqZ88wL2iIgIiICIiAiJ16i9a0Z3ZVRASzE4AA6kk9IHZEhC9q2zO97s3MOeONqrBX9sjkPaeUmqOGAIIIIBBByCD0IPiIHKIiAiIgIiICIiAiIgIiICIiAiIgVF+UR/wNH/8tn/jkQ7D0ztQewN/ksky/KIUfRNKfEXsB7jU+f4CQDsX1gr2xSGIAsFijPixQ8I955j4wPTMqTts2UVt0+tr5NWrBm8mpYW0MceHHxLn/qCW3ID2waUvpayMYLlGycDDLx5PmB3UCabK1y6iiu5CCtyK4/xAHEypUnZJvdptLs0Vaq+uo1ueAO2Dw2KlhGPLidvgRLS2ftCrUILKbK7EPRkYMPmIGTOFlqr9Yge8gfxnRtTWCiiy1ulKM5/wgn+UojbIr2xYXe9sqvEeI+iD6qL0Ahh6ABzNDvbt46VAtQrN9gYpxnCALjLtjmeoGB1zKj7Jdv6jS65dKXazS3Ma8Ekit8EqyZ6AkYI6c/ZJX227Bvtrq1OnDt9HDrYigluBuE8YA64K8/YYZlGdV2ibW0Ni2ajubaXP1O7VMj9ll5g+/Ml/aDvF3myNPrKF46LHqscEfqkNgMPY/CD7RKPv1uq1rJQBba/JURQS3s5eHvM9B7O0tOyNhpVruBq6a+G5T6Ss9hJNYH63pOQIFMbS2zRrK1Q1pXYSS1ku3sorddk6cWEnHH3ZPXuu8bu/hw4x7MSCdmG62y9oCy10VrktsP0fjt7uuviPdjDH9KOHBJPL0gCAZc6qFGAAAOQA5AAeEDlE1+q2zVXy4uI+S8/v6TpO8enVSzv3aqMkuMAfHpIP1OHi4OKN/ul+jk4eLhnZtp8dgASSABzJPICQG7te2ar8Ja8jOOMVNw+/zx8Jpd/N7dNqnqq77i0llRtJRsCxixUI3sXhJKnxIk6GZT+re3Qtb3S6vSmz1e9TPuHPnN1PMm8uydGunD0vl2/V64lo9hm17r9FZVcWb6MwWtmyTwMMhcnrjBx7MQysqIiAiIgIiICIiAiIgUv+UHqfT0yeAq1D49pNSg+8c/nK63j2C+zV0GprY51NFOqQkc1tAV2X3Ash+Jk//KEr/T6Y+tTqB8mqP85y7SdH3u7ezbh1pTS591lAUj7XB8oFwbG2gup09N6fVvrSwe51DY++Qbtp1dQ0aVPYa7XYvXjxCgpYOnpehaRgc+efCZvYvre+2Lp8nJp7yo+5LG4R9krJJvNsRNdpbKLMYtUgNgEq3UMM+RAgeTPpJ5FwCGZmb25wCB5AALiS/sv2y+j2mgqZjTcypYv6rK5ADY9YEg598028e6Ws0Nhrups6nhdQWR/DKkfDl1kz7IdxNS+qTU6it6qKSGAcFWsYc1AU8woOCSfLEC99dpVuqet+a2qyN7mBB/jPM+9O5ms2bdwcLvXYSKnTn3g8F4Rz48fq4np12wCT0HMzzrvxvzqG2muoRUU6EnuA2XXhtQYZk5DiZTnPtHqgwJH2Sbl6tb11GqRqaqiWrRxh3fBAYr1VRnPPmTiTrtL3rOzdJxVqWssPCCMDgUkA2cwRkFgByPNhnlM7cXeX+0tGt5CrYC1dqqcqHTqVJ58JBDDPg0i/azs/6clSU2Vhl4lfJJHCWrf9UHJ4ql5SPJmpije8xDemO952rG7B7Ed6K7avobVhL6lZu84i7XYILsxYZDZccskY6dJIe1nSPdoOGsBmLEcPLmHrsTPPpgspz4YkJ3Q3Zr0NguFtjXji9LkiDiBDYUew+JM3ms1Atbk4c+PpBj/GVObtisRP0q7+vh/f4d+Ls20ztknb8o12bbBv0GoOoZ6geF07oZbIbh5s2QBzVTgZ6DnJft/edahnUW4B6KPH3KOvxmAgKnPiJELNu6fUZW1fTdzxMfAA4AHlINJOXX2t9S21Y8I5fP5S6qtNHEcFd5nzb/Qb8aO5+AWFCeQ41Kg+49J0b27ZSi+pbV46yrPjwLZwCfPAz85Cd9tBpq+HuCDy5zbbO2Ydfs2tbWxZUzd055+jgei3mOYnZ+jw6XJGaOkdd/Dflu5p1GTUUnF4z82cNq6jQ2aZmAAuPgMSP7vbEfV12KpChDxIT0z0K+wEfeonVZu3d33clqQ+OLHGfq5xxY4fbLE3X2Muj03Ni7McnlgZ6BVHv8506nV1x0/ZO9p6eKLBppvb90bRHVDdg7jarWalqK2oD04NnE7YQHocBeefZPRO6mwF0GnFQPG3V3xjibGOQ8B4ASnN3d5Ll2vWa0qCmwVW8LcRZH4EILA8JKlVYYHVSMnMvydOPimscXVBfh3nh6ERE3akREBERAREQERNBtnbzU2hUVWC/Xznr6oPh98hz56Ya8V55JMWK2W3DVAPygqfQ0j+2+v7SK3+ic9Uw1G5qn+7pr+B09qg/wCSZfa7Ymt2SbEytukdLeE8jjnW5HmAthPL1ZFd09pce6m0KT105dR/22lGB+0z/Kb48lMleKk7w1vS1J2tG0pL+TxaToNQp6LqDj/FXXkfz+MtOxwoJJACgknyA6mVd+TymNnXn1tS2PhVTLL2hT3lNiZxxoy58uJSP5zdq87777/26raS6ijh7nZz/oFccSM/pA2soIyTgY58go8zLb7Md+DtWl+9Ra9RRwd4FzwMrglLFzkgHhYEZOMe0Sidkbl6uxMMgoQ44mt5Hl4hB6R+IAPnLB3O2ONAxai2xrHQVO31VKghuSc8Hl1ySOeOpnDn7RwYuW+8+nP/AB1YdFlyc4jaPVcWr1KIv6RlAPn4+4dTKA/MI2WE33ehyHDXzYqgCrl2GF5AeBliXEtkkkk+JOT85h8Mo9R21mvyxxwx7ys8HZuOOd53/D5sXQV6ao10AqjHiYcTHibAHE2TzOAB8J2aleeZ9o6zsur4lI8wR85Vze2S295d0VjFyrCI7ZZNRV6NhyxICg4HvOJCts7Au0WLAxUnmCCQZg3amzT3MpyGrYgj3Gc9t7yWalQrHkJ7vHStKxWkbRDytrWtabWneZWH2f7cbV1EW87Ksel6w8/fIlvju1ZTc9lKs9Tkt6IyVJ5kED2zcdkaswtwPRXGWPIZOeWZJt5NPwqCjMcn0vBfh4n3mUd7/pdXb6ccp23j19PnitcdP1GCOOecdJU6mgvubhCWe9gVA95aW5sbZv0XRIhIZx6TN4DPgo8h5yKbKVFtNQcMb+O0c88LcRGOJsDBXh8cDhPPy5bzbw3VVDTlTXYeE/WrchBnBDVWMOeByPMcPtnZqsebUWjHEbV5bz8/CDBfDhjjmd7c9o+fl1bf2jwanBrPeFqyGY4PCMg8uoBBI5469OhmJvRvDY6/RvRC1Oxcq4ck8wFLgDB5nK+GeeTMbcfdm3amtCgsK0w99pyeFfLPizYwB/SZug0f9t7ZCD0arnLED9TT1fqjHQlQq59Zszupgx122jp0cls17b7z16pZ2J7lM7jX3gitSfo6dOMjl3pHqjw8yM+WbwnXp6FrRUQBUQBVUcgABgADyxOySoyIiAiIgIiICIiBjbQ1XdIW8eg9pkRfmcnqeZm12tqO8fA+qvIfzM1zLPLdpZ/rZNo6R83W+kx8Fd56ywNoaMXVWVN9W1WQ+5gRn75R+w9e+no2hp25d/UisPKym5f6uJfZEozejThdq6mschazL7jait/madPYt53vT7Si19eVbJ/2MbxdzoLalUF1vZiSegdEwcDr9U/KSm3X23kl3YgeHRfkOUqLQXnZhptCqwdCt4RiRZ6WQ2SPrL8paeydoV6moWVHKnlgjBB6lWHgeY+YmnbEaitt954J9vtKXs++Ga7RH7gjM+UVBTkADM72rhK557mt+KNnZOs1zsnyZaROziqYn2GaYmr1GFODz9kzETPRnqi2+WxaNQ5LZW0dGXqR+1IPpNgVtdZWzW5pxkYVeIHnkEE8unl9YSwdQC/PmT7sn5SJbY2mldtfo4s4ybQTzA4ODhIHQ4wceaieo7NnPbFNd+URynyn57KjWxhpeJ25+P2SvYN9emoIytddeWPQD2kk9fDrNRvVvmue7qSq1SuSWIZDnp0OGGMH446zO1G7Oufhv0+ka6pcWUuNUi5zzD9zjmffmVpq+M2MG9KxmIbHi+ccIx7f98p06fQRS/1ck72c+fWcdfp0jarfdnuit1u06kGSCc2kcgtf63T6uRkCdnaJpKKto2afRVkLUUpxxPY1lp6+k7E/WYLjplZc24279OwtnNdeQLSveah/EeVY+YGPEn3SEdmG7i7U19u0LshKLe8VAfrXuTZk/soGU4HUkeRBsXE2219Qm7myE0teDrdarF2HgeH9JYT5KCFUeZB8DN92MbFWrZ6allHf6zLs/Vu7BxWmfAcKg48yZD/yiFxfpW86bwPeHqP85cO7+nWrSUVpjgrqrVcdMBABAz4iICIiAiIgIiICYe0buFcDq38PGZbHAyfCanUniP8Av5f79s4tdn+nj2jrKXDXe3NrmSdTLM11nQ4nmbQtK2YOocICTyAlJ72X1LdZxpnVG9rHYMxUICOBR4E8IHhylm7+bSbSV1W8JapXxZg4xnARj7M5HvIlT6/ZNup2gtSsjveQ5KHiCo3MsxHTA/lLzsvFTHinLM9f+RHzdw6u9rXim3RvzsK81krWdRp7uJwiuqPW7ZJI4zgrxZPLzkt3F2Q+l0oWwcLueIrxcXDyAxkcs8s8uQzN9odKKkVB0QAD4eM7iJUavtHJnrNJ24d/528Fjg0lMdotHVwM4zmZwlXLthwssC9ZrdXtPHJZnavTCxcHIxzBE01uyrAwCgvxHA4euT0BHh/CSYqVtO0tt4iGJbrH4upxOvXbxUaZCbWAz0Xqx9wHM++Rza28SpqW07caJWzpa64LgrkHuwQQSCD15cvDqJFsbdR9opxaLauntVOq2aNFtrz4MM5B9uOcvtP2TNueXlHl4/4rs/aUV5Y+c/8AEN3u21adQ1auqiksGNbllyD148DiPQe/Pvmi2BsmzW6lKU62MASTyGTgZM7959mfQtTbp+8FrUnDuAVBfAJABJOBnHvzLx7F90xpNGNRYo7/AFPpgkc1Q9APLP8ADEvceOuOsVrG0Qp73te02t1lJttsNnbIt7s4+i6crWf2lThT4lsfOUh2N7vHVbSWxkZqdGC7MR6IsHJFJPVupx7JYHbzts06OvTjpqSWdv2aSjcPxJHwU+clHZnsddJsvTKBhrEW6w+JstAZifdkD3ATdq0Xbvn+zEwSB9Irz7cJaQD5jiCn3gTp7N9QNm7vDUsjvxF72C9cNZwBiT0UKqknwAJnPti2hRqNk3Cq6mxqbaeII6sVJsC+kAeX1j8p3diW2l1GzRQcd5oia2H7DEtW2PLGV96GBX3afvKm1DpSlb1PSLu8V2QjFhp4WDKSGX0Sc8uksXsd26b9GdLbyv2ee5ZT14ASE+XCyf4PbIVvpu1pG1ti0abVIEbFy1NUqniweJanGUVs8mB4ThuWRFu3foW201YrepNc6JbU2QeGzhRyeWCQwR8rkZzz5mBekREBERAREQEREDG1T+HlzP8AIfz+UwTNFr94nqtsrZQeB2A88Z5Z+GJj/nP+z94/pPMarWVvknffktceiy8MTH5b95jvNMd4x6p+6fDt9T4N904pyVlPXTZI8Gfq6FsQo6qyuCGVgCCD1BB5ETVaDYmn0vF3FVVfF9YqoBOOgJ6keydh22nk/wAh/WcG2rWfX+yv4ppNp2mInl901cNoneYZI6w0xf7Sr87PsL+OfDtGv1rPsL+OQ8M/JhLwyyDOBnT9Pr9Z/wB2v458+m1+s/7sfjmnBb5MNoiXdPhnV9Mr9Z/sD8c+fTK/Wb7H/wCpjgt8mG20tZtXdXSapy91R4262Vua7Pfkeix/7lM2e4m4uk0OqOqp1OoZlR1KWd2MK2CeLhUcQHCDy5cp8+lp6x+z/wC5xbVIfH7vP4yz0naefByt+6vrPP8AiXHn0FMnOI2lTuy9nW7V2lioFjqLmtYnkFRnL8Te5fD2T1XTWEUKoAVQAB5ADAEr7s42NpdNqbjQhDWoD1JCgEZVQegOR4+HhJ5tDUGqqywKzmtWYIv1mKgnhHtOMT1Gnz1z44vXopc2K2K3DZUH5Q7AtoUIxxd9lvZmkH+JMuOuoBAo+qAFHuxj+E8+do29z7T0tS20VJizjpsrs41dCjqRzAI54B93hiWn2Tby/T9nJxnN2mxTb5nhA4H/AMS4PvDeUmRK47QOz7UaRuLTVG/S+BVOO+teX6N8ek6DAw4BOOTdMnB3Qtt2JrNHfcHSnX1styuCpVRZwcTKenCe5fJ54dvOWdv7u3dfb3yd9bWFVe6rtaq2tlLZev01Vwwb0lJB9BcE9JWO9+zrbFWumna1rjIxdp73KhscQW18nhOB6OSPEEc8mF8bU2JRqwO+rVioIVwWSxQevBahDrnl0Imjo7ONnretxqsssQhlNt99oBHMHDuQ3xzNhuNRfXs3SpqgRelSq4JyRjkAT4nGMzewyREQEREBERAREQK53zp4dWx9dVb7uH/TNHLU2lsinUY71OIr0OSpHsyD0mB+aOl9Rv3j/wBZQajsnJfLa1ZjaVzg7Sx0xxW0TvCuolifmhpfUf8AeP8A1nz80NL6r/vH/rIO5s/nHvP9Ju9MPlPz+VeRLCO52m8rP3jTidzdN/1ftn+kdz5/OPef6Z70w+Uq/iT87l6fzu+3/wCpxO5Wn9a/7a/hmO59R6e/+HeeH19kCiTz8yaPXv8AtL+GfDuRR6+o+0n4JjujUenuz3ng9fZBIk6/Min+8v8Amn4ZxO49X97f80/DHdOo9Pc7ywevsg8Sb/mNV/e3/wD0/DITvjp30epFFPpFqxapsIHGAzBwpXAyuFJB9YTHdOp8o92e8sHnPsk/Z+n6a0+SKPmx/pJ1Kf7Gd7vpGqvotCI7IrVgEni4C3Fgn2MD7pcEvtDhthwxS3Xn+VNq8tcuWbV6KR7Sdy9LZqmbSavQ1Xuc26a25axxHmXQ8+EnqVIweuR46rdHVnYW11rttqsp1KUrc9bcSA2DKvn9mwOM+qxPsk72/ulZTa71UDV02u9nBmsXVNYxd1TvMLYhcs31gRxEcx0rXeTdXV6q4Lptn65FIC8NgUKvMnCsTwqmSTjiIBJxy5Trcr0lEwdhUWV6WhLiDbXXWthByCyqAxz48weczoZIiICIiAiIgIiICIiAiIgIiICIiAiIgIiICIiAkZ3+3TXaml7vIS6s8dFnP0XxjBxz4WHI/PqBJNKw7XltR6rHawaLHC7I7p3VnETluA/rghQx5AjHIkZEqm1extfsW6rVWUtU2ntCo/ErI5AJ4QVPNSoYdOntnprYm1K9Zp6r6jmu9Q6+Yz1U+0HII8wZ5i3j3ia2o0LbqLKMqwFtrWYZc8xn3yxvydtsOyanStkpUUtr/Z4ywdfdlQfeWgXLERAREQEREBERAREQEREBERAREQEREBERAREQEREBERAThbWHUqwDKwwQQCCD1BB6ic4gQ7Wdl+y7WydIi+yt7al+zWwH3Tf7C2Bp9DX3elprqU8zwjmx82Y82PtJmyiAiIgIiICIiAiIgIiICIiAiIgIiICIiAiIgIiICIiAiIgIiICIiAiIgIiICIiAiIgIiI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 name="AutoShape 10" descr="data:image/jpeg;base64,/9j/4AAQSkZJRgABAQAAAQABAAD/2wCEAAkGBxQQEBUUEhQQFRMQGRYVFRcYFRUVFxgYFhgWGRkVGBYYHSggGBolHRUXITEhJSkrLi4uFx8zODUsNygtLisBCgoKDg0OGRAQGy4kICU3LDcsNy8rMC0uLyw0LCwsNywuLC03NCwsNywvNywvLy8xMDctLCwsNDQsMiwsLCw3LP/AABEIAOEA4QMBIgACEQEDEQH/xAAcAAEAAgIDAQAAAAAAAAAAAAAABgcEBQIDCAH/xABGEAACAgEBBQQGBQkGBgMBAAABAgADEQQFBhIhMQcTQVEiUmFxgZEUMpKh0ggWI0Jik7HB0RVTgrLC8DNUY3Kz4XOi4jT/xAAaAQEAAgMBAAAAAAAAAAAAAAAAAwUBAgQG/8QALBEBAAIBAgMHAwUBAAAAAAAAAAECAwQREiExBRVBUWGR8BNxsRQigdHhof/aAAwDAQACEQMRAD8AvGIiAiIgIiICIiAiYmt2lTR/xbaq89OJ1X+JnPR66q4ZqsrsHmjBv4QMiIiAiIgIiICIiAiIgIiICIiAiIgIiICIiAiIgIiICIiAka3/AN5Bs7RWXZHGfRrHiztyAH3n2AE88YkllG/lC3v3+nTn3YUuB4cWWGfl/GBENJsnUbRLXWOzM3M5J+7JmsGq1Gzrw1Njo6HkQT8j7PZM7d/eg6ZSB0I/2Zp9q646iwt5wPSHZvvgNqabibAuqwtoH3MB7cf7yJLpQXYgLKdo8PPhurYH4DP8hL9gIiICIiAiIgIiICIiAiIgIiICIiAiIgIiICIiAiIgJBO1rdE7R0gaoZv0+WUeLKfrKPbyz8/EydxA8Z3UsjFWBBHIg9Zy0p4WBM9GdqG6Wmt0mo1RrUXaet7eIcg/AOIqwHUnGM9enXpIf2Pbl0auttVqKx+jsNa15YgsuOJmyenMYA8jnMDf9kGx2IOrsUqpXgqBGCR+s3u5Y+flLPnFECgAAAAYAAwAB0AHgJygIiICIiAiIgIiICIiAiIgIiICIiAiIgaTe7eWvZun760E8TcCDIUFiGYAseSjCnn8ACSAaj1/bfqj/wAKjSp5FjbZ+DPyEu/X6GrUVmu6uuytuqOoZTjmMg8pV/a3uCX09duzqVVtLxBqaUC8SNz4kRR6TA+HUgnyAgRfYXaptK+4J3un42zwIdN+jbAJ4S6vxLnGM4Ikv3N7Xk1LtXrK00/CpPehiauXUNkZT7xKdWjV6Du7bNPfW1jOlZspassSpBwSoLMePkD5cpPt1uzPW3UIzdzpltHE3eKz3ZJPI1cgvLwLZ58wDyAWl+fuzf8AntH+9T+s4ntA2Z/z2k/eLILb2LMemrpz7dKP5WTHfsRsPL6XpwPZpSD/AOWBIts9sWhp5U97qDzGVHd18v2rMEj2qrSEa7tv1bP+hq0aj1WW2w/a4k/yiTPYPYxoKMNebdS49c8Ff7tMZHvJm93j3B0ep0b0V0aeluE906VqprfHotlQCRnqPEZgVnt3tD12r0DV26OsVXgK1iM3NQwLAIc4yAR1PWdnZp2labQ1W06lLVV7rLUZV48B8eiyjnkY6jM0e6+22Vm0uqHD3S2VFT+q6kgg+3IxIdrauK0hfEmB6z2NtenWVC7T2JZW3Rl8COoIPNT7DgzOnnnc/a77C1tS3I9dOqrqezJyrq6g98o8GQkjzwGB8J6FRgQCCCDzBHMEHxgfYiICIiAiIgIiICIiAiIgIiICIiAiIgIiIHwifYiAiIgIiIHnvtm2WNLtZbk5DWILDj119B/mOA/EyL7o6L6Rrq6z+uyr9plUn5Eyx/yh6f8A+J/EG5PmKz/pkO7I6uPatXsIPyy3+mBbfa9uyur2azov6bRA21YHPhUemg96jp5qsxuxTeM6rRGiwg2aLhUHPWpxms/DDJ7kEsNlBGDzB5ESitzkOyN4m0pyKrS1C+XBZ+l059uPqZ88wL2iIgIiICIiAiJ16i9a0Z3ZVRASzE4AA6kk9IHZEhC9q2zO97s3MOeONqrBX9sjkPaeUmqOGAIIIIBBByCD0IPiIHKIiAiIgIiICIiAiIgIiICIiAiIgVF+UR/wNH/8tn/jkQ7D0ztQewN/ksky/KIUfRNKfEXsB7jU+f4CQDsX1gr2xSGIAsFijPixQ8I955j4wPTMqTts2UVt0+tr5NWrBm8mpYW0MceHHxLn/qCW3ID2waUvpayMYLlGycDDLx5PmB3UCabK1y6iiu5CCtyK4/xAHEypUnZJvdptLs0Vaq+uo1ueAO2Dw2KlhGPLidvgRLS2ftCrUILKbK7EPRkYMPmIGTOFlqr9Yge8gfxnRtTWCiiy1ulKM5/wgn+UojbIr2xYXe9sqvEeI+iD6qL0Ahh6ABzNDvbt46VAtQrN9gYpxnCALjLtjmeoGB1zKj7Jdv6jS65dKXazS3Ma8Ekit8EqyZ6AkYI6c/ZJX227Bvtrq1OnDt9HDrYigluBuE8YA64K8/YYZlGdV2ibW0Ni2ajubaXP1O7VMj9ll5g+/Ml/aDvF3myNPrKF46LHqscEfqkNgMPY/CD7RKPv1uq1rJQBba/JURQS3s5eHvM9B7O0tOyNhpVruBq6a+G5T6Ss9hJNYH63pOQIFMbS2zRrK1Q1pXYSS1ku3sorddk6cWEnHH3ZPXuu8bu/hw4x7MSCdmG62y9oCy10VrktsP0fjt7uuviPdjDH9KOHBJPL0gCAZc6qFGAAAOQA5AAeEDlE1+q2zVXy4uI+S8/v6TpO8enVSzv3aqMkuMAfHpIP1OHi4OKN/ul+jk4eLhnZtp8dgASSABzJPICQG7te2ar8Ja8jOOMVNw+/zx8Jpd/N7dNqnqq77i0llRtJRsCxixUI3sXhJKnxIk6GZT+re3Qtb3S6vSmz1e9TPuHPnN1PMm8uydGunD0vl2/V64lo9hm17r9FZVcWb6MwWtmyTwMMhcnrjBx7MQysqIiAiIgIiICIiAiIgUv+UHqfT0yeAq1D49pNSg+8c/nK63j2C+zV0GprY51NFOqQkc1tAV2X3Ash+Jk//KEr/T6Y+tTqB8mqP85y7SdH3u7ezbh1pTS591lAUj7XB8oFwbG2gup09N6fVvrSwe51DY++Qbtp1dQ0aVPYa7XYvXjxCgpYOnpehaRgc+efCZvYvre+2Lp8nJp7yo+5LG4R9krJJvNsRNdpbKLMYtUgNgEq3UMM+RAgeTPpJ5FwCGZmb25wCB5AALiS/sv2y+j2mgqZjTcypYv6rK5ADY9YEg598028e6Ws0Nhrups6nhdQWR/DKkfDl1kz7IdxNS+qTU6it6qKSGAcFWsYc1AU8woOCSfLEC99dpVuqet+a2qyN7mBB/jPM+9O5ms2bdwcLvXYSKnTn3g8F4Rz48fq4np12wCT0HMzzrvxvzqG2muoRUU6EnuA2XXhtQYZk5DiZTnPtHqgwJH2Sbl6tb11GqRqaqiWrRxh3fBAYr1VRnPPmTiTrtL3rOzdJxVqWssPCCMDgUkA2cwRkFgByPNhnlM7cXeX+0tGt5CrYC1dqqcqHTqVJ58JBDDPg0i/azs/6clSU2Vhl4lfJJHCWrf9UHJ4ql5SPJmpije8xDemO952rG7B7Ed6K7avobVhL6lZu84i7XYILsxYZDZccskY6dJIe1nSPdoOGsBmLEcPLmHrsTPPpgspz4YkJ3Q3Zr0NguFtjXji9LkiDiBDYUew+JM3ms1Atbk4c+PpBj/GVObtisRP0q7+vh/f4d+Ls20ztknb8o12bbBv0GoOoZ6geF07oZbIbh5s2QBzVTgZ6DnJft/edahnUW4B6KPH3KOvxmAgKnPiJELNu6fUZW1fTdzxMfAA4AHlINJOXX2t9S21Y8I5fP5S6qtNHEcFd5nzb/Qb8aO5+AWFCeQ41Kg+49J0b27ZSi+pbV46yrPjwLZwCfPAz85Cd9tBpq+HuCDy5zbbO2Ydfs2tbWxZUzd055+jgei3mOYnZ+jw6XJGaOkdd/Dflu5p1GTUUnF4z82cNq6jQ2aZmAAuPgMSP7vbEfV12KpChDxIT0z0K+wEfeonVZu3d33clqQ+OLHGfq5xxY4fbLE3X2Muj03Ni7McnlgZ6BVHv8506nV1x0/ZO9p6eKLBppvb90bRHVDdg7jarWalqK2oD04NnE7YQHocBeefZPRO6mwF0GnFQPG3V3xjibGOQ8B4ASnN3d5Ll2vWa0qCmwVW8LcRZH4EILA8JKlVYYHVSMnMvydOPimscXVBfh3nh6ERE3akREBERAREQERNBtnbzU2hUVWC/Xznr6oPh98hz56Ya8V55JMWK2W3DVAPygqfQ0j+2+v7SK3+ic9Uw1G5qn+7pr+B09qg/wCSZfa7Ymt2SbEytukdLeE8jjnW5HmAthPL1ZFd09pce6m0KT105dR/22lGB+0z/Kb48lMleKk7w1vS1J2tG0pL+TxaToNQp6LqDj/FXXkfz+MtOxwoJJACgknyA6mVd+TymNnXn1tS2PhVTLL2hT3lNiZxxoy58uJSP5zdq87777/26raS6ijh7nZz/oFccSM/pA2soIyTgY58go8zLb7Md+DtWl+9Ra9RRwd4FzwMrglLFzkgHhYEZOMe0Sidkbl6uxMMgoQ44mt5Hl4hB6R+IAPnLB3O2ONAxai2xrHQVO31VKghuSc8Hl1ySOeOpnDn7RwYuW+8+nP/AB1YdFlyc4jaPVcWr1KIv6RlAPn4+4dTKA/MI2WE33ehyHDXzYqgCrl2GF5AeBliXEtkkkk+JOT85h8Mo9R21mvyxxwx7ys8HZuOOd53/D5sXQV6ao10AqjHiYcTHibAHE2TzOAB8J2aleeZ9o6zsur4lI8wR85Vze2S295d0VjFyrCI7ZZNRV6NhyxICg4HvOJCts7Au0WLAxUnmCCQZg3amzT3MpyGrYgj3Gc9t7yWalQrHkJ7vHStKxWkbRDytrWtabWneZWH2f7cbV1EW87Ksel6w8/fIlvju1ZTc9lKs9Tkt6IyVJ5kED2zcdkaswtwPRXGWPIZOeWZJt5NPwqCjMcn0vBfh4n3mUd7/pdXb6ccp23j19PnitcdP1GCOOecdJU6mgvubhCWe9gVA95aW5sbZv0XRIhIZx6TN4DPgo8h5yKbKVFtNQcMb+O0c88LcRGOJsDBXh8cDhPPy5bzbw3VVDTlTXYeE/WrchBnBDVWMOeByPMcPtnZqsebUWjHEbV5bz8/CDBfDhjjmd7c9o+fl1bf2jwanBrPeFqyGY4PCMg8uoBBI5469OhmJvRvDY6/RvRC1Oxcq4ck8wFLgDB5nK+GeeTMbcfdm3amtCgsK0w99pyeFfLPizYwB/SZug0f9t7ZCD0arnLED9TT1fqjHQlQq59Zszupgx122jp0cls17b7z16pZ2J7lM7jX3gitSfo6dOMjl3pHqjw8yM+WbwnXp6FrRUQBUQBVUcgABgADyxOySoyIiAiIgIiICIiBjbQ1XdIW8eg9pkRfmcnqeZm12tqO8fA+qvIfzM1zLPLdpZ/rZNo6R83W+kx8Fd56ywNoaMXVWVN9W1WQ+5gRn75R+w9e+no2hp25d/UisPKym5f6uJfZEozejThdq6mschazL7jait/madPYt53vT7Si19eVbJ/2MbxdzoLalUF1vZiSegdEwcDr9U/KSm3X23kl3YgeHRfkOUqLQXnZhptCqwdCt4RiRZ6WQ2SPrL8paeydoV6moWVHKnlgjBB6lWHgeY+YmnbEaitt954J9vtKXs++Ga7RH7gjM+UVBTkADM72rhK557mt+KNnZOs1zsnyZaROziqYn2GaYmr1GFODz9kzETPRnqi2+WxaNQ5LZW0dGXqR+1IPpNgVtdZWzW5pxkYVeIHnkEE8unl9YSwdQC/PmT7sn5SJbY2mldtfo4s4ybQTzA4ODhIHQ4wceaieo7NnPbFNd+URynyn57KjWxhpeJ25+P2SvYN9emoIytddeWPQD2kk9fDrNRvVvmue7qSq1SuSWIZDnp0OGGMH446zO1G7Oufhv0+ka6pcWUuNUi5zzD9zjmffmVpq+M2MG9KxmIbHi+ccIx7f98p06fQRS/1ck72c+fWcdfp0jarfdnuit1u06kGSCc2kcgtf63T6uRkCdnaJpKKto2afRVkLUUpxxPY1lp6+k7E/WYLjplZc24279OwtnNdeQLSveah/EeVY+YGPEn3SEdmG7i7U19u0LshKLe8VAfrXuTZk/soGU4HUkeRBsXE2219Qm7myE0teDrdarF2HgeH9JYT5KCFUeZB8DN92MbFWrZ6allHf6zLs/Vu7BxWmfAcKg48yZD/yiFxfpW86bwPeHqP85cO7+nWrSUVpjgrqrVcdMBABAz4iICIiAiIgIiICYe0buFcDq38PGZbHAyfCanUniP8Av5f79s4tdn+nj2jrKXDXe3NrmSdTLM11nQ4nmbQtK2YOocICTyAlJ72X1LdZxpnVG9rHYMxUICOBR4E8IHhylm7+bSbSV1W8JapXxZg4xnARj7M5HvIlT6/ZNup2gtSsjveQ5KHiCo3MsxHTA/lLzsvFTHinLM9f+RHzdw6u9rXim3RvzsK81krWdRp7uJwiuqPW7ZJI4zgrxZPLzkt3F2Q+l0oWwcLueIrxcXDyAxkcs8s8uQzN9odKKkVB0QAD4eM7iJUavtHJnrNJ24d/528Fjg0lMdotHVwM4zmZwlXLthwssC9ZrdXtPHJZnavTCxcHIxzBE01uyrAwCgvxHA4euT0BHh/CSYqVtO0tt4iGJbrH4upxOvXbxUaZCbWAz0Xqx9wHM++Rza28SpqW07caJWzpa64LgrkHuwQQSCD15cvDqJFsbdR9opxaLauntVOq2aNFtrz4MM5B9uOcvtP2TNueXlHl4/4rs/aUV5Y+c/8AEN3u21adQ1auqiksGNbllyD148DiPQe/Pvmi2BsmzW6lKU62MASTyGTgZM7959mfQtTbp+8FrUnDuAVBfAJABJOBnHvzLx7F90xpNGNRYo7/AFPpgkc1Q9APLP8ADEvceOuOsVrG0Qp73te02t1lJttsNnbIt7s4+i6crWf2lThT4lsfOUh2N7vHVbSWxkZqdGC7MR6IsHJFJPVupx7JYHbzts06OvTjpqSWdv2aSjcPxJHwU+clHZnsddJsvTKBhrEW6w+JstAZifdkD3ATdq0Xbvn+zEwSB9Irz7cJaQD5jiCn3gTp7N9QNm7vDUsjvxF72C9cNZwBiT0UKqknwAJnPti2hRqNk3Cq6mxqbaeII6sVJsC+kAeX1j8p3diW2l1GzRQcd5oia2H7DEtW2PLGV96GBX3afvKm1DpSlb1PSLu8V2QjFhp4WDKSGX0Sc8uksXsd26b9GdLbyv2ee5ZT14ASE+XCyf4PbIVvpu1pG1ti0abVIEbFy1NUqniweJanGUVs8mB4ThuWRFu3foW201YrepNc6JbU2QeGzhRyeWCQwR8rkZzz5mBekREBERAREQEREDG1T+HlzP8AIfz+UwTNFr94nqtsrZQeB2A88Z5Z+GJj/nP+z94/pPMarWVvknffktceiy8MTH5b95jvNMd4x6p+6fDt9T4N904pyVlPXTZI8Gfq6FsQo6qyuCGVgCCD1BB5ETVaDYmn0vF3FVVfF9YqoBOOgJ6keydh22nk/wAh/WcG2rWfX+yv4ppNp2mInl901cNoneYZI6w0xf7Sr87PsL+OfDtGv1rPsL+OQ8M/JhLwyyDOBnT9Pr9Z/wB2v458+m1+s/7sfjmnBb5MNoiXdPhnV9Mr9Z/sD8c+fTK/Wb7H/wCpjgt8mG20tZtXdXSapy91R4262Vua7Pfkeix/7lM2e4m4uk0OqOqp1OoZlR1KWd2MK2CeLhUcQHCDy5cp8+lp6x+z/wC5xbVIfH7vP4yz0naefByt+6vrPP8AiXHn0FMnOI2lTuy9nW7V2lioFjqLmtYnkFRnL8Te5fD2T1XTWEUKoAVQAB5ADAEr7s42NpdNqbjQhDWoD1JCgEZVQegOR4+HhJ5tDUGqqywKzmtWYIv1mKgnhHtOMT1Gnz1z44vXopc2K2K3DZUH5Q7AtoUIxxd9lvZmkH+JMuOuoBAo+qAFHuxj+E8+do29z7T0tS20VJizjpsrs41dCjqRzAI54B93hiWn2Tby/T9nJxnN2mxTb5nhA4H/AMS4PvDeUmRK47QOz7UaRuLTVG/S+BVOO+teX6N8ek6DAw4BOOTdMnB3Qtt2JrNHfcHSnX1styuCpVRZwcTKenCe5fJ54dvOWdv7u3dfb3yd9bWFVe6rtaq2tlLZev01Vwwb0lJB9BcE9JWO9+zrbFWumna1rjIxdp73KhscQW18nhOB6OSPEEc8mF8bU2JRqwO+rVioIVwWSxQevBahDrnl0Imjo7ONnretxqsssQhlNt99oBHMHDuQ3xzNhuNRfXs3SpqgRelSq4JyRjkAT4nGMzewyREQEREBERAREQK53zp4dWx9dVb7uH/TNHLU2lsinUY71OIr0OSpHsyD0mB+aOl9Rv3j/wBZQajsnJfLa1ZjaVzg7Sx0xxW0TvCuolifmhpfUf8AeP8A1nz80NL6r/vH/rIO5s/nHvP9Ju9MPlPz+VeRLCO52m8rP3jTidzdN/1ftn+kdz5/OPef6Z70w+Uq/iT87l6fzu+3/wCpxO5Wn9a/7a/hmO59R6e/+HeeH19kCiTz8yaPXv8AtL+GfDuRR6+o+0n4JjujUenuz3ng9fZBIk6/Min+8v8Amn4ZxO49X97f80/DHdOo9Pc7ywevsg8Sb/mNV/e3/wD0/DITvjp30epFFPpFqxapsIHGAzBwpXAyuFJB9YTHdOp8o92e8sHnPsk/Z+n6a0+SKPmx/pJ1Kf7Gd7vpGqvotCI7IrVgEni4C3Fgn2MD7pcEvtDhthwxS3Xn+VNq8tcuWbV6KR7Sdy9LZqmbSavQ1Xuc26a25axxHmXQ8+EnqVIweuR46rdHVnYW11rttqsp1KUrc9bcSA2DKvn9mwOM+qxPsk72/ulZTa71UDV02u9nBmsXVNYxd1TvMLYhcs31gRxEcx0rXeTdXV6q4Lptn65FIC8NgUKvMnCsTwqmSTjiIBJxy5Trcr0lEwdhUWV6WhLiDbXXWthByCyqAxz48weczoZIiICIiAiIgIiICIiAiIgIiICIiAiIgIiICIiAkZ3+3TXaml7vIS6s8dFnP0XxjBxz4WHI/PqBJNKw7XltR6rHawaLHC7I7p3VnETluA/rghQx5AjHIkZEqm1extfsW6rVWUtU2ntCo/ErI5AJ4QVPNSoYdOntnprYm1K9Zp6r6jmu9Q6+Yz1U+0HII8wZ5i3j3ia2o0LbqLKMqwFtrWYZc8xn3yxvydtsOyanStkpUUtr/Z4ywdfdlQfeWgXLERAREQEREBERAREQEREBERAREQEREBERAREQEREBERAThbWHUqwDKwwQQCCD1BB6ic4gQ7Wdl+y7WydIi+yt7al+zWwH3Tf7C2Bp9DX3elprqU8zwjmx82Y82PtJmyiAiIgIiICIiAiIgIiICIiAiIgIiICIiAiIgIiICIiAiIgIiICIiAiIgIiICIiAiIgIiI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 name="Picture 16" descr="http://definicion.mx/wp-content/uploads/2013/03/objetivo.jpg">
            <a:hlinkClick r:id="rId3" action="ppaction://hlinksldjump"/>
          </p:cNvPr>
          <p:cNvPicPr>
            <a:picLocks noChangeAspect="1" noChangeArrowheads="1"/>
          </p:cNvPicPr>
          <p:nvPr/>
        </p:nvPicPr>
        <p:blipFill>
          <a:blip r:embed="rId4" cstate="print"/>
          <a:srcRect/>
          <a:stretch>
            <a:fillRect/>
          </a:stretch>
        </p:blipFill>
        <p:spPr bwMode="auto">
          <a:xfrm>
            <a:off x="682079" y="986879"/>
            <a:ext cx="1680121" cy="1680121"/>
          </a:xfrm>
          <a:prstGeom prst="rect">
            <a:avLst/>
          </a:prstGeom>
          <a:noFill/>
        </p:spPr>
      </p:pic>
      <p:sp>
        <p:nvSpPr>
          <p:cNvPr id="13" name="AutoShape 26" descr="data:image/jpeg;base64,/9j/4AAQSkZJRgABAQAAAQABAAD/2wCEAAkGBxQREhQUEBMWEhIQFRIQFBEQFhAQFA8SGBUXFhYUFxQYHCgiGB8mGxQULTEhJSk3Li4xFx8zOjMsNygtLisBCgoKDg0OGxAQGywkICYsLCwsNCwsLCwtLCwsLCwsLCwsLCwsLCwsLCwsLCwsLCwsLCwsLCwsLCwsLCwsLCwsLP/AABEIAOEA4QMBEQACEQEDEQH/xAAcAAEAAQUBAQAAAAAAAAAAAAAABwIDBAUGAQj/xABDEAACAgEBBAcHAgMGAgsAAAABAgADEQQFEiExBgcTQVFhcRQiMkKBkaGxwSNSclNiY4Ki8BWyJTNDc5Kjs8LR0uH/xAAaAQEAAwEBAQAAAAAAAAAAAAAAAwQFAgEG/8QAMhEBAAICAQMCBQIFBAMBAAAAAAECAxEEEiExQVEFEyIyYTOxFIGR4fAjQsHRUnHxFf/aAAwDAQACEQMRAD8AnGAgICAgICAgICAgICAgICAgICAgICAgICAgICAgICAgICAgICAgICAgICAgeEwMG7bWmQ4fUUqR3NbWpH0JksYMsxuKz/SUM8jFE6m0f1hk6bVpYM1urjxRlcfcTi1LV7WjSSt62jdZ2vTl0QEBAQEBAQEBAQEBAQEBAQEBAQEBAQEBA5jpd0wr0X8NB2uoYZFYOAg7mc93pzMucXh2zd/EKXL5tcEa8yivbm2tXqcm+8lf7NTuIB4bo5/XJm3j4uPHH0wwcnLyZZ+qWhQCSRpHO2y07snvVZRu5q2KH8SS1K2jUxtFXJak7idOs6M9ZVlTCvW5trzjtcAWV/1AcHH59Zk8jg0nvj7S2eN8QvHbJ3hK2mvWxVdGDI4DKy8QwPEEGY9qzWdS2q2i0bhdnj0gICAgICAgICAgICAgICAgICAgICBo+mG3xodM9vAufcqU/NYeWfIcz6Sfj4fm316eqDkZvlUmfX0QR/xJmdrLCXewlmY8yT3z6LHatI1D5nJW153K1dqi/OezfbmuPS03Ccy7hVTqN3vnVcmnNse13UrkBvHvnV43G3OOdT0u46quk5qsGktb+Haf4RPyWn5fRv19Zlc7B1V648x+zX4HI6Z6J8T4/wDaXpkNkgICAgICAgICAgICAgICAgICAgICBCvXPtMvq0pB92ivOM/O/E/gLNXhR0037snnW6r69nACyXIsoTVWlnGdRZ5NVy+6dWu4pRY35HtL0s6vWZqK+HfLEZN00rzi1fazVeVKspwykMCO5gcg/cSLe4Sx9MvpTYut7fT02/2taWfUqCZ89kr02mr6THbqpFmbOHZAQEBAQEBAQEBAQEBAQEBAQEBAQPnrrRB/4pqM9/ZY9OzX98zW43fHEMflRrJaf88OaOnMt9EqfzIWGJEjSRAWjb3QHjZ0qhZiexbTma7VV2T2LPJq+jegAI2dpM/2Kn6HiPxMbkfqS3OP+nDoJCmICAgICAgICAgICAgICAgICAgICBC3XZswpq6bwPdvQ1k9wes5A+qt/pM0OHftpm82nq4vt/d8xNOLsqaMRq8mczqZdxMxGlD14BnMxGnsTMywt+QbWOlVvz3bzpXdBQ11tdSDL2utagfzMQo/WeTbUbdRTc6fVOztKKaq6l+GpFrHooA/aZFp3O2xWOmIhkTx0QEBAQEBAQEBAQEBAQEBAQEBAQEDRdNOj41+kspOA+N+pyM9naPhPp3HyJneO/RbbjJSL11L59Oa3am9ezuqJR0bgcj/AGPUETWrki0bhj3xTWdSsa5guCOE66nHQ1lmsJ4SOcs+EsYvVj9pI+pJ0vRZPep50pe6leiLZ9vvXAxjTKw4nPBruPdjgPHJPhKufL/thcwYtfVKYpVWiAgICAgICAgICAgICAgICAgIEfdb2vauqhUdkLu75QlT7oA5j+uaXw2kWm0z7Mz4nkmsViPf9v8A6janpHq0+HU3D/Ox/WaM4cc+awzK8jJHi0s2np1tBOWqY/1rU/6rI54mGf8AaljmZo/3f5/NudndaupQjt667l7yoNTfjI/Er34FJ+3ssU+IXj7o22m1dn6LpFWWpPs+uqXgXADbo7nA4OmSOI4jPdylK+PJgnv4XqZMeeO3lCu39l36K5qNUpSxcHGcqynkynvBwePlO4vuNuJx6lrd6NmlSZJAAJJIACgkknkABzMbOlMfQDqkOVv2mOHBk0gOc+dxH/KPqe6Q3y+kJ6YY8ymVECgBQAAAABwAA5ACQJ1UBAQEBAQEBAQEBAQEBAQPCYHC7X6xU0+tbTvXmqoqr2AneBIDEhe8AMOHM8ZexcL5mLqie6hm5vy8vTMdvd2+nuV1DoQyuAysOIYHkRKUxMTqV6JiY3C5PHqGOtjaHaawVjlQoT/MfeP6j7Tc4GPpxb92B8QydWbp9nEmXFF5iHqhzgEnkJzPaNuo7zqFzYW2baLlt0+A1ZJBfJBypXGARnn+JVyayx0+i5i/0rdXq86Qa7Uam3ttTZv2FdwZCgKgJIUKBgDJP3nFcMVjs7tnm092p9lB7uPiAJ18qJjw5+bMT5ZWgtNLK9Xu2VneVx8SsORE96KzGph58y0TuJSHsXrX1KkLqa67hy3l3qn+uMg/YSvPBrbxOln/APQtXzG0kdG+lun1pK1kpaoy1NnBseKnkw9JTz8W+GfqXOPyseaPpb+V1kgICAgICAgICAgICAgcd1jdKW0VSpTgXXZwx49mg5tjvOTw+sucPjxltM28Qpc3kzirEV8yhzU7QttO9bbY7Hvd3b9TNqMdYjUQw7ZbzO5mVhjk5bifE8/vznWocTM+7ruhfTZ9CRXbmzSk8hxagniSo8Ofu+eR4Sly+JGT6q+V7h8ycf028JP2l0v0lNQsN6PvLvolbBnsB5YUcfqZmY+LlvOtNbJysVI3MoL2prTfdZa3O12cjnjJJx9MzfpWK1isej5y9ptabT692LOnJiBgbbbCpjkc59cytyp1WFriRu1mDoNVucfpKtLLeSm2xpu7RlzxyeXlzlrHO5iFTJGomWUJOrvGQHmPqOB//YmInyRaY8LZpIyRxHiP3HdOZpMd3cXiezM2frnR0sqYrbSQysPLu8x4iezEZa6l5WZxX6ofQXRnbK6zTV3rw3xh157lg4Mv3/BE+ezYpx3mr6TDljJSLNrIkpAQEBAQEBAQEBAQECNet7o9dd2WpoU2ClWrsrXJYKTvBwO/GDn1Eu8LNFLalR52GclYmPREw1K/77psRkhiTisupYDyM7i0S4mswrnTxl7I2c+puSqv4rDjJ5KBxZj5AAmR3vFKzaXeOk5LRWG+6d6amsaRdNxqFBw+MG0ixgbD45IJ+sr8abzN+vzv/ha5daRWnR41/Xu0d+yLa6Evdd2u1tyve4NZwJLBf5Rjn5iWIyVm00jzCtOK0Ui8+J8MfU6V6m3bUathg7rqUYA8uBnUTExuHFqzWdTGmPbWGBVhkHmP3B7otWLRqfBW01nqjywTslflYgeBwfzK/wDC19JWv4u3rDJ0+lCcsk+JktMUVQ3yzdfkiIxA9ED1axxYe7u8Se4+WPGexEfc8m0/b5dz1Vbd7HUGhj/C1Q3kz8toHD7gEfQTO+IYYtXrj/Iafw7NNbfLn/JTDMZtkBAQEBAQEBAQEBAQEDn+lHR2rUUXbtFLahq37N3rQnfwd3Jx4yTHfVomfCPJTdZiPL5+YDITd7OxHwVxjd44ZSPLB+0+gi1bxEVfOWpakzNu69JULabO2x2FF1daYt1GEN+eK0/NWoxwyeZzykd8fVaJme0en5S0y9FJiI7z6/h0Go2hpUo0bkDU6mqgVpp+dVb77ENbjnzGE+/dK8Y8k3tHiJnz6+PT/tanLjilPW0R49PPr/02O26vatVXTqXPZ6DT9tqrFwuGYB2C9w+JAAPMd0jxT8vHN6R3tPb9v7pMtfmZIpee1Y3P7/2c7rNiX3r29lqva9XtC022F720wJAbJGDgA8M54Hh3SzXLSs9MR23rx22q2w3tHXM99b899NQ+kQUCztf4rNjsCjg7n8+/jdMl6p6ta7e/9kM1rFd77+2v+fDECHBODgcCcHAz4mdONPIHkD2HgP8AflPRrdbrs7oHwHIB8TKeXPFp6Y8LuLjzWOqfLP0d5AUq269ZDK3Igg5GPrLFdWpqVe2633D6J6MbYGs01dw5uMOB8tg4MPvPns2P5d5q+kwZYyUizayJKQEBAQEBAQEBAQEBAs6zVJUjWWsERBlmY4AE6rWbTqPLm1orG7eECdMtqU6rVPdRUKwRuluTXEf9oR8pPD7cZvcXDOKmpnc/t+Hz3Lzxlvusdv3aSWVUnorptKMGXgykMDwOCDkHB58p5Mbh7EzE7hvtNt7tVerUEp7Xetup1SYLtWBwTcxwAPHn9JBOHpnqr6R2hYrm6o6bes95be3Z6316bS9vVfetzpXbQd/c0W7k9oe7GGIU8pFF5ra2TUxGu+/f8Jpxxetce4md9tf+KnbSUWhtTcXGlpI0WjopIDXLWMFy5B3V784zx+7HNqz0R9097T7beZYpaOuftjtWPfX5/fsw9qvnQo+ltsXTCw02aV9wGuwguCzoB2oOObDI4fTun6sxaI3re/x4/l/Jxk/RiaT23qY/Pn8bc1fQ1Z3bFZG4HdcFTgjIOD4gyzExPeFWazHaYW565IHjHDLkBlVgzI3EWYPwsB8v6yPLWbR0pMVorPV6r9NC3WvYyKN9zYVRd1AxOTur8o8hGDj0j0ORyb29TaYwwAxjHId0ly+iLD6pC6ktax9qq+RTXYPAMcqfuFX7TF5+pmJbvw7ephKczmkQEBAQEBAQEBAQEDA21terSVmy9t1RwA5s7YyFUd54STFitkt01R5ctcdeqyFOl3S23XvxylCn3Kc/6mPefwJu8fjVwx28+7A5PKtmn8OdlhVICBj6jWKnxHEjvlrXylphvfxBRrUfkR9wYrlrYvgvXzDM0+oZDvVsVOCuVJBwRgjI7iJ3MRPlHEzWezc6DalLab2bViwKjm2m2kKzVMwwylGI3lPrIbY7Rfrpr87T1y1nH0X328abrYr6e4LRWr+yaYtr9VbcFVrygwqbqkgDjgDPGRZOuv1zrqn6Y16J8XReIpET0x9U7V7J25br77zqgh0oqutsUon8FVU9mVcDe3g27xzx4zy+KuGsdH3biI/Pu9x5rZrW6/t1O/x7OFzLrPeGzHHw4zzq13e9O+z1RkAn5hvfcz2O8beT2mYZVLdwP0k1Z9ENo9VvT6N77lqr+O1xWu9kAE958pVzXim7StYKTeYrCeOiPRanZ1RSrLPYQ9tjcTY+McvlA7gPGfPZck5Lbl9LixxjrFYb6RpCAgICAgICAgICAgafpP0bo2hV2eoB90lkdDuvU2Mbyn9jwnePJak7hxkx1vGpQz0m6GanQElh22n7r07h4Ovyn8efdNjj8uL9p8sXk8OcfePDQKwPKXYnahMaez14vaPSPc611DNlrrWgPLebvPkBk/ScZb9FJskxY5yZIom/ot0H02hQYRbbiAXvtAZmbv3c/CM8gPzPnsmW153L6THhrSNQ2m1Oj+m1KlbqUYHv3QrD0YcROa5LVncS6vjreNWhBnSnYJ0OpspDbyDdetjjJRgcZx3ggibvEyTkp1S+f5mKMWTphqZZVXobHLv4HzHhA2FG1mTTWadVAF7o72cd5lXG7X6b3GRzjibxefRLGWYxzSPVodVrwhxzI/EjyZ4rOkmLjzeNqU1G+me7l6evhOYyxeHU4ppZlDUDA7sKB9pNGSNIJx22p9tQHJP2j51Y8y9+TefEJD6ltKl1199i5tqCdnn4a1feBIH83u8/A+szedkvMRvxLU+H4qVmdeYTBMxqEBAQEBAQEBAQEBAQECl0DAggEHgQeII8CIEc9K+rBLCbNCRS/Emk/wDVsf7p+T0xj0l7DzbV7WZ+fg1t3p2RltbZuo0jFdTS9eOTEHcb0bkfoZpU5VLR5Zl+Jes606Xqm0Fmo1iXCthTpt9zYwIVnZCiqpPM+8T5YlXmcmtsfTC5wuLauTrlOEyWu1PSLpBToq9+5uJyErXi9h8AP35CTYcF8s6qgz56Ya7sgvpBtl9Ze11mAWwAo4hFHJQe/wBZv4sUY6RWHz2bLOW83lrZIiIFGos3ELZxyUHwJ75zkt0UmzvHXrvFWruo3fNT3+cyd7a+tMKtjW/D7dzDwM9rM1ns8tEWjuyLQjcQSM/LxyPtzks9NkUdVW02H0R1epK9hpbWVsYtdWrqx/N2jgAj0zIpvjomjHkvCfegPRUbOoKswe+0h7XUYGRwVF8lH34nvlPPmnJba7gwxirqHTyFMQEBAQEBAQEBAQEBAQEBApdARggEeBGRAIgAwAAB3DgIFUCA+sHW2PtDULbkdkwRAeQr3VK49Qc/Wb3DmsYoiHz/ADotOWZlz0tqb0Q8IHqaEai3S6ds7uovRGxwO6WGcHu4AypzraxQufD67zTLM6V9HDs/VWac5aojtaGbiTSxI3Se8qcjPoe+Z2O/VDTzU6ZctrKMeq/kSbzCDepWqeYnVfLm3h9DdT+v7XZ6qTk0O9XoM76/hpT5VdZN+67xLbx69nbystEBAQEBAQEBAQEBAQEBAQEBAQEDnelfQ6jaAHa5SxeC3V43gPA5+If74SbFntj8IM2CuXz5Rftrq31unyaQNVX/AHMBx6oTk/TM0cfOrPnszcvAtHju4+27cYpYCjoSrK3AqRzBB4iW65qzClbBaJ0DUL4zv5lXHy7Nl0XtDbS2fjji5fv7xlPn2i1I0vfDqTW87SZ1z7I7TTV6lR72kfDH/Btwr59GCH6GZmG2raaueu67Q1ql5efCXqs+zVBcZHhPY7PJ7pe6itdizU0k/GldqjzUlW/DL9pFzI3WJT8KdWmEwTPaBAQEBAQEBAQEBAQEBAQEBAQEBAQED5m6yK8bR1o/xd77op/eaWL9JmZu2VywE9h46HoFw2no/K9PzkTjLH0y7wz9UPpTbWz11Onuof4b63qPlvKRkeYz+JQidTtoTG4fMt9bKCr8HQlGHg6kq35BmlWdsu0aa7Urhs+Mknyjjw7Dqp2h2O0KMnAt3qD/AJh7v+oLOc1erFLvBbpyx+X0RMprEBAQEBAQEBAQEBAQEBAQEBAQEBAQPnTrPpztHWn+9V/6Nc08EbxMrkTrK4oT143vQk/9IaP/AL+r/mnOX7Zd4fuh9RzNab596zNn+z7RvAGFu3dQno64b/Wr/eX8E7rDP5EavLjtQMr6Sx6KvqvbG1fZXVWcuzsrtz/Swb9p1HeJg8TEvqqqwMoYcmAYehGRMeY02YnauePSAgICAgICAgICAgICAgDA8gMwGYDMBmBAPW/TubQu/wAWumz/AElP/ZNLjT/pMvlRrLEuAUTuIcS6Lq9rztPRj/GU/YMf2nGX7JSYPvfTczWmi/rt2XldPqQOCsdO5Hyh/eRj5bykf5hLPHt3mFXk03G0P687nDmGH2l3q1Cj07lhVNPKy9tD6g6Cartdn6RzxJpRT6qN0/pM/NGsktLDO8cN7Ikr2AgICAgICAgICAgICAgDAtk4gN6A3oDegN6BDPXpRjUUP/aUuufEo4/+8v8AEn6ZhQ5kfVEotUSeFaXV9V1edq6Tya1vtRaf/iR5/wBOU3G/UfR29M1pNd0g2Wur01tD8rkKg/ytzVvowB+k9rOp25tG40+Z9p0Nu++N16yVdf5WB3WH0IM0o7wzJ7S1lXOe1eW8Povqiv3tl0D+Rrk/81j+jCUuT+ovcb9N2OZAsKswPYCAgICAgICAgICAgICBbuHD04wMTt4DtoDtoGDtrblWkpa69t1FwOAyzMeSqO8md0pN51Di94pG5Qz096Ujab1Ba+xSjtQGdg5ff3OeBgfAPvNPBx+jcb8srkcnr1qPDjmoCkgnl34zmSzSInUoovMxuG76F7TTSa7T3txrRirHkQro1Zb6b2fpIs1OqkxCXBfpvE2fRoumS2HosgfOHSzaa26zVtWo7Nrn3e7PykgeZUn6zTxV1WGXmtE3nTSLps4II5cRzI9ZPGPffavOTXbSXeqPpBVVX7JY2Haxnqb5bN7GVz3NkHgZW5fHn747wtcPk1n6LdpSgHmc0lxTAuCAgICAgICAgICAgICAgIHNX34Zh4Ej7GBbOsgUHXYgcH1q2NdVRg/w0di/90lcKT+fvLfEmOrUqfLi3TuEYuSMjIwO/Il6Z0z4iJ7qkvLYUAtjkFBY/ieTmiI7y9jDMz2htdm9H7ryA47FDzdwWOPJB++JXvyq+i1j4lt7lM+k2sEREXJFaJWC3MhVCgnz4ShM7nbQiNRpdO3SOS5nj1Ce1ei99bndRnqJJDKN5gM8Ayjj9RL1ORWfPZn349q/b3aw6axcgo3/AIX4/iWIyVj1hXnFafSWbszRX2Oq1VvvEjDbrqFOfiLEcMTr+IpWO8vP4a9p8PoujWZxnieGTyye8zHlsQzqrMw9Za8oHsBAQEBAQEBAQEBAQEBA5zU6Ulm/qb9YFn2MwKDoDAtWbLDc1B9QDAw36K6djk6eonxNVZ/ae9UvOmPZdq6P1r8NaL/Sqj9J5t7peXZAHJfxArGy/KBUNm+UCsbP8oFY0HlAupo4GRXp8QMymuBmgQPYCAgICAgICAgICAgICBZs04JzAo9lEB7JAeyCB77KIHnsggPZRAeywHssD32aB77MIAaeB72MC4qYgVQEBAQEBAQEBAQEBAQEBAQEBAQEBAQEBAQEBAQEBAQEBAQEBAQEBAQEBAQEBAQEBAQEBAQEBAQEBAQEBAQEBAQ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 name="Picture 28" descr="http://ispmundonet.com/wp-content/uploads/2013/02/Mision.png">
            <a:hlinkClick r:id="rId5" action="ppaction://hlinksldjump"/>
          </p:cNvPr>
          <p:cNvPicPr>
            <a:picLocks noChangeAspect="1" noChangeArrowheads="1"/>
          </p:cNvPicPr>
          <p:nvPr/>
        </p:nvPicPr>
        <p:blipFill>
          <a:blip r:embed="rId6" cstate="print"/>
          <a:srcRect/>
          <a:stretch>
            <a:fillRect/>
          </a:stretch>
        </p:blipFill>
        <p:spPr bwMode="auto">
          <a:xfrm>
            <a:off x="3657600" y="685800"/>
            <a:ext cx="1728192" cy="1728192"/>
          </a:xfrm>
          <a:prstGeom prst="rect">
            <a:avLst/>
          </a:prstGeom>
          <a:noFill/>
        </p:spPr>
      </p:pic>
      <p:pic>
        <p:nvPicPr>
          <p:cNvPr id="15" name="Picture 32" descr="http://t1.gstatic.com/images?q=tbn:ANd9GcS8sb1fbqENGY9vCrlUuiV2tSiK58JtsKU0eLvUZOTjlCC7SM8R6w">
            <a:hlinkClick r:id="rId7"/>
          </p:cNvPr>
          <p:cNvPicPr>
            <a:picLocks noChangeAspect="1" noChangeArrowheads="1"/>
          </p:cNvPicPr>
          <p:nvPr/>
        </p:nvPicPr>
        <p:blipFill>
          <a:blip r:embed="rId8" cstate="print"/>
          <a:srcRect r="24401" b="11269"/>
          <a:stretch>
            <a:fillRect/>
          </a:stretch>
        </p:blipFill>
        <p:spPr bwMode="auto">
          <a:xfrm>
            <a:off x="5895192" y="685800"/>
            <a:ext cx="1408176" cy="1676400"/>
          </a:xfrm>
          <a:prstGeom prst="rect">
            <a:avLst/>
          </a:prstGeom>
          <a:noFill/>
        </p:spPr>
      </p:pic>
      <p:pic>
        <p:nvPicPr>
          <p:cNvPr id="16" name="Picture 40" descr="http://customersandstrategy.com/wp-content/uploads/2012/05/Photoxpress_10420271.jpg">
            <a:hlinkClick r:id="rId9" action="ppaction://hlinksldjump"/>
          </p:cNvPr>
          <p:cNvPicPr>
            <a:picLocks noChangeAspect="1" noChangeArrowheads="1"/>
          </p:cNvPicPr>
          <p:nvPr/>
        </p:nvPicPr>
        <p:blipFill>
          <a:blip r:embed="rId10" cstate="print"/>
          <a:srcRect/>
          <a:stretch>
            <a:fillRect/>
          </a:stretch>
        </p:blipFill>
        <p:spPr bwMode="auto">
          <a:xfrm>
            <a:off x="388258" y="4800600"/>
            <a:ext cx="1763688" cy="1855071"/>
          </a:xfrm>
          <a:prstGeom prst="rect">
            <a:avLst/>
          </a:prstGeom>
          <a:noFill/>
        </p:spPr>
      </p:pic>
      <p:pic>
        <p:nvPicPr>
          <p:cNvPr id="17" name="Picture 42" descr="http://www.legacyservice.es/images/politicas.jpg">
            <a:hlinkClick r:id="rId11" action="ppaction://hlinksldjump"/>
          </p:cNvPr>
          <p:cNvPicPr>
            <a:picLocks noChangeAspect="1" noChangeArrowheads="1"/>
          </p:cNvPicPr>
          <p:nvPr/>
        </p:nvPicPr>
        <p:blipFill>
          <a:blip r:embed="rId12" cstate="print"/>
          <a:srcRect/>
          <a:stretch>
            <a:fillRect/>
          </a:stretch>
        </p:blipFill>
        <p:spPr bwMode="auto">
          <a:xfrm>
            <a:off x="304800" y="3124200"/>
            <a:ext cx="1801687" cy="1394239"/>
          </a:xfrm>
          <a:prstGeom prst="rect">
            <a:avLst/>
          </a:prstGeom>
          <a:noFill/>
        </p:spPr>
      </p:pic>
      <p:pic>
        <p:nvPicPr>
          <p:cNvPr id="44034" name="Picture 2" descr="http://aulacidta3.usal.es/Calidad/modulos/curso/uni_08/imagenes/U8C2S2i1.gif">
            <a:hlinkClick r:id="rId13" action="ppaction://hlinksldjump"/>
          </p:cNvPr>
          <p:cNvPicPr>
            <a:picLocks noChangeAspect="1" noChangeArrowheads="1"/>
          </p:cNvPicPr>
          <p:nvPr/>
        </p:nvPicPr>
        <p:blipFill>
          <a:blip r:embed="rId14" cstate="print"/>
          <a:srcRect/>
          <a:stretch>
            <a:fillRect/>
          </a:stretch>
        </p:blipFill>
        <p:spPr bwMode="auto">
          <a:xfrm>
            <a:off x="6781800" y="2714625"/>
            <a:ext cx="2142490" cy="1400175"/>
          </a:xfrm>
          <a:prstGeom prst="rect">
            <a:avLst/>
          </a:prstGeom>
          <a:noFill/>
        </p:spPr>
      </p:pic>
      <p:pic>
        <p:nvPicPr>
          <p:cNvPr id="44036" name="Picture 4" descr="https://encrypted-tbn1.gstatic.com/images?q=tbn:ANd9GcTIIao9wiAxcdDHSANbvdIi3_LTBT05Kes9OF-MYigxCPFfHPjN">
            <a:hlinkClick r:id="rId15" action="ppaction://hlinksldjump"/>
          </p:cNvPr>
          <p:cNvPicPr>
            <a:picLocks noChangeAspect="1" noChangeArrowheads="1"/>
          </p:cNvPicPr>
          <p:nvPr/>
        </p:nvPicPr>
        <p:blipFill>
          <a:blip r:embed="rId16" cstate="print"/>
          <a:srcRect/>
          <a:stretch>
            <a:fillRect/>
          </a:stretch>
        </p:blipFill>
        <p:spPr bwMode="auto">
          <a:xfrm>
            <a:off x="7010400" y="5105401"/>
            <a:ext cx="790575" cy="1219199"/>
          </a:xfrm>
          <a:prstGeom prst="rect">
            <a:avLst/>
          </a:prstGeom>
          <a:noFill/>
        </p:spPr>
      </p:pic>
      <p:sp>
        <p:nvSpPr>
          <p:cNvPr id="21" name="TextBox 20"/>
          <p:cNvSpPr txBox="1"/>
          <p:nvPr/>
        </p:nvSpPr>
        <p:spPr>
          <a:xfrm>
            <a:off x="1447800" y="990600"/>
            <a:ext cx="1600200" cy="369332"/>
          </a:xfrm>
          <a:prstGeom prst="rect">
            <a:avLst/>
          </a:prstGeom>
          <a:noFill/>
        </p:spPr>
        <p:txBody>
          <a:bodyPr wrap="square" rtlCol="0">
            <a:spAutoFit/>
          </a:bodyPr>
          <a:lstStyle/>
          <a:p>
            <a:r>
              <a:rPr lang="es-EC" b="1" dirty="0" smtClean="0">
                <a:solidFill>
                  <a:schemeClr val="accent3">
                    <a:lumMod val="75000"/>
                  </a:schemeClr>
                </a:solidFill>
              </a:rPr>
              <a:t>OBJETIVOS</a:t>
            </a:r>
            <a:endParaRPr lang="es-EC" b="1" dirty="0">
              <a:solidFill>
                <a:schemeClr val="accent3">
                  <a:lumMod val="75000"/>
                </a:schemeClr>
              </a:solidFill>
            </a:endParaRPr>
          </a:p>
        </p:txBody>
      </p:sp>
      <p:sp>
        <p:nvSpPr>
          <p:cNvPr id="22" name="TextBox 21"/>
          <p:cNvSpPr txBox="1"/>
          <p:nvPr/>
        </p:nvSpPr>
        <p:spPr>
          <a:xfrm>
            <a:off x="381000" y="6248400"/>
            <a:ext cx="1600200" cy="369332"/>
          </a:xfrm>
          <a:prstGeom prst="rect">
            <a:avLst/>
          </a:prstGeom>
          <a:noFill/>
        </p:spPr>
        <p:txBody>
          <a:bodyPr wrap="square" rtlCol="0">
            <a:spAutoFit/>
          </a:bodyPr>
          <a:lstStyle/>
          <a:p>
            <a:r>
              <a:rPr lang="es-EC" b="1" dirty="0" smtClean="0">
                <a:solidFill>
                  <a:schemeClr val="accent3">
                    <a:lumMod val="75000"/>
                  </a:schemeClr>
                </a:solidFill>
              </a:rPr>
              <a:t>ESTRATEGIA</a:t>
            </a:r>
            <a:endParaRPr lang="es-EC" b="1" dirty="0">
              <a:solidFill>
                <a:schemeClr val="accent3">
                  <a:lumMod val="75000"/>
                </a:schemeClr>
              </a:solidFill>
            </a:endParaRPr>
          </a:p>
        </p:txBody>
      </p:sp>
      <p:sp>
        <p:nvSpPr>
          <p:cNvPr id="23" name="TextBox 22"/>
          <p:cNvSpPr txBox="1"/>
          <p:nvPr/>
        </p:nvSpPr>
        <p:spPr>
          <a:xfrm>
            <a:off x="6553200" y="6248400"/>
            <a:ext cx="1981200" cy="369332"/>
          </a:xfrm>
          <a:prstGeom prst="rect">
            <a:avLst/>
          </a:prstGeom>
          <a:noFill/>
        </p:spPr>
        <p:txBody>
          <a:bodyPr wrap="square" rtlCol="0">
            <a:spAutoFit/>
          </a:bodyPr>
          <a:lstStyle/>
          <a:p>
            <a:r>
              <a:rPr lang="es-EC" b="1" dirty="0" smtClean="0">
                <a:solidFill>
                  <a:schemeClr val="accent3">
                    <a:lumMod val="75000"/>
                  </a:schemeClr>
                </a:solidFill>
              </a:rPr>
              <a:t>FLUJOGRAMAS</a:t>
            </a:r>
            <a:endParaRPr lang="es-EC" b="1" dirty="0">
              <a:solidFill>
                <a:schemeClr val="accent3">
                  <a:lumMod val="75000"/>
                </a:schemeClr>
              </a:solidFill>
            </a:endParaRPr>
          </a:p>
        </p:txBody>
      </p:sp>
      <p:sp>
        <p:nvSpPr>
          <p:cNvPr id="24" name="TextBox 23"/>
          <p:cNvSpPr txBox="1"/>
          <p:nvPr/>
        </p:nvSpPr>
        <p:spPr>
          <a:xfrm>
            <a:off x="7010400" y="4078069"/>
            <a:ext cx="1905000" cy="646331"/>
          </a:xfrm>
          <a:prstGeom prst="rect">
            <a:avLst/>
          </a:prstGeom>
          <a:noFill/>
        </p:spPr>
        <p:txBody>
          <a:bodyPr wrap="square" rtlCol="0">
            <a:spAutoFit/>
          </a:bodyPr>
          <a:lstStyle/>
          <a:p>
            <a:pPr algn="ctr"/>
            <a:r>
              <a:rPr lang="es-EC" b="1" dirty="0" smtClean="0">
                <a:solidFill>
                  <a:schemeClr val="accent3">
                    <a:lumMod val="75000"/>
                  </a:schemeClr>
                </a:solidFill>
              </a:rPr>
              <a:t>MANUAL DE LA CALIDAD</a:t>
            </a:r>
            <a:endParaRPr lang="es-EC" b="1" dirty="0">
              <a:solidFill>
                <a:schemeClr val="accent3">
                  <a:lumMod val="75000"/>
                </a:schemeClr>
              </a:solidFill>
            </a:endParaRPr>
          </a:p>
        </p:txBody>
      </p:sp>
      <p:pic>
        <p:nvPicPr>
          <p:cNvPr id="25" name="Picture 5" descr="https://encrypted-tbn3.gstatic.com/images?q=tbn:ANd9GcQWHbff2Cge4Uo6Kho0N_aoRJyjtR1j6ymoB9_TKhK6LhssYuD0">
            <a:hlinkClick r:id="rId17" action="ppaction://hlinksldjump"/>
          </p:cNvPr>
          <p:cNvPicPr>
            <a:picLocks noChangeAspect="1" noChangeArrowheads="1"/>
          </p:cNvPicPr>
          <p:nvPr/>
        </p:nvPicPr>
        <p:blipFill>
          <a:blip r:embed="rId18" cstate="print"/>
          <a:srcRect/>
          <a:stretch>
            <a:fillRect/>
          </a:stretch>
        </p:blipFill>
        <p:spPr bwMode="auto">
          <a:xfrm>
            <a:off x="2590800" y="5334000"/>
            <a:ext cx="1572270" cy="1524000"/>
          </a:xfrm>
          <a:prstGeom prst="rect">
            <a:avLst/>
          </a:prstGeom>
          <a:noFill/>
        </p:spPr>
      </p:pic>
      <p:sp>
        <p:nvSpPr>
          <p:cNvPr id="26" name="TextBox 25"/>
          <p:cNvSpPr txBox="1"/>
          <p:nvPr/>
        </p:nvSpPr>
        <p:spPr>
          <a:xfrm>
            <a:off x="3962400" y="5587425"/>
            <a:ext cx="2133600" cy="584775"/>
          </a:xfrm>
          <a:prstGeom prst="rect">
            <a:avLst/>
          </a:prstGeom>
          <a:noFill/>
        </p:spPr>
        <p:txBody>
          <a:bodyPr wrap="square" rtlCol="0">
            <a:spAutoFit/>
          </a:bodyPr>
          <a:lstStyle/>
          <a:p>
            <a:r>
              <a:rPr lang="es-EC" sz="1600" b="1" dirty="0" smtClean="0">
                <a:solidFill>
                  <a:schemeClr val="accent3">
                    <a:lumMod val="75000"/>
                  </a:schemeClr>
                </a:solidFill>
              </a:rPr>
              <a:t>PROCESOS DE LA DIRECCIÓN</a:t>
            </a:r>
            <a:endParaRPr lang="es-EC" sz="1600" b="1" dirty="0">
              <a:solidFill>
                <a:schemeClr val="accent3">
                  <a:lumMod val="75000"/>
                </a:schemeClr>
              </a:solidFill>
            </a:endParaRPr>
          </a:p>
        </p:txBody>
      </p:sp>
      <p:sp>
        <p:nvSpPr>
          <p:cNvPr id="27" name="TextBox 26"/>
          <p:cNvSpPr txBox="1"/>
          <p:nvPr/>
        </p:nvSpPr>
        <p:spPr>
          <a:xfrm>
            <a:off x="4267200" y="6260068"/>
            <a:ext cx="304800" cy="369332"/>
          </a:xfrm>
          <a:prstGeom prst="rect">
            <a:avLst/>
          </a:prstGeom>
          <a:noFill/>
        </p:spPr>
        <p:txBody>
          <a:bodyPr wrap="square" rtlCol="0">
            <a:spAutoFit/>
          </a:bodyPr>
          <a:lstStyle/>
          <a:p>
            <a:r>
              <a:rPr lang="es-EC" b="1" dirty="0" smtClean="0">
                <a:solidFill>
                  <a:schemeClr val="accent2">
                    <a:lumMod val="75000"/>
                  </a:schemeClr>
                </a:solidFill>
              </a:rPr>
              <a:t>1</a:t>
            </a:r>
            <a:endParaRPr lang="es-EC" b="1" dirty="0">
              <a:solidFill>
                <a:schemeClr val="accent2">
                  <a:lumMod val="75000"/>
                </a:schemeClr>
              </a:solidFill>
            </a:endParaRPr>
          </a:p>
        </p:txBody>
      </p:sp>
      <p:sp>
        <p:nvSpPr>
          <p:cNvPr id="28" name="TextBox 27"/>
          <p:cNvSpPr txBox="1"/>
          <p:nvPr/>
        </p:nvSpPr>
        <p:spPr>
          <a:xfrm>
            <a:off x="1676400" y="5562600"/>
            <a:ext cx="304800" cy="369332"/>
          </a:xfrm>
          <a:prstGeom prst="rect">
            <a:avLst/>
          </a:prstGeom>
          <a:noFill/>
        </p:spPr>
        <p:txBody>
          <a:bodyPr wrap="square" rtlCol="0">
            <a:spAutoFit/>
          </a:bodyPr>
          <a:lstStyle/>
          <a:p>
            <a:r>
              <a:rPr lang="es-EC" b="1" dirty="0" smtClean="0">
                <a:solidFill>
                  <a:schemeClr val="accent2">
                    <a:lumMod val="75000"/>
                  </a:schemeClr>
                </a:solidFill>
              </a:rPr>
              <a:t>2</a:t>
            </a:r>
            <a:endParaRPr lang="es-EC" b="1" dirty="0">
              <a:solidFill>
                <a:schemeClr val="accent2">
                  <a:lumMod val="75000"/>
                </a:schemeClr>
              </a:solidFill>
            </a:endParaRPr>
          </a:p>
        </p:txBody>
      </p:sp>
      <p:sp>
        <p:nvSpPr>
          <p:cNvPr id="29" name="TextBox 28"/>
          <p:cNvSpPr txBox="1"/>
          <p:nvPr/>
        </p:nvSpPr>
        <p:spPr>
          <a:xfrm>
            <a:off x="457200" y="2743200"/>
            <a:ext cx="304800" cy="369332"/>
          </a:xfrm>
          <a:prstGeom prst="rect">
            <a:avLst/>
          </a:prstGeom>
          <a:noFill/>
        </p:spPr>
        <p:txBody>
          <a:bodyPr wrap="square" rtlCol="0">
            <a:spAutoFit/>
          </a:bodyPr>
          <a:lstStyle/>
          <a:p>
            <a:r>
              <a:rPr lang="es-EC" b="1" dirty="0" smtClean="0">
                <a:solidFill>
                  <a:schemeClr val="accent2">
                    <a:lumMod val="75000"/>
                  </a:schemeClr>
                </a:solidFill>
              </a:rPr>
              <a:t>3</a:t>
            </a:r>
            <a:endParaRPr lang="es-EC" b="1" dirty="0">
              <a:solidFill>
                <a:schemeClr val="accent2">
                  <a:lumMod val="75000"/>
                </a:schemeClr>
              </a:solidFill>
            </a:endParaRPr>
          </a:p>
        </p:txBody>
      </p:sp>
      <p:sp>
        <p:nvSpPr>
          <p:cNvPr id="30" name="TextBox 29"/>
          <p:cNvSpPr txBox="1"/>
          <p:nvPr/>
        </p:nvSpPr>
        <p:spPr>
          <a:xfrm>
            <a:off x="457200" y="1447800"/>
            <a:ext cx="304800" cy="369332"/>
          </a:xfrm>
          <a:prstGeom prst="rect">
            <a:avLst/>
          </a:prstGeom>
          <a:noFill/>
        </p:spPr>
        <p:txBody>
          <a:bodyPr wrap="square" rtlCol="0">
            <a:spAutoFit/>
          </a:bodyPr>
          <a:lstStyle/>
          <a:p>
            <a:r>
              <a:rPr lang="es-EC" b="1" dirty="0" smtClean="0">
                <a:solidFill>
                  <a:schemeClr val="accent2">
                    <a:lumMod val="75000"/>
                  </a:schemeClr>
                </a:solidFill>
              </a:rPr>
              <a:t>4</a:t>
            </a:r>
            <a:endParaRPr lang="es-EC" b="1" dirty="0">
              <a:solidFill>
                <a:schemeClr val="accent2">
                  <a:lumMod val="75000"/>
                </a:schemeClr>
              </a:solidFill>
            </a:endParaRPr>
          </a:p>
        </p:txBody>
      </p:sp>
      <p:pic>
        <p:nvPicPr>
          <p:cNvPr id="31" name="Picture 30" descr="ESCUDO U  DE LAS FUERZAS ARMADAS.PNG"/>
          <p:cNvPicPr>
            <a:picLocks noChangeAspect="1"/>
          </p:cNvPicPr>
          <p:nvPr/>
        </p:nvPicPr>
        <p:blipFill>
          <a:blip r:embed="rId19" cstate="print"/>
          <a:stretch>
            <a:fillRect/>
          </a:stretch>
        </p:blipFill>
        <p:spPr>
          <a:xfrm>
            <a:off x="304800" y="304800"/>
            <a:ext cx="838200" cy="879772"/>
          </a:xfrm>
          <a:prstGeom prst="rect">
            <a:avLst/>
          </a:prstGeom>
        </p:spPr>
      </p:pic>
      <p:pic>
        <p:nvPicPr>
          <p:cNvPr id="32" name="Picture 2" descr="Holiday Inn Express">
            <a:hlinkClick r:id="rId20" tooltip="Holiday Inn Express"/>
          </p:cNvPr>
          <p:cNvPicPr>
            <a:picLocks noChangeAspect="1" noChangeArrowheads="1"/>
          </p:cNvPicPr>
          <p:nvPr/>
        </p:nvPicPr>
        <p:blipFill>
          <a:blip r:embed="rId21" cstate="print"/>
          <a:srcRect/>
          <a:stretch>
            <a:fillRect/>
          </a:stretch>
        </p:blipFill>
        <p:spPr bwMode="auto">
          <a:xfrm>
            <a:off x="7467600" y="228600"/>
            <a:ext cx="1240587" cy="609600"/>
          </a:xfrm>
          <a:prstGeom prst="rect">
            <a:avLst/>
          </a:prstGeom>
          <a:noFill/>
        </p:spPr>
      </p:pic>
      <p:sp>
        <p:nvSpPr>
          <p:cNvPr id="33" name="TextBox 32"/>
          <p:cNvSpPr txBox="1"/>
          <p:nvPr/>
        </p:nvSpPr>
        <p:spPr>
          <a:xfrm>
            <a:off x="5334000" y="838200"/>
            <a:ext cx="304800" cy="369332"/>
          </a:xfrm>
          <a:prstGeom prst="rect">
            <a:avLst/>
          </a:prstGeom>
          <a:noFill/>
        </p:spPr>
        <p:txBody>
          <a:bodyPr wrap="square" rtlCol="0">
            <a:spAutoFit/>
          </a:bodyPr>
          <a:lstStyle/>
          <a:p>
            <a:r>
              <a:rPr lang="es-EC" b="1" dirty="0" smtClean="0">
                <a:solidFill>
                  <a:schemeClr val="accent2">
                    <a:lumMod val="75000"/>
                  </a:schemeClr>
                </a:solidFill>
              </a:rPr>
              <a:t>5</a:t>
            </a:r>
            <a:endParaRPr lang="es-EC" b="1" dirty="0">
              <a:solidFill>
                <a:schemeClr val="accent2">
                  <a:lumMod val="75000"/>
                </a:schemeClr>
              </a:solidFill>
            </a:endParaRPr>
          </a:p>
        </p:txBody>
      </p:sp>
      <p:sp>
        <p:nvSpPr>
          <p:cNvPr id="34" name="TextBox 33"/>
          <p:cNvSpPr txBox="1"/>
          <p:nvPr/>
        </p:nvSpPr>
        <p:spPr>
          <a:xfrm>
            <a:off x="7924800" y="2362200"/>
            <a:ext cx="304800" cy="369332"/>
          </a:xfrm>
          <a:prstGeom prst="rect">
            <a:avLst/>
          </a:prstGeom>
          <a:noFill/>
        </p:spPr>
        <p:txBody>
          <a:bodyPr wrap="square" rtlCol="0">
            <a:spAutoFit/>
          </a:bodyPr>
          <a:lstStyle/>
          <a:p>
            <a:r>
              <a:rPr lang="es-EC" b="1" dirty="0" smtClean="0">
                <a:solidFill>
                  <a:schemeClr val="accent2">
                    <a:lumMod val="75000"/>
                  </a:schemeClr>
                </a:solidFill>
              </a:rPr>
              <a:t>6</a:t>
            </a:r>
            <a:endParaRPr lang="es-EC" b="1" dirty="0">
              <a:solidFill>
                <a:schemeClr val="accent2">
                  <a:lumMod val="75000"/>
                </a:schemeClr>
              </a:solidFill>
            </a:endParaRPr>
          </a:p>
        </p:txBody>
      </p:sp>
      <p:sp>
        <p:nvSpPr>
          <p:cNvPr id="35" name="TextBox 34"/>
          <p:cNvSpPr txBox="1"/>
          <p:nvPr/>
        </p:nvSpPr>
        <p:spPr>
          <a:xfrm>
            <a:off x="8001000" y="5257800"/>
            <a:ext cx="304800" cy="369332"/>
          </a:xfrm>
          <a:prstGeom prst="rect">
            <a:avLst/>
          </a:prstGeom>
          <a:noFill/>
        </p:spPr>
        <p:txBody>
          <a:bodyPr wrap="square" rtlCol="0">
            <a:spAutoFit/>
          </a:bodyPr>
          <a:lstStyle/>
          <a:p>
            <a:r>
              <a:rPr lang="es-EC" b="1" dirty="0" smtClean="0">
                <a:solidFill>
                  <a:schemeClr val="accent2">
                    <a:lumMod val="75000"/>
                  </a:schemeClr>
                </a:solidFill>
              </a:rPr>
              <a:t>7</a:t>
            </a:r>
            <a:endParaRPr lang="es-EC" b="1" dirty="0">
              <a:solidFill>
                <a:schemeClr val="accent2">
                  <a:lumMod val="75000"/>
                </a:schemeClr>
              </a:solidFill>
            </a:endParaRPr>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10600" cy="609600"/>
          </a:xfrm>
        </p:spPr>
        <p:txBody>
          <a:bodyPr>
            <a:noAutofit/>
          </a:bodyPr>
          <a:lstStyle/>
          <a:p>
            <a:pPr lvl="1" algn="ctr" rtl="0">
              <a:spcBef>
                <a:spcPct val="0"/>
              </a:spcBef>
            </a:pPr>
            <a:r>
              <a:rPr lang="es-ES_tradnl" sz="3600" b="1" dirty="0" smtClean="0">
                <a:solidFill>
                  <a:schemeClr val="accent3">
                    <a:tint val="90000"/>
                    <a:satMod val="120000"/>
                  </a:schemeClr>
                </a:solidFill>
                <a:effectLst>
                  <a:outerShdw blurRad="38100" dist="25400" dir="5400000" algn="tl" rotWithShape="0">
                    <a:srgbClr val="000000">
                      <a:alpha val="43000"/>
                    </a:srgbClr>
                  </a:outerShdw>
                </a:effectLst>
              </a:rPr>
              <a:t>Sistema </a:t>
            </a:r>
            <a:r>
              <a:rPr lang="es-ES_tradnl" sz="3600" b="1" dirty="0">
                <a:solidFill>
                  <a:schemeClr val="accent3">
                    <a:tint val="90000"/>
                    <a:satMod val="120000"/>
                  </a:schemeClr>
                </a:solidFill>
                <a:effectLst>
                  <a:outerShdw blurRad="38100" dist="25400" dir="5400000" algn="tl" rotWithShape="0">
                    <a:srgbClr val="000000">
                      <a:alpha val="43000"/>
                    </a:srgbClr>
                  </a:outerShdw>
                </a:effectLst>
              </a:rPr>
              <a:t>de </a:t>
            </a:r>
            <a:r>
              <a:rPr lang="es-ES_tradnl" sz="3600" b="1" dirty="0" smtClean="0">
                <a:solidFill>
                  <a:schemeClr val="accent3">
                    <a:tint val="90000"/>
                    <a:satMod val="120000"/>
                  </a:schemeClr>
                </a:solidFill>
                <a:effectLst>
                  <a:outerShdw blurRad="38100" dist="25400" dir="5400000" algn="tl" rotWithShape="0">
                    <a:srgbClr val="000000">
                      <a:alpha val="43000"/>
                    </a:srgbClr>
                  </a:outerShdw>
                </a:effectLst>
              </a:rPr>
              <a:t>Gestión de </a:t>
            </a:r>
            <a:r>
              <a:rPr lang="es-ES_tradnl" sz="3600" b="1" dirty="0">
                <a:solidFill>
                  <a:schemeClr val="accent3">
                    <a:tint val="90000"/>
                    <a:satMod val="120000"/>
                  </a:schemeClr>
                </a:solidFill>
                <a:effectLst>
                  <a:outerShdw blurRad="38100" dist="25400" dir="5400000" algn="tl" rotWithShape="0">
                    <a:srgbClr val="000000">
                      <a:alpha val="43000"/>
                    </a:srgbClr>
                  </a:outerShdw>
                </a:effectLst>
              </a:rPr>
              <a:t>la </a:t>
            </a:r>
            <a:r>
              <a:rPr lang="es-ES_tradnl" sz="3600" b="1" dirty="0" smtClean="0">
                <a:solidFill>
                  <a:schemeClr val="accent3">
                    <a:tint val="90000"/>
                    <a:satMod val="120000"/>
                  </a:schemeClr>
                </a:solidFill>
                <a:effectLst>
                  <a:outerShdw blurRad="38100" dist="25400" dir="5400000" algn="tl" rotWithShape="0">
                    <a:srgbClr val="000000">
                      <a:alpha val="43000"/>
                    </a:srgbClr>
                  </a:outerShdw>
                </a:effectLst>
              </a:rPr>
              <a:t>Calidad</a:t>
            </a:r>
            <a:endParaRPr lang="es-EC" sz="12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idx="1"/>
          </p:nvPr>
        </p:nvSpPr>
        <p:spPr>
          <a:xfrm>
            <a:off x="457200" y="1600200"/>
            <a:ext cx="8458200" cy="5257800"/>
          </a:xfrm>
        </p:spPr>
        <p:txBody>
          <a:bodyPr>
            <a:noAutofit/>
          </a:bodyPr>
          <a:lstStyle/>
          <a:p>
            <a:pPr lvl="2">
              <a:spcAft>
                <a:spcPts val="600"/>
              </a:spcAft>
              <a:buNone/>
            </a:pPr>
            <a:r>
              <a:rPr lang="es-EC" sz="2400" b="1" dirty="0" smtClean="0"/>
              <a:t>Generalidades y requisitos para la implementación</a:t>
            </a:r>
            <a:endParaRPr lang="es-EC" sz="2400" dirty="0" smtClean="0"/>
          </a:p>
          <a:p>
            <a:pPr algn="just">
              <a:buNone/>
            </a:pPr>
            <a:r>
              <a:rPr lang="es-EC" sz="2400" dirty="0" smtClean="0"/>
              <a:t>El establecimiento debería implementar un sistema de calidad documentado y actualizado que incluya al menos:</a:t>
            </a:r>
          </a:p>
          <a:p>
            <a:r>
              <a:rPr lang="es-EC" sz="2400" dirty="0" smtClean="0"/>
              <a:t>Las normas : ISO 9001:2008 y UNE 182001:2008</a:t>
            </a:r>
          </a:p>
          <a:p>
            <a:r>
              <a:rPr lang="es-EC" sz="2400" dirty="0" smtClean="0"/>
              <a:t>Manual de calidad</a:t>
            </a:r>
          </a:p>
          <a:p>
            <a:r>
              <a:rPr lang="es-EC" sz="2400" dirty="0" smtClean="0"/>
              <a:t>Procedimientos o instrucciones de trabajo requeridos por las normas: ISO 9001:2008 y UNE 182001:2008.</a:t>
            </a:r>
          </a:p>
          <a:p>
            <a:r>
              <a:rPr lang="es-EC" sz="2400" dirty="0" smtClean="0"/>
              <a:t>La documentación que le exija la legislación vigente</a:t>
            </a:r>
          </a:p>
          <a:p>
            <a:r>
              <a:rPr lang="es-EC" sz="2400" dirty="0" smtClean="0"/>
              <a:t>Los procesos necesarios</a:t>
            </a:r>
          </a:p>
          <a:p>
            <a:r>
              <a:rPr lang="es-ES_tradnl" sz="2400" dirty="0" smtClean="0"/>
              <a:t>El hotel debe establecer, documentar, implementar y mantener un Sistema de Gestión y mejorar continuamente</a:t>
            </a:r>
            <a:endParaRPr lang="es-EC" sz="2400" dirty="0" smtClean="0"/>
          </a:p>
          <a:p>
            <a:endParaRPr lang="es-EC" sz="1800" dirty="0" smtClean="0"/>
          </a:p>
          <a:p>
            <a:endParaRPr lang="es-EC" sz="1800"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17</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lvl="1" algn="ctr" rtl="0">
              <a:spcBef>
                <a:spcPct val="0"/>
              </a:spcBef>
            </a:pPr>
            <a:r>
              <a:rPr lang="es-EC" sz="3600" b="1" dirty="0" smtClean="0">
                <a:solidFill>
                  <a:schemeClr val="accent3">
                    <a:tint val="90000"/>
                    <a:satMod val="120000"/>
                  </a:schemeClr>
                </a:solidFill>
                <a:effectLst>
                  <a:outerShdw blurRad="38100" dist="25400" dir="5400000" algn="tl" rotWithShape="0">
                    <a:srgbClr val="000000">
                      <a:alpha val="43000"/>
                    </a:srgbClr>
                  </a:outerShdw>
                </a:effectLst>
              </a:rPr>
              <a:t>Procesos </a:t>
            </a:r>
            <a:r>
              <a:rPr lang="es-EC" sz="3600" b="1" dirty="0">
                <a:solidFill>
                  <a:schemeClr val="accent3">
                    <a:tint val="90000"/>
                    <a:satMod val="120000"/>
                  </a:schemeClr>
                </a:solidFill>
                <a:effectLst>
                  <a:outerShdw blurRad="38100" dist="25400" dir="5400000" algn="tl" rotWithShape="0">
                    <a:srgbClr val="000000">
                      <a:alpha val="43000"/>
                    </a:srgbClr>
                  </a:outerShdw>
                </a:effectLst>
              </a:rPr>
              <a:t>de la Dirección</a:t>
            </a:r>
            <a:r>
              <a:rPr lang="es-EC" sz="2000" dirty="0" smtClean="0"/>
              <a:t/>
            </a:r>
            <a:br>
              <a:rPr lang="es-EC" sz="2000" dirty="0" smtClean="0"/>
            </a:br>
            <a:endParaRPr lang="es-EC"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idx="1"/>
          </p:nvPr>
        </p:nvSpPr>
        <p:spPr>
          <a:xfrm>
            <a:off x="457200" y="1143000"/>
            <a:ext cx="8229600" cy="4191000"/>
          </a:xfrm>
        </p:spPr>
        <p:txBody>
          <a:bodyPr>
            <a:normAutofit/>
          </a:bodyPr>
          <a:lstStyle/>
          <a:p>
            <a:pPr lvl="1">
              <a:buNone/>
            </a:pPr>
            <a:endParaRPr lang="es-EC" sz="2000" dirty="0" smtClean="0"/>
          </a:p>
          <a:p>
            <a:r>
              <a:rPr lang="es-EC" sz="2800" b="1" dirty="0" smtClean="0"/>
              <a:t>Responsabilidad de la Dirección</a:t>
            </a:r>
            <a:endParaRPr lang="es-EC" sz="2400" dirty="0" smtClean="0"/>
          </a:p>
          <a:p>
            <a:pPr lvl="1"/>
            <a:r>
              <a:rPr lang="es-EC" dirty="0" smtClean="0"/>
              <a:t>Asumir las funciones de:</a:t>
            </a:r>
          </a:p>
          <a:p>
            <a:pPr lvl="1">
              <a:buNone/>
            </a:pPr>
            <a:r>
              <a:rPr lang="es-EC" dirty="0" smtClean="0"/>
              <a:t>Planificación, organización, gestión de los recursos comercialización, control y mejora continua de la organización.</a:t>
            </a:r>
            <a:endParaRPr lang="es-EC" sz="2200" dirty="0" smtClean="0"/>
          </a:p>
          <a:p>
            <a:pPr lvl="1"/>
            <a:r>
              <a:rPr lang="es-EC" dirty="0" smtClean="0"/>
              <a:t>Comprometerse con el </a:t>
            </a:r>
            <a:r>
              <a:rPr lang="es-EC" b="1" dirty="0" smtClean="0">
                <a:solidFill>
                  <a:schemeClr val="accent3">
                    <a:lumMod val="75000"/>
                  </a:schemeClr>
                </a:solidFill>
              </a:rPr>
              <a:t>desarrollo e implantación del sistema de gestión de la calidad</a:t>
            </a:r>
            <a:r>
              <a:rPr lang="es-EC" dirty="0" smtClean="0"/>
              <a:t>, la mejora continua de su eficacia y el cumplimiento de los requisitos. </a:t>
            </a:r>
            <a:endParaRPr lang="es-EC" sz="2200" dirty="0" smtClean="0"/>
          </a:p>
          <a:p>
            <a:pPr lvl="1"/>
            <a:r>
              <a:rPr lang="es-EC" b="1" dirty="0" smtClean="0"/>
              <a:t> Procesos de Gestión </a:t>
            </a:r>
          </a:p>
          <a:p>
            <a:endParaRPr lang="es-EC" sz="2400" dirty="0" smtClean="0"/>
          </a:p>
          <a:p>
            <a:endParaRPr lang="es-EC" dirty="0"/>
          </a:p>
        </p:txBody>
      </p:sp>
      <p:pic>
        <p:nvPicPr>
          <p:cNvPr id="18435" name="Imagen 39"/>
          <p:cNvPicPr>
            <a:picLocks noChangeAspect="1" noChangeArrowheads="1"/>
          </p:cNvPicPr>
          <p:nvPr/>
        </p:nvPicPr>
        <p:blipFill>
          <a:blip r:embed="rId2" cstate="print"/>
          <a:srcRect l="22258" t="28030" r="28732" b="58029"/>
          <a:stretch>
            <a:fillRect/>
          </a:stretch>
        </p:blipFill>
        <p:spPr bwMode="auto">
          <a:xfrm>
            <a:off x="609600" y="5181600"/>
            <a:ext cx="7620000" cy="1371600"/>
          </a:xfrm>
          <a:prstGeom prst="rect">
            <a:avLst/>
          </a:prstGeom>
          <a:noFill/>
          <a:ln w="9525">
            <a:noFill/>
            <a:miter lim="800000"/>
            <a:headEnd/>
            <a:tailEnd/>
          </a:ln>
        </p:spPr>
      </p:pic>
      <p:pic>
        <p:nvPicPr>
          <p:cNvPr id="6"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228600"/>
            <a:ext cx="1240587" cy="609600"/>
          </a:xfrm>
          <a:prstGeom prst="rect">
            <a:avLst/>
          </a:prstGeom>
          <a:noFill/>
        </p:spPr>
      </p:pic>
      <p:pic>
        <p:nvPicPr>
          <p:cNvPr id="7" name="Picture 6" descr="ESCUDO U  DE LAS FUERZAS ARMADAS.PNG"/>
          <p:cNvPicPr>
            <a:picLocks noChangeAspect="1"/>
          </p:cNvPicPr>
          <p:nvPr/>
        </p:nvPicPr>
        <p:blipFill>
          <a:blip r:embed="rId5" cstate="print"/>
          <a:stretch>
            <a:fillRect/>
          </a:stretch>
        </p:blipFill>
        <p:spPr>
          <a:xfrm>
            <a:off x="304800" y="304800"/>
            <a:ext cx="838200" cy="879772"/>
          </a:xfrm>
          <a:prstGeom prst="rect">
            <a:avLst/>
          </a:prstGeom>
        </p:spPr>
      </p:pic>
      <p:sp>
        <p:nvSpPr>
          <p:cNvPr id="8" name="Slide Number Placeholder 7"/>
          <p:cNvSpPr>
            <a:spLocks noGrp="1"/>
          </p:cNvSpPr>
          <p:nvPr>
            <p:ph type="sldNum" sz="quarter" idx="12"/>
          </p:nvPr>
        </p:nvSpPr>
        <p:spPr/>
        <p:txBody>
          <a:bodyPr/>
          <a:lstStyle/>
          <a:p>
            <a:fld id="{0F97F150-133A-43A0-B7ED-DB695A7A7B9A}" type="slidenum">
              <a:rPr lang="es-EC" smtClean="0"/>
              <a:pPr/>
              <a:t>18</a:t>
            </a:fld>
            <a:endParaRPr lang="es-EC"/>
          </a:p>
        </p:txBody>
      </p:sp>
      <p:sp>
        <p:nvSpPr>
          <p:cNvPr id="9" name="Rounded Rectangle 8">
            <a:hlinkClick r:id="rId6"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pPr algn="ctr"/>
            <a:r>
              <a:rPr lang="es-EC" b="1" dirty="0" smtClean="0">
                <a:solidFill>
                  <a:schemeClr val="accent3">
                    <a:tint val="90000"/>
                    <a:satMod val="120000"/>
                  </a:schemeClr>
                </a:solidFill>
                <a:effectLst>
                  <a:outerShdw blurRad="38100" dist="25400" dir="5400000" algn="tl" rotWithShape="0">
                    <a:srgbClr val="000000">
                      <a:alpha val="43000"/>
                    </a:srgbClr>
                  </a:outerShdw>
                </a:effectLst>
              </a:rPr>
              <a:t>Compromiso de la Dirección</a:t>
            </a:r>
          </a:p>
        </p:txBody>
      </p:sp>
      <p:sp>
        <p:nvSpPr>
          <p:cNvPr id="5" name="Content Placeholder 4"/>
          <p:cNvSpPr>
            <a:spLocks noGrp="1"/>
          </p:cNvSpPr>
          <p:nvPr>
            <p:ph idx="1"/>
          </p:nvPr>
        </p:nvSpPr>
        <p:spPr>
          <a:xfrm>
            <a:off x="457200" y="1600200"/>
            <a:ext cx="8229600" cy="3505200"/>
          </a:xfrm>
        </p:spPr>
        <p:txBody>
          <a:bodyPr>
            <a:normAutofit/>
          </a:bodyPr>
          <a:lstStyle/>
          <a:p>
            <a:pPr lvl="0"/>
            <a:r>
              <a:rPr lang="es-EC" sz="2800" dirty="0" smtClean="0"/>
              <a:t>Mediante la comunicación a la organización la importancia de satisfacer los requisitos del cliente por medio de afiches y reglamentos del Hotel.</a:t>
            </a:r>
            <a:endParaRPr lang="es-EC" sz="2400" dirty="0" smtClean="0"/>
          </a:p>
          <a:p>
            <a:pPr lvl="0"/>
            <a:r>
              <a:rPr lang="es-EC" sz="2800" dirty="0" smtClean="0"/>
              <a:t>Estableciendo la política de calidad</a:t>
            </a:r>
            <a:endParaRPr lang="es-EC" sz="2400" dirty="0" smtClean="0"/>
          </a:p>
          <a:p>
            <a:pPr lvl="0"/>
            <a:r>
              <a:rPr lang="es-EC" sz="2800" dirty="0" smtClean="0"/>
              <a:t>Estableciendo los objetivos de calidad</a:t>
            </a:r>
            <a:endParaRPr lang="es-EC" sz="2400" dirty="0" smtClean="0"/>
          </a:p>
          <a:p>
            <a:pPr lvl="0"/>
            <a:r>
              <a:rPr lang="es-EC" sz="2800" dirty="0" smtClean="0"/>
              <a:t>Revisiones por la dirección</a:t>
            </a:r>
            <a:endParaRPr lang="es-EC" sz="2400" dirty="0" smtClean="0"/>
          </a:p>
          <a:p>
            <a:pPr lvl="0"/>
            <a:r>
              <a:rPr lang="es-EC" sz="2800" dirty="0" smtClean="0"/>
              <a:t>Asegurar la disponibilidad de recursos</a:t>
            </a:r>
            <a:endParaRPr lang="es-EC" sz="2400" dirty="0" smtClean="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19</a:t>
            </a:fld>
            <a:endParaRPr lang="es-EC"/>
          </a:p>
        </p:txBody>
      </p:sp>
      <p:sp>
        <p:nvSpPr>
          <p:cNvPr id="16386" name="AutoShape 2"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88" name="AutoShape 4"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0" name="AutoShape 6"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2" name="AutoShape 8"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4" name="AutoShape 10"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6396" name="AutoShape 12" descr="data:image/jpeg;base64,/9j/4AAQSkZJRgABAQAAAQABAAD/2wCEAAkGBhMSERQUEhIVFBUVGBcYFRYXFRQUFBUWFBUXFBgYFRUXHCYeFxwjGRYYIC8gIycpLCwsFR4xNTAqNSYrLCkBCQoKDgwOGg8PGiklHiQ1LDA0NCwsLjAwNC0wLy8qLDUsLCkvKSkpLDAsMCwvLCwsLCwsLDQsLCwsLCwsNCwsLP/AABEIAL4BCQMBIgACEQEDEQH/xAAcAAEAAgMBAQEAAAAAAAAAAAAAAgcEBQYDAQj/xABGEAABAwEEBwcABwUFCAMAAAABAAIDEQQFEiEGEzFBUXGRByIyYYGhsRRCUoKSosEjYnLC0SRTsuHwFWNzg5OztPEWMzT/xAAbAQEAAgMBAQAAAAAAAAAAAAAABAUCAwYBB//EADIRAAICAgAEAwcDBAMBAAAAAAABAgMEEQUSITFBUfATInGRobHBFGGBMjNS8SPR4RX/2gAMAwEAAhEDEQA/ALsiiGEZDYNw4KWqbwHQJD4RyHwpoCGqbwHQJqm8B0CmiAhqm8B0CapvAdApogIapvAdAmqbwHQKaICGqbwHQJqm8B0CmiAhqm8B0CapvAdApr5VAR1TeA6BNU3gOgUgV9QENU3gOgTVN4DoFNEBDVN4DoE1TeA6BY96XrFZ4zJM7Cwb9ue4ADMlYtyaT2e1h2ofiLfECC1wrsNDu81lyvXNrobVTY4OxRfKvHXT5my1TeA6BNU3gOgU0WJqIapvAdAmqbwHQKaICGqbwHQJqm8B0CmiAhqm8B0CapvAdApogIapvAdAmqbwHQKaICGqbwHQJqm8B0CmiAhqm8B0CapvAdApogIapvAdAmqbwHQKaICEPhHIfCmoQ+Ech8KaAIiIAiIgCKJeBvX0FAfUREBCZ9Gk8AT0zVIWntRtmt1kcgDTmIyAYwNzabTzrVWjfenNlsznMe8ue3a1oqRUVoSaAHyrvVI6T2uzSTF1khdE1xJc1zwW4ia1Y0Vw51yrThRXvDKO7sr2n2bXrv5l5w6iUU3ZX0l2bX235+ZfGit+/TLLHPhwl9Q5u4Oa4tNPKoyW3CoK7+0S1QRxRwljGRigaGijs6kvrUkkkk0I2q5dEr8NsscU5aGl4OIDMBzXFhp5VaoWbhSx3zdOVvoQszDlR73TTfyNwoSzBoq4hoG0kgDqVNcF2wzubY4wCQHTNDvMBj3AdQD6KDFbejRi0+3ujVvW2ePavKJbNGYnse1kmJ4a5pIBaQHUrsFfdaXsksx+kSTEhrAwszIGJznNOWedA09QuEmicGMc7wyAlu+oa9zDy7zSvtgsr5XiOJtXGpAFBXC0uO3LY0qVypLW+h3MMKMMOWOrPd69dfv18T9KMlB2EHkaqaqrsYlJktIr3cMeW6pLs/ZWqo04qL0jis3G/S3OpPetdf42F5Wm0NjY57jRrQSTwAFSlqtAjY57tjQXHkBUrgLx7RGTxyRmItY9rm1Lu+MQpXLL0qot18Kl7z6jFw7ch+4tpdzMd2ltc+jISG8XGhI8qZBdlY7U2WNr2+FwDhyKo6wwiV+rEzIT9uQODRyyo4+VRzV03PZ2RwRxxvxtY0NDqg4qDaacVEwrbbG3N9Cx4ti4+OoqpPfrx8zOREVkUQREQBERAEREAREQEIfCOQ+FNQh8I5D4U0AREQBERAUx2r3o8Xhq3EhrImFgrl3i6rh5kin3V4dlWkL2W7VySnVSsdUPecIc2haRiNAdoy4+S3/bBZrA8NMusda2tIYIXtY7Caka4uBAZXMZVzNN6qKzl7R3iCdmS7jBhHKwvYyg101vX1Rs3tJM/VMUzXCrSCOIII9lNU72G3iBPaYa5PY2QDzY4sefzNHoriXJZuN+ludW968TBlBdp8JZec4Ox+B7eTo2tP5mlchFPiBypRxHQqxO26yYbVBJ9uItP/LfX+dVjC6jnj96vUBdBi3N1V/DXr5HSY9zdcPl6+R7TyUcz+Ijq0q/OyObFdkY+y+QdXl36qi7BdEtqkEcDccmbw2oBIYCSG12mlcleHZHds0NhLZ43Rl0rnNa4FrsJa0VLTmMwdqhcSmnBrfin9NETPmnBr90/odwq/7Zx/YYzwnb/wBuQLvsYrSufDfRa3SDRyG2xiKcOLA4Oo1xaagEbRzKo4vT2V2Laqbo2PsmUFeb/wCzWL/hy/8AlTLJ0Hd/bGH7Mc56WeRW5aezCwvjjYY3gRghlJH1Ac4vO0595xOfFYtn7KrNDIZIHyMdgkZRxD2/tGFhOytc+K2+0WtHQf8A1qXTKvrt83h5tmg7D2f/AKneUQ6aw/qFaq5Ls+0Ldd8crXyNkdI4GrQQA1ooNu81JXWrVJ7eyjz7o3ZEpx7dPsaXTSbBYLSf924Dm7u/qqMhtRMr2/VaGU/iOIn2ori7UJy27Zab3RA+QMra1VIWGWrpHbi+gPENaBlxzr0VRmrcv4/JdcHly1/GX2Rtn2wMFSaCoFc9riAPcrfaMXpILTCxjiC6Ro4ZV71ePdquMt8ldU37UjejKv8A5Qu07ObPrLwjO6Nr3+tMA/xqFXUuePxLXJu/4rN9kvx/ouVCi0d66TNhnbERkWgl32SSQMvT3CusjIhjw9pZ2OFjByekejdI2GZ0QBJbvqKEjaBy/QrZWe0YhwoqrvC+xDMS2r3ue7C1oL3GpJqAM12+hM8skJklY5mJ3da9pa7C3KpacxU128FQYOXm5GUpP+09+Hy/clXVQhHp3OjREXTkMIiIAiIgIQ+Ech8KahD4RyHwpoAiIgChLXCcO2hpzpksDSCV7LPI6N2FzRirQHIZu2+VVwt06UP+kxGSVzgXYSC40o7u7NmRIPoplGJO6DnHwKzK4jHGtjVKL666+HkVTabwe4uEldZiOsJNXF4NHVPGoWEJa18jTouj7Srr+j3nOAKNkImbThKKu/OHrlA6jnedD+h+Au8qyVOuE12evsWzk33Or7K7x1V6wjdIXxnlIwuH52hfoxfmzQDRme122N8BaBBJDJKS6jg0SF1Wineya4eoX6TXIcZcXctd9fna+jMDn9MNDIbxiDJateypjkb4mE0rlscDQVHluVFad6Ktu+1iJj3PBiY8ucACSS8GgGwVbsX6VVMdvVnpNZZPtMe38Dmn+dRsK2XOob6dSdiWS51DfQ5HsrtGG87L/wAR7fxMe39V+gb5vJ0YbHEMU8uUY2hoFMUj6fUaDXzNBvX5n0Rtert1ndWmG0RE8i9mL2JX6KF7sbbNWGmSeUNJpsihqcNTuGTneZNN4WWTFyknrel9hk65ot+RsrrugQ4jidI95q+R5q5x9MmgbgAAFsERVzbb2yE229sIiLw8IyNJBoaGmR4Fa67rxcXmGYAStGIU8MjK0xN9doWzWoveIOIfGf28JxNGwuFAXRniHNPoaHcsJvWns2Q0+jNpLE1wLXAOByIIBBHmCqG7U7YBb5gwBurEMQAAoMmnIf8AMKviKUOaHDYQCORzX5u01tett85+1aXD/pEt/kWjJ7JE/h21OT/b7s87LYZZ7RGyKMyODZHYRSuQGyvlVW52aaJz2YyTWhoYXta1jK1eACSS6mQrll5Ll+x6x4rY+T7ETh6ve0fDSrlWrGqTSm/AkcRypRbpXZ6bBVS6SXkZLdIB4RiHLAWsFPXF0Vq2ufBG952Na534RVUXZJy6SR52kgdO8fdx6KHxiXuKP8/j8lfjLrs6O6rNC+VuMYX1GB7TQg7gaKyrDaKjCTUjfxVN2S2OxPNcmuAZzaBU/iP5V3uhkU2tc+ckDCMIJGZca19APdUWDK6nLglPUX0afb/aN1/K47Z2aIEXcFcEREAREQEIfCOQ+FNQh8I5D4U0AREQEJYg5pacwQQeRFF+b7+t0lnnlgLXYo3uZWlKgHuuB8xQ+q/Saq/tH0da61NlI8bB1ZkfbCrbhdso2OtPW/x6ZU8VVca1bNb1+TR9qFmdarJYLe1hJdHgmwtLi0kYxiLa0AcHj7yq6STNpHmPb+oX6P7O56QOh/uzVo/dfn/iB6qt+3K5xHbYpgKCaIg5U70LqE/he3orLFyHCz9I123p/X7E3EyFkUxsXiYPYneuqvMRl2UzJI+bm0lb+Vruq/Qi/KGjF5/RrfZ5iaBksZcTsDcWB9fuuK/V2IKs4pHVil+32/8ANEk+rkO0LRAW+IMrhcwksdtwk7ajeDQdF1hkXk81VZGTi9ruZRk4vaKwuPspijMRl772EGuwE4q5jfQ7K1W50Us+K8rxtbnHAxzowTsIaGtd6N1VPVdiWrmorrkF12yKoY5z7Y6uZGGWaSUdWOAUiu56km/6un8N7Z5Ocmm+50V133HaC/VEuawtGL6rsTQ7unfkc1sFwPZTC7VSPOINcG4Qa4agvqWjZsoMuCyrbptS04aODInSB4bhcZA0UrnTDQg79yxuqUbHGHZFe8yNVUZ29NnaIsa02xscZkdXCBU0205LUXLpJrJNW4d4l5acgA0HIHzoocrIxkovuyRPIhCag31ZvH2hoIaTQmpHptXL6USujtVlkbQVe1vCtXBpDj/C7JeOnNpc1wFaDBluILqg5+gWZpBA51jh1jf2oks3mWu1rMVCPKqr7Zyvc69a5WmmbqrPfa0bTXljSBuLqcsRp7UVI6Q6CTskfK2sgxvcAB3jrHEmvGlTsV4Pz9VEWYcFYTrU1pkiq+VT3E43smuV8DJHyNwukwgA7Q1uI58M3KxF4WdgG5e69hBQjyoxutlbNzl3IyRhwIIqCCCOIORCou9ZIYrROyEYY2OeQKl1A0kE1cScyCVdl620QwyyH6jHO/CCV+dnVeJTtLqNrxA8XuXKr4koyUYs2UdNs6bRiCrow7dV7vMk4qfiK7qS20aTtO4cSdg6qvI7DO6LXR90AkNyxF9KVqAe6Bx9luNFn2iV4bIKVIDc9pO00PAZrkcrFd0+ZNfD4lbm3S9rqL6LSLWsEGCNjSakNFTxO89VkKLGAAAbAKD0Ul9DhFRiorwJCCIiyPQiIgIQ+Ech8KahD4RyHwpoAiIgC5HtMhd9D1rRnE4E/wALjhPuQfRdcsa8rC2aGSJ3hka5p+8KLdRZ7KyM/I0ZFSurlW/EqHs80gc23sa492UOjPM95vu2n3l0XbVdbprE17WFzoZGuo1pccLwWOyGdMwfuqrw98EwOySGT88Tv6tX6KheyeJrxQtka1w8w4Aj5VvnydN8L4+vSIHDGlB1+R+Xbj0bfbJtW2rQBV5psBNKeR/ov0TBeBYwF52CgG8rLkuyGEF1GtG8/wCtqr3SqcutLiHEso3BtFBQVy/iqoN18smfPJe6e8Sz1jQ5YNc77L86OwbpI6ubBTgCa9VubPa2yNxNOXuDwKrG7b2IIa81B2E7R/kuk0VvMvtEjG5tDKuO4OxAN9SMXRY3Kpw3BaZz3CeJZjylTc+aL+nryOsfIsR82T2bngj0cKH5UpXrWW2anPcoR2xlaE2A2Wyts73BxjL6O2Va5xcK8DmuZve64v8AajYc2MmbmWnPFIycvIJqK4mt6rb2W+gTQ5HgszXscQcqjesuZ7bZGux4WxUX4aN3brEJInRkkBwoSNuWeXRcfoPAySeZ9amM93Pe8yB1RvyAW+NvqKVWNHKxnhAHGlAtMoKUlLyMp0RnOM34HzTOxunZHGwD/wCwF5J2MAIPWqz7Xa8VB7LUWu+2t35rFN5ENLzt2D12LxqMNz9dDKycaoysl2XX5HQPtrGeJwHz0XvZ7S14q1wPJcNNawM3GpPUpd+kJifiw93Y4V2j+qhrOW+vY5yvjzlb70dQ+pYIevv0ii8I5A4Ag1BAI8wcwoSMVidOnvqjnu0q9wywPaDQvLWn+GuJ3s2nqqtuGxGQsZsLiK+RccRPpVWnpFcH0iNzCKg7iuDstzzWdw1rMO3Ca7T5eio+Kwmo86NqtVdbfkd1Z7IxjA1uTWj/ANk/KaLxa21Okp3Ym93m+oHrQH8S5tl4yYS3FWuWfmu70OsWCzhxGcpL/Q5N/KB1XPcFw3LK5pdddfX8lTU/a2JtdupvURF3pZBERAEREBCHwjkPhTUIfCOQ+FNAEREAREQFGdqN1am3vcB3ZmiQcK+F46tr95WD2U3sJrva2tXQudEfIDvM/I5o9FgdstxCWyMmAq6B4qf93J3XD8WA+hXO9jd7iKWeBxo17Q9o3YmHC7qHN/Cricnfhp/4+vsVcEqslr/I3GkukEwtUjHgFrHUa3MZUqDXiQVq7Xb45W5gtcNh2+4Wx0+iGvZIPrsoebDT4I6LjbJbHOlljcB3MJbTe1w3+oKhRtfLy+ByOdit5Nkn3T3/AB4fdGVISNjSTups6rr9Er1MMIYYQM6ucMnOcdrnV2n4C5MOpsNFmQXxI3eHc/6pFRb94jq++n3qHp+vMsEXnG7fQ+eXvsWNbIqhc3Zb5a6uLukCvEHkt1o3bNfE8/ZeWjlRpHyUvrrik4M6Lg/FsjJt9jfFdu6NHedjO0VB4haZ182mLLxDoV31osFVq7RcoO5RDqDlP/mUv926vML5/t+0SZAYfcroTcA4L0F0BjS4jYCema8b0tnkmoptmsu2yuJq4kniVv3QMdGWvcBUbd4IzBHI5rE1zQBmAF4SWxnmfT+qrbM1NaSOUv485pxhX0fmYMriTnSoyy2ZZZf63pFEXGg68FGVjSSQCK7aOIr6BSjlIFG5fPUqpOdfbodTDfkjQ0DCGtAAFNwy2rpbHaWysDm7D7HgVV+uxfWrTI51z4LstBoqRSO3OfQfdG3qfZWmJfOU+RnRcIzL5X+zm2014+Gjp2xqv9OrXitIYNkbQPvO7x9sKsJj1T18W4m1TCTuSY3Vaace6ARke7TYVhxeT9iorxZ0WU/c0bPR+xCaeNhzBNXfwjb7VHqrSYwAAAUAyA4ALiuz6w1dJKd1GN+Xfy9V26cIp5Kefxl9hiw1DfmERFcEoIiIAiIgIQ+Ech8KahD4RyHwpoAiIgC+ONF9XxzaoDRaSt10EsW57HNPqFQ912owWiNxNC1+E58e64e6/RcthDtq0TNALM2UytiaHE1JoK1JqSpmPk+yhKDW0yLfj+0lGSetHP6QWcvswfTwEH0d3T8hcBP3LXG7dIxzDzb3h7VV7Wi6GPjdG4d1wwmmRp5ea4S0dlsj5Gl0owREvaW+NxDSA0gijRUiu3IeeUeMuhU8Qw7J3+0gtqS0/XyOXWs0gndHGx7XFuGRmKm9pNCD5ZrZrAv+HHZpR+6T0z/RbX2Oax2lbHfbZnuXXdnMlWzt4FjvxBw/RcVYpscTHfaa09Wrq+zWX9vM37UYP4XU/mWMuxO4X7mWl8Udw6BeTrMs+ijgWg7c1wsixb6gw2eY8GO+Fu8C1mlGVjnP7hHUgfqsLP6H8DTkf2pfB/Yr9jqgV4eywIr3DrU+zhvgYHF9cqu2ADkVnRnILQXLnb7a7gY2j0YFzsIpqTfgcDTCLjNvwX12kdEvK0zYGOcfqtJ/CCV6rW6SNcbJPgaXHVmtNzdjncgCSeSxgtySNVMOeyMfNoxtDrPhskZO1+J58y4kq17ij1dmjG8jEebji/VV/dtio2KIcGMHsFaL7NQADcKegVnhLmnKZ0nB17S+2711ezHkvQMBLtgBJ9FVNo/ayOe7a9xcfvGpXaaX444XEAkHI0FaA7SuWuSATPAaQRv/AMxyUXinPOyFcV/tlzkczaii0dFrFqrLG3eRiPN2dPTIei2y1l3TEAArZAq6rgq4KC8CVFaSR9REWwyCIiAIiICEPhHIfCmoQ+Ech8KaAIiIAiIgCIiAL4V9RAUlpZd2GS0xeb6cnDE32IWpux+sszK5lzKO50wn3Xcdodkw2oP3SMHVpwn2wrhLi7rZI/7uV49HHGP8XspC66OFyK/Zysh/jLf8P0j10che6NsTWuc9jdjQScINK0HMBWdobo79HYXvH7WTb+42tQ3nvPnyXE6HS6u2t/ext6io+ArTiNVrm/AuuFY8JN5HjsyQvtEYF6ALWdAQosO97BroJI60xtIB4HaPcBZ5aoOXjW1oxlFSTi+zKna0gUIoRkRwIyI6rSaNR/tLW8/XmNPMACnsrcvGyxMbJLq2Y8LjiwitcJzqqyuiHDHzNfYD9FR3UuhNb7nF5eI8KLi3vm+yZ8N6f2nUBuyPWOdXZV1AKehXYaE2UPmkJFQI6EHYcZpn6ArgLr71vtb/ALDYo/y4j8q0tAYP2cruLwBya0H5JXtEF7aK/bf0M8KmP6yuKXZJv462ba79GoIXYmMo7cSS6n8Ndi2eqUwvquoxUVqKOvrqhWuWCSX7GNaLA14oQsOz6OxMJLWAE7SBmtqiyNhjx2Wi9wF9RAEREAREQBERAQh8I5D4U1CHwjkPhTQBERAEREAREQBERAcjp1dJmY1zfEwmg4g7R7BVky6pIppXuaQx+ClftNBB/RXbaYarXWm52yDC4AgrJS0VmTw2u9ynvTa16+RWVxQE2yMj6pxHls91bdkiyCxLt0Yhi8LaFbmOMDYkntm7Bxf01XI3t+J8bEp4V9RYk0jgXnJGvZEBzekwIs81NuB1OhVd2NvcH+t6tW9buMjSOK4g6KStdhywjf5clX5lE7GuUoeLYVuQ4Otb8DjNGGVNpkO19ok6M7o9grd0NZSzM86u/Ea/FFz9i0NjZsrStSNxJ2rtbBEGtAApRbKcdwsc2b8TAlTkStk120vp/wBGWiIphbhERAEREAREQBERAEREBCHwjkPhTUIfCOQ+FNAEREAREQBERAEREB8LV8DApIgCIiAIiIAiIgBXhLZ6r3RAYjbKsiNlFNEAREQBERAEREAREQBERAEREBCHwjkPhTUIvCOQ+FNAEREAREQBERAEREAREQBERAEREAREQBERAEREAREQBERAEREAREQBERAERE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402" name="Picture 18" descr="https://encrypted-tbn2.gstatic.com/images?q=tbn:ANd9GcSoEom0ovjyiAekyRON8Hdl-oU0q6ZpF4rtQX05rYRXekRTKjhp-w">
            <a:hlinkClick r:id="rId5"/>
          </p:cNvPr>
          <p:cNvPicPr>
            <a:picLocks noChangeAspect="1" noChangeArrowheads="1"/>
          </p:cNvPicPr>
          <p:nvPr/>
        </p:nvPicPr>
        <p:blipFill>
          <a:blip r:embed="rId6" cstate="print"/>
          <a:srcRect/>
          <a:stretch>
            <a:fillRect/>
          </a:stretch>
        </p:blipFill>
        <p:spPr bwMode="auto">
          <a:xfrm>
            <a:off x="3505200" y="5000444"/>
            <a:ext cx="2590800" cy="1857556"/>
          </a:xfrm>
          <a:prstGeom prst="rect">
            <a:avLst/>
          </a:prstGeom>
          <a:noFill/>
        </p:spPr>
      </p:pic>
      <p:sp>
        <p:nvSpPr>
          <p:cNvPr id="14" name="Rounded Rectangle 13">
            <a:hlinkClick r:id="rId7"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13688"/>
            <a:ext cx="8229600" cy="743712"/>
          </a:xfrm>
        </p:spPr>
        <p:txBody>
          <a:bodyPr>
            <a:normAutofit/>
          </a:bodyPr>
          <a:lstStyle/>
          <a:p>
            <a:pPr algn="ctr"/>
            <a:r>
              <a:rPr lang="en-US" sz="4000" b="1" dirty="0" smtClean="0">
                <a:solidFill>
                  <a:schemeClr val="accent3">
                    <a:tint val="90000"/>
                    <a:satMod val="120000"/>
                  </a:schemeClr>
                </a:solidFill>
                <a:effectLst>
                  <a:outerShdw blurRad="38100" dist="25400" dir="5400000" algn="tl" rotWithShape="0">
                    <a:srgbClr val="000000">
                      <a:alpha val="43000"/>
                    </a:srgbClr>
                  </a:outerShdw>
                </a:effectLst>
              </a:rPr>
              <a:t>INDICE</a:t>
            </a:r>
            <a:endParaRPr lang="es-EC" sz="40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4 Marcador de texto"/>
          <p:cNvSpPr>
            <a:spLocks noGrp="1"/>
          </p:cNvSpPr>
          <p:nvPr>
            <p:ph sz="half" idx="1"/>
          </p:nvPr>
        </p:nvSpPr>
        <p:spPr>
          <a:xfrm>
            <a:off x="457200" y="2057400"/>
            <a:ext cx="4038600" cy="4495800"/>
          </a:xfrm>
        </p:spPr>
        <p:txBody>
          <a:bodyPr numCol="1">
            <a:noAutofit/>
          </a:bodyPr>
          <a:lstStyle/>
          <a:p>
            <a:pPr marL="514350" indent="-514350">
              <a:lnSpc>
                <a:spcPct val="200000"/>
              </a:lnSpc>
              <a:buSzPct val="100000"/>
              <a:buFont typeface="+mj-lt"/>
              <a:buAutoNum type="arabicPeriod"/>
            </a:pPr>
            <a:r>
              <a:rPr lang="en-US" sz="2700" dirty="0" smtClean="0"/>
              <a:t>Introducci</a:t>
            </a:r>
            <a:r>
              <a:rPr lang="es-EC" sz="2700" dirty="0" err="1" smtClean="0"/>
              <a:t>ón</a:t>
            </a:r>
            <a:endParaRPr lang="es-EC" sz="2700" dirty="0" smtClean="0"/>
          </a:p>
          <a:p>
            <a:pPr marL="514350" indent="-514350">
              <a:lnSpc>
                <a:spcPct val="200000"/>
              </a:lnSpc>
              <a:buSzPct val="100000"/>
              <a:buFont typeface="+mj-lt"/>
              <a:buAutoNum type="arabicPeriod"/>
            </a:pPr>
            <a:r>
              <a:rPr lang="es-EC" sz="2700" dirty="0" smtClean="0"/>
              <a:t>Problemática</a:t>
            </a:r>
          </a:p>
          <a:p>
            <a:pPr marL="514350" indent="-514350">
              <a:lnSpc>
                <a:spcPct val="200000"/>
              </a:lnSpc>
              <a:buFont typeface="+mj-lt"/>
              <a:buAutoNum type="arabicPeriod"/>
            </a:pPr>
            <a:r>
              <a:rPr lang="es-EC" sz="2700" dirty="0" smtClean="0"/>
              <a:t>Metodología</a:t>
            </a:r>
          </a:p>
          <a:p>
            <a:pPr marL="514350" indent="-514350">
              <a:lnSpc>
                <a:spcPct val="200000"/>
              </a:lnSpc>
              <a:buFont typeface="+mj-lt"/>
              <a:buAutoNum type="arabicPeriod"/>
            </a:pPr>
            <a:r>
              <a:rPr lang="es-EC" sz="2700" dirty="0" smtClean="0"/>
              <a:t>Objetivos</a:t>
            </a:r>
          </a:p>
          <a:p>
            <a:pPr marL="514350" indent="-514350">
              <a:lnSpc>
                <a:spcPct val="200000"/>
              </a:lnSpc>
              <a:buFont typeface="+mj-lt"/>
              <a:buAutoNum type="arabicPeriod"/>
            </a:pPr>
            <a:r>
              <a:rPr lang="es-EC" sz="2700" dirty="0" smtClean="0"/>
              <a:t>Diagnóstico</a:t>
            </a:r>
            <a:endParaRPr lang="en-US" sz="2300" dirty="0" smtClean="0">
              <a:solidFill>
                <a:srgbClr val="FF0000"/>
              </a:solidFill>
            </a:endParaRPr>
          </a:p>
          <a:p>
            <a:pPr algn="l"/>
            <a:endParaRPr lang="es-EC" sz="2300" dirty="0" smtClean="0">
              <a:solidFill>
                <a:srgbClr val="FF0000"/>
              </a:solidFill>
            </a:endParaRPr>
          </a:p>
          <a:p>
            <a:pPr algn="l"/>
            <a:endParaRPr lang="es-EC" sz="2300" dirty="0">
              <a:solidFill>
                <a:srgbClr val="FF0000"/>
              </a:solidFill>
            </a:endParaRPr>
          </a:p>
        </p:txBody>
      </p:sp>
      <p:sp>
        <p:nvSpPr>
          <p:cNvPr id="7" name="Content Placeholder 6"/>
          <p:cNvSpPr>
            <a:spLocks noGrp="1"/>
          </p:cNvSpPr>
          <p:nvPr>
            <p:ph sz="half" idx="2"/>
          </p:nvPr>
        </p:nvSpPr>
        <p:spPr>
          <a:xfrm>
            <a:off x="4648200" y="1905000"/>
            <a:ext cx="4038600" cy="3276599"/>
          </a:xfrm>
        </p:spPr>
        <p:txBody>
          <a:bodyPr>
            <a:noAutofit/>
          </a:bodyPr>
          <a:lstStyle/>
          <a:p>
            <a:pPr marL="514350" indent="-514350">
              <a:lnSpc>
                <a:spcPct val="270000"/>
              </a:lnSpc>
              <a:buFont typeface="+mj-lt"/>
              <a:buAutoNum type="arabicPeriod" startAt="6"/>
            </a:pPr>
            <a:r>
              <a:rPr lang="es-EC" sz="2700" dirty="0" smtClean="0"/>
              <a:t>Propuesta</a:t>
            </a:r>
            <a:endParaRPr lang="es-EC" sz="2700" dirty="0" smtClean="0">
              <a:solidFill>
                <a:srgbClr val="FF0000"/>
              </a:solidFill>
            </a:endParaRPr>
          </a:p>
          <a:p>
            <a:pPr marL="514350" indent="-514350">
              <a:lnSpc>
                <a:spcPct val="270000"/>
              </a:lnSpc>
              <a:buFont typeface="+mj-lt"/>
              <a:buAutoNum type="arabicPeriod" startAt="6"/>
            </a:pPr>
            <a:r>
              <a:rPr lang="es-EC" sz="2700" dirty="0" smtClean="0"/>
              <a:t>Conclusiones </a:t>
            </a:r>
          </a:p>
          <a:p>
            <a:pPr marL="514350" indent="-514350">
              <a:lnSpc>
                <a:spcPct val="270000"/>
              </a:lnSpc>
              <a:buFont typeface="+mj-lt"/>
              <a:buAutoNum type="arabicPeriod" startAt="6"/>
            </a:pPr>
            <a:r>
              <a:rPr lang="es-EC" sz="2700" dirty="0" smtClean="0"/>
              <a:t>Recomendaciones</a:t>
            </a:r>
          </a:p>
          <a:p>
            <a:endParaRPr lang="es-EC" sz="2700" dirty="0"/>
          </a:p>
        </p:txBody>
      </p:sp>
      <p:sp>
        <p:nvSpPr>
          <p:cNvPr id="4" name="Slide Number Placeholder 3"/>
          <p:cNvSpPr>
            <a:spLocks noGrp="1"/>
          </p:cNvSpPr>
          <p:nvPr>
            <p:ph type="sldNum" sz="quarter" idx="12"/>
          </p:nvPr>
        </p:nvSpPr>
        <p:spPr/>
        <p:txBody>
          <a:bodyPr/>
          <a:lstStyle/>
          <a:p>
            <a:fld id="{007CE025-8AD5-455A-85BE-558533587E54}" type="slidenum">
              <a:rPr lang="es-EC" smtClean="0"/>
              <a:pPr/>
              <a:t>2</a:t>
            </a:fld>
            <a:endParaRPr lang="es-EC"/>
          </a:p>
        </p:txBody>
      </p:sp>
      <p:pic>
        <p:nvPicPr>
          <p:cNvPr id="8"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533400"/>
            <a:ext cx="1240587" cy="609600"/>
          </a:xfrm>
          <a:prstGeom prst="rect">
            <a:avLst/>
          </a:prstGeom>
          <a:noFill/>
        </p:spPr>
      </p:pic>
      <p:pic>
        <p:nvPicPr>
          <p:cNvPr id="9" name="Picture 8" descr="ESCUDO U  DE LAS FUERZAS ARMADAS.PNG"/>
          <p:cNvPicPr>
            <a:picLocks noChangeAspect="1"/>
          </p:cNvPicPr>
          <p:nvPr/>
        </p:nvPicPr>
        <p:blipFill>
          <a:blip r:embed="rId4" cstate="print"/>
          <a:stretch>
            <a:fillRect/>
          </a:stretch>
        </p:blipFill>
        <p:spPr>
          <a:xfrm>
            <a:off x="381000" y="491828"/>
            <a:ext cx="838200" cy="879772"/>
          </a:xfrm>
          <a:prstGeom prst="rect">
            <a:avLst/>
          </a:prstGeom>
        </p:spPr>
      </p:pic>
    </p:spTree>
    <p:extLst>
      <p:ext uri="{BB962C8B-B14F-4D97-AF65-F5344CB8AC3E}">
        <p14:creationId xmlns="" xmlns:p14="http://schemas.microsoft.com/office/powerpoint/2010/main" val="1939383813"/>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38200"/>
          </a:xfrm>
        </p:spPr>
        <p:txBody>
          <a:bodyPr>
            <a:noAutofit/>
          </a:bodyPr>
          <a:lstStyle/>
          <a:p>
            <a:pPr lvl="2" algn="ctr" rtl="0">
              <a:spcBef>
                <a:spcPct val="0"/>
              </a:spcBef>
            </a:pPr>
            <a:r>
              <a:rPr lang="es-EC" sz="4800" b="1" dirty="0" smtClean="0">
                <a:solidFill>
                  <a:schemeClr val="accent3">
                    <a:tint val="90000"/>
                    <a:satMod val="120000"/>
                  </a:schemeClr>
                </a:solidFill>
                <a:effectLst>
                  <a:outerShdw blurRad="38100" dist="25400" dir="5400000" algn="tl" rotWithShape="0">
                    <a:srgbClr val="000000">
                      <a:alpha val="43000"/>
                    </a:srgbClr>
                  </a:outerShdw>
                </a:effectLst>
              </a:rPr>
              <a:t>Estrategia</a:t>
            </a:r>
            <a:endParaRPr lang="es-EC" sz="20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idx="1"/>
          </p:nvPr>
        </p:nvSpPr>
        <p:spPr>
          <a:xfrm>
            <a:off x="457200" y="1447800"/>
            <a:ext cx="8229600" cy="5181600"/>
          </a:xfrm>
        </p:spPr>
        <p:txBody>
          <a:bodyPr>
            <a:normAutofit/>
          </a:bodyPr>
          <a:lstStyle/>
          <a:p>
            <a:pPr>
              <a:buNone/>
            </a:pPr>
            <a:endParaRPr lang="es-EC" sz="2400" dirty="0" smtClean="0"/>
          </a:p>
          <a:p>
            <a:r>
              <a:rPr lang="es-EC" sz="2800" dirty="0" smtClean="0"/>
              <a:t>Incrementar el porcentaje de ocupación diario y la rentabilidad del hotel, mediante la aplicación de la mejora continua en el servicio, volviéndolo más competitivo y de mayor calidad, otorgado por los miembros de la empresa, impulsados por la </a:t>
            </a:r>
            <a:r>
              <a:rPr lang="es-EC" sz="2800" b="1" dirty="0" smtClean="0">
                <a:solidFill>
                  <a:schemeClr val="accent2">
                    <a:lumMod val="75000"/>
                  </a:schemeClr>
                </a:solidFill>
              </a:rPr>
              <a:t>implementación del sistema de gestión de calidad </a:t>
            </a:r>
            <a:r>
              <a:rPr lang="es-EC" sz="2800" dirty="0" smtClean="0"/>
              <a:t>que permitan la sustentabilidad y desarrollo organizacional obteniendo así, la fidelidad de sus clientes.</a:t>
            </a:r>
            <a:endParaRPr lang="es-EC" sz="2400" dirty="0" smtClean="0"/>
          </a:p>
          <a:p>
            <a:endParaRPr lang="es-EC" sz="2400" dirty="0" smtClean="0"/>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20</a:t>
            </a:fld>
            <a:endParaRPr lang="es-EC"/>
          </a:p>
        </p:txBody>
      </p:sp>
      <p:pic>
        <p:nvPicPr>
          <p:cNvPr id="8" name="Picture 11" descr="https://encrypted-tbn3.gstatic.com/images?q=tbn:ANd9GcQgNcaitESko0Z2w19TgBIrQ-R-EchTUj5ESbe6BYk1eOMUIHu1_A"/>
          <p:cNvPicPr>
            <a:picLocks noChangeAspect="1" noChangeArrowheads="1"/>
          </p:cNvPicPr>
          <p:nvPr/>
        </p:nvPicPr>
        <p:blipFill>
          <a:blip r:embed="rId5" cstate="print"/>
          <a:srcRect/>
          <a:stretch>
            <a:fillRect/>
          </a:stretch>
        </p:blipFill>
        <p:spPr bwMode="auto">
          <a:xfrm>
            <a:off x="5486400" y="5545241"/>
            <a:ext cx="1752600" cy="1312759"/>
          </a:xfrm>
          <a:prstGeom prst="rect">
            <a:avLst/>
          </a:prstGeom>
          <a:noFill/>
        </p:spPr>
      </p:pic>
      <p:sp>
        <p:nvSpPr>
          <p:cNvPr id="9" name="Rounded Rectangle 8">
            <a:hlinkClick r:id="rId6" action="ppaction://hlinksldjump"/>
          </p:cNvPr>
          <p:cNvSpPr/>
          <p:nvPr/>
        </p:nvSpPr>
        <p:spPr>
          <a:xfrm>
            <a:off x="7162800" y="62484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lvl="3" algn="ctr" rtl="0">
              <a:spcBef>
                <a:spcPct val="0"/>
              </a:spcBef>
            </a:pPr>
            <a:r>
              <a:rPr lang="es-EC" sz="7300" b="1" dirty="0" smtClean="0"/>
              <a:t> </a:t>
            </a:r>
            <a:r>
              <a:rPr lang="es-EC" sz="4900" b="1" dirty="0">
                <a:solidFill>
                  <a:schemeClr val="accent3">
                    <a:tint val="90000"/>
                    <a:satMod val="120000"/>
                  </a:schemeClr>
                </a:solidFill>
                <a:effectLst>
                  <a:outerShdw blurRad="38100" dist="25400" dir="5400000" algn="tl" rotWithShape="0">
                    <a:srgbClr val="000000">
                      <a:alpha val="43000"/>
                    </a:srgbClr>
                  </a:outerShdw>
                </a:effectLst>
              </a:rPr>
              <a:t>Política de calidad</a:t>
            </a:r>
            <a:r>
              <a:rPr lang="es-EC" sz="3200" dirty="0" smtClean="0"/>
              <a:t/>
            </a:r>
            <a:br>
              <a:rPr lang="es-EC" sz="3200" dirty="0" smtClean="0"/>
            </a:br>
            <a:endParaRPr lang="es-EC"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idx="1"/>
          </p:nvPr>
        </p:nvSpPr>
        <p:spPr>
          <a:xfrm>
            <a:off x="457200" y="2209800"/>
            <a:ext cx="8229600" cy="2895600"/>
          </a:xfrm>
        </p:spPr>
        <p:txBody>
          <a:bodyPr>
            <a:normAutofit/>
          </a:bodyPr>
          <a:lstStyle/>
          <a:p>
            <a:r>
              <a:rPr lang="es-EC" sz="2800" dirty="0" smtClean="0"/>
              <a:t>Tenemos el compromiso de lograr la plena satisfacción de nuestros clientes y exceder sus expectativas, brindándoles servicios y productos de calidad, a través del proceso de mejora continua, innovación tecnológica y las mejores prácticas organizacionales</a:t>
            </a:r>
            <a:endParaRPr lang="es-EC" sz="2400" dirty="0" smtClean="0"/>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sp>
        <p:nvSpPr>
          <p:cNvPr id="6" name="Slide Number Placeholder 5"/>
          <p:cNvSpPr>
            <a:spLocks noGrp="1"/>
          </p:cNvSpPr>
          <p:nvPr>
            <p:ph type="sldNum" sz="quarter" idx="12"/>
          </p:nvPr>
        </p:nvSpPr>
        <p:spPr/>
        <p:txBody>
          <a:bodyPr/>
          <a:lstStyle/>
          <a:p>
            <a:fld id="{0F97F150-133A-43A0-B7ED-DB695A7A7B9A}" type="slidenum">
              <a:rPr lang="es-EC" smtClean="0"/>
              <a:pPr/>
              <a:t>21</a:t>
            </a:fld>
            <a:endParaRPr lang="es-EC"/>
          </a:p>
        </p:txBody>
      </p:sp>
      <p:sp>
        <p:nvSpPr>
          <p:cNvPr id="14338" name="AutoShape 2" descr="data:image/jpeg;base64,/9j/4AAQSkZJRgABAQAAAQABAAD/2wCEAAkGBxQTEhQUExQUFBUXGBYaFRUYGBcXGhwcGBgaFxwXGBcdHCggHBwmHRUVITEkJSkrLi4uGB8zODMsNygtLisBCgoKDg0OGxAQGywmICYsLCwsLCwsLCwsLCwsLCwsLDQsLCwsLCwsLCwsLCwsLCwsLCwsLCwsLCwsLCwsLCwsLP/AABEIANgA6QMBEQACEQEDEQH/xAAbAAEAAgMBAQAAAAAAAAAAAAAABAYDBQcCAf/EAEkQAAEDAgMFBQUEBggDCQAAAAECAxEABBIhMQUGIkFRBxNhcYEUMkKRoSNSscEVM2JygtEkc5KissLh8Bc0QxYlNVNjg5PS4v/EABoBAQACAwEAAAAAAAAAAAAAAAABAgMEBQb/xAA7EQACAQMBBQQJAwIGAwEAAAAAAQIDBBEhBRIxQVFhcYHwExQiMpGhscHRFTPhI/EGNEJSYoIkU3JD/9oADAMBAAIRAxEAPwDuNAKAUAoBQCgFAKAUAoBQFX3x37tNniHVFbp91lEFeehInhHia2razq137K06vgVckjnj2822r3NPd2LR0gccZ9ZUTn0SMtBW1J2Fvo25vs4efiFGb7CA7ue87Hf39y4RMSpRAnWMSjGgrH+rwj7lGJb0XVnpndi7Zj2baNwiDISVKwzr7oVGoHKi2rRn+5RXgPRPkzZWe/u07E/05lN0wBm63AWNMyRlyMyka69csaNndfsy3ZdH5+7KvejxOnbs7zW1833ls4FD4knJafBSdRp5GtCvb1KMt2aJTT4G4rCSKAUAoBQCgFAKAUAoBQCgFAKAUAoBQCgFAKAUAoBQFK7Sd9/YEJaaT3l09kyiJAzjGrrmYA5mt6ys/Ttyk8RXFlZSwUbd7drAo3FyS9dOHEtas8JPIePKflWO92g6n9KlpBdOfeXhDGr4lkiuYZDGp6CRBMawPWsE68YPDIyEOyYggxOY/wB9amnWjN4QTMhFZSSo7U2Q7ZO+37POBxH6xkCULT8XCDmOZT4SIIru2d9GtH1a51T4S5rz1+JhnDHtROs7k70tbRtkvtjCocLrZzKFwCRPMZyDzHyrUuraVvUcJeHagnlG/rXJFAKAUAoBQCgFAKAUAoBQCgFAKAUAoBQCgFAKA8uLgEnkCflQHBd2Cq/vbjaLwOasLAPIDIR+6nCMuZNdbac/VqEbWD1esvPb9iKay94usVwDMIqAYQOJXmPwFc26/cEeLPgHGP3VfiKvae++78B8V56GeK3wIoCp7tvHZm2kISD7PewjDyClKhMfurIHks16NT9csd5+9D6f2+hga3Zd53OuMWFAKAUAoBQCgFAKAUAoBQCgFAKAUAoBQCgFAKAr3aDe9zs28XxfqVpBTqFODu0nURClg+Qrasob9xCPavlqRLgc+3FtQixYA+JJWfNRJ/CKptSe/dz7Hj4F6fuo34TXPLlctbuEJeU+ouEuYmJBBKUqJZCI4SnDrrlnM1ValmR3tuuJJ/UqgBSlpJKQO7SrSZynMiY4TBmBqVoJzz3EJano7VdQpZJbVhL5zkSlC0ANoj4uLU+HWpt4pPK6Etamy2RtJTq1pUEiJKQMzAUU6gkHTPQg5RzrbRDRtoqSCn9o/wBmi2uU+8w+lQIMHkqAfNCa7WxHvTnSfCUfP1MVbgmdwYcxJSrSQDHmJrntYeAZKgCgFAKAUAoBQCgFAKAUAoBQCgFAKAUAoBQCgOZ9rW+Nn7FcWiXkrfWEAIRKgONKuJQ4RknSZ0yrr7Ms6zrRq7uIrm+4rJrga/cp4LsbYjkgJPmklP5Vztpwcbuou3PxMkPdRu4rRLmNLKAorAQFHIqAEnzNV3o9URldSL7G3iIwIgYCBhTAMqM6a1o3L9vR8hHi/D7no2yC4CUonNWYHvApGLz8ai1aU9XyEnhkhDSASUhIKs1EAAnzI1rfTXUZRkirElL7VnALVtHNboj+EGfxFdvYMM15S5JfUxVdVgs+7Ha9aqCGbpC7VwQkkjE2IyEq95PLVMDmay3GyKqzOm95fPz4lFNczpFpdodTibWlaT8SSFDrqPMVyZRcXhrBczVUCgFAKAUAoBQCgFAKAUAoBQCgFAKAUBoN7N77XZ6MT6+I+40nNatcwnknI8RgepAratrOrcSxBePIhvByq+2ttPbOX/J2hyIBPGCMwTkpyZ6BMcq6snZ7P/5z+n2XzZCTkbLZe41qy2pOHvFKSUlxcE5iOEaJ/HxrmV9r3FWaecJPgvv1Migkars4uy0p6xdyW2pRQOo0V+R9a29s0lUjC6hwktft+CIPGheorgGQiqtQn3UpjmmB/d/lWlWtv9UF4fgrhLkemwPhj0y/2a0+BkWOR8dA5iTyEAn0olnRESwlqfW7UTKgmeQAED15nxrfo2yj7UuP0KYT1aJEVtFjn211e3bVZZTxNWxJcPKQQVCeeaUp+deit16ns+VSWkp8Pt8ssxP2pFx2vsNi5EPNpV0VooeShnXFt7utQeacsfT4F2kypJ3fvtmqLuzX1qR8TJgz4lB4VHIZgA13Ke0ra79i6jh9fOq+hjdNrgXfcjtRaulJYuh7PdE4YhQbWrPJJM4DkMlHUwCawXmy50l6Sm96PzX570Qn1Oh1yiwoBQCgFAKAUAoBQCgFAKA+KUBmTAoDyh1J0IPkQaA90Bz/ALQ+0QWihbWqQ9dq1Gag3IykD3lnIhPTM8p6tjs70y9LVe7BfP8AjtIb6FS2Ducpa/adoqNw+rPAs4wOmKdY+7oNIpebVwvQ2vsx6rRvu/PFkxhzZdAmuEZBhoClb8bvuY03tqIfbgrCdVBPOB7xgQRzFdzZd5DddrX9x8Oz8dV0ZSS5o3O628jd4iUkJdAHeN6EHqOqfGtK+sKlrPD1i+DLKWTeYa0CTE5byZGR59D5isFWhGevPzxI7UfWmIz1PM/kOgq1KlGmtOIx1MmGspJUt8d6e6/o9t9pdLgAJzwT5fFGg5a12NnbO9J/WraU1rrz/j+xWUscCXuVu37I0SuC85m4rWOiAfCTPUmsO0r71qp7PurgvuIxwWLDXNLCKAr28+6LN2MWTbw911Izy5KHxD6iujY7Sq2zxxj0f26FZRTIG52+1xs55NltIks5JaeOeADIcXxN6a5p8tOvXs6N3T9Pa8ea/jk/qY9Y8Tstu+lxKVoUlaFAFKkkKSQdCCMiK4EouLw1qWMlQCHd7VYaALjzTYJgFa0pk9BJq8ac5cE2D3a7QadAU2624DkChaVCekg1EoSjxQJNVAoBQCgFAareHeK3sm+8uHAgfCNVK8Ep1Oo00rPQt6leW7TWfPMHNrjfDam0f+SbFmwcu9XBWoaZEg+J4R0zrpyoWVn+/Lfl0Xnz0I1ZFO47rud1f3DxMYgFEJMaakzoOVYntmEP2aMV38S24fE9nTac2rm5bV94K+mUZaVH65UfvU4tdw3DJ3G2LNpaLe6FyghQCXBLiZylBUdfAkjwzrLC62fXknVhuPs4Pv8A7eJVxfU0fZsu3bdWl/Em9KiPtcjmdEk/Gec5ms+2VXnBOnrS/wCP37PkTHB0yK8uZBFAfYqQIoCm7x7kd4v2i0X3D8yYJCVHrI90/SuzZ7V3I+iuFvQ+a/JVx6Gvb3xu7TgvrVSo/wCqgQD4zGE/MVsPZdrc+1bVEv8Ai/OfqV3muJs7ftFslCSpxB6KQZ/uyK1pbCu4vCSfj+Sykjxd9pFmn3O9cPRKY+qiKmnsG6l72F3v8DfRrV7Z2jf8NsybZs6uqkGPBZH+EVsq0sLP2q09+XRfj8lctlg3W3PatOMnvXz7zp5TqEjl56muff7TqXXs8IdPyWUcFkiuaWEVAPkVIPsUBrNv7Eau2i06P3VD3kn7w/lzrZtLqpbVFOHiupDWTn+729N7sp5yybCblIVwtiVQo58EZpkHNPI+s+or21C+pRuM7nVvp2/ZmPgWBzZe07047y8UwnIhlmUx8jAOZzJUa5sr6zt/ZoU95/7pefwTut8T2z2b2QHEHFnqVkfhFYJbdu3waXgTuRDvZxaSC2XWlDRSVkkHqJpHbtzwniS7UPRo+MI2ts7it7j21kasuyVRqcMkkHM+6fQ1sRubG60qR3JdVw89/wASri1wLzuVv4xfjB+puBONhZ4uHUp0kfUZ5Vq3lhUt9eMeTXAJ5LZWgSKA1O9O3m7K2cuHNEjhTzUo+6geZ+WZrPbW8rioqceZDOVbE2Q5tF32+/4sWbDPwBGoy+70HPUzXTvbyNpH1W2/7S558/AmMebLyE8umlefLmFxzOE5nmeQ8/HwrWq11DRcRx4HkKKdSVDrlI9BqKw0rlrSfxDTiZwJ0reTTBo96N1mrxGfA6n9W6NQeQPVM/6Vv2O0KlrLTWL4rzzIaTNXuZvA4XFWV2IuGtFffAj6wQfEVt7Rsaagrq39yXLp/H0Ii3wZccNcUuMNAMNAMNCD4USI1HQ1JJBf2FbrMrYZUc9UJOvpWeF3XgsRm14sjQ922yGW/cZaT5ISPyqJ3FWfvTb8RoTIrBgDDQZGGhIw0IyMNCRhoCpb77wLaKLW24rl7IR8AOWLzOcdIJrsbLsYVc163uR+f8f2KyfJE3dPdZFoiTxvqH2rpMkk5kJJ0E/Ote/2hO6ljhBcF+Qlg35Fc/QnJgKir3ck9eZ8ug8a0a1znSHx/BKTYCinXNPXmPPqPGlG5x7M/j+Q00SAK3tCCrb27rd7FxbHurtuFIWk4cUcj49D6Guts/aPof6VXWm+K6fwVks8C1dmu+P6QYUHAE3DRwvJ0nosDkCZEciD4VbaNl6tU9nWL4P7FUy41ziTkW/p/SG12bOZYt0Y3gNMZkkHrl3SfVVd21l6nYyr/wCqTxHz8X4Ijiy3JTAgZAZAflXnHl6syEZ5wkkQoDqBmfLoPGtWtOp7sE+/8Fc6hsgQkAjWMiP961ouEo8VgyRkuCPa1x11gRnUJN6IltLiYQSnNKVRzThy8x0NbNL0tPk8GNtLVExOYBzHnr61vrVErUo/aZs1SUt3zOTrCk4j+zORPWFQPJRrv7FrqTla1Pdkvn5+ZWS5lw2ZeB5lt1Oi0hQ9RpXFrUnSqSpvingsSYrGBFAIoSIoQIqAIqQIoBFAIoBFAIoDy64EpKlZBIJJ8AJNTGLk0lxYKF2e2xubi42g5mVLKWvAc4HgnCn5139rzVCjTtIclmXnv1KrqX+K88WIakrUZUgxyTiRHmc8z9K06sa1R4xp3r8kJvi0ZEqMkEEGAcyDrI5HwNakoSi8NGRSyFqMgAEkz0GkdT41MYSk8RQlLBjSlaTwoMc04kx5jPI1tUYVqemNO9GN9iJkVuklMfcOz9sW9wnhZu/s3hnGImJgA5yUKH8XWvQ2svW7CdKXvQ1Xd5yvgUksM7DXEBxjYd4U3e1LpYSVe0hkSQgR3pbEqjIRhnyrr7We5b0Ka4bufj/cmnqWi1220YC1IQolYACsaSGwlSlJWBBSAoScoNcBSRfDPtxt5hLZcxzAWQmFBRKE4iCCJTkU5kAcQ6ijkhhnq4v2xhUVgAd5JM5FKQpQ9BWtdLKi11CXtIiO7baxICSSTCgSlSR74bIJKcjKtDnWtTWJp9pM0bBW0W+CFA4yI1GROHFp1EQYrp5IwR29vMkr4uBAQccKM48WiYxHJBMxEGajeQwyJvFetONLYBCy6lScpgS0p0KxRGiQYBniBrZtKvo7iEl1RDTwa7squMdgkf8AluLT6ZLH+Oult6nuXbfVJ/b7EIuMVxiRFAIoBFAIoBFAIoBFAIoBFAIoDRb8vFFhcqGuDD/bUE/5q39lw37umn1z8NSHwMXZ9bhOz7ePiSVHzUomr7Wm5Xk88tAixBNc0krzG8WqlhGAB0rwd4pSA2TmoRBmIgZyRrVd4tgzO7bZDhCipJwCZSRBAU4UH9rDnH51pXKzPwX1YitWDtdIcTKVjhVCChQcKitKAkJ0znrS3WJ5IlxXiSbbbLTi0oRjJIBJwmEzOSuYPCR0BEVvKSfAYZsYqxGSl9rVvNkF6FDiCD5yK7ewJYut3qmVlwNh/wASmf8AyXv7n/2rL+lz/wBy+ZBrd17WbvabDnCoXYejIyO9K0+EEYfnWPa8VOhQqLhu4+GCYaFsvNlJcOfCC043AAGTmEkg8jw1wcFkyC7u8VYz36u8WlaHF4E5oWlKMIRMAgISZ8/SN3tJ3jzebCClAd4oJPeKCQkcKlJSCqeeaQYNa1z7KXeSpa4Pt3slThRjdJVICjhSJ+0S4IE5QWwOeta1NZnFdom+BmGwEYnDiPG6lyIGQEnuwfulS1q81Gunu4I3jAvdsqEKfUrJtOaExhbStICkzCjDhOeUgGOVRuDeI+0tki3YWvvSUNJLmApTmsMFmcWoBBBgc/lWxaUnOvCK6oOWhD7KLYosAT8bq1DyASj/ACV1dvzUrvC5JL6v7lUXKK4oEUAimAIoD5FAfYoD5FAfYqAIqQIoBFAaTfa17ywuUjXuyR/AQv8Ay1vbMqKnd05Pr9dARezq4C9nsx8GJB/hJ/KKy7YpuF5Ptw/iQiygVzCSIdnp7ksycBkeOZxfiajBOSBebCaU8tZBBWklQEDOMEhUYhkdAYkA1pXWklgmL1CtjArQVOOlYSqHCRiBCkrBGUZRERBE1W21ngSeq8TKzsFtK21BSzgzAJBlRmVTEicRJAIBPKt7d1G8bWKsVKV2rrJtW2U5rddQlA6kafUiu5sCC9YdR8IxeSJcCwf8N7b7jn/yVT9Tq9V8CDQ72NnZ+2EXRyt7pOFxWZAUBhM565Nq5ZYssq26EfXNnyor34aru85XwC4l2ivNlhhoSYH08SP4vwFad3wiQveR5WM0/vCtej+5EtPgu8k4a6hUYaElH7UNpkNItGuJ19SZSM+Cch4SqPQGu7sO3TqO4n7sVx7f4X2IZbNi7OFuw0yPgSAfOMz85rk3Nd16sqj5vP4BMw1gAihIw0Aw0Aw0Aw0Aw0Aw0Aw0Aw0Aw0B8U2CCDmCII8DlUptPKIOd7kvGyvX7B0wlasTJ5HWI/eTHqk16PacFd2sLuHFLEvPY/kyEdFw15ssMNARrhQCxJA4T+IrQu37SCaT1PjagVpgg5L0/hqtr+54ESaclglYa6JICaAotqn9JbZbCYVb2fEsmCCoE6azK8Iz5IV4T6SEPUtnty9+pw7v7Z8WijeTr1cAGm3s3ebvrZbDmUwULABKFDMET8j1BIras7udtVVSPiuq8/MHPN1t4FWzh2ffHC42cDThBwqSJAlR5GOFR1GRzFdLaFhGvH1q11T1a5p89PqvHgSi+RXnsEnlbQOoB8xNQ4p8RjJ5SwkZhKR5AVChFcERhGSKsSabebeNmybxOGVmcDY1J8eifGt2ysKl3Pdhw5vp/PYCu7lbBddeO0Lz9YsfZIOWEaBUcssgPEnnXT2ld0qdJWdv7q4vr2flkF7ivP4JEUwBFMARTAEUwBFMARTAEUwBFMARTAEUwBFMARTAKvvxuubtCXGjhuGs2zpMZ4SeRkAg8j511dmbQ9Wk4T1hLj2dv5IaMG6G94e/o9z9nco4VYsgsjLLorSR8qybR2W6X9ajrTeunL+O0ZLfhrjEiKkCKARUApW8W8S7hz2HZ/wBo+vJboPAhM8XFnpkCeUwJMCu9Y7OjSj6zdaRXBc2+X9vsVbLvuZuw3s+3DSCVKJxOLPxKgDIckgAAD8ySdK+vJ3VXfl3JdEDfVpgUBpd5t17e+bKHkCfhcTAWkwQCFeuhkHmK2rW8q20t6m+9cn5+IOf31ltLZKCpKk3lonUqyUgTGcqxAZjTEBnkOfXirHaMsNOFR9Ofyx8cd7B9tO0+3IHetONk9IWPTQn5Viqf4erL9uSfyJyZ3u02zA4Q6o9MIH4mscf8P3TeuF4jJCc3tvrrhsrRSAf+osaTzkwkfWs62ZZ22tzVz2Ly39Bkn7A3ECXPaL1ftD8zBkoB15+9B00A6Vr3e13KHobZbkfm/wAfUYLVtC7SygrXoNBzJ6CuPTpub3YhvGrNO09evDGgNtJPug6kfIn1yrYcaEHh5ZXMmebTbLrbyWbpIGP3VjxyGmRE5eE1M6EJQc6T4cUQpNPDLHhrTMgw0BD20+pq3ecTGJCFKEicwOlXpR3pqL5siTwsmutr593Z4ebCVXCm5SIABVMaExpPOssqcI19yT9lP5Fd5uGVxNrs3vC02XRDhSnvAIyVGYyJH1rFNRUmo8M6Fk3jUkYaoSV/ZO1nHL+7t1Ye7aDZRAg8Qzk862qtGMaEKi4vJSMm5NFgw1qlxhoBhoDX7w3SmbV91EY221qTIkSBIkc6vTjvTUXzZEnhZI+5+0F3Nkw+5GNxMqgQJkjIelWrwUKkorkwnlEfejc9i8Eqlt0aOpAnLkofEPqOVbljtOtaPC1j0f26DBW0/pex4QkXjQ0UZUY/tBY+orpNbMvNW/Ry+C+mPoNTMntHw5PWb6FdB/8AoCqPYO9rTqxa89MjJ6Z7QXH1FFpZOurAmCdOUkJBymKl7CjTW9XqpLz1GTM1u9tXaGV0tNkwR7iM1qkDVIUTGeeJQ092rKts+z1orfl1fBfL6LxIyXndjdlixaCGU5kDG4YxrI5qPqYGgrlXd5VuZ71R9y5LuBuq1QKAUAoCtdo4P6Nuoj3M5E5YhlrXQ2X/AJun3gr3Zy0hzZrQWhKgFOpIUlKgftFHmPGsm2JSp3snFtcHo8ckSixtbNZSZSy0k9UtoH4CuZKvVlpKTfiwSorGBFAVveLjuLdk+6TJ8ZMfgD862qHs05z8CktWkWSK1C5C2lspt8J7wE4TKSDBHr8qyQqShndfENJ8SLvJcPobSm2QpS1qgqAnAPvH/Xxq9vCnJ5qPCXzKyb5GqvtkXjTanRfLUpCSopKeEwJIzJ8YyrNCrRlJRdPj8SrUks5My9oKuNluOqAClMuTGkgET9Kj0ap3KiuqJzmGewjW92trYwcbOFaWQUqyMHGBz86vKCneOL4bxGWqeewkXW8JY2a1crGNxTbcTlK1DUxy1OXSqRt1UuHTWiy/gid/EN4gWmwdpONh1e0FtuqGINBMoE5hJz8py+dZJV7eL3VTyuudSqjN/wCoh9n1y45f3ynkhDuFsOAaBSSUkj5TWW9jGNvTUXla4K0m3N5JRt9o3r732ruz2G1YWwEcbmZGKSRIynpmKxZt6MFopyfHXRdhf25PojFZ3V5Z7QYtX7g3TVwF4VLSErSUgnqenXnUyhSrUJVIR3XHj0ZGXGST5mXezbVy5eI2dZKDThSFvP6lCegHlBnXMDLWqUKMI03Wq6rOEurLSbzuo1O9+zdoWdo84bxV6ypBQ826iClK+DGkgnQkTWShOjVqKO7uvimuzqRLKXUtPZsP+7LT+r/zGtW6/el3svHgWWKwEiKA8uaEnOAfwouOgOe9irRVdXjnIJSD5rcWof4FV6rbz3aNKPf8kvyVOu15gkUAoBQCgFAazea1LtpcthOIqZcCU5ZqwHDrlMxWxaT9HXhJvGGvqChdkNxitHE/dcJHksA/zrp/4hpuNxGXVfQIvWGuCWGGgGGgKxvaktOMXAEhCgFfOR8+IVt2vtRlT68DHPRpljt3UrSFoIUk6EVqNNPDMmSv75bWWyGm2FQ6tWgCVGNNCDqSPka2rWjGbcp8EY5yxoj5vHtF9K7e2ZIS66OJwgZRkYy8/wAqUIU2pVJ8FyEm9EiHtfdtQYcXcXjy8KFGCQlJIGQjzrJTuE5pQglr3shw01Zj2Z/4Iv8AqnvxVU1f854oR/b8Dw7/AOAz/wCgP8YqV/nf+xH/AOXga/eps/omwXEpbVbqXzywKGnmRWW2f/lVI83vJfErP3IvuOjMuBaUqSZSoApI6HMVysYeGZyiboXaF7T2k4jNEIzEZ4CQSOWqTXSuYtWtJPt+Zhg/6ksGHYgvdqBb/tarW3KlJQ2yBiIBg4lajLn+FKvobZqG5vS6v7ImO9PXOEa57YqLXbOz0h919xXeFxTq8ShwKw5fCCJrJGq6lrUeElpjC7SHHE0bTZ6w3vFcpXkXrdHdHrAbyHicC9PumsE05WcWuTeSy0qM3/aDcob2ddKXEFspA6qXwpA9SK1raLlWil1Ly4GPs1H/AHXaf1f+Y1N1+9LvEeBZcNYCww0BA2+/3Vs+591tZ+mX1rYtKfpK8IdWiGVbsNtIaunZ95bbcf1aCuZ8e+j+Hxru/wCIZ5nTh0TfxePsQdOrzoFAKAUAoBQHwigOQ9n39G2jdWhGFJxhAmY7tUpE8+BR+Vem2wvT2dOuuOmfFa/MI6bFeWJEUAigMdwwlaSlYCkkQQedSm08oFZO6K0E+z3TjSTqnM/gRW360pe/FN9Sm41wZK2PuqhpzvXFqed5KVoD1A6+dUq3Mpx3Ekl0QUEnkkbw7ATdBBxqbcbJKHE6jw8pAqtGu6WdMp8UTKO8a0bordyu7px9I91HuJmICjBzI1rJ60o/txSfXj9SNzPvPJl2Puspq3etlvqcbcBSkYQnAFTMa5mfKoq3O/UVRRw18xGGFgxbfbtbTZxt33VJbwYEkQXFQcXCnQnLyrFK5cavpnxzksqeY7qOVbb34eW0hhqEWyUhsIUEqUtIES4rrp7sRWq7qbq+kjo85MypRUcMt25eyXLq2T3O0HmmtHWAAVJPRKpySdQYroRvoVFvypre+/ca8qLi8KWhc93902LNxxxnEAtCEFBzAwc51JM51StdTqxUZ8nx7yYwUXoaY7iOtOLNlfO2zbiipTWELAJPwkn/AF0rN65GaSqQUmtM8Cvo2uDMF32aDG08xdOt3KVFS7hXGpZOUkSAIGQ5QamN891wlFOPThgOlrlPU3e9O6Dd6G1FxbT7X6t9GSh4HqJzrXo3EqWUllPimXlHJqk7gre/5+9duwAoIRAQhJKYCyke8oSSJrI7lR/aio/NkbvUtGwNkptbdq3QVKS2nCFKiTmTnGXOtepNzk5PmWSwjYRVAIoCn9qV7gsiiYLq0p9EkLP+ED1rs7Do791vP/Sm/Hh9yGbnszse62cx1cBcP/uHEP7uGse16vpLufZp8AWmuaBQCgFAKAUAoDk/aO0bPaLF6kGF4cfiW+FXzbKRH7PjXp9lYurOdtLlw8dV8H9SDozSwpIUkykgEHqCJBry8ouLafFFz0E1UES52ky377zafNaR+dZoW9Wfuxb8GQ2eWNrW6zCH2lHwWn+dWla1o6yg/gxlE0CsBIigGGoB9w1INPvXtkWlq49kVAANpPNaskg+HM+ANUnLdjkmKy8HAdq7QduHS68orWefID7qR8KfCufKTk8s2EscCA81l6/zqYskt+4O2TaOJc1QoYHR+zM4h4jX5ir057sslJrKO6NqCgFJMggEHqDmDW8YD1hoBhqQfMNQBFSCFcbVYQYW80nzWkfnWaFrWn7sG/BkZR6t9psOe480ryWk/nSdtVh70GvAZJmGsBJyjtDufatoM2qScKClBw64lkFZGWoTHyr1uyYK1s5XEuevguHxZR6s7FbMJQhKECEpSEpA5BIgD5CvLyk5ycnxepJkqoFAKAUAoBQCgK7v9sP2uzWhP6xB7xvXNSQRHqlSk+tdDZl16tcKT4PR9z/HEMoe62/gasw0UKdeScLKRPEk5iTGUZiMycq7F9sb0ty5pqMWsyfR/wAkJ4NojYG0L7iu31WzZ/6LcgwfvAGP7U+VarvLK09m3hvv/c/P0wDYWvZ1ZI95C3DzK1n8BArWnty7lwaXcv7k4Mj/AGe2Kh+qUnxStQqI7bvIv3k+9IYNYvc26teOwu1kDPuXfdPh936CtlbUtrn2bqkv/pcfyME/d/fILc9nu0ez3EgAEEJUfCdCfkeRrBd7K3Iemt5b8PmgpFtiuOWyIoRk452o7cL9x3KDLbORA5uHU+MAhPzrSuJ5lurkZ6ccLJptsbpXNshDjrZwKSklQzwkicC+hHyrHKlKKyyymmaS7b4R5j8KoST9iI4VDofyq8SGdh7P7/vbbAdWjh/hOaT+I9K3KUsxwYZcSzxWUrkRQZKpvHvillfcWyPaLk5YBJCT+1Gp8B6kV17PZbqx9LWe5Drzfd+SrZrkbo3l3xX10pAOfctaDwPw/Q+dbL2la23s2tNP/k/OfoRg2Vv2eWKRm2pfipZJ+kCtWe27yT95LuSJwebrs6sVDJC2z1Qs/gZFTDbl3Hi0+9DBrlbuX9lxWdwX0DVh38gTHyitn16zu/Zuae6/9y8/kjU1/ZUwlV6+4+R7SAcKFyFyonvFgHnoOoCjyNbm2pNW0I0l7HVcNOC+4R1qvKkigFAKAUAoBQCgK3vvvOLJoYAFvuHC03+KyNSBlkNSQMpkdHZ1j61U9p4iuL+3nlqDX7m7qC3HfPALullSlrgcOMyQkRAPUgc4yFX2ltF136OlpTWiXXHnywkWk5ZnIVySSOVlWmSevM+XQVo1bjOkPj5+pCW8fQ4U+9mn73T97+dTSueU/j+fyGnEzxW6SaXejdpq8bhQCXUg907zSfHqmQJFb1jf1LWeVrF8V1/kho1G5G3nCtdld5PtZJUdVpHjzIEGeYM1u7Ts6airmh7kuPY/PwYRt98Ntex2q3R754Wx1UoGD6QT6VwZy3I5LRWXg5JuZbpN02t0FfGAlGpW4o5E+CZKyfADnWlSS3k35Znk9C+dqrjzaGVtuLQklaHEpJAViAIxDQ+6oetbFxlJNGOng5Jfe4P3h+FajMyJWw18ahyIP0qYcSGda2Lss2TzBk4H0BDng5GIfy+dbkY7rXaYW8lxrMUKhvzvA42W7W1zuXiBI1Qk5A+BPXkATXZ2XYwmnXr+5H5vz8eBDZsd1N2W7Nvkp5Q+1dOZJ1IBPKfnzrWv7+d1PpFcF55hI31c8EYuFXu5J+91/d/nWlVueUPj+PyEt4JWU6yU9eY8+o8fCopXGNJ/H8hpx7iQPCt4Fc3s3YFwA8ye6u24LToyJj4VehIB8ekiuns/aDoP0dTWm+K+/n6hkjcfeb2ttSHQEXDRwuo0mMsYHITII5EHwqdpWPq01KGsJap/bzxRBZq5pIoBQCgFAKAUBzzZjftu1331HE1awhocsQykeocVn1HQV37iXquz4UlpKer7v7YXxIXEvkV58sQziJlSFRyTKI8zxZmtKrGtU5aeBVdqPaV5kEEEQc45z0J6Vqyg4vDRkjLIUrMCCSZ0jl5kdaRi5PCEpYPDeJJyQqOYJTl4ji+lbdGNWGmNPDQxcOCJcVuFihdpNoWVsX7WS21pSs9R8M/3k/xV39jVFVjO0nwkm19/z4EMr/aVtU3DzaE/q0IStOepcSFYvQED515a7jKNRwfI2KfDI7L9jFy674jgYBI/fUIA9ASflVKEMyz0FR6YL/vxsw3Fk+hIlYTjQP2kZx6iR61s1Y70GY4PDOB3q8SP4j+dc9mwjLsxeF4Hy/L5UjxD4HZtkIU5ZuoKipSVBaSTMRCsic/hPzrdjrFmB8Sy214lTIdJhOHErwgcXyg1ngnNpLmUehS+z23Ny/c37mZUopankOceScKfnXoNrzVCjTtIcEsvz35ZVF+ivPliI5iUc0KgaCU5+J4vpWnWjVm8JaeGpTPVHtKs4KSMpzj8ia1ZwlHSSMqll4C1RGRJPSOXmaiMXJ4QlLB4TiSeFCo5plMeY4sq2qUa1Plp4GJvmkS4rdLFB3m/oO0re7Rk2+cD4HPQEnxgpV5o8a9DYv1uynby96OsfPy8SHodFBrz5J9oBQCgFAKAj7Qf7tpxYElCFKA64Ukx9KyUob84x6tIFM7KEE2jjhMrcdWVE8yAMz6kn1rrbfeLhQXBRWCEbxG11oDy30oShpYbPd41qKlYIhOHSXAK4O9jOS+OhIXthsLUiHMaU4sITmRIBjPliE1O8sjBF/TbZU2QFjvUAt4kkT75APSQJFaVzrJPsEVqyM3vCkpQsJIUUFRQoKTkW1OApMZg92RPgarbvE/BiUdfPYSbneFKG1qwlSgFEJSFEQlKSSoxkJWBPj51vOeEN0kubcaSpaTixJAMYTKpUEgIHM4lJHjNN5DDNRvM+LjZtyopKcPeQCDP2S4Eg6Hhro7JqNXcGuuCJLBTdg7pvXqWnSQhrAhOM5qODg4U+kZ9Kw7Yof8AnVOmU/ki8Z4idP2Rspu2aDTQhIz8STqpR5kxWrGKisIq3kmxViDivaXugq3Up9pMsLUVGP8Apk6g/skzB9K0a1JxeVwM8JZ0Kaz7yT4D/ZrBzLnadxbkHD+2gfNP+zW/SZgme95Cbe1vGh7qm1KaPgohKk+YxT610dlwTu6cX1z9ykuGSZ2dMBOz2I+LGo+qz/pWfa8t68nnlhfIhFjiuaSau3uH3FFae6DYcKMBBxEJVgUrHMAyCQI5a55UTbJ0NV/2lSnCp2JKEwkYU5kFRzUqNE6elaVy8yXcEvaJS9uAklDazhCsKjhCVK7kPBIzkcJ1I5Gq0Pfz2MmUeBmst4W1uIaIIWoJnNJAUUBzDE4tDrEcprfU1nBG7zNzFXIKd2rMBViVHVLiCPWU/nXZ2FPF3jqmVkWnYbxXbMLOqm2yfVINc25io1pxXJv6kk6sIFAKAUAoDDeMBba0GYUlSTGsKBGXzq9OW5JSXJ5BR+yR7+jusnJTbpkeY/mk12tvw/rRqLg0Qi3L2YghYlXG6l05/EkoIAy0+zT9a4G6i2SC/uw2ouHG6kuY5go0cUlShmkyCUgZzlkMqq6aJ3jGvYSC7jUtxSkhGZwCcOKJhIjJRECB4TnWlce/jsJjLVnxrd1uUgqdVCCAVKBISEFsJGWkOrPWYzyqLdZqeD+xEnqvPQkP7vNqBGN1OIKCsKhmFBIKTlpwA9detb7ghvHk7stYlKCnAVFSgQU8KlLS5iBw5kKSCJnLLTKo3EN5mt3zSm22a+kKUrGSJVBJU6uToB1NdTY9Heu4dmpVsk7mWy27G2SB8OJQP7ZKo8Pe+lYNr1Jzu5uHDP00/ktDdx7RvCpeWQ5f6865+anRcv55lsQ6n1ClzmkR1nz/ANPnUxdTew1p5/ghqONGZFoBBBAIIgg5gg8iKylDn28vZg04e8tSGlc2j+rPkdUfUeFa07dPWOhljUa4nzdzYN4wlGNribVwwtBEa64tDnSEJLihKSZat7rUu2NwmOLulEDxSMUfMRXV2fU3LqnJ9V89DEyB2aXQXYNDmgrQfRRI+hFbO2ae5dyfXD+RCLTFcskgK2O0V44VOILKcSsBUNFFE4ScgdNQDyqu6s5JyyK7sVoKAAUnhEEKUCMOQhQM6EjxrSuUlJdxMW94yjZreJIw5EqJzOvdd1/hyqlv+5jsYm3oZrfZLaFBScQIAyxqgwnCFFMwVYYEnpXQUURlk6KsQUntZucNolse844kAfu8X8vnXb2DTzcOfJL6kMt+yrfu2WkfdQhOfgkCuTXnv1JS6tsklViAoBQCgFAKA5s85+jtrKUrK3uRrokEkZnxCp9F16NR9e2eor34fHy19CODOjivOEn2KAhurAWqSBkNa51z+54CLSbyGVgrEEHhV+Kam2/c8H9hJptYJkV0AIoDm2/V6Ly8ZsULASlYLqpEYo080pnLqqvR7MpO1t53Ulq1p3fy/oQzozSAAANAAB5DSvONtvLJPFwzijOIn6gj86xVKe/jzyLwlungW6vvnX/Yqvopf7mTvroO4VPvHlPpT0Us+8N9dCRWcxiKAg7T2qwykl51CB0URJ8AnU+lZqNvWqvFOLfnqDnXZ/tptm7et0rlh1Z7lRGESDlkdJGX8I616Pa1rUq28arXtxXtd38FUdTivLFhFARbhQCxJjhOvmK0br3l3MJpPU+IWCtMEHXQ+FY7f9xeIk02sEyK6QBFQDm9yv8ASW1W0o4mLUyo6pJBk/2lJSPJJr0lOPqNg3L35+fktfEjizpNecJFAKAUAoBQCgNPvTsBF4wWlZKGba4nCr+RGRHjW5ZXkrWqpx4c11QZVd2N512q/Yr+UKTkh0nKOQJ6dFehrp3thG4j6za6p8V28/5XwIydASsEAggg6EflXAemhIw0B9w0wBQFQ3p3twq9ltB3tyuUgpzCD1J6jXoIkxXXsdnb0fT3HswWuvPz8+RGTVf8MApoFdwoPnNaoxok5kRIJ55yJ18K2/15xn7MFuclwf3XhgYIh3W2rbfqH8aRMBKzy04FiJ/3NZfX9nV/3YYfavutSMMHeHbDBh23UvKZ7kqyz1U1kNOdPUdmVfcnj/tj5S1J1PKO0u5HvWyD098flUvYVB8Kj+RGT6rtNuOVsgHlms/SKfoNH/2P5DJ4O+u0nRLVsY0xJZdWJ89Kn9KsKb/qVPjJInLMn6M21cfrHC0mYIK0I8ZhsSRn9Kr6fZVD3Y5fc39SNSTs7swk4rp8qM5pQDnnzcVmZHgPOsdbb2Fu0YY7/wAL8k4NxtXs/tlMBDCQ06nNDuZUVdFq1IJHpqOh06G2K8au9Ve9F8V2dnnXmMGLdjewhXsl79lcIyxKIAX0M6SRGeh5VN7s5bvp7bWD5Ll5+QTLnNcckYaARQAqoChb071KfX7FYStxeSnUnICeIJPkM1aCcs671ls+NKPrN1pFcE+fT+EQ2WPdLd5NkyECFLVm4v7x/kNB/rXOv72V1V3nwXBdEEbutIkUAoBQCgFAKAUBrNu7CZu0YHkT91QyUk9Qfy0POtm2u6ttLepv8MFOGwNpWJ/ojofZ5NqifLCf8pHlXY9bsbz/ADEd2XVefqiNTKN+Ltr/AJiwcEZEpConzwkfWqfpNvU/arLxx+fsMj/iA+vJmwdUfHER9E1P6NRj+5WS+H5GTwLTat6YdULRk+8E5KjWAAcRJyGZA18jPpNnWizBb8u3h+PkxqWfdzdhizT9kmVn3nFZqOmU8hloK5l5f1rp+29OSXDz2km7rSAoBQCgFAKAUAoBQGn3i3aYvEw6niHuuJyUPCeYz0OXrW5aX1a1lmm9Oa5ee0FTRs/a1jkytN00NEnMx5EhQ9FEV1XV2dd61E4S8+HyRGplG/1wgfbWDyTpICwJ9U1T9Hoy/brJ/D8jI/7dXTn6iwdM5AqConzCY6c6fpNvD92svDH5GTCdibTvjF04m3ZOraYk+GEa/wASvSrq6sLPWhHel1fn6LxGpcNgbvsWiMLKYJ95ZzUrzP5DKuRdXlW5lvVH3LkiTa1qgUAoBQCg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4340" name="AutoShape 4" descr="data:image/jpeg;base64,/9j/4AAQSkZJRgABAQAAAQABAAD/2wCEAAkGBxQTEhQUExQUFBUXGBYaFRUYGBcXGhwcGBgaFxwXGBcdHCggHBwmHRUVITEkJSkrLi4uGB8zODMsNygtLisBCgoKDg0OGxAQGywmICYsLCwsLCwsLCwsLCwsLCwsLDQsLCwsLCwsLCwsLCwsLCwsLCwsLCwsLCwsLCwsLCwsLP/AABEIANgA6QMBEQACEQEDEQH/xAAbAAEAAgMBAQAAAAAAAAAAAAAABAYDBQcCAf/EAEkQAAEDAgMFBQUEBggDCQAAAAECAxEABBIhMQUGIkFRBxNhcYEUMkKRoSNSscEVM2JygtEkc5KissLh8Bc0QxYlNVNjg5PS4v/EABoBAQACAwEAAAAAAAAAAAAAAAABAgMEBQb/xAA7EQACAQMBBQQJAwIGAwEAAAAAAQIDBBEhBRIxQVFhcYHwExQiMpGhscHRFTPhI/EGNEJSYoIkU3JD/9oADAMBAAIRAxEAPwDuNAKAUAoBQCgFAKAUAoBQFX3x37tNniHVFbp91lEFeehInhHia2razq137K06vgVckjnj2822r3NPd2LR0gccZ9ZUTn0SMtBW1J2Fvo25vs4efiFGb7CA7ue87Hf39y4RMSpRAnWMSjGgrH+rwj7lGJb0XVnpndi7Zj2baNwiDISVKwzr7oVGoHKi2rRn+5RXgPRPkzZWe/u07E/05lN0wBm63AWNMyRlyMyka69csaNndfsy3ZdH5+7KvejxOnbs7zW1833ls4FD4knJafBSdRp5GtCvb1KMt2aJTT4G4rCSKAUAoBQCgFAKAUAoBQCgFAKAUAoBQCgFAKAUAoBQFK7Sd9/YEJaaT3l09kyiJAzjGrrmYA5mt6ys/Ttyk8RXFlZSwUbd7drAo3FyS9dOHEtas8JPIePKflWO92g6n9KlpBdOfeXhDGr4lkiuYZDGp6CRBMawPWsE68YPDIyEOyYggxOY/wB9amnWjN4QTMhFZSSo7U2Q7ZO+37POBxH6xkCULT8XCDmOZT4SIIru2d9GtH1a51T4S5rz1+JhnDHtROs7k70tbRtkvtjCocLrZzKFwCRPMZyDzHyrUuraVvUcJeHagnlG/rXJFAKAUAoBQCgFAKAUAoBQCgFAKAUAoBQCgFAKA8uLgEnkCflQHBd2Cq/vbjaLwOasLAPIDIR+6nCMuZNdbac/VqEbWD1esvPb9iKay94usVwDMIqAYQOJXmPwFc26/cEeLPgHGP3VfiKvae++78B8V56GeK3wIoCp7tvHZm2kISD7PewjDyClKhMfurIHks16NT9csd5+9D6f2+hga3Zd53OuMWFAKAUAoBQCgFAKAUAoBQCgFAKAUAoBQCgFAKAr3aDe9zs28XxfqVpBTqFODu0nURClg+Qrasob9xCPavlqRLgc+3FtQixYA+JJWfNRJ/CKptSe/dz7Hj4F6fuo34TXPLlctbuEJeU+ouEuYmJBBKUqJZCI4SnDrrlnM1ValmR3tuuJJ/UqgBSlpJKQO7SrSZynMiY4TBmBqVoJzz3EJano7VdQpZJbVhL5zkSlC0ANoj4uLU+HWpt4pPK6Etamy2RtJTq1pUEiJKQMzAUU6gkHTPQg5RzrbRDRtoqSCn9o/wBmi2uU+8w+lQIMHkqAfNCa7WxHvTnSfCUfP1MVbgmdwYcxJSrSQDHmJrntYeAZKgCgFAKAUAoBQCgFAKAUAoBQCgFAKAUAoBQCgOZ9rW+Nn7FcWiXkrfWEAIRKgONKuJQ4RknSZ0yrr7Ms6zrRq7uIrm+4rJrga/cp4LsbYjkgJPmklP5Vztpwcbuou3PxMkPdRu4rRLmNLKAorAQFHIqAEnzNV3o9URldSL7G3iIwIgYCBhTAMqM6a1o3L9vR8hHi/D7no2yC4CUonNWYHvApGLz8ai1aU9XyEnhkhDSASUhIKs1EAAnzI1rfTXUZRkirElL7VnALVtHNboj+EGfxFdvYMM15S5JfUxVdVgs+7Ha9aqCGbpC7VwQkkjE2IyEq95PLVMDmay3GyKqzOm95fPz4lFNczpFpdodTibWlaT8SSFDrqPMVyZRcXhrBczVUCgFAKAUAoBQCgFAKAUAoBQCgFAKAUBoN7N77XZ6MT6+I+40nNatcwnknI8RgepAratrOrcSxBePIhvByq+2ttPbOX/J2hyIBPGCMwTkpyZ6BMcq6snZ7P/5z+n2XzZCTkbLZe41qy2pOHvFKSUlxcE5iOEaJ/HxrmV9r3FWaecJPgvv1Migkars4uy0p6xdyW2pRQOo0V+R9a29s0lUjC6hwktft+CIPGheorgGQiqtQn3UpjmmB/d/lWlWtv9UF4fgrhLkemwPhj0y/2a0+BkWOR8dA5iTyEAn0olnRESwlqfW7UTKgmeQAED15nxrfo2yj7UuP0KYT1aJEVtFjn211e3bVZZTxNWxJcPKQQVCeeaUp+deit16ns+VSWkp8Pt8ssxP2pFx2vsNi5EPNpV0VooeShnXFt7utQeacsfT4F2kypJ3fvtmqLuzX1qR8TJgz4lB4VHIZgA13Ke0ra79i6jh9fOq+hjdNrgXfcjtRaulJYuh7PdE4YhQbWrPJJM4DkMlHUwCawXmy50l6Sm96PzX570Qn1Oh1yiwoBQCgFAKAUAoBQCgFAKA+KUBmTAoDyh1J0IPkQaA90Bz/ALQ+0QWihbWqQ9dq1Gag3IykD3lnIhPTM8p6tjs70y9LVe7BfP8AjtIb6FS2Ducpa/adoqNw+rPAs4wOmKdY+7oNIpebVwvQ2vsx6rRvu/PFkxhzZdAmuEZBhoClb8bvuY03tqIfbgrCdVBPOB7xgQRzFdzZd5DddrX9x8Oz8dV0ZSS5o3O628jd4iUkJdAHeN6EHqOqfGtK+sKlrPD1i+DLKWTeYa0CTE5byZGR59D5isFWhGevPzxI7UfWmIz1PM/kOgq1KlGmtOIx1MmGspJUt8d6e6/o9t9pdLgAJzwT5fFGg5a12NnbO9J/WraU1rrz/j+xWUscCXuVu37I0SuC85m4rWOiAfCTPUmsO0r71qp7PurgvuIxwWLDXNLCKAr28+6LN2MWTbw911Izy5KHxD6iujY7Sq2zxxj0f26FZRTIG52+1xs55NltIks5JaeOeADIcXxN6a5p8tOvXs6N3T9Pa8ea/jk/qY9Y8Tstu+lxKVoUlaFAFKkkKSQdCCMiK4EouLw1qWMlQCHd7VYaALjzTYJgFa0pk9BJq8ac5cE2D3a7QadAU2624DkChaVCekg1EoSjxQJNVAoBQCgFAareHeK3sm+8uHAgfCNVK8Ep1Oo00rPQt6leW7TWfPMHNrjfDam0f+SbFmwcu9XBWoaZEg+J4R0zrpyoWVn+/Lfl0Xnz0I1ZFO47rud1f3DxMYgFEJMaakzoOVYntmEP2aMV38S24fE9nTac2rm5bV94K+mUZaVH65UfvU4tdw3DJ3G2LNpaLe6FyghQCXBLiZylBUdfAkjwzrLC62fXknVhuPs4Pv8A7eJVxfU0fZsu3bdWl/Em9KiPtcjmdEk/Gec5ms+2VXnBOnrS/wCP37PkTHB0yK8uZBFAfYqQIoCm7x7kd4v2i0X3D8yYJCVHrI90/SuzZ7V3I+iuFvQ+a/JVx6Gvb3xu7TgvrVSo/wCqgQD4zGE/MVsPZdrc+1bVEv8Ai/OfqV3muJs7ftFslCSpxB6KQZ/uyK1pbCu4vCSfj+Sykjxd9pFmn3O9cPRKY+qiKmnsG6l72F3v8DfRrV7Z2jf8NsybZs6uqkGPBZH+EVsq0sLP2q09+XRfj8lctlg3W3PatOMnvXz7zp5TqEjl56muff7TqXXs8IdPyWUcFkiuaWEVAPkVIPsUBrNv7Eau2i06P3VD3kn7w/lzrZtLqpbVFOHiupDWTn+729N7sp5yybCblIVwtiVQo58EZpkHNPI+s+or21C+pRuM7nVvp2/ZmPgWBzZe07047y8UwnIhlmUx8jAOZzJUa5sr6zt/ZoU95/7pefwTut8T2z2b2QHEHFnqVkfhFYJbdu3waXgTuRDvZxaSC2XWlDRSVkkHqJpHbtzwniS7UPRo+MI2ts7it7j21kasuyVRqcMkkHM+6fQ1sRubG60qR3JdVw89/wASri1wLzuVv4xfjB+puBONhZ4uHUp0kfUZ5Vq3lhUt9eMeTXAJ5LZWgSKA1O9O3m7K2cuHNEjhTzUo+6geZ+WZrPbW8rioqceZDOVbE2Q5tF32+/4sWbDPwBGoy+70HPUzXTvbyNpH1W2/7S558/AmMebLyE8umlefLmFxzOE5nmeQ8/HwrWq11DRcRx4HkKKdSVDrlI9BqKw0rlrSfxDTiZwJ0reTTBo96N1mrxGfA6n9W6NQeQPVM/6Vv2O0KlrLTWL4rzzIaTNXuZvA4XFWV2IuGtFffAj6wQfEVt7Rsaagrq39yXLp/H0Ii3wZccNcUuMNAMNAMNCD4USI1HQ1JJBf2FbrMrYZUc9UJOvpWeF3XgsRm14sjQ922yGW/cZaT5ISPyqJ3FWfvTb8RoTIrBgDDQZGGhIw0IyMNCRhoCpb77wLaKLW24rl7IR8AOWLzOcdIJrsbLsYVc163uR+f8f2KyfJE3dPdZFoiTxvqH2rpMkk5kJJ0E/Ote/2hO6ljhBcF+Qlg35Fc/QnJgKir3ck9eZ8ug8a0a1znSHx/BKTYCinXNPXmPPqPGlG5x7M/j+Q00SAK3tCCrb27rd7FxbHurtuFIWk4cUcj49D6Guts/aPof6VXWm+K6fwVks8C1dmu+P6QYUHAE3DRwvJ0nosDkCZEciD4VbaNl6tU9nWL4P7FUy41ziTkW/p/SG12bOZYt0Y3gNMZkkHrl3SfVVd21l6nYyr/wCqTxHz8X4Ijiy3JTAgZAZAflXnHl6syEZ5wkkQoDqBmfLoPGtWtOp7sE+/8Fc6hsgQkAjWMiP961ouEo8VgyRkuCPa1x11gRnUJN6IltLiYQSnNKVRzThy8x0NbNL0tPk8GNtLVExOYBzHnr61vrVErUo/aZs1SUt3zOTrCk4j+zORPWFQPJRrv7FrqTla1Pdkvn5+ZWS5lw2ZeB5lt1Oi0hQ9RpXFrUnSqSpvingsSYrGBFAIoSIoQIqAIqQIoBFAIoBFAIoDy64EpKlZBIJJ8AJNTGLk0lxYKF2e2xubi42g5mVLKWvAc4HgnCn5139rzVCjTtIclmXnv1KrqX+K88WIakrUZUgxyTiRHmc8z9K06sa1R4xp3r8kJvi0ZEqMkEEGAcyDrI5HwNakoSi8NGRSyFqMgAEkz0GkdT41MYSk8RQlLBjSlaTwoMc04kx5jPI1tUYVqemNO9GN9iJkVuklMfcOz9sW9wnhZu/s3hnGImJgA5yUKH8XWvQ2svW7CdKXvQ1Xd5yvgUksM7DXEBxjYd4U3e1LpYSVe0hkSQgR3pbEqjIRhnyrr7We5b0Ka4bufj/cmnqWi1220YC1IQolYACsaSGwlSlJWBBSAoScoNcBSRfDPtxt5hLZcxzAWQmFBRKE4iCCJTkU5kAcQ6ijkhhnq4v2xhUVgAd5JM5FKQpQ9BWtdLKi11CXtIiO7baxICSSTCgSlSR74bIJKcjKtDnWtTWJp9pM0bBW0W+CFA4yI1GROHFp1EQYrp5IwR29vMkr4uBAQccKM48WiYxHJBMxEGajeQwyJvFetONLYBCy6lScpgS0p0KxRGiQYBniBrZtKvo7iEl1RDTwa7squMdgkf8AluLT6ZLH+Oult6nuXbfVJ/b7EIuMVxiRFAIoBFAIoBFAIoBFAIoBFAIoDRb8vFFhcqGuDD/bUE/5q39lw37umn1z8NSHwMXZ9bhOz7ePiSVHzUomr7Wm5Xk88tAixBNc0krzG8WqlhGAB0rwd4pSA2TmoRBmIgZyRrVd4tgzO7bZDhCipJwCZSRBAU4UH9rDnH51pXKzPwX1YitWDtdIcTKVjhVCChQcKitKAkJ0znrS3WJ5IlxXiSbbbLTi0oRjJIBJwmEzOSuYPCR0BEVvKSfAYZsYqxGSl9rVvNkF6FDiCD5yK7ewJYut3qmVlwNh/wASmf8AyXv7n/2rL+lz/wBy+ZBrd17WbvabDnCoXYejIyO9K0+EEYfnWPa8VOhQqLhu4+GCYaFsvNlJcOfCC043AAGTmEkg8jw1wcFkyC7u8VYz36u8WlaHF4E5oWlKMIRMAgISZ8/SN3tJ3jzebCClAd4oJPeKCQkcKlJSCqeeaQYNa1z7KXeSpa4Pt3slThRjdJVICjhSJ+0S4IE5QWwOeta1NZnFdom+BmGwEYnDiPG6lyIGQEnuwfulS1q81Gunu4I3jAvdsqEKfUrJtOaExhbStICkzCjDhOeUgGOVRuDeI+0tki3YWvvSUNJLmApTmsMFmcWoBBBgc/lWxaUnOvCK6oOWhD7KLYosAT8bq1DyASj/ACV1dvzUrvC5JL6v7lUXKK4oEUAimAIoD5FAfYoD5FAfYqAIqQIoBFAaTfa17ywuUjXuyR/AQv8Ay1vbMqKnd05Pr9dARezq4C9nsx8GJB/hJ/KKy7YpuF5Ptw/iQiygVzCSIdnp7ksycBkeOZxfiajBOSBebCaU8tZBBWklQEDOMEhUYhkdAYkA1pXWklgmL1CtjArQVOOlYSqHCRiBCkrBGUZRERBE1W21ngSeq8TKzsFtK21BSzgzAJBlRmVTEicRJAIBPKt7d1G8bWKsVKV2rrJtW2U5rddQlA6kafUiu5sCC9YdR8IxeSJcCwf8N7b7jn/yVT9Tq9V8CDQ72NnZ+2EXRyt7pOFxWZAUBhM565Nq5ZYssq26EfXNnyor34aru85XwC4l2ivNlhhoSYH08SP4vwFad3wiQveR5WM0/vCtej+5EtPgu8k4a6hUYaElH7UNpkNItGuJ19SZSM+Cch4SqPQGu7sO3TqO4n7sVx7f4X2IZbNi7OFuw0yPgSAfOMz85rk3Nd16sqj5vP4BMw1gAihIw0Aw0Aw0Aw0Aw0Aw0Aw0Aw0Aw0B8U2CCDmCII8DlUptPKIOd7kvGyvX7B0wlasTJ5HWI/eTHqk16PacFd2sLuHFLEvPY/kyEdFw15ssMNARrhQCxJA4T+IrQu37SCaT1PjagVpgg5L0/hqtr+54ESaclglYa6JICaAotqn9JbZbCYVb2fEsmCCoE6azK8Iz5IV4T6SEPUtnty9+pw7v7Z8WijeTr1cAGm3s3ebvrZbDmUwULABKFDMET8j1BIras7udtVVSPiuq8/MHPN1t4FWzh2ffHC42cDThBwqSJAlR5GOFR1GRzFdLaFhGvH1q11T1a5p89PqvHgSi+RXnsEnlbQOoB8xNQ4p8RjJ5SwkZhKR5AVChFcERhGSKsSabebeNmybxOGVmcDY1J8eifGt2ysKl3Pdhw5vp/PYCu7lbBddeO0Lz9YsfZIOWEaBUcssgPEnnXT2ld0qdJWdv7q4vr2flkF7ivP4JEUwBFMARTAEUwBFMARTAEUwBFMARTAEUwBFMARTAKvvxuubtCXGjhuGs2zpMZ4SeRkAg8j511dmbQ9Wk4T1hLj2dv5IaMG6G94e/o9z9nco4VYsgsjLLorSR8qybR2W6X9ajrTeunL+O0ZLfhrjEiKkCKARUApW8W8S7hz2HZ/wBo+vJboPAhM8XFnpkCeUwJMCu9Y7OjSj6zdaRXBc2+X9vsVbLvuZuw3s+3DSCVKJxOLPxKgDIckgAAD8ySdK+vJ3VXfl3JdEDfVpgUBpd5t17e+bKHkCfhcTAWkwQCFeuhkHmK2rW8q20t6m+9cn5+IOf31ltLZKCpKk3lonUqyUgTGcqxAZjTEBnkOfXirHaMsNOFR9Ofyx8cd7B9tO0+3IHetONk9IWPTQn5Viqf4erL9uSfyJyZ3u02zA4Q6o9MIH4mscf8P3TeuF4jJCc3tvrrhsrRSAf+osaTzkwkfWs62ZZ22tzVz2Ly39Bkn7A3ECXPaL1ftD8zBkoB15+9B00A6Vr3e13KHobZbkfm/wAfUYLVtC7SygrXoNBzJ6CuPTpub3YhvGrNO09evDGgNtJPug6kfIn1yrYcaEHh5ZXMmebTbLrbyWbpIGP3VjxyGmRE5eE1M6EJQc6T4cUQpNPDLHhrTMgw0BD20+pq3ecTGJCFKEicwOlXpR3pqL5siTwsmutr593Z4ebCVXCm5SIABVMaExpPOssqcI19yT9lP5Fd5uGVxNrs3vC02XRDhSnvAIyVGYyJH1rFNRUmo8M6Fk3jUkYaoSV/ZO1nHL+7t1Ye7aDZRAg8Qzk862qtGMaEKi4vJSMm5NFgw1qlxhoBhoDX7w3SmbV91EY221qTIkSBIkc6vTjvTUXzZEnhZI+5+0F3Nkw+5GNxMqgQJkjIelWrwUKkorkwnlEfejc9i8Eqlt0aOpAnLkofEPqOVbljtOtaPC1j0f26DBW0/pex4QkXjQ0UZUY/tBY+orpNbMvNW/Ry+C+mPoNTMntHw5PWb6FdB/8AoCqPYO9rTqxa89MjJ6Z7QXH1FFpZOurAmCdOUkJBymKl7CjTW9XqpLz1GTM1u9tXaGV0tNkwR7iM1qkDVIUTGeeJQ092rKts+z1orfl1fBfL6LxIyXndjdlixaCGU5kDG4YxrI5qPqYGgrlXd5VuZ71R9y5LuBuq1QKAUAoCtdo4P6Nuoj3M5E5YhlrXQ2X/AJun3gr3Zy0hzZrQWhKgFOpIUlKgftFHmPGsm2JSp3snFtcHo8ckSixtbNZSZSy0k9UtoH4CuZKvVlpKTfiwSorGBFAVveLjuLdk+6TJ8ZMfgD862qHs05z8CktWkWSK1C5C2lspt8J7wE4TKSDBHr8qyQqShndfENJ8SLvJcPobSm2QpS1qgqAnAPvH/Xxq9vCnJ5qPCXzKyb5GqvtkXjTanRfLUpCSopKeEwJIzJ8YyrNCrRlJRdPj8SrUks5My9oKuNluOqAClMuTGkgET9Kj0ap3KiuqJzmGewjW92trYwcbOFaWQUqyMHGBz86vKCneOL4bxGWqeewkXW8JY2a1crGNxTbcTlK1DUxy1OXSqRt1UuHTWiy/gid/EN4gWmwdpONh1e0FtuqGINBMoE5hJz8py+dZJV7eL3VTyuudSqjN/wCoh9n1y45f3ynkhDuFsOAaBSSUkj5TWW9jGNvTUXla4K0m3N5JRt9o3r732ruz2G1YWwEcbmZGKSRIynpmKxZt6MFopyfHXRdhf25PojFZ3V5Z7QYtX7g3TVwF4VLSErSUgnqenXnUyhSrUJVIR3XHj0ZGXGST5mXezbVy5eI2dZKDThSFvP6lCegHlBnXMDLWqUKMI03Wq6rOEurLSbzuo1O9+zdoWdo84bxV6ypBQ826iClK+DGkgnQkTWShOjVqKO7uvimuzqRLKXUtPZsP+7LT+r/zGtW6/el3svHgWWKwEiKA8uaEnOAfwouOgOe9irRVdXjnIJSD5rcWof4FV6rbz3aNKPf8kvyVOu15gkUAoBQCgFAazea1LtpcthOIqZcCU5ZqwHDrlMxWxaT9HXhJvGGvqChdkNxitHE/dcJHksA/zrp/4hpuNxGXVfQIvWGuCWGGgGGgKxvaktOMXAEhCgFfOR8+IVt2vtRlT68DHPRpljt3UrSFoIUk6EVqNNPDMmSv75bWWyGm2FQ6tWgCVGNNCDqSPka2rWjGbcp8EY5yxoj5vHtF9K7e2ZIS66OJwgZRkYy8/wAqUIU2pVJ8FyEm9EiHtfdtQYcXcXjy8KFGCQlJIGQjzrJTuE5pQglr3shw01Zj2Z/4Iv8AqnvxVU1f854oR/b8Dw7/AOAz/wCgP8YqV/nf+xH/AOXga/eps/omwXEpbVbqXzywKGnmRWW2f/lVI83vJfErP3IvuOjMuBaUqSZSoApI6HMVysYeGZyiboXaF7T2k4jNEIzEZ4CQSOWqTXSuYtWtJPt+Zhg/6ksGHYgvdqBb/tarW3KlJQ2yBiIBg4lajLn+FKvobZqG5vS6v7ImO9PXOEa57YqLXbOz0h919xXeFxTq8ShwKw5fCCJrJGq6lrUeElpjC7SHHE0bTZ6w3vFcpXkXrdHdHrAbyHicC9PumsE05WcWuTeSy0qM3/aDcob2ddKXEFspA6qXwpA9SK1raLlWil1Ly4GPs1H/AHXaf1f+Y1N1+9LvEeBZcNYCww0BA2+/3Vs+591tZ+mX1rYtKfpK8IdWiGVbsNtIaunZ95bbcf1aCuZ8e+j+Hxru/wCIZ5nTh0TfxePsQdOrzoFAKAUAoBQHwigOQ9n39G2jdWhGFJxhAmY7tUpE8+BR+Vem2wvT2dOuuOmfFa/MI6bFeWJEUAigMdwwlaSlYCkkQQedSm08oFZO6K0E+z3TjSTqnM/gRW360pe/FN9Sm41wZK2PuqhpzvXFqed5KVoD1A6+dUq3Mpx3Ekl0QUEnkkbw7ATdBBxqbcbJKHE6jw8pAqtGu6WdMp8UTKO8a0bordyu7px9I91HuJmICjBzI1rJ60o/txSfXj9SNzPvPJl2Puspq3etlvqcbcBSkYQnAFTMa5mfKoq3O/UVRRw18xGGFgxbfbtbTZxt33VJbwYEkQXFQcXCnQnLyrFK5cavpnxzksqeY7qOVbb34eW0hhqEWyUhsIUEqUtIES4rrp7sRWq7qbq+kjo85MypRUcMt25eyXLq2T3O0HmmtHWAAVJPRKpySdQYroRvoVFvypre+/ca8qLi8KWhc93902LNxxxnEAtCEFBzAwc51JM51StdTqxUZ8nx7yYwUXoaY7iOtOLNlfO2zbiipTWELAJPwkn/AF0rN65GaSqQUmtM8Cvo2uDMF32aDG08xdOt3KVFS7hXGpZOUkSAIGQ5QamN891wlFOPThgOlrlPU3e9O6Dd6G1FxbT7X6t9GSh4HqJzrXo3EqWUllPimXlHJqk7gre/5+9duwAoIRAQhJKYCyke8oSSJrI7lR/aio/NkbvUtGwNkptbdq3QVKS2nCFKiTmTnGXOtepNzk5PmWSwjYRVAIoCn9qV7gsiiYLq0p9EkLP+ED1rs7Do791vP/Sm/Hh9yGbnszse62cx1cBcP/uHEP7uGse16vpLufZp8AWmuaBQCgFAKAUAoDk/aO0bPaLF6kGF4cfiW+FXzbKRH7PjXp9lYurOdtLlw8dV8H9SDozSwpIUkykgEHqCJBry8ouLafFFz0E1UES52ky377zafNaR+dZoW9Wfuxb8GQ2eWNrW6zCH2lHwWn+dWla1o6yg/gxlE0CsBIigGGoB9w1INPvXtkWlq49kVAANpPNaskg+HM+ANUnLdjkmKy8HAdq7QduHS68orWefID7qR8KfCufKTk8s2EscCA81l6/zqYskt+4O2TaOJc1QoYHR+zM4h4jX5ir057sslJrKO6NqCgFJMggEHqDmDW8YD1hoBhqQfMNQBFSCFcbVYQYW80nzWkfnWaFrWn7sG/BkZR6t9psOe480ryWk/nSdtVh70GvAZJmGsBJyjtDufatoM2qScKClBw64lkFZGWoTHyr1uyYK1s5XEuevguHxZR6s7FbMJQhKECEpSEpA5BIgD5CvLyk5ycnxepJkqoFAKAUAoBQCgK7v9sP2uzWhP6xB7xvXNSQRHqlSk+tdDZl16tcKT4PR9z/HEMoe62/gasw0UKdeScLKRPEk5iTGUZiMycq7F9sb0ty5pqMWsyfR/wAkJ4NojYG0L7iu31WzZ/6LcgwfvAGP7U+VarvLK09m3hvv/c/P0wDYWvZ1ZI95C3DzK1n8BArWnty7lwaXcv7k4Mj/AGe2Kh+qUnxStQqI7bvIv3k+9IYNYvc26teOwu1kDPuXfdPh936CtlbUtrn2bqkv/pcfyME/d/fILc9nu0ez3EgAEEJUfCdCfkeRrBd7K3Iemt5b8PmgpFtiuOWyIoRk452o7cL9x3KDLbORA5uHU+MAhPzrSuJ5lurkZ6ccLJptsbpXNshDjrZwKSklQzwkicC+hHyrHKlKKyyymmaS7b4R5j8KoST9iI4VDofyq8SGdh7P7/vbbAdWjh/hOaT+I9K3KUsxwYZcSzxWUrkRQZKpvHvillfcWyPaLk5YBJCT+1Gp8B6kV17PZbqx9LWe5Drzfd+SrZrkbo3l3xX10pAOfctaDwPw/Q+dbL2la23s2tNP/k/OfoRg2Vv2eWKRm2pfipZJ+kCtWe27yT95LuSJwebrs6sVDJC2z1Qs/gZFTDbl3Hi0+9DBrlbuX9lxWdwX0DVh38gTHyitn16zu/Zuae6/9y8/kjU1/ZUwlV6+4+R7SAcKFyFyonvFgHnoOoCjyNbm2pNW0I0l7HVcNOC+4R1qvKkigFAKAUAoBQCgK3vvvOLJoYAFvuHC03+KyNSBlkNSQMpkdHZ1j61U9p4iuL+3nlqDX7m7qC3HfPALullSlrgcOMyQkRAPUgc4yFX2ltF136OlpTWiXXHnywkWk5ZnIVySSOVlWmSevM+XQVo1bjOkPj5+pCW8fQ4U+9mn73T97+dTSueU/j+fyGnEzxW6SaXejdpq8bhQCXUg907zSfHqmQJFb1jf1LWeVrF8V1/kho1G5G3nCtdld5PtZJUdVpHjzIEGeYM1u7Ts6airmh7kuPY/PwYRt98Ntex2q3R754Wx1UoGD6QT6VwZy3I5LRWXg5JuZbpN02t0FfGAlGpW4o5E+CZKyfADnWlSS3k35Znk9C+dqrjzaGVtuLQklaHEpJAViAIxDQ+6oetbFxlJNGOng5Jfe4P3h+FajMyJWw18ahyIP0qYcSGda2Lss2TzBk4H0BDng5GIfy+dbkY7rXaYW8lxrMUKhvzvA42W7W1zuXiBI1Qk5A+BPXkATXZ2XYwmnXr+5H5vz8eBDZsd1N2W7Nvkp5Q+1dOZJ1IBPKfnzrWv7+d1PpFcF55hI31c8EYuFXu5J+91/d/nWlVueUPj+PyEt4JWU6yU9eY8+o8fCopXGNJ/H8hpx7iQPCt4Fc3s3YFwA8ye6u24LToyJj4VehIB8ekiuns/aDoP0dTWm+K+/n6hkjcfeb2ttSHQEXDRwuo0mMsYHITII5EHwqdpWPq01KGsJap/bzxRBZq5pIoBQCgFAKAUBzzZjftu1331HE1awhocsQykeocVn1HQV37iXquz4UlpKer7v7YXxIXEvkV58sQziJlSFRyTKI8zxZmtKrGtU5aeBVdqPaV5kEEEQc45z0J6Vqyg4vDRkjLIUrMCCSZ0jl5kdaRi5PCEpYPDeJJyQqOYJTl4ji+lbdGNWGmNPDQxcOCJcVuFihdpNoWVsX7WS21pSs9R8M/3k/xV39jVFVjO0nwkm19/z4EMr/aVtU3DzaE/q0IStOepcSFYvQED515a7jKNRwfI2KfDI7L9jFy674jgYBI/fUIA9ASflVKEMyz0FR6YL/vxsw3Fk+hIlYTjQP2kZx6iR61s1Y70GY4PDOB3q8SP4j+dc9mwjLsxeF4Hy/L5UjxD4HZtkIU5ZuoKipSVBaSTMRCsic/hPzrdjrFmB8Sy214lTIdJhOHErwgcXyg1ngnNpLmUehS+z23Ny/c37mZUopankOceScKfnXoNrzVCjTtIcEsvz35ZVF+ivPliI5iUc0KgaCU5+J4vpWnWjVm8JaeGpTPVHtKs4KSMpzj8ia1ZwlHSSMqll4C1RGRJPSOXmaiMXJ4QlLB4TiSeFCo5plMeY4sq2qUa1Plp4GJvmkS4rdLFB3m/oO0re7Rk2+cD4HPQEnxgpV5o8a9DYv1uynby96OsfPy8SHodFBrz5J9oBQCgFAKAj7Qf7tpxYElCFKA64Ukx9KyUob84x6tIFM7KEE2jjhMrcdWVE8yAMz6kn1rrbfeLhQXBRWCEbxG11oDy30oShpYbPd41qKlYIhOHSXAK4O9jOS+OhIXthsLUiHMaU4sITmRIBjPliE1O8sjBF/TbZU2QFjvUAt4kkT75APSQJFaVzrJPsEVqyM3vCkpQsJIUUFRQoKTkW1OApMZg92RPgarbvE/BiUdfPYSbneFKG1qwlSgFEJSFEQlKSSoxkJWBPj51vOeEN0kubcaSpaTixJAMYTKpUEgIHM4lJHjNN5DDNRvM+LjZtyopKcPeQCDP2S4Eg6Hhro7JqNXcGuuCJLBTdg7pvXqWnSQhrAhOM5qODg4U+kZ9Kw7Yof8AnVOmU/ki8Z4idP2Rspu2aDTQhIz8STqpR5kxWrGKisIq3kmxViDivaXugq3Up9pMsLUVGP8Apk6g/skzB9K0a1JxeVwM8JZ0Kaz7yT4D/ZrBzLnadxbkHD+2gfNP+zW/SZgme95Cbe1vGh7qm1KaPgohKk+YxT610dlwTu6cX1z9ykuGSZ2dMBOz2I+LGo+qz/pWfa8t68nnlhfIhFjiuaSau3uH3FFae6DYcKMBBxEJVgUrHMAyCQI5a55UTbJ0NV/2lSnCp2JKEwkYU5kFRzUqNE6elaVy8yXcEvaJS9uAklDazhCsKjhCVK7kPBIzkcJ1I5Gq0Pfz2MmUeBmst4W1uIaIIWoJnNJAUUBzDE4tDrEcprfU1nBG7zNzFXIKd2rMBViVHVLiCPWU/nXZ2FPF3jqmVkWnYbxXbMLOqm2yfVINc25io1pxXJv6kk6sIFAKAUAoDDeMBba0GYUlSTGsKBGXzq9OW5JSXJ5BR+yR7+jusnJTbpkeY/mk12tvw/rRqLg0Qi3L2YghYlXG6l05/EkoIAy0+zT9a4G6i2SC/uw2ouHG6kuY5go0cUlShmkyCUgZzlkMqq6aJ3jGvYSC7jUtxSkhGZwCcOKJhIjJRECB4TnWlce/jsJjLVnxrd1uUgqdVCCAVKBISEFsJGWkOrPWYzyqLdZqeD+xEnqvPQkP7vNqBGN1OIKCsKhmFBIKTlpwA9detb7ghvHk7stYlKCnAVFSgQU8KlLS5iBw5kKSCJnLLTKo3EN5mt3zSm22a+kKUrGSJVBJU6uToB1NdTY9Heu4dmpVsk7mWy27G2SB8OJQP7ZKo8Pe+lYNr1Jzu5uHDP00/ktDdx7RvCpeWQ5f6865+anRcv55lsQ6n1ClzmkR1nz/ANPnUxdTew1p5/ghqONGZFoBBBAIIgg5gg8iKylDn28vZg04e8tSGlc2j+rPkdUfUeFa07dPWOhljUa4nzdzYN4wlGNribVwwtBEa64tDnSEJLihKSZat7rUu2NwmOLulEDxSMUfMRXV2fU3LqnJ9V89DEyB2aXQXYNDmgrQfRRI+hFbO2ae5dyfXD+RCLTFcskgK2O0V44VOILKcSsBUNFFE4ScgdNQDyqu6s5JyyK7sVoKAAUnhEEKUCMOQhQM6EjxrSuUlJdxMW94yjZreJIw5EqJzOvdd1/hyqlv+5jsYm3oZrfZLaFBScQIAyxqgwnCFFMwVYYEnpXQUURlk6KsQUntZucNolse844kAfu8X8vnXb2DTzcOfJL6kMt+yrfu2WkfdQhOfgkCuTXnv1JS6tsklViAoBQCgFAKA5s85+jtrKUrK3uRrokEkZnxCp9F16NR9e2eor34fHy19CODOjivOEn2KAhurAWqSBkNa51z+54CLSbyGVgrEEHhV+Kam2/c8H9hJptYJkV0AIoDm2/V6Ly8ZsULASlYLqpEYo080pnLqqvR7MpO1t53Ulq1p3fy/oQzozSAAANAAB5DSvONtvLJPFwzijOIn6gj86xVKe/jzyLwlungW6vvnX/Yqvopf7mTvroO4VPvHlPpT0Us+8N9dCRWcxiKAg7T2qwykl51CB0URJ8AnU+lZqNvWqvFOLfnqDnXZ/tptm7et0rlh1Z7lRGESDlkdJGX8I616Pa1rUq28arXtxXtd38FUdTivLFhFARbhQCxJjhOvmK0br3l3MJpPU+IWCtMEHXQ+FY7f9xeIk02sEyK6QBFQDm9yv8ASW1W0o4mLUyo6pJBk/2lJSPJJr0lOPqNg3L35+fktfEjizpNecJFAKAUAoBQCgNPvTsBF4wWlZKGba4nCr+RGRHjW5ZXkrWqpx4c11QZVd2N512q/Yr+UKTkh0nKOQJ6dFehrp3thG4j6za6p8V28/5XwIydASsEAggg6EflXAemhIw0B9w0wBQFQ3p3twq9ltB3tyuUgpzCD1J6jXoIkxXXsdnb0fT3HswWuvPz8+RGTVf8MApoFdwoPnNaoxok5kRIJ55yJ18K2/15xn7MFuclwf3XhgYIh3W2rbfqH8aRMBKzy04FiJ/3NZfX9nV/3YYfavutSMMHeHbDBh23UvKZ7kqyz1U1kNOdPUdmVfcnj/tj5S1J1PKO0u5HvWyD098flUvYVB8Kj+RGT6rtNuOVsgHlms/SKfoNH/2P5DJ4O+u0nRLVsY0xJZdWJ89Kn9KsKb/qVPjJInLMn6M21cfrHC0mYIK0I8ZhsSRn9Kr6fZVD3Y5fc39SNSTs7swk4rp8qM5pQDnnzcVmZHgPOsdbb2Fu0YY7/wAL8k4NxtXs/tlMBDCQ06nNDuZUVdFq1IJHpqOh06G2K8au9Ve9F8V2dnnXmMGLdjewhXsl79lcIyxKIAX0M6SRGeh5VN7s5bvp7bWD5Ll5+QTLnNcckYaARQAqoChb071KfX7FYStxeSnUnICeIJPkM1aCcs671ls+NKPrN1pFcE+fT+EQ2WPdLd5NkyECFLVm4v7x/kNB/rXOv72V1V3nwXBdEEbutIkUAoBQCgFAKAUBrNu7CZu0YHkT91QyUk9Qfy0POtm2u6ttLepv8MFOGwNpWJ/ojofZ5NqifLCf8pHlXY9bsbz/ADEd2XVefqiNTKN+Ltr/AJiwcEZEpConzwkfWqfpNvU/arLxx+fsMj/iA+vJmwdUfHER9E1P6NRj+5WS+H5GTwLTat6YdULRk+8E5KjWAAcRJyGZA18jPpNnWizBb8u3h+PkxqWfdzdhizT9kmVn3nFZqOmU8hloK5l5f1rp+29OSXDz2km7rSAoBQCgFAKAUAoBQGn3i3aYvEw6niHuuJyUPCeYz0OXrW5aX1a1lmm9Oa5ee0FTRs/a1jkytN00NEnMx5EhQ9FEV1XV2dd61E4S8+HyRGplG/1wgfbWDyTpICwJ9U1T9Hoy/brJ/D8jI/7dXTn6iwdM5AqConzCY6c6fpNvD92svDH5GTCdibTvjF04m3ZOraYk+GEa/wASvSrq6sLPWhHel1fn6LxGpcNgbvsWiMLKYJ95ZzUrzP5DKuRdXlW5lvVH3LkiTa1qgUAoBQCg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344" name="Picture 8" descr="https://encrypted-tbn3.gstatic.com/images?q=tbn:ANd9GcQr_DigR0tQX8Cb_MU9xfNBn2dOXdYNUP8KAllNs2p3IN5y6W-r">
            <a:hlinkClick r:id="rId4"/>
          </p:cNvPr>
          <p:cNvPicPr>
            <a:picLocks noChangeAspect="1" noChangeArrowheads="1"/>
          </p:cNvPicPr>
          <p:nvPr/>
        </p:nvPicPr>
        <p:blipFill>
          <a:blip r:embed="rId5" cstate="print"/>
          <a:srcRect/>
          <a:stretch>
            <a:fillRect/>
          </a:stretch>
        </p:blipFill>
        <p:spPr bwMode="auto">
          <a:xfrm>
            <a:off x="5486400" y="4876800"/>
            <a:ext cx="2619375" cy="1743076"/>
          </a:xfrm>
          <a:prstGeom prst="rect">
            <a:avLst/>
          </a:prstGeom>
          <a:noFill/>
        </p:spPr>
      </p:pic>
      <p:sp>
        <p:nvSpPr>
          <p:cNvPr id="9" name="Rounded Rectangle 8">
            <a:hlinkClick r:id="rId6"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600000">
            <a:off x="533400" y="914399"/>
            <a:ext cx="8229600" cy="685800"/>
          </a:xfrm>
        </p:spPr>
        <p:txBody>
          <a:bodyPr>
            <a:noAutofit/>
          </a:bodyPr>
          <a:lstStyle/>
          <a:p>
            <a:pPr algn="ctr"/>
            <a:r>
              <a:rPr lang="es-EC" sz="4800" b="1" dirty="0" smtClean="0">
                <a:solidFill>
                  <a:schemeClr val="accent3">
                    <a:tint val="90000"/>
                    <a:satMod val="120000"/>
                  </a:schemeClr>
                </a:solidFill>
                <a:effectLst>
                  <a:outerShdw blurRad="38100" dist="25400" dir="5400000" algn="tl" rotWithShape="0">
                    <a:srgbClr val="000000">
                      <a:alpha val="43000"/>
                    </a:srgbClr>
                  </a:outerShdw>
                </a:effectLst>
              </a:rPr>
              <a:t/>
            </a:r>
            <a:br>
              <a:rPr lang="es-EC" sz="4800" b="1" dirty="0" smtClean="0">
                <a:solidFill>
                  <a:schemeClr val="accent3">
                    <a:tint val="90000"/>
                    <a:satMod val="120000"/>
                  </a:schemeClr>
                </a:solidFill>
                <a:effectLst>
                  <a:outerShdw blurRad="38100" dist="25400" dir="5400000" algn="tl" rotWithShape="0">
                    <a:srgbClr val="000000">
                      <a:alpha val="43000"/>
                    </a:srgbClr>
                  </a:outerShdw>
                </a:effectLst>
              </a:rPr>
            </a:br>
            <a:r>
              <a:rPr lang="es-EC" sz="4800" b="1" dirty="0" smtClean="0">
                <a:solidFill>
                  <a:schemeClr val="accent3">
                    <a:tint val="90000"/>
                    <a:satMod val="120000"/>
                  </a:schemeClr>
                </a:solidFill>
                <a:effectLst>
                  <a:outerShdw blurRad="38100" dist="25400" dir="5400000" algn="tl" rotWithShape="0">
                    <a:srgbClr val="000000">
                      <a:alpha val="43000"/>
                    </a:srgbClr>
                  </a:outerShdw>
                </a:effectLst>
              </a:rPr>
              <a:t>Objetivos de calidad</a:t>
            </a:r>
          </a:p>
        </p:txBody>
      </p:sp>
      <p:sp>
        <p:nvSpPr>
          <p:cNvPr id="5" name="Content Placeholder 4"/>
          <p:cNvSpPr>
            <a:spLocks noGrp="1"/>
          </p:cNvSpPr>
          <p:nvPr>
            <p:ph idx="1"/>
          </p:nvPr>
        </p:nvSpPr>
        <p:spPr>
          <a:xfrm>
            <a:off x="-76200" y="1752600"/>
            <a:ext cx="8915400" cy="3429000"/>
          </a:xfrm>
        </p:spPr>
        <p:txBody>
          <a:bodyPr>
            <a:normAutofit/>
          </a:bodyPr>
          <a:lstStyle/>
          <a:p>
            <a:pPr lvl="1">
              <a:spcAft>
                <a:spcPts val="1200"/>
              </a:spcAft>
            </a:pPr>
            <a:r>
              <a:rPr lang="es-ES" sz="2800" b="1" dirty="0" smtClean="0"/>
              <a:t>Objetivos Estratégicos Financieros</a:t>
            </a:r>
            <a:endParaRPr lang="es-EC" dirty="0" smtClean="0"/>
          </a:p>
          <a:p>
            <a:pPr lvl="2"/>
            <a:r>
              <a:rPr lang="es-EC" sz="2800" dirty="0" smtClean="0"/>
              <a:t>Incrementar las ventas en el mercado empresarial</a:t>
            </a:r>
          </a:p>
          <a:p>
            <a:pPr lvl="2"/>
            <a:r>
              <a:rPr lang="es-EC" sz="2800" dirty="0" smtClean="0"/>
              <a:t>Disminuir los costos generados por quejas y reclamos de clientes.</a:t>
            </a:r>
          </a:p>
          <a:p>
            <a:pPr lvl="2"/>
            <a:r>
              <a:rPr lang="es-EC" sz="2800" dirty="0" smtClean="0"/>
              <a:t>Reducir costos de sobreventas</a:t>
            </a:r>
          </a:p>
          <a:p>
            <a:pPr lvl="2"/>
            <a:r>
              <a:rPr lang="es-EC" sz="2800" dirty="0" smtClean="0"/>
              <a:t>Realizar pagos y cobranzas a tiempo</a:t>
            </a:r>
          </a:p>
          <a:p>
            <a:endParaRPr lang="es-EC" sz="2400" dirty="0" smtClean="0"/>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22</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SIGUIENTE</a:t>
            </a:r>
            <a:endParaRPr lang="es-EC" dirty="0"/>
          </a:p>
        </p:txBody>
      </p:sp>
      <p:pic>
        <p:nvPicPr>
          <p:cNvPr id="12290" name="Picture 2" descr="https://encrypted-tbn1.gstatic.com/images?q=tbn:ANd9GcSZBkSK-JBmtafsNhJ4aeBcdf-8t6tIp00xOz2tQf6BCrUXuV5J">
            <a:hlinkClick r:id="rId6"/>
          </p:cNvPr>
          <p:cNvPicPr>
            <a:picLocks noChangeAspect="1" noChangeArrowheads="1"/>
          </p:cNvPicPr>
          <p:nvPr/>
        </p:nvPicPr>
        <p:blipFill>
          <a:blip r:embed="rId7" cstate="print"/>
          <a:srcRect/>
          <a:stretch>
            <a:fillRect/>
          </a:stretch>
        </p:blipFill>
        <p:spPr bwMode="auto">
          <a:xfrm>
            <a:off x="3733800" y="4952999"/>
            <a:ext cx="1828800" cy="182880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990600"/>
          </a:xfrm>
        </p:spPr>
        <p:txBody>
          <a:bodyPr>
            <a:noAutofit/>
          </a:bodyPr>
          <a:lstStyle/>
          <a:p>
            <a:pPr lvl="0" algn="ctr">
              <a:buClr>
                <a:schemeClr val="tx1">
                  <a:lumMod val="50000"/>
                  <a:lumOff val="50000"/>
                </a:schemeClr>
              </a:buClr>
              <a:buFont typeface="Arial" pitchFamily="34" charset="0"/>
              <a:buChar char="•"/>
            </a:pPr>
            <a:r>
              <a:rPr lang="es-ES" sz="2800" b="1" dirty="0" smtClean="0">
                <a:solidFill>
                  <a:schemeClr val="tx1"/>
                </a:solidFill>
                <a:latin typeface="+mn-lt"/>
                <a:ea typeface="+mn-ea"/>
                <a:cs typeface="+mn-cs"/>
              </a:rPr>
              <a:t> Objetivos</a:t>
            </a:r>
            <a:r>
              <a:rPr lang="es-ES" sz="40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es-ES" sz="2800" b="1" dirty="0" smtClean="0">
                <a:solidFill>
                  <a:schemeClr val="tx1"/>
                </a:solidFill>
                <a:latin typeface="+mn-lt"/>
                <a:ea typeface="+mn-ea"/>
                <a:cs typeface="+mn-cs"/>
              </a:rPr>
              <a:t>Estratégicos para el Cliente</a:t>
            </a:r>
            <a:endParaRPr lang="es-EC" sz="2800" b="1" dirty="0" smtClean="0">
              <a:solidFill>
                <a:schemeClr val="tx1"/>
              </a:solidFill>
              <a:latin typeface="+mn-lt"/>
              <a:ea typeface="+mn-ea"/>
              <a:cs typeface="+mn-cs"/>
            </a:endParaRPr>
          </a:p>
        </p:txBody>
      </p:sp>
      <p:sp>
        <p:nvSpPr>
          <p:cNvPr id="5" name="Content Placeholder 4"/>
          <p:cNvSpPr>
            <a:spLocks noGrp="1"/>
          </p:cNvSpPr>
          <p:nvPr>
            <p:ph idx="1"/>
          </p:nvPr>
        </p:nvSpPr>
        <p:spPr>
          <a:xfrm>
            <a:off x="457200" y="2133600"/>
            <a:ext cx="8229600" cy="3429000"/>
          </a:xfrm>
        </p:spPr>
        <p:txBody>
          <a:bodyPr>
            <a:normAutofit/>
          </a:bodyPr>
          <a:lstStyle/>
          <a:p>
            <a:pPr lvl="1">
              <a:buClr>
                <a:schemeClr val="accent2">
                  <a:lumMod val="75000"/>
                </a:schemeClr>
              </a:buClr>
            </a:pPr>
            <a:r>
              <a:rPr lang="es-EC" sz="2800" dirty="0" smtClean="0"/>
              <a:t>Reducir tiempo en entrega de servicios</a:t>
            </a:r>
          </a:p>
          <a:p>
            <a:pPr lvl="1">
              <a:buClr>
                <a:schemeClr val="accent2">
                  <a:lumMod val="75000"/>
                </a:schemeClr>
              </a:buClr>
            </a:pPr>
            <a:r>
              <a:rPr lang="es-EC" sz="2800" dirty="0" smtClean="0"/>
              <a:t>Mejorar la atención al cliente</a:t>
            </a:r>
          </a:p>
          <a:p>
            <a:pPr lvl="1">
              <a:buClr>
                <a:schemeClr val="accent2">
                  <a:lumMod val="75000"/>
                </a:schemeClr>
              </a:buClr>
            </a:pPr>
            <a:r>
              <a:rPr lang="es-EC" sz="2800" dirty="0" smtClean="0"/>
              <a:t>Ofrecer un servicio personalizado</a:t>
            </a:r>
          </a:p>
          <a:p>
            <a:pPr lvl="1">
              <a:buClr>
                <a:schemeClr val="accent2">
                  <a:lumMod val="75000"/>
                </a:schemeClr>
              </a:buClr>
            </a:pPr>
            <a:r>
              <a:rPr lang="es-EC" sz="2800" dirty="0" smtClean="0"/>
              <a:t>Incrementar clientes satisfechos</a:t>
            </a:r>
          </a:p>
          <a:p>
            <a:pPr lvl="1">
              <a:buClr>
                <a:schemeClr val="accent2">
                  <a:lumMod val="75000"/>
                </a:schemeClr>
              </a:buClr>
            </a:pPr>
            <a:r>
              <a:rPr lang="es-EC" sz="2800" dirty="0" smtClean="0"/>
              <a:t>Plan de capacitación continuo</a:t>
            </a:r>
          </a:p>
          <a:p>
            <a:pPr lvl="1">
              <a:buClr>
                <a:schemeClr val="accent2">
                  <a:lumMod val="75000"/>
                </a:schemeClr>
              </a:buClr>
            </a:pPr>
            <a:r>
              <a:rPr lang="es-EC" sz="2800" dirty="0" smtClean="0"/>
              <a:t>Medir la satisfacción del cliente</a:t>
            </a:r>
          </a:p>
          <a:p>
            <a:pPr>
              <a:buClr>
                <a:schemeClr val="accent2">
                  <a:lumMod val="75000"/>
                </a:schemeClr>
              </a:buClr>
            </a:pPr>
            <a:endParaRPr lang="es-EC" sz="2400" dirty="0" smtClean="0"/>
          </a:p>
          <a:p>
            <a:pPr>
              <a:buNone/>
            </a:pPr>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23</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SIGUIENTE</a:t>
            </a:r>
            <a:endParaRPr lang="es-EC" dirty="0"/>
          </a:p>
        </p:txBody>
      </p:sp>
      <p:pic>
        <p:nvPicPr>
          <p:cNvPr id="11266" name="Picture 2" descr="https://encrypted-tbn2.gstatic.com/images?q=tbn:ANd9GcSncTZI-BFSa5d67z-WR4XwHzC8U7pZljIRP2vEBl7xAipfw1ITvg">
            <a:hlinkClick r:id="rId6"/>
          </p:cNvPr>
          <p:cNvPicPr>
            <a:picLocks noChangeAspect="1" noChangeArrowheads="1"/>
          </p:cNvPicPr>
          <p:nvPr/>
        </p:nvPicPr>
        <p:blipFill>
          <a:blip r:embed="rId7" cstate="print"/>
          <a:srcRect/>
          <a:stretch>
            <a:fillRect/>
          </a:stretch>
        </p:blipFill>
        <p:spPr bwMode="auto">
          <a:xfrm>
            <a:off x="6781800" y="3886200"/>
            <a:ext cx="2143125" cy="213360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4419600"/>
          </a:xfrm>
        </p:spPr>
        <p:txBody>
          <a:bodyPr>
            <a:normAutofit/>
          </a:bodyPr>
          <a:lstStyle/>
          <a:p>
            <a:pPr lvl="0" algn="ctr">
              <a:spcAft>
                <a:spcPts val="1200"/>
              </a:spcAft>
              <a:buClr>
                <a:schemeClr val="accent1"/>
              </a:buClr>
              <a:buFont typeface="Arial" pitchFamily="34" charset="0"/>
              <a:buChar char="•"/>
            </a:pPr>
            <a:r>
              <a:rPr lang="es-EC" sz="2800" b="1" dirty="0" smtClean="0"/>
              <a:t>Objetivos estratégicos de los procesos</a:t>
            </a:r>
            <a:endParaRPr lang="es-EC" sz="2800" dirty="0" smtClean="0"/>
          </a:p>
          <a:p>
            <a:pPr lvl="1">
              <a:buClr>
                <a:schemeClr val="accent2">
                  <a:lumMod val="75000"/>
                </a:schemeClr>
              </a:buClr>
            </a:pPr>
            <a:r>
              <a:rPr lang="es-EC" sz="2500" dirty="0" smtClean="0"/>
              <a:t>Establecer un manual de procesos a nivel operativo</a:t>
            </a:r>
          </a:p>
          <a:p>
            <a:pPr lvl="1">
              <a:buClr>
                <a:schemeClr val="accent2">
                  <a:lumMod val="75000"/>
                </a:schemeClr>
              </a:buClr>
            </a:pPr>
            <a:r>
              <a:rPr lang="es-EC" sz="2500" dirty="0" smtClean="0"/>
              <a:t>Establecer jerarquías en cada departamento</a:t>
            </a:r>
          </a:p>
          <a:p>
            <a:pPr lvl="1">
              <a:buClr>
                <a:schemeClr val="accent2">
                  <a:lumMod val="75000"/>
                </a:schemeClr>
              </a:buClr>
            </a:pPr>
            <a:r>
              <a:rPr lang="es-EC" sz="2500" dirty="0" smtClean="0"/>
              <a:t>Implementar métodos de control de cumplimiento de procesos</a:t>
            </a:r>
          </a:p>
          <a:p>
            <a:pPr lvl="1">
              <a:buClr>
                <a:schemeClr val="accent2">
                  <a:lumMod val="75000"/>
                </a:schemeClr>
              </a:buClr>
            </a:pPr>
            <a:r>
              <a:rPr lang="es-EC" sz="2500" dirty="0" smtClean="0"/>
              <a:t>Implementar herramientas tecnológicas en los procesos</a:t>
            </a:r>
          </a:p>
          <a:p>
            <a:pPr lvl="1">
              <a:buClr>
                <a:schemeClr val="accent2">
                  <a:lumMod val="75000"/>
                </a:schemeClr>
              </a:buClr>
            </a:pPr>
            <a:r>
              <a:rPr lang="es-EC" sz="2500" dirty="0" smtClean="0"/>
              <a:t>Mejorar procesos de atención al cliente</a:t>
            </a:r>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1524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24</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SIGUIENTE</a:t>
            </a:r>
            <a:endParaRPr lang="es-EC" dirty="0"/>
          </a:p>
        </p:txBody>
      </p:sp>
      <p:pic>
        <p:nvPicPr>
          <p:cNvPr id="10242" name="Picture 2" descr="https://encrypted-tbn3.gstatic.com/images?q=tbn:ANd9GcTdXHYMmz0C3erUxIwfzegp7wmbPW4ejn-qpevZr4BPrF02SDdnpw">
            <a:hlinkClick r:id="rId6"/>
          </p:cNvPr>
          <p:cNvPicPr>
            <a:picLocks noChangeAspect="1" noChangeArrowheads="1"/>
          </p:cNvPicPr>
          <p:nvPr/>
        </p:nvPicPr>
        <p:blipFill>
          <a:blip r:embed="rId7" cstate="print"/>
          <a:srcRect/>
          <a:stretch>
            <a:fillRect/>
          </a:stretch>
        </p:blipFill>
        <p:spPr bwMode="auto">
          <a:xfrm>
            <a:off x="3200400" y="5010149"/>
            <a:ext cx="2466975" cy="184785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458200" cy="5029200"/>
          </a:xfrm>
        </p:spPr>
        <p:txBody>
          <a:bodyPr>
            <a:normAutofit/>
          </a:bodyPr>
          <a:lstStyle/>
          <a:p>
            <a:pPr lvl="0">
              <a:spcAft>
                <a:spcPts val="1200"/>
              </a:spcAft>
              <a:buClr>
                <a:schemeClr val="accent1"/>
              </a:buClr>
            </a:pPr>
            <a:r>
              <a:rPr lang="es-EC" sz="2800" b="1" dirty="0" smtClean="0"/>
              <a:t>Objetivos estratégicos de Capacidades Internas</a:t>
            </a:r>
            <a:endParaRPr lang="es-EC" sz="2400" dirty="0" smtClean="0"/>
          </a:p>
          <a:p>
            <a:pPr lvl="1">
              <a:buClr>
                <a:schemeClr val="accent2"/>
              </a:buClr>
            </a:pPr>
            <a:r>
              <a:rPr lang="es-EC" sz="2600" dirty="0" smtClean="0"/>
              <a:t>Incrementar número de capacitaciones al personal </a:t>
            </a:r>
          </a:p>
          <a:p>
            <a:pPr lvl="1">
              <a:buClr>
                <a:schemeClr val="accent2"/>
              </a:buClr>
            </a:pPr>
            <a:r>
              <a:rPr lang="es-EC" sz="2600" dirty="0" smtClean="0"/>
              <a:t>Disminuir la rotación del personal</a:t>
            </a:r>
          </a:p>
          <a:p>
            <a:pPr lvl="1">
              <a:buClr>
                <a:schemeClr val="accent2"/>
              </a:buClr>
            </a:pPr>
            <a:r>
              <a:rPr lang="es-EC" sz="2600" dirty="0" smtClean="0"/>
              <a:t>Desarrollar el sentido de responsabilidad hacia la empresa </a:t>
            </a:r>
          </a:p>
          <a:p>
            <a:pPr lvl="1">
              <a:buClr>
                <a:schemeClr val="accent2"/>
              </a:buClr>
            </a:pPr>
            <a:r>
              <a:rPr lang="es-EC" sz="2600" dirty="0" smtClean="0"/>
              <a:t>Mejorar el clima laboral</a:t>
            </a:r>
          </a:p>
          <a:p>
            <a:pPr lvl="1">
              <a:buClr>
                <a:schemeClr val="accent2"/>
              </a:buClr>
            </a:pPr>
            <a:r>
              <a:rPr lang="es-EC" sz="2600" dirty="0" smtClean="0"/>
              <a:t>Incrementar estímulos y actividades motivacionales </a:t>
            </a:r>
          </a:p>
          <a:p>
            <a:pPr lvl="1">
              <a:buClr>
                <a:schemeClr val="accent2"/>
              </a:buClr>
            </a:pPr>
            <a:r>
              <a:rPr lang="es-EC" sz="2600" dirty="0" smtClean="0"/>
              <a:t>Medir efectividad a los empleados </a:t>
            </a:r>
            <a:endParaRPr lang="es-EC" sz="2400" dirty="0" smtClean="0"/>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1524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25</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pic>
        <p:nvPicPr>
          <p:cNvPr id="9218" name="Picture 2" descr="https://encrypted-tbn0.gstatic.com/images?q=tbn:ANd9GcSBC4gMpD0CCqLwLsk3JXmdXQ_A8xDRkNeKoFMreGj2Eb_z9KoJRg">
            <a:hlinkClick r:id="rId6"/>
          </p:cNvPr>
          <p:cNvPicPr>
            <a:picLocks noChangeAspect="1" noChangeArrowheads="1"/>
          </p:cNvPicPr>
          <p:nvPr/>
        </p:nvPicPr>
        <p:blipFill>
          <a:blip r:embed="rId7" cstate="print"/>
          <a:srcRect/>
          <a:stretch>
            <a:fillRect/>
          </a:stretch>
        </p:blipFill>
        <p:spPr bwMode="auto">
          <a:xfrm>
            <a:off x="3581400" y="5043714"/>
            <a:ext cx="2286000" cy="181428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5410200"/>
          </a:xfrm>
        </p:spPr>
        <p:txBody>
          <a:bodyPr>
            <a:normAutofit fontScale="92500" lnSpcReduction="20000"/>
          </a:bodyPr>
          <a:lstStyle/>
          <a:p>
            <a:r>
              <a:rPr lang="es-ES" b="1" dirty="0" smtClean="0"/>
              <a:t>	</a:t>
            </a:r>
            <a:r>
              <a:rPr lang="es-ES" b="1" dirty="0" smtClean="0">
                <a:solidFill>
                  <a:schemeClr val="accent2">
                    <a:lumMod val="75000"/>
                  </a:schemeClr>
                </a:solidFill>
              </a:rPr>
              <a:t>MISIÓN</a:t>
            </a:r>
            <a:endParaRPr lang="es-EC" dirty="0" smtClean="0">
              <a:solidFill>
                <a:schemeClr val="accent2">
                  <a:lumMod val="75000"/>
                </a:schemeClr>
              </a:solidFill>
            </a:endParaRPr>
          </a:p>
          <a:p>
            <a:pPr algn="just">
              <a:buNone/>
            </a:pPr>
            <a:r>
              <a:rPr lang="es-ES" dirty="0" smtClean="0"/>
              <a:t>	Ofrecer servicios de hospedaje con alto valor agregado para nuestros clientes y consolidarnos como líderes dentro del sector hotelero tanto a nivel nacional e internacional, para generar la más alta rentabilidad, perfeccionar el potencial de nuestro personal y contribuir de forma sostenible al desarrollo social y económico de nuestro país</a:t>
            </a:r>
          </a:p>
          <a:p>
            <a:pPr algn="just">
              <a:buNone/>
            </a:pPr>
            <a:endParaRPr lang="es-EC" dirty="0" smtClean="0"/>
          </a:p>
          <a:p>
            <a:r>
              <a:rPr lang="es-ES" b="1" dirty="0" smtClean="0"/>
              <a:t>	</a:t>
            </a:r>
            <a:r>
              <a:rPr lang="es-ES" b="1" dirty="0" smtClean="0">
                <a:solidFill>
                  <a:schemeClr val="accent2">
                    <a:lumMod val="75000"/>
                  </a:schemeClr>
                </a:solidFill>
              </a:rPr>
              <a:t> VISIÓN</a:t>
            </a:r>
            <a:endParaRPr lang="es-EC" dirty="0" smtClean="0">
              <a:solidFill>
                <a:schemeClr val="accent2">
                  <a:lumMod val="75000"/>
                </a:schemeClr>
              </a:solidFill>
            </a:endParaRPr>
          </a:p>
          <a:p>
            <a:pPr algn="just">
              <a:buNone/>
            </a:pPr>
            <a:r>
              <a:rPr lang="es-ES" dirty="0" smtClean="0"/>
              <a:t>	Somos una empresa enfocada a servicios de hospedaje de alta calidad para satisfacer las más altas exigencias de nuestros clientes, necesidades  y expectativas, a través de un trabajo en equipo, con el compromiso y desarrollo continuo de nuestro personal y el crecimiento constante que contribuya a mejorar la calidad de vida de nuestra localidad</a:t>
            </a:r>
            <a:endParaRPr lang="es-EC" dirty="0" smtClean="0"/>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26</a:t>
            </a:fld>
            <a:endParaRPr lang="es-EC"/>
          </a:p>
        </p:txBody>
      </p:sp>
      <p:sp>
        <p:nvSpPr>
          <p:cNvPr id="8" name="Rounded Rectangle 7">
            <a:hlinkClick r:id="rId5"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ctr"/>
            <a:r>
              <a:rPr lang="es-EC" b="1" dirty="0" smtClean="0">
                <a:solidFill>
                  <a:schemeClr val="accent3">
                    <a:tint val="90000"/>
                    <a:satMod val="120000"/>
                  </a:schemeClr>
                </a:solidFill>
                <a:effectLst>
                  <a:outerShdw blurRad="38100" dist="25400" dir="5400000" algn="tl" rotWithShape="0">
                    <a:srgbClr val="000000">
                      <a:alpha val="43000"/>
                    </a:srgbClr>
                  </a:outerShdw>
                </a:effectLst>
              </a:rPr>
              <a:t>Manual de la calidad</a:t>
            </a:r>
          </a:p>
        </p:txBody>
      </p:sp>
      <p:sp>
        <p:nvSpPr>
          <p:cNvPr id="5" name="Content Placeholder 4"/>
          <p:cNvSpPr>
            <a:spLocks noGrp="1"/>
          </p:cNvSpPr>
          <p:nvPr>
            <p:ph idx="1"/>
          </p:nvPr>
        </p:nvSpPr>
        <p:spPr>
          <a:xfrm>
            <a:off x="457200" y="1600200"/>
            <a:ext cx="8229600" cy="4495800"/>
          </a:xfrm>
        </p:spPr>
        <p:txBody>
          <a:bodyPr>
            <a:normAutofit/>
          </a:bodyPr>
          <a:lstStyle/>
          <a:p>
            <a:pPr algn="just">
              <a:buNone/>
            </a:pPr>
            <a:r>
              <a:rPr lang="es-EC" sz="2800" dirty="0" smtClean="0"/>
              <a:t>La organización debe establecer y mantener un manual de la calidad que incluya:</a:t>
            </a:r>
            <a:endParaRPr lang="es-EC" sz="2400" dirty="0" smtClean="0"/>
          </a:p>
          <a:p>
            <a:pPr lvl="0"/>
            <a:r>
              <a:rPr lang="es-EC" sz="2800" dirty="0" smtClean="0"/>
              <a:t>El alcance del sistema de gestión de la calidad, incluyendo los detalles y la justificación de cualquier exclusión,</a:t>
            </a:r>
            <a:endParaRPr lang="es-EC" sz="2400" dirty="0" smtClean="0"/>
          </a:p>
          <a:p>
            <a:pPr lvl="0"/>
            <a:r>
              <a:rPr lang="es-EC" sz="2800" dirty="0" smtClean="0"/>
              <a:t>Los procedimientos documentados establecidos para el sistema de gestión de la calidad,</a:t>
            </a:r>
            <a:endParaRPr lang="es-EC" sz="2400" dirty="0" smtClean="0"/>
          </a:p>
          <a:p>
            <a:pPr lvl="0"/>
            <a:r>
              <a:rPr lang="es-EC" sz="2800" dirty="0" smtClean="0"/>
              <a:t>La descripción de la interacción entre los procesos del sistema de gestión de la calidad.</a:t>
            </a:r>
            <a:endParaRPr lang="es-EC" sz="2400" dirty="0" smtClean="0"/>
          </a:p>
        </p:txBody>
      </p:sp>
      <p:pic>
        <p:nvPicPr>
          <p:cNvPr id="4" name="Picture 3"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pic>
        <p:nvPicPr>
          <p:cNvPr id="6"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228600"/>
            <a:ext cx="1240587" cy="609600"/>
          </a:xfrm>
          <a:prstGeom prst="rect">
            <a:avLst/>
          </a:prstGeom>
          <a:noFill/>
        </p:spPr>
      </p:pic>
      <p:sp>
        <p:nvSpPr>
          <p:cNvPr id="7" name="Slide Number Placeholder 6"/>
          <p:cNvSpPr>
            <a:spLocks noGrp="1"/>
          </p:cNvSpPr>
          <p:nvPr>
            <p:ph type="sldNum" sz="quarter" idx="12"/>
          </p:nvPr>
        </p:nvSpPr>
        <p:spPr/>
        <p:txBody>
          <a:bodyPr/>
          <a:lstStyle/>
          <a:p>
            <a:fld id="{0F97F150-133A-43A0-B7ED-DB695A7A7B9A}" type="slidenum">
              <a:rPr lang="es-EC" smtClean="0"/>
              <a:pPr/>
              <a:t>27</a:t>
            </a:fld>
            <a:endParaRPr lang="es-EC"/>
          </a:p>
        </p:txBody>
      </p:sp>
      <p:pic>
        <p:nvPicPr>
          <p:cNvPr id="9218" name="Picture 2" descr="https://encrypted-tbn0.gstatic.com/images?q=tbn:ANd9GcRlCj31NFvRyOCdm_GMm97GNsKQlpE_8Op0ERD8vipMJLnAv8_o">
            <a:hlinkClick r:id="rId5"/>
          </p:cNvPr>
          <p:cNvPicPr>
            <a:picLocks noChangeAspect="1" noChangeArrowheads="1"/>
          </p:cNvPicPr>
          <p:nvPr/>
        </p:nvPicPr>
        <p:blipFill>
          <a:blip r:embed="rId6" cstate="print"/>
          <a:srcRect/>
          <a:stretch>
            <a:fillRect/>
          </a:stretch>
        </p:blipFill>
        <p:spPr bwMode="auto">
          <a:xfrm>
            <a:off x="6781800" y="5257800"/>
            <a:ext cx="1362075" cy="1285421"/>
          </a:xfrm>
          <a:prstGeom prst="rect">
            <a:avLst/>
          </a:prstGeom>
          <a:noFill/>
        </p:spPr>
      </p:pic>
      <p:sp>
        <p:nvSpPr>
          <p:cNvPr id="8" name="Rounded Rectangle 7">
            <a:hlinkClick r:id="rId7" action="ppaction://hlinksldjump"/>
          </p:cNvPr>
          <p:cNvSpPr/>
          <p:nvPr/>
        </p:nvSpPr>
        <p:spPr>
          <a:xfrm>
            <a:off x="6705600" y="6400800"/>
            <a:ext cx="15240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RETORNAR</a:t>
            </a:r>
            <a:endParaRPr lang="es-EC" dirty="0"/>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Autofit/>
          </a:bodyPr>
          <a:lstStyle/>
          <a:p>
            <a:pPr lvl="1" algn="ctr" rtl="0">
              <a:spcBef>
                <a:spcPct val="0"/>
              </a:spcBef>
            </a:pPr>
            <a:r>
              <a:rPr lang="es-EC" sz="4000" b="1" dirty="0" smtClean="0">
                <a:solidFill>
                  <a:schemeClr val="accent3">
                    <a:tint val="90000"/>
                    <a:satMod val="120000"/>
                  </a:schemeClr>
                </a:solidFill>
                <a:effectLst>
                  <a:outerShdw blurRad="38100" dist="25400" dir="5400000" algn="tl" rotWithShape="0">
                    <a:srgbClr val="000000">
                      <a:alpha val="43000"/>
                    </a:srgbClr>
                  </a:outerShdw>
                </a:effectLst>
              </a:rPr>
              <a:t>Flujograma </a:t>
            </a:r>
            <a:r>
              <a:rPr lang="es-EC" sz="4000" b="1" dirty="0">
                <a:solidFill>
                  <a:schemeClr val="accent3">
                    <a:tint val="90000"/>
                    <a:satMod val="120000"/>
                  </a:schemeClr>
                </a:solidFill>
                <a:effectLst>
                  <a:outerShdw blurRad="38100" dist="25400" dir="5400000" algn="tl" rotWithShape="0">
                    <a:srgbClr val="000000">
                      <a:alpha val="43000"/>
                    </a:srgbClr>
                  </a:outerShdw>
                </a:effectLst>
              </a:rPr>
              <a:t>de </a:t>
            </a:r>
            <a:r>
              <a:rPr lang="es-EC" sz="4000" b="1" dirty="0" smtClean="0">
                <a:solidFill>
                  <a:schemeClr val="accent3">
                    <a:tint val="90000"/>
                    <a:satMod val="120000"/>
                  </a:schemeClr>
                </a:solidFill>
                <a:effectLst>
                  <a:outerShdw blurRad="38100" dist="25400" dir="5400000" algn="tl" rotWithShape="0">
                    <a:srgbClr val="000000">
                      <a:alpha val="43000"/>
                    </a:srgbClr>
                  </a:outerShdw>
                </a:effectLst>
              </a:rPr>
              <a:t>Actividades</a:t>
            </a:r>
            <a:endParaRPr lang="es-EC" sz="24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7" name="Slide Number Placeholder 6"/>
          <p:cNvSpPr>
            <a:spLocks noGrp="1"/>
          </p:cNvSpPr>
          <p:nvPr>
            <p:ph type="sldNum" sz="quarter" idx="12"/>
          </p:nvPr>
        </p:nvSpPr>
        <p:spPr/>
        <p:txBody>
          <a:bodyPr/>
          <a:lstStyle/>
          <a:p>
            <a:fld id="{0F97F150-133A-43A0-B7ED-DB695A7A7B9A}" type="slidenum">
              <a:rPr lang="es-EC" smtClean="0"/>
              <a:pPr/>
              <a:t>28</a:t>
            </a:fld>
            <a:endParaRPr lang="es-EC"/>
          </a:p>
        </p:txBody>
      </p:sp>
      <p:pic>
        <p:nvPicPr>
          <p:cNvPr id="8" name="Picture 2"/>
          <p:cNvPicPr>
            <a:picLocks noGrp="1" noChangeAspect="1" noChangeArrowheads="1"/>
          </p:cNvPicPr>
          <p:nvPr>
            <p:ph idx="1"/>
          </p:nvPr>
        </p:nvPicPr>
        <p:blipFill>
          <a:blip r:embed="rId5" cstate="print"/>
          <a:srcRect l="16398" t="22917" r="53734" b="9375"/>
          <a:stretch>
            <a:fillRect/>
          </a:stretch>
        </p:blipFill>
        <p:spPr bwMode="auto">
          <a:xfrm>
            <a:off x="2471237" y="1295400"/>
            <a:ext cx="4462963" cy="55626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pPr lvl="1" algn="ctr" rtl="0">
              <a:spcBef>
                <a:spcPct val="0"/>
              </a:spcBef>
            </a:pPr>
            <a:r>
              <a:rPr lang="es-EC" sz="3600" b="1" dirty="0" smtClean="0">
                <a:solidFill>
                  <a:schemeClr val="accent3">
                    <a:tint val="90000"/>
                    <a:satMod val="120000"/>
                  </a:schemeClr>
                </a:solidFill>
                <a:effectLst>
                  <a:outerShdw blurRad="38100" dist="25400" dir="5400000" algn="tl" rotWithShape="0">
                    <a:srgbClr val="000000">
                      <a:alpha val="43000"/>
                    </a:srgbClr>
                  </a:outerShdw>
                </a:effectLst>
              </a:rPr>
              <a:t>Actividades </a:t>
            </a:r>
            <a:r>
              <a:rPr lang="es-EC" sz="3600" b="1" dirty="0">
                <a:solidFill>
                  <a:schemeClr val="accent3">
                    <a:tint val="90000"/>
                    <a:satMod val="120000"/>
                  </a:schemeClr>
                </a:solidFill>
                <a:effectLst>
                  <a:outerShdw blurRad="38100" dist="25400" dir="5400000" algn="tl" rotWithShape="0">
                    <a:srgbClr val="000000">
                      <a:alpha val="43000"/>
                    </a:srgbClr>
                  </a:outerShdw>
                </a:effectLst>
              </a:rPr>
              <a:t>de los Diferentes Departamentos</a:t>
            </a:r>
            <a:r>
              <a:rPr lang="es-EC" sz="2000" dirty="0" smtClean="0"/>
              <a:t/>
            </a:r>
            <a:br>
              <a:rPr lang="es-EC" sz="2000" dirty="0" smtClean="0"/>
            </a:br>
            <a:endParaRPr lang="es-EC"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sz="quarter" idx="2"/>
          </p:nvPr>
        </p:nvSpPr>
        <p:spPr>
          <a:xfrm>
            <a:off x="152400" y="2707480"/>
            <a:ext cx="4495800" cy="2321720"/>
          </a:xfrm>
        </p:spPr>
        <p:txBody>
          <a:bodyPr>
            <a:normAutofit/>
          </a:bodyPr>
          <a:lstStyle/>
          <a:p>
            <a:pPr lvl="3"/>
            <a:r>
              <a:rPr lang="es-EC" sz="3200" b="1" spc="-150" dirty="0" smtClean="0"/>
              <a:t>Recepción</a:t>
            </a:r>
            <a:endParaRPr lang="es-EC" sz="3200" spc="-150" dirty="0" smtClean="0"/>
          </a:p>
          <a:p>
            <a:pPr lvl="3"/>
            <a:r>
              <a:rPr lang="es-EC" sz="3200" b="1" spc="-150" dirty="0" smtClean="0"/>
              <a:t>Ama de Llaves</a:t>
            </a:r>
            <a:endParaRPr lang="es-EC" sz="3200" spc="-150" dirty="0" smtClean="0"/>
          </a:p>
          <a:p>
            <a:pPr lvl="3"/>
            <a:r>
              <a:rPr lang="es-ES" sz="3200" b="1" spc="-150" dirty="0" smtClean="0"/>
              <a:t>Mantenimiento</a:t>
            </a:r>
          </a:p>
          <a:p>
            <a:pPr lvl="3"/>
            <a:r>
              <a:rPr lang="es-ES" sz="3200" b="1" spc="-150" dirty="0" smtClean="0"/>
              <a:t>Financiero</a:t>
            </a:r>
            <a:endParaRPr lang="es-EC" sz="3200" spc="-150" dirty="0" smtClean="0"/>
          </a:p>
          <a:p>
            <a:pPr lvl="3"/>
            <a:endParaRPr lang="es-ES" sz="1800" b="1" spc="-150" dirty="0" smtClean="0"/>
          </a:p>
        </p:txBody>
      </p:sp>
      <p:sp>
        <p:nvSpPr>
          <p:cNvPr id="10" name="Content Placeholder 9"/>
          <p:cNvSpPr>
            <a:spLocks noGrp="1"/>
          </p:cNvSpPr>
          <p:nvPr>
            <p:ph sz="quarter" idx="4"/>
          </p:nvPr>
        </p:nvSpPr>
        <p:spPr>
          <a:xfrm>
            <a:off x="4645025" y="2667000"/>
            <a:ext cx="4041775" cy="2362200"/>
          </a:xfrm>
        </p:spPr>
        <p:txBody>
          <a:bodyPr/>
          <a:lstStyle/>
          <a:p>
            <a:pPr lvl="3"/>
            <a:r>
              <a:rPr lang="es-ES" sz="3200" b="1" dirty="0" smtClean="0"/>
              <a:t>Alimentos y Bebidas</a:t>
            </a:r>
          </a:p>
          <a:p>
            <a:pPr lvl="3"/>
            <a:r>
              <a:rPr lang="es-ES" sz="3200" b="1" dirty="0" smtClean="0"/>
              <a:t>Ventas</a:t>
            </a:r>
          </a:p>
          <a:p>
            <a:pPr lvl="3"/>
            <a:r>
              <a:rPr lang="es-ES" sz="3200" b="1" dirty="0" smtClean="0"/>
              <a:t>Reservas</a:t>
            </a:r>
          </a:p>
          <a:p>
            <a:endParaRPr lang="es-EC" dirty="0"/>
          </a:p>
        </p:txBody>
      </p:sp>
      <p:sp>
        <p:nvSpPr>
          <p:cNvPr id="7" name="Slide Number Placeholder 6"/>
          <p:cNvSpPr>
            <a:spLocks noGrp="1"/>
          </p:cNvSpPr>
          <p:nvPr>
            <p:ph type="sldNum" sz="quarter" idx="12"/>
          </p:nvPr>
        </p:nvSpPr>
        <p:spPr/>
        <p:txBody>
          <a:bodyPr/>
          <a:lstStyle/>
          <a:p>
            <a:fld id="{0F97F150-133A-43A0-B7ED-DB695A7A7B9A}" type="slidenum">
              <a:rPr lang="es-EC" smtClean="0"/>
              <a:pPr/>
              <a:t>29</a:t>
            </a:fld>
            <a:endParaRPr lang="es-EC"/>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pic>
        <p:nvPicPr>
          <p:cNvPr id="8" name="Picture 7" descr="https://encrypted-tbn0.gstatic.com/images?q=tbn:ANd9GcRjuuJJWwwqHxg0U9QG9LtTwRmRoljPZ0lh8NviwtHTZ6XFCmvE">
            <a:hlinkClick r:id="rId5"/>
          </p:cNvPr>
          <p:cNvPicPr/>
          <p:nvPr/>
        </p:nvPicPr>
        <p:blipFill>
          <a:blip r:embed="rId6" cstate="print"/>
          <a:srcRect/>
          <a:stretch>
            <a:fillRect/>
          </a:stretch>
        </p:blipFill>
        <p:spPr bwMode="auto">
          <a:xfrm>
            <a:off x="533400" y="4648200"/>
            <a:ext cx="609600" cy="685800"/>
          </a:xfrm>
          <a:prstGeom prst="rect">
            <a:avLst/>
          </a:prstGeom>
          <a:noFill/>
          <a:ln w="9525">
            <a:noFill/>
            <a:miter lim="800000"/>
            <a:headEnd/>
            <a:tailEnd/>
          </a:ln>
        </p:spPr>
      </p:pic>
      <p:pic>
        <p:nvPicPr>
          <p:cNvPr id="9" name="rg_hi" descr="https://encrypted-tbn1.gstatic.com/images?q=tbn:ANd9GcSHs-5Ac1qkpofeZQ1K71sotjBsFyrTM2hUGpl9fAMj9LzejIXB">
            <a:hlinkClick r:id="rId7"/>
          </p:cNvPr>
          <p:cNvPicPr/>
          <p:nvPr/>
        </p:nvPicPr>
        <p:blipFill>
          <a:blip r:embed="rId8" cstate="print"/>
          <a:srcRect/>
          <a:stretch>
            <a:fillRect/>
          </a:stretch>
        </p:blipFill>
        <p:spPr bwMode="auto">
          <a:xfrm>
            <a:off x="7696200" y="4419600"/>
            <a:ext cx="990600" cy="685800"/>
          </a:xfrm>
          <a:prstGeom prst="rect">
            <a:avLst/>
          </a:prstGeom>
          <a:noFill/>
          <a:ln w="9525">
            <a:noFill/>
            <a:miter lim="800000"/>
            <a:headEnd/>
            <a:tailEnd/>
          </a:ln>
        </p:spPr>
      </p:pic>
      <p:pic>
        <p:nvPicPr>
          <p:cNvPr id="11" name="irc_mi" descr="http://safe-img03.olx.com.mx/ui/1/78/11/41807711_3.jpg">
            <a:hlinkClick r:id="rId9"/>
          </p:cNvPr>
          <p:cNvPicPr/>
          <p:nvPr/>
        </p:nvPicPr>
        <p:blipFill>
          <a:blip r:embed="rId10" cstate="print"/>
          <a:srcRect/>
          <a:stretch>
            <a:fillRect/>
          </a:stretch>
        </p:blipFill>
        <p:spPr bwMode="auto">
          <a:xfrm>
            <a:off x="7467600" y="3810000"/>
            <a:ext cx="685800" cy="548613"/>
          </a:xfrm>
          <a:prstGeom prst="rect">
            <a:avLst/>
          </a:prstGeom>
          <a:noFill/>
          <a:ln w="9525">
            <a:noFill/>
            <a:miter lim="800000"/>
            <a:headEnd/>
            <a:tailEnd/>
          </a:ln>
        </p:spPr>
      </p:pic>
      <p:pic>
        <p:nvPicPr>
          <p:cNvPr id="12" name="irc_mi" descr="http://4.bp.blogspot.com/-MH3QB4FLe_I/T71qfACdlLI/AAAAAAAAAB4/Y2vlete3fdU/s320/Imagen4.jpg">
            <a:hlinkClick r:id="rId11"/>
          </p:cNvPr>
          <p:cNvPicPr/>
          <p:nvPr/>
        </p:nvPicPr>
        <p:blipFill>
          <a:blip r:embed="rId12" cstate="print"/>
          <a:srcRect/>
          <a:stretch>
            <a:fillRect/>
          </a:stretch>
        </p:blipFill>
        <p:spPr bwMode="auto">
          <a:xfrm>
            <a:off x="457200" y="3200400"/>
            <a:ext cx="685800" cy="762000"/>
          </a:xfrm>
          <a:prstGeom prst="rect">
            <a:avLst/>
          </a:prstGeom>
          <a:noFill/>
          <a:ln w="9525">
            <a:noFill/>
            <a:miter lim="800000"/>
            <a:headEnd/>
            <a:tailEnd/>
          </a:ln>
        </p:spPr>
      </p:pic>
      <p:pic>
        <p:nvPicPr>
          <p:cNvPr id="13" name="Picture 12" descr="https://encrypted-tbn0.gstatic.com/images?q=tbn:ANd9GcR-5wtvDMElMdHVGnAJ6kJHb4ewApGiTo4NCLSBhkNImOHLeb5cfA">
            <a:hlinkClick r:id="rId13"/>
          </p:cNvPr>
          <p:cNvPicPr/>
          <p:nvPr/>
        </p:nvPicPr>
        <p:blipFill>
          <a:blip r:embed="rId14" cstate="print"/>
          <a:srcRect/>
          <a:stretch>
            <a:fillRect/>
          </a:stretch>
        </p:blipFill>
        <p:spPr bwMode="auto">
          <a:xfrm>
            <a:off x="4343400" y="3810000"/>
            <a:ext cx="609600" cy="831532"/>
          </a:xfrm>
          <a:prstGeom prst="rect">
            <a:avLst/>
          </a:prstGeom>
          <a:noFill/>
          <a:ln w="9525">
            <a:noFill/>
            <a:miter lim="800000"/>
            <a:headEnd/>
            <a:tailEnd/>
          </a:ln>
        </p:spPr>
      </p:pic>
      <p:pic>
        <p:nvPicPr>
          <p:cNvPr id="14" name="irc_mi" descr="http://files.trabajosporelmundo.com/200000220-1392a148c7/reinounido.londres.novotel..jpg">
            <a:hlinkClick r:id="rId15"/>
          </p:cNvPr>
          <p:cNvPicPr/>
          <p:nvPr/>
        </p:nvPicPr>
        <p:blipFill>
          <a:blip r:embed="rId16" cstate="print"/>
          <a:srcRect b="9326"/>
          <a:stretch>
            <a:fillRect/>
          </a:stretch>
        </p:blipFill>
        <p:spPr bwMode="auto">
          <a:xfrm>
            <a:off x="3505200" y="2514600"/>
            <a:ext cx="762000" cy="619125"/>
          </a:xfrm>
          <a:prstGeom prst="rect">
            <a:avLst/>
          </a:prstGeom>
          <a:noFill/>
          <a:ln w="9525">
            <a:noFill/>
            <a:miter lim="800000"/>
            <a:headEnd/>
            <a:tailEnd/>
          </a:ln>
        </p:spPr>
      </p:pic>
      <p:pic>
        <p:nvPicPr>
          <p:cNvPr id="15" name="rg_hi" descr="https://encrypted-tbn3.gstatic.com/images?q=tbn:ANd9GcQVg261sTzm_DV3rKzhMu9UtOFjBskcoVLmvE-kJaD6Yuyj6fm3Qw">
            <a:hlinkClick r:id="rId17"/>
          </p:cNvPr>
          <p:cNvPicPr/>
          <p:nvPr/>
        </p:nvPicPr>
        <p:blipFill>
          <a:blip r:embed="rId18" cstate="print"/>
          <a:srcRect/>
          <a:stretch>
            <a:fillRect/>
          </a:stretch>
        </p:blipFill>
        <p:spPr bwMode="auto">
          <a:xfrm>
            <a:off x="8229600" y="2590800"/>
            <a:ext cx="609600" cy="68580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b="1" dirty="0" smtClean="0">
                <a:solidFill>
                  <a:schemeClr val="accent3">
                    <a:tint val="90000"/>
                    <a:satMod val="120000"/>
                  </a:schemeClr>
                </a:solidFill>
                <a:effectLst>
                  <a:outerShdw blurRad="38100" dist="25400" dir="5400000" algn="tl" rotWithShape="0">
                    <a:srgbClr val="000000">
                      <a:alpha val="43000"/>
                    </a:srgbClr>
                  </a:outerShdw>
                </a:effectLst>
              </a:rPr>
              <a:t>INTRODUCCIÓN</a:t>
            </a:r>
            <a:endParaRPr lang="es-EC" sz="36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a:xfrm>
            <a:off x="457200" y="1371600"/>
            <a:ext cx="8229600" cy="4114800"/>
          </a:xfrm>
        </p:spPr>
        <p:txBody>
          <a:bodyPr>
            <a:normAutofit fontScale="77500" lnSpcReduction="20000"/>
          </a:bodyPr>
          <a:lstStyle/>
          <a:p>
            <a:pPr algn="just"/>
            <a:r>
              <a:rPr lang="es-ES" sz="3400" dirty="0" smtClean="0">
                <a:solidFill>
                  <a:schemeClr val="accent1">
                    <a:lumMod val="50000"/>
                  </a:schemeClr>
                </a:solidFill>
              </a:rPr>
              <a:t>En el mundo del turismo y del sector hotelero, presenta instrumentos para la medición de la </a:t>
            </a:r>
            <a:r>
              <a:rPr lang="es-ES" sz="3400" b="1" dirty="0" smtClean="0">
                <a:solidFill>
                  <a:schemeClr val="accent1">
                    <a:lumMod val="50000"/>
                  </a:schemeClr>
                </a:solidFill>
              </a:rPr>
              <a:t>calidad</a:t>
            </a:r>
            <a:r>
              <a:rPr lang="es-ES" sz="3400" dirty="0" smtClean="0">
                <a:solidFill>
                  <a:schemeClr val="accent1">
                    <a:lumMod val="50000"/>
                  </a:schemeClr>
                </a:solidFill>
              </a:rPr>
              <a:t>, </a:t>
            </a:r>
            <a:r>
              <a:rPr lang="es-ES" sz="3400" b="1" dirty="0" smtClean="0">
                <a:solidFill>
                  <a:schemeClr val="accent3">
                    <a:lumMod val="75000"/>
                  </a:schemeClr>
                </a:solidFill>
              </a:rPr>
              <a:t>normas ISO, modelos de aseguramiento y certificación con medidas preventivas, y el control periódico de actividades.</a:t>
            </a:r>
          </a:p>
          <a:p>
            <a:pPr algn="just"/>
            <a:endParaRPr lang="es-EC" dirty="0" smtClean="0">
              <a:solidFill>
                <a:schemeClr val="accent1">
                  <a:lumMod val="50000"/>
                </a:schemeClr>
              </a:solidFill>
            </a:endParaRPr>
          </a:p>
          <a:p>
            <a:pPr algn="just"/>
            <a:r>
              <a:rPr lang="es-ES" sz="3100" dirty="0" smtClean="0">
                <a:solidFill>
                  <a:schemeClr val="accent1">
                    <a:lumMod val="50000"/>
                  </a:schemeClr>
                </a:solidFill>
              </a:rPr>
              <a:t>Con el Diagnostico del Proyecto I se procede a realizar el Diseño de un </a:t>
            </a:r>
            <a:r>
              <a:rPr lang="es-ES" sz="3100" b="1" dirty="0" smtClean="0">
                <a:solidFill>
                  <a:schemeClr val="accent1">
                    <a:lumMod val="50000"/>
                  </a:schemeClr>
                </a:solidFill>
              </a:rPr>
              <a:t>Sistema de Gestión de Calidad</a:t>
            </a:r>
            <a:r>
              <a:rPr lang="es-ES" sz="3100" dirty="0" smtClean="0">
                <a:solidFill>
                  <a:schemeClr val="accent1">
                    <a:lumMod val="50000"/>
                  </a:schemeClr>
                </a:solidFill>
              </a:rPr>
              <a:t>, aplicando la fusión estratégica de dos normas internacionales de calidad: la norma ISO 9001:2008 y la Norma UNE 182001 que certifica servicios turísticos, y la rama de hoteles.</a:t>
            </a:r>
            <a:endParaRPr lang="es-EC" sz="3100" dirty="0" smtClean="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007CE025-8AD5-455A-85BE-558533587E54}" type="slidenum">
              <a:rPr lang="es-EC" smtClean="0"/>
              <a:pPr/>
              <a:t>3</a:t>
            </a:fld>
            <a:endParaRPr lang="es-EC"/>
          </a:p>
        </p:txBody>
      </p:sp>
      <p:pic>
        <p:nvPicPr>
          <p:cNvPr id="5"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457200"/>
            <a:ext cx="1240587" cy="609600"/>
          </a:xfrm>
          <a:prstGeom prst="rect">
            <a:avLst/>
          </a:prstGeom>
          <a:noFill/>
        </p:spPr>
      </p:pic>
      <p:pic>
        <p:nvPicPr>
          <p:cNvPr id="8" name="Picture 7" descr="ESCUDO U  DE LAS FUERZAS ARMADAS.PNG"/>
          <p:cNvPicPr>
            <a:picLocks noChangeAspect="1"/>
          </p:cNvPicPr>
          <p:nvPr/>
        </p:nvPicPr>
        <p:blipFill>
          <a:blip r:embed="rId4" cstate="print"/>
          <a:stretch>
            <a:fillRect/>
          </a:stretch>
        </p:blipFill>
        <p:spPr>
          <a:xfrm>
            <a:off x="381000" y="339428"/>
            <a:ext cx="838200" cy="879772"/>
          </a:xfrm>
          <a:prstGeom prst="rect">
            <a:avLst/>
          </a:prstGeom>
        </p:spPr>
      </p:pic>
      <p:sp>
        <p:nvSpPr>
          <p:cNvPr id="3074" name="AutoShape 2" descr="data:image/jpeg;base64,/9j/4AAQSkZJRgABAQAAAQABAAD/2wCEAAkGBhQQEBAQDxQPEBAQEBAUFA8QDxUPEBASFBAVFBUQFBYXHCYeFxsjGRUUHy8gIycpLCwsFR4xNTAqNSYrLCkBCQoKDAwLGQ8NGjUkHiQ1MjUpNTUxNTM1NTQ1NSwyNTU1Mio1NTUqNTU1KTMwNTU2KTA0NSwxNTU1NTMwNSk1Kf/AABEIAMcA/gMBIgACEQEDEQH/xAAcAAEAAgMBAQEAAAAAAAAAAAAABAUBAwYCBwj/xABKEAABAwIDAwUMBgcGBwAAAAABAAIDBBEFEiEGEzEUQVFhcQcVIjIzU3KBkZOxwSNSobLR4kJDYoKSwtIkVHOis+EWNERjdIXx/8QAFgEBAQEAAAAAAAAAAAAAAAAAAAQF/8QAJREBAAEDAwIHAQAAAAAAAAAAAAECAwQhMVFBYRITMnGxwfAF/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ZBbIqrezecZ7r8ybybzkfufzILVFVbybzjPc/mTeTecZ7n8yC1RVWebzjPc/mTPN5xnufzILVFVZ5vOM9z+ZM83nWe5/MgtUVVmm8633P5kzTedb7n8yC1RVba98flcrmc8jAWlvW5uunWCrMFBlERAREQEREHL7XRFrmSDg4ZSesaj5+xc9yld/iVCJ43Ru/SGh52nmcF8zxCF8EhjkFnD2OHM4dSCZyhZ5QqjlKcqQXAqFb7Ntzzg8zAXH4D4/YuVgkc9wYwFznGwAFySvo+z+E8nis6xkfq8jmPM0diC0REQEREBQMU1MTeYvuf3Wkj7VPVfifjQ+k/7hQU203LN012HcnMzZA50dRcNljAN4w4eK4m2pVDh/dOjbIKfFIpcMqDYfTi9PIelko0t26da7RQ8Qp4KiMxVDYZYzxZJle3tseB60EuKUPaHMIc1wuHNIc1w6QRoV6XAjYCSlcZMCqzT63NFM41FG8k8Laujv069qgQ91KpiLBiNNFRskaMlU4Sy00hPQ5gOVB9NRUNJjUrhDLejmp5pWR7ymke4jPfK4E6EXtcaGxU/HJnMpah7CWubDIWuFrtOU2IvzoJk07WNc95DWNaXOcTYNaBck+pVo2nh5t+eyln/AKFBx/Byynmcaise1gzFr5Wlha14JzDLqLXv1LoTUNOoc0g6ghwII6eKCJRYzFM4sYXh4bmySRPicW3ALhnAzAEgG3C46VOXJbYbTsopoJXS0rCIKry7363MNsrYwXONxwtzFcNUbV4hWiI08FW2SUkR1chkiha8C5bSwR2Drtubyl1xe5tdB9er8Rip2GWeSOKNvF8jwxo9Z+C4ubulPqnGLBaWWtcDY1UgMFIw9OZ1i7s0WnAO5m6V5qcbe6unzAxxySF0UTbagxt8C9+YXA6+K76GFrGhjGtYxosGNaGtaOgAaBBCwGOoFO1te6F9Qc2cwNLYrEmzQD0A29St8LN4WX5gR7CQtC34V5Jv733igloiICIiAiIgwTbiqTaCOnnYWSG7hfK5gu9p6jwt1FbMWrtco4Dj1lVTagOQczNguVpcXWABJ05gLqjpcVp5SAyXxiALtI1J4L6I+AOFjwK+O7R4NT0WJts14jLopS1slm2LzmsLcNEH3DZnCYIWAxkPlI8J7vH62gfohXq5NsY0I7QR8QpVLjBabE5h0ON/tQdEi0U9W1409i3oCIiAq/E/Hh9J/wBwqfdV+Im74ra5S+9ua7LBBVbSf8pOPrMDTY2u1z2tcLjpBI9a47bipjpKmnZT0tBuomCorM1FCTyY1MUADfA0N3OPY1djtGf7LN2M/wBVi4+p2YqsRqMVlbOaSGd5oxE+kbIZoIGZc4c+xa0vfIQR28yDq24fFBV0roY4YszagO3MTIg9oY1wByAZtQCLqJDK6Gm5PPSyzMiY5riBFJDIxtznAc/gW2NiLg6KBgdRUS0+Fl30NSyOojl38LneFDHu3HLdp1yh1+tSsUppwS+qcKqka27oKb+zFuXVz3sLiahv7Ocei/mDmZdhC58c2ENqsLe9zJTncx1GQBma50OZxvfLoBbXgLLXW7Y1bM0GLxyQ0oMkMldh8e9jkeLAhxdcxNF7GwvfsK81O3jYJRFhud5IIZhzQa5xNtCMrrUrRztzu9Btlmjw/EawupsQqGYVFKZZeTQAb+obNI58jd6SRZpcQWg3AIuLEFBdO7ptLTgiapZWtkZmhdAwPmkucroZIm6BwuNSACCdLg3qhhNbiR+go6TCKZ366ogZLWOB52x2sw9tu1Ie5hSmZpwqWakkpY3A10UhmzzuItGb+C6zc2bLbxmjpCsBtPiOG6YnTisph/19C27mtFvDlh5uk2t60GI+5jSUNPJKA+eps3+0zHNI0mQAlg4MOp1Av1rqKnZmHxnOqju8zgeVSkts0gkeFxykj1rkqruhxVNJvBPQxslc0CK801S05g8MdGxty6w1sLcbE2ubWg2zNVG98bqWWPOIpGx76OaF0rXBhcyRo57cbaX6EFLi2K8nEO8lMEtREJomtkrqt7WXBu4MBabXAOltV02EbTunbDM00stPNNuc0O9ZJHIQ6wc2QcxFiDY6hc/V8p74YZyI04l7zvuanPu8m8hvbJre9l62We+PfUtQG8rhxiGWd8ZvDKalr5GPjFhlGUWynhbrQfQluwnyLPX94rSFuwnyLOw/EoJiIiAiIgLXUTZGuceYf/FsVTj1RZrWDn1Pq4IObxWstc85uq3BaoyF3QDZaccnsCpuBUuRnaSft0QXjHaL5B3XTatiP1qcfZI78V9Z3i+Q92F/9qp/8B330H0fY7Fd/h9NIdXbsMd6TPAPwChnFvpHtv4riPYqDuR4hmpZoifJzXA6nt/FpX1WHAYKiCIyxMc7dt8MDK8afWGqCiocVtbVXdNjx57FVFdsK9l3UsmYebl0PqePmFWx4JXE23VusyMt8UHdRYo09PxWufFOZo9ZXO0tPNDblDS0HQPDg5t+gkcPWrPKg04hWT6bsOeXaWaL+3mCxT00zHRmci78/gA5stm854E9ilNfZH1AcQXfoXtzWuLFB7ngbIx0cjQ9j2lrmOFw5rhYtPqKqq3CKeGJ80hlayNrnOJrJgLNBNrmS2q8bRVlWImd7Y4JZJHlpfO8sjhbY/SEDV2otYdPOued3M3VQdJitVLXT5XZIrmCjhflNi2Ntr2J6uw3Qc/LtSah7YcNpWYhIXRmQtkqJIYmB7ZDC+aY5bEtaDYAHL1AL1W7DSve2XFTEIzFK5lFh1qePeMAIikky3cCCfC1tYjnX0DDqwwRRxMoqiIMa0ZImQiMOA1y5ZLHXn51oxSOWrtkhlj3Uc5BnLGbx7mhrY25XHjrcmwGnSgi0WxrqfdcmgwynMLw7NG2YvcACC1zz4Tgb8T0KZidfI20NTT0tSZLGJgP0RcDYh4la61rgggHnGnFTjjbv7rW+7j+UipNoKV1U6KV1NU5KfiLtZOc/jbrK+4sG6m48awvqgj0e19o4xv6eKzG3ibh8uWM21YLSAWBuNFY4NtI6aojibLHM1zZS/JTPgMeVoLXXc83udLda5uhncIowJqZgEbAGPgYXsAaAGuPI9SOB7FabPSF1bBmfHLZk9jDG1mT6PUvtTx3BGg148yDmaPYyCsxBrc0lJKzCKGaKalIhk3pOV81x454A8/WpuKtxLDxeoZFidO+WnzVdOwR15EchyNez9YdSBx48Va1uCGRlJ9HiFNW0cQhbV0gjddoaGubq60kbrZgCBa/NqFIwjC5GGzu+M8stRTSS1NbkYxjIHFwaxrTZo1IDQNS7qQc3h1Y3FXUzqWZ0FVS05py2GuFLO5l2l2aOSAni0aAkDpK6rA9mJIMrcgF6ptRPUzVhqqid7GOa0H6Jo5wOIAAPG6mbR7CUlf4U8eWYatqYTup2kcDnHG3XdUIpsWwzyThjFK39XKd3Wsb0Nf+np29iDvwt+EeRj7D8SqrBMT5TBHPu5YN4L7qZuWRliRYj1K1wjyMfo/MoJiIiAiIgKjxvyg9D5lXipcabeRvoH4oOHx9t3NHS4D7Vc07bNA6lX4xARPDfgXfAXVlewQHyL473W5r1cHVA7/UX1eeey+d90DATUATR3MsTTp9dnEtHWOI9aCJ3Iau1RUR/Xha71tf+Div0HgZvTxdh+xxC+Ddy/AjGHVclw6RuWNp08C9y89pGnUF9z2bfenb1OcP83+6C0WLLKIPL4w4EEAg8QRcEdBVLVYA5utO/KPNSXLP3XDVv2q8RByj4Kofqcx/ZkaW/aQtHe2YPYKgta2TOcjHXPggGxPDn5l2SqsX8rB2TfBqDS0W0HAcy9heQvQQegsheQsoMoiIM3RYWUBERARLogKRhHkY/R+ZUdSMI8hH6PzKCYiIgIiIC5/GawNl14NaB8yugXH4g4PMmbW7nfFAximEkeZvjN8Jp6x+KrWVOZoIUjCZ88eS+rbt9n+yraUZS9h/Rc4faUEesmsqw1NyuhoMMFRUMidfIQ4usbGwb09tlzooDFK+N3jRvc09oNroJ1IdRZfQNkz9Af8AEPwC4ekjXb7KH6J4/b/lCC7REQEREBVWLeVg9Gb4MVqqrFfKw+jN/Ig1rK8veGgucQ1rQSXE2AAFySTwFlXjaal/vNN79n4oLNZUSjxSGYkQyxSlouRHI15A6SAVJkkDQXOIa0cXONmjtJQellVLtp6e5bG507hxFPE+ot2lgIHrKz37efFpaw9bmRxj/M9BaqGMWjMgiaS997ENFw3pueGiqcTx9+UxCKaGV9gM+QnKdPByOOvMvOB11PA0NkeIpn6EVDH0xJ5mMMoAd+6TdRVX668jyrW0eqfr3Z1WTcuZXk2NqfXPHaO/w6REBvYjgeB5j2LKtaLCIsoMFScI8hH6PzUYqThHkIvRCCYiIgIiIC4atmLZJGEWIc4fgV3KpMd2d35D43COS1iSLtcOa4HOg4aaqdG6JsRyu+lLtOJLwWn2W9ikQtNy52pcbkqTjGCiGWFt85ERL32tmcXnm5hYWXgusgtNkmXqXn6sR+1zQqza2jy1ryP1jGP9dsp+6rrY1l5JndDWt9ZJPyCh7cstUQu6YiPY6/zQVUDV12yh8CQftN+C5GJy6jZGS+9HUw/FB0iIiAiIgKqxXysPozfyK1VVinlofQl/kQVW0gvSzA6gtaCOYgyNBB6iCR61zG320M8NVFyd2WKjjFXVtAvvYXVMcIi1/Z3ruxt10+0htSzE6ANaSTwAEjSSeoAE+pcq/ZGSunxKaeoq6QVEroGwxvYGS0sUe7Y54INw4ukP7xQdFi0D3T0nJ3sic4VH0u6Eh3ZjafBFwLkhpF7jqW+PZuK4dNnqnjXPUu3gB/ZZoxvqaqjZd8u7wxlS1zJ4oqmN4f4x3TBGJOxwDTf9pdYgwxoADQAAOAAsB2DmVJBtO0ulDxkawEt1u5xBtl7Srxc7WbMOfMXNLRG52Y8cwudQB7Vn505VMUzj666wy/6NWZTFFWJrrrH7htwOlMr3VUvFxOQdA4XHwHrV5IwOBa4BzSNWkAtI6CDoUjYGgNAsAAAOgAcF6VGPYizb8O89Z5nqqxMaMe1FG87zPMzvKods2xmtK6Skd0Qkbo+lC67COwA9YVHUVlcZpKarhaaR8tKxlXA4Rh4MjN417c+dofqNOgjgdOyVfjfixf8AlUv+u1UKnAYjDNnxKSAYYyCglc3dTtmEjw2nZKfDa+wvntw5l1mzjhnp3RtdCyqw/fvgL3ODJA+ntbMdCBM8HhewvwXE13ejlmK99cm+NX4A+m3hi5ND4m70vmzWvzrqNhzMWUHKt5vu91Vfe+Uy8rpsmfnzZMt76oOxPAqVhHkIvQCiu4HsPwUrCPIRegEExERAREQFhF5JQcptILzn0G/AqofGrvH23mPot+CrJI0F9sfFaF7vrSn2NAH4qBt3HrTu63t+wFW+zjbU0fWXn2vKrttxeOE9Ep+6g56nC6bZNusp6mfFy56lZddHs2Mpl7G/EoOgul14zJmQe7pdeMyZkHu6hYpTFwa9gu+Mk5frNIs5vbwPqUvMmZBSiVrwQbEG4cx1r9Ba5pUH/huk/u9N6omD4BdHLTMfq9rHek0E/avHe6Lzcf8AAEFRRYTDCS6GKKNzhYljA0kXva/Qpild7YvNx/wBO9cXm4/4Agi2Syld6ofNx/whY71RebagjIpPemL6g9p/FO9MX1f8zvxQRlpq6RsrDHIMzTbgS0gghwc1zSC0ggEEEEEKf3pj6D7x/wDUnemPod72T+pBQu2cZx3lcP8A2NX85CpFBhDIXOeDNI9zQ0vnnkncGA3yNLycoub2HEgdCtu9MfQ/3sn9Sd6Y/wDue9f+KCFO/TK3V7tGt5yensHSrWmgyMawfotA7bDivNPRsZfKACeJ1Lj2k6regIiICIiDBWp7ltKjVPAoKaqjzyOdzfILW+iBHMotbWPjJux1vrNGb2qsk2jA+t/CUHU4fKGMbHfVt/Zcm6ptravMYWek4/AfNV8OMOkd4DX9paQFjEMNkntckFvA2Qb6Jw0V3SVAZqDzWXKRYTVM4ZH9pylSRR1Z0yxt6y+/yQdpDVhwuFsEqpcNp3sY1riCRxI6SrBt0EzeLIeo7V7aUG/MsgrUFsAQegVlAF6AQYCys2SyDCIVhBm6LCzdBlFhZQLrKwiDKLCIMoiIMoiIC1vatiwQgiSQrQaUdH2KeWrzkQQeSDoWRTBTMibtBEFOvQgUrIs5EEUQr3ulvyrOVBpEa9CNbQ1ZAQawxew1erLKDFlmyIgIiIMFeSF6KxZBghYXqyWQYRZRARFlBhFlEGFlFhB6REQEREGLJZEQLJZEQLJZEQLLKIgIiICIiAiIgIiICwiICIiAlkRAslkRAWURBhER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76" name="AutoShape 4" descr="data:image/jpeg;base64,/9j/4AAQSkZJRgABAQAAAQABAAD/2wCEAAkGBhQQEBAQDxQPEBAQEBAUFA8QDxUPEBASFBAVFBUQFBYXHCYeFxsjGRUUHy8gIycpLCwsFR4xNTAqNSYrLCkBCQoKDAwLGQ8NGjUkHiQ1MjUpNTUxNTM1NTQ1NSwyNTU1Mio1NTUqNTU1KTMwNTU2KTA0NSwxNTU1NTMwNSk1Kf/AABEIAMcA/gMBIgACEQEDEQH/xAAcAAEAAgMBAQEAAAAAAAAAAAAABAUBAwYCBwj/xABKEAABAwIDAwUMBgcGBwAAAAABAAIDBBEFEiEGEzEUQVFhcQcVIjIzU3KBkZOxwSNSobLR4kJDYoKSwtIkVHOis+EWNERjdIXx/8QAFgEBAQEAAAAAAAAAAAAAAAAAAAQF/8QAJREBAAEDAwIHAQAAAAAAAAAAAAECAwQhMVFBYRITMnGxwfAF/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ZBbIqrezecZ7r8ybybzkfufzILVFVbybzjPc/mTeTecZ7n8yC1RVWebzjPc/mTPN5xnufzILVFVZ5vOM9z+ZM83nWe5/MgtUVVmm8633P5kzTedb7n8yC1RVba98flcrmc8jAWlvW5uunWCrMFBlERAREQEREHL7XRFrmSDg4ZSesaj5+xc9yld/iVCJ43Ru/SGh52nmcF8zxCF8EhjkFnD2OHM4dSCZyhZ5QqjlKcqQXAqFb7Ntzzg8zAXH4D4/YuVgkc9wYwFznGwAFySvo+z+E8nis6xkfq8jmPM0diC0REQEREBQMU1MTeYvuf3Wkj7VPVfifjQ+k/7hQU203LN012HcnMzZA50dRcNljAN4w4eK4m2pVDh/dOjbIKfFIpcMqDYfTi9PIelko0t26da7RQ8Qp4KiMxVDYZYzxZJle3tseB60EuKUPaHMIc1wuHNIc1w6QRoV6XAjYCSlcZMCqzT63NFM41FG8k8Laujv069qgQ91KpiLBiNNFRskaMlU4Sy00hPQ5gOVB9NRUNJjUrhDLejmp5pWR7ymke4jPfK4E6EXtcaGxU/HJnMpah7CWubDIWuFrtOU2IvzoJk07WNc95DWNaXOcTYNaBck+pVo2nh5t+eyln/AKFBx/Byynmcaise1gzFr5Wlha14JzDLqLXv1LoTUNOoc0g6ghwII6eKCJRYzFM4sYXh4bmySRPicW3ALhnAzAEgG3C46VOXJbYbTsopoJXS0rCIKry7363MNsrYwXONxwtzFcNUbV4hWiI08FW2SUkR1chkiha8C5bSwR2Drtubyl1xe5tdB9er8Rip2GWeSOKNvF8jwxo9Z+C4ubulPqnGLBaWWtcDY1UgMFIw9OZ1i7s0WnAO5m6V5qcbe6unzAxxySF0UTbagxt8C9+YXA6+K76GFrGhjGtYxosGNaGtaOgAaBBCwGOoFO1te6F9Qc2cwNLYrEmzQD0A29St8LN4WX5gR7CQtC34V5Jv733igloiICIiAiIgwTbiqTaCOnnYWSG7hfK5gu9p6jwt1FbMWrtco4Dj1lVTagOQczNguVpcXWABJ05gLqjpcVp5SAyXxiALtI1J4L6I+AOFjwK+O7R4NT0WJts14jLopS1slm2LzmsLcNEH3DZnCYIWAxkPlI8J7vH62gfohXq5NsY0I7QR8QpVLjBabE5h0ON/tQdEi0U9W1409i3oCIiAq/E/Hh9J/wBwqfdV+Im74ra5S+9ua7LBBVbSf8pOPrMDTY2u1z2tcLjpBI9a47bipjpKmnZT0tBuomCorM1FCTyY1MUADfA0N3OPY1djtGf7LN2M/wBVi4+p2YqsRqMVlbOaSGd5oxE+kbIZoIGZc4c+xa0vfIQR28yDq24fFBV0roY4YszagO3MTIg9oY1wByAZtQCLqJDK6Gm5PPSyzMiY5riBFJDIxtznAc/gW2NiLg6KBgdRUS0+Fl30NSyOojl38LneFDHu3HLdp1yh1+tSsUppwS+qcKqka27oKb+zFuXVz3sLiahv7Ocei/mDmZdhC58c2ENqsLe9zJTncx1GQBma50OZxvfLoBbXgLLXW7Y1bM0GLxyQ0oMkMldh8e9jkeLAhxdcxNF7GwvfsK81O3jYJRFhud5IIZhzQa5xNtCMrrUrRztzu9Btlmjw/EawupsQqGYVFKZZeTQAb+obNI58jd6SRZpcQWg3AIuLEFBdO7ptLTgiapZWtkZmhdAwPmkucroZIm6BwuNSACCdLg3qhhNbiR+go6TCKZ366ogZLWOB52x2sw9tu1Ie5hSmZpwqWakkpY3A10UhmzzuItGb+C6zc2bLbxmjpCsBtPiOG6YnTisph/19C27mtFvDlh5uk2t60GI+5jSUNPJKA+eps3+0zHNI0mQAlg4MOp1Av1rqKnZmHxnOqju8zgeVSkts0gkeFxykj1rkqruhxVNJvBPQxslc0CK801S05g8MdGxty6w1sLcbE2ubWg2zNVG98bqWWPOIpGx76OaF0rXBhcyRo57cbaX6EFLi2K8nEO8lMEtREJomtkrqt7WXBu4MBabXAOltV02EbTunbDM00stPNNuc0O9ZJHIQ6wc2QcxFiDY6hc/V8p74YZyI04l7zvuanPu8m8hvbJre9l62We+PfUtQG8rhxiGWd8ZvDKalr5GPjFhlGUWynhbrQfQluwnyLPX94rSFuwnyLOw/EoJiIiAiIgLXUTZGuceYf/FsVTj1RZrWDn1Pq4IObxWstc85uq3BaoyF3QDZaccnsCpuBUuRnaSft0QXjHaL5B3XTatiP1qcfZI78V9Z3i+Q92F/9qp/8B330H0fY7Fd/h9NIdXbsMd6TPAPwChnFvpHtv4riPYqDuR4hmpZoifJzXA6nt/FpX1WHAYKiCIyxMc7dt8MDK8afWGqCiocVtbVXdNjx57FVFdsK9l3UsmYebl0PqePmFWx4JXE23VusyMt8UHdRYo09PxWufFOZo9ZXO0tPNDblDS0HQPDg5t+gkcPWrPKg04hWT6bsOeXaWaL+3mCxT00zHRmci78/gA5stm854E9ilNfZH1AcQXfoXtzWuLFB7ngbIx0cjQ9j2lrmOFw5rhYtPqKqq3CKeGJ80hlayNrnOJrJgLNBNrmS2q8bRVlWImd7Y4JZJHlpfO8sjhbY/SEDV2otYdPOued3M3VQdJitVLXT5XZIrmCjhflNi2Ntr2J6uw3Qc/LtSah7YcNpWYhIXRmQtkqJIYmB7ZDC+aY5bEtaDYAHL1AL1W7DSve2XFTEIzFK5lFh1qePeMAIikky3cCCfC1tYjnX0DDqwwRRxMoqiIMa0ZImQiMOA1y5ZLHXn51oxSOWrtkhlj3Uc5BnLGbx7mhrY25XHjrcmwGnSgi0WxrqfdcmgwynMLw7NG2YvcACC1zz4Tgb8T0KZidfI20NTT0tSZLGJgP0RcDYh4la61rgggHnGnFTjjbv7rW+7j+UipNoKV1U6KV1NU5KfiLtZOc/jbrK+4sG6m48awvqgj0e19o4xv6eKzG3ibh8uWM21YLSAWBuNFY4NtI6aojibLHM1zZS/JTPgMeVoLXXc83udLda5uhncIowJqZgEbAGPgYXsAaAGuPI9SOB7FabPSF1bBmfHLZk9jDG1mT6PUvtTx3BGg148yDmaPYyCsxBrc0lJKzCKGaKalIhk3pOV81x454A8/WpuKtxLDxeoZFidO+WnzVdOwR15EchyNez9YdSBx48Va1uCGRlJ9HiFNW0cQhbV0gjddoaGubq60kbrZgCBa/NqFIwjC5GGzu+M8stRTSS1NbkYxjIHFwaxrTZo1IDQNS7qQc3h1Y3FXUzqWZ0FVS05py2GuFLO5l2l2aOSAni0aAkDpK6rA9mJIMrcgF6ptRPUzVhqqid7GOa0H6Jo5wOIAAPG6mbR7CUlf4U8eWYatqYTup2kcDnHG3XdUIpsWwzyThjFK39XKd3Wsb0Nf+np29iDvwt+EeRj7D8SqrBMT5TBHPu5YN4L7qZuWRliRYj1K1wjyMfo/MoJiIiAiIgKjxvyg9D5lXipcabeRvoH4oOHx9t3NHS4D7Vc07bNA6lX4xARPDfgXfAXVlewQHyL473W5r1cHVA7/UX1eeey+d90DATUATR3MsTTp9dnEtHWOI9aCJ3Iau1RUR/Xha71tf+Div0HgZvTxdh+xxC+Ddy/AjGHVclw6RuWNp08C9y89pGnUF9z2bfenb1OcP83+6C0WLLKIPL4w4EEAg8QRcEdBVLVYA5utO/KPNSXLP3XDVv2q8RByj4Kofqcx/ZkaW/aQtHe2YPYKgta2TOcjHXPggGxPDn5l2SqsX8rB2TfBqDS0W0HAcy9heQvQQegsheQsoMoiIM3RYWUBERARLogKRhHkY/R+ZUdSMI8hH6PzKCYiIgIiIC5/GawNl14NaB8yugXH4g4PMmbW7nfFAximEkeZvjN8Jp6x+KrWVOZoIUjCZ88eS+rbt9n+yraUZS9h/Rc4faUEesmsqw1NyuhoMMFRUMidfIQ4usbGwb09tlzooDFK+N3jRvc09oNroJ1IdRZfQNkz9Af8AEPwC4ekjXb7KH6J4/b/lCC7REQEREBVWLeVg9Gb4MVqqrFfKw+jN/Ig1rK8veGgucQ1rQSXE2AAFySTwFlXjaal/vNN79n4oLNZUSjxSGYkQyxSlouRHI15A6SAVJkkDQXOIa0cXONmjtJQellVLtp6e5bG507hxFPE+ot2lgIHrKz37efFpaw9bmRxj/M9BaqGMWjMgiaS997ENFw3pueGiqcTx9+UxCKaGV9gM+QnKdPByOOvMvOB11PA0NkeIpn6EVDH0xJ5mMMoAd+6TdRVX668jyrW0eqfr3Z1WTcuZXk2NqfXPHaO/w6REBvYjgeB5j2LKtaLCIsoMFScI8hH6PzUYqThHkIvRCCYiIgIiIC4atmLZJGEWIc4fgV3KpMd2d35D43COS1iSLtcOa4HOg4aaqdG6JsRyu+lLtOJLwWn2W9ikQtNy52pcbkqTjGCiGWFt85ERL32tmcXnm5hYWXgusgtNkmXqXn6sR+1zQqza2jy1ryP1jGP9dsp+6rrY1l5JndDWt9ZJPyCh7cstUQu6YiPY6/zQVUDV12yh8CQftN+C5GJy6jZGS+9HUw/FB0iIiAiIgKqxXysPozfyK1VVinlofQl/kQVW0gvSzA6gtaCOYgyNBB6iCR61zG320M8NVFyd2WKjjFXVtAvvYXVMcIi1/Z3ruxt10+0htSzE6ANaSTwAEjSSeoAE+pcq/ZGSunxKaeoq6QVEroGwxvYGS0sUe7Y54INw4ukP7xQdFi0D3T0nJ3sic4VH0u6Eh3ZjafBFwLkhpF7jqW+PZuK4dNnqnjXPUu3gB/ZZoxvqaqjZd8u7wxlS1zJ4oqmN4f4x3TBGJOxwDTf9pdYgwxoADQAAOAAsB2DmVJBtO0ulDxkawEt1u5xBtl7Srxc7WbMOfMXNLRG52Y8cwudQB7Vn505VMUzj666wy/6NWZTFFWJrrrH7htwOlMr3VUvFxOQdA4XHwHrV5IwOBa4BzSNWkAtI6CDoUjYGgNAsAAAOgAcF6VGPYizb8O89Z5nqqxMaMe1FG87zPMzvKods2xmtK6Skd0Qkbo+lC67COwA9YVHUVlcZpKarhaaR8tKxlXA4Rh4MjN417c+dofqNOgjgdOyVfjfixf8AlUv+u1UKnAYjDNnxKSAYYyCglc3dTtmEjw2nZKfDa+wvntw5l1mzjhnp3RtdCyqw/fvgL3ODJA+ntbMdCBM8HhewvwXE13ejlmK99cm+NX4A+m3hi5ND4m70vmzWvzrqNhzMWUHKt5vu91Vfe+Uy8rpsmfnzZMt76oOxPAqVhHkIvQCiu4HsPwUrCPIRegEExERAREQFhF5JQcptILzn0G/AqofGrvH23mPot+CrJI0F9sfFaF7vrSn2NAH4qBt3HrTu63t+wFW+zjbU0fWXn2vKrttxeOE9Ep+6g56nC6bZNusp6mfFy56lZddHs2Mpl7G/EoOgul14zJmQe7pdeMyZkHu6hYpTFwa9gu+Mk5frNIs5vbwPqUvMmZBSiVrwQbEG4cx1r9Ba5pUH/huk/u9N6omD4BdHLTMfq9rHek0E/avHe6Lzcf8AAEFRRYTDCS6GKKNzhYljA0kXva/Qpild7YvNx/wBO9cXm4/4Agi2Syld6ofNx/whY71RebagjIpPemL6g9p/FO9MX1f8zvxQRlpq6RsrDHIMzTbgS0gghwc1zSC0ggEEEEEKf3pj6D7x/wDUnemPod72T+pBQu2cZx3lcP8A2NX85CpFBhDIXOeDNI9zQ0vnnkncGA3yNLycoub2HEgdCtu9MfQ/3sn9Sd6Y/wDue9f+KCFO/TK3V7tGt5yensHSrWmgyMawfotA7bDivNPRsZfKACeJ1Lj2k6regIiICIiDBWp7ltKjVPAoKaqjzyOdzfILW+iBHMotbWPjJux1vrNGb2qsk2jA+t/CUHU4fKGMbHfVt/Zcm6ptravMYWek4/AfNV8OMOkd4DX9paQFjEMNkntckFvA2Qb6Jw0V3SVAZqDzWXKRYTVM4ZH9pylSRR1Z0yxt6y+/yQdpDVhwuFsEqpcNp3sY1riCRxI6SrBt0EzeLIeo7V7aUG/MsgrUFsAQegVlAF6AQYCys2SyDCIVhBm6LCzdBlFhZQLrKwiDKLCIMoiIMoiIC1vatiwQgiSQrQaUdH2KeWrzkQQeSDoWRTBTMibtBEFOvQgUrIs5EEUQr3ulvyrOVBpEa9CNbQ1ZAQawxew1erLKDFlmyIgIiIMFeSF6KxZBghYXqyWQYRZRARFlBhFlEGFlFhB6REQEREGLJZEQLJZEQLJZEQLLKIgIiICIiAiIgIiICwiICIiAlkRAslkRAWURBhER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6626" name="Picture 2" descr="https://encrypted-tbn0.gstatic.com/images?q=tbn:ANd9GcS8tRLpSmAh2BPnlQFUOqRjp8hqD11M2hjRGwOlJ9RiswsrsZw8LQ"/>
          <p:cNvPicPr>
            <a:picLocks noChangeAspect="1" noChangeArrowheads="1"/>
          </p:cNvPicPr>
          <p:nvPr/>
        </p:nvPicPr>
        <p:blipFill>
          <a:blip r:embed="rId5" cstate="print"/>
          <a:srcRect/>
          <a:stretch>
            <a:fillRect/>
          </a:stretch>
        </p:blipFill>
        <p:spPr bwMode="auto">
          <a:xfrm>
            <a:off x="5562600" y="4953000"/>
            <a:ext cx="2466975" cy="184785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Autofit/>
          </a:bodyPr>
          <a:lstStyle/>
          <a:p>
            <a:pPr lvl="1" algn="ctr" rtl="0">
              <a:spcBef>
                <a:spcPct val="0"/>
              </a:spcBef>
            </a:pPr>
            <a:r>
              <a:rPr lang="es-EC" sz="3600" b="1" dirty="0" smtClean="0">
                <a:solidFill>
                  <a:schemeClr val="accent3">
                    <a:tint val="90000"/>
                    <a:satMod val="120000"/>
                  </a:schemeClr>
                </a:solidFill>
                <a:effectLst>
                  <a:outerShdw blurRad="38100" dist="25400" dir="5400000" algn="tl" rotWithShape="0">
                    <a:srgbClr val="000000">
                      <a:alpha val="43000"/>
                    </a:srgbClr>
                  </a:outerShdw>
                </a:effectLst>
              </a:rPr>
              <a:t>Actividades </a:t>
            </a:r>
            <a:r>
              <a:rPr lang="es-EC" sz="3600" b="1" dirty="0">
                <a:solidFill>
                  <a:schemeClr val="accent3">
                    <a:tint val="90000"/>
                    <a:satMod val="120000"/>
                  </a:schemeClr>
                </a:solidFill>
                <a:effectLst>
                  <a:outerShdw blurRad="38100" dist="25400" dir="5400000" algn="tl" rotWithShape="0">
                    <a:srgbClr val="000000">
                      <a:alpha val="43000"/>
                    </a:srgbClr>
                  </a:outerShdw>
                </a:effectLst>
              </a:rPr>
              <a:t>de los Diferentes Departamentos</a:t>
            </a:r>
            <a:r>
              <a:rPr lang="es-EC" sz="2000" dirty="0" smtClean="0"/>
              <a:t/>
            </a:r>
            <a:br>
              <a:rPr lang="es-EC" sz="2000" dirty="0" smtClean="0"/>
            </a:br>
            <a:endParaRPr lang="es-EC"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 name="Content Placeholder 4"/>
          <p:cNvSpPr>
            <a:spLocks noGrp="1"/>
          </p:cNvSpPr>
          <p:nvPr>
            <p:ph sz="quarter" idx="2"/>
          </p:nvPr>
        </p:nvSpPr>
        <p:spPr>
          <a:xfrm>
            <a:off x="152400" y="3657600"/>
            <a:ext cx="2971800" cy="721520"/>
          </a:xfrm>
        </p:spPr>
        <p:txBody>
          <a:bodyPr>
            <a:normAutofit/>
          </a:bodyPr>
          <a:lstStyle/>
          <a:p>
            <a:r>
              <a:rPr lang="es-EC" sz="3800" b="1" spc="-150" dirty="0" smtClean="0"/>
              <a:t>Recepción</a:t>
            </a:r>
            <a:endParaRPr lang="es-EC" sz="3800" spc="-150" dirty="0" smtClean="0"/>
          </a:p>
        </p:txBody>
      </p:sp>
      <p:sp>
        <p:nvSpPr>
          <p:cNvPr id="10" name="Content Placeholder 9"/>
          <p:cNvSpPr>
            <a:spLocks noGrp="1"/>
          </p:cNvSpPr>
          <p:nvPr>
            <p:ph sz="quarter" idx="4"/>
          </p:nvPr>
        </p:nvSpPr>
        <p:spPr>
          <a:xfrm>
            <a:off x="2895600" y="2133600"/>
            <a:ext cx="5410200" cy="4495800"/>
          </a:xfrm>
        </p:spPr>
        <p:txBody>
          <a:bodyPr>
            <a:normAutofit fontScale="77500" lnSpcReduction="20000"/>
          </a:bodyPr>
          <a:lstStyle/>
          <a:p>
            <a:r>
              <a:rPr lang="es-ES" sz="2800" b="1" dirty="0" smtClean="0"/>
              <a:t>Actividades</a:t>
            </a:r>
          </a:p>
          <a:p>
            <a:pPr lvl="1"/>
            <a:r>
              <a:rPr lang="es-ES" sz="2600" b="1" dirty="0" smtClean="0"/>
              <a:t>Recepción de huéspedes (</a:t>
            </a:r>
            <a:r>
              <a:rPr lang="es-ES" sz="2600" b="1" dirty="0" err="1" smtClean="0"/>
              <a:t>check</a:t>
            </a:r>
            <a:r>
              <a:rPr lang="es-ES" sz="2600" b="1" dirty="0" smtClean="0"/>
              <a:t> in)</a:t>
            </a:r>
          </a:p>
          <a:p>
            <a:pPr lvl="1"/>
            <a:r>
              <a:rPr lang="es-ES" sz="2600" b="1" dirty="0" smtClean="0"/>
              <a:t>Cobro y facturación a huéspedes (</a:t>
            </a:r>
            <a:r>
              <a:rPr lang="es-ES" sz="2600" b="1" dirty="0" err="1" smtClean="0"/>
              <a:t>check</a:t>
            </a:r>
            <a:r>
              <a:rPr lang="es-ES" sz="2600" b="1" dirty="0" smtClean="0"/>
              <a:t> </a:t>
            </a:r>
            <a:r>
              <a:rPr lang="es-ES" sz="2600" b="1" dirty="0" err="1" smtClean="0"/>
              <a:t>out</a:t>
            </a:r>
            <a:r>
              <a:rPr lang="es-ES" sz="2600" b="1" dirty="0" smtClean="0"/>
              <a:t>)</a:t>
            </a:r>
          </a:p>
          <a:p>
            <a:pPr lvl="1"/>
            <a:r>
              <a:rPr lang="es-ES" sz="2600" b="1" dirty="0" smtClean="0"/>
              <a:t>Guía</a:t>
            </a:r>
          </a:p>
          <a:p>
            <a:r>
              <a:rPr lang="es-ES" sz="2800" b="1" dirty="0" smtClean="0"/>
              <a:t>Competencias</a:t>
            </a:r>
            <a:endParaRPr lang="es-ES" sz="2600" b="1" dirty="0" smtClean="0"/>
          </a:p>
          <a:p>
            <a:pPr lvl="1"/>
            <a:r>
              <a:rPr lang="es-ES" sz="2600" b="1" dirty="0" smtClean="0"/>
              <a:t>Don de gente</a:t>
            </a:r>
          </a:p>
          <a:p>
            <a:pPr lvl="1"/>
            <a:r>
              <a:rPr lang="es-ES" sz="2600" b="1" dirty="0" smtClean="0"/>
              <a:t>Experiencia de 2 años</a:t>
            </a:r>
          </a:p>
          <a:p>
            <a:pPr lvl="1"/>
            <a:r>
              <a:rPr lang="es-ES" sz="2600" b="1" dirty="0" smtClean="0"/>
              <a:t>Cualidades: Iniciativa y creatividad</a:t>
            </a:r>
          </a:p>
          <a:p>
            <a:r>
              <a:rPr lang="es-ES" sz="2800" b="1" dirty="0" smtClean="0"/>
              <a:t>Perfil</a:t>
            </a:r>
          </a:p>
          <a:p>
            <a:pPr lvl="1"/>
            <a:r>
              <a:rPr lang="es-ES" sz="2600" b="1" dirty="0" smtClean="0"/>
              <a:t>Estudios de tercer nivel</a:t>
            </a:r>
          </a:p>
          <a:p>
            <a:pPr lvl="1"/>
            <a:r>
              <a:rPr lang="es-ES" sz="2600" b="1" dirty="0" smtClean="0"/>
              <a:t>Idiomas</a:t>
            </a:r>
          </a:p>
          <a:p>
            <a:pPr lvl="1"/>
            <a:r>
              <a:rPr lang="es-ES" sz="2600" b="1" dirty="0" smtClean="0"/>
              <a:t>Conocimiento del cargo</a:t>
            </a:r>
          </a:p>
          <a:p>
            <a:pPr lvl="1"/>
            <a:endParaRPr lang="es-ES" sz="2600" b="1" dirty="0" smtClean="0"/>
          </a:p>
          <a:p>
            <a:endParaRPr lang="es-EC" dirty="0"/>
          </a:p>
        </p:txBody>
      </p:sp>
      <p:sp>
        <p:nvSpPr>
          <p:cNvPr id="7" name="Slide Number Placeholder 6"/>
          <p:cNvSpPr>
            <a:spLocks noGrp="1"/>
          </p:cNvSpPr>
          <p:nvPr>
            <p:ph type="sldNum" sz="quarter" idx="12"/>
          </p:nvPr>
        </p:nvSpPr>
        <p:spPr/>
        <p:txBody>
          <a:bodyPr/>
          <a:lstStyle/>
          <a:p>
            <a:fld id="{0F97F150-133A-43A0-B7ED-DB695A7A7B9A}" type="slidenum">
              <a:rPr lang="es-EC" smtClean="0"/>
              <a:pPr/>
              <a:t>30</a:t>
            </a:fld>
            <a:endParaRPr lang="es-EC"/>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304800"/>
            <a:ext cx="1240587" cy="609600"/>
          </a:xfrm>
          <a:prstGeom prst="rect">
            <a:avLst/>
          </a:prstGeom>
          <a:noFill/>
        </p:spPr>
      </p:pic>
      <p:pic>
        <p:nvPicPr>
          <p:cNvPr id="6" name="Picture 5"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pic>
        <p:nvPicPr>
          <p:cNvPr id="8" name="Picture 7"/>
          <p:cNvPicPr/>
          <p:nvPr/>
        </p:nvPicPr>
        <p:blipFill>
          <a:blip r:embed="rId5" cstate="print"/>
          <a:srcRect l="26594" t="13523" r="51448" b="46712"/>
          <a:stretch>
            <a:fillRect/>
          </a:stretch>
        </p:blipFill>
        <p:spPr bwMode="auto">
          <a:xfrm>
            <a:off x="533400" y="4572000"/>
            <a:ext cx="1981200" cy="201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s-EC" b="1" dirty="0" smtClean="0">
                <a:solidFill>
                  <a:schemeClr val="accent3">
                    <a:tint val="90000"/>
                    <a:satMod val="120000"/>
                  </a:schemeClr>
                </a:solidFill>
                <a:effectLst>
                  <a:outerShdw blurRad="38100" dist="25400" dir="5400000" algn="tl" rotWithShape="0">
                    <a:srgbClr val="000000">
                      <a:alpha val="43000"/>
                    </a:srgbClr>
                  </a:outerShdw>
                </a:effectLst>
              </a:rPr>
              <a:t>CONCLUSIONES </a:t>
            </a:r>
          </a:p>
        </p:txBody>
      </p:sp>
      <p:sp>
        <p:nvSpPr>
          <p:cNvPr id="3" name="Content Placeholder 2"/>
          <p:cNvSpPr>
            <a:spLocks noGrp="1"/>
          </p:cNvSpPr>
          <p:nvPr>
            <p:ph idx="1"/>
          </p:nvPr>
        </p:nvSpPr>
        <p:spPr/>
        <p:txBody>
          <a:bodyPr>
            <a:normAutofit lnSpcReduction="10000"/>
          </a:bodyPr>
          <a:lstStyle/>
          <a:p>
            <a:pPr lvl="0"/>
            <a:r>
              <a:rPr lang="es-ES" dirty="0" smtClean="0"/>
              <a:t>Al no existir un sistema de Gestión de Calidad, el servicio del Hotel, presentó varias falencias para los clientes internos y externos.</a:t>
            </a:r>
            <a:endParaRPr lang="es-EC" dirty="0" smtClean="0"/>
          </a:p>
          <a:p>
            <a:pPr>
              <a:buNone/>
            </a:pPr>
            <a:endParaRPr lang="es-EC" dirty="0" smtClean="0"/>
          </a:p>
          <a:p>
            <a:pPr lvl="0"/>
            <a:r>
              <a:rPr lang="es-EC" dirty="0" smtClean="0"/>
              <a:t>La implementación de las normas Internacionales de manera directa dificultaría su aplicación, por lo que se establece una norma adaptada a este tipo de hotel. </a:t>
            </a:r>
          </a:p>
          <a:p>
            <a:pPr>
              <a:buNone/>
            </a:pPr>
            <a:endParaRPr lang="es-EC" dirty="0" smtClean="0"/>
          </a:p>
          <a:p>
            <a:pPr lvl="0"/>
            <a:r>
              <a:rPr lang="es-EC" dirty="0" smtClean="0"/>
              <a:t>Del compromiso de la Dirección dependerá el buen desempeño de este sistema, así como el compromiso de los empleados.</a:t>
            </a:r>
          </a:p>
          <a:p>
            <a:endParaRPr lang="es-EC"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381000"/>
            <a:ext cx="1240587" cy="609600"/>
          </a:xfrm>
          <a:prstGeom prst="rect">
            <a:avLst/>
          </a:prstGeom>
          <a:noFill/>
        </p:spPr>
      </p:pic>
      <p:pic>
        <p:nvPicPr>
          <p:cNvPr id="5" name="Picture 4"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6" name="Slide Number Placeholder 5"/>
          <p:cNvSpPr>
            <a:spLocks noGrp="1"/>
          </p:cNvSpPr>
          <p:nvPr>
            <p:ph type="sldNum" sz="quarter" idx="12"/>
          </p:nvPr>
        </p:nvSpPr>
        <p:spPr/>
        <p:txBody>
          <a:bodyPr/>
          <a:lstStyle/>
          <a:p>
            <a:fld id="{0F97F150-133A-43A0-B7ED-DB695A7A7B9A}" type="slidenum">
              <a:rPr lang="es-EC" smtClean="0"/>
              <a:pPr/>
              <a:t>31</a:t>
            </a:fld>
            <a:endParaRPr lang="es-EC"/>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7888"/>
            <a:ext cx="8229600" cy="667512"/>
          </a:xfrm>
        </p:spPr>
        <p:txBody>
          <a:bodyPr>
            <a:normAutofit fontScale="90000"/>
          </a:bodyPr>
          <a:lstStyle/>
          <a:p>
            <a:pPr algn="ctr"/>
            <a:r>
              <a:rPr lang="es-EC" b="1" dirty="0" smtClean="0">
                <a:solidFill>
                  <a:schemeClr val="accent3">
                    <a:tint val="90000"/>
                    <a:satMod val="120000"/>
                  </a:schemeClr>
                </a:solidFill>
                <a:effectLst>
                  <a:outerShdw blurRad="38100" dist="25400" dir="5400000" algn="tl" rotWithShape="0">
                    <a:srgbClr val="000000">
                      <a:alpha val="43000"/>
                    </a:srgbClr>
                  </a:outerShdw>
                </a:effectLst>
              </a:rPr>
              <a:t>RECOMENDACIONES </a:t>
            </a:r>
          </a:p>
        </p:txBody>
      </p:sp>
      <p:sp>
        <p:nvSpPr>
          <p:cNvPr id="3" name="Content Placeholder 2"/>
          <p:cNvSpPr>
            <a:spLocks noGrp="1"/>
          </p:cNvSpPr>
          <p:nvPr>
            <p:ph idx="1"/>
          </p:nvPr>
        </p:nvSpPr>
        <p:spPr>
          <a:xfrm>
            <a:off x="457200" y="1447800"/>
            <a:ext cx="8229600" cy="4648200"/>
          </a:xfrm>
        </p:spPr>
        <p:txBody>
          <a:bodyPr>
            <a:noAutofit/>
          </a:bodyPr>
          <a:lstStyle/>
          <a:p>
            <a:pPr lvl="0" algn="just"/>
            <a:r>
              <a:rPr lang="es-ES" sz="2400" dirty="0" smtClean="0"/>
              <a:t>Se recomienda la aplicación del Manual como una guía empresarial que permita mejorar la satisfacción de los clientes.</a:t>
            </a:r>
            <a:endParaRPr lang="es-EC" sz="2400" dirty="0" smtClean="0"/>
          </a:p>
          <a:p>
            <a:pPr lvl="0" algn="just"/>
            <a:r>
              <a:rPr lang="es-ES" sz="2400" dirty="0" smtClean="0"/>
              <a:t>Serán necesarias capacitaciones permanentes al personal del hotel para mantener al día los conocimientos.</a:t>
            </a:r>
            <a:endParaRPr lang="es-EC" sz="2400" dirty="0" smtClean="0"/>
          </a:p>
          <a:p>
            <a:pPr lvl="0" algn="just"/>
            <a:r>
              <a:rPr lang="es-ES" sz="2400" dirty="0" smtClean="0"/>
              <a:t>La colaboración de todo el personal es indispensable para una correcta mejora continua, del tipo de liderazgo dependerá la motivación que obtengan  los empleados para participar en estos cambios de una manera proactiva.</a:t>
            </a:r>
            <a:endParaRPr lang="es-EC" sz="2400" dirty="0" smtClean="0"/>
          </a:p>
          <a:p>
            <a:pPr lvl="0" algn="just"/>
            <a:r>
              <a:rPr lang="es-ES" sz="2400" dirty="0" smtClean="0"/>
              <a:t>Se recomienda llevar indicadores de medición para revisar los avances de todo el proceso de aplicación del Sistema de Gestión de Calidad.</a:t>
            </a:r>
            <a:endParaRPr lang="es-EC" sz="2400" dirty="0" smtClean="0"/>
          </a:p>
          <a:p>
            <a:endParaRPr lang="es-EC" sz="1400" dirty="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457200"/>
            <a:ext cx="1240587" cy="609600"/>
          </a:xfrm>
          <a:prstGeom prst="rect">
            <a:avLst/>
          </a:prstGeom>
          <a:noFill/>
        </p:spPr>
      </p:pic>
      <p:pic>
        <p:nvPicPr>
          <p:cNvPr id="5" name="Picture 4"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6" name="Slide Number Placeholder 5"/>
          <p:cNvSpPr>
            <a:spLocks noGrp="1"/>
          </p:cNvSpPr>
          <p:nvPr>
            <p:ph type="sldNum" sz="quarter" idx="12"/>
          </p:nvPr>
        </p:nvSpPr>
        <p:spPr/>
        <p:txBody>
          <a:bodyPr/>
          <a:lstStyle/>
          <a:p>
            <a:fld id="{0F97F150-133A-43A0-B7ED-DB695A7A7B9A}" type="slidenum">
              <a:rPr lang="es-EC" smtClean="0"/>
              <a:pPr/>
              <a:t>32</a:t>
            </a:fld>
            <a:endParaRPr lang="es-EC"/>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7CE025-8AD5-455A-85BE-558533587E54}" type="slidenum">
              <a:rPr lang="es-EC" smtClean="0"/>
              <a:pPr/>
              <a:t>33</a:t>
            </a:fld>
            <a:endParaRPr lang="es-EC"/>
          </a:p>
        </p:txBody>
      </p:sp>
      <p:pic>
        <p:nvPicPr>
          <p:cNvPr id="20484" name="Picture 4" descr="https://encrypted-tbn3.gstatic.com/images?q=tbn:ANd9GcTkigg-OyoITbUvYo3Ri39YAWuXYpdfu17k47oB7IhKrm0xYvk5"/>
          <p:cNvPicPr>
            <a:picLocks noChangeAspect="1" noChangeArrowheads="1"/>
          </p:cNvPicPr>
          <p:nvPr/>
        </p:nvPicPr>
        <p:blipFill>
          <a:blip r:embed="rId2" cstate="print"/>
          <a:srcRect/>
          <a:stretch>
            <a:fillRect/>
          </a:stretch>
        </p:blipFill>
        <p:spPr bwMode="auto">
          <a:xfrm>
            <a:off x="2209800" y="1981200"/>
            <a:ext cx="4929519" cy="3352800"/>
          </a:xfrm>
          <a:prstGeom prst="rect">
            <a:avLst/>
          </a:prstGeom>
          <a:noFill/>
        </p:spPr>
      </p:pic>
      <p:pic>
        <p:nvPicPr>
          <p:cNvPr id="5" name="Picture 4" descr="ESCUDO U  DE LAS FUERZAS ARMADAS.PNG"/>
          <p:cNvPicPr>
            <a:picLocks noChangeAspect="1"/>
          </p:cNvPicPr>
          <p:nvPr/>
        </p:nvPicPr>
        <p:blipFill>
          <a:blip r:embed="rId3" cstate="print"/>
          <a:stretch>
            <a:fillRect/>
          </a:stretch>
        </p:blipFill>
        <p:spPr>
          <a:xfrm>
            <a:off x="304800" y="304800"/>
            <a:ext cx="838200" cy="879772"/>
          </a:xfrm>
          <a:prstGeom prst="rect">
            <a:avLst/>
          </a:prstGeom>
        </p:spPr>
      </p:pic>
      <p:pic>
        <p:nvPicPr>
          <p:cNvPr id="7" name="Picture 2" descr="Holiday Inn Express">
            <a:hlinkClick r:id="rId4" tooltip="Holiday Inn Express"/>
          </p:cNvPr>
          <p:cNvPicPr>
            <a:picLocks noChangeAspect="1" noChangeArrowheads="1"/>
          </p:cNvPicPr>
          <p:nvPr/>
        </p:nvPicPr>
        <p:blipFill>
          <a:blip r:embed="rId5" cstate="print"/>
          <a:srcRect/>
          <a:stretch>
            <a:fillRect/>
          </a:stretch>
        </p:blipFill>
        <p:spPr bwMode="auto">
          <a:xfrm>
            <a:off x="7467600" y="457200"/>
            <a:ext cx="1240587" cy="609600"/>
          </a:xfrm>
          <a:prstGeom prst="rect">
            <a:avLst/>
          </a:prstGeom>
          <a:noFill/>
        </p:spPr>
      </p:pic>
    </p:spTree>
    <p:extLst>
      <p:ext uri="{BB962C8B-B14F-4D97-AF65-F5344CB8AC3E}">
        <p14:creationId xmlns="" xmlns:p14="http://schemas.microsoft.com/office/powerpoint/2010/main" val="3338145727"/>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a:bodyPr>
          <a:lstStyle/>
          <a:p>
            <a:pPr algn="ctr"/>
            <a:r>
              <a:rPr lang="en-US" sz="4000" b="1" dirty="0" smtClean="0">
                <a:solidFill>
                  <a:schemeClr val="accent3">
                    <a:tint val="90000"/>
                    <a:satMod val="120000"/>
                  </a:schemeClr>
                </a:solidFill>
                <a:effectLst>
                  <a:outerShdw blurRad="38100" dist="25400" dir="5400000" algn="tl" rotWithShape="0">
                    <a:srgbClr val="000000">
                      <a:alpha val="43000"/>
                    </a:srgbClr>
                  </a:outerShdw>
                </a:effectLst>
              </a:rPr>
              <a:t>PROBLEM</a:t>
            </a:r>
            <a:r>
              <a:rPr lang="es-EC" sz="4000" b="1" dirty="0" smtClean="0">
                <a:solidFill>
                  <a:schemeClr val="accent3">
                    <a:tint val="90000"/>
                    <a:satMod val="120000"/>
                  </a:schemeClr>
                </a:solidFill>
                <a:effectLst>
                  <a:outerShdw blurRad="38100" dist="25400" dir="5400000" algn="tl" rotWithShape="0">
                    <a:srgbClr val="000000">
                      <a:alpha val="43000"/>
                    </a:srgbClr>
                  </a:outerShdw>
                </a:effectLst>
              </a:rPr>
              <a:t>ÁTICA</a:t>
            </a:r>
            <a:endParaRPr lang="es-EC"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a:xfrm>
            <a:off x="457200" y="1828800"/>
            <a:ext cx="8229600" cy="3352800"/>
          </a:xfrm>
        </p:spPr>
        <p:txBody>
          <a:bodyPr>
            <a:normAutofit fontScale="85000" lnSpcReduction="20000"/>
          </a:bodyPr>
          <a:lstStyle/>
          <a:p>
            <a:pPr algn="just"/>
            <a:r>
              <a:rPr lang="es-ES_tradnl" dirty="0" smtClean="0">
                <a:solidFill>
                  <a:schemeClr val="accent1">
                    <a:lumMod val="50000"/>
                  </a:schemeClr>
                </a:solidFill>
              </a:rPr>
              <a:t>La falta de </a:t>
            </a:r>
            <a:r>
              <a:rPr lang="es-ES_tradnl" sz="2800" b="1" dirty="0" smtClean="0">
                <a:solidFill>
                  <a:schemeClr val="accent3">
                    <a:lumMod val="75000"/>
                  </a:schemeClr>
                </a:solidFill>
              </a:rPr>
              <a:t>Gestión Administrativa, Financiera, Logística y Comercial</a:t>
            </a:r>
          </a:p>
          <a:p>
            <a:pPr algn="just"/>
            <a:r>
              <a:rPr lang="es-ES_tradnl" b="1" dirty="0" smtClean="0">
                <a:solidFill>
                  <a:schemeClr val="accent1">
                    <a:lumMod val="50000"/>
                  </a:schemeClr>
                </a:solidFill>
              </a:rPr>
              <a:t>Provocan</a:t>
            </a:r>
            <a:r>
              <a:rPr lang="es-ES_tradnl" dirty="0" smtClean="0">
                <a:solidFill>
                  <a:schemeClr val="accent1">
                    <a:lumMod val="50000"/>
                  </a:schemeClr>
                </a:solidFill>
              </a:rPr>
              <a:t>:   </a:t>
            </a:r>
            <a:r>
              <a:rPr lang="es-ES_tradnl" b="1" dirty="0" smtClean="0">
                <a:solidFill>
                  <a:schemeClr val="accent3">
                    <a:lumMod val="75000"/>
                  </a:schemeClr>
                </a:solidFill>
              </a:rPr>
              <a:t>Desigualdad Competitiva </a:t>
            </a:r>
            <a:r>
              <a:rPr lang="es-ES_tradnl" dirty="0" smtClean="0">
                <a:solidFill>
                  <a:schemeClr val="accent1">
                    <a:lumMod val="50000"/>
                  </a:schemeClr>
                </a:solidFill>
              </a:rPr>
              <a:t>frente a sus similares a nivel nacional ya que muchos hoteles  han empezado el proceso de implementación de sistemas de calidad. </a:t>
            </a:r>
          </a:p>
          <a:p>
            <a:pPr algn="just"/>
            <a:r>
              <a:rPr lang="es-ES_tradnl" b="1" dirty="0" smtClean="0">
                <a:solidFill>
                  <a:schemeClr val="accent1">
                    <a:lumMod val="50000"/>
                  </a:schemeClr>
                </a:solidFill>
              </a:rPr>
              <a:t>Impiden</a:t>
            </a:r>
            <a:r>
              <a:rPr lang="es-ES_tradnl" dirty="0" smtClean="0">
                <a:solidFill>
                  <a:schemeClr val="accent1">
                    <a:lumMod val="50000"/>
                  </a:schemeClr>
                </a:solidFill>
              </a:rPr>
              <a:t>: la mejora de sus servicios, captar más clientes y garantizar la permanencia en el mercado.</a:t>
            </a:r>
          </a:p>
          <a:p>
            <a:pPr algn="just"/>
            <a:endParaRPr lang="es-ES_tradnl" dirty="0" smtClean="0">
              <a:solidFill>
                <a:schemeClr val="accent1">
                  <a:lumMod val="50000"/>
                </a:schemeClr>
              </a:solidFill>
            </a:endParaRPr>
          </a:p>
          <a:p>
            <a:pPr algn="just"/>
            <a:r>
              <a:rPr lang="es-ES_tradnl" dirty="0" smtClean="0">
                <a:solidFill>
                  <a:schemeClr val="accent1">
                    <a:lumMod val="50000"/>
                  </a:schemeClr>
                </a:solidFill>
              </a:rPr>
              <a:t>Las áreas: administrativa y operativa, </a:t>
            </a:r>
            <a:r>
              <a:rPr lang="es-ES_tradnl" b="1" dirty="0" smtClean="0">
                <a:solidFill>
                  <a:schemeClr val="accent3">
                    <a:lumMod val="75000"/>
                  </a:schemeClr>
                </a:solidFill>
              </a:rPr>
              <a:t>no</a:t>
            </a:r>
            <a:r>
              <a:rPr lang="es-ES_tradnl" dirty="0" smtClean="0">
                <a:solidFill>
                  <a:schemeClr val="accent1">
                    <a:lumMod val="50000"/>
                  </a:schemeClr>
                </a:solidFill>
              </a:rPr>
              <a:t> poseen una estructura organizacional establecida.</a:t>
            </a:r>
          </a:p>
          <a:p>
            <a:endParaRPr lang="es-EC" dirty="0"/>
          </a:p>
        </p:txBody>
      </p:sp>
      <p:sp>
        <p:nvSpPr>
          <p:cNvPr id="4" name="Slide Number Placeholder 3"/>
          <p:cNvSpPr>
            <a:spLocks noGrp="1"/>
          </p:cNvSpPr>
          <p:nvPr>
            <p:ph type="sldNum" sz="quarter" idx="12"/>
          </p:nvPr>
        </p:nvSpPr>
        <p:spPr/>
        <p:txBody>
          <a:bodyPr/>
          <a:lstStyle/>
          <a:p>
            <a:fld id="{007CE025-8AD5-455A-85BE-558533587E54}" type="slidenum">
              <a:rPr lang="es-EC" smtClean="0"/>
              <a:pPr/>
              <a:t>4</a:t>
            </a:fld>
            <a:endParaRPr lang="es-EC"/>
          </a:p>
        </p:txBody>
      </p:sp>
      <p:pic>
        <p:nvPicPr>
          <p:cNvPr id="5"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457200"/>
            <a:ext cx="1240587" cy="609600"/>
          </a:xfrm>
          <a:prstGeom prst="rect">
            <a:avLst/>
          </a:prstGeom>
          <a:noFill/>
        </p:spPr>
      </p:pic>
      <p:pic>
        <p:nvPicPr>
          <p:cNvPr id="8" name="Picture 7" descr="ESCUDO U  DE LAS FUERZAS ARMADAS.PNG"/>
          <p:cNvPicPr>
            <a:picLocks noChangeAspect="1"/>
          </p:cNvPicPr>
          <p:nvPr/>
        </p:nvPicPr>
        <p:blipFill>
          <a:blip r:embed="rId4" cstate="print"/>
          <a:stretch>
            <a:fillRect/>
          </a:stretch>
        </p:blipFill>
        <p:spPr>
          <a:xfrm>
            <a:off x="381000" y="339428"/>
            <a:ext cx="838200" cy="879772"/>
          </a:xfrm>
          <a:prstGeom prst="rect">
            <a:avLst/>
          </a:prstGeom>
        </p:spPr>
      </p:pic>
      <p:sp>
        <p:nvSpPr>
          <p:cNvPr id="3074" name="AutoShape 2" descr="data:image/jpeg;base64,/9j/4AAQSkZJRgABAQAAAQABAAD/2wCEAAkGBhQQEBAQDxQPEBAQEBAUFA8QDxUPEBASFBAVFBUQFBYXHCYeFxsjGRUUHy8gIycpLCwsFR4xNTAqNSYrLCkBCQoKDAwLGQ8NGjUkHiQ1MjUpNTUxNTM1NTQ1NSwyNTU1Mio1NTUqNTU1KTMwNTU2KTA0NSwxNTU1NTMwNSk1Kf/AABEIAMcA/gMBIgACEQEDEQH/xAAcAAEAAgMBAQEAAAAAAAAAAAAABAUBAwYCBwj/xABKEAABAwIDAwUMBgcGBwAAAAABAAIDBBEFEiEGEzEUQVFhcQcVIjIzU3KBkZOxwSNSobLR4kJDYoKSwtIkVHOis+EWNERjdIXx/8QAFgEBAQEAAAAAAAAAAAAAAAAAAAQF/8QAJREBAAEDAwIHAQAAAAAAAAAAAAECAwQhMVFBYRITMnGxwfAF/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ZBbIqrezecZ7r8ybybzkfufzILVFVbybzjPc/mTeTecZ7n8yC1RVWebzjPc/mTPN5xnufzILVFVZ5vOM9z+ZM83nWe5/MgtUVVmm8633P5kzTedb7n8yC1RVba98flcrmc8jAWlvW5uunWCrMFBlERAREQEREHL7XRFrmSDg4ZSesaj5+xc9yld/iVCJ43Ru/SGh52nmcF8zxCF8EhjkFnD2OHM4dSCZyhZ5QqjlKcqQXAqFb7Ntzzg8zAXH4D4/YuVgkc9wYwFznGwAFySvo+z+E8nis6xkfq8jmPM0diC0REQEREBQMU1MTeYvuf3Wkj7VPVfifjQ+k/7hQU203LN012HcnMzZA50dRcNljAN4w4eK4m2pVDh/dOjbIKfFIpcMqDYfTi9PIelko0t26da7RQ8Qp4KiMxVDYZYzxZJle3tseB60EuKUPaHMIc1wuHNIc1w6QRoV6XAjYCSlcZMCqzT63NFM41FG8k8Laujv069qgQ91KpiLBiNNFRskaMlU4Sy00hPQ5gOVB9NRUNJjUrhDLejmp5pWR7ymke4jPfK4E6EXtcaGxU/HJnMpah7CWubDIWuFrtOU2IvzoJk07WNc95DWNaXOcTYNaBck+pVo2nh5t+eyln/AKFBx/Byynmcaise1gzFr5Wlha14JzDLqLXv1LoTUNOoc0g6ghwII6eKCJRYzFM4sYXh4bmySRPicW3ALhnAzAEgG3C46VOXJbYbTsopoJXS0rCIKry7363MNsrYwXONxwtzFcNUbV4hWiI08FW2SUkR1chkiha8C5bSwR2Drtubyl1xe5tdB9er8Rip2GWeSOKNvF8jwxo9Z+C4ubulPqnGLBaWWtcDY1UgMFIw9OZ1i7s0WnAO5m6V5qcbe6unzAxxySF0UTbagxt8C9+YXA6+K76GFrGhjGtYxosGNaGtaOgAaBBCwGOoFO1te6F9Qc2cwNLYrEmzQD0A29St8LN4WX5gR7CQtC34V5Jv733igloiICIiAiIgwTbiqTaCOnnYWSG7hfK5gu9p6jwt1FbMWrtco4Dj1lVTagOQczNguVpcXWABJ05gLqjpcVp5SAyXxiALtI1J4L6I+AOFjwK+O7R4NT0WJts14jLopS1slm2LzmsLcNEH3DZnCYIWAxkPlI8J7vH62gfohXq5NsY0I7QR8QpVLjBabE5h0ON/tQdEi0U9W1409i3oCIiAq/E/Hh9J/wBwqfdV+Im74ra5S+9ua7LBBVbSf8pOPrMDTY2u1z2tcLjpBI9a47bipjpKmnZT0tBuomCorM1FCTyY1MUADfA0N3OPY1djtGf7LN2M/wBVi4+p2YqsRqMVlbOaSGd5oxE+kbIZoIGZc4c+xa0vfIQR28yDq24fFBV0roY4YszagO3MTIg9oY1wByAZtQCLqJDK6Gm5PPSyzMiY5riBFJDIxtznAc/gW2NiLg6KBgdRUS0+Fl30NSyOojl38LneFDHu3HLdp1yh1+tSsUppwS+qcKqka27oKb+zFuXVz3sLiahv7Ocei/mDmZdhC58c2ENqsLe9zJTncx1GQBma50OZxvfLoBbXgLLXW7Y1bM0GLxyQ0oMkMldh8e9jkeLAhxdcxNF7GwvfsK81O3jYJRFhud5IIZhzQa5xNtCMrrUrRztzu9Btlmjw/EawupsQqGYVFKZZeTQAb+obNI58jd6SRZpcQWg3AIuLEFBdO7ptLTgiapZWtkZmhdAwPmkucroZIm6BwuNSACCdLg3qhhNbiR+go6TCKZ366ogZLWOB52x2sw9tu1Ie5hSmZpwqWakkpY3A10UhmzzuItGb+C6zc2bLbxmjpCsBtPiOG6YnTisph/19C27mtFvDlh5uk2t60GI+5jSUNPJKA+eps3+0zHNI0mQAlg4MOp1Av1rqKnZmHxnOqju8zgeVSkts0gkeFxykj1rkqruhxVNJvBPQxslc0CK801S05g8MdGxty6w1sLcbE2ubWg2zNVG98bqWWPOIpGx76OaF0rXBhcyRo57cbaX6EFLi2K8nEO8lMEtREJomtkrqt7WXBu4MBabXAOltV02EbTunbDM00stPNNuc0O9ZJHIQ6wc2QcxFiDY6hc/V8p74YZyI04l7zvuanPu8m8hvbJre9l62We+PfUtQG8rhxiGWd8ZvDKalr5GPjFhlGUWynhbrQfQluwnyLPX94rSFuwnyLOw/EoJiIiAiIgLXUTZGuceYf/FsVTj1RZrWDn1Pq4IObxWstc85uq3BaoyF3QDZaccnsCpuBUuRnaSft0QXjHaL5B3XTatiP1qcfZI78V9Z3i+Q92F/9qp/8B330H0fY7Fd/h9NIdXbsMd6TPAPwChnFvpHtv4riPYqDuR4hmpZoifJzXA6nt/FpX1WHAYKiCIyxMc7dt8MDK8afWGqCiocVtbVXdNjx57FVFdsK9l3UsmYebl0PqePmFWx4JXE23VusyMt8UHdRYo09PxWufFOZo9ZXO0tPNDblDS0HQPDg5t+gkcPWrPKg04hWT6bsOeXaWaL+3mCxT00zHRmci78/gA5stm854E9ilNfZH1AcQXfoXtzWuLFB7ngbIx0cjQ9j2lrmOFw5rhYtPqKqq3CKeGJ80hlayNrnOJrJgLNBNrmS2q8bRVlWImd7Y4JZJHlpfO8sjhbY/SEDV2otYdPOued3M3VQdJitVLXT5XZIrmCjhflNi2Ntr2J6uw3Qc/LtSah7YcNpWYhIXRmQtkqJIYmB7ZDC+aY5bEtaDYAHL1AL1W7DSve2XFTEIzFK5lFh1qePeMAIikky3cCCfC1tYjnX0DDqwwRRxMoqiIMa0ZImQiMOA1y5ZLHXn51oxSOWrtkhlj3Uc5BnLGbx7mhrY25XHjrcmwGnSgi0WxrqfdcmgwynMLw7NG2YvcACC1zz4Tgb8T0KZidfI20NTT0tSZLGJgP0RcDYh4la61rgggHnGnFTjjbv7rW+7j+UipNoKV1U6KV1NU5KfiLtZOc/jbrK+4sG6m48awvqgj0e19o4xv6eKzG3ibh8uWM21YLSAWBuNFY4NtI6aojibLHM1zZS/JTPgMeVoLXXc83udLda5uhncIowJqZgEbAGPgYXsAaAGuPI9SOB7FabPSF1bBmfHLZk9jDG1mT6PUvtTx3BGg148yDmaPYyCsxBrc0lJKzCKGaKalIhk3pOV81x454A8/WpuKtxLDxeoZFidO+WnzVdOwR15EchyNez9YdSBx48Va1uCGRlJ9HiFNW0cQhbV0gjddoaGubq60kbrZgCBa/NqFIwjC5GGzu+M8stRTSS1NbkYxjIHFwaxrTZo1IDQNS7qQc3h1Y3FXUzqWZ0FVS05py2GuFLO5l2l2aOSAni0aAkDpK6rA9mJIMrcgF6ptRPUzVhqqid7GOa0H6Jo5wOIAAPG6mbR7CUlf4U8eWYatqYTup2kcDnHG3XdUIpsWwzyThjFK39XKd3Wsb0Nf+np29iDvwt+EeRj7D8SqrBMT5TBHPu5YN4L7qZuWRliRYj1K1wjyMfo/MoJiIiAiIgKjxvyg9D5lXipcabeRvoH4oOHx9t3NHS4D7Vc07bNA6lX4xARPDfgXfAXVlewQHyL473W5r1cHVA7/UX1eeey+d90DATUATR3MsTTp9dnEtHWOI9aCJ3Iau1RUR/Xha71tf+Div0HgZvTxdh+xxC+Ddy/AjGHVclw6RuWNp08C9y89pGnUF9z2bfenb1OcP83+6C0WLLKIPL4w4EEAg8QRcEdBVLVYA5utO/KPNSXLP3XDVv2q8RByj4Kofqcx/ZkaW/aQtHe2YPYKgta2TOcjHXPggGxPDn5l2SqsX8rB2TfBqDS0W0HAcy9heQvQQegsheQsoMoiIM3RYWUBERARLogKRhHkY/R+ZUdSMI8hH6PzKCYiIgIiIC5/GawNl14NaB8yugXH4g4PMmbW7nfFAximEkeZvjN8Jp6x+KrWVOZoIUjCZ88eS+rbt9n+yraUZS9h/Rc4faUEesmsqw1NyuhoMMFRUMidfIQ4usbGwb09tlzooDFK+N3jRvc09oNroJ1IdRZfQNkz9Af8AEPwC4ekjXb7KH6J4/b/lCC7REQEREBVWLeVg9Gb4MVqqrFfKw+jN/Ig1rK8veGgucQ1rQSXE2AAFySTwFlXjaal/vNN79n4oLNZUSjxSGYkQyxSlouRHI15A6SAVJkkDQXOIa0cXONmjtJQellVLtp6e5bG507hxFPE+ot2lgIHrKz37efFpaw9bmRxj/M9BaqGMWjMgiaS997ENFw3pueGiqcTx9+UxCKaGV9gM+QnKdPByOOvMvOB11PA0NkeIpn6EVDH0xJ5mMMoAd+6TdRVX668jyrW0eqfr3Z1WTcuZXk2NqfXPHaO/w6REBvYjgeB5j2LKtaLCIsoMFScI8hH6PzUYqThHkIvRCCYiIgIiIC4atmLZJGEWIc4fgV3KpMd2d35D43COS1iSLtcOa4HOg4aaqdG6JsRyu+lLtOJLwWn2W9ikQtNy52pcbkqTjGCiGWFt85ERL32tmcXnm5hYWXgusgtNkmXqXn6sR+1zQqza2jy1ryP1jGP9dsp+6rrY1l5JndDWt9ZJPyCh7cstUQu6YiPY6/zQVUDV12yh8CQftN+C5GJy6jZGS+9HUw/FB0iIiAiIgKqxXysPozfyK1VVinlofQl/kQVW0gvSzA6gtaCOYgyNBB6iCR61zG320M8NVFyd2WKjjFXVtAvvYXVMcIi1/Z3ruxt10+0htSzE6ANaSTwAEjSSeoAE+pcq/ZGSunxKaeoq6QVEroGwxvYGS0sUe7Y54INw4ukP7xQdFi0D3T0nJ3sic4VH0u6Eh3ZjafBFwLkhpF7jqW+PZuK4dNnqnjXPUu3gB/ZZoxvqaqjZd8u7wxlS1zJ4oqmN4f4x3TBGJOxwDTf9pdYgwxoADQAAOAAsB2DmVJBtO0ulDxkawEt1u5xBtl7Srxc7WbMOfMXNLRG52Y8cwudQB7Vn505VMUzj666wy/6NWZTFFWJrrrH7htwOlMr3VUvFxOQdA4XHwHrV5IwOBa4BzSNWkAtI6CDoUjYGgNAsAAAOgAcF6VGPYizb8O89Z5nqqxMaMe1FG87zPMzvKods2xmtK6Skd0Qkbo+lC67COwA9YVHUVlcZpKarhaaR8tKxlXA4Rh4MjN417c+dofqNOgjgdOyVfjfixf8AlUv+u1UKnAYjDNnxKSAYYyCglc3dTtmEjw2nZKfDa+wvntw5l1mzjhnp3RtdCyqw/fvgL3ODJA+ntbMdCBM8HhewvwXE13ejlmK99cm+NX4A+m3hi5ND4m70vmzWvzrqNhzMWUHKt5vu91Vfe+Uy8rpsmfnzZMt76oOxPAqVhHkIvQCiu4HsPwUrCPIRegEExERAREQFhF5JQcptILzn0G/AqofGrvH23mPot+CrJI0F9sfFaF7vrSn2NAH4qBt3HrTu63t+wFW+zjbU0fWXn2vKrttxeOE9Ep+6g56nC6bZNusp6mfFy56lZddHs2Mpl7G/EoOgul14zJmQe7pdeMyZkHu6hYpTFwa9gu+Mk5frNIs5vbwPqUvMmZBSiVrwQbEG4cx1r9Ba5pUH/huk/u9N6omD4BdHLTMfq9rHek0E/avHe6Lzcf8AAEFRRYTDCS6GKKNzhYljA0kXva/Qpild7YvNx/wBO9cXm4/4Agi2Syld6ofNx/whY71RebagjIpPemL6g9p/FO9MX1f8zvxQRlpq6RsrDHIMzTbgS0gghwc1zSC0ggEEEEEKf3pj6D7x/wDUnemPod72T+pBQu2cZx3lcP8A2NX85CpFBhDIXOeDNI9zQ0vnnkncGA3yNLycoub2HEgdCtu9MfQ/3sn9Sd6Y/wDue9f+KCFO/TK3V7tGt5yensHSrWmgyMawfotA7bDivNPRsZfKACeJ1Lj2k6regIiICIiDBWp7ltKjVPAoKaqjzyOdzfILW+iBHMotbWPjJux1vrNGb2qsk2jA+t/CUHU4fKGMbHfVt/Zcm6ptravMYWek4/AfNV8OMOkd4DX9paQFjEMNkntckFvA2Qb6Jw0V3SVAZqDzWXKRYTVM4ZH9pylSRR1Z0yxt6y+/yQdpDVhwuFsEqpcNp3sY1riCRxI6SrBt0EzeLIeo7V7aUG/MsgrUFsAQegVlAF6AQYCys2SyDCIVhBm6LCzdBlFhZQLrKwiDKLCIMoiIMoiIC1vatiwQgiSQrQaUdH2KeWrzkQQeSDoWRTBTMibtBEFOvQgUrIs5EEUQr3ulvyrOVBpEa9CNbQ1ZAQawxew1erLKDFlmyIgIiIMFeSF6KxZBghYXqyWQYRZRARFlBhFlEGFlFhB6REQEREGLJZEQLJZEQLJZEQLLKIgIiICIiAiIgIiICwiICIiAlkRAslkRAWURBhER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76" name="AutoShape 4" descr="data:image/jpeg;base64,/9j/4AAQSkZJRgABAQAAAQABAAD/2wCEAAkGBhQQEBAQDxQPEBAQEBAUFA8QDxUPEBASFBAVFBUQFBYXHCYeFxsjGRUUHy8gIycpLCwsFR4xNTAqNSYrLCkBCQoKDAwLGQ8NGjUkHiQ1MjUpNTUxNTM1NTQ1NSwyNTU1Mio1NTUqNTU1KTMwNTU2KTA0NSwxNTU1NTMwNSk1Kf/AABEIAMcA/gMBIgACEQEDEQH/xAAcAAEAAgMBAQEAAAAAAAAAAAAABAUBAwYCBwj/xABKEAABAwIDAwUMBgcGBwAAAAABAAIDBBEFEiEGEzEUQVFhcQcVIjIzU3KBkZOxwSNSobLR4kJDYoKSwtIkVHOis+EWNERjdIXx/8QAFgEBAQEAAAAAAAAAAAAAAAAAAAQF/8QAJREBAAEDAwIHAQAAAAAAAAAAAAECAwQhMVFBYRITMnGxwfAF/9oADAMBAAIRAxEAPwD7iiIgIiICIiAiIgIiICIiAiIgIiICXREGLrKIgIiICIiAiIgIiICIiAiIgIiICIiAiwSo0lV0cEEm6zdQDUJyhBPRRGVXSpQN0GUREBERAREQEREBERAREQEREBERAREQEREBERAREQEREEHEqnLZvTqexVpqlrxye0xHQ1vwVdyhBaGpTlKquULPKEFqKlWGG1Vzl9YXNioUzDKj6VnWbIOoREQEREBEWuaYMaXONgBclBsRVZrJXatyRt5g4F7z1kAgDs1Xnezecj91+ZBbIqrezecZ7r8ybybzkfufzILVFVbybzjPc/mTeTecZ7n8yC1RVWebzjPc/mTPN5xnufzILVFVZ5vOM9z+ZM83nWe5/MgtUVVmm8633P5kzTedb7n8yC1RVba98flcrmc8jAWlvW5uunWCrMFBlERAREQEREHL7XRFrmSDg4ZSesaj5+xc9yld/iVCJ43Ru/SGh52nmcF8zxCF8EhjkFnD2OHM4dSCZyhZ5QqjlKcqQXAqFb7Ntzzg8zAXH4D4/YuVgkc9wYwFznGwAFySvo+z+E8nis6xkfq8jmPM0diC0REQEREBQMU1MTeYvuf3Wkj7VPVfifjQ+k/7hQU203LN012HcnMzZA50dRcNljAN4w4eK4m2pVDh/dOjbIKfFIpcMqDYfTi9PIelko0t26da7RQ8Qp4KiMxVDYZYzxZJle3tseB60EuKUPaHMIc1wuHNIc1w6QRoV6XAjYCSlcZMCqzT63NFM41FG8k8Laujv069qgQ91KpiLBiNNFRskaMlU4Sy00hPQ5gOVB9NRUNJjUrhDLejmp5pWR7ymke4jPfK4E6EXtcaGxU/HJnMpah7CWubDIWuFrtOU2IvzoJk07WNc95DWNaXOcTYNaBck+pVo2nh5t+eyln/AKFBx/Byynmcaise1gzFr5Wlha14JzDLqLXv1LoTUNOoc0g6ghwII6eKCJRYzFM4sYXh4bmySRPicW3ALhnAzAEgG3C46VOXJbYbTsopoJXS0rCIKry7363MNsrYwXONxwtzFcNUbV4hWiI08FW2SUkR1chkiha8C5bSwR2Drtubyl1xe5tdB9er8Rip2GWeSOKNvF8jwxo9Z+C4ubulPqnGLBaWWtcDY1UgMFIw9OZ1i7s0WnAO5m6V5qcbe6unzAxxySF0UTbagxt8C9+YXA6+K76GFrGhjGtYxosGNaGtaOgAaBBCwGOoFO1te6F9Qc2cwNLYrEmzQD0A29St8LN4WX5gR7CQtC34V5Jv733igloiICIiAiIgwTbiqTaCOnnYWSG7hfK5gu9p6jwt1FbMWrtco4Dj1lVTagOQczNguVpcXWABJ05gLqjpcVp5SAyXxiALtI1J4L6I+AOFjwK+O7R4NT0WJts14jLopS1slm2LzmsLcNEH3DZnCYIWAxkPlI8J7vH62gfohXq5NsY0I7QR8QpVLjBabE5h0ON/tQdEi0U9W1409i3oCIiAq/E/Hh9J/wBwqfdV+Im74ra5S+9ua7LBBVbSf8pOPrMDTY2u1z2tcLjpBI9a47bipjpKmnZT0tBuomCorM1FCTyY1MUADfA0N3OPY1djtGf7LN2M/wBVi4+p2YqsRqMVlbOaSGd5oxE+kbIZoIGZc4c+xa0vfIQR28yDq24fFBV0roY4YszagO3MTIg9oY1wByAZtQCLqJDK6Gm5PPSyzMiY5riBFJDIxtznAc/gW2NiLg6KBgdRUS0+Fl30NSyOojl38LneFDHu3HLdp1yh1+tSsUppwS+qcKqka27oKb+zFuXVz3sLiahv7Ocei/mDmZdhC58c2ENqsLe9zJTncx1GQBma50OZxvfLoBbXgLLXW7Y1bM0GLxyQ0oMkMldh8e9jkeLAhxdcxNF7GwvfsK81O3jYJRFhud5IIZhzQa5xNtCMrrUrRztzu9Btlmjw/EawupsQqGYVFKZZeTQAb+obNI58jd6SRZpcQWg3AIuLEFBdO7ptLTgiapZWtkZmhdAwPmkucroZIm6BwuNSACCdLg3qhhNbiR+go6TCKZ366ogZLWOB52x2sw9tu1Ie5hSmZpwqWakkpY3A10UhmzzuItGb+C6zc2bLbxmjpCsBtPiOG6YnTisph/19C27mtFvDlh5uk2t60GI+5jSUNPJKA+eps3+0zHNI0mQAlg4MOp1Av1rqKnZmHxnOqju8zgeVSkts0gkeFxykj1rkqruhxVNJvBPQxslc0CK801S05g8MdGxty6w1sLcbE2ubWg2zNVG98bqWWPOIpGx76OaF0rXBhcyRo57cbaX6EFLi2K8nEO8lMEtREJomtkrqt7WXBu4MBabXAOltV02EbTunbDM00stPNNuc0O9ZJHIQ6wc2QcxFiDY6hc/V8p74YZyI04l7zvuanPu8m8hvbJre9l62We+PfUtQG8rhxiGWd8ZvDKalr5GPjFhlGUWynhbrQfQluwnyLPX94rSFuwnyLOw/EoJiIiAiIgLXUTZGuceYf/FsVTj1RZrWDn1Pq4IObxWstc85uq3BaoyF3QDZaccnsCpuBUuRnaSft0QXjHaL5B3XTatiP1qcfZI78V9Z3i+Q92F/9qp/8B330H0fY7Fd/h9NIdXbsMd6TPAPwChnFvpHtv4riPYqDuR4hmpZoifJzXA6nt/FpX1WHAYKiCIyxMc7dt8MDK8afWGqCiocVtbVXdNjx57FVFdsK9l3UsmYebl0PqePmFWx4JXE23VusyMt8UHdRYo09PxWufFOZo9ZXO0tPNDblDS0HQPDg5t+gkcPWrPKg04hWT6bsOeXaWaL+3mCxT00zHRmci78/gA5stm854E9ilNfZH1AcQXfoXtzWuLFB7ngbIx0cjQ9j2lrmOFw5rhYtPqKqq3CKeGJ80hlayNrnOJrJgLNBNrmS2q8bRVlWImd7Y4JZJHlpfO8sjhbY/SEDV2otYdPOued3M3VQdJitVLXT5XZIrmCjhflNi2Ntr2J6uw3Qc/LtSah7YcNpWYhIXRmQtkqJIYmB7ZDC+aY5bEtaDYAHL1AL1W7DSve2XFTEIzFK5lFh1qePeMAIikky3cCCfC1tYjnX0DDqwwRRxMoqiIMa0ZImQiMOA1y5ZLHXn51oxSOWrtkhlj3Uc5BnLGbx7mhrY25XHjrcmwGnSgi0WxrqfdcmgwynMLw7NG2YvcACC1zz4Tgb8T0KZidfI20NTT0tSZLGJgP0RcDYh4la61rgggHnGnFTjjbv7rW+7j+UipNoKV1U6KV1NU5KfiLtZOc/jbrK+4sG6m48awvqgj0e19o4xv6eKzG3ibh8uWM21YLSAWBuNFY4NtI6aojibLHM1zZS/JTPgMeVoLXXc83udLda5uhncIowJqZgEbAGPgYXsAaAGuPI9SOB7FabPSF1bBmfHLZk9jDG1mT6PUvtTx3BGg148yDmaPYyCsxBrc0lJKzCKGaKalIhk3pOV81x454A8/WpuKtxLDxeoZFidO+WnzVdOwR15EchyNez9YdSBx48Va1uCGRlJ9HiFNW0cQhbV0gjddoaGubq60kbrZgCBa/NqFIwjC5GGzu+M8stRTSS1NbkYxjIHFwaxrTZo1IDQNS7qQc3h1Y3FXUzqWZ0FVS05py2GuFLO5l2l2aOSAni0aAkDpK6rA9mJIMrcgF6ptRPUzVhqqid7GOa0H6Jo5wOIAAPG6mbR7CUlf4U8eWYatqYTup2kcDnHG3XdUIpsWwzyThjFK39XKd3Wsb0Nf+np29iDvwt+EeRj7D8SqrBMT5TBHPu5YN4L7qZuWRliRYj1K1wjyMfo/MoJiIiAiIgKjxvyg9D5lXipcabeRvoH4oOHx9t3NHS4D7Vc07bNA6lX4xARPDfgXfAXVlewQHyL473W5r1cHVA7/UX1eeey+d90DATUATR3MsTTp9dnEtHWOI9aCJ3Iau1RUR/Xha71tf+Div0HgZvTxdh+xxC+Ddy/AjGHVclw6RuWNp08C9y89pGnUF9z2bfenb1OcP83+6C0WLLKIPL4w4EEAg8QRcEdBVLVYA5utO/KPNSXLP3XDVv2q8RByj4Kofqcx/ZkaW/aQtHe2YPYKgta2TOcjHXPggGxPDn5l2SqsX8rB2TfBqDS0W0HAcy9heQvQQegsheQsoMoiIM3RYWUBERARLogKRhHkY/R+ZUdSMI8hH6PzKCYiIgIiIC5/GawNl14NaB8yugXH4g4PMmbW7nfFAximEkeZvjN8Jp6x+KrWVOZoIUjCZ88eS+rbt9n+yraUZS9h/Rc4faUEesmsqw1NyuhoMMFRUMidfIQ4usbGwb09tlzooDFK+N3jRvc09oNroJ1IdRZfQNkz9Af8AEPwC4ekjXb7KH6J4/b/lCC7REQEREBVWLeVg9Gb4MVqqrFfKw+jN/Ig1rK8veGgucQ1rQSXE2AAFySTwFlXjaal/vNN79n4oLNZUSjxSGYkQyxSlouRHI15A6SAVJkkDQXOIa0cXONmjtJQellVLtp6e5bG507hxFPE+ot2lgIHrKz37efFpaw9bmRxj/M9BaqGMWjMgiaS997ENFw3pueGiqcTx9+UxCKaGV9gM+QnKdPByOOvMvOB11PA0NkeIpn6EVDH0xJ5mMMoAd+6TdRVX668jyrW0eqfr3Z1WTcuZXk2NqfXPHaO/w6REBvYjgeB5j2LKtaLCIsoMFScI8hH6PzUYqThHkIvRCCYiIgIiIC4atmLZJGEWIc4fgV3KpMd2d35D43COS1iSLtcOa4HOg4aaqdG6JsRyu+lLtOJLwWn2W9ikQtNy52pcbkqTjGCiGWFt85ERL32tmcXnm5hYWXgusgtNkmXqXn6sR+1zQqza2jy1ryP1jGP9dsp+6rrY1l5JndDWt9ZJPyCh7cstUQu6YiPY6/zQVUDV12yh8CQftN+C5GJy6jZGS+9HUw/FB0iIiAiIgKqxXysPozfyK1VVinlofQl/kQVW0gvSzA6gtaCOYgyNBB6iCR61zG320M8NVFyd2WKjjFXVtAvvYXVMcIi1/Z3ruxt10+0htSzE6ANaSTwAEjSSeoAE+pcq/ZGSunxKaeoq6QVEroGwxvYGS0sUe7Y54INw4ukP7xQdFi0D3T0nJ3sic4VH0u6Eh3ZjafBFwLkhpF7jqW+PZuK4dNnqnjXPUu3gB/ZZoxvqaqjZd8u7wxlS1zJ4oqmN4f4x3TBGJOxwDTf9pdYgwxoADQAAOAAsB2DmVJBtO0ulDxkawEt1u5xBtl7Srxc7WbMOfMXNLRG52Y8cwudQB7Vn505VMUzj666wy/6NWZTFFWJrrrH7htwOlMr3VUvFxOQdA4XHwHrV5IwOBa4BzSNWkAtI6CDoUjYGgNAsAAAOgAcF6VGPYizb8O89Z5nqqxMaMe1FG87zPMzvKods2xmtK6Skd0Qkbo+lC67COwA9YVHUVlcZpKarhaaR8tKxlXA4Rh4MjN417c+dofqNOgjgdOyVfjfixf8AlUv+u1UKnAYjDNnxKSAYYyCglc3dTtmEjw2nZKfDa+wvntw5l1mzjhnp3RtdCyqw/fvgL3ODJA+ntbMdCBM8HhewvwXE13ejlmK99cm+NX4A+m3hi5ND4m70vmzWvzrqNhzMWUHKt5vu91Vfe+Uy8rpsmfnzZMt76oOxPAqVhHkIvQCiu4HsPwUrCPIRegEExERAREQFhF5JQcptILzn0G/AqofGrvH23mPot+CrJI0F9sfFaF7vrSn2NAH4qBt3HrTu63t+wFW+zjbU0fWXn2vKrttxeOE9Ep+6g56nC6bZNusp6mfFy56lZddHs2Mpl7G/EoOgul14zJmQe7pdeMyZkHu6hYpTFwa9gu+Mk5frNIs5vbwPqUvMmZBSiVrwQbEG4cx1r9Ba5pUH/huk/u9N6omD4BdHLTMfq9rHek0E/avHe6Lzcf8AAEFRRYTDCS6GKKNzhYljA0kXva/Qpild7YvNx/wBO9cXm4/4Agi2Syld6ofNx/whY71RebagjIpPemL6g9p/FO9MX1f8zvxQRlpq6RsrDHIMzTbgS0gghwc1zSC0ggEEEEEKf3pj6D7x/wDUnemPod72T+pBQu2cZx3lcP8A2NX85CpFBhDIXOeDNI9zQ0vnnkncGA3yNLycoub2HEgdCtu9MfQ/3sn9Sd6Y/wDue9f+KCFO/TK3V7tGt5yensHSrWmgyMawfotA7bDivNPRsZfKACeJ1Lj2k6regIiICIiDBWp7ltKjVPAoKaqjzyOdzfILW+iBHMotbWPjJux1vrNGb2qsk2jA+t/CUHU4fKGMbHfVt/Zcm6ptravMYWek4/AfNV8OMOkd4DX9paQFjEMNkntckFvA2Qb6Jw0V3SVAZqDzWXKRYTVM4ZH9pylSRR1Z0yxt6y+/yQdpDVhwuFsEqpcNp3sY1riCRxI6SrBt0EzeLIeo7V7aUG/MsgrUFsAQegVlAF6AQYCys2SyDCIVhBm6LCzdBlFhZQLrKwiDKLCIMoiIMoiIC1vatiwQgiSQrQaUdH2KeWrzkQQeSDoWRTBTMibtBEFOvQgUrIs5EEUQr3ulvyrOVBpEa9CNbQ1ZAQawxew1erLKDFlmyIgIiIMFeSF6KxZBghYXqyWQYRZRARFlBhFlEGFlFhB6REQEREGLJZEQLJZEQLJZEQLLKIgIiICIiAiIgIiICwiICIiAlkRAslkRAWURBhER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078" name="Picture 6" descr="http://www.cesiecuador.com/paginas/mejora_continua_archivos/mejora%20continua.jpg">
            <a:hlinkClick r:id="rId5"/>
          </p:cNvPr>
          <p:cNvPicPr>
            <a:picLocks noChangeAspect="1" noChangeArrowheads="1"/>
          </p:cNvPicPr>
          <p:nvPr/>
        </p:nvPicPr>
        <p:blipFill>
          <a:blip r:embed="rId6" cstate="print"/>
          <a:srcRect/>
          <a:stretch>
            <a:fillRect/>
          </a:stretch>
        </p:blipFill>
        <p:spPr bwMode="auto">
          <a:xfrm>
            <a:off x="5410200" y="4707709"/>
            <a:ext cx="2945658" cy="192169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09600"/>
          </a:xfrm>
        </p:spPr>
        <p:txBody>
          <a:bodyPr>
            <a:noAutofit/>
          </a:bodyPr>
          <a:lstStyle/>
          <a:p>
            <a:pPr algn="ctr"/>
            <a:r>
              <a:rPr lang="en-US" sz="4000" b="1" dirty="0" smtClean="0">
                <a:solidFill>
                  <a:schemeClr val="accent3">
                    <a:tint val="90000"/>
                    <a:satMod val="120000"/>
                  </a:schemeClr>
                </a:solidFill>
                <a:effectLst>
                  <a:outerShdw blurRad="38100" dist="25400" dir="5400000" algn="tl" rotWithShape="0">
                    <a:srgbClr val="000000">
                      <a:alpha val="43000"/>
                    </a:srgbClr>
                  </a:outerShdw>
                </a:effectLst>
              </a:rPr>
              <a:t>PROBLEMÁTICA</a:t>
            </a:r>
            <a:endParaRPr lang="es-EC"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3" name="Slide Number Placeholder 12"/>
          <p:cNvSpPr>
            <a:spLocks noGrp="1"/>
          </p:cNvSpPr>
          <p:nvPr>
            <p:ph type="sldNum" sz="quarter" idx="12"/>
          </p:nvPr>
        </p:nvSpPr>
        <p:spPr/>
        <p:txBody>
          <a:bodyPr/>
          <a:lstStyle/>
          <a:p>
            <a:fld id="{007CE025-8AD5-455A-85BE-558533587E54}" type="slidenum">
              <a:rPr lang="es-EC" smtClean="0"/>
              <a:pPr/>
              <a:t>5</a:t>
            </a:fld>
            <a:endParaRPr lang="es-EC"/>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381000"/>
            <a:ext cx="1240587" cy="609600"/>
          </a:xfrm>
          <a:prstGeom prst="rect">
            <a:avLst/>
          </a:prstGeom>
          <a:noFill/>
        </p:spPr>
      </p:pic>
      <p:pic>
        <p:nvPicPr>
          <p:cNvPr id="7" name="Picture 6" descr="ESCUDO U  DE LAS FUERZAS ARMADAS.PNG"/>
          <p:cNvPicPr>
            <a:picLocks noChangeAspect="1"/>
          </p:cNvPicPr>
          <p:nvPr/>
        </p:nvPicPr>
        <p:blipFill>
          <a:blip r:embed="rId4" cstate="print"/>
          <a:stretch>
            <a:fillRect/>
          </a:stretch>
        </p:blipFill>
        <p:spPr>
          <a:xfrm>
            <a:off x="152400" y="304800"/>
            <a:ext cx="838200" cy="879772"/>
          </a:xfrm>
          <a:prstGeom prst="rect">
            <a:avLst/>
          </a:prstGeom>
        </p:spPr>
      </p:pic>
      <p:pic>
        <p:nvPicPr>
          <p:cNvPr id="8" name="Picture 3"/>
          <p:cNvPicPr>
            <a:picLocks noChangeAspect="1" noChangeArrowheads="1"/>
          </p:cNvPicPr>
          <p:nvPr/>
        </p:nvPicPr>
        <p:blipFill>
          <a:blip r:embed="rId5" cstate="print"/>
          <a:srcRect l="28697" t="22917" r="22694" b="28178"/>
          <a:stretch>
            <a:fillRect/>
          </a:stretch>
        </p:blipFill>
        <p:spPr bwMode="auto">
          <a:xfrm>
            <a:off x="24492" y="1371600"/>
            <a:ext cx="9043308" cy="53479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04800" y="1371600"/>
            <a:ext cx="8382000" cy="5486400"/>
          </a:xfrm>
        </p:spPr>
        <p:txBody>
          <a:bodyPr>
            <a:normAutofit lnSpcReduction="10000"/>
          </a:bodyPr>
          <a:lstStyle/>
          <a:p>
            <a:r>
              <a:rPr lang="es-ES_tradnl" sz="2600" b="1" dirty="0" smtClean="0">
                <a:solidFill>
                  <a:schemeClr val="tx2">
                    <a:lumMod val="75000"/>
                  </a:schemeClr>
                </a:solidFill>
              </a:rPr>
              <a:t> </a:t>
            </a:r>
            <a:r>
              <a:rPr lang="es-ES_tradnl" sz="2800" b="1" dirty="0" smtClean="0">
                <a:solidFill>
                  <a:schemeClr val="tx2">
                    <a:lumMod val="75000"/>
                  </a:schemeClr>
                </a:solidFill>
              </a:rPr>
              <a:t>Investigativa</a:t>
            </a:r>
            <a:r>
              <a:rPr lang="es-ES_tradnl" sz="2800" dirty="0" smtClean="0"/>
              <a:t>: </a:t>
            </a:r>
          </a:p>
          <a:p>
            <a:pPr>
              <a:buFont typeface="Arial" pitchFamily="34" charset="0"/>
              <a:buChar char="•"/>
            </a:pPr>
            <a:r>
              <a:rPr lang="es-ES_tradnl" sz="2800" dirty="0" smtClean="0"/>
              <a:t>  Revisión de conceptos de Gestión de Calidad y la investigación de normas Internacionales aplicadas al sector hotelero. </a:t>
            </a:r>
          </a:p>
          <a:p>
            <a:pPr>
              <a:buFont typeface="Arial" pitchFamily="34" charset="0"/>
              <a:buChar char="•"/>
            </a:pPr>
            <a:r>
              <a:rPr lang="es-ES_tradnl" sz="2800" dirty="0" smtClean="0"/>
              <a:t>Análisis de artículos de la aplicación de sistema de gestión de calidad en el sector hotelero, se utilizó cuatro técnicas de investigación: </a:t>
            </a:r>
            <a:r>
              <a:rPr lang="es-ES_tradnl" sz="2800" b="1" dirty="0" smtClean="0">
                <a:solidFill>
                  <a:schemeClr val="tx2">
                    <a:lumMod val="75000"/>
                  </a:schemeClr>
                </a:solidFill>
              </a:rPr>
              <a:t>estudio de casos, investigación-acción,  mediante encuestas (1er proyecto) y modelos cuantitativos. </a:t>
            </a:r>
            <a:endParaRPr lang="es-EC" sz="2800" b="1" dirty="0" smtClean="0">
              <a:solidFill>
                <a:schemeClr val="tx2">
                  <a:lumMod val="75000"/>
                </a:schemeClr>
              </a:solidFill>
            </a:endParaRPr>
          </a:p>
          <a:p>
            <a:pPr>
              <a:buFont typeface="Arial" pitchFamily="34" charset="0"/>
              <a:buChar char="•"/>
            </a:pPr>
            <a:r>
              <a:rPr lang="es-ES_tradnl" sz="2800" dirty="0" smtClean="0"/>
              <a:t>  Uso del </a:t>
            </a:r>
            <a:r>
              <a:rPr lang="es-ES_tradnl" sz="2800" b="1" dirty="0" smtClean="0">
                <a:solidFill>
                  <a:schemeClr val="tx2">
                    <a:lumMod val="75000"/>
                  </a:schemeClr>
                </a:solidFill>
              </a:rPr>
              <a:t>método Deductivo</a:t>
            </a:r>
          </a:p>
          <a:p>
            <a:pPr>
              <a:buFont typeface="Arial" pitchFamily="34" charset="0"/>
              <a:buChar char="•"/>
            </a:pPr>
            <a:r>
              <a:rPr lang="es-ES_tradnl" sz="2800" dirty="0" smtClean="0"/>
              <a:t>Fusión de dos normas: </a:t>
            </a:r>
            <a:r>
              <a:rPr lang="es-ES_tradnl" sz="2800" b="1" dirty="0" smtClean="0">
                <a:solidFill>
                  <a:schemeClr val="tx2">
                    <a:lumMod val="75000"/>
                  </a:schemeClr>
                </a:solidFill>
              </a:rPr>
              <a:t>la ISO9001:2008 y la UNE 182001:2008</a:t>
            </a:r>
            <a:endParaRPr lang="es-EC" sz="2800" b="1" dirty="0" smtClean="0">
              <a:solidFill>
                <a:schemeClr val="tx2">
                  <a:lumMod val="75000"/>
                </a:schemeClr>
              </a:solidFill>
            </a:endParaRPr>
          </a:p>
        </p:txBody>
      </p:sp>
      <p:sp>
        <p:nvSpPr>
          <p:cNvPr id="4" name="Slide Number Placeholder 3"/>
          <p:cNvSpPr>
            <a:spLocks noGrp="1"/>
          </p:cNvSpPr>
          <p:nvPr>
            <p:ph type="sldNum" sz="quarter" idx="12"/>
          </p:nvPr>
        </p:nvSpPr>
        <p:spPr/>
        <p:txBody>
          <a:bodyPr/>
          <a:lstStyle/>
          <a:p>
            <a:fld id="{007CE025-8AD5-455A-85BE-558533587E54}" type="slidenum">
              <a:rPr lang="es-EC" smtClean="0"/>
              <a:pPr/>
              <a:t>6</a:t>
            </a:fld>
            <a:endParaRPr lang="es-EC"/>
          </a:p>
        </p:txBody>
      </p:sp>
      <p:sp>
        <p:nvSpPr>
          <p:cNvPr id="7" name="TextBox 6"/>
          <p:cNvSpPr txBox="1"/>
          <p:nvPr/>
        </p:nvSpPr>
        <p:spPr>
          <a:xfrm>
            <a:off x="533400" y="609600"/>
            <a:ext cx="7543800" cy="707886"/>
          </a:xfrm>
          <a:prstGeom prst="rect">
            <a:avLst/>
          </a:prstGeom>
          <a:noFill/>
        </p:spPr>
        <p:txBody>
          <a:bodyPr wrap="square" rtlCol="0">
            <a:spAutoFit/>
          </a:bodyPr>
          <a:lstStyle/>
          <a:p>
            <a:pPr algn="ctr"/>
            <a:r>
              <a:rPr lang="es-EC" sz="4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METODOLOGÍA APLICADA</a:t>
            </a:r>
          </a:p>
        </p:txBody>
      </p:sp>
      <p:pic>
        <p:nvPicPr>
          <p:cNvPr id="6"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381000"/>
            <a:ext cx="1240587" cy="609600"/>
          </a:xfrm>
          <a:prstGeom prst="rect">
            <a:avLst/>
          </a:prstGeom>
          <a:noFill/>
        </p:spPr>
      </p:pic>
      <p:pic>
        <p:nvPicPr>
          <p:cNvPr id="8" name="Picture 7"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Tree>
    <p:extLst>
      <p:ext uri="{BB962C8B-B14F-4D97-AF65-F5344CB8AC3E}">
        <p14:creationId xmlns="" xmlns:p14="http://schemas.microsoft.com/office/powerpoint/2010/main" val="1396060102"/>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972312"/>
          </a:xfrm>
        </p:spPr>
        <p:txBody>
          <a:bodyPr>
            <a:noAutofit/>
          </a:bodyPr>
          <a:lstStyle/>
          <a:p>
            <a:pPr algn="ctr"/>
            <a:r>
              <a:rPr lang="es-EC" sz="6000" b="1" dirty="0" smtClean="0">
                <a:solidFill>
                  <a:schemeClr val="accent3">
                    <a:tint val="90000"/>
                    <a:satMod val="120000"/>
                  </a:schemeClr>
                </a:solidFill>
                <a:effectLst>
                  <a:outerShdw blurRad="38100" dist="25400" dir="5400000" algn="tl" rotWithShape="0">
                    <a:srgbClr val="000000">
                      <a:alpha val="43000"/>
                    </a:srgbClr>
                  </a:outerShdw>
                </a:effectLst>
              </a:rPr>
              <a:t>OBJETIVOS</a:t>
            </a:r>
            <a:endParaRPr lang="es-EC" sz="6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p:txBody>
          <a:bodyPr>
            <a:normAutofit/>
          </a:bodyPr>
          <a:lstStyle/>
          <a:p>
            <a:pPr lvl="1" algn="just">
              <a:buClr>
                <a:srgbClr val="C00000"/>
              </a:buClr>
              <a:buFont typeface="Wingdings" pitchFamily="2" charset="2"/>
              <a:buChar char="v"/>
            </a:pPr>
            <a:r>
              <a:rPr lang="es-EC" sz="2800" b="1" dirty="0" smtClean="0">
                <a:solidFill>
                  <a:schemeClr val="accent3">
                    <a:lumMod val="75000"/>
                  </a:schemeClr>
                </a:solidFill>
              </a:rPr>
              <a:t>  Objetivo general</a:t>
            </a:r>
            <a:endParaRPr lang="es-EC" dirty="0" smtClean="0">
              <a:solidFill>
                <a:schemeClr val="accent3">
                  <a:lumMod val="75000"/>
                </a:schemeClr>
              </a:solidFill>
            </a:endParaRPr>
          </a:p>
          <a:p>
            <a:pPr algn="just"/>
            <a:r>
              <a:rPr lang="es-EC" sz="2800" dirty="0" smtClean="0">
                <a:solidFill>
                  <a:schemeClr val="accent1">
                    <a:lumMod val="50000"/>
                  </a:schemeClr>
                </a:solidFill>
              </a:rPr>
              <a:t>Diseñar  un sistema de gestión de la calidad  del  Hotel Holiday Inn Express Quito aplicando la norma ISO 9001.</a:t>
            </a:r>
            <a:endParaRPr lang="es-EC" sz="2400" dirty="0" smtClean="0">
              <a:solidFill>
                <a:schemeClr val="accent1">
                  <a:lumMod val="50000"/>
                </a:schemeClr>
              </a:solidFill>
            </a:endParaRPr>
          </a:p>
          <a:p>
            <a:pPr lvl="1" algn="just">
              <a:buClr>
                <a:srgbClr val="C00000"/>
              </a:buClr>
              <a:buFont typeface="Wingdings" pitchFamily="2" charset="2"/>
              <a:buChar char="v"/>
            </a:pPr>
            <a:r>
              <a:rPr lang="es-EC" b="1" dirty="0" smtClean="0">
                <a:solidFill>
                  <a:schemeClr val="accent1">
                    <a:lumMod val="50000"/>
                  </a:schemeClr>
                </a:solidFill>
              </a:rPr>
              <a:t>  </a:t>
            </a:r>
            <a:r>
              <a:rPr lang="es-EC" sz="2800" b="1" dirty="0" smtClean="0">
                <a:solidFill>
                  <a:schemeClr val="accent3">
                    <a:lumMod val="75000"/>
                  </a:schemeClr>
                </a:solidFill>
              </a:rPr>
              <a:t>Objetivos específicos</a:t>
            </a:r>
            <a:endParaRPr lang="es-EC" sz="2000" dirty="0" smtClean="0">
              <a:solidFill>
                <a:schemeClr val="accent3">
                  <a:lumMod val="75000"/>
                </a:schemeClr>
              </a:solidFill>
            </a:endParaRPr>
          </a:p>
          <a:p>
            <a:pPr lvl="0" algn="just">
              <a:buSzPct val="138000"/>
              <a:buFont typeface="Arial" pitchFamily="34" charset="0"/>
              <a:buChar char="•"/>
            </a:pPr>
            <a:r>
              <a:rPr lang="es-EC" sz="2800" dirty="0" smtClean="0">
                <a:solidFill>
                  <a:schemeClr val="accent1">
                    <a:lumMod val="50000"/>
                  </a:schemeClr>
                </a:solidFill>
              </a:rPr>
              <a:t>Resumir el Diagnóstico Situacional Proyecto 1 (Línea base)</a:t>
            </a:r>
          </a:p>
          <a:p>
            <a:pPr lvl="0" algn="just">
              <a:buSzPct val="138000"/>
              <a:buFont typeface="Arial" pitchFamily="34" charset="0"/>
              <a:buChar char="•"/>
            </a:pPr>
            <a:r>
              <a:rPr lang="es-EC" sz="2800" dirty="0" smtClean="0">
                <a:solidFill>
                  <a:schemeClr val="accent1">
                    <a:lumMod val="50000"/>
                  </a:schemeClr>
                </a:solidFill>
              </a:rPr>
              <a:t>Diseñar el Sistema de Gestión de Calidad</a:t>
            </a:r>
            <a:endParaRPr lang="es-EC" sz="2400" dirty="0" smtClean="0">
              <a:solidFill>
                <a:schemeClr val="accent1">
                  <a:lumMod val="50000"/>
                </a:schemeClr>
              </a:solidFill>
            </a:endParaRPr>
          </a:p>
          <a:p>
            <a:pPr lvl="0" algn="just">
              <a:buSzPct val="138000"/>
              <a:buFont typeface="Arial" pitchFamily="34" charset="0"/>
              <a:buChar char="•"/>
            </a:pPr>
            <a:r>
              <a:rPr lang="es-EC" sz="2800" dirty="0" smtClean="0">
                <a:solidFill>
                  <a:schemeClr val="accent1">
                    <a:lumMod val="50000"/>
                  </a:schemeClr>
                </a:solidFill>
              </a:rPr>
              <a:t>Elaborar Conclusiones y Recomendaciones.</a:t>
            </a:r>
            <a:endParaRPr lang="es-EC" dirty="0"/>
          </a:p>
        </p:txBody>
      </p:sp>
      <p:pic>
        <p:nvPicPr>
          <p:cNvPr id="5" name="Picture 4" descr="ESCUDO U  DE LAS FUERZAS ARMADAS.PNG"/>
          <p:cNvPicPr>
            <a:picLocks noChangeAspect="1"/>
          </p:cNvPicPr>
          <p:nvPr/>
        </p:nvPicPr>
        <p:blipFill>
          <a:blip r:embed="rId2" cstate="print"/>
          <a:stretch>
            <a:fillRect/>
          </a:stretch>
        </p:blipFill>
        <p:spPr>
          <a:xfrm>
            <a:off x="304800" y="304800"/>
            <a:ext cx="838200" cy="879772"/>
          </a:xfrm>
          <a:prstGeom prst="rect">
            <a:avLst/>
          </a:prstGeom>
        </p:spPr>
      </p:pic>
      <p:pic>
        <p:nvPicPr>
          <p:cNvPr id="6" name="Picture 2" descr="Holiday Inn Express">
            <a:hlinkClick r:id="rId3" tooltip="Holiday Inn Express"/>
          </p:cNvPr>
          <p:cNvPicPr>
            <a:picLocks noChangeAspect="1" noChangeArrowheads="1"/>
          </p:cNvPicPr>
          <p:nvPr/>
        </p:nvPicPr>
        <p:blipFill>
          <a:blip r:embed="rId4" cstate="print"/>
          <a:srcRect/>
          <a:stretch>
            <a:fillRect/>
          </a:stretch>
        </p:blipFill>
        <p:spPr bwMode="auto">
          <a:xfrm>
            <a:off x="7467600" y="457200"/>
            <a:ext cx="1240587" cy="609600"/>
          </a:xfrm>
          <a:prstGeom prst="rect">
            <a:avLst/>
          </a:prstGeom>
          <a:noFill/>
        </p:spPr>
      </p:pic>
      <p:sp>
        <p:nvSpPr>
          <p:cNvPr id="7" name="Slide Number Placeholder 6"/>
          <p:cNvSpPr>
            <a:spLocks noGrp="1"/>
          </p:cNvSpPr>
          <p:nvPr>
            <p:ph type="sldNum" sz="quarter" idx="12"/>
          </p:nvPr>
        </p:nvSpPr>
        <p:spPr/>
        <p:txBody>
          <a:bodyPr/>
          <a:lstStyle/>
          <a:p>
            <a:fld id="{0F97F150-133A-43A0-B7ED-DB695A7A7B9A}" type="slidenum">
              <a:rPr lang="es-EC" smtClean="0"/>
              <a:pPr/>
              <a:t>7</a:t>
            </a:fld>
            <a:endParaRPr lang="es-EC"/>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533400"/>
          </a:xfrm>
        </p:spPr>
        <p:txBody>
          <a:bodyPr>
            <a:noAutofit/>
          </a:bodyPr>
          <a:lstStyle/>
          <a:p>
            <a:pPr algn="ctr"/>
            <a:r>
              <a:rPr lang="en-US" sz="3200" b="1" dirty="0" smtClean="0">
                <a:solidFill>
                  <a:schemeClr val="accent3">
                    <a:tint val="90000"/>
                    <a:satMod val="120000"/>
                  </a:schemeClr>
                </a:solidFill>
                <a:effectLst>
                  <a:outerShdw blurRad="38100" dist="25400" dir="5400000" algn="tl" rotWithShape="0">
                    <a:srgbClr val="000000">
                      <a:alpha val="43000"/>
                    </a:srgbClr>
                  </a:outerShdw>
                </a:effectLst>
              </a:rPr>
              <a:t>LÍNEA BASE PROYECTO I</a:t>
            </a:r>
            <a:endParaRPr lang="es-EC" sz="32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a:xfrm>
            <a:off x="609600" y="1676400"/>
            <a:ext cx="8001000" cy="4419600"/>
          </a:xfrm>
        </p:spPr>
        <p:txBody>
          <a:bodyPr>
            <a:normAutofit/>
          </a:bodyPr>
          <a:lstStyle/>
          <a:p>
            <a:pPr lvl="0">
              <a:buClr>
                <a:srgbClr val="DA4408"/>
              </a:buClr>
              <a:buFont typeface="Wingdings" pitchFamily="2" charset="2"/>
              <a:buChar char="v"/>
            </a:pPr>
            <a:r>
              <a:rPr lang="es-EC" dirty="0" smtClean="0"/>
              <a:t>El Hotel no posee un direccionamiento adecuado</a:t>
            </a:r>
          </a:p>
          <a:p>
            <a:pPr lvl="0">
              <a:buClr>
                <a:srgbClr val="DA4408"/>
              </a:buClr>
              <a:buFont typeface="Wingdings" pitchFamily="2" charset="2"/>
              <a:buChar char="v"/>
            </a:pPr>
            <a:r>
              <a:rPr lang="es-EC" dirty="0" smtClean="0"/>
              <a:t>No se ha establecido una Planificación Estratégica.</a:t>
            </a:r>
          </a:p>
          <a:p>
            <a:pPr lvl="0">
              <a:buClr>
                <a:srgbClr val="DA4408"/>
              </a:buClr>
              <a:buFont typeface="Wingdings" pitchFamily="2" charset="2"/>
              <a:buChar char="v"/>
            </a:pPr>
            <a:r>
              <a:rPr lang="es-EC" dirty="0" smtClean="0"/>
              <a:t>Se quiere disponer del mínimo personal  administrativo y operativo.</a:t>
            </a:r>
          </a:p>
          <a:p>
            <a:pPr lvl="0">
              <a:buClr>
                <a:srgbClr val="DA4408"/>
              </a:buClr>
              <a:buFont typeface="Wingdings" pitchFamily="2" charset="2"/>
              <a:buChar char="v"/>
            </a:pPr>
            <a:r>
              <a:rPr lang="es-EC" dirty="0" smtClean="0"/>
              <a:t>No se presta atención al mantenimiento de las instalaciones y maquinaria.</a:t>
            </a:r>
          </a:p>
          <a:p>
            <a:pPr lvl="0">
              <a:buClr>
                <a:srgbClr val="DA4408"/>
              </a:buClr>
              <a:buFont typeface="Wingdings" pitchFamily="2" charset="2"/>
              <a:buChar char="v"/>
            </a:pPr>
            <a:r>
              <a:rPr lang="es-EC" dirty="0" smtClean="0"/>
              <a:t>Siendo un hotel que forma parte de una cadena Internacional todavía no completa los lineamientos básicos</a:t>
            </a:r>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5" name="Picture 4" descr="ESCUDO U  DE LAS FUERZAS ARMADAS.PNG"/>
          <p:cNvPicPr>
            <a:picLocks noChangeAspect="1"/>
          </p:cNvPicPr>
          <p:nvPr/>
        </p:nvPicPr>
        <p:blipFill>
          <a:blip r:embed="rId4" cstate="print"/>
          <a:stretch>
            <a:fillRect/>
          </a:stretch>
        </p:blipFill>
        <p:spPr>
          <a:xfrm>
            <a:off x="304800" y="304800"/>
            <a:ext cx="838200" cy="879772"/>
          </a:xfrm>
          <a:prstGeom prst="rect">
            <a:avLst/>
          </a:prstGeom>
        </p:spPr>
      </p:pic>
      <p:sp>
        <p:nvSpPr>
          <p:cNvPr id="6" name="Slide Number Placeholder 5"/>
          <p:cNvSpPr>
            <a:spLocks noGrp="1"/>
          </p:cNvSpPr>
          <p:nvPr>
            <p:ph type="sldNum" sz="quarter" idx="12"/>
          </p:nvPr>
        </p:nvSpPr>
        <p:spPr/>
        <p:txBody>
          <a:bodyPr/>
          <a:lstStyle/>
          <a:p>
            <a:fld id="{0F97F150-133A-43A0-B7ED-DB695A7A7B9A}" type="slidenum">
              <a:rPr lang="es-EC" smtClean="0"/>
              <a:pPr/>
              <a:t>8</a:t>
            </a:fld>
            <a:endParaRPr lang="es-EC"/>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551688"/>
          </a:xfrm>
        </p:spPr>
        <p:txBody>
          <a:bodyPr>
            <a:noAutofit/>
          </a:bodyPr>
          <a:lstStyle/>
          <a:p>
            <a:pPr algn="ctr"/>
            <a:r>
              <a:rPr lang="en-US" sz="3200" b="1" dirty="0" smtClean="0">
                <a:solidFill>
                  <a:schemeClr val="accent3">
                    <a:tint val="90000"/>
                    <a:satMod val="120000"/>
                  </a:schemeClr>
                </a:solidFill>
                <a:effectLst>
                  <a:outerShdw blurRad="38100" dist="25400" dir="5400000" algn="tl" rotWithShape="0">
                    <a:srgbClr val="000000">
                      <a:alpha val="43000"/>
                    </a:srgbClr>
                  </a:outerShdw>
                </a:effectLst>
              </a:rPr>
              <a:t>LÍNEA BASE PROYECTO I</a:t>
            </a:r>
            <a:endParaRPr lang="es-EC" sz="3200" b="1" dirty="0" smtClean="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a:xfrm>
            <a:off x="457200" y="1752600"/>
            <a:ext cx="8001000" cy="4267200"/>
          </a:xfrm>
        </p:spPr>
        <p:txBody>
          <a:bodyPr>
            <a:normAutofit lnSpcReduction="10000"/>
          </a:bodyPr>
          <a:lstStyle/>
          <a:p>
            <a:pPr>
              <a:buClr>
                <a:srgbClr val="DA4408"/>
              </a:buClr>
              <a:buFont typeface="Wingdings" pitchFamily="2" charset="2"/>
              <a:buChar char="v"/>
            </a:pPr>
            <a:r>
              <a:rPr lang="es-EC" dirty="0" smtClean="0"/>
              <a:t>No hay el clima laboral apropiado que permita a los empleados trabajar en equipo</a:t>
            </a:r>
          </a:p>
          <a:p>
            <a:pPr lvl="0">
              <a:buClr>
                <a:srgbClr val="DA4408"/>
              </a:buClr>
              <a:buFont typeface="Wingdings" pitchFamily="2" charset="2"/>
              <a:buChar char="v"/>
            </a:pPr>
            <a:r>
              <a:rPr lang="es-EC" dirty="0" smtClean="0"/>
              <a:t>No dispone de personal necesario para realizar de una manera adecuada sus funciones, ofreciendo un servicio deficiente </a:t>
            </a:r>
          </a:p>
          <a:p>
            <a:pPr lvl="0">
              <a:buClr>
                <a:srgbClr val="DA4408"/>
              </a:buClr>
              <a:buFont typeface="Wingdings" pitchFamily="2" charset="2"/>
              <a:buChar char="v"/>
            </a:pPr>
            <a:r>
              <a:rPr lang="es-EC" dirty="0" smtClean="0"/>
              <a:t>El Hotel tiene una ocupación diaria promedio de 75%.</a:t>
            </a:r>
          </a:p>
          <a:p>
            <a:pPr lvl="0">
              <a:buClr>
                <a:srgbClr val="DA4408"/>
              </a:buClr>
              <a:buFont typeface="Wingdings" pitchFamily="2" charset="2"/>
              <a:buChar char="v"/>
            </a:pPr>
            <a:r>
              <a:rPr lang="es-EC" dirty="0" smtClean="0"/>
              <a:t>La cantidad de clientes frecuentes particulares del hotel es de un 30% , perdiendo así la oportunidad de mejorar sus ingresos económicos si este porcentaje se mantiene.</a:t>
            </a:r>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a:p>
            <a:pPr lvl="0">
              <a:buClr>
                <a:srgbClr val="DA4408"/>
              </a:buClr>
              <a:buFont typeface="Wingdings" pitchFamily="2" charset="2"/>
              <a:buChar char="v"/>
            </a:pPr>
            <a:endParaRPr lang="es-EC" dirty="0" smtClean="0"/>
          </a:p>
        </p:txBody>
      </p:sp>
      <p:pic>
        <p:nvPicPr>
          <p:cNvPr id="4" name="Picture 2" descr="Holiday Inn Express">
            <a:hlinkClick r:id="rId2" tooltip="Holiday Inn Express"/>
          </p:cNvPr>
          <p:cNvPicPr>
            <a:picLocks noChangeAspect="1" noChangeArrowheads="1"/>
          </p:cNvPicPr>
          <p:nvPr/>
        </p:nvPicPr>
        <p:blipFill>
          <a:blip r:embed="rId3" cstate="print"/>
          <a:srcRect/>
          <a:stretch>
            <a:fillRect/>
          </a:stretch>
        </p:blipFill>
        <p:spPr bwMode="auto">
          <a:xfrm>
            <a:off x="7467600" y="228600"/>
            <a:ext cx="1240587" cy="609600"/>
          </a:xfrm>
          <a:prstGeom prst="rect">
            <a:avLst/>
          </a:prstGeom>
          <a:noFill/>
        </p:spPr>
      </p:pic>
      <p:pic>
        <p:nvPicPr>
          <p:cNvPr id="5" name="Picture 4" descr="ESCUDO U  DE LAS FUERZAS ARMADAS.PNG"/>
          <p:cNvPicPr>
            <a:picLocks noChangeAspect="1"/>
          </p:cNvPicPr>
          <p:nvPr/>
        </p:nvPicPr>
        <p:blipFill>
          <a:blip r:embed="rId4" cstate="print"/>
          <a:stretch>
            <a:fillRect/>
          </a:stretch>
        </p:blipFill>
        <p:spPr>
          <a:xfrm>
            <a:off x="304800" y="228600"/>
            <a:ext cx="838200" cy="879772"/>
          </a:xfrm>
          <a:prstGeom prst="rect">
            <a:avLst/>
          </a:prstGeom>
        </p:spPr>
      </p:pic>
      <p:sp>
        <p:nvSpPr>
          <p:cNvPr id="6" name="Slide Number Placeholder 5"/>
          <p:cNvSpPr>
            <a:spLocks noGrp="1"/>
          </p:cNvSpPr>
          <p:nvPr>
            <p:ph type="sldNum" sz="quarter" idx="12"/>
          </p:nvPr>
        </p:nvSpPr>
        <p:spPr/>
        <p:txBody>
          <a:bodyPr/>
          <a:lstStyle/>
          <a:p>
            <a:fld id="{0F97F150-133A-43A0-B7ED-DB695A7A7B9A}" type="slidenum">
              <a:rPr lang="es-EC" smtClean="0"/>
              <a:pPr/>
              <a:t>9</a:t>
            </a:fld>
            <a:endParaRPr lang="es-EC"/>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22897</TotalTime>
  <Words>1402</Words>
  <Application>Microsoft Office PowerPoint</Application>
  <PresentationFormat>On-screen Show (4:3)</PresentationFormat>
  <Paragraphs>277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1_Flow</vt:lpstr>
      <vt:lpstr>MAESTRIA EN GESTION DE LA CALIDAD Y PRODUCTIVIDAD</vt:lpstr>
      <vt:lpstr>INDICE</vt:lpstr>
      <vt:lpstr>INTRODUCCIÓN</vt:lpstr>
      <vt:lpstr>PROBLEMÁTICA</vt:lpstr>
      <vt:lpstr>PROBLEMÁTICA</vt:lpstr>
      <vt:lpstr>Slide 6</vt:lpstr>
      <vt:lpstr>OBJETIVOS</vt:lpstr>
      <vt:lpstr>LÍNEA BASE PROYECTO I</vt:lpstr>
      <vt:lpstr>LÍNEA BASE PROYECTO I</vt:lpstr>
      <vt:lpstr>PROPUESTA</vt:lpstr>
      <vt:lpstr>FUSIÓN DE NORMAS</vt:lpstr>
      <vt:lpstr>NORMA UNE 182001:2008</vt:lpstr>
      <vt:lpstr>Slide 13</vt:lpstr>
      <vt:lpstr>Slide 14</vt:lpstr>
      <vt:lpstr>Slide 15</vt:lpstr>
      <vt:lpstr>Slide 16</vt:lpstr>
      <vt:lpstr>Sistema de Gestión de la Calidad</vt:lpstr>
      <vt:lpstr>Procesos de la Dirección </vt:lpstr>
      <vt:lpstr>Compromiso de la Dirección</vt:lpstr>
      <vt:lpstr>Estrategia</vt:lpstr>
      <vt:lpstr> Política de calidad </vt:lpstr>
      <vt:lpstr> Objetivos de calidad</vt:lpstr>
      <vt:lpstr> Objetivos Estratégicos para el Cliente</vt:lpstr>
      <vt:lpstr>Slide 24</vt:lpstr>
      <vt:lpstr>Slide 25</vt:lpstr>
      <vt:lpstr>Slide 26</vt:lpstr>
      <vt:lpstr>Manual de la calidad</vt:lpstr>
      <vt:lpstr>Flujograma de Actividades</vt:lpstr>
      <vt:lpstr>Actividades de los Diferentes Departamentos </vt:lpstr>
      <vt:lpstr>Actividades de los Diferentes Departamentos </vt:lpstr>
      <vt:lpstr>CONCLUSIONES </vt:lpstr>
      <vt:lpstr>RECOMENDACIONES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MAESTRIA EN GESTION DE LA CALIDAD Y PRODUCTIVIDAD</dc:title>
  <dc:creator>Marcela</dc:creator>
  <cp:lastModifiedBy>Marcela</cp:lastModifiedBy>
  <cp:revision>159</cp:revision>
  <dcterms:created xsi:type="dcterms:W3CDTF">2014-04-06T17:56:21Z</dcterms:created>
  <dcterms:modified xsi:type="dcterms:W3CDTF">2014-05-09T02:21:39Z</dcterms:modified>
</cp:coreProperties>
</file>