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charts/chart8.xml" ContentType="application/vnd.openxmlformats-officedocument.drawingml.chart+xml"/>
  <Override PartName="/ppt/theme/themeOverride3.xml" ContentType="application/vnd.openxmlformats-officedocument.themeOverride+xml"/>
  <Override PartName="/ppt/charts/chart9.xml" ContentType="application/vnd.openxmlformats-officedocument.drawingml.chart+xml"/>
  <Override PartName="/ppt/theme/themeOverride4.xml" ContentType="application/vnd.openxmlformats-officedocument.themeOverride+xml"/>
  <Override PartName="/ppt/charts/chart10.xml" ContentType="application/vnd.openxmlformats-officedocument.drawingml.chart+xml"/>
  <Override PartName="/ppt/charts/chart11.xml" ContentType="application/vnd.openxmlformats-officedocument.drawingml.chart+xml"/>
  <Override PartName="/ppt/theme/themeOverride5.xml" ContentType="application/vnd.openxmlformats-officedocument.themeOverride+xml"/>
  <Override PartName="/ppt/charts/chart12.xml" ContentType="application/vnd.openxmlformats-officedocument.drawingml.chart+xml"/>
  <Override PartName="/ppt/charts/chart13.xml" ContentType="application/vnd.openxmlformats-officedocument.drawingml.chart+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5">
  <p:sldMasterIdLst>
    <p:sldMasterId id="2147483648" r:id="rId1"/>
  </p:sldMasterIdLst>
  <p:notesMasterIdLst>
    <p:notesMasterId r:id="rId83"/>
  </p:notesMasterIdLst>
  <p:sldIdLst>
    <p:sldId id="314" r:id="rId2"/>
    <p:sldId id="316" r:id="rId3"/>
    <p:sldId id="315" r:id="rId4"/>
    <p:sldId id="320" r:id="rId5"/>
    <p:sldId id="321" r:id="rId6"/>
    <p:sldId id="318" r:id="rId7"/>
    <p:sldId id="267" r:id="rId8"/>
    <p:sldId id="317" r:id="rId9"/>
    <p:sldId id="322" r:id="rId10"/>
    <p:sldId id="356" r:id="rId11"/>
    <p:sldId id="357" r:id="rId12"/>
    <p:sldId id="358" r:id="rId13"/>
    <p:sldId id="359" r:id="rId14"/>
    <p:sldId id="360" r:id="rId15"/>
    <p:sldId id="361" r:id="rId16"/>
    <p:sldId id="362" r:id="rId17"/>
    <p:sldId id="363" r:id="rId18"/>
    <p:sldId id="364" r:id="rId19"/>
    <p:sldId id="365" r:id="rId20"/>
    <p:sldId id="324" r:id="rId21"/>
    <p:sldId id="268" r:id="rId22"/>
    <p:sldId id="325" r:id="rId23"/>
    <p:sldId id="327" r:id="rId24"/>
    <p:sldId id="328" r:id="rId25"/>
    <p:sldId id="326" r:id="rId26"/>
    <p:sldId id="269" r:id="rId27"/>
    <p:sldId id="329" r:id="rId28"/>
    <p:sldId id="271" r:id="rId29"/>
    <p:sldId id="272" r:id="rId30"/>
    <p:sldId id="312" r:id="rId31"/>
    <p:sldId id="330" r:id="rId32"/>
    <p:sldId id="313" r:id="rId33"/>
    <p:sldId id="331" r:id="rId34"/>
    <p:sldId id="275" r:id="rId35"/>
    <p:sldId id="276" r:id="rId36"/>
    <p:sldId id="333" r:id="rId37"/>
    <p:sldId id="335" r:id="rId38"/>
    <p:sldId id="334" r:id="rId39"/>
    <p:sldId id="336" r:id="rId40"/>
    <p:sldId id="338" r:id="rId41"/>
    <p:sldId id="277" r:id="rId42"/>
    <p:sldId id="337" r:id="rId43"/>
    <p:sldId id="339" r:id="rId44"/>
    <p:sldId id="340" r:id="rId45"/>
    <p:sldId id="279" r:id="rId46"/>
    <p:sldId id="280" r:id="rId47"/>
    <p:sldId id="281" r:id="rId48"/>
    <p:sldId id="341" r:id="rId49"/>
    <p:sldId id="342" r:id="rId50"/>
    <p:sldId id="282" r:id="rId51"/>
    <p:sldId id="283" r:id="rId52"/>
    <p:sldId id="284" r:id="rId53"/>
    <p:sldId id="285" r:id="rId54"/>
    <p:sldId id="286" r:id="rId55"/>
    <p:sldId id="287" r:id="rId56"/>
    <p:sldId id="343" r:id="rId57"/>
    <p:sldId id="344" r:id="rId58"/>
    <p:sldId id="288" r:id="rId59"/>
    <p:sldId id="289" r:id="rId60"/>
    <p:sldId id="345" r:id="rId61"/>
    <p:sldId id="346" r:id="rId62"/>
    <p:sldId id="347" r:id="rId63"/>
    <p:sldId id="348" r:id="rId64"/>
    <p:sldId id="290" r:id="rId65"/>
    <p:sldId id="291" r:id="rId66"/>
    <p:sldId id="349" r:id="rId67"/>
    <p:sldId id="350" r:id="rId68"/>
    <p:sldId id="292" r:id="rId69"/>
    <p:sldId id="293" r:id="rId70"/>
    <p:sldId id="294" r:id="rId71"/>
    <p:sldId id="295" r:id="rId72"/>
    <p:sldId id="355" r:id="rId73"/>
    <p:sldId id="296" r:id="rId74"/>
    <p:sldId id="351" r:id="rId75"/>
    <p:sldId id="353" r:id="rId76"/>
    <p:sldId id="299" r:id="rId77"/>
    <p:sldId id="300" r:id="rId78"/>
    <p:sldId id="352" r:id="rId79"/>
    <p:sldId id="301" r:id="rId80"/>
    <p:sldId id="354" r:id="rId81"/>
    <p:sldId id="302" r:id="rId82"/>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339966"/>
    <a:srgbClr val="009999"/>
    <a:srgbClr val="00CC99"/>
    <a:srgbClr val="DBBDD7"/>
    <a:srgbClr val="D4BCDC"/>
    <a:srgbClr val="D2C1D7"/>
    <a:srgbClr val="CC99FF"/>
    <a:srgbClr val="CCFFC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00" autoAdjust="0"/>
    <p:restoredTop sz="94660"/>
  </p:normalViewPr>
  <p:slideViewPr>
    <p:cSldViewPr>
      <p:cViewPr>
        <p:scale>
          <a:sx n="66" d="100"/>
          <a:sy n="66" d="100"/>
        </p:scale>
        <p:origin x="-48" y="47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D:\Trabajos\Pendientes\Tesis%20ines\cuadro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D:\Trabajos\Pendientes\Tesis%20ines\Tesiss\cuadros.xlsx" TargetMode="External"/></Relationships>
</file>

<file path=ppt/charts/_rels/chart11.xml.rels><?xml version="1.0" encoding="UTF-8" standalone="yes"?>
<Relationships xmlns="http://schemas.openxmlformats.org/package/2006/relationships"><Relationship Id="rId2" Type="http://schemas.openxmlformats.org/officeDocument/2006/relationships/oleObject" Target="../embeddings/oleObject6.bin"/><Relationship Id="rId1" Type="http://schemas.openxmlformats.org/officeDocument/2006/relationships/themeOverride" Target="../theme/themeOverride5.xml"/></Relationships>
</file>

<file path=ppt/charts/_rels/chart12.xml.rels><?xml version="1.0" encoding="UTF-8" standalone="yes"?>
<Relationships xmlns="http://schemas.openxmlformats.org/package/2006/relationships"><Relationship Id="rId1" Type="http://schemas.openxmlformats.org/officeDocument/2006/relationships/oleObject" Target="file:///D:\Trabajos\Pendientes\Tesis%20ines\Tesiss\cuadros.xlsx" TargetMode="External"/></Relationships>
</file>

<file path=ppt/charts/_rels/chart13.xml.rels><?xml version="1.0" encoding="UTF-8" standalone="yes"?>
<Relationships xmlns="http://schemas.openxmlformats.org/package/2006/relationships"><Relationship Id="rId2" Type="http://schemas.openxmlformats.org/officeDocument/2006/relationships/oleObject" Target="../embeddings/oleObject7.bin"/><Relationship Id="rId1" Type="http://schemas.openxmlformats.org/officeDocument/2006/relationships/themeOverride" Target="../theme/themeOverride6.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file:///D:\Trabajos\Pendientes\Tesis%20ines\Tesiss\cuadro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Trabajos\Pendientes\Tesis%20ines\Tesiss\cuadro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Trabajos\Pendientes\Tesis%20ines\Tesiss\cuadros.xlsx" TargetMode="External"/></Relationships>
</file>

<file path=ppt/charts/_rels/chart6.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1" Type="http://schemas.openxmlformats.org/officeDocument/2006/relationships/oleObject" Target="file:///D:\Trabajos\Pendientes\Tesis%20ines\Tesiss\cuadros.xlsx" TargetMode="External"/></Relationships>
</file>

<file path=ppt/charts/_rels/chart8.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3.xml"/></Relationships>
</file>

<file path=ppt/charts/_rels/chart9.xml.rels><?xml version="1.0" encoding="UTF-8" standalone="yes"?>
<Relationships xmlns="http://schemas.openxmlformats.org/package/2006/relationships"><Relationship Id="rId2" Type="http://schemas.openxmlformats.org/officeDocument/2006/relationships/oleObject" Target="../embeddings/oleObject5.bin"/><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Hoja1!$B$4</c:f>
              <c:strCache>
                <c:ptCount val="1"/>
                <c:pt idx="0">
                  <c:v>Pellets</c:v>
                </c:pt>
              </c:strCache>
            </c:strRef>
          </c:tx>
          <c:spPr>
            <a:ln>
              <a:solidFill>
                <a:srgbClr val="FF0000"/>
              </a:solidFill>
            </a:ln>
          </c:spPr>
          <c:marker>
            <c:symbol val="none"/>
          </c:marker>
          <c:cat>
            <c:numRef>
              <c:f>Hoja1!$M$5:$M$17</c:f>
              <c:numCache>
                <c:formatCode>0</c:formatCode>
                <c:ptCount val="13"/>
                <c:pt idx="0">
                  <c:v>19</c:v>
                </c:pt>
                <c:pt idx="1">
                  <c:v>22</c:v>
                </c:pt>
                <c:pt idx="2">
                  <c:v>26</c:v>
                </c:pt>
                <c:pt idx="3">
                  <c:v>30</c:v>
                </c:pt>
                <c:pt idx="4">
                  <c:v>34</c:v>
                </c:pt>
                <c:pt idx="5">
                  <c:v>38</c:v>
                </c:pt>
                <c:pt idx="6">
                  <c:v>42</c:v>
                </c:pt>
                <c:pt idx="7">
                  <c:v>46</c:v>
                </c:pt>
                <c:pt idx="8">
                  <c:v>50</c:v>
                </c:pt>
                <c:pt idx="9">
                  <c:v>54</c:v>
                </c:pt>
                <c:pt idx="10">
                  <c:v>58</c:v>
                </c:pt>
                <c:pt idx="11">
                  <c:v>62</c:v>
                </c:pt>
                <c:pt idx="12">
                  <c:v>64</c:v>
                </c:pt>
              </c:numCache>
            </c:numRef>
          </c:cat>
          <c:val>
            <c:numRef>
              <c:f>Hoja1!$B$5:$B$17</c:f>
              <c:numCache>
                <c:formatCode>0.00</c:formatCode>
                <c:ptCount val="13"/>
                <c:pt idx="0">
                  <c:v>1480.32</c:v>
                </c:pt>
                <c:pt idx="1">
                  <c:v>1679.48</c:v>
                </c:pt>
                <c:pt idx="2">
                  <c:v>1824.86</c:v>
                </c:pt>
                <c:pt idx="3">
                  <c:v>1903.44</c:v>
                </c:pt>
                <c:pt idx="4">
                  <c:v>1920.6199999999997</c:v>
                </c:pt>
                <c:pt idx="5">
                  <c:v>1931.44</c:v>
                </c:pt>
                <c:pt idx="6">
                  <c:v>1942.2</c:v>
                </c:pt>
                <c:pt idx="7">
                  <c:v>1953.98</c:v>
                </c:pt>
                <c:pt idx="8">
                  <c:v>1962.6000000000004</c:v>
                </c:pt>
                <c:pt idx="9">
                  <c:v>1968.0400000000002</c:v>
                </c:pt>
                <c:pt idx="10">
                  <c:v>1973.3799999999999</c:v>
                </c:pt>
                <c:pt idx="11">
                  <c:v>1978.74</c:v>
                </c:pt>
                <c:pt idx="12">
                  <c:v>1981.98</c:v>
                </c:pt>
              </c:numCache>
            </c:numRef>
          </c:val>
          <c:smooth val="0"/>
        </c:ser>
        <c:ser>
          <c:idx val="1"/>
          <c:order val="1"/>
          <c:tx>
            <c:strRef>
              <c:f>Hoja1!$D$4</c:f>
              <c:strCache>
                <c:ptCount val="1"/>
                <c:pt idx="0">
                  <c:v>Polvo</c:v>
                </c:pt>
              </c:strCache>
            </c:strRef>
          </c:tx>
          <c:spPr>
            <a:ln>
              <a:solidFill>
                <a:srgbClr val="0000FF"/>
              </a:solidFill>
            </a:ln>
          </c:spPr>
          <c:marker>
            <c:symbol val="none"/>
          </c:marker>
          <c:val>
            <c:numRef>
              <c:f>Hoja1!$D$5:$D$17</c:f>
              <c:numCache>
                <c:formatCode>0.00</c:formatCode>
                <c:ptCount val="13"/>
                <c:pt idx="0">
                  <c:v>1479.3399999999997</c:v>
                </c:pt>
                <c:pt idx="1">
                  <c:v>1667.44</c:v>
                </c:pt>
                <c:pt idx="2">
                  <c:v>1811.8799999999999</c:v>
                </c:pt>
                <c:pt idx="3">
                  <c:v>1890.5</c:v>
                </c:pt>
                <c:pt idx="4">
                  <c:v>1907.1799999999998</c:v>
                </c:pt>
                <c:pt idx="5">
                  <c:v>1918</c:v>
                </c:pt>
                <c:pt idx="6">
                  <c:v>1928.84</c:v>
                </c:pt>
                <c:pt idx="7">
                  <c:v>1940.6</c:v>
                </c:pt>
                <c:pt idx="8">
                  <c:v>1948.46</c:v>
                </c:pt>
                <c:pt idx="9">
                  <c:v>1954.3799999999999</c:v>
                </c:pt>
                <c:pt idx="10">
                  <c:v>1959.28</c:v>
                </c:pt>
                <c:pt idx="11">
                  <c:v>1965.1599999999999</c:v>
                </c:pt>
                <c:pt idx="12">
                  <c:v>1968.1399999999999</c:v>
                </c:pt>
              </c:numCache>
            </c:numRef>
          </c:val>
          <c:smooth val="0"/>
        </c:ser>
        <c:ser>
          <c:idx val="2"/>
          <c:order val="2"/>
          <c:tx>
            <c:strRef>
              <c:f>Hoja1!$F$4</c:f>
              <c:strCache>
                <c:ptCount val="1"/>
                <c:pt idx="0">
                  <c:v>referencial</c:v>
                </c:pt>
              </c:strCache>
            </c:strRef>
          </c:tx>
          <c:spPr>
            <a:ln>
              <a:solidFill>
                <a:schemeClr val="tx1"/>
              </a:solidFill>
            </a:ln>
          </c:spPr>
          <c:marker>
            <c:symbol val="none"/>
          </c:marker>
          <c:val>
            <c:numRef>
              <c:f>Hoja1!$F$5:$F$17</c:f>
              <c:numCache>
                <c:formatCode>General</c:formatCode>
                <c:ptCount val="13"/>
                <c:pt idx="0">
                  <c:v>1375</c:v>
                </c:pt>
                <c:pt idx="1">
                  <c:v>1560</c:v>
                </c:pt>
                <c:pt idx="2">
                  <c:v>1695</c:v>
                </c:pt>
                <c:pt idx="3">
                  <c:v>1768</c:v>
                </c:pt>
                <c:pt idx="4">
                  <c:v>1784</c:v>
                </c:pt>
                <c:pt idx="5">
                  <c:v>1794</c:v>
                </c:pt>
                <c:pt idx="6">
                  <c:v>1804</c:v>
                </c:pt>
                <c:pt idx="7">
                  <c:v>1815</c:v>
                </c:pt>
                <c:pt idx="8">
                  <c:v>1823</c:v>
                </c:pt>
                <c:pt idx="9">
                  <c:v>1828</c:v>
                </c:pt>
                <c:pt idx="10">
                  <c:v>1833</c:v>
                </c:pt>
                <c:pt idx="11">
                  <c:v>1838</c:v>
                </c:pt>
                <c:pt idx="12">
                  <c:v>1841</c:v>
                </c:pt>
              </c:numCache>
            </c:numRef>
          </c:val>
          <c:smooth val="0"/>
        </c:ser>
        <c:dLbls>
          <c:showLegendKey val="0"/>
          <c:showVal val="0"/>
          <c:showCatName val="0"/>
          <c:showSerName val="0"/>
          <c:showPercent val="0"/>
          <c:showBubbleSize val="0"/>
        </c:dLbls>
        <c:marker val="1"/>
        <c:smooth val="0"/>
        <c:axId val="72231936"/>
        <c:axId val="72279168"/>
      </c:lineChart>
      <c:catAx>
        <c:axId val="72231936"/>
        <c:scaling>
          <c:orientation val="minMax"/>
        </c:scaling>
        <c:delete val="0"/>
        <c:axPos val="b"/>
        <c:title>
          <c:tx>
            <c:rich>
              <a:bodyPr/>
              <a:lstStyle/>
              <a:p>
                <a:pPr>
                  <a:defRPr/>
                </a:pPr>
                <a:r>
                  <a:rPr lang="es-EC"/>
                  <a:t>Edad, semanas</a:t>
                </a:r>
              </a:p>
            </c:rich>
          </c:tx>
          <c:overlay val="0"/>
        </c:title>
        <c:numFmt formatCode="0" sourceLinked="1"/>
        <c:majorTickMark val="none"/>
        <c:minorTickMark val="none"/>
        <c:tickLblPos val="nextTo"/>
        <c:crossAx val="72279168"/>
        <c:crosses val="autoZero"/>
        <c:auto val="1"/>
        <c:lblAlgn val="ctr"/>
        <c:lblOffset val="100"/>
        <c:noMultiLvlLbl val="0"/>
      </c:catAx>
      <c:valAx>
        <c:axId val="72279168"/>
        <c:scaling>
          <c:orientation val="minMax"/>
          <c:min val="1300"/>
        </c:scaling>
        <c:delete val="0"/>
        <c:axPos val="l"/>
        <c:majorGridlines/>
        <c:title>
          <c:tx>
            <c:rich>
              <a:bodyPr/>
              <a:lstStyle/>
              <a:p>
                <a:pPr>
                  <a:defRPr/>
                </a:pPr>
                <a:r>
                  <a:rPr lang="en-US"/>
                  <a:t>Peso, gramos</a:t>
                </a:r>
              </a:p>
            </c:rich>
          </c:tx>
          <c:overlay val="0"/>
        </c:title>
        <c:numFmt formatCode="0" sourceLinked="0"/>
        <c:majorTickMark val="out"/>
        <c:minorTickMark val="none"/>
        <c:tickLblPos val="nextTo"/>
        <c:crossAx val="72231936"/>
        <c:crosses val="autoZero"/>
        <c:crossBetween val="between"/>
        <c:majorUnit val="200"/>
      </c:valAx>
    </c:plotArea>
    <c:legend>
      <c:legendPos val="b"/>
      <c:overlay val="0"/>
    </c:legend>
    <c:plotVisOnly val="1"/>
    <c:dispBlanksAs val="gap"/>
    <c:showDLblsOverMax val="0"/>
  </c:chart>
  <c:txPr>
    <a:bodyPr/>
    <a:lstStyle/>
    <a:p>
      <a:pPr>
        <a:defRPr sz="1400" b="1">
          <a:latin typeface="Arial" pitchFamily="34" charset="0"/>
          <a:cs typeface="Arial" pitchFamily="34" charset="0"/>
        </a:defRPr>
      </a:pPr>
      <a:endParaRPr lang="es-E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510358344043771"/>
          <c:y val="4.7159699892819033E-2"/>
          <c:w val="0.79698866909928945"/>
          <c:h val="0.66302284561696667"/>
        </c:manualLayout>
      </c:layout>
      <c:lineChart>
        <c:grouping val="standard"/>
        <c:varyColors val="0"/>
        <c:ser>
          <c:idx val="0"/>
          <c:order val="0"/>
          <c:tx>
            <c:strRef>
              <c:f>convkg!$B$4</c:f>
              <c:strCache>
                <c:ptCount val="1"/>
                <c:pt idx="0">
                  <c:v>Pellets</c:v>
                </c:pt>
              </c:strCache>
            </c:strRef>
          </c:tx>
          <c:spPr>
            <a:ln>
              <a:solidFill>
                <a:srgbClr val="FF0000"/>
              </a:solidFill>
            </a:ln>
          </c:spPr>
          <c:marker>
            <c:symbol val="none"/>
          </c:marker>
          <c:cat>
            <c:numRef>
              <c:f>masahuev!$M$5:$M$16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convkg!$B$5:$B$16</c:f>
              <c:numCache>
                <c:formatCode>0.000</c:formatCode>
                <c:ptCount val="12"/>
                <c:pt idx="0">
                  <c:v>3.0649999999999999</c:v>
                </c:pt>
                <c:pt idx="1">
                  <c:v>2.2302</c:v>
                </c:pt>
                <c:pt idx="2">
                  <c:v>2.1004</c:v>
                </c:pt>
                <c:pt idx="3">
                  <c:v>2.0519999999999987</c:v>
                </c:pt>
                <c:pt idx="4">
                  <c:v>2.0333999999999994</c:v>
                </c:pt>
                <c:pt idx="5">
                  <c:v>2.0319999999999987</c:v>
                </c:pt>
                <c:pt idx="6">
                  <c:v>2.0315999999999987</c:v>
                </c:pt>
                <c:pt idx="7">
                  <c:v>2.0415999999999999</c:v>
                </c:pt>
                <c:pt idx="8">
                  <c:v>2.0565999999999987</c:v>
                </c:pt>
                <c:pt idx="9">
                  <c:v>2.0737999999999999</c:v>
                </c:pt>
                <c:pt idx="10">
                  <c:v>2.097</c:v>
                </c:pt>
                <c:pt idx="11">
                  <c:v>2.1100000000000003</c:v>
                </c:pt>
              </c:numCache>
            </c:numRef>
          </c:val>
          <c:smooth val="0"/>
        </c:ser>
        <c:ser>
          <c:idx val="1"/>
          <c:order val="1"/>
          <c:tx>
            <c:strRef>
              <c:f>convkg!$D$4</c:f>
              <c:strCache>
                <c:ptCount val="1"/>
                <c:pt idx="0">
                  <c:v>Polvo</c:v>
                </c:pt>
              </c:strCache>
            </c:strRef>
          </c:tx>
          <c:spPr>
            <a:ln>
              <a:solidFill>
                <a:srgbClr val="0000FF"/>
              </a:solidFill>
            </a:ln>
          </c:spPr>
          <c:marker>
            <c:symbol val="none"/>
          </c:marker>
          <c:cat>
            <c:numRef>
              <c:f>masahuev!$M$5:$M$16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convkg!$D$5:$D$16</c:f>
              <c:numCache>
                <c:formatCode>0.000</c:formatCode>
                <c:ptCount val="12"/>
                <c:pt idx="0">
                  <c:v>3.5895999999999999</c:v>
                </c:pt>
                <c:pt idx="1">
                  <c:v>2.5989999999999998</c:v>
                </c:pt>
                <c:pt idx="2">
                  <c:v>2.3519999999999968</c:v>
                </c:pt>
                <c:pt idx="3">
                  <c:v>2.2829999999999999</c:v>
                </c:pt>
                <c:pt idx="4">
                  <c:v>2.2507999999999999</c:v>
                </c:pt>
                <c:pt idx="5">
                  <c:v>2.2338</c:v>
                </c:pt>
                <c:pt idx="6">
                  <c:v>2.2253999999999996</c:v>
                </c:pt>
                <c:pt idx="7">
                  <c:v>2.2312000000000003</c:v>
                </c:pt>
                <c:pt idx="8">
                  <c:v>2.2363999999999997</c:v>
                </c:pt>
                <c:pt idx="9">
                  <c:v>2.2421999999999995</c:v>
                </c:pt>
                <c:pt idx="10">
                  <c:v>2.2556000000000003</c:v>
                </c:pt>
                <c:pt idx="11">
                  <c:v>2.2644000000000002</c:v>
                </c:pt>
              </c:numCache>
            </c:numRef>
          </c:val>
          <c:smooth val="0"/>
        </c:ser>
        <c:ser>
          <c:idx val="2"/>
          <c:order val="2"/>
          <c:tx>
            <c:strRef>
              <c:f>convkg!$F$4</c:f>
              <c:strCache>
                <c:ptCount val="1"/>
                <c:pt idx="0">
                  <c:v>referencial</c:v>
                </c:pt>
              </c:strCache>
            </c:strRef>
          </c:tx>
          <c:spPr>
            <a:ln>
              <a:solidFill>
                <a:schemeClr val="tx1"/>
              </a:solidFill>
            </a:ln>
          </c:spPr>
          <c:marker>
            <c:symbol val="none"/>
          </c:marker>
          <c:val>
            <c:numRef>
              <c:f>convkg!$F$5:$F$16</c:f>
              <c:numCache>
                <c:formatCode>0.000</c:formatCode>
                <c:ptCount val="12"/>
                <c:pt idx="0">
                  <c:v>3.5636363636363804</c:v>
                </c:pt>
                <c:pt idx="1">
                  <c:v>2.4888888888888867</c:v>
                </c:pt>
                <c:pt idx="2">
                  <c:v>2.2292011019283802</c:v>
                </c:pt>
                <c:pt idx="3">
                  <c:v>2.1320610687022912</c:v>
                </c:pt>
                <c:pt idx="4">
                  <c:v>2.0949053857350797</c:v>
                </c:pt>
                <c:pt idx="5">
                  <c:v>2.0671361502347416</c:v>
                </c:pt>
                <c:pt idx="6">
                  <c:v>2.0524137931034367</c:v>
                </c:pt>
                <c:pt idx="7">
                  <c:v>2.0417657045840407</c:v>
                </c:pt>
                <c:pt idx="8">
                  <c:v>2.0367438386855827</c:v>
                </c:pt>
                <c:pt idx="9">
                  <c:v>2.0368737474949898</c:v>
                </c:pt>
                <c:pt idx="10">
                  <c:v>2.0394434361766263</c:v>
                </c:pt>
                <c:pt idx="11">
                  <c:v>2.1360323886639678</c:v>
                </c:pt>
              </c:numCache>
            </c:numRef>
          </c:val>
          <c:smooth val="0"/>
        </c:ser>
        <c:dLbls>
          <c:showLegendKey val="0"/>
          <c:showVal val="0"/>
          <c:showCatName val="0"/>
          <c:showSerName val="0"/>
          <c:showPercent val="0"/>
          <c:showBubbleSize val="0"/>
        </c:dLbls>
        <c:marker val="1"/>
        <c:smooth val="0"/>
        <c:axId val="74135424"/>
        <c:axId val="74137600"/>
      </c:lineChart>
      <c:catAx>
        <c:axId val="74135424"/>
        <c:scaling>
          <c:orientation val="minMax"/>
        </c:scaling>
        <c:delete val="0"/>
        <c:axPos val="b"/>
        <c:title>
          <c:tx>
            <c:rich>
              <a:bodyPr/>
              <a:lstStyle/>
              <a:p>
                <a:pPr>
                  <a:defRPr/>
                </a:pPr>
                <a:r>
                  <a:rPr lang="es-EC"/>
                  <a:t>Edad, semanas</a:t>
                </a:r>
              </a:p>
            </c:rich>
          </c:tx>
          <c:overlay val="0"/>
        </c:title>
        <c:numFmt formatCode="0" sourceLinked="1"/>
        <c:majorTickMark val="none"/>
        <c:minorTickMark val="none"/>
        <c:tickLblPos val="nextTo"/>
        <c:crossAx val="74137600"/>
        <c:crosses val="autoZero"/>
        <c:auto val="1"/>
        <c:lblAlgn val="ctr"/>
        <c:lblOffset val="100"/>
        <c:noMultiLvlLbl val="0"/>
      </c:catAx>
      <c:valAx>
        <c:axId val="74137600"/>
        <c:scaling>
          <c:orientation val="minMax"/>
          <c:min val="1"/>
        </c:scaling>
        <c:delete val="0"/>
        <c:axPos val="l"/>
        <c:majorGridlines/>
        <c:title>
          <c:tx>
            <c:rich>
              <a:bodyPr/>
              <a:lstStyle/>
              <a:p>
                <a:pPr>
                  <a:defRPr/>
                </a:pPr>
                <a:r>
                  <a:rPr lang="en-US"/>
                  <a:t>Converión (kg de alimento/kg de huevos)</a:t>
                </a:r>
              </a:p>
            </c:rich>
          </c:tx>
          <c:overlay val="0"/>
        </c:title>
        <c:numFmt formatCode="0.00" sourceLinked="0"/>
        <c:majorTickMark val="out"/>
        <c:minorTickMark val="none"/>
        <c:tickLblPos val="nextTo"/>
        <c:crossAx val="74135424"/>
        <c:crosses val="autoZero"/>
        <c:crossBetween val="between"/>
      </c:valAx>
    </c:plotArea>
    <c:legend>
      <c:legendPos val="b"/>
      <c:overlay val="0"/>
    </c:legend>
    <c:plotVisOnly val="1"/>
    <c:dispBlanksAs val="gap"/>
    <c:showDLblsOverMax val="0"/>
  </c:chart>
  <c:txPr>
    <a:bodyPr/>
    <a:lstStyle/>
    <a:p>
      <a:pPr>
        <a:defRPr sz="1200" b="1">
          <a:latin typeface="Arial" pitchFamily="34" charset="0"/>
          <a:cs typeface="Arial" pitchFamily="34" charset="0"/>
        </a:defRPr>
      </a:pPr>
      <a:endParaRPr lang="es-E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510358344043771"/>
          <c:y val="4.7159699892819033E-2"/>
          <c:w val="0.79698866909928945"/>
          <c:h val="0.66302284561696667"/>
        </c:manualLayout>
      </c:layout>
      <c:lineChart>
        <c:grouping val="standard"/>
        <c:varyColors val="0"/>
        <c:ser>
          <c:idx val="0"/>
          <c:order val="0"/>
          <c:tx>
            <c:strRef>
              <c:f>costdoce!$B$4</c:f>
              <c:strCache>
                <c:ptCount val="1"/>
                <c:pt idx="0">
                  <c:v>Pellets</c:v>
                </c:pt>
              </c:strCache>
            </c:strRef>
          </c:tx>
          <c:marker>
            <c:symbol val="none"/>
          </c:marker>
          <c:cat>
            <c:numRef>
              <c:f>masahuev!$M$5:$M$16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costdoce!$B$5:$B$16</c:f>
              <c:numCache>
                <c:formatCode>0.000</c:formatCode>
                <c:ptCount val="12"/>
                <c:pt idx="0">
                  <c:v>1.0644000000000002</c:v>
                </c:pt>
                <c:pt idx="1">
                  <c:v>0.83760000000000345</c:v>
                </c:pt>
                <c:pt idx="2">
                  <c:v>0.80700000000000005</c:v>
                </c:pt>
                <c:pt idx="3">
                  <c:v>0.79860000000000064</c:v>
                </c:pt>
                <c:pt idx="4">
                  <c:v>0.80059999999999998</c:v>
                </c:pt>
                <c:pt idx="5">
                  <c:v>0.80640000000000001</c:v>
                </c:pt>
                <c:pt idx="6">
                  <c:v>0.81180000000000063</c:v>
                </c:pt>
                <c:pt idx="7">
                  <c:v>0.81920000000000004</c:v>
                </c:pt>
                <c:pt idx="8">
                  <c:v>0.82820000000000005</c:v>
                </c:pt>
                <c:pt idx="9">
                  <c:v>0.83819999999999995</c:v>
                </c:pt>
                <c:pt idx="10">
                  <c:v>0.84939999999999993</c:v>
                </c:pt>
                <c:pt idx="11">
                  <c:v>0.85580000000000334</c:v>
                </c:pt>
              </c:numCache>
            </c:numRef>
          </c:val>
          <c:smooth val="0"/>
        </c:ser>
        <c:ser>
          <c:idx val="1"/>
          <c:order val="1"/>
          <c:tx>
            <c:strRef>
              <c:f>costdoce!$D$4</c:f>
              <c:strCache>
                <c:ptCount val="1"/>
                <c:pt idx="0">
                  <c:v>Polvo</c:v>
                </c:pt>
              </c:strCache>
            </c:strRef>
          </c:tx>
          <c:marker>
            <c:symbol val="none"/>
          </c:marker>
          <c:cat>
            <c:numRef>
              <c:f>masahuev!$M$5:$M$16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costdoce!$D$5:$D$16</c:f>
              <c:numCache>
                <c:formatCode>0.000</c:formatCode>
                <c:ptCount val="12"/>
                <c:pt idx="0">
                  <c:v>1.2491999999999925</c:v>
                </c:pt>
                <c:pt idx="1">
                  <c:v>0.92639999999999989</c:v>
                </c:pt>
                <c:pt idx="2">
                  <c:v>0.87200000000000288</c:v>
                </c:pt>
                <c:pt idx="3">
                  <c:v>0.86300000000000165</c:v>
                </c:pt>
                <c:pt idx="4">
                  <c:v>0.85939999999999994</c:v>
                </c:pt>
                <c:pt idx="5">
                  <c:v>0.86000000000000065</c:v>
                </c:pt>
                <c:pt idx="6">
                  <c:v>0.86159999999999992</c:v>
                </c:pt>
                <c:pt idx="7">
                  <c:v>0.86720000000000064</c:v>
                </c:pt>
                <c:pt idx="8">
                  <c:v>0.87259999999999993</c:v>
                </c:pt>
                <c:pt idx="9">
                  <c:v>0.87840000000000062</c:v>
                </c:pt>
                <c:pt idx="10">
                  <c:v>0.88719999999999999</c:v>
                </c:pt>
                <c:pt idx="11">
                  <c:v>0.8922000000000001</c:v>
                </c:pt>
              </c:numCache>
            </c:numRef>
          </c:val>
          <c:smooth val="0"/>
        </c:ser>
        <c:dLbls>
          <c:showLegendKey val="0"/>
          <c:showVal val="0"/>
          <c:showCatName val="0"/>
          <c:showSerName val="0"/>
          <c:showPercent val="0"/>
          <c:showBubbleSize val="0"/>
        </c:dLbls>
        <c:marker val="1"/>
        <c:smooth val="0"/>
        <c:axId val="81358208"/>
        <c:axId val="81372672"/>
      </c:lineChart>
      <c:catAx>
        <c:axId val="81358208"/>
        <c:scaling>
          <c:orientation val="minMax"/>
        </c:scaling>
        <c:delete val="0"/>
        <c:axPos val="b"/>
        <c:title>
          <c:tx>
            <c:rich>
              <a:bodyPr/>
              <a:lstStyle/>
              <a:p>
                <a:pPr>
                  <a:defRPr/>
                </a:pPr>
                <a:r>
                  <a:rPr lang="es-EC"/>
                  <a:t>Edad, semanas</a:t>
                </a:r>
              </a:p>
            </c:rich>
          </c:tx>
          <c:overlay val="0"/>
        </c:title>
        <c:numFmt formatCode="0" sourceLinked="1"/>
        <c:majorTickMark val="none"/>
        <c:minorTickMark val="none"/>
        <c:tickLblPos val="nextTo"/>
        <c:crossAx val="81372672"/>
        <c:crosses val="autoZero"/>
        <c:auto val="1"/>
        <c:lblAlgn val="ctr"/>
        <c:lblOffset val="100"/>
        <c:noMultiLvlLbl val="0"/>
      </c:catAx>
      <c:valAx>
        <c:axId val="81372672"/>
        <c:scaling>
          <c:orientation val="minMax"/>
          <c:min val="0.30000000000000032"/>
        </c:scaling>
        <c:delete val="0"/>
        <c:axPos val="l"/>
        <c:majorGridlines/>
        <c:title>
          <c:tx>
            <c:rich>
              <a:bodyPr/>
              <a:lstStyle/>
              <a:p>
                <a:pPr>
                  <a:defRPr/>
                </a:pPr>
                <a:r>
                  <a:rPr lang="en-US"/>
                  <a:t>Costo/docena de huevos, dólares</a:t>
                </a:r>
              </a:p>
            </c:rich>
          </c:tx>
          <c:overlay val="0"/>
        </c:title>
        <c:numFmt formatCode="0.00" sourceLinked="0"/>
        <c:majorTickMark val="out"/>
        <c:minorTickMark val="none"/>
        <c:tickLblPos val="nextTo"/>
        <c:crossAx val="81358208"/>
        <c:crosses val="autoZero"/>
        <c:crossBetween val="between"/>
        <c:majorUnit val="0.2"/>
      </c:valAx>
    </c:plotArea>
    <c:legend>
      <c:legendPos val="b"/>
      <c:overlay val="0"/>
    </c:legend>
    <c:plotVisOnly val="1"/>
    <c:dispBlanksAs val="gap"/>
    <c:showDLblsOverMax val="0"/>
  </c:chart>
  <c:txPr>
    <a:bodyPr/>
    <a:lstStyle/>
    <a:p>
      <a:pPr>
        <a:defRPr sz="1800" b="1">
          <a:latin typeface="+mn-lt"/>
          <a:cs typeface="Times New Roman" pitchFamily="18" charset="0"/>
        </a:defRPr>
      </a:pPr>
      <a:endParaRPr lang="es-E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510358344043771"/>
          <c:y val="4.7159699892819033E-2"/>
          <c:w val="0.79698866909928945"/>
          <c:h val="0.66302284561696667"/>
        </c:manualLayout>
      </c:layout>
      <c:lineChart>
        <c:grouping val="standard"/>
        <c:varyColors val="0"/>
        <c:ser>
          <c:idx val="0"/>
          <c:order val="0"/>
          <c:tx>
            <c:strRef>
              <c:f>costkg!$B$4</c:f>
              <c:strCache>
                <c:ptCount val="1"/>
                <c:pt idx="0">
                  <c:v>Pellets</c:v>
                </c:pt>
              </c:strCache>
            </c:strRef>
          </c:tx>
          <c:spPr>
            <a:ln>
              <a:solidFill>
                <a:srgbClr val="FF0000"/>
              </a:solidFill>
            </a:ln>
          </c:spPr>
          <c:marker>
            <c:symbol val="none"/>
          </c:marker>
          <c:cat>
            <c:numRef>
              <c:f>masahuev!$M$5:$M$16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costkg!$B$5:$B$16</c:f>
              <c:numCache>
                <c:formatCode>0.000</c:formatCode>
                <c:ptCount val="12"/>
                <c:pt idx="0">
                  <c:v>1.6612000000000002</c:v>
                </c:pt>
                <c:pt idx="1">
                  <c:v>1.2089999999999907</c:v>
                </c:pt>
                <c:pt idx="2">
                  <c:v>1.1384000000000001</c:v>
                </c:pt>
                <c:pt idx="3">
                  <c:v>1.1122000000000001</c:v>
                </c:pt>
                <c:pt idx="4">
                  <c:v>1.1019999999999905</c:v>
                </c:pt>
                <c:pt idx="5">
                  <c:v>1.1012</c:v>
                </c:pt>
                <c:pt idx="6">
                  <c:v>1.1012</c:v>
                </c:pt>
                <c:pt idx="7">
                  <c:v>1.1065999999999998</c:v>
                </c:pt>
                <c:pt idx="8">
                  <c:v>1.1146</c:v>
                </c:pt>
                <c:pt idx="9">
                  <c:v>1.1241999999999999</c:v>
                </c:pt>
                <c:pt idx="10">
                  <c:v>1.1366000000000001</c:v>
                </c:pt>
                <c:pt idx="11">
                  <c:v>1.1437999999999924</c:v>
                </c:pt>
              </c:numCache>
            </c:numRef>
          </c:val>
          <c:smooth val="0"/>
        </c:ser>
        <c:ser>
          <c:idx val="1"/>
          <c:order val="1"/>
          <c:tx>
            <c:strRef>
              <c:f>costkg!$D$4</c:f>
              <c:strCache>
                <c:ptCount val="1"/>
                <c:pt idx="0">
                  <c:v>Polvo</c:v>
                </c:pt>
              </c:strCache>
            </c:strRef>
          </c:tx>
          <c:spPr>
            <a:ln>
              <a:solidFill>
                <a:srgbClr val="0000FF"/>
              </a:solidFill>
            </a:ln>
          </c:spPr>
          <c:marker>
            <c:symbol val="none"/>
          </c:marker>
          <c:cat>
            <c:numRef>
              <c:f>masahuev!$M$5:$M$16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costkg!$D$5:$D$16</c:f>
              <c:numCache>
                <c:formatCode>0.000</c:formatCode>
                <c:ptCount val="12"/>
                <c:pt idx="0">
                  <c:v>1.9383999999999999</c:v>
                </c:pt>
                <c:pt idx="1">
                  <c:v>1.4033999999999867</c:v>
                </c:pt>
                <c:pt idx="2">
                  <c:v>1.2701999999999998</c:v>
                </c:pt>
                <c:pt idx="3">
                  <c:v>1.2325999999999917</c:v>
                </c:pt>
                <c:pt idx="4">
                  <c:v>1.2153999999999892</c:v>
                </c:pt>
                <c:pt idx="5">
                  <c:v>1.2063999999999915</c:v>
                </c:pt>
                <c:pt idx="6">
                  <c:v>1.202</c:v>
                </c:pt>
                <c:pt idx="7">
                  <c:v>1.2047999999999905</c:v>
                </c:pt>
                <c:pt idx="8">
                  <c:v>1.2077999999999869</c:v>
                </c:pt>
                <c:pt idx="9">
                  <c:v>1.2105999999999917</c:v>
                </c:pt>
                <c:pt idx="10">
                  <c:v>1.2177999999999869</c:v>
                </c:pt>
                <c:pt idx="11">
                  <c:v>1.2227999999999914</c:v>
                </c:pt>
              </c:numCache>
            </c:numRef>
          </c:val>
          <c:smooth val="0"/>
        </c:ser>
        <c:dLbls>
          <c:showLegendKey val="0"/>
          <c:showVal val="0"/>
          <c:showCatName val="0"/>
          <c:showSerName val="0"/>
          <c:showPercent val="0"/>
          <c:showBubbleSize val="0"/>
        </c:dLbls>
        <c:marker val="1"/>
        <c:smooth val="0"/>
        <c:axId val="73497600"/>
        <c:axId val="73503872"/>
      </c:lineChart>
      <c:catAx>
        <c:axId val="73497600"/>
        <c:scaling>
          <c:orientation val="minMax"/>
        </c:scaling>
        <c:delete val="0"/>
        <c:axPos val="b"/>
        <c:title>
          <c:tx>
            <c:rich>
              <a:bodyPr/>
              <a:lstStyle/>
              <a:p>
                <a:pPr>
                  <a:defRPr/>
                </a:pPr>
                <a:r>
                  <a:rPr lang="es-EC"/>
                  <a:t>Edad, semanas</a:t>
                </a:r>
              </a:p>
            </c:rich>
          </c:tx>
          <c:overlay val="0"/>
        </c:title>
        <c:numFmt formatCode="0" sourceLinked="1"/>
        <c:majorTickMark val="none"/>
        <c:minorTickMark val="none"/>
        <c:tickLblPos val="nextTo"/>
        <c:crossAx val="73503872"/>
        <c:crosses val="autoZero"/>
        <c:auto val="1"/>
        <c:lblAlgn val="ctr"/>
        <c:lblOffset val="100"/>
        <c:noMultiLvlLbl val="0"/>
      </c:catAx>
      <c:valAx>
        <c:axId val="73503872"/>
        <c:scaling>
          <c:orientation val="minMax"/>
          <c:min val="0.5"/>
        </c:scaling>
        <c:delete val="0"/>
        <c:axPos val="l"/>
        <c:majorGridlines/>
        <c:title>
          <c:tx>
            <c:rich>
              <a:bodyPr/>
              <a:lstStyle/>
              <a:p>
                <a:pPr>
                  <a:defRPr/>
                </a:pPr>
                <a:r>
                  <a:rPr lang="en-US"/>
                  <a:t>Costo/kg de huevos, dólares</a:t>
                </a:r>
              </a:p>
            </c:rich>
          </c:tx>
          <c:overlay val="0"/>
        </c:title>
        <c:numFmt formatCode="0.00" sourceLinked="0"/>
        <c:majorTickMark val="out"/>
        <c:minorTickMark val="none"/>
        <c:tickLblPos val="nextTo"/>
        <c:crossAx val="73497600"/>
        <c:crosses val="autoZero"/>
        <c:crossBetween val="between"/>
        <c:majorUnit val="0.30000000000000032"/>
      </c:valAx>
    </c:plotArea>
    <c:legend>
      <c:legendPos val="b"/>
      <c:overlay val="0"/>
    </c:legend>
    <c:plotVisOnly val="1"/>
    <c:dispBlanksAs val="gap"/>
    <c:showDLblsOverMax val="0"/>
  </c:chart>
  <c:txPr>
    <a:bodyPr/>
    <a:lstStyle/>
    <a:p>
      <a:pPr>
        <a:defRPr sz="1200" b="1">
          <a:latin typeface="Arial" pitchFamily="34" charset="0"/>
          <a:cs typeface="Arial" pitchFamily="34" charset="0"/>
        </a:defRPr>
      </a:pPr>
      <a:endParaRPr lang="es-E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510358344043771"/>
          <c:y val="4.7159699892819033E-2"/>
          <c:w val="0.79698866909928945"/>
          <c:h val="0.66302284561696667"/>
        </c:manualLayout>
      </c:layout>
      <c:lineChart>
        <c:grouping val="standard"/>
        <c:varyColors val="0"/>
        <c:ser>
          <c:idx val="0"/>
          <c:order val="0"/>
          <c:tx>
            <c:strRef>
              <c:f>morta!$B$4</c:f>
              <c:strCache>
                <c:ptCount val="1"/>
                <c:pt idx="0">
                  <c:v>Pellets</c:v>
                </c:pt>
              </c:strCache>
            </c:strRef>
          </c:tx>
          <c:marker>
            <c:symbol val="none"/>
          </c:marker>
          <c:cat>
            <c:numRef>
              <c:f>masahuev!$M$5:$M$16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morta!$B$5:$B$16</c:f>
              <c:numCache>
                <c:formatCode>0.00</c:formatCode>
                <c:ptCount val="12"/>
                <c:pt idx="0">
                  <c:v>0</c:v>
                </c:pt>
                <c:pt idx="1">
                  <c:v>0</c:v>
                </c:pt>
                <c:pt idx="2">
                  <c:v>0.44</c:v>
                </c:pt>
                <c:pt idx="3">
                  <c:v>0.89</c:v>
                </c:pt>
                <c:pt idx="4">
                  <c:v>1.33</c:v>
                </c:pt>
                <c:pt idx="5">
                  <c:v>2.2200000000000002</c:v>
                </c:pt>
                <c:pt idx="6">
                  <c:v>2.67</c:v>
                </c:pt>
                <c:pt idx="7">
                  <c:v>3.11</c:v>
                </c:pt>
                <c:pt idx="8">
                  <c:v>3.56</c:v>
                </c:pt>
                <c:pt idx="9">
                  <c:v>4.4400000000000004</c:v>
                </c:pt>
                <c:pt idx="10">
                  <c:v>5.33</c:v>
                </c:pt>
                <c:pt idx="11">
                  <c:v>5.33</c:v>
                </c:pt>
              </c:numCache>
            </c:numRef>
          </c:val>
          <c:smooth val="0"/>
        </c:ser>
        <c:ser>
          <c:idx val="1"/>
          <c:order val="1"/>
          <c:tx>
            <c:strRef>
              <c:f>morta!$D$4</c:f>
              <c:strCache>
                <c:ptCount val="1"/>
                <c:pt idx="0">
                  <c:v>Polvo</c:v>
                </c:pt>
              </c:strCache>
            </c:strRef>
          </c:tx>
          <c:marker>
            <c:symbol val="none"/>
          </c:marker>
          <c:cat>
            <c:numRef>
              <c:f>masahuev!$M$5:$M$16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morta!$D$5:$D$16</c:f>
              <c:numCache>
                <c:formatCode>0.00</c:formatCode>
                <c:ptCount val="12"/>
                <c:pt idx="0">
                  <c:v>0</c:v>
                </c:pt>
                <c:pt idx="1">
                  <c:v>0.44</c:v>
                </c:pt>
                <c:pt idx="2">
                  <c:v>0.44</c:v>
                </c:pt>
                <c:pt idx="3">
                  <c:v>0.89</c:v>
                </c:pt>
                <c:pt idx="4">
                  <c:v>1.33</c:v>
                </c:pt>
                <c:pt idx="5">
                  <c:v>1.78</c:v>
                </c:pt>
                <c:pt idx="6">
                  <c:v>2.2200000000000002</c:v>
                </c:pt>
                <c:pt idx="7">
                  <c:v>2.67</c:v>
                </c:pt>
                <c:pt idx="8">
                  <c:v>3.11</c:v>
                </c:pt>
                <c:pt idx="9">
                  <c:v>4</c:v>
                </c:pt>
                <c:pt idx="10">
                  <c:v>4.8899999999999997</c:v>
                </c:pt>
                <c:pt idx="11">
                  <c:v>4.8899999999999997</c:v>
                </c:pt>
              </c:numCache>
            </c:numRef>
          </c:val>
          <c:smooth val="0"/>
        </c:ser>
        <c:dLbls>
          <c:showLegendKey val="0"/>
          <c:showVal val="0"/>
          <c:showCatName val="0"/>
          <c:showSerName val="0"/>
          <c:showPercent val="0"/>
          <c:showBubbleSize val="0"/>
        </c:dLbls>
        <c:marker val="1"/>
        <c:smooth val="0"/>
        <c:axId val="83765504"/>
        <c:axId val="83767680"/>
      </c:lineChart>
      <c:catAx>
        <c:axId val="83765504"/>
        <c:scaling>
          <c:orientation val="minMax"/>
        </c:scaling>
        <c:delete val="0"/>
        <c:axPos val="b"/>
        <c:title>
          <c:tx>
            <c:rich>
              <a:bodyPr/>
              <a:lstStyle/>
              <a:p>
                <a:pPr>
                  <a:defRPr/>
                </a:pPr>
                <a:r>
                  <a:rPr lang="es-EC"/>
                  <a:t>Edad, semanas</a:t>
                </a:r>
              </a:p>
            </c:rich>
          </c:tx>
          <c:overlay val="0"/>
        </c:title>
        <c:numFmt formatCode="0" sourceLinked="1"/>
        <c:majorTickMark val="none"/>
        <c:minorTickMark val="none"/>
        <c:tickLblPos val="nextTo"/>
        <c:crossAx val="83767680"/>
        <c:crosses val="autoZero"/>
        <c:auto val="1"/>
        <c:lblAlgn val="ctr"/>
        <c:lblOffset val="100"/>
        <c:noMultiLvlLbl val="0"/>
      </c:catAx>
      <c:valAx>
        <c:axId val="83767680"/>
        <c:scaling>
          <c:orientation val="minMax"/>
          <c:max val="10"/>
          <c:min val="0"/>
        </c:scaling>
        <c:delete val="0"/>
        <c:axPos val="l"/>
        <c:majorGridlines/>
        <c:title>
          <c:tx>
            <c:rich>
              <a:bodyPr/>
              <a:lstStyle/>
              <a:p>
                <a:pPr>
                  <a:defRPr/>
                </a:pPr>
                <a:r>
                  <a:rPr lang="en-US"/>
                  <a:t>Mortalidad, %</a:t>
                </a:r>
              </a:p>
            </c:rich>
          </c:tx>
          <c:overlay val="0"/>
        </c:title>
        <c:numFmt formatCode="0.00" sourceLinked="0"/>
        <c:majorTickMark val="out"/>
        <c:minorTickMark val="none"/>
        <c:tickLblPos val="nextTo"/>
        <c:crossAx val="83765504"/>
        <c:crosses val="autoZero"/>
        <c:crossBetween val="between"/>
        <c:majorUnit val="2"/>
      </c:valAx>
    </c:plotArea>
    <c:legend>
      <c:legendPos val="b"/>
      <c:overlay val="0"/>
    </c:legend>
    <c:plotVisOnly val="1"/>
    <c:dispBlanksAs val="gap"/>
    <c:showDLblsOverMax val="0"/>
  </c:chart>
  <c:txPr>
    <a:bodyPr/>
    <a:lstStyle/>
    <a:p>
      <a:pPr>
        <a:defRPr sz="1800" b="1">
          <a:latin typeface="+mn-lt"/>
          <a:cs typeface="Times New Roman" pitchFamily="18" charset="0"/>
        </a:defRPr>
      </a:pPr>
      <a:endParaRPr lang="es-E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ganpeso!$B$4</c:f>
              <c:strCache>
                <c:ptCount val="1"/>
                <c:pt idx="0">
                  <c:v>Pellets</c:v>
                </c:pt>
              </c:strCache>
            </c:strRef>
          </c:tx>
          <c:marker>
            <c:symbol val="none"/>
          </c:marker>
          <c:cat>
            <c:numRef>
              <c:f>ganpeso!$M$5:$M$16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ganpeso!$B$5:$B$16</c:f>
              <c:numCache>
                <c:formatCode>0.00</c:formatCode>
                <c:ptCount val="12"/>
                <c:pt idx="0">
                  <c:v>199.16</c:v>
                </c:pt>
                <c:pt idx="1">
                  <c:v>344.53999999999894</c:v>
                </c:pt>
                <c:pt idx="2">
                  <c:v>423.12</c:v>
                </c:pt>
                <c:pt idx="3">
                  <c:v>440.3</c:v>
                </c:pt>
                <c:pt idx="4">
                  <c:v>451.12</c:v>
                </c:pt>
                <c:pt idx="5">
                  <c:v>461.88</c:v>
                </c:pt>
                <c:pt idx="6">
                  <c:v>473.66</c:v>
                </c:pt>
                <c:pt idx="7">
                  <c:v>482.28000000000003</c:v>
                </c:pt>
                <c:pt idx="8">
                  <c:v>487.71999999999969</c:v>
                </c:pt>
                <c:pt idx="9">
                  <c:v>493.05999999999995</c:v>
                </c:pt>
                <c:pt idx="10">
                  <c:v>498.41999999999899</c:v>
                </c:pt>
                <c:pt idx="11">
                  <c:v>501.66</c:v>
                </c:pt>
              </c:numCache>
            </c:numRef>
          </c:val>
          <c:smooth val="0"/>
        </c:ser>
        <c:ser>
          <c:idx val="1"/>
          <c:order val="1"/>
          <c:tx>
            <c:strRef>
              <c:f>ganpeso!$D$4</c:f>
              <c:strCache>
                <c:ptCount val="1"/>
                <c:pt idx="0">
                  <c:v>Polvo</c:v>
                </c:pt>
              </c:strCache>
            </c:strRef>
          </c:tx>
          <c:marker>
            <c:symbol val="none"/>
          </c:marker>
          <c:cat>
            <c:numRef>
              <c:f>ganpeso!$M$5:$M$16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ganpeso!$D$5:$D$16</c:f>
              <c:numCache>
                <c:formatCode>0.00</c:formatCode>
                <c:ptCount val="12"/>
                <c:pt idx="0">
                  <c:v>188.1</c:v>
                </c:pt>
                <c:pt idx="1">
                  <c:v>332.53999999999894</c:v>
                </c:pt>
                <c:pt idx="2">
                  <c:v>411.15999999999997</c:v>
                </c:pt>
                <c:pt idx="3">
                  <c:v>427.84000000000032</c:v>
                </c:pt>
                <c:pt idx="4">
                  <c:v>438.66</c:v>
                </c:pt>
                <c:pt idx="5">
                  <c:v>449.5</c:v>
                </c:pt>
                <c:pt idx="6">
                  <c:v>461.26000000000005</c:v>
                </c:pt>
                <c:pt idx="7">
                  <c:v>469.12</c:v>
                </c:pt>
                <c:pt idx="8">
                  <c:v>475.03999999999894</c:v>
                </c:pt>
                <c:pt idx="9">
                  <c:v>479.94000000000005</c:v>
                </c:pt>
                <c:pt idx="10">
                  <c:v>485.82</c:v>
                </c:pt>
                <c:pt idx="11">
                  <c:v>488.8</c:v>
                </c:pt>
              </c:numCache>
            </c:numRef>
          </c:val>
          <c:smooth val="0"/>
        </c:ser>
        <c:ser>
          <c:idx val="2"/>
          <c:order val="2"/>
          <c:tx>
            <c:strRef>
              <c:f>ganpeso!$F$4</c:f>
              <c:strCache>
                <c:ptCount val="1"/>
                <c:pt idx="0">
                  <c:v>referencial</c:v>
                </c:pt>
              </c:strCache>
            </c:strRef>
          </c:tx>
          <c:marker>
            <c:symbol val="none"/>
          </c:marker>
          <c:cat>
            <c:numRef>
              <c:f>ganpeso!$M$5:$M$16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ganpeso!$F$5:$F$16</c:f>
              <c:numCache>
                <c:formatCode>General</c:formatCode>
                <c:ptCount val="12"/>
                <c:pt idx="0">
                  <c:v>185</c:v>
                </c:pt>
                <c:pt idx="1">
                  <c:v>320</c:v>
                </c:pt>
                <c:pt idx="2">
                  <c:v>393</c:v>
                </c:pt>
                <c:pt idx="3">
                  <c:v>409</c:v>
                </c:pt>
                <c:pt idx="4">
                  <c:v>419</c:v>
                </c:pt>
                <c:pt idx="5">
                  <c:v>429</c:v>
                </c:pt>
                <c:pt idx="6">
                  <c:v>440</c:v>
                </c:pt>
                <c:pt idx="7">
                  <c:v>448</c:v>
                </c:pt>
                <c:pt idx="8">
                  <c:v>453</c:v>
                </c:pt>
                <c:pt idx="9">
                  <c:v>458</c:v>
                </c:pt>
                <c:pt idx="10">
                  <c:v>463</c:v>
                </c:pt>
                <c:pt idx="11">
                  <c:v>466</c:v>
                </c:pt>
              </c:numCache>
            </c:numRef>
          </c:val>
          <c:smooth val="0"/>
        </c:ser>
        <c:dLbls>
          <c:showLegendKey val="0"/>
          <c:showVal val="0"/>
          <c:showCatName val="0"/>
          <c:showSerName val="0"/>
          <c:showPercent val="0"/>
          <c:showBubbleSize val="0"/>
        </c:dLbls>
        <c:marker val="1"/>
        <c:smooth val="0"/>
        <c:axId val="73177728"/>
        <c:axId val="73188096"/>
      </c:lineChart>
      <c:catAx>
        <c:axId val="73177728"/>
        <c:scaling>
          <c:orientation val="minMax"/>
        </c:scaling>
        <c:delete val="0"/>
        <c:axPos val="b"/>
        <c:title>
          <c:tx>
            <c:rich>
              <a:bodyPr/>
              <a:lstStyle/>
              <a:p>
                <a:pPr>
                  <a:defRPr/>
                </a:pPr>
                <a:r>
                  <a:rPr lang="es-EC"/>
                  <a:t>Edad, semanas</a:t>
                </a:r>
              </a:p>
            </c:rich>
          </c:tx>
          <c:overlay val="0"/>
        </c:title>
        <c:numFmt formatCode="0" sourceLinked="1"/>
        <c:majorTickMark val="none"/>
        <c:minorTickMark val="none"/>
        <c:tickLblPos val="nextTo"/>
        <c:crossAx val="73188096"/>
        <c:crosses val="autoZero"/>
        <c:auto val="1"/>
        <c:lblAlgn val="ctr"/>
        <c:lblOffset val="100"/>
        <c:noMultiLvlLbl val="0"/>
      </c:catAx>
      <c:valAx>
        <c:axId val="73188096"/>
        <c:scaling>
          <c:orientation val="minMax"/>
          <c:min val="150"/>
        </c:scaling>
        <c:delete val="0"/>
        <c:axPos val="l"/>
        <c:majorGridlines/>
        <c:title>
          <c:tx>
            <c:rich>
              <a:bodyPr/>
              <a:lstStyle/>
              <a:p>
                <a:pPr>
                  <a:defRPr/>
                </a:pPr>
                <a:r>
                  <a:rPr lang="en-US"/>
                  <a:t>Ganancia de peso, gramos</a:t>
                </a:r>
              </a:p>
            </c:rich>
          </c:tx>
          <c:overlay val="0"/>
        </c:title>
        <c:numFmt formatCode="0.0" sourceLinked="0"/>
        <c:majorTickMark val="out"/>
        <c:minorTickMark val="none"/>
        <c:tickLblPos val="nextTo"/>
        <c:crossAx val="73177728"/>
        <c:crosses val="autoZero"/>
        <c:crossBetween val="between"/>
        <c:majorUnit val="100"/>
      </c:valAx>
    </c:plotArea>
    <c:legend>
      <c:legendPos val="b"/>
      <c:overlay val="0"/>
    </c:legend>
    <c:plotVisOnly val="1"/>
    <c:dispBlanksAs val="gap"/>
    <c:showDLblsOverMax val="0"/>
  </c:chart>
  <c:txPr>
    <a:bodyPr/>
    <a:lstStyle/>
    <a:p>
      <a:pPr>
        <a:defRPr sz="1400" b="1">
          <a:latin typeface="+mn-lt"/>
          <a:cs typeface="Times New Roman" pitchFamily="18" charset="0"/>
        </a:defRPr>
      </a:pPr>
      <a:endParaRPr lang="es-E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consalim!$B$4</c:f>
              <c:strCache>
                <c:ptCount val="1"/>
                <c:pt idx="0">
                  <c:v>Pellets</c:v>
                </c:pt>
              </c:strCache>
            </c:strRef>
          </c:tx>
          <c:spPr>
            <a:ln>
              <a:solidFill>
                <a:srgbClr val="FF0000"/>
              </a:solidFill>
            </a:ln>
          </c:spPr>
          <c:marker>
            <c:symbol val="none"/>
          </c:marker>
          <c:cat>
            <c:numRef>
              <c:f>consalim!$M$5:$M$17</c:f>
              <c:numCache>
                <c:formatCode>0</c:formatCode>
                <c:ptCount val="13"/>
                <c:pt idx="0">
                  <c:v>19</c:v>
                </c:pt>
                <c:pt idx="1">
                  <c:v>22</c:v>
                </c:pt>
                <c:pt idx="2">
                  <c:v>26</c:v>
                </c:pt>
                <c:pt idx="3">
                  <c:v>30</c:v>
                </c:pt>
                <c:pt idx="4">
                  <c:v>34</c:v>
                </c:pt>
                <c:pt idx="5">
                  <c:v>38</c:v>
                </c:pt>
                <c:pt idx="6">
                  <c:v>42</c:v>
                </c:pt>
                <c:pt idx="7">
                  <c:v>46</c:v>
                </c:pt>
                <c:pt idx="8">
                  <c:v>50</c:v>
                </c:pt>
                <c:pt idx="9">
                  <c:v>54</c:v>
                </c:pt>
                <c:pt idx="10">
                  <c:v>58</c:v>
                </c:pt>
                <c:pt idx="11">
                  <c:v>62</c:v>
                </c:pt>
                <c:pt idx="12">
                  <c:v>64</c:v>
                </c:pt>
              </c:numCache>
            </c:numRef>
          </c:cat>
          <c:val>
            <c:numRef>
              <c:f>consalim!$B$5:$B$17</c:f>
              <c:numCache>
                <c:formatCode>0.00</c:formatCode>
                <c:ptCount val="13"/>
                <c:pt idx="0">
                  <c:v>78.472000000000008</c:v>
                </c:pt>
                <c:pt idx="1">
                  <c:v>82.47</c:v>
                </c:pt>
                <c:pt idx="2">
                  <c:v>100.374</c:v>
                </c:pt>
                <c:pt idx="3">
                  <c:v>109.61999999999999</c:v>
                </c:pt>
                <c:pt idx="4">
                  <c:v>112.23399999999999</c:v>
                </c:pt>
                <c:pt idx="5">
                  <c:v>114.55199999999999</c:v>
                </c:pt>
                <c:pt idx="6">
                  <c:v>116.202</c:v>
                </c:pt>
                <c:pt idx="7">
                  <c:v>113.79600000000002</c:v>
                </c:pt>
                <c:pt idx="8">
                  <c:v>114.42999999999999</c:v>
                </c:pt>
                <c:pt idx="9">
                  <c:v>115.066</c:v>
                </c:pt>
                <c:pt idx="10">
                  <c:v>114.992</c:v>
                </c:pt>
                <c:pt idx="11">
                  <c:v>115.91000000000012</c:v>
                </c:pt>
                <c:pt idx="12">
                  <c:v>116.59</c:v>
                </c:pt>
              </c:numCache>
            </c:numRef>
          </c:val>
          <c:smooth val="0"/>
        </c:ser>
        <c:ser>
          <c:idx val="1"/>
          <c:order val="1"/>
          <c:tx>
            <c:strRef>
              <c:f>consalim!$D$4</c:f>
              <c:strCache>
                <c:ptCount val="1"/>
                <c:pt idx="0">
                  <c:v>Polvo</c:v>
                </c:pt>
              </c:strCache>
            </c:strRef>
          </c:tx>
          <c:spPr>
            <a:ln>
              <a:solidFill>
                <a:srgbClr val="0000FF"/>
              </a:solidFill>
            </a:ln>
          </c:spPr>
          <c:marker>
            <c:symbol val="none"/>
          </c:marker>
          <c:cat>
            <c:numRef>
              <c:f>consalim!$M$5:$M$17</c:f>
              <c:numCache>
                <c:formatCode>0</c:formatCode>
                <c:ptCount val="13"/>
                <c:pt idx="0">
                  <c:v>19</c:v>
                </c:pt>
                <c:pt idx="1">
                  <c:v>22</c:v>
                </c:pt>
                <c:pt idx="2">
                  <c:v>26</c:v>
                </c:pt>
                <c:pt idx="3">
                  <c:v>30</c:v>
                </c:pt>
                <c:pt idx="4">
                  <c:v>34</c:v>
                </c:pt>
                <c:pt idx="5">
                  <c:v>38</c:v>
                </c:pt>
                <c:pt idx="6">
                  <c:v>42</c:v>
                </c:pt>
                <c:pt idx="7">
                  <c:v>46</c:v>
                </c:pt>
                <c:pt idx="8">
                  <c:v>50</c:v>
                </c:pt>
                <c:pt idx="9">
                  <c:v>54</c:v>
                </c:pt>
                <c:pt idx="10">
                  <c:v>58</c:v>
                </c:pt>
                <c:pt idx="11">
                  <c:v>62</c:v>
                </c:pt>
                <c:pt idx="12">
                  <c:v>64</c:v>
                </c:pt>
              </c:numCache>
            </c:numRef>
          </c:cat>
          <c:val>
            <c:numRef>
              <c:f>consalim!$D$5:$D$17</c:f>
              <c:numCache>
                <c:formatCode>0.00</c:formatCode>
                <c:ptCount val="13"/>
                <c:pt idx="0">
                  <c:v>90.416000000000025</c:v>
                </c:pt>
                <c:pt idx="1">
                  <c:v>94.654000000000011</c:v>
                </c:pt>
                <c:pt idx="2">
                  <c:v>104.018</c:v>
                </c:pt>
                <c:pt idx="3">
                  <c:v>109.968</c:v>
                </c:pt>
                <c:pt idx="4">
                  <c:v>116.08199999999999</c:v>
                </c:pt>
                <c:pt idx="5">
                  <c:v>117.596</c:v>
                </c:pt>
                <c:pt idx="6">
                  <c:v>117.646</c:v>
                </c:pt>
                <c:pt idx="7">
                  <c:v>116.95600000000002</c:v>
                </c:pt>
                <c:pt idx="8">
                  <c:v>117.556</c:v>
                </c:pt>
                <c:pt idx="9">
                  <c:v>115.61199999999999</c:v>
                </c:pt>
                <c:pt idx="10">
                  <c:v>113.908</c:v>
                </c:pt>
                <c:pt idx="11">
                  <c:v>115.292</c:v>
                </c:pt>
                <c:pt idx="12">
                  <c:v>115.55999999999999</c:v>
                </c:pt>
              </c:numCache>
            </c:numRef>
          </c:val>
          <c:smooth val="0"/>
        </c:ser>
        <c:ser>
          <c:idx val="2"/>
          <c:order val="2"/>
          <c:tx>
            <c:strRef>
              <c:f>consalim!$F$4</c:f>
              <c:strCache>
                <c:ptCount val="1"/>
                <c:pt idx="0">
                  <c:v>referencial</c:v>
                </c:pt>
              </c:strCache>
            </c:strRef>
          </c:tx>
          <c:spPr>
            <a:ln>
              <a:solidFill>
                <a:schemeClr val="tx1"/>
              </a:solidFill>
            </a:ln>
          </c:spPr>
          <c:marker>
            <c:symbol val="none"/>
          </c:marker>
          <c:cat>
            <c:numRef>
              <c:f>consalim!$M$5:$M$17</c:f>
              <c:numCache>
                <c:formatCode>0</c:formatCode>
                <c:ptCount val="13"/>
                <c:pt idx="0">
                  <c:v>19</c:v>
                </c:pt>
                <c:pt idx="1">
                  <c:v>22</c:v>
                </c:pt>
                <c:pt idx="2">
                  <c:v>26</c:v>
                </c:pt>
                <c:pt idx="3">
                  <c:v>30</c:v>
                </c:pt>
                <c:pt idx="4">
                  <c:v>34</c:v>
                </c:pt>
                <c:pt idx="5">
                  <c:v>38</c:v>
                </c:pt>
                <c:pt idx="6">
                  <c:v>42</c:v>
                </c:pt>
                <c:pt idx="7">
                  <c:v>46</c:v>
                </c:pt>
                <c:pt idx="8">
                  <c:v>50</c:v>
                </c:pt>
                <c:pt idx="9">
                  <c:v>54</c:v>
                </c:pt>
                <c:pt idx="10">
                  <c:v>58</c:v>
                </c:pt>
                <c:pt idx="11">
                  <c:v>62</c:v>
                </c:pt>
                <c:pt idx="12">
                  <c:v>64</c:v>
                </c:pt>
              </c:numCache>
            </c:numRef>
          </c:cat>
          <c:val>
            <c:numRef>
              <c:f>consalim!$F$5:$F$17</c:f>
              <c:numCache>
                <c:formatCode>General</c:formatCode>
                <c:ptCount val="13"/>
                <c:pt idx="0">
                  <c:v>84</c:v>
                </c:pt>
                <c:pt idx="1">
                  <c:v>100</c:v>
                </c:pt>
                <c:pt idx="2">
                  <c:v>105</c:v>
                </c:pt>
                <c:pt idx="3">
                  <c:v>110</c:v>
                </c:pt>
                <c:pt idx="4">
                  <c:v>115</c:v>
                </c:pt>
                <c:pt idx="5">
                  <c:v>115</c:v>
                </c:pt>
                <c:pt idx="6">
                  <c:v>115</c:v>
                </c:pt>
                <c:pt idx="7">
                  <c:v>115</c:v>
                </c:pt>
                <c:pt idx="8">
                  <c:v>115</c:v>
                </c:pt>
                <c:pt idx="9">
                  <c:v>115</c:v>
                </c:pt>
                <c:pt idx="10">
                  <c:v>115</c:v>
                </c:pt>
                <c:pt idx="11">
                  <c:v>115</c:v>
                </c:pt>
                <c:pt idx="12">
                  <c:v>115</c:v>
                </c:pt>
              </c:numCache>
            </c:numRef>
          </c:val>
          <c:smooth val="0"/>
        </c:ser>
        <c:dLbls>
          <c:showLegendKey val="0"/>
          <c:showVal val="0"/>
          <c:showCatName val="0"/>
          <c:showSerName val="0"/>
          <c:showPercent val="0"/>
          <c:showBubbleSize val="0"/>
        </c:dLbls>
        <c:marker val="1"/>
        <c:smooth val="0"/>
        <c:axId val="77095680"/>
        <c:axId val="77097600"/>
      </c:lineChart>
      <c:catAx>
        <c:axId val="77095680"/>
        <c:scaling>
          <c:orientation val="minMax"/>
        </c:scaling>
        <c:delete val="0"/>
        <c:axPos val="b"/>
        <c:title>
          <c:tx>
            <c:rich>
              <a:bodyPr/>
              <a:lstStyle/>
              <a:p>
                <a:pPr>
                  <a:defRPr/>
                </a:pPr>
                <a:r>
                  <a:rPr lang="es-EC"/>
                  <a:t>Edad, semanas</a:t>
                </a:r>
              </a:p>
            </c:rich>
          </c:tx>
          <c:overlay val="0"/>
        </c:title>
        <c:numFmt formatCode="0" sourceLinked="1"/>
        <c:majorTickMark val="none"/>
        <c:minorTickMark val="none"/>
        <c:tickLblPos val="nextTo"/>
        <c:crossAx val="77097600"/>
        <c:crosses val="autoZero"/>
        <c:auto val="1"/>
        <c:lblAlgn val="ctr"/>
        <c:lblOffset val="100"/>
        <c:noMultiLvlLbl val="0"/>
      </c:catAx>
      <c:valAx>
        <c:axId val="77097600"/>
        <c:scaling>
          <c:orientation val="minMax"/>
          <c:max val="120"/>
          <c:min val="75"/>
        </c:scaling>
        <c:delete val="0"/>
        <c:axPos val="l"/>
        <c:majorGridlines/>
        <c:title>
          <c:tx>
            <c:rich>
              <a:bodyPr/>
              <a:lstStyle/>
              <a:p>
                <a:pPr>
                  <a:defRPr/>
                </a:pPr>
                <a:r>
                  <a:rPr lang="en-US"/>
                  <a:t>Consumo de alimento, g/ave/día</a:t>
                </a:r>
              </a:p>
            </c:rich>
          </c:tx>
          <c:overlay val="0"/>
        </c:title>
        <c:numFmt formatCode="0.0" sourceLinked="0"/>
        <c:majorTickMark val="out"/>
        <c:minorTickMark val="none"/>
        <c:tickLblPos val="nextTo"/>
        <c:crossAx val="77095680"/>
        <c:crosses val="autoZero"/>
        <c:crossBetween val="between"/>
        <c:majorUnit val="10"/>
      </c:valAx>
    </c:plotArea>
    <c:legend>
      <c:legendPos val="b"/>
      <c:overlay val="0"/>
    </c:legend>
    <c:plotVisOnly val="1"/>
    <c:dispBlanksAs val="gap"/>
    <c:showDLblsOverMax val="0"/>
  </c:chart>
  <c:txPr>
    <a:bodyPr/>
    <a:lstStyle/>
    <a:p>
      <a:pPr>
        <a:defRPr sz="1200" b="1">
          <a:latin typeface="Arial" pitchFamily="34" charset="0"/>
          <a:cs typeface="Arial" pitchFamily="34" charset="0"/>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consacum!$B$4</c:f>
              <c:strCache>
                <c:ptCount val="1"/>
                <c:pt idx="0">
                  <c:v>Pellets</c:v>
                </c:pt>
              </c:strCache>
            </c:strRef>
          </c:tx>
          <c:spPr>
            <a:ln>
              <a:solidFill>
                <a:srgbClr val="FF0000"/>
              </a:solidFill>
            </a:ln>
          </c:spPr>
          <c:marker>
            <c:symbol val="none"/>
          </c:marker>
          <c:cat>
            <c:numRef>
              <c:f>ganpeso!$M$5:$M$16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consacum!$B$5:$B$16</c:f>
              <c:numCache>
                <c:formatCode>0.00</c:formatCode>
                <c:ptCount val="12"/>
                <c:pt idx="0">
                  <c:v>2.3099999999999987</c:v>
                </c:pt>
                <c:pt idx="1">
                  <c:v>5.1199999999999966</c:v>
                </c:pt>
                <c:pt idx="2">
                  <c:v>8.1880000000000006</c:v>
                </c:pt>
                <c:pt idx="3">
                  <c:v>11.332000000000004</c:v>
                </c:pt>
                <c:pt idx="4">
                  <c:v>14.540000000000001</c:v>
                </c:pt>
                <c:pt idx="5">
                  <c:v>17.792000000000002</c:v>
                </c:pt>
                <c:pt idx="6">
                  <c:v>20.977999999999987</c:v>
                </c:pt>
                <c:pt idx="7">
                  <c:v>24.186</c:v>
                </c:pt>
                <c:pt idx="8">
                  <c:v>27.405999999999889</c:v>
                </c:pt>
                <c:pt idx="9">
                  <c:v>30.623999999999992</c:v>
                </c:pt>
                <c:pt idx="10">
                  <c:v>33.870000000000005</c:v>
                </c:pt>
                <c:pt idx="11">
                  <c:v>35.500000000000007</c:v>
                </c:pt>
              </c:numCache>
            </c:numRef>
          </c:val>
          <c:smooth val="0"/>
        </c:ser>
        <c:ser>
          <c:idx val="1"/>
          <c:order val="1"/>
          <c:tx>
            <c:strRef>
              <c:f>consacum!$D$4</c:f>
              <c:strCache>
                <c:ptCount val="1"/>
                <c:pt idx="0">
                  <c:v>Polvo</c:v>
                </c:pt>
              </c:strCache>
            </c:strRef>
          </c:tx>
          <c:spPr>
            <a:ln>
              <a:solidFill>
                <a:srgbClr val="0000FF"/>
              </a:solidFill>
            </a:ln>
          </c:spPr>
          <c:marker>
            <c:symbol val="none"/>
          </c:marker>
          <c:cat>
            <c:numRef>
              <c:f>ganpeso!$M$5:$M$16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consacum!$D$5:$D$16</c:f>
              <c:numCache>
                <c:formatCode>0.00</c:formatCode>
                <c:ptCount val="12"/>
                <c:pt idx="0">
                  <c:v>2.65</c:v>
                </c:pt>
                <c:pt idx="1">
                  <c:v>5.5639999999999965</c:v>
                </c:pt>
                <c:pt idx="2">
                  <c:v>8.6419999999999995</c:v>
                </c:pt>
                <c:pt idx="3">
                  <c:v>11.894000000000002</c:v>
                </c:pt>
                <c:pt idx="4">
                  <c:v>15.186000000000002</c:v>
                </c:pt>
                <c:pt idx="5">
                  <c:v>18.478000000000002</c:v>
                </c:pt>
                <c:pt idx="6">
                  <c:v>21.754000000000001</c:v>
                </c:pt>
                <c:pt idx="7">
                  <c:v>25.046000000000003</c:v>
                </c:pt>
                <c:pt idx="8">
                  <c:v>28.284000000000002</c:v>
                </c:pt>
                <c:pt idx="9">
                  <c:v>31.471999999999987</c:v>
                </c:pt>
                <c:pt idx="10">
                  <c:v>34.702000000000012</c:v>
                </c:pt>
                <c:pt idx="11">
                  <c:v>36.317999999999998</c:v>
                </c:pt>
              </c:numCache>
            </c:numRef>
          </c:val>
          <c:smooth val="0"/>
        </c:ser>
        <c:ser>
          <c:idx val="2"/>
          <c:order val="2"/>
          <c:tx>
            <c:strRef>
              <c:f>consacum!$F$4</c:f>
              <c:strCache>
                <c:ptCount val="1"/>
                <c:pt idx="0">
                  <c:v>referencial</c:v>
                </c:pt>
              </c:strCache>
            </c:strRef>
          </c:tx>
          <c:spPr>
            <a:ln>
              <a:solidFill>
                <a:schemeClr val="tx1"/>
              </a:solidFill>
            </a:ln>
          </c:spPr>
          <c:marker>
            <c:symbol val="none"/>
          </c:marker>
          <c:cat>
            <c:numRef>
              <c:f>ganpeso!$M$5:$M$16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consacum!$F$5:$F$16</c:f>
              <c:numCache>
                <c:formatCode>0.00</c:formatCode>
                <c:ptCount val="12"/>
                <c:pt idx="0">
                  <c:v>2.3519999999999968</c:v>
                </c:pt>
                <c:pt idx="1">
                  <c:v>5.1519999999999975</c:v>
                </c:pt>
                <c:pt idx="2">
                  <c:v>8.0920000000000005</c:v>
                </c:pt>
                <c:pt idx="3">
                  <c:v>11.172000000000002</c:v>
                </c:pt>
                <c:pt idx="4">
                  <c:v>14.392000000000024</c:v>
                </c:pt>
                <c:pt idx="5">
                  <c:v>17.611999999999998</c:v>
                </c:pt>
                <c:pt idx="6">
                  <c:v>20.832000000000001</c:v>
                </c:pt>
                <c:pt idx="7">
                  <c:v>24.052</c:v>
                </c:pt>
                <c:pt idx="8">
                  <c:v>27.271999999999988</c:v>
                </c:pt>
                <c:pt idx="9">
                  <c:v>30.491999999999987</c:v>
                </c:pt>
                <c:pt idx="10">
                  <c:v>33.712000000000003</c:v>
                </c:pt>
                <c:pt idx="11">
                  <c:v>36.932000000000002</c:v>
                </c:pt>
              </c:numCache>
            </c:numRef>
          </c:val>
          <c:smooth val="0"/>
        </c:ser>
        <c:dLbls>
          <c:showLegendKey val="0"/>
          <c:showVal val="0"/>
          <c:showCatName val="0"/>
          <c:showSerName val="0"/>
          <c:showPercent val="0"/>
          <c:showBubbleSize val="0"/>
        </c:dLbls>
        <c:marker val="1"/>
        <c:smooth val="0"/>
        <c:axId val="74976256"/>
        <c:axId val="74982528"/>
      </c:lineChart>
      <c:catAx>
        <c:axId val="74976256"/>
        <c:scaling>
          <c:orientation val="minMax"/>
        </c:scaling>
        <c:delete val="0"/>
        <c:axPos val="b"/>
        <c:title>
          <c:tx>
            <c:rich>
              <a:bodyPr/>
              <a:lstStyle/>
              <a:p>
                <a:pPr>
                  <a:defRPr/>
                </a:pPr>
                <a:r>
                  <a:rPr lang="es-EC"/>
                  <a:t>Edad, semanas</a:t>
                </a:r>
              </a:p>
            </c:rich>
          </c:tx>
          <c:overlay val="0"/>
        </c:title>
        <c:numFmt formatCode="0" sourceLinked="1"/>
        <c:majorTickMark val="none"/>
        <c:minorTickMark val="none"/>
        <c:tickLblPos val="nextTo"/>
        <c:crossAx val="74982528"/>
        <c:crosses val="autoZero"/>
        <c:auto val="1"/>
        <c:lblAlgn val="ctr"/>
        <c:lblOffset val="100"/>
        <c:noMultiLvlLbl val="0"/>
      </c:catAx>
      <c:valAx>
        <c:axId val="74982528"/>
        <c:scaling>
          <c:orientation val="minMax"/>
        </c:scaling>
        <c:delete val="0"/>
        <c:axPos val="l"/>
        <c:majorGridlines/>
        <c:title>
          <c:tx>
            <c:rich>
              <a:bodyPr/>
              <a:lstStyle/>
              <a:p>
                <a:pPr>
                  <a:defRPr/>
                </a:pPr>
                <a:r>
                  <a:rPr lang="en-US"/>
                  <a:t>Consumo acumulado de alimento, kg/ave</a:t>
                </a:r>
              </a:p>
            </c:rich>
          </c:tx>
          <c:overlay val="0"/>
        </c:title>
        <c:numFmt formatCode="0.00" sourceLinked="1"/>
        <c:majorTickMark val="out"/>
        <c:minorTickMark val="none"/>
        <c:tickLblPos val="nextTo"/>
        <c:crossAx val="74976256"/>
        <c:crosses val="autoZero"/>
        <c:crossBetween val="between"/>
        <c:majorUnit val="10"/>
      </c:valAx>
    </c:plotArea>
    <c:legend>
      <c:legendPos val="b"/>
      <c:overlay val="0"/>
    </c:legend>
    <c:plotVisOnly val="1"/>
    <c:dispBlanksAs val="gap"/>
    <c:showDLblsOverMax val="0"/>
  </c:chart>
  <c:txPr>
    <a:bodyPr/>
    <a:lstStyle/>
    <a:p>
      <a:pPr>
        <a:defRPr sz="1200" b="1">
          <a:latin typeface="Arial" pitchFamily="34" charset="0"/>
          <a:cs typeface="Arial" pitchFamily="34" charset="0"/>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'prod%'!$B$4</c:f>
              <c:strCache>
                <c:ptCount val="1"/>
                <c:pt idx="0">
                  <c:v>Pellets</c:v>
                </c:pt>
              </c:strCache>
            </c:strRef>
          </c:tx>
          <c:spPr>
            <a:ln>
              <a:solidFill>
                <a:srgbClr val="FF0000"/>
              </a:solidFill>
            </a:ln>
          </c:spPr>
          <c:marker>
            <c:symbol val="none"/>
          </c:marker>
          <c:cat>
            <c:numRef>
              <c:f>consalim!$M$5:$M$17</c:f>
              <c:numCache>
                <c:formatCode>0</c:formatCode>
                <c:ptCount val="13"/>
                <c:pt idx="0">
                  <c:v>19</c:v>
                </c:pt>
                <c:pt idx="1">
                  <c:v>22</c:v>
                </c:pt>
                <c:pt idx="2">
                  <c:v>26</c:v>
                </c:pt>
                <c:pt idx="3">
                  <c:v>30</c:v>
                </c:pt>
                <c:pt idx="4">
                  <c:v>34</c:v>
                </c:pt>
                <c:pt idx="5">
                  <c:v>38</c:v>
                </c:pt>
                <c:pt idx="6">
                  <c:v>42</c:v>
                </c:pt>
                <c:pt idx="7">
                  <c:v>46</c:v>
                </c:pt>
                <c:pt idx="8">
                  <c:v>50</c:v>
                </c:pt>
                <c:pt idx="9">
                  <c:v>54</c:v>
                </c:pt>
                <c:pt idx="10">
                  <c:v>58</c:v>
                </c:pt>
                <c:pt idx="11">
                  <c:v>62</c:v>
                </c:pt>
                <c:pt idx="12">
                  <c:v>64</c:v>
                </c:pt>
              </c:numCache>
            </c:numRef>
          </c:cat>
          <c:val>
            <c:numRef>
              <c:f>'prod%'!$B$5:$B$17</c:f>
              <c:numCache>
                <c:formatCode>General</c:formatCode>
                <c:ptCount val="13"/>
                <c:pt idx="0">
                  <c:v>9.597999999999999</c:v>
                </c:pt>
                <c:pt idx="1">
                  <c:v>50.4</c:v>
                </c:pt>
                <c:pt idx="2">
                  <c:v>91.736000000000004</c:v>
                </c:pt>
                <c:pt idx="3">
                  <c:v>94.018000000000001</c:v>
                </c:pt>
                <c:pt idx="4">
                  <c:v>93.992000000000004</c:v>
                </c:pt>
                <c:pt idx="5">
                  <c:v>92.521999999999991</c:v>
                </c:pt>
                <c:pt idx="6">
                  <c:v>90.637999999999991</c:v>
                </c:pt>
                <c:pt idx="7">
                  <c:v>88.31</c:v>
                </c:pt>
                <c:pt idx="8">
                  <c:v>85.503999999999991</c:v>
                </c:pt>
                <c:pt idx="9">
                  <c:v>83.043999999999997</c:v>
                </c:pt>
                <c:pt idx="10">
                  <c:v>80.466000000000022</c:v>
                </c:pt>
                <c:pt idx="11">
                  <c:v>77.557999999999993</c:v>
                </c:pt>
                <c:pt idx="12">
                  <c:v>75.021999999999991</c:v>
                </c:pt>
              </c:numCache>
            </c:numRef>
          </c:val>
          <c:smooth val="0"/>
        </c:ser>
        <c:ser>
          <c:idx val="1"/>
          <c:order val="1"/>
          <c:tx>
            <c:strRef>
              <c:f>'prod%'!$D$4</c:f>
              <c:strCache>
                <c:ptCount val="1"/>
                <c:pt idx="0">
                  <c:v>Polvo</c:v>
                </c:pt>
              </c:strCache>
            </c:strRef>
          </c:tx>
          <c:spPr>
            <a:ln>
              <a:solidFill>
                <a:srgbClr val="0000FF"/>
              </a:solidFill>
            </a:ln>
          </c:spPr>
          <c:marker>
            <c:symbol val="none"/>
          </c:marker>
          <c:cat>
            <c:numRef>
              <c:f>consalim!$M$5:$M$17</c:f>
              <c:numCache>
                <c:formatCode>0</c:formatCode>
                <c:ptCount val="13"/>
                <c:pt idx="0">
                  <c:v>19</c:v>
                </c:pt>
                <c:pt idx="1">
                  <c:v>22</c:v>
                </c:pt>
                <c:pt idx="2">
                  <c:v>26</c:v>
                </c:pt>
                <c:pt idx="3">
                  <c:v>30</c:v>
                </c:pt>
                <c:pt idx="4">
                  <c:v>34</c:v>
                </c:pt>
                <c:pt idx="5">
                  <c:v>38</c:v>
                </c:pt>
                <c:pt idx="6">
                  <c:v>42</c:v>
                </c:pt>
                <c:pt idx="7">
                  <c:v>46</c:v>
                </c:pt>
                <c:pt idx="8">
                  <c:v>50</c:v>
                </c:pt>
                <c:pt idx="9">
                  <c:v>54</c:v>
                </c:pt>
                <c:pt idx="10">
                  <c:v>58</c:v>
                </c:pt>
                <c:pt idx="11">
                  <c:v>62</c:v>
                </c:pt>
                <c:pt idx="12">
                  <c:v>64</c:v>
                </c:pt>
              </c:numCache>
            </c:numRef>
          </c:cat>
          <c:val>
            <c:numRef>
              <c:f>'prod%'!$D$5:$D$17</c:f>
              <c:numCache>
                <c:formatCode>General</c:formatCode>
                <c:ptCount val="13"/>
                <c:pt idx="0">
                  <c:v>9.2439999999999998</c:v>
                </c:pt>
                <c:pt idx="1">
                  <c:v>49.156000000000006</c:v>
                </c:pt>
                <c:pt idx="2">
                  <c:v>90</c:v>
                </c:pt>
                <c:pt idx="3">
                  <c:v>90.446000000000026</c:v>
                </c:pt>
                <c:pt idx="4">
                  <c:v>89.775999999999982</c:v>
                </c:pt>
                <c:pt idx="5">
                  <c:v>90.087999999999994</c:v>
                </c:pt>
                <c:pt idx="6">
                  <c:v>88.507999999999996</c:v>
                </c:pt>
                <c:pt idx="7">
                  <c:v>87.181999999999988</c:v>
                </c:pt>
                <c:pt idx="8">
                  <c:v>84.198000000000008</c:v>
                </c:pt>
                <c:pt idx="9">
                  <c:v>81.744000000000227</c:v>
                </c:pt>
                <c:pt idx="10">
                  <c:v>79.260000000000005</c:v>
                </c:pt>
                <c:pt idx="11">
                  <c:v>76.167999999999992</c:v>
                </c:pt>
                <c:pt idx="12">
                  <c:v>73.554000000000002</c:v>
                </c:pt>
              </c:numCache>
            </c:numRef>
          </c:val>
          <c:smooth val="0"/>
        </c:ser>
        <c:ser>
          <c:idx val="2"/>
          <c:order val="2"/>
          <c:tx>
            <c:strRef>
              <c:f>'prod%'!$F$4</c:f>
              <c:strCache>
                <c:ptCount val="1"/>
                <c:pt idx="0">
                  <c:v>referencial</c:v>
                </c:pt>
              </c:strCache>
            </c:strRef>
          </c:tx>
          <c:spPr>
            <a:ln>
              <a:solidFill>
                <a:schemeClr val="tx1"/>
              </a:solidFill>
            </a:ln>
          </c:spPr>
          <c:marker>
            <c:symbol val="none"/>
          </c:marker>
          <c:cat>
            <c:numRef>
              <c:f>consalim!$M$5:$M$17</c:f>
              <c:numCache>
                <c:formatCode>0</c:formatCode>
                <c:ptCount val="13"/>
                <c:pt idx="0">
                  <c:v>19</c:v>
                </c:pt>
                <c:pt idx="1">
                  <c:v>22</c:v>
                </c:pt>
                <c:pt idx="2">
                  <c:v>26</c:v>
                </c:pt>
                <c:pt idx="3">
                  <c:v>30</c:v>
                </c:pt>
                <c:pt idx="4">
                  <c:v>34</c:v>
                </c:pt>
                <c:pt idx="5">
                  <c:v>38</c:v>
                </c:pt>
                <c:pt idx="6">
                  <c:v>42</c:v>
                </c:pt>
                <c:pt idx="7">
                  <c:v>46</c:v>
                </c:pt>
                <c:pt idx="8">
                  <c:v>50</c:v>
                </c:pt>
                <c:pt idx="9">
                  <c:v>54</c:v>
                </c:pt>
                <c:pt idx="10">
                  <c:v>58</c:v>
                </c:pt>
                <c:pt idx="11">
                  <c:v>62</c:v>
                </c:pt>
                <c:pt idx="12">
                  <c:v>64</c:v>
                </c:pt>
              </c:numCache>
            </c:numRef>
          </c:cat>
          <c:val>
            <c:numRef>
              <c:f>'prod%'!$F$5:$F$17</c:f>
              <c:numCache>
                <c:formatCode>General</c:formatCode>
                <c:ptCount val="13"/>
                <c:pt idx="0">
                  <c:v>10</c:v>
                </c:pt>
                <c:pt idx="1">
                  <c:v>75</c:v>
                </c:pt>
                <c:pt idx="2">
                  <c:v>93</c:v>
                </c:pt>
                <c:pt idx="3">
                  <c:v>94</c:v>
                </c:pt>
                <c:pt idx="4">
                  <c:v>93.9</c:v>
                </c:pt>
                <c:pt idx="5">
                  <c:v>93.3</c:v>
                </c:pt>
                <c:pt idx="6">
                  <c:v>92.3</c:v>
                </c:pt>
                <c:pt idx="7">
                  <c:v>91.1</c:v>
                </c:pt>
                <c:pt idx="8">
                  <c:v>89.5</c:v>
                </c:pt>
                <c:pt idx="9">
                  <c:v>87.8</c:v>
                </c:pt>
                <c:pt idx="10">
                  <c:v>85.9</c:v>
                </c:pt>
                <c:pt idx="11">
                  <c:v>83.8</c:v>
                </c:pt>
                <c:pt idx="12">
                  <c:v>82.6</c:v>
                </c:pt>
              </c:numCache>
            </c:numRef>
          </c:val>
          <c:smooth val="0"/>
        </c:ser>
        <c:dLbls>
          <c:showLegendKey val="0"/>
          <c:showVal val="0"/>
          <c:showCatName val="0"/>
          <c:showSerName val="0"/>
          <c:showPercent val="0"/>
          <c:showBubbleSize val="0"/>
        </c:dLbls>
        <c:marker val="1"/>
        <c:smooth val="0"/>
        <c:axId val="78506624"/>
        <c:axId val="78508800"/>
      </c:lineChart>
      <c:catAx>
        <c:axId val="78506624"/>
        <c:scaling>
          <c:orientation val="minMax"/>
        </c:scaling>
        <c:delete val="0"/>
        <c:axPos val="b"/>
        <c:title>
          <c:tx>
            <c:rich>
              <a:bodyPr/>
              <a:lstStyle/>
              <a:p>
                <a:pPr>
                  <a:defRPr/>
                </a:pPr>
                <a:r>
                  <a:rPr lang="es-EC"/>
                  <a:t>Edad, semanas</a:t>
                </a:r>
              </a:p>
            </c:rich>
          </c:tx>
          <c:overlay val="0"/>
        </c:title>
        <c:numFmt formatCode="0" sourceLinked="1"/>
        <c:majorTickMark val="none"/>
        <c:minorTickMark val="none"/>
        <c:tickLblPos val="nextTo"/>
        <c:crossAx val="78508800"/>
        <c:crosses val="autoZero"/>
        <c:auto val="1"/>
        <c:lblAlgn val="ctr"/>
        <c:lblOffset val="100"/>
        <c:noMultiLvlLbl val="0"/>
      </c:catAx>
      <c:valAx>
        <c:axId val="78508800"/>
        <c:scaling>
          <c:orientation val="minMax"/>
          <c:min val="0"/>
        </c:scaling>
        <c:delete val="0"/>
        <c:axPos val="l"/>
        <c:majorGridlines/>
        <c:title>
          <c:tx>
            <c:rich>
              <a:bodyPr/>
              <a:lstStyle/>
              <a:p>
                <a:pPr>
                  <a:defRPr/>
                </a:pPr>
                <a:r>
                  <a:rPr lang="en-US"/>
                  <a:t>Producción de huevos, %</a:t>
                </a:r>
              </a:p>
            </c:rich>
          </c:tx>
          <c:overlay val="0"/>
        </c:title>
        <c:numFmt formatCode="General" sourceLinked="1"/>
        <c:majorTickMark val="out"/>
        <c:minorTickMark val="none"/>
        <c:tickLblPos val="nextTo"/>
        <c:crossAx val="78506624"/>
        <c:crosses val="autoZero"/>
        <c:crossBetween val="between"/>
        <c:majorUnit val="20"/>
      </c:valAx>
    </c:plotArea>
    <c:legend>
      <c:legendPos val="b"/>
      <c:overlay val="0"/>
    </c:legend>
    <c:plotVisOnly val="1"/>
    <c:dispBlanksAs val="gap"/>
    <c:showDLblsOverMax val="0"/>
  </c:chart>
  <c:txPr>
    <a:bodyPr/>
    <a:lstStyle/>
    <a:p>
      <a:pPr>
        <a:defRPr sz="1200" b="1">
          <a:latin typeface="Arial" pitchFamily="34" charset="0"/>
          <a:cs typeface="Arial" pitchFamily="34" charset="0"/>
        </a:defRPr>
      </a:pPr>
      <a:endParaRPr lang="es-E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huevosnº!$B$4</c:f>
              <c:strCache>
                <c:ptCount val="1"/>
                <c:pt idx="0">
                  <c:v>Pellets</c:v>
                </c:pt>
              </c:strCache>
            </c:strRef>
          </c:tx>
          <c:marker>
            <c:symbol val="none"/>
          </c:marker>
          <c:cat>
            <c:numRef>
              <c:f>ganpeso!$M$5:$M$16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huevosnº!$B$5:$B$16</c:f>
              <c:numCache>
                <c:formatCode>0.00</c:formatCode>
                <c:ptCount val="12"/>
                <c:pt idx="0">
                  <c:v>14.112</c:v>
                </c:pt>
                <c:pt idx="1">
                  <c:v>39.798000000000222</c:v>
                </c:pt>
                <c:pt idx="2">
                  <c:v>66.121999999999986</c:v>
                </c:pt>
                <c:pt idx="3">
                  <c:v>92.440000000000026</c:v>
                </c:pt>
                <c:pt idx="4">
                  <c:v>118.346</c:v>
                </c:pt>
                <c:pt idx="5">
                  <c:v>143.726</c:v>
                </c:pt>
                <c:pt idx="6">
                  <c:v>168.45200000000077</c:v>
                </c:pt>
                <c:pt idx="7">
                  <c:v>192.39200000000076</c:v>
                </c:pt>
                <c:pt idx="8">
                  <c:v>215.642</c:v>
                </c:pt>
                <c:pt idx="9">
                  <c:v>238.17399999999998</c:v>
                </c:pt>
                <c:pt idx="10">
                  <c:v>259.89</c:v>
                </c:pt>
                <c:pt idx="11">
                  <c:v>270.39400000000001</c:v>
                </c:pt>
              </c:numCache>
            </c:numRef>
          </c:val>
          <c:smooth val="0"/>
        </c:ser>
        <c:ser>
          <c:idx val="1"/>
          <c:order val="1"/>
          <c:tx>
            <c:strRef>
              <c:f>huevosnº!$D$4</c:f>
              <c:strCache>
                <c:ptCount val="1"/>
                <c:pt idx="0">
                  <c:v>Polvo</c:v>
                </c:pt>
              </c:strCache>
            </c:strRef>
          </c:tx>
          <c:marker>
            <c:symbol val="none"/>
          </c:marker>
          <c:cat>
            <c:numRef>
              <c:f>ganpeso!$M$5:$M$16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huevosnº!$D$5:$D$16</c:f>
              <c:numCache>
                <c:formatCode>0.00</c:formatCode>
                <c:ptCount val="12"/>
                <c:pt idx="0">
                  <c:v>13.764000000000001</c:v>
                </c:pt>
                <c:pt idx="1">
                  <c:v>38.964000000000006</c:v>
                </c:pt>
                <c:pt idx="2">
                  <c:v>64.287999999999997</c:v>
                </c:pt>
                <c:pt idx="3">
                  <c:v>89.426000000000016</c:v>
                </c:pt>
                <c:pt idx="4">
                  <c:v>114.64999999999999</c:v>
                </c:pt>
                <c:pt idx="5">
                  <c:v>139.43400000000003</c:v>
                </c:pt>
                <c:pt idx="6">
                  <c:v>163.846</c:v>
                </c:pt>
                <c:pt idx="7">
                  <c:v>187.42200000000079</c:v>
                </c:pt>
                <c:pt idx="8">
                  <c:v>210.31</c:v>
                </c:pt>
                <c:pt idx="9">
                  <c:v>232.5</c:v>
                </c:pt>
                <c:pt idx="10">
                  <c:v>253.8280000000008</c:v>
                </c:pt>
                <c:pt idx="11">
                  <c:v>264.12600000000003</c:v>
                </c:pt>
              </c:numCache>
            </c:numRef>
          </c:val>
          <c:smooth val="0"/>
        </c:ser>
        <c:ser>
          <c:idx val="2"/>
          <c:order val="2"/>
          <c:tx>
            <c:strRef>
              <c:f>huevosnº!$F$4</c:f>
              <c:strCache>
                <c:ptCount val="1"/>
                <c:pt idx="0">
                  <c:v>referencial</c:v>
                </c:pt>
              </c:strCache>
            </c:strRef>
          </c:tx>
          <c:marker>
            <c:symbol val="none"/>
          </c:marker>
          <c:cat>
            <c:numRef>
              <c:f>ganpeso!$M$5:$M$16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huevosnº!$F$5:$F$16</c:f>
              <c:numCache>
                <c:formatCode>0.00</c:formatCode>
                <c:ptCount val="12"/>
                <c:pt idx="0">
                  <c:v>13</c:v>
                </c:pt>
                <c:pt idx="1">
                  <c:v>38.200000000000003</c:v>
                </c:pt>
                <c:pt idx="2">
                  <c:v>64.400000000000006</c:v>
                </c:pt>
                <c:pt idx="3">
                  <c:v>90.7</c:v>
                </c:pt>
                <c:pt idx="4">
                  <c:v>116.9</c:v>
                </c:pt>
                <c:pt idx="5">
                  <c:v>142.9</c:v>
                </c:pt>
                <c:pt idx="6">
                  <c:v>168.5</c:v>
                </c:pt>
                <c:pt idx="7">
                  <c:v>193.7</c:v>
                </c:pt>
                <c:pt idx="8">
                  <c:v>218.5</c:v>
                </c:pt>
                <c:pt idx="9">
                  <c:v>242.8</c:v>
                </c:pt>
                <c:pt idx="10">
                  <c:v>266.5</c:v>
                </c:pt>
                <c:pt idx="11">
                  <c:v>278.10000000000002</c:v>
                </c:pt>
              </c:numCache>
            </c:numRef>
          </c:val>
          <c:smooth val="0"/>
        </c:ser>
        <c:dLbls>
          <c:showLegendKey val="0"/>
          <c:showVal val="0"/>
          <c:showCatName val="0"/>
          <c:showSerName val="0"/>
          <c:showPercent val="0"/>
          <c:showBubbleSize val="0"/>
        </c:dLbls>
        <c:marker val="1"/>
        <c:smooth val="0"/>
        <c:axId val="78886400"/>
        <c:axId val="78888320"/>
      </c:lineChart>
      <c:catAx>
        <c:axId val="78886400"/>
        <c:scaling>
          <c:orientation val="minMax"/>
        </c:scaling>
        <c:delete val="0"/>
        <c:axPos val="b"/>
        <c:title>
          <c:tx>
            <c:rich>
              <a:bodyPr/>
              <a:lstStyle/>
              <a:p>
                <a:pPr>
                  <a:defRPr/>
                </a:pPr>
                <a:r>
                  <a:rPr lang="es-EC"/>
                  <a:t>Edad, semanas</a:t>
                </a:r>
              </a:p>
            </c:rich>
          </c:tx>
          <c:overlay val="0"/>
        </c:title>
        <c:numFmt formatCode="0" sourceLinked="1"/>
        <c:majorTickMark val="none"/>
        <c:minorTickMark val="none"/>
        <c:tickLblPos val="nextTo"/>
        <c:crossAx val="78888320"/>
        <c:crosses val="autoZero"/>
        <c:auto val="1"/>
        <c:lblAlgn val="ctr"/>
        <c:lblOffset val="100"/>
        <c:noMultiLvlLbl val="0"/>
      </c:catAx>
      <c:valAx>
        <c:axId val="78888320"/>
        <c:scaling>
          <c:orientation val="minMax"/>
          <c:min val="10"/>
        </c:scaling>
        <c:delete val="0"/>
        <c:axPos val="l"/>
        <c:majorGridlines/>
        <c:title>
          <c:tx>
            <c:rich>
              <a:bodyPr/>
              <a:lstStyle/>
              <a:p>
                <a:pPr>
                  <a:defRPr/>
                </a:pPr>
                <a:r>
                  <a:rPr lang="en-US"/>
                  <a:t>Producción de huevos, Nº/ave</a:t>
                </a:r>
              </a:p>
            </c:rich>
          </c:tx>
          <c:overlay val="0"/>
        </c:title>
        <c:numFmt formatCode="0.00" sourceLinked="1"/>
        <c:majorTickMark val="out"/>
        <c:minorTickMark val="none"/>
        <c:tickLblPos val="nextTo"/>
        <c:crossAx val="78886400"/>
        <c:crosses val="autoZero"/>
        <c:crossBetween val="between"/>
      </c:valAx>
    </c:plotArea>
    <c:legend>
      <c:legendPos val="b"/>
      <c:overlay val="0"/>
    </c:legend>
    <c:plotVisOnly val="1"/>
    <c:dispBlanksAs val="gap"/>
    <c:showDLblsOverMax val="0"/>
  </c:chart>
  <c:txPr>
    <a:bodyPr/>
    <a:lstStyle/>
    <a:p>
      <a:pPr>
        <a:defRPr sz="1600" b="1">
          <a:latin typeface="+mn-lt"/>
          <a:cs typeface="Times New Roman" pitchFamily="18" charset="0"/>
        </a:defRPr>
      </a:pPr>
      <a:endParaRPr lang="es-E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pesohue!$B$4</c:f>
              <c:strCache>
                <c:ptCount val="1"/>
                <c:pt idx="0">
                  <c:v>Pellets</c:v>
                </c:pt>
              </c:strCache>
            </c:strRef>
          </c:tx>
          <c:spPr>
            <a:ln>
              <a:solidFill>
                <a:srgbClr val="FF0000"/>
              </a:solidFill>
            </a:ln>
          </c:spPr>
          <c:marker>
            <c:symbol val="none"/>
          </c:marker>
          <c:cat>
            <c:numRef>
              <c:f>consalim!$M$5:$M$17</c:f>
              <c:numCache>
                <c:formatCode>0</c:formatCode>
                <c:ptCount val="13"/>
                <c:pt idx="0">
                  <c:v>19</c:v>
                </c:pt>
                <c:pt idx="1">
                  <c:v>22</c:v>
                </c:pt>
                <c:pt idx="2">
                  <c:v>26</c:v>
                </c:pt>
                <c:pt idx="3">
                  <c:v>30</c:v>
                </c:pt>
                <c:pt idx="4">
                  <c:v>34</c:v>
                </c:pt>
                <c:pt idx="5">
                  <c:v>38</c:v>
                </c:pt>
                <c:pt idx="6">
                  <c:v>42</c:v>
                </c:pt>
                <c:pt idx="7">
                  <c:v>46</c:v>
                </c:pt>
                <c:pt idx="8">
                  <c:v>50</c:v>
                </c:pt>
                <c:pt idx="9">
                  <c:v>54</c:v>
                </c:pt>
                <c:pt idx="10">
                  <c:v>58</c:v>
                </c:pt>
                <c:pt idx="11">
                  <c:v>62</c:v>
                </c:pt>
                <c:pt idx="12">
                  <c:v>64</c:v>
                </c:pt>
              </c:numCache>
            </c:numRef>
          </c:cat>
          <c:val>
            <c:numRef>
              <c:f>pesohue!$B$5:$B$17</c:f>
              <c:numCache>
                <c:formatCode>0.00</c:formatCode>
                <c:ptCount val="13"/>
                <c:pt idx="0">
                  <c:v>48.940000000000005</c:v>
                </c:pt>
                <c:pt idx="1">
                  <c:v>53.4</c:v>
                </c:pt>
                <c:pt idx="2">
                  <c:v>60.160000000000011</c:v>
                </c:pt>
                <c:pt idx="3">
                  <c:v>61.06</c:v>
                </c:pt>
                <c:pt idx="4">
                  <c:v>61.859999999999992</c:v>
                </c:pt>
                <c:pt idx="5">
                  <c:v>63.04</c:v>
                </c:pt>
                <c:pt idx="6">
                  <c:v>63.44</c:v>
                </c:pt>
                <c:pt idx="7">
                  <c:v>63.64</c:v>
                </c:pt>
                <c:pt idx="8">
                  <c:v>63.64</c:v>
                </c:pt>
                <c:pt idx="9">
                  <c:v>63.839999999999996</c:v>
                </c:pt>
                <c:pt idx="10">
                  <c:v>64.039999999999992</c:v>
                </c:pt>
                <c:pt idx="11">
                  <c:v>64.039999999999992</c:v>
                </c:pt>
                <c:pt idx="12">
                  <c:v>64.239999999999995</c:v>
                </c:pt>
              </c:numCache>
            </c:numRef>
          </c:val>
          <c:smooth val="0"/>
        </c:ser>
        <c:ser>
          <c:idx val="1"/>
          <c:order val="1"/>
          <c:tx>
            <c:strRef>
              <c:f>pesohue!$D$4</c:f>
              <c:strCache>
                <c:ptCount val="1"/>
                <c:pt idx="0">
                  <c:v>Polvo</c:v>
                </c:pt>
              </c:strCache>
            </c:strRef>
          </c:tx>
          <c:spPr>
            <a:ln>
              <a:solidFill>
                <a:srgbClr val="0000FF"/>
              </a:solidFill>
            </a:ln>
          </c:spPr>
          <c:marker>
            <c:symbol val="none"/>
          </c:marker>
          <c:cat>
            <c:numRef>
              <c:f>consalim!$M$5:$M$17</c:f>
              <c:numCache>
                <c:formatCode>0</c:formatCode>
                <c:ptCount val="13"/>
                <c:pt idx="0">
                  <c:v>19</c:v>
                </c:pt>
                <c:pt idx="1">
                  <c:v>22</c:v>
                </c:pt>
                <c:pt idx="2">
                  <c:v>26</c:v>
                </c:pt>
                <c:pt idx="3">
                  <c:v>30</c:v>
                </c:pt>
                <c:pt idx="4">
                  <c:v>34</c:v>
                </c:pt>
                <c:pt idx="5">
                  <c:v>38</c:v>
                </c:pt>
                <c:pt idx="6">
                  <c:v>42</c:v>
                </c:pt>
                <c:pt idx="7">
                  <c:v>46</c:v>
                </c:pt>
                <c:pt idx="8">
                  <c:v>50</c:v>
                </c:pt>
                <c:pt idx="9">
                  <c:v>54</c:v>
                </c:pt>
                <c:pt idx="10">
                  <c:v>58</c:v>
                </c:pt>
                <c:pt idx="11">
                  <c:v>62</c:v>
                </c:pt>
                <c:pt idx="12">
                  <c:v>64</c:v>
                </c:pt>
              </c:numCache>
            </c:numRef>
          </c:cat>
          <c:val>
            <c:numRef>
              <c:f>pesohue!$D$5:$D$17</c:f>
              <c:numCache>
                <c:formatCode>0.00</c:formatCode>
                <c:ptCount val="13"/>
                <c:pt idx="0">
                  <c:v>47.740200000000002</c:v>
                </c:pt>
                <c:pt idx="1">
                  <c:v>53.700200000000009</c:v>
                </c:pt>
                <c:pt idx="2">
                  <c:v>55.7</c:v>
                </c:pt>
                <c:pt idx="3">
                  <c:v>60.66020000000001</c:v>
                </c:pt>
                <c:pt idx="4">
                  <c:v>61.16020000000001</c:v>
                </c:pt>
                <c:pt idx="5">
                  <c:v>61.06</c:v>
                </c:pt>
                <c:pt idx="6">
                  <c:v>61.660000000000011</c:v>
                </c:pt>
                <c:pt idx="7">
                  <c:v>61.660000000000011</c:v>
                </c:pt>
                <c:pt idx="8">
                  <c:v>61.660000000000011</c:v>
                </c:pt>
                <c:pt idx="9">
                  <c:v>62.160000000000011</c:v>
                </c:pt>
                <c:pt idx="10">
                  <c:v>62.640200000000007</c:v>
                </c:pt>
                <c:pt idx="11">
                  <c:v>63.240200000000002</c:v>
                </c:pt>
                <c:pt idx="12">
                  <c:v>63.640200000000007</c:v>
                </c:pt>
              </c:numCache>
            </c:numRef>
          </c:val>
          <c:smooth val="0"/>
        </c:ser>
        <c:ser>
          <c:idx val="2"/>
          <c:order val="2"/>
          <c:tx>
            <c:strRef>
              <c:f>pesohue!$F$4</c:f>
              <c:strCache>
                <c:ptCount val="1"/>
                <c:pt idx="0">
                  <c:v>referencial</c:v>
                </c:pt>
              </c:strCache>
            </c:strRef>
          </c:tx>
          <c:spPr>
            <a:ln>
              <a:solidFill>
                <a:schemeClr val="tx1"/>
              </a:solidFill>
            </a:ln>
          </c:spPr>
          <c:marker>
            <c:symbol val="none"/>
          </c:marker>
          <c:cat>
            <c:numRef>
              <c:f>consalim!$M$5:$M$17</c:f>
              <c:numCache>
                <c:formatCode>0</c:formatCode>
                <c:ptCount val="13"/>
                <c:pt idx="0">
                  <c:v>19</c:v>
                </c:pt>
                <c:pt idx="1">
                  <c:v>22</c:v>
                </c:pt>
                <c:pt idx="2">
                  <c:v>26</c:v>
                </c:pt>
                <c:pt idx="3">
                  <c:v>30</c:v>
                </c:pt>
                <c:pt idx="4">
                  <c:v>34</c:v>
                </c:pt>
                <c:pt idx="5">
                  <c:v>38</c:v>
                </c:pt>
                <c:pt idx="6">
                  <c:v>42</c:v>
                </c:pt>
                <c:pt idx="7">
                  <c:v>46</c:v>
                </c:pt>
                <c:pt idx="8">
                  <c:v>50</c:v>
                </c:pt>
                <c:pt idx="9">
                  <c:v>54</c:v>
                </c:pt>
                <c:pt idx="10">
                  <c:v>58</c:v>
                </c:pt>
                <c:pt idx="11">
                  <c:v>62</c:v>
                </c:pt>
                <c:pt idx="12">
                  <c:v>64</c:v>
                </c:pt>
              </c:numCache>
            </c:numRef>
          </c:cat>
          <c:val>
            <c:numRef>
              <c:f>pesohue!$F$5:$F$17</c:f>
              <c:numCache>
                <c:formatCode>0.0</c:formatCode>
                <c:ptCount val="13"/>
                <c:pt idx="0">
                  <c:v>44</c:v>
                </c:pt>
                <c:pt idx="1">
                  <c:v>53</c:v>
                </c:pt>
                <c:pt idx="2">
                  <c:v>57.6</c:v>
                </c:pt>
                <c:pt idx="3">
                  <c:v>60</c:v>
                </c:pt>
                <c:pt idx="4">
                  <c:v>61.8</c:v>
                </c:pt>
                <c:pt idx="5">
                  <c:v>62.8</c:v>
                </c:pt>
                <c:pt idx="6">
                  <c:v>63.5</c:v>
                </c:pt>
                <c:pt idx="7">
                  <c:v>64.099999999999994</c:v>
                </c:pt>
                <c:pt idx="8">
                  <c:v>64.599999999999994</c:v>
                </c:pt>
                <c:pt idx="9">
                  <c:v>65.099999999999994</c:v>
                </c:pt>
                <c:pt idx="10">
                  <c:v>65.5</c:v>
                </c:pt>
                <c:pt idx="11">
                  <c:v>65.8</c:v>
                </c:pt>
                <c:pt idx="12">
                  <c:v>66</c:v>
                </c:pt>
              </c:numCache>
            </c:numRef>
          </c:val>
          <c:smooth val="0"/>
        </c:ser>
        <c:dLbls>
          <c:showLegendKey val="0"/>
          <c:showVal val="0"/>
          <c:showCatName val="0"/>
          <c:showSerName val="0"/>
          <c:showPercent val="0"/>
          <c:showBubbleSize val="0"/>
        </c:dLbls>
        <c:marker val="1"/>
        <c:smooth val="0"/>
        <c:axId val="79547776"/>
        <c:axId val="79824384"/>
      </c:lineChart>
      <c:catAx>
        <c:axId val="79547776"/>
        <c:scaling>
          <c:orientation val="minMax"/>
        </c:scaling>
        <c:delete val="0"/>
        <c:axPos val="b"/>
        <c:title>
          <c:tx>
            <c:rich>
              <a:bodyPr/>
              <a:lstStyle/>
              <a:p>
                <a:pPr>
                  <a:defRPr/>
                </a:pPr>
                <a:r>
                  <a:rPr lang="es-EC"/>
                  <a:t>Edad, semanas</a:t>
                </a:r>
              </a:p>
            </c:rich>
          </c:tx>
          <c:overlay val="0"/>
        </c:title>
        <c:numFmt formatCode="0" sourceLinked="1"/>
        <c:majorTickMark val="none"/>
        <c:minorTickMark val="none"/>
        <c:tickLblPos val="nextTo"/>
        <c:crossAx val="79824384"/>
        <c:crosses val="autoZero"/>
        <c:auto val="1"/>
        <c:lblAlgn val="ctr"/>
        <c:lblOffset val="100"/>
        <c:noMultiLvlLbl val="0"/>
      </c:catAx>
      <c:valAx>
        <c:axId val="79824384"/>
        <c:scaling>
          <c:orientation val="minMax"/>
          <c:max val="67"/>
          <c:min val="40"/>
        </c:scaling>
        <c:delete val="0"/>
        <c:axPos val="l"/>
        <c:majorGridlines/>
        <c:title>
          <c:tx>
            <c:rich>
              <a:bodyPr/>
              <a:lstStyle/>
              <a:p>
                <a:pPr>
                  <a:defRPr/>
                </a:pPr>
                <a:r>
                  <a:rPr lang="en-US"/>
                  <a:t>Peso del huevo, g</a:t>
                </a:r>
              </a:p>
            </c:rich>
          </c:tx>
          <c:overlay val="0"/>
        </c:title>
        <c:numFmt formatCode="0.00" sourceLinked="1"/>
        <c:majorTickMark val="out"/>
        <c:minorTickMark val="none"/>
        <c:tickLblPos val="nextTo"/>
        <c:crossAx val="79547776"/>
        <c:crosses val="autoZero"/>
        <c:crossBetween val="between"/>
      </c:valAx>
    </c:plotArea>
    <c:legend>
      <c:legendPos val="b"/>
      <c:overlay val="0"/>
    </c:legend>
    <c:plotVisOnly val="1"/>
    <c:dispBlanksAs val="gap"/>
    <c:showDLblsOverMax val="0"/>
  </c:chart>
  <c:txPr>
    <a:bodyPr/>
    <a:lstStyle/>
    <a:p>
      <a:pPr>
        <a:defRPr sz="1200" b="1">
          <a:latin typeface="Arial" pitchFamily="34" charset="0"/>
          <a:cs typeface="Arial" pitchFamily="34" charset="0"/>
        </a:defRPr>
      </a:pPr>
      <a:endParaRPr lang="es-E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masahuev!$B$4</c:f>
              <c:strCache>
                <c:ptCount val="1"/>
                <c:pt idx="0">
                  <c:v>Pellets</c:v>
                </c:pt>
              </c:strCache>
            </c:strRef>
          </c:tx>
          <c:marker>
            <c:symbol val="none"/>
          </c:marker>
          <c:cat>
            <c:numRef>
              <c:f>masahuev!$M$5:$M$16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masahuev!$B$5:$B$16</c:f>
              <c:numCache>
                <c:formatCode>0.00</c:formatCode>
                <c:ptCount val="12"/>
                <c:pt idx="0">
                  <c:v>0.75400000000000333</c:v>
                </c:pt>
                <c:pt idx="1">
                  <c:v>2.2999999999999998</c:v>
                </c:pt>
                <c:pt idx="2">
                  <c:v>3.9079999999999999</c:v>
                </c:pt>
                <c:pt idx="3">
                  <c:v>5.5360000000000014</c:v>
                </c:pt>
                <c:pt idx="4">
                  <c:v>7.1719999999999997</c:v>
                </c:pt>
                <c:pt idx="5">
                  <c:v>8.7800000000000011</c:v>
                </c:pt>
                <c:pt idx="6">
                  <c:v>10.352000000000064</c:v>
                </c:pt>
                <c:pt idx="7">
                  <c:v>11.876000000000024</c:v>
                </c:pt>
                <c:pt idx="8">
                  <c:v>13.362000000000057</c:v>
                </c:pt>
                <c:pt idx="9">
                  <c:v>14.804000000000002</c:v>
                </c:pt>
                <c:pt idx="10">
                  <c:v>16.195999999999987</c:v>
                </c:pt>
                <c:pt idx="11">
                  <c:v>16.872</c:v>
                </c:pt>
              </c:numCache>
            </c:numRef>
          </c:val>
          <c:smooth val="0"/>
        </c:ser>
        <c:ser>
          <c:idx val="1"/>
          <c:order val="1"/>
          <c:tx>
            <c:strRef>
              <c:f>masahuev!$D$4</c:f>
              <c:strCache>
                <c:ptCount val="1"/>
                <c:pt idx="0">
                  <c:v>Polvo</c:v>
                </c:pt>
              </c:strCache>
            </c:strRef>
          </c:tx>
          <c:marker>
            <c:symbol val="none"/>
          </c:marker>
          <c:cat>
            <c:numRef>
              <c:f>masahuev!$M$5:$M$16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masahuev!$D$5:$D$16</c:f>
              <c:numCache>
                <c:formatCode>0.00</c:formatCode>
                <c:ptCount val="12"/>
                <c:pt idx="0">
                  <c:v>0.74000000000000299</c:v>
                </c:pt>
                <c:pt idx="1">
                  <c:v>2.1420000000000003</c:v>
                </c:pt>
                <c:pt idx="2">
                  <c:v>3.6800000000000006</c:v>
                </c:pt>
                <c:pt idx="3">
                  <c:v>5.2159999999999975</c:v>
                </c:pt>
                <c:pt idx="4">
                  <c:v>6.758</c:v>
                </c:pt>
                <c:pt idx="5">
                  <c:v>8.2839999999999989</c:v>
                </c:pt>
                <c:pt idx="6">
                  <c:v>9.7920000000000016</c:v>
                </c:pt>
                <c:pt idx="7">
                  <c:v>11.243999999999998</c:v>
                </c:pt>
                <c:pt idx="8">
                  <c:v>12.668000000000001</c:v>
                </c:pt>
                <c:pt idx="9">
                  <c:v>14.056000000000004</c:v>
                </c:pt>
                <c:pt idx="10">
                  <c:v>15.406000000000002</c:v>
                </c:pt>
                <c:pt idx="11">
                  <c:v>16.059999999999999</c:v>
                </c:pt>
              </c:numCache>
            </c:numRef>
          </c:val>
          <c:smooth val="0"/>
        </c:ser>
        <c:ser>
          <c:idx val="2"/>
          <c:order val="2"/>
          <c:tx>
            <c:strRef>
              <c:f>masahuev!$F$4</c:f>
              <c:strCache>
                <c:ptCount val="1"/>
                <c:pt idx="0">
                  <c:v>referencial</c:v>
                </c:pt>
              </c:strCache>
            </c:strRef>
          </c:tx>
          <c:marker>
            <c:symbol val="none"/>
          </c:marker>
          <c:cat>
            <c:numRef>
              <c:f>masahuev!$M$5:$M$16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masahuev!$F$5:$F$16</c:f>
              <c:numCache>
                <c:formatCode>General</c:formatCode>
                <c:ptCount val="12"/>
                <c:pt idx="0">
                  <c:v>0.66000000000000392</c:v>
                </c:pt>
                <c:pt idx="1">
                  <c:v>2.0699999999999998</c:v>
                </c:pt>
                <c:pt idx="2">
                  <c:v>3.63</c:v>
                </c:pt>
                <c:pt idx="3">
                  <c:v>5.24</c:v>
                </c:pt>
                <c:pt idx="4">
                  <c:v>6.87</c:v>
                </c:pt>
                <c:pt idx="5">
                  <c:v>8.52</c:v>
                </c:pt>
                <c:pt idx="6">
                  <c:v>10.15</c:v>
                </c:pt>
                <c:pt idx="7">
                  <c:v>11.78</c:v>
                </c:pt>
                <c:pt idx="8">
                  <c:v>13.39</c:v>
                </c:pt>
                <c:pt idx="9">
                  <c:v>14.97</c:v>
                </c:pt>
                <c:pt idx="10">
                  <c:v>16.53</c:v>
                </c:pt>
                <c:pt idx="11">
                  <c:v>17.29</c:v>
                </c:pt>
              </c:numCache>
            </c:numRef>
          </c:val>
          <c:smooth val="0"/>
        </c:ser>
        <c:dLbls>
          <c:showLegendKey val="0"/>
          <c:showVal val="0"/>
          <c:showCatName val="0"/>
          <c:showSerName val="0"/>
          <c:showPercent val="0"/>
          <c:showBubbleSize val="0"/>
        </c:dLbls>
        <c:marker val="1"/>
        <c:smooth val="0"/>
        <c:axId val="79952512"/>
        <c:axId val="74318592"/>
      </c:lineChart>
      <c:catAx>
        <c:axId val="79952512"/>
        <c:scaling>
          <c:orientation val="minMax"/>
        </c:scaling>
        <c:delete val="0"/>
        <c:axPos val="b"/>
        <c:title>
          <c:tx>
            <c:rich>
              <a:bodyPr/>
              <a:lstStyle/>
              <a:p>
                <a:pPr>
                  <a:defRPr/>
                </a:pPr>
                <a:r>
                  <a:rPr lang="es-EC"/>
                  <a:t>Edad, semanas</a:t>
                </a:r>
              </a:p>
            </c:rich>
          </c:tx>
          <c:overlay val="0"/>
        </c:title>
        <c:numFmt formatCode="0" sourceLinked="1"/>
        <c:majorTickMark val="none"/>
        <c:minorTickMark val="none"/>
        <c:tickLblPos val="nextTo"/>
        <c:crossAx val="74318592"/>
        <c:crosses val="autoZero"/>
        <c:auto val="1"/>
        <c:lblAlgn val="ctr"/>
        <c:lblOffset val="100"/>
        <c:noMultiLvlLbl val="0"/>
      </c:catAx>
      <c:valAx>
        <c:axId val="74318592"/>
        <c:scaling>
          <c:orientation val="minMax"/>
        </c:scaling>
        <c:delete val="0"/>
        <c:axPos val="l"/>
        <c:majorGridlines/>
        <c:title>
          <c:tx>
            <c:rich>
              <a:bodyPr/>
              <a:lstStyle/>
              <a:p>
                <a:pPr>
                  <a:defRPr/>
                </a:pPr>
                <a:r>
                  <a:rPr lang="en-US"/>
                  <a:t>Producción de huevos, kg</a:t>
                </a:r>
              </a:p>
            </c:rich>
          </c:tx>
          <c:overlay val="0"/>
        </c:title>
        <c:numFmt formatCode="0.00" sourceLinked="1"/>
        <c:majorTickMark val="out"/>
        <c:minorTickMark val="none"/>
        <c:tickLblPos val="nextTo"/>
        <c:crossAx val="79952512"/>
        <c:crosses val="autoZero"/>
        <c:crossBetween val="between"/>
        <c:majorUnit val="4"/>
      </c:valAx>
    </c:plotArea>
    <c:legend>
      <c:legendPos val="b"/>
      <c:overlay val="0"/>
    </c:legend>
    <c:plotVisOnly val="1"/>
    <c:dispBlanksAs val="gap"/>
    <c:showDLblsOverMax val="0"/>
  </c:chart>
  <c:txPr>
    <a:bodyPr/>
    <a:lstStyle/>
    <a:p>
      <a:pPr>
        <a:defRPr sz="1600" b="1">
          <a:latin typeface="+mn-lt"/>
          <a:cs typeface="Times New Roman" pitchFamily="18" charset="0"/>
        </a:defRPr>
      </a:pPr>
      <a:endParaRPr lang="es-E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510358344043771"/>
          <c:y val="4.7159699892819033E-2"/>
          <c:w val="0.79698866909928945"/>
          <c:h val="0.66302284561696667"/>
        </c:manualLayout>
      </c:layout>
      <c:lineChart>
        <c:grouping val="standard"/>
        <c:varyColors val="0"/>
        <c:ser>
          <c:idx val="0"/>
          <c:order val="0"/>
          <c:tx>
            <c:strRef>
              <c:f>convdoce!$B$4</c:f>
              <c:strCache>
                <c:ptCount val="1"/>
                <c:pt idx="0">
                  <c:v>Pellets</c:v>
                </c:pt>
              </c:strCache>
            </c:strRef>
          </c:tx>
          <c:marker>
            <c:symbol val="none"/>
          </c:marker>
          <c:cat>
            <c:numRef>
              <c:f>masahuev!$M$5:$M$16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convdoce!$B$5:$B$16</c:f>
              <c:numCache>
                <c:formatCode>0.000</c:formatCode>
                <c:ptCount val="12"/>
                <c:pt idx="0">
                  <c:v>1.9640000000000033</c:v>
                </c:pt>
                <c:pt idx="1">
                  <c:v>1.5455999999999956</c:v>
                </c:pt>
                <c:pt idx="2">
                  <c:v>1.4885999999999964</c:v>
                </c:pt>
                <c:pt idx="3">
                  <c:v>1.4737999999999944</c:v>
                </c:pt>
                <c:pt idx="4">
                  <c:v>1.4771999999999958</c:v>
                </c:pt>
                <c:pt idx="5">
                  <c:v>1.4885999999999966</c:v>
                </c:pt>
                <c:pt idx="6">
                  <c:v>1.4975999999999954</c:v>
                </c:pt>
                <c:pt idx="7">
                  <c:v>1.5115999999999954</c:v>
                </c:pt>
                <c:pt idx="8">
                  <c:v>1.5282</c:v>
                </c:pt>
                <c:pt idx="9">
                  <c:v>1.5463999999999998</c:v>
                </c:pt>
                <c:pt idx="10">
                  <c:v>1.5671999999999968</c:v>
                </c:pt>
                <c:pt idx="11">
                  <c:v>1.579</c:v>
                </c:pt>
              </c:numCache>
            </c:numRef>
          </c:val>
          <c:smooth val="0"/>
        </c:ser>
        <c:ser>
          <c:idx val="1"/>
          <c:order val="1"/>
          <c:tx>
            <c:strRef>
              <c:f>convdoce!$D$4</c:f>
              <c:strCache>
                <c:ptCount val="1"/>
                <c:pt idx="0">
                  <c:v>Polvo</c:v>
                </c:pt>
              </c:strCache>
            </c:strRef>
          </c:tx>
          <c:marker>
            <c:symbol val="none"/>
          </c:marker>
          <c:cat>
            <c:numRef>
              <c:f>masahuev!$M$5:$M$16</c:f>
              <c:numCache>
                <c:formatCode>0</c:formatCode>
                <c:ptCount val="12"/>
                <c:pt idx="0">
                  <c:v>22</c:v>
                </c:pt>
                <c:pt idx="1">
                  <c:v>26</c:v>
                </c:pt>
                <c:pt idx="2">
                  <c:v>30</c:v>
                </c:pt>
                <c:pt idx="3">
                  <c:v>34</c:v>
                </c:pt>
                <c:pt idx="4">
                  <c:v>38</c:v>
                </c:pt>
                <c:pt idx="5">
                  <c:v>42</c:v>
                </c:pt>
                <c:pt idx="6">
                  <c:v>46</c:v>
                </c:pt>
                <c:pt idx="7">
                  <c:v>50</c:v>
                </c:pt>
                <c:pt idx="8">
                  <c:v>54</c:v>
                </c:pt>
                <c:pt idx="9">
                  <c:v>58</c:v>
                </c:pt>
                <c:pt idx="10">
                  <c:v>62</c:v>
                </c:pt>
                <c:pt idx="11">
                  <c:v>64</c:v>
                </c:pt>
              </c:numCache>
            </c:numRef>
          </c:cat>
          <c:val>
            <c:numRef>
              <c:f>convdoce!$D$5:$D$16</c:f>
              <c:numCache>
                <c:formatCode>0.000</c:formatCode>
                <c:ptCount val="12"/>
                <c:pt idx="0">
                  <c:v>2.3127999999999931</c:v>
                </c:pt>
                <c:pt idx="1">
                  <c:v>1.7151999999999954</c:v>
                </c:pt>
                <c:pt idx="2">
                  <c:v>1.6151999999999964</c:v>
                </c:pt>
                <c:pt idx="3">
                  <c:v>1.5979999999999956</c:v>
                </c:pt>
                <c:pt idx="4">
                  <c:v>1.5915999999999966</c:v>
                </c:pt>
                <c:pt idx="5">
                  <c:v>1.5926</c:v>
                </c:pt>
                <c:pt idx="6">
                  <c:v>1.5955999999999966</c:v>
                </c:pt>
                <c:pt idx="7">
                  <c:v>1.6057999999999963</c:v>
                </c:pt>
                <c:pt idx="8">
                  <c:v>1.6160000000000001</c:v>
                </c:pt>
                <c:pt idx="9">
                  <c:v>1.6265999999999998</c:v>
                </c:pt>
                <c:pt idx="10">
                  <c:v>1.6423999999999999</c:v>
                </c:pt>
                <c:pt idx="11">
                  <c:v>1.6521999999999999</c:v>
                </c:pt>
              </c:numCache>
            </c:numRef>
          </c:val>
          <c:smooth val="0"/>
        </c:ser>
        <c:ser>
          <c:idx val="2"/>
          <c:order val="2"/>
          <c:tx>
            <c:strRef>
              <c:f>convdoce!$F$4</c:f>
              <c:strCache>
                <c:ptCount val="1"/>
                <c:pt idx="0">
                  <c:v>Referencial</c:v>
                </c:pt>
              </c:strCache>
            </c:strRef>
          </c:tx>
          <c:marker>
            <c:symbol val="none"/>
          </c:marker>
          <c:val>
            <c:numRef>
              <c:f>convdoce!$F$5:$F$16</c:f>
              <c:numCache>
                <c:formatCode>0.000</c:formatCode>
                <c:ptCount val="12"/>
                <c:pt idx="0">
                  <c:v>2.1710769230769227</c:v>
                </c:pt>
                <c:pt idx="1">
                  <c:v>1.6184293193717281</c:v>
                </c:pt>
                <c:pt idx="2">
                  <c:v>1.5078260869565216</c:v>
                </c:pt>
                <c:pt idx="3">
                  <c:v>1.4781036383682471</c:v>
                </c:pt>
                <c:pt idx="4">
                  <c:v>1.4773652694610777</c:v>
                </c:pt>
                <c:pt idx="5">
                  <c:v>1.4789643107067878</c:v>
                </c:pt>
                <c:pt idx="6">
                  <c:v>1.4835845697329377</c:v>
                </c:pt>
                <c:pt idx="7">
                  <c:v>1.4900567888487386</c:v>
                </c:pt>
                <c:pt idx="8">
                  <c:v>1.4977757437070938</c:v>
                </c:pt>
                <c:pt idx="9">
                  <c:v>1.5070181219110439</c:v>
                </c:pt>
                <c:pt idx="10">
                  <c:v>1.5179887429643497</c:v>
                </c:pt>
                <c:pt idx="11">
                  <c:v>1.59361380798274</c:v>
                </c:pt>
              </c:numCache>
            </c:numRef>
          </c:val>
          <c:smooth val="0"/>
        </c:ser>
        <c:dLbls>
          <c:showLegendKey val="0"/>
          <c:showVal val="0"/>
          <c:showCatName val="0"/>
          <c:showSerName val="0"/>
          <c:showPercent val="0"/>
          <c:showBubbleSize val="0"/>
        </c:dLbls>
        <c:marker val="1"/>
        <c:smooth val="0"/>
        <c:axId val="73454336"/>
        <c:axId val="73456256"/>
      </c:lineChart>
      <c:catAx>
        <c:axId val="73454336"/>
        <c:scaling>
          <c:orientation val="minMax"/>
        </c:scaling>
        <c:delete val="0"/>
        <c:axPos val="b"/>
        <c:title>
          <c:tx>
            <c:rich>
              <a:bodyPr/>
              <a:lstStyle/>
              <a:p>
                <a:pPr>
                  <a:defRPr/>
                </a:pPr>
                <a:r>
                  <a:rPr lang="es-EC"/>
                  <a:t>Edad, semanas</a:t>
                </a:r>
              </a:p>
            </c:rich>
          </c:tx>
          <c:overlay val="0"/>
        </c:title>
        <c:numFmt formatCode="0" sourceLinked="1"/>
        <c:majorTickMark val="none"/>
        <c:minorTickMark val="none"/>
        <c:tickLblPos val="nextTo"/>
        <c:crossAx val="73456256"/>
        <c:crosses val="autoZero"/>
        <c:auto val="1"/>
        <c:lblAlgn val="ctr"/>
        <c:lblOffset val="100"/>
        <c:noMultiLvlLbl val="0"/>
      </c:catAx>
      <c:valAx>
        <c:axId val="73456256"/>
        <c:scaling>
          <c:orientation val="minMax"/>
          <c:min val="1"/>
        </c:scaling>
        <c:delete val="0"/>
        <c:axPos val="l"/>
        <c:majorGridlines/>
        <c:title>
          <c:tx>
            <c:rich>
              <a:bodyPr/>
              <a:lstStyle/>
              <a:p>
                <a:pPr>
                  <a:defRPr/>
                </a:pPr>
                <a:r>
                  <a:rPr lang="en-US"/>
                  <a:t>Conversión (kg de alimento/docena de huevos)</a:t>
                </a:r>
              </a:p>
            </c:rich>
          </c:tx>
          <c:overlay val="0"/>
        </c:title>
        <c:numFmt formatCode="0.00" sourceLinked="0"/>
        <c:majorTickMark val="out"/>
        <c:minorTickMark val="none"/>
        <c:tickLblPos val="nextTo"/>
        <c:crossAx val="73454336"/>
        <c:crosses val="autoZero"/>
        <c:crossBetween val="between"/>
      </c:valAx>
    </c:plotArea>
    <c:legend>
      <c:legendPos val="b"/>
      <c:overlay val="0"/>
    </c:legend>
    <c:plotVisOnly val="1"/>
    <c:dispBlanksAs val="gap"/>
    <c:showDLblsOverMax val="0"/>
  </c:chart>
  <c:txPr>
    <a:bodyPr/>
    <a:lstStyle/>
    <a:p>
      <a:pPr>
        <a:defRPr sz="1600" b="1">
          <a:latin typeface="+mn-lt"/>
          <a:cs typeface="Times New Roman" pitchFamily="18" charset="0"/>
        </a:defRPr>
      </a:pPr>
      <a:endParaRPr lang="es-E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AAB0DA-B0AA-4ABF-AE22-3CB14CB34004}" type="datetimeFigureOut">
              <a:rPr lang="es-EC" smtClean="0"/>
              <a:t>21/05/2014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F2472F-30BE-4FF5-B1B9-81A012D325B3}" type="slidenum">
              <a:rPr lang="es-EC" smtClean="0"/>
              <a:t>‹Nº›</a:t>
            </a:fld>
            <a:endParaRPr lang="es-EC"/>
          </a:p>
        </p:txBody>
      </p:sp>
    </p:spTree>
    <p:extLst>
      <p:ext uri="{BB962C8B-B14F-4D97-AF65-F5344CB8AC3E}">
        <p14:creationId xmlns:p14="http://schemas.microsoft.com/office/powerpoint/2010/main" val="49700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8F2472F-30BE-4FF5-B1B9-81A012D325B3}" type="slidenum">
              <a:rPr lang="es-EC" smtClean="0"/>
              <a:t>29</a:t>
            </a:fld>
            <a:endParaRPr lang="es-EC"/>
          </a:p>
        </p:txBody>
      </p:sp>
    </p:spTree>
    <p:extLst>
      <p:ext uri="{BB962C8B-B14F-4D97-AF65-F5344CB8AC3E}">
        <p14:creationId xmlns:p14="http://schemas.microsoft.com/office/powerpoint/2010/main" val="4220060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8F2472F-30BE-4FF5-B1B9-81A012D325B3}" type="slidenum">
              <a:rPr lang="es-EC" smtClean="0"/>
              <a:t>48</a:t>
            </a:fld>
            <a:endParaRPr lang="es-EC"/>
          </a:p>
        </p:txBody>
      </p:sp>
    </p:spTree>
    <p:extLst>
      <p:ext uri="{BB962C8B-B14F-4D97-AF65-F5344CB8AC3E}">
        <p14:creationId xmlns:p14="http://schemas.microsoft.com/office/powerpoint/2010/main" val="28125384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7510" name="CorelDRAW" r:id="rId3" imgW="9151920" imgH="5621400" progId="">
                  <p:embed/>
                </p:oleObj>
              </mc:Choice>
              <mc:Fallback>
                <p:oleObj name="CorelDRAW" r:id="rId3" imgW="9151920" imgH="5621400" progId="">
                  <p:embed/>
                  <p:pic>
                    <p:nvPicPr>
                      <p:cNvPr id="0"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3"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sp>
        <p:nvSpPr>
          <p:cNvPr id="17434"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5"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pic>
        <p:nvPicPr>
          <p:cNvPr id="17456" name="Picture 48" descr="bannner 2"/>
          <p:cNvPicPr>
            <a:picLocks noChangeAspect="1" noChangeArrowheads="1"/>
          </p:cNvPicPr>
          <p:nvPr userDrawn="1"/>
        </p:nvPicPr>
        <p:blipFill>
          <a:blip r:embed="rId5" cstate="print"/>
          <a:srcRect/>
          <a:stretch>
            <a:fillRect/>
          </a:stretch>
        </p:blipFill>
        <p:spPr bwMode="auto">
          <a:xfrm>
            <a:off x="0" y="5722938"/>
            <a:ext cx="9144000" cy="1135062"/>
          </a:xfrm>
          <a:prstGeom prst="rect">
            <a:avLst/>
          </a:prstGeom>
          <a:noFill/>
        </p:spPr>
      </p:pic>
      <p:sp>
        <p:nvSpPr>
          <p:cNvPr id="1745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endParaRPr lang="es-CO"/>
          </a:p>
        </p:txBody>
      </p:sp>
      <p:pic>
        <p:nvPicPr>
          <p:cNvPr id="17457" name="Picture 49" descr="LOGO ESPE ORIGINAL copia"/>
          <p:cNvPicPr>
            <a:picLocks noChangeAspect="1" noChangeArrowheads="1"/>
          </p:cNvPicPr>
          <p:nvPr userDrawn="1"/>
        </p:nvPicPr>
        <p:blipFill>
          <a:blip r:embed="rId6" cstate="print"/>
          <a:srcRect/>
          <a:stretch>
            <a:fillRect/>
          </a:stretch>
        </p:blipFill>
        <p:spPr bwMode="auto">
          <a:xfrm>
            <a:off x="107950" y="115888"/>
            <a:ext cx="3313113" cy="887412"/>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66738" y="304800"/>
            <a:ext cx="8008937" cy="57150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3" name="2 Marcador de fecha"/>
          <p:cNvSpPr>
            <a:spLocks noGrp="1"/>
          </p:cNvSpPr>
          <p:nvPr>
            <p:ph type="dt" sz="half" idx="10"/>
          </p:nvPr>
        </p:nvSpPr>
        <p:spPr>
          <a:xfrm>
            <a:off x="609600" y="6245225"/>
            <a:ext cx="1981200" cy="476250"/>
          </a:xfrm>
          <a:prstGeom prst="rect">
            <a:avLst/>
          </a:prstGeom>
        </p:spPr>
        <p:txBody>
          <a:bodyPr/>
          <a:lstStyle>
            <a:lvl1pPr>
              <a:defRPr/>
            </a:lvl1pPr>
          </a:lstStyle>
          <a:p>
            <a:endParaRPr lang="es-ES"/>
          </a:p>
        </p:txBody>
      </p:sp>
      <p:sp>
        <p:nvSpPr>
          <p:cNvPr id="4" name="3 Marcador de pie de página"/>
          <p:cNvSpPr>
            <a:spLocks noGrp="1"/>
          </p:cNvSpPr>
          <p:nvPr>
            <p:ph type="ftr" sz="quarter" idx="11"/>
          </p:nvPr>
        </p:nvSpPr>
        <p:spPr>
          <a:xfrm>
            <a:off x="3124200" y="6245225"/>
            <a:ext cx="2895600" cy="476250"/>
          </a:xfrm>
          <a:prstGeom prst="rect">
            <a:avLst/>
          </a:prstGeom>
        </p:spPr>
        <p:txBody>
          <a:bodyPr/>
          <a:lstStyle>
            <a:lvl1pPr>
              <a:defRPr/>
            </a:lvl1pPr>
          </a:lstStyle>
          <a:p>
            <a:endParaRPr lang="es-ES"/>
          </a:p>
        </p:txBody>
      </p:sp>
      <p:sp>
        <p:nvSpPr>
          <p:cNvPr id="5" name="4 Marcador de número de diapositiva"/>
          <p:cNvSpPr>
            <a:spLocks noGrp="1"/>
          </p:cNvSpPr>
          <p:nvPr>
            <p:ph type="sldNum" sz="quarter" idx="12"/>
          </p:nvPr>
        </p:nvSpPr>
        <p:spPr>
          <a:xfrm>
            <a:off x="6553200" y="6245225"/>
            <a:ext cx="1981200" cy="476250"/>
          </a:xfrm>
          <a:prstGeom prst="rect">
            <a:avLst/>
          </a:prstGeom>
        </p:spPr>
        <p:txBody>
          <a:bodyPr/>
          <a:lstStyle>
            <a:lvl1pPr>
              <a:defRPr/>
            </a:lvl1pPr>
          </a:lstStyle>
          <a:p>
            <a:fld id="{65BCD439-92EB-4AF7-A296-E2F379165B75}" type="slidenum">
              <a:rPr lang="es-ES"/>
              <a:pPr/>
              <a:t>‹Nº›</a:t>
            </a:fld>
            <a:endParaRPr lang="es-ES"/>
          </a:p>
        </p:txBody>
      </p:sp>
    </p:spTree>
  </p:cSld>
  <p:clrMapOvr>
    <a:masterClrMapping/>
  </p:clrMapOvr>
  <p:transition spd="med">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C"/>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s-ES_tradnl" altLang="es-EC"/>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s-ES_tradnl" altLang="es-EC"/>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25D2D87B-6C8E-4FF2-8BB0-7B2C9A4464B9}" type="slidenum">
              <a:rPr lang="es-ES_tradnl" altLang="es-EC"/>
              <a:pPr>
                <a:defRPr/>
              </a:pPr>
              <a:t>‹Nº›</a:t>
            </a:fld>
            <a:endParaRPr lang="es-ES_tradnl" altLang="es-EC"/>
          </a:p>
        </p:txBody>
      </p:sp>
    </p:spTree>
    <p:extLst>
      <p:ext uri="{BB962C8B-B14F-4D97-AF65-F5344CB8AC3E}">
        <p14:creationId xmlns:p14="http://schemas.microsoft.com/office/powerpoint/2010/main" val="3451429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685800" y="609600"/>
            <a:ext cx="77724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quarter" idx="1"/>
          </p:nvPr>
        </p:nvSpPr>
        <p:spPr>
          <a:xfrm>
            <a:off x="685800" y="1981200"/>
            <a:ext cx="3810000" cy="19812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quarter" idx="2"/>
          </p:nvPr>
        </p:nvSpPr>
        <p:spPr>
          <a:xfrm>
            <a:off x="4648200" y="1981200"/>
            <a:ext cx="3810000" cy="19812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contenido"/>
          <p:cNvSpPr>
            <a:spLocks noGrp="1"/>
          </p:cNvSpPr>
          <p:nvPr>
            <p:ph sz="quarter" idx="3"/>
          </p:nvPr>
        </p:nvSpPr>
        <p:spPr>
          <a:xfrm>
            <a:off x="685800" y="4114800"/>
            <a:ext cx="3810000" cy="19812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contenido"/>
          <p:cNvSpPr>
            <a:spLocks noGrp="1"/>
          </p:cNvSpPr>
          <p:nvPr>
            <p:ph sz="quarter" idx="4"/>
          </p:nvPr>
        </p:nvSpPr>
        <p:spPr>
          <a:xfrm>
            <a:off x="4648200" y="4114800"/>
            <a:ext cx="3810000" cy="19812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s-ES_tradnl" altLang="es-EC"/>
          </a:p>
        </p:txBody>
      </p:sp>
      <p:sp>
        <p:nvSpPr>
          <p:cNvPr id="8"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s-ES_tradnl" altLang="es-EC"/>
          </a:p>
        </p:txBody>
      </p:sp>
      <p:sp>
        <p:nvSpPr>
          <p:cNvPr id="9"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40C8322C-15C1-4BD5-AE08-2401A27918AD}" type="slidenum">
              <a:rPr lang="es-ES_tradnl" altLang="es-EC"/>
              <a:pPr>
                <a:defRPr/>
              </a:pPr>
              <a:t>‹Nº›</a:t>
            </a:fld>
            <a:endParaRPr lang="es-ES_tradnl" altLang="es-EC"/>
          </a:p>
        </p:txBody>
      </p:sp>
    </p:spTree>
    <p:extLst>
      <p:ext uri="{BB962C8B-B14F-4D97-AF65-F5344CB8AC3E}">
        <p14:creationId xmlns:p14="http://schemas.microsoft.com/office/powerpoint/2010/main" val="2066031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C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CO"/>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CO"/>
          </a:p>
        </p:txBody>
      </p:sp>
      <p:sp>
        <p:nvSpPr>
          <p:cNvPr id="1047"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ffectLst/>
        </p:spPr>
        <p:txBody>
          <a:bodyPr/>
          <a:lstStyle/>
          <a:p>
            <a:endParaRPr lang="es-CO"/>
          </a:p>
        </p:txBody>
      </p:sp>
      <p:sp>
        <p:nvSpPr>
          <p:cNvPr id="1048"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ffectLst/>
        </p:spPr>
        <p:txBody>
          <a:bodyPr/>
          <a:lstStyle/>
          <a:p>
            <a:endParaRPr lang="es-CO"/>
          </a:p>
        </p:txBody>
      </p:sp>
      <p:pic>
        <p:nvPicPr>
          <p:cNvPr id="1050" name="Picture 26" descr="LOGO ESPE ORIGINAL copia"/>
          <p:cNvPicPr>
            <a:picLocks noChangeAspect="1" noChangeArrowheads="1"/>
          </p:cNvPicPr>
          <p:nvPr userDrawn="1"/>
        </p:nvPicPr>
        <p:blipFill>
          <a:blip r:embed="rId16" cstate="print"/>
          <a:srcRect l="3070"/>
          <a:stretch>
            <a:fillRect/>
          </a:stretch>
        </p:blipFill>
        <p:spPr bwMode="auto">
          <a:xfrm>
            <a:off x="6732588" y="5949950"/>
            <a:ext cx="2305050" cy="636588"/>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5.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8.jpeg"/><Relationship Id="rId4" Type="http://schemas.openxmlformats.org/officeDocument/2006/relationships/image" Target="../media/image53.jpeg"/><Relationship Id="rId9" Type="http://schemas.openxmlformats.org/officeDocument/2006/relationships/image" Target="../media/image9.jpe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9.jpe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66.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70.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9.jpeg"/><Relationship Id="rId2" Type="http://schemas.openxmlformats.org/officeDocument/2006/relationships/image" Target="../media/image71.jpeg"/><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2.png"/><Relationship Id="rId1" Type="http://schemas.openxmlformats.org/officeDocument/2006/relationships/slideLayout" Target="../slideLayouts/slideLayout1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9.jpeg"/><Relationship Id="rId7" Type="http://schemas.openxmlformats.org/officeDocument/2006/relationships/image" Target="../media/image84.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2.png"/><Relationship Id="rId1" Type="http://schemas.openxmlformats.org/officeDocument/2006/relationships/slideLayout" Target="../slideLayouts/slideLayout14.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1.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0.jpe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47.png"/><Relationship Id="rId4" Type="http://schemas.openxmlformats.org/officeDocument/2006/relationships/image" Target="../media/image98.jpeg"/></Relationships>
</file>

<file path=ppt/slides/_rels/slide4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4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1.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07.jpeg"/></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3.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4.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5.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chart" Target="../charts/chart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chart" Target="../charts/chart1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chart" Target="../charts/chart1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8.pn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1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a:xfrm>
            <a:off x="814514" y="1243347"/>
            <a:ext cx="7228384" cy="1058937"/>
          </a:xfrm>
          <a:prstGeom prst="rect">
            <a:avLst/>
          </a:prstGeom>
        </p:spPr>
        <p:txBody>
          <a:bodyPr/>
          <a:lstStyle/>
          <a:p>
            <a:pPr lvl="0" algn="just">
              <a:defRPr/>
            </a:pPr>
            <a:r>
              <a:rPr lang="es-ES_tradnl" sz="2000" b="1" kern="0" dirty="0" smtClean="0">
                <a:effectLst>
                  <a:outerShdw blurRad="38100" dist="38100" dir="2700000" algn="tl">
                    <a:srgbClr val="C0C0C0"/>
                  </a:outerShdw>
                </a:effectLst>
                <a:latin typeface="+mn-lt"/>
                <a:ea typeface="+mj-ea"/>
                <a:cs typeface="+mj-cs"/>
              </a:rPr>
              <a:t>“EFECTO  DEL SUMINISTRO DE DOS PRESENTACIONES DE ALIMENTO EN GALLINAS PONEDORAS LOHMANN BROWN DURANTE LA ETAPA DE PRODUCCIÓN”</a:t>
            </a:r>
            <a:endParaRPr lang="es-ES" sz="2000" b="1" kern="0" dirty="0">
              <a:effectLst>
                <a:outerShdw blurRad="38100" dist="38100" dir="2700000" algn="tl">
                  <a:srgbClr val="C0C0C0"/>
                </a:outerShdw>
              </a:effectLst>
              <a:latin typeface="+mn-lt"/>
              <a:ea typeface="+mj-ea"/>
              <a:cs typeface="+mj-cs"/>
            </a:endParaRPr>
          </a:p>
        </p:txBody>
      </p:sp>
      <p:pic>
        <p:nvPicPr>
          <p:cNvPr id="14" name="Picture 2" descr="http://img.alibaba.com/photo/107575374/wheat_bran_pellet.jpg"/>
          <p:cNvPicPr>
            <a:picLocks noChangeAspect="1" noChangeArrowheads="1"/>
          </p:cNvPicPr>
          <p:nvPr/>
        </p:nvPicPr>
        <p:blipFill>
          <a:blip r:embed="rId2" cstate="print"/>
          <a:srcRect/>
          <a:stretch>
            <a:fillRect/>
          </a:stretch>
        </p:blipFill>
        <p:spPr bwMode="auto">
          <a:xfrm>
            <a:off x="1547664" y="3789040"/>
            <a:ext cx="2160240" cy="1458162"/>
          </a:xfrm>
          <a:prstGeom prst="ellipse">
            <a:avLst/>
          </a:prstGeom>
          <a:ln>
            <a:noFill/>
          </a:ln>
          <a:effectLst>
            <a:softEdge rad="112500"/>
          </a:effectLst>
        </p:spPr>
      </p:pic>
      <p:pic>
        <p:nvPicPr>
          <p:cNvPr id="15" name="Picture 4" descr="http://www.cofesa.mx/images/aditivos/aditivos1.jpg"/>
          <p:cNvPicPr>
            <a:picLocks noChangeAspect="1" noChangeArrowheads="1"/>
          </p:cNvPicPr>
          <p:nvPr/>
        </p:nvPicPr>
        <p:blipFill>
          <a:blip r:embed="rId3" cstate="print"/>
          <a:srcRect t="44966"/>
          <a:stretch>
            <a:fillRect/>
          </a:stretch>
        </p:blipFill>
        <p:spPr bwMode="auto">
          <a:xfrm>
            <a:off x="4000841" y="3789040"/>
            <a:ext cx="2085975" cy="1410097"/>
          </a:xfrm>
          <a:prstGeom prst="ellipse">
            <a:avLst/>
          </a:prstGeom>
          <a:ln>
            <a:noFill/>
          </a:ln>
          <a:effectLst>
            <a:softEdge rad="112500"/>
          </a:effectLst>
        </p:spPr>
      </p:pic>
      <p:pic>
        <p:nvPicPr>
          <p:cNvPr id="16" name="Picture 6" descr="http://images02.olx.cl/ui/13/82/50/1350511543_284018250_1-Fotos-de--Gallinas-Pollitas-Lohmann-Brown-Geneticamente-de-Alta-Postura-para-PROYECTOS-COMUNALES.jpg"/>
          <p:cNvPicPr>
            <a:picLocks noChangeAspect="1" noChangeArrowheads="1"/>
          </p:cNvPicPr>
          <p:nvPr/>
        </p:nvPicPr>
        <p:blipFill>
          <a:blip r:embed="rId4" cstate="print"/>
          <a:srcRect b="3592"/>
          <a:stretch>
            <a:fillRect/>
          </a:stretch>
        </p:blipFill>
        <p:spPr bwMode="auto">
          <a:xfrm>
            <a:off x="6876256" y="2636912"/>
            <a:ext cx="1973245" cy="2730401"/>
          </a:xfrm>
          <a:prstGeom prst="rect">
            <a:avLst/>
          </a:prstGeom>
          <a:noFill/>
          <a:ln>
            <a:solidFill>
              <a:srgbClr val="006600"/>
            </a:solidFill>
          </a:ln>
        </p:spPr>
      </p:pic>
      <p:sp>
        <p:nvSpPr>
          <p:cNvPr id="3" name="Text Box 2"/>
          <p:cNvSpPr txBox="1">
            <a:spLocks noChangeArrowheads="1"/>
          </p:cNvSpPr>
          <p:nvPr/>
        </p:nvSpPr>
        <p:spPr bwMode="auto">
          <a:xfrm>
            <a:off x="1979712" y="2564904"/>
            <a:ext cx="429735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_tradnl" altLang="es-EC" sz="1800" b="1" i="0" u="sng" strike="noStrike" cap="none" normalizeH="0" baseline="0" dirty="0" smtClean="0">
              <a:ln>
                <a:noFill/>
              </a:ln>
              <a:solidFill>
                <a:schemeClr val="tx1"/>
              </a:solidFill>
              <a:effectLst>
                <a:outerShdw blurRad="38100" dist="38100" dir="2700000" algn="tl">
                  <a:srgbClr val="C0C0C0"/>
                </a:outerShdw>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chemeClr val="tx1"/>
              </a:buClr>
              <a:buSzPts val="1800"/>
              <a:tabLst/>
            </a:pPr>
            <a:r>
              <a:rPr kumimoji="0" lang="es-ES_tradnl" altLang="es-EC" sz="1800" b="1" i="0" u="none" strike="noStrike" cap="none" normalizeH="0" baseline="0" dirty="0" smtClean="0">
                <a:ln>
                  <a:noFill/>
                </a:ln>
                <a:solidFill>
                  <a:schemeClr val="tx1"/>
                </a:solidFill>
                <a:effectLst/>
                <a:latin typeface="Arial" pitchFamily="34" charset="0"/>
                <a:cs typeface="Arial" pitchFamily="34" charset="0"/>
              </a:rPr>
              <a:t>ING. AGROP.</a:t>
            </a:r>
            <a:r>
              <a:rPr kumimoji="0" lang="es-ES_tradnl" altLang="es-EC" sz="1800" b="1" i="0" u="none" strike="noStrike" cap="none" normalizeH="0" dirty="0" smtClean="0">
                <a:ln>
                  <a:noFill/>
                </a:ln>
                <a:solidFill>
                  <a:schemeClr val="tx1"/>
                </a:solidFill>
                <a:effectLst/>
                <a:latin typeface="Arial" pitchFamily="34" charset="0"/>
                <a:cs typeface="Arial" pitchFamily="34" charset="0"/>
              </a:rPr>
              <a:t> </a:t>
            </a:r>
            <a:r>
              <a:rPr kumimoji="0" lang="es-ES_tradnl" altLang="es-EC" sz="1800" b="1" i="0" u="none" strike="noStrike" cap="none" normalizeH="0" baseline="0" dirty="0" smtClean="0">
                <a:ln>
                  <a:noFill/>
                </a:ln>
                <a:solidFill>
                  <a:schemeClr val="tx1"/>
                </a:solidFill>
                <a:effectLst/>
                <a:latin typeface="Arial" pitchFamily="34" charset="0"/>
                <a:cs typeface="Arial" pitchFamily="34" charset="0"/>
              </a:rPr>
              <a:t>INES MANTILLA MELO</a:t>
            </a:r>
          </a:p>
          <a:p>
            <a:pPr marR="0" lvl="0" algn="l" defTabSz="914400" rtl="0" eaLnBrk="1" fontAlgn="base" latinLnBrk="0" hangingPunct="1">
              <a:lnSpc>
                <a:spcPct val="100000"/>
              </a:lnSpc>
              <a:spcBef>
                <a:spcPct val="0"/>
              </a:spcBef>
              <a:spcAft>
                <a:spcPct val="0"/>
              </a:spcAft>
              <a:buClrTx/>
              <a:buSzTx/>
              <a:tabLst/>
            </a:pPr>
            <a:r>
              <a:rPr kumimoji="0" lang="es-ES_tradnl" altLang="es-EC" sz="1800" b="1" i="0" u="none" strike="noStrike" cap="none" normalizeH="0" baseline="0" dirty="0" smtClean="0">
                <a:ln>
                  <a:noFill/>
                </a:ln>
                <a:solidFill>
                  <a:schemeClr val="tx1"/>
                </a:solidFill>
                <a:effectLst/>
                <a:latin typeface="Arial" pitchFamily="34" charset="0"/>
                <a:cs typeface="Arial" pitchFamily="34" charset="0"/>
              </a:rPr>
              <a:t>       DR.</a:t>
            </a:r>
            <a:r>
              <a:rPr kumimoji="0" lang="es-ES_tradnl" altLang="es-EC" sz="1800" b="1" i="0" u="none" strike="noStrike" cap="none" normalizeH="0" dirty="0" smtClean="0">
                <a:ln>
                  <a:noFill/>
                </a:ln>
                <a:solidFill>
                  <a:schemeClr val="tx1"/>
                </a:solidFill>
                <a:effectLst/>
                <a:latin typeface="Arial" pitchFamily="34" charset="0"/>
                <a:cs typeface="Arial" pitchFamily="34" charset="0"/>
              </a:rPr>
              <a:t> </a:t>
            </a:r>
            <a:r>
              <a:rPr kumimoji="0" lang="es-ES_tradnl" altLang="es-EC" sz="1800" b="1" i="0" u="none" strike="noStrike" cap="none" normalizeH="0" baseline="0" dirty="0" smtClean="0">
                <a:ln>
                  <a:noFill/>
                </a:ln>
                <a:solidFill>
                  <a:schemeClr val="tx1"/>
                </a:solidFill>
                <a:effectLst/>
                <a:latin typeface="Arial" pitchFamily="34" charset="0"/>
                <a:cs typeface="Arial" pitchFamily="34" charset="0"/>
              </a:rPr>
              <a:t>JAIME</a:t>
            </a:r>
            <a:r>
              <a:rPr kumimoji="0" lang="es-ES_tradnl" altLang="es-EC" sz="1800" b="1" i="0" u="none" strike="noStrike" cap="none" normalizeH="0" dirty="0" smtClean="0">
                <a:ln>
                  <a:noFill/>
                </a:ln>
                <a:solidFill>
                  <a:schemeClr val="tx1"/>
                </a:solidFill>
                <a:effectLst/>
                <a:latin typeface="Arial" pitchFamily="34" charset="0"/>
                <a:cs typeface="Arial" pitchFamily="34" charset="0"/>
              </a:rPr>
              <a:t> MEJÍA FONSECA</a:t>
            </a:r>
            <a:endParaRPr kumimoji="0" lang="es-ES_tradnl" altLang="es-EC" sz="18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es-EC" sz="1800" b="1" i="0" u="none" strike="noStrike" cap="none" normalizeH="0" baseline="0" dirty="0" smtClean="0">
                <a:ln>
                  <a:noFill/>
                </a:ln>
                <a:solidFill>
                  <a:schemeClr val="tx1"/>
                </a:solidFill>
                <a:effectLst/>
                <a:latin typeface="Arial" pitchFamily="34" charset="0"/>
                <a:cs typeface="Arial" pitchFamily="34" charset="0"/>
              </a:rPr>
              <a:t> </a:t>
            </a:r>
            <a:endParaRPr kumimoji="0" lang="es-EC" alt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4 Rectángulo"/>
          <p:cNvSpPr/>
          <p:nvPr/>
        </p:nvSpPr>
        <p:spPr>
          <a:xfrm>
            <a:off x="3419872" y="5589240"/>
            <a:ext cx="986167" cy="523220"/>
          </a:xfrm>
          <a:prstGeom prst="rect">
            <a:avLst/>
          </a:prstGeom>
          <a:noFill/>
        </p:spPr>
        <p:txBody>
          <a:bodyPr wrap="none" lIns="91440" tIns="45720" rIns="91440" bIns="45720">
            <a:spAutoFit/>
          </a:bodyPr>
          <a:lstStyle/>
          <a:p>
            <a:pPr algn="ctr"/>
            <a:r>
              <a:rPr lang="es-ES" sz="2800" b="1" dirty="0" smtClean="0">
                <a:ln w="12700">
                  <a:solidFill>
                    <a:schemeClr val="tx2">
                      <a:satMod val="155000"/>
                    </a:schemeClr>
                  </a:solidFill>
                  <a:prstDash val="solid"/>
                </a:ln>
                <a:solidFill>
                  <a:schemeClr val="tx2">
                    <a:lumMod val="75000"/>
                    <a:lumOff val="25000"/>
                  </a:schemeClr>
                </a:solidFill>
                <a:effectLst>
                  <a:outerShdw blurRad="38100" dist="38100" dir="2700000" algn="tl">
                    <a:srgbClr val="000000">
                      <a:alpha val="43137"/>
                    </a:srgbClr>
                  </a:outerShdw>
                </a:effectLst>
              </a:rPr>
              <a:t>2014</a:t>
            </a:r>
            <a:endParaRPr lang="es-ES" sz="2800" b="1" dirty="0">
              <a:ln w="12700">
                <a:solidFill>
                  <a:schemeClr val="tx2">
                    <a:satMod val="155000"/>
                  </a:schemeClr>
                </a:solidFill>
                <a:prstDash val="solid"/>
              </a:ln>
              <a:solidFill>
                <a:schemeClr val="tx2">
                  <a:lumMod val="75000"/>
                  <a:lumOff val="25000"/>
                </a:schemeClr>
              </a:solidFill>
              <a:effectLst>
                <a:outerShdw blurRad="38100" dist="38100" dir="2700000" algn="tl">
                  <a:srgbClr val="000000">
                    <a:alpha val="43137"/>
                  </a:srgbClr>
                </a:outerShdw>
              </a:effectLst>
            </a:endParaRPr>
          </a:p>
        </p:txBody>
      </p:sp>
      <p:pic>
        <p:nvPicPr>
          <p:cNvPr id="1843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1121" y="5828908"/>
            <a:ext cx="2805375"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887151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5843054"/>
            <a:ext cx="2494979" cy="78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3 Imagen" descr="428985_426910870711095_405264550_n"/>
          <p:cNvPicPr/>
          <p:nvPr/>
        </p:nvPicPr>
        <p:blipFill>
          <a:blip r:embed="rId3" cstate="print"/>
          <a:srcRect/>
          <a:stretch>
            <a:fillRect/>
          </a:stretch>
        </p:blipFill>
        <p:spPr bwMode="auto">
          <a:xfrm>
            <a:off x="6084168" y="3284984"/>
            <a:ext cx="2854778" cy="2142308"/>
          </a:xfrm>
          <a:prstGeom prst="rect">
            <a:avLst/>
          </a:prstGeom>
          <a:noFill/>
        </p:spPr>
      </p:pic>
      <p:sp>
        <p:nvSpPr>
          <p:cNvPr id="9" name="8 Título"/>
          <p:cNvSpPr>
            <a:spLocks noGrp="1"/>
          </p:cNvSpPr>
          <p:nvPr>
            <p:ph type="title"/>
          </p:nvPr>
        </p:nvSpPr>
        <p:spPr>
          <a:xfrm>
            <a:off x="1272641" y="-13394"/>
            <a:ext cx="6563072" cy="634082"/>
          </a:xfrm>
        </p:spPr>
        <p:txBody>
          <a:bodyPr/>
          <a:lstStyle/>
          <a:p>
            <a:pPr algn="ctr"/>
            <a:r>
              <a:rPr lang="es-EC" sz="3600" i="0" dirty="0" smtClean="0">
                <a:solidFill>
                  <a:srgbClr val="0070C0"/>
                </a:solidFill>
                <a:effectLst>
                  <a:outerShdw blurRad="38100" dist="38100" dir="2700000" algn="tl">
                    <a:srgbClr val="000000">
                      <a:alpha val="43137"/>
                    </a:srgbClr>
                  </a:outerShdw>
                </a:effectLst>
              </a:rPr>
              <a:t>CONCEPTOS</a:t>
            </a:r>
            <a:endParaRPr lang="es-EC" sz="3600" i="0" dirty="0">
              <a:solidFill>
                <a:srgbClr val="0070C0"/>
              </a:solidFill>
              <a:effectLst>
                <a:outerShdw blurRad="38100" dist="38100" dir="2700000" algn="tl">
                  <a:srgbClr val="000000">
                    <a:alpha val="43137"/>
                  </a:srgbClr>
                </a:outerShdw>
              </a:effectLst>
            </a:endParaRPr>
          </a:p>
        </p:txBody>
      </p:sp>
      <p:sp>
        <p:nvSpPr>
          <p:cNvPr id="8" name="7 Marcador de contenido"/>
          <p:cNvSpPr>
            <a:spLocks noGrp="1"/>
          </p:cNvSpPr>
          <p:nvPr>
            <p:ph sz="half" idx="1"/>
          </p:nvPr>
        </p:nvSpPr>
        <p:spPr>
          <a:xfrm>
            <a:off x="961256" y="1124745"/>
            <a:ext cx="8291264" cy="2160240"/>
          </a:xfrm>
        </p:spPr>
        <p:txBody>
          <a:bodyPr/>
          <a:lstStyle/>
          <a:p>
            <a:pPr marL="0" indent="0">
              <a:buNone/>
            </a:pPr>
            <a:r>
              <a:rPr lang="es-EC" sz="1800" b="1" dirty="0" smtClean="0">
                <a:solidFill>
                  <a:schemeClr val="tx1"/>
                </a:solidFill>
              </a:rPr>
              <a:t>Una granja avícola de gallinas ponedoras de huevo de mesa es aquella que sin hacer reproducción de gallinas, se surte de ellas.</a:t>
            </a:r>
          </a:p>
          <a:p>
            <a:pPr>
              <a:buNone/>
            </a:pPr>
            <a:r>
              <a:rPr lang="es-EC" sz="1800" b="1" dirty="0" smtClean="0">
                <a:solidFill>
                  <a:schemeClr val="tx1"/>
                </a:solidFill>
              </a:rPr>
              <a:t> </a:t>
            </a:r>
          </a:p>
          <a:p>
            <a:pPr marL="0" indent="0">
              <a:buNone/>
            </a:pPr>
            <a:r>
              <a:rPr lang="es-EC" sz="1800" b="1" dirty="0" smtClean="0">
                <a:solidFill>
                  <a:schemeClr val="tx1"/>
                </a:solidFill>
              </a:rPr>
              <a:t>Las aloja en gallineros específicos para la postura y las explota comercialmente en la producción de huevos para el consumo. </a:t>
            </a:r>
          </a:p>
          <a:p>
            <a:endParaRPr lang="es-EC" sz="1800" b="1" dirty="0" smtClean="0">
              <a:solidFill>
                <a:schemeClr val="tx1"/>
              </a:solidFill>
            </a:endParaRPr>
          </a:p>
          <a:p>
            <a:pPr marL="0" indent="0">
              <a:buNone/>
            </a:pPr>
            <a:endParaRPr lang="es-EC" b="1" dirty="0"/>
          </a:p>
        </p:txBody>
      </p:sp>
      <p:sp>
        <p:nvSpPr>
          <p:cNvPr id="7" name="7 Marcador de contenido"/>
          <p:cNvSpPr>
            <a:spLocks noGrp="1"/>
          </p:cNvSpPr>
          <p:nvPr>
            <p:ph sz="half" idx="1"/>
          </p:nvPr>
        </p:nvSpPr>
        <p:spPr>
          <a:xfrm>
            <a:off x="467544" y="3501008"/>
            <a:ext cx="5266928" cy="1800200"/>
          </a:xfrm>
          <a:ln>
            <a:solidFill>
              <a:schemeClr val="tx1"/>
            </a:solidFill>
          </a:ln>
        </p:spPr>
        <p:txBody>
          <a:bodyPr/>
          <a:lstStyle/>
          <a:p>
            <a:pPr algn="just"/>
            <a:r>
              <a:rPr lang="es-EC" sz="1800" b="1" dirty="0">
                <a:solidFill>
                  <a:schemeClr val="tx1"/>
                </a:solidFill>
              </a:rPr>
              <a:t>L</a:t>
            </a:r>
            <a:r>
              <a:rPr lang="es-EC" sz="1800" b="1" dirty="0" smtClean="0">
                <a:solidFill>
                  <a:schemeClr val="tx1"/>
                </a:solidFill>
              </a:rPr>
              <a:t>a habilidad comercial para realizar la venta del producto en las mejores condiciones posibles, representa una de las tareas más problemáticas de las granjas avícolas de gallinas ponedoras de huevo de mesa (Ortega,  2008).</a:t>
            </a:r>
          </a:p>
          <a:p>
            <a:endParaRPr lang="es-EC" b="1" dirty="0"/>
          </a:p>
        </p:txBody>
      </p:sp>
      <p:sp>
        <p:nvSpPr>
          <p:cNvPr id="5" name="4 Cheurón"/>
          <p:cNvSpPr/>
          <p:nvPr/>
        </p:nvSpPr>
        <p:spPr>
          <a:xfrm>
            <a:off x="323528" y="1196752"/>
            <a:ext cx="648072" cy="2880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12" name="11 Cheurón"/>
          <p:cNvSpPr/>
          <p:nvPr/>
        </p:nvSpPr>
        <p:spPr>
          <a:xfrm>
            <a:off x="323798" y="2132856"/>
            <a:ext cx="648072" cy="2880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Tree>
    <p:extLst>
      <p:ext uri="{BB962C8B-B14F-4D97-AF65-F5344CB8AC3E}">
        <p14:creationId xmlns:p14="http://schemas.microsoft.com/office/powerpoint/2010/main" val="10037208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5843054"/>
            <a:ext cx="2494979" cy="78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Título"/>
          <p:cNvSpPr>
            <a:spLocks noGrp="1"/>
          </p:cNvSpPr>
          <p:nvPr>
            <p:ph type="title"/>
          </p:nvPr>
        </p:nvSpPr>
        <p:spPr>
          <a:xfrm>
            <a:off x="611560" y="130622"/>
            <a:ext cx="8229600" cy="994122"/>
          </a:xfrm>
        </p:spPr>
        <p:txBody>
          <a:bodyPr/>
          <a:lstStyle/>
          <a:p>
            <a:pPr algn="ctr"/>
            <a:r>
              <a:rPr lang="es-EC" sz="2800" i="0" dirty="0" smtClean="0">
                <a:solidFill>
                  <a:srgbClr val="0070C0"/>
                </a:solidFill>
                <a:effectLst>
                  <a:outerShdw blurRad="38100" dist="38100" dir="2700000" algn="tl">
                    <a:srgbClr val="000000">
                      <a:alpha val="43137"/>
                    </a:srgbClr>
                  </a:outerShdw>
                </a:effectLst>
              </a:rPr>
              <a:t>ESPECIFICACIONES DE PRODUCCIÓN </a:t>
            </a:r>
            <a:r>
              <a:rPr lang="es-EC" sz="2800" i="0" dirty="0" smtClean="0">
                <a:solidFill>
                  <a:srgbClr val="0070C0"/>
                </a:solidFill>
              </a:rPr>
              <a:t>PONEDORA LOHMANN BROWN</a:t>
            </a:r>
            <a:endParaRPr lang="es-EC" sz="2800" i="0" dirty="0">
              <a:solidFill>
                <a:srgbClr val="0070C0"/>
              </a:solidFill>
            </a:endParaRPr>
          </a:p>
        </p:txBody>
      </p:sp>
      <p:sp>
        <p:nvSpPr>
          <p:cNvPr id="9" name="8 Marcador de contenido"/>
          <p:cNvSpPr>
            <a:spLocks noGrp="1"/>
          </p:cNvSpPr>
          <p:nvPr>
            <p:ph sz="half" idx="1"/>
          </p:nvPr>
        </p:nvSpPr>
        <p:spPr>
          <a:xfrm>
            <a:off x="457200" y="1196752"/>
            <a:ext cx="6491064" cy="4718311"/>
          </a:xfrm>
        </p:spPr>
        <p:txBody>
          <a:bodyPr/>
          <a:lstStyle/>
          <a:p>
            <a:pPr>
              <a:buNone/>
            </a:pPr>
            <a:r>
              <a:rPr lang="es-EC" sz="1300" b="1" dirty="0" smtClean="0">
                <a:solidFill>
                  <a:schemeClr val="tx1"/>
                </a:solidFill>
                <a:effectLst>
                  <a:outerShdw blurRad="38100" dist="38100" dir="2700000" algn="tl">
                    <a:srgbClr val="000000">
                      <a:alpha val="43137"/>
                    </a:srgbClr>
                  </a:outerShdw>
                </a:effectLst>
              </a:rPr>
              <a:t>Producción de huevos</a:t>
            </a:r>
          </a:p>
          <a:p>
            <a:r>
              <a:rPr lang="es-EC" sz="1300" b="1" dirty="0" smtClean="0">
                <a:solidFill>
                  <a:schemeClr val="tx1"/>
                </a:solidFill>
              </a:rPr>
              <a:t>Edad al 50 % de producción	145 - 150 días</a:t>
            </a:r>
          </a:p>
          <a:p>
            <a:r>
              <a:rPr lang="es-EC" sz="1300" b="1" dirty="0" smtClean="0">
                <a:solidFill>
                  <a:schemeClr val="tx1"/>
                </a:solidFill>
              </a:rPr>
              <a:t>Pico de producción 	92 -94 %</a:t>
            </a:r>
          </a:p>
          <a:p>
            <a:pPr marL="0" indent="0">
              <a:buNone/>
            </a:pPr>
            <a:r>
              <a:rPr lang="es-EC" sz="1300" b="1" dirty="0" smtClean="0">
                <a:solidFill>
                  <a:schemeClr val="tx1"/>
                </a:solidFill>
                <a:effectLst>
                  <a:outerShdw blurRad="38100" dist="38100" dir="2700000" algn="tl">
                    <a:srgbClr val="000000">
                      <a:alpha val="43137"/>
                    </a:srgbClr>
                  </a:outerShdw>
                </a:effectLst>
              </a:rPr>
              <a:t>Huevos por gallina alojada</a:t>
            </a:r>
          </a:p>
          <a:p>
            <a:r>
              <a:rPr lang="es-EC" sz="1300" b="1" dirty="0" smtClean="0">
                <a:solidFill>
                  <a:schemeClr val="tx1"/>
                </a:solidFill>
              </a:rPr>
              <a:t>En 12 meses de postura 	305 - 315</a:t>
            </a:r>
          </a:p>
          <a:p>
            <a:r>
              <a:rPr lang="es-EC" sz="1300" b="1" dirty="0" smtClean="0">
                <a:solidFill>
                  <a:schemeClr val="tx1"/>
                </a:solidFill>
              </a:rPr>
              <a:t>En 14 meses de postura 	340 - 350</a:t>
            </a:r>
          </a:p>
          <a:p>
            <a:pPr marL="0" indent="0">
              <a:buNone/>
            </a:pPr>
            <a:r>
              <a:rPr lang="es-EC" sz="1300" b="1" dirty="0" smtClean="0">
                <a:solidFill>
                  <a:schemeClr val="tx1"/>
                </a:solidFill>
                <a:effectLst>
                  <a:outerShdw blurRad="38100" dist="38100" dir="2700000" algn="tl">
                    <a:srgbClr val="000000">
                      <a:alpha val="43137"/>
                    </a:srgbClr>
                  </a:outerShdw>
                </a:effectLst>
              </a:rPr>
              <a:t>Masa de huevo por gallina  alojada</a:t>
            </a:r>
          </a:p>
          <a:p>
            <a:r>
              <a:rPr lang="es-EC" sz="1300" b="1" dirty="0" smtClean="0">
                <a:solidFill>
                  <a:schemeClr val="tx1"/>
                </a:solidFill>
              </a:rPr>
              <a:t>En 12 meses de postura 	19,0 - 20,0kg</a:t>
            </a:r>
          </a:p>
          <a:p>
            <a:r>
              <a:rPr lang="es-EC" sz="1300" b="1" dirty="0" smtClean="0">
                <a:solidFill>
                  <a:schemeClr val="tx1"/>
                </a:solidFill>
              </a:rPr>
              <a:t>En 14 meses de postura 	22,0 - 23,0 kg</a:t>
            </a:r>
          </a:p>
          <a:p>
            <a:pPr marL="0" indent="0">
              <a:buNone/>
            </a:pPr>
            <a:r>
              <a:rPr lang="es-EC" sz="1300" b="1" dirty="0" smtClean="0">
                <a:solidFill>
                  <a:schemeClr val="tx1"/>
                </a:solidFill>
                <a:effectLst>
                  <a:outerShdw blurRad="38100" dist="38100" dir="2700000" algn="tl">
                    <a:srgbClr val="000000">
                      <a:alpha val="43137"/>
                    </a:srgbClr>
                  </a:outerShdw>
                </a:effectLst>
              </a:rPr>
              <a:t>Peso medio del huevo</a:t>
            </a:r>
          </a:p>
          <a:p>
            <a:r>
              <a:rPr lang="es-EC" sz="1300" b="1" dirty="0" smtClean="0">
                <a:solidFill>
                  <a:schemeClr val="tx1"/>
                </a:solidFill>
              </a:rPr>
              <a:t>En 12 meses de postura	 63,5 - 64,5 g</a:t>
            </a:r>
          </a:p>
          <a:p>
            <a:r>
              <a:rPr lang="es-EC" sz="1300" b="1" dirty="0" smtClean="0">
                <a:solidFill>
                  <a:schemeClr val="tx1"/>
                </a:solidFill>
              </a:rPr>
              <a:t>En 14 meses de postura	64,0 - 65,0 g</a:t>
            </a:r>
          </a:p>
          <a:p>
            <a:pPr marL="0" indent="0">
              <a:buNone/>
            </a:pPr>
            <a:r>
              <a:rPr lang="es-EC" sz="1300" b="1" dirty="0" smtClean="0">
                <a:solidFill>
                  <a:schemeClr val="tx1"/>
                </a:solidFill>
                <a:effectLst>
                  <a:outerShdw blurRad="38100" dist="38100" dir="2700000" algn="tl">
                    <a:srgbClr val="000000">
                      <a:alpha val="43137"/>
                    </a:srgbClr>
                  </a:outerShdw>
                </a:effectLst>
              </a:rPr>
              <a:t>Características del huevo </a:t>
            </a:r>
          </a:p>
          <a:p>
            <a:r>
              <a:rPr lang="es-EC" sz="1300" b="1" dirty="0" smtClean="0">
                <a:solidFill>
                  <a:schemeClr val="tx1"/>
                </a:solidFill>
              </a:rPr>
              <a:t>Color de la cáscara 	</a:t>
            </a:r>
            <a:r>
              <a:rPr lang="es-EC" sz="1300" b="1" dirty="0">
                <a:solidFill>
                  <a:schemeClr val="tx1"/>
                </a:solidFill>
              </a:rPr>
              <a:t>M</a:t>
            </a:r>
            <a:r>
              <a:rPr lang="es-EC" sz="1300" b="1" dirty="0" smtClean="0">
                <a:solidFill>
                  <a:schemeClr val="tx1"/>
                </a:solidFill>
              </a:rPr>
              <a:t>arrón intenso</a:t>
            </a:r>
          </a:p>
          <a:p>
            <a:r>
              <a:rPr lang="es-EC" sz="1300" b="1" dirty="0" smtClean="0">
                <a:solidFill>
                  <a:schemeClr val="tx1"/>
                </a:solidFill>
              </a:rPr>
              <a:t>Resistencia de la cáscara 	&gt; 35 Newton</a:t>
            </a:r>
          </a:p>
          <a:p>
            <a:pPr marL="0" indent="0">
              <a:buNone/>
            </a:pPr>
            <a:r>
              <a:rPr lang="es-EC" sz="1300" b="1" dirty="0" smtClean="0">
                <a:solidFill>
                  <a:schemeClr val="tx1"/>
                </a:solidFill>
                <a:effectLst>
                  <a:outerShdw blurRad="38100" dist="38100" dir="2700000" algn="tl">
                    <a:srgbClr val="000000">
                      <a:alpha val="43137"/>
                    </a:srgbClr>
                  </a:outerShdw>
                </a:effectLst>
              </a:rPr>
              <a:t>Otros</a:t>
            </a:r>
          </a:p>
          <a:p>
            <a:r>
              <a:rPr lang="es-EC" sz="1300" b="1" dirty="0" smtClean="0">
                <a:solidFill>
                  <a:schemeClr val="tx1"/>
                </a:solidFill>
              </a:rPr>
              <a:t>Consumo de alimento 	1 - 20 semanas 	        7,4 - 7,8 kg</a:t>
            </a:r>
          </a:p>
          <a:p>
            <a:r>
              <a:rPr lang="es-EC" sz="1300" b="1" dirty="0" smtClean="0">
                <a:solidFill>
                  <a:schemeClr val="tx1"/>
                </a:solidFill>
              </a:rPr>
              <a:t>En producción		110 - 120 g/día</a:t>
            </a:r>
          </a:p>
          <a:p>
            <a:r>
              <a:rPr lang="es-EC" sz="1300" b="1" dirty="0" smtClean="0">
                <a:solidFill>
                  <a:schemeClr val="tx1"/>
                </a:solidFill>
              </a:rPr>
              <a:t>Conversión alimenticia  	2,1 - 2,2 kg alimento/kg masa de  huevo</a:t>
            </a:r>
          </a:p>
          <a:p>
            <a:r>
              <a:rPr lang="es-EC" sz="1300" b="1" dirty="0" smtClean="0">
                <a:solidFill>
                  <a:schemeClr val="tx1"/>
                </a:solidFill>
              </a:rPr>
              <a:t>Peso corporal 	</a:t>
            </a:r>
            <a:r>
              <a:rPr lang="es-EC" sz="1300" b="1" dirty="0">
                <a:solidFill>
                  <a:schemeClr val="tx1"/>
                </a:solidFill>
              </a:rPr>
              <a:t>	</a:t>
            </a:r>
            <a:r>
              <a:rPr lang="es-EC" sz="1300" b="1" dirty="0" smtClean="0">
                <a:solidFill>
                  <a:schemeClr val="tx1"/>
                </a:solidFill>
              </a:rPr>
              <a:t>A las 20 semanas     	        1,6 - 1,7 kg</a:t>
            </a:r>
          </a:p>
          <a:p>
            <a:pPr marL="0" indent="0">
              <a:buNone/>
            </a:pPr>
            <a:endParaRPr lang="es-EC" sz="1300" dirty="0"/>
          </a:p>
        </p:txBody>
      </p:sp>
      <p:cxnSp>
        <p:nvCxnSpPr>
          <p:cNvPr id="6" name="5 Conector recto de flecha"/>
          <p:cNvCxnSpPr/>
          <p:nvPr/>
        </p:nvCxnSpPr>
        <p:spPr>
          <a:xfrm>
            <a:off x="4788024" y="5157192"/>
            <a:ext cx="576064"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a:off x="4788024" y="5877272"/>
            <a:ext cx="504056"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8434" name="Picture 2" descr="C:\Users\Ines Mantilla\Desktop\EXPOSICION T 2014\FOTOS\FOTOS HUEVOSBIO 2013\5 Huevos\SAM_1716 - cop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919897"/>
            <a:ext cx="4030251" cy="2160240"/>
          </a:xfrm>
          <a:prstGeom prst="rect">
            <a:avLst/>
          </a:prstGeom>
          <a:noFill/>
          <a:effectLst>
            <a:glow rad="228600">
              <a:schemeClr val="accent1">
                <a:lumMod val="50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155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5843054"/>
            <a:ext cx="2494979" cy="78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Título"/>
          <p:cNvSpPr>
            <a:spLocks noGrp="1"/>
          </p:cNvSpPr>
          <p:nvPr>
            <p:ph type="title"/>
          </p:nvPr>
        </p:nvSpPr>
        <p:spPr>
          <a:xfrm>
            <a:off x="1475656" y="-27384"/>
            <a:ext cx="6408712" cy="720080"/>
          </a:xfrm>
        </p:spPr>
        <p:txBody>
          <a:bodyPr/>
          <a:lstStyle/>
          <a:p>
            <a:pPr algn="ctr"/>
            <a:r>
              <a:rPr lang="es-EC" sz="4000" i="0" dirty="0" smtClean="0">
                <a:solidFill>
                  <a:srgbClr val="0070C0"/>
                </a:solidFill>
              </a:rPr>
              <a:t>NUTRICIÓN</a:t>
            </a:r>
            <a:endParaRPr lang="es-EC" sz="4000" i="0" dirty="0">
              <a:solidFill>
                <a:srgbClr val="0070C0"/>
              </a:solidFill>
            </a:endParaRPr>
          </a:p>
        </p:txBody>
      </p:sp>
      <p:sp>
        <p:nvSpPr>
          <p:cNvPr id="10" name="9 Marcador de contenido"/>
          <p:cNvSpPr>
            <a:spLocks noGrp="1"/>
          </p:cNvSpPr>
          <p:nvPr>
            <p:ph sz="half" idx="2"/>
          </p:nvPr>
        </p:nvSpPr>
        <p:spPr>
          <a:xfrm>
            <a:off x="1187624" y="1556791"/>
            <a:ext cx="7416080" cy="1946899"/>
          </a:xfrm>
        </p:spPr>
        <p:txBody>
          <a:bodyPr/>
          <a:lstStyle/>
          <a:p>
            <a:pPr marL="0" indent="0" algn="just">
              <a:buNone/>
            </a:pPr>
            <a:r>
              <a:rPr lang="es-EC" sz="2000" b="1" dirty="0" smtClean="0">
                <a:solidFill>
                  <a:schemeClr val="tx1"/>
                </a:solidFill>
              </a:rPr>
              <a:t>De acuerdo a Flores y Rodríguez (2013), el objetivo de la alimentación de los animales es determinar la combinación óptima de los ingredientes disponibles para formar raciones.</a:t>
            </a:r>
          </a:p>
        </p:txBody>
      </p:sp>
      <p:pic>
        <p:nvPicPr>
          <p:cNvPr id="20483" name="Picture 3" descr="DOL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013" y="3429000"/>
            <a:ext cx="1295400" cy="1239838"/>
          </a:xfrm>
          <a:prstGeom prst="rect">
            <a:avLst/>
          </a:prstGeom>
          <a:noFill/>
          <a:extLst>
            <a:ext uri="{909E8E84-426E-40DD-AFC4-6F175D3DCCD1}">
              <a14:hiddenFill xmlns:a14="http://schemas.microsoft.com/office/drawing/2010/main">
                <a:solidFill>
                  <a:srgbClr val="FFFFFF"/>
                </a:solidFill>
              </a14:hiddenFill>
            </a:ext>
          </a:extLst>
        </p:spPr>
      </p:pic>
      <p:sp>
        <p:nvSpPr>
          <p:cNvPr id="11" name="9 Marcador de contenido"/>
          <p:cNvSpPr>
            <a:spLocks noGrp="1"/>
          </p:cNvSpPr>
          <p:nvPr>
            <p:ph sz="half" idx="2"/>
          </p:nvPr>
        </p:nvSpPr>
        <p:spPr>
          <a:xfrm>
            <a:off x="1259632" y="3398836"/>
            <a:ext cx="5482952" cy="2444217"/>
          </a:xfrm>
        </p:spPr>
        <p:txBody>
          <a:bodyPr/>
          <a:lstStyle/>
          <a:p>
            <a:pPr marL="0" indent="0" algn="just">
              <a:buNone/>
            </a:pPr>
            <a:r>
              <a:rPr lang="es-EC" sz="2000" b="1" dirty="0" smtClean="0">
                <a:solidFill>
                  <a:schemeClr val="tx1"/>
                </a:solidFill>
              </a:rPr>
              <a:t>En el caso de animales de producción es fundamental que la ración proporcione al animal todos los nutrientes que necesita para conseguir un máximo rendimiento productivo en cuanto a cantidad y calidad de los productos, su costo sea el más bajo posible.</a:t>
            </a:r>
            <a:endParaRPr lang="es-EC" sz="2000" b="1" dirty="0">
              <a:solidFill>
                <a:schemeClr val="tx1"/>
              </a:solidFill>
            </a:endParaRPr>
          </a:p>
        </p:txBody>
      </p:sp>
      <p:sp>
        <p:nvSpPr>
          <p:cNvPr id="12" name="11 Flecha derecha"/>
          <p:cNvSpPr/>
          <p:nvPr/>
        </p:nvSpPr>
        <p:spPr>
          <a:xfrm>
            <a:off x="525173" y="1693303"/>
            <a:ext cx="576064" cy="28803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Flecha derecha"/>
          <p:cNvSpPr/>
          <p:nvPr/>
        </p:nvSpPr>
        <p:spPr>
          <a:xfrm>
            <a:off x="525173" y="3501008"/>
            <a:ext cx="576064" cy="28803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226477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706090"/>
          </a:xfrm>
        </p:spPr>
        <p:txBody>
          <a:bodyPr/>
          <a:lstStyle/>
          <a:p>
            <a:pPr algn="ctr"/>
            <a:r>
              <a:rPr lang="es-EC" i="0" dirty="0" smtClean="0">
                <a:solidFill>
                  <a:srgbClr val="0070C0"/>
                </a:solidFill>
              </a:rPr>
              <a:t>Tabla </a:t>
            </a:r>
            <a:r>
              <a:rPr lang="es-EC" i="0" dirty="0" err="1" smtClean="0">
                <a:solidFill>
                  <a:srgbClr val="0070C0"/>
                </a:solidFill>
              </a:rPr>
              <a:t>Lohmann</a:t>
            </a:r>
            <a:r>
              <a:rPr lang="es-EC" i="0" dirty="0" smtClean="0">
                <a:solidFill>
                  <a:srgbClr val="0070C0"/>
                </a:solidFill>
              </a:rPr>
              <a:t> Brown</a:t>
            </a:r>
            <a:endParaRPr lang="es-EC" i="0" dirty="0">
              <a:solidFill>
                <a:srgbClr val="0070C0"/>
              </a:solidFill>
            </a:endParaRPr>
          </a:p>
        </p:txBody>
      </p:sp>
      <p:graphicFrame>
        <p:nvGraphicFramePr>
          <p:cNvPr id="7" name="6 Tabla"/>
          <p:cNvGraphicFramePr>
            <a:graphicFrameLocks noGrp="1"/>
          </p:cNvGraphicFramePr>
          <p:nvPr>
            <p:extLst>
              <p:ext uri="{D42A27DB-BD31-4B8C-83A1-F6EECF244321}">
                <p14:modId xmlns:p14="http://schemas.microsoft.com/office/powerpoint/2010/main" val="726672556"/>
              </p:ext>
            </p:extLst>
          </p:nvPr>
        </p:nvGraphicFramePr>
        <p:xfrm>
          <a:off x="323529" y="1141824"/>
          <a:ext cx="6273792" cy="4389120"/>
        </p:xfrm>
        <a:graphic>
          <a:graphicData uri="http://schemas.openxmlformats.org/drawingml/2006/table">
            <a:tbl>
              <a:tblPr/>
              <a:tblGrid>
                <a:gridCol w="1395542"/>
                <a:gridCol w="1295176"/>
                <a:gridCol w="873238"/>
                <a:gridCol w="967457"/>
                <a:gridCol w="967457"/>
                <a:gridCol w="774922"/>
              </a:tblGrid>
              <a:tr h="0">
                <a:tc rowSpan="2">
                  <a:txBody>
                    <a:bodyPr/>
                    <a:lstStyle/>
                    <a:p>
                      <a:pPr algn="l">
                        <a:lnSpc>
                          <a:spcPct val="150000"/>
                        </a:lnSpc>
                        <a:spcAft>
                          <a:spcPts val="0"/>
                        </a:spcAft>
                      </a:pPr>
                      <a:r>
                        <a:rPr lang="es-EC" sz="1200" b="1" dirty="0">
                          <a:latin typeface="+mn-lt"/>
                          <a:ea typeface="Calibri"/>
                          <a:cs typeface="Times New Roman"/>
                        </a:rPr>
                        <a:t>Nutriente</a:t>
                      </a:r>
                      <a:endParaRPr lang="es-EC"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es-EC" sz="1200" b="1">
                          <a:latin typeface="+mn-lt"/>
                          <a:ea typeface="Calibri"/>
                          <a:cs typeface="Times New Roman"/>
                        </a:rPr>
                        <a:t>Requerimientos</a:t>
                      </a:r>
                      <a:endParaRPr lang="es-EC" sz="1400" b="1">
                        <a:latin typeface="+mn-lt"/>
                        <a:ea typeface="Calibri"/>
                        <a:cs typeface="Times New Roman"/>
                      </a:endParaRPr>
                    </a:p>
                    <a:p>
                      <a:pPr algn="ctr">
                        <a:lnSpc>
                          <a:spcPct val="150000"/>
                        </a:lnSpc>
                        <a:spcAft>
                          <a:spcPts val="0"/>
                        </a:spcAft>
                      </a:pPr>
                      <a:r>
                        <a:rPr lang="es-EC" sz="1200" b="1">
                          <a:latin typeface="+mn-lt"/>
                          <a:ea typeface="Calibri"/>
                          <a:cs typeface="Times New Roman"/>
                        </a:rPr>
                        <a:t>g/gallina/día</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50000"/>
                        </a:lnSpc>
                        <a:spcAft>
                          <a:spcPts val="0"/>
                        </a:spcAft>
                      </a:pPr>
                      <a:r>
                        <a:rPr lang="es-EC" sz="1200" b="1">
                          <a:latin typeface="+mn-lt"/>
                          <a:ea typeface="Calibri"/>
                          <a:cs typeface="Times New Roman"/>
                        </a:rPr>
                        <a:t>Consumo de Alimento Diario</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r>
              <a:tr h="0">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200" b="1">
                          <a:latin typeface="+mn-lt"/>
                          <a:ea typeface="Calibri"/>
                          <a:cs typeface="Times New Roman"/>
                        </a:rPr>
                        <a:t>105 g</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dirty="0">
                          <a:latin typeface="+mn-lt"/>
                          <a:ea typeface="Calibri"/>
                          <a:cs typeface="Times New Roman"/>
                        </a:rPr>
                        <a:t>110g</a:t>
                      </a:r>
                      <a:endParaRPr lang="es-EC"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115 g</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120g</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50000"/>
                        </a:lnSpc>
                        <a:spcAft>
                          <a:spcPts val="0"/>
                        </a:spcAft>
                      </a:pPr>
                      <a:r>
                        <a:rPr lang="es-EC" sz="1200" b="1" dirty="0">
                          <a:latin typeface="+mn-lt"/>
                          <a:ea typeface="Calibri"/>
                          <a:cs typeface="Times New Roman"/>
                        </a:rPr>
                        <a:t>Proteína cruda</a:t>
                      </a:r>
                      <a:endParaRPr lang="es-EC"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19,60</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18,70%</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17,80 %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17,00 %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16,30 %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50000"/>
                        </a:lnSpc>
                        <a:spcAft>
                          <a:spcPts val="0"/>
                        </a:spcAft>
                      </a:pPr>
                      <a:r>
                        <a:rPr lang="es-EC" sz="1200" b="1">
                          <a:latin typeface="+mn-lt"/>
                          <a:ea typeface="Calibri"/>
                          <a:cs typeface="Times New Roman"/>
                        </a:rPr>
                        <a:t>Metionina</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0,44</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0,42 %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0,40 %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0,38 %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0,36 %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50000"/>
                        </a:lnSpc>
                        <a:spcAft>
                          <a:spcPts val="0"/>
                        </a:spcAft>
                      </a:pPr>
                      <a:r>
                        <a:rPr lang="es-EC" sz="1200" b="1">
                          <a:latin typeface="+mn-lt"/>
                          <a:ea typeface="Calibri"/>
                          <a:cs typeface="Times New Roman"/>
                        </a:rPr>
                        <a:t>Met./Cistina</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0,80</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0,76 %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0,73 %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0,70 %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0,67 %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50000"/>
                        </a:lnSpc>
                        <a:spcAft>
                          <a:spcPts val="0"/>
                        </a:spcAft>
                      </a:pPr>
                      <a:r>
                        <a:rPr lang="es-EC" sz="1200" b="1">
                          <a:latin typeface="+mn-lt"/>
                          <a:ea typeface="Calibri"/>
                          <a:cs typeface="Times New Roman"/>
                        </a:rPr>
                        <a:t>M/C digestible</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0,66</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0,63 %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0,60 %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0,57 %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dirty="0">
                          <a:latin typeface="+mn-lt"/>
                          <a:ea typeface="Calibri"/>
                          <a:cs typeface="Times New Roman"/>
                        </a:rPr>
                        <a:t>0,55 %</a:t>
                      </a:r>
                      <a:endParaRPr lang="es-EC"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50000"/>
                        </a:lnSpc>
                        <a:spcAft>
                          <a:spcPts val="0"/>
                        </a:spcAft>
                      </a:pPr>
                      <a:r>
                        <a:rPr lang="es-EC" sz="1200" b="1">
                          <a:latin typeface="+mn-lt"/>
                          <a:ea typeface="Calibri"/>
                          <a:cs typeface="Times New Roman"/>
                        </a:rPr>
                        <a:t>Lisina</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0,87</a:t>
                      </a:r>
                      <a:endParaRPr lang="es-EC" sz="1400" b="1">
                        <a:latin typeface="+mn-lt"/>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0,83 %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0,79 %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0,76 %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dirty="0">
                          <a:latin typeface="+mn-lt"/>
                          <a:ea typeface="Calibri"/>
                          <a:cs typeface="Times New Roman"/>
                        </a:rPr>
                        <a:t>0,73 %</a:t>
                      </a:r>
                      <a:endParaRPr lang="es-EC"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50000"/>
                        </a:lnSpc>
                        <a:spcAft>
                          <a:spcPts val="0"/>
                        </a:spcAft>
                      </a:pPr>
                      <a:r>
                        <a:rPr lang="es-EC" sz="1200" b="1">
                          <a:latin typeface="+mn-lt"/>
                          <a:ea typeface="Calibri"/>
                          <a:cs typeface="Times New Roman"/>
                        </a:rPr>
                        <a:t>Usina digestible</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0,71</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0,68 %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0,65 %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0,62 %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0,59 %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50000"/>
                        </a:lnSpc>
                        <a:spcAft>
                          <a:spcPts val="0"/>
                        </a:spcAft>
                      </a:pPr>
                      <a:r>
                        <a:rPr lang="es-EC" sz="1200" b="1">
                          <a:latin typeface="+mn-lt"/>
                          <a:ea typeface="Calibri"/>
                          <a:cs typeface="Times New Roman"/>
                        </a:rPr>
                        <a:t>Triptófano</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0,21</a:t>
                      </a:r>
                      <a:endParaRPr lang="es-EC" sz="1400" b="1">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0,20 %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0,19 %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0,18%</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0,18%</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50000"/>
                        </a:lnSpc>
                        <a:spcAft>
                          <a:spcPts val="0"/>
                        </a:spcAft>
                      </a:pPr>
                      <a:r>
                        <a:rPr lang="es-EC" sz="1200" b="1">
                          <a:latin typeface="+mn-lt"/>
                          <a:ea typeface="Calibri"/>
                          <a:cs typeface="Times New Roman"/>
                        </a:rPr>
                        <a:t>Treonina</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dirty="0">
                          <a:latin typeface="+mn-lt"/>
                          <a:ea typeface="Calibri"/>
                          <a:cs typeface="Times New Roman"/>
                        </a:rPr>
                        <a:t>0,64</a:t>
                      </a:r>
                      <a:endParaRPr lang="es-EC"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0,61 %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0,58 %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0,56 %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0,53 %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50000"/>
                        </a:lnSpc>
                        <a:spcAft>
                          <a:spcPts val="0"/>
                        </a:spcAft>
                      </a:pPr>
                      <a:r>
                        <a:rPr lang="es-EC" sz="1200" b="1">
                          <a:latin typeface="+mn-lt"/>
                          <a:ea typeface="Calibri"/>
                          <a:cs typeface="Times New Roman"/>
                        </a:rPr>
                        <a:t>Calcio</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4,10</a:t>
                      </a:r>
                      <a:endParaRPr lang="es-EC" sz="1400" b="1">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3,90 %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3,75 %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3,60 %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3,45 %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50000"/>
                        </a:lnSpc>
                        <a:spcAft>
                          <a:spcPts val="0"/>
                        </a:spcAft>
                      </a:pPr>
                      <a:r>
                        <a:rPr lang="es-EC" sz="1200" b="1">
                          <a:latin typeface="+mn-lt"/>
                          <a:ea typeface="Calibri"/>
                          <a:cs typeface="Times New Roman"/>
                        </a:rPr>
                        <a:t>Fósforo tot.</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0,60</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0,57 %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0,55 %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0,52 %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0,50 %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50000"/>
                        </a:lnSpc>
                        <a:spcAft>
                          <a:spcPts val="0"/>
                        </a:spcAft>
                      </a:pPr>
                      <a:r>
                        <a:rPr lang="es-EC" sz="1200" b="1" dirty="0">
                          <a:solidFill>
                            <a:schemeClr val="tx1"/>
                          </a:solidFill>
                          <a:latin typeface="+mn-lt"/>
                          <a:ea typeface="Calibri"/>
                          <a:cs typeface="Times New Roman"/>
                        </a:rPr>
                        <a:t>P. disponible</a:t>
                      </a:r>
                      <a:endParaRPr lang="es-EC" sz="1400" b="1" dirty="0">
                        <a:solidFill>
                          <a:schemeClr val="tx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0,42</a:t>
                      </a:r>
                      <a:endParaRPr lang="es-EC" sz="1400" b="1">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0,40 %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0,38 %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0,36 %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0,35 %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50000"/>
                        </a:lnSpc>
                        <a:spcAft>
                          <a:spcPts val="0"/>
                        </a:spcAft>
                      </a:pPr>
                      <a:r>
                        <a:rPr lang="es-EC" sz="1200" b="1">
                          <a:latin typeface="+mn-lt"/>
                          <a:ea typeface="Calibri"/>
                          <a:cs typeface="Times New Roman"/>
                        </a:rPr>
                        <a:t>Sodio</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0,17</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0,16%</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0,15%</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0,15%</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0,14%</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50000"/>
                        </a:lnSpc>
                        <a:spcAft>
                          <a:spcPts val="0"/>
                        </a:spcAft>
                      </a:pPr>
                      <a:r>
                        <a:rPr lang="es-EC" sz="1200" b="1">
                          <a:latin typeface="+mn-lt"/>
                          <a:ea typeface="Calibri"/>
                          <a:cs typeface="Times New Roman"/>
                        </a:rPr>
                        <a:t>Cloro</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0.17</a:t>
                      </a:r>
                      <a:endParaRPr lang="es-EC" sz="1400" b="1">
                        <a:latin typeface="+mn-lt"/>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0,16%</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0,15%</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0,15%</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0,14%</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lnSpc>
                          <a:spcPct val="150000"/>
                        </a:lnSpc>
                        <a:spcAft>
                          <a:spcPts val="0"/>
                        </a:spcAft>
                      </a:pPr>
                      <a:r>
                        <a:rPr lang="es-EC" sz="1200" b="1">
                          <a:latin typeface="+mn-lt"/>
                          <a:ea typeface="Calibri"/>
                          <a:cs typeface="Times New Roman"/>
                        </a:rPr>
                        <a:t>Ácido linoléico</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2,00</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1,90 %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1,80 %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latin typeface="+mn-lt"/>
                          <a:ea typeface="Calibri"/>
                          <a:cs typeface="Times New Roman"/>
                        </a:rPr>
                        <a:t>1,75 %</a:t>
                      </a:r>
                      <a:endParaRPr lang="es-EC" sz="1400" b="1">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dirty="0">
                          <a:latin typeface="+mn-lt"/>
                          <a:ea typeface="Calibri"/>
                          <a:cs typeface="Times New Roman"/>
                        </a:rPr>
                        <a:t>1,70 %</a:t>
                      </a:r>
                      <a:endParaRPr lang="es-EC"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3525" y="5805264"/>
            <a:ext cx="2494979" cy="78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2530" name="Picture 2" descr="C:\Users\Ines Mantilla\Desktop\EXPOSICION T 2014\FOTOS\FOTOS HUEVOSBIO 2013\0 Galpones\ok\SAM_04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2636912"/>
            <a:ext cx="2290082"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257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Ines Mantilla\Desktop\EXPOSICION T 2014\FOTOS\FOTOS HUEVOSBIO 2013\4 Colocar Alimento\T2\SAM_165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risscrossEtching trans="66000" pressure="1"/>
                    </a14:imgEffect>
                  </a14:imgLayer>
                </a14:imgProps>
              </a:ext>
              <a:ext uri="{28A0092B-C50C-407E-A947-70E740481C1C}">
                <a14:useLocalDpi xmlns:a14="http://schemas.microsoft.com/office/drawing/2010/main" val="0"/>
              </a:ext>
            </a:extLst>
          </a:blip>
          <a:srcRect/>
          <a:stretch>
            <a:fillRect/>
          </a:stretch>
        </p:blipFill>
        <p:spPr bwMode="auto">
          <a:xfrm>
            <a:off x="-36512" y="0"/>
            <a:ext cx="9180512" cy="6253531"/>
          </a:xfrm>
          <a:prstGeom prst="rect">
            <a:avLst/>
          </a:prstGeom>
          <a:noFill/>
          <a:extLst>
            <a:ext uri="{909E8E84-426E-40DD-AFC4-6F175D3DCCD1}">
              <a14:hiddenFill xmlns:a14="http://schemas.microsoft.com/office/drawing/2010/main">
                <a:solidFill>
                  <a:srgbClr val="FFFFFF"/>
                </a:solidFill>
              </a14:hiddenFill>
            </a:ext>
          </a:extLst>
        </p:spPr>
      </p:pic>
      <p:sp>
        <p:nvSpPr>
          <p:cNvPr id="7" name="6 Título"/>
          <p:cNvSpPr>
            <a:spLocks noGrp="1"/>
          </p:cNvSpPr>
          <p:nvPr>
            <p:ph type="title"/>
          </p:nvPr>
        </p:nvSpPr>
        <p:spPr>
          <a:xfrm>
            <a:off x="457200" y="413792"/>
            <a:ext cx="8229600" cy="1143000"/>
          </a:xfrm>
        </p:spPr>
        <p:txBody>
          <a:bodyPr/>
          <a:lstStyle/>
          <a:p>
            <a:pPr algn="ctr"/>
            <a:r>
              <a:rPr lang="es-EC" i="0" u="sng" dirty="0" smtClean="0">
                <a:solidFill>
                  <a:schemeClr val="bg1"/>
                </a:solidFill>
              </a:rPr>
              <a:t>ALIMENTOS BALANCEADOS</a:t>
            </a:r>
            <a:br>
              <a:rPr lang="es-EC" i="0" u="sng" dirty="0" smtClean="0">
                <a:solidFill>
                  <a:schemeClr val="bg1"/>
                </a:solidFill>
              </a:rPr>
            </a:br>
            <a:endParaRPr lang="es-EC" i="0" u="sng" dirty="0">
              <a:solidFill>
                <a:schemeClr val="bg1"/>
              </a:solidFill>
            </a:endParaRPr>
          </a:p>
        </p:txBody>
      </p:sp>
      <p:sp>
        <p:nvSpPr>
          <p:cNvPr id="8" name="7 Marcador de contenido"/>
          <p:cNvSpPr>
            <a:spLocks noGrp="1"/>
          </p:cNvSpPr>
          <p:nvPr>
            <p:ph idx="1"/>
          </p:nvPr>
        </p:nvSpPr>
        <p:spPr>
          <a:xfrm>
            <a:off x="745232" y="2248272"/>
            <a:ext cx="6851104" cy="3340968"/>
          </a:xfrm>
        </p:spPr>
        <p:txBody>
          <a:bodyPr/>
          <a:lstStyle/>
          <a:p>
            <a:r>
              <a:rPr lang="es-EC" b="1" dirty="0" smtClean="0">
                <a:solidFill>
                  <a:schemeClr val="accent3"/>
                </a:solidFill>
                <a:effectLst>
                  <a:outerShdw blurRad="38100" dist="38100" dir="2700000" algn="tl">
                    <a:srgbClr val="000000">
                      <a:alpha val="43137"/>
                    </a:srgbClr>
                  </a:outerShdw>
                </a:effectLst>
              </a:rPr>
              <a:t>Propiedades físicas de los ingredientes</a:t>
            </a:r>
          </a:p>
          <a:p>
            <a:r>
              <a:rPr lang="es-EC" b="1" dirty="0">
                <a:solidFill>
                  <a:schemeClr val="accent3"/>
                </a:solidFill>
                <a:effectLst>
                  <a:outerShdw blurRad="38100" dist="38100" dir="2700000" algn="tl">
                    <a:srgbClr val="000000">
                      <a:alpha val="43137"/>
                    </a:srgbClr>
                  </a:outerShdw>
                </a:effectLst>
              </a:rPr>
              <a:t>E</a:t>
            </a:r>
            <a:r>
              <a:rPr lang="es-EC" b="1" dirty="0" smtClean="0">
                <a:solidFill>
                  <a:schemeClr val="accent3"/>
                </a:solidFill>
                <a:effectLst>
                  <a:outerShdw blurRad="38100" dist="38100" dir="2700000" algn="tl">
                    <a:srgbClr val="000000">
                      <a:alpha val="43137"/>
                    </a:srgbClr>
                  </a:outerShdw>
                </a:effectLst>
              </a:rPr>
              <a:t>structura física del pienso</a:t>
            </a:r>
          </a:p>
          <a:p>
            <a:r>
              <a:rPr lang="es-EC" b="1" dirty="0">
                <a:solidFill>
                  <a:schemeClr val="accent3"/>
                </a:solidFill>
                <a:effectLst>
                  <a:outerShdw blurRad="38100" dist="38100" dir="2700000" algn="tl">
                    <a:srgbClr val="000000">
                      <a:alpha val="43137"/>
                    </a:srgbClr>
                  </a:outerShdw>
                </a:effectLst>
              </a:rPr>
              <a:t>T</a:t>
            </a:r>
            <a:r>
              <a:rPr lang="es-EC" b="1" dirty="0" smtClean="0">
                <a:solidFill>
                  <a:schemeClr val="accent3"/>
                </a:solidFill>
                <a:effectLst>
                  <a:outerShdw blurRad="38100" dist="38100" dir="2700000" algn="tl">
                    <a:srgbClr val="000000">
                      <a:alpha val="43137"/>
                    </a:srgbClr>
                  </a:outerShdw>
                </a:effectLst>
              </a:rPr>
              <a:t>amaño de la partícula</a:t>
            </a:r>
          </a:p>
          <a:p>
            <a:r>
              <a:rPr lang="es-EC" b="1" dirty="0" smtClean="0">
                <a:solidFill>
                  <a:schemeClr val="accent3"/>
                </a:solidFill>
                <a:effectLst>
                  <a:outerShdw blurRad="38100" dist="38100" dir="2700000" algn="tl">
                    <a:srgbClr val="000000">
                      <a:alpha val="43137"/>
                    </a:srgbClr>
                  </a:outerShdw>
                </a:effectLst>
              </a:rPr>
              <a:t>Densidad de la dieta</a:t>
            </a:r>
          </a:p>
          <a:p>
            <a:r>
              <a:rPr lang="es-EC" b="1" dirty="0" smtClean="0">
                <a:solidFill>
                  <a:schemeClr val="accent3"/>
                </a:solidFill>
                <a:effectLst>
                  <a:outerShdw blurRad="38100" dist="38100" dir="2700000" algn="tl">
                    <a:srgbClr val="000000">
                      <a:alpha val="43137"/>
                    </a:srgbClr>
                  </a:outerShdw>
                </a:effectLst>
              </a:rPr>
              <a:t>Acumulación de finos</a:t>
            </a:r>
          </a:p>
          <a:p>
            <a:endParaRPr lang="es-EC" b="1" dirty="0">
              <a:solidFill>
                <a:schemeClr val="accent3"/>
              </a:solidFill>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9021" y="5854900"/>
            <a:ext cx="2494979" cy="78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923480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7384"/>
            <a:ext cx="8229600" cy="1143000"/>
          </a:xfrm>
        </p:spPr>
        <p:txBody>
          <a:bodyPr/>
          <a:lstStyle/>
          <a:p>
            <a:pPr algn="ctr"/>
            <a:r>
              <a:rPr lang="es-EC" sz="3600" i="0" dirty="0" smtClean="0">
                <a:solidFill>
                  <a:srgbClr val="0070C0"/>
                </a:solidFill>
              </a:rPr>
              <a:t>ALIMENTOS</a:t>
            </a:r>
            <a:endParaRPr lang="es-EC" sz="3600" i="0" dirty="0">
              <a:solidFill>
                <a:srgbClr val="0070C0"/>
              </a:solidFill>
            </a:endParaRPr>
          </a:p>
        </p:txBody>
      </p:sp>
      <p:sp>
        <p:nvSpPr>
          <p:cNvPr id="3" name="2 Marcador de texto"/>
          <p:cNvSpPr>
            <a:spLocks noGrp="1"/>
          </p:cNvSpPr>
          <p:nvPr>
            <p:ph type="body" idx="1"/>
          </p:nvPr>
        </p:nvSpPr>
        <p:spPr>
          <a:xfrm>
            <a:off x="539552" y="692696"/>
            <a:ext cx="4040188" cy="639762"/>
          </a:xfrm>
        </p:spPr>
        <p:txBody>
          <a:bodyPr/>
          <a:lstStyle/>
          <a:p>
            <a:r>
              <a:rPr lang="es-EC" sz="2800" u="sng" dirty="0" smtClean="0">
                <a:solidFill>
                  <a:srgbClr val="0070C0"/>
                </a:solidFill>
              </a:rPr>
              <a:t>Pellet</a:t>
            </a:r>
            <a:endParaRPr lang="es-EC" sz="2800" u="sng" dirty="0">
              <a:solidFill>
                <a:srgbClr val="0070C0"/>
              </a:solidFill>
            </a:endParaRPr>
          </a:p>
        </p:txBody>
      </p:sp>
      <p:sp>
        <p:nvSpPr>
          <p:cNvPr id="4" name="3 Marcador de contenido"/>
          <p:cNvSpPr>
            <a:spLocks noGrp="1"/>
          </p:cNvSpPr>
          <p:nvPr>
            <p:ph sz="half" idx="2"/>
          </p:nvPr>
        </p:nvSpPr>
        <p:spPr>
          <a:xfrm>
            <a:off x="179512" y="1340768"/>
            <a:ext cx="4040188" cy="4497363"/>
          </a:xfrm>
        </p:spPr>
        <p:txBody>
          <a:bodyPr/>
          <a:lstStyle/>
          <a:p>
            <a:r>
              <a:rPr lang="es-EC" sz="2000" dirty="0">
                <a:solidFill>
                  <a:schemeClr val="tx1"/>
                </a:solidFill>
              </a:rPr>
              <a:t>C</a:t>
            </a:r>
            <a:r>
              <a:rPr lang="es-EC" sz="2000" dirty="0" smtClean="0">
                <a:solidFill>
                  <a:schemeClr val="tx1"/>
                </a:solidFill>
              </a:rPr>
              <a:t>onsiste en “comprimir el alimento en harina a través de los agujeros de metal o dado, para formar pellets cilíndricos.</a:t>
            </a:r>
          </a:p>
          <a:p>
            <a:r>
              <a:rPr lang="es-EC" sz="2000" dirty="0">
                <a:solidFill>
                  <a:schemeClr val="tx1"/>
                </a:solidFill>
              </a:rPr>
              <a:t>P</a:t>
            </a:r>
            <a:r>
              <a:rPr lang="es-EC" sz="2000" dirty="0" smtClean="0">
                <a:solidFill>
                  <a:schemeClr val="tx1"/>
                </a:solidFill>
              </a:rPr>
              <a:t>ara concentrar nutrientes </a:t>
            </a:r>
          </a:p>
          <a:p>
            <a:r>
              <a:rPr lang="es-EC" sz="2000" dirty="0" smtClean="0">
                <a:solidFill>
                  <a:schemeClr val="tx1"/>
                </a:solidFill>
              </a:rPr>
              <a:t>Manejar y utilizar los alimentos finales de manera más eficiente</a:t>
            </a:r>
          </a:p>
          <a:p>
            <a:r>
              <a:rPr lang="es-EC" sz="2000" dirty="0" smtClean="0">
                <a:solidFill>
                  <a:schemeClr val="tx1"/>
                </a:solidFill>
              </a:rPr>
              <a:t>Proveer un incremento en la digestibilidad de ciertos nutrientes, particularmente carbohidratos y proteínas” (</a:t>
            </a:r>
            <a:r>
              <a:rPr lang="es-EC" sz="2000" dirty="0" err="1" smtClean="0">
                <a:solidFill>
                  <a:schemeClr val="tx1"/>
                </a:solidFill>
              </a:rPr>
              <a:t>Castaldo</a:t>
            </a:r>
            <a:r>
              <a:rPr lang="es-EC" sz="2000" dirty="0" smtClean="0">
                <a:solidFill>
                  <a:schemeClr val="tx1"/>
                </a:solidFill>
              </a:rPr>
              <a:t>, 2006). </a:t>
            </a:r>
          </a:p>
          <a:p>
            <a:endParaRPr lang="es-EC" dirty="0"/>
          </a:p>
        </p:txBody>
      </p:sp>
      <p:sp>
        <p:nvSpPr>
          <p:cNvPr id="5" name="4 Marcador de texto"/>
          <p:cNvSpPr>
            <a:spLocks noGrp="1"/>
          </p:cNvSpPr>
          <p:nvPr>
            <p:ph type="body" sz="quarter" idx="3"/>
          </p:nvPr>
        </p:nvSpPr>
        <p:spPr>
          <a:xfrm>
            <a:off x="4634681" y="620688"/>
            <a:ext cx="4041775" cy="639762"/>
          </a:xfrm>
        </p:spPr>
        <p:txBody>
          <a:bodyPr/>
          <a:lstStyle/>
          <a:p>
            <a:r>
              <a:rPr lang="es-EC" sz="2800" u="sng" dirty="0" smtClean="0">
                <a:solidFill>
                  <a:srgbClr val="0070C0"/>
                </a:solidFill>
              </a:rPr>
              <a:t>Harina</a:t>
            </a:r>
            <a:endParaRPr lang="es-EC" sz="2800" u="sng" dirty="0">
              <a:solidFill>
                <a:srgbClr val="0070C0"/>
              </a:solidFill>
            </a:endParaRPr>
          </a:p>
        </p:txBody>
      </p:sp>
      <p:sp>
        <p:nvSpPr>
          <p:cNvPr id="6" name="5 Marcador de contenido"/>
          <p:cNvSpPr>
            <a:spLocks noGrp="1"/>
          </p:cNvSpPr>
          <p:nvPr>
            <p:ph sz="quarter" idx="4"/>
          </p:nvPr>
        </p:nvSpPr>
        <p:spPr>
          <a:xfrm>
            <a:off x="4355976" y="1340768"/>
            <a:ext cx="4248472" cy="3951288"/>
          </a:xfrm>
        </p:spPr>
        <p:txBody>
          <a:bodyPr/>
          <a:lstStyle/>
          <a:p>
            <a:r>
              <a:rPr lang="es-EC" sz="1900" dirty="0">
                <a:solidFill>
                  <a:schemeClr val="tx1"/>
                </a:solidFill>
              </a:rPr>
              <a:t>M</a:t>
            </a:r>
            <a:r>
              <a:rPr lang="es-EC" sz="1900" dirty="0" smtClean="0">
                <a:solidFill>
                  <a:schemeClr val="tx1"/>
                </a:solidFill>
              </a:rPr>
              <a:t>olienda es reducir el tamaño de las partículas de los ingredientes </a:t>
            </a:r>
          </a:p>
          <a:p>
            <a:r>
              <a:rPr lang="es-EC" sz="1900" dirty="0">
                <a:solidFill>
                  <a:schemeClr val="tx1"/>
                </a:solidFill>
              </a:rPr>
              <a:t>P</a:t>
            </a:r>
            <a:r>
              <a:rPr lang="es-EC" sz="1900" dirty="0" smtClean="0">
                <a:solidFill>
                  <a:schemeClr val="tx1"/>
                </a:solidFill>
              </a:rPr>
              <a:t>ara aumentar la superficie de exposición a la acción de los enzimas </a:t>
            </a:r>
          </a:p>
          <a:p>
            <a:r>
              <a:rPr lang="es-EC" sz="1900" dirty="0">
                <a:solidFill>
                  <a:schemeClr val="tx1"/>
                </a:solidFill>
              </a:rPr>
              <a:t>A</a:t>
            </a:r>
            <a:r>
              <a:rPr lang="es-EC" sz="1900" dirty="0" smtClean="0">
                <a:solidFill>
                  <a:schemeClr val="tx1"/>
                </a:solidFill>
              </a:rPr>
              <a:t>umentando la digestibilidad de los nutrientes</a:t>
            </a:r>
            <a:r>
              <a:rPr lang="es-EC" sz="1900" dirty="0">
                <a:solidFill>
                  <a:schemeClr val="tx1"/>
                </a:solidFill>
              </a:rPr>
              <a:t> </a:t>
            </a:r>
            <a:r>
              <a:rPr lang="es-EC" sz="1900" dirty="0" smtClean="0">
                <a:solidFill>
                  <a:schemeClr val="tx1"/>
                </a:solidFill>
              </a:rPr>
              <a:t>(Isapoultry.com, 2009).</a:t>
            </a:r>
            <a:endParaRPr lang="es-EC" sz="1900" dirty="0">
              <a:solidFill>
                <a:schemeClr val="tx1"/>
              </a:solidFill>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5843054"/>
            <a:ext cx="2494979" cy="78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996853"/>
            <a:ext cx="2030535" cy="1736403"/>
          </a:xfrm>
          <a:prstGeom prst="rect">
            <a:avLst/>
          </a:prstGeom>
          <a:noFill/>
          <a:ln>
            <a:noFill/>
          </a:ln>
          <a:effectLst>
            <a:glow rad="228600">
              <a:srgbClr val="006600">
                <a:alpha val="4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3996853"/>
            <a:ext cx="1858120" cy="1736403"/>
          </a:xfrm>
          <a:prstGeom prst="rect">
            <a:avLst/>
          </a:prstGeom>
          <a:noFill/>
          <a:ln>
            <a:noFill/>
          </a:ln>
          <a:effectLst>
            <a:glow rad="228600">
              <a:srgbClr val="006600">
                <a:alpha val="4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38995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971600" y="44624"/>
            <a:ext cx="6275040" cy="720080"/>
          </a:xfrm>
        </p:spPr>
        <p:txBody>
          <a:bodyPr/>
          <a:lstStyle/>
          <a:p>
            <a:pPr algn="ctr"/>
            <a:r>
              <a:rPr lang="es-EC" i="0" dirty="0" smtClean="0">
                <a:solidFill>
                  <a:srgbClr val="0070C0"/>
                </a:solidFill>
              </a:rPr>
              <a:t>DIETAS Y FASES</a:t>
            </a:r>
            <a:endParaRPr lang="es-EC" i="0" dirty="0">
              <a:solidFill>
                <a:srgbClr val="0070C0"/>
              </a:solidFill>
            </a:endParaRPr>
          </a:p>
        </p:txBody>
      </p:sp>
      <p:sp>
        <p:nvSpPr>
          <p:cNvPr id="8" name="7 Marcador de contenido"/>
          <p:cNvSpPr>
            <a:spLocks noGrp="1"/>
          </p:cNvSpPr>
          <p:nvPr>
            <p:ph idx="1"/>
          </p:nvPr>
        </p:nvSpPr>
        <p:spPr>
          <a:xfrm>
            <a:off x="107504" y="1124769"/>
            <a:ext cx="6264696" cy="4896519"/>
          </a:xfrm>
        </p:spPr>
        <p:txBody>
          <a:bodyPr/>
          <a:lstStyle/>
          <a:p>
            <a:pPr algn="just"/>
            <a:r>
              <a:rPr lang="es-EC" sz="2000" dirty="0">
                <a:solidFill>
                  <a:schemeClr val="tx1"/>
                </a:solidFill>
              </a:rPr>
              <a:t>P</a:t>
            </a:r>
            <a:r>
              <a:rPr lang="es-EC" sz="2000" dirty="0" smtClean="0">
                <a:solidFill>
                  <a:schemeClr val="tx1"/>
                </a:solidFill>
              </a:rPr>
              <a:t>rimera fase de 0-6 semanas           "fase proteico dependiente", de crecimiento rápido y lo importante es lograr las bases del desarrollo corporal (atención a la proteína y micronutrientes). </a:t>
            </a:r>
          </a:p>
          <a:p>
            <a:endParaRPr lang="es-EC" sz="2000" dirty="0" smtClean="0">
              <a:solidFill>
                <a:schemeClr val="tx1"/>
              </a:solidFill>
            </a:endParaRPr>
          </a:p>
          <a:p>
            <a:pPr algn="just"/>
            <a:r>
              <a:rPr lang="es-EC" sz="2000" dirty="0" smtClean="0">
                <a:solidFill>
                  <a:schemeClr val="tx1"/>
                </a:solidFill>
              </a:rPr>
              <a:t>Segunda fase            "energético dependiente", el nivel proteico puede bajar y un lento crecimiento.</a:t>
            </a:r>
          </a:p>
          <a:p>
            <a:pPr marL="0" indent="0">
              <a:buNone/>
            </a:pPr>
            <a:endParaRPr lang="es-EC" sz="2000" dirty="0" smtClean="0">
              <a:solidFill>
                <a:schemeClr val="tx1"/>
              </a:solidFill>
            </a:endParaRPr>
          </a:p>
          <a:p>
            <a:pPr algn="just"/>
            <a:r>
              <a:rPr lang="es-EC" sz="2000" dirty="0" smtClean="0">
                <a:solidFill>
                  <a:schemeClr val="tx1"/>
                </a:solidFill>
              </a:rPr>
              <a:t>Tercera fase            desde 16/17 semanas de vida hasta el comienzo de la puesta. El hígado dobla su tamaño, el oviducto se desarrolla y las reservas corporales aumentan en previsión del estrés que se producirá por el desencadenamiento de la puesta.</a:t>
            </a:r>
          </a:p>
          <a:p>
            <a:endParaRPr lang="es-EC" dirty="0">
              <a:solidFill>
                <a:schemeClr val="tx1"/>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5843054"/>
            <a:ext cx="2494979" cy="78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5 Imagen" descr="C:\Users\Ines Mantilla\Desktop\EXPOSICION T 2014\T IMM 2013\FOTOS HUEVOSBIO 2013\POLLITAS LEVANTE\mayo2012 02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4049" y="74449"/>
            <a:ext cx="2429951" cy="1914391"/>
          </a:xfrm>
          <a:prstGeom prst="rect">
            <a:avLst/>
          </a:prstGeom>
          <a:noFill/>
          <a:ln w="12700">
            <a:noFill/>
          </a:ln>
          <a:effectLst>
            <a:glow rad="63500">
              <a:schemeClr val="tx1">
                <a:lumMod val="50000"/>
                <a:lumOff val="50000"/>
                <a:alpha val="40000"/>
              </a:schemeClr>
            </a:glow>
          </a:effectLst>
        </p:spPr>
      </p:pic>
      <p:pic>
        <p:nvPicPr>
          <p:cNvPr id="9" name="8 Imagen"/>
          <p:cNvPicPr/>
          <p:nvPr/>
        </p:nvPicPr>
        <p:blipFill>
          <a:blip r:embed="rId4" cstate="print"/>
          <a:srcRect/>
          <a:stretch>
            <a:fillRect/>
          </a:stretch>
        </p:blipFill>
        <p:spPr bwMode="auto">
          <a:xfrm>
            <a:off x="6714049" y="2049388"/>
            <a:ext cx="2429951" cy="2171700"/>
          </a:xfrm>
          <a:prstGeom prst="rect">
            <a:avLst/>
          </a:prstGeom>
          <a:noFill/>
          <a:ln w="12700">
            <a:noFill/>
            <a:miter lim="800000"/>
            <a:headEnd/>
            <a:tailEnd/>
          </a:ln>
          <a:effectLst>
            <a:glow rad="63500">
              <a:schemeClr val="tx1">
                <a:lumMod val="50000"/>
                <a:lumOff val="50000"/>
                <a:alpha val="40000"/>
              </a:schemeClr>
            </a:glow>
          </a:effectLst>
        </p:spPr>
      </p:pic>
      <p:pic>
        <p:nvPicPr>
          <p:cNvPr id="10" name="9 Imagen"/>
          <p:cNvPicPr/>
          <p:nvPr/>
        </p:nvPicPr>
        <p:blipFill>
          <a:blip r:embed="rId5" cstate="print"/>
          <a:srcRect/>
          <a:stretch>
            <a:fillRect/>
          </a:stretch>
        </p:blipFill>
        <p:spPr bwMode="auto">
          <a:xfrm>
            <a:off x="6714049" y="4297474"/>
            <a:ext cx="2429951" cy="1507790"/>
          </a:xfrm>
          <a:prstGeom prst="rect">
            <a:avLst/>
          </a:prstGeom>
          <a:noFill/>
          <a:ln w="12700">
            <a:noFill/>
            <a:miter lim="800000"/>
            <a:headEnd/>
            <a:tailEnd/>
          </a:ln>
          <a:effectLst>
            <a:glow rad="63500">
              <a:schemeClr val="tx1">
                <a:lumMod val="50000"/>
                <a:lumOff val="50000"/>
                <a:alpha val="40000"/>
              </a:schemeClr>
            </a:glow>
          </a:effectLst>
        </p:spPr>
      </p:pic>
      <p:sp>
        <p:nvSpPr>
          <p:cNvPr id="2" name="1 Flecha derecha"/>
          <p:cNvSpPr/>
          <p:nvPr/>
        </p:nvSpPr>
        <p:spPr>
          <a:xfrm>
            <a:off x="4067944" y="1196752"/>
            <a:ext cx="576064" cy="28803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Flecha derecha"/>
          <p:cNvSpPr/>
          <p:nvPr/>
        </p:nvSpPr>
        <p:spPr>
          <a:xfrm>
            <a:off x="2339752" y="2852936"/>
            <a:ext cx="576064" cy="28803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Flecha derecha"/>
          <p:cNvSpPr/>
          <p:nvPr/>
        </p:nvSpPr>
        <p:spPr>
          <a:xfrm>
            <a:off x="2195736" y="3861048"/>
            <a:ext cx="576064" cy="28803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8598229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27384"/>
            <a:ext cx="6275040" cy="576064"/>
          </a:xfrm>
        </p:spPr>
        <p:txBody>
          <a:bodyPr/>
          <a:lstStyle/>
          <a:p>
            <a:pPr algn="ctr"/>
            <a:r>
              <a:rPr lang="es-EC" i="0" dirty="0" smtClean="0">
                <a:solidFill>
                  <a:srgbClr val="0070C0"/>
                </a:solidFill>
              </a:rPr>
              <a:t>EL HUEVO</a:t>
            </a:r>
            <a:endParaRPr lang="es-EC" i="0" dirty="0">
              <a:solidFill>
                <a:srgbClr val="0070C0"/>
              </a:solidFill>
            </a:endParaRPr>
          </a:p>
        </p:txBody>
      </p:sp>
      <p:sp>
        <p:nvSpPr>
          <p:cNvPr id="3" name="2 Marcador de contenido"/>
          <p:cNvSpPr>
            <a:spLocks noGrp="1"/>
          </p:cNvSpPr>
          <p:nvPr>
            <p:ph idx="1"/>
          </p:nvPr>
        </p:nvSpPr>
        <p:spPr>
          <a:xfrm>
            <a:off x="457200" y="980729"/>
            <a:ext cx="8229600" cy="4464496"/>
          </a:xfrm>
        </p:spPr>
        <p:txBody>
          <a:bodyPr/>
          <a:lstStyle/>
          <a:p>
            <a:pPr>
              <a:buNone/>
            </a:pPr>
            <a:r>
              <a:rPr lang="es-EC" sz="2500" b="1" dirty="0" smtClean="0">
                <a:solidFill>
                  <a:schemeClr val="tx1"/>
                </a:solidFill>
              </a:rPr>
              <a:t>La calidad del huevo</a:t>
            </a:r>
          </a:p>
          <a:p>
            <a:pPr>
              <a:buNone/>
            </a:pPr>
            <a:r>
              <a:rPr lang="es-EC" sz="2500" dirty="0" smtClean="0">
                <a:solidFill>
                  <a:schemeClr val="tx1"/>
                </a:solidFill>
              </a:rPr>
              <a:t> </a:t>
            </a:r>
          </a:p>
          <a:p>
            <a:pPr algn="just">
              <a:buNone/>
            </a:pPr>
            <a:r>
              <a:rPr lang="es-EC" sz="2500" dirty="0" smtClean="0">
                <a:solidFill>
                  <a:schemeClr val="tx1"/>
                </a:solidFill>
              </a:rPr>
              <a:t>Flores y Rodríguez (2013) sostienen </a:t>
            </a:r>
          </a:p>
          <a:p>
            <a:pPr algn="just">
              <a:buNone/>
            </a:pPr>
            <a:r>
              <a:rPr lang="es-EC" sz="2500" dirty="0" smtClean="0">
                <a:solidFill>
                  <a:schemeClr val="tx1"/>
                </a:solidFill>
              </a:rPr>
              <a:t>que un huevo de tamaño medio (60-65 g) contiene:</a:t>
            </a:r>
          </a:p>
          <a:p>
            <a:pPr algn="just"/>
            <a:r>
              <a:rPr lang="es-EC" sz="2500" dirty="0" smtClean="0">
                <a:solidFill>
                  <a:schemeClr val="tx1"/>
                </a:solidFill>
              </a:rPr>
              <a:t>7.0 g de proteína</a:t>
            </a:r>
          </a:p>
          <a:p>
            <a:pPr algn="just"/>
            <a:r>
              <a:rPr lang="es-EC" sz="2500" dirty="0" smtClean="0">
                <a:solidFill>
                  <a:schemeClr val="tx1"/>
                </a:solidFill>
              </a:rPr>
              <a:t>6.0 g de grasa (sólo hay grasa en la yema)</a:t>
            </a:r>
          </a:p>
          <a:p>
            <a:pPr marL="0" indent="0" algn="just">
              <a:buNone/>
            </a:pPr>
            <a:endParaRPr lang="es-EC" sz="2500" dirty="0">
              <a:solidFill>
                <a:schemeClr val="tx1"/>
              </a:solidFill>
            </a:endParaRPr>
          </a:p>
          <a:p>
            <a:pPr marL="0" indent="0" algn="just">
              <a:buNone/>
            </a:pPr>
            <a:r>
              <a:rPr lang="es-EC" sz="2500" dirty="0" smtClean="0">
                <a:solidFill>
                  <a:schemeClr val="tx1"/>
                </a:solidFill>
              </a:rPr>
              <a:t>El contenido energético medio de los huevos es de unos 400 Kj (unos 6.5 Kj por gramo).</a:t>
            </a:r>
            <a:endParaRPr lang="es-EC" sz="2500" dirty="0">
              <a:solidFill>
                <a:schemeClr val="tx1"/>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5843054"/>
            <a:ext cx="2494979" cy="78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92" y="0"/>
            <a:ext cx="25812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92041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634082"/>
          </a:xfrm>
        </p:spPr>
        <p:txBody>
          <a:bodyPr/>
          <a:lstStyle/>
          <a:p>
            <a:pPr algn="ctr"/>
            <a:r>
              <a:rPr lang="es-EC" i="0" dirty="0" smtClean="0">
                <a:solidFill>
                  <a:srgbClr val="0070C0"/>
                </a:solidFill>
              </a:rPr>
              <a:t>CÁSCARA</a:t>
            </a:r>
            <a:endParaRPr lang="es-EC" i="0" dirty="0">
              <a:solidFill>
                <a:srgbClr val="0070C0"/>
              </a:solidFill>
            </a:endParaRPr>
          </a:p>
        </p:txBody>
      </p:sp>
      <p:sp>
        <p:nvSpPr>
          <p:cNvPr id="3" name="2 Marcador de contenido"/>
          <p:cNvSpPr>
            <a:spLocks noGrp="1"/>
          </p:cNvSpPr>
          <p:nvPr>
            <p:ph idx="1"/>
          </p:nvPr>
        </p:nvSpPr>
        <p:spPr>
          <a:xfrm>
            <a:off x="179512" y="1600201"/>
            <a:ext cx="2736304" cy="1108719"/>
          </a:xfrm>
          <a:blipFill>
            <a:blip r:embed="rId2"/>
            <a:tile tx="0" ty="0" sx="100000" sy="100000" flip="none" algn="tl"/>
          </a:blipFill>
          <a:ln w="25400">
            <a:solidFill>
              <a:schemeClr val="tx1"/>
            </a:solidFill>
          </a:ln>
        </p:spPr>
        <p:txBody>
          <a:bodyPr/>
          <a:lstStyle/>
          <a:p>
            <a:pPr marL="0" indent="0" algn="ctr">
              <a:buNone/>
            </a:pPr>
            <a:r>
              <a:rPr lang="es-EC" sz="2000" b="1" dirty="0" smtClean="0">
                <a:solidFill>
                  <a:schemeClr val="tx1"/>
                </a:solidFill>
              </a:rPr>
              <a:t>La mejora en las producciones de las estirpes actuales</a:t>
            </a:r>
            <a:endParaRPr lang="es-EC" sz="2000" b="1" dirty="0">
              <a:solidFill>
                <a:schemeClr val="tx1"/>
              </a:solidFill>
            </a:endParaRPr>
          </a:p>
        </p:txBody>
      </p:sp>
      <p:pic>
        <p:nvPicPr>
          <p:cNvPr id="4" name="Picture 2" descr="https://encrypted-tbn2.gstatic.com/images?q=tbn:ANd9GcQ14xN9Fn9M4W0QVU0DJNLUSdfA2QM_qJbAtU6cw5CsEs2Sxmtu"/>
          <p:cNvPicPr>
            <a:picLocks noChangeAspect="1" noChangeArrowheads="1"/>
          </p:cNvPicPr>
          <p:nvPr/>
        </p:nvPicPr>
        <p:blipFill>
          <a:blip r:embed="rId3" cstate="print"/>
          <a:srcRect/>
          <a:stretch>
            <a:fillRect/>
          </a:stretch>
        </p:blipFill>
        <p:spPr bwMode="auto">
          <a:xfrm>
            <a:off x="5724128" y="3212976"/>
            <a:ext cx="3106680" cy="2520280"/>
          </a:xfrm>
          <a:prstGeom prst="rect">
            <a:avLst/>
          </a:prstGeom>
          <a:noFill/>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5843054"/>
            <a:ext cx="2494979" cy="78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2 Marcador de contenido"/>
          <p:cNvSpPr txBox="1">
            <a:spLocks/>
          </p:cNvSpPr>
          <p:nvPr/>
        </p:nvSpPr>
        <p:spPr>
          <a:xfrm>
            <a:off x="4283968" y="977280"/>
            <a:ext cx="3672408" cy="806388"/>
          </a:xfrm>
          <a:prstGeom prst="rect">
            <a:avLst/>
          </a:prstGeom>
          <a:ln w="25400">
            <a:solidFill>
              <a:srgbClr val="C00000"/>
            </a:solidFill>
          </a:ln>
        </p:spPr>
        <p:txBody>
          <a:bodyPr/>
          <a:lst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buNone/>
            </a:pPr>
            <a:r>
              <a:rPr lang="es-EC" sz="2000" kern="0" dirty="0" smtClean="0">
                <a:solidFill>
                  <a:schemeClr val="tx1"/>
                </a:solidFill>
              </a:rPr>
              <a:t>Tanto en el número de huevos puestos por gallina/año</a:t>
            </a:r>
            <a:endParaRPr lang="es-EC" sz="2000" kern="0" dirty="0">
              <a:solidFill>
                <a:schemeClr val="tx1"/>
              </a:solidFill>
            </a:endParaRPr>
          </a:p>
        </p:txBody>
      </p:sp>
      <p:cxnSp>
        <p:nvCxnSpPr>
          <p:cNvPr id="10" name="9 Conector recto de flecha"/>
          <p:cNvCxnSpPr>
            <a:endCxn id="8" idx="1"/>
          </p:cNvCxnSpPr>
          <p:nvPr/>
        </p:nvCxnSpPr>
        <p:spPr>
          <a:xfrm flipV="1">
            <a:off x="2915816" y="1380474"/>
            <a:ext cx="1368152" cy="77897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2915816" y="2159451"/>
            <a:ext cx="1390419" cy="27718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2 Marcador de contenido"/>
          <p:cNvSpPr txBox="1">
            <a:spLocks/>
          </p:cNvSpPr>
          <p:nvPr/>
        </p:nvSpPr>
        <p:spPr>
          <a:xfrm>
            <a:off x="853603" y="3659516"/>
            <a:ext cx="4654501" cy="2073739"/>
          </a:xfrm>
          <a:prstGeom prst="rect">
            <a:avLst/>
          </a:prstGeom>
        </p:spPr>
        <p:txBody>
          <a:bodyPr/>
          <a:lst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algn="ctr"/>
            <a:r>
              <a:rPr lang="es-EC" sz="2000" kern="0" dirty="0" smtClean="0">
                <a:solidFill>
                  <a:schemeClr val="tx1"/>
                </a:solidFill>
              </a:rPr>
              <a:t>Ha originado que en muchas ocasiones la fragilidad de la cáscara sea un problema tremendamente importante en muchas explotaciones (Flores 2000).</a:t>
            </a:r>
            <a:endParaRPr lang="es-EC" sz="2000" kern="0" dirty="0">
              <a:solidFill>
                <a:schemeClr val="tx1"/>
              </a:solidFill>
            </a:endParaRPr>
          </a:p>
        </p:txBody>
      </p:sp>
      <p:sp>
        <p:nvSpPr>
          <p:cNvPr id="16" name="2 Marcador de contenido"/>
          <p:cNvSpPr txBox="1">
            <a:spLocks/>
          </p:cNvSpPr>
          <p:nvPr/>
        </p:nvSpPr>
        <p:spPr>
          <a:xfrm>
            <a:off x="4306235" y="2154561"/>
            <a:ext cx="3650141" cy="554359"/>
          </a:xfrm>
          <a:prstGeom prst="rect">
            <a:avLst/>
          </a:prstGeom>
          <a:ln w="25400">
            <a:solidFill>
              <a:srgbClr val="C00000"/>
            </a:solidFill>
          </a:ln>
        </p:spPr>
        <p:txBody>
          <a:bodyPr/>
          <a:lst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buNone/>
            </a:pPr>
            <a:r>
              <a:rPr lang="es-EC" sz="2000" kern="0" dirty="0">
                <a:solidFill>
                  <a:schemeClr val="tx1"/>
                </a:solidFill>
              </a:rPr>
              <a:t>C</a:t>
            </a:r>
            <a:r>
              <a:rPr lang="es-EC" sz="2000" kern="0" dirty="0" smtClean="0">
                <a:solidFill>
                  <a:schemeClr val="tx1"/>
                </a:solidFill>
              </a:rPr>
              <a:t>omo en su tamaño</a:t>
            </a:r>
            <a:endParaRPr lang="es-EC" sz="2000" kern="0" dirty="0">
              <a:solidFill>
                <a:schemeClr val="tx1"/>
              </a:solidFill>
            </a:endParaRPr>
          </a:p>
        </p:txBody>
      </p:sp>
    </p:spTree>
    <p:extLst>
      <p:ext uri="{BB962C8B-B14F-4D97-AF65-F5344CB8AC3E}">
        <p14:creationId xmlns:p14="http://schemas.microsoft.com/office/powerpoint/2010/main" val="42205847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706090"/>
          </a:xfrm>
        </p:spPr>
        <p:txBody>
          <a:bodyPr/>
          <a:lstStyle/>
          <a:p>
            <a:pPr algn="ctr"/>
            <a:r>
              <a:rPr lang="es-EC" i="0" dirty="0" smtClean="0">
                <a:solidFill>
                  <a:srgbClr val="0070C0"/>
                </a:solidFill>
              </a:rPr>
              <a:t>CALIDAD DE LA CÁSCARA</a:t>
            </a:r>
            <a:endParaRPr lang="es-EC" i="0" dirty="0">
              <a:solidFill>
                <a:srgbClr val="0070C0"/>
              </a:solidFill>
            </a:endParaRPr>
          </a:p>
        </p:txBody>
      </p:sp>
      <p:sp>
        <p:nvSpPr>
          <p:cNvPr id="3" name="2 Marcador de contenido"/>
          <p:cNvSpPr>
            <a:spLocks noGrp="1"/>
          </p:cNvSpPr>
          <p:nvPr>
            <p:ph idx="1"/>
          </p:nvPr>
        </p:nvSpPr>
        <p:spPr>
          <a:xfrm>
            <a:off x="1367644" y="1052737"/>
            <a:ext cx="7319156" cy="3024336"/>
          </a:xfrm>
        </p:spPr>
        <p:txBody>
          <a:bodyPr/>
          <a:lstStyle/>
          <a:p>
            <a:pPr marL="0" indent="0" algn="just">
              <a:buNone/>
            </a:pPr>
            <a:r>
              <a:rPr lang="es-EC" sz="1800" dirty="0" smtClean="0">
                <a:solidFill>
                  <a:schemeClr val="tx1"/>
                </a:solidFill>
              </a:rPr>
              <a:t>Las determinaciones del peso específico son un método no invasor que se usa para determinar el espesor de la cáscara del huevo, y por lo tanto la calidad de la cáscara. Las determinaciones de los pesos específicos también tienen la ventaja de ser simples, fáciles de realizar y baratas.</a:t>
            </a:r>
          </a:p>
          <a:p>
            <a:pPr>
              <a:buNone/>
            </a:pPr>
            <a:endParaRPr lang="es-EC" sz="1800" dirty="0" smtClean="0">
              <a:solidFill>
                <a:schemeClr val="tx1"/>
              </a:solidFill>
            </a:endParaRPr>
          </a:p>
          <a:p>
            <a:pPr marL="0" indent="0" algn="just">
              <a:buNone/>
            </a:pPr>
            <a:r>
              <a:rPr lang="es-EC" sz="1800" dirty="0" smtClean="0">
                <a:solidFill>
                  <a:schemeClr val="tx1"/>
                </a:solidFill>
              </a:rPr>
              <a:t>El peso específico refleja la cantidad real que representa la cáscara en comparación con la cantidad de albúmina, yema y membranas. Puede ser usado en avicultura para evaluar la calidad de la cáscara de los huevos</a:t>
            </a:r>
            <a:r>
              <a:rPr lang="es-EC" sz="1800" dirty="0">
                <a:solidFill>
                  <a:schemeClr val="tx1"/>
                </a:solidFill>
              </a:rPr>
              <a:t> </a:t>
            </a:r>
            <a:r>
              <a:rPr lang="es-EC" sz="1800" dirty="0" smtClean="0">
                <a:solidFill>
                  <a:schemeClr val="tx1"/>
                </a:solidFill>
              </a:rPr>
              <a:t>(</a:t>
            </a:r>
            <a:r>
              <a:rPr lang="es-EC" sz="1800" dirty="0" err="1" smtClean="0">
                <a:solidFill>
                  <a:schemeClr val="tx1"/>
                </a:solidFill>
              </a:rPr>
              <a:t>Wineland</a:t>
            </a:r>
            <a:r>
              <a:rPr lang="es-EC" sz="1800" dirty="0" smtClean="0">
                <a:solidFill>
                  <a:schemeClr val="tx1"/>
                </a:solidFill>
              </a:rPr>
              <a:t>, 2008).</a:t>
            </a:r>
            <a:endParaRPr lang="es-EC" sz="1800" dirty="0">
              <a:solidFill>
                <a:schemeClr val="tx1"/>
              </a:solidFill>
            </a:endParaRPr>
          </a:p>
        </p:txBody>
      </p:sp>
      <p:pic>
        <p:nvPicPr>
          <p:cNvPr id="4" name="Picture 2" descr="https://encrypted-tbn3.gstatic.com/images?q=tbn:ANd9GcRNQJ2GpjtWbeJsNvlbIDwZFaJMv8enxCcSrdaSFzpMQj1zFG34"/>
          <p:cNvPicPr>
            <a:picLocks noChangeAspect="1" noChangeArrowheads="1"/>
          </p:cNvPicPr>
          <p:nvPr/>
        </p:nvPicPr>
        <p:blipFill>
          <a:blip r:embed="rId2" cstate="print"/>
          <a:srcRect/>
          <a:stretch>
            <a:fillRect/>
          </a:stretch>
        </p:blipFill>
        <p:spPr bwMode="auto">
          <a:xfrm>
            <a:off x="3707904" y="4276016"/>
            <a:ext cx="2562225" cy="1781175"/>
          </a:xfrm>
          <a:prstGeom prst="rect">
            <a:avLst/>
          </a:prstGeom>
          <a:noFill/>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3525" y="5843054"/>
            <a:ext cx="2494979" cy="78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6 Flecha derecha"/>
          <p:cNvSpPr/>
          <p:nvPr/>
        </p:nvSpPr>
        <p:spPr>
          <a:xfrm>
            <a:off x="611560" y="1124744"/>
            <a:ext cx="576064" cy="288032"/>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Flecha derecha"/>
          <p:cNvSpPr/>
          <p:nvPr/>
        </p:nvSpPr>
        <p:spPr>
          <a:xfrm>
            <a:off x="641287" y="2852936"/>
            <a:ext cx="576064" cy="288032"/>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7742180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259632" y="490662"/>
            <a:ext cx="6984776" cy="706090"/>
          </a:xfrm>
          <a:solidFill>
            <a:schemeClr val="tx1"/>
          </a:solidFill>
          <a:ln>
            <a:solidFill>
              <a:schemeClr val="bg1"/>
            </a:solidFill>
            <a:miter lim="800000"/>
            <a:headEnd/>
            <a:tailEnd/>
          </a:ln>
        </p:spPr>
        <p:txBody>
          <a:bodyPr/>
          <a:lstStyle/>
          <a:p>
            <a:pPr algn="ctr">
              <a:defRPr/>
            </a:pPr>
            <a:r>
              <a:rPr lang="en-US" altLang="es-EC" dirty="0" err="1" smtClean="0">
                <a:solidFill>
                  <a:schemeClr val="bg1"/>
                </a:solidFill>
                <a:effectLst>
                  <a:outerShdw blurRad="38100" dist="38100" dir="2700000" algn="tl">
                    <a:srgbClr val="FFFFFF"/>
                  </a:outerShdw>
                </a:effectLst>
                <a:latin typeface="Arial" charset="0"/>
              </a:rPr>
              <a:t>Presentación</a:t>
            </a:r>
            <a:r>
              <a:rPr lang="en-US" altLang="es-EC" dirty="0" smtClean="0">
                <a:solidFill>
                  <a:schemeClr val="bg1"/>
                </a:solidFill>
                <a:effectLst>
                  <a:outerShdw blurRad="38100" dist="38100" dir="2700000" algn="tl">
                    <a:srgbClr val="FFFFFF"/>
                  </a:outerShdw>
                </a:effectLst>
                <a:latin typeface="Arial" charset="0"/>
              </a:rPr>
              <a:t> del </a:t>
            </a:r>
            <a:r>
              <a:rPr lang="en-US" altLang="es-EC" dirty="0" err="1" smtClean="0">
                <a:solidFill>
                  <a:schemeClr val="bg1"/>
                </a:solidFill>
                <a:effectLst>
                  <a:outerShdw blurRad="38100" dist="38100" dir="2700000" algn="tl">
                    <a:srgbClr val="FFFFFF"/>
                  </a:outerShdw>
                </a:effectLst>
                <a:latin typeface="Arial" charset="0"/>
              </a:rPr>
              <a:t>Estudio</a:t>
            </a:r>
            <a:endParaRPr lang="en-US" altLang="es-EC" dirty="0" smtClean="0">
              <a:solidFill>
                <a:schemeClr val="bg1"/>
              </a:solidFill>
              <a:effectLst>
                <a:outerShdw blurRad="38100" dist="38100" dir="2700000" algn="tl">
                  <a:srgbClr val="FFFFFF"/>
                </a:outerShdw>
              </a:effectLst>
              <a:latin typeface="Arial" charset="0"/>
            </a:endParaRPr>
          </a:p>
        </p:txBody>
      </p:sp>
      <p:sp>
        <p:nvSpPr>
          <p:cNvPr id="6147" name="Rectangle 3"/>
          <p:cNvSpPr>
            <a:spLocks noGrp="1" noChangeArrowheads="1"/>
          </p:cNvSpPr>
          <p:nvPr>
            <p:ph type="body" idx="1"/>
          </p:nvPr>
        </p:nvSpPr>
        <p:spPr>
          <a:xfrm>
            <a:off x="1259632" y="1988840"/>
            <a:ext cx="4114800" cy="3373835"/>
          </a:xfrm>
        </p:spPr>
        <p:txBody>
          <a:bodyPr/>
          <a:lstStyle/>
          <a:p>
            <a:r>
              <a:rPr lang="en-US" altLang="es-EC" dirty="0" err="1" smtClean="0">
                <a:solidFill>
                  <a:schemeClr val="tx1"/>
                </a:solidFill>
                <a:latin typeface="Arial" charset="0"/>
              </a:rPr>
              <a:t>Introducción</a:t>
            </a:r>
            <a:endParaRPr lang="en-US" altLang="es-EC" dirty="0" smtClean="0">
              <a:solidFill>
                <a:schemeClr val="tx1"/>
              </a:solidFill>
              <a:latin typeface="Arial" charset="0"/>
            </a:endParaRPr>
          </a:p>
          <a:p>
            <a:r>
              <a:rPr lang="en-US" altLang="es-EC" dirty="0" err="1" smtClean="0">
                <a:solidFill>
                  <a:schemeClr val="tx1"/>
                </a:solidFill>
                <a:latin typeface="Arial" charset="0"/>
              </a:rPr>
              <a:t>Objetivos</a:t>
            </a:r>
            <a:endParaRPr lang="en-US" altLang="es-EC" dirty="0" smtClean="0">
              <a:solidFill>
                <a:schemeClr val="tx1"/>
              </a:solidFill>
              <a:latin typeface="Arial" charset="0"/>
            </a:endParaRPr>
          </a:p>
          <a:p>
            <a:r>
              <a:rPr lang="en-US" altLang="es-EC" dirty="0" err="1" smtClean="0">
                <a:solidFill>
                  <a:schemeClr val="tx1"/>
                </a:solidFill>
                <a:latin typeface="Arial" charset="0"/>
              </a:rPr>
              <a:t>Revisión</a:t>
            </a:r>
            <a:r>
              <a:rPr lang="en-US" altLang="es-EC" dirty="0" smtClean="0">
                <a:solidFill>
                  <a:schemeClr val="tx1"/>
                </a:solidFill>
                <a:latin typeface="Arial" charset="0"/>
              </a:rPr>
              <a:t> de </a:t>
            </a:r>
            <a:r>
              <a:rPr lang="en-US" altLang="es-EC" dirty="0" err="1" smtClean="0">
                <a:solidFill>
                  <a:schemeClr val="tx1"/>
                </a:solidFill>
                <a:latin typeface="Arial" charset="0"/>
              </a:rPr>
              <a:t>literatura</a:t>
            </a:r>
            <a:endParaRPr lang="en-US" altLang="es-EC" dirty="0" smtClean="0">
              <a:solidFill>
                <a:schemeClr val="tx1"/>
              </a:solidFill>
              <a:latin typeface="Arial" charset="0"/>
            </a:endParaRPr>
          </a:p>
          <a:p>
            <a:r>
              <a:rPr lang="en-US" altLang="es-EC" dirty="0" err="1" smtClean="0">
                <a:solidFill>
                  <a:schemeClr val="tx1"/>
                </a:solidFill>
                <a:latin typeface="Arial" charset="0"/>
              </a:rPr>
              <a:t>Metodología</a:t>
            </a:r>
            <a:endParaRPr lang="en-US" altLang="es-EC" dirty="0" smtClean="0">
              <a:solidFill>
                <a:schemeClr val="tx1"/>
              </a:solidFill>
              <a:latin typeface="Arial" charset="0"/>
            </a:endParaRPr>
          </a:p>
          <a:p>
            <a:r>
              <a:rPr lang="en-US" altLang="es-EC" dirty="0" err="1" smtClean="0">
                <a:solidFill>
                  <a:schemeClr val="tx1"/>
                </a:solidFill>
                <a:latin typeface="Arial" charset="0"/>
              </a:rPr>
              <a:t>Resultados</a:t>
            </a:r>
            <a:r>
              <a:rPr lang="en-US" altLang="es-EC" dirty="0" smtClean="0">
                <a:solidFill>
                  <a:schemeClr val="tx1"/>
                </a:solidFill>
                <a:latin typeface="Arial" charset="0"/>
              </a:rPr>
              <a:t> y </a:t>
            </a:r>
            <a:r>
              <a:rPr lang="en-US" altLang="es-EC" dirty="0" err="1" smtClean="0">
                <a:solidFill>
                  <a:schemeClr val="tx1"/>
                </a:solidFill>
                <a:latin typeface="Arial" charset="0"/>
              </a:rPr>
              <a:t>Discusión</a:t>
            </a:r>
            <a:endParaRPr lang="en-US" altLang="es-EC" dirty="0" smtClean="0">
              <a:solidFill>
                <a:schemeClr val="tx1"/>
              </a:solidFill>
              <a:latin typeface="Arial" charset="0"/>
            </a:endParaRPr>
          </a:p>
          <a:p>
            <a:r>
              <a:rPr lang="en-US" altLang="es-EC" dirty="0" err="1" smtClean="0">
                <a:solidFill>
                  <a:schemeClr val="tx1"/>
                </a:solidFill>
                <a:latin typeface="Arial" charset="0"/>
              </a:rPr>
              <a:t>Conclusiones</a:t>
            </a:r>
            <a:endParaRPr lang="en-US" altLang="es-EC" dirty="0" smtClean="0">
              <a:solidFill>
                <a:schemeClr val="tx1"/>
              </a:solidFill>
              <a:latin typeface="Arial" charset="0"/>
            </a:endParaRPr>
          </a:p>
          <a:p>
            <a:r>
              <a:rPr lang="en-US" altLang="es-EC" dirty="0" err="1" smtClean="0">
                <a:solidFill>
                  <a:schemeClr val="tx1"/>
                </a:solidFill>
                <a:latin typeface="Arial" charset="0"/>
              </a:rPr>
              <a:t>Recomendaciones</a:t>
            </a:r>
            <a:endParaRPr lang="en-US" altLang="es-EC" dirty="0" smtClean="0">
              <a:solidFill>
                <a:schemeClr val="tx1"/>
              </a:solidFill>
              <a:latin typeface="Arial"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1121" y="5828908"/>
            <a:ext cx="2805375"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Picture 6" descr="http://www.ltz.de/uploads/Produkte%20Tradition.jpg"/>
          <p:cNvPicPr>
            <a:picLocks noChangeAspect="1" noChangeArrowheads="1"/>
          </p:cNvPicPr>
          <p:nvPr/>
        </p:nvPicPr>
        <p:blipFill>
          <a:blip r:embed="rId3" cstate="print"/>
          <a:srcRect/>
          <a:stretch>
            <a:fillRect/>
          </a:stretch>
        </p:blipFill>
        <p:spPr bwMode="auto">
          <a:xfrm flipH="1">
            <a:off x="49250" y="0"/>
            <a:ext cx="399363" cy="598376"/>
          </a:xfrm>
          <a:prstGeom prst="rect">
            <a:avLst/>
          </a:prstGeom>
          <a:noFill/>
        </p:spPr>
      </p:pic>
      <p:pic>
        <p:nvPicPr>
          <p:cNvPr id="28674" name="Picture 2" descr="C:\Users\Ines Mantilla\Desktop\EXPOSICION T 2014\FOTOS\FOTOS HUEVOSBIO 2013\5 Huevos\SAM_1718 - cop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2564904"/>
            <a:ext cx="3052796" cy="1824362"/>
          </a:xfrm>
          <a:prstGeom prst="rect">
            <a:avLst/>
          </a:prstGeom>
          <a:noFill/>
          <a:effectLst>
            <a:glow rad="228600">
              <a:schemeClr val="accent1">
                <a:lumMod val="50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13920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ppt_x</p:attrName>
                                        </p:attrNameLst>
                                      </p:cBhvr>
                                      <p:tavLst>
                                        <p:tav tm="0">
                                          <p:val>
                                            <p:strVal val="#ppt_x-.2"/>
                                          </p:val>
                                        </p:tav>
                                        <p:tav tm="100000">
                                          <p:val>
                                            <p:strVal val="#ppt_x"/>
                                          </p:val>
                                        </p:tav>
                                      </p:tavLst>
                                    </p:anim>
                                    <p:anim calcmode="lin" valueType="num">
                                      <p:cBhvr>
                                        <p:cTn id="8" dur="1000" fill="hold"/>
                                        <p:tgtEl>
                                          <p:spTgt spid="614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1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6147">
                                            <p:txEl>
                                              <p:pRg st="0" end="0"/>
                                            </p:txEl>
                                          </p:spTgt>
                                        </p:tgtEl>
                                        <p:attrNameLst>
                                          <p:attrName>style.visibility</p:attrName>
                                        </p:attrNameLst>
                                      </p:cBhvr>
                                      <p:to>
                                        <p:strVal val="visible"/>
                                      </p:to>
                                    </p:set>
                                    <p:animEffect transition="in" filter="fade">
                                      <p:cBhvr>
                                        <p:cTn id="14" dur="500"/>
                                        <p:tgtEl>
                                          <p:spTgt spid="6147">
                                            <p:txEl>
                                              <p:pRg st="0" end="0"/>
                                            </p:txEl>
                                          </p:spTgt>
                                        </p:tgtEl>
                                      </p:cBhvr>
                                    </p:animEffect>
                                    <p:anim calcmode="lin" valueType="num">
                                      <p:cBhvr>
                                        <p:cTn id="15"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6147">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6147">
                                            <p:txEl>
                                              <p:pRg st="1" end="1"/>
                                            </p:txEl>
                                          </p:spTgt>
                                        </p:tgtEl>
                                        <p:attrNameLst>
                                          <p:attrName>style.visibility</p:attrName>
                                        </p:attrNameLst>
                                      </p:cBhvr>
                                      <p:to>
                                        <p:strVal val="visible"/>
                                      </p:to>
                                    </p:set>
                                    <p:animEffect transition="in" filter="fade">
                                      <p:cBhvr>
                                        <p:cTn id="21" dur="500"/>
                                        <p:tgtEl>
                                          <p:spTgt spid="6147">
                                            <p:txEl>
                                              <p:pRg st="1" end="1"/>
                                            </p:txEl>
                                          </p:spTgt>
                                        </p:tgtEl>
                                      </p:cBhvr>
                                    </p:animEffect>
                                    <p:anim calcmode="lin" valueType="num">
                                      <p:cBhvr>
                                        <p:cTn id="22"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6147">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6147">
                                            <p:txEl>
                                              <p:pRg st="2" end="2"/>
                                            </p:txEl>
                                          </p:spTgt>
                                        </p:tgtEl>
                                        <p:attrNameLst>
                                          <p:attrName>style.visibility</p:attrName>
                                        </p:attrNameLst>
                                      </p:cBhvr>
                                      <p:to>
                                        <p:strVal val="visible"/>
                                      </p:to>
                                    </p:set>
                                    <p:animEffect transition="in" filter="fade">
                                      <p:cBhvr>
                                        <p:cTn id="28" dur="500"/>
                                        <p:tgtEl>
                                          <p:spTgt spid="6147">
                                            <p:txEl>
                                              <p:pRg st="2" end="2"/>
                                            </p:txEl>
                                          </p:spTgt>
                                        </p:tgtEl>
                                      </p:cBhvr>
                                    </p:animEffect>
                                    <p:anim calcmode="lin" valueType="num">
                                      <p:cBhvr>
                                        <p:cTn id="2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6147">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animEffect transition="in" filter="fade">
                                      <p:cBhvr>
                                        <p:cTn id="35" dur="500"/>
                                        <p:tgtEl>
                                          <p:spTgt spid="6147">
                                            <p:txEl>
                                              <p:pRg st="3" end="3"/>
                                            </p:txEl>
                                          </p:spTgt>
                                        </p:tgtEl>
                                      </p:cBhvr>
                                    </p:animEffect>
                                    <p:anim calcmode="lin" valueType="num">
                                      <p:cBhvr>
                                        <p:cTn id="36"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6147">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6147">
                                            <p:txEl>
                                              <p:pRg st="4" end="4"/>
                                            </p:txEl>
                                          </p:spTgt>
                                        </p:tgtEl>
                                        <p:attrNameLst>
                                          <p:attrName>style.visibility</p:attrName>
                                        </p:attrNameLst>
                                      </p:cBhvr>
                                      <p:to>
                                        <p:strVal val="visible"/>
                                      </p:to>
                                    </p:set>
                                    <p:animEffect transition="in" filter="fade">
                                      <p:cBhvr>
                                        <p:cTn id="42" dur="500"/>
                                        <p:tgtEl>
                                          <p:spTgt spid="6147">
                                            <p:txEl>
                                              <p:pRg st="4" end="4"/>
                                            </p:txEl>
                                          </p:spTgt>
                                        </p:tgtEl>
                                      </p:cBhvr>
                                    </p:animEffect>
                                    <p:anim calcmode="lin" valueType="num">
                                      <p:cBhvr>
                                        <p:cTn id="43"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6147">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4" presetClass="entr" presetSubtype="0" fill="hold" grpId="0" nodeType="clickEffect">
                                  <p:stCondLst>
                                    <p:cond delay="0"/>
                                  </p:stCondLst>
                                  <p:childTnLst>
                                    <p:set>
                                      <p:cBhvr>
                                        <p:cTn id="48" dur="1" fill="hold">
                                          <p:stCondLst>
                                            <p:cond delay="0"/>
                                          </p:stCondLst>
                                        </p:cTn>
                                        <p:tgtEl>
                                          <p:spTgt spid="6147">
                                            <p:txEl>
                                              <p:pRg st="5" end="5"/>
                                            </p:txEl>
                                          </p:spTgt>
                                        </p:tgtEl>
                                        <p:attrNameLst>
                                          <p:attrName>style.visibility</p:attrName>
                                        </p:attrNameLst>
                                      </p:cBhvr>
                                      <p:to>
                                        <p:strVal val="visible"/>
                                      </p:to>
                                    </p:set>
                                    <p:animEffect transition="in" filter="fade">
                                      <p:cBhvr>
                                        <p:cTn id="49" dur="500"/>
                                        <p:tgtEl>
                                          <p:spTgt spid="6147">
                                            <p:txEl>
                                              <p:pRg st="5" end="5"/>
                                            </p:txEl>
                                          </p:spTgt>
                                        </p:tgtEl>
                                      </p:cBhvr>
                                    </p:animEffect>
                                    <p:anim calcmode="lin" valueType="num">
                                      <p:cBhvr>
                                        <p:cTn id="50"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6147">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4" presetClass="entr" presetSubtype="0" fill="hold" grpId="0" nodeType="clickEffect">
                                  <p:stCondLst>
                                    <p:cond delay="0"/>
                                  </p:stCondLst>
                                  <p:childTnLst>
                                    <p:set>
                                      <p:cBhvr>
                                        <p:cTn id="55" dur="1" fill="hold">
                                          <p:stCondLst>
                                            <p:cond delay="0"/>
                                          </p:stCondLst>
                                        </p:cTn>
                                        <p:tgtEl>
                                          <p:spTgt spid="6147">
                                            <p:txEl>
                                              <p:pRg st="6" end="6"/>
                                            </p:txEl>
                                          </p:spTgt>
                                        </p:tgtEl>
                                        <p:attrNameLst>
                                          <p:attrName>style.visibility</p:attrName>
                                        </p:attrNameLst>
                                      </p:cBhvr>
                                      <p:to>
                                        <p:strVal val="visible"/>
                                      </p:to>
                                    </p:set>
                                    <p:animEffect transition="in" filter="fade">
                                      <p:cBhvr>
                                        <p:cTn id="56" dur="500"/>
                                        <p:tgtEl>
                                          <p:spTgt spid="6147">
                                            <p:txEl>
                                              <p:pRg st="6" end="6"/>
                                            </p:txEl>
                                          </p:spTgt>
                                        </p:tgtEl>
                                      </p:cBhvr>
                                    </p:animEffect>
                                    <p:anim calcmode="lin" valueType="num">
                                      <p:cBhvr>
                                        <p:cTn id="57"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p:cTn id="58" dur="500" fill="hold"/>
                                        <p:tgtEl>
                                          <p:spTgt spid="6147">
                                            <p:txEl>
                                              <p:pRg st="6" end="6"/>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val 2"/>
          <p:cNvSpPr>
            <a:spLocks noChangeArrowheads="1"/>
          </p:cNvSpPr>
          <p:nvPr/>
        </p:nvSpPr>
        <p:spPr bwMode="auto">
          <a:xfrm>
            <a:off x="1676400" y="1143000"/>
            <a:ext cx="6096000" cy="3962400"/>
          </a:xfrm>
          <a:prstGeom prst="ellipse">
            <a:avLst/>
          </a:prstGeom>
          <a:solidFill>
            <a:schemeClr val="tx1"/>
          </a:solidFill>
          <a:ln w="19050" cap="sq">
            <a:solidFill>
              <a:srgbClr val="C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u="sng">
                <a:solidFill>
                  <a:schemeClr val="tx1"/>
                </a:solidFill>
                <a:latin typeface="Times New Roman" pitchFamily="18" charset="0"/>
              </a:defRPr>
            </a:lvl1pPr>
            <a:lvl2pPr marL="742950" indent="-285750">
              <a:defRPr u="sng">
                <a:solidFill>
                  <a:schemeClr val="tx1"/>
                </a:solidFill>
                <a:latin typeface="Times New Roman" pitchFamily="18" charset="0"/>
              </a:defRPr>
            </a:lvl2pPr>
            <a:lvl3pPr marL="1143000" indent="-228600">
              <a:defRPr u="sng">
                <a:solidFill>
                  <a:schemeClr val="tx1"/>
                </a:solidFill>
                <a:latin typeface="Times New Roman" pitchFamily="18" charset="0"/>
              </a:defRPr>
            </a:lvl3pPr>
            <a:lvl4pPr marL="1600200" indent="-228600">
              <a:defRPr u="sng">
                <a:solidFill>
                  <a:schemeClr val="tx1"/>
                </a:solidFill>
                <a:latin typeface="Times New Roman" pitchFamily="18" charset="0"/>
              </a:defRPr>
            </a:lvl4pPr>
            <a:lvl5pPr marL="2057400" indent="-228600">
              <a:defRPr u="sng">
                <a:solidFill>
                  <a:schemeClr val="tx1"/>
                </a:solidFill>
                <a:latin typeface="Times New Roman" pitchFamily="18" charset="0"/>
              </a:defRPr>
            </a:lvl5pPr>
            <a:lvl6pPr marL="2514600" indent="-228600" algn="ctr" eaLnBrk="0" fontAlgn="base" hangingPunct="0">
              <a:spcBef>
                <a:spcPct val="0"/>
              </a:spcBef>
              <a:spcAft>
                <a:spcPct val="0"/>
              </a:spcAft>
              <a:defRPr u="sng">
                <a:solidFill>
                  <a:schemeClr val="tx1"/>
                </a:solidFill>
                <a:latin typeface="Times New Roman" pitchFamily="18" charset="0"/>
              </a:defRPr>
            </a:lvl6pPr>
            <a:lvl7pPr marL="2971800" indent="-228600" algn="ctr" eaLnBrk="0" fontAlgn="base" hangingPunct="0">
              <a:spcBef>
                <a:spcPct val="0"/>
              </a:spcBef>
              <a:spcAft>
                <a:spcPct val="0"/>
              </a:spcAft>
              <a:defRPr u="sng">
                <a:solidFill>
                  <a:schemeClr val="tx1"/>
                </a:solidFill>
                <a:latin typeface="Times New Roman" pitchFamily="18" charset="0"/>
              </a:defRPr>
            </a:lvl7pPr>
            <a:lvl8pPr marL="3429000" indent="-228600" algn="ctr" eaLnBrk="0" fontAlgn="base" hangingPunct="0">
              <a:spcBef>
                <a:spcPct val="0"/>
              </a:spcBef>
              <a:spcAft>
                <a:spcPct val="0"/>
              </a:spcAft>
              <a:defRPr u="sng">
                <a:solidFill>
                  <a:schemeClr val="tx1"/>
                </a:solidFill>
                <a:latin typeface="Times New Roman" pitchFamily="18" charset="0"/>
              </a:defRPr>
            </a:lvl8pPr>
            <a:lvl9pPr marL="3886200" indent="-228600" algn="ctr" eaLnBrk="0" fontAlgn="base" hangingPunct="0">
              <a:spcBef>
                <a:spcPct val="0"/>
              </a:spcBef>
              <a:spcAft>
                <a:spcPct val="0"/>
              </a:spcAft>
              <a:defRPr u="sng">
                <a:solidFill>
                  <a:schemeClr val="tx1"/>
                </a:solidFill>
                <a:latin typeface="Times New Roman" pitchFamily="18" charset="0"/>
              </a:defRPr>
            </a:lvl9pPr>
          </a:lstStyle>
          <a:p>
            <a:pPr algn="ctr" eaLnBrk="1" hangingPunct="1"/>
            <a:r>
              <a:rPr lang="en-US" altLang="es-EC" sz="3200" b="1" u="none" dirty="0" smtClean="0">
                <a:solidFill>
                  <a:schemeClr val="bg1"/>
                </a:solidFill>
                <a:latin typeface="Comic Sans MS" pitchFamily="66" charset="0"/>
              </a:rPr>
              <a:t>METODOLOGÍA</a:t>
            </a:r>
            <a:endParaRPr lang="pt-BR" altLang="es-EC" sz="3200" b="1" u="none" dirty="0">
              <a:solidFill>
                <a:schemeClr val="bg1"/>
              </a:solidFill>
              <a:latin typeface="Comic Sans MS" pitchFamily="66"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9021" y="5834146"/>
            <a:ext cx="2494979" cy="78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323528" y="6474822"/>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9545298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2" name="Text Box 6"/>
          <p:cNvSpPr txBox="1">
            <a:spLocks noChangeArrowheads="1"/>
          </p:cNvSpPr>
          <p:nvPr/>
        </p:nvSpPr>
        <p:spPr bwMode="auto">
          <a:xfrm>
            <a:off x="516874" y="980728"/>
            <a:ext cx="7776864" cy="1754326"/>
          </a:xfrm>
          <a:prstGeom prst="rect">
            <a:avLst/>
          </a:prstGeom>
          <a:noFill/>
          <a:ln w="9525">
            <a:noFill/>
            <a:miter lim="800000"/>
            <a:headEnd/>
            <a:tailEnd/>
          </a:ln>
          <a:effectLst/>
        </p:spPr>
        <p:txBody>
          <a:bodyPr wrap="square">
            <a:spAutoFit/>
          </a:bodyPr>
          <a:lstStyle/>
          <a:p>
            <a:pPr algn="just"/>
            <a:r>
              <a:rPr lang="es-EC" b="1" dirty="0" smtClean="0"/>
              <a:t>Se realizó en la Granja </a:t>
            </a:r>
            <a:r>
              <a:rPr lang="es-EC" b="1" dirty="0" err="1" smtClean="0"/>
              <a:t>Huevosbio</a:t>
            </a:r>
            <a:r>
              <a:rPr lang="es-EC" b="1" dirty="0" smtClean="0"/>
              <a:t>, ubicada en la provincia de Tungurahua, cantón Ambato, parroquia </a:t>
            </a:r>
            <a:r>
              <a:rPr lang="es-EC" b="1" dirty="0" err="1" smtClean="0"/>
              <a:t>Izamba</a:t>
            </a:r>
            <a:r>
              <a:rPr lang="es-EC" b="1" dirty="0" smtClean="0"/>
              <a:t>, sector </a:t>
            </a:r>
            <a:r>
              <a:rPr lang="es-EC" b="1" dirty="0" err="1" smtClean="0"/>
              <a:t>Samanga</a:t>
            </a:r>
            <a:r>
              <a:rPr lang="es-EC" b="1" dirty="0" smtClean="0"/>
              <a:t>.</a:t>
            </a:r>
          </a:p>
          <a:p>
            <a:pPr algn="just"/>
            <a:endParaRPr lang="es-EC" b="1" dirty="0"/>
          </a:p>
          <a:p>
            <a:pPr marL="285750" indent="-285750" algn="just">
              <a:buFont typeface="Arial" panose="020B0604020202020204" pitchFamily="34" charset="0"/>
              <a:buChar char="•"/>
            </a:pPr>
            <a:r>
              <a:rPr lang="es-EC" b="1" dirty="0" smtClean="0"/>
              <a:t>Altitud:	 	2750 m.s.n.m.</a:t>
            </a:r>
          </a:p>
          <a:p>
            <a:pPr marL="285750" indent="-285750" algn="just">
              <a:buFont typeface="Arial" panose="020B0604020202020204" pitchFamily="34" charset="0"/>
              <a:buChar char="•"/>
            </a:pPr>
            <a:r>
              <a:rPr lang="es-EC" b="1" dirty="0" smtClean="0"/>
              <a:t>Temperatura media: 	12.5 </a:t>
            </a:r>
            <a:r>
              <a:rPr lang="es-EC" b="1" dirty="0" err="1" smtClean="0"/>
              <a:t>ºC</a:t>
            </a:r>
            <a:endParaRPr lang="es-EC" b="1" dirty="0" smtClean="0"/>
          </a:p>
          <a:p>
            <a:pPr marL="285750" indent="-285750" algn="just">
              <a:buFont typeface="Arial" panose="020B0604020202020204" pitchFamily="34" charset="0"/>
              <a:buChar char="•"/>
            </a:pPr>
            <a:r>
              <a:rPr lang="es-EC" b="1" dirty="0" smtClean="0"/>
              <a:t>Humedad relativa:	76%.</a:t>
            </a:r>
            <a:endParaRPr lang="es-ES" b="1" dirty="0" smtClean="0"/>
          </a:p>
        </p:txBody>
      </p:sp>
      <p:sp>
        <p:nvSpPr>
          <p:cNvPr id="12" name="Text Box 5"/>
          <p:cNvSpPr txBox="1">
            <a:spLocks noChangeArrowheads="1"/>
          </p:cNvSpPr>
          <p:nvPr/>
        </p:nvSpPr>
        <p:spPr bwMode="auto">
          <a:xfrm>
            <a:off x="395536" y="260648"/>
            <a:ext cx="8604448" cy="400110"/>
          </a:xfrm>
          <a:prstGeom prst="rect">
            <a:avLst/>
          </a:prstGeom>
          <a:noFill/>
          <a:ln w="9525">
            <a:noFill/>
            <a:miter lim="800000"/>
            <a:headEnd/>
            <a:tailEnd/>
          </a:ln>
          <a:effectLst/>
        </p:spPr>
        <p:txBody>
          <a:bodyPr wrap="square">
            <a:spAutoFit/>
          </a:bodyPr>
          <a:lstStyle/>
          <a:p>
            <a:pPr algn="l"/>
            <a:r>
              <a:rPr lang="es-ES" sz="2000" b="1" dirty="0">
                <a:solidFill>
                  <a:srgbClr val="0070C0"/>
                </a:solidFill>
                <a:effectLst>
                  <a:outerShdw blurRad="38100" dist="38100" dir="2700000" algn="tl">
                    <a:srgbClr val="000000">
                      <a:alpha val="43137"/>
                    </a:srgbClr>
                  </a:outerShdw>
                </a:effectLst>
              </a:rPr>
              <a:t>LOCALIZACIÓN GEOGRÁFICA Y DURACIÓN DE LA INVESTIGACIÓN</a:t>
            </a:r>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8752" y="5949280"/>
            <a:ext cx="2267744" cy="654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9 Imagen" descr="SAM_0389"/>
          <p:cNvPicPr/>
          <p:nvPr/>
        </p:nvPicPr>
        <p:blipFill>
          <a:blip r:embed="rId3" cstate="print"/>
          <a:srcRect/>
          <a:stretch>
            <a:fillRect/>
          </a:stretch>
        </p:blipFill>
        <p:spPr bwMode="auto">
          <a:xfrm>
            <a:off x="2402917" y="3423776"/>
            <a:ext cx="4882793" cy="2525504"/>
          </a:xfrm>
          <a:prstGeom prst="rect">
            <a:avLst/>
          </a:prstGeom>
          <a:noFill/>
          <a:ln w="12700">
            <a:noFill/>
            <a:miter lim="800000"/>
            <a:headEnd/>
            <a:tailEnd/>
          </a:ln>
          <a:effectLst>
            <a:glow rad="63500">
              <a:schemeClr val="accent1">
                <a:satMod val="175000"/>
                <a:alpha val="40000"/>
              </a:schemeClr>
            </a:glow>
            <a:outerShdw blurRad="50800" dist="38100" dir="18900000" algn="bl" rotWithShape="0">
              <a:prstClr val="black">
                <a:alpha val="40000"/>
              </a:prstClr>
            </a:outerShdw>
          </a:effectLst>
        </p:spPr>
      </p:pic>
      <p:sp>
        <p:nvSpPr>
          <p:cNvPr id="2" name="1 Rectángulo"/>
          <p:cNvSpPr/>
          <p:nvPr/>
        </p:nvSpPr>
        <p:spPr>
          <a:xfrm>
            <a:off x="539552" y="2924944"/>
            <a:ext cx="7056784" cy="369332"/>
          </a:xfrm>
          <a:prstGeom prst="rect">
            <a:avLst/>
          </a:prstGeom>
        </p:spPr>
        <p:txBody>
          <a:bodyPr wrap="square">
            <a:spAutoFit/>
          </a:bodyPr>
          <a:lstStyle/>
          <a:p>
            <a:pPr algn="just"/>
            <a:r>
              <a:rPr lang="es-EC" b="1" dirty="0"/>
              <a:t>La fase experimental tuvo una duración de 12 meses.</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3846059"/>
      </p:ext>
    </p:extLst>
  </p:cSld>
  <p:clrMapOvr>
    <a:masterClrMapping/>
  </p:clrMapOvr>
  <p:transition spd="med">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0" y="9128"/>
            <a:ext cx="9137630" cy="684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3239478"/>
      </p:ext>
    </p:extLst>
  </p:cSld>
  <p:clrMapOvr>
    <a:masterClrMapping/>
  </p:clrMapOvr>
  <p:transition spd="med">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a:lstStyle/>
          <a:p>
            <a:endParaRPr lang="es-EC"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6" y="33670"/>
            <a:ext cx="9158686" cy="6824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799043"/>
      </p:ext>
    </p:extLst>
  </p:cSld>
  <p:clrMapOvr>
    <a:masterClrMapping/>
  </p:clrMapOvr>
  <p:transition spd="med">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637150" y="721704"/>
            <a:ext cx="8393504" cy="3477875"/>
          </a:xfrm>
          <a:prstGeom prst="rect">
            <a:avLst/>
          </a:prstGeom>
          <a:noFill/>
        </p:spPr>
        <p:txBody>
          <a:bodyPr wrap="square" rtlCol="0">
            <a:spAutoFit/>
          </a:bodyPr>
          <a:lstStyle/>
          <a:p>
            <a:pPr algn="just"/>
            <a:endParaRPr lang="es-EC" sz="2000" b="1" dirty="0">
              <a:solidFill>
                <a:srgbClr val="0000FF"/>
              </a:solidFill>
            </a:endParaRPr>
          </a:p>
          <a:p>
            <a:pPr algn="just"/>
            <a:r>
              <a:rPr lang="es-EC" sz="2000" b="1" dirty="0">
                <a:solidFill>
                  <a:srgbClr val="FF0000"/>
                </a:solidFill>
              </a:rPr>
              <a:t>Unidades experimentales</a:t>
            </a:r>
          </a:p>
          <a:p>
            <a:endParaRPr lang="es-EC" sz="2000" b="1" dirty="0" smtClean="0"/>
          </a:p>
          <a:p>
            <a:pPr marL="342900" indent="-342900" algn="just">
              <a:buFont typeface="Arial" panose="020B0604020202020204" pitchFamily="34" charset="0"/>
              <a:buChar char="•"/>
            </a:pPr>
            <a:r>
              <a:rPr lang="es-EC" sz="2000" b="1" dirty="0" smtClean="0"/>
              <a:t>Se utilizaron 450 pollitas </a:t>
            </a:r>
            <a:r>
              <a:rPr lang="es-EC" sz="2000" b="1" dirty="0" err="1" smtClean="0"/>
              <a:t>Lohman</a:t>
            </a:r>
            <a:r>
              <a:rPr lang="es-EC" sz="2000" b="1" dirty="0" smtClean="0"/>
              <a:t> Brown </a:t>
            </a:r>
          </a:p>
          <a:p>
            <a:pPr marL="342900" indent="-342900" algn="just">
              <a:buFont typeface="Arial" panose="020B0604020202020204" pitchFamily="34" charset="0"/>
              <a:buChar char="•"/>
            </a:pPr>
            <a:r>
              <a:rPr lang="es-EC" sz="2000" b="1" dirty="0" smtClean="0"/>
              <a:t>De 19 semanas de edad</a:t>
            </a:r>
          </a:p>
          <a:p>
            <a:pPr marL="342900" indent="-342900" algn="just">
              <a:buFont typeface="Arial" panose="020B0604020202020204" pitchFamily="34" charset="0"/>
              <a:buChar char="•"/>
            </a:pPr>
            <a:r>
              <a:rPr lang="es-EC" sz="2000" b="1" dirty="0" smtClean="0"/>
              <a:t>Con un peso promedio de 1480 g</a:t>
            </a:r>
          </a:p>
          <a:p>
            <a:pPr marL="342900" indent="-342900" algn="just">
              <a:buFont typeface="Arial" panose="020B0604020202020204" pitchFamily="34" charset="0"/>
              <a:buChar char="•"/>
            </a:pPr>
            <a:r>
              <a:rPr lang="es-EC" sz="2000" b="1" dirty="0" smtClean="0"/>
              <a:t>Distribuidas en dos tratamientos (225 aves cada uno)</a:t>
            </a:r>
          </a:p>
          <a:p>
            <a:pPr marL="342900" indent="-342900" algn="just">
              <a:buFont typeface="Arial" panose="020B0604020202020204" pitchFamily="34" charset="0"/>
              <a:buChar char="•"/>
            </a:pPr>
            <a:r>
              <a:rPr lang="es-EC" sz="2000" b="1" dirty="0" smtClean="0"/>
              <a:t>Con 5 repeticiones</a:t>
            </a:r>
          </a:p>
          <a:p>
            <a:pPr marL="342900" indent="-342900" algn="just">
              <a:buFont typeface="Arial" panose="020B0604020202020204" pitchFamily="34" charset="0"/>
              <a:buChar char="•"/>
            </a:pPr>
            <a:r>
              <a:rPr lang="es-EC" sz="2000" b="1" dirty="0" smtClean="0"/>
              <a:t>Siendo el tamaño de la unidad experimental de 45 aves </a:t>
            </a:r>
          </a:p>
          <a:p>
            <a:pPr marL="342900" indent="-342900" algn="just">
              <a:buFont typeface="Arial" panose="020B0604020202020204" pitchFamily="34" charset="0"/>
              <a:buChar char="•"/>
            </a:pPr>
            <a:r>
              <a:rPr lang="es-EC" sz="2000" b="1" dirty="0" smtClean="0"/>
              <a:t>Ubicadas en 9 jaulas </a:t>
            </a:r>
          </a:p>
          <a:p>
            <a:pPr marL="342900" indent="-342900" algn="just">
              <a:buFont typeface="Arial" panose="020B0604020202020204" pitchFamily="34" charset="0"/>
              <a:buChar char="•"/>
            </a:pPr>
            <a:r>
              <a:rPr lang="es-EC" sz="2000" b="1" dirty="0" smtClean="0"/>
              <a:t>De 5 aves en cada una</a:t>
            </a:r>
            <a:endParaRPr lang="es-EC" sz="2000" b="1" dirty="0"/>
          </a:p>
        </p:txBody>
      </p:sp>
      <p:pic>
        <p:nvPicPr>
          <p:cNvPr id="13" name="12 Imagen" descr="428985_426910870711095_405264550_n"/>
          <p:cNvPicPr/>
          <p:nvPr/>
        </p:nvPicPr>
        <p:blipFill>
          <a:blip r:embed="rId2" cstate="print"/>
          <a:srcRect/>
          <a:stretch>
            <a:fillRect/>
          </a:stretch>
        </p:blipFill>
        <p:spPr bwMode="auto">
          <a:xfrm>
            <a:off x="6300192" y="4167012"/>
            <a:ext cx="2566746" cy="1782268"/>
          </a:xfrm>
          <a:prstGeom prst="rect">
            <a:avLst/>
          </a:prstGeom>
          <a:noFill/>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8752" y="5949280"/>
            <a:ext cx="2267744" cy="654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677759" y="260039"/>
            <a:ext cx="1734001" cy="461665"/>
          </a:xfrm>
          <a:prstGeom prst="rect">
            <a:avLst/>
          </a:prstGeom>
        </p:spPr>
        <p:txBody>
          <a:bodyPr wrap="none">
            <a:spAutoFit/>
          </a:bodyPr>
          <a:lstStyle/>
          <a:p>
            <a:pPr algn="just"/>
            <a:r>
              <a:rPr lang="es-ES" sz="2400" b="1" dirty="0">
                <a:solidFill>
                  <a:srgbClr val="0070C0"/>
                </a:solidFill>
                <a:effectLst>
                  <a:outerShdw blurRad="38100" dist="38100" dir="2700000" algn="tl">
                    <a:srgbClr val="000000">
                      <a:alpha val="43137"/>
                    </a:srgbClr>
                  </a:outerShdw>
                </a:effectLst>
              </a:rPr>
              <a:t>MÉTODOS</a:t>
            </a:r>
          </a:p>
        </p:txBody>
      </p:sp>
    </p:spTree>
    <p:extLst>
      <p:ext uri="{BB962C8B-B14F-4D97-AF65-F5344CB8AC3E}">
        <p14:creationId xmlns:p14="http://schemas.microsoft.com/office/powerpoint/2010/main" val="4105543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395288" y="260648"/>
            <a:ext cx="5112816" cy="369332"/>
          </a:xfrm>
          <a:prstGeom prst="rect">
            <a:avLst/>
          </a:prstGeom>
          <a:noFill/>
          <a:ln w="9525">
            <a:noFill/>
            <a:miter lim="800000"/>
            <a:headEnd/>
            <a:tailEnd/>
          </a:ln>
          <a:effectLst/>
        </p:spPr>
        <p:txBody>
          <a:bodyPr wrap="square">
            <a:spAutoFit/>
          </a:bodyPr>
          <a:lstStyle/>
          <a:p>
            <a:pPr algn="just"/>
            <a:r>
              <a:rPr lang="es-ES" b="1" dirty="0" smtClean="0">
                <a:solidFill>
                  <a:srgbClr val="0070C0"/>
                </a:solidFill>
                <a:effectLst>
                  <a:outerShdw blurRad="38100" dist="38100" dir="2700000" algn="tl">
                    <a:srgbClr val="000000">
                      <a:alpha val="43137"/>
                    </a:srgbClr>
                  </a:outerShdw>
                </a:effectLst>
              </a:rPr>
              <a:t>FACTORES </a:t>
            </a:r>
            <a:r>
              <a:rPr lang="es-ES" b="1" dirty="0">
                <a:solidFill>
                  <a:srgbClr val="0070C0"/>
                </a:solidFill>
                <a:effectLst>
                  <a:outerShdw blurRad="38100" dist="38100" dir="2700000" algn="tl">
                    <a:srgbClr val="000000">
                      <a:alpha val="43137"/>
                    </a:srgbClr>
                  </a:outerShdw>
                </a:effectLst>
              </a:rPr>
              <a:t>DE ESTUDIO Y TRATAMIENTOS</a:t>
            </a:r>
          </a:p>
        </p:txBody>
      </p:sp>
      <p:sp>
        <p:nvSpPr>
          <p:cNvPr id="67752" name="Text Box 168"/>
          <p:cNvSpPr txBox="1">
            <a:spLocks noChangeArrowheads="1"/>
          </p:cNvSpPr>
          <p:nvPr/>
        </p:nvSpPr>
        <p:spPr bwMode="auto">
          <a:xfrm>
            <a:off x="467544" y="2348880"/>
            <a:ext cx="3096344" cy="369332"/>
          </a:xfrm>
          <a:prstGeom prst="rect">
            <a:avLst/>
          </a:prstGeom>
          <a:noFill/>
          <a:ln w="9525">
            <a:noFill/>
            <a:miter lim="800000"/>
            <a:headEnd/>
            <a:tailEnd/>
          </a:ln>
          <a:effectLst/>
        </p:spPr>
        <p:txBody>
          <a:bodyPr wrap="square">
            <a:spAutoFit/>
          </a:bodyPr>
          <a:lstStyle/>
          <a:p>
            <a:pPr algn="just"/>
            <a:r>
              <a:rPr lang="es-ES" b="1" dirty="0" smtClean="0">
                <a:solidFill>
                  <a:srgbClr val="0070C0"/>
                </a:solidFill>
                <a:effectLst>
                  <a:outerShdw blurRad="38100" dist="38100" dir="2700000" algn="tl">
                    <a:srgbClr val="000000">
                      <a:alpha val="43137"/>
                    </a:srgbClr>
                  </a:outerShdw>
                </a:effectLst>
              </a:rPr>
              <a:t>DISEÑO EXPERIMENTAL</a:t>
            </a:r>
            <a:endParaRPr lang="es-ES" b="1" dirty="0">
              <a:solidFill>
                <a:srgbClr val="0070C0"/>
              </a:solidFill>
              <a:effectLst>
                <a:outerShdw blurRad="38100" dist="38100" dir="2700000" algn="tl">
                  <a:srgbClr val="000000">
                    <a:alpha val="43137"/>
                  </a:srgbClr>
                </a:outerShdw>
              </a:effectLst>
            </a:endParaRPr>
          </a:p>
        </p:txBody>
      </p:sp>
      <p:sp>
        <p:nvSpPr>
          <p:cNvPr id="67753" name="Text Box 169"/>
          <p:cNvSpPr txBox="1">
            <a:spLocks noChangeArrowheads="1"/>
          </p:cNvSpPr>
          <p:nvPr/>
        </p:nvSpPr>
        <p:spPr bwMode="auto">
          <a:xfrm>
            <a:off x="395536" y="836712"/>
            <a:ext cx="6480720" cy="1246495"/>
          </a:xfrm>
          <a:prstGeom prst="rect">
            <a:avLst/>
          </a:prstGeom>
          <a:noFill/>
          <a:ln w="9525" algn="ctr">
            <a:noFill/>
            <a:miter lim="800000"/>
            <a:headEnd/>
            <a:tailEnd/>
          </a:ln>
          <a:effectLst/>
        </p:spPr>
        <p:txBody>
          <a:bodyPr wrap="square">
            <a:spAutoFit/>
          </a:bodyPr>
          <a:lstStyle/>
          <a:p>
            <a:pPr algn="just"/>
            <a:r>
              <a:rPr lang="es-EC" sz="1500" b="1" dirty="0" smtClean="0"/>
              <a:t>Se  evaluó el efecto de dos tipos de alimentos, pellets y harina, bajo similares condiciones de suministro, por lo que se contó con dos tratamientos experimentales:</a:t>
            </a:r>
          </a:p>
          <a:p>
            <a:pPr algn="just"/>
            <a:r>
              <a:rPr lang="es-EC" sz="1500" b="1" dirty="0" smtClean="0"/>
              <a:t>T1:	Alimento en pellets</a:t>
            </a:r>
          </a:p>
          <a:p>
            <a:pPr algn="just"/>
            <a:r>
              <a:rPr lang="es-EC" sz="1500" b="1" dirty="0" smtClean="0"/>
              <a:t>T2:	Alimento en polvo </a:t>
            </a:r>
          </a:p>
        </p:txBody>
      </p:sp>
      <p:cxnSp>
        <p:nvCxnSpPr>
          <p:cNvPr id="11" name="10 Conector recto"/>
          <p:cNvCxnSpPr/>
          <p:nvPr/>
        </p:nvCxnSpPr>
        <p:spPr bwMode="auto">
          <a:xfrm>
            <a:off x="467544" y="692696"/>
            <a:ext cx="4320480" cy="0"/>
          </a:xfrm>
          <a:prstGeom prst="line">
            <a:avLst/>
          </a:prstGeom>
          <a:gradFill rotWithShape="1">
            <a:gsLst>
              <a:gs pos="0">
                <a:srgbClr val="FFFF00"/>
              </a:gs>
              <a:gs pos="50000">
                <a:srgbClr val="CCFF33"/>
              </a:gs>
              <a:gs pos="100000">
                <a:srgbClr val="FFFF00"/>
              </a:gs>
            </a:gsLst>
            <a:lin ang="5400000" scaled="1"/>
          </a:gradFill>
          <a:ln w="28575" cap="flat" cmpd="sng" algn="ctr">
            <a:solidFill>
              <a:schemeClr val="accent6"/>
            </a:solidFill>
            <a:prstDash val="solid"/>
            <a:round/>
            <a:headEnd type="none" w="med" len="med"/>
            <a:tailEnd type="none" w="med" len="med"/>
          </a:ln>
          <a:effectLst>
            <a:outerShdw dist="45791" dir="18221404" algn="ctr" rotWithShape="0">
              <a:srgbClr val="000000"/>
            </a:outerShdw>
          </a:effectLst>
        </p:spPr>
      </p:cxnSp>
      <p:cxnSp>
        <p:nvCxnSpPr>
          <p:cNvPr id="12" name="11 Conector recto"/>
          <p:cNvCxnSpPr/>
          <p:nvPr/>
        </p:nvCxnSpPr>
        <p:spPr bwMode="auto">
          <a:xfrm>
            <a:off x="539552" y="2788186"/>
            <a:ext cx="4320480" cy="0"/>
          </a:xfrm>
          <a:prstGeom prst="line">
            <a:avLst/>
          </a:prstGeom>
          <a:gradFill rotWithShape="1">
            <a:gsLst>
              <a:gs pos="0">
                <a:srgbClr val="FFFF00"/>
              </a:gs>
              <a:gs pos="50000">
                <a:srgbClr val="CCFF33"/>
              </a:gs>
              <a:gs pos="100000">
                <a:srgbClr val="FFFF00"/>
              </a:gs>
            </a:gsLst>
            <a:lin ang="5400000" scaled="1"/>
          </a:gradFill>
          <a:ln w="28575" cap="flat" cmpd="sng" algn="ctr">
            <a:solidFill>
              <a:schemeClr val="accent6"/>
            </a:solidFill>
            <a:prstDash val="solid"/>
            <a:round/>
            <a:headEnd type="none" w="med" len="med"/>
            <a:tailEnd type="none" w="med" len="med"/>
          </a:ln>
          <a:effectLst>
            <a:outerShdw dist="45791" dir="18221404" algn="ctr" rotWithShape="0">
              <a:srgbClr val="000000"/>
            </a:outerShdw>
          </a:effectLst>
        </p:spPr>
      </p:cxnSp>
      <p:sp>
        <p:nvSpPr>
          <p:cNvPr id="13" name="12 CuadroTexto"/>
          <p:cNvSpPr txBox="1"/>
          <p:nvPr/>
        </p:nvSpPr>
        <p:spPr>
          <a:xfrm>
            <a:off x="395536" y="3004210"/>
            <a:ext cx="5688632" cy="784830"/>
          </a:xfrm>
          <a:prstGeom prst="rect">
            <a:avLst/>
          </a:prstGeom>
          <a:noFill/>
        </p:spPr>
        <p:txBody>
          <a:bodyPr wrap="square" rtlCol="0">
            <a:spAutoFit/>
          </a:bodyPr>
          <a:lstStyle/>
          <a:p>
            <a:pPr algn="just">
              <a:spcBef>
                <a:spcPts val="0"/>
              </a:spcBef>
            </a:pPr>
            <a:r>
              <a:rPr lang="es-EC" sz="1500" b="1" dirty="0" smtClean="0"/>
              <a:t>Las unidades experimentales se distribuyeron bajo un diseño completamente al azar por la uniformidad de los pesos de las aves a las 19 semanas de edad. </a:t>
            </a:r>
            <a:endParaRPr lang="es-EC" sz="1500" b="1" dirty="0"/>
          </a:p>
        </p:txBody>
      </p:sp>
      <p:pic>
        <p:nvPicPr>
          <p:cNvPr id="14" name="13 Imagen" descr="Imagen3"/>
          <p:cNvPicPr/>
          <p:nvPr/>
        </p:nvPicPr>
        <p:blipFill>
          <a:blip r:embed="rId2" cstate="print"/>
          <a:srcRect/>
          <a:stretch>
            <a:fillRect/>
          </a:stretch>
        </p:blipFill>
        <p:spPr bwMode="auto">
          <a:xfrm>
            <a:off x="7020272" y="692696"/>
            <a:ext cx="1918675" cy="1440160"/>
          </a:xfrm>
          <a:prstGeom prst="rect">
            <a:avLst/>
          </a:prstGeom>
          <a:noFill/>
        </p:spPr>
      </p:pic>
      <p:graphicFrame>
        <p:nvGraphicFramePr>
          <p:cNvPr id="15" name="14 Tabla"/>
          <p:cNvGraphicFramePr>
            <a:graphicFrameLocks noGrp="1"/>
          </p:cNvGraphicFramePr>
          <p:nvPr>
            <p:extLst>
              <p:ext uri="{D42A27DB-BD31-4B8C-83A1-F6EECF244321}">
                <p14:modId xmlns:p14="http://schemas.microsoft.com/office/powerpoint/2010/main" val="3680179475"/>
              </p:ext>
            </p:extLst>
          </p:nvPr>
        </p:nvGraphicFramePr>
        <p:xfrm>
          <a:off x="395536" y="4077072"/>
          <a:ext cx="7488831" cy="1600200"/>
        </p:xfrm>
        <a:graphic>
          <a:graphicData uri="http://schemas.openxmlformats.org/drawingml/2006/table">
            <a:tbl>
              <a:tblPr/>
              <a:tblGrid>
                <a:gridCol w="2088232"/>
                <a:gridCol w="1152128"/>
                <a:gridCol w="1296144"/>
                <a:gridCol w="1152128"/>
                <a:gridCol w="1800199"/>
              </a:tblGrid>
              <a:tr h="0">
                <a:tc gridSpan="5">
                  <a:txBody>
                    <a:bodyPr/>
                    <a:lstStyle/>
                    <a:p>
                      <a:pPr algn="ctr">
                        <a:lnSpc>
                          <a:spcPct val="150000"/>
                        </a:lnSpc>
                        <a:spcAft>
                          <a:spcPts val="0"/>
                        </a:spcAft>
                      </a:pPr>
                      <a:r>
                        <a:rPr lang="es-EC" sz="1400" b="1" dirty="0">
                          <a:solidFill>
                            <a:srgbClr val="FF0000"/>
                          </a:solidFill>
                          <a:effectLst>
                            <a:outerShdw blurRad="38100" dist="38100" dir="2700000" algn="tl">
                              <a:srgbClr val="000000">
                                <a:alpha val="43137"/>
                              </a:srgbClr>
                            </a:outerShdw>
                          </a:effectLst>
                          <a:latin typeface="+mj-lt"/>
                          <a:ea typeface="Calibri"/>
                          <a:cs typeface="Times New Roman"/>
                        </a:rPr>
                        <a:t>ESQUEMA DEL EXPERIMENTO DE ACUERDO AL TIPO DE ALIMENTO</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0">
                <a:tc>
                  <a:txBody>
                    <a:bodyPr/>
                    <a:lstStyle/>
                    <a:p>
                      <a:pPr algn="just">
                        <a:lnSpc>
                          <a:spcPct val="150000"/>
                        </a:lnSpc>
                        <a:spcAft>
                          <a:spcPts val="0"/>
                        </a:spcAft>
                      </a:pPr>
                      <a:r>
                        <a:rPr lang="es-EC" sz="1400" b="1">
                          <a:latin typeface="+mj-lt"/>
                          <a:ea typeface="Calibri"/>
                          <a:cs typeface="Times New Roman"/>
                        </a:rPr>
                        <a:t>Tipo de alimento</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0"/>
                        </a:spcAft>
                      </a:pPr>
                      <a:r>
                        <a:rPr lang="es-EC" sz="1400" b="1" dirty="0">
                          <a:latin typeface="+mj-lt"/>
                          <a:ea typeface="Calibri"/>
                          <a:cs typeface="Times New Roman"/>
                        </a:rPr>
                        <a:t>Código</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0"/>
                        </a:spcAft>
                      </a:pPr>
                      <a:r>
                        <a:rPr lang="es-EC" sz="1400" b="1">
                          <a:latin typeface="+mj-lt"/>
                          <a:ea typeface="Calibri"/>
                          <a:cs typeface="Times New Roman"/>
                        </a:rPr>
                        <a:t>Repet.</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0"/>
                        </a:spcAft>
                      </a:pPr>
                      <a:r>
                        <a:rPr lang="es-EC" sz="1400" b="1">
                          <a:latin typeface="+mj-lt"/>
                          <a:ea typeface="Calibri"/>
                          <a:cs typeface="Times New Roman"/>
                        </a:rPr>
                        <a:t>TUE*</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0"/>
                        </a:spcAft>
                      </a:pPr>
                      <a:r>
                        <a:rPr lang="es-EC" sz="1400" b="1" dirty="0">
                          <a:latin typeface="+mj-lt"/>
                          <a:ea typeface="Calibri"/>
                          <a:cs typeface="Times New Roman"/>
                        </a:rPr>
                        <a:t>Aves/tratamiento</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0">
                <a:tc>
                  <a:txBody>
                    <a:bodyPr/>
                    <a:lstStyle/>
                    <a:p>
                      <a:pPr algn="just">
                        <a:lnSpc>
                          <a:spcPct val="150000"/>
                        </a:lnSpc>
                        <a:spcAft>
                          <a:spcPts val="0"/>
                        </a:spcAft>
                      </a:pPr>
                      <a:r>
                        <a:rPr lang="es-EC" sz="1400" b="1">
                          <a:latin typeface="+mj-lt"/>
                          <a:ea typeface="Calibri"/>
                          <a:cs typeface="Times New Roman"/>
                        </a:rPr>
                        <a:t>Pellets</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a:lnSpc>
                          <a:spcPct val="150000"/>
                        </a:lnSpc>
                        <a:spcAft>
                          <a:spcPts val="0"/>
                        </a:spcAft>
                      </a:pPr>
                      <a:r>
                        <a:rPr lang="es-EC" sz="1400" b="1" dirty="0">
                          <a:latin typeface="+mj-lt"/>
                          <a:ea typeface="Calibri"/>
                          <a:cs typeface="Times New Roman"/>
                        </a:rPr>
                        <a:t>T1</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a:lnSpc>
                          <a:spcPct val="150000"/>
                        </a:lnSpc>
                        <a:spcAft>
                          <a:spcPts val="0"/>
                        </a:spcAft>
                      </a:pPr>
                      <a:r>
                        <a:rPr lang="es-EC" sz="1400" b="1">
                          <a:latin typeface="+mj-lt"/>
                          <a:ea typeface="Calibri"/>
                          <a:cs typeface="Times New Roman"/>
                        </a:rPr>
                        <a:t>5</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a:lnSpc>
                          <a:spcPct val="150000"/>
                        </a:lnSpc>
                        <a:spcAft>
                          <a:spcPts val="0"/>
                        </a:spcAft>
                      </a:pPr>
                      <a:r>
                        <a:rPr lang="es-EC" sz="1400" b="1">
                          <a:latin typeface="+mj-lt"/>
                          <a:ea typeface="Calibri"/>
                          <a:cs typeface="Times New Roman"/>
                        </a:rPr>
                        <a:t>45</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a:lnSpc>
                          <a:spcPct val="150000"/>
                        </a:lnSpc>
                        <a:spcAft>
                          <a:spcPts val="0"/>
                        </a:spcAft>
                      </a:pPr>
                      <a:r>
                        <a:rPr lang="es-EC" sz="1400" b="1">
                          <a:latin typeface="+mj-lt"/>
                          <a:ea typeface="Calibri"/>
                          <a:cs typeface="Times New Roman"/>
                        </a:rPr>
                        <a:t>225</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r>
              <a:tr h="0">
                <a:tc>
                  <a:txBody>
                    <a:bodyPr/>
                    <a:lstStyle/>
                    <a:p>
                      <a:pPr algn="just">
                        <a:lnSpc>
                          <a:spcPct val="150000"/>
                        </a:lnSpc>
                        <a:spcAft>
                          <a:spcPts val="0"/>
                        </a:spcAft>
                      </a:pPr>
                      <a:r>
                        <a:rPr lang="es-EC" sz="1400" b="1">
                          <a:latin typeface="+mj-lt"/>
                          <a:ea typeface="Calibri"/>
                          <a:cs typeface="Times New Roman"/>
                        </a:rPr>
                        <a:t>Polvo</a:t>
                      </a:r>
                    </a:p>
                  </a:txBody>
                  <a:tcPr marL="68580" marR="68580" marT="0" marB="0">
                    <a:lnL>
                      <a:noFill/>
                    </a:lnL>
                    <a:lnR>
                      <a:noFill/>
                    </a:lnR>
                    <a:lnT>
                      <a:noFill/>
                    </a:lnT>
                    <a:lnB>
                      <a:noFill/>
                    </a:lnB>
                    <a:solidFill>
                      <a:schemeClr val="accent1">
                        <a:lumMod val="20000"/>
                        <a:lumOff val="80000"/>
                      </a:schemeClr>
                    </a:solidFill>
                  </a:tcPr>
                </a:tc>
                <a:tc>
                  <a:txBody>
                    <a:bodyPr/>
                    <a:lstStyle/>
                    <a:p>
                      <a:pPr algn="ctr">
                        <a:lnSpc>
                          <a:spcPct val="150000"/>
                        </a:lnSpc>
                        <a:spcAft>
                          <a:spcPts val="0"/>
                        </a:spcAft>
                      </a:pPr>
                      <a:r>
                        <a:rPr lang="es-EC" sz="1400" b="1" dirty="0">
                          <a:latin typeface="+mj-lt"/>
                          <a:ea typeface="Calibri"/>
                          <a:cs typeface="Times New Roman"/>
                        </a:rPr>
                        <a:t>T2</a:t>
                      </a:r>
                    </a:p>
                  </a:txBody>
                  <a:tcPr marL="68580" marR="68580" marT="0" marB="0">
                    <a:lnL>
                      <a:noFill/>
                    </a:lnL>
                    <a:lnR>
                      <a:noFill/>
                    </a:lnR>
                    <a:lnT>
                      <a:noFill/>
                    </a:lnT>
                    <a:lnB>
                      <a:noFill/>
                    </a:lnB>
                    <a:solidFill>
                      <a:schemeClr val="accent1">
                        <a:lumMod val="20000"/>
                        <a:lumOff val="80000"/>
                      </a:schemeClr>
                    </a:solidFill>
                  </a:tcPr>
                </a:tc>
                <a:tc>
                  <a:txBody>
                    <a:bodyPr/>
                    <a:lstStyle/>
                    <a:p>
                      <a:pPr algn="ctr">
                        <a:lnSpc>
                          <a:spcPct val="150000"/>
                        </a:lnSpc>
                        <a:spcAft>
                          <a:spcPts val="0"/>
                        </a:spcAft>
                      </a:pPr>
                      <a:r>
                        <a:rPr lang="es-EC" sz="1400" b="1" dirty="0">
                          <a:latin typeface="+mj-lt"/>
                          <a:ea typeface="Calibri"/>
                          <a:cs typeface="Times New Roman"/>
                        </a:rPr>
                        <a:t>5</a:t>
                      </a:r>
                    </a:p>
                  </a:txBody>
                  <a:tcPr marL="68580" marR="68580" marT="0" marB="0">
                    <a:lnL>
                      <a:noFill/>
                    </a:lnL>
                    <a:lnR>
                      <a:noFill/>
                    </a:lnR>
                    <a:lnT>
                      <a:noFill/>
                    </a:lnT>
                    <a:lnB>
                      <a:noFill/>
                    </a:lnB>
                    <a:solidFill>
                      <a:schemeClr val="accent1">
                        <a:lumMod val="20000"/>
                        <a:lumOff val="80000"/>
                      </a:schemeClr>
                    </a:solidFill>
                  </a:tcPr>
                </a:tc>
                <a:tc>
                  <a:txBody>
                    <a:bodyPr/>
                    <a:lstStyle/>
                    <a:p>
                      <a:pPr algn="ctr">
                        <a:lnSpc>
                          <a:spcPct val="150000"/>
                        </a:lnSpc>
                        <a:spcAft>
                          <a:spcPts val="0"/>
                        </a:spcAft>
                      </a:pPr>
                      <a:r>
                        <a:rPr lang="es-EC" sz="1400" b="1">
                          <a:latin typeface="+mj-lt"/>
                          <a:ea typeface="Calibri"/>
                          <a:cs typeface="Times New Roman"/>
                        </a:rPr>
                        <a:t>45</a:t>
                      </a:r>
                    </a:p>
                  </a:txBody>
                  <a:tcPr marL="68580" marR="68580" marT="0" marB="0">
                    <a:lnL>
                      <a:noFill/>
                    </a:lnL>
                    <a:lnR>
                      <a:noFill/>
                    </a:lnR>
                    <a:lnT>
                      <a:noFill/>
                    </a:lnT>
                    <a:lnB>
                      <a:noFill/>
                    </a:lnB>
                    <a:solidFill>
                      <a:schemeClr val="accent1">
                        <a:lumMod val="20000"/>
                        <a:lumOff val="80000"/>
                      </a:schemeClr>
                    </a:solidFill>
                  </a:tcPr>
                </a:tc>
                <a:tc>
                  <a:txBody>
                    <a:bodyPr/>
                    <a:lstStyle/>
                    <a:p>
                      <a:pPr algn="ctr">
                        <a:lnSpc>
                          <a:spcPct val="150000"/>
                        </a:lnSpc>
                        <a:spcAft>
                          <a:spcPts val="0"/>
                        </a:spcAft>
                      </a:pPr>
                      <a:r>
                        <a:rPr lang="es-EC" sz="1400" b="1">
                          <a:latin typeface="+mj-lt"/>
                          <a:ea typeface="Calibri"/>
                          <a:cs typeface="Times New Roman"/>
                        </a:rPr>
                        <a:t>225</a:t>
                      </a:r>
                    </a:p>
                  </a:txBody>
                  <a:tcPr marL="68580" marR="68580" marT="0" marB="0">
                    <a:lnL>
                      <a:noFill/>
                    </a:lnL>
                    <a:lnR>
                      <a:noFill/>
                    </a:lnR>
                    <a:lnT>
                      <a:noFill/>
                    </a:lnT>
                    <a:lnB>
                      <a:noFill/>
                    </a:lnB>
                    <a:solidFill>
                      <a:schemeClr val="accent1">
                        <a:lumMod val="20000"/>
                        <a:lumOff val="80000"/>
                      </a:schemeClr>
                    </a:solidFill>
                  </a:tcPr>
                </a:tc>
              </a:tr>
              <a:tr h="0">
                <a:tc gridSpan="4">
                  <a:txBody>
                    <a:bodyPr/>
                    <a:lstStyle/>
                    <a:p>
                      <a:pPr algn="just">
                        <a:lnSpc>
                          <a:spcPct val="150000"/>
                        </a:lnSpc>
                        <a:spcAft>
                          <a:spcPts val="0"/>
                        </a:spcAft>
                      </a:pPr>
                      <a:r>
                        <a:rPr lang="es-EC" sz="1400" b="1">
                          <a:latin typeface="+mj-lt"/>
                          <a:ea typeface="Calibri"/>
                          <a:cs typeface="Times New Roman"/>
                        </a:rPr>
                        <a:t>TOTAL AVES</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1400" b="1" dirty="0">
                          <a:latin typeface="+mj-lt"/>
                          <a:ea typeface="Calibri"/>
                          <a:cs typeface="Times New Roman"/>
                        </a:rPr>
                        <a:t>450</a:t>
                      </a: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r>
            </a:tbl>
          </a:graphicData>
        </a:graphic>
      </p:graphicFrame>
      <p:pic>
        <p:nvPicPr>
          <p:cNvPr id="17" name="16 Imagen" descr="SAM_0422"/>
          <p:cNvPicPr/>
          <p:nvPr/>
        </p:nvPicPr>
        <p:blipFill>
          <a:blip r:embed="rId3" cstate="print"/>
          <a:srcRect/>
          <a:stretch>
            <a:fillRect/>
          </a:stretch>
        </p:blipFill>
        <p:spPr bwMode="auto">
          <a:xfrm>
            <a:off x="7020272" y="2348880"/>
            <a:ext cx="1887488" cy="1656184"/>
          </a:xfrm>
          <a:prstGeom prst="rect">
            <a:avLst/>
          </a:prstGeom>
          <a:noFill/>
          <a:ln w="9525">
            <a:noFill/>
            <a:miter lim="800000"/>
            <a:headEnd/>
            <a:tailEnd/>
          </a:ln>
        </p:spPr>
      </p:pic>
      <p:sp>
        <p:nvSpPr>
          <p:cNvPr id="18" name="17 CuadroTexto"/>
          <p:cNvSpPr txBox="1"/>
          <p:nvPr/>
        </p:nvSpPr>
        <p:spPr>
          <a:xfrm>
            <a:off x="323528" y="5744289"/>
            <a:ext cx="7416824" cy="276999"/>
          </a:xfrm>
          <a:prstGeom prst="rect">
            <a:avLst/>
          </a:prstGeom>
          <a:noFill/>
        </p:spPr>
        <p:txBody>
          <a:bodyPr wrap="square" rtlCol="0">
            <a:spAutoFit/>
          </a:bodyPr>
          <a:lstStyle/>
          <a:p>
            <a:r>
              <a:rPr lang="es-EC" sz="1200" b="1" dirty="0" smtClean="0"/>
              <a:t>TUE*: Tamaño de la unidad experimental, 45 aves de 19 semanas de edad.</a:t>
            </a:r>
            <a:endParaRPr lang="es-EC" sz="1200" b="1" dirty="0"/>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1121" y="5828908"/>
            <a:ext cx="2805375"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p:cNvSpPr>
            <a:spLocks noGrp="1" noChangeArrowheads="1"/>
          </p:cNvSpPr>
          <p:nvPr>
            <p:ph type="title"/>
          </p:nvPr>
        </p:nvSpPr>
        <p:spPr>
          <a:xfrm>
            <a:off x="683568" y="-15059"/>
            <a:ext cx="7772400" cy="779763"/>
          </a:xfrm>
        </p:spPr>
        <p:txBody>
          <a:bodyPr/>
          <a:lstStyle/>
          <a:p>
            <a:pPr algn="ctr">
              <a:defRPr/>
            </a:pPr>
            <a:r>
              <a:rPr lang="es-ES" altLang="es-EC" sz="3600" b="1" dirty="0" smtClean="0">
                <a:solidFill>
                  <a:srgbClr val="0070C0"/>
                </a:solidFill>
                <a:effectLst>
                  <a:outerShdw blurRad="38100" dist="38100" dir="2700000" algn="tl">
                    <a:srgbClr val="C0C0C0"/>
                  </a:outerShdw>
                </a:effectLst>
                <a:latin typeface="Arial" charset="0"/>
                <a:cs typeface="Times New Roman" pitchFamily="18" charset="0"/>
              </a:rPr>
              <a:t>Distribución de los tratamientos</a:t>
            </a:r>
          </a:p>
        </p:txBody>
      </p:sp>
      <p:sp>
        <p:nvSpPr>
          <p:cNvPr id="45060" name="Text Box 6"/>
          <p:cNvSpPr txBox="1">
            <a:spLocks noChangeArrowheads="1"/>
          </p:cNvSpPr>
          <p:nvPr/>
        </p:nvSpPr>
        <p:spPr bwMode="auto">
          <a:xfrm>
            <a:off x="6613525" y="6472238"/>
            <a:ext cx="1568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u="sng">
                <a:solidFill>
                  <a:schemeClr val="tx1"/>
                </a:solidFill>
                <a:latin typeface="Times New Roman" pitchFamily="18" charset="0"/>
              </a:defRPr>
            </a:lvl1pPr>
            <a:lvl2pPr marL="742950" indent="-285750">
              <a:defRPr u="sng">
                <a:solidFill>
                  <a:schemeClr val="tx1"/>
                </a:solidFill>
                <a:latin typeface="Times New Roman" pitchFamily="18" charset="0"/>
              </a:defRPr>
            </a:lvl2pPr>
            <a:lvl3pPr marL="1143000" indent="-228600">
              <a:defRPr u="sng">
                <a:solidFill>
                  <a:schemeClr val="tx1"/>
                </a:solidFill>
                <a:latin typeface="Times New Roman" pitchFamily="18" charset="0"/>
              </a:defRPr>
            </a:lvl3pPr>
            <a:lvl4pPr marL="1600200" indent="-228600">
              <a:defRPr u="sng">
                <a:solidFill>
                  <a:schemeClr val="tx1"/>
                </a:solidFill>
                <a:latin typeface="Times New Roman" pitchFamily="18" charset="0"/>
              </a:defRPr>
            </a:lvl4pPr>
            <a:lvl5pPr marL="2057400" indent="-228600">
              <a:defRPr u="sng">
                <a:solidFill>
                  <a:schemeClr val="tx1"/>
                </a:solidFill>
                <a:latin typeface="Times New Roman" pitchFamily="18" charset="0"/>
              </a:defRPr>
            </a:lvl5pPr>
            <a:lvl6pPr marL="2514600" indent="-228600" algn="ctr" eaLnBrk="0" fontAlgn="base" hangingPunct="0">
              <a:spcBef>
                <a:spcPct val="0"/>
              </a:spcBef>
              <a:spcAft>
                <a:spcPct val="0"/>
              </a:spcAft>
              <a:defRPr u="sng">
                <a:solidFill>
                  <a:schemeClr val="tx1"/>
                </a:solidFill>
                <a:latin typeface="Times New Roman" pitchFamily="18" charset="0"/>
              </a:defRPr>
            </a:lvl6pPr>
            <a:lvl7pPr marL="2971800" indent="-228600" algn="ctr" eaLnBrk="0" fontAlgn="base" hangingPunct="0">
              <a:spcBef>
                <a:spcPct val="0"/>
              </a:spcBef>
              <a:spcAft>
                <a:spcPct val="0"/>
              </a:spcAft>
              <a:defRPr u="sng">
                <a:solidFill>
                  <a:schemeClr val="tx1"/>
                </a:solidFill>
                <a:latin typeface="Times New Roman" pitchFamily="18" charset="0"/>
              </a:defRPr>
            </a:lvl7pPr>
            <a:lvl8pPr marL="3429000" indent="-228600" algn="ctr" eaLnBrk="0" fontAlgn="base" hangingPunct="0">
              <a:spcBef>
                <a:spcPct val="0"/>
              </a:spcBef>
              <a:spcAft>
                <a:spcPct val="0"/>
              </a:spcAft>
              <a:defRPr u="sng">
                <a:solidFill>
                  <a:schemeClr val="tx1"/>
                </a:solidFill>
                <a:latin typeface="Times New Roman" pitchFamily="18" charset="0"/>
              </a:defRPr>
            </a:lvl8pPr>
            <a:lvl9pPr marL="3886200" indent="-228600" algn="ctr" eaLnBrk="0" fontAlgn="base" hangingPunct="0">
              <a:spcBef>
                <a:spcPct val="0"/>
              </a:spcBef>
              <a:spcAft>
                <a:spcPct val="0"/>
              </a:spcAft>
              <a:defRPr u="sng">
                <a:solidFill>
                  <a:schemeClr val="tx1"/>
                </a:solidFill>
                <a:latin typeface="Times New Roman" pitchFamily="18" charset="0"/>
              </a:defRPr>
            </a:lvl9pPr>
          </a:lstStyle>
          <a:p>
            <a:pPr algn="l"/>
            <a:r>
              <a:rPr lang="en-US" altLang="es-EC" sz="900" u="none">
                <a:solidFill>
                  <a:srgbClr val="FFFF99"/>
                </a:solidFill>
                <a:latin typeface="Mead Bold" pitchFamily="2" charset="0"/>
              </a:rPr>
              <a:t>Inés Mantilla – David Rojas</a:t>
            </a:r>
          </a:p>
        </p:txBody>
      </p:sp>
      <p:pic>
        <p:nvPicPr>
          <p:cNvPr id="6" name="5 Imagen" descr="C:\Users\Ines Mantilla\Desktop\EXPOSICION T 2014\FOTOS\FOTOS HUEVOSBIO 2013\Letreros\ok\SAM_0390 - copi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357312"/>
            <a:ext cx="3465512" cy="4143375"/>
          </a:xfrm>
          <a:prstGeom prst="rect">
            <a:avLst/>
          </a:prstGeom>
          <a:noFill/>
          <a:ln>
            <a:solidFill>
              <a:schemeClr val="bg1">
                <a:alpha val="44000"/>
              </a:schemeClr>
            </a:solidFill>
          </a:ln>
          <a:effectLst>
            <a:glow rad="63500">
              <a:schemeClr val="accent2">
                <a:lumMod val="50000"/>
                <a:alpha val="40000"/>
              </a:schemeClr>
            </a:glow>
          </a:effectLst>
        </p:spPr>
      </p:pic>
      <p:pic>
        <p:nvPicPr>
          <p:cNvPr id="7" name="6 Imagen" descr="C:\Users\Ines Mantilla\Desktop\EXPOSICION T 2014\FOTOS\FOTOS HUEVOSBIO 2013\Letreros\ok\SAM_042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357311"/>
            <a:ext cx="5040560" cy="4143375"/>
          </a:xfrm>
          <a:prstGeom prst="rect">
            <a:avLst/>
          </a:prstGeom>
          <a:noFill/>
          <a:ln>
            <a:noFill/>
          </a:ln>
          <a:effectLst>
            <a:glow rad="63500">
              <a:schemeClr val="accent2">
                <a:lumMod val="50000"/>
                <a:alpha val="40000"/>
              </a:schemeClr>
            </a:glow>
          </a:effec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1121" y="5828908"/>
            <a:ext cx="2805375"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4818081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95288" y="188640"/>
            <a:ext cx="5112816" cy="400110"/>
          </a:xfrm>
          <a:prstGeom prst="rect">
            <a:avLst/>
          </a:prstGeom>
          <a:noFill/>
          <a:ln w="9525">
            <a:noFill/>
            <a:miter lim="800000"/>
            <a:headEnd/>
            <a:tailEnd/>
          </a:ln>
          <a:effectLst/>
        </p:spPr>
        <p:txBody>
          <a:bodyPr wrap="square">
            <a:spAutoFit/>
          </a:bodyPr>
          <a:lstStyle/>
          <a:p>
            <a:pPr algn="just"/>
            <a:r>
              <a:rPr lang="es-ES" sz="2000" b="1" dirty="0" smtClean="0">
                <a:solidFill>
                  <a:srgbClr val="0070C0"/>
                </a:solidFill>
                <a:effectLst>
                  <a:outerShdw blurRad="38100" dist="38100" dir="2700000" algn="tl">
                    <a:srgbClr val="000000">
                      <a:alpha val="43137"/>
                    </a:srgbClr>
                  </a:outerShdw>
                </a:effectLst>
              </a:rPr>
              <a:t>MEDICIONES EXPERIMENTALES</a:t>
            </a:r>
            <a:endParaRPr lang="es-ES" sz="2000" b="1" dirty="0">
              <a:solidFill>
                <a:srgbClr val="0070C0"/>
              </a:solidFill>
              <a:effectLst>
                <a:outerShdw blurRad="38100" dist="38100" dir="2700000" algn="tl">
                  <a:srgbClr val="000000">
                    <a:alpha val="43137"/>
                  </a:srgbClr>
                </a:outerShdw>
              </a:effectLst>
            </a:endParaRPr>
          </a:p>
        </p:txBody>
      </p:sp>
      <p:cxnSp>
        <p:nvCxnSpPr>
          <p:cNvPr id="4" name="3 Conector recto"/>
          <p:cNvCxnSpPr/>
          <p:nvPr/>
        </p:nvCxnSpPr>
        <p:spPr bwMode="auto">
          <a:xfrm>
            <a:off x="467544" y="1052736"/>
            <a:ext cx="4320480" cy="0"/>
          </a:xfrm>
          <a:prstGeom prst="line">
            <a:avLst/>
          </a:prstGeom>
          <a:gradFill rotWithShape="1">
            <a:gsLst>
              <a:gs pos="0">
                <a:srgbClr val="FFFF00"/>
              </a:gs>
              <a:gs pos="50000">
                <a:srgbClr val="CCFF33"/>
              </a:gs>
              <a:gs pos="100000">
                <a:srgbClr val="FFFF00"/>
              </a:gs>
            </a:gsLst>
            <a:lin ang="5400000" scaled="1"/>
          </a:gradFill>
          <a:ln w="28575" cap="flat" cmpd="sng" algn="ctr">
            <a:solidFill>
              <a:schemeClr val="accent6"/>
            </a:solidFill>
            <a:prstDash val="solid"/>
            <a:round/>
            <a:headEnd type="none" w="med" len="med"/>
            <a:tailEnd type="none" w="med" len="med"/>
          </a:ln>
          <a:effectLst>
            <a:outerShdw dist="45791" dir="18221404" algn="ctr" rotWithShape="0">
              <a:srgbClr val="000000"/>
            </a:outerShdw>
          </a:effectLst>
        </p:spPr>
      </p:cxnSp>
      <p:sp>
        <p:nvSpPr>
          <p:cNvPr id="5" name="4 CuadroTexto"/>
          <p:cNvSpPr txBox="1"/>
          <p:nvPr/>
        </p:nvSpPr>
        <p:spPr>
          <a:xfrm>
            <a:off x="467544" y="692696"/>
            <a:ext cx="7920880" cy="424731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spcBef>
                <a:spcPts val="0"/>
              </a:spcBef>
            </a:pPr>
            <a:r>
              <a:rPr lang="es-EC" sz="1500" b="1" dirty="0" smtClean="0">
                <a:latin typeface="Arial" pitchFamily="34" charset="0"/>
                <a:cs typeface="Arial" pitchFamily="34" charset="0"/>
              </a:rPr>
              <a:t>Se consideraron los valores acumulados cada 4 semanas de evaluación, es decir, a las 22, 26, 30, 34, 38, 42, 46, 50, 54, 58, 62 y 64 semanas de edad, midiéndose:</a:t>
            </a:r>
            <a:endParaRPr lang="es-EC" sz="1500" b="1" dirty="0">
              <a:latin typeface="Arial" pitchFamily="34" charset="0"/>
              <a:cs typeface="Arial" pitchFamily="34" charset="0"/>
            </a:endParaRPr>
          </a:p>
          <a:p>
            <a:pPr algn="just">
              <a:spcBef>
                <a:spcPts val="0"/>
              </a:spcBef>
            </a:pPr>
            <a:r>
              <a:rPr lang="es-ES" sz="1500" b="1" dirty="0">
                <a:latin typeface="Arial" pitchFamily="34" charset="0"/>
                <a:cs typeface="Arial" pitchFamily="34" charset="0"/>
              </a:rPr>
              <a:t> </a:t>
            </a:r>
            <a:endParaRPr lang="es-EC" sz="1500" b="1" dirty="0">
              <a:latin typeface="Arial" pitchFamily="34" charset="0"/>
              <a:cs typeface="Arial" pitchFamily="34" charset="0"/>
            </a:endParaRPr>
          </a:p>
          <a:p>
            <a:pPr marL="177800" indent="-177800" algn="just">
              <a:spcBef>
                <a:spcPts val="0"/>
              </a:spcBef>
              <a:buFont typeface="Arial" pitchFamily="34" charset="0"/>
              <a:buChar char="•"/>
            </a:pPr>
            <a:r>
              <a:rPr lang="es-EC" sz="1500" b="1" dirty="0" smtClean="0">
                <a:latin typeface="Arial" pitchFamily="34" charset="0"/>
                <a:cs typeface="Arial" pitchFamily="34" charset="0"/>
              </a:rPr>
              <a:t>Peso de las aves, g</a:t>
            </a:r>
          </a:p>
          <a:p>
            <a:pPr marL="177800" indent="-177800" algn="just">
              <a:spcBef>
                <a:spcPts val="0"/>
              </a:spcBef>
              <a:buFont typeface="Arial" pitchFamily="34" charset="0"/>
              <a:buChar char="•"/>
            </a:pPr>
            <a:r>
              <a:rPr lang="es-EC" sz="1500" b="1" dirty="0" smtClean="0">
                <a:latin typeface="Arial" pitchFamily="34" charset="0"/>
                <a:cs typeface="Arial" pitchFamily="34" charset="0"/>
              </a:rPr>
              <a:t>Ganancia de peso, g</a:t>
            </a:r>
          </a:p>
          <a:p>
            <a:pPr marL="177800" indent="-177800" algn="just">
              <a:spcBef>
                <a:spcPts val="0"/>
              </a:spcBef>
              <a:buFont typeface="Arial" pitchFamily="34" charset="0"/>
              <a:buChar char="•"/>
            </a:pPr>
            <a:r>
              <a:rPr lang="es-EC" sz="1500" b="1" dirty="0" smtClean="0">
                <a:latin typeface="Arial" pitchFamily="34" charset="0"/>
                <a:cs typeface="Arial" pitchFamily="34" charset="0"/>
              </a:rPr>
              <a:t>Consumo diario de alimento, g/ave/día</a:t>
            </a:r>
          </a:p>
          <a:p>
            <a:pPr marL="177800" indent="-177800" algn="just">
              <a:spcBef>
                <a:spcPts val="0"/>
              </a:spcBef>
              <a:buFont typeface="Arial" pitchFamily="34" charset="0"/>
              <a:buChar char="•"/>
            </a:pPr>
            <a:r>
              <a:rPr lang="es-EC" sz="1500" b="1" dirty="0">
                <a:latin typeface="Arial" pitchFamily="34" charset="0"/>
                <a:cs typeface="Arial" pitchFamily="34" charset="0"/>
              </a:rPr>
              <a:t>Consumo </a:t>
            </a:r>
            <a:r>
              <a:rPr lang="es-EC" sz="1500" b="1" dirty="0" smtClean="0">
                <a:latin typeface="Arial" pitchFamily="34" charset="0"/>
                <a:cs typeface="Arial" pitchFamily="34" charset="0"/>
              </a:rPr>
              <a:t>acumulado </a:t>
            </a:r>
            <a:r>
              <a:rPr lang="es-EC" sz="1500" b="1" dirty="0">
                <a:latin typeface="Arial" pitchFamily="34" charset="0"/>
                <a:cs typeface="Arial" pitchFamily="34" charset="0"/>
              </a:rPr>
              <a:t>de alimento, </a:t>
            </a:r>
            <a:r>
              <a:rPr lang="es-EC" sz="1500" b="1" dirty="0" smtClean="0">
                <a:latin typeface="Arial" pitchFamily="34" charset="0"/>
                <a:cs typeface="Arial" pitchFamily="34" charset="0"/>
              </a:rPr>
              <a:t>kg/ave</a:t>
            </a:r>
            <a:endParaRPr lang="es-EC" sz="1500" b="1" dirty="0">
              <a:latin typeface="Arial" pitchFamily="34" charset="0"/>
              <a:cs typeface="Arial" pitchFamily="34" charset="0"/>
            </a:endParaRPr>
          </a:p>
          <a:p>
            <a:pPr marL="177800" indent="-177800" algn="just">
              <a:spcBef>
                <a:spcPts val="0"/>
              </a:spcBef>
              <a:buFont typeface="Arial" pitchFamily="34" charset="0"/>
              <a:buChar char="•"/>
            </a:pPr>
            <a:r>
              <a:rPr lang="es-EC" sz="1500" b="1" dirty="0" smtClean="0">
                <a:latin typeface="Arial" pitchFamily="34" charset="0"/>
                <a:cs typeface="Arial" pitchFamily="34" charset="0"/>
              </a:rPr>
              <a:t>Porcentaje de producción de huevos, %</a:t>
            </a:r>
          </a:p>
          <a:p>
            <a:pPr marL="177800" indent="-177800" algn="just">
              <a:spcBef>
                <a:spcPts val="0"/>
              </a:spcBef>
              <a:buFont typeface="Arial" pitchFamily="34" charset="0"/>
              <a:buChar char="•"/>
            </a:pPr>
            <a:r>
              <a:rPr lang="es-EC" sz="1500" b="1" dirty="0" smtClean="0">
                <a:latin typeface="Arial" pitchFamily="34" charset="0"/>
                <a:cs typeface="Arial" pitchFamily="34" charset="0"/>
              </a:rPr>
              <a:t>Número de huevos producidos por ave, N°</a:t>
            </a:r>
          </a:p>
          <a:p>
            <a:pPr marL="177800" indent="-177800" algn="just">
              <a:spcBef>
                <a:spcPts val="0"/>
              </a:spcBef>
              <a:buFont typeface="Arial" pitchFamily="34" charset="0"/>
              <a:buChar char="•"/>
            </a:pPr>
            <a:r>
              <a:rPr lang="es-EC" sz="1500" b="1" dirty="0" smtClean="0">
                <a:latin typeface="Arial" pitchFamily="34" charset="0"/>
                <a:cs typeface="Arial" pitchFamily="34" charset="0"/>
              </a:rPr>
              <a:t>Peso del huevo, g</a:t>
            </a:r>
          </a:p>
          <a:p>
            <a:pPr marL="177800" indent="-177800" algn="just">
              <a:spcBef>
                <a:spcPts val="0"/>
              </a:spcBef>
              <a:buFont typeface="Arial" pitchFamily="34" charset="0"/>
              <a:buChar char="•"/>
            </a:pPr>
            <a:r>
              <a:rPr lang="es-EC" sz="1500" b="1" dirty="0" smtClean="0">
                <a:latin typeface="Arial" pitchFamily="34" charset="0"/>
                <a:cs typeface="Arial" pitchFamily="34" charset="0"/>
              </a:rPr>
              <a:t>Masa de huevos producidos, kg/ave</a:t>
            </a:r>
          </a:p>
          <a:p>
            <a:pPr marL="177800" indent="-177800" algn="just">
              <a:spcBef>
                <a:spcPts val="0"/>
              </a:spcBef>
              <a:buFont typeface="Arial" pitchFamily="34" charset="0"/>
              <a:buChar char="•"/>
            </a:pPr>
            <a:r>
              <a:rPr lang="es-EC" sz="1500" b="1" dirty="0" smtClean="0">
                <a:latin typeface="Arial" pitchFamily="34" charset="0"/>
                <a:cs typeface="Arial" pitchFamily="34" charset="0"/>
              </a:rPr>
              <a:t>Conversión alimenticia por docena de huevos</a:t>
            </a:r>
          </a:p>
          <a:p>
            <a:pPr marL="177800" indent="-177800" algn="just">
              <a:spcBef>
                <a:spcPts val="0"/>
              </a:spcBef>
              <a:buFont typeface="Arial" pitchFamily="34" charset="0"/>
              <a:buChar char="•"/>
            </a:pPr>
            <a:r>
              <a:rPr lang="es-EC" sz="1500" b="1" dirty="0" smtClean="0">
                <a:latin typeface="Arial" pitchFamily="34" charset="0"/>
                <a:cs typeface="Arial" pitchFamily="34" charset="0"/>
              </a:rPr>
              <a:t>Conversión alimenticia por kg de huevos (masa)</a:t>
            </a:r>
          </a:p>
          <a:p>
            <a:pPr marL="177800" indent="-177800" algn="just">
              <a:spcBef>
                <a:spcPts val="0"/>
              </a:spcBef>
              <a:buFont typeface="Arial" pitchFamily="34" charset="0"/>
              <a:buChar char="•"/>
            </a:pPr>
            <a:r>
              <a:rPr lang="es-EC" sz="1500" b="1" dirty="0" smtClean="0">
                <a:latin typeface="Arial" pitchFamily="34" charset="0"/>
                <a:cs typeface="Arial" pitchFamily="34" charset="0"/>
              </a:rPr>
              <a:t>Costo/docena de huevos producidos, dólares</a:t>
            </a:r>
          </a:p>
          <a:p>
            <a:pPr marL="177800" indent="-177800" algn="just">
              <a:spcBef>
                <a:spcPts val="0"/>
              </a:spcBef>
              <a:buFont typeface="Arial" pitchFamily="34" charset="0"/>
              <a:buChar char="•"/>
            </a:pPr>
            <a:r>
              <a:rPr lang="es-EC" sz="1500" b="1" dirty="0" smtClean="0">
                <a:latin typeface="Arial" pitchFamily="34" charset="0"/>
                <a:cs typeface="Arial" pitchFamily="34" charset="0"/>
              </a:rPr>
              <a:t>Costo/kg de huevos producidos, dólares</a:t>
            </a:r>
          </a:p>
          <a:p>
            <a:pPr marL="177800" indent="-177800" algn="just">
              <a:spcBef>
                <a:spcPts val="0"/>
              </a:spcBef>
              <a:buFont typeface="Arial" pitchFamily="34" charset="0"/>
              <a:buChar char="•"/>
            </a:pPr>
            <a:r>
              <a:rPr lang="es-EC" sz="1500" b="1" dirty="0" smtClean="0">
                <a:latin typeface="Arial" pitchFamily="34" charset="0"/>
                <a:cs typeface="Arial" pitchFamily="34" charset="0"/>
              </a:rPr>
              <a:t>Mortalidad, %</a:t>
            </a:r>
          </a:p>
          <a:p>
            <a:pPr marL="177800" indent="-177800" algn="just">
              <a:spcBef>
                <a:spcPts val="0"/>
              </a:spcBef>
              <a:buFont typeface="Arial" pitchFamily="34" charset="0"/>
              <a:buChar char="•"/>
            </a:pPr>
            <a:r>
              <a:rPr lang="es-EC" sz="1500" b="1" dirty="0" smtClean="0">
                <a:latin typeface="Arial" pitchFamily="34" charset="0"/>
                <a:cs typeface="Arial" pitchFamily="34" charset="0"/>
              </a:rPr>
              <a:t>Densidad del huevo, g/ml</a:t>
            </a:r>
          </a:p>
          <a:p>
            <a:pPr marL="177800" indent="-177800" algn="just">
              <a:spcBef>
                <a:spcPts val="0"/>
              </a:spcBef>
              <a:buFont typeface="Arial" pitchFamily="34" charset="0"/>
              <a:buChar char="•"/>
            </a:pPr>
            <a:r>
              <a:rPr lang="es-EC" sz="1500" b="1" dirty="0" smtClean="0">
                <a:latin typeface="Arial" pitchFamily="34" charset="0"/>
                <a:cs typeface="Arial" pitchFamily="34" charset="0"/>
              </a:rPr>
              <a:t>Longitud del intestino, cm</a:t>
            </a:r>
          </a:p>
        </p:txBody>
      </p:sp>
      <p:sp>
        <p:nvSpPr>
          <p:cNvPr id="7" name="6 CuadroTexto"/>
          <p:cNvSpPr txBox="1"/>
          <p:nvPr/>
        </p:nvSpPr>
        <p:spPr>
          <a:xfrm>
            <a:off x="467544" y="5013177"/>
            <a:ext cx="7920880" cy="90024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spcBef>
                <a:spcPts val="0"/>
              </a:spcBef>
            </a:pPr>
            <a:r>
              <a:rPr lang="es-EC" sz="1500" b="1" dirty="0">
                <a:solidFill>
                  <a:srgbClr val="FF0000"/>
                </a:solidFill>
                <a:latin typeface="Arial" pitchFamily="34" charset="0"/>
                <a:cs typeface="Arial" pitchFamily="34" charset="0"/>
              </a:rPr>
              <a:t>Análisis económico</a:t>
            </a:r>
          </a:p>
          <a:p>
            <a:pPr algn="just">
              <a:lnSpc>
                <a:spcPct val="50000"/>
              </a:lnSpc>
              <a:spcBef>
                <a:spcPts val="0"/>
              </a:spcBef>
            </a:pPr>
            <a:endParaRPr lang="es-ES" sz="1500" b="1" dirty="0" smtClean="0">
              <a:latin typeface="Arial" pitchFamily="34" charset="0"/>
              <a:cs typeface="Arial" pitchFamily="34" charset="0"/>
            </a:endParaRPr>
          </a:p>
          <a:p>
            <a:pPr algn="just">
              <a:spcBef>
                <a:spcPts val="0"/>
              </a:spcBef>
            </a:pPr>
            <a:r>
              <a:rPr lang="es-ES" sz="1500" b="1" dirty="0" smtClean="0">
                <a:latin typeface="Arial" pitchFamily="34" charset="0"/>
                <a:cs typeface="Arial" pitchFamily="34" charset="0"/>
              </a:rPr>
              <a:t>Se </a:t>
            </a:r>
            <a:r>
              <a:rPr lang="es-ES" sz="1500" b="1" dirty="0">
                <a:latin typeface="Arial" pitchFamily="34" charset="0"/>
                <a:cs typeface="Arial" pitchFamily="34" charset="0"/>
              </a:rPr>
              <a:t>determinó los costos de producción y su rentabilidad a través del indicador beneficio/costo</a:t>
            </a:r>
            <a:r>
              <a:rPr lang="es-ES" sz="1500" b="1" dirty="0" smtClean="0">
                <a:latin typeface="Arial" pitchFamily="34" charset="0"/>
                <a:cs typeface="Arial" pitchFamily="34" charset="0"/>
              </a:rPr>
              <a:t>.</a:t>
            </a:r>
            <a:endParaRPr lang="es-EC" sz="1500" b="1" dirty="0">
              <a:latin typeface="Arial" pitchFamily="34" charset="0"/>
              <a:cs typeface="Arial" pitchFamily="34" charset="0"/>
            </a:endParaRPr>
          </a:p>
        </p:txBody>
      </p:sp>
      <p:pic>
        <p:nvPicPr>
          <p:cNvPr id="60418" name="Picture 2" descr="http://media-s3.viva-images.com/vivastreet_cl/clad/bc/2/41856358/large/5.jpg?dt=92425bb23d80dac2bb49d387a9fbcdd4"/>
          <p:cNvPicPr>
            <a:picLocks noChangeAspect="1" noChangeArrowheads="1"/>
          </p:cNvPicPr>
          <p:nvPr/>
        </p:nvPicPr>
        <p:blipFill>
          <a:blip r:embed="rId2" cstate="print"/>
          <a:srcRect/>
          <a:stretch>
            <a:fillRect/>
          </a:stretch>
        </p:blipFill>
        <p:spPr bwMode="auto">
          <a:xfrm>
            <a:off x="5220072" y="2235299"/>
            <a:ext cx="3132413" cy="2345829"/>
          </a:xfrm>
          <a:prstGeom prst="rect">
            <a:avLst/>
          </a:prstGeom>
          <a:noFill/>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5828908"/>
            <a:ext cx="2520280"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Text Box 5"/>
          <p:cNvSpPr txBox="1">
            <a:spLocks noChangeArrowheads="1"/>
          </p:cNvSpPr>
          <p:nvPr/>
        </p:nvSpPr>
        <p:spPr bwMode="auto">
          <a:xfrm>
            <a:off x="395536" y="188640"/>
            <a:ext cx="5759450" cy="461665"/>
          </a:xfrm>
          <a:prstGeom prst="rect">
            <a:avLst/>
          </a:prstGeom>
          <a:noFill/>
          <a:ln w="9525">
            <a:noFill/>
            <a:miter lim="800000"/>
            <a:headEnd/>
            <a:tailEnd/>
          </a:ln>
          <a:effectLst/>
        </p:spPr>
        <p:txBody>
          <a:bodyPr>
            <a:spAutoFit/>
          </a:bodyPr>
          <a:lstStyle/>
          <a:p>
            <a:pPr algn="l"/>
            <a:r>
              <a:rPr lang="es-ES" sz="2400" b="1" dirty="0">
                <a:solidFill>
                  <a:srgbClr val="0070C0"/>
                </a:solidFill>
                <a:effectLst>
                  <a:outerShdw blurRad="38100" dist="38100" dir="2700000" algn="tl">
                    <a:srgbClr val="000000">
                      <a:alpha val="43137"/>
                    </a:srgbClr>
                  </a:outerShdw>
                </a:effectLst>
              </a:rPr>
              <a:t>ANÁLISIS ESTADÍSTICO</a:t>
            </a:r>
          </a:p>
        </p:txBody>
      </p:sp>
      <p:sp>
        <p:nvSpPr>
          <p:cNvPr id="70662" name="Text Box 6"/>
          <p:cNvSpPr txBox="1">
            <a:spLocks noChangeArrowheads="1"/>
          </p:cNvSpPr>
          <p:nvPr/>
        </p:nvSpPr>
        <p:spPr bwMode="auto">
          <a:xfrm>
            <a:off x="611188" y="908050"/>
            <a:ext cx="8137525" cy="1246495"/>
          </a:xfrm>
          <a:prstGeom prst="rect">
            <a:avLst/>
          </a:prstGeom>
          <a:noFill/>
          <a:ln w="9525">
            <a:noFill/>
            <a:miter lim="800000"/>
            <a:headEnd/>
            <a:tailEnd/>
          </a:ln>
          <a:effectLst/>
        </p:spPr>
        <p:txBody>
          <a:bodyPr>
            <a:spAutoFit/>
          </a:bodyPr>
          <a:lstStyle/>
          <a:p>
            <a:pPr algn="just"/>
            <a:r>
              <a:rPr lang="es-EC" sz="1500" b="1" dirty="0" smtClean="0"/>
              <a:t>Los resultados experimentales por responder a dos tratamientos se analizaron a través de la prueba estadística de </a:t>
            </a:r>
            <a:r>
              <a:rPr lang="es-EC" sz="1500" b="1" dirty="0" err="1" smtClean="0"/>
              <a:t>t’Studen</a:t>
            </a:r>
            <a:r>
              <a:rPr lang="es-EC" sz="1500" b="1" dirty="0" smtClean="0"/>
              <a:t> para muestras pareadas con varianzas diferentes, por cuanto el objeto de esta prueba es contar con un indicador estadístico que señale las diferencias en los promedios obtenidos de dos muestras para verificar la hipótesis dada.  Su cálculo responden a los siguientes propuestos matemáticos:</a:t>
            </a:r>
            <a:endParaRPr lang="es-EC" sz="1500" b="1" dirty="0"/>
          </a:p>
        </p:txBody>
      </p:sp>
      <p:cxnSp>
        <p:nvCxnSpPr>
          <p:cNvPr id="7" name="6 Conector recto"/>
          <p:cNvCxnSpPr/>
          <p:nvPr/>
        </p:nvCxnSpPr>
        <p:spPr bwMode="auto">
          <a:xfrm>
            <a:off x="467544" y="764704"/>
            <a:ext cx="4320480" cy="0"/>
          </a:xfrm>
          <a:prstGeom prst="line">
            <a:avLst/>
          </a:prstGeom>
          <a:gradFill rotWithShape="1">
            <a:gsLst>
              <a:gs pos="0">
                <a:srgbClr val="FFFF00"/>
              </a:gs>
              <a:gs pos="50000">
                <a:srgbClr val="CCFF33"/>
              </a:gs>
              <a:gs pos="100000">
                <a:srgbClr val="FFFF00"/>
              </a:gs>
            </a:gsLst>
            <a:lin ang="5400000" scaled="1"/>
          </a:gradFill>
          <a:ln w="28575" cap="flat" cmpd="sng" algn="ctr">
            <a:solidFill>
              <a:schemeClr val="accent6"/>
            </a:solidFill>
            <a:prstDash val="solid"/>
            <a:round/>
            <a:headEnd type="none" w="med" len="med"/>
            <a:tailEnd type="none" w="med" len="med"/>
          </a:ln>
          <a:effectLst>
            <a:outerShdw dist="45791" dir="18221404" algn="ctr" rotWithShape="0">
              <a:srgbClr val="000000"/>
            </a:outerShdw>
          </a:effectLst>
        </p:spPr>
      </p:cxnSp>
      <p:pic>
        <p:nvPicPr>
          <p:cNvPr id="8" name="7 Imagen" descr="tnr"/>
          <p:cNvPicPr/>
          <p:nvPr/>
        </p:nvPicPr>
        <p:blipFill>
          <a:blip r:embed="rId3" cstate="print"/>
          <a:srcRect/>
          <a:stretch>
            <a:fillRect/>
          </a:stretch>
        </p:blipFill>
        <p:spPr bwMode="auto">
          <a:xfrm>
            <a:off x="683568" y="2420888"/>
            <a:ext cx="1584176" cy="864096"/>
          </a:xfrm>
          <a:prstGeom prst="rect">
            <a:avLst/>
          </a:prstGeom>
          <a:noFill/>
          <a:ln w="9525">
            <a:noFill/>
            <a:miter lim="800000"/>
            <a:headEnd/>
            <a:tailEnd/>
          </a:ln>
        </p:spPr>
      </p:pic>
      <p:sp>
        <p:nvSpPr>
          <p:cNvPr id="9" name="8 CuadroTexto"/>
          <p:cNvSpPr txBox="1"/>
          <p:nvPr/>
        </p:nvSpPr>
        <p:spPr>
          <a:xfrm>
            <a:off x="2483768" y="2204864"/>
            <a:ext cx="5040560" cy="1600438"/>
          </a:xfrm>
          <a:prstGeom prst="rect">
            <a:avLst/>
          </a:prstGeom>
          <a:noFill/>
        </p:spPr>
        <p:txBody>
          <a:bodyPr wrap="square" rtlCol="0">
            <a:spAutoFit/>
          </a:bodyPr>
          <a:lstStyle/>
          <a:p>
            <a:r>
              <a:rPr lang="es-EC" sz="1400" b="1" dirty="0" smtClean="0"/>
              <a:t>Donde:</a:t>
            </a:r>
          </a:p>
          <a:p>
            <a:r>
              <a:rPr lang="es-EC" sz="1400" b="1" dirty="0" smtClean="0"/>
              <a:t>t = valor estadístico de la prueba t de </a:t>
            </a:r>
            <a:r>
              <a:rPr lang="es-EC" sz="1400" b="1" dirty="0" err="1" smtClean="0"/>
              <a:t>Studen</a:t>
            </a:r>
            <a:endParaRPr lang="es-EC" sz="1400" b="1" dirty="0" smtClean="0"/>
          </a:p>
          <a:p>
            <a:r>
              <a:rPr lang="es-EC" sz="1400" b="1" baseline="-25000" dirty="0" smtClean="0"/>
              <a:t>1</a:t>
            </a:r>
            <a:r>
              <a:rPr lang="es-EC" sz="1400" b="1" dirty="0" smtClean="0"/>
              <a:t> = valor promedio del grupo 1</a:t>
            </a:r>
          </a:p>
          <a:p>
            <a:r>
              <a:rPr lang="es-EC" sz="1400" b="1" baseline="-25000" dirty="0" smtClean="0"/>
              <a:t>2</a:t>
            </a:r>
            <a:r>
              <a:rPr lang="es-EC" sz="1400" b="1" dirty="0" smtClean="0"/>
              <a:t> = valor promedio del grupo 2</a:t>
            </a:r>
          </a:p>
          <a:p>
            <a:r>
              <a:rPr lang="es-EC" sz="1400" b="1" dirty="0" smtClean="0">
                <a:sym typeface="Symbol"/>
              </a:rPr>
              <a:t></a:t>
            </a:r>
            <a:r>
              <a:rPr lang="es-EC" sz="1400" b="1" baseline="-25000" dirty="0" smtClean="0"/>
              <a:t>p</a:t>
            </a:r>
            <a:r>
              <a:rPr lang="es-EC" sz="1400" b="1" dirty="0" smtClean="0"/>
              <a:t> = desviación estándar ponderada de ambos grupos</a:t>
            </a:r>
          </a:p>
          <a:p>
            <a:r>
              <a:rPr lang="es-EC" sz="1400" b="1" dirty="0" smtClean="0"/>
              <a:t>N</a:t>
            </a:r>
            <a:r>
              <a:rPr lang="es-EC" sz="1400" b="1" baseline="-25000" dirty="0" smtClean="0"/>
              <a:t>1</a:t>
            </a:r>
            <a:r>
              <a:rPr lang="es-EC" sz="1400" b="1" dirty="0" smtClean="0"/>
              <a:t> = tamaño de la muestra del grupo 1</a:t>
            </a:r>
          </a:p>
          <a:p>
            <a:r>
              <a:rPr lang="es-EC" sz="1400" b="1" dirty="0" smtClean="0"/>
              <a:t>N</a:t>
            </a:r>
            <a:r>
              <a:rPr lang="es-EC" sz="1400" b="1" baseline="-25000" dirty="0" smtClean="0"/>
              <a:t>2</a:t>
            </a:r>
            <a:r>
              <a:rPr lang="es-EC" sz="1400" b="1" dirty="0" smtClean="0"/>
              <a:t> = tamaño de la muestra del grupo 2</a:t>
            </a:r>
          </a:p>
        </p:txBody>
      </p:sp>
      <p:sp>
        <p:nvSpPr>
          <p:cNvPr id="10" name="9 CuadroTexto"/>
          <p:cNvSpPr txBox="1"/>
          <p:nvPr/>
        </p:nvSpPr>
        <p:spPr>
          <a:xfrm>
            <a:off x="611560" y="3789040"/>
            <a:ext cx="8208912" cy="553998"/>
          </a:xfrm>
          <a:prstGeom prst="rect">
            <a:avLst/>
          </a:prstGeom>
          <a:noFill/>
        </p:spPr>
        <p:txBody>
          <a:bodyPr wrap="square" rtlCol="0">
            <a:spAutoFit/>
          </a:bodyPr>
          <a:lstStyle/>
          <a:p>
            <a:pPr algn="just"/>
            <a:r>
              <a:rPr lang="es-EC" sz="1500" b="1" dirty="0" smtClean="0"/>
              <a:t>Para el cálculo de desviación estándar ponderada de ambos grupos se utiliza la siguiente fórmula:</a:t>
            </a:r>
          </a:p>
        </p:txBody>
      </p:sp>
      <p:pic>
        <p:nvPicPr>
          <p:cNvPr id="11" name="10 Imagen" descr="tnr2"/>
          <p:cNvPicPr/>
          <p:nvPr/>
        </p:nvPicPr>
        <p:blipFill>
          <a:blip r:embed="rId4" cstate="print"/>
          <a:srcRect/>
          <a:stretch>
            <a:fillRect/>
          </a:stretch>
        </p:blipFill>
        <p:spPr bwMode="auto">
          <a:xfrm>
            <a:off x="683568" y="4581128"/>
            <a:ext cx="1656184" cy="792088"/>
          </a:xfrm>
          <a:prstGeom prst="rect">
            <a:avLst/>
          </a:prstGeom>
          <a:noFill/>
          <a:ln w="9525">
            <a:noFill/>
            <a:miter lim="800000"/>
            <a:headEnd/>
            <a:tailEnd/>
          </a:ln>
        </p:spPr>
      </p:pic>
      <p:sp>
        <p:nvSpPr>
          <p:cNvPr id="12" name="11 CuadroTexto"/>
          <p:cNvSpPr txBox="1"/>
          <p:nvPr/>
        </p:nvSpPr>
        <p:spPr>
          <a:xfrm>
            <a:off x="2627784" y="4509120"/>
            <a:ext cx="5112568" cy="954107"/>
          </a:xfrm>
          <a:prstGeom prst="rect">
            <a:avLst/>
          </a:prstGeom>
          <a:noFill/>
        </p:spPr>
        <p:txBody>
          <a:bodyPr wrap="square" rtlCol="0">
            <a:spAutoFit/>
          </a:bodyPr>
          <a:lstStyle/>
          <a:p>
            <a:r>
              <a:rPr lang="es-EC" sz="1400" b="1" dirty="0" smtClean="0"/>
              <a:t>Donde:</a:t>
            </a:r>
          </a:p>
          <a:p>
            <a:r>
              <a:rPr lang="es-EC" sz="1400" b="1" dirty="0" smtClean="0">
                <a:sym typeface="Symbol"/>
              </a:rPr>
              <a:t></a:t>
            </a:r>
            <a:r>
              <a:rPr lang="es-EC" sz="1400" b="1" baseline="-25000" dirty="0" smtClean="0"/>
              <a:t>p</a:t>
            </a:r>
            <a:r>
              <a:rPr lang="es-EC" sz="1400" b="1" dirty="0" smtClean="0"/>
              <a:t> = desviación estándar ponderada</a:t>
            </a:r>
          </a:p>
          <a:p>
            <a:r>
              <a:rPr lang="es-EC" sz="1400" b="1" dirty="0" smtClean="0"/>
              <a:t>SC = suma de cuadrados de cada grupo</a:t>
            </a:r>
          </a:p>
          <a:p>
            <a:r>
              <a:rPr lang="es-EC" sz="1400" b="1" dirty="0" smtClean="0"/>
              <a:t>N = tamaño de la muestra 1 y 2</a:t>
            </a:r>
          </a:p>
        </p:txBody>
      </p:sp>
      <p:pic>
        <p:nvPicPr>
          <p:cNvPr id="59394" name="Picture 2" descr="https://encrypted-tbn1.gstatic.com/images?q=tbn:ANd9GcTUuK4t6u1qxlJmH0ExgjsOvIJnB-YNZHuVNbCoVKv5jiJVtXC1HA"/>
          <p:cNvPicPr>
            <a:picLocks noChangeAspect="1" noChangeArrowheads="1"/>
          </p:cNvPicPr>
          <p:nvPr/>
        </p:nvPicPr>
        <p:blipFill>
          <a:blip r:embed="rId5" cstate="print"/>
          <a:srcRect/>
          <a:stretch>
            <a:fillRect/>
          </a:stretch>
        </p:blipFill>
        <p:spPr bwMode="auto">
          <a:xfrm>
            <a:off x="6876256" y="4225588"/>
            <a:ext cx="1944216" cy="1646376"/>
          </a:xfrm>
          <a:prstGeom prst="rect">
            <a:avLst/>
          </a:prstGeom>
          <a:noFill/>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240" y="5828908"/>
            <a:ext cx="2304256"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ChangeArrowheads="1"/>
          </p:cNvSpPr>
          <p:nvPr/>
        </p:nvSpPr>
        <p:spPr bwMode="auto">
          <a:xfrm>
            <a:off x="1979613" y="2276475"/>
            <a:ext cx="5616575" cy="1512888"/>
          </a:xfrm>
          <a:prstGeom prst="rect">
            <a:avLst/>
          </a:prstGeom>
          <a:solidFill>
            <a:schemeClr val="tx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a:p>
        </p:txBody>
      </p:sp>
      <p:sp>
        <p:nvSpPr>
          <p:cNvPr id="7170" name="Text Box 2"/>
          <p:cNvSpPr txBox="1">
            <a:spLocks noChangeArrowheads="1"/>
          </p:cNvSpPr>
          <p:nvPr/>
        </p:nvSpPr>
        <p:spPr bwMode="auto">
          <a:xfrm>
            <a:off x="2552700" y="2709863"/>
            <a:ext cx="4467225" cy="650875"/>
          </a:xfrm>
          <a:prstGeom prst="rect">
            <a:avLst/>
          </a:prstGeom>
          <a:solidFill>
            <a:srgbClr val="339966"/>
          </a:solidFill>
          <a:ln w="9525">
            <a:solidFill>
              <a:schemeClr val="bg1"/>
            </a:solidFill>
            <a:miter lim="800000"/>
            <a:headEnd/>
            <a:tailEnd/>
          </a:ln>
          <a:effectLst/>
          <a:extLst/>
        </p:spPr>
        <p:txBody>
          <a:bodyPr>
            <a:spAutoFit/>
          </a:bodyPr>
          <a:lstStyle/>
          <a:p>
            <a:pPr algn="ctr"/>
            <a:r>
              <a:rPr lang="en-US" altLang="es-EC" sz="3600" b="1" u="none" dirty="0" smtClean="0">
                <a:solidFill>
                  <a:schemeClr val="bg1"/>
                </a:solidFill>
                <a:latin typeface="Arial" charset="0"/>
              </a:rPr>
              <a:t>INTRODUCCIÓN</a:t>
            </a:r>
            <a:endParaRPr lang="en-US" altLang="es-EC" sz="3600" b="1" u="none" dirty="0">
              <a:solidFill>
                <a:schemeClr val="bg1"/>
              </a:solidFill>
              <a:latin typeface="Arial" charset="0"/>
            </a:endParaRPr>
          </a:p>
        </p:txBody>
      </p:sp>
      <p:sp>
        <p:nvSpPr>
          <p:cNvPr id="7172" name="Line 4"/>
          <p:cNvSpPr>
            <a:spLocks noChangeShapeType="1"/>
          </p:cNvSpPr>
          <p:nvPr/>
        </p:nvSpPr>
        <p:spPr bwMode="auto">
          <a:xfrm>
            <a:off x="0" y="6172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a:p>
        </p:txBody>
      </p:sp>
      <p:sp>
        <p:nvSpPr>
          <p:cNvPr id="7173" name="Text Box 5"/>
          <p:cNvSpPr txBox="1">
            <a:spLocks noChangeArrowheads="1"/>
          </p:cNvSpPr>
          <p:nvPr/>
        </p:nvSpPr>
        <p:spPr bwMode="auto">
          <a:xfrm>
            <a:off x="6613525" y="6472238"/>
            <a:ext cx="1568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EC" sz="900" u="none">
                <a:latin typeface="Mead Bold" pitchFamily="2" charset="0"/>
              </a:rPr>
              <a:t>Inés Mantilla – David Rojas</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5805264"/>
            <a:ext cx="2805375"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Picture 6" descr="http://www.ltz.de/uploads/Produkte%20Tradition.jpg"/>
          <p:cNvPicPr>
            <a:picLocks noChangeAspect="1" noChangeArrowheads="1"/>
          </p:cNvPicPr>
          <p:nvPr/>
        </p:nvPicPr>
        <p:blipFill>
          <a:blip r:embed="rId3" cstate="print"/>
          <a:srcRect/>
          <a:stretch>
            <a:fillRect/>
          </a:stretch>
        </p:blipFill>
        <p:spPr bwMode="auto">
          <a:xfrm flipH="1">
            <a:off x="36145" y="0"/>
            <a:ext cx="399363" cy="598376"/>
          </a:xfrm>
          <a:prstGeom prst="rect">
            <a:avLst/>
          </a:prstGeom>
          <a:noFill/>
        </p:spPr>
      </p:pic>
    </p:spTree>
    <p:extLst>
      <p:ext uri="{BB962C8B-B14F-4D97-AF65-F5344CB8AC3E}">
        <p14:creationId xmlns:p14="http://schemas.microsoft.com/office/powerpoint/2010/main" val="1572081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heckerboard(down)">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77000" y="1041117"/>
            <a:ext cx="5256584" cy="3323987"/>
          </a:xfrm>
          <a:prstGeom prst="rect">
            <a:avLst/>
          </a:prstGeom>
          <a:noFill/>
        </p:spPr>
        <p:txBody>
          <a:bodyPr wrap="square" rtlCol="0">
            <a:spAutoFit/>
          </a:bodyPr>
          <a:lstStyle/>
          <a:p>
            <a:pPr algn="just"/>
            <a:r>
              <a:rPr lang="es-EC" sz="1500" b="1" dirty="0" smtClean="0"/>
              <a:t>También se determinó el coeficiente de variación (CV), para establecer si existía uniformidad en los resultados experimentales, utilizando el siguiente propuesto matemático:</a:t>
            </a:r>
          </a:p>
          <a:p>
            <a:endParaRPr lang="es-EC" sz="1500" b="1" dirty="0" smtClean="0"/>
          </a:p>
          <a:p>
            <a:endParaRPr lang="es-EC" sz="1500" b="1" dirty="0" smtClean="0"/>
          </a:p>
          <a:p>
            <a:endParaRPr lang="es-EC" sz="1500" b="1" dirty="0" smtClean="0"/>
          </a:p>
          <a:p>
            <a:endParaRPr lang="es-EC" sz="1500" b="1" dirty="0" smtClean="0"/>
          </a:p>
          <a:p>
            <a:r>
              <a:rPr lang="es-EC" sz="1500" b="1" dirty="0" smtClean="0"/>
              <a:t>Donde</a:t>
            </a:r>
          </a:p>
          <a:p>
            <a:r>
              <a:rPr lang="es-EC" sz="1500" b="1" dirty="0" smtClean="0"/>
              <a:t>CV: 	Coeficiente de variación, %</a:t>
            </a:r>
          </a:p>
          <a:p>
            <a:r>
              <a:rPr lang="es-EC" sz="1500" b="1" dirty="0" smtClean="0">
                <a:sym typeface="Symbol"/>
              </a:rPr>
              <a:t></a:t>
            </a:r>
            <a:r>
              <a:rPr lang="es-EC" sz="1500" b="1" dirty="0" smtClean="0"/>
              <a:t>:	Desviación estándar</a:t>
            </a:r>
          </a:p>
          <a:p>
            <a:r>
              <a:rPr lang="es-EC" sz="1500" b="1" dirty="0" smtClean="0"/>
              <a:t>   : 	Media general</a:t>
            </a:r>
          </a:p>
          <a:p>
            <a:r>
              <a:rPr lang="es-EC" sz="1500" b="1" dirty="0" smtClean="0"/>
              <a:t> </a:t>
            </a:r>
          </a:p>
          <a:p>
            <a:pPr algn="just"/>
            <a:endParaRPr lang="es-EC" sz="1500" b="1" dirty="0" smtClean="0"/>
          </a:p>
        </p:txBody>
      </p:sp>
      <p:sp>
        <p:nvSpPr>
          <p:cNvPr id="788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78849"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07704" y="2204864"/>
            <a:ext cx="1507144" cy="648072"/>
          </a:xfrm>
          <a:prstGeom prst="rect">
            <a:avLst/>
          </a:prstGeom>
          <a:noFill/>
        </p:spPr>
      </p:pic>
      <p:sp>
        <p:nvSpPr>
          <p:cNvPr id="788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78851"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1520" y="3638478"/>
            <a:ext cx="144016" cy="366586"/>
          </a:xfrm>
          <a:prstGeom prst="rect">
            <a:avLst/>
          </a:prstGeom>
          <a:noFill/>
        </p:spPr>
      </p:pic>
      <p:pic>
        <p:nvPicPr>
          <p:cNvPr id="78853" name="Picture 5"/>
          <p:cNvPicPr>
            <a:picLocks noChangeAspect="1" noChangeArrowheads="1"/>
          </p:cNvPicPr>
          <p:nvPr/>
        </p:nvPicPr>
        <p:blipFill>
          <a:blip r:embed="rId4" cstate="print"/>
          <a:srcRect r="39243"/>
          <a:stretch>
            <a:fillRect/>
          </a:stretch>
        </p:blipFill>
        <p:spPr bwMode="auto">
          <a:xfrm>
            <a:off x="5546766" y="908720"/>
            <a:ext cx="3489730" cy="3299530"/>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5828908"/>
            <a:ext cx="2520280"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439652" y="4653136"/>
            <a:ext cx="7308812" cy="1077218"/>
          </a:xfrm>
          <a:prstGeom prst="rect">
            <a:avLst/>
          </a:prstGeom>
          <a:ln cmpd="dbl">
            <a:solidFill>
              <a:srgbClr val="009999"/>
            </a:solidFill>
          </a:ln>
        </p:spPr>
        <p:txBody>
          <a:bodyPr wrap="square">
            <a:spAutoFit/>
          </a:bodyPr>
          <a:lstStyle/>
          <a:p>
            <a:pPr algn="just"/>
            <a:r>
              <a:rPr lang="es-EC" sz="1600" b="1" dirty="0"/>
              <a:t>Resultados experimentales fueron organizados, tabulados y procesados en el software </a:t>
            </a:r>
            <a:r>
              <a:rPr lang="es-EC" sz="1600" b="1" dirty="0" err="1"/>
              <a:t>Excell</a:t>
            </a:r>
            <a:r>
              <a:rPr lang="es-EC" sz="1600" b="1" dirty="0"/>
              <a:t> 10, utilizándose las herramientas de análisis para realizar la prueba de </a:t>
            </a:r>
            <a:r>
              <a:rPr lang="es-EC" sz="1600" b="1" dirty="0" err="1"/>
              <a:t>t’Studen</a:t>
            </a:r>
            <a:r>
              <a:rPr lang="es-EC" sz="1600" b="1" dirty="0"/>
              <a:t> con datos emparejados y varianzas diferentes.</a:t>
            </a:r>
          </a:p>
        </p:txBody>
      </p:sp>
      <p:sp>
        <p:nvSpPr>
          <p:cNvPr id="5" name="4 Flecha a la derecha con bandas"/>
          <p:cNvSpPr/>
          <p:nvPr/>
        </p:nvSpPr>
        <p:spPr>
          <a:xfrm>
            <a:off x="442208" y="4960622"/>
            <a:ext cx="817423" cy="462245"/>
          </a:xfrm>
          <a:prstGeom prst="stripedRightArrow">
            <a:avLst/>
          </a:prstGeom>
          <a:solidFill>
            <a:srgbClr val="339966"/>
          </a:solidFill>
          <a:ln>
            <a:solidFill>
              <a:schemeClr val="tx2"/>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ransition spd="med">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6613525" y="6472238"/>
            <a:ext cx="1568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u="sng">
                <a:solidFill>
                  <a:schemeClr val="tx1"/>
                </a:solidFill>
                <a:latin typeface="Times New Roman" pitchFamily="18" charset="0"/>
              </a:defRPr>
            </a:lvl1pPr>
            <a:lvl2pPr marL="742950" indent="-285750">
              <a:defRPr u="sng">
                <a:solidFill>
                  <a:schemeClr val="tx1"/>
                </a:solidFill>
                <a:latin typeface="Times New Roman" pitchFamily="18" charset="0"/>
              </a:defRPr>
            </a:lvl2pPr>
            <a:lvl3pPr marL="1143000" indent="-228600">
              <a:defRPr u="sng">
                <a:solidFill>
                  <a:schemeClr val="tx1"/>
                </a:solidFill>
                <a:latin typeface="Times New Roman" pitchFamily="18" charset="0"/>
              </a:defRPr>
            </a:lvl3pPr>
            <a:lvl4pPr marL="1600200" indent="-228600">
              <a:defRPr u="sng">
                <a:solidFill>
                  <a:schemeClr val="tx1"/>
                </a:solidFill>
                <a:latin typeface="Times New Roman" pitchFamily="18" charset="0"/>
              </a:defRPr>
            </a:lvl4pPr>
            <a:lvl5pPr marL="2057400" indent="-228600">
              <a:defRPr u="sng">
                <a:solidFill>
                  <a:schemeClr val="tx1"/>
                </a:solidFill>
                <a:latin typeface="Times New Roman" pitchFamily="18" charset="0"/>
              </a:defRPr>
            </a:lvl5pPr>
            <a:lvl6pPr marL="2514600" indent="-228600" algn="ctr" eaLnBrk="0" fontAlgn="base" hangingPunct="0">
              <a:spcBef>
                <a:spcPct val="0"/>
              </a:spcBef>
              <a:spcAft>
                <a:spcPct val="0"/>
              </a:spcAft>
              <a:defRPr u="sng">
                <a:solidFill>
                  <a:schemeClr val="tx1"/>
                </a:solidFill>
                <a:latin typeface="Times New Roman" pitchFamily="18" charset="0"/>
              </a:defRPr>
            </a:lvl6pPr>
            <a:lvl7pPr marL="2971800" indent="-228600" algn="ctr" eaLnBrk="0" fontAlgn="base" hangingPunct="0">
              <a:spcBef>
                <a:spcPct val="0"/>
              </a:spcBef>
              <a:spcAft>
                <a:spcPct val="0"/>
              </a:spcAft>
              <a:defRPr u="sng">
                <a:solidFill>
                  <a:schemeClr val="tx1"/>
                </a:solidFill>
                <a:latin typeface="Times New Roman" pitchFamily="18" charset="0"/>
              </a:defRPr>
            </a:lvl7pPr>
            <a:lvl8pPr marL="3429000" indent="-228600" algn="ctr" eaLnBrk="0" fontAlgn="base" hangingPunct="0">
              <a:spcBef>
                <a:spcPct val="0"/>
              </a:spcBef>
              <a:spcAft>
                <a:spcPct val="0"/>
              </a:spcAft>
              <a:defRPr u="sng">
                <a:solidFill>
                  <a:schemeClr val="tx1"/>
                </a:solidFill>
                <a:latin typeface="Times New Roman" pitchFamily="18" charset="0"/>
              </a:defRPr>
            </a:lvl8pPr>
            <a:lvl9pPr marL="3886200" indent="-228600" algn="ctr" eaLnBrk="0" fontAlgn="base" hangingPunct="0">
              <a:spcBef>
                <a:spcPct val="0"/>
              </a:spcBef>
              <a:spcAft>
                <a:spcPct val="0"/>
              </a:spcAft>
              <a:defRPr u="sng">
                <a:solidFill>
                  <a:schemeClr val="tx1"/>
                </a:solidFill>
                <a:latin typeface="Times New Roman" pitchFamily="18" charset="0"/>
              </a:defRPr>
            </a:lvl9pPr>
          </a:lstStyle>
          <a:p>
            <a:pPr algn="l"/>
            <a:r>
              <a:rPr lang="en-US" altLang="es-EC" sz="900" u="none">
                <a:solidFill>
                  <a:srgbClr val="FFFFFF"/>
                </a:solidFill>
                <a:latin typeface="Mead Bold" pitchFamily="2" charset="0"/>
              </a:rPr>
              <a:t>Inés Mantilla – David Rojas</a:t>
            </a:r>
          </a:p>
        </p:txBody>
      </p:sp>
      <p:sp>
        <p:nvSpPr>
          <p:cNvPr id="50179" name="Line 5"/>
          <p:cNvSpPr>
            <a:spLocks noChangeShapeType="1"/>
          </p:cNvSpPr>
          <p:nvPr/>
        </p:nvSpPr>
        <p:spPr bwMode="auto">
          <a:xfrm>
            <a:off x="0" y="6237288"/>
            <a:ext cx="91440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a:p>
        </p:txBody>
      </p:sp>
      <p:sp>
        <p:nvSpPr>
          <p:cNvPr id="152582" name="Rectangle 6"/>
          <p:cNvSpPr>
            <a:spLocks noChangeArrowheads="1"/>
          </p:cNvSpPr>
          <p:nvPr/>
        </p:nvSpPr>
        <p:spPr bwMode="auto">
          <a:xfrm>
            <a:off x="288925" y="2060575"/>
            <a:ext cx="8604250" cy="2232025"/>
          </a:xfrm>
          <a:prstGeom prst="rect">
            <a:avLst/>
          </a:prstGeom>
          <a:solidFill>
            <a:schemeClr val="tx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 typeface="Monotype Sorts" pitchFamily="2" charset="2"/>
              <a:buNone/>
              <a:defRPr/>
            </a:pPr>
            <a:endParaRPr lang="es-MX" altLang="es-EC" sz="3600" u="none" dirty="0">
              <a:solidFill>
                <a:schemeClr val="bg1"/>
              </a:solidFill>
              <a:effectLst>
                <a:outerShdw blurRad="38100" dist="38100" dir="2700000" algn="tl">
                  <a:srgbClr val="FFFFFF"/>
                </a:outerShdw>
              </a:effectLst>
              <a:latin typeface="Comic Sans MS" pitchFamily="66" charset="0"/>
            </a:endParaRPr>
          </a:p>
          <a:p>
            <a:pPr algn="ctr"/>
            <a:r>
              <a:rPr lang="es-ES" sz="3600" b="1" dirty="0">
                <a:solidFill>
                  <a:schemeClr val="bg1"/>
                </a:solidFill>
              </a:rPr>
              <a:t>PROCEDIMIENTO</a:t>
            </a:r>
            <a:br>
              <a:rPr lang="es-ES" sz="3600" b="1" dirty="0">
                <a:solidFill>
                  <a:schemeClr val="bg1"/>
                </a:solidFill>
              </a:rPr>
            </a:br>
            <a:r>
              <a:rPr lang="es-ES" sz="3600" b="1" dirty="0">
                <a:solidFill>
                  <a:schemeClr val="bg1"/>
                </a:solidFill>
              </a:rPr>
              <a:t>EXPERIMENTAL</a:t>
            </a:r>
            <a:r>
              <a:rPr lang="es-ES" sz="3600" dirty="0">
                <a:solidFill>
                  <a:schemeClr val="bg1"/>
                </a:solidFill>
              </a:rPr>
              <a:t> </a:t>
            </a:r>
          </a:p>
        </p:txBody>
      </p:sp>
      <p:sp>
        <p:nvSpPr>
          <p:cNvPr id="5"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5828908"/>
            <a:ext cx="2520280"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http://www.ltz.de/uploads/Produkte%20Tradition.jpg"/>
          <p:cNvPicPr>
            <a:picLocks noChangeAspect="1" noChangeArrowheads="1"/>
          </p:cNvPicPr>
          <p:nvPr/>
        </p:nvPicPr>
        <p:blipFill>
          <a:blip r:embed="rId3" cstate="print"/>
          <a:srcRect/>
          <a:stretch>
            <a:fillRect/>
          </a:stretch>
        </p:blipFill>
        <p:spPr bwMode="auto">
          <a:xfrm flipH="1">
            <a:off x="0" y="1"/>
            <a:ext cx="399363" cy="598376"/>
          </a:xfrm>
          <a:prstGeom prst="rect">
            <a:avLst/>
          </a:prstGeom>
          <a:noFill/>
        </p:spPr>
      </p:pic>
    </p:spTree>
    <p:extLst>
      <p:ext uri="{BB962C8B-B14F-4D97-AF65-F5344CB8AC3E}">
        <p14:creationId xmlns:p14="http://schemas.microsoft.com/office/powerpoint/2010/main" val="19320443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a:stretch>
            <a:fillRect/>
          </a:stretch>
        </p:blipFill>
        <p:spPr bwMode="auto">
          <a:xfrm>
            <a:off x="35496" y="3645024"/>
            <a:ext cx="2454003" cy="2168435"/>
          </a:xfrm>
          <a:prstGeom prst="rect">
            <a:avLst/>
          </a:prstGeom>
          <a:noFill/>
        </p:spPr>
      </p:pic>
      <p:pic>
        <p:nvPicPr>
          <p:cNvPr id="5" name="4 Imagen"/>
          <p:cNvPicPr/>
          <p:nvPr/>
        </p:nvPicPr>
        <p:blipFill>
          <a:blip r:embed="rId3" cstate="print"/>
          <a:srcRect/>
          <a:stretch>
            <a:fillRect/>
          </a:stretch>
        </p:blipFill>
        <p:spPr bwMode="auto">
          <a:xfrm>
            <a:off x="2517204" y="3645024"/>
            <a:ext cx="2270820" cy="2168434"/>
          </a:xfrm>
          <a:prstGeom prst="rect">
            <a:avLst/>
          </a:prstGeom>
          <a:noFill/>
        </p:spPr>
      </p:pic>
      <p:pic>
        <p:nvPicPr>
          <p:cNvPr id="6" name="5 Imagen"/>
          <p:cNvPicPr/>
          <p:nvPr/>
        </p:nvPicPr>
        <p:blipFill>
          <a:blip r:embed="rId4" cstate="print"/>
          <a:srcRect/>
          <a:stretch>
            <a:fillRect/>
          </a:stretch>
        </p:blipFill>
        <p:spPr bwMode="auto">
          <a:xfrm>
            <a:off x="4826596" y="3647411"/>
            <a:ext cx="2515144" cy="2181497"/>
          </a:xfrm>
          <a:prstGeom prst="rect">
            <a:avLst/>
          </a:prstGeom>
          <a:noFill/>
        </p:spPr>
      </p:pic>
      <p:pic>
        <p:nvPicPr>
          <p:cNvPr id="7" name="6 Imagen"/>
          <p:cNvPicPr/>
          <p:nvPr/>
        </p:nvPicPr>
        <p:blipFill>
          <a:blip r:embed="rId5" cstate="print"/>
          <a:srcRect/>
          <a:stretch>
            <a:fillRect/>
          </a:stretch>
        </p:blipFill>
        <p:spPr bwMode="auto">
          <a:xfrm>
            <a:off x="395536" y="764703"/>
            <a:ext cx="1931489" cy="2250693"/>
          </a:xfrm>
          <a:prstGeom prst="rect">
            <a:avLst/>
          </a:prstGeom>
          <a:noFill/>
        </p:spPr>
      </p:pic>
      <p:pic>
        <p:nvPicPr>
          <p:cNvPr id="8" name="7 Imagen"/>
          <p:cNvPicPr/>
          <p:nvPr/>
        </p:nvPicPr>
        <p:blipFill>
          <a:blip r:embed="rId6" cstate="print"/>
          <a:srcRect/>
          <a:stretch>
            <a:fillRect/>
          </a:stretch>
        </p:blipFill>
        <p:spPr bwMode="auto">
          <a:xfrm>
            <a:off x="2555776" y="836712"/>
            <a:ext cx="3314700" cy="2178685"/>
          </a:xfrm>
          <a:prstGeom prst="rect">
            <a:avLst/>
          </a:prstGeom>
          <a:noFill/>
        </p:spPr>
      </p:pic>
      <p:pic>
        <p:nvPicPr>
          <p:cNvPr id="9" name="8 Imagen"/>
          <p:cNvPicPr/>
          <p:nvPr/>
        </p:nvPicPr>
        <p:blipFill>
          <a:blip r:embed="rId7" cstate="print"/>
          <a:srcRect/>
          <a:stretch>
            <a:fillRect/>
          </a:stretch>
        </p:blipFill>
        <p:spPr bwMode="auto">
          <a:xfrm>
            <a:off x="6084168" y="836712"/>
            <a:ext cx="2854778" cy="2129246"/>
          </a:xfrm>
          <a:prstGeom prst="rect">
            <a:avLst/>
          </a:prstGeom>
          <a:noFill/>
        </p:spPr>
      </p:pic>
      <p:sp>
        <p:nvSpPr>
          <p:cNvPr id="10" name="9 CuadroTexto"/>
          <p:cNvSpPr txBox="1"/>
          <p:nvPr/>
        </p:nvSpPr>
        <p:spPr>
          <a:xfrm>
            <a:off x="2267744" y="44624"/>
            <a:ext cx="4896544"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Prácticas de </a:t>
            </a:r>
            <a:r>
              <a:rPr lang="es-ES" sz="2800" b="1" dirty="0">
                <a:solidFill>
                  <a:srgbClr val="0070C0"/>
                </a:solidFill>
                <a:effectLst>
                  <a:outerShdw blurRad="38100" dist="38100" dir="2700000" algn="tl">
                    <a:srgbClr val="000000">
                      <a:alpha val="43137"/>
                    </a:srgbClr>
                  </a:outerShdw>
                </a:effectLst>
              </a:rPr>
              <a:t>B</a:t>
            </a:r>
            <a:r>
              <a:rPr lang="es-ES" sz="2800" b="1" dirty="0" smtClean="0">
                <a:solidFill>
                  <a:srgbClr val="0070C0"/>
                </a:solidFill>
                <a:effectLst>
                  <a:outerShdw blurRad="38100" dist="38100" dir="2700000" algn="tl">
                    <a:srgbClr val="000000">
                      <a:alpha val="43137"/>
                    </a:srgbClr>
                  </a:outerShdw>
                </a:effectLst>
              </a:rPr>
              <a:t>ioseguridad</a:t>
            </a:r>
            <a:endParaRPr lang="es-EC" sz="2800" dirty="0">
              <a:solidFill>
                <a:srgbClr val="0070C0"/>
              </a:solidFill>
              <a:effectLst>
                <a:outerShdw blurRad="38100" dist="38100" dir="2700000" algn="tl">
                  <a:srgbClr val="000000">
                    <a:alpha val="43137"/>
                  </a:srgbClr>
                </a:outerShdw>
              </a:effectLst>
            </a:endParaRPr>
          </a:p>
        </p:txBody>
      </p:sp>
      <p:pic>
        <p:nvPicPr>
          <p:cNvPr id="1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0232" y="5828908"/>
            <a:ext cx="2376264"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2" name="Picture 6" descr="http://www.ltz.de/uploads/Produkte%20Tradition.jpg"/>
          <p:cNvPicPr>
            <a:picLocks noChangeAspect="1" noChangeArrowheads="1"/>
          </p:cNvPicPr>
          <p:nvPr/>
        </p:nvPicPr>
        <p:blipFill>
          <a:blip r:embed="rId9" cstate="print"/>
          <a:srcRect/>
          <a:stretch>
            <a:fillRect/>
          </a:stretch>
        </p:blipFill>
        <p:spPr bwMode="auto">
          <a:xfrm flipH="1">
            <a:off x="0" y="1"/>
            <a:ext cx="399363" cy="598376"/>
          </a:xfrm>
          <a:prstGeom prst="rect">
            <a:avLst/>
          </a:prstGeom>
          <a:noFill/>
        </p:spPr>
      </p:pic>
      <p:pic>
        <p:nvPicPr>
          <p:cNvPr id="14" name="13 Imagen"/>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49083" y="3647411"/>
            <a:ext cx="1794917" cy="2166047"/>
          </a:xfrm>
          <a:prstGeom prst="rect">
            <a:avLst/>
          </a:prstGeom>
          <a:noFill/>
          <a:ln w="9525">
            <a:noFill/>
            <a:miter lim="800000"/>
            <a:headEnd/>
            <a:tailEnd/>
          </a:ln>
          <a:effectLst>
            <a:glow rad="63500">
              <a:schemeClr val="accent3">
                <a:lumMod val="60000"/>
                <a:lumOff val="40000"/>
                <a:alpha val="40000"/>
              </a:schemeClr>
            </a:glo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20688"/>
            <a:ext cx="8162925" cy="3652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5828908"/>
            <a:ext cx="2520280"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4534247"/>
            <a:ext cx="9036496"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http://www.ltz.de/uploads/Produkte%20Tradition.jpg"/>
          <p:cNvPicPr>
            <a:picLocks noChangeAspect="1" noChangeArrowheads="1"/>
          </p:cNvPicPr>
          <p:nvPr/>
        </p:nvPicPr>
        <p:blipFill>
          <a:blip r:embed="rId5" cstate="print"/>
          <a:srcRect/>
          <a:stretch>
            <a:fillRect/>
          </a:stretch>
        </p:blipFill>
        <p:spPr bwMode="auto">
          <a:xfrm flipH="1">
            <a:off x="0" y="1"/>
            <a:ext cx="399363" cy="598376"/>
          </a:xfrm>
          <a:prstGeom prst="rect">
            <a:avLst/>
          </a:prstGeom>
          <a:noFill/>
        </p:spPr>
      </p:pic>
      <p:pic>
        <p:nvPicPr>
          <p:cNvPr id="2355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0850" y="1"/>
            <a:ext cx="2343150" cy="84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1658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5828908"/>
            <a:ext cx="2448272"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 name="Picture 6" descr="http://www.ltz.de/uploads/Produkte%20Tradition.jpg"/>
          <p:cNvPicPr>
            <a:picLocks noChangeAspect="1" noChangeArrowheads="1"/>
          </p:cNvPicPr>
          <p:nvPr/>
        </p:nvPicPr>
        <p:blipFill>
          <a:blip r:embed="rId3" cstate="print"/>
          <a:srcRect/>
          <a:stretch>
            <a:fillRect/>
          </a:stretch>
        </p:blipFill>
        <p:spPr bwMode="auto">
          <a:xfrm flipH="1">
            <a:off x="0" y="1"/>
            <a:ext cx="399363" cy="598376"/>
          </a:xfrm>
          <a:prstGeom prst="rect">
            <a:avLst/>
          </a:prstGeom>
          <a:noFill/>
        </p:spPr>
      </p:pic>
      <p:pic>
        <p:nvPicPr>
          <p:cNvPr id="16" name="15 Imagen"/>
          <p:cNvPicPr/>
          <p:nvPr/>
        </p:nvPicPr>
        <p:blipFill>
          <a:blip r:embed="rId4">
            <a:extLst>
              <a:ext uri="{28A0092B-C50C-407E-A947-70E740481C1C}">
                <a14:useLocalDpi xmlns:a14="http://schemas.microsoft.com/office/drawing/2010/main" val="0"/>
              </a:ext>
            </a:extLst>
          </a:blip>
          <a:srcRect/>
          <a:stretch>
            <a:fillRect/>
          </a:stretch>
        </p:blipFill>
        <p:spPr bwMode="auto">
          <a:xfrm>
            <a:off x="4566616" y="908720"/>
            <a:ext cx="3345100" cy="2441093"/>
          </a:xfrm>
          <a:prstGeom prst="rect">
            <a:avLst/>
          </a:prstGeom>
          <a:noFill/>
          <a:ln>
            <a:noFill/>
          </a:ln>
          <a:effectLst>
            <a:glow rad="63500">
              <a:schemeClr val="accent1">
                <a:lumMod val="50000"/>
                <a:alpha val="40000"/>
              </a:schemeClr>
            </a:glow>
          </a:effectLst>
        </p:spPr>
      </p:pic>
      <p:pic>
        <p:nvPicPr>
          <p:cNvPr id="17" name="16 Imagen" descr="C:\Users\Ines Mantilla\Desktop\EXPOSICION T 2014\FOTOS\FOTOS HUEVOSBIO 2013\Galpones\ok\SAM_171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656" y="908720"/>
            <a:ext cx="2961791" cy="2441093"/>
          </a:xfrm>
          <a:prstGeom prst="rect">
            <a:avLst/>
          </a:prstGeom>
          <a:noFill/>
          <a:ln w="12700">
            <a:noFill/>
          </a:ln>
          <a:effectLst>
            <a:glow rad="63500">
              <a:schemeClr val="accent1">
                <a:lumMod val="50000"/>
                <a:alpha val="40000"/>
              </a:schemeClr>
            </a:glow>
          </a:effectLst>
        </p:spPr>
      </p:pic>
      <p:pic>
        <p:nvPicPr>
          <p:cNvPr id="18" name="17 Imagen" descr="C:\Users\Ines Mantilla\Desktop\EXPOSICION T 2014\FOTOS\FOTOS HUEVOSBIO 2013\Letreros\T1\ok\SAM_1648.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8518" y="3509199"/>
            <a:ext cx="2948930" cy="2319709"/>
          </a:xfrm>
          <a:prstGeom prst="rect">
            <a:avLst/>
          </a:prstGeom>
          <a:noFill/>
          <a:ln>
            <a:noFill/>
          </a:ln>
          <a:effectLst>
            <a:glow rad="63500">
              <a:schemeClr val="accent1">
                <a:lumMod val="50000"/>
                <a:alpha val="40000"/>
              </a:schemeClr>
            </a:glow>
          </a:effectLst>
        </p:spPr>
      </p:pic>
      <p:pic>
        <p:nvPicPr>
          <p:cNvPr id="19" name="18 Imagen" descr="C:\Users\Ines Mantilla\Desktop\EXPOSICION T 2014\FOTOS\FOTOS HUEVOSBIO 2013\Letreros\T1\ok\SAM_1659.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66616" y="3509199"/>
            <a:ext cx="3345100" cy="2319709"/>
          </a:xfrm>
          <a:prstGeom prst="rect">
            <a:avLst/>
          </a:prstGeom>
          <a:noFill/>
          <a:ln>
            <a:noFill/>
          </a:ln>
          <a:effectLst>
            <a:glow rad="63500">
              <a:schemeClr val="accent1">
                <a:lumMod val="50000"/>
                <a:alpha val="40000"/>
              </a:schemeClr>
            </a:glow>
          </a:effec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5828908"/>
            <a:ext cx="2448272"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 name="Picture 6" descr="http://www.ltz.de/uploads/Produkte%20Tradition.jpg"/>
          <p:cNvPicPr>
            <a:picLocks noChangeAspect="1" noChangeArrowheads="1"/>
          </p:cNvPicPr>
          <p:nvPr/>
        </p:nvPicPr>
        <p:blipFill>
          <a:blip r:embed="rId3" cstate="print"/>
          <a:srcRect/>
          <a:stretch>
            <a:fillRect/>
          </a:stretch>
        </p:blipFill>
        <p:spPr bwMode="auto">
          <a:xfrm flipH="1">
            <a:off x="0" y="1"/>
            <a:ext cx="399363" cy="598376"/>
          </a:xfrm>
          <a:prstGeom prst="rect">
            <a:avLst/>
          </a:prstGeom>
          <a:noFill/>
        </p:spPr>
      </p:pic>
      <p:sp>
        <p:nvSpPr>
          <p:cNvPr id="17" name="Rectangle 4"/>
          <p:cNvSpPr>
            <a:spLocks noGrp="1" noChangeArrowheads="1"/>
          </p:cNvSpPr>
          <p:nvPr>
            <p:ph type="title" sz="quarter"/>
          </p:nvPr>
        </p:nvSpPr>
        <p:spPr>
          <a:xfrm>
            <a:off x="1187624" y="44624"/>
            <a:ext cx="6838528" cy="504354"/>
          </a:xfrm>
          <a:solidFill>
            <a:schemeClr val="tx1"/>
          </a:solidFill>
          <a:ln>
            <a:solidFill>
              <a:srgbClr val="FFFF66"/>
            </a:solidFill>
            <a:miter lim="800000"/>
            <a:headEnd/>
            <a:tailEnd/>
          </a:ln>
        </p:spPr>
        <p:txBody>
          <a:bodyPr/>
          <a:lstStyle/>
          <a:p>
            <a:pPr algn="ctr">
              <a:defRPr/>
            </a:pPr>
            <a:r>
              <a:rPr lang="es-ES_tradnl" altLang="es-EC" b="1" dirty="0" smtClean="0">
                <a:solidFill>
                  <a:schemeClr val="bg1"/>
                </a:solidFill>
                <a:effectLst>
                  <a:outerShdw blurRad="38100" dist="38100" dir="2700000" algn="tl">
                    <a:srgbClr val="808080"/>
                  </a:outerShdw>
                </a:effectLst>
                <a:latin typeface="Arial" charset="0"/>
              </a:rPr>
              <a:t>SUMINISTRO ALIMENTO</a:t>
            </a:r>
            <a:endParaRPr lang="es-ES" altLang="es-EC" b="1" dirty="0" smtClean="0">
              <a:solidFill>
                <a:schemeClr val="bg1"/>
              </a:solidFill>
              <a:effectLst>
                <a:outerShdw blurRad="38100" dist="38100" dir="2700000" algn="tl">
                  <a:srgbClr val="808080"/>
                </a:outerShdw>
              </a:effectLst>
              <a:latin typeface="Arial" charset="0"/>
            </a:endParaRPr>
          </a:p>
        </p:txBody>
      </p:sp>
      <p:pic>
        <p:nvPicPr>
          <p:cNvPr id="18" name="17 Imagen" descr="C:\Users\Ines Mantilla\Desktop\EXPOSICION T 2014\FOTOS\FOTOS HUEVOSBIO 2013\Densidad de cáscara\Imagen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769" y="707612"/>
            <a:ext cx="2897080" cy="1836427"/>
          </a:xfrm>
          <a:prstGeom prst="rect">
            <a:avLst/>
          </a:prstGeom>
          <a:noFill/>
          <a:ln>
            <a:noFill/>
          </a:ln>
          <a:effectLst>
            <a:glow rad="63500">
              <a:srgbClr val="CC9900">
                <a:alpha val="40000"/>
              </a:srgbClr>
            </a:glow>
          </a:effectLst>
        </p:spPr>
      </p:pic>
      <p:pic>
        <p:nvPicPr>
          <p:cNvPr id="20" name="19 Imagen" descr="C:\Users\Ines Mantilla\Desktop\EXPOSICION T 2014\FOTOS\FOTOS HUEVOSBIO 2013\Colocar Alimento\T2\SAM_164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399" y="2636912"/>
            <a:ext cx="2838450" cy="3456384"/>
          </a:xfrm>
          <a:prstGeom prst="rect">
            <a:avLst/>
          </a:prstGeom>
          <a:noFill/>
          <a:ln>
            <a:noFill/>
          </a:ln>
          <a:effectLst>
            <a:glow rad="63500">
              <a:schemeClr val="bg2">
                <a:lumMod val="75000"/>
                <a:alpha val="40000"/>
              </a:schemeClr>
            </a:glow>
          </a:effectLst>
        </p:spPr>
      </p:pic>
      <p:pic>
        <p:nvPicPr>
          <p:cNvPr id="21" name="20 Imagen" descr="C:\Users\Ines Mantilla\Desktop\EXPOSICION T 2014\FOTOS\FOTOS HUEVOSBIO 2013\Colocar Alimento\SAM_0428.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7944" y="2348880"/>
            <a:ext cx="4771141" cy="3480028"/>
          </a:xfrm>
          <a:prstGeom prst="rect">
            <a:avLst/>
          </a:prstGeom>
          <a:noFill/>
          <a:ln>
            <a:noFill/>
          </a:ln>
          <a:effectLst>
            <a:glow rad="63500">
              <a:schemeClr val="bg2">
                <a:lumMod val="75000"/>
                <a:alpha val="40000"/>
              </a:schemeClr>
            </a:glow>
          </a:effectLst>
        </p:spPr>
      </p:pic>
      <p:pic>
        <p:nvPicPr>
          <p:cNvPr id="19" name="18 Imagen" descr="C:\Users\Ines Mantilla\Desktop\EXPOSICION T 2014\FOTOS\FOTOS HUEVOSBIO 2013\Colocar Alimento\SAM_1690.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44999" y="2348880"/>
            <a:ext cx="2943225" cy="3744416"/>
          </a:xfrm>
          <a:prstGeom prst="rect">
            <a:avLst/>
          </a:prstGeom>
          <a:noFill/>
          <a:ln>
            <a:noFill/>
          </a:ln>
          <a:effectLst>
            <a:glow rad="63500">
              <a:srgbClr val="CC9900">
                <a:alpha val="40000"/>
              </a:srgbClr>
            </a:glow>
          </a:effectLst>
        </p:spPr>
      </p:pic>
      <p:sp>
        <p:nvSpPr>
          <p:cNvPr id="22" name="21 Flecha a la derecha con bandas"/>
          <p:cNvSpPr/>
          <p:nvPr/>
        </p:nvSpPr>
        <p:spPr>
          <a:xfrm>
            <a:off x="3851920" y="1182433"/>
            <a:ext cx="817423" cy="462245"/>
          </a:xfrm>
          <a:prstGeom prst="stripedRightArrow">
            <a:avLst/>
          </a:prstGeom>
          <a:solidFill>
            <a:schemeClr val="tx1">
              <a:lumMod val="75000"/>
              <a:lumOff val="25000"/>
            </a:schemeClr>
          </a:solidFill>
          <a:ln>
            <a:solidFill>
              <a:schemeClr val="tx2"/>
            </a:solidFill>
          </a:ln>
          <a:effectLst>
            <a:glow rad="2286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Rectángulo redondeado"/>
          <p:cNvSpPr/>
          <p:nvPr/>
        </p:nvSpPr>
        <p:spPr>
          <a:xfrm>
            <a:off x="5004048" y="707611"/>
            <a:ext cx="3744416" cy="14972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C" dirty="0" smtClean="0">
                <a:solidFill>
                  <a:schemeClr val="tx1"/>
                </a:solidFill>
              </a:rPr>
              <a:t>Diariamente</a:t>
            </a:r>
          </a:p>
          <a:p>
            <a:pPr marL="285750" indent="-285750">
              <a:buFont typeface="Arial" panose="020B0604020202020204" pitchFamily="34" charset="0"/>
              <a:buChar char="•"/>
            </a:pPr>
            <a:r>
              <a:rPr lang="es-EC" dirty="0" smtClean="0">
                <a:solidFill>
                  <a:schemeClr val="tx1"/>
                </a:solidFill>
              </a:rPr>
              <a:t>Manual</a:t>
            </a:r>
          </a:p>
          <a:p>
            <a:pPr marL="285750" indent="-285750">
              <a:buFont typeface="Arial" panose="020B0604020202020204" pitchFamily="34" charset="0"/>
              <a:buChar char="•"/>
            </a:pPr>
            <a:r>
              <a:rPr lang="es-EC" dirty="0" smtClean="0">
                <a:solidFill>
                  <a:schemeClr val="tx1"/>
                </a:solidFill>
              </a:rPr>
              <a:t>Empresa </a:t>
            </a:r>
            <a:r>
              <a:rPr lang="es-EC" dirty="0" err="1" smtClean="0">
                <a:solidFill>
                  <a:schemeClr val="tx1"/>
                </a:solidFill>
              </a:rPr>
              <a:t>Biopremix</a:t>
            </a:r>
            <a:endParaRPr lang="es-EC" dirty="0" smtClean="0">
              <a:solidFill>
                <a:schemeClr val="tx1"/>
              </a:solidFill>
            </a:endParaRPr>
          </a:p>
          <a:p>
            <a:pPr marL="285750" indent="-285750">
              <a:buFont typeface="Arial" panose="020B0604020202020204" pitchFamily="34" charset="0"/>
              <a:buChar char="•"/>
            </a:pPr>
            <a:r>
              <a:rPr lang="es-EC" dirty="0" smtClean="0">
                <a:solidFill>
                  <a:schemeClr val="tx1"/>
                </a:solidFill>
              </a:rPr>
              <a:t>Cantidades referenciales guía</a:t>
            </a:r>
          </a:p>
          <a:p>
            <a:pPr marL="285750" indent="-285750">
              <a:buFont typeface="Arial" panose="020B0604020202020204" pitchFamily="34" charset="0"/>
              <a:buChar char="•"/>
            </a:pPr>
            <a:r>
              <a:rPr lang="es-EC" dirty="0" smtClean="0">
                <a:solidFill>
                  <a:schemeClr val="tx1"/>
                </a:solidFill>
              </a:rPr>
              <a:t>Sobrante semanal: real-</a:t>
            </a:r>
            <a:r>
              <a:rPr lang="es-EC" dirty="0" err="1" smtClean="0">
                <a:solidFill>
                  <a:schemeClr val="tx1"/>
                </a:solidFill>
              </a:rPr>
              <a:t>acum</a:t>
            </a:r>
            <a:r>
              <a:rPr lang="es-EC" dirty="0" smtClean="0">
                <a:solidFill>
                  <a:schemeClr val="tx1"/>
                </a:solidFill>
              </a:rPr>
              <a:t>.</a:t>
            </a:r>
            <a:endParaRPr lang="es-EC" dirty="0">
              <a:solidFill>
                <a:schemeClr val="tx1"/>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6" name="Rectangle 4"/>
          <p:cNvSpPr>
            <a:spLocks noGrp="1" noChangeArrowheads="1"/>
          </p:cNvSpPr>
          <p:nvPr>
            <p:ph type="title" sz="quarter"/>
          </p:nvPr>
        </p:nvSpPr>
        <p:spPr>
          <a:xfrm>
            <a:off x="1187624" y="44624"/>
            <a:ext cx="6838528" cy="504354"/>
          </a:xfrm>
          <a:solidFill>
            <a:schemeClr val="tx1"/>
          </a:solidFill>
          <a:ln>
            <a:solidFill>
              <a:srgbClr val="FFFF66"/>
            </a:solidFill>
            <a:miter lim="800000"/>
            <a:headEnd/>
            <a:tailEnd/>
          </a:ln>
        </p:spPr>
        <p:txBody>
          <a:bodyPr/>
          <a:lstStyle/>
          <a:p>
            <a:pPr algn="ctr">
              <a:defRPr/>
            </a:pPr>
            <a:r>
              <a:rPr lang="es-ES_tradnl" altLang="es-EC" b="1" dirty="0" smtClean="0">
                <a:solidFill>
                  <a:schemeClr val="bg1"/>
                </a:solidFill>
                <a:effectLst>
                  <a:outerShdw blurRad="38100" dist="38100" dir="2700000" algn="tl">
                    <a:srgbClr val="808080"/>
                  </a:outerShdw>
                </a:effectLst>
                <a:latin typeface="Arial" charset="0"/>
              </a:rPr>
              <a:t>SUMINISTRO DE AGUA</a:t>
            </a:r>
            <a:endParaRPr lang="es-ES" altLang="es-EC" b="1" dirty="0" smtClean="0">
              <a:solidFill>
                <a:schemeClr val="bg1"/>
              </a:solidFill>
              <a:effectLst>
                <a:outerShdw blurRad="38100" dist="38100" dir="2700000" algn="tl">
                  <a:srgbClr val="808080"/>
                </a:outerShdw>
              </a:effectLst>
              <a:latin typeface="Arial" charset="0"/>
            </a:endParaRPr>
          </a:p>
        </p:txBody>
      </p:sp>
      <p:pic>
        <p:nvPicPr>
          <p:cNvPr id="15" name="14 Imagen"/>
          <p:cNvPicPr/>
          <p:nvPr/>
        </p:nvPicPr>
        <p:blipFill>
          <a:blip r:embed="rId2">
            <a:extLst>
              <a:ext uri="{28A0092B-C50C-407E-A947-70E740481C1C}">
                <a14:useLocalDpi xmlns:a14="http://schemas.microsoft.com/office/drawing/2010/main" val="0"/>
              </a:ext>
            </a:extLst>
          </a:blip>
          <a:srcRect/>
          <a:stretch>
            <a:fillRect/>
          </a:stretch>
        </p:blipFill>
        <p:spPr bwMode="auto">
          <a:xfrm>
            <a:off x="1472207" y="1392815"/>
            <a:ext cx="2424419" cy="1923001"/>
          </a:xfrm>
          <a:prstGeom prst="rect">
            <a:avLst/>
          </a:prstGeom>
          <a:noFill/>
          <a:ln>
            <a:noFill/>
          </a:ln>
          <a:effectLst>
            <a:glow rad="63500">
              <a:srgbClr val="003300">
                <a:alpha val="40000"/>
              </a:srgbClr>
            </a:glow>
          </a:effectLst>
        </p:spPr>
      </p:pic>
      <p:pic>
        <p:nvPicPr>
          <p:cNvPr id="17" name="16 Imagen"/>
          <p:cNvPicPr/>
          <p:nvPr/>
        </p:nvPicPr>
        <p:blipFill>
          <a:blip r:embed="rId3">
            <a:extLst>
              <a:ext uri="{28A0092B-C50C-407E-A947-70E740481C1C}">
                <a14:useLocalDpi xmlns:a14="http://schemas.microsoft.com/office/drawing/2010/main" val="0"/>
              </a:ext>
            </a:extLst>
          </a:blip>
          <a:srcRect/>
          <a:stretch>
            <a:fillRect/>
          </a:stretch>
        </p:blipFill>
        <p:spPr bwMode="auto">
          <a:xfrm>
            <a:off x="5541256" y="1277194"/>
            <a:ext cx="2259965" cy="2070100"/>
          </a:xfrm>
          <a:prstGeom prst="rect">
            <a:avLst/>
          </a:prstGeom>
          <a:noFill/>
          <a:ln>
            <a:noFill/>
          </a:ln>
          <a:effectLst>
            <a:glow rad="63500">
              <a:srgbClr val="003300">
                <a:alpha val="40000"/>
              </a:srgbClr>
            </a:glow>
          </a:effectLst>
        </p:spPr>
      </p:pic>
      <p:sp>
        <p:nvSpPr>
          <p:cNvPr id="6" name="5 Flecha curvada hacia la izquierda"/>
          <p:cNvSpPr/>
          <p:nvPr/>
        </p:nvSpPr>
        <p:spPr>
          <a:xfrm>
            <a:off x="7956376" y="2442741"/>
            <a:ext cx="971600" cy="2498427"/>
          </a:xfrm>
          <a:prstGeom prst="curvedLef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794" y="3491310"/>
            <a:ext cx="2476500" cy="1971675"/>
          </a:xfrm>
          <a:prstGeom prst="rect">
            <a:avLst/>
          </a:prstGeom>
          <a:noFill/>
          <a:ln>
            <a:noFill/>
          </a:ln>
          <a:effectLst>
            <a:glow rad="63500">
              <a:srgbClr val="003300">
                <a:alpha val="4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9509" y="3459832"/>
            <a:ext cx="2424419" cy="2057400"/>
          </a:xfrm>
          <a:prstGeom prst="rect">
            <a:avLst/>
          </a:prstGeom>
          <a:noFill/>
          <a:ln>
            <a:noFill/>
          </a:ln>
          <a:effectLst>
            <a:glow rad="63500">
              <a:srgbClr val="003300">
                <a:alpha val="4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Flecha curvada hacia la izquierda"/>
          <p:cNvSpPr/>
          <p:nvPr/>
        </p:nvSpPr>
        <p:spPr>
          <a:xfrm rot="5400000">
            <a:off x="3983425" y="4437563"/>
            <a:ext cx="549247" cy="2852603"/>
          </a:xfrm>
          <a:prstGeom prst="curvedLef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0" name="9 Flecha curvada hacia la izquierda"/>
          <p:cNvSpPr/>
          <p:nvPr/>
        </p:nvSpPr>
        <p:spPr>
          <a:xfrm rot="16200000">
            <a:off x="4484253" y="-475170"/>
            <a:ext cx="535533" cy="2808312"/>
          </a:xfrm>
          <a:prstGeom prst="curvedLef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1" name="10 Flecha curvada hacia la derecha"/>
          <p:cNvSpPr/>
          <p:nvPr/>
        </p:nvSpPr>
        <p:spPr>
          <a:xfrm>
            <a:off x="395536" y="2420889"/>
            <a:ext cx="936104" cy="2520280"/>
          </a:xfrm>
          <a:prstGeom prst="curv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2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8224" y="5828908"/>
            <a:ext cx="2448272"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 name="Picture 6" descr="http://www.ltz.de/uploads/Produkte%20Tradition.jpg"/>
          <p:cNvPicPr>
            <a:picLocks noChangeAspect="1" noChangeArrowheads="1"/>
          </p:cNvPicPr>
          <p:nvPr/>
        </p:nvPicPr>
        <p:blipFill>
          <a:blip r:embed="rId7" cstate="print"/>
          <a:srcRect/>
          <a:stretch>
            <a:fillRect/>
          </a:stretch>
        </p:blipFill>
        <p:spPr bwMode="auto">
          <a:xfrm flipH="1">
            <a:off x="0" y="1"/>
            <a:ext cx="399363" cy="598376"/>
          </a:xfrm>
          <a:prstGeom prst="rect">
            <a:avLst/>
          </a:prstGeom>
          <a:noFill/>
        </p:spPr>
      </p:pic>
    </p:spTree>
    <p:extLst>
      <p:ext uri="{BB962C8B-B14F-4D97-AF65-F5344CB8AC3E}">
        <p14:creationId xmlns:p14="http://schemas.microsoft.com/office/powerpoint/2010/main" val="30670881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5828908"/>
            <a:ext cx="2448272"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 name="Picture 6" descr="http://www.ltz.de/uploads/Produkte%20Tradition.jpg"/>
          <p:cNvPicPr>
            <a:picLocks noChangeAspect="1" noChangeArrowheads="1"/>
          </p:cNvPicPr>
          <p:nvPr/>
        </p:nvPicPr>
        <p:blipFill>
          <a:blip r:embed="rId3" cstate="print"/>
          <a:srcRect/>
          <a:stretch>
            <a:fillRect/>
          </a:stretch>
        </p:blipFill>
        <p:spPr bwMode="auto">
          <a:xfrm flipH="1">
            <a:off x="0" y="1"/>
            <a:ext cx="399363" cy="598376"/>
          </a:xfrm>
          <a:prstGeom prst="rect">
            <a:avLst/>
          </a:prstGeom>
          <a:noFill/>
        </p:spPr>
      </p:pic>
      <p:sp>
        <p:nvSpPr>
          <p:cNvPr id="16" name="Rectangle 4"/>
          <p:cNvSpPr txBox="1">
            <a:spLocks noChangeArrowheads="1"/>
          </p:cNvSpPr>
          <p:nvPr/>
        </p:nvSpPr>
        <p:spPr>
          <a:xfrm>
            <a:off x="1187624" y="44624"/>
            <a:ext cx="6838528" cy="504354"/>
          </a:xfrm>
          <a:prstGeom prst="rect">
            <a:avLst/>
          </a:prstGeom>
          <a:solidFill>
            <a:schemeClr val="tx1"/>
          </a:solidFill>
          <a:ln>
            <a:solidFill>
              <a:srgbClr val="FFFF66"/>
            </a:solidFill>
            <a:miter lim="800000"/>
            <a:headEnd/>
            <a:tailEnd/>
          </a:ln>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defRPr/>
            </a:pPr>
            <a:r>
              <a:rPr lang="es-ES_tradnl" altLang="es-EC" kern="0" smtClean="0">
                <a:solidFill>
                  <a:schemeClr val="bg1"/>
                </a:solidFill>
                <a:effectLst>
                  <a:outerShdw blurRad="38100" dist="38100" dir="2700000" algn="tl">
                    <a:srgbClr val="808080"/>
                  </a:outerShdw>
                </a:effectLst>
                <a:latin typeface="Arial" charset="0"/>
              </a:rPr>
              <a:t>PESAJE DE AVES</a:t>
            </a:r>
            <a:endParaRPr lang="es-ES" altLang="es-EC" kern="0" dirty="0" smtClean="0">
              <a:solidFill>
                <a:schemeClr val="bg1"/>
              </a:solidFill>
              <a:effectLst>
                <a:outerShdw blurRad="38100" dist="38100" dir="2700000" algn="tl">
                  <a:srgbClr val="808080"/>
                </a:outerShdw>
              </a:effectLst>
              <a:latin typeface="Arial" charset="0"/>
            </a:endParaRPr>
          </a:p>
        </p:txBody>
      </p:sp>
      <p:pic>
        <p:nvPicPr>
          <p:cNvPr id="18" name="17 Imagen" descr="C:\Users\Ines Mantilla\Desktop\EXPOSICION T 2014\FOTOS\FOTOS HUEVOSBIO 2013\Pesaje pollitas\19 Semanas inicial\ok\SAM_167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467" y="778371"/>
            <a:ext cx="2657475" cy="3514725"/>
          </a:xfrm>
          <a:prstGeom prst="rect">
            <a:avLst/>
          </a:prstGeom>
          <a:noFill/>
          <a:ln>
            <a:noFill/>
          </a:ln>
          <a:effectLst>
            <a:glow rad="63500">
              <a:srgbClr val="800000">
                <a:alpha val="40000"/>
              </a:srgbClr>
            </a:glow>
          </a:effectLst>
        </p:spPr>
      </p:pic>
      <p:pic>
        <p:nvPicPr>
          <p:cNvPr id="19" name="18 Imagen" descr="C:\Users\Ines Mantilla\Desktop\EXPOSICION T 2014\FOTOS\FOTOS HUEVOSBIO 2013\Pesaje pollitas\30 semanas\ok\SAM_167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1124744"/>
            <a:ext cx="2751371" cy="2854034"/>
          </a:xfrm>
          <a:prstGeom prst="rect">
            <a:avLst/>
          </a:prstGeom>
          <a:noFill/>
          <a:ln>
            <a:noFill/>
          </a:ln>
          <a:effectLst>
            <a:glow rad="63500">
              <a:srgbClr val="800000">
                <a:alpha val="40000"/>
              </a:srgbClr>
            </a:glow>
          </a:effectLst>
        </p:spPr>
      </p:pic>
      <p:pic>
        <p:nvPicPr>
          <p:cNvPr id="20" name="19 Imagen" descr="C:\Users\Ines Mantilla\Desktop\EXPOSICION T 2014\FOTOS\FOTOS HUEVOSBIO 2013\Pesaje pollitas\64 Semanas final\ok\SAM_170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2997" y="772516"/>
            <a:ext cx="2657475" cy="3514725"/>
          </a:xfrm>
          <a:prstGeom prst="rect">
            <a:avLst/>
          </a:prstGeom>
          <a:noFill/>
          <a:ln>
            <a:noFill/>
          </a:ln>
          <a:effectLst>
            <a:glow rad="63500">
              <a:schemeClr val="bg1">
                <a:lumMod val="50000"/>
                <a:alpha val="40000"/>
              </a:schemeClr>
            </a:glow>
          </a:effectLst>
        </p:spPr>
      </p:pic>
      <p:sp>
        <p:nvSpPr>
          <p:cNvPr id="21" name="20 Flecha a la derecha con bandas"/>
          <p:cNvSpPr/>
          <p:nvPr/>
        </p:nvSpPr>
        <p:spPr>
          <a:xfrm>
            <a:off x="377069" y="4868970"/>
            <a:ext cx="817423" cy="462245"/>
          </a:xfrm>
          <a:prstGeom prst="stripedRightArrow">
            <a:avLst/>
          </a:prstGeom>
          <a:solidFill>
            <a:schemeClr val="tx1">
              <a:lumMod val="75000"/>
              <a:lumOff val="25000"/>
            </a:schemeClr>
          </a:solidFill>
          <a:ln>
            <a:solidFill>
              <a:schemeClr val="tx2"/>
            </a:solidFill>
          </a:ln>
          <a:effectLst>
            <a:glow rad="2286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900" dirty="0" smtClean="0"/>
              <a:t>PESAJE</a:t>
            </a:r>
            <a:endParaRPr lang="es-EC" sz="900" dirty="0"/>
          </a:p>
        </p:txBody>
      </p:sp>
      <p:sp>
        <p:nvSpPr>
          <p:cNvPr id="22" name="21 Rectángulo redondeado"/>
          <p:cNvSpPr/>
          <p:nvPr/>
        </p:nvSpPr>
        <p:spPr>
          <a:xfrm>
            <a:off x="1382857" y="4593804"/>
            <a:ext cx="2485392" cy="1080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C" dirty="0" smtClean="0">
                <a:solidFill>
                  <a:schemeClr val="tx1"/>
                </a:solidFill>
              </a:rPr>
              <a:t>Al inicio </a:t>
            </a:r>
          </a:p>
          <a:p>
            <a:pPr marL="285750" indent="-285750">
              <a:buFont typeface="Arial" panose="020B0604020202020204" pitchFamily="34" charset="0"/>
              <a:buChar char="•"/>
            </a:pPr>
            <a:r>
              <a:rPr lang="es-EC" dirty="0" smtClean="0">
                <a:solidFill>
                  <a:schemeClr val="tx1"/>
                </a:solidFill>
              </a:rPr>
              <a:t>Cada 4 semanas</a:t>
            </a:r>
            <a:endParaRPr lang="es-EC" dirty="0">
              <a:solidFill>
                <a:schemeClr val="tx1"/>
              </a:solidFill>
            </a:endParaRPr>
          </a:p>
        </p:txBody>
      </p:sp>
      <p:sp>
        <p:nvSpPr>
          <p:cNvPr id="23" name="22 Rectángulo redondeado"/>
          <p:cNvSpPr/>
          <p:nvPr/>
        </p:nvSpPr>
        <p:spPr>
          <a:xfrm>
            <a:off x="5652120" y="4582902"/>
            <a:ext cx="3024336" cy="1080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C" dirty="0" smtClean="0">
                <a:solidFill>
                  <a:schemeClr val="tx1"/>
                </a:solidFill>
              </a:rPr>
              <a:t>Por diferencias:</a:t>
            </a:r>
          </a:p>
          <a:p>
            <a:r>
              <a:rPr lang="es-EC" dirty="0" smtClean="0">
                <a:solidFill>
                  <a:schemeClr val="tx1"/>
                </a:solidFill>
              </a:rPr>
              <a:t>     Peso Inicial y final</a:t>
            </a:r>
          </a:p>
          <a:p>
            <a:endParaRPr lang="es-EC" dirty="0" smtClean="0">
              <a:solidFill>
                <a:schemeClr val="tx1"/>
              </a:solidFill>
            </a:endParaRPr>
          </a:p>
          <a:p>
            <a:pPr marL="285750" indent="-285750">
              <a:buFont typeface="Arial" panose="020B0604020202020204" pitchFamily="34" charset="0"/>
              <a:buChar char="•"/>
            </a:pPr>
            <a:r>
              <a:rPr lang="es-EC" dirty="0" smtClean="0">
                <a:solidFill>
                  <a:schemeClr val="tx1"/>
                </a:solidFill>
              </a:rPr>
              <a:t>Dentro de cada período</a:t>
            </a:r>
            <a:endParaRPr lang="es-EC" dirty="0">
              <a:solidFill>
                <a:schemeClr val="tx1"/>
              </a:solidFill>
            </a:endParaRPr>
          </a:p>
        </p:txBody>
      </p:sp>
      <p:sp>
        <p:nvSpPr>
          <p:cNvPr id="26" name="25 Flecha a la derecha con bandas"/>
          <p:cNvSpPr/>
          <p:nvPr/>
        </p:nvSpPr>
        <p:spPr>
          <a:xfrm>
            <a:off x="4211960" y="4868970"/>
            <a:ext cx="1103996" cy="462245"/>
          </a:xfrm>
          <a:prstGeom prst="stripedRightArrow">
            <a:avLst/>
          </a:prstGeom>
          <a:solidFill>
            <a:schemeClr val="tx1">
              <a:lumMod val="75000"/>
              <a:lumOff val="25000"/>
            </a:schemeClr>
          </a:solidFill>
          <a:ln>
            <a:solidFill>
              <a:schemeClr val="tx2"/>
            </a:solidFill>
          </a:ln>
          <a:effectLst>
            <a:glow rad="2286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900" dirty="0" smtClean="0"/>
              <a:t>GANANCIA</a:t>
            </a:r>
            <a:endParaRPr lang="es-EC" sz="900" dirty="0"/>
          </a:p>
        </p:txBody>
      </p:sp>
      <p:sp>
        <p:nvSpPr>
          <p:cNvPr id="3" name="2 CuadroTexto"/>
          <p:cNvSpPr txBox="1"/>
          <p:nvPr/>
        </p:nvSpPr>
        <p:spPr>
          <a:xfrm>
            <a:off x="1745128" y="4057327"/>
            <a:ext cx="1242696" cy="307777"/>
          </a:xfrm>
          <a:prstGeom prst="rect">
            <a:avLst/>
          </a:prstGeom>
          <a:noFill/>
        </p:spPr>
        <p:txBody>
          <a:bodyPr wrap="square" rtlCol="0">
            <a:spAutoFit/>
          </a:bodyPr>
          <a:lstStyle/>
          <a:p>
            <a:r>
              <a:rPr lang="es-EC" sz="1400" b="1" dirty="0" smtClean="0">
                <a:solidFill>
                  <a:schemeClr val="bg1"/>
                </a:solidFill>
                <a:effectLst>
                  <a:outerShdw blurRad="38100" dist="38100" dir="2700000" algn="tl">
                    <a:srgbClr val="000000">
                      <a:alpha val="43137"/>
                    </a:srgbClr>
                  </a:outerShdw>
                </a:effectLst>
              </a:rPr>
              <a:t>19 semanas</a:t>
            </a:r>
            <a:endParaRPr lang="es-EC" sz="1400" b="1" dirty="0">
              <a:solidFill>
                <a:schemeClr val="bg1"/>
              </a:solidFill>
              <a:effectLst>
                <a:outerShdw blurRad="38100" dist="38100" dir="2700000" algn="tl">
                  <a:srgbClr val="000000">
                    <a:alpha val="43137"/>
                  </a:srgbClr>
                </a:outerShdw>
              </a:effectLst>
            </a:endParaRPr>
          </a:p>
        </p:txBody>
      </p:sp>
      <p:sp>
        <p:nvSpPr>
          <p:cNvPr id="31" name="30 CuadroTexto"/>
          <p:cNvSpPr txBox="1"/>
          <p:nvPr/>
        </p:nvSpPr>
        <p:spPr>
          <a:xfrm>
            <a:off x="4769464" y="3697287"/>
            <a:ext cx="1242696" cy="307777"/>
          </a:xfrm>
          <a:prstGeom prst="rect">
            <a:avLst/>
          </a:prstGeom>
          <a:noFill/>
        </p:spPr>
        <p:txBody>
          <a:bodyPr wrap="square" rtlCol="0">
            <a:spAutoFit/>
          </a:bodyPr>
          <a:lstStyle/>
          <a:p>
            <a:r>
              <a:rPr lang="es-EC" sz="1400" b="1" dirty="0" smtClean="0">
                <a:solidFill>
                  <a:schemeClr val="bg1"/>
                </a:solidFill>
                <a:effectLst>
                  <a:outerShdw blurRad="38100" dist="38100" dir="2700000" algn="tl">
                    <a:srgbClr val="000000">
                      <a:alpha val="43137"/>
                    </a:srgbClr>
                  </a:outerShdw>
                </a:effectLst>
              </a:rPr>
              <a:t>30 semanas</a:t>
            </a:r>
            <a:endParaRPr lang="es-EC" sz="1400" b="1" dirty="0">
              <a:solidFill>
                <a:schemeClr val="bg1"/>
              </a:solidFill>
              <a:effectLst>
                <a:outerShdw blurRad="38100" dist="38100" dir="2700000" algn="tl">
                  <a:srgbClr val="000000">
                    <a:alpha val="43137"/>
                  </a:srgbClr>
                </a:outerShdw>
              </a:effectLst>
            </a:endParaRPr>
          </a:p>
        </p:txBody>
      </p:sp>
      <p:sp>
        <p:nvSpPr>
          <p:cNvPr id="32" name="31 CuadroTexto"/>
          <p:cNvSpPr txBox="1"/>
          <p:nvPr/>
        </p:nvSpPr>
        <p:spPr>
          <a:xfrm>
            <a:off x="7649784" y="4005064"/>
            <a:ext cx="1242696" cy="307777"/>
          </a:xfrm>
          <a:prstGeom prst="rect">
            <a:avLst/>
          </a:prstGeom>
          <a:noFill/>
        </p:spPr>
        <p:txBody>
          <a:bodyPr wrap="square" rtlCol="0">
            <a:spAutoFit/>
          </a:bodyPr>
          <a:lstStyle/>
          <a:p>
            <a:r>
              <a:rPr lang="es-EC" sz="1400" b="1" dirty="0" smtClean="0">
                <a:solidFill>
                  <a:schemeClr val="bg1"/>
                </a:solidFill>
                <a:effectLst>
                  <a:outerShdw blurRad="38100" dist="38100" dir="2700000" algn="tl">
                    <a:srgbClr val="000000">
                      <a:alpha val="43137"/>
                    </a:srgbClr>
                  </a:outerShdw>
                </a:effectLst>
              </a:rPr>
              <a:t>64 semanas</a:t>
            </a:r>
            <a:endParaRPr lang="es-EC" sz="1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950228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5828908"/>
            <a:ext cx="2448272"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 name="Picture 6" descr="http://www.ltz.de/uploads/Produkte%20Tradition.jpg"/>
          <p:cNvPicPr>
            <a:picLocks noChangeAspect="1" noChangeArrowheads="1"/>
          </p:cNvPicPr>
          <p:nvPr/>
        </p:nvPicPr>
        <p:blipFill>
          <a:blip r:embed="rId3" cstate="print"/>
          <a:srcRect/>
          <a:stretch>
            <a:fillRect/>
          </a:stretch>
        </p:blipFill>
        <p:spPr bwMode="auto">
          <a:xfrm flipH="1">
            <a:off x="0" y="1"/>
            <a:ext cx="399363" cy="598376"/>
          </a:xfrm>
          <a:prstGeom prst="rect">
            <a:avLst/>
          </a:prstGeom>
          <a:noFill/>
        </p:spPr>
      </p:pic>
      <p:sp>
        <p:nvSpPr>
          <p:cNvPr id="17" name="Rectangle 4"/>
          <p:cNvSpPr>
            <a:spLocks noGrp="1" noChangeArrowheads="1"/>
          </p:cNvSpPr>
          <p:nvPr>
            <p:ph type="title" sz="quarter"/>
          </p:nvPr>
        </p:nvSpPr>
        <p:spPr>
          <a:xfrm>
            <a:off x="1619672" y="44624"/>
            <a:ext cx="6480720" cy="504354"/>
          </a:xfrm>
          <a:solidFill>
            <a:schemeClr val="tx1"/>
          </a:solidFill>
          <a:ln>
            <a:solidFill>
              <a:srgbClr val="FFFF66"/>
            </a:solidFill>
            <a:miter lim="800000"/>
            <a:headEnd/>
            <a:tailEnd/>
          </a:ln>
        </p:spPr>
        <p:txBody>
          <a:bodyPr/>
          <a:lstStyle/>
          <a:p>
            <a:pPr algn="ctr">
              <a:defRPr/>
            </a:pPr>
            <a:r>
              <a:rPr lang="es-ES_tradnl" altLang="es-EC" b="1" dirty="0" smtClean="0">
                <a:solidFill>
                  <a:schemeClr val="bg1"/>
                </a:solidFill>
                <a:effectLst>
                  <a:outerShdw blurRad="38100" dist="38100" dir="2700000" algn="tl">
                    <a:srgbClr val="808080"/>
                  </a:outerShdw>
                </a:effectLst>
                <a:latin typeface="Arial" charset="0"/>
              </a:rPr>
              <a:t>CONTROL DE PRODUCCIÓN</a:t>
            </a:r>
            <a:endParaRPr lang="es-ES" altLang="es-EC" b="1" dirty="0" smtClean="0">
              <a:solidFill>
                <a:schemeClr val="bg1"/>
              </a:solidFill>
              <a:effectLst>
                <a:outerShdw blurRad="38100" dist="38100" dir="2700000" algn="tl">
                  <a:srgbClr val="808080"/>
                </a:outerShdw>
              </a:effectLst>
              <a:latin typeface="Arial" charset="0"/>
            </a:endParaRPr>
          </a:p>
        </p:txBody>
      </p:sp>
      <p:sp>
        <p:nvSpPr>
          <p:cNvPr id="22" name="21 Flecha a la derecha con bandas"/>
          <p:cNvSpPr/>
          <p:nvPr/>
        </p:nvSpPr>
        <p:spPr>
          <a:xfrm>
            <a:off x="827584" y="4652220"/>
            <a:ext cx="817423" cy="462245"/>
          </a:xfrm>
          <a:prstGeom prst="stripedRightArrow">
            <a:avLst/>
          </a:prstGeom>
          <a:solidFill>
            <a:schemeClr val="tx1">
              <a:lumMod val="75000"/>
              <a:lumOff val="25000"/>
            </a:schemeClr>
          </a:solidFill>
          <a:ln>
            <a:solidFill>
              <a:schemeClr val="tx2"/>
            </a:solidFill>
          </a:ln>
          <a:effectLst>
            <a:glow rad="2286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Rectángulo redondeado"/>
          <p:cNvSpPr/>
          <p:nvPr/>
        </p:nvSpPr>
        <p:spPr>
          <a:xfrm>
            <a:off x="1829959" y="4393468"/>
            <a:ext cx="1881964" cy="9797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C" dirty="0" smtClean="0">
                <a:solidFill>
                  <a:schemeClr val="tx1"/>
                </a:solidFill>
              </a:rPr>
              <a:t>Diariamente</a:t>
            </a:r>
          </a:p>
        </p:txBody>
      </p:sp>
      <p:pic>
        <p:nvPicPr>
          <p:cNvPr id="26" name="25 Imagen" descr="C:\Users\Ines Mantilla\Desktop\EXPOSICION T 2014\FOTOS\FOTOS HUEVOSBIO 2013\Recolección huevos\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363" y="1052736"/>
            <a:ext cx="2587603" cy="2880320"/>
          </a:xfrm>
          <a:prstGeom prst="rect">
            <a:avLst/>
          </a:prstGeom>
          <a:noFill/>
          <a:ln>
            <a:noFill/>
          </a:ln>
          <a:effectLst>
            <a:glow rad="63500">
              <a:schemeClr val="accent3">
                <a:lumMod val="75000"/>
                <a:alpha val="40000"/>
              </a:schemeClr>
            </a:glow>
          </a:effectLst>
        </p:spPr>
      </p:pic>
      <p:pic>
        <p:nvPicPr>
          <p:cNvPr id="27" name="26 Imagen" descr="C:\Users\Ines Mantilla\Desktop\EXPOSICION T 2014\FOTOS\FOTOS HUEVOSBIO 2013\Huevos\Conteo Huevos\ok\SAM_0417 - copia.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8973" y="1052736"/>
            <a:ext cx="2305115" cy="2880320"/>
          </a:xfrm>
          <a:prstGeom prst="rect">
            <a:avLst/>
          </a:prstGeom>
          <a:noFill/>
          <a:ln>
            <a:noFill/>
          </a:ln>
          <a:effectLst>
            <a:glow rad="63500">
              <a:schemeClr val="accent3">
                <a:lumMod val="75000"/>
                <a:alpha val="40000"/>
              </a:schemeClr>
            </a:glow>
          </a:effectLst>
        </p:spPr>
      </p:pic>
      <p:pic>
        <p:nvPicPr>
          <p:cNvPr id="12" name="11 Imagen" descr="C:\Users\Ines Mantilla\Desktop\EXPOSICION T 2014\T IMM 2013\FOTOS HUEVOSBIO 2013\Recolección huevos\SAM_0420.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530" y="2276873"/>
            <a:ext cx="4680074" cy="3552036"/>
          </a:xfrm>
          <a:prstGeom prst="rect">
            <a:avLst/>
          </a:prstGeom>
          <a:noFill/>
          <a:ln>
            <a:noFill/>
          </a:ln>
          <a:effectLst>
            <a:glow rad="63500">
              <a:schemeClr val="accent3">
                <a:lumMod val="75000"/>
                <a:alpha val="40000"/>
              </a:schemeClr>
            </a:glow>
          </a:effectLst>
        </p:spPr>
      </p:pic>
    </p:spTree>
    <p:extLst>
      <p:ext uri="{BB962C8B-B14F-4D97-AF65-F5344CB8AC3E}">
        <p14:creationId xmlns:p14="http://schemas.microsoft.com/office/powerpoint/2010/main" val="276950829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5828908"/>
            <a:ext cx="2448272"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 name="Picture 6" descr="http://www.ltz.de/uploads/Produkte%20Tradition.jpg"/>
          <p:cNvPicPr>
            <a:picLocks noChangeAspect="1" noChangeArrowheads="1"/>
          </p:cNvPicPr>
          <p:nvPr/>
        </p:nvPicPr>
        <p:blipFill>
          <a:blip r:embed="rId3" cstate="print"/>
          <a:srcRect/>
          <a:stretch>
            <a:fillRect/>
          </a:stretch>
        </p:blipFill>
        <p:spPr bwMode="auto">
          <a:xfrm flipH="1">
            <a:off x="0" y="1"/>
            <a:ext cx="399363" cy="598376"/>
          </a:xfrm>
          <a:prstGeom prst="rect">
            <a:avLst/>
          </a:prstGeom>
          <a:noFill/>
        </p:spPr>
      </p:pic>
      <p:sp>
        <p:nvSpPr>
          <p:cNvPr id="17" name="Rectangle 4"/>
          <p:cNvSpPr>
            <a:spLocks noGrp="1" noChangeArrowheads="1"/>
          </p:cNvSpPr>
          <p:nvPr>
            <p:ph type="title" sz="quarter"/>
          </p:nvPr>
        </p:nvSpPr>
        <p:spPr>
          <a:xfrm>
            <a:off x="1547664" y="44624"/>
            <a:ext cx="6586914" cy="504354"/>
          </a:xfrm>
          <a:solidFill>
            <a:schemeClr val="tx1"/>
          </a:solidFill>
          <a:ln>
            <a:solidFill>
              <a:srgbClr val="FFFF66"/>
            </a:solidFill>
            <a:miter lim="800000"/>
            <a:headEnd/>
            <a:tailEnd/>
          </a:ln>
        </p:spPr>
        <p:txBody>
          <a:bodyPr/>
          <a:lstStyle/>
          <a:p>
            <a:pPr algn="ctr">
              <a:defRPr/>
            </a:pPr>
            <a:r>
              <a:rPr lang="es-ES_tradnl" altLang="es-EC" b="1" dirty="0" smtClean="0">
                <a:solidFill>
                  <a:schemeClr val="bg1"/>
                </a:solidFill>
                <a:effectLst>
                  <a:outerShdw blurRad="38100" dist="38100" dir="2700000" algn="tl">
                    <a:srgbClr val="808080"/>
                  </a:outerShdw>
                </a:effectLst>
                <a:latin typeface="Arial" charset="0"/>
              </a:rPr>
              <a:t>PESAJE DE HUEVOS</a:t>
            </a:r>
            <a:endParaRPr lang="es-ES" altLang="es-EC" b="1" dirty="0" smtClean="0">
              <a:solidFill>
                <a:schemeClr val="bg1"/>
              </a:solidFill>
              <a:effectLst>
                <a:outerShdw blurRad="38100" dist="38100" dir="2700000" algn="tl">
                  <a:srgbClr val="808080"/>
                </a:outerShdw>
              </a:effectLst>
              <a:latin typeface="Arial" charset="0"/>
            </a:endParaRPr>
          </a:p>
        </p:txBody>
      </p:sp>
      <p:sp>
        <p:nvSpPr>
          <p:cNvPr id="22" name="21 Flecha a la derecha con bandas"/>
          <p:cNvSpPr/>
          <p:nvPr/>
        </p:nvSpPr>
        <p:spPr>
          <a:xfrm>
            <a:off x="755576" y="4695864"/>
            <a:ext cx="817423" cy="462245"/>
          </a:xfrm>
          <a:prstGeom prst="stripedRightArrow">
            <a:avLst/>
          </a:prstGeom>
          <a:solidFill>
            <a:schemeClr val="tx1">
              <a:lumMod val="75000"/>
              <a:lumOff val="25000"/>
            </a:schemeClr>
          </a:solidFill>
          <a:ln>
            <a:solidFill>
              <a:schemeClr val="tx2"/>
            </a:solidFill>
          </a:ln>
          <a:effectLst>
            <a:glow rad="2286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Rectángulo redondeado"/>
          <p:cNvSpPr/>
          <p:nvPr/>
        </p:nvSpPr>
        <p:spPr>
          <a:xfrm>
            <a:off x="1950626" y="4494938"/>
            <a:ext cx="211731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dirty="0" smtClean="0">
                <a:solidFill>
                  <a:schemeClr val="tx1"/>
                </a:solidFill>
              </a:rPr>
              <a:t>1 vez por semana</a:t>
            </a:r>
            <a:endParaRPr lang="es-EC" dirty="0">
              <a:solidFill>
                <a:schemeClr val="tx1"/>
              </a:solidFill>
            </a:endParaRPr>
          </a:p>
        </p:txBody>
      </p:sp>
      <p:pic>
        <p:nvPicPr>
          <p:cNvPr id="23" name="22 Imagen" descr="C:\Users\Ines Mantilla\Desktop\EXPOSICION T 2014\FOTOS\FOTOS HUEVOSBIO 2013\Huevos\Pesaje Huevos\ok\SAM_171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4607" y="831204"/>
            <a:ext cx="3009900" cy="3124200"/>
          </a:xfrm>
          <a:prstGeom prst="rect">
            <a:avLst/>
          </a:prstGeom>
          <a:noFill/>
          <a:ln>
            <a:noFill/>
          </a:ln>
          <a:effectLst>
            <a:glow rad="63500">
              <a:schemeClr val="bg2">
                <a:lumMod val="90000"/>
                <a:alpha val="40000"/>
              </a:schemeClr>
            </a:glow>
          </a:effectLst>
        </p:spPr>
      </p:pic>
      <p:pic>
        <p:nvPicPr>
          <p:cNvPr id="24" name="23 Imagen" descr="C:\Users\Ines Mantilla\Desktop\EXPOSICION T 2014\FOTOS\FOTOS HUEVOSBIO 2013\Huevos\Pesaje Huevos\ok\SAM_1723 - copia.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457" y="831204"/>
            <a:ext cx="2181225" cy="3124200"/>
          </a:xfrm>
          <a:prstGeom prst="rect">
            <a:avLst/>
          </a:prstGeom>
          <a:noFill/>
          <a:ln>
            <a:noFill/>
          </a:ln>
          <a:effectLst>
            <a:glow rad="63500">
              <a:schemeClr val="bg2">
                <a:lumMod val="90000"/>
                <a:alpha val="40000"/>
              </a:schemeClr>
            </a:glow>
          </a:effectLst>
        </p:spPr>
      </p:pic>
      <p:pic>
        <p:nvPicPr>
          <p:cNvPr id="25" name="24 Imagen" descr="C:\Users\Ines Mantilla\Desktop\EXPOSICION T 2014\FOTOS\FOTOS HUEVOSBIO 2013\Huevos\Pesaje Huevos\ok\SAM_1722 - copia.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5926" y="828562"/>
            <a:ext cx="1828800" cy="3124200"/>
          </a:xfrm>
          <a:prstGeom prst="rect">
            <a:avLst/>
          </a:prstGeom>
          <a:noFill/>
          <a:ln>
            <a:noFill/>
          </a:ln>
          <a:effectLst>
            <a:glow rad="63500">
              <a:schemeClr val="bg2">
                <a:lumMod val="90000"/>
                <a:alpha val="40000"/>
              </a:schemeClr>
            </a:glow>
          </a:effectLst>
        </p:spPr>
      </p:pic>
      <p:grpSp>
        <p:nvGrpSpPr>
          <p:cNvPr id="3" name="2 Grupo"/>
          <p:cNvGrpSpPr/>
          <p:nvPr/>
        </p:nvGrpSpPr>
        <p:grpSpPr>
          <a:xfrm>
            <a:off x="4680012" y="4092503"/>
            <a:ext cx="4284476" cy="1742703"/>
            <a:chOff x="2471692" y="3140968"/>
            <a:chExt cx="6309995" cy="2390775"/>
          </a:xfrm>
        </p:grpSpPr>
        <p:pic>
          <p:nvPicPr>
            <p:cNvPr id="14" name="13 Imagen" descr="C:\Users\Ines Mantilla\Desktop\EXPOSICION T 2014\FOTOS\FOTOS HUEVOSBIO 2013\Huevos\Conteo Huevos\19 semanas - copia.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1692" y="3140968"/>
              <a:ext cx="2047875" cy="2390140"/>
            </a:xfrm>
            <a:prstGeom prst="rect">
              <a:avLst/>
            </a:prstGeom>
            <a:noFill/>
            <a:ln>
              <a:noFill/>
            </a:ln>
            <a:effectLst>
              <a:glow rad="63500">
                <a:schemeClr val="bg2">
                  <a:lumMod val="90000"/>
                  <a:alpha val="40000"/>
                </a:schemeClr>
              </a:glow>
            </a:effectLst>
          </p:spPr>
        </p:pic>
        <p:pic>
          <p:nvPicPr>
            <p:cNvPr id="18" name="17 Imagen" descr="C:\Users\Ines Mantilla\Desktop\EXPOSICION T 2014\FOTOS\FOTOS HUEVOSBIO 2013\Huevos\Conteo Huevos\30 semanas.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8142" y="3140968"/>
              <a:ext cx="2259330" cy="2390775"/>
            </a:xfrm>
            <a:prstGeom prst="rect">
              <a:avLst/>
            </a:prstGeom>
            <a:noFill/>
            <a:ln>
              <a:noFill/>
            </a:ln>
            <a:effectLst>
              <a:glow rad="63500">
                <a:schemeClr val="bg2">
                  <a:lumMod val="90000"/>
                  <a:alpha val="40000"/>
                </a:schemeClr>
              </a:glow>
            </a:effectLst>
          </p:spPr>
        </p:pic>
        <p:pic>
          <p:nvPicPr>
            <p:cNvPr id="19" name="18 Imagen" descr="C:\Users\Ines Mantilla\Desktop\EXPOSICION T 2014\FOTOS\FOTOS HUEVOSBIO 2013\Huevos\Conteo Huevos\42 semanas.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43032" y="3140968"/>
              <a:ext cx="1938655" cy="2390775"/>
            </a:xfrm>
            <a:prstGeom prst="rect">
              <a:avLst/>
            </a:prstGeom>
            <a:noFill/>
            <a:ln>
              <a:noFill/>
            </a:ln>
            <a:effectLst>
              <a:glow rad="63500">
                <a:schemeClr val="bg2">
                  <a:lumMod val="90000"/>
                  <a:alpha val="40000"/>
                </a:schemeClr>
              </a:glow>
            </a:effectLst>
          </p:spPr>
        </p:pic>
      </p:grpSp>
      <p:sp>
        <p:nvSpPr>
          <p:cNvPr id="4" name="3 CuadroTexto"/>
          <p:cNvSpPr txBox="1"/>
          <p:nvPr/>
        </p:nvSpPr>
        <p:spPr>
          <a:xfrm>
            <a:off x="5796136" y="4005064"/>
            <a:ext cx="432048" cy="307777"/>
          </a:xfrm>
          <a:prstGeom prst="rect">
            <a:avLst/>
          </a:prstGeom>
          <a:noFill/>
        </p:spPr>
        <p:txBody>
          <a:bodyPr wrap="square" rtlCol="0">
            <a:spAutoFit/>
          </a:bodyPr>
          <a:lstStyle/>
          <a:p>
            <a:r>
              <a:rPr lang="es-EC" sz="1400" b="1" dirty="0" smtClean="0">
                <a:solidFill>
                  <a:schemeClr val="accent2">
                    <a:lumMod val="75000"/>
                  </a:schemeClr>
                </a:solidFill>
                <a:effectLst>
                  <a:outerShdw blurRad="38100" dist="38100" dir="2700000" algn="tl">
                    <a:srgbClr val="000000">
                      <a:alpha val="43137"/>
                    </a:srgbClr>
                  </a:outerShdw>
                </a:effectLst>
              </a:rPr>
              <a:t>19</a:t>
            </a:r>
            <a:endParaRPr lang="es-EC" sz="1400" b="1" dirty="0">
              <a:solidFill>
                <a:schemeClr val="accent2">
                  <a:lumMod val="75000"/>
                </a:schemeClr>
              </a:solidFill>
              <a:effectLst>
                <a:outerShdw blurRad="38100" dist="38100" dir="2700000" algn="tl">
                  <a:srgbClr val="000000">
                    <a:alpha val="43137"/>
                  </a:srgbClr>
                </a:outerShdw>
              </a:effectLst>
            </a:endParaRPr>
          </a:p>
        </p:txBody>
      </p:sp>
      <p:sp>
        <p:nvSpPr>
          <p:cNvPr id="20" name="19 CuadroTexto"/>
          <p:cNvSpPr txBox="1"/>
          <p:nvPr/>
        </p:nvSpPr>
        <p:spPr>
          <a:xfrm>
            <a:off x="7308304" y="4005064"/>
            <a:ext cx="432048" cy="307777"/>
          </a:xfrm>
          <a:prstGeom prst="rect">
            <a:avLst/>
          </a:prstGeom>
          <a:noFill/>
        </p:spPr>
        <p:txBody>
          <a:bodyPr wrap="square" rtlCol="0">
            <a:spAutoFit/>
          </a:bodyPr>
          <a:lstStyle/>
          <a:p>
            <a:r>
              <a:rPr lang="es-EC" sz="1400" b="1" dirty="0" smtClean="0">
                <a:solidFill>
                  <a:schemeClr val="accent2">
                    <a:lumMod val="75000"/>
                  </a:schemeClr>
                </a:solidFill>
                <a:effectLst>
                  <a:outerShdw blurRad="38100" dist="38100" dir="2700000" algn="tl">
                    <a:srgbClr val="000000">
                      <a:alpha val="43137"/>
                    </a:srgbClr>
                  </a:outerShdw>
                </a:effectLst>
              </a:rPr>
              <a:t>30</a:t>
            </a:r>
            <a:endParaRPr lang="es-EC" sz="1400" b="1" dirty="0">
              <a:solidFill>
                <a:schemeClr val="accent2">
                  <a:lumMod val="75000"/>
                </a:schemeClr>
              </a:solidFill>
              <a:effectLst>
                <a:outerShdw blurRad="38100" dist="38100" dir="2700000" algn="tl">
                  <a:srgbClr val="000000">
                    <a:alpha val="43137"/>
                  </a:srgbClr>
                </a:outerShdw>
              </a:effectLst>
            </a:endParaRPr>
          </a:p>
        </p:txBody>
      </p:sp>
      <p:sp>
        <p:nvSpPr>
          <p:cNvPr id="21" name="20 CuadroTexto"/>
          <p:cNvSpPr txBox="1"/>
          <p:nvPr/>
        </p:nvSpPr>
        <p:spPr>
          <a:xfrm>
            <a:off x="8676456" y="3985319"/>
            <a:ext cx="432048" cy="307777"/>
          </a:xfrm>
          <a:prstGeom prst="rect">
            <a:avLst/>
          </a:prstGeom>
          <a:noFill/>
        </p:spPr>
        <p:txBody>
          <a:bodyPr wrap="square" rtlCol="0">
            <a:spAutoFit/>
          </a:bodyPr>
          <a:lstStyle/>
          <a:p>
            <a:r>
              <a:rPr lang="es-EC" sz="1400" b="1" dirty="0" smtClean="0">
                <a:solidFill>
                  <a:schemeClr val="accent2">
                    <a:lumMod val="75000"/>
                  </a:schemeClr>
                </a:solidFill>
                <a:effectLst>
                  <a:outerShdw blurRad="38100" dist="38100" dir="2700000" algn="tl">
                    <a:srgbClr val="000000">
                      <a:alpha val="43137"/>
                    </a:srgbClr>
                  </a:outerShdw>
                </a:effectLst>
              </a:rPr>
              <a:t>42</a:t>
            </a:r>
            <a:endParaRPr lang="es-EC" sz="1400" b="1"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466768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6" name="AutoShape 15"/>
          <p:cNvSpPr>
            <a:spLocks noChangeArrowheads="1"/>
          </p:cNvSpPr>
          <p:nvPr/>
        </p:nvSpPr>
        <p:spPr bwMode="auto">
          <a:xfrm>
            <a:off x="390238" y="767469"/>
            <a:ext cx="792163" cy="2774810"/>
          </a:xfrm>
          <a:prstGeom prst="curvedRightArrow">
            <a:avLst>
              <a:gd name="adj1" fmla="val 50902"/>
              <a:gd name="adj2" fmla="val 101804"/>
              <a:gd name="adj3" fmla="val 33333"/>
            </a:avLst>
          </a:prstGeom>
          <a:solidFill>
            <a:schemeClr val="tx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u="sng">
                <a:solidFill>
                  <a:schemeClr val="tx1"/>
                </a:solidFill>
                <a:latin typeface="Times New Roman" pitchFamily="18" charset="0"/>
              </a:defRPr>
            </a:lvl1pPr>
            <a:lvl2pPr marL="742950" indent="-285750">
              <a:defRPr u="sng">
                <a:solidFill>
                  <a:schemeClr val="tx1"/>
                </a:solidFill>
                <a:latin typeface="Times New Roman" pitchFamily="18" charset="0"/>
              </a:defRPr>
            </a:lvl2pPr>
            <a:lvl3pPr marL="1143000" indent="-228600">
              <a:defRPr u="sng">
                <a:solidFill>
                  <a:schemeClr val="tx1"/>
                </a:solidFill>
                <a:latin typeface="Times New Roman" pitchFamily="18" charset="0"/>
              </a:defRPr>
            </a:lvl3pPr>
            <a:lvl4pPr marL="1600200" indent="-228600">
              <a:defRPr u="sng">
                <a:solidFill>
                  <a:schemeClr val="tx1"/>
                </a:solidFill>
                <a:latin typeface="Times New Roman" pitchFamily="18" charset="0"/>
              </a:defRPr>
            </a:lvl4pPr>
            <a:lvl5pPr marL="2057400" indent="-228600">
              <a:defRPr u="sng">
                <a:solidFill>
                  <a:schemeClr val="tx1"/>
                </a:solidFill>
                <a:latin typeface="Times New Roman" pitchFamily="18" charset="0"/>
              </a:defRPr>
            </a:lvl5pPr>
            <a:lvl6pPr marL="2514600" indent="-228600" algn="ctr" eaLnBrk="0" fontAlgn="base" hangingPunct="0">
              <a:spcBef>
                <a:spcPct val="0"/>
              </a:spcBef>
              <a:spcAft>
                <a:spcPct val="0"/>
              </a:spcAft>
              <a:defRPr u="sng">
                <a:solidFill>
                  <a:schemeClr val="tx1"/>
                </a:solidFill>
                <a:latin typeface="Times New Roman" pitchFamily="18" charset="0"/>
              </a:defRPr>
            </a:lvl6pPr>
            <a:lvl7pPr marL="2971800" indent="-228600" algn="ctr" eaLnBrk="0" fontAlgn="base" hangingPunct="0">
              <a:spcBef>
                <a:spcPct val="0"/>
              </a:spcBef>
              <a:spcAft>
                <a:spcPct val="0"/>
              </a:spcAft>
              <a:defRPr u="sng">
                <a:solidFill>
                  <a:schemeClr val="tx1"/>
                </a:solidFill>
                <a:latin typeface="Times New Roman" pitchFamily="18" charset="0"/>
              </a:defRPr>
            </a:lvl7pPr>
            <a:lvl8pPr marL="3429000" indent="-228600" algn="ctr" eaLnBrk="0" fontAlgn="base" hangingPunct="0">
              <a:spcBef>
                <a:spcPct val="0"/>
              </a:spcBef>
              <a:spcAft>
                <a:spcPct val="0"/>
              </a:spcAft>
              <a:defRPr u="sng">
                <a:solidFill>
                  <a:schemeClr val="tx1"/>
                </a:solidFill>
                <a:latin typeface="Times New Roman" pitchFamily="18" charset="0"/>
              </a:defRPr>
            </a:lvl8pPr>
            <a:lvl9pPr marL="3886200" indent="-228600" algn="ctr" eaLnBrk="0" fontAlgn="base" hangingPunct="0">
              <a:spcBef>
                <a:spcPct val="0"/>
              </a:spcBef>
              <a:spcAft>
                <a:spcPct val="0"/>
              </a:spcAft>
              <a:defRPr u="sng">
                <a:solidFill>
                  <a:schemeClr val="tx1"/>
                </a:solidFill>
                <a:latin typeface="Times New Roman" pitchFamily="18" charset="0"/>
              </a:defRPr>
            </a:lvl9pPr>
          </a:lstStyle>
          <a:p>
            <a:endParaRPr lang="es-EC" altLang="es-EC"/>
          </a:p>
        </p:txBody>
      </p:sp>
      <p:sp>
        <p:nvSpPr>
          <p:cNvPr id="8197" name="Text Box 21"/>
          <p:cNvSpPr txBox="1">
            <a:spLocks noChangeArrowheads="1"/>
          </p:cNvSpPr>
          <p:nvPr/>
        </p:nvSpPr>
        <p:spPr bwMode="auto">
          <a:xfrm>
            <a:off x="6613525" y="6472238"/>
            <a:ext cx="1568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u="sng">
                <a:solidFill>
                  <a:schemeClr val="tx1"/>
                </a:solidFill>
                <a:latin typeface="Times New Roman" pitchFamily="18" charset="0"/>
              </a:defRPr>
            </a:lvl1pPr>
            <a:lvl2pPr marL="742950" indent="-285750">
              <a:defRPr u="sng">
                <a:solidFill>
                  <a:schemeClr val="tx1"/>
                </a:solidFill>
                <a:latin typeface="Times New Roman" pitchFamily="18" charset="0"/>
              </a:defRPr>
            </a:lvl2pPr>
            <a:lvl3pPr marL="1143000" indent="-228600">
              <a:defRPr u="sng">
                <a:solidFill>
                  <a:schemeClr val="tx1"/>
                </a:solidFill>
                <a:latin typeface="Times New Roman" pitchFamily="18" charset="0"/>
              </a:defRPr>
            </a:lvl3pPr>
            <a:lvl4pPr marL="1600200" indent="-228600">
              <a:defRPr u="sng">
                <a:solidFill>
                  <a:schemeClr val="tx1"/>
                </a:solidFill>
                <a:latin typeface="Times New Roman" pitchFamily="18" charset="0"/>
              </a:defRPr>
            </a:lvl4pPr>
            <a:lvl5pPr marL="2057400" indent="-228600">
              <a:defRPr u="sng">
                <a:solidFill>
                  <a:schemeClr val="tx1"/>
                </a:solidFill>
                <a:latin typeface="Times New Roman" pitchFamily="18" charset="0"/>
              </a:defRPr>
            </a:lvl5pPr>
            <a:lvl6pPr marL="2514600" indent="-228600" algn="ctr" eaLnBrk="0" fontAlgn="base" hangingPunct="0">
              <a:spcBef>
                <a:spcPct val="0"/>
              </a:spcBef>
              <a:spcAft>
                <a:spcPct val="0"/>
              </a:spcAft>
              <a:defRPr u="sng">
                <a:solidFill>
                  <a:schemeClr val="tx1"/>
                </a:solidFill>
                <a:latin typeface="Times New Roman" pitchFamily="18" charset="0"/>
              </a:defRPr>
            </a:lvl6pPr>
            <a:lvl7pPr marL="2971800" indent="-228600" algn="ctr" eaLnBrk="0" fontAlgn="base" hangingPunct="0">
              <a:spcBef>
                <a:spcPct val="0"/>
              </a:spcBef>
              <a:spcAft>
                <a:spcPct val="0"/>
              </a:spcAft>
              <a:defRPr u="sng">
                <a:solidFill>
                  <a:schemeClr val="tx1"/>
                </a:solidFill>
                <a:latin typeface="Times New Roman" pitchFamily="18" charset="0"/>
              </a:defRPr>
            </a:lvl7pPr>
            <a:lvl8pPr marL="3429000" indent="-228600" algn="ctr" eaLnBrk="0" fontAlgn="base" hangingPunct="0">
              <a:spcBef>
                <a:spcPct val="0"/>
              </a:spcBef>
              <a:spcAft>
                <a:spcPct val="0"/>
              </a:spcAft>
              <a:defRPr u="sng">
                <a:solidFill>
                  <a:schemeClr val="tx1"/>
                </a:solidFill>
                <a:latin typeface="Times New Roman" pitchFamily="18" charset="0"/>
              </a:defRPr>
            </a:lvl8pPr>
            <a:lvl9pPr marL="3886200" indent="-228600" algn="ctr" eaLnBrk="0" fontAlgn="base" hangingPunct="0">
              <a:spcBef>
                <a:spcPct val="0"/>
              </a:spcBef>
              <a:spcAft>
                <a:spcPct val="0"/>
              </a:spcAft>
              <a:defRPr u="sng">
                <a:solidFill>
                  <a:schemeClr val="tx1"/>
                </a:solidFill>
                <a:latin typeface="Times New Roman" pitchFamily="18" charset="0"/>
              </a:defRPr>
            </a:lvl9pPr>
          </a:lstStyle>
          <a:p>
            <a:pPr algn="l"/>
            <a:r>
              <a:rPr lang="en-US" altLang="es-EC" sz="900" u="none">
                <a:latin typeface="Mead Bold" pitchFamily="2" charset="0"/>
              </a:rPr>
              <a:t>Inés Mantilla – David Rojas</a:t>
            </a:r>
          </a:p>
        </p:txBody>
      </p:sp>
      <p:sp>
        <p:nvSpPr>
          <p:cNvPr id="8198" name="Text Box 24"/>
          <p:cNvSpPr txBox="1">
            <a:spLocks noChangeArrowheads="1"/>
          </p:cNvSpPr>
          <p:nvPr/>
        </p:nvSpPr>
        <p:spPr bwMode="auto">
          <a:xfrm>
            <a:off x="1313805" y="647726"/>
            <a:ext cx="3781326"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u="sng">
                <a:solidFill>
                  <a:schemeClr val="tx1"/>
                </a:solidFill>
                <a:latin typeface="Times New Roman" pitchFamily="18" charset="0"/>
              </a:defRPr>
            </a:lvl1pPr>
            <a:lvl2pPr marL="742950" indent="-285750">
              <a:defRPr u="sng">
                <a:solidFill>
                  <a:schemeClr val="tx1"/>
                </a:solidFill>
                <a:latin typeface="Times New Roman" pitchFamily="18" charset="0"/>
              </a:defRPr>
            </a:lvl2pPr>
            <a:lvl3pPr marL="1143000" indent="-228600">
              <a:defRPr u="sng">
                <a:solidFill>
                  <a:schemeClr val="tx1"/>
                </a:solidFill>
                <a:latin typeface="Times New Roman" pitchFamily="18" charset="0"/>
              </a:defRPr>
            </a:lvl3pPr>
            <a:lvl4pPr marL="1600200" indent="-228600">
              <a:defRPr u="sng">
                <a:solidFill>
                  <a:schemeClr val="tx1"/>
                </a:solidFill>
                <a:latin typeface="Times New Roman" pitchFamily="18" charset="0"/>
              </a:defRPr>
            </a:lvl4pPr>
            <a:lvl5pPr marL="2057400" indent="-228600">
              <a:defRPr u="sng">
                <a:solidFill>
                  <a:schemeClr val="tx1"/>
                </a:solidFill>
                <a:latin typeface="Times New Roman" pitchFamily="18" charset="0"/>
              </a:defRPr>
            </a:lvl5pPr>
            <a:lvl6pPr marL="2514600" indent="-228600" algn="ctr" eaLnBrk="0" fontAlgn="base" hangingPunct="0">
              <a:spcBef>
                <a:spcPct val="0"/>
              </a:spcBef>
              <a:spcAft>
                <a:spcPct val="0"/>
              </a:spcAft>
              <a:defRPr u="sng">
                <a:solidFill>
                  <a:schemeClr val="tx1"/>
                </a:solidFill>
                <a:latin typeface="Times New Roman" pitchFamily="18" charset="0"/>
              </a:defRPr>
            </a:lvl6pPr>
            <a:lvl7pPr marL="2971800" indent="-228600" algn="ctr" eaLnBrk="0" fontAlgn="base" hangingPunct="0">
              <a:spcBef>
                <a:spcPct val="0"/>
              </a:spcBef>
              <a:spcAft>
                <a:spcPct val="0"/>
              </a:spcAft>
              <a:defRPr u="sng">
                <a:solidFill>
                  <a:schemeClr val="tx1"/>
                </a:solidFill>
                <a:latin typeface="Times New Roman" pitchFamily="18" charset="0"/>
              </a:defRPr>
            </a:lvl7pPr>
            <a:lvl8pPr marL="3429000" indent="-228600" algn="ctr" eaLnBrk="0" fontAlgn="base" hangingPunct="0">
              <a:spcBef>
                <a:spcPct val="0"/>
              </a:spcBef>
              <a:spcAft>
                <a:spcPct val="0"/>
              </a:spcAft>
              <a:defRPr u="sng">
                <a:solidFill>
                  <a:schemeClr val="tx1"/>
                </a:solidFill>
                <a:latin typeface="Times New Roman" pitchFamily="18" charset="0"/>
              </a:defRPr>
            </a:lvl8pPr>
            <a:lvl9pPr marL="3886200" indent="-228600" algn="ctr" eaLnBrk="0" fontAlgn="base" hangingPunct="0">
              <a:spcBef>
                <a:spcPct val="0"/>
              </a:spcBef>
              <a:spcAft>
                <a:spcPct val="0"/>
              </a:spcAft>
              <a:defRPr u="sng">
                <a:solidFill>
                  <a:schemeClr val="tx1"/>
                </a:solidFill>
                <a:latin typeface="Times New Roman" pitchFamily="18" charset="0"/>
              </a:defRPr>
            </a:lvl9pPr>
          </a:lstStyle>
          <a:p>
            <a:pPr>
              <a:spcAft>
                <a:spcPts val="0"/>
              </a:spcAft>
            </a:pPr>
            <a:r>
              <a:rPr lang="es-ES" sz="2000" b="1" u="none" dirty="0">
                <a:latin typeface="Arial" pitchFamily="34" charset="0"/>
                <a:cs typeface="Arial" pitchFamily="34" charset="0"/>
              </a:rPr>
              <a:t>La avicultura en el </a:t>
            </a:r>
            <a:r>
              <a:rPr lang="es-ES" sz="2000" b="1" u="none" dirty="0" smtClean="0">
                <a:latin typeface="Arial" pitchFamily="34" charset="0"/>
                <a:cs typeface="Arial" pitchFamily="34" charset="0"/>
              </a:rPr>
              <a:t>Ecuador:</a:t>
            </a:r>
            <a:endParaRPr lang="es-EC" sz="2000" b="1" u="none" dirty="0">
              <a:latin typeface="Arial" pitchFamily="34" charset="0"/>
              <a:ea typeface="Calibri"/>
              <a:cs typeface="Arial" pitchFamily="34" charset="0"/>
            </a:endParaRPr>
          </a:p>
        </p:txBody>
      </p:sp>
      <p:sp>
        <p:nvSpPr>
          <p:cNvPr id="8199" name="Text Box 25"/>
          <p:cNvSpPr txBox="1">
            <a:spLocks noChangeArrowheads="1"/>
          </p:cNvSpPr>
          <p:nvPr/>
        </p:nvSpPr>
        <p:spPr bwMode="auto">
          <a:xfrm>
            <a:off x="1266199" y="1231926"/>
            <a:ext cx="2089150" cy="163121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u="sng">
                <a:solidFill>
                  <a:schemeClr val="tx1"/>
                </a:solidFill>
                <a:latin typeface="Times New Roman" pitchFamily="18" charset="0"/>
              </a:defRPr>
            </a:lvl1pPr>
            <a:lvl2pPr marL="742950" indent="-285750">
              <a:defRPr u="sng">
                <a:solidFill>
                  <a:schemeClr val="tx1"/>
                </a:solidFill>
                <a:latin typeface="Times New Roman" pitchFamily="18" charset="0"/>
              </a:defRPr>
            </a:lvl2pPr>
            <a:lvl3pPr marL="1143000" indent="-228600">
              <a:defRPr u="sng">
                <a:solidFill>
                  <a:schemeClr val="tx1"/>
                </a:solidFill>
                <a:latin typeface="Times New Roman" pitchFamily="18" charset="0"/>
              </a:defRPr>
            </a:lvl3pPr>
            <a:lvl4pPr marL="1600200" indent="-228600">
              <a:defRPr u="sng">
                <a:solidFill>
                  <a:schemeClr val="tx1"/>
                </a:solidFill>
                <a:latin typeface="Times New Roman" pitchFamily="18" charset="0"/>
              </a:defRPr>
            </a:lvl4pPr>
            <a:lvl5pPr marL="2057400" indent="-228600">
              <a:defRPr u="sng">
                <a:solidFill>
                  <a:schemeClr val="tx1"/>
                </a:solidFill>
                <a:latin typeface="Times New Roman" pitchFamily="18" charset="0"/>
              </a:defRPr>
            </a:lvl5pPr>
            <a:lvl6pPr marL="2514600" indent="-228600" algn="ctr" eaLnBrk="0" fontAlgn="base" hangingPunct="0">
              <a:spcBef>
                <a:spcPct val="0"/>
              </a:spcBef>
              <a:spcAft>
                <a:spcPct val="0"/>
              </a:spcAft>
              <a:defRPr u="sng">
                <a:solidFill>
                  <a:schemeClr val="tx1"/>
                </a:solidFill>
                <a:latin typeface="Times New Roman" pitchFamily="18" charset="0"/>
              </a:defRPr>
            </a:lvl6pPr>
            <a:lvl7pPr marL="2971800" indent="-228600" algn="ctr" eaLnBrk="0" fontAlgn="base" hangingPunct="0">
              <a:spcBef>
                <a:spcPct val="0"/>
              </a:spcBef>
              <a:spcAft>
                <a:spcPct val="0"/>
              </a:spcAft>
              <a:defRPr u="sng">
                <a:solidFill>
                  <a:schemeClr val="tx1"/>
                </a:solidFill>
                <a:latin typeface="Times New Roman" pitchFamily="18" charset="0"/>
              </a:defRPr>
            </a:lvl7pPr>
            <a:lvl8pPr marL="3429000" indent="-228600" algn="ctr" eaLnBrk="0" fontAlgn="base" hangingPunct="0">
              <a:spcBef>
                <a:spcPct val="0"/>
              </a:spcBef>
              <a:spcAft>
                <a:spcPct val="0"/>
              </a:spcAft>
              <a:defRPr u="sng">
                <a:solidFill>
                  <a:schemeClr val="tx1"/>
                </a:solidFill>
                <a:latin typeface="Times New Roman" pitchFamily="18" charset="0"/>
              </a:defRPr>
            </a:lvl8pPr>
            <a:lvl9pPr marL="3886200" indent="-228600" algn="ctr" eaLnBrk="0" fontAlgn="base" hangingPunct="0">
              <a:spcBef>
                <a:spcPct val="0"/>
              </a:spcBef>
              <a:spcAft>
                <a:spcPct val="0"/>
              </a:spcAft>
              <a:defRPr u="sng">
                <a:solidFill>
                  <a:schemeClr val="tx1"/>
                </a:solidFill>
                <a:latin typeface="Times New Roman" pitchFamily="18" charset="0"/>
              </a:defRPr>
            </a:lvl9pPr>
          </a:lstStyle>
          <a:p>
            <a:pPr marL="0" indent="0" algn="just">
              <a:lnSpc>
                <a:spcPct val="100000"/>
              </a:lnSpc>
              <a:spcAft>
                <a:spcPts val="0"/>
              </a:spcAft>
              <a:buFont typeface="Arial" pitchFamily="34" charset="0"/>
              <a:buNone/>
            </a:pPr>
            <a:r>
              <a:rPr lang="es-ES_tradnl" sz="2000" b="1" u="none" dirty="0">
                <a:latin typeface="+mn-lt"/>
              </a:rPr>
              <a:t>Desde 1992, el </a:t>
            </a:r>
            <a:r>
              <a:rPr lang="es-ES_tradnl" sz="2000" b="1" u="none" dirty="0" smtClean="0">
                <a:latin typeface="+mn-lt"/>
              </a:rPr>
              <a:t>consumo se </a:t>
            </a:r>
            <a:r>
              <a:rPr lang="es-ES_tradnl" sz="2000" b="1" u="none" dirty="0">
                <a:latin typeface="+mn-lt"/>
              </a:rPr>
              <a:t>incrementó de 7,5 </a:t>
            </a:r>
            <a:r>
              <a:rPr lang="es-ES_tradnl" sz="2000" b="1" u="none" dirty="0" smtClean="0">
                <a:latin typeface="+mn-lt"/>
              </a:rPr>
              <a:t>kg/persona/ año </a:t>
            </a:r>
          </a:p>
        </p:txBody>
      </p:sp>
      <p:sp>
        <p:nvSpPr>
          <p:cNvPr id="8200" name="Text Box 26"/>
          <p:cNvSpPr txBox="1">
            <a:spLocks noChangeArrowheads="1"/>
          </p:cNvSpPr>
          <p:nvPr/>
        </p:nvSpPr>
        <p:spPr bwMode="auto">
          <a:xfrm>
            <a:off x="4572442" y="1676168"/>
            <a:ext cx="2159798" cy="70788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u="sng">
                <a:solidFill>
                  <a:schemeClr val="tx1"/>
                </a:solidFill>
                <a:latin typeface="Times New Roman" pitchFamily="18" charset="0"/>
              </a:defRPr>
            </a:lvl1pPr>
            <a:lvl2pPr marL="742950" indent="-285750">
              <a:defRPr u="sng">
                <a:solidFill>
                  <a:schemeClr val="tx1"/>
                </a:solidFill>
                <a:latin typeface="Times New Roman" pitchFamily="18" charset="0"/>
              </a:defRPr>
            </a:lvl2pPr>
            <a:lvl3pPr marL="1143000" indent="-228600">
              <a:defRPr u="sng">
                <a:solidFill>
                  <a:schemeClr val="tx1"/>
                </a:solidFill>
                <a:latin typeface="Times New Roman" pitchFamily="18" charset="0"/>
              </a:defRPr>
            </a:lvl3pPr>
            <a:lvl4pPr marL="1600200" indent="-228600">
              <a:defRPr u="sng">
                <a:solidFill>
                  <a:schemeClr val="tx1"/>
                </a:solidFill>
                <a:latin typeface="Times New Roman" pitchFamily="18" charset="0"/>
              </a:defRPr>
            </a:lvl4pPr>
            <a:lvl5pPr marL="2057400" indent="-228600">
              <a:defRPr u="sng">
                <a:solidFill>
                  <a:schemeClr val="tx1"/>
                </a:solidFill>
                <a:latin typeface="Times New Roman" pitchFamily="18" charset="0"/>
              </a:defRPr>
            </a:lvl5pPr>
            <a:lvl6pPr marL="2514600" indent="-228600" algn="ctr" eaLnBrk="0" fontAlgn="base" hangingPunct="0">
              <a:spcBef>
                <a:spcPct val="0"/>
              </a:spcBef>
              <a:spcAft>
                <a:spcPct val="0"/>
              </a:spcAft>
              <a:defRPr u="sng">
                <a:solidFill>
                  <a:schemeClr val="tx1"/>
                </a:solidFill>
                <a:latin typeface="Times New Roman" pitchFamily="18" charset="0"/>
              </a:defRPr>
            </a:lvl6pPr>
            <a:lvl7pPr marL="2971800" indent="-228600" algn="ctr" eaLnBrk="0" fontAlgn="base" hangingPunct="0">
              <a:spcBef>
                <a:spcPct val="0"/>
              </a:spcBef>
              <a:spcAft>
                <a:spcPct val="0"/>
              </a:spcAft>
              <a:defRPr u="sng">
                <a:solidFill>
                  <a:schemeClr val="tx1"/>
                </a:solidFill>
                <a:latin typeface="Times New Roman" pitchFamily="18" charset="0"/>
              </a:defRPr>
            </a:lvl7pPr>
            <a:lvl8pPr marL="3429000" indent="-228600" algn="ctr" eaLnBrk="0" fontAlgn="base" hangingPunct="0">
              <a:spcBef>
                <a:spcPct val="0"/>
              </a:spcBef>
              <a:spcAft>
                <a:spcPct val="0"/>
              </a:spcAft>
              <a:defRPr u="sng">
                <a:solidFill>
                  <a:schemeClr val="tx1"/>
                </a:solidFill>
                <a:latin typeface="Times New Roman" pitchFamily="18" charset="0"/>
              </a:defRPr>
            </a:lvl8pPr>
            <a:lvl9pPr marL="3886200" indent="-228600" algn="ctr" eaLnBrk="0" fontAlgn="base" hangingPunct="0">
              <a:spcBef>
                <a:spcPct val="0"/>
              </a:spcBef>
              <a:spcAft>
                <a:spcPct val="0"/>
              </a:spcAft>
              <a:defRPr u="sng">
                <a:solidFill>
                  <a:schemeClr val="tx1"/>
                </a:solidFill>
                <a:latin typeface="Times New Roman" pitchFamily="18" charset="0"/>
              </a:defRPr>
            </a:lvl9pPr>
          </a:lstStyle>
          <a:p>
            <a:pPr algn="ctr">
              <a:spcBef>
                <a:spcPct val="50000"/>
              </a:spcBef>
            </a:pPr>
            <a:r>
              <a:rPr lang="es-ES_tradnl" sz="2000" b="1" u="none" dirty="0">
                <a:latin typeface="+mn-lt"/>
              </a:rPr>
              <a:t>A</a:t>
            </a:r>
            <a:r>
              <a:rPr lang="es-ES_tradnl" sz="2000" b="1" u="none" dirty="0" smtClean="0">
                <a:latin typeface="+mn-lt"/>
              </a:rPr>
              <a:t> </a:t>
            </a:r>
            <a:r>
              <a:rPr lang="es-ES_tradnl" sz="2000" b="1" u="none" dirty="0">
                <a:latin typeface="+mn-lt"/>
              </a:rPr>
              <a:t>32 </a:t>
            </a:r>
            <a:r>
              <a:rPr lang="es-ES_tradnl" sz="2000" b="1" u="none" dirty="0" smtClean="0">
                <a:latin typeface="+mn-lt"/>
              </a:rPr>
              <a:t>kg </a:t>
            </a:r>
            <a:r>
              <a:rPr lang="es-ES_tradnl" sz="2000" b="1" u="none" dirty="0">
                <a:latin typeface="+mn-lt"/>
              </a:rPr>
              <a:t>hasta el año </a:t>
            </a:r>
            <a:r>
              <a:rPr lang="es-ES_tradnl" sz="2000" b="1" u="none" dirty="0" smtClean="0">
                <a:latin typeface="+mn-lt"/>
              </a:rPr>
              <a:t>2011</a:t>
            </a:r>
            <a:endParaRPr lang="es-ES" altLang="es-EC" sz="2000" u="none" dirty="0">
              <a:latin typeface="+mn-lt"/>
            </a:endParaRPr>
          </a:p>
        </p:txBody>
      </p:sp>
      <p:sp>
        <p:nvSpPr>
          <p:cNvPr id="8201" name="AutoShape 27"/>
          <p:cNvSpPr>
            <a:spLocks noChangeArrowheads="1"/>
          </p:cNvSpPr>
          <p:nvPr/>
        </p:nvSpPr>
        <p:spPr bwMode="auto">
          <a:xfrm>
            <a:off x="3419872" y="1808356"/>
            <a:ext cx="1045438" cy="503238"/>
          </a:xfrm>
          <a:prstGeom prst="rightArrow">
            <a:avLst>
              <a:gd name="adj1" fmla="val 50000"/>
              <a:gd name="adj2" fmla="val 39353"/>
            </a:avLst>
          </a:prstGeom>
          <a:gradFill rotWithShape="1">
            <a:gsLst>
              <a:gs pos="0">
                <a:srgbClr val="FFFF66"/>
              </a:gs>
              <a:gs pos="100000">
                <a:srgbClr val="76762F"/>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u="sng">
                <a:solidFill>
                  <a:schemeClr val="tx1"/>
                </a:solidFill>
                <a:latin typeface="Times New Roman" pitchFamily="18" charset="0"/>
              </a:defRPr>
            </a:lvl1pPr>
            <a:lvl2pPr marL="742950" indent="-285750">
              <a:defRPr u="sng">
                <a:solidFill>
                  <a:schemeClr val="tx1"/>
                </a:solidFill>
                <a:latin typeface="Times New Roman" pitchFamily="18" charset="0"/>
              </a:defRPr>
            </a:lvl2pPr>
            <a:lvl3pPr marL="1143000" indent="-228600">
              <a:defRPr u="sng">
                <a:solidFill>
                  <a:schemeClr val="tx1"/>
                </a:solidFill>
                <a:latin typeface="Times New Roman" pitchFamily="18" charset="0"/>
              </a:defRPr>
            </a:lvl3pPr>
            <a:lvl4pPr marL="1600200" indent="-228600">
              <a:defRPr u="sng">
                <a:solidFill>
                  <a:schemeClr val="tx1"/>
                </a:solidFill>
                <a:latin typeface="Times New Roman" pitchFamily="18" charset="0"/>
              </a:defRPr>
            </a:lvl4pPr>
            <a:lvl5pPr marL="2057400" indent="-228600">
              <a:defRPr u="sng">
                <a:solidFill>
                  <a:schemeClr val="tx1"/>
                </a:solidFill>
                <a:latin typeface="Times New Roman" pitchFamily="18" charset="0"/>
              </a:defRPr>
            </a:lvl5pPr>
            <a:lvl6pPr marL="2514600" indent="-228600" algn="ctr" eaLnBrk="0" fontAlgn="base" hangingPunct="0">
              <a:spcBef>
                <a:spcPct val="0"/>
              </a:spcBef>
              <a:spcAft>
                <a:spcPct val="0"/>
              </a:spcAft>
              <a:defRPr u="sng">
                <a:solidFill>
                  <a:schemeClr val="tx1"/>
                </a:solidFill>
                <a:latin typeface="Times New Roman" pitchFamily="18" charset="0"/>
              </a:defRPr>
            </a:lvl6pPr>
            <a:lvl7pPr marL="2971800" indent="-228600" algn="ctr" eaLnBrk="0" fontAlgn="base" hangingPunct="0">
              <a:spcBef>
                <a:spcPct val="0"/>
              </a:spcBef>
              <a:spcAft>
                <a:spcPct val="0"/>
              </a:spcAft>
              <a:defRPr u="sng">
                <a:solidFill>
                  <a:schemeClr val="tx1"/>
                </a:solidFill>
                <a:latin typeface="Times New Roman" pitchFamily="18" charset="0"/>
              </a:defRPr>
            </a:lvl7pPr>
            <a:lvl8pPr marL="3429000" indent="-228600" algn="ctr" eaLnBrk="0" fontAlgn="base" hangingPunct="0">
              <a:spcBef>
                <a:spcPct val="0"/>
              </a:spcBef>
              <a:spcAft>
                <a:spcPct val="0"/>
              </a:spcAft>
              <a:defRPr u="sng">
                <a:solidFill>
                  <a:schemeClr val="tx1"/>
                </a:solidFill>
                <a:latin typeface="Times New Roman" pitchFamily="18" charset="0"/>
              </a:defRPr>
            </a:lvl8pPr>
            <a:lvl9pPr marL="3886200" indent="-228600" algn="ctr" eaLnBrk="0" fontAlgn="base" hangingPunct="0">
              <a:spcBef>
                <a:spcPct val="0"/>
              </a:spcBef>
              <a:spcAft>
                <a:spcPct val="0"/>
              </a:spcAft>
              <a:defRPr u="sng">
                <a:solidFill>
                  <a:schemeClr val="tx1"/>
                </a:solidFill>
                <a:latin typeface="Times New Roman" pitchFamily="18" charset="0"/>
              </a:defRPr>
            </a:lvl9pPr>
          </a:lstStyle>
          <a:p>
            <a:r>
              <a:rPr lang="es-EC" altLang="es-EC" sz="2000" b="1" u="none" dirty="0" smtClean="0">
                <a:latin typeface="SimHei" panose="02010609060101010101" pitchFamily="49" charset="-122"/>
                <a:ea typeface="SimHei" panose="02010609060101010101" pitchFamily="49" charset="-122"/>
              </a:rPr>
              <a:t>CARNE</a:t>
            </a:r>
            <a:endParaRPr lang="es-EC" altLang="es-EC" sz="2000" b="1" u="none" dirty="0">
              <a:latin typeface="SimHei" panose="02010609060101010101" pitchFamily="49" charset="-122"/>
              <a:ea typeface="SimHei" panose="02010609060101010101" pitchFamily="49" charset="-122"/>
            </a:endParaRPr>
          </a:p>
        </p:txBody>
      </p:sp>
      <p:sp>
        <p:nvSpPr>
          <p:cNvPr id="8203" name="Text Box 30"/>
          <p:cNvSpPr txBox="1">
            <a:spLocks noChangeArrowheads="1"/>
          </p:cNvSpPr>
          <p:nvPr/>
        </p:nvSpPr>
        <p:spPr bwMode="auto">
          <a:xfrm>
            <a:off x="4644678" y="2816102"/>
            <a:ext cx="2087562" cy="10156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u="sng">
                <a:solidFill>
                  <a:schemeClr val="tx1"/>
                </a:solidFill>
                <a:latin typeface="Times New Roman" pitchFamily="18" charset="0"/>
              </a:defRPr>
            </a:lvl1pPr>
            <a:lvl2pPr marL="742950" indent="-285750">
              <a:defRPr u="sng">
                <a:solidFill>
                  <a:schemeClr val="tx1"/>
                </a:solidFill>
                <a:latin typeface="Times New Roman" pitchFamily="18" charset="0"/>
              </a:defRPr>
            </a:lvl2pPr>
            <a:lvl3pPr marL="1143000" indent="-228600">
              <a:defRPr u="sng">
                <a:solidFill>
                  <a:schemeClr val="tx1"/>
                </a:solidFill>
                <a:latin typeface="Times New Roman" pitchFamily="18" charset="0"/>
              </a:defRPr>
            </a:lvl3pPr>
            <a:lvl4pPr marL="1600200" indent="-228600">
              <a:defRPr u="sng">
                <a:solidFill>
                  <a:schemeClr val="tx1"/>
                </a:solidFill>
                <a:latin typeface="Times New Roman" pitchFamily="18" charset="0"/>
              </a:defRPr>
            </a:lvl4pPr>
            <a:lvl5pPr marL="2057400" indent="-228600">
              <a:defRPr u="sng">
                <a:solidFill>
                  <a:schemeClr val="tx1"/>
                </a:solidFill>
                <a:latin typeface="Times New Roman" pitchFamily="18" charset="0"/>
              </a:defRPr>
            </a:lvl5pPr>
            <a:lvl6pPr marL="2514600" indent="-228600" algn="ctr" eaLnBrk="0" fontAlgn="base" hangingPunct="0">
              <a:spcBef>
                <a:spcPct val="0"/>
              </a:spcBef>
              <a:spcAft>
                <a:spcPct val="0"/>
              </a:spcAft>
              <a:defRPr u="sng">
                <a:solidFill>
                  <a:schemeClr val="tx1"/>
                </a:solidFill>
                <a:latin typeface="Times New Roman" pitchFamily="18" charset="0"/>
              </a:defRPr>
            </a:lvl6pPr>
            <a:lvl7pPr marL="2971800" indent="-228600" algn="ctr" eaLnBrk="0" fontAlgn="base" hangingPunct="0">
              <a:spcBef>
                <a:spcPct val="0"/>
              </a:spcBef>
              <a:spcAft>
                <a:spcPct val="0"/>
              </a:spcAft>
              <a:defRPr u="sng">
                <a:solidFill>
                  <a:schemeClr val="tx1"/>
                </a:solidFill>
                <a:latin typeface="Times New Roman" pitchFamily="18" charset="0"/>
              </a:defRPr>
            </a:lvl7pPr>
            <a:lvl8pPr marL="3429000" indent="-228600" algn="ctr" eaLnBrk="0" fontAlgn="base" hangingPunct="0">
              <a:spcBef>
                <a:spcPct val="0"/>
              </a:spcBef>
              <a:spcAft>
                <a:spcPct val="0"/>
              </a:spcAft>
              <a:defRPr u="sng">
                <a:solidFill>
                  <a:schemeClr val="tx1"/>
                </a:solidFill>
                <a:latin typeface="Times New Roman" pitchFamily="18" charset="0"/>
              </a:defRPr>
            </a:lvl8pPr>
            <a:lvl9pPr marL="3886200" indent="-228600" algn="ctr" eaLnBrk="0" fontAlgn="base" hangingPunct="0">
              <a:spcBef>
                <a:spcPct val="0"/>
              </a:spcBef>
              <a:spcAft>
                <a:spcPct val="0"/>
              </a:spcAft>
              <a:defRPr u="sng">
                <a:solidFill>
                  <a:schemeClr val="tx1"/>
                </a:solidFill>
                <a:latin typeface="Times New Roman" pitchFamily="18" charset="0"/>
              </a:defRPr>
            </a:lvl9pPr>
          </a:lstStyle>
          <a:p>
            <a:pPr marL="0" indent="0" algn="just">
              <a:lnSpc>
                <a:spcPct val="100000"/>
              </a:lnSpc>
              <a:spcAft>
                <a:spcPts val="0"/>
              </a:spcAft>
              <a:buFont typeface="Arial" pitchFamily="34" charset="0"/>
              <a:buNone/>
            </a:pPr>
            <a:r>
              <a:rPr lang="es-ES_tradnl" sz="2000" b="1" u="none" dirty="0">
                <a:latin typeface="+mj-lt"/>
              </a:rPr>
              <a:t>A</a:t>
            </a:r>
            <a:r>
              <a:rPr lang="es-ES_tradnl" sz="2000" b="1" u="none" dirty="0" smtClean="0">
                <a:latin typeface="+mj-lt"/>
              </a:rPr>
              <a:t> 140 </a:t>
            </a:r>
            <a:r>
              <a:rPr lang="es-ES_tradnl" sz="2000" b="1" u="none" dirty="0">
                <a:latin typeface="+mj-lt"/>
              </a:rPr>
              <a:t>consumo per cápita en el mismo </a:t>
            </a:r>
            <a:r>
              <a:rPr lang="es-ES_tradnl" sz="2000" b="1" u="none" dirty="0" smtClean="0">
                <a:latin typeface="+mj-lt"/>
              </a:rPr>
              <a:t>período</a:t>
            </a:r>
            <a:endParaRPr lang="es-EC" sz="2000" b="1" u="none" dirty="0">
              <a:latin typeface="+mj-lt"/>
              <a:ea typeface="Calibri"/>
              <a:cs typeface="Arial" pitchFamily="34" charset="0"/>
            </a:endParaRPr>
          </a:p>
        </p:txBody>
      </p:sp>
      <p:pic>
        <p:nvPicPr>
          <p:cNvPr id="15" name="Picture 6" descr="http://www.ltz.de/uploads/Produkte%20Tradition.jpg"/>
          <p:cNvPicPr>
            <a:picLocks noChangeAspect="1" noChangeArrowheads="1"/>
          </p:cNvPicPr>
          <p:nvPr/>
        </p:nvPicPr>
        <p:blipFill>
          <a:blip r:embed="rId2" cstate="print"/>
          <a:srcRect/>
          <a:stretch>
            <a:fillRect/>
          </a:stretch>
        </p:blipFill>
        <p:spPr bwMode="auto">
          <a:xfrm flipH="1">
            <a:off x="55915" y="0"/>
            <a:ext cx="399363" cy="598376"/>
          </a:xfrm>
          <a:prstGeom prst="rect">
            <a:avLst/>
          </a:prstGeom>
          <a:noFill/>
        </p:spPr>
      </p:pic>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5805264"/>
            <a:ext cx="2805375"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AutoShape 27"/>
          <p:cNvSpPr>
            <a:spLocks noChangeArrowheads="1"/>
          </p:cNvSpPr>
          <p:nvPr/>
        </p:nvSpPr>
        <p:spPr bwMode="auto">
          <a:xfrm>
            <a:off x="3419872" y="3072483"/>
            <a:ext cx="1065133" cy="503238"/>
          </a:xfrm>
          <a:prstGeom prst="rightArrow">
            <a:avLst>
              <a:gd name="adj1" fmla="val 50000"/>
              <a:gd name="adj2" fmla="val 39353"/>
            </a:avLst>
          </a:prstGeom>
          <a:gradFill rotWithShape="1">
            <a:gsLst>
              <a:gs pos="0">
                <a:srgbClr val="FFFF66"/>
              </a:gs>
              <a:gs pos="100000">
                <a:srgbClr val="76762F"/>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u="sng">
                <a:solidFill>
                  <a:schemeClr val="tx1"/>
                </a:solidFill>
                <a:latin typeface="Times New Roman" pitchFamily="18" charset="0"/>
              </a:defRPr>
            </a:lvl1pPr>
            <a:lvl2pPr marL="742950" indent="-285750">
              <a:defRPr u="sng">
                <a:solidFill>
                  <a:schemeClr val="tx1"/>
                </a:solidFill>
                <a:latin typeface="Times New Roman" pitchFamily="18" charset="0"/>
              </a:defRPr>
            </a:lvl2pPr>
            <a:lvl3pPr marL="1143000" indent="-228600">
              <a:defRPr u="sng">
                <a:solidFill>
                  <a:schemeClr val="tx1"/>
                </a:solidFill>
                <a:latin typeface="Times New Roman" pitchFamily="18" charset="0"/>
              </a:defRPr>
            </a:lvl3pPr>
            <a:lvl4pPr marL="1600200" indent="-228600">
              <a:defRPr u="sng">
                <a:solidFill>
                  <a:schemeClr val="tx1"/>
                </a:solidFill>
                <a:latin typeface="Times New Roman" pitchFamily="18" charset="0"/>
              </a:defRPr>
            </a:lvl4pPr>
            <a:lvl5pPr marL="2057400" indent="-228600">
              <a:defRPr u="sng">
                <a:solidFill>
                  <a:schemeClr val="tx1"/>
                </a:solidFill>
                <a:latin typeface="Times New Roman" pitchFamily="18" charset="0"/>
              </a:defRPr>
            </a:lvl5pPr>
            <a:lvl6pPr marL="2514600" indent="-228600" algn="ctr" eaLnBrk="0" fontAlgn="base" hangingPunct="0">
              <a:spcBef>
                <a:spcPct val="0"/>
              </a:spcBef>
              <a:spcAft>
                <a:spcPct val="0"/>
              </a:spcAft>
              <a:defRPr u="sng">
                <a:solidFill>
                  <a:schemeClr val="tx1"/>
                </a:solidFill>
                <a:latin typeface="Times New Roman" pitchFamily="18" charset="0"/>
              </a:defRPr>
            </a:lvl6pPr>
            <a:lvl7pPr marL="2971800" indent="-228600" algn="ctr" eaLnBrk="0" fontAlgn="base" hangingPunct="0">
              <a:spcBef>
                <a:spcPct val="0"/>
              </a:spcBef>
              <a:spcAft>
                <a:spcPct val="0"/>
              </a:spcAft>
              <a:defRPr u="sng">
                <a:solidFill>
                  <a:schemeClr val="tx1"/>
                </a:solidFill>
                <a:latin typeface="Times New Roman" pitchFamily="18" charset="0"/>
              </a:defRPr>
            </a:lvl7pPr>
            <a:lvl8pPr marL="3429000" indent="-228600" algn="ctr" eaLnBrk="0" fontAlgn="base" hangingPunct="0">
              <a:spcBef>
                <a:spcPct val="0"/>
              </a:spcBef>
              <a:spcAft>
                <a:spcPct val="0"/>
              </a:spcAft>
              <a:defRPr u="sng">
                <a:solidFill>
                  <a:schemeClr val="tx1"/>
                </a:solidFill>
                <a:latin typeface="Times New Roman" pitchFamily="18" charset="0"/>
              </a:defRPr>
            </a:lvl8pPr>
            <a:lvl9pPr marL="3886200" indent="-228600" algn="ctr" eaLnBrk="0" fontAlgn="base" hangingPunct="0">
              <a:spcBef>
                <a:spcPct val="0"/>
              </a:spcBef>
              <a:spcAft>
                <a:spcPct val="0"/>
              </a:spcAft>
              <a:defRPr u="sng">
                <a:solidFill>
                  <a:schemeClr val="tx1"/>
                </a:solidFill>
                <a:latin typeface="Times New Roman" pitchFamily="18" charset="0"/>
              </a:defRPr>
            </a:lvl9pPr>
          </a:lstStyle>
          <a:p>
            <a:r>
              <a:rPr lang="es-EC" altLang="es-EC" sz="2000" b="1" u="none" dirty="0" smtClean="0">
                <a:latin typeface="SimHei" panose="02010609060101010101" pitchFamily="49" charset="-122"/>
                <a:ea typeface="SimHei" panose="02010609060101010101" pitchFamily="49" charset="-122"/>
              </a:rPr>
              <a:t>HUEVOS</a:t>
            </a:r>
            <a:endParaRPr lang="es-EC" altLang="es-EC" sz="2000" b="1" u="none" dirty="0">
              <a:latin typeface="SimHei" panose="02010609060101010101" pitchFamily="49" charset="-122"/>
              <a:ea typeface="SimHei" panose="02010609060101010101" pitchFamily="49" charset="-122"/>
            </a:endParaRPr>
          </a:p>
        </p:txBody>
      </p:sp>
      <p:sp>
        <p:nvSpPr>
          <p:cNvPr id="18" name="Text Box 25"/>
          <p:cNvSpPr txBox="1">
            <a:spLocks noChangeArrowheads="1"/>
          </p:cNvSpPr>
          <p:nvPr/>
        </p:nvSpPr>
        <p:spPr bwMode="auto">
          <a:xfrm>
            <a:off x="1278706" y="3025104"/>
            <a:ext cx="2089150" cy="70788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u="sng">
                <a:solidFill>
                  <a:schemeClr val="tx1"/>
                </a:solidFill>
                <a:latin typeface="Times New Roman" pitchFamily="18" charset="0"/>
              </a:defRPr>
            </a:lvl1pPr>
            <a:lvl2pPr marL="742950" indent="-285750">
              <a:defRPr u="sng">
                <a:solidFill>
                  <a:schemeClr val="tx1"/>
                </a:solidFill>
                <a:latin typeface="Times New Roman" pitchFamily="18" charset="0"/>
              </a:defRPr>
            </a:lvl2pPr>
            <a:lvl3pPr marL="1143000" indent="-228600">
              <a:defRPr u="sng">
                <a:solidFill>
                  <a:schemeClr val="tx1"/>
                </a:solidFill>
                <a:latin typeface="Times New Roman" pitchFamily="18" charset="0"/>
              </a:defRPr>
            </a:lvl3pPr>
            <a:lvl4pPr marL="1600200" indent="-228600">
              <a:defRPr u="sng">
                <a:solidFill>
                  <a:schemeClr val="tx1"/>
                </a:solidFill>
                <a:latin typeface="Times New Roman" pitchFamily="18" charset="0"/>
              </a:defRPr>
            </a:lvl4pPr>
            <a:lvl5pPr marL="2057400" indent="-228600">
              <a:defRPr u="sng">
                <a:solidFill>
                  <a:schemeClr val="tx1"/>
                </a:solidFill>
                <a:latin typeface="Times New Roman" pitchFamily="18" charset="0"/>
              </a:defRPr>
            </a:lvl5pPr>
            <a:lvl6pPr marL="2514600" indent="-228600" algn="ctr" eaLnBrk="0" fontAlgn="base" hangingPunct="0">
              <a:spcBef>
                <a:spcPct val="0"/>
              </a:spcBef>
              <a:spcAft>
                <a:spcPct val="0"/>
              </a:spcAft>
              <a:defRPr u="sng">
                <a:solidFill>
                  <a:schemeClr val="tx1"/>
                </a:solidFill>
                <a:latin typeface="Times New Roman" pitchFamily="18" charset="0"/>
              </a:defRPr>
            </a:lvl6pPr>
            <a:lvl7pPr marL="2971800" indent="-228600" algn="ctr" eaLnBrk="0" fontAlgn="base" hangingPunct="0">
              <a:spcBef>
                <a:spcPct val="0"/>
              </a:spcBef>
              <a:spcAft>
                <a:spcPct val="0"/>
              </a:spcAft>
              <a:defRPr u="sng">
                <a:solidFill>
                  <a:schemeClr val="tx1"/>
                </a:solidFill>
                <a:latin typeface="Times New Roman" pitchFamily="18" charset="0"/>
              </a:defRPr>
            </a:lvl7pPr>
            <a:lvl8pPr marL="3429000" indent="-228600" algn="ctr" eaLnBrk="0" fontAlgn="base" hangingPunct="0">
              <a:spcBef>
                <a:spcPct val="0"/>
              </a:spcBef>
              <a:spcAft>
                <a:spcPct val="0"/>
              </a:spcAft>
              <a:defRPr u="sng">
                <a:solidFill>
                  <a:schemeClr val="tx1"/>
                </a:solidFill>
                <a:latin typeface="Times New Roman" pitchFamily="18" charset="0"/>
              </a:defRPr>
            </a:lvl8pPr>
            <a:lvl9pPr marL="3886200" indent="-228600" algn="ctr" eaLnBrk="0" fontAlgn="base" hangingPunct="0">
              <a:spcBef>
                <a:spcPct val="0"/>
              </a:spcBef>
              <a:spcAft>
                <a:spcPct val="0"/>
              </a:spcAft>
              <a:defRPr u="sng">
                <a:solidFill>
                  <a:schemeClr val="tx1"/>
                </a:solidFill>
                <a:latin typeface="Times New Roman" pitchFamily="18" charset="0"/>
              </a:defRPr>
            </a:lvl9pPr>
          </a:lstStyle>
          <a:p>
            <a:pPr marL="0" indent="0" algn="just">
              <a:lnSpc>
                <a:spcPct val="100000"/>
              </a:lnSpc>
              <a:spcAft>
                <a:spcPts val="0"/>
              </a:spcAft>
              <a:buFont typeface="Arial" pitchFamily="34" charset="0"/>
              <a:buNone/>
            </a:pPr>
            <a:r>
              <a:rPr lang="es-ES_tradnl" sz="2000" b="1" u="none" dirty="0" smtClean="0">
                <a:latin typeface="+mn-lt"/>
              </a:rPr>
              <a:t>Subieron de 32 unidades</a:t>
            </a:r>
            <a:endParaRPr lang="es-EC" sz="2000" b="1" u="none" dirty="0">
              <a:latin typeface="+mn-lt"/>
              <a:ea typeface="Calibri"/>
              <a:cs typeface="Arial" pitchFamily="34" charset="0"/>
            </a:endParaRPr>
          </a:p>
        </p:txBody>
      </p:sp>
      <p:sp>
        <p:nvSpPr>
          <p:cNvPr id="19" name="18 CuadroTexto"/>
          <p:cNvSpPr txBox="1"/>
          <p:nvPr/>
        </p:nvSpPr>
        <p:spPr>
          <a:xfrm>
            <a:off x="435627" y="4221088"/>
            <a:ext cx="8280920" cy="1631216"/>
          </a:xfrm>
          <a:prstGeom prst="rect">
            <a:avLst/>
          </a:prstGeom>
          <a:noFill/>
          <a:ln cap="rnd" cmpd="dbl">
            <a:solidFill>
              <a:schemeClr val="tx1"/>
            </a:solidFill>
          </a:ln>
        </p:spPr>
        <p:txBody>
          <a:bodyPr wrap="square" rtlCol="0">
            <a:spAutoFit/>
          </a:bodyPr>
          <a:lstStyle/>
          <a:p>
            <a:pPr marL="342900" indent="-342900" algn="just">
              <a:buFont typeface="Arial" panose="020B0604020202020204" pitchFamily="34" charset="0"/>
              <a:buChar char="•"/>
            </a:pPr>
            <a:r>
              <a:rPr lang="es-ES_tradnl" sz="2000" b="1" dirty="0" smtClean="0"/>
              <a:t>Los alimentos de las aves tradicionalmente han tenido presentaciones en harina.</a:t>
            </a:r>
          </a:p>
          <a:p>
            <a:pPr marL="342900" indent="-342900" algn="just">
              <a:buFont typeface="Arial" panose="020B0604020202020204" pitchFamily="34" charset="0"/>
              <a:buChar char="•"/>
            </a:pPr>
            <a:endParaRPr lang="es-ES_tradnl" sz="2000" b="1" dirty="0" smtClean="0"/>
          </a:p>
          <a:p>
            <a:pPr marL="342900" indent="-342900" algn="just">
              <a:buFont typeface="Arial" panose="020B0604020202020204" pitchFamily="34" charset="0"/>
              <a:buChar char="•"/>
            </a:pPr>
            <a:r>
              <a:rPr lang="es-ES_tradnl" sz="2000" b="1" dirty="0" smtClean="0"/>
              <a:t>A partir de la industrialización de los sistemas de producción, el uso del pellets ha ido cobrando espacio.</a:t>
            </a:r>
            <a:endParaRPr lang="es-EC" sz="2000" b="1" dirty="0"/>
          </a:p>
        </p:txBody>
      </p:sp>
      <p:sp>
        <p:nvSpPr>
          <p:cNvPr id="21"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2" name="Picture 4" descr="http://www.elsitioavicola.com/uploads/files/April%202013%20Pictures/13-4-27-jaulas-enriquecidas,-industria-avicola-en-espana,-avicultura-en-europa.jpg"/>
          <p:cNvPicPr>
            <a:picLocks noChangeAspect="1" noChangeArrowheads="1"/>
          </p:cNvPicPr>
          <p:nvPr/>
        </p:nvPicPr>
        <p:blipFill>
          <a:blip r:embed="rId4" cstate="print"/>
          <a:srcRect/>
          <a:stretch>
            <a:fillRect/>
          </a:stretch>
        </p:blipFill>
        <p:spPr bwMode="auto">
          <a:xfrm>
            <a:off x="7020272" y="2019957"/>
            <a:ext cx="1960091" cy="1303976"/>
          </a:xfrm>
          <a:prstGeom prst="rect">
            <a:avLst/>
          </a:prstGeom>
          <a:noFill/>
        </p:spPr>
      </p:pic>
    </p:spTree>
    <p:extLst>
      <p:ext uri="{BB962C8B-B14F-4D97-AF65-F5344CB8AC3E}">
        <p14:creationId xmlns:p14="http://schemas.microsoft.com/office/powerpoint/2010/main" val="337902916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5828908"/>
            <a:ext cx="2448272"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 name="Picture 6" descr="http://www.ltz.de/uploads/Produkte%20Tradition.jpg"/>
          <p:cNvPicPr>
            <a:picLocks noChangeAspect="1" noChangeArrowheads="1"/>
          </p:cNvPicPr>
          <p:nvPr/>
        </p:nvPicPr>
        <p:blipFill>
          <a:blip r:embed="rId3" cstate="print"/>
          <a:srcRect/>
          <a:stretch>
            <a:fillRect/>
          </a:stretch>
        </p:blipFill>
        <p:spPr bwMode="auto">
          <a:xfrm flipH="1">
            <a:off x="0" y="1"/>
            <a:ext cx="399363" cy="598376"/>
          </a:xfrm>
          <a:prstGeom prst="rect">
            <a:avLst/>
          </a:prstGeom>
          <a:noFill/>
        </p:spPr>
      </p:pic>
      <p:sp>
        <p:nvSpPr>
          <p:cNvPr id="16" name="Rectangle 4"/>
          <p:cNvSpPr txBox="1">
            <a:spLocks noChangeArrowheads="1"/>
          </p:cNvSpPr>
          <p:nvPr/>
        </p:nvSpPr>
        <p:spPr>
          <a:xfrm>
            <a:off x="1187624" y="44624"/>
            <a:ext cx="6838528" cy="504354"/>
          </a:xfrm>
          <a:prstGeom prst="rect">
            <a:avLst/>
          </a:prstGeom>
          <a:solidFill>
            <a:schemeClr val="tx1"/>
          </a:solidFill>
          <a:ln>
            <a:solidFill>
              <a:srgbClr val="FFFF66"/>
            </a:solidFill>
            <a:miter lim="800000"/>
            <a:headEnd/>
            <a:tailEnd/>
          </a:ln>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defRPr/>
            </a:pPr>
            <a:r>
              <a:rPr lang="es-ES_tradnl" altLang="es-EC" kern="0" dirty="0" smtClean="0">
                <a:solidFill>
                  <a:schemeClr val="bg1"/>
                </a:solidFill>
                <a:effectLst>
                  <a:outerShdw blurRad="38100" dist="38100" dir="2700000" algn="tl">
                    <a:srgbClr val="808080"/>
                  </a:outerShdw>
                </a:effectLst>
                <a:latin typeface="Arial" charset="0"/>
              </a:rPr>
              <a:t>MORTALIDAD</a:t>
            </a:r>
            <a:endParaRPr lang="es-ES" altLang="es-EC" kern="0" dirty="0" smtClean="0">
              <a:solidFill>
                <a:schemeClr val="bg1"/>
              </a:solidFill>
              <a:effectLst>
                <a:outerShdw blurRad="38100" dist="38100" dir="2700000" algn="tl">
                  <a:srgbClr val="808080"/>
                </a:outerShdw>
              </a:effectLst>
              <a:latin typeface="Arial" charset="0"/>
            </a:endParaRPr>
          </a:p>
        </p:txBody>
      </p:sp>
      <p:grpSp>
        <p:nvGrpSpPr>
          <p:cNvPr id="2" name="1 Grupo"/>
          <p:cNvGrpSpPr/>
          <p:nvPr/>
        </p:nvGrpSpPr>
        <p:grpSpPr>
          <a:xfrm>
            <a:off x="683567" y="4611510"/>
            <a:ext cx="7920881" cy="1080119"/>
            <a:chOff x="1926603" y="4611510"/>
            <a:chExt cx="6533829" cy="1080119"/>
          </a:xfrm>
        </p:grpSpPr>
        <p:sp>
          <p:nvSpPr>
            <p:cNvPr id="21" name="20 Flecha a la derecha con bandas"/>
            <p:cNvSpPr/>
            <p:nvPr/>
          </p:nvSpPr>
          <p:spPr>
            <a:xfrm>
              <a:off x="1926603" y="4886676"/>
              <a:ext cx="817423" cy="462245"/>
            </a:xfrm>
            <a:prstGeom prst="stripedRightArrow">
              <a:avLst/>
            </a:prstGeom>
            <a:solidFill>
              <a:schemeClr val="tx1">
                <a:lumMod val="75000"/>
                <a:lumOff val="25000"/>
              </a:schemeClr>
            </a:solidFill>
            <a:ln>
              <a:solidFill>
                <a:schemeClr val="tx2"/>
              </a:solidFill>
            </a:ln>
            <a:effectLst>
              <a:glow rad="2286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900" dirty="0"/>
            </a:p>
          </p:txBody>
        </p:sp>
        <p:sp>
          <p:nvSpPr>
            <p:cNvPr id="22" name="21 Rectángulo redondeado"/>
            <p:cNvSpPr/>
            <p:nvPr/>
          </p:nvSpPr>
          <p:spPr>
            <a:xfrm>
              <a:off x="2932390" y="4611510"/>
              <a:ext cx="5528042" cy="1080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C" dirty="0" smtClean="0">
                  <a:solidFill>
                    <a:schemeClr val="tx1"/>
                  </a:solidFill>
                </a:rPr>
                <a:t>Diariamente</a:t>
              </a:r>
            </a:p>
            <a:p>
              <a:pPr marL="285750" indent="-285750">
                <a:buFont typeface="Arial" panose="020B0604020202020204" pitchFamily="34" charset="0"/>
                <a:buChar char="•"/>
              </a:pPr>
              <a:r>
                <a:rPr lang="es-EC" dirty="0" smtClean="0">
                  <a:solidFill>
                    <a:schemeClr val="tx1"/>
                  </a:solidFill>
                </a:rPr>
                <a:t>Se calculó por la relación de las aves vivas con las muertas</a:t>
              </a:r>
            </a:p>
            <a:p>
              <a:pPr marL="285750" indent="-285750">
                <a:buFont typeface="Arial" panose="020B0604020202020204" pitchFamily="34" charset="0"/>
                <a:buChar char="•"/>
              </a:pPr>
              <a:r>
                <a:rPr lang="es-EC" dirty="0" smtClean="0">
                  <a:solidFill>
                    <a:schemeClr val="tx1"/>
                  </a:solidFill>
                </a:rPr>
                <a:t>Se determinó en % del lote de cada galpón</a:t>
              </a:r>
              <a:endParaRPr lang="es-EC" dirty="0">
                <a:solidFill>
                  <a:schemeClr val="tx1"/>
                </a:solidFill>
              </a:endParaRPr>
            </a:p>
          </p:txBody>
        </p:sp>
      </p:grpSp>
      <p:pic>
        <p:nvPicPr>
          <p:cNvPr id="17" name="16 Imagen" descr="C:\Users\Ines Mantilla\Desktop\EXPOSICION T 2014\FOTOS\FOTOS HUEVOSBIO 2013\Mortalidad\ok\SAM_169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908720"/>
            <a:ext cx="2534184" cy="3376042"/>
          </a:xfrm>
          <a:prstGeom prst="rect">
            <a:avLst/>
          </a:prstGeom>
          <a:noFill/>
          <a:ln>
            <a:noFill/>
          </a:ln>
          <a:effectLst>
            <a:glow rad="63500">
              <a:schemeClr val="bg2">
                <a:lumMod val="50000"/>
                <a:alpha val="40000"/>
              </a:schemeClr>
            </a:glow>
          </a:effectLst>
        </p:spPr>
      </p:pic>
      <p:pic>
        <p:nvPicPr>
          <p:cNvPr id="24" name="23 Imagen" descr="C:\Users\Ines Mantilla\Desktop\EXPOSICION T 2014\FOTOS\FOTOS HUEVOSBIO 2013\Mortalidad\ok\SAM_169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8163" y="908720"/>
            <a:ext cx="2457450" cy="3376042"/>
          </a:xfrm>
          <a:prstGeom prst="rect">
            <a:avLst/>
          </a:prstGeom>
          <a:noFill/>
          <a:ln>
            <a:noFill/>
          </a:ln>
          <a:effectLst>
            <a:glow rad="63500">
              <a:schemeClr val="bg2">
                <a:lumMod val="50000"/>
                <a:alpha val="40000"/>
              </a:schemeClr>
            </a:glow>
          </a:effectLst>
        </p:spPr>
      </p:pic>
      <p:pic>
        <p:nvPicPr>
          <p:cNvPr id="25" name="24 Imagen" descr="C:\Users\Ines Mantilla\Desktop\EXPOSICION T 2014\FOTOS\FOTOS HUEVOSBIO 2013\Mortalidad\ok\SAM_1697.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4168" y="932411"/>
            <a:ext cx="2600325" cy="3352351"/>
          </a:xfrm>
          <a:prstGeom prst="rect">
            <a:avLst/>
          </a:prstGeom>
          <a:noFill/>
          <a:ln>
            <a:noFill/>
          </a:ln>
          <a:effectLst>
            <a:glow rad="63500">
              <a:schemeClr val="bg2">
                <a:lumMod val="50000"/>
                <a:alpha val="40000"/>
              </a:schemeClr>
            </a:glow>
          </a:effectLst>
        </p:spPr>
      </p:pic>
    </p:spTree>
    <p:extLst>
      <p:ext uri="{BB962C8B-B14F-4D97-AF65-F5344CB8AC3E}">
        <p14:creationId xmlns:p14="http://schemas.microsoft.com/office/powerpoint/2010/main" val="36864820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828908"/>
            <a:ext cx="2304256"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4"/>
          <p:cNvSpPr>
            <a:spLocks noGrp="1" noChangeArrowheads="1"/>
          </p:cNvSpPr>
          <p:nvPr>
            <p:ph type="title" sz="quarter"/>
          </p:nvPr>
        </p:nvSpPr>
        <p:spPr>
          <a:xfrm>
            <a:off x="971600" y="44624"/>
            <a:ext cx="7632848" cy="504354"/>
          </a:xfrm>
          <a:solidFill>
            <a:schemeClr val="tx1"/>
          </a:solidFill>
          <a:ln>
            <a:solidFill>
              <a:srgbClr val="FFFF66"/>
            </a:solidFill>
            <a:miter lim="800000"/>
            <a:headEnd/>
            <a:tailEnd/>
          </a:ln>
        </p:spPr>
        <p:txBody>
          <a:bodyPr/>
          <a:lstStyle/>
          <a:p>
            <a:pPr algn="ctr">
              <a:defRPr/>
            </a:pPr>
            <a:r>
              <a:rPr lang="es-ES_tradnl" altLang="es-EC" b="1" dirty="0" smtClean="0">
                <a:solidFill>
                  <a:schemeClr val="bg1"/>
                </a:solidFill>
                <a:effectLst>
                  <a:outerShdw blurRad="38100" dist="38100" dir="2700000" algn="tl">
                    <a:srgbClr val="808080"/>
                  </a:outerShdw>
                </a:effectLst>
                <a:latin typeface="Arial" charset="0"/>
              </a:rPr>
              <a:t>DETERMINACIÓN DE LA DENSIDAD</a:t>
            </a:r>
            <a:endParaRPr lang="es-ES" altLang="es-EC" b="1" dirty="0" smtClean="0">
              <a:solidFill>
                <a:schemeClr val="bg1"/>
              </a:solidFill>
              <a:effectLst>
                <a:outerShdw blurRad="38100" dist="38100" dir="2700000" algn="tl">
                  <a:srgbClr val="808080"/>
                </a:outerShdw>
              </a:effectLst>
              <a:latin typeface="Arial" charset="0"/>
            </a:endParaRPr>
          </a:p>
        </p:txBody>
      </p:sp>
      <p:pic>
        <p:nvPicPr>
          <p:cNvPr id="21" name="20 Imagen" descr="C:\Users\Ines Mantilla\Desktop\EXPOSICION T 2014\FOTOS\FOTOS HUEVOSBIO 2013\13 Densidad de cáscara\ok\1 - copi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836712"/>
            <a:ext cx="3246611" cy="2537445"/>
          </a:xfrm>
          <a:prstGeom prst="rect">
            <a:avLst/>
          </a:prstGeom>
          <a:noFill/>
          <a:ln>
            <a:noFill/>
          </a:ln>
          <a:effectLst>
            <a:glow rad="63500">
              <a:srgbClr val="996633">
                <a:alpha val="40000"/>
              </a:srgbClr>
            </a:glow>
          </a:effectLst>
        </p:spPr>
      </p:pic>
      <p:pic>
        <p:nvPicPr>
          <p:cNvPr id="22" name="21 Imagen" descr="C:\Users\Ines Mantilla\Desktop\EXPOSICION T 2014\FOTOS\FOTOS HUEVOSBIO 2013\13 Densidad de cáscara\ok\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802108"/>
            <a:ext cx="2371583" cy="2572050"/>
          </a:xfrm>
          <a:prstGeom prst="rect">
            <a:avLst/>
          </a:prstGeom>
          <a:noFill/>
          <a:ln>
            <a:noFill/>
          </a:ln>
          <a:effectLst>
            <a:glow rad="63500">
              <a:srgbClr val="996633">
                <a:alpha val="40000"/>
              </a:srgbClr>
            </a:glow>
          </a:effectLst>
        </p:spPr>
      </p:pic>
      <p:pic>
        <p:nvPicPr>
          <p:cNvPr id="23" name="22 Imagen" descr="calculos (3)"/>
          <p:cNvPicPr/>
          <p:nvPr/>
        </p:nvPicPr>
        <p:blipFill>
          <a:blip r:embed="rId5" cstate="print"/>
          <a:srcRect/>
          <a:stretch>
            <a:fillRect/>
          </a:stretch>
        </p:blipFill>
        <p:spPr bwMode="auto">
          <a:xfrm>
            <a:off x="6151495" y="802108"/>
            <a:ext cx="2854778" cy="2572049"/>
          </a:xfrm>
          <a:prstGeom prst="rect">
            <a:avLst/>
          </a:prstGeom>
          <a:noFill/>
          <a:effectLst>
            <a:glow rad="63500">
              <a:schemeClr val="accent1">
                <a:lumMod val="50000"/>
                <a:alpha val="40000"/>
              </a:schemeClr>
            </a:glow>
          </a:effectLst>
        </p:spPr>
      </p:pic>
      <p:pic>
        <p:nvPicPr>
          <p:cNvPr id="24" name="23 Imagen" descr="C:\Users\Ines Mantilla\Desktop\EXPOSICION T 2014\FOTOS\FOTOS HUEVOSBIO 2013\13 Densidad de cáscara\ok\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3573016"/>
            <a:ext cx="3246611" cy="2520281"/>
          </a:xfrm>
          <a:prstGeom prst="rect">
            <a:avLst/>
          </a:prstGeom>
          <a:noFill/>
          <a:ln>
            <a:noFill/>
          </a:ln>
          <a:effectLst>
            <a:glow rad="63500">
              <a:srgbClr val="996633">
                <a:alpha val="40000"/>
              </a:srgbClr>
            </a:glow>
          </a:effectLst>
        </p:spPr>
      </p:pic>
      <p:pic>
        <p:nvPicPr>
          <p:cNvPr id="25" name="24 Imagen" descr="C:\Users\Ines Mantilla\Desktop\EXPOSICION T 2014\FOTOS\FOTOS HUEVOSBIO 2013\13 Densidad de cáscara\ok\5 - copia.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0906" y="3573016"/>
            <a:ext cx="3009326" cy="2520281"/>
          </a:xfrm>
          <a:prstGeom prst="rect">
            <a:avLst/>
          </a:prstGeom>
          <a:noFill/>
          <a:ln>
            <a:noFill/>
          </a:ln>
          <a:effectLst>
            <a:glow rad="63500">
              <a:srgbClr val="996633">
                <a:alpha val="40000"/>
              </a:srgbClr>
            </a:glow>
          </a:effectLst>
        </p:spPr>
      </p:pic>
      <p:pic>
        <p:nvPicPr>
          <p:cNvPr id="26" name="25 Imagen" descr="Imagen1"/>
          <p:cNvPicPr/>
          <p:nvPr/>
        </p:nvPicPr>
        <p:blipFill>
          <a:blip r:embed="rId8" cstate="print"/>
          <a:srcRect/>
          <a:stretch>
            <a:fillRect/>
          </a:stretch>
        </p:blipFill>
        <p:spPr bwMode="auto">
          <a:xfrm>
            <a:off x="6876255" y="3847528"/>
            <a:ext cx="2075295" cy="1971256"/>
          </a:xfrm>
          <a:prstGeom prst="rect">
            <a:avLst/>
          </a:prstGeom>
          <a:noFill/>
          <a:effectLst>
            <a:glow rad="63500">
              <a:schemeClr val="accent1">
                <a:lumMod val="50000"/>
                <a:alpha val="40000"/>
              </a:schemeClr>
            </a:glow>
          </a:effec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calculos (4)"/>
          <p:cNvPicPr/>
          <p:nvPr/>
        </p:nvPicPr>
        <p:blipFill>
          <a:blip r:embed="rId2" cstate="print"/>
          <a:srcRect/>
          <a:stretch>
            <a:fillRect/>
          </a:stretch>
        </p:blipFill>
        <p:spPr bwMode="auto">
          <a:xfrm>
            <a:off x="107504" y="3645024"/>
            <a:ext cx="2854778" cy="2168434"/>
          </a:xfrm>
          <a:prstGeom prst="rect">
            <a:avLst/>
          </a:prstGeom>
          <a:noFill/>
          <a:effectLst>
            <a:glow rad="63500">
              <a:schemeClr val="accent1">
                <a:lumMod val="50000"/>
                <a:alpha val="40000"/>
              </a:schemeClr>
            </a:glow>
          </a:effectLst>
        </p:spPr>
      </p:pic>
      <p:pic>
        <p:nvPicPr>
          <p:cNvPr id="13" name="12 Imagen" descr="calculos (5)"/>
          <p:cNvPicPr/>
          <p:nvPr/>
        </p:nvPicPr>
        <p:blipFill>
          <a:blip r:embed="rId3" cstate="print"/>
          <a:srcRect/>
          <a:stretch>
            <a:fillRect/>
          </a:stretch>
        </p:blipFill>
        <p:spPr bwMode="auto">
          <a:xfrm>
            <a:off x="6012160" y="3645024"/>
            <a:ext cx="2851604" cy="2142309"/>
          </a:xfrm>
          <a:prstGeom prst="rect">
            <a:avLst/>
          </a:prstGeom>
          <a:noFill/>
          <a:effectLst>
            <a:glow rad="63500">
              <a:schemeClr val="accent1">
                <a:lumMod val="50000"/>
                <a:alpha val="40000"/>
              </a:schemeClr>
            </a:glow>
          </a:effectLst>
        </p:spPr>
      </p:pic>
      <p:pic>
        <p:nvPicPr>
          <p:cNvPr id="16" name="15 Imagen" descr="calculos (6)"/>
          <p:cNvPicPr/>
          <p:nvPr/>
        </p:nvPicPr>
        <p:blipFill>
          <a:blip r:embed="rId4" cstate="print"/>
          <a:srcRect/>
          <a:stretch>
            <a:fillRect/>
          </a:stretch>
        </p:blipFill>
        <p:spPr bwMode="auto">
          <a:xfrm>
            <a:off x="3059832" y="3645024"/>
            <a:ext cx="2828653" cy="2116182"/>
          </a:xfrm>
          <a:prstGeom prst="rect">
            <a:avLst/>
          </a:prstGeom>
          <a:noFill/>
          <a:effectLst>
            <a:glow rad="63500">
              <a:schemeClr val="accent1">
                <a:lumMod val="50000"/>
                <a:alpha val="40000"/>
              </a:schemeClr>
            </a:glow>
          </a:effectLst>
        </p:spPr>
      </p:pic>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5828908"/>
            <a:ext cx="2304256"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4"/>
          <p:cNvSpPr>
            <a:spLocks noGrp="1" noChangeArrowheads="1"/>
          </p:cNvSpPr>
          <p:nvPr>
            <p:ph type="title" sz="quarter"/>
          </p:nvPr>
        </p:nvSpPr>
        <p:spPr>
          <a:xfrm>
            <a:off x="971600" y="44624"/>
            <a:ext cx="7632848" cy="504354"/>
          </a:xfrm>
          <a:solidFill>
            <a:schemeClr val="tx1"/>
          </a:solidFill>
          <a:ln>
            <a:solidFill>
              <a:srgbClr val="FFFF66"/>
            </a:solidFill>
            <a:miter lim="800000"/>
            <a:headEnd/>
            <a:tailEnd/>
          </a:ln>
        </p:spPr>
        <p:txBody>
          <a:bodyPr/>
          <a:lstStyle/>
          <a:p>
            <a:pPr algn="ctr">
              <a:defRPr/>
            </a:pPr>
            <a:r>
              <a:rPr lang="es-ES_tradnl" altLang="es-EC" b="1" dirty="0" smtClean="0">
                <a:solidFill>
                  <a:schemeClr val="bg1"/>
                </a:solidFill>
                <a:effectLst>
                  <a:outerShdw blurRad="38100" dist="38100" dir="2700000" algn="tl">
                    <a:srgbClr val="808080"/>
                  </a:outerShdw>
                </a:effectLst>
                <a:latin typeface="Arial" charset="0"/>
              </a:rPr>
              <a:t>DETERMINACIÓN DE LA DENSIDAD</a:t>
            </a:r>
            <a:endParaRPr lang="es-ES" altLang="es-EC" b="1" dirty="0" smtClean="0">
              <a:solidFill>
                <a:schemeClr val="bg1"/>
              </a:solidFill>
              <a:effectLst>
                <a:outerShdw blurRad="38100" dist="38100" dir="2700000" algn="tl">
                  <a:srgbClr val="808080"/>
                </a:outerShdw>
              </a:effectLst>
              <a:latin typeface="Arial" charset="0"/>
            </a:endParaRPr>
          </a:p>
        </p:txBody>
      </p:sp>
      <p:pic>
        <p:nvPicPr>
          <p:cNvPr id="17" name="16 Imagen" descr="http://www.agroparlamento.com/out/notas/L35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7886" y="764703"/>
            <a:ext cx="2184074" cy="2664296"/>
          </a:xfrm>
          <a:prstGeom prst="rect">
            <a:avLst/>
          </a:prstGeom>
          <a:noFill/>
          <a:ln w="6350" cmpd="sng">
            <a:solidFill>
              <a:srgbClr val="000000"/>
            </a:solidFill>
            <a:miter lim="800000"/>
            <a:headEnd/>
            <a:tailEnd/>
          </a:ln>
          <a:effectLst>
            <a:glow rad="127000">
              <a:srgbClr val="996633"/>
            </a:glow>
          </a:effectLst>
        </p:spPr>
      </p:pic>
      <p:pic>
        <p:nvPicPr>
          <p:cNvPr id="21" name="20 Imagen" descr="C:\Users\Ines Mantilla\Desktop\EXPOSICION T 2014\FOTOS\FOTOS HUEVOSBIO 2013\Densidad de cáscara\calculos (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4158" y="764703"/>
            <a:ext cx="2963804" cy="2664298"/>
          </a:xfrm>
          <a:prstGeom prst="rect">
            <a:avLst/>
          </a:prstGeom>
          <a:noFill/>
          <a:ln>
            <a:noFill/>
          </a:ln>
          <a:effectLst>
            <a:glow rad="63500">
              <a:srgbClr val="996633">
                <a:alpha val="40000"/>
              </a:srgbClr>
            </a:glow>
          </a:effectLst>
        </p:spPr>
      </p:pic>
    </p:spTree>
    <p:extLst>
      <p:ext uri="{BB962C8B-B14F-4D97-AF65-F5344CB8AC3E}">
        <p14:creationId xmlns:p14="http://schemas.microsoft.com/office/powerpoint/2010/main" val="38790612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828908"/>
            <a:ext cx="2304256"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4"/>
          <p:cNvSpPr>
            <a:spLocks noGrp="1" noChangeArrowheads="1"/>
          </p:cNvSpPr>
          <p:nvPr>
            <p:ph type="title" sz="quarter"/>
          </p:nvPr>
        </p:nvSpPr>
        <p:spPr>
          <a:xfrm>
            <a:off x="971600" y="44624"/>
            <a:ext cx="7632848" cy="504354"/>
          </a:xfrm>
          <a:solidFill>
            <a:schemeClr val="tx1"/>
          </a:solidFill>
          <a:ln>
            <a:solidFill>
              <a:srgbClr val="FFFF66"/>
            </a:solidFill>
            <a:miter lim="800000"/>
            <a:headEnd/>
            <a:tailEnd/>
          </a:ln>
        </p:spPr>
        <p:txBody>
          <a:bodyPr/>
          <a:lstStyle/>
          <a:p>
            <a:pPr algn="ctr">
              <a:defRPr/>
            </a:pPr>
            <a:r>
              <a:rPr lang="es-ES_tradnl" altLang="es-EC" dirty="0" smtClean="0">
                <a:solidFill>
                  <a:schemeClr val="bg1"/>
                </a:solidFill>
                <a:effectLst>
                  <a:outerShdw blurRad="38100" dist="38100" dir="2700000" algn="tl">
                    <a:srgbClr val="808080"/>
                  </a:outerShdw>
                </a:effectLst>
                <a:latin typeface="Arial" charset="0"/>
              </a:rPr>
              <a:t>LONGITUD DEL INTESTINO</a:t>
            </a:r>
            <a:endParaRPr lang="es-ES" altLang="es-EC" b="1" dirty="0" smtClean="0">
              <a:solidFill>
                <a:schemeClr val="bg1"/>
              </a:solidFill>
              <a:effectLst>
                <a:outerShdw blurRad="38100" dist="38100" dir="2700000" algn="tl">
                  <a:srgbClr val="808080"/>
                </a:outerShdw>
              </a:effectLst>
              <a:latin typeface="Arial" charset="0"/>
            </a:endParaRPr>
          </a:p>
        </p:txBody>
      </p:sp>
      <p:pic>
        <p:nvPicPr>
          <p:cNvPr id="11" name="10 Imagen" descr="C:\Users\Ines Mantilla\Desktop\EXPOSICION T 2014\FOTOS\104PHOTO\SAM_167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2291" y="1401201"/>
            <a:ext cx="2400300" cy="3276600"/>
          </a:xfrm>
          <a:prstGeom prst="rect">
            <a:avLst/>
          </a:prstGeom>
          <a:noFill/>
          <a:ln>
            <a:noFill/>
          </a:ln>
          <a:effectLst>
            <a:glow rad="63500">
              <a:schemeClr val="tx1">
                <a:lumMod val="65000"/>
                <a:lumOff val="35000"/>
                <a:alpha val="40000"/>
              </a:schemeClr>
            </a:glow>
          </a:effectLst>
        </p:spPr>
      </p:pic>
      <p:pic>
        <p:nvPicPr>
          <p:cNvPr id="12" name="11 Imagen" descr="C:\Users\Ines Mantilla\Desktop\EXPOSICION T 2014\FOTOS\FOTOS HUEVOSBIO 2013\Intestinos\ok\SAM_1702 - copi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7915" y="1401201"/>
            <a:ext cx="3228975" cy="3276600"/>
          </a:xfrm>
          <a:prstGeom prst="rect">
            <a:avLst/>
          </a:prstGeom>
          <a:noFill/>
          <a:ln>
            <a:noFill/>
          </a:ln>
          <a:effectLst>
            <a:glow rad="63500">
              <a:schemeClr val="tx1">
                <a:lumMod val="65000"/>
                <a:lumOff val="35000"/>
                <a:alpha val="40000"/>
              </a:schemeClr>
            </a:glow>
          </a:effectLst>
        </p:spPr>
      </p:pic>
      <p:pic>
        <p:nvPicPr>
          <p:cNvPr id="13" name="12 Imagen" descr="C:\Users\Ines Mantilla\Desktop\EXPOSICION T 2014\FOTOS\FOTOS HUEVOSBIO 2013\Intestinos\DSC02610 - copia.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1033307"/>
            <a:ext cx="2808312" cy="3976446"/>
          </a:xfrm>
          <a:prstGeom prst="rect">
            <a:avLst/>
          </a:prstGeom>
          <a:noFill/>
          <a:ln>
            <a:noFill/>
          </a:ln>
          <a:effectLst>
            <a:glow rad="63500">
              <a:schemeClr val="tx1">
                <a:lumMod val="65000"/>
                <a:lumOff val="35000"/>
                <a:alpha val="40000"/>
              </a:schemeClr>
            </a:glow>
          </a:effectLst>
        </p:spPr>
      </p:pic>
      <p:sp>
        <p:nvSpPr>
          <p:cNvPr id="2" name="1 Rectángulo"/>
          <p:cNvSpPr/>
          <p:nvPr/>
        </p:nvSpPr>
        <p:spPr>
          <a:xfrm>
            <a:off x="323528" y="5363924"/>
            <a:ext cx="8424936" cy="369332"/>
          </a:xfrm>
          <a:prstGeom prst="rect">
            <a:avLst/>
          </a:prstGeom>
        </p:spPr>
        <p:txBody>
          <a:bodyPr wrap="square">
            <a:spAutoFit/>
          </a:bodyPr>
          <a:lstStyle/>
          <a:p>
            <a:pPr marL="285750" indent="-285750">
              <a:buFont typeface="Arial" panose="020B0604020202020204" pitchFamily="34" charset="0"/>
              <a:buChar char="•"/>
            </a:pPr>
            <a:r>
              <a:rPr lang="es-EC" dirty="0"/>
              <a:t>Ubicación del intestino de gallinas </a:t>
            </a:r>
            <a:r>
              <a:rPr lang="es-EC" dirty="0" err="1" smtClean="0"/>
              <a:t>Lohmann</a:t>
            </a:r>
            <a:r>
              <a:rPr lang="es-EC" dirty="0" smtClean="0"/>
              <a:t> </a:t>
            </a:r>
            <a:r>
              <a:rPr lang="es-EC" dirty="0"/>
              <a:t>Brown para la toma de medidas.</a:t>
            </a:r>
          </a:p>
        </p:txBody>
      </p:sp>
    </p:spTree>
    <p:extLst>
      <p:ext uri="{BB962C8B-B14F-4D97-AF65-F5344CB8AC3E}">
        <p14:creationId xmlns:p14="http://schemas.microsoft.com/office/powerpoint/2010/main" val="318119055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972924"/>
            <a:ext cx="2304256"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4"/>
          <p:cNvSpPr>
            <a:spLocks noGrp="1" noChangeArrowheads="1"/>
          </p:cNvSpPr>
          <p:nvPr>
            <p:ph type="title" sz="quarter"/>
          </p:nvPr>
        </p:nvSpPr>
        <p:spPr>
          <a:xfrm>
            <a:off x="971600" y="44624"/>
            <a:ext cx="7632848" cy="504354"/>
          </a:xfrm>
          <a:solidFill>
            <a:schemeClr val="tx1"/>
          </a:solidFill>
          <a:ln>
            <a:solidFill>
              <a:srgbClr val="FFFF66"/>
            </a:solidFill>
            <a:miter lim="800000"/>
            <a:headEnd/>
            <a:tailEnd/>
          </a:ln>
        </p:spPr>
        <p:txBody>
          <a:bodyPr/>
          <a:lstStyle/>
          <a:p>
            <a:pPr algn="ctr">
              <a:defRPr/>
            </a:pPr>
            <a:r>
              <a:rPr lang="es-ES_tradnl" altLang="es-EC" dirty="0" smtClean="0">
                <a:solidFill>
                  <a:schemeClr val="bg1"/>
                </a:solidFill>
                <a:effectLst>
                  <a:outerShdw blurRad="38100" dist="38100" dir="2700000" algn="tl">
                    <a:srgbClr val="808080"/>
                  </a:outerShdw>
                </a:effectLst>
                <a:latin typeface="Arial" charset="0"/>
              </a:rPr>
              <a:t>LONGITUD DEL INTESTINO</a:t>
            </a:r>
            <a:endParaRPr lang="es-ES" altLang="es-EC" b="1" dirty="0" smtClean="0">
              <a:solidFill>
                <a:schemeClr val="bg1"/>
              </a:solidFill>
              <a:effectLst>
                <a:outerShdw blurRad="38100" dist="38100" dir="2700000" algn="tl">
                  <a:srgbClr val="808080"/>
                </a:outerShdw>
              </a:effectLst>
              <a:latin typeface="Arial" charset="0"/>
            </a:endParaRPr>
          </a:p>
        </p:txBody>
      </p:sp>
      <p:pic>
        <p:nvPicPr>
          <p:cNvPr id="9" name="8 Imagen" descr="C:\Users\Ines Mantilla\Desktop\EXPOSICION T 2014\FOTOS\FOTOS HUEVOSBIO 2013\Intestinos\DSC02605 - copi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836712"/>
            <a:ext cx="5761990" cy="2768600"/>
          </a:xfrm>
          <a:prstGeom prst="rect">
            <a:avLst/>
          </a:prstGeom>
          <a:noFill/>
          <a:ln>
            <a:noFill/>
          </a:ln>
          <a:effectLst>
            <a:glow rad="63500">
              <a:schemeClr val="accent6">
                <a:lumMod val="75000"/>
                <a:alpha val="40000"/>
              </a:schemeClr>
            </a:glow>
          </a:effectLst>
        </p:spPr>
      </p:pic>
      <p:pic>
        <p:nvPicPr>
          <p:cNvPr id="10" name="9 Imagen" descr="C:\Users\Ines Mantilla\Desktop\EXPOSICION T 2014\FOTOS\FOTOS HUEVOSBIO 2013\Intestinos\DSC02612 - copi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1689" y="3330158"/>
            <a:ext cx="5742393" cy="2691130"/>
          </a:xfrm>
          <a:prstGeom prst="rect">
            <a:avLst/>
          </a:prstGeom>
          <a:noFill/>
          <a:ln>
            <a:noFill/>
          </a:ln>
          <a:effectLst>
            <a:glow rad="63500">
              <a:schemeClr val="accent6">
                <a:lumMod val="75000"/>
                <a:alpha val="40000"/>
              </a:schemeClr>
            </a:glow>
          </a:effectLst>
        </p:spPr>
      </p:pic>
      <p:sp>
        <p:nvSpPr>
          <p:cNvPr id="3" name="2 Rectángulo"/>
          <p:cNvSpPr/>
          <p:nvPr/>
        </p:nvSpPr>
        <p:spPr>
          <a:xfrm>
            <a:off x="6444208" y="1152208"/>
            <a:ext cx="2485635" cy="1477328"/>
          </a:xfrm>
          <a:prstGeom prst="rect">
            <a:avLst/>
          </a:prstGeom>
        </p:spPr>
        <p:txBody>
          <a:bodyPr wrap="square">
            <a:spAutoFit/>
          </a:bodyPr>
          <a:lstStyle/>
          <a:p>
            <a:pPr algn="ctr"/>
            <a:r>
              <a:rPr lang="es-EC" dirty="0" smtClean="0"/>
              <a:t>Medición </a:t>
            </a:r>
            <a:r>
              <a:rPr lang="es-EC" dirty="0"/>
              <a:t>de la longitud del intestino de gallinas </a:t>
            </a:r>
            <a:r>
              <a:rPr lang="es-EC" dirty="0" err="1" smtClean="0"/>
              <a:t>Lohmann</a:t>
            </a:r>
            <a:r>
              <a:rPr lang="es-EC" dirty="0" smtClean="0"/>
              <a:t> </a:t>
            </a:r>
            <a:r>
              <a:rPr lang="es-EC" dirty="0"/>
              <a:t>Brown con suministro de alimento en </a:t>
            </a:r>
            <a:r>
              <a:rPr lang="es-EC" dirty="0" smtClean="0"/>
              <a:t>pellet</a:t>
            </a:r>
            <a:endParaRPr lang="es-EC" dirty="0"/>
          </a:p>
        </p:txBody>
      </p:sp>
      <p:sp>
        <p:nvSpPr>
          <p:cNvPr id="14" name="13 Rectángulo"/>
          <p:cNvSpPr/>
          <p:nvPr/>
        </p:nvSpPr>
        <p:spPr>
          <a:xfrm>
            <a:off x="611560" y="4104658"/>
            <a:ext cx="2485635" cy="1477328"/>
          </a:xfrm>
          <a:prstGeom prst="rect">
            <a:avLst/>
          </a:prstGeom>
        </p:spPr>
        <p:txBody>
          <a:bodyPr wrap="square">
            <a:spAutoFit/>
          </a:bodyPr>
          <a:lstStyle/>
          <a:p>
            <a:pPr algn="ctr"/>
            <a:r>
              <a:rPr lang="es-EC" dirty="0" smtClean="0"/>
              <a:t>Medición </a:t>
            </a:r>
            <a:r>
              <a:rPr lang="es-EC" dirty="0"/>
              <a:t>de la longitud del intestino de gallinas </a:t>
            </a:r>
            <a:r>
              <a:rPr lang="es-EC" dirty="0" err="1" smtClean="0"/>
              <a:t>Lohmann</a:t>
            </a:r>
            <a:r>
              <a:rPr lang="es-EC" dirty="0" smtClean="0"/>
              <a:t> </a:t>
            </a:r>
            <a:r>
              <a:rPr lang="es-EC" dirty="0"/>
              <a:t>Brown con suministro de alimento en </a:t>
            </a:r>
            <a:r>
              <a:rPr lang="es-EC" dirty="0" smtClean="0"/>
              <a:t>harina</a:t>
            </a:r>
            <a:endParaRPr lang="es-EC" dirty="0"/>
          </a:p>
        </p:txBody>
      </p:sp>
    </p:spTree>
    <p:extLst>
      <p:ext uri="{BB962C8B-B14F-4D97-AF65-F5344CB8AC3E}">
        <p14:creationId xmlns:p14="http://schemas.microsoft.com/office/powerpoint/2010/main" val="4291984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1" name="Picture 7"/>
          <p:cNvPicPr>
            <a:picLocks noChangeAspect="1" noChangeArrowheads="1"/>
          </p:cNvPicPr>
          <p:nvPr/>
        </p:nvPicPr>
        <p:blipFill>
          <a:blip r:embed="rId2" cstate="print"/>
          <a:srcRect/>
          <a:stretch>
            <a:fillRect/>
          </a:stretch>
        </p:blipFill>
        <p:spPr bwMode="auto">
          <a:xfrm>
            <a:off x="2051050" y="2085975"/>
            <a:ext cx="5400675" cy="2524125"/>
          </a:xfrm>
          <a:prstGeom prst="rect">
            <a:avLst/>
          </a:prstGeom>
          <a:noFill/>
          <a:ln w="9525" algn="ctr">
            <a:noFill/>
            <a:miter lim="800000"/>
            <a:headEnd/>
            <a:tailEnd/>
          </a:ln>
          <a:effec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5828908"/>
            <a:ext cx="2448272"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extLst>
              <p:ext uri="{D42A27DB-BD31-4B8C-83A1-F6EECF244321}">
                <p14:modId xmlns:p14="http://schemas.microsoft.com/office/powerpoint/2010/main" val="544279122"/>
              </p:ext>
            </p:extLst>
          </p:nvPr>
        </p:nvGraphicFramePr>
        <p:xfrm>
          <a:off x="539552" y="1052736"/>
          <a:ext cx="7920878" cy="4087980"/>
        </p:xfrm>
        <a:graphic>
          <a:graphicData uri="http://schemas.openxmlformats.org/drawingml/2006/table">
            <a:tbl>
              <a:tblPr/>
              <a:tblGrid>
                <a:gridCol w="1799669"/>
                <a:gridCol w="906096"/>
                <a:gridCol w="192678"/>
                <a:gridCol w="906096"/>
                <a:gridCol w="391777"/>
                <a:gridCol w="1044738"/>
                <a:gridCol w="837223"/>
                <a:gridCol w="890890"/>
                <a:gridCol w="333634"/>
                <a:gridCol w="618077"/>
              </a:tblGrid>
              <a:tr h="402739">
                <a:tc gridSpan="10">
                  <a:txBody>
                    <a:bodyPr/>
                    <a:lstStyle/>
                    <a:p>
                      <a:pPr indent="0" algn="ctr">
                        <a:lnSpc>
                          <a:spcPct val="100000"/>
                        </a:lnSpc>
                        <a:spcAft>
                          <a:spcPts val="0"/>
                        </a:spcAft>
                      </a:pPr>
                      <a:r>
                        <a:rPr lang="es-ES_tradnl" sz="1400" b="1" dirty="0">
                          <a:solidFill>
                            <a:srgbClr val="FF0000"/>
                          </a:solidFill>
                          <a:latin typeface="+mj-lt"/>
                          <a:ea typeface="Times New Roman"/>
                          <a:cs typeface="Times New Roman"/>
                        </a:rPr>
                        <a:t>PESOS DE GALLINAS LOHMANN BROWN DE LAS 19 A LAS 64 SEMANAS DE EDAD, POR EFECTO DEL SUMINISTRO DE DOS PRESENTACIONES DE ALIMENTO, EN GRAMOS</a:t>
                      </a:r>
                      <a:endParaRPr lang="es-EC" sz="1400" b="1" dirty="0">
                        <a:solidFill>
                          <a:srgbClr val="FF0000"/>
                        </a:solidFill>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44084">
                <a:tc>
                  <a:txBody>
                    <a:bodyPr/>
                    <a:lstStyle/>
                    <a:p>
                      <a:pPr indent="0" algn="just">
                        <a:lnSpc>
                          <a:spcPct val="100000"/>
                        </a:lnSpc>
                        <a:spcAft>
                          <a:spcPts val="0"/>
                        </a:spcAft>
                      </a:pPr>
                      <a:r>
                        <a:rPr lang="es-ES_tradnl" sz="1200" b="1" dirty="0">
                          <a:latin typeface="+mj-lt"/>
                          <a:ea typeface="Times New Roman"/>
                          <a:cs typeface="Times New Roman"/>
                        </a:rPr>
                        <a:t> </a:t>
                      </a:r>
                      <a:endParaRPr lang="es-EC" sz="1200" b="1" dirty="0">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gridSpan="3">
                  <a:txBody>
                    <a:bodyPr/>
                    <a:lstStyle/>
                    <a:p>
                      <a:pPr indent="0" algn="ctr">
                        <a:lnSpc>
                          <a:spcPct val="100000"/>
                        </a:lnSpc>
                        <a:spcAft>
                          <a:spcPts val="0"/>
                        </a:spcAft>
                      </a:pPr>
                      <a:r>
                        <a:rPr lang="es-ES_tradnl" sz="1200" b="1" dirty="0">
                          <a:latin typeface="+mj-lt"/>
                          <a:ea typeface="Times New Roman"/>
                          <a:cs typeface="Times New Roman"/>
                        </a:rPr>
                        <a:t>Tipo de alimento</a:t>
                      </a:r>
                      <a:endParaRPr lang="es-EC" sz="1200" b="1" dirty="0">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s-EC"/>
                    </a:p>
                  </a:txBody>
                  <a:tcPr/>
                </a:tc>
                <a:tc hMerge="1">
                  <a:txBody>
                    <a:bodyPr/>
                    <a:lstStyle/>
                    <a:p>
                      <a:endParaRPr lang="es-EC"/>
                    </a:p>
                  </a:txBody>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Valor</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C-V.</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r>
              <a:tr h="244084">
                <a:tc>
                  <a:txBody>
                    <a:bodyPr/>
                    <a:lstStyle/>
                    <a:p>
                      <a:pPr indent="0" algn="just">
                        <a:lnSpc>
                          <a:spcPct val="100000"/>
                        </a:lnSpc>
                        <a:spcAft>
                          <a:spcPts val="0"/>
                        </a:spcAft>
                      </a:pPr>
                      <a:r>
                        <a:rPr lang="es-ES_tradnl" sz="1200" b="1" dirty="0">
                          <a:latin typeface="+mj-lt"/>
                          <a:ea typeface="Times New Roman"/>
                          <a:cs typeface="Times New Roman"/>
                        </a:rPr>
                        <a:t>Edad</a:t>
                      </a:r>
                      <a:endParaRPr lang="es-EC" sz="1200" b="1" dirty="0">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Pellets</a:t>
                      </a:r>
                      <a:endParaRPr lang="es-EC" sz="1200" b="1" dirty="0">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0" algn="ctr">
                        <a:lnSpc>
                          <a:spcPct val="100000"/>
                        </a:lnSpc>
                        <a:spcAft>
                          <a:spcPts val="0"/>
                        </a:spcAft>
                      </a:pPr>
                      <a:r>
                        <a:rPr lang="es-ES_tradnl" sz="1200" b="1" dirty="0" smtClean="0">
                          <a:latin typeface="+mj-lt"/>
                          <a:ea typeface="Times New Roman"/>
                          <a:cs typeface="Times New Roman"/>
                        </a:rPr>
                        <a:t>Harina</a:t>
                      </a:r>
                      <a:endParaRPr lang="es-EC" sz="1200" b="1" dirty="0">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R</a:t>
                      </a:r>
                      <a:r>
                        <a:rPr lang="es-ES_tradnl" sz="1200" b="1" dirty="0" smtClean="0">
                          <a:latin typeface="+mj-lt"/>
                          <a:ea typeface="Times New Roman"/>
                          <a:cs typeface="Times New Roman"/>
                        </a:rPr>
                        <a:t>eferencial</a:t>
                      </a:r>
                      <a:endParaRPr lang="es-EC" sz="1200" b="1" dirty="0">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Tcal.</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Prob.</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244084">
                <a:tc>
                  <a:txBody>
                    <a:bodyPr/>
                    <a:lstStyle/>
                    <a:p>
                      <a:pPr indent="0" algn="just">
                        <a:lnSpc>
                          <a:spcPct val="100000"/>
                        </a:lnSpc>
                        <a:spcAft>
                          <a:spcPts val="0"/>
                        </a:spcAft>
                      </a:pPr>
                      <a:r>
                        <a:rPr lang="es-ES_tradnl" sz="1200" b="1" dirty="0">
                          <a:latin typeface="+mj-lt"/>
                          <a:ea typeface="Times New Roman"/>
                          <a:cs typeface="Times New Roman"/>
                        </a:rPr>
                        <a:t>A las 19 semanas</a:t>
                      </a:r>
                      <a:endParaRPr lang="es-EC" sz="1200" b="1" dirty="0">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1480,32</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1479,34</a:t>
                      </a:r>
                      <a:endParaRPr lang="es-EC" sz="1200" b="1" dirty="0">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indent="0">
                        <a:lnSpc>
                          <a:spcPct val="100000"/>
                        </a:lnSpc>
                      </a:pPr>
                      <a:endParaRPr lang="es-EC" sz="1200" b="1" dirty="0">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1375</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0,627</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0,282</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ns</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0,540</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r>
              <a:tr h="244084">
                <a:tc>
                  <a:txBody>
                    <a:bodyPr/>
                    <a:lstStyle/>
                    <a:p>
                      <a:pPr indent="0" algn="just">
                        <a:lnSpc>
                          <a:spcPct val="100000"/>
                        </a:lnSpc>
                        <a:spcAft>
                          <a:spcPts val="0"/>
                        </a:spcAft>
                      </a:pPr>
                      <a:r>
                        <a:rPr lang="es-ES_tradnl" sz="1200" b="1">
                          <a:latin typeface="+mj-lt"/>
                          <a:ea typeface="Times New Roman"/>
                          <a:cs typeface="Times New Roman"/>
                        </a:rPr>
                        <a:t>A las 22 semanas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1679,48</a:t>
                      </a:r>
                      <a:endParaRPr lang="es-EC" sz="1200" b="1" dirty="0">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1667,44</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dirty="0">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1560</a:t>
                      </a:r>
                      <a:endParaRPr lang="es-EC" sz="1200" b="1" dirty="0">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236,124</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9,65E-10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0,717</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r>
              <a:tr h="244084">
                <a:tc>
                  <a:txBody>
                    <a:bodyPr/>
                    <a:lstStyle/>
                    <a:p>
                      <a:pPr marL="0" indent="0" algn="just">
                        <a:lnSpc>
                          <a:spcPct val="100000"/>
                        </a:lnSpc>
                        <a:spcAft>
                          <a:spcPts val="0"/>
                        </a:spcAft>
                      </a:pPr>
                      <a:r>
                        <a:rPr lang="es-ES_tradnl" sz="1200" b="1" dirty="0">
                          <a:latin typeface="+mj-lt"/>
                          <a:ea typeface="Times New Roman"/>
                          <a:cs typeface="Times New Roman"/>
                        </a:rPr>
                        <a:t>A las 26 semanas</a:t>
                      </a:r>
                      <a:endParaRPr lang="es-EC" sz="1200" b="1" dirty="0">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1824,86</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1811,88</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1695</a:t>
                      </a:r>
                      <a:endParaRPr lang="es-EC" sz="1200" b="1" dirty="0">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346,905</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2,07E-10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0,715</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r>
              <a:tr h="244084">
                <a:tc>
                  <a:txBody>
                    <a:bodyPr/>
                    <a:lstStyle/>
                    <a:p>
                      <a:pPr indent="0" algn="just">
                        <a:lnSpc>
                          <a:spcPct val="100000"/>
                        </a:lnSpc>
                        <a:spcAft>
                          <a:spcPts val="0"/>
                        </a:spcAft>
                      </a:pPr>
                      <a:r>
                        <a:rPr lang="es-ES_tradnl" sz="1200" b="1">
                          <a:latin typeface="+mj-lt"/>
                          <a:ea typeface="Times New Roman"/>
                          <a:cs typeface="Times New Roman"/>
                        </a:rPr>
                        <a:t>A las 30 semanas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1903,44</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1890,50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1768</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253,774</a:t>
                      </a:r>
                      <a:endParaRPr lang="es-EC" sz="1200" b="1" dirty="0">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7,23E-10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0,706</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r>
              <a:tr h="244084">
                <a:tc>
                  <a:txBody>
                    <a:bodyPr/>
                    <a:lstStyle/>
                    <a:p>
                      <a:pPr indent="0" algn="just">
                        <a:lnSpc>
                          <a:spcPct val="100000"/>
                        </a:lnSpc>
                        <a:spcAft>
                          <a:spcPts val="0"/>
                        </a:spcAft>
                      </a:pPr>
                      <a:r>
                        <a:rPr lang="es-ES_tradnl" sz="1200" b="1">
                          <a:latin typeface="+mj-lt"/>
                          <a:ea typeface="Times New Roman"/>
                          <a:cs typeface="Times New Roman"/>
                        </a:rPr>
                        <a:t>A las 34 semanas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1920,62</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1907,18</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1784</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263,580</a:t>
                      </a:r>
                      <a:endParaRPr lang="es-EC" sz="1200" b="1" dirty="0">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6,21E-10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0,712</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r>
              <a:tr h="244084">
                <a:tc>
                  <a:txBody>
                    <a:bodyPr/>
                    <a:lstStyle/>
                    <a:p>
                      <a:pPr indent="0" algn="just">
                        <a:lnSpc>
                          <a:spcPct val="100000"/>
                        </a:lnSpc>
                        <a:spcAft>
                          <a:spcPts val="0"/>
                        </a:spcAft>
                      </a:pPr>
                      <a:r>
                        <a:rPr lang="es-ES_tradnl" sz="1200" b="1">
                          <a:latin typeface="+mj-lt"/>
                          <a:ea typeface="Times New Roman"/>
                          <a:cs typeface="Times New Roman"/>
                        </a:rPr>
                        <a:t>A las 38 semanas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1931,44</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dirty="0">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1918,00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1794</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336,000</a:t>
                      </a:r>
                      <a:endParaRPr lang="es-EC" sz="1200" b="1" dirty="0">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2,35E-10</a:t>
                      </a:r>
                      <a:endParaRPr lang="es-EC" sz="1200" b="1" dirty="0">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0,710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r>
              <a:tr h="244084">
                <a:tc>
                  <a:txBody>
                    <a:bodyPr/>
                    <a:lstStyle/>
                    <a:p>
                      <a:pPr indent="0" algn="just">
                        <a:lnSpc>
                          <a:spcPct val="100000"/>
                        </a:lnSpc>
                        <a:spcAft>
                          <a:spcPts val="0"/>
                        </a:spcAft>
                      </a:pPr>
                      <a:r>
                        <a:rPr lang="es-ES_tradnl" sz="1200" b="1">
                          <a:latin typeface="+mj-lt"/>
                          <a:ea typeface="Times New Roman"/>
                          <a:cs typeface="Times New Roman"/>
                        </a:rPr>
                        <a:t>A las 42 semanas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1942,20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1928,84</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1804</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334,000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2,41E-10</a:t>
                      </a:r>
                      <a:endParaRPr lang="es-EC" sz="1200" b="1" dirty="0">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0,709</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r>
              <a:tr h="244084">
                <a:tc>
                  <a:txBody>
                    <a:bodyPr/>
                    <a:lstStyle/>
                    <a:p>
                      <a:pPr indent="0" algn="just">
                        <a:lnSpc>
                          <a:spcPct val="100000"/>
                        </a:lnSpc>
                        <a:spcAft>
                          <a:spcPts val="0"/>
                        </a:spcAft>
                      </a:pPr>
                      <a:r>
                        <a:rPr lang="es-ES_tradnl" sz="1200" b="1">
                          <a:latin typeface="+mj-lt"/>
                          <a:ea typeface="Times New Roman"/>
                          <a:cs typeface="Times New Roman"/>
                        </a:rPr>
                        <a:t>A las 46 semanas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1953,98</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1940,60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1815</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357,596</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1,83E-10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0,708</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r>
              <a:tr h="244084">
                <a:tc>
                  <a:txBody>
                    <a:bodyPr/>
                    <a:lstStyle/>
                    <a:p>
                      <a:pPr indent="0" algn="just">
                        <a:lnSpc>
                          <a:spcPct val="100000"/>
                        </a:lnSpc>
                        <a:spcAft>
                          <a:spcPts val="0"/>
                        </a:spcAft>
                      </a:pPr>
                      <a:r>
                        <a:rPr lang="es-ES_tradnl" sz="1200" b="1">
                          <a:latin typeface="+mj-lt"/>
                          <a:ea typeface="Times New Roman"/>
                          <a:cs typeface="Times New Roman"/>
                        </a:rPr>
                        <a:t>A las 50 semanas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1962,60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1948,46</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1823</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353,500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1,92E-10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0,717</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r>
              <a:tr h="244084">
                <a:tc>
                  <a:txBody>
                    <a:bodyPr/>
                    <a:lstStyle/>
                    <a:p>
                      <a:pPr indent="0" algn="just">
                        <a:lnSpc>
                          <a:spcPct val="100000"/>
                        </a:lnSpc>
                        <a:spcAft>
                          <a:spcPts val="0"/>
                        </a:spcAft>
                      </a:pPr>
                      <a:r>
                        <a:rPr lang="es-ES_tradnl" sz="1200" b="1">
                          <a:latin typeface="+mj-lt"/>
                          <a:ea typeface="Times New Roman"/>
                          <a:cs typeface="Times New Roman"/>
                        </a:rPr>
                        <a:t>A las 54 semanas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1968,04</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1954,38</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1828</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341,500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2,21E-10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0,710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r>
              <a:tr h="244084">
                <a:tc>
                  <a:txBody>
                    <a:bodyPr/>
                    <a:lstStyle/>
                    <a:p>
                      <a:pPr indent="0" algn="just">
                        <a:lnSpc>
                          <a:spcPct val="100000"/>
                        </a:lnSpc>
                        <a:spcAft>
                          <a:spcPts val="0"/>
                        </a:spcAft>
                      </a:pPr>
                      <a:r>
                        <a:rPr lang="es-ES_tradnl" sz="1200" b="1">
                          <a:latin typeface="+mj-lt"/>
                          <a:ea typeface="Times New Roman"/>
                          <a:cs typeface="Times New Roman"/>
                        </a:rPr>
                        <a:t>A las 58 semanas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1973,38</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1959,28</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1833</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257,430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6,83E-10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0,715</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r>
              <a:tr h="244084">
                <a:tc>
                  <a:txBody>
                    <a:bodyPr/>
                    <a:lstStyle/>
                    <a:p>
                      <a:pPr indent="0" algn="just">
                        <a:lnSpc>
                          <a:spcPct val="100000"/>
                        </a:lnSpc>
                        <a:spcAft>
                          <a:spcPts val="0"/>
                        </a:spcAft>
                      </a:pPr>
                      <a:r>
                        <a:rPr lang="es-ES_tradnl" sz="1200" b="1">
                          <a:latin typeface="+mj-lt"/>
                          <a:ea typeface="Times New Roman"/>
                          <a:cs typeface="Times New Roman"/>
                        </a:rPr>
                        <a:t>A las 62 semanas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1978,74</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1965,16</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1838</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362,941</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1,73E-10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0,708</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1">
                        <a:lumMod val="20000"/>
                        <a:lumOff val="80000"/>
                      </a:schemeClr>
                    </a:solidFill>
                  </a:tcPr>
                </a:tc>
              </a:tr>
              <a:tr h="244084">
                <a:tc>
                  <a:txBody>
                    <a:bodyPr/>
                    <a:lstStyle/>
                    <a:p>
                      <a:pPr indent="0" algn="just">
                        <a:lnSpc>
                          <a:spcPct val="100000"/>
                        </a:lnSpc>
                        <a:spcAft>
                          <a:spcPts val="0"/>
                        </a:spcAft>
                      </a:pPr>
                      <a:r>
                        <a:rPr lang="es-ES_tradnl" sz="1200" b="1">
                          <a:latin typeface="+mj-lt"/>
                          <a:ea typeface="Times New Roman"/>
                          <a:cs typeface="Times New Roman"/>
                        </a:rPr>
                        <a:t>A las 64 semanas</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1981,98</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1968,14</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1841</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346,000</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2,09E-10</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0,711</a:t>
                      </a:r>
                      <a:endParaRPr lang="es-EC" sz="1200" b="1" dirty="0">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r>
            </a:tbl>
          </a:graphicData>
        </a:graphic>
      </p:graphicFrame>
      <p:sp>
        <p:nvSpPr>
          <p:cNvPr id="7" name="6 CuadroTexto"/>
          <p:cNvSpPr txBox="1"/>
          <p:nvPr/>
        </p:nvSpPr>
        <p:spPr>
          <a:xfrm>
            <a:off x="611560" y="5157192"/>
            <a:ext cx="7848872" cy="830997"/>
          </a:xfrm>
          <a:prstGeom prst="rect">
            <a:avLst/>
          </a:prstGeom>
          <a:noFill/>
        </p:spPr>
        <p:txBody>
          <a:bodyPr wrap="square" rtlCol="0">
            <a:spAutoFit/>
          </a:bodyPr>
          <a:lstStyle/>
          <a:p>
            <a:r>
              <a:rPr lang="es-ES_tradnl" sz="1200" b="1" dirty="0" smtClean="0"/>
              <a:t>Valor referencial: Guía de manejo de la ponedora Lohmann Brown (Lohmann </a:t>
            </a:r>
            <a:r>
              <a:rPr lang="es-ES_tradnl" sz="1200" b="1" dirty="0" err="1" smtClean="0"/>
              <a:t>Tierzucht</a:t>
            </a:r>
            <a:r>
              <a:rPr lang="es-ES_tradnl" sz="1200" b="1" dirty="0" smtClean="0"/>
              <a:t>, 2013).</a:t>
            </a:r>
            <a:endParaRPr lang="es-EC" sz="1200" b="1" dirty="0" smtClean="0"/>
          </a:p>
          <a:p>
            <a:r>
              <a:rPr lang="es-ES_tradnl" sz="1200" b="1" dirty="0" smtClean="0"/>
              <a:t>Prob. &gt; 0.05: No existen diferencias estadísticas (</a:t>
            </a:r>
            <a:r>
              <a:rPr lang="es-ES_tradnl" sz="1200" b="1" dirty="0" err="1" smtClean="0"/>
              <a:t>ns</a:t>
            </a:r>
            <a:r>
              <a:rPr lang="es-ES_tradnl" sz="1200" b="1" dirty="0" smtClean="0"/>
              <a:t>).</a:t>
            </a:r>
            <a:endParaRPr lang="es-EC" sz="1200" b="1" dirty="0" smtClean="0"/>
          </a:p>
          <a:p>
            <a:r>
              <a:rPr lang="es-ES_tradnl" sz="1200" b="1" dirty="0" smtClean="0"/>
              <a:t>Prob &lt; 0.01: Existen diferencias altamente significativas (**).</a:t>
            </a:r>
            <a:endParaRPr lang="es-EC" sz="1200" b="1" dirty="0" smtClean="0"/>
          </a:p>
          <a:p>
            <a:r>
              <a:rPr lang="es-ES_tradnl" sz="1200" b="1" dirty="0" smtClean="0"/>
              <a:t>Elaborado por: Mantilla y Mejía (2013)</a:t>
            </a:r>
            <a:endParaRPr lang="es-EC" sz="1200" b="1" dirty="0"/>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5828908"/>
            <a:ext cx="2376264"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CuadroTexto"/>
          <p:cNvSpPr txBox="1"/>
          <p:nvPr/>
        </p:nvSpPr>
        <p:spPr>
          <a:xfrm>
            <a:off x="1907704" y="44624"/>
            <a:ext cx="4896544"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Peso de las aves, g</a:t>
            </a:r>
            <a:endParaRPr lang="es-EC" sz="2800" dirty="0">
              <a:solidFill>
                <a:srgbClr val="0070C0"/>
              </a:solidFill>
              <a:effectLst>
                <a:outerShdw blurRad="38100" dist="38100" dir="2700000" algn="tl">
                  <a:srgbClr val="000000">
                    <a:alpha val="43137"/>
                  </a:srgbClr>
                </a:outerShdw>
              </a:effectLst>
            </a:endParaRPr>
          </a:p>
        </p:txBody>
      </p:sp>
      <p:pic>
        <p:nvPicPr>
          <p:cNvPr id="11" name="Picture 6" descr="http://www.ltz.de/uploads/Produkte%20Tradition.jpg"/>
          <p:cNvPicPr>
            <a:picLocks noChangeAspect="1" noChangeArrowheads="1"/>
          </p:cNvPicPr>
          <p:nvPr/>
        </p:nvPicPr>
        <p:blipFill>
          <a:blip r:embed="rId3" cstate="print"/>
          <a:srcRect/>
          <a:stretch>
            <a:fillRect/>
          </a:stretch>
        </p:blipFill>
        <p:spPr bwMode="auto">
          <a:xfrm flipH="1">
            <a:off x="0" y="22312"/>
            <a:ext cx="399363" cy="598376"/>
          </a:xfrm>
          <a:prstGeom prst="rect">
            <a:avLst/>
          </a:prstGeom>
          <a:noFill/>
        </p:spPr>
      </p:pic>
      <p:sp>
        <p:nvSpPr>
          <p:cNvPr id="2" name="Oval 491"/>
          <p:cNvSpPr>
            <a:spLocks noChangeArrowheads="1"/>
          </p:cNvSpPr>
          <p:nvPr/>
        </p:nvSpPr>
        <p:spPr bwMode="auto">
          <a:xfrm>
            <a:off x="2339752" y="1988840"/>
            <a:ext cx="936625"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Oval 491"/>
          <p:cNvSpPr>
            <a:spLocks noChangeArrowheads="1"/>
          </p:cNvSpPr>
          <p:nvPr/>
        </p:nvSpPr>
        <p:spPr bwMode="auto">
          <a:xfrm>
            <a:off x="2339752" y="4941862"/>
            <a:ext cx="936625"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Oval 491"/>
          <p:cNvSpPr>
            <a:spLocks noChangeArrowheads="1"/>
          </p:cNvSpPr>
          <p:nvPr/>
        </p:nvSpPr>
        <p:spPr bwMode="auto">
          <a:xfrm>
            <a:off x="3419351" y="1989534"/>
            <a:ext cx="936625"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Oval 491"/>
          <p:cNvSpPr>
            <a:spLocks noChangeArrowheads="1"/>
          </p:cNvSpPr>
          <p:nvPr/>
        </p:nvSpPr>
        <p:spPr bwMode="auto">
          <a:xfrm>
            <a:off x="7452320" y="1988840"/>
            <a:ext cx="468313" cy="288032"/>
          </a:xfrm>
          <a:prstGeom prst="ellipse">
            <a:avLst/>
          </a:prstGeom>
          <a:noFill/>
          <a:ln w="28575">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Gráfico"/>
          <p:cNvGraphicFramePr/>
          <p:nvPr>
            <p:extLst>
              <p:ext uri="{D42A27DB-BD31-4B8C-83A1-F6EECF244321}">
                <p14:modId xmlns:p14="http://schemas.microsoft.com/office/powerpoint/2010/main" val="3068304899"/>
              </p:ext>
            </p:extLst>
          </p:nvPr>
        </p:nvGraphicFramePr>
        <p:xfrm>
          <a:off x="467544" y="908720"/>
          <a:ext cx="6336704" cy="3744416"/>
        </p:xfrm>
        <a:graphic>
          <a:graphicData uri="http://schemas.openxmlformats.org/drawingml/2006/chart">
            <c:chart xmlns:c="http://schemas.openxmlformats.org/drawingml/2006/chart" xmlns:r="http://schemas.openxmlformats.org/officeDocument/2006/relationships" r:id="rId2"/>
          </a:graphicData>
        </a:graphic>
      </p:graphicFrame>
      <p:sp>
        <p:nvSpPr>
          <p:cNvPr id="14" name="13 CuadroTexto"/>
          <p:cNvSpPr txBox="1"/>
          <p:nvPr/>
        </p:nvSpPr>
        <p:spPr>
          <a:xfrm>
            <a:off x="467544" y="4797152"/>
            <a:ext cx="6480720" cy="738664"/>
          </a:xfrm>
          <a:prstGeom prst="rect">
            <a:avLst/>
          </a:prstGeom>
          <a:noFill/>
        </p:spPr>
        <p:txBody>
          <a:bodyPr wrap="square" rtlCol="0">
            <a:spAutoFit/>
          </a:bodyPr>
          <a:lstStyle/>
          <a:p>
            <a:pPr algn="ctr"/>
            <a:r>
              <a:rPr lang="es-ES_tradnl" sz="1400" b="1" dirty="0" smtClean="0"/>
              <a:t>Comportamiento de los pesos de gallinas Lohmann Brown por efecto del suministro de dos presentaciones de alimento entre las 19 y las 64 semanas de edad</a:t>
            </a:r>
            <a:endParaRPr lang="es-EC" sz="1400" b="1"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5828908"/>
            <a:ext cx="2520280"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8 CuadroTexto"/>
          <p:cNvSpPr txBox="1"/>
          <p:nvPr/>
        </p:nvSpPr>
        <p:spPr>
          <a:xfrm>
            <a:off x="1907704" y="44624"/>
            <a:ext cx="4896544"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Peso de las aves, g</a:t>
            </a:r>
            <a:endParaRPr lang="es-EC" sz="2800" dirty="0">
              <a:solidFill>
                <a:srgbClr val="0070C0"/>
              </a:solidFill>
              <a:effectLst>
                <a:outerShdw blurRad="38100" dist="38100" dir="2700000" algn="tl">
                  <a:srgbClr val="000000">
                    <a:alpha val="43137"/>
                  </a:srgbClr>
                </a:outerShdw>
              </a:effectLst>
            </a:endParaRPr>
          </a:p>
        </p:txBody>
      </p:sp>
      <p:pic>
        <p:nvPicPr>
          <p:cNvPr id="11" name="Picture 6" descr="http://www.ltz.de/uploads/Produkte%20Tradition.jpg"/>
          <p:cNvPicPr>
            <a:picLocks noChangeAspect="1" noChangeArrowheads="1"/>
          </p:cNvPicPr>
          <p:nvPr/>
        </p:nvPicPr>
        <p:blipFill>
          <a:blip r:embed="rId4" cstate="print"/>
          <a:srcRect/>
          <a:stretch>
            <a:fillRect/>
          </a:stretch>
        </p:blipFill>
        <p:spPr bwMode="auto">
          <a:xfrm flipH="1">
            <a:off x="0" y="1"/>
            <a:ext cx="399363" cy="598376"/>
          </a:xfrm>
          <a:prstGeom prst="rect">
            <a:avLst/>
          </a:prstGeom>
          <a:noFill/>
        </p:spPr>
      </p:pic>
      <p:sp>
        <p:nvSpPr>
          <p:cNvPr id="12" name="11 Flecha abajo"/>
          <p:cNvSpPr/>
          <p:nvPr/>
        </p:nvSpPr>
        <p:spPr>
          <a:xfrm>
            <a:off x="7956376" y="764704"/>
            <a:ext cx="288032" cy="360040"/>
          </a:xfrm>
          <a:prstGeom prst="downArrow">
            <a:avLst/>
          </a:prstGeom>
          <a:solidFill>
            <a:srgbClr val="0070C0"/>
          </a:solidFill>
          <a:effectLst>
            <a:glow rad="228600">
              <a:schemeClr val="accent1">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CuadroTexto"/>
          <p:cNvSpPr txBox="1"/>
          <p:nvPr/>
        </p:nvSpPr>
        <p:spPr>
          <a:xfrm>
            <a:off x="7380312" y="1246715"/>
            <a:ext cx="1440160" cy="1384995"/>
          </a:xfrm>
          <a:prstGeom prst="rect">
            <a:avLst/>
          </a:prstGeom>
          <a:noFill/>
          <a:ln>
            <a:solidFill>
              <a:schemeClr val="tx1"/>
            </a:solidFill>
          </a:ln>
        </p:spPr>
        <p:txBody>
          <a:bodyPr wrap="square" rtlCol="0">
            <a:spAutoFit/>
          </a:bodyPr>
          <a:lstStyle/>
          <a:p>
            <a:pPr algn="ctr"/>
            <a:r>
              <a:rPr lang="es-EC" sz="1400" dirty="0" smtClean="0"/>
              <a:t>Aves suministro pellets tienen mayores pesos que aves suministro harina</a:t>
            </a:r>
          </a:p>
        </p:txBody>
      </p:sp>
      <p:sp>
        <p:nvSpPr>
          <p:cNvPr id="15" name="14 CuadroTexto"/>
          <p:cNvSpPr txBox="1"/>
          <p:nvPr/>
        </p:nvSpPr>
        <p:spPr>
          <a:xfrm>
            <a:off x="7452320" y="4634552"/>
            <a:ext cx="1440160" cy="738664"/>
          </a:xfrm>
          <a:prstGeom prst="rect">
            <a:avLst/>
          </a:prstGeom>
          <a:noFill/>
          <a:ln>
            <a:solidFill>
              <a:schemeClr val="tx1"/>
            </a:solidFill>
          </a:ln>
        </p:spPr>
        <p:txBody>
          <a:bodyPr wrap="square" rtlCol="0">
            <a:spAutoFit/>
          </a:bodyPr>
          <a:lstStyle/>
          <a:p>
            <a:pPr algn="ctr"/>
            <a:r>
              <a:rPr lang="es-EC" sz="1400" dirty="0" smtClean="0"/>
              <a:t>Ambos superan pesos referenciales</a:t>
            </a:r>
            <a:endParaRPr lang="es-EC" sz="1400" dirty="0"/>
          </a:p>
        </p:txBody>
      </p:sp>
      <p:sp>
        <p:nvSpPr>
          <p:cNvPr id="16" name="15 CuadroTexto"/>
          <p:cNvSpPr txBox="1"/>
          <p:nvPr/>
        </p:nvSpPr>
        <p:spPr>
          <a:xfrm>
            <a:off x="7092280" y="2708920"/>
            <a:ext cx="1944216" cy="1815882"/>
          </a:xfrm>
          <a:prstGeom prst="rect">
            <a:avLst/>
          </a:prstGeom>
          <a:noFill/>
          <a:ln>
            <a:solidFill>
              <a:schemeClr val="tx1"/>
            </a:solidFill>
          </a:ln>
        </p:spPr>
        <p:txBody>
          <a:bodyPr wrap="square" rtlCol="0">
            <a:spAutoFit/>
          </a:bodyPr>
          <a:lstStyle/>
          <a:p>
            <a:pPr algn="ctr"/>
            <a:r>
              <a:rPr lang="es-EC" sz="1400" dirty="0" smtClean="0"/>
              <a:t>Estimula tracto digestivo</a:t>
            </a:r>
          </a:p>
          <a:p>
            <a:pPr algn="ctr"/>
            <a:r>
              <a:rPr lang="es-EC" sz="1400" dirty="0" smtClean="0"/>
              <a:t>Mejor uso de nutrientes</a:t>
            </a:r>
          </a:p>
          <a:p>
            <a:pPr algn="ctr"/>
            <a:r>
              <a:rPr lang="es-EC" sz="1400" dirty="0" smtClean="0"/>
              <a:t>Previene segregación de ingredientes</a:t>
            </a:r>
          </a:p>
          <a:p>
            <a:pPr algn="ctr"/>
            <a:r>
              <a:rPr lang="es-EC" sz="1400" dirty="0" smtClean="0"/>
              <a:t>Mejora eficiencia alimenticia</a:t>
            </a:r>
          </a:p>
        </p:txBody>
      </p:sp>
    </p:spTree>
  </p:cSld>
  <p:clrMapOvr>
    <a:masterClrMapping/>
  </p:clrMapOvr>
  <p:transition spd="med">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5828908"/>
            <a:ext cx="2376264"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CuadroTexto"/>
          <p:cNvSpPr txBox="1"/>
          <p:nvPr/>
        </p:nvSpPr>
        <p:spPr>
          <a:xfrm>
            <a:off x="1907704" y="44624"/>
            <a:ext cx="4896544"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Ganancia de peso, g</a:t>
            </a:r>
            <a:endParaRPr lang="es-EC" sz="2800" dirty="0">
              <a:solidFill>
                <a:srgbClr val="0070C0"/>
              </a:solidFill>
              <a:effectLst>
                <a:outerShdw blurRad="38100" dist="38100" dir="2700000" algn="tl">
                  <a:srgbClr val="000000">
                    <a:alpha val="43137"/>
                  </a:srgbClr>
                </a:outerShdw>
              </a:effectLst>
            </a:endParaRPr>
          </a:p>
        </p:txBody>
      </p:sp>
      <p:graphicFrame>
        <p:nvGraphicFramePr>
          <p:cNvPr id="16" name="15 Marcador de contenido"/>
          <p:cNvGraphicFramePr>
            <a:graphicFrameLocks noGrp="1"/>
          </p:cNvGraphicFramePr>
          <p:nvPr>
            <p:ph idx="1"/>
            <p:extLst>
              <p:ext uri="{D42A27DB-BD31-4B8C-83A1-F6EECF244321}">
                <p14:modId xmlns:p14="http://schemas.microsoft.com/office/powerpoint/2010/main" val="675251295"/>
              </p:ext>
            </p:extLst>
          </p:nvPr>
        </p:nvGraphicFramePr>
        <p:xfrm>
          <a:off x="1043605" y="1556792"/>
          <a:ext cx="6984779" cy="3838874"/>
        </p:xfrm>
        <a:graphic>
          <a:graphicData uri="http://schemas.openxmlformats.org/drawingml/2006/table">
            <a:tbl>
              <a:tblPr firstRow="1" firstCol="1" bandRow="1"/>
              <a:tblGrid>
                <a:gridCol w="1514073"/>
                <a:gridCol w="757915"/>
                <a:gridCol w="288394"/>
                <a:gridCol w="758795"/>
                <a:gridCol w="232122"/>
                <a:gridCol w="983003"/>
                <a:gridCol w="674387"/>
                <a:gridCol w="750002"/>
                <a:gridCol w="306860"/>
                <a:gridCol w="719228"/>
              </a:tblGrid>
              <a:tr h="171884">
                <a:tc>
                  <a:txBody>
                    <a:bodyPr/>
                    <a:lstStyle/>
                    <a:p>
                      <a:pPr algn="just">
                        <a:lnSpc>
                          <a:spcPct val="130000"/>
                        </a:lnSpc>
                        <a:spcAft>
                          <a:spcPts val="0"/>
                        </a:spcAft>
                      </a:pPr>
                      <a:r>
                        <a:rPr lang="es-EC" sz="1200" b="1" dirty="0">
                          <a:solidFill>
                            <a:srgbClr val="000000"/>
                          </a:solidFill>
                          <a:effectLst/>
                          <a:latin typeface="+mj-lt"/>
                          <a:ea typeface="Calibri"/>
                          <a:cs typeface="Times New Roman"/>
                        </a:rPr>
                        <a:t>Ganancia de</a:t>
                      </a:r>
                      <a:endParaRPr lang="es-EC" sz="1400" b="1" dirty="0">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blipFill>
                      <a:blip r:embed="rId4"/>
                      <a:tile tx="0" ty="0" sx="100000" sy="100000" flip="none" algn="tl"/>
                    </a:blipFill>
                  </a:tcPr>
                </a:tc>
                <a:tc gridSpan="3">
                  <a:txBody>
                    <a:bodyPr/>
                    <a:lstStyle/>
                    <a:p>
                      <a:pPr algn="ctr">
                        <a:lnSpc>
                          <a:spcPct val="130000"/>
                        </a:lnSpc>
                        <a:spcAft>
                          <a:spcPts val="0"/>
                        </a:spcAft>
                      </a:pPr>
                      <a:r>
                        <a:rPr lang="es-EC" sz="1200" b="1">
                          <a:solidFill>
                            <a:srgbClr val="000000"/>
                          </a:solidFill>
                          <a:effectLst/>
                          <a:latin typeface="+mj-lt"/>
                          <a:ea typeface="Calibri"/>
                          <a:cs typeface="Times New Roman"/>
                        </a:rPr>
                        <a:t>Tipo de alimento</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tile tx="0" ty="0" sx="100000" sy="100000" flip="none" algn="tl"/>
                    </a:blipFill>
                  </a:tcPr>
                </a:tc>
                <a:tc hMerge="1">
                  <a:txBody>
                    <a:bodyPr/>
                    <a:lstStyle/>
                    <a:p>
                      <a:endParaRPr lang="es-EC"/>
                    </a:p>
                  </a:txBody>
                  <a:tcPr/>
                </a:tc>
                <a:tc hMerge="1">
                  <a:txBody>
                    <a:bodyPr/>
                    <a:lstStyle/>
                    <a:p>
                      <a:endParaRPr lang="es-EC"/>
                    </a:p>
                  </a:txBody>
                  <a:tcPr/>
                </a:tc>
                <a:tc>
                  <a:txBody>
                    <a:bodyPr/>
                    <a:lstStyle/>
                    <a:p>
                      <a:pPr>
                        <a:lnSpc>
                          <a:spcPct val="115000"/>
                        </a:lnSpc>
                      </a:pPr>
                      <a:endParaRPr lang="es-EC" sz="1200" b="1">
                        <a:effectLst/>
                        <a:latin typeface="+mj-lt"/>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Valor</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C-V.</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blipFill>
                      <a:blip r:embed="rId4"/>
                      <a:tile tx="0" ty="0" sx="100000" sy="100000" flip="none" algn="tl"/>
                    </a:blipFill>
                  </a:tcPr>
                </a:tc>
              </a:tr>
              <a:tr h="277010">
                <a:tc>
                  <a:txBody>
                    <a:bodyPr/>
                    <a:lstStyle/>
                    <a:p>
                      <a:pPr algn="just">
                        <a:lnSpc>
                          <a:spcPct val="130000"/>
                        </a:lnSpc>
                        <a:spcAft>
                          <a:spcPts val="0"/>
                        </a:spcAft>
                      </a:pPr>
                      <a:r>
                        <a:rPr lang="es-EC" sz="1200" b="1">
                          <a:solidFill>
                            <a:srgbClr val="000000"/>
                          </a:solidFill>
                          <a:effectLst/>
                          <a:latin typeface="+mj-lt"/>
                          <a:ea typeface="Calibri"/>
                          <a:cs typeface="Times New Roman"/>
                        </a:rPr>
                        <a:t>peso, g</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Pellets</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Harina</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Referencial</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Tcal.</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Prob.</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blipFill>
                      <a:blip r:embed="rId4"/>
                      <a:tile tx="0" ty="0" sx="100000" sy="100000" flip="none" algn="tl"/>
                    </a:blipFill>
                  </a:tcPr>
                </a:tc>
              </a:tr>
              <a:tr h="277010">
                <a:tc>
                  <a:txBody>
                    <a:bodyPr/>
                    <a:lstStyle/>
                    <a:p>
                      <a:pPr algn="just">
                        <a:lnSpc>
                          <a:spcPct val="130000"/>
                        </a:lnSpc>
                        <a:spcAft>
                          <a:spcPts val="0"/>
                        </a:spcAft>
                      </a:pPr>
                      <a:r>
                        <a:rPr lang="es-EC" sz="1200" b="1" dirty="0">
                          <a:solidFill>
                            <a:srgbClr val="FF0000"/>
                          </a:solidFill>
                          <a:effectLst/>
                          <a:latin typeface="+mj-lt"/>
                          <a:ea typeface="Calibri"/>
                          <a:cs typeface="Times New Roman"/>
                        </a:rPr>
                        <a:t>A las 22 semanas</a:t>
                      </a:r>
                      <a:endParaRPr lang="es-EC" sz="1400" b="1" dirty="0">
                        <a:solidFill>
                          <a:srgbClr val="FF0000"/>
                        </a:solidFill>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FF0000"/>
                          </a:solidFill>
                          <a:effectLst/>
                          <a:latin typeface="+mj-lt"/>
                          <a:ea typeface="Calibri"/>
                          <a:cs typeface="Times New Roman"/>
                        </a:rPr>
                        <a:t>199,16</a:t>
                      </a:r>
                      <a:endParaRPr lang="es-EC" sz="1400" b="1">
                        <a:solidFill>
                          <a:srgbClr val="FF0000"/>
                        </a:solidFill>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blipFill>
                      <a:blip r:embed="rId4"/>
                      <a:tile tx="0" ty="0" sx="100000" sy="100000" flip="none" algn="tl"/>
                    </a:blipFill>
                  </a:tcPr>
                </a:tc>
                <a:tc>
                  <a:txBody>
                    <a:bodyPr/>
                    <a:lstStyle/>
                    <a:p>
                      <a:pPr>
                        <a:lnSpc>
                          <a:spcPct val="115000"/>
                        </a:lnSpc>
                      </a:pPr>
                      <a:endParaRPr lang="es-EC" sz="1200" b="1">
                        <a:solidFill>
                          <a:srgbClr val="FF0000"/>
                        </a:solidFill>
                        <a:effectLst/>
                        <a:latin typeface="+mj-lt"/>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blipFill>
                      <a:blip r:embed="rId4"/>
                      <a:tile tx="0" ty="0" sx="100000" sy="100000" flip="none" algn="tl"/>
                    </a:blipFill>
                  </a:tcPr>
                </a:tc>
                <a:tc>
                  <a:txBody>
                    <a:bodyPr/>
                    <a:lstStyle/>
                    <a:p>
                      <a:pPr algn="ctr">
                        <a:lnSpc>
                          <a:spcPct val="130000"/>
                        </a:lnSpc>
                        <a:spcAft>
                          <a:spcPts val="0"/>
                        </a:spcAft>
                      </a:pPr>
                      <a:r>
                        <a:rPr lang="es-EC" sz="1200" b="1" dirty="0">
                          <a:solidFill>
                            <a:srgbClr val="FF0000"/>
                          </a:solidFill>
                          <a:effectLst/>
                          <a:latin typeface="+mj-lt"/>
                          <a:ea typeface="Calibri"/>
                          <a:cs typeface="Times New Roman"/>
                        </a:rPr>
                        <a:t>188,10</a:t>
                      </a:r>
                      <a:endParaRPr lang="es-EC" sz="1400" b="1" dirty="0">
                        <a:solidFill>
                          <a:srgbClr val="FF0000"/>
                        </a:solidFill>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185</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7,159</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0,001</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3,42</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blipFill>
                      <a:blip r:embed="rId4"/>
                      <a:tile tx="0" ty="0" sx="100000" sy="100000" flip="none" algn="tl"/>
                    </a:blipFill>
                  </a:tcPr>
                </a:tc>
              </a:tr>
              <a:tr h="277010">
                <a:tc>
                  <a:txBody>
                    <a:bodyPr/>
                    <a:lstStyle/>
                    <a:p>
                      <a:pPr algn="just">
                        <a:lnSpc>
                          <a:spcPct val="130000"/>
                        </a:lnSpc>
                        <a:spcAft>
                          <a:spcPts val="0"/>
                        </a:spcAft>
                      </a:pPr>
                      <a:r>
                        <a:rPr lang="es-EC" sz="1200" b="1">
                          <a:solidFill>
                            <a:srgbClr val="000000"/>
                          </a:solidFill>
                          <a:effectLst/>
                          <a:latin typeface="+mj-lt"/>
                          <a:ea typeface="Calibri"/>
                          <a:cs typeface="Times New Roman"/>
                        </a:rPr>
                        <a:t>A las 26 semanas</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dirty="0">
                          <a:solidFill>
                            <a:srgbClr val="000000"/>
                          </a:solidFill>
                          <a:effectLst/>
                          <a:latin typeface="+mj-lt"/>
                          <a:ea typeface="Calibri"/>
                          <a:cs typeface="Times New Roman"/>
                        </a:rPr>
                        <a:t>344,54</a:t>
                      </a:r>
                      <a:endParaRPr lang="es-EC" sz="1400" b="1" dirty="0">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332,54</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320</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7,769</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0,001</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2,19</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r>
              <a:tr h="277010">
                <a:tc>
                  <a:txBody>
                    <a:bodyPr/>
                    <a:lstStyle/>
                    <a:p>
                      <a:pPr algn="just">
                        <a:lnSpc>
                          <a:spcPct val="130000"/>
                        </a:lnSpc>
                        <a:spcAft>
                          <a:spcPts val="0"/>
                        </a:spcAft>
                      </a:pPr>
                      <a:r>
                        <a:rPr lang="es-EC" sz="1200" b="1" dirty="0">
                          <a:solidFill>
                            <a:srgbClr val="000000"/>
                          </a:solidFill>
                          <a:effectLst/>
                          <a:latin typeface="+mj-lt"/>
                          <a:ea typeface="Calibri"/>
                          <a:cs typeface="Times New Roman"/>
                        </a:rPr>
                        <a:t>A las 30 semanas</a:t>
                      </a:r>
                      <a:endParaRPr lang="es-EC" sz="1400" b="1" dirty="0">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423,12</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411,16</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393</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7,794</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0,001</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1,82</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r>
              <a:tr h="277010">
                <a:tc>
                  <a:txBody>
                    <a:bodyPr/>
                    <a:lstStyle/>
                    <a:p>
                      <a:pPr algn="just">
                        <a:lnSpc>
                          <a:spcPct val="130000"/>
                        </a:lnSpc>
                        <a:spcAft>
                          <a:spcPts val="0"/>
                        </a:spcAft>
                      </a:pPr>
                      <a:r>
                        <a:rPr lang="es-EC" sz="1200" b="1">
                          <a:solidFill>
                            <a:srgbClr val="000000"/>
                          </a:solidFill>
                          <a:effectLst/>
                          <a:latin typeface="+mj-lt"/>
                          <a:ea typeface="Calibri"/>
                          <a:cs typeface="Times New Roman"/>
                        </a:rPr>
                        <a:t>A las 34 semanas</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dirty="0">
                          <a:solidFill>
                            <a:srgbClr val="000000"/>
                          </a:solidFill>
                          <a:effectLst/>
                          <a:latin typeface="+mj-lt"/>
                          <a:ea typeface="Calibri"/>
                          <a:cs typeface="Times New Roman"/>
                        </a:rPr>
                        <a:t>440,30</a:t>
                      </a:r>
                      <a:endParaRPr lang="es-EC" sz="1400" b="1" dirty="0">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427,84</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409</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8,120</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0,001</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1,82</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r>
              <a:tr h="277010">
                <a:tc>
                  <a:txBody>
                    <a:bodyPr/>
                    <a:lstStyle/>
                    <a:p>
                      <a:pPr algn="just">
                        <a:lnSpc>
                          <a:spcPct val="130000"/>
                        </a:lnSpc>
                        <a:spcAft>
                          <a:spcPts val="0"/>
                        </a:spcAft>
                      </a:pPr>
                      <a:r>
                        <a:rPr lang="es-EC" sz="1200" b="1">
                          <a:solidFill>
                            <a:srgbClr val="000000"/>
                          </a:solidFill>
                          <a:effectLst/>
                          <a:latin typeface="+mj-lt"/>
                          <a:ea typeface="Calibri"/>
                          <a:cs typeface="Times New Roman"/>
                        </a:rPr>
                        <a:t>A las 38 semanas</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451,12</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438,66</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419</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8,125</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0,001</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1,78</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r>
              <a:tr h="277010">
                <a:tc>
                  <a:txBody>
                    <a:bodyPr/>
                    <a:lstStyle/>
                    <a:p>
                      <a:pPr algn="just">
                        <a:lnSpc>
                          <a:spcPct val="130000"/>
                        </a:lnSpc>
                        <a:spcAft>
                          <a:spcPts val="0"/>
                        </a:spcAft>
                      </a:pPr>
                      <a:r>
                        <a:rPr lang="es-EC" sz="1200" b="1">
                          <a:solidFill>
                            <a:srgbClr val="000000"/>
                          </a:solidFill>
                          <a:effectLst/>
                          <a:latin typeface="+mj-lt"/>
                          <a:ea typeface="Calibri"/>
                          <a:cs typeface="Times New Roman"/>
                        </a:rPr>
                        <a:t>A las 42 semanas</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dirty="0">
                          <a:solidFill>
                            <a:srgbClr val="000000"/>
                          </a:solidFill>
                          <a:effectLst/>
                          <a:latin typeface="+mj-lt"/>
                          <a:ea typeface="Calibri"/>
                          <a:cs typeface="Times New Roman"/>
                        </a:rPr>
                        <a:t>461,88</a:t>
                      </a:r>
                      <a:endParaRPr lang="es-EC" sz="1400" b="1" dirty="0">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449,50</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429</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8,087</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0,001</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1,74</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r>
              <a:tr h="277010">
                <a:tc>
                  <a:txBody>
                    <a:bodyPr/>
                    <a:lstStyle/>
                    <a:p>
                      <a:pPr algn="just">
                        <a:lnSpc>
                          <a:spcPct val="130000"/>
                        </a:lnSpc>
                        <a:spcAft>
                          <a:spcPts val="0"/>
                        </a:spcAft>
                      </a:pPr>
                      <a:r>
                        <a:rPr lang="es-EC" sz="1200" b="1">
                          <a:solidFill>
                            <a:srgbClr val="000000"/>
                          </a:solidFill>
                          <a:effectLst/>
                          <a:latin typeface="+mj-lt"/>
                          <a:ea typeface="Calibri"/>
                          <a:cs typeface="Times New Roman"/>
                        </a:rPr>
                        <a:t>A las 46 semanas</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473,66</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461,26</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440</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8,060</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0,001</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1,70</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r>
              <a:tr h="277010">
                <a:tc>
                  <a:txBody>
                    <a:bodyPr/>
                    <a:lstStyle/>
                    <a:p>
                      <a:pPr algn="just">
                        <a:lnSpc>
                          <a:spcPct val="130000"/>
                        </a:lnSpc>
                        <a:spcAft>
                          <a:spcPts val="0"/>
                        </a:spcAft>
                      </a:pPr>
                      <a:r>
                        <a:rPr lang="es-EC" sz="1200" b="1" dirty="0">
                          <a:solidFill>
                            <a:srgbClr val="000000"/>
                          </a:solidFill>
                          <a:effectLst/>
                          <a:latin typeface="+mj-lt"/>
                          <a:ea typeface="Calibri"/>
                          <a:cs typeface="Times New Roman"/>
                        </a:rPr>
                        <a:t>A las 50 semanas</a:t>
                      </a:r>
                      <a:endParaRPr lang="es-EC" sz="1400" b="1" dirty="0">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482,28</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469,12</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448</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8,582</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0,001</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1,75</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r>
              <a:tr h="277010">
                <a:tc>
                  <a:txBody>
                    <a:bodyPr/>
                    <a:lstStyle/>
                    <a:p>
                      <a:pPr algn="just">
                        <a:lnSpc>
                          <a:spcPct val="130000"/>
                        </a:lnSpc>
                        <a:spcAft>
                          <a:spcPts val="0"/>
                        </a:spcAft>
                      </a:pPr>
                      <a:r>
                        <a:rPr lang="es-EC" sz="1200" b="1">
                          <a:solidFill>
                            <a:srgbClr val="000000"/>
                          </a:solidFill>
                          <a:effectLst/>
                          <a:latin typeface="+mj-lt"/>
                          <a:ea typeface="Calibri"/>
                          <a:cs typeface="Times New Roman"/>
                        </a:rPr>
                        <a:t>A las 54 semanas</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487,72</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475,04</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453</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8,283</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0,001</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1,69</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r>
              <a:tr h="277010">
                <a:tc>
                  <a:txBody>
                    <a:bodyPr/>
                    <a:lstStyle/>
                    <a:p>
                      <a:pPr algn="just">
                        <a:lnSpc>
                          <a:spcPct val="130000"/>
                        </a:lnSpc>
                        <a:spcAft>
                          <a:spcPts val="0"/>
                        </a:spcAft>
                      </a:pPr>
                      <a:r>
                        <a:rPr lang="es-EC" sz="1200" b="1">
                          <a:solidFill>
                            <a:srgbClr val="000000"/>
                          </a:solidFill>
                          <a:effectLst/>
                          <a:latin typeface="+mj-lt"/>
                          <a:ea typeface="Calibri"/>
                          <a:cs typeface="Times New Roman"/>
                        </a:rPr>
                        <a:t>A las 58 semanas</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493,06</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479,94</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458</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8,578</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0,001</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1,71</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r>
              <a:tr h="277010">
                <a:tc>
                  <a:txBody>
                    <a:bodyPr/>
                    <a:lstStyle/>
                    <a:p>
                      <a:pPr algn="just">
                        <a:lnSpc>
                          <a:spcPct val="130000"/>
                        </a:lnSpc>
                        <a:spcAft>
                          <a:spcPts val="0"/>
                        </a:spcAft>
                      </a:pPr>
                      <a:r>
                        <a:rPr lang="es-EC" sz="1200" b="1">
                          <a:solidFill>
                            <a:srgbClr val="000000"/>
                          </a:solidFill>
                          <a:effectLst/>
                          <a:latin typeface="+mj-lt"/>
                          <a:ea typeface="Calibri"/>
                          <a:cs typeface="Times New Roman"/>
                        </a:rPr>
                        <a:t>A las 62 semanas</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498,42</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485,82</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463</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8,190</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0,001</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1,65</a:t>
                      </a:r>
                      <a:endParaRPr lang="es-EC" sz="1400" b="1">
                        <a:effectLst/>
                        <a:latin typeface="+mj-lt"/>
                        <a:ea typeface="Calibri"/>
                        <a:cs typeface="Times New Roman"/>
                      </a:endParaRPr>
                    </a:p>
                  </a:txBody>
                  <a:tcPr marL="34190" marR="34190" marT="0" marB="0" anchor="b">
                    <a:lnL>
                      <a:noFill/>
                    </a:lnL>
                    <a:lnR>
                      <a:noFill/>
                    </a:lnR>
                    <a:lnT>
                      <a:noFill/>
                    </a:lnT>
                    <a:lnB>
                      <a:noFill/>
                    </a:lnB>
                    <a:blipFill>
                      <a:blip r:embed="rId4"/>
                      <a:tile tx="0" ty="0" sx="100000" sy="100000" flip="none" algn="tl"/>
                    </a:blipFill>
                  </a:tcPr>
                </a:tc>
              </a:tr>
              <a:tr h="277010">
                <a:tc>
                  <a:txBody>
                    <a:bodyPr/>
                    <a:lstStyle/>
                    <a:p>
                      <a:pPr algn="just">
                        <a:lnSpc>
                          <a:spcPct val="130000"/>
                        </a:lnSpc>
                        <a:spcAft>
                          <a:spcPts val="0"/>
                        </a:spcAft>
                      </a:pPr>
                      <a:r>
                        <a:rPr lang="es-EC" sz="1200" b="1">
                          <a:solidFill>
                            <a:srgbClr val="FF0000"/>
                          </a:solidFill>
                          <a:effectLst/>
                          <a:latin typeface="+mj-lt"/>
                          <a:ea typeface="Calibri"/>
                          <a:cs typeface="Times New Roman"/>
                        </a:rPr>
                        <a:t>A las 64 semanas</a:t>
                      </a:r>
                      <a:endParaRPr lang="es-EC" sz="1400" b="1">
                        <a:solidFill>
                          <a:srgbClr val="FF0000"/>
                        </a:solidFill>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gn="ctr">
                        <a:lnSpc>
                          <a:spcPct val="130000"/>
                        </a:lnSpc>
                        <a:spcAft>
                          <a:spcPts val="0"/>
                        </a:spcAft>
                      </a:pPr>
                      <a:r>
                        <a:rPr lang="es-EC" sz="1200" b="1">
                          <a:solidFill>
                            <a:srgbClr val="FF0000"/>
                          </a:solidFill>
                          <a:effectLst/>
                          <a:latin typeface="+mj-lt"/>
                          <a:ea typeface="Calibri"/>
                          <a:cs typeface="Times New Roman"/>
                        </a:rPr>
                        <a:t>501,66</a:t>
                      </a:r>
                      <a:endParaRPr lang="es-EC" sz="1400" b="1">
                        <a:solidFill>
                          <a:srgbClr val="FF0000"/>
                        </a:solidFill>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nSpc>
                          <a:spcPct val="115000"/>
                        </a:lnSpc>
                      </a:pPr>
                      <a:endParaRPr lang="es-EC" sz="1200" b="1">
                        <a:solidFill>
                          <a:srgbClr val="FF0000"/>
                        </a:solidFill>
                        <a:effectLst/>
                        <a:latin typeface="+mj-lt"/>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gn="ctr">
                        <a:lnSpc>
                          <a:spcPct val="130000"/>
                        </a:lnSpc>
                        <a:spcAft>
                          <a:spcPts val="0"/>
                        </a:spcAft>
                      </a:pPr>
                      <a:r>
                        <a:rPr lang="es-EC" sz="1200" b="1" dirty="0">
                          <a:solidFill>
                            <a:srgbClr val="FF0000"/>
                          </a:solidFill>
                          <a:effectLst/>
                          <a:latin typeface="+mj-lt"/>
                          <a:ea typeface="Calibri"/>
                          <a:cs typeface="Times New Roman"/>
                        </a:rPr>
                        <a:t>488,80</a:t>
                      </a:r>
                      <a:endParaRPr lang="es-EC" sz="1400" b="1" dirty="0">
                        <a:solidFill>
                          <a:srgbClr val="FF0000"/>
                        </a:solidFill>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466</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8,386</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0,001</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gn="ctr">
                        <a:lnSpc>
                          <a:spcPct val="130000"/>
                        </a:lnSpc>
                        <a:spcAft>
                          <a:spcPts val="0"/>
                        </a:spcAft>
                      </a:pPr>
                      <a:r>
                        <a:rPr lang="es-EC" sz="1200" b="1" dirty="0">
                          <a:solidFill>
                            <a:srgbClr val="000000"/>
                          </a:solidFill>
                          <a:effectLst/>
                          <a:latin typeface="+mj-lt"/>
                          <a:ea typeface="Calibri"/>
                          <a:cs typeface="Times New Roman"/>
                        </a:rPr>
                        <a:t>1,66</a:t>
                      </a:r>
                      <a:endParaRPr lang="es-EC" sz="1400" b="1" dirty="0">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blipFill>
                      <a:blip r:embed="rId4"/>
                      <a:tile tx="0" ty="0" sx="100000" sy="100000" flip="none" algn="tl"/>
                    </a:blipFill>
                  </a:tcPr>
                </a:tc>
              </a:tr>
            </a:tbl>
          </a:graphicData>
        </a:graphic>
      </p:graphicFrame>
      <p:sp>
        <p:nvSpPr>
          <p:cNvPr id="17" name="Rectangle 3"/>
          <p:cNvSpPr>
            <a:spLocks noChangeArrowheads="1"/>
          </p:cNvSpPr>
          <p:nvPr/>
        </p:nvSpPr>
        <p:spPr bwMode="auto">
          <a:xfrm>
            <a:off x="1043608" y="910461"/>
            <a:ext cx="6984775" cy="646331"/>
          </a:xfrm>
          <a:prstGeom prst="rect">
            <a:avLst/>
          </a:prstGeom>
          <a:blipFill>
            <a:blip r:embed="rId4"/>
            <a:tile tx="0" ty="0" sx="100000" sy="100000" flip="none" algn="tl"/>
          </a:blip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altLang="es-EC" sz="1200" b="1" i="0" u="none" strike="noStrike" cap="none" normalizeH="0" baseline="0" dirty="0" smtClean="0">
                <a:ln>
                  <a:noFill/>
                </a:ln>
                <a:solidFill>
                  <a:schemeClr val="tx1"/>
                </a:solidFill>
                <a:effectLst/>
                <a:latin typeface="+mn-lt"/>
                <a:ea typeface="Calibri" pitchFamily="34" charset="0"/>
                <a:cs typeface="Times New Roman" pitchFamily="18" charset="0"/>
              </a:rPr>
              <a:t>GANANCIAS DE PESO DE GALLINAS LOHMANN BROWN DE LAS 19 A LAS 64 SEMANAS DE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C" altLang="es-EC" sz="1200" b="1" i="0" u="none" strike="noStrike" cap="none" normalizeH="0" baseline="0" dirty="0" smtClean="0">
                <a:ln>
                  <a:noFill/>
                </a:ln>
                <a:solidFill>
                  <a:schemeClr val="tx1"/>
                </a:solidFill>
                <a:effectLst/>
                <a:latin typeface="+mn-lt"/>
                <a:ea typeface="Calibri" pitchFamily="34" charset="0"/>
                <a:cs typeface="Times New Roman" pitchFamily="18" charset="0"/>
              </a:rPr>
              <a:t>EDAD, POR EFECTO DEL SUMINISTRO DE DOS PRESENTACIONES DE ALIMENTO, EN GRAMOS.</a:t>
            </a:r>
            <a:endParaRPr kumimoji="0" lang="es-EC" altLang="es-EC" sz="1200" b="1" i="0" u="none" strike="noStrike" cap="none" normalizeH="0" baseline="0" dirty="0" smtClean="0">
              <a:ln>
                <a:noFill/>
              </a:ln>
              <a:solidFill>
                <a:schemeClr val="tx1"/>
              </a:solidFill>
              <a:effectLst/>
              <a:latin typeface="+mn-lt"/>
              <a:cs typeface="Arial" pitchFamily="34" charset="0"/>
            </a:endParaRPr>
          </a:p>
        </p:txBody>
      </p:sp>
      <p:sp>
        <p:nvSpPr>
          <p:cNvPr id="18" name="17 Rectángulo"/>
          <p:cNvSpPr/>
          <p:nvPr/>
        </p:nvSpPr>
        <p:spPr>
          <a:xfrm>
            <a:off x="971600" y="5437673"/>
            <a:ext cx="6480720" cy="769441"/>
          </a:xfrm>
          <a:prstGeom prst="rect">
            <a:avLst/>
          </a:prstGeom>
        </p:spPr>
        <p:txBody>
          <a:bodyPr wrap="square">
            <a:spAutoFit/>
          </a:bodyPr>
          <a:lstStyle/>
          <a:p>
            <a:r>
              <a:rPr lang="es-EC" sz="1100" b="1" dirty="0"/>
              <a:t>Valor referencial: Guía de manejo de la ponedora </a:t>
            </a:r>
            <a:r>
              <a:rPr lang="es-EC" sz="1100" b="1" dirty="0" err="1"/>
              <a:t>Lohmann</a:t>
            </a:r>
            <a:r>
              <a:rPr lang="es-EC" sz="1100" b="1" dirty="0"/>
              <a:t> Brown (</a:t>
            </a:r>
            <a:r>
              <a:rPr lang="es-EC" sz="1100" b="1" dirty="0" err="1"/>
              <a:t>Lohmann</a:t>
            </a:r>
            <a:r>
              <a:rPr lang="es-EC" sz="1100" b="1" dirty="0"/>
              <a:t> </a:t>
            </a:r>
            <a:r>
              <a:rPr lang="es-EC" sz="1100" b="1" dirty="0" err="1"/>
              <a:t>Tierzucht</a:t>
            </a:r>
            <a:r>
              <a:rPr lang="es-EC" sz="1100" b="1" dirty="0"/>
              <a:t>, 2013).</a:t>
            </a:r>
          </a:p>
          <a:p>
            <a:r>
              <a:rPr lang="es-EC" sz="1100" b="1" dirty="0" err="1" smtClean="0"/>
              <a:t>Prob</a:t>
            </a:r>
            <a:r>
              <a:rPr lang="es-EC" sz="1100" b="1" dirty="0"/>
              <a:t>.&lt; 0.01: Existen diferencias altamente significativas (**).</a:t>
            </a:r>
          </a:p>
          <a:p>
            <a:r>
              <a:rPr lang="es-EC" sz="1100" b="1" dirty="0" smtClean="0"/>
              <a:t>Elaborado </a:t>
            </a:r>
            <a:r>
              <a:rPr lang="es-EC" sz="1100" b="1" dirty="0"/>
              <a:t>por: Mantilla y Mejía (2013).</a:t>
            </a:r>
          </a:p>
          <a:p>
            <a:r>
              <a:rPr lang="es-EC" sz="1100" b="1" dirty="0"/>
              <a:t> </a:t>
            </a:r>
          </a:p>
        </p:txBody>
      </p:sp>
      <p:pic>
        <p:nvPicPr>
          <p:cNvPr id="19" name="Picture 6" descr="http://www.ltz.de/uploads/Produkte%20Tradition.jpg"/>
          <p:cNvPicPr>
            <a:picLocks noChangeAspect="1" noChangeArrowheads="1"/>
          </p:cNvPicPr>
          <p:nvPr/>
        </p:nvPicPr>
        <p:blipFill>
          <a:blip r:embed="rId5" cstate="print"/>
          <a:srcRect/>
          <a:stretch>
            <a:fillRect/>
          </a:stretch>
        </p:blipFill>
        <p:spPr bwMode="auto">
          <a:xfrm flipH="1">
            <a:off x="0" y="1"/>
            <a:ext cx="399363" cy="598376"/>
          </a:xfrm>
          <a:prstGeom prst="rect">
            <a:avLst/>
          </a:prstGeom>
          <a:noFill/>
        </p:spPr>
      </p:pic>
      <p:sp>
        <p:nvSpPr>
          <p:cNvPr id="12" name="Oval 491"/>
          <p:cNvSpPr>
            <a:spLocks noChangeArrowheads="1"/>
          </p:cNvSpPr>
          <p:nvPr/>
        </p:nvSpPr>
        <p:spPr bwMode="auto">
          <a:xfrm>
            <a:off x="2483768" y="1772816"/>
            <a:ext cx="936625"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Oval 491"/>
          <p:cNvSpPr>
            <a:spLocks noChangeArrowheads="1"/>
          </p:cNvSpPr>
          <p:nvPr/>
        </p:nvSpPr>
        <p:spPr bwMode="auto">
          <a:xfrm>
            <a:off x="6911999" y="2060848"/>
            <a:ext cx="468313" cy="288032"/>
          </a:xfrm>
          <a:prstGeom prst="ellipse">
            <a:avLst/>
          </a:prstGeom>
          <a:noFill/>
          <a:ln w="28575">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592656651"/>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5828908"/>
            <a:ext cx="2376264"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CuadroTexto"/>
          <p:cNvSpPr txBox="1"/>
          <p:nvPr/>
        </p:nvSpPr>
        <p:spPr>
          <a:xfrm>
            <a:off x="1907704" y="44624"/>
            <a:ext cx="4896544"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Ganancia de peso, g</a:t>
            </a:r>
            <a:endParaRPr lang="es-EC" sz="2800" dirty="0">
              <a:solidFill>
                <a:srgbClr val="0070C0"/>
              </a:solidFill>
              <a:effectLst>
                <a:outerShdw blurRad="38100" dist="38100" dir="2700000" algn="tl">
                  <a:srgbClr val="000000">
                    <a:alpha val="43137"/>
                  </a:srgbClr>
                </a:outerShdw>
              </a:effectLst>
            </a:endParaRPr>
          </a:p>
        </p:txBody>
      </p:sp>
      <p:graphicFrame>
        <p:nvGraphicFramePr>
          <p:cNvPr id="11" name="10 Gráfico"/>
          <p:cNvGraphicFramePr/>
          <p:nvPr>
            <p:extLst>
              <p:ext uri="{D42A27DB-BD31-4B8C-83A1-F6EECF244321}">
                <p14:modId xmlns:p14="http://schemas.microsoft.com/office/powerpoint/2010/main" val="680126451"/>
              </p:ext>
            </p:extLst>
          </p:nvPr>
        </p:nvGraphicFramePr>
        <p:xfrm>
          <a:off x="323528" y="836712"/>
          <a:ext cx="6480720" cy="4107904"/>
        </p:xfrm>
        <a:graphic>
          <a:graphicData uri="http://schemas.openxmlformats.org/drawingml/2006/chart">
            <c:chart xmlns:c="http://schemas.openxmlformats.org/drawingml/2006/chart" xmlns:r="http://schemas.openxmlformats.org/officeDocument/2006/relationships" r:id="rId3"/>
          </a:graphicData>
        </a:graphic>
      </p:graphicFrame>
      <p:sp>
        <p:nvSpPr>
          <p:cNvPr id="2" name="1 Rectángulo"/>
          <p:cNvSpPr/>
          <p:nvPr/>
        </p:nvSpPr>
        <p:spPr>
          <a:xfrm>
            <a:off x="611560" y="5157192"/>
            <a:ext cx="5938063" cy="738664"/>
          </a:xfrm>
          <a:prstGeom prst="rect">
            <a:avLst/>
          </a:prstGeom>
        </p:spPr>
        <p:txBody>
          <a:bodyPr wrap="square">
            <a:spAutoFit/>
          </a:bodyPr>
          <a:lstStyle/>
          <a:p>
            <a:pPr algn="ctr"/>
            <a:r>
              <a:rPr lang="es-EC" sz="1400" b="1" dirty="0"/>
              <a:t>Comportamiento de la ganancia de peso de gallinas </a:t>
            </a:r>
            <a:r>
              <a:rPr lang="es-EC" sz="1400" b="1" dirty="0" err="1"/>
              <a:t>Lohmann</a:t>
            </a:r>
            <a:r>
              <a:rPr lang="es-EC" sz="1400" b="1" dirty="0"/>
              <a:t> Brown por efecto del suministro de dos presentaciones de alimento entre las 19 y las 64 semanas de edad, en gramos.</a:t>
            </a:r>
          </a:p>
        </p:txBody>
      </p:sp>
      <p:pic>
        <p:nvPicPr>
          <p:cNvPr id="12" name="Picture 6" descr="http://www.ltz.de/uploads/Produkte%20Tradition.jpg"/>
          <p:cNvPicPr>
            <a:picLocks noChangeAspect="1" noChangeArrowheads="1"/>
          </p:cNvPicPr>
          <p:nvPr/>
        </p:nvPicPr>
        <p:blipFill>
          <a:blip r:embed="rId4" cstate="print"/>
          <a:srcRect/>
          <a:stretch>
            <a:fillRect/>
          </a:stretch>
        </p:blipFill>
        <p:spPr bwMode="auto">
          <a:xfrm flipH="1">
            <a:off x="0" y="1"/>
            <a:ext cx="399363" cy="598376"/>
          </a:xfrm>
          <a:prstGeom prst="rect">
            <a:avLst/>
          </a:prstGeom>
          <a:noFill/>
        </p:spPr>
      </p:pic>
      <p:sp>
        <p:nvSpPr>
          <p:cNvPr id="13" name="12 Flecha abajo"/>
          <p:cNvSpPr/>
          <p:nvPr/>
        </p:nvSpPr>
        <p:spPr>
          <a:xfrm>
            <a:off x="7812360" y="1343090"/>
            <a:ext cx="288032" cy="360040"/>
          </a:xfrm>
          <a:prstGeom prst="downArrow">
            <a:avLst/>
          </a:prstGeom>
          <a:solidFill>
            <a:srgbClr val="006600"/>
          </a:solidFill>
          <a:effectLst>
            <a:glow rad="228600">
              <a:schemeClr val="accent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CuadroTexto"/>
          <p:cNvSpPr txBox="1"/>
          <p:nvPr/>
        </p:nvSpPr>
        <p:spPr>
          <a:xfrm>
            <a:off x="7020272" y="1883150"/>
            <a:ext cx="1872208" cy="738664"/>
          </a:xfrm>
          <a:prstGeom prst="rect">
            <a:avLst/>
          </a:prstGeom>
          <a:noFill/>
          <a:ln>
            <a:solidFill>
              <a:schemeClr val="tx1"/>
            </a:solidFill>
          </a:ln>
        </p:spPr>
        <p:txBody>
          <a:bodyPr wrap="square" rtlCol="0">
            <a:spAutoFit/>
          </a:bodyPr>
          <a:lstStyle/>
          <a:p>
            <a:pPr algn="ctr"/>
            <a:r>
              <a:rPr lang="es-EC" sz="1400" dirty="0" smtClean="0"/>
              <a:t>Misma tendencia que los valores referenciales guía</a:t>
            </a:r>
          </a:p>
        </p:txBody>
      </p:sp>
      <p:sp>
        <p:nvSpPr>
          <p:cNvPr id="15" name="14 CuadroTexto"/>
          <p:cNvSpPr txBox="1"/>
          <p:nvPr/>
        </p:nvSpPr>
        <p:spPr>
          <a:xfrm>
            <a:off x="7020272" y="2711242"/>
            <a:ext cx="1872208" cy="738664"/>
          </a:xfrm>
          <a:prstGeom prst="rect">
            <a:avLst/>
          </a:prstGeom>
          <a:noFill/>
          <a:ln>
            <a:solidFill>
              <a:schemeClr val="tx1"/>
            </a:solidFill>
          </a:ln>
        </p:spPr>
        <p:txBody>
          <a:bodyPr wrap="square" rtlCol="0">
            <a:spAutoFit/>
          </a:bodyPr>
          <a:lstStyle/>
          <a:p>
            <a:pPr algn="ctr"/>
            <a:r>
              <a:rPr lang="es-EC" sz="1400" dirty="0" smtClean="0"/>
              <a:t>Siempre mejores respuestas con pellets</a:t>
            </a:r>
            <a:endParaRPr lang="es-EC" sz="1400" dirty="0"/>
          </a:p>
        </p:txBody>
      </p:sp>
      <p:sp>
        <p:nvSpPr>
          <p:cNvPr id="16" name="15 CuadroTexto"/>
          <p:cNvSpPr txBox="1"/>
          <p:nvPr/>
        </p:nvSpPr>
        <p:spPr>
          <a:xfrm>
            <a:off x="7020272" y="3556754"/>
            <a:ext cx="1872208" cy="1600438"/>
          </a:xfrm>
          <a:prstGeom prst="rect">
            <a:avLst/>
          </a:prstGeom>
          <a:noFill/>
          <a:ln>
            <a:solidFill>
              <a:schemeClr val="tx1"/>
            </a:solidFill>
          </a:ln>
        </p:spPr>
        <p:txBody>
          <a:bodyPr wrap="square" rtlCol="0">
            <a:spAutoFit/>
          </a:bodyPr>
          <a:lstStyle/>
          <a:p>
            <a:pPr algn="ctr"/>
            <a:r>
              <a:rPr lang="es-EC" sz="1400" dirty="0" smtClean="0"/>
              <a:t>Pellets mejor digerido</a:t>
            </a:r>
          </a:p>
          <a:p>
            <a:pPr algn="ctr"/>
            <a:r>
              <a:rPr lang="es-EC" sz="1400" dirty="0" smtClean="0"/>
              <a:t>Elimina lo polvoso del alimento</a:t>
            </a:r>
          </a:p>
          <a:p>
            <a:pPr algn="ctr"/>
            <a:r>
              <a:rPr lang="es-EC" sz="1400" dirty="0" smtClean="0"/>
              <a:t>&lt;&lt; alimentación selectiva</a:t>
            </a:r>
          </a:p>
          <a:p>
            <a:pPr algn="ctr"/>
            <a:r>
              <a:rPr lang="es-EC" sz="1400" dirty="0" smtClean="0"/>
              <a:t>Destruye bacterias</a:t>
            </a:r>
            <a:endParaRPr lang="es-EC" sz="1400" dirty="0"/>
          </a:p>
        </p:txBody>
      </p:sp>
    </p:spTree>
    <p:extLst>
      <p:ext uri="{BB962C8B-B14F-4D97-AF65-F5344CB8AC3E}">
        <p14:creationId xmlns:p14="http://schemas.microsoft.com/office/powerpoint/2010/main" val="186143872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 name="11 Imagen" descr="C:\Users\Ines Mantilla\Desktop\EXPOSICION T 2014\FOTOS\FOTOS HUEVOSBIO 2013\Colocar Alimento\T2\SAM_165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280611"/>
          </a:xfrm>
          <a:prstGeom prst="rect">
            <a:avLst/>
          </a:prstGeom>
          <a:noFill/>
          <a:ln>
            <a:noFill/>
          </a:ln>
          <a:effectLst>
            <a:glow rad="63500">
              <a:schemeClr val="bg2">
                <a:lumMod val="75000"/>
                <a:alpha val="40000"/>
              </a:schemeClr>
            </a:glow>
          </a:effectLst>
        </p:spPr>
      </p:pic>
      <p:sp>
        <p:nvSpPr>
          <p:cNvPr id="9219" name="Text Box 7"/>
          <p:cNvSpPr txBox="1">
            <a:spLocks noChangeArrowheads="1"/>
          </p:cNvSpPr>
          <p:nvPr/>
        </p:nvSpPr>
        <p:spPr bwMode="auto">
          <a:xfrm>
            <a:off x="6613525" y="6472238"/>
            <a:ext cx="1568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u="sng">
                <a:solidFill>
                  <a:schemeClr val="tx1"/>
                </a:solidFill>
                <a:latin typeface="Times New Roman" pitchFamily="18" charset="0"/>
              </a:defRPr>
            </a:lvl1pPr>
            <a:lvl2pPr marL="742950" indent="-285750">
              <a:defRPr u="sng">
                <a:solidFill>
                  <a:schemeClr val="tx1"/>
                </a:solidFill>
                <a:latin typeface="Times New Roman" pitchFamily="18" charset="0"/>
              </a:defRPr>
            </a:lvl2pPr>
            <a:lvl3pPr marL="1143000" indent="-228600">
              <a:defRPr u="sng">
                <a:solidFill>
                  <a:schemeClr val="tx1"/>
                </a:solidFill>
                <a:latin typeface="Times New Roman" pitchFamily="18" charset="0"/>
              </a:defRPr>
            </a:lvl3pPr>
            <a:lvl4pPr marL="1600200" indent="-228600">
              <a:defRPr u="sng">
                <a:solidFill>
                  <a:schemeClr val="tx1"/>
                </a:solidFill>
                <a:latin typeface="Times New Roman" pitchFamily="18" charset="0"/>
              </a:defRPr>
            </a:lvl4pPr>
            <a:lvl5pPr marL="2057400" indent="-228600">
              <a:defRPr u="sng">
                <a:solidFill>
                  <a:schemeClr val="tx1"/>
                </a:solidFill>
                <a:latin typeface="Times New Roman" pitchFamily="18" charset="0"/>
              </a:defRPr>
            </a:lvl5pPr>
            <a:lvl6pPr marL="2514600" indent="-228600" algn="ctr" eaLnBrk="0" fontAlgn="base" hangingPunct="0">
              <a:spcBef>
                <a:spcPct val="0"/>
              </a:spcBef>
              <a:spcAft>
                <a:spcPct val="0"/>
              </a:spcAft>
              <a:defRPr u="sng">
                <a:solidFill>
                  <a:schemeClr val="tx1"/>
                </a:solidFill>
                <a:latin typeface="Times New Roman" pitchFamily="18" charset="0"/>
              </a:defRPr>
            </a:lvl6pPr>
            <a:lvl7pPr marL="2971800" indent="-228600" algn="ctr" eaLnBrk="0" fontAlgn="base" hangingPunct="0">
              <a:spcBef>
                <a:spcPct val="0"/>
              </a:spcBef>
              <a:spcAft>
                <a:spcPct val="0"/>
              </a:spcAft>
              <a:defRPr u="sng">
                <a:solidFill>
                  <a:schemeClr val="tx1"/>
                </a:solidFill>
                <a:latin typeface="Times New Roman" pitchFamily="18" charset="0"/>
              </a:defRPr>
            </a:lvl7pPr>
            <a:lvl8pPr marL="3429000" indent="-228600" algn="ctr" eaLnBrk="0" fontAlgn="base" hangingPunct="0">
              <a:spcBef>
                <a:spcPct val="0"/>
              </a:spcBef>
              <a:spcAft>
                <a:spcPct val="0"/>
              </a:spcAft>
              <a:defRPr u="sng">
                <a:solidFill>
                  <a:schemeClr val="tx1"/>
                </a:solidFill>
                <a:latin typeface="Times New Roman" pitchFamily="18" charset="0"/>
              </a:defRPr>
            </a:lvl8pPr>
            <a:lvl9pPr marL="3886200" indent="-228600" algn="ctr" eaLnBrk="0" fontAlgn="base" hangingPunct="0">
              <a:spcBef>
                <a:spcPct val="0"/>
              </a:spcBef>
              <a:spcAft>
                <a:spcPct val="0"/>
              </a:spcAft>
              <a:defRPr u="sng">
                <a:solidFill>
                  <a:schemeClr val="tx1"/>
                </a:solidFill>
                <a:latin typeface="Times New Roman" pitchFamily="18" charset="0"/>
              </a:defRPr>
            </a:lvl9pPr>
          </a:lstStyle>
          <a:p>
            <a:pPr algn="l"/>
            <a:r>
              <a:rPr lang="en-US" altLang="es-EC" sz="900" u="none">
                <a:latin typeface="Mead Bold" pitchFamily="2" charset="0"/>
              </a:rPr>
              <a:t>Inés Mantilla – David Rojas</a:t>
            </a:r>
          </a:p>
        </p:txBody>
      </p:sp>
      <p:sp>
        <p:nvSpPr>
          <p:cNvPr id="9220" name="Text Box 8"/>
          <p:cNvSpPr txBox="1">
            <a:spLocks noChangeArrowheads="1"/>
          </p:cNvSpPr>
          <p:nvPr/>
        </p:nvSpPr>
        <p:spPr bwMode="auto">
          <a:xfrm>
            <a:off x="2051050" y="87015"/>
            <a:ext cx="5040313" cy="52322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u="sng">
                <a:solidFill>
                  <a:schemeClr val="tx1"/>
                </a:solidFill>
                <a:latin typeface="Times New Roman" pitchFamily="18" charset="0"/>
              </a:defRPr>
            </a:lvl1pPr>
            <a:lvl2pPr marL="742950" indent="-285750">
              <a:defRPr u="sng">
                <a:solidFill>
                  <a:schemeClr val="tx1"/>
                </a:solidFill>
                <a:latin typeface="Times New Roman" pitchFamily="18" charset="0"/>
              </a:defRPr>
            </a:lvl2pPr>
            <a:lvl3pPr marL="1143000" indent="-228600">
              <a:defRPr u="sng">
                <a:solidFill>
                  <a:schemeClr val="tx1"/>
                </a:solidFill>
                <a:latin typeface="Times New Roman" pitchFamily="18" charset="0"/>
              </a:defRPr>
            </a:lvl3pPr>
            <a:lvl4pPr marL="1600200" indent="-228600">
              <a:defRPr u="sng">
                <a:solidFill>
                  <a:schemeClr val="tx1"/>
                </a:solidFill>
                <a:latin typeface="Times New Roman" pitchFamily="18" charset="0"/>
              </a:defRPr>
            </a:lvl4pPr>
            <a:lvl5pPr marL="2057400" indent="-228600">
              <a:defRPr u="sng">
                <a:solidFill>
                  <a:schemeClr val="tx1"/>
                </a:solidFill>
                <a:latin typeface="Times New Roman" pitchFamily="18" charset="0"/>
              </a:defRPr>
            </a:lvl5pPr>
            <a:lvl6pPr marL="2514600" indent="-228600" algn="ctr" eaLnBrk="0" fontAlgn="base" hangingPunct="0">
              <a:spcBef>
                <a:spcPct val="0"/>
              </a:spcBef>
              <a:spcAft>
                <a:spcPct val="0"/>
              </a:spcAft>
              <a:defRPr u="sng">
                <a:solidFill>
                  <a:schemeClr val="tx1"/>
                </a:solidFill>
                <a:latin typeface="Times New Roman" pitchFamily="18" charset="0"/>
              </a:defRPr>
            </a:lvl6pPr>
            <a:lvl7pPr marL="2971800" indent="-228600" algn="ctr" eaLnBrk="0" fontAlgn="base" hangingPunct="0">
              <a:spcBef>
                <a:spcPct val="0"/>
              </a:spcBef>
              <a:spcAft>
                <a:spcPct val="0"/>
              </a:spcAft>
              <a:defRPr u="sng">
                <a:solidFill>
                  <a:schemeClr val="tx1"/>
                </a:solidFill>
                <a:latin typeface="Times New Roman" pitchFamily="18" charset="0"/>
              </a:defRPr>
            </a:lvl7pPr>
            <a:lvl8pPr marL="3429000" indent="-228600" algn="ctr" eaLnBrk="0" fontAlgn="base" hangingPunct="0">
              <a:spcBef>
                <a:spcPct val="0"/>
              </a:spcBef>
              <a:spcAft>
                <a:spcPct val="0"/>
              </a:spcAft>
              <a:defRPr u="sng">
                <a:solidFill>
                  <a:schemeClr val="tx1"/>
                </a:solidFill>
                <a:latin typeface="Times New Roman" pitchFamily="18" charset="0"/>
              </a:defRPr>
            </a:lvl8pPr>
            <a:lvl9pPr marL="3886200" indent="-228600" algn="ctr" eaLnBrk="0" fontAlgn="base" hangingPunct="0">
              <a:spcBef>
                <a:spcPct val="0"/>
              </a:spcBef>
              <a:spcAft>
                <a:spcPct val="0"/>
              </a:spcAft>
              <a:defRPr u="sng">
                <a:solidFill>
                  <a:schemeClr val="tx1"/>
                </a:solidFill>
                <a:latin typeface="Times New Roman" pitchFamily="18" charset="0"/>
              </a:defRPr>
            </a:lvl9pPr>
          </a:lstStyle>
          <a:p>
            <a:pPr marL="0" indent="0" algn="ctr">
              <a:lnSpc>
                <a:spcPct val="100000"/>
              </a:lnSpc>
              <a:spcAft>
                <a:spcPts val="0"/>
              </a:spcAft>
            </a:pPr>
            <a:r>
              <a:rPr lang="es-ES" sz="2800" b="1" dirty="0">
                <a:solidFill>
                  <a:schemeClr val="bg1"/>
                </a:solidFill>
                <a:latin typeface="Arial" pitchFamily="34" charset="0"/>
                <a:cs typeface="Arial" pitchFamily="34" charset="0"/>
              </a:rPr>
              <a:t>Pellets </a:t>
            </a:r>
            <a:r>
              <a:rPr lang="es-ES" sz="2800" b="1" dirty="0" smtClean="0">
                <a:solidFill>
                  <a:schemeClr val="bg1"/>
                </a:solidFill>
                <a:latin typeface="Arial" pitchFamily="34" charset="0"/>
                <a:cs typeface="Arial" pitchFamily="34" charset="0"/>
              </a:rPr>
              <a:t>vs. Harina</a:t>
            </a:r>
            <a:endParaRPr lang="es-EC" sz="2800" b="1" dirty="0">
              <a:solidFill>
                <a:schemeClr val="bg1"/>
              </a:solidFill>
              <a:latin typeface="Arial" pitchFamily="34" charset="0"/>
              <a:ea typeface="Calibri"/>
              <a:cs typeface="Arial" pitchFamily="34" charset="0"/>
            </a:endParaRPr>
          </a:p>
        </p:txBody>
      </p:sp>
      <p:sp>
        <p:nvSpPr>
          <p:cNvPr id="9222" name="AutoShape 13"/>
          <p:cNvSpPr>
            <a:spLocks noChangeArrowheads="1"/>
          </p:cNvSpPr>
          <p:nvPr/>
        </p:nvSpPr>
        <p:spPr bwMode="auto">
          <a:xfrm rot="10800000">
            <a:off x="1115616" y="2564904"/>
            <a:ext cx="503237" cy="1079500"/>
          </a:xfrm>
          <a:custGeom>
            <a:avLst/>
            <a:gdLst>
              <a:gd name="T0" fmla="*/ 335491 w 21600"/>
              <a:gd name="T1" fmla="*/ 0 h 21600"/>
              <a:gd name="T2" fmla="*/ 167746 w 21600"/>
              <a:gd name="T3" fmla="*/ 359833 h 21600"/>
              <a:gd name="T4" fmla="*/ 0 w 21600"/>
              <a:gd name="T5" fmla="*/ 839611 h 21600"/>
              <a:gd name="T6" fmla="*/ 215670 w 21600"/>
              <a:gd name="T7" fmla="*/ 1079500 h 21600"/>
              <a:gd name="T8" fmla="*/ 431339 w 21600"/>
              <a:gd name="T9" fmla="*/ 749653 h 21600"/>
              <a:gd name="T10" fmla="*/ 503237 w 21600"/>
              <a:gd name="T11" fmla="*/ 359833 h 21600"/>
              <a:gd name="T12" fmla="*/ 17694720 60000 65536"/>
              <a:gd name="T13" fmla="*/ 11796480 60000 65536"/>
              <a:gd name="T14" fmla="*/ 11796480 60000 65536"/>
              <a:gd name="T15" fmla="*/ 5898240 60000 65536"/>
              <a:gd name="T16" fmla="*/ 0 60000 65536"/>
              <a:gd name="T17" fmla="*/ 0 60000 65536"/>
              <a:gd name="T18" fmla="*/ 0 w 21600"/>
              <a:gd name="T19" fmla="*/ 12001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4400" y="0"/>
                </a:moveTo>
                <a:lnTo>
                  <a:pt x="7200" y="7200"/>
                </a:lnTo>
                <a:lnTo>
                  <a:pt x="10286" y="7200"/>
                </a:lnTo>
                <a:lnTo>
                  <a:pt x="10286" y="12001"/>
                </a:lnTo>
                <a:lnTo>
                  <a:pt x="0" y="12001"/>
                </a:lnTo>
                <a:lnTo>
                  <a:pt x="0" y="21600"/>
                </a:lnTo>
                <a:lnTo>
                  <a:pt x="18514" y="21600"/>
                </a:lnTo>
                <a:lnTo>
                  <a:pt x="18514" y="7200"/>
                </a:lnTo>
                <a:lnTo>
                  <a:pt x="21600" y="7200"/>
                </a:lnTo>
                <a:lnTo>
                  <a:pt x="14400" y="0"/>
                </a:lnTo>
                <a:close/>
              </a:path>
            </a:pathLst>
          </a:custGeom>
          <a:gradFill rotWithShape="1">
            <a:gsLst>
              <a:gs pos="0">
                <a:srgbClr val="FFFF66"/>
              </a:gs>
              <a:gs pos="50000">
                <a:srgbClr val="76762F"/>
              </a:gs>
              <a:gs pos="100000">
                <a:srgbClr val="FFFF66"/>
              </a:gs>
            </a:gsLst>
            <a:lin ang="18900000" scaled="1"/>
          </a:gradFill>
          <a:ln w="31750">
            <a:solidFill>
              <a:schemeClr val="accent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a:p>
        </p:txBody>
      </p:sp>
      <p:sp>
        <p:nvSpPr>
          <p:cNvPr id="9223" name="AutoShape 14"/>
          <p:cNvSpPr>
            <a:spLocks noChangeArrowheads="1"/>
          </p:cNvSpPr>
          <p:nvPr/>
        </p:nvSpPr>
        <p:spPr bwMode="auto">
          <a:xfrm>
            <a:off x="4355976" y="4119175"/>
            <a:ext cx="1223963" cy="647700"/>
          </a:xfrm>
          <a:custGeom>
            <a:avLst/>
            <a:gdLst>
              <a:gd name="T0" fmla="*/ 917972 w 21600"/>
              <a:gd name="T1" fmla="*/ 0 h 21600"/>
              <a:gd name="T2" fmla="*/ 0 w 21600"/>
              <a:gd name="T3" fmla="*/ 323850 h 21600"/>
              <a:gd name="T4" fmla="*/ 917972 w 21600"/>
              <a:gd name="T5" fmla="*/ 647700 h 21600"/>
              <a:gd name="T6" fmla="*/ 1223963 w 21600"/>
              <a:gd name="T7" fmla="*/ 3238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FFFF66"/>
              </a:gs>
              <a:gs pos="50000">
                <a:srgbClr val="76762F"/>
              </a:gs>
              <a:gs pos="100000">
                <a:srgbClr val="FFFF66"/>
              </a:gs>
            </a:gsLst>
            <a:lin ang="18900000" scaled="1"/>
          </a:gradFill>
          <a:ln w="317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5860386"/>
            <a:ext cx="2483768"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http://www.ltz.de/uploads/Produkte%20Tradition.jpg"/>
          <p:cNvPicPr>
            <a:picLocks noChangeAspect="1" noChangeArrowheads="1"/>
          </p:cNvPicPr>
          <p:nvPr/>
        </p:nvPicPr>
        <p:blipFill>
          <a:blip r:embed="rId4" cstate="print"/>
          <a:srcRect/>
          <a:stretch>
            <a:fillRect/>
          </a:stretch>
        </p:blipFill>
        <p:spPr bwMode="auto">
          <a:xfrm flipH="1">
            <a:off x="-36512" y="-27384"/>
            <a:ext cx="399363" cy="598376"/>
          </a:xfrm>
          <a:prstGeom prst="rect">
            <a:avLst/>
          </a:prstGeom>
          <a:noFill/>
        </p:spPr>
      </p:pic>
      <p:sp>
        <p:nvSpPr>
          <p:cNvPr id="2" name="1 Marcador de contenido"/>
          <p:cNvSpPr>
            <a:spLocks noGrp="1"/>
          </p:cNvSpPr>
          <p:nvPr>
            <p:ph idx="1"/>
          </p:nvPr>
        </p:nvSpPr>
        <p:spPr>
          <a:xfrm>
            <a:off x="1433457" y="1412776"/>
            <a:ext cx="6275498" cy="792088"/>
          </a:xfrm>
        </p:spPr>
        <p:txBody>
          <a:bodyPr/>
          <a:lstStyle/>
          <a:p>
            <a:pPr marL="0" indent="0" algn="ctr">
              <a:buNone/>
            </a:pPr>
            <a:r>
              <a:rPr lang="es-ES_tradnl" sz="2000" b="1" kern="1200" dirty="0">
                <a:latin typeface="Arial" pitchFamily="34" charset="0"/>
                <a:cs typeface="Arial" pitchFamily="34" charset="0"/>
              </a:rPr>
              <a:t>Las aves que consumen </a:t>
            </a:r>
            <a:r>
              <a:rPr lang="es-ES_tradnl" sz="2000" b="1" kern="1200" dirty="0" smtClean="0">
                <a:latin typeface="Arial" pitchFamily="34" charset="0"/>
                <a:cs typeface="Arial" pitchFamily="34" charset="0"/>
              </a:rPr>
              <a:t>pellets </a:t>
            </a:r>
            <a:r>
              <a:rPr lang="es-ES_tradnl" sz="2000" b="1" kern="1200" dirty="0">
                <a:latin typeface="Arial" pitchFamily="34" charset="0"/>
                <a:cs typeface="Arial" pitchFamily="34" charset="0"/>
              </a:rPr>
              <a:t>tienen mejores rendimientos que las aves que consumen </a:t>
            </a:r>
            <a:r>
              <a:rPr lang="es-ES_tradnl" sz="2000" b="1" kern="1200" dirty="0" smtClean="0">
                <a:latin typeface="Arial" pitchFamily="34" charset="0"/>
                <a:cs typeface="Arial" pitchFamily="34" charset="0"/>
              </a:rPr>
              <a:t>harina</a:t>
            </a:r>
            <a:endParaRPr lang="es-EC" sz="2000" dirty="0"/>
          </a:p>
        </p:txBody>
      </p:sp>
      <p:sp>
        <p:nvSpPr>
          <p:cNvPr id="3" name="2 Rectángulo"/>
          <p:cNvSpPr/>
          <p:nvPr/>
        </p:nvSpPr>
        <p:spPr>
          <a:xfrm>
            <a:off x="214846" y="3842861"/>
            <a:ext cx="3672408" cy="1200329"/>
          </a:xfrm>
          <a:prstGeom prst="rect">
            <a:avLst/>
          </a:prstGeom>
        </p:spPr>
        <p:txBody>
          <a:bodyPr wrap="square">
            <a:spAutoFit/>
          </a:bodyPr>
          <a:lstStyle/>
          <a:p>
            <a:pPr marL="0" indent="0" algn="ctr">
              <a:buNone/>
            </a:pPr>
            <a:r>
              <a:rPr lang="es-ES_tradnl" b="1" dirty="0" err="1">
                <a:solidFill>
                  <a:schemeClr val="bg1"/>
                </a:solidFill>
                <a:latin typeface="Arial" pitchFamily="34" charset="0"/>
                <a:cs typeface="Arial" pitchFamily="34" charset="0"/>
              </a:rPr>
              <a:t>P</a:t>
            </a:r>
            <a:r>
              <a:rPr lang="es-ES_tradnl" b="1" dirty="0" err="1" smtClean="0">
                <a:solidFill>
                  <a:schemeClr val="bg1"/>
                </a:solidFill>
                <a:latin typeface="Arial" pitchFamily="34" charset="0"/>
                <a:cs typeface="Arial" pitchFamily="34" charset="0"/>
              </a:rPr>
              <a:t>eletización</a:t>
            </a:r>
            <a:r>
              <a:rPr lang="es-ES_tradnl" b="1" dirty="0" smtClean="0">
                <a:solidFill>
                  <a:schemeClr val="bg1"/>
                </a:solidFill>
                <a:latin typeface="Arial" pitchFamily="34" charset="0"/>
                <a:cs typeface="Arial" pitchFamily="34" charset="0"/>
              </a:rPr>
              <a:t> </a:t>
            </a:r>
            <a:r>
              <a:rPr lang="es-ES_tradnl" b="1" dirty="0">
                <a:solidFill>
                  <a:schemeClr val="bg1"/>
                </a:solidFill>
                <a:latin typeface="Arial" pitchFamily="34" charset="0"/>
                <a:cs typeface="Arial" pitchFamily="34" charset="0"/>
              </a:rPr>
              <a:t>evita pérdidas nutricionales por diferencia en el tamaño de partículas finas y gruesas en los </a:t>
            </a:r>
            <a:r>
              <a:rPr lang="es-ES_tradnl" b="1" dirty="0" smtClean="0">
                <a:solidFill>
                  <a:schemeClr val="bg1"/>
                </a:solidFill>
                <a:latin typeface="Arial" pitchFamily="34" charset="0"/>
                <a:cs typeface="Arial" pitchFamily="34" charset="0"/>
              </a:rPr>
              <a:t>comederos</a:t>
            </a:r>
            <a:endParaRPr lang="es-EC" b="1" dirty="0">
              <a:solidFill>
                <a:schemeClr val="bg1"/>
              </a:solidFill>
              <a:latin typeface="Arial" pitchFamily="34" charset="0"/>
              <a:cs typeface="Arial" pitchFamily="34" charset="0"/>
            </a:endParaRPr>
          </a:p>
        </p:txBody>
      </p:sp>
      <p:sp>
        <p:nvSpPr>
          <p:cNvPr id="4" name="3 Rectángulo"/>
          <p:cNvSpPr/>
          <p:nvPr/>
        </p:nvSpPr>
        <p:spPr>
          <a:xfrm>
            <a:off x="5940152" y="3981360"/>
            <a:ext cx="2241823" cy="923330"/>
          </a:xfrm>
          <a:prstGeom prst="rect">
            <a:avLst/>
          </a:prstGeom>
        </p:spPr>
        <p:txBody>
          <a:bodyPr wrap="square">
            <a:spAutoFit/>
          </a:bodyPr>
          <a:lstStyle/>
          <a:p>
            <a:pPr marL="0" indent="0" algn="ctr">
              <a:buNone/>
            </a:pPr>
            <a:r>
              <a:rPr lang="es-ES_tradnl" b="1" dirty="0">
                <a:solidFill>
                  <a:schemeClr val="bg1"/>
                </a:solidFill>
                <a:latin typeface="Arial" pitchFamily="34" charset="0"/>
                <a:cs typeface="Arial" pitchFamily="34" charset="0"/>
              </a:rPr>
              <a:t>E</a:t>
            </a:r>
            <a:r>
              <a:rPr lang="es-ES_tradnl" b="1" dirty="0" smtClean="0">
                <a:solidFill>
                  <a:schemeClr val="bg1"/>
                </a:solidFill>
                <a:latin typeface="Arial" pitchFamily="34" charset="0"/>
                <a:cs typeface="Arial" pitchFamily="34" charset="0"/>
              </a:rPr>
              <a:t>vitando </a:t>
            </a:r>
            <a:r>
              <a:rPr lang="es-ES_tradnl" b="1" dirty="0">
                <a:solidFill>
                  <a:schemeClr val="bg1"/>
                </a:solidFill>
                <a:latin typeface="Arial" pitchFamily="34" charset="0"/>
                <a:cs typeface="Arial" pitchFamily="34" charset="0"/>
              </a:rPr>
              <a:t>desperdicios en los </a:t>
            </a:r>
            <a:r>
              <a:rPr lang="es-ES_tradnl" b="1" dirty="0" smtClean="0">
                <a:solidFill>
                  <a:schemeClr val="bg1"/>
                </a:solidFill>
                <a:latin typeface="Arial" pitchFamily="34" charset="0"/>
                <a:cs typeface="Arial" pitchFamily="34" charset="0"/>
              </a:rPr>
              <a:t>mismos</a:t>
            </a:r>
            <a:endParaRPr lang="es-EC" b="1" dirty="0">
              <a:solidFill>
                <a:schemeClr val="bg1"/>
              </a:solidFill>
              <a:latin typeface="Arial" pitchFamily="34" charset="0"/>
              <a:cs typeface="Arial" pitchFamily="34" charset="0"/>
            </a:endParaRPr>
          </a:p>
        </p:txBody>
      </p:sp>
      <p:sp>
        <p:nvSpPr>
          <p:cNvPr id="14"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51642910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644012516"/>
              </p:ext>
            </p:extLst>
          </p:nvPr>
        </p:nvGraphicFramePr>
        <p:xfrm>
          <a:off x="683568" y="764704"/>
          <a:ext cx="7560842" cy="4213050"/>
        </p:xfrm>
        <a:graphic>
          <a:graphicData uri="http://schemas.openxmlformats.org/drawingml/2006/table">
            <a:tbl>
              <a:tblPr/>
              <a:tblGrid>
                <a:gridCol w="1744218"/>
                <a:gridCol w="827724"/>
                <a:gridCol w="174627"/>
                <a:gridCol w="827724"/>
                <a:gridCol w="396189"/>
                <a:gridCol w="960059"/>
                <a:gridCol w="736485"/>
                <a:gridCol w="818681"/>
                <a:gridCol w="289332"/>
                <a:gridCol w="785803"/>
              </a:tblGrid>
              <a:tr h="277665">
                <a:tc gridSpan="10">
                  <a:txBody>
                    <a:bodyPr/>
                    <a:lstStyle/>
                    <a:p>
                      <a:pPr indent="0" algn="ctr">
                        <a:lnSpc>
                          <a:spcPct val="100000"/>
                        </a:lnSpc>
                        <a:spcAft>
                          <a:spcPts val="0"/>
                        </a:spcAft>
                      </a:pPr>
                      <a:r>
                        <a:rPr lang="es-ES_tradnl" sz="1400" b="1" dirty="0">
                          <a:latin typeface="+mj-lt"/>
                          <a:ea typeface="Times New Roman"/>
                          <a:cs typeface="Times New Roman"/>
                        </a:rPr>
                        <a:t>CONSUMOS DE ALIMENTO DE GALLINAS LOHMANN BROWN POR EFECTO DEL SUMINISTRO DE DOS PRESENTACIONES DE ALIMENTO, EN GRAMOS/AVE/DÍA.</a:t>
                      </a:r>
                      <a:endParaRPr lang="es-EC" sz="1400" b="1" dirty="0">
                        <a:latin typeface="+mj-lt"/>
                        <a:ea typeface="Times New Roman"/>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52422">
                <a:tc>
                  <a:txBody>
                    <a:bodyPr/>
                    <a:lstStyle/>
                    <a:p>
                      <a:pPr indent="0" algn="ctr">
                        <a:lnSpc>
                          <a:spcPct val="100000"/>
                        </a:lnSpc>
                        <a:spcAft>
                          <a:spcPts val="0"/>
                        </a:spcAft>
                      </a:pPr>
                      <a:r>
                        <a:rPr lang="es-ES_tradnl" sz="1200" b="1">
                          <a:latin typeface="+mj-lt"/>
                          <a:ea typeface="Times New Roman"/>
                          <a:cs typeface="Times New Roman"/>
                        </a:rPr>
                        <a:t>Consumo de</a:t>
                      </a:r>
                      <a:endParaRPr lang="es-EC" sz="1200" b="1">
                        <a:latin typeface="+mj-lt"/>
                        <a:ea typeface="Times New Roman"/>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a:noFill/>
                    </a:lnB>
                    <a:solidFill>
                      <a:srgbClr val="CCFFFF"/>
                    </a:solidFill>
                  </a:tcPr>
                </a:tc>
                <a:tc gridSpan="3">
                  <a:txBody>
                    <a:bodyPr/>
                    <a:lstStyle/>
                    <a:p>
                      <a:pPr indent="0" algn="ctr">
                        <a:lnSpc>
                          <a:spcPct val="100000"/>
                        </a:lnSpc>
                        <a:spcAft>
                          <a:spcPts val="0"/>
                        </a:spcAft>
                      </a:pPr>
                      <a:r>
                        <a:rPr lang="es-ES_tradnl" sz="1200" b="1">
                          <a:latin typeface="+mj-lt"/>
                          <a:ea typeface="Times New Roman"/>
                          <a:cs typeface="Times New Roman"/>
                        </a:rPr>
                        <a:t>Tipo de alimento</a:t>
                      </a:r>
                      <a:endParaRPr lang="es-EC" sz="1200" b="1">
                        <a:latin typeface="+mj-lt"/>
                        <a:ea typeface="Times New Roman"/>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hMerge="1">
                  <a:txBody>
                    <a:bodyPr/>
                    <a:lstStyle/>
                    <a:p>
                      <a:endParaRPr lang="es-EC"/>
                    </a:p>
                  </a:txBody>
                  <a:tcPr/>
                </a:tc>
                <a:tc hMerge="1">
                  <a:txBody>
                    <a:bodyPr/>
                    <a:lstStyle/>
                    <a:p>
                      <a:endParaRPr lang="es-EC"/>
                    </a:p>
                  </a:txBody>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Valor</a:t>
                      </a:r>
                      <a:endParaRPr lang="es-EC" sz="1200" b="1">
                        <a:latin typeface="+mj-lt"/>
                        <a:ea typeface="Times New Roman"/>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C-V.</a:t>
                      </a:r>
                      <a:endParaRPr lang="es-EC" sz="1200" b="1">
                        <a:latin typeface="+mj-lt"/>
                        <a:ea typeface="Times New Roman"/>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a:noFill/>
                    </a:lnB>
                    <a:solidFill>
                      <a:srgbClr val="CCFFFF"/>
                    </a:solidFill>
                  </a:tcPr>
                </a:tc>
              </a:tr>
              <a:tr h="252422">
                <a:tc>
                  <a:txBody>
                    <a:bodyPr/>
                    <a:lstStyle/>
                    <a:p>
                      <a:pPr indent="0" algn="ctr">
                        <a:lnSpc>
                          <a:spcPct val="100000"/>
                        </a:lnSpc>
                        <a:spcAft>
                          <a:spcPts val="0"/>
                        </a:spcAft>
                      </a:pPr>
                      <a:r>
                        <a:rPr lang="es-ES_tradnl" sz="1200" b="1">
                          <a:latin typeface="+mj-lt"/>
                          <a:ea typeface="Times New Roman"/>
                          <a:cs typeface="Times New Roman"/>
                        </a:rPr>
                        <a:t>alimento, g/ave/día</a:t>
                      </a:r>
                      <a:endParaRPr lang="es-EC" sz="1200" b="1">
                        <a:latin typeface="+mj-lt"/>
                        <a:ea typeface="Times New Roman"/>
                        <a:cs typeface="Times New Roman"/>
                      </a:endParaRPr>
                    </a:p>
                  </a:txBody>
                  <a:tcPr marL="24541" marR="24541" marT="0" marB="0" anchor="b">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Pellets</a:t>
                      </a:r>
                      <a:endParaRPr lang="es-EC" sz="1200" b="1">
                        <a:latin typeface="+mj-lt"/>
                        <a:ea typeface="Times New Roman"/>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indent="0" algn="ctr">
                        <a:lnSpc>
                          <a:spcPct val="100000"/>
                        </a:lnSpc>
                        <a:spcAft>
                          <a:spcPts val="0"/>
                        </a:spcAft>
                      </a:pPr>
                      <a:r>
                        <a:rPr lang="es-ES_tradnl" sz="1200" b="1" dirty="0" smtClean="0">
                          <a:latin typeface="+mj-lt"/>
                          <a:ea typeface="Times New Roman"/>
                          <a:cs typeface="Times New Roman"/>
                        </a:rPr>
                        <a:t>Harina</a:t>
                      </a:r>
                      <a:endParaRPr lang="es-EC" sz="1200" b="1" dirty="0">
                        <a:latin typeface="+mj-lt"/>
                        <a:ea typeface="Times New Roman"/>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indent="0" algn="ctr">
                        <a:lnSpc>
                          <a:spcPct val="100000"/>
                        </a:lnSpc>
                        <a:spcAft>
                          <a:spcPts val="0"/>
                        </a:spcAft>
                      </a:pPr>
                      <a:r>
                        <a:rPr lang="es-ES_tradnl" sz="1200" b="1" dirty="0">
                          <a:latin typeface="+mj-lt"/>
                          <a:ea typeface="Times New Roman"/>
                          <a:cs typeface="Times New Roman"/>
                        </a:rPr>
                        <a:t>R</a:t>
                      </a:r>
                      <a:r>
                        <a:rPr lang="es-ES_tradnl" sz="1200" b="1" dirty="0" smtClean="0">
                          <a:latin typeface="+mj-lt"/>
                          <a:ea typeface="Times New Roman"/>
                          <a:cs typeface="Times New Roman"/>
                        </a:rPr>
                        <a:t>eferencial</a:t>
                      </a:r>
                      <a:endParaRPr lang="es-EC" sz="1200" b="1" dirty="0">
                        <a:latin typeface="+mj-lt"/>
                        <a:ea typeface="Times New Roman"/>
                        <a:cs typeface="Times New Roman"/>
                      </a:endParaRPr>
                    </a:p>
                  </a:txBody>
                  <a:tcPr marL="24541" marR="24541" marT="0" marB="0" anchor="b">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Tcal.</a:t>
                      </a:r>
                      <a:endParaRPr lang="es-EC" sz="1200" b="1">
                        <a:latin typeface="+mj-lt"/>
                        <a:ea typeface="Times New Roman"/>
                        <a:cs typeface="Times New Roman"/>
                      </a:endParaRPr>
                    </a:p>
                  </a:txBody>
                  <a:tcPr marL="24541" marR="24541" marT="0" marB="0" anchor="b">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Prob.</a:t>
                      </a:r>
                      <a:endParaRPr lang="es-EC" sz="1200" b="1">
                        <a:latin typeface="+mj-lt"/>
                        <a:ea typeface="Times New Roman"/>
                        <a:cs typeface="Times New Roman"/>
                      </a:endParaRPr>
                    </a:p>
                  </a:txBody>
                  <a:tcPr marL="24541" marR="24541" marT="0" marB="0" anchor="b">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4541" marR="24541" marT="0" marB="0" anchor="b">
                    <a:lnL>
                      <a:noFill/>
                    </a:lnL>
                    <a:lnR>
                      <a:noFill/>
                    </a:lnR>
                    <a:lnT>
                      <a:noFill/>
                    </a:lnT>
                    <a:lnB w="12700" cap="flat" cmpd="sng" algn="ctr">
                      <a:solidFill>
                        <a:srgbClr val="000000"/>
                      </a:solidFill>
                      <a:prstDash val="solid"/>
                      <a:round/>
                      <a:headEnd type="none" w="med" len="med"/>
                      <a:tailEnd type="none" w="med" len="med"/>
                    </a:lnB>
                    <a:solidFill>
                      <a:srgbClr val="CCFFFF"/>
                    </a:solidFill>
                  </a:tcPr>
                </a:tc>
              </a:tr>
              <a:tr h="252422">
                <a:tc>
                  <a:txBody>
                    <a:bodyPr/>
                    <a:lstStyle/>
                    <a:p>
                      <a:pPr indent="0" algn="ctr">
                        <a:lnSpc>
                          <a:spcPct val="100000"/>
                        </a:lnSpc>
                        <a:spcAft>
                          <a:spcPts val="0"/>
                        </a:spcAft>
                      </a:pPr>
                      <a:r>
                        <a:rPr lang="es-ES_tradnl" sz="1200" b="1">
                          <a:latin typeface="+mj-lt"/>
                          <a:ea typeface="Times New Roman"/>
                          <a:cs typeface="Times New Roman"/>
                        </a:rPr>
                        <a:t>A las 19 semanas</a:t>
                      </a:r>
                      <a:endParaRPr lang="es-EC" sz="1200" b="1">
                        <a:latin typeface="+mj-lt"/>
                        <a:ea typeface="Times New Roman"/>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78,47</a:t>
                      </a:r>
                      <a:endParaRPr lang="es-EC" sz="1200" b="1">
                        <a:latin typeface="+mj-lt"/>
                        <a:ea typeface="Times New Roman"/>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90,42</a:t>
                      </a:r>
                      <a:endParaRPr lang="es-EC" sz="1200" b="1">
                        <a:latin typeface="+mj-lt"/>
                        <a:ea typeface="Times New Roman"/>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84</a:t>
                      </a:r>
                      <a:endParaRPr lang="es-EC" sz="1200" b="1">
                        <a:latin typeface="+mj-lt"/>
                        <a:ea typeface="Times New Roman"/>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-228,35</a:t>
                      </a:r>
                      <a:endParaRPr lang="es-EC" sz="1200" b="1">
                        <a:latin typeface="+mj-lt"/>
                        <a:ea typeface="Times New Roman"/>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7,51</a:t>
                      </a:r>
                      <a:endParaRPr lang="es-EC" sz="1200" b="1">
                        <a:latin typeface="+mj-lt"/>
                        <a:ea typeface="Times New Roman"/>
                        <a:cs typeface="Times New Roman"/>
                      </a:endParaRPr>
                    </a:p>
                  </a:txBody>
                  <a:tcPr marL="24541" marR="24541" marT="0" marB="0" anchor="b">
                    <a:lnL>
                      <a:noFill/>
                    </a:lnL>
                    <a:lnR>
                      <a:noFill/>
                    </a:lnR>
                    <a:lnT w="12700" cap="flat" cmpd="sng" algn="ctr">
                      <a:solidFill>
                        <a:srgbClr val="000000"/>
                      </a:solidFill>
                      <a:prstDash val="solid"/>
                      <a:round/>
                      <a:headEnd type="none" w="med" len="med"/>
                      <a:tailEnd type="none" w="med" len="med"/>
                    </a:lnT>
                    <a:lnB>
                      <a:noFill/>
                    </a:lnB>
                    <a:solidFill>
                      <a:srgbClr val="CCFFFF"/>
                    </a:solidFill>
                  </a:tcPr>
                </a:tc>
              </a:tr>
              <a:tr h="252422">
                <a:tc>
                  <a:txBody>
                    <a:bodyPr/>
                    <a:lstStyle/>
                    <a:p>
                      <a:pPr indent="0" algn="ctr">
                        <a:lnSpc>
                          <a:spcPct val="100000"/>
                        </a:lnSpc>
                        <a:spcAft>
                          <a:spcPts val="0"/>
                        </a:spcAft>
                      </a:pPr>
                      <a:r>
                        <a:rPr lang="es-ES_tradnl" sz="1200" b="1">
                          <a:latin typeface="+mj-lt"/>
                          <a:ea typeface="Times New Roman"/>
                          <a:cs typeface="Times New Roman"/>
                        </a:rPr>
                        <a:t>A las 22 semanas</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82,47</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94,65</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100</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-232,93</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7,31</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r>
              <a:tr h="252422">
                <a:tc>
                  <a:txBody>
                    <a:bodyPr/>
                    <a:lstStyle/>
                    <a:p>
                      <a:pPr indent="0" algn="ctr">
                        <a:lnSpc>
                          <a:spcPct val="100000"/>
                        </a:lnSpc>
                        <a:spcAft>
                          <a:spcPts val="0"/>
                        </a:spcAft>
                      </a:pPr>
                      <a:r>
                        <a:rPr lang="es-ES_tradnl" sz="1200" b="1">
                          <a:latin typeface="+mj-lt"/>
                          <a:ea typeface="Times New Roman"/>
                          <a:cs typeface="Times New Roman"/>
                        </a:rPr>
                        <a:t>A las 26 semanas</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100,37</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104,02</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105</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-215,47</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dirty="0">
                          <a:latin typeface="+mj-lt"/>
                          <a:ea typeface="Times New Roman"/>
                          <a:cs typeface="Times New Roman"/>
                        </a:rPr>
                        <a:t>2,09</a:t>
                      </a:r>
                      <a:endParaRPr lang="es-EC" sz="1200" b="1" dirty="0">
                        <a:latin typeface="+mj-lt"/>
                        <a:ea typeface="Times New Roman"/>
                        <a:cs typeface="Times New Roman"/>
                      </a:endParaRPr>
                    </a:p>
                  </a:txBody>
                  <a:tcPr marL="24541" marR="24541" marT="0" marB="0" anchor="b">
                    <a:lnL>
                      <a:noFill/>
                    </a:lnL>
                    <a:lnR>
                      <a:noFill/>
                    </a:lnR>
                    <a:lnT>
                      <a:noFill/>
                    </a:lnT>
                    <a:lnB>
                      <a:noFill/>
                    </a:lnB>
                    <a:solidFill>
                      <a:srgbClr val="CCFFFF"/>
                    </a:solidFill>
                  </a:tcPr>
                </a:tc>
              </a:tr>
              <a:tr h="252422">
                <a:tc>
                  <a:txBody>
                    <a:bodyPr/>
                    <a:lstStyle/>
                    <a:p>
                      <a:pPr indent="0" algn="ctr">
                        <a:lnSpc>
                          <a:spcPct val="100000"/>
                        </a:lnSpc>
                        <a:spcAft>
                          <a:spcPts val="0"/>
                        </a:spcAft>
                      </a:pPr>
                      <a:r>
                        <a:rPr lang="es-ES_tradnl" sz="1200" b="1">
                          <a:latin typeface="+mj-lt"/>
                          <a:ea typeface="Times New Roman"/>
                          <a:cs typeface="Times New Roman"/>
                        </a:rPr>
                        <a:t>A las 30 semanas</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109,62</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109,97</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110</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-174,00</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dirty="0">
                          <a:latin typeface="+mj-lt"/>
                          <a:ea typeface="Times New Roman"/>
                          <a:cs typeface="Times New Roman"/>
                        </a:rPr>
                        <a:t>0,93</a:t>
                      </a:r>
                      <a:endParaRPr lang="es-EC" sz="1200" b="1" dirty="0">
                        <a:latin typeface="+mj-lt"/>
                        <a:ea typeface="Times New Roman"/>
                        <a:cs typeface="Times New Roman"/>
                      </a:endParaRPr>
                    </a:p>
                  </a:txBody>
                  <a:tcPr marL="24541" marR="24541" marT="0" marB="0" anchor="b">
                    <a:lnL>
                      <a:noFill/>
                    </a:lnL>
                    <a:lnR>
                      <a:noFill/>
                    </a:lnR>
                    <a:lnT>
                      <a:noFill/>
                    </a:lnT>
                    <a:lnB>
                      <a:noFill/>
                    </a:lnB>
                    <a:solidFill>
                      <a:srgbClr val="CCFFFF"/>
                    </a:solidFill>
                  </a:tcPr>
                </a:tc>
              </a:tr>
              <a:tr h="252422">
                <a:tc>
                  <a:txBody>
                    <a:bodyPr/>
                    <a:lstStyle/>
                    <a:p>
                      <a:pPr indent="0" algn="ctr">
                        <a:lnSpc>
                          <a:spcPct val="100000"/>
                        </a:lnSpc>
                        <a:spcAft>
                          <a:spcPts val="0"/>
                        </a:spcAft>
                      </a:pPr>
                      <a:r>
                        <a:rPr lang="es-ES_tradnl" sz="1200" b="1">
                          <a:latin typeface="+mj-lt"/>
                          <a:ea typeface="Times New Roman"/>
                          <a:cs typeface="Times New Roman"/>
                        </a:rPr>
                        <a:t>A las 34 semanas</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112,23</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116,08</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115</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-220,70</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2,00</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r>
              <a:tr h="252422">
                <a:tc>
                  <a:txBody>
                    <a:bodyPr/>
                    <a:lstStyle/>
                    <a:p>
                      <a:pPr indent="0" algn="ctr">
                        <a:lnSpc>
                          <a:spcPct val="100000"/>
                        </a:lnSpc>
                        <a:spcAft>
                          <a:spcPts val="0"/>
                        </a:spcAft>
                      </a:pPr>
                      <a:r>
                        <a:rPr lang="es-ES_tradnl" sz="1200" b="1" dirty="0">
                          <a:solidFill>
                            <a:srgbClr val="FF0000"/>
                          </a:solidFill>
                          <a:latin typeface="+mj-lt"/>
                          <a:ea typeface="Times New Roman"/>
                          <a:cs typeface="Times New Roman"/>
                        </a:rPr>
                        <a:t>A las 38 semanas</a:t>
                      </a:r>
                      <a:endParaRPr lang="es-EC" sz="1200" b="1" dirty="0">
                        <a:solidFill>
                          <a:srgbClr val="FF0000"/>
                        </a:solidFill>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solidFill>
                            <a:srgbClr val="FF0000"/>
                          </a:solidFill>
                          <a:latin typeface="+mj-lt"/>
                          <a:ea typeface="Times New Roman"/>
                          <a:cs typeface="Times New Roman"/>
                        </a:rPr>
                        <a:t>114,55</a:t>
                      </a:r>
                      <a:endParaRPr lang="es-EC" sz="1200" b="1">
                        <a:solidFill>
                          <a:srgbClr val="FF0000"/>
                        </a:solidFill>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solidFill>
                          <a:srgbClr val="FF0000"/>
                        </a:solidFill>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dirty="0">
                          <a:solidFill>
                            <a:srgbClr val="FF0000"/>
                          </a:solidFill>
                          <a:latin typeface="+mj-lt"/>
                          <a:ea typeface="Times New Roman"/>
                          <a:cs typeface="Times New Roman"/>
                        </a:rPr>
                        <a:t>117,60</a:t>
                      </a:r>
                      <a:endParaRPr lang="es-EC" sz="1200" b="1" dirty="0">
                        <a:solidFill>
                          <a:srgbClr val="FF0000"/>
                        </a:solidFill>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115</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-2,93</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0,021</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1,73</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r>
              <a:tr h="252422">
                <a:tc>
                  <a:txBody>
                    <a:bodyPr/>
                    <a:lstStyle/>
                    <a:p>
                      <a:pPr indent="0" algn="ctr">
                        <a:lnSpc>
                          <a:spcPct val="100000"/>
                        </a:lnSpc>
                        <a:spcAft>
                          <a:spcPts val="0"/>
                        </a:spcAft>
                      </a:pPr>
                      <a:r>
                        <a:rPr lang="es-ES_tradnl" sz="1200" b="1" dirty="0">
                          <a:solidFill>
                            <a:srgbClr val="0070C0"/>
                          </a:solidFill>
                          <a:latin typeface="+mj-lt"/>
                          <a:ea typeface="Times New Roman"/>
                          <a:cs typeface="Times New Roman"/>
                        </a:rPr>
                        <a:t>A las 42 semanas</a:t>
                      </a:r>
                      <a:endParaRPr lang="es-EC" sz="1200" b="1" dirty="0">
                        <a:solidFill>
                          <a:srgbClr val="0070C0"/>
                        </a:solidFill>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solidFill>
                            <a:srgbClr val="0070C0"/>
                          </a:solidFill>
                          <a:latin typeface="+mj-lt"/>
                          <a:ea typeface="Times New Roman"/>
                          <a:cs typeface="Times New Roman"/>
                        </a:rPr>
                        <a:t>116,20</a:t>
                      </a:r>
                      <a:endParaRPr lang="es-EC" sz="1200" b="1">
                        <a:solidFill>
                          <a:srgbClr val="0070C0"/>
                        </a:solidFill>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solidFill>
                          <a:srgbClr val="0070C0"/>
                        </a:solidFill>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dirty="0">
                          <a:solidFill>
                            <a:srgbClr val="0070C0"/>
                          </a:solidFill>
                          <a:latin typeface="+mj-lt"/>
                          <a:ea typeface="Times New Roman"/>
                          <a:cs typeface="Times New Roman"/>
                        </a:rPr>
                        <a:t>117,65</a:t>
                      </a:r>
                      <a:endParaRPr lang="es-EC" sz="1200" b="1" dirty="0">
                        <a:solidFill>
                          <a:srgbClr val="0070C0"/>
                        </a:solidFill>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115</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-1,38</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0,120</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ns</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1,22</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r>
              <a:tr h="252422">
                <a:tc>
                  <a:txBody>
                    <a:bodyPr/>
                    <a:lstStyle/>
                    <a:p>
                      <a:pPr indent="0" algn="ctr">
                        <a:lnSpc>
                          <a:spcPct val="100000"/>
                        </a:lnSpc>
                        <a:spcAft>
                          <a:spcPts val="0"/>
                        </a:spcAft>
                      </a:pPr>
                      <a:r>
                        <a:rPr lang="es-ES_tradnl" sz="1200" b="1" dirty="0">
                          <a:solidFill>
                            <a:srgbClr val="FF0000"/>
                          </a:solidFill>
                          <a:latin typeface="+mj-lt"/>
                          <a:ea typeface="Times New Roman"/>
                          <a:cs typeface="Times New Roman"/>
                        </a:rPr>
                        <a:t>A las 46 semanas</a:t>
                      </a:r>
                      <a:endParaRPr lang="es-EC" sz="1200" b="1" dirty="0">
                        <a:solidFill>
                          <a:srgbClr val="FF0000"/>
                        </a:solidFill>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solidFill>
                            <a:srgbClr val="FF0000"/>
                          </a:solidFill>
                          <a:latin typeface="+mj-lt"/>
                          <a:ea typeface="Times New Roman"/>
                          <a:cs typeface="Times New Roman"/>
                        </a:rPr>
                        <a:t>113,80</a:t>
                      </a:r>
                      <a:endParaRPr lang="es-EC" sz="1200" b="1">
                        <a:solidFill>
                          <a:srgbClr val="FF0000"/>
                        </a:solidFill>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solidFill>
                          <a:srgbClr val="FF0000"/>
                        </a:solidFill>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solidFill>
                            <a:srgbClr val="FF0000"/>
                          </a:solidFill>
                          <a:latin typeface="+mj-lt"/>
                          <a:ea typeface="Times New Roman"/>
                          <a:cs typeface="Times New Roman"/>
                        </a:rPr>
                        <a:t>116,96</a:t>
                      </a:r>
                      <a:endParaRPr lang="es-EC" sz="1200" b="1">
                        <a:solidFill>
                          <a:srgbClr val="FF0000"/>
                        </a:solidFill>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115</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-3,06</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0,019</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1,78</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r>
              <a:tr h="252422">
                <a:tc>
                  <a:txBody>
                    <a:bodyPr/>
                    <a:lstStyle/>
                    <a:p>
                      <a:pPr indent="0" algn="ctr">
                        <a:lnSpc>
                          <a:spcPct val="100000"/>
                        </a:lnSpc>
                        <a:spcAft>
                          <a:spcPts val="0"/>
                        </a:spcAft>
                      </a:pPr>
                      <a:r>
                        <a:rPr lang="es-ES_tradnl" sz="1200" b="1" dirty="0">
                          <a:solidFill>
                            <a:srgbClr val="FF0000"/>
                          </a:solidFill>
                          <a:latin typeface="+mj-lt"/>
                          <a:ea typeface="Times New Roman"/>
                          <a:cs typeface="Times New Roman"/>
                        </a:rPr>
                        <a:t>A las 50 semanas</a:t>
                      </a:r>
                      <a:endParaRPr lang="es-EC" sz="1200" b="1" dirty="0">
                        <a:solidFill>
                          <a:srgbClr val="FF0000"/>
                        </a:solidFill>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solidFill>
                            <a:srgbClr val="FF0000"/>
                          </a:solidFill>
                          <a:latin typeface="+mj-lt"/>
                          <a:ea typeface="Times New Roman"/>
                          <a:cs typeface="Times New Roman"/>
                        </a:rPr>
                        <a:t>114,43</a:t>
                      </a:r>
                      <a:endParaRPr lang="es-EC" sz="1200" b="1">
                        <a:solidFill>
                          <a:srgbClr val="FF0000"/>
                        </a:solidFill>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solidFill>
                          <a:srgbClr val="FF0000"/>
                        </a:solidFill>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dirty="0">
                          <a:solidFill>
                            <a:srgbClr val="FF0000"/>
                          </a:solidFill>
                          <a:latin typeface="+mj-lt"/>
                          <a:ea typeface="Times New Roman"/>
                          <a:cs typeface="Times New Roman"/>
                        </a:rPr>
                        <a:t>117,56</a:t>
                      </a:r>
                      <a:endParaRPr lang="es-EC" sz="1200" b="1" dirty="0">
                        <a:solidFill>
                          <a:srgbClr val="FF0000"/>
                        </a:solidFill>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115</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-3,01</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dirty="0">
                          <a:latin typeface="+mj-lt"/>
                          <a:ea typeface="Times New Roman"/>
                          <a:cs typeface="Times New Roman"/>
                        </a:rPr>
                        <a:t>0,020</a:t>
                      </a:r>
                      <a:endParaRPr lang="es-EC" sz="1200" b="1" dirty="0">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1,76</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r>
              <a:tr h="252422">
                <a:tc>
                  <a:txBody>
                    <a:bodyPr/>
                    <a:lstStyle/>
                    <a:p>
                      <a:pPr indent="0" algn="ctr">
                        <a:lnSpc>
                          <a:spcPct val="100000"/>
                        </a:lnSpc>
                        <a:spcAft>
                          <a:spcPts val="0"/>
                        </a:spcAft>
                      </a:pPr>
                      <a:r>
                        <a:rPr lang="es-ES_tradnl" sz="1200" b="1">
                          <a:latin typeface="+mj-lt"/>
                          <a:ea typeface="Times New Roman"/>
                          <a:cs typeface="Times New Roman"/>
                        </a:rPr>
                        <a:t>A las 54 semanas</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115,07</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115,61</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115</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-222,90</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0,95</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r>
              <a:tr h="252422">
                <a:tc>
                  <a:txBody>
                    <a:bodyPr/>
                    <a:lstStyle/>
                    <a:p>
                      <a:pPr indent="0" algn="ctr">
                        <a:lnSpc>
                          <a:spcPct val="100000"/>
                        </a:lnSpc>
                        <a:spcAft>
                          <a:spcPts val="0"/>
                        </a:spcAft>
                      </a:pPr>
                      <a:r>
                        <a:rPr lang="es-ES_tradnl" sz="1200" b="1">
                          <a:latin typeface="+mj-lt"/>
                          <a:ea typeface="Times New Roman"/>
                          <a:cs typeface="Times New Roman"/>
                        </a:rPr>
                        <a:t>A las 58 semanas</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114,99</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113,91</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115</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5,33</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0,003</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0,73</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r>
              <a:tr h="252422">
                <a:tc>
                  <a:txBody>
                    <a:bodyPr/>
                    <a:lstStyle/>
                    <a:p>
                      <a:pPr indent="0" algn="ctr">
                        <a:lnSpc>
                          <a:spcPct val="100000"/>
                        </a:lnSpc>
                        <a:spcAft>
                          <a:spcPts val="0"/>
                        </a:spcAft>
                      </a:pPr>
                      <a:r>
                        <a:rPr lang="es-ES_tradnl" sz="1200" b="1" dirty="0">
                          <a:solidFill>
                            <a:srgbClr val="0070C0"/>
                          </a:solidFill>
                          <a:latin typeface="+mj-lt"/>
                          <a:ea typeface="Times New Roman"/>
                          <a:cs typeface="Times New Roman"/>
                        </a:rPr>
                        <a:t>A las 62 semanas</a:t>
                      </a:r>
                      <a:endParaRPr lang="es-EC" sz="1200" b="1" dirty="0">
                        <a:solidFill>
                          <a:srgbClr val="0070C0"/>
                        </a:solidFill>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solidFill>
                            <a:srgbClr val="0070C0"/>
                          </a:solidFill>
                          <a:latin typeface="+mj-lt"/>
                          <a:ea typeface="Times New Roman"/>
                          <a:cs typeface="Times New Roman"/>
                        </a:rPr>
                        <a:t>115,91</a:t>
                      </a:r>
                      <a:endParaRPr lang="es-EC" sz="1200" b="1">
                        <a:solidFill>
                          <a:srgbClr val="0070C0"/>
                        </a:solidFill>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solidFill>
                          <a:srgbClr val="0070C0"/>
                        </a:solidFill>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dirty="0">
                          <a:solidFill>
                            <a:srgbClr val="0070C0"/>
                          </a:solidFill>
                          <a:latin typeface="+mj-lt"/>
                          <a:ea typeface="Times New Roman"/>
                          <a:cs typeface="Times New Roman"/>
                        </a:rPr>
                        <a:t>115,29</a:t>
                      </a:r>
                      <a:endParaRPr lang="es-EC" sz="1200" b="1" dirty="0">
                        <a:solidFill>
                          <a:srgbClr val="0070C0"/>
                        </a:solidFill>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115</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1,34</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0,126</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ns</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0,72</a:t>
                      </a:r>
                      <a:endParaRPr lang="es-EC" sz="1200" b="1">
                        <a:latin typeface="+mj-lt"/>
                        <a:ea typeface="Times New Roman"/>
                        <a:cs typeface="Times New Roman"/>
                      </a:endParaRPr>
                    </a:p>
                  </a:txBody>
                  <a:tcPr marL="24541" marR="24541" marT="0" marB="0" anchor="b">
                    <a:lnL>
                      <a:noFill/>
                    </a:lnL>
                    <a:lnR>
                      <a:noFill/>
                    </a:lnR>
                    <a:lnT>
                      <a:noFill/>
                    </a:lnT>
                    <a:lnB>
                      <a:noFill/>
                    </a:lnB>
                    <a:solidFill>
                      <a:srgbClr val="CCFFFF"/>
                    </a:solidFill>
                  </a:tcPr>
                </a:tc>
              </a:tr>
              <a:tr h="252422">
                <a:tc>
                  <a:txBody>
                    <a:bodyPr/>
                    <a:lstStyle/>
                    <a:p>
                      <a:pPr indent="0" algn="ctr">
                        <a:lnSpc>
                          <a:spcPct val="100000"/>
                        </a:lnSpc>
                        <a:spcAft>
                          <a:spcPts val="0"/>
                        </a:spcAft>
                      </a:pPr>
                      <a:r>
                        <a:rPr lang="es-ES_tradnl" sz="1200" b="1">
                          <a:latin typeface="+mj-lt"/>
                          <a:ea typeface="Times New Roman"/>
                          <a:cs typeface="Times New Roman"/>
                        </a:rPr>
                        <a:t>A las 64 semanas</a:t>
                      </a:r>
                      <a:endParaRPr lang="es-EC" sz="1200" b="1">
                        <a:latin typeface="+mj-lt"/>
                        <a:ea typeface="Times New Roman"/>
                        <a:cs typeface="Times New Roman"/>
                      </a:endParaRPr>
                    </a:p>
                  </a:txBody>
                  <a:tcPr marL="24541" marR="24541" marT="0" marB="0" anchor="b">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116,59</a:t>
                      </a:r>
                      <a:endParaRPr lang="es-EC" sz="1200" b="1">
                        <a:latin typeface="+mj-lt"/>
                        <a:ea typeface="Times New Roman"/>
                        <a:cs typeface="Times New Roman"/>
                      </a:endParaRPr>
                    </a:p>
                  </a:txBody>
                  <a:tcPr marL="24541" marR="24541" marT="0" marB="0" anchor="b">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115,56</a:t>
                      </a:r>
                      <a:endParaRPr lang="es-EC" sz="1200" b="1">
                        <a:latin typeface="+mj-lt"/>
                        <a:ea typeface="Times New Roman"/>
                        <a:cs typeface="Times New Roman"/>
                      </a:endParaRPr>
                    </a:p>
                  </a:txBody>
                  <a:tcPr marL="24541" marR="24541" marT="0" marB="0" anchor="b">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indent="0">
                        <a:lnSpc>
                          <a:spcPct val="100000"/>
                        </a:lnSpc>
                      </a:pPr>
                      <a:endParaRPr lang="es-EC" sz="1200" b="1">
                        <a:latin typeface="+mj-lt"/>
                        <a:ea typeface="Calibri"/>
                        <a:cs typeface="Times New Roman"/>
                      </a:endParaRPr>
                    </a:p>
                  </a:txBody>
                  <a:tcPr marL="24541" marR="24541" marT="0" marB="0" anchor="b">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115</a:t>
                      </a:r>
                      <a:endParaRPr lang="es-EC" sz="1200" b="1">
                        <a:latin typeface="+mj-lt"/>
                        <a:ea typeface="Times New Roman"/>
                        <a:cs typeface="Times New Roman"/>
                      </a:endParaRPr>
                    </a:p>
                  </a:txBody>
                  <a:tcPr marL="24541" marR="24541" marT="0" marB="0" anchor="b">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325,71</a:t>
                      </a:r>
                      <a:endParaRPr lang="es-EC" sz="1200" b="1">
                        <a:latin typeface="+mj-lt"/>
                        <a:ea typeface="Times New Roman"/>
                        <a:cs typeface="Times New Roman"/>
                      </a:endParaRPr>
                    </a:p>
                  </a:txBody>
                  <a:tcPr marL="24541" marR="24541" marT="0" marB="0" anchor="b">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4541" marR="24541" marT="0" marB="0" anchor="b">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4541" marR="24541" marT="0" marB="0" anchor="b">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indent="0" algn="ctr">
                        <a:lnSpc>
                          <a:spcPct val="100000"/>
                        </a:lnSpc>
                        <a:spcAft>
                          <a:spcPts val="0"/>
                        </a:spcAft>
                      </a:pPr>
                      <a:r>
                        <a:rPr lang="es-ES_tradnl" sz="1200" b="1" dirty="0">
                          <a:latin typeface="+mj-lt"/>
                          <a:ea typeface="Times New Roman"/>
                          <a:cs typeface="Times New Roman"/>
                        </a:rPr>
                        <a:t>0,80</a:t>
                      </a:r>
                      <a:endParaRPr lang="es-EC" sz="1200" b="1" dirty="0">
                        <a:latin typeface="+mj-lt"/>
                        <a:ea typeface="Times New Roman"/>
                        <a:cs typeface="Times New Roman"/>
                      </a:endParaRPr>
                    </a:p>
                  </a:txBody>
                  <a:tcPr marL="24541" marR="24541" marT="0" marB="0" anchor="b">
                    <a:lnL>
                      <a:noFill/>
                    </a:lnL>
                    <a:lnR>
                      <a:noFill/>
                    </a:lnR>
                    <a:lnT>
                      <a:noFill/>
                    </a:lnT>
                    <a:lnB w="12700" cap="flat" cmpd="sng" algn="ctr">
                      <a:solidFill>
                        <a:srgbClr val="000000"/>
                      </a:solidFill>
                      <a:prstDash val="solid"/>
                      <a:round/>
                      <a:headEnd type="none" w="med" len="med"/>
                      <a:tailEnd type="none" w="med" len="med"/>
                    </a:lnB>
                    <a:solidFill>
                      <a:srgbClr val="CCFFFF"/>
                    </a:solidFill>
                  </a:tcPr>
                </a:tc>
              </a:tr>
            </a:tbl>
          </a:graphicData>
        </a:graphic>
      </p:graphicFrame>
      <p:sp>
        <p:nvSpPr>
          <p:cNvPr id="6" name="5 CuadroTexto"/>
          <p:cNvSpPr txBox="1"/>
          <p:nvPr/>
        </p:nvSpPr>
        <p:spPr>
          <a:xfrm>
            <a:off x="827584" y="5157192"/>
            <a:ext cx="7848872" cy="830997"/>
          </a:xfrm>
          <a:prstGeom prst="rect">
            <a:avLst/>
          </a:prstGeom>
          <a:noFill/>
        </p:spPr>
        <p:txBody>
          <a:bodyPr wrap="square" rtlCol="0">
            <a:spAutoFit/>
          </a:bodyPr>
          <a:lstStyle/>
          <a:p>
            <a:r>
              <a:rPr lang="es-ES_tradnl" sz="1200" b="1" dirty="0" smtClean="0"/>
              <a:t>Valor referencial: Guía de manejo de la ponedora Lohmann Brown (Lohmann </a:t>
            </a:r>
            <a:r>
              <a:rPr lang="es-ES_tradnl" sz="1200" b="1" dirty="0" err="1" smtClean="0"/>
              <a:t>Tierzucht</a:t>
            </a:r>
            <a:r>
              <a:rPr lang="es-ES_tradnl" sz="1200" b="1" dirty="0" smtClean="0"/>
              <a:t>, 2013).</a:t>
            </a:r>
            <a:endParaRPr lang="es-EC" sz="1200" b="1" dirty="0" smtClean="0"/>
          </a:p>
          <a:p>
            <a:r>
              <a:rPr lang="es-ES_tradnl" sz="1200" b="1" dirty="0" smtClean="0"/>
              <a:t>Prob. &gt; 0.05: No existen diferencias estadísticas (</a:t>
            </a:r>
            <a:r>
              <a:rPr lang="es-ES_tradnl" sz="1200" b="1" dirty="0" err="1" smtClean="0"/>
              <a:t>ns</a:t>
            </a:r>
            <a:r>
              <a:rPr lang="es-ES_tradnl" sz="1200" b="1" dirty="0" smtClean="0"/>
              <a:t>).</a:t>
            </a:r>
            <a:endParaRPr lang="es-EC" sz="1200" b="1" dirty="0" smtClean="0"/>
          </a:p>
          <a:p>
            <a:r>
              <a:rPr lang="es-ES_tradnl" sz="1200" b="1" dirty="0" err="1" smtClean="0"/>
              <a:t>Prob</a:t>
            </a:r>
            <a:r>
              <a:rPr lang="es-ES_tradnl" sz="1200" b="1" dirty="0" smtClean="0"/>
              <a:t>. &lt; 0.01: Existen diferencias altamente significativas (**).</a:t>
            </a:r>
            <a:endParaRPr lang="es-EC" sz="1200" b="1" dirty="0" smtClean="0"/>
          </a:p>
          <a:p>
            <a:r>
              <a:rPr lang="es-ES_tradnl" sz="1200" b="1" dirty="0" smtClean="0"/>
              <a:t>Elaborado por: Mantilla y Mejía (2013)</a:t>
            </a:r>
            <a:endParaRPr lang="es-EC" sz="1200" b="1"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5805264"/>
            <a:ext cx="2376264"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8 CuadroTexto"/>
          <p:cNvSpPr txBox="1"/>
          <p:nvPr/>
        </p:nvSpPr>
        <p:spPr>
          <a:xfrm>
            <a:off x="1691680" y="44624"/>
            <a:ext cx="5940660"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Consumo de alimento, g/ave/día</a:t>
            </a:r>
            <a:endParaRPr lang="es-EC" sz="2800" dirty="0">
              <a:solidFill>
                <a:srgbClr val="0070C0"/>
              </a:solidFill>
              <a:effectLst>
                <a:outerShdw blurRad="38100" dist="38100" dir="2700000" algn="tl">
                  <a:srgbClr val="000000">
                    <a:alpha val="43137"/>
                  </a:srgbClr>
                </a:outerShdw>
              </a:effectLst>
            </a:endParaRPr>
          </a:p>
        </p:txBody>
      </p:sp>
      <p:pic>
        <p:nvPicPr>
          <p:cNvPr id="11" name="Picture 6" descr="http://www.ltz.de/uploads/Produkte%20Tradition.jpg"/>
          <p:cNvPicPr>
            <a:picLocks noChangeAspect="1" noChangeArrowheads="1"/>
          </p:cNvPicPr>
          <p:nvPr/>
        </p:nvPicPr>
        <p:blipFill>
          <a:blip r:embed="rId3" cstate="print"/>
          <a:srcRect/>
          <a:stretch>
            <a:fillRect/>
          </a:stretch>
        </p:blipFill>
        <p:spPr bwMode="auto">
          <a:xfrm flipH="1">
            <a:off x="0" y="1"/>
            <a:ext cx="399363" cy="598376"/>
          </a:xfrm>
          <a:prstGeom prst="rect">
            <a:avLst/>
          </a:prstGeom>
          <a:noFill/>
        </p:spPr>
      </p:pic>
      <p:sp>
        <p:nvSpPr>
          <p:cNvPr id="8" name="Oval 491"/>
          <p:cNvSpPr>
            <a:spLocks noChangeArrowheads="1"/>
          </p:cNvSpPr>
          <p:nvPr/>
        </p:nvSpPr>
        <p:spPr bwMode="auto">
          <a:xfrm>
            <a:off x="3347343" y="1485478"/>
            <a:ext cx="936625"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Oval 491"/>
          <p:cNvSpPr>
            <a:spLocks noChangeArrowheads="1"/>
          </p:cNvSpPr>
          <p:nvPr/>
        </p:nvSpPr>
        <p:spPr bwMode="auto">
          <a:xfrm>
            <a:off x="7020272" y="3212976"/>
            <a:ext cx="648072" cy="287338"/>
          </a:xfrm>
          <a:prstGeom prst="ellipse">
            <a:avLst/>
          </a:prstGeom>
          <a:noFill/>
          <a:ln w="28575">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Oval 491"/>
          <p:cNvSpPr>
            <a:spLocks noChangeArrowheads="1"/>
          </p:cNvSpPr>
          <p:nvPr/>
        </p:nvSpPr>
        <p:spPr bwMode="auto">
          <a:xfrm>
            <a:off x="7020272" y="4437112"/>
            <a:ext cx="648072" cy="287338"/>
          </a:xfrm>
          <a:prstGeom prst="ellipse">
            <a:avLst/>
          </a:prstGeom>
          <a:noFill/>
          <a:ln w="28575">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Gráfico"/>
          <p:cNvGraphicFramePr/>
          <p:nvPr>
            <p:extLst>
              <p:ext uri="{D42A27DB-BD31-4B8C-83A1-F6EECF244321}">
                <p14:modId xmlns:p14="http://schemas.microsoft.com/office/powerpoint/2010/main" val="1680794098"/>
              </p:ext>
            </p:extLst>
          </p:nvPr>
        </p:nvGraphicFramePr>
        <p:xfrm>
          <a:off x="199681" y="764704"/>
          <a:ext cx="6878340" cy="4085872"/>
        </p:xfrm>
        <a:graphic>
          <a:graphicData uri="http://schemas.openxmlformats.org/drawingml/2006/chart">
            <c:chart xmlns:c="http://schemas.openxmlformats.org/drawingml/2006/chart" xmlns:r="http://schemas.openxmlformats.org/officeDocument/2006/relationships" r:id="rId2"/>
          </a:graphicData>
        </a:graphic>
      </p:graphicFrame>
      <p:sp>
        <p:nvSpPr>
          <p:cNvPr id="7" name="6 CuadroTexto"/>
          <p:cNvSpPr txBox="1"/>
          <p:nvPr/>
        </p:nvSpPr>
        <p:spPr>
          <a:xfrm>
            <a:off x="669309" y="4994592"/>
            <a:ext cx="6422971" cy="738664"/>
          </a:xfrm>
          <a:prstGeom prst="rect">
            <a:avLst/>
          </a:prstGeom>
          <a:noFill/>
        </p:spPr>
        <p:txBody>
          <a:bodyPr wrap="square" rtlCol="0">
            <a:spAutoFit/>
          </a:bodyPr>
          <a:lstStyle/>
          <a:p>
            <a:pPr algn="ctr"/>
            <a:r>
              <a:rPr lang="es-ES_tradnl" sz="1400" b="1" dirty="0" smtClean="0"/>
              <a:t>Comportamiento de los consumos diarios de alimento de gallinas Lohmann Brown por efecto del suministro de dos presentaciones de alimento entre las 19 y 64 semanas de edad, en gramos/ave/día</a:t>
            </a:r>
            <a:endParaRPr lang="es-EC" sz="1400" b="1" dirty="0"/>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5828908"/>
            <a:ext cx="2520280"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8 CuadroTexto"/>
          <p:cNvSpPr txBox="1"/>
          <p:nvPr/>
        </p:nvSpPr>
        <p:spPr>
          <a:xfrm>
            <a:off x="1691680" y="44624"/>
            <a:ext cx="5940660"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Consumo de alimento, g/ave/día</a:t>
            </a:r>
            <a:endParaRPr lang="es-EC" sz="2800" dirty="0">
              <a:solidFill>
                <a:srgbClr val="0070C0"/>
              </a:solidFill>
              <a:effectLst>
                <a:outerShdw blurRad="38100" dist="38100" dir="2700000" algn="tl">
                  <a:srgbClr val="000000">
                    <a:alpha val="43137"/>
                  </a:srgbClr>
                </a:outerShdw>
              </a:effectLst>
            </a:endParaRPr>
          </a:p>
        </p:txBody>
      </p:sp>
      <p:pic>
        <p:nvPicPr>
          <p:cNvPr id="12" name="Picture 6" descr="http://www.ltz.de/uploads/Produkte%20Tradition.jpg"/>
          <p:cNvPicPr>
            <a:picLocks noChangeAspect="1" noChangeArrowheads="1"/>
          </p:cNvPicPr>
          <p:nvPr/>
        </p:nvPicPr>
        <p:blipFill>
          <a:blip r:embed="rId4" cstate="print"/>
          <a:srcRect/>
          <a:stretch>
            <a:fillRect/>
          </a:stretch>
        </p:blipFill>
        <p:spPr bwMode="auto">
          <a:xfrm flipH="1">
            <a:off x="0" y="1"/>
            <a:ext cx="399363" cy="598376"/>
          </a:xfrm>
          <a:prstGeom prst="rect">
            <a:avLst/>
          </a:prstGeom>
          <a:noFill/>
        </p:spPr>
      </p:pic>
      <p:sp>
        <p:nvSpPr>
          <p:cNvPr id="14" name="13 Flecha abajo"/>
          <p:cNvSpPr/>
          <p:nvPr/>
        </p:nvSpPr>
        <p:spPr>
          <a:xfrm>
            <a:off x="8039811" y="1413357"/>
            <a:ext cx="288032" cy="360040"/>
          </a:xfrm>
          <a:prstGeom prst="downArrow">
            <a:avLst/>
          </a:prstGeom>
          <a:solidFill>
            <a:srgbClr val="006600"/>
          </a:solidFill>
          <a:ln>
            <a:solidFill>
              <a:schemeClr val="accent2">
                <a:lumMod val="40000"/>
                <a:lumOff val="60000"/>
              </a:schemeClr>
            </a:solidFill>
          </a:ln>
          <a:effectLst>
            <a:glow rad="228600">
              <a:schemeClr val="accent1">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CuadroTexto"/>
          <p:cNvSpPr txBox="1"/>
          <p:nvPr/>
        </p:nvSpPr>
        <p:spPr>
          <a:xfrm>
            <a:off x="7524328" y="1988840"/>
            <a:ext cx="1440160" cy="1600438"/>
          </a:xfrm>
          <a:prstGeom prst="rect">
            <a:avLst/>
          </a:prstGeom>
          <a:noFill/>
          <a:ln>
            <a:solidFill>
              <a:schemeClr val="tx1"/>
            </a:solidFill>
          </a:ln>
        </p:spPr>
        <p:txBody>
          <a:bodyPr wrap="square" rtlCol="0">
            <a:spAutoFit/>
          </a:bodyPr>
          <a:lstStyle/>
          <a:p>
            <a:pPr algn="ctr"/>
            <a:r>
              <a:rPr lang="es-EC" sz="1400" dirty="0" smtClean="0"/>
              <a:t>Casi en todos los períodos considerados existe un mayor consumo de alimento en harina</a:t>
            </a:r>
          </a:p>
        </p:txBody>
      </p:sp>
      <p:sp>
        <p:nvSpPr>
          <p:cNvPr id="16" name="15 CuadroTexto"/>
          <p:cNvSpPr txBox="1"/>
          <p:nvPr/>
        </p:nvSpPr>
        <p:spPr>
          <a:xfrm>
            <a:off x="7524328" y="3645605"/>
            <a:ext cx="1440160" cy="738664"/>
          </a:xfrm>
          <a:prstGeom prst="rect">
            <a:avLst/>
          </a:prstGeom>
          <a:noFill/>
          <a:ln>
            <a:solidFill>
              <a:schemeClr val="tx1"/>
            </a:solidFill>
          </a:ln>
        </p:spPr>
        <p:txBody>
          <a:bodyPr wrap="square" rtlCol="0">
            <a:spAutoFit/>
          </a:bodyPr>
          <a:lstStyle/>
          <a:p>
            <a:pPr algn="ctr"/>
            <a:r>
              <a:rPr lang="es-EC" sz="1400" dirty="0" smtClean="0"/>
              <a:t>Alrededor de los sugeridos en la guía</a:t>
            </a:r>
            <a:endParaRPr lang="es-EC" sz="1400" dirty="0"/>
          </a:p>
        </p:txBody>
      </p:sp>
      <p:sp>
        <p:nvSpPr>
          <p:cNvPr id="17" name="16 CuadroTexto"/>
          <p:cNvSpPr txBox="1"/>
          <p:nvPr/>
        </p:nvSpPr>
        <p:spPr>
          <a:xfrm>
            <a:off x="7524328" y="4491117"/>
            <a:ext cx="1440160" cy="954107"/>
          </a:xfrm>
          <a:prstGeom prst="rect">
            <a:avLst/>
          </a:prstGeom>
          <a:noFill/>
          <a:ln>
            <a:solidFill>
              <a:schemeClr val="tx1"/>
            </a:solidFill>
          </a:ln>
        </p:spPr>
        <p:txBody>
          <a:bodyPr wrap="square" rtlCol="0">
            <a:spAutoFit/>
          </a:bodyPr>
          <a:lstStyle/>
          <a:p>
            <a:pPr algn="ctr"/>
            <a:r>
              <a:rPr lang="es-EC" sz="1400" dirty="0" smtClean="0"/>
              <a:t>Estructura física pienso</a:t>
            </a:r>
          </a:p>
          <a:p>
            <a:pPr algn="ctr"/>
            <a:r>
              <a:rPr lang="es-EC" sz="1400" dirty="0" smtClean="0"/>
              <a:t>Por tamaño de la partícula</a:t>
            </a:r>
            <a:endParaRPr lang="es-EC" sz="1400" dirty="0"/>
          </a:p>
        </p:txBody>
      </p:sp>
    </p:spTree>
  </p:cSld>
  <p:clrMapOvr>
    <a:masterClrMapping/>
  </p:clrMapOvr>
  <p:transition spd="med">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Tabla"/>
          <p:cNvGraphicFramePr>
            <a:graphicFrameLocks noGrp="1"/>
          </p:cNvGraphicFramePr>
          <p:nvPr>
            <p:extLst>
              <p:ext uri="{D42A27DB-BD31-4B8C-83A1-F6EECF244321}">
                <p14:modId xmlns:p14="http://schemas.microsoft.com/office/powerpoint/2010/main" val="2051846928"/>
              </p:ext>
            </p:extLst>
          </p:nvPr>
        </p:nvGraphicFramePr>
        <p:xfrm>
          <a:off x="683568" y="980728"/>
          <a:ext cx="7488830" cy="4275600"/>
        </p:xfrm>
        <a:graphic>
          <a:graphicData uri="http://schemas.openxmlformats.org/drawingml/2006/table">
            <a:tbl>
              <a:tblPr/>
              <a:tblGrid>
                <a:gridCol w="1667053"/>
                <a:gridCol w="900639"/>
                <a:gridCol w="174349"/>
                <a:gridCol w="759784"/>
                <a:gridCol w="381135"/>
                <a:gridCol w="967751"/>
                <a:gridCol w="742385"/>
                <a:gridCol w="825241"/>
                <a:gridCol w="278394"/>
                <a:gridCol w="792099"/>
              </a:tblGrid>
              <a:tr h="428473">
                <a:tc gridSpan="10">
                  <a:txBody>
                    <a:bodyPr/>
                    <a:lstStyle/>
                    <a:p>
                      <a:pPr indent="0" algn="ctr">
                        <a:lnSpc>
                          <a:spcPct val="100000"/>
                        </a:lnSpc>
                        <a:spcAft>
                          <a:spcPts val="0"/>
                        </a:spcAft>
                      </a:pPr>
                      <a:r>
                        <a:rPr lang="es-ES_tradnl" sz="1400" b="1" dirty="0">
                          <a:solidFill>
                            <a:srgbClr val="0000FF"/>
                          </a:solidFill>
                          <a:latin typeface="+mj-lt"/>
                          <a:ea typeface="Times New Roman"/>
                          <a:cs typeface="Times New Roman"/>
                        </a:rPr>
                        <a:t>CONSUMOS ACUMULADOS DE ALIMENTO DE GALLINAS LOHMANN BROWN DE LA 19 A LAS 64 SEMANAS DE EDAD, POR EFECTO DEL SUMINISTRO DE DOS PRESENTACIONES DE ALIMENTO, EN KG/AVE.</a:t>
                      </a:r>
                      <a:endParaRPr lang="es-EC" sz="1400" b="1" dirty="0">
                        <a:solidFill>
                          <a:srgbClr val="0000FF"/>
                        </a:solidFill>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59680">
                <a:tc>
                  <a:txBody>
                    <a:bodyPr/>
                    <a:lstStyle/>
                    <a:p>
                      <a:pPr indent="0" algn="ctr">
                        <a:lnSpc>
                          <a:spcPct val="100000"/>
                        </a:lnSpc>
                        <a:spcAft>
                          <a:spcPts val="0"/>
                        </a:spcAft>
                      </a:pPr>
                      <a:r>
                        <a:rPr lang="es-ES_tradnl" sz="1200" b="1">
                          <a:latin typeface="+mj-lt"/>
                          <a:ea typeface="Times New Roman"/>
                          <a:cs typeface="Times New Roman"/>
                        </a:rPr>
                        <a:t>Consumo</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gridSpan="3">
                  <a:txBody>
                    <a:bodyPr/>
                    <a:lstStyle/>
                    <a:p>
                      <a:pPr indent="0" algn="ctr">
                        <a:lnSpc>
                          <a:spcPct val="100000"/>
                        </a:lnSpc>
                        <a:spcAft>
                          <a:spcPts val="0"/>
                        </a:spcAft>
                      </a:pPr>
                      <a:r>
                        <a:rPr lang="es-ES_tradnl" sz="1200" b="1">
                          <a:latin typeface="+mj-lt"/>
                          <a:ea typeface="Times New Roman"/>
                          <a:cs typeface="Times New Roman"/>
                        </a:rPr>
                        <a:t>Tipo de alimento</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endParaRPr lang="es-EC"/>
                    </a:p>
                  </a:txBody>
                  <a:tcPr/>
                </a:tc>
                <a:tc hMerge="1">
                  <a:txBody>
                    <a:bodyPr/>
                    <a:lstStyle/>
                    <a:p>
                      <a:endParaRPr lang="es-EC"/>
                    </a:p>
                  </a:txBody>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Valor</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C-V.</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r>
              <a:tr h="259680">
                <a:tc>
                  <a:txBody>
                    <a:bodyPr/>
                    <a:lstStyle/>
                    <a:p>
                      <a:pPr indent="0" algn="ctr">
                        <a:lnSpc>
                          <a:spcPct val="100000"/>
                        </a:lnSpc>
                        <a:spcAft>
                          <a:spcPts val="0"/>
                        </a:spcAft>
                      </a:pPr>
                      <a:r>
                        <a:rPr lang="es-ES_tradnl" sz="1200" b="1">
                          <a:latin typeface="+mj-lt"/>
                          <a:ea typeface="Times New Roman"/>
                          <a:cs typeface="Times New Roman"/>
                        </a:rPr>
                        <a:t>acumulado, kg</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Pellets</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indent="0" algn="ctr">
                        <a:lnSpc>
                          <a:spcPct val="100000"/>
                        </a:lnSpc>
                        <a:spcAft>
                          <a:spcPts val="0"/>
                        </a:spcAft>
                      </a:pPr>
                      <a:r>
                        <a:rPr lang="es-ES_tradnl" sz="1200" b="1" dirty="0" smtClean="0">
                          <a:latin typeface="+mj-lt"/>
                          <a:ea typeface="Times New Roman"/>
                          <a:cs typeface="Times New Roman"/>
                        </a:rPr>
                        <a:t>Harina</a:t>
                      </a:r>
                      <a:endParaRPr lang="es-EC" sz="1200" b="1" dirty="0">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R</a:t>
                      </a:r>
                      <a:r>
                        <a:rPr lang="es-ES_tradnl" sz="1200" b="1" dirty="0" smtClean="0">
                          <a:latin typeface="+mj-lt"/>
                          <a:ea typeface="Times New Roman"/>
                          <a:cs typeface="Times New Roman"/>
                        </a:rPr>
                        <a:t>eferencial</a:t>
                      </a:r>
                      <a:endParaRPr lang="es-EC" sz="1200" b="1" dirty="0">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Tcal.</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Prob.</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259680">
                <a:tc>
                  <a:txBody>
                    <a:bodyPr/>
                    <a:lstStyle/>
                    <a:p>
                      <a:pPr indent="0" algn="ctr">
                        <a:lnSpc>
                          <a:spcPct val="100000"/>
                        </a:lnSpc>
                        <a:spcAft>
                          <a:spcPts val="0"/>
                        </a:spcAft>
                      </a:pPr>
                      <a:r>
                        <a:rPr lang="es-ES_tradnl" sz="1200" b="1">
                          <a:latin typeface="+mj-lt"/>
                          <a:ea typeface="Times New Roman"/>
                          <a:cs typeface="Times New Roman"/>
                        </a:rPr>
                        <a:t>A las 22 semanas</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2,31</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2,65</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2,35</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-107,52</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7,29</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r>
              <a:tr h="259680">
                <a:tc>
                  <a:txBody>
                    <a:bodyPr/>
                    <a:lstStyle/>
                    <a:p>
                      <a:pPr indent="0" algn="ctr">
                        <a:lnSpc>
                          <a:spcPct val="100000"/>
                        </a:lnSpc>
                        <a:spcAft>
                          <a:spcPts val="0"/>
                        </a:spcAft>
                      </a:pPr>
                      <a:r>
                        <a:rPr lang="es-ES_tradnl" sz="1200" b="1">
                          <a:latin typeface="+mj-lt"/>
                          <a:ea typeface="Times New Roman"/>
                          <a:cs typeface="Times New Roman"/>
                        </a:rPr>
                        <a:t>A las 26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5,12</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5,56</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dirty="0">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5,15</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-181,26</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4,48</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r>
              <a:tr h="259680">
                <a:tc>
                  <a:txBody>
                    <a:bodyPr/>
                    <a:lstStyle/>
                    <a:p>
                      <a:pPr indent="0" algn="ctr">
                        <a:lnSpc>
                          <a:spcPct val="100000"/>
                        </a:lnSpc>
                        <a:spcAft>
                          <a:spcPts val="0"/>
                        </a:spcAft>
                      </a:pPr>
                      <a:r>
                        <a:rPr lang="es-ES_tradnl" sz="1200" b="1">
                          <a:latin typeface="+mj-lt"/>
                          <a:ea typeface="Times New Roman"/>
                          <a:cs typeface="Times New Roman"/>
                        </a:rPr>
                        <a:t>A las 30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8,19</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8,64</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8,09</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-185,34</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2,99</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r>
              <a:tr h="259680">
                <a:tc>
                  <a:txBody>
                    <a:bodyPr/>
                    <a:lstStyle/>
                    <a:p>
                      <a:pPr indent="0" algn="ctr">
                        <a:lnSpc>
                          <a:spcPct val="100000"/>
                        </a:lnSpc>
                        <a:spcAft>
                          <a:spcPts val="0"/>
                        </a:spcAft>
                      </a:pPr>
                      <a:r>
                        <a:rPr lang="es-ES_tradnl" sz="1200" b="1">
                          <a:latin typeface="+mj-lt"/>
                          <a:ea typeface="Times New Roman"/>
                          <a:cs typeface="Times New Roman"/>
                        </a:rPr>
                        <a:t>A las 34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11,33</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11,89</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11,17</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-150,20</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2,71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r>
              <a:tr h="259680">
                <a:tc>
                  <a:txBody>
                    <a:bodyPr/>
                    <a:lstStyle/>
                    <a:p>
                      <a:pPr indent="0" algn="ctr">
                        <a:lnSpc>
                          <a:spcPct val="100000"/>
                        </a:lnSpc>
                        <a:spcAft>
                          <a:spcPts val="0"/>
                        </a:spcAft>
                      </a:pPr>
                      <a:r>
                        <a:rPr lang="es-ES_tradnl" sz="1200" b="1">
                          <a:latin typeface="+mj-lt"/>
                          <a:ea typeface="Times New Roman"/>
                          <a:cs typeface="Times New Roman"/>
                        </a:rPr>
                        <a:t>A las 38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14,54</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15,19</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14,39</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-23,98</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2,41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r>
              <a:tr h="259680">
                <a:tc>
                  <a:txBody>
                    <a:bodyPr/>
                    <a:lstStyle/>
                    <a:p>
                      <a:pPr indent="0" algn="ctr">
                        <a:lnSpc>
                          <a:spcPct val="100000"/>
                        </a:lnSpc>
                        <a:spcAft>
                          <a:spcPts val="0"/>
                        </a:spcAft>
                      </a:pPr>
                      <a:r>
                        <a:rPr lang="es-ES_tradnl" sz="1200" b="1">
                          <a:latin typeface="+mj-lt"/>
                          <a:ea typeface="Times New Roman"/>
                          <a:cs typeface="Times New Roman"/>
                        </a:rPr>
                        <a:t>A las 42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17,79</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18,48</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17,61</a:t>
                      </a:r>
                      <a:endParaRPr lang="es-EC" sz="1200" b="1" dirty="0">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-12,51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2,11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r>
              <a:tr h="259680">
                <a:tc>
                  <a:txBody>
                    <a:bodyPr/>
                    <a:lstStyle/>
                    <a:p>
                      <a:pPr indent="0" algn="ctr">
                        <a:lnSpc>
                          <a:spcPct val="100000"/>
                        </a:lnSpc>
                        <a:spcAft>
                          <a:spcPts val="0"/>
                        </a:spcAft>
                      </a:pPr>
                      <a:r>
                        <a:rPr lang="es-ES_tradnl" sz="1200" b="1">
                          <a:latin typeface="+mj-lt"/>
                          <a:ea typeface="Times New Roman"/>
                          <a:cs typeface="Times New Roman"/>
                        </a:rPr>
                        <a:t>A las 46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20,98</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21,75</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20,83</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-9,13</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2,04</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r>
              <a:tr h="259680">
                <a:tc>
                  <a:txBody>
                    <a:bodyPr/>
                    <a:lstStyle/>
                    <a:p>
                      <a:pPr indent="0" algn="ctr">
                        <a:lnSpc>
                          <a:spcPct val="100000"/>
                        </a:lnSpc>
                        <a:spcAft>
                          <a:spcPts val="0"/>
                        </a:spcAft>
                      </a:pPr>
                      <a:r>
                        <a:rPr lang="es-ES_tradnl" sz="1200" b="1">
                          <a:latin typeface="+mj-lt"/>
                          <a:ea typeface="Times New Roman"/>
                          <a:cs typeface="Times New Roman"/>
                        </a:rPr>
                        <a:t>A las 50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24,19</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25,05</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24,05</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-7,54</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0,001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1,97</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r>
              <a:tr h="259680">
                <a:tc>
                  <a:txBody>
                    <a:bodyPr/>
                    <a:lstStyle/>
                    <a:p>
                      <a:pPr indent="0" algn="ctr">
                        <a:lnSpc>
                          <a:spcPct val="100000"/>
                        </a:lnSpc>
                        <a:spcAft>
                          <a:spcPts val="0"/>
                        </a:spcAft>
                      </a:pPr>
                      <a:r>
                        <a:rPr lang="es-ES_tradnl" sz="1200" b="1">
                          <a:latin typeface="+mj-lt"/>
                          <a:ea typeface="Times New Roman"/>
                          <a:cs typeface="Times New Roman"/>
                        </a:rPr>
                        <a:t>A las 54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27,41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28,28</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27,27</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-7,77</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0,001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1,80</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r>
              <a:tr h="259680">
                <a:tc>
                  <a:txBody>
                    <a:bodyPr/>
                    <a:lstStyle/>
                    <a:p>
                      <a:pPr indent="0" algn="ctr">
                        <a:lnSpc>
                          <a:spcPct val="100000"/>
                        </a:lnSpc>
                        <a:spcAft>
                          <a:spcPts val="0"/>
                        </a:spcAft>
                      </a:pPr>
                      <a:r>
                        <a:rPr lang="es-ES_tradnl" sz="1200" b="1">
                          <a:latin typeface="+mj-lt"/>
                          <a:ea typeface="Times New Roman"/>
                          <a:cs typeface="Times New Roman"/>
                        </a:rPr>
                        <a:t>A las 58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30,62</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31,47</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30,49</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-7,50</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0,001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1,58</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r>
              <a:tr h="259680">
                <a:tc>
                  <a:txBody>
                    <a:bodyPr/>
                    <a:lstStyle/>
                    <a:p>
                      <a:pPr indent="0" algn="ctr">
                        <a:lnSpc>
                          <a:spcPct val="100000"/>
                        </a:lnSpc>
                        <a:spcAft>
                          <a:spcPts val="0"/>
                        </a:spcAft>
                      </a:pPr>
                      <a:r>
                        <a:rPr lang="es-ES_tradnl" sz="1200" b="1">
                          <a:latin typeface="+mj-lt"/>
                          <a:ea typeface="Times New Roman"/>
                          <a:cs typeface="Times New Roman"/>
                        </a:rPr>
                        <a:t>A las 62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33,87</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34,70</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33,71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-7,79</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0,001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1,42</a:t>
                      </a:r>
                      <a:endParaRPr lang="es-EC" sz="1200" b="1">
                        <a:latin typeface="+mj-lt"/>
                        <a:ea typeface="Times New Roman"/>
                        <a:cs typeface="Times New Roman"/>
                      </a:endParaRPr>
                    </a:p>
                  </a:txBody>
                  <a:tcPr marL="25247" marR="25247" marT="0" marB="0" anchor="b">
                    <a:lnL>
                      <a:noFill/>
                    </a:lnL>
                    <a:lnR>
                      <a:noFill/>
                    </a:lnR>
                    <a:lnT>
                      <a:noFill/>
                    </a:lnT>
                    <a:lnB>
                      <a:noFill/>
                    </a:lnB>
                    <a:solidFill>
                      <a:schemeClr val="accent1">
                        <a:lumMod val="60000"/>
                        <a:lumOff val="40000"/>
                      </a:schemeClr>
                    </a:solidFill>
                  </a:tcPr>
                </a:tc>
              </a:tr>
              <a:tr h="259680">
                <a:tc>
                  <a:txBody>
                    <a:bodyPr/>
                    <a:lstStyle/>
                    <a:p>
                      <a:pPr indent="0" algn="ctr">
                        <a:lnSpc>
                          <a:spcPct val="100000"/>
                        </a:lnSpc>
                        <a:spcAft>
                          <a:spcPts val="0"/>
                        </a:spcAft>
                      </a:pPr>
                      <a:r>
                        <a:rPr lang="es-ES_tradnl" sz="1200" b="1">
                          <a:latin typeface="+mj-lt"/>
                          <a:ea typeface="Times New Roman"/>
                          <a:cs typeface="Times New Roman"/>
                        </a:rPr>
                        <a:t>A las 64 semanas</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35,50</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indent="0" algn="ctr">
                        <a:lnSpc>
                          <a:spcPct val="100000"/>
                        </a:lnSpc>
                        <a:spcAft>
                          <a:spcPts val="0"/>
                        </a:spcAft>
                      </a:pPr>
                      <a:r>
                        <a:rPr lang="es-ES_tradnl" sz="1200" b="1" dirty="0" smtClean="0">
                          <a:latin typeface="+mj-lt"/>
                          <a:ea typeface="Times New Roman"/>
                          <a:cs typeface="Times New Roman"/>
                        </a:rPr>
                        <a:t>36,32</a:t>
                      </a:r>
                      <a:endParaRPr lang="es-EC" sz="1200" b="1" dirty="0">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36,93</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-7,75</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0,001</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1,34</a:t>
                      </a:r>
                      <a:endParaRPr lang="es-EC" sz="1200" b="1" dirty="0">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r>
            </a:tbl>
          </a:graphicData>
        </a:graphic>
      </p:graphicFrame>
      <p:sp>
        <p:nvSpPr>
          <p:cNvPr id="11" name="10 CuadroTexto"/>
          <p:cNvSpPr txBox="1"/>
          <p:nvPr/>
        </p:nvSpPr>
        <p:spPr>
          <a:xfrm>
            <a:off x="611560" y="5302949"/>
            <a:ext cx="7848872" cy="646331"/>
          </a:xfrm>
          <a:prstGeom prst="rect">
            <a:avLst/>
          </a:prstGeom>
          <a:noFill/>
        </p:spPr>
        <p:txBody>
          <a:bodyPr wrap="square" rtlCol="0">
            <a:spAutoFit/>
          </a:bodyPr>
          <a:lstStyle/>
          <a:p>
            <a:r>
              <a:rPr lang="es-ES_tradnl" sz="1200" b="1" dirty="0" smtClean="0"/>
              <a:t>Valor referencial: Guía de manejo de la ponedora Lohmann Brown (Lohmann </a:t>
            </a:r>
            <a:r>
              <a:rPr lang="es-ES_tradnl" sz="1200" b="1" dirty="0" err="1" smtClean="0"/>
              <a:t>Tierzucht</a:t>
            </a:r>
            <a:r>
              <a:rPr lang="es-ES_tradnl" sz="1200" b="1" dirty="0" smtClean="0"/>
              <a:t>, 2013).</a:t>
            </a:r>
            <a:endParaRPr lang="es-EC" sz="1200" b="1" dirty="0" smtClean="0"/>
          </a:p>
          <a:p>
            <a:r>
              <a:rPr lang="es-ES_tradnl" sz="1200" b="1" dirty="0" err="1" smtClean="0"/>
              <a:t>Prob</a:t>
            </a:r>
            <a:r>
              <a:rPr lang="es-ES_tradnl" sz="1200" b="1" dirty="0" smtClean="0"/>
              <a:t> .&lt; 0.01: Existen diferencias altamente significativas (**).</a:t>
            </a:r>
            <a:endParaRPr lang="es-EC" sz="1200" b="1" dirty="0" smtClean="0"/>
          </a:p>
          <a:p>
            <a:r>
              <a:rPr lang="es-ES_tradnl" sz="1200" b="1" dirty="0" smtClean="0"/>
              <a:t>Elaborado por: Mantilla y Mejía (2013)</a:t>
            </a:r>
            <a:endParaRPr lang="es-EC" sz="1200" b="1"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5828908"/>
            <a:ext cx="2448272"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8 CuadroTexto"/>
          <p:cNvSpPr txBox="1"/>
          <p:nvPr/>
        </p:nvSpPr>
        <p:spPr>
          <a:xfrm>
            <a:off x="1115616" y="44624"/>
            <a:ext cx="7200800"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Consumo acumulado de alimento, kg/ave</a:t>
            </a:r>
            <a:endParaRPr lang="es-EC" sz="2800" dirty="0">
              <a:solidFill>
                <a:srgbClr val="0070C0"/>
              </a:solidFill>
              <a:effectLst>
                <a:outerShdw blurRad="38100" dist="38100" dir="2700000" algn="tl">
                  <a:srgbClr val="000000">
                    <a:alpha val="43137"/>
                  </a:srgbClr>
                </a:outerShdw>
              </a:effectLst>
            </a:endParaRPr>
          </a:p>
        </p:txBody>
      </p:sp>
      <p:pic>
        <p:nvPicPr>
          <p:cNvPr id="13" name="Picture 6" descr="http://www.ltz.de/uploads/Produkte%20Tradition.jpg"/>
          <p:cNvPicPr>
            <a:picLocks noChangeAspect="1" noChangeArrowheads="1"/>
          </p:cNvPicPr>
          <p:nvPr/>
        </p:nvPicPr>
        <p:blipFill>
          <a:blip r:embed="rId3" cstate="print"/>
          <a:srcRect/>
          <a:stretch>
            <a:fillRect/>
          </a:stretch>
        </p:blipFill>
        <p:spPr bwMode="auto">
          <a:xfrm flipH="1">
            <a:off x="0" y="1"/>
            <a:ext cx="399363" cy="598376"/>
          </a:xfrm>
          <a:prstGeom prst="rect">
            <a:avLst/>
          </a:prstGeom>
          <a:noFill/>
        </p:spPr>
      </p:pic>
      <p:sp>
        <p:nvSpPr>
          <p:cNvPr id="12" name="Oval 491"/>
          <p:cNvSpPr>
            <a:spLocks noChangeArrowheads="1"/>
          </p:cNvSpPr>
          <p:nvPr/>
        </p:nvSpPr>
        <p:spPr bwMode="auto">
          <a:xfrm>
            <a:off x="3491880" y="1916832"/>
            <a:ext cx="648072"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Oval 491"/>
          <p:cNvSpPr>
            <a:spLocks noChangeArrowheads="1"/>
          </p:cNvSpPr>
          <p:nvPr/>
        </p:nvSpPr>
        <p:spPr bwMode="auto">
          <a:xfrm>
            <a:off x="2483768" y="5013176"/>
            <a:ext cx="648072"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Oval 491"/>
          <p:cNvSpPr>
            <a:spLocks noChangeArrowheads="1"/>
          </p:cNvSpPr>
          <p:nvPr/>
        </p:nvSpPr>
        <p:spPr bwMode="auto">
          <a:xfrm>
            <a:off x="6948264" y="2132856"/>
            <a:ext cx="648072" cy="287338"/>
          </a:xfrm>
          <a:prstGeom prst="ellipse">
            <a:avLst/>
          </a:prstGeom>
          <a:noFill/>
          <a:ln w="28575">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Oval 491"/>
          <p:cNvSpPr>
            <a:spLocks noChangeArrowheads="1"/>
          </p:cNvSpPr>
          <p:nvPr/>
        </p:nvSpPr>
        <p:spPr bwMode="auto">
          <a:xfrm>
            <a:off x="3491880" y="5013176"/>
            <a:ext cx="648072"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ext uri="{D42A27DB-BD31-4B8C-83A1-F6EECF244321}">
                <p14:modId xmlns:p14="http://schemas.microsoft.com/office/powerpoint/2010/main" val="1645894224"/>
              </p:ext>
            </p:extLst>
          </p:nvPr>
        </p:nvGraphicFramePr>
        <p:xfrm>
          <a:off x="469748" y="1052736"/>
          <a:ext cx="6840760" cy="3600400"/>
        </p:xfrm>
        <a:graphic>
          <a:graphicData uri="http://schemas.openxmlformats.org/drawingml/2006/chart">
            <c:chart xmlns:c="http://schemas.openxmlformats.org/drawingml/2006/chart" xmlns:r="http://schemas.openxmlformats.org/officeDocument/2006/relationships" r:id="rId2"/>
          </a:graphicData>
        </a:graphic>
      </p:graphicFrame>
      <p:sp>
        <p:nvSpPr>
          <p:cNvPr id="7" name="6 CuadroTexto"/>
          <p:cNvSpPr txBox="1"/>
          <p:nvPr/>
        </p:nvSpPr>
        <p:spPr>
          <a:xfrm>
            <a:off x="541756" y="4922584"/>
            <a:ext cx="6910564" cy="738664"/>
          </a:xfrm>
          <a:prstGeom prst="rect">
            <a:avLst/>
          </a:prstGeom>
          <a:noFill/>
        </p:spPr>
        <p:txBody>
          <a:bodyPr wrap="square" rtlCol="0">
            <a:spAutoFit/>
          </a:bodyPr>
          <a:lstStyle/>
          <a:p>
            <a:pPr algn="ctr"/>
            <a:r>
              <a:rPr lang="es-ES_tradnl" sz="1400" b="1" dirty="0" smtClean="0"/>
              <a:t>Comportamiento de los consumos de alimento acumulados de gallinas Lohmann Brown por efecto del suministro de dos presentaciones de alimento entre las 19 y 64 semanas de edad, en kg/ave</a:t>
            </a:r>
            <a:endParaRPr lang="es-EC" sz="1400" b="1"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5828908"/>
            <a:ext cx="2520280"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10 CuadroTexto"/>
          <p:cNvSpPr txBox="1"/>
          <p:nvPr/>
        </p:nvSpPr>
        <p:spPr>
          <a:xfrm>
            <a:off x="1115616" y="44624"/>
            <a:ext cx="7200800"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Consumo acumulado de alimento, kg/ave</a:t>
            </a:r>
            <a:endParaRPr lang="es-EC" sz="2800" dirty="0">
              <a:solidFill>
                <a:srgbClr val="0070C0"/>
              </a:solidFill>
              <a:effectLst>
                <a:outerShdw blurRad="38100" dist="38100" dir="2700000" algn="tl">
                  <a:srgbClr val="000000">
                    <a:alpha val="43137"/>
                  </a:srgbClr>
                </a:outerShdw>
              </a:effectLst>
            </a:endParaRPr>
          </a:p>
        </p:txBody>
      </p:sp>
      <p:pic>
        <p:nvPicPr>
          <p:cNvPr id="12" name="Picture 6" descr="http://www.ltz.de/uploads/Produkte%20Tradition.jpg"/>
          <p:cNvPicPr>
            <a:picLocks noChangeAspect="1" noChangeArrowheads="1"/>
          </p:cNvPicPr>
          <p:nvPr/>
        </p:nvPicPr>
        <p:blipFill>
          <a:blip r:embed="rId4" cstate="print"/>
          <a:srcRect/>
          <a:stretch>
            <a:fillRect/>
          </a:stretch>
        </p:blipFill>
        <p:spPr bwMode="auto">
          <a:xfrm flipH="1">
            <a:off x="0" y="1"/>
            <a:ext cx="399363" cy="598376"/>
          </a:xfrm>
          <a:prstGeom prst="rect">
            <a:avLst/>
          </a:prstGeom>
          <a:noFill/>
        </p:spPr>
      </p:pic>
      <p:sp>
        <p:nvSpPr>
          <p:cNvPr id="8" name="7 Flecha abajo"/>
          <p:cNvSpPr/>
          <p:nvPr/>
        </p:nvSpPr>
        <p:spPr>
          <a:xfrm>
            <a:off x="8111819" y="1988840"/>
            <a:ext cx="288032" cy="360040"/>
          </a:xfrm>
          <a:prstGeom prst="downArrow">
            <a:avLst/>
          </a:prstGeom>
          <a:solidFill>
            <a:srgbClr val="0070C0"/>
          </a:solidFill>
          <a:ln>
            <a:solidFill>
              <a:schemeClr val="tx1"/>
            </a:solidFill>
          </a:ln>
          <a:effectLst>
            <a:glow rad="228600">
              <a:schemeClr val="tx2">
                <a:lumMod val="50000"/>
                <a:lumOff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CuadroTexto"/>
          <p:cNvSpPr txBox="1"/>
          <p:nvPr/>
        </p:nvSpPr>
        <p:spPr>
          <a:xfrm>
            <a:off x="7380312" y="2492896"/>
            <a:ext cx="1728192" cy="954107"/>
          </a:xfrm>
          <a:prstGeom prst="rect">
            <a:avLst/>
          </a:prstGeom>
          <a:noFill/>
          <a:ln>
            <a:solidFill>
              <a:schemeClr val="tx1"/>
            </a:solidFill>
          </a:ln>
        </p:spPr>
        <p:txBody>
          <a:bodyPr wrap="square" rtlCol="0">
            <a:spAutoFit/>
          </a:bodyPr>
          <a:lstStyle/>
          <a:p>
            <a:pPr algn="ctr"/>
            <a:r>
              <a:rPr lang="es-EC" sz="1400" dirty="0" smtClean="0"/>
              <a:t>Su comportamiento es similar a la de los consumos referenciales guía</a:t>
            </a:r>
            <a:endParaRPr lang="es-EC" sz="1400" dirty="0"/>
          </a:p>
        </p:txBody>
      </p:sp>
      <p:sp>
        <p:nvSpPr>
          <p:cNvPr id="14" name="13 CuadroTexto"/>
          <p:cNvSpPr txBox="1"/>
          <p:nvPr/>
        </p:nvSpPr>
        <p:spPr>
          <a:xfrm>
            <a:off x="7380312" y="3555013"/>
            <a:ext cx="1728192" cy="738664"/>
          </a:xfrm>
          <a:prstGeom prst="rect">
            <a:avLst/>
          </a:prstGeom>
          <a:noFill/>
          <a:ln>
            <a:solidFill>
              <a:schemeClr val="tx1"/>
            </a:solidFill>
          </a:ln>
        </p:spPr>
        <p:txBody>
          <a:bodyPr wrap="square" rtlCol="0">
            <a:spAutoFit/>
          </a:bodyPr>
          <a:lstStyle/>
          <a:p>
            <a:pPr algn="ctr"/>
            <a:r>
              <a:rPr lang="es-EC" sz="1400" dirty="0" smtClean="0"/>
              <a:t>&lt;&lt; consumo</a:t>
            </a:r>
          </a:p>
          <a:p>
            <a:pPr algn="ctr"/>
            <a:r>
              <a:rPr lang="es-EC" sz="1400" dirty="0" smtClean="0"/>
              <a:t>&gt;&gt; peso corporal</a:t>
            </a:r>
          </a:p>
          <a:p>
            <a:pPr algn="ctr"/>
            <a:r>
              <a:rPr lang="es-EC" sz="1400" dirty="0" smtClean="0"/>
              <a:t>&gt;&gt; de peso</a:t>
            </a:r>
          </a:p>
        </p:txBody>
      </p:sp>
    </p:spTree>
  </p:cSld>
  <p:clrMapOvr>
    <a:masterClrMapping/>
  </p:clrMapOvr>
  <p:transition spd="med">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extLst>
              <p:ext uri="{D42A27DB-BD31-4B8C-83A1-F6EECF244321}">
                <p14:modId xmlns:p14="http://schemas.microsoft.com/office/powerpoint/2010/main" val="1772027918"/>
              </p:ext>
            </p:extLst>
          </p:nvPr>
        </p:nvGraphicFramePr>
        <p:xfrm>
          <a:off x="683568" y="1052736"/>
          <a:ext cx="7488833" cy="4063999"/>
        </p:xfrm>
        <a:graphic>
          <a:graphicData uri="http://schemas.openxmlformats.org/drawingml/2006/table">
            <a:tbl>
              <a:tblPr/>
              <a:tblGrid>
                <a:gridCol w="1593227"/>
                <a:gridCol w="837359"/>
                <a:gridCol w="281060"/>
                <a:gridCol w="837359"/>
                <a:gridCol w="222853"/>
                <a:gridCol w="971238"/>
                <a:gridCol w="778318"/>
                <a:gridCol w="879767"/>
                <a:gridCol w="292702"/>
                <a:gridCol w="794950"/>
              </a:tblGrid>
              <a:tr h="402739">
                <a:tc gridSpan="10">
                  <a:txBody>
                    <a:bodyPr/>
                    <a:lstStyle/>
                    <a:p>
                      <a:pPr indent="0" algn="ctr">
                        <a:lnSpc>
                          <a:spcPct val="100000"/>
                        </a:lnSpc>
                        <a:spcAft>
                          <a:spcPts val="0"/>
                        </a:spcAft>
                      </a:pPr>
                      <a:r>
                        <a:rPr lang="es-ES_tradnl" sz="1200" b="1" dirty="0">
                          <a:latin typeface="+mj-lt"/>
                          <a:ea typeface="Times New Roman"/>
                          <a:cs typeface="Times New Roman"/>
                        </a:rPr>
                        <a:t>PRODUCCION DE HUEVOS DE LAS GALLINAS LOHMANN BROWN DE LAS 19 A LAS 64 SEMANAS DE EDAD, POR EFECTO DEL SUMINISTRO DE DOS PRESENTACIONES DE ALIMENTO, EN PORCENTAJE</a:t>
                      </a:r>
                      <a:endParaRPr lang="es-EC" sz="1200" b="1" dirty="0">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44084">
                <a:tc>
                  <a:txBody>
                    <a:bodyPr/>
                    <a:lstStyle/>
                    <a:p>
                      <a:pPr indent="0" algn="ctr">
                        <a:lnSpc>
                          <a:spcPct val="100000"/>
                        </a:lnSpc>
                        <a:spcAft>
                          <a:spcPts val="0"/>
                        </a:spcAft>
                      </a:pPr>
                      <a:r>
                        <a:rPr lang="es-ES_tradnl" sz="1200" b="1">
                          <a:latin typeface="+mj-lt"/>
                          <a:ea typeface="Times New Roman"/>
                          <a:cs typeface="Times New Roman"/>
                        </a:rPr>
                        <a:t>Producción de</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gridSpan="3">
                  <a:txBody>
                    <a:bodyPr/>
                    <a:lstStyle/>
                    <a:p>
                      <a:pPr indent="0" algn="ctr">
                        <a:lnSpc>
                          <a:spcPct val="100000"/>
                        </a:lnSpc>
                        <a:spcAft>
                          <a:spcPts val="0"/>
                        </a:spcAft>
                      </a:pPr>
                      <a:r>
                        <a:rPr lang="es-ES_tradnl" sz="1200" b="1">
                          <a:latin typeface="+mj-lt"/>
                          <a:ea typeface="Times New Roman"/>
                          <a:cs typeface="Times New Roman"/>
                        </a:rPr>
                        <a:t>Tipo de alimento</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s-EC"/>
                    </a:p>
                  </a:txBody>
                  <a:tcPr/>
                </a:tc>
                <a:tc hMerge="1">
                  <a:txBody>
                    <a:bodyPr/>
                    <a:lstStyle/>
                    <a:p>
                      <a:endParaRPr lang="es-EC"/>
                    </a:p>
                  </a:txBody>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Valor</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C-V.</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r>
              <a:tr h="244084">
                <a:tc>
                  <a:txBody>
                    <a:bodyPr/>
                    <a:lstStyle/>
                    <a:p>
                      <a:pPr indent="0" algn="ctr">
                        <a:lnSpc>
                          <a:spcPct val="100000"/>
                        </a:lnSpc>
                        <a:spcAft>
                          <a:spcPts val="0"/>
                        </a:spcAft>
                      </a:pPr>
                      <a:r>
                        <a:rPr lang="es-ES_tradnl" sz="1200" b="1">
                          <a:latin typeface="+mj-lt"/>
                          <a:ea typeface="Times New Roman"/>
                          <a:cs typeface="Times New Roman"/>
                        </a:rPr>
                        <a:t>huevos, %</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Pellets</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0" algn="ctr">
                        <a:lnSpc>
                          <a:spcPct val="100000"/>
                        </a:lnSpc>
                        <a:spcAft>
                          <a:spcPts val="0"/>
                        </a:spcAft>
                      </a:pPr>
                      <a:r>
                        <a:rPr lang="es-ES_tradnl" sz="1200" b="1" dirty="0" smtClean="0">
                          <a:latin typeface="+mj-lt"/>
                          <a:ea typeface="Times New Roman"/>
                          <a:cs typeface="Times New Roman"/>
                        </a:rPr>
                        <a:t>Harina</a:t>
                      </a:r>
                      <a:endParaRPr lang="es-EC" sz="1200" b="1" dirty="0">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R</a:t>
                      </a:r>
                      <a:r>
                        <a:rPr lang="es-ES_tradnl" sz="1200" b="1" dirty="0" smtClean="0">
                          <a:latin typeface="+mj-lt"/>
                          <a:ea typeface="Times New Roman"/>
                          <a:cs typeface="Times New Roman"/>
                        </a:rPr>
                        <a:t>eferencial</a:t>
                      </a:r>
                      <a:endParaRPr lang="es-EC" sz="1200" b="1" dirty="0">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Tcal.</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Prob.</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244084">
                <a:tc>
                  <a:txBody>
                    <a:bodyPr/>
                    <a:lstStyle/>
                    <a:p>
                      <a:pPr indent="0" algn="ctr">
                        <a:lnSpc>
                          <a:spcPct val="100000"/>
                        </a:lnSpc>
                        <a:spcAft>
                          <a:spcPts val="0"/>
                        </a:spcAft>
                      </a:pPr>
                      <a:r>
                        <a:rPr lang="es-ES_tradnl" sz="1200" b="1" dirty="0">
                          <a:solidFill>
                            <a:srgbClr val="FF0000"/>
                          </a:solidFill>
                          <a:latin typeface="+mj-lt"/>
                          <a:ea typeface="Times New Roman"/>
                          <a:cs typeface="Times New Roman"/>
                        </a:rPr>
                        <a:t>A las 19 semanas</a:t>
                      </a:r>
                      <a:endParaRPr lang="es-EC" sz="1200" b="1" dirty="0">
                        <a:solidFill>
                          <a:srgbClr val="FF0000"/>
                        </a:solidFill>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9,60</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9,24</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10,0</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3,99904</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0,008</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6,98</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r>
              <a:tr h="244084">
                <a:tc>
                  <a:txBody>
                    <a:bodyPr/>
                    <a:lstStyle/>
                    <a:p>
                      <a:pPr indent="0" algn="ctr">
                        <a:lnSpc>
                          <a:spcPct val="100000"/>
                        </a:lnSpc>
                        <a:spcAft>
                          <a:spcPts val="0"/>
                        </a:spcAft>
                      </a:pPr>
                      <a:r>
                        <a:rPr lang="es-ES_tradnl" sz="1200" b="1" dirty="0">
                          <a:solidFill>
                            <a:srgbClr val="0070C0"/>
                          </a:solidFill>
                          <a:latin typeface="+mj-lt"/>
                          <a:ea typeface="Times New Roman"/>
                          <a:cs typeface="Times New Roman"/>
                        </a:rPr>
                        <a:t>A las 22 semanas</a:t>
                      </a:r>
                      <a:endParaRPr lang="es-EC" sz="1200" b="1" dirty="0">
                        <a:solidFill>
                          <a:srgbClr val="0070C0"/>
                        </a:solidFill>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50,40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49,16</a:t>
                      </a:r>
                      <a:endParaRPr lang="es-EC" sz="1200" b="1" dirty="0">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75,0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2,88402</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0,022</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3,04</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26 semanas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91,74</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90,00</a:t>
                      </a:r>
                      <a:endParaRPr lang="es-EC" sz="1200" b="1" dirty="0">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93,0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1,23986</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0,141</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ns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4,82</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r>
              <a:tr h="244084">
                <a:tc>
                  <a:txBody>
                    <a:bodyPr/>
                    <a:lstStyle/>
                    <a:p>
                      <a:pPr indent="0" algn="ctr">
                        <a:lnSpc>
                          <a:spcPct val="100000"/>
                        </a:lnSpc>
                        <a:spcAft>
                          <a:spcPts val="0"/>
                        </a:spcAft>
                      </a:pPr>
                      <a:r>
                        <a:rPr lang="es-ES_tradnl" sz="1200" b="1" dirty="0">
                          <a:solidFill>
                            <a:srgbClr val="0070C0"/>
                          </a:solidFill>
                          <a:latin typeface="+mj-lt"/>
                          <a:ea typeface="Times New Roman"/>
                          <a:cs typeface="Times New Roman"/>
                        </a:rPr>
                        <a:t>A las 30 semanas</a:t>
                      </a:r>
                      <a:endParaRPr lang="es-EC" sz="1200" b="1" dirty="0">
                        <a:solidFill>
                          <a:srgbClr val="0070C0"/>
                        </a:solidFill>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94,02</a:t>
                      </a:r>
                      <a:endParaRPr lang="es-EC" sz="1200" b="1" dirty="0">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90,45</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94,0</a:t>
                      </a:r>
                      <a:endParaRPr lang="es-EC" sz="1200" b="1" dirty="0">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2,24626</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0,044</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5,26</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r>
              <a:tr h="244084">
                <a:tc>
                  <a:txBody>
                    <a:bodyPr/>
                    <a:lstStyle/>
                    <a:p>
                      <a:pPr indent="0" algn="ctr">
                        <a:lnSpc>
                          <a:spcPct val="100000"/>
                        </a:lnSpc>
                        <a:spcAft>
                          <a:spcPts val="0"/>
                        </a:spcAft>
                      </a:pPr>
                      <a:r>
                        <a:rPr lang="es-ES_tradnl" sz="1200" b="1" dirty="0">
                          <a:solidFill>
                            <a:srgbClr val="0070C0"/>
                          </a:solidFill>
                          <a:latin typeface="+mj-lt"/>
                          <a:ea typeface="Times New Roman"/>
                          <a:cs typeface="Times New Roman"/>
                        </a:rPr>
                        <a:t>A las 34 semanas</a:t>
                      </a:r>
                      <a:endParaRPr lang="es-EC" sz="1200" b="1" dirty="0">
                        <a:solidFill>
                          <a:srgbClr val="0070C0"/>
                        </a:solidFill>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93,99</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89,78</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93,9</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2,48219</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0,034</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5,45</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38 semanas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92,52</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90,09</a:t>
                      </a:r>
                      <a:endParaRPr lang="es-EC" sz="1200" b="1" dirty="0">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93,3</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1,66971</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0,085</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ns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4,99</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42 semanas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90,64</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88,51</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92,3</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1,62235</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0,090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ns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4,87</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46 semanas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88,31</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87,18</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91,1</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0,86955</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0,217</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ns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4,63</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50 semanas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85,50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84,20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89,5</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0,98675</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0,190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ns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4,63</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54 semanas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83,04</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81,74</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87,8</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0,91952</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0,205</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ns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4,60</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58 semanas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80,47</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79,26</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85,9</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0,93838</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0,201</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ns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4,52</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62 semanas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77,56</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76,17</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83,8</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0,99035</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0,189</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ns</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4,52</a:t>
                      </a:r>
                      <a:endParaRPr lang="es-EC" sz="1200" b="1">
                        <a:latin typeface="+mj-lt"/>
                        <a:ea typeface="Times New Roman"/>
                        <a:cs typeface="Times New Roman"/>
                      </a:endParaRPr>
                    </a:p>
                  </a:txBody>
                  <a:tcPr marL="23730" marR="23730" marT="0" marB="0" anchor="b">
                    <a:lnL>
                      <a:noFill/>
                    </a:lnL>
                    <a:lnR>
                      <a:noFill/>
                    </a:lnR>
                    <a:lnT>
                      <a:noFill/>
                    </a:lnT>
                    <a:lnB>
                      <a:noFill/>
                    </a:lnB>
                    <a:solidFill>
                      <a:schemeClr val="accent2">
                        <a:lumMod val="20000"/>
                        <a:lumOff val="80000"/>
                      </a:schemeClr>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64 semanas</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75,02</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 </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73,55</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82,6</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1,0954</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0,167</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ns</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4,49</a:t>
                      </a:r>
                      <a:endParaRPr lang="es-EC" sz="1200" b="1" dirty="0">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r>
            </a:tbl>
          </a:graphicData>
        </a:graphic>
      </p:graphicFrame>
      <p:sp>
        <p:nvSpPr>
          <p:cNvPr id="7" name="6 CuadroTexto"/>
          <p:cNvSpPr txBox="1"/>
          <p:nvPr/>
        </p:nvSpPr>
        <p:spPr>
          <a:xfrm>
            <a:off x="611560" y="5157192"/>
            <a:ext cx="7848872" cy="830997"/>
          </a:xfrm>
          <a:prstGeom prst="rect">
            <a:avLst/>
          </a:prstGeom>
          <a:noFill/>
        </p:spPr>
        <p:txBody>
          <a:bodyPr wrap="square" rtlCol="0">
            <a:spAutoFit/>
          </a:bodyPr>
          <a:lstStyle/>
          <a:p>
            <a:r>
              <a:rPr lang="es-ES_tradnl" sz="1200" b="1" dirty="0" smtClean="0"/>
              <a:t>Valor referencial: Guía de manejo de la ponedora Lohmann Brown (Lohmann </a:t>
            </a:r>
            <a:r>
              <a:rPr lang="es-ES_tradnl" sz="1200" b="1" dirty="0" err="1" smtClean="0"/>
              <a:t>Tierzucht</a:t>
            </a:r>
            <a:r>
              <a:rPr lang="es-ES_tradnl" sz="1200" b="1" dirty="0" smtClean="0"/>
              <a:t>, 2013).</a:t>
            </a:r>
            <a:endParaRPr lang="es-EC" sz="1200" b="1" dirty="0" smtClean="0"/>
          </a:p>
          <a:p>
            <a:r>
              <a:rPr lang="es-ES_tradnl" sz="1200" b="1" dirty="0" smtClean="0"/>
              <a:t>Prob. &gt; 0.05: No existen diferencias estadísticas (</a:t>
            </a:r>
            <a:r>
              <a:rPr lang="es-ES_tradnl" sz="1200" b="1" dirty="0" err="1" smtClean="0"/>
              <a:t>ns</a:t>
            </a:r>
            <a:r>
              <a:rPr lang="es-ES_tradnl" sz="1200" b="1" dirty="0" smtClean="0"/>
              <a:t>).</a:t>
            </a:r>
            <a:endParaRPr lang="es-EC" sz="1200" b="1" dirty="0" smtClean="0"/>
          </a:p>
          <a:p>
            <a:r>
              <a:rPr lang="es-ES_tradnl" sz="1200" b="1" dirty="0" smtClean="0"/>
              <a:t>Prob &lt; 0.01: Existen diferencias altamente significativas (**).</a:t>
            </a:r>
            <a:endParaRPr lang="es-EC" sz="1200" b="1" dirty="0" smtClean="0"/>
          </a:p>
          <a:p>
            <a:r>
              <a:rPr lang="es-ES_tradnl" sz="1200" b="1" dirty="0" smtClean="0"/>
              <a:t>Elaborado por: Mantilla y Mejía (2013)</a:t>
            </a:r>
            <a:endParaRPr lang="es-EC" sz="1200" b="1" dirty="0"/>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5828908"/>
            <a:ext cx="2448272"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8 CuadroTexto"/>
          <p:cNvSpPr txBox="1"/>
          <p:nvPr/>
        </p:nvSpPr>
        <p:spPr>
          <a:xfrm>
            <a:off x="1115616" y="44624"/>
            <a:ext cx="7200800"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Porcentaje de producción de huevos, %</a:t>
            </a:r>
            <a:endParaRPr lang="es-EC" sz="2800" dirty="0">
              <a:solidFill>
                <a:srgbClr val="0070C0"/>
              </a:solidFill>
              <a:effectLst>
                <a:outerShdw blurRad="38100" dist="38100" dir="2700000" algn="tl">
                  <a:srgbClr val="000000">
                    <a:alpha val="43137"/>
                  </a:srgbClr>
                </a:outerShdw>
              </a:effectLst>
            </a:endParaRPr>
          </a:p>
        </p:txBody>
      </p:sp>
      <p:pic>
        <p:nvPicPr>
          <p:cNvPr id="12" name="Picture 6" descr="http://www.ltz.de/uploads/Produkte%20Tradition.jpg"/>
          <p:cNvPicPr>
            <a:picLocks noChangeAspect="1" noChangeArrowheads="1"/>
          </p:cNvPicPr>
          <p:nvPr/>
        </p:nvPicPr>
        <p:blipFill>
          <a:blip r:embed="rId3" cstate="print"/>
          <a:srcRect/>
          <a:stretch>
            <a:fillRect/>
          </a:stretch>
        </p:blipFill>
        <p:spPr bwMode="auto">
          <a:xfrm flipH="1">
            <a:off x="0" y="1"/>
            <a:ext cx="399363" cy="598376"/>
          </a:xfrm>
          <a:prstGeom prst="rect">
            <a:avLst/>
          </a:prstGeom>
          <a:noFill/>
        </p:spPr>
      </p:pic>
      <p:sp>
        <p:nvSpPr>
          <p:cNvPr id="8" name="Oval 491"/>
          <p:cNvSpPr>
            <a:spLocks noChangeArrowheads="1"/>
          </p:cNvSpPr>
          <p:nvPr/>
        </p:nvSpPr>
        <p:spPr bwMode="auto">
          <a:xfrm>
            <a:off x="2339752" y="2636912"/>
            <a:ext cx="648072" cy="57537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Oval 491"/>
          <p:cNvSpPr>
            <a:spLocks noChangeArrowheads="1"/>
          </p:cNvSpPr>
          <p:nvPr/>
        </p:nvSpPr>
        <p:spPr bwMode="auto">
          <a:xfrm>
            <a:off x="2267744" y="1701502"/>
            <a:ext cx="792088" cy="28768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Oval 491"/>
          <p:cNvSpPr>
            <a:spLocks noChangeArrowheads="1"/>
          </p:cNvSpPr>
          <p:nvPr/>
        </p:nvSpPr>
        <p:spPr bwMode="auto">
          <a:xfrm>
            <a:off x="3491880" y="2636912"/>
            <a:ext cx="648072" cy="57537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Oval 491"/>
          <p:cNvSpPr>
            <a:spLocks noChangeArrowheads="1"/>
          </p:cNvSpPr>
          <p:nvPr/>
        </p:nvSpPr>
        <p:spPr bwMode="auto">
          <a:xfrm>
            <a:off x="6948264" y="2636912"/>
            <a:ext cx="576064" cy="575370"/>
          </a:xfrm>
          <a:prstGeom prst="ellipse">
            <a:avLst/>
          </a:prstGeom>
          <a:noFill/>
          <a:ln w="28575">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Oval 491"/>
          <p:cNvSpPr>
            <a:spLocks noChangeArrowheads="1"/>
          </p:cNvSpPr>
          <p:nvPr/>
        </p:nvSpPr>
        <p:spPr bwMode="auto">
          <a:xfrm>
            <a:off x="3491880" y="1916832"/>
            <a:ext cx="648072" cy="57537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Oval 491"/>
          <p:cNvSpPr>
            <a:spLocks noChangeArrowheads="1"/>
          </p:cNvSpPr>
          <p:nvPr/>
        </p:nvSpPr>
        <p:spPr bwMode="auto">
          <a:xfrm>
            <a:off x="2339752" y="1916832"/>
            <a:ext cx="648072" cy="57537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Oval 491"/>
          <p:cNvSpPr>
            <a:spLocks noChangeArrowheads="1"/>
          </p:cNvSpPr>
          <p:nvPr/>
        </p:nvSpPr>
        <p:spPr bwMode="auto">
          <a:xfrm>
            <a:off x="6948264" y="1916832"/>
            <a:ext cx="576064" cy="575370"/>
          </a:xfrm>
          <a:prstGeom prst="ellipse">
            <a:avLst/>
          </a:prstGeom>
          <a:noFill/>
          <a:ln w="28575">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Gráfico"/>
          <p:cNvGraphicFramePr/>
          <p:nvPr>
            <p:extLst>
              <p:ext uri="{D42A27DB-BD31-4B8C-83A1-F6EECF244321}">
                <p14:modId xmlns:p14="http://schemas.microsoft.com/office/powerpoint/2010/main" val="3283931566"/>
              </p:ext>
            </p:extLst>
          </p:nvPr>
        </p:nvGraphicFramePr>
        <p:xfrm>
          <a:off x="199682" y="980728"/>
          <a:ext cx="6964606" cy="3643555"/>
        </p:xfrm>
        <a:graphic>
          <a:graphicData uri="http://schemas.openxmlformats.org/drawingml/2006/chart">
            <c:chart xmlns:c="http://schemas.openxmlformats.org/drawingml/2006/chart" xmlns:r="http://schemas.openxmlformats.org/officeDocument/2006/relationships" r:id="rId2"/>
          </a:graphicData>
        </a:graphic>
      </p:graphicFrame>
      <p:sp>
        <p:nvSpPr>
          <p:cNvPr id="11" name="10 CuadroTexto"/>
          <p:cNvSpPr txBox="1"/>
          <p:nvPr/>
        </p:nvSpPr>
        <p:spPr>
          <a:xfrm>
            <a:off x="107504" y="4850576"/>
            <a:ext cx="7200800" cy="738664"/>
          </a:xfrm>
          <a:prstGeom prst="rect">
            <a:avLst/>
          </a:prstGeom>
          <a:noFill/>
        </p:spPr>
        <p:txBody>
          <a:bodyPr wrap="square" rtlCol="0">
            <a:spAutoFit/>
          </a:bodyPr>
          <a:lstStyle/>
          <a:p>
            <a:pPr algn="ctr"/>
            <a:r>
              <a:rPr lang="es-ES_tradnl" sz="1400" b="1" dirty="0" smtClean="0"/>
              <a:t>Comportamiento de la producción de huevos de gallinas Lohmann Brown por efecto del suministro de dos presentaciones de alimento entre las 19 y 64 semanas de edad, en porcentaje.</a:t>
            </a:r>
            <a:endParaRPr lang="es-EC" sz="1400" b="1"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5828908"/>
            <a:ext cx="2520280"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8 CuadroTexto"/>
          <p:cNvSpPr txBox="1"/>
          <p:nvPr/>
        </p:nvSpPr>
        <p:spPr>
          <a:xfrm>
            <a:off x="1115616" y="44624"/>
            <a:ext cx="7200800"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Porcentaje de producción de huevos, %</a:t>
            </a:r>
            <a:endParaRPr lang="es-EC" sz="2800" dirty="0">
              <a:solidFill>
                <a:srgbClr val="0070C0"/>
              </a:solidFill>
              <a:effectLst>
                <a:outerShdw blurRad="38100" dist="38100" dir="2700000" algn="tl">
                  <a:srgbClr val="000000">
                    <a:alpha val="43137"/>
                  </a:srgbClr>
                </a:outerShdw>
              </a:effectLst>
            </a:endParaRPr>
          </a:p>
        </p:txBody>
      </p:sp>
      <p:pic>
        <p:nvPicPr>
          <p:cNvPr id="13" name="Picture 6" descr="http://www.ltz.de/uploads/Produkte%20Tradition.jpg"/>
          <p:cNvPicPr>
            <a:picLocks noChangeAspect="1" noChangeArrowheads="1"/>
          </p:cNvPicPr>
          <p:nvPr/>
        </p:nvPicPr>
        <p:blipFill>
          <a:blip r:embed="rId4" cstate="print"/>
          <a:srcRect/>
          <a:stretch>
            <a:fillRect/>
          </a:stretch>
        </p:blipFill>
        <p:spPr bwMode="auto">
          <a:xfrm flipH="1">
            <a:off x="0" y="1"/>
            <a:ext cx="399363" cy="598376"/>
          </a:xfrm>
          <a:prstGeom prst="rect">
            <a:avLst/>
          </a:prstGeom>
          <a:noFill/>
        </p:spPr>
      </p:pic>
      <p:sp>
        <p:nvSpPr>
          <p:cNvPr id="2" name="1 Flecha abajo"/>
          <p:cNvSpPr/>
          <p:nvPr/>
        </p:nvSpPr>
        <p:spPr>
          <a:xfrm>
            <a:off x="8111819" y="1628800"/>
            <a:ext cx="288032" cy="360040"/>
          </a:xfrm>
          <a:prstGeom prst="downArrow">
            <a:avLst/>
          </a:prstGeom>
          <a:solidFill>
            <a:srgbClr val="006600"/>
          </a:solidFill>
          <a:ln>
            <a:solidFill>
              <a:schemeClr val="bg1"/>
            </a:solidFill>
          </a:ln>
          <a:effectLst>
            <a:glow rad="228600">
              <a:schemeClr val="accent1">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CuadroTexto"/>
          <p:cNvSpPr txBox="1"/>
          <p:nvPr/>
        </p:nvSpPr>
        <p:spPr>
          <a:xfrm>
            <a:off x="7596336" y="2168860"/>
            <a:ext cx="1440160" cy="1384995"/>
          </a:xfrm>
          <a:prstGeom prst="rect">
            <a:avLst/>
          </a:prstGeom>
          <a:noFill/>
          <a:ln>
            <a:solidFill>
              <a:schemeClr val="tx2"/>
            </a:solidFill>
          </a:ln>
        </p:spPr>
        <p:txBody>
          <a:bodyPr wrap="square" rtlCol="0">
            <a:spAutoFit/>
          </a:bodyPr>
          <a:lstStyle/>
          <a:p>
            <a:pPr algn="ctr"/>
            <a:r>
              <a:rPr lang="es-EC" sz="1400" dirty="0" smtClean="0"/>
              <a:t>% de producción es menor a los datos referenciales</a:t>
            </a:r>
          </a:p>
          <a:p>
            <a:pPr algn="ctr"/>
            <a:r>
              <a:rPr lang="es-EC" sz="1400" dirty="0" smtClean="0"/>
              <a:t>guía</a:t>
            </a:r>
          </a:p>
        </p:txBody>
      </p:sp>
      <p:sp>
        <p:nvSpPr>
          <p:cNvPr id="12" name="11 CuadroTexto"/>
          <p:cNvSpPr txBox="1"/>
          <p:nvPr/>
        </p:nvSpPr>
        <p:spPr>
          <a:xfrm>
            <a:off x="7596336" y="3645024"/>
            <a:ext cx="1440160" cy="738664"/>
          </a:xfrm>
          <a:prstGeom prst="rect">
            <a:avLst/>
          </a:prstGeom>
          <a:noFill/>
          <a:ln>
            <a:solidFill>
              <a:schemeClr val="tx2"/>
            </a:solidFill>
          </a:ln>
        </p:spPr>
        <p:txBody>
          <a:bodyPr wrap="square" rtlCol="0">
            <a:spAutoFit/>
          </a:bodyPr>
          <a:lstStyle/>
          <a:p>
            <a:pPr algn="ctr"/>
            <a:r>
              <a:rPr lang="es-EC" sz="1400" dirty="0" smtClean="0"/>
              <a:t>Misma tendencia pico producción</a:t>
            </a:r>
          </a:p>
        </p:txBody>
      </p:sp>
      <p:sp>
        <p:nvSpPr>
          <p:cNvPr id="15" name="14 CuadroTexto"/>
          <p:cNvSpPr txBox="1"/>
          <p:nvPr/>
        </p:nvSpPr>
        <p:spPr>
          <a:xfrm>
            <a:off x="7596336" y="4489956"/>
            <a:ext cx="1440160" cy="523220"/>
          </a:xfrm>
          <a:prstGeom prst="rect">
            <a:avLst/>
          </a:prstGeom>
          <a:noFill/>
          <a:ln>
            <a:solidFill>
              <a:schemeClr val="tx2"/>
            </a:solidFill>
          </a:ln>
        </p:spPr>
        <p:txBody>
          <a:bodyPr wrap="square" rtlCol="0">
            <a:spAutoFit/>
          </a:bodyPr>
          <a:lstStyle/>
          <a:p>
            <a:pPr algn="ctr"/>
            <a:r>
              <a:rPr lang="es-EC" sz="1400" dirty="0" smtClean="0"/>
              <a:t>Reduce edad aves</a:t>
            </a:r>
            <a:endParaRPr lang="es-EC" sz="1400" dirty="0"/>
          </a:p>
        </p:txBody>
      </p:sp>
    </p:spTree>
  </p:cSld>
  <p:clrMapOvr>
    <a:masterClrMapping/>
  </p:clrMapOvr>
  <p:transition spd="med">
    <p:wipe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5828908"/>
            <a:ext cx="2376264"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CuadroTexto"/>
          <p:cNvSpPr txBox="1"/>
          <p:nvPr/>
        </p:nvSpPr>
        <p:spPr>
          <a:xfrm>
            <a:off x="827584" y="44624"/>
            <a:ext cx="7776864"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Número de huevos producidos por ave, N°</a:t>
            </a:r>
            <a:endParaRPr lang="es-EC" sz="2800" dirty="0">
              <a:solidFill>
                <a:srgbClr val="0070C0"/>
              </a:solidFill>
              <a:effectLst>
                <a:outerShdw blurRad="38100" dist="38100" dir="2700000" algn="tl">
                  <a:srgbClr val="000000">
                    <a:alpha val="43137"/>
                  </a:srgbClr>
                </a:outerShdw>
              </a:effectLst>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676398055"/>
              </p:ext>
            </p:extLst>
          </p:nvPr>
        </p:nvGraphicFramePr>
        <p:xfrm>
          <a:off x="971600" y="1442078"/>
          <a:ext cx="7394907" cy="3789217"/>
        </p:xfrm>
        <a:graphic>
          <a:graphicData uri="http://schemas.openxmlformats.org/drawingml/2006/table">
            <a:tbl>
              <a:tblPr firstRow="1" firstCol="1" bandRow="1"/>
              <a:tblGrid>
                <a:gridCol w="1644722"/>
                <a:gridCol w="823305"/>
                <a:gridCol w="177554"/>
                <a:gridCol w="823305"/>
                <a:gridCol w="367799"/>
                <a:gridCol w="955335"/>
                <a:gridCol w="732769"/>
                <a:gridCol w="813874"/>
                <a:gridCol w="274435"/>
                <a:gridCol w="781809"/>
              </a:tblGrid>
              <a:tr h="150803">
                <a:tc>
                  <a:txBody>
                    <a:bodyPr/>
                    <a:lstStyle/>
                    <a:p>
                      <a:pPr algn="just">
                        <a:lnSpc>
                          <a:spcPct val="130000"/>
                        </a:lnSpc>
                        <a:spcAft>
                          <a:spcPts val="0"/>
                        </a:spcAft>
                      </a:pPr>
                      <a:r>
                        <a:rPr lang="es-EC" sz="1200" b="1" dirty="0">
                          <a:solidFill>
                            <a:srgbClr val="000000"/>
                          </a:solidFill>
                          <a:effectLst/>
                          <a:latin typeface="+mj-lt"/>
                          <a:ea typeface="Calibri"/>
                          <a:cs typeface="Times New Roman"/>
                        </a:rPr>
                        <a:t>Producción </a:t>
                      </a:r>
                      <a:endParaRPr lang="es-EC" sz="1400" b="1" dirty="0">
                        <a:effectLst/>
                        <a:latin typeface="+mj-lt"/>
                        <a:ea typeface="Calibri"/>
                        <a:cs typeface="Times New Roman"/>
                      </a:endParaRPr>
                    </a:p>
                  </a:txBody>
                  <a:tcPr marL="36925" marR="36925" marT="0" marB="0" anchor="b">
                    <a:lnL>
                      <a:noFill/>
                    </a:lnL>
                    <a:lnR>
                      <a:noFill/>
                    </a:lnR>
                    <a:lnT w="12700" cap="flat" cmpd="sng" algn="ctr">
                      <a:solidFill>
                        <a:srgbClr val="000000"/>
                      </a:solidFill>
                      <a:prstDash val="solid"/>
                      <a:round/>
                      <a:headEnd type="none" w="med" len="med"/>
                      <a:tailEnd type="none" w="med" len="med"/>
                    </a:lnT>
                    <a:lnB>
                      <a:noFill/>
                    </a:lnB>
                    <a:gradFill>
                      <a:gsLst>
                        <a:gs pos="0">
                          <a:srgbClr val="CCFFCC"/>
                        </a:gs>
                        <a:gs pos="99500">
                          <a:srgbClr val="FFFFFF"/>
                        </a:gs>
                        <a:gs pos="99000">
                          <a:schemeClr val="bg1"/>
                        </a:gs>
                        <a:gs pos="100000">
                          <a:schemeClr val="bg1"/>
                        </a:gs>
                      </a:gsLst>
                      <a:lin ang="18900000" scaled="1"/>
                    </a:gradFill>
                  </a:tcPr>
                </a:tc>
                <a:tc gridSpan="3">
                  <a:txBody>
                    <a:bodyPr/>
                    <a:lstStyle/>
                    <a:p>
                      <a:pPr algn="ctr">
                        <a:lnSpc>
                          <a:spcPct val="130000"/>
                        </a:lnSpc>
                        <a:spcAft>
                          <a:spcPts val="0"/>
                        </a:spcAft>
                      </a:pPr>
                      <a:r>
                        <a:rPr lang="es-EC" sz="1200" b="1">
                          <a:solidFill>
                            <a:srgbClr val="000000"/>
                          </a:solidFill>
                          <a:effectLst/>
                          <a:latin typeface="+mj-lt"/>
                          <a:ea typeface="Calibri"/>
                          <a:cs typeface="Times New Roman"/>
                        </a:rPr>
                        <a:t>Tipo de alimento</a:t>
                      </a:r>
                      <a:endParaRPr lang="es-EC" sz="1400" b="1">
                        <a:effectLst/>
                        <a:latin typeface="+mj-lt"/>
                        <a:ea typeface="Calibri"/>
                        <a:cs typeface="Times New Roman"/>
                      </a:endParaRPr>
                    </a:p>
                  </a:txBody>
                  <a:tcPr marL="36925" marR="3692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c hMerge="1">
                  <a:txBody>
                    <a:bodyPr/>
                    <a:lstStyle/>
                    <a:p>
                      <a:endParaRPr lang="es-EC"/>
                    </a:p>
                  </a:txBody>
                  <a:tcPr/>
                </a:tc>
                <a:tc hMerge="1">
                  <a:txBody>
                    <a:bodyPr/>
                    <a:lstStyle/>
                    <a:p>
                      <a:endParaRPr lang="es-EC"/>
                    </a:p>
                  </a:txBody>
                  <a:tcPr/>
                </a:tc>
                <a:tc>
                  <a:txBody>
                    <a:bodyPr/>
                    <a:lstStyle/>
                    <a:p>
                      <a:pPr>
                        <a:lnSpc>
                          <a:spcPct val="115000"/>
                        </a:lnSpc>
                      </a:pPr>
                      <a:endParaRPr lang="es-EC" sz="1200" b="1">
                        <a:effectLst/>
                        <a:latin typeface="+mj-lt"/>
                      </a:endParaRPr>
                    </a:p>
                  </a:txBody>
                  <a:tcPr marL="36925" marR="36925" marT="0" marB="0" anchor="b">
                    <a:lnL>
                      <a:noFill/>
                    </a:lnL>
                    <a:lnR>
                      <a:noFill/>
                    </a:lnR>
                    <a:lnT w="12700" cap="flat" cmpd="sng" algn="ctr">
                      <a:solidFill>
                        <a:srgbClr val="000000"/>
                      </a:solidFill>
                      <a:prstDash val="solid"/>
                      <a:round/>
                      <a:headEnd type="none" w="med" len="med"/>
                      <a:tailEnd type="none" w="med" len="med"/>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dirty="0">
                          <a:solidFill>
                            <a:srgbClr val="000000"/>
                          </a:solidFill>
                          <a:effectLst/>
                          <a:latin typeface="+mj-lt"/>
                          <a:ea typeface="Calibri"/>
                          <a:cs typeface="Times New Roman"/>
                        </a:rPr>
                        <a:t>Valor</a:t>
                      </a:r>
                      <a:endParaRPr lang="es-EC" sz="1400" b="1" dirty="0">
                        <a:effectLst/>
                        <a:latin typeface="+mj-lt"/>
                        <a:ea typeface="Calibri"/>
                        <a:cs typeface="Times New Roman"/>
                      </a:endParaRPr>
                    </a:p>
                  </a:txBody>
                  <a:tcPr marL="36925" marR="36925" marT="0" marB="0" anchor="b">
                    <a:lnL>
                      <a:noFill/>
                    </a:lnL>
                    <a:lnR>
                      <a:noFill/>
                    </a:lnR>
                    <a:lnT w="12700" cap="flat" cmpd="sng" algn="ctr">
                      <a:solidFill>
                        <a:srgbClr val="000000"/>
                      </a:solidFill>
                      <a:prstDash val="solid"/>
                      <a:round/>
                      <a:headEnd type="none" w="med" len="med"/>
                      <a:tailEnd type="none" w="med" len="med"/>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w="12700" cap="flat" cmpd="sng" algn="ctr">
                      <a:solidFill>
                        <a:srgbClr val="000000"/>
                      </a:solidFill>
                      <a:prstDash val="solid"/>
                      <a:round/>
                      <a:headEnd type="none" w="med" len="med"/>
                      <a:tailEnd type="none" w="med" len="med"/>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w="12700" cap="flat" cmpd="sng" algn="ctr">
                      <a:solidFill>
                        <a:srgbClr val="000000"/>
                      </a:solidFill>
                      <a:prstDash val="solid"/>
                      <a:round/>
                      <a:headEnd type="none" w="med" len="med"/>
                      <a:tailEnd type="none" w="med" len="med"/>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w="12700" cap="flat" cmpd="sng" algn="ctr">
                      <a:solidFill>
                        <a:srgbClr val="000000"/>
                      </a:solidFill>
                      <a:prstDash val="solid"/>
                      <a:round/>
                      <a:headEnd type="none" w="med" len="med"/>
                      <a:tailEnd type="none" w="med" len="med"/>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C-V.</a:t>
                      </a:r>
                      <a:endParaRPr lang="es-EC" sz="1400" b="1">
                        <a:effectLst/>
                        <a:latin typeface="+mj-lt"/>
                        <a:ea typeface="Calibri"/>
                        <a:cs typeface="Times New Roman"/>
                      </a:endParaRPr>
                    </a:p>
                  </a:txBody>
                  <a:tcPr marL="36925" marR="36925" marT="0" marB="0" anchor="b">
                    <a:lnL>
                      <a:noFill/>
                    </a:lnL>
                    <a:lnR>
                      <a:noFill/>
                    </a:lnR>
                    <a:lnT w="12700" cap="flat" cmpd="sng" algn="ctr">
                      <a:solidFill>
                        <a:srgbClr val="000000"/>
                      </a:solidFill>
                      <a:prstDash val="solid"/>
                      <a:round/>
                      <a:headEnd type="none" w="med" len="med"/>
                      <a:tailEnd type="none" w="med" len="med"/>
                    </a:lnT>
                    <a:lnB>
                      <a:noFill/>
                    </a:lnB>
                    <a:gradFill>
                      <a:gsLst>
                        <a:gs pos="0">
                          <a:srgbClr val="CCFFCC"/>
                        </a:gs>
                        <a:gs pos="99500">
                          <a:srgbClr val="FFFFFF"/>
                        </a:gs>
                        <a:gs pos="99000">
                          <a:schemeClr val="bg1"/>
                        </a:gs>
                        <a:gs pos="100000">
                          <a:schemeClr val="bg1"/>
                        </a:gs>
                      </a:gsLst>
                      <a:lin ang="18900000" scaled="1"/>
                    </a:gradFill>
                  </a:tcPr>
                </a:tc>
              </a:tr>
              <a:tr h="279635">
                <a:tc>
                  <a:txBody>
                    <a:bodyPr/>
                    <a:lstStyle/>
                    <a:p>
                      <a:pPr algn="just">
                        <a:lnSpc>
                          <a:spcPct val="130000"/>
                        </a:lnSpc>
                        <a:spcAft>
                          <a:spcPts val="0"/>
                        </a:spcAft>
                      </a:pPr>
                      <a:r>
                        <a:rPr lang="es-EC" sz="1200" b="1">
                          <a:solidFill>
                            <a:srgbClr val="000000"/>
                          </a:solidFill>
                          <a:effectLst/>
                          <a:latin typeface="+mj-lt"/>
                          <a:ea typeface="Calibri"/>
                          <a:cs typeface="Times New Roman"/>
                        </a:rPr>
                        <a:t>huevos, nº/ave</a:t>
                      </a:r>
                      <a:endParaRPr lang="es-EC" sz="1400" b="1">
                        <a:effectLst/>
                        <a:latin typeface="+mj-lt"/>
                        <a:ea typeface="Calibri"/>
                        <a:cs typeface="Times New Roman"/>
                      </a:endParaRPr>
                    </a:p>
                  </a:txBody>
                  <a:tcPr marL="36925" marR="36925" marT="0" marB="0" anchor="b">
                    <a:lnL>
                      <a:noFill/>
                    </a:lnL>
                    <a:lnR>
                      <a:noFill/>
                    </a:lnR>
                    <a:lnT>
                      <a:noFill/>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Pellets</a:t>
                      </a:r>
                      <a:endParaRPr lang="es-EC" sz="1400" b="1">
                        <a:effectLst/>
                        <a:latin typeface="+mj-lt"/>
                        <a:ea typeface="Calibri"/>
                        <a:cs typeface="Times New Roman"/>
                      </a:endParaRPr>
                    </a:p>
                  </a:txBody>
                  <a:tcPr marL="36925" marR="3692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Harina</a:t>
                      </a:r>
                      <a:endParaRPr lang="es-EC" sz="1400" b="1">
                        <a:effectLst/>
                        <a:latin typeface="+mj-lt"/>
                        <a:ea typeface="Calibri"/>
                        <a:cs typeface="Times New Roman"/>
                      </a:endParaRPr>
                    </a:p>
                  </a:txBody>
                  <a:tcPr marL="36925" marR="3692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dirty="0">
                          <a:solidFill>
                            <a:srgbClr val="000000"/>
                          </a:solidFill>
                          <a:effectLst/>
                          <a:latin typeface="+mj-lt"/>
                          <a:ea typeface="Calibri"/>
                          <a:cs typeface="Times New Roman"/>
                        </a:rPr>
                        <a:t>Referencial</a:t>
                      </a:r>
                      <a:endParaRPr lang="es-EC" sz="1400" b="1" dirty="0">
                        <a:effectLst/>
                        <a:latin typeface="+mj-lt"/>
                        <a:ea typeface="Calibri"/>
                        <a:cs typeface="Times New Roman"/>
                      </a:endParaRPr>
                    </a:p>
                  </a:txBody>
                  <a:tcPr marL="36925" marR="36925" marT="0" marB="0" anchor="b">
                    <a:lnL>
                      <a:noFill/>
                    </a:lnL>
                    <a:lnR>
                      <a:noFill/>
                    </a:lnR>
                    <a:lnT>
                      <a:noFill/>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Tcal.</a:t>
                      </a:r>
                      <a:endParaRPr lang="es-EC" sz="1400" b="1">
                        <a:effectLst/>
                        <a:latin typeface="+mj-lt"/>
                        <a:ea typeface="Calibri"/>
                        <a:cs typeface="Times New Roman"/>
                      </a:endParaRPr>
                    </a:p>
                  </a:txBody>
                  <a:tcPr marL="36925" marR="36925" marT="0" marB="0" anchor="b">
                    <a:lnL>
                      <a:noFill/>
                    </a:lnL>
                    <a:lnR>
                      <a:noFill/>
                    </a:lnR>
                    <a:lnT>
                      <a:noFill/>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Prob.</a:t>
                      </a:r>
                      <a:endParaRPr lang="es-EC" sz="1400" b="1">
                        <a:effectLst/>
                        <a:latin typeface="+mj-lt"/>
                        <a:ea typeface="Calibri"/>
                        <a:cs typeface="Times New Roman"/>
                      </a:endParaRPr>
                    </a:p>
                  </a:txBody>
                  <a:tcPr marL="36925" marR="36925" marT="0" marB="0" anchor="b">
                    <a:lnL>
                      <a:noFill/>
                    </a:lnL>
                    <a:lnR>
                      <a:noFill/>
                    </a:lnR>
                    <a:lnT>
                      <a:noFill/>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6925" marR="36925" marT="0" marB="0" anchor="b">
                    <a:lnL>
                      <a:noFill/>
                    </a:lnL>
                    <a:lnR>
                      <a:noFill/>
                    </a:lnR>
                    <a:lnT>
                      <a:noFill/>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r>
              <a:tr h="150803">
                <a:tc>
                  <a:txBody>
                    <a:bodyPr/>
                    <a:lstStyle/>
                    <a:p>
                      <a:pPr algn="just">
                        <a:lnSpc>
                          <a:spcPct val="130000"/>
                        </a:lnSpc>
                        <a:spcAft>
                          <a:spcPts val="0"/>
                        </a:spcAft>
                      </a:pPr>
                      <a:r>
                        <a:rPr lang="es-EC" sz="1200" b="1" dirty="0">
                          <a:solidFill>
                            <a:srgbClr val="FF0000"/>
                          </a:solidFill>
                          <a:effectLst/>
                          <a:latin typeface="+mj-lt"/>
                          <a:ea typeface="Calibri"/>
                          <a:cs typeface="Times New Roman"/>
                        </a:rPr>
                        <a:t>A las 22 semanas</a:t>
                      </a:r>
                      <a:endParaRPr lang="es-EC" sz="1400" b="1" dirty="0">
                        <a:solidFill>
                          <a:srgbClr val="FF0000"/>
                        </a:solidFill>
                        <a:effectLst/>
                        <a:latin typeface="+mj-lt"/>
                        <a:ea typeface="Calibri"/>
                        <a:cs typeface="Times New Roman"/>
                      </a:endParaRPr>
                    </a:p>
                  </a:txBody>
                  <a:tcPr marL="36925" marR="36925" marT="0" marB="0" anchor="b">
                    <a:lnL>
                      <a:noFill/>
                    </a:lnL>
                    <a:lnR>
                      <a:noFill/>
                    </a:lnR>
                    <a:lnT w="12700" cap="flat" cmpd="sng" algn="ctr">
                      <a:solidFill>
                        <a:srgbClr val="000000"/>
                      </a:solidFill>
                      <a:prstDash val="solid"/>
                      <a:round/>
                      <a:headEnd type="none" w="med" len="med"/>
                      <a:tailEnd type="none" w="med" len="med"/>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14,11</a:t>
                      </a:r>
                      <a:endParaRPr lang="es-EC" sz="1400" b="1">
                        <a:effectLst/>
                        <a:latin typeface="+mj-lt"/>
                        <a:ea typeface="Calibri"/>
                        <a:cs typeface="Times New Roman"/>
                      </a:endParaRPr>
                    </a:p>
                  </a:txBody>
                  <a:tcPr marL="36925" marR="36925" marT="0" marB="0" anchor="b">
                    <a:lnL>
                      <a:noFill/>
                    </a:lnL>
                    <a:lnR>
                      <a:noFill/>
                    </a:lnR>
                    <a:lnT w="12700" cap="flat" cmpd="sng" algn="ctr">
                      <a:solidFill>
                        <a:srgbClr val="000000"/>
                      </a:solidFill>
                      <a:prstDash val="solid"/>
                      <a:round/>
                      <a:headEnd type="none" w="med" len="med"/>
                      <a:tailEnd type="none" w="med" len="med"/>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w="12700" cap="flat" cmpd="sng" algn="ctr">
                      <a:solidFill>
                        <a:srgbClr val="000000"/>
                      </a:solidFill>
                      <a:prstDash val="solid"/>
                      <a:round/>
                      <a:headEnd type="none" w="med" len="med"/>
                      <a:tailEnd type="none" w="med" len="med"/>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13,76</a:t>
                      </a:r>
                      <a:endParaRPr lang="es-EC" sz="1400" b="1">
                        <a:effectLst/>
                        <a:latin typeface="+mj-lt"/>
                        <a:ea typeface="Calibri"/>
                        <a:cs typeface="Times New Roman"/>
                      </a:endParaRPr>
                    </a:p>
                  </a:txBody>
                  <a:tcPr marL="36925" marR="36925" marT="0" marB="0" anchor="b">
                    <a:lnL>
                      <a:noFill/>
                    </a:lnL>
                    <a:lnR>
                      <a:noFill/>
                    </a:lnR>
                    <a:lnT w="12700" cap="flat" cmpd="sng" algn="ctr">
                      <a:solidFill>
                        <a:srgbClr val="000000"/>
                      </a:solidFill>
                      <a:prstDash val="solid"/>
                      <a:round/>
                      <a:headEnd type="none" w="med" len="med"/>
                      <a:tailEnd type="none" w="med" len="med"/>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w="12700" cap="flat" cmpd="sng" algn="ctr">
                      <a:solidFill>
                        <a:srgbClr val="000000"/>
                      </a:solidFill>
                      <a:prstDash val="solid"/>
                      <a:round/>
                      <a:headEnd type="none" w="med" len="med"/>
                      <a:tailEnd type="none" w="med" len="med"/>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dirty="0">
                          <a:solidFill>
                            <a:srgbClr val="000000"/>
                          </a:solidFill>
                          <a:effectLst/>
                          <a:latin typeface="+mj-lt"/>
                          <a:ea typeface="Calibri"/>
                          <a:cs typeface="Times New Roman"/>
                        </a:rPr>
                        <a:t>13,00</a:t>
                      </a:r>
                      <a:endParaRPr lang="es-EC" sz="1400" b="1" dirty="0">
                        <a:effectLst/>
                        <a:latin typeface="+mj-lt"/>
                        <a:ea typeface="Calibri"/>
                        <a:cs typeface="Times New Roman"/>
                      </a:endParaRPr>
                    </a:p>
                  </a:txBody>
                  <a:tcPr marL="36925" marR="36925" marT="0" marB="0" anchor="b">
                    <a:lnL>
                      <a:noFill/>
                    </a:lnL>
                    <a:lnR>
                      <a:noFill/>
                    </a:lnR>
                    <a:lnT w="12700" cap="flat" cmpd="sng" algn="ctr">
                      <a:solidFill>
                        <a:srgbClr val="000000"/>
                      </a:solidFill>
                      <a:prstDash val="solid"/>
                      <a:round/>
                      <a:headEnd type="none" w="med" len="med"/>
                      <a:tailEnd type="none" w="med" len="med"/>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2,874</a:t>
                      </a:r>
                      <a:endParaRPr lang="es-EC" sz="1400" b="1">
                        <a:effectLst/>
                        <a:latin typeface="+mj-lt"/>
                        <a:ea typeface="Calibri"/>
                        <a:cs typeface="Times New Roman"/>
                      </a:endParaRPr>
                    </a:p>
                  </a:txBody>
                  <a:tcPr marL="36925" marR="36925" marT="0" marB="0" anchor="b">
                    <a:lnL>
                      <a:noFill/>
                    </a:lnL>
                    <a:lnR>
                      <a:noFill/>
                    </a:lnR>
                    <a:lnT w="12700" cap="flat" cmpd="sng" algn="ctr">
                      <a:solidFill>
                        <a:srgbClr val="000000"/>
                      </a:solidFill>
                      <a:prstDash val="solid"/>
                      <a:round/>
                      <a:headEnd type="none" w="med" len="med"/>
                      <a:tailEnd type="none" w="med" len="med"/>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0,023</a:t>
                      </a:r>
                      <a:endParaRPr lang="es-EC" sz="1400" b="1">
                        <a:effectLst/>
                        <a:latin typeface="+mj-lt"/>
                        <a:ea typeface="Calibri"/>
                        <a:cs typeface="Times New Roman"/>
                      </a:endParaRPr>
                    </a:p>
                  </a:txBody>
                  <a:tcPr marL="36925" marR="36925" marT="0" marB="0" anchor="b">
                    <a:lnL>
                      <a:noFill/>
                    </a:lnL>
                    <a:lnR>
                      <a:noFill/>
                    </a:lnR>
                    <a:lnT w="12700" cap="flat" cmpd="sng" algn="ctr">
                      <a:solidFill>
                        <a:srgbClr val="000000"/>
                      </a:solidFill>
                      <a:prstDash val="solid"/>
                      <a:round/>
                      <a:headEnd type="none" w="med" len="med"/>
                      <a:tailEnd type="none" w="med" len="med"/>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6925" marR="36925" marT="0" marB="0" anchor="b">
                    <a:lnL>
                      <a:noFill/>
                    </a:lnL>
                    <a:lnR>
                      <a:noFill/>
                    </a:lnR>
                    <a:lnT w="12700" cap="flat" cmpd="sng" algn="ctr">
                      <a:solidFill>
                        <a:srgbClr val="000000"/>
                      </a:solidFill>
                      <a:prstDash val="solid"/>
                      <a:round/>
                      <a:headEnd type="none" w="med" len="med"/>
                      <a:tailEnd type="none" w="med" len="med"/>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3,04</a:t>
                      </a:r>
                      <a:endParaRPr lang="es-EC" sz="1400" b="1">
                        <a:effectLst/>
                        <a:latin typeface="+mj-lt"/>
                        <a:ea typeface="Calibri"/>
                        <a:cs typeface="Times New Roman"/>
                      </a:endParaRPr>
                    </a:p>
                  </a:txBody>
                  <a:tcPr marL="36925" marR="36925" marT="0" marB="0" anchor="b">
                    <a:lnL>
                      <a:noFill/>
                    </a:lnL>
                    <a:lnR>
                      <a:noFill/>
                    </a:lnR>
                    <a:lnT w="12700" cap="flat" cmpd="sng" algn="ctr">
                      <a:solidFill>
                        <a:srgbClr val="000000"/>
                      </a:solidFill>
                      <a:prstDash val="solid"/>
                      <a:round/>
                      <a:headEnd type="none" w="med" len="med"/>
                      <a:tailEnd type="none" w="med" len="med"/>
                    </a:lnT>
                    <a:lnB>
                      <a:noFill/>
                    </a:lnB>
                    <a:gradFill>
                      <a:gsLst>
                        <a:gs pos="0">
                          <a:srgbClr val="CCFFCC"/>
                        </a:gs>
                        <a:gs pos="99500">
                          <a:srgbClr val="FFFFFF"/>
                        </a:gs>
                        <a:gs pos="99000">
                          <a:schemeClr val="bg1"/>
                        </a:gs>
                        <a:gs pos="100000">
                          <a:schemeClr val="bg1"/>
                        </a:gs>
                      </a:gsLst>
                      <a:lin ang="18900000" scaled="1"/>
                    </a:gradFill>
                  </a:tcPr>
                </a:tc>
              </a:tr>
              <a:tr h="279635">
                <a:tc>
                  <a:txBody>
                    <a:bodyPr/>
                    <a:lstStyle/>
                    <a:p>
                      <a:pPr algn="just">
                        <a:lnSpc>
                          <a:spcPct val="130000"/>
                        </a:lnSpc>
                        <a:spcAft>
                          <a:spcPts val="0"/>
                        </a:spcAft>
                      </a:pPr>
                      <a:r>
                        <a:rPr lang="es-EC" sz="1200" b="1">
                          <a:solidFill>
                            <a:srgbClr val="000000"/>
                          </a:solidFill>
                          <a:effectLst/>
                          <a:latin typeface="+mj-lt"/>
                          <a:ea typeface="Calibri"/>
                          <a:cs typeface="Times New Roman"/>
                        </a:rPr>
                        <a:t>A las 26 semanas</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39,80</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38,96</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38,20</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1,891</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dirty="0">
                          <a:solidFill>
                            <a:srgbClr val="000000"/>
                          </a:solidFill>
                          <a:effectLst/>
                          <a:latin typeface="+mj-lt"/>
                          <a:ea typeface="Calibri"/>
                          <a:cs typeface="Times New Roman"/>
                        </a:rPr>
                        <a:t>0,066</a:t>
                      </a:r>
                      <a:endParaRPr lang="es-EC" sz="1400" b="1" dirty="0">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ns</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4,01</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r>
              <a:tr h="279635">
                <a:tc>
                  <a:txBody>
                    <a:bodyPr/>
                    <a:lstStyle/>
                    <a:p>
                      <a:pPr algn="just">
                        <a:lnSpc>
                          <a:spcPct val="130000"/>
                        </a:lnSpc>
                        <a:spcAft>
                          <a:spcPts val="0"/>
                        </a:spcAft>
                      </a:pPr>
                      <a:r>
                        <a:rPr lang="es-EC" sz="1200" b="1">
                          <a:solidFill>
                            <a:srgbClr val="000000"/>
                          </a:solidFill>
                          <a:effectLst/>
                          <a:latin typeface="+mj-lt"/>
                          <a:ea typeface="Calibri"/>
                          <a:cs typeface="Times New Roman"/>
                        </a:rPr>
                        <a:t>A las 30 semanas</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dirty="0">
                          <a:solidFill>
                            <a:srgbClr val="000000"/>
                          </a:solidFill>
                          <a:effectLst/>
                          <a:latin typeface="+mj-lt"/>
                          <a:ea typeface="Calibri"/>
                          <a:cs typeface="Times New Roman"/>
                        </a:rPr>
                        <a:t>66,12</a:t>
                      </a:r>
                      <a:endParaRPr lang="es-EC" sz="1400" b="1" dirty="0">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64,29</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64,40</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2,105</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dirty="0">
                          <a:solidFill>
                            <a:srgbClr val="000000"/>
                          </a:solidFill>
                          <a:effectLst/>
                          <a:latin typeface="+mj-lt"/>
                          <a:ea typeface="Calibri"/>
                          <a:cs typeface="Times New Roman"/>
                        </a:rPr>
                        <a:t>0,052</a:t>
                      </a:r>
                      <a:endParaRPr lang="es-EC" sz="1400" b="1" dirty="0">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ns</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dirty="0">
                          <a:solidFill>
                            <a:srgbClr val="000000"/>
                          </a:solidFill>
                          <a:effectLst/>
                          <a:latin typeface="+mj-lt"/>
                          <a:ea typeface="Calibri"/>
                          <a:cs typeface="Times New Roman"/>
                        </a:rPr>
                        <a:t>4,48</a:t>
                      </a:r>
                      <a:endParaRPr lang="es-EC" sz="1400" b="1" dirty="0">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r>
              <a:tr h="150803">
                <a:tc>
                  <a:txBody>
                    <a:bodyPr/>
                    <a:lstStyle/>
                    <a:p>
                      <a:pPr algn="just">
                        <a:lnSpc>
                          <a:spcPct val="130000"/>
                        </a:lnSpc>
                        <a:spcAft>
                          <a:spcPts val="0"/>
                        </a:spcAft>
                      </a:pPr>
                      <a:r>
                        <a:rPr lang="es-EC" sz="1200" b="1" dirty="0">
                          <a:solidFill>
                            <a:srgbClr val="FF0000"/>
                          </a:solidFill>
                          <a:effectLst/>
                          <a:latin typeface="+mj-lt"/>
                          <a:ea typeface="Calibri"/>
                          <a:cs typeface="Times New Roman"/>
                        </a:rPr>
                        <a:t>A las 34 semanas</a:t>
                      </a:r>
                      <a:endParaRPr lang="es-EC" sz="1400" b="1" dirty="0">
                        <a:solidFill>
                          <a:srgbClr val="FF0000"/>
                        </a:solidFill>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92,44</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89,43</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90,70</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2,257</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0,043</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4,73</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r>
              <a:tr h="279635">
                <a:tc>
                  <a:txBody>
                    <a:bodyPr/>
                    <a:lstStyle/>
                    <a:p>
                      <a:pPr algn="just">
                        <a:lnSpc>
                          <a:spcPct val="130000"/>
                        </a:lnSpc>
                        <a:spcAft>
                          <a:spcPts val="0"/>
                        </a:spcAft>
                      </a:pPr>
                      <a:r>
                        <a:rPr lang="es-EC" sz="1200" b="1">
                          <a:solidFill>
                            <a:srgbClr val="000000"/>
                          </a:solidFill>
                          <a:effectLst/>
                          <a:latin typeface="+mj-lt"/>
                          <a:ea typeface="Calibri"/>
                          <a:cs typeface="Times New Roman"/>
                        </a:rPr>
                        <a:t>A las 38 semanas</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118,35</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114,65</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116,90</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2,122</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0,051</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ns</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4,78</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r>
              <a:tr h="279635">
                <a:tc>
                  <a:txBody>
                    <a:bodyPr/>
                    <a:lstStyle/>
                    <a:p>
                      <a:pPr algn="just">
                        <a:lnSpc>
                          <a:spcPct val="130000"/>
                        </a:lnSpc>
                        <a:spcAft>
                          <a:spcPts val="0"/>
                        </a:spcAft>
                      </a:pPr>
                      <a:r>
                        <a:rPr lang="es-EC" sz="1200" b="1">
                          <a:solidFill>
                            <a:srgbClr val="000000"/>
                          </a:solidFill>
                          <a:effectLst/>
                          <a:latin typeface="+mj-lt"/>
                          <a:ea typeface="Calibri"/>
                          <a:cs typeface="Times New Roman"/>
                        </a:rPr>
                        <a:t>A las 42 semanas</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143,73</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139,43</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142,90</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2,039</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0,056</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ns</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4,79</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r>
              <a:tr h="279635">
                <a:tc>
                  <a:txBody>
                    <a:bodyPr/>
                    <a:lstStyle/>
                    <a:p>
                      <a:pPr algn="just">
                        <a:lnSpc>
                          <a:spcPct val="130000"/>
                        </a:lnSpc>
                        <a:spcAft>
                          <a:spcPts val="0"/>
                        </a:spcAft>
                      </a:pPr>
                      <a:r>
                        <a:rPr lang="es-EC" sz="1200" b="1">
                          <a:solidFill>
                            <a:srgbClr val="000000"/>
                          </a:solidFill>
                          <a:effectLst/>
                          <a:latin typeface="+mj-lt"/>
                          <a:ea typeface="Calibri"/>
                          <a:cs typeface="Times New Roman"/>
                        </a:rPr>
                        <a:t>A las 46 semanas</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168,45</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163,85</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dirty="0">
                          <a:solidFill>
                            <a:srgbClr val="000000"/>
                          </a:solidFill>
                          <a:effectLst/>
                          <a:latin typeface="+mj-lt"/>
                          <a:ea typeface="Calibri"/>
                          <a:cs typeface="Times New Roman"/>
                        </a:rPr>
                        <a:t>168,50</a:t>
                      </a:r>
                      <a:endParaRPr lang="es-EC" sz="1400" b="1" dirty="0">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1,876</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0,067</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ns</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4,75</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r>
              <a:tr h="279635">
                <a:tc>
                  <a:txBody>
                    <a:bodyPr/>
                    <a:lstStyle/>
                    <a:p>
                      <a:pPr algn="just">
                        <a:lnSpc>
                          <a:spcPct val="130000"/>
                        </a:lnSpc>
                        <a:spcAft>
                          <a:spcPts val="0"/>
                        </a:spcAft>
                      </a:pPr>
                      <a:r>
                        <a:rPr lang="es-EC" sz="1200" b="1">
                          <a:solidFill>
                            <a:srgbClr val="000000"/>
                          </a:solidFill>
                          <a:effectLst/>
                          <a:latin typeface="+mj-lt"/>
                          <a:ea typeface="Calibri"/>
                          <a:cs typeface="Times New Roman"/>
                        </a:rPr>
                        <a:t>A las 50 semanas</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192,39</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187,42</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193,70</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1,764</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dirty="0">
                          <a:solidFill>
                            <a:srgbClr val="000000"/>
                          </a:solidFill>
                          <a:effectLst/>
                          <a:latin typeface="+mj-lt"/>
                          <a:ea typeface="Calibri"/>
                          <a:cs typeface="Times New Roman"/>
                        </a:rPr>
                        <a:t>0,076</a:t>
                      </a:r>
                      <a:endParaRPr lang="es-EC" sz="1400" b="1" dirty="0">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ns</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4,73</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r>
              <a:tr h="279635">
                <a:tc>
                  <a:txBody>
                    <a:bodyPr/>
                    <a:lstStyle/>
                    <a:p>
                      <a:pPr algn="just">
                        <a:lnSpc>
                          <a:spcPct val="130000"/>
                        </a:lnSpc>
                        <a:spcAft>
                          <a:spcPts val="0"/>
                        </a:spcAft>
                      </a:pPr>
                      <a:r>
                        <a:rPr lang="es-EC" sz="1200" b="1">
                          <a:solidFill>
                            <a:srgbClr val="000000"/>
                          </a:solidFill>
                          <a:effectLst/>
                          <a:latin typeface="+mj-lt"/>
                          <a:ea typeface="Calibri"/>
                          <a:cs typeface="Times New Roman"/>
                        </a:rPr>
                        <a:t>A las 54 semanas</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215,64</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210,31</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218,50</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1,664</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0,086</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ns</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4,71</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r>
              <a:tr h="279635">
                <a:tc>
                  <a:txBody>
                    <a:bodyPr/>
                    <a:lstStyle/>
                    <a:p>
                      <a:pPr algn="just">
                        <a:lnSpc>
                          <a:spcPct val="130000"/>
                        </a:lnSpc>
                        <a:spcAft>
                          <a:spcPts val="0"/>
                        </a:spcAft>
                      </a:pPr>
                      <a:r>
                        <a:rPr lang="es-EC" sz="1200" b="1">
                          <a:solidFill>
                            <a:srgbClr val="000000"/>
                          </a:solidFill>
                          <a:effectLst/>
                          <a:latin typeface="+mj-lt"/>
                          <a:ea typeface="Calibri"/>
                          <a:cs typeface="Times New Roman"/>
                        </a:rPr>
                        <a:t>A las 58 semanas</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238,17</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232,50</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242,80</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1,594</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0,093</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ns</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4,69</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r>
              <a:tr h="279635">
                <a:tc>
                  <a:txBody>
                    <a:bodyPr/>
                    <a:lstStyle/>
                    <a:p>
                      <a:pPr algn="just">
                        <a:lnSpc>
                          <a:spcPct val="130000"/>
                        </a:lnSpc>
                        <a:spcAft>
                          <a:spcPts val="0"/>
                        </a:spcAft>
                      </a:pPr>
                      <a:r>
                        <a:rPr lang="es-EC" sz="1200" b="1">
                          <a:solidFill>
                            <a:srgbClr val="000000"/>
                          </a:solidFill>
                          <a:effectLst/>
                          <a:latin typeface="+mj-lt"/>
                          <a:ea typeface="Calibri"/>
                          <a:cs typeface="Times New Roman"/>
                        </a:rPr>
                        <a:t>A las 62 semanas</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259,89</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253,83</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266,50</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1,535</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0,100</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ns</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4,67</a:t>
                      </a:r>
                      <a:endParaRPr lang="es-EC" sz="1400" b="1">
                        <a:effectLst/>
                        <a:latin typeface="+mj-lt"/>
                        <a:ea typeface="Calibri"/>
                        <a:cs typeface="Times New Roman"/>
                      </a:endParaRPr>
                    </a:p>
                  </a:txBody>
                  <a:tcPr marL="36925" marR="36925" marT="0" marB="0" anchor="b">
                    <a:lnL>
                      <a:noFill/>
                    </a:lnL>
                    <a:lnR>
                      <a:noFill/>
                    </a:lnR>
                    <a:lnT>
                      <a:noFill/>
                    </a:lnT>
                    <a:lnB>
                      <a:noFill/>
                    </a:lnB>
                    <a:gradFill>
                      <a:gsLst>
                        <a:gs pos="0">
                          <a:srgbClr val="CCFFCC"/>
                        </a:gs>
                        <a:gs pos="99500">
                          <a:srgbClr val="FFFFFF"/>
                        </a:gs>
                        <a:gs pos="99000">
                          <a:schemeClr val="bg1"/>
                        </a:gs>
                        <a:gs pos="100000">
                          <a:schemeClr val="bg1"/>
                        </a:gs>
                      </a:gsLst>
                      <a:lin ang="18900000" scaled="1"/>
                    </a:gradFill>
                  </a:tcPr>
                </a:tc>
              </a:tr>
              <a:tr h="279635">
                <a:tc>
                  <a:txBody>
                    <a:bodyPr/>
                    <a:lstStyle/>
                    <a:p>
                      <a:pPr algn="just">
                        <a:lnSpc>
                          <a:spcPct val="130000"/>
                        </a:lnSpc>
                        <a:spcAft>
                          <a:spcPts val="0"/>
                        </a:spcAft>
                      </a:pPr>
                      <a:r>
                        <a:rPr lang="es-EC" sz="1200" b="1" dirty="0">
                          <a:solidFill>
                            <a:srgbClr val="000000"/>
                          </a:solidFill>
                          <a:effectLst/>
                          <a:latin typeface="+mj-lt"/>
                          <a:ea typeface="Calibri"/>
                          <a:cs typeface="Times New Roman"/>
                        </a:rPr>
                        <a:t>A las 64 semanas</a:t>
                      </a:r>
                      <a:endParaRPr lang="es-EC" sz="1400" b="1" dirty="0">
                        <a:effectLst/>
                        <a:latin typeface="+mj-lt"/>
                        <a:ea typeface="Calibri"/>
                        <a:cs typeface="Times New Roman"/>
                      </a:endParaRPr>
                    </a:p>
                  </a:txBody>
                  <a:tcPr marL="36925" marR="36925" marT="0" marB="0" anchor="b">
                    <a:lnL>
                      <a:noFill/>
                    </a:lnL>
                    <a:lnR>
                      <a:noFill/>
                    </a:lnR>
                    <a:lnT>
                      <a:noFill/>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270,39</a:t>
                      </a:r>
                      <a:endParaRPr lang="es-EC" sz="1400" b="1">
                        <a:effectLst/>
                        <a:latin typeface="+mj-lt"/>
                        <a:ea typeface="Calibri"/>
                        <a:cs typeface="Times New Roman"/>
                      </a:endParaRPr>
                    </a:p>
                  </a:txBody>
                  <a:tcPr marL="36925" marR="36925" marT="0" marB="0" anchor="b">
                    <a:lnL>
                      <a:noFill/>
                    </a:lnL>
                    <a:lnR>
                      <a:noFill/>
                    </a:lnR>
                    <a:lnT>
                      <a:noFill/>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264,13</a:t>
                      </a:r>
                      <a:endParaRPr lang="es-EC" sz="1400" b="1">
                        <a:effectLst/>
                        <a:latin typeface="+mj-lt"/>
                        <a:ea typeface="Calibri"/>
                        <a:cs typeface="Times New Roman"/>
                      </a:endParaRPr>
                    </a:p>
                  </a:txBody>
                  <a:tcPr marL="36925" marR="36925" marT="0" marB="0" anchor="b">
                    <a:lnL>
                      <a:noFill/>
                    </a:lnL>
                    <a:lnR>
                      <a:noFill/>
                    </a:lnR>
                    <a:lnT>
                      <a:noFill/>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c>
                  <a:txBody>
                    <a:bodyPr/>
                    <a:lstStyle/>
                    <a:p>
                      <a:pPr>
                        <a:lnSpc>
                          <a:spcPct val="115000"/>
                        </a:lnSpc>
                      </a:pPr>
                      <a:endParaRPr lang="es-EC" sz="1200" b="1">
                        <a:effectLst/>
                        <a:latin typeface="+mj-lt"/>
                      </a:endParaRPr>
                    </a:p>
                  </a:txBody>
                  <a:tcPr marL="36925" marR="36925" marT="0" marB="0" anchor="b">
                    <a:lnL>
                      <a:noFill/>
                    </a:lnL>
                    <a:lnR>
                      <a:noFill/>
                    </a:lnR>
                    <a:lnT>
                      <a:noFill/>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278,10</a:t>
                      </a:r>
                      <a:endParaRPr lang="es-EC" sz="1400" b="1">
                        <a:effectLst/>
                        <a:latin typeface="+mj-lt"/>
                        <a:ea typeface="Calibri"/>
                        <a:cs typeface="Times New Roman"/>
                      </a:endParaRPr>
                    </a:p>
                  </a:txBody>
                  <a:tcPr marL="36925" marR="36925" marT="0" marB="0" anchor="b">
                    <a:lnL>
                      <a:noFill/>
                    </a:lnL>
                    <a:lnR>
                      <a:noFill/>
                    </a:lnR>
                    <a:lnT>
                      <a:noFill/>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1,516</a:t>
                      </a:r>
                      <a:endParaRPr lang="es-EC" sz="1400" b="1">
                        <a:effectLst/>
                        <a:latin typeface="+mj-lt"/>
                        <a:ea typeface="Calibri"/>
                        <a:cs typeface="Times New Roman"/>
                      </a:endParaRPr>
                    </a:p>
                  </a:txBody>
                  <a:tcPr marL="36925" marR="36925" marT="0" marB="0" anchor="b">
                    <a:lnL>
                      <a:noFill/>
                    </a:lnL>
                    <a:lnR>
                      <a:noFill/>
                    </a:lnR>
                    <a:lnT>
                      <a:noFill/>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0,102</a:t>
                      </a:r>
                      <a:endParaRPr lang="es-EC" sz="1400" b="1">
                        <a:effectLst/>
                        <a:latin typeface="+mj-lt"/>
                        <a:ea typeface="Calibri"/>
                        <a:cs typeface="Times New Roman"/>
                      </a:endParaRPr>
                    </a:p>
                  </a:txBody>
                  <a:tcPr marL="36925" marR="36925" marT="0" marB="0" anchor="b">
                    <a:lnL>
                      <a:noFill/>
                    </a:lnL>
                    <a:lnR>
                      <a:noFill/>
                    </a:lnR>
                    <a:lnT>
                      <a:noFill/>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ns</a:t>
                      </a:r>
                      <a:endParaRPr lang="es-EC" sz="1400" b="1">
                        <a:effectLst/>
                        <a:latin typeface="+mj-lt"/>
                        <a:ea typeface="Calibri"/>
                        <a:cs typeface="Times New Roman"/>
                      </a:endParaRPr>
                    </a:p>
                  </a:txBody>
                  <a:tcPr marL="36925" marR="36925" marT="0" marB="0" anchor="b">
                    <a:lnL>
                      <a:noFill/>
                    </a:lnL>
                    <a:lnR>
                      <a:noFill/>
                    </a:lnR>
                    <a:lnT>
                      <a:noFill/>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c>
                  <a:txBody>
                    <a:bodyPr/>
                    <a:lstStyle/>
                    <a:p>
                      <a:pPr algn="ctr">
                        <a:lnSpc>
                          <a:spcPct val="130000"/>
                        </a:lnSpc>
                        <a:spcAft>
                          <a:spcPts val="0"/>
                        </a:spcAft>
                      </a:pPr>
                      <a:r>
                        <a:rPr lang="es-EC" sz="1200" b="1" dirty="0">
                          <a:solidFill>
                            <a:srgbClr val="000000"/>
                          </a:solidFill>
                          <a:effectLst/>
                          <a:latin typeface="+mj-lt"/>
                          <a:ea typeface="Calibri"/>
                          <a:cs typeface="Times New Roman"/>
                        </a:rPr>
                        <a:t>4,66</a:t>
                      </a:r>
                      <a:endParaRPr lang="es-EC" sz="1400" b="1" dirty="0">
                        <a:effectLst/>
                        <a:latin typeface="+mj-lt"/>
                        <a:ea typeface="Calibri"/>
                        <a:cs typeface="Times New Roman"/>
                      </a:endParaRPr>
                    </a:p>
                  </a:txBody>
                  <a:tcPr marL="36925" marR="36925" marT="0" marB="0" anchor="b">
                    <a:lnL>
                      <a:noFill/>
                    </a:lnL>
                    <a:lnR>
                      <a:noFill/>
                    </a:lnR>
                    <a:lnT>
                      <a:noFill/>
                    </a:lnT>
                    <a:lnB w="12700" cap="flat" cmpd="sng" algn="ctr">
                      <a:solidFill>
                        <a:srgbClr val="000000"/>
                      </a:solidFill>
                      <a:prstDash val="solid"/>
                      <a:round/>
                      <a:headEnd type="none" w="med" len="med"/>
                      <a:tailEnd type="none" w="med" len="med"/>
                    </a:lnB>
                    <a:gradFill>
                      <a:gsLst>
                        <a:gs pos="0">
                          <a:srgbClr val="CCFFCC"/>
                        </a:gs>
                        <a:gs pos="99500">
                          <a:srgbClr val="FFFFFF"/>
                        </a:gs>
                        <a:gs pos="99000">
                          <a:schemeClr val="bg1"/>
                        </a:gs>
                        <a:gs pos="100000">
                          <a:schemeClr val="bg1"/>
                        </a:gs>
                      </a:gsLst>
                      <a:lin ang="18900000" scaled="1"/>
                    </a:gradFill>
                  </a:tcPr>
                </a:tc>
              </a:tr>
            </a:tbl>
          </a:graphicData>
        </a:graphic>
      </p:graphicFrame>
      <p:sp>
        <p:nvSpPr>
          <p:cNvPr id="5" name="Rectangle 1"/>
          <p:cNvSpPr>
            <a:spLocks noChangeArrowheads="1"/>
          </p:cNvSpPr>
          <p:nvPr/>
        </p:nvSpPr>
        <p:spPr bwMode="auto">
          <a:xfrm>
            <a:off x="987161" y="766445"/>
            <a:ext cx="7401263" cy="646331"/>
          </a:xfrm>
          <a:prstGeom prst="rect">
            <a:avLst/>
          </a:prstGeom>
          <a:gradFill>
            <a:gsLst>
              <a:gs pos="0">
                <a:srgbClr val="CCFFCC"/>
              </a:gs>
              <a:gs pos="99500">
                <a:srgbClr val="FFFFFF"/>
              </a:gs>
              <a:gs pos="99000">
                <a:schemeClr val="bg1"/>
              </a:gs>
              <a:gs pos="100000">
                <a:schemeClr val="bg1"/>
              </a:gs>
            </a:gsLst>
            <a:lin ang="18900000" scaled="1"/>
          </a:gra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altLang="es-EC" sz="1200" b="1" i="0" u="none" strike="noStrike" cap="none" normalizeH="0" baseline="0" dirty="0" smtClean="0">
                <a:ln>
                  <a:noFill/>
                </a:ln>
                <a:solidFill>
                  <a:schemeClr val="tx1"/>
                </a:solidFill>
                <a:effectLst/>
                <a:latin typeface="+mj-lt"/>
                <a:ea typeface="Calibri" pitchFamily="34" charset="0"/>
                <a:cs typeface="Times New Roman" pitchFamily="18" charset="0"/>
              </a:rPr>
              <a:t>NÚMERO DE HUEVOS PRODUCIDOS POR GALLINA LOHMANN BROWN DE LAS 19 A LAS 64 </a:t>
            </a:r>
          </a:p>
          <a:p>
            <a:pPr marL="0" marR="0" lvl="0" indent="0" algn="ctr" defTabSz="914400" rtl="0" eaLnBrk="1" fontAlgn="base" latinLnBrk="0" hangingPunct="1">
              <a:lnSpc>
                <a:spcPct val="100000"/>
              </a:lnSpc>
              <a:spcBef>
                <a:spcPct val="0"/>
              </a:spcBef>
              <a:spcAft>
                <a:spcPct val="0"/>
              </a:spcAft>
              <a:buClrTx/>
              <a:buSzTx/>
              <a:buFontTx/>
              <a:buNone/>
              <a:tabLst/>
            </a:pPr>
            <a:r>
              <a:rPr lang="es-EC" altLang="es-EC" sz="1200" b="1" dirty="0">
                <a:latin typeface="+mj-lt"/>
                <a:ea typeface="Calibri" pitchFamily="34" charset="0"/>
                <a:cs typeface="Times New Roman" pitchFamily="18" charset="0"/>
              </a:rPr>
              <a:t>S</a:t>
            </a:r>
            <a:r>
              <a:rPr kumimoji="0" lang="es-EC" altLang="es-EC" sz="1200" b="1" i="0" u="none" strike="noStrike" cap="none" normalizeH="0" baseline="0" dirty="0" smtClean="0">
                <a:ln>
                  <a:noFill/>
                </a:ln>
                <a:solidFill>
                  <a:schemeClr val="tx1"/>
                </a:solidFill>
                <a:effectLst/>
                <a:latin typeface="+mj-lt"/>
                <a:ea typeface="Calibri" pitchFamily="34" charset="0"/>
                <a:cs typeface="Times New Roman" pitchFamily="18" charset="0"/>
              </a:rPr>
              <a:t>EMANAS DE EDAD, POR EFECTO DEL SUMINISTRO DE DOS PRESENTACIONES DE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C" altLang="es-EC" sz="1200" b="1" i="0" u="none" strike="noStrike" cap="none" normalizeH="0" baseline="0" dirty="0" smtClean="0">
                <a:ln>
                  <a:noFill/>
                </a:ln>
                <a:solidFill>
                  <a:schemeClr val="tx1"/>
                </a:solidFill>
                <a:effectLst/>
                <a:latin typeface="+mj-lt"/>
                <a:ea typeface="Calibri" pitchFamily="34" charset="0"/>
                <a:cs typeface="Times New Roman" pitchFamily="18" charset="0"/>
              </a:rPr>
              <a:t>ALIMENTO, EN NÚMERO.</a:t>
            </a:r>
            <a:endParaRPr kumimoji="0" lang="es-EC" altLang="es-EC" sz="1800" b="1" i="0" u="none" strike="noStrike" cap="none" normalizeH="0" baseline="0" dirty="0" smtClean="0">
              <a:ln>
                <a:noFill/>
              </a:ln>
              <a:solidFill>
                <a:schemeClr val="tx1"/>
              </a:solidFill>
              <a:effectLst/>
              <a:latin typeface="+mj-lt"/>
              <a:cs typeface="Arial" pitchFamily="34" charset="0"/>
            </a:endParaRPr>
          </a:p>
        </p:txBody>
      </p:sp>
      <p:sp>
        <p:nvSpPr>
          <p:cNvPr id="11" name="10 Rectángulo"/>
          <p:cNvSpPr/>
          <p:nvPr/>
        </p:nvSpPr>
        <p:spPr>
          <a:xfrm>
            <a:off x="987160" y="5299174"/>
            <a:ext cx="7401264" cy="769441"/>
          </a:xfrm>
          <a:prstGeom prst="rect">
            <a:avLst/>
          </a:prstGeom>
        </p:spPr>
        <p:txBody>
          <a:bodyPr wrap="square">
            <a:spAutoFit/>
          </a:bodyPr>
          <a:lstStyle/>
          <a:p>
            <a:r>
              <a:rPr lang="es-EC" sz="1100" b="1" dirty="0"/>
              <a:t>Valor referencial: Guía de manejo de la ponedora </a:t>
            </a:r>
            <a:r>
              <a:rPr lang="es-EC" sz="1100" b="1" dirty="0" err="1"/>
              <a:t>Lohmann</a:t>
            </a:r>
            <a:r>
              <a:rPr lang="es-EC" sz="1100" b="1" dirty="0"/>
              <a:t> Brown (</a:t>
            </a:r>
            <a:r>
              <a:rPr lang="es-EC" sz="1100" b="1" dirty="0" err="1"/>
              <a:t>Lohmann</a:t>
            </a:r>
            <a:r>
              <a:rPr lang="es-EC" sz="1100" b="1" dirty="0"/>
              <a:t> </a:t>
            </a:r>
            <a:r>
              <a:rPr lang="es-EC" sz="1100" b="1" dirty="0" err="1"/>
              <a:t>Tierzucht</a:t>
            </a:r>
            <a:r>
              <a:rPr lang="es-EC" sz="1100" b="1" dirty="0"/>
              <a:t>, 2013).</a:t>
            </a:r>
          </a:p>
          <a:p>
            <a:r>
              <a:rPr lang="es-EC" sz="1100" b="1" dirty="0"/>
              <a:t> </a:t>
            </a:r>
            <a:r>
              <a:rPr lang="es-EC" sz="1100" b="1" dirty="0" err="1" smtClean="0"/>
              <a:t>Prob</a:t>
            </a:r>
            <a:r>
              <a:rPr lang="es-EC" sz="1100" b="1" dirty="0"/>
              <a:t>. &gt; 0.05: No existen diferencias estadísticas (</a:t>
            </a:r>
            <a:r>
              <a:rPr lang="es-EC" sz="1100" b="1" dirty="0" err="1"/>
              <a:t>ns</a:t>
            </a:r>
            <a:r>
              <a:rPr lang="es-EC" sz="1100" b="1" dirty="0"/>
              <a:t>).</a:t>
            </a:r>
          </a:p>
          <a:p>
            <a:r>
              <a:rPr lang="es-EC" sz="1100" b="1" dirty="0"/>
              <a:t> </a:t>
            </a:r>
            <a:r>
              <a:rPr lang="es-EC" sz="1100" b="1" dirty="0" err="1" smtClean="0"/>
              <a:t>Prob</a:t>
            </a:r>
            <a:r>
              <a:rPr lang="es-EC" sz="1100" b="1" dirty="0"/>
              <a:t>.&lt; 0.05: Existen diferencias significativas (*).</a:t>
            </a:r>
          </a:p>
          <a:p>
            <a:r>
              <a:rPr lang="es-EC" sz="1100" b="1" dirty="0"/>
              <a:t> </a:t>
            </a:r>
            <a:r>
              <a:rPr lang="es-EC" sz="1100" b="1" dirty="0" smtClean="0"/>
              <a:t>Elaborado </a:t>
            </a:r>
            <a:r>
              <a:rPr lang="es-EC" sz="1100" b="1" dirty="0"/>
              <a:t>por: Mantilla y Mejía (2013).</a:t>
            </a:r>
          </a:p>
        </p:txBody>
      </p:sp>
      <p:pic>
        <p:nvPicPr>
          <p:cNvPr id="12" name="Picture 6" descr="http://www.ltz.de/uploads/Produkte%20Tradition.jpg"/>
          <p:cNvPicPr>
            <a:picLocks noChangeAspect="1" noChangeArrowheads="1"/>
          </p:cNvPicPr>
          <p:nvPr/>
        </p:nvPicPr>
        <p:blipFill>
          <a:blip r:embed="rId3" cstate="print"/>
          <a:srcRect/>
          <a:stretch>
            <a:fillRect/>
          </a:stretch>
        </p:blipFill>
        <p:spPr bwMode="auto">
          <a:xfrm flipH="1">
            <a:off x="0" y="1"/>
            <a:ext cx="399363" cy="598376"/>
          </a:xfrm>
          <a:prstGeom prst="rect">
            <a:avLst/>
          </a:prstGeom>
          <a:noFill/>
        </p:spPr>
      </p:pic>
      <p:sp>
        <p:nvSpPr>
          <p:cNvPr id="13" name="Oval 491"/>
          <p:cNvSpPr>
            <a:spLocks noChangeArrowheads="1"/>
          </p:cNvSpPr>
          <p:nvPr/>
        </p:nvSpPr>
        <p:spPr bwMode="auto">
          <a:xfrm>
            <a:off x="7092280" y="1917526"/>
            <a:ext cx="648072" cy="287338"/>
          </a:xfrm>
          <a:prstGeom prst="ellipse">
            <a:avLst/>
          </a:prstGeom>
          <a:noFill/>
          <a:ln w="28575">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
        <p:nvSpPr>
          <p:cNvPr id="15" name="Oval 491"/>
          <p:cNvSpPr>
            <a:spLocks noChangeArrowheads="1"/>
          </p:cNvSpPr>
          <p:nvPr/>
        </p:nvSpPr>
        <p:spPr bwMode="auto">
          <a:xfrm>
            <a:off x="7092280" y="2709614"/>
            <a:ext cx="648072" cy="287338"/>
          </a:xfrm>
          <a:prstGeom prst="ellipse">
            <a:avLst/>
          </a:prstGeom>
          <a:noFill/>
          <a:ln w="28575">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
        <p:nvSpPr>
          <p:cNvPr id="16" name="Oval 491"/>
          <p:cNvSpPr>
            <a:spLocks noChangeArrowheads="1"/>
          </p:cNvSpPr>
          <p:nvPr/>
        </p:nvSpPr>
        <p:spPr bwMode="auto">
          <a:xfrm>
            <a:off x="2699792" y="1701502"/>
            <a:ext cx="648072"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Tree>
    <p:extLst>
      <p:ext uri="{BB962C8B-B14F-4D97-AF65-F5344CB8AC3E}">
        <p14:creationId xmlns:p14="http://schemas.microsoft.com/office/powerpoint/2010/main" val="300390485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5828908"/>
            <a:ext cx="2376264"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CuadroTexto"/>
          <p:cNvSpPr txBox="1"/>
          <p:nvPr/>
        </p:nvSpPr>
        <p:spPr>
          <a:xfrm>
            <a:off x="827584" y="44624"/>
            <a:ext cx="7776864"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Número de huevos producidos por ave, N°</a:t>
            </a:r>
            <a:endParaRPr lang="es-EC" sz="2800" dirty="0">
              <a:solidFill>
                <a:srgbClr val="0070C0"/>
              </a:solidFill>
              <a:effectLst>
                <a:outerShdw blurRad="38100" dist="38100" dir="2700000" algn="tl">
                  <a:srgbClr val="000000">
                    <a:alpha val="43137"/>
                  </a:srgbClr>
                </a:outerShdw>
              </a:effectLst>
            </a:endParaRPr>
          </a:p>
        </p:txBody>
      </p:sp>
      <p:graphicFrame>
        <p:nvGraphicFramePr>
          <p:cNvPr id="11" name="10 Gráfico"/>
          <p:cNvGraphicFramePr/>
          <p:nvPr>
            <p:extLst>
              <p:ext uri="{D42A27DB-BD31-4B8C-83A1-F6EECF244321}">
                <p14:modId xmlns:p14="http://schemas.microsoft.com/office/powerpoint/2010/main" val="2953751902"/>
              </p:ext>
            </p:extLst>
          </p:nvPr>
        </p:nvGraphicFramePr>
        <p:xfrm>
          <a:off x="313227" y="787169"/>
          <a:ext cx="7056784" cy="4032448"/>
        </p:xfrm>
        <a:graphic>
          <a:graphicData uri="http://schemas.openxmlformats.org/drawingml/2006/chart">
            <c:chart xmlns:c="http://schemas.openxmlformats.org/drawingml/2006/chart" xmlns:r="http://schemas.openxmlformats.org/officeDocument/2006/relationships" r:id="rId3"/>
          </a:graphicData>
        </a:graphic>
      </p:graphicFrame>
      <p:sp>
        <p:nvSpPr>
          <p:cNvPr id="2" name="1 Rectángulo"/>
          <p:cNvSpPr/>
          <p:nvPr/>
        </p:nvSpPr>
        <p:spPr>
          <a:xfrm>
            <a:off x="539552" y="4994592"/>
            <a:ext cx="6804756" cy="738664"/>
          </a:xfrm>
          <a:prstGeom prst="rect">
            <a:avLst/>
          </a:prstGeom>
        </p:spPr>
        <p:txBody>
          <a:bodyPr wrap="square">
            <a:spAutoFit/>
          </a:bodyPr>
          <a:lstStyle/>
          <a:p>
            <a:pPr algn="ctr"/>
            <a:r>
              <a:rPr lang="es-EC" sz="1400" b="1" dirty="0"/>
              <a:t>Comportamiento del número de huevos producidos por gallina </a:t>
            </a:r>
            <a:r>
              <a:rPr lang="es-EC" sz="1400" b="1" dirty="0" err="1"/>
              <a:t>Lohmann</a:t>
            </a:r>
            <a:r>
              <a:rPr lang="es-EC" sz="1400" b="1" dirty="0"/>
              <a:t> Brown, por efecto del suministro de dos presentaciones de alimento entre las 19 y las 64 semanas de edad, en número.</a:t>
            </a:r>
          </a:p>
        </p:txBody>
      </p:sp>
      <p:pic>
        <p:nvPicPr>
          <p:cNvPr id="12" name="Picture 6" descr="http://www.ltz.de/uploads/Produkte%20Tradition.jpg"/>
          <p:cNvPicPr>
            <a:picLocks noChangeAspect="1" noChangeArrowheads="1"/>
          </p:cNvPicPr>
          <p:nvPr/>
        </p:nvPicPr>
        <p:blipFill>
          <a:blip r:embed="rId4" cstate="print"/>
          <a:srcRect/>
          <a:stretch>
            <a:fillRect/>
          </a:stretch>
        </p:blipFill>
        <p:spPr bwMode="auto">
          <a:xfrm flipH="1">
            <a:off x="0" y="1"/>
            <a:ext cx="399363" cy="598376"/>
          </a:xfrm>
          <a:prstGeom prst="rect">
            <a:avLst/>
          </a:prstGeom>
          <a:noFill/>
        </p:spPr>
      </p:pic>
      <p:sp>
        <p:nvSpPr>
          <p:cNvPr id="13" name="12 Flecha abajo"/>
          <p:cNvSpPr/>
          <p:nvPr/>
        </p:nvSpPr>
        <p:spPr>
          <a:xfrm>
            <a:off x="8111819" y="2240868"/>
            <a:ext cx="288032" cy="360040"/>
          </a:xfrm>
          <a:prstGeom prst="downArrow">
            <a:avLst/>
          </a:prstGeom>
          <a:solidFill>
            <a:srgbClr val="0070C0"/>
          </a:solidFill>
          <a:ln>
            <a:solidFill>
              <a:schemeClr val="tx1"/>
            </a:solidFill>
          </a:ln>
          <a:effectLst>
            <a:glow rad="228600">
              <a:schemeClr val="accent1">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CuadroTexto"/>
          <p:cNvSpPr txBox="1"/>
          <p:nvPr/>
        </p:nvSpPr>
        <p:spPr>
          <a:xfrm>
            <a:off x="7596336" y="2780928"/>
            <a:ext cx="1440160" cy="738664"/>
          </a:xfrm>
          <a:prstGeom prst="rect">
            <a:avLst/>
          </a:prstGeom>
          <a:noFill/>
          <a:ln>
            <a:solidFill>
              <a:schemeClr val="tx1"/>
            </a:solidFill>
          </a:ln>
        </p:spPr>
        <p:txBody>
          <a:bodyPr wrap="square" rtlCol="0">
            <a:spAutoFit/>
          </a:bodyPr>
          <a:lstStyle/>
          <a:p>
            <a:pPr algn="ctr"/>
            <a:r>
              <a:rPr lang="es-EC" sz="1400" dirty="0" smtClean="0"/>
              <a:t>Ligeramente menores valores </a:t>
            </a:r>
            <a:r>
              <a:rPr lang="es-EC" sz="1400" dirty="0" err="1" smtClean="0"/>
              <a:t>referen</a:t>
            </a:r>
            <a:r>
              <a:rPr lang="es-EC" sz="1400" dirty="0"/>
              <a:t>.</a:t>
            </a:r>
            <a:endParaRPr lang="es-EC" sz="1400" dirty="0" smtClean="0"/>
          </a:p>
        </p:txBody>
      </p:sp>
      <p:sp>
        <p:nvSpPr>
          <p:cNvPr id="15" name="14 CuadroTexto"/>
          <p:cNvSpPr txBox="1"/>
          <p:nvPr/>
        </p:nvSpPr>
        <p:spPr>
          <a:xfrm>
            <a:off x="7596336" y="3640375"/>
            <a:ext cx="1440160" cy="1169551"/>
          </a:xfrm>
          <a:prstGeom prst="rect">
            <a:avLst/>
          </a:prstGeom>
          <a:noFill/>
          <a:ln>
            <a:solidFill>
              <a:schemeClr val="tx1"/>
            </a:solidFill>
          </a:ln>
        </p:spPr>
        <p:txBody>
          <a:bodyPr wrap="square" rtlCol="0">
            <a:spAutoFit/>
          </a:bodyPr>
          <a:lstStyle/>
          <a:p>
            <a:pPr algn="ctr"/>
            <a:r>
              <a:rPr lang="es-EC" sz="1400" dirty="0" smtClean="0"/>
              <a:t>Depende del manejo</a:t>
            </a:r>
          </a:p>
          <a:p>
            <a:pPr algn="ctr"/>
            <a:r>
              <a:rPr lang="es-EC" sz="1400" dirty="0" smtClean="0"/>
              <a:t>No de las dietas evaluadas</a:t>
            </a:r>
            <a:endParaRPr lang="es-EC" sz="1400" dirty="0"/>
          </a:p>
        </p:txBody>
      </p:sp>
    </p:spTree>
    <p:extLst>
      <p:ext uri="{BB962C8B-B14F-4D97-AF65-F5344CB8AC3E}">
        <p14:creationId xmlns:p14="http://schemas.microsoft.com/office/powerpoint/2010/main" val="38627439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590093376"/>
              </p:ext>
            </p:extLst>
          </p:nvPr>
        </p:nvGraphicFramePr>
        <p:xfrm>
          <a:off x="755576" y="836712"/>
          <a:ext cx="7416826" cy="4301340"/>
        </p:xfrm>
        <a:graphic>
          <a:graphicData uri="http://schemas.openxmlformats.org/drawingml/2006/table">
            <a:tbl>
              <a:tblPr/>
              <a:tblGrid>
                <a:gridCol w="1564187"/>
                <a:gridCol w="887405"/>
                <a:gridCol w="325736"/>
                <a:gridCol w="748622"/>
                <a:gridCol w="337981"/>
                <a:gridCol w="953535"/>
                <a:gridCol w="731478"/>
                <a:gridCol w="813118"/>
                <a:gridCol w="274304"/>
                <a:gridCol w="780460"/>
              </a:tblGrid>
              <a:tr h="402739">
                <a:tc gridSpan="10">
                  <a:txBody>
                    <a:bodyPr/>
                    <a:lstStyle/>
                    <a:p>
                      <a:pPr indent="0" algn="ctr">
                        <a:lnSpc>
                          <a:spcPct val="100000"/>
                        </a:lnSpc>
                        <a:spcAft>
                          <a:spcPts val="0"/>
                        </a:spcAft>
                      </a:pPr>
                      <a:r>
                        <a:rPr lang="es-ES_tradnl" sz="1400" b="1" dirty="0">
                          <a:latin typeface="+mj-lt"/>
                          <a:ea typeface="Times New Roman"/>
                          <a:cs typeface="Times New Roman"/>
                        </a:rPr>
                        <a:t>PESO DE LOS HUEVOS PRODUCIDOS POR GALLINAS LOHMANN BROWN DE LAS 19 A LAS 64 SEMANAS DE EDAD, POR EFECTO DEL SUMINISTRO DE DOS PRESENTACIONES DE ALIMENTO, EN GRAMOS</a:t>
                      </a:r>
                      <a:endParaRPr lang="es-EC" sz="1400" b="1" dirty="0">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44084">
                <a:tc>
                  <a:txBody>
                    <a:bodyPr/>
                    <a:lstStyle/>
                    <a:p>
                      <a:pPr indent="0" algn="ctr">
                        <a:lnSpc>
                          <a:spcPct val="100000"/>
                        </a:lnSpc>
                        <a:spcAft>
                          <a:spcPts val="0"/>
                        </a:spcAft>
                      </a:pPr>
                      <a:r>
                        <a:rPr lang="es-ES_tradnl" sz="1200" b="1">
                          <a:latin typeface="+mj-lt"/>
                          <a:ea typeface="Times New Roman"/>
                          <a:cs typeface="Times New Roman"/>
                        </a:rPr>
                        <a:t>Peso del</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rgbClr val="CCECFF"/>
                    </a:solidFill>
                  </a:tcPr>
                </a:tc>
                <a:tc gridSpan="3">
                  <a:txBody>
                    <a:bodyPr/>
                    <a:lstStyle/>
                    <a:p>
                      <a:pPr indent="0" algn="ctr">
                        <a:lnSpc>
                          <a:spcPct val="100000"/>
                        </a:lnSpc>
                        <a:spcAft>
                          <a:spcPts val="0"/>
                        </a:spcAft>
                      </a:pPr>
                      <a:r>
                        <a:rPr lang="es-ES_tradnl" sz="1200" b="1">
                          <a:latin typeface="+mj-lt"/>
                          <a:ea typeface="Times New Roman"/>
                          <a:cs typeface="Times New Roman"/>
                        </a:rPr>
                        <a:t>Tipo de alimento</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hMerge="1">
                  <a:txBody>
                    <a:bodyPr/>
                    <a:lstStyle/>
                    <a:p>
                      <a:endParaRPr lang="es-EC"/>
                    </a:p>
                  </a:txBody>
                  <a:tcPr/>
                </a:tc>
                <a:tc hMerge="1">
                  <a:txBody>
                    <a:bodyPr/>
                    <a:lstStyle/>
                    <a:p>
                      <a:endParaRPr lang="es-EC"/>
                    </a:p>
                  </a:txBody>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Valor</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C-V.</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rgbClr val="CCECFF"/>
                    </a:solidFill>
                  </a:tcPr>
                </a:tc>
              </a:tr>
              <a:tr h="244084">
                <a:tc>
                  <a:txBody>
                    <a:bodyPr/>
                    <a:lstStyle/>
                    <a:p>
                      <a:pPr indent="0" algn="ctr">
                        <a:lnSpc>
                          <a:spcPct val="100000"/>
                        </a:lnSpc>
                        <a:spcAft>
                          <a:spcPts val="0"/>
                        </a:spcAft>
                      </a:pPr>
                      <a:r>
                        <a:rPr lang="es-ES_tradnl" sz="1200" b="1">
                          <a:latin typeface="+mj-lt"/>
                          <a:ea typeface="Times New Roman"/>
                          <a:cs typeface="Times New Roman"/>
                        </a:rPr>
                        <a:t>huevo, g</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Pellets</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indent="0" algn="ctr">
                        <a:lnSpc>
                          <a:spcPct val="100000"/>
                        </a:lnSpc>
                        <a:spcAft>
                          <a:spcPts val="0"/>
                        </a:spcAft>
                      </a:pPr>
                      <a:r>
                        <a:rPr lang="es-ES_tradnl" sz="1200" b="1" dirty="0" smtClean="0">
                          <a:latin typeface="+mj-lt"/>
                          <a:ea typeface="Times New Roman"/>
                          <a:cs typeface="Times New Roman"/>
                        </a:rPr>
                        <a:t>Harina</a:t>
                      </a:r>
                      <a:endParaRPr lang="es-EC" sz="1200" b="1" dirty="0">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rgbClr val="CCECFF"/>
                    </a:solidFill>
                  </a:tcPr>
                </a:tc>
                <a:tc>
                  <a:txBody>
                    <a:bodyPr/>
                    <a:lstStyle/>
                    <a:p>
                      <a:pPr indent="0" algn="ctr">
                        <a:lnSpc>
                          <a:spcPct val="100000"/>
                        </a:lnSpc>
                        <a:spcAft>
                          <a:spcPts val="0"/>
                        </a:spcAft>
                      </a:pPr>
                      <a:r>
                        <a:rPr lang="es-ES_tradnl" sz="1200" b="1" dirty="0">
                          <a:latin typeface="+mj-lt"/>
                          <a:ea typeface="Times New Roman"/>
                          <a:cs typeface="Times New Roman"/>
                        </a:rPr>
                        <a:t>R</a:t>
                      </a:r>
                      <a:r>
                        <a:rPr lang="es-ES_tradnl" sz="1200" b="1" dirty="0" smtClean="0">
                          <a:latin typeface="+mj-lt"/>
                          <a:ea typeface="Times New Roman"/>
                          <a:cs typeface="Times New Roman"/>
                        </a:rPr>
                        <a:t>eferencial</a:t>
                      </a:r>
                      <a:endParaRPr lang="es-EC" sz="1200" b="1" dirty="0">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Tcal.</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Prob.</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rgbClr val="CCECFF"/>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19 semanas</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48,94</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47,74</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44,0</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5999,0</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1,62</a:t>
                      </a:r>
                      <a:endParaRPr lang="es-EC" sz="1200" b="1">
                        <a:latin typeface="+mj-lt"/>
                        <a:ea typeface="Times New Roman"/>
                        <a:cs typeface="Times New Roman"/>
                      </a:endParaRPr>
                    </a:p>
                  </a:txBody>
                  <a:tcPr marL="23730" marR="23730" marT="0" marB="0" anchor="b">
                    <a:lnL>
                      <a:noFill/>
                    </a:lnL>
                    <a:lnR>
                      <a:noFill/>
                    </a:lnR>
                    <a:lnT w="12700" cap="flat" cmpd="sng" algn="ctr">
                      <a:solidFill>
                        <a:srgbClr val="000000"/>
                      </a:solidFill>
                      <a:prstDash val="solid"/>
                      <a:round/>
                      <a:headEnd type="none" w="med" len="med"/>
                      <a:tailEnd type="none" w="med" len="med"/>
                    </a:lnT>
                    <a:lnB>
                      <a:noFill/>
                    </a:lnB>
                    <a:solidFill>
                      <a:srgbClr val="CCECFF"/>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22 semanas</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53,40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53,70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53,0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-1501,0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0,99</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26 semanas</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60,16</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55,70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57,6</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182,1</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4,16</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30 semanas</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61,06</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60,66</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60,0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1999,0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0,98</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34 semanas</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61,86</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61,16</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61,8</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3499,0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1,09</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38 semanas</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63,04</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61,06</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62,8</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99,0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1,92</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42 semanas</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63,44</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61,66</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63,5</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89,0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1,76</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46 semanas</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63,64</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61,66</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64,1</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99,0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1,90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50 semanas</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63,64</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61,66</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64,6</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99,0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1,90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54 semanas</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63,84</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62,16</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65,1</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84,0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1,68</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58 semanas</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64,04</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62,64</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65,5</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6999,0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1,49</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62 semanas</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64,04</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63,24</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65,8</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3999,0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1,14</a:t>
                      </a:r>
                      <a:endParaRPr lang="es-EC" sz="1200" b="1">
                        <a:latin typeface="+mj-lt"/>
                        <a:ea typeface="Times New Roman"/>
                        <a:cs typeface="Times New Roman"/>
                      </a:endParaRPr>
                    </a:p>
                  </a:txBody>
                  <a:tcPr marL="23730" marR="23730" marT="0" marB="0" anchor="b">
                    <a:lnL>
                      <a:noFill/>
                    </a:lnL>
                    <a:lnR>
                      <a:noFill/>
                    </a:lnR>
                    <a:lnT>
                      <a:noFill/>
                    </a:lnT>
                    <a:lnB>
                      <a:noFill/>
                    </a:lnB>
                    <a:solidFill>
                      <a:srgbClr val="CCECFF"/>
                    </a:solidFill>
                  </a:tcPr>
                </a:tc>
              </a:tr>
              <a:tr h="244084">
                <a:tc>
                  <a:txBody>
                    <a:bodyPr/>
                    <a:lstStyle/>
                    <a:p>
                      <a:pPr indent="0" algn="ctr">
                        <a:lnSpc>
                          <a:spcPct val="100000"/>
                        </a:lnSpc>
                        <a:spcAft>
                          <a:spcPts val="0"/>
                        </a:spcAft>
                      </a:pPr>
                      <a:r>
                        <a:rPr lang="es-ES_tradnl" sz="1200" b="1">
                          <a:latin typeface="+mj-lt"/>
                          <a:ea typeface="Times New Roman"/>
                          <a:cs typeface="Times New Roman"/>
                        </a:rPr>
                        <a:t>A las 64 semanas</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64,24</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63,64</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rgbClr val="CCECFF"/>
                    </a:solidFill>
                  </a:tcPr>
                </a:tc>
                <a:tc>
                  <a:txBody>
                    <a:bodyPr/>
                    <a:lstStyle/>
                    <a:p>
                      <a:pPr indent="0">
                        <a:lnSpc>
                          <a:spcPct val="100000"/>
                        </a:lnSpc>
                      </a:pPr>
                      <a:endParaRPr lang="es-EC" sz="1200" b="1">
                        <a:latin typeface="+mj-lt"/>
                        <a:ea typeface="Calibri"/>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66,0</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2999,0</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rgbClr val="CCECFF"/>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rgbClr val="CCECFF"/>
                    </a:solidFill>
                  </a:tcPr>
                </a:tc>
                <a:tc>
                  <a:txBody>
                    <a:bodyPr/>
                    <a:lstStyle/>
                    <a:p>
                      <a:pPr indent="0" algn="ctr">
                        <a:lnSpc>
                          <a:spcPct val="100000"/>
                        </a:lnSpc>
                        <a:spcAft>
                          <a:spcPts val="0"/>
                        </a:spcAft>
                      </a:pPr>
                      <a:r>
                        <a:rPr lang="es-ES_tradnl" sz="1200" b="1" dirty="0">
                          <a:latin typeface="+mj-lt"/>
                          <a:ea typeface="Times New Roman"/>
                          <a:cs typeface="Times New Roman"/>
                        </a:rPr>
                        <a:t>1,05</a:t>
                      </a:r>
                      <a:endParaRPr lang="es-EC" sz="1200" b="1" dirty="0">
                        <a:latin typeface="+mj-lt"/>
                        <a:ea typeface="Times New Roman"/>
                        <a:cs typeface="Times New Roman"/>
                      </a:endParaRPr>
                    </a:p>
                  </a:txBody>
                  <a:tcPr marL="23730" marR="23730" marT="0" marB="0" anchor="b">
                    <a:lnL>
                      <a:noFill/>
                    </a:lnL>
                    <a:lnR>
                      <a:noFill/>
                    </a:lnR>
                    <a:lnT>
                      <a:noFill/>
                    </a:lnT>
                    <a:lnB w="12700" cap="flat" cmpd="sng" algn="ctr">
                      <a:solidFill>
                        <a:srgbClr val="000000"/>
                      </a:solidFill>
                      <a:prstDash val="solid"/>
                      <a:round/>
                      <a:headEnd type="none" w="med" len="med"/>
                      <a:tailEnd type="none" w="med" len="med"/>
                    </a:lnB>
                    <a:solidFill>
                      <a:srgbClr val="CCECFF"/>
                    </a:solidFill>
                  </a:tcPr>
                </a:tc>
              </a:tr>
            </a:tbl>
          </a:graphicData>
        </a:graphic>
      </p:graphicFrame>
      <p:sp>
        <p:nvSpPr>
          <p:cNvPr id="5" name="4 CuadroTexto"/>
          <p:cNvSpPr txBox="1"/>
          <p:nvPr/>
        </p:nvSpPr>
        <p:spPr>
          <a:xfrm>
            <a:off x="755576" y="5157192"/>
            <a:ext cx="7848872" cy="646331"/>
          </a:xfrm>
          <a:prstGeom prst="rect">
            <a:avLst/>
          </a:prstGeom>
          <a:noFill/>
        </p:spPr>
        <p:txBody>
          <a:bodyPr wrap="square" rtlCol="0">
            <a:spAutoFit/>
          </a:bodyPr>
          <a:lstStyle/>
          <a:p>
            <a:r>
              <a:rPr lang="es-ES_tradnl" sz="1200" b="1" dirty="0" smtClean="0"/>
              <a:t>Valor referencial: Guía de manejo de la ponedora Lohmann Brown (Lohmann </a:t>
            </a:r>
            <a:r>
              <a:rPr lang="es-ES_tradnl" sz="1200" b="1" dirty="0" err="1" smtClean="0"/>
              <a:t>Tierzucht</a:t>
            </a:r>
            <a:r>
              <a:rPr lang="es-ES_tradnl" sz="1200" b="1" dirty="0" smtClean="0"/>
              <a:t>, 2013).</a:t>
            </a:r>
            <a:endParaRPr lang="es-EC" sz="1200" b="1" dirty="0" smtClean="0"/>
          </a:p>
          <a:p>
            <a:r>
              <a:rPr lang="es-ES_tradnl" sz="1200" b="1" dirty="0" smtClean="0"/>
              <a:t>Prob &lt; 0.01: Existen diferencias altamente significativas (**).</a:t>
            </a:r>
            <a:endParaRPr lang="es-EC" sz="1200" b="1" dirty="0" smtClean="0"/>
          </a:p>
          <a:p>
            <a:r>
              <a:rPr lang="es-ES_tradnl" sz="1200" b="1" dirty="0" smtClean="0"/>
              <a:t>Elaborado por: Mantilla y Mejía (2013)</a:t>
            </a:r>
            <a:endParaRPr lang="es-EC" sz="1200" b="1"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5828908"/>
            <a:ext cx="2448272"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CuadroTexto"/>
          <p:cNvSpPr txBox="1"/>
          <p:nvPr/>
        </p:nvSpPr>
        <p:spPr>
          <a:xfrm>
            <a:off x="827584" y="44624"/>
            <a:ext cx="7776864"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Peso del huevo, g</a:t>
            </a:r>
            <a:endParaRPr lang="es-EC" sz="2800" dirty="0">
              <a:solidFill>
                <a:srgbClr val="0070C0"/>
              </a:solidFill>
              <a:effectLst>
                <a:outerShdw blurRad="38100" dist="38100" dir="2700000" algn="tl">
                  <a:srgbClr val="000000">
                    <a:alpha val="43137"/>
                  </a:srgbClr>
                </a:outerShdw>
              </a:effectLst>
            </a:endParaRPr>
          </a:p>
        </p:txBody>
      </p:sp>
      <p:sp>
        <p:nvSpPr>
          <p:cNvPr id="12" name="Oval 491"/>
          <p:cNvSpPr>
            <a:spLocks noChangeArrowheads="1"/>
          </p:cNvSpPr>
          <p:nvPr/>
        </p:nvSpPr>
        <p:spPr bwMode="auto">
          <a:xfrm>
            <a:off x="2411760" y="2709614"/>
            <a:ext cx="648072"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
        <p:nvSpPr>
          <p:cNvPr id="13" name="Oval 491"/>
          <p:cNvSpPr>
            <a:spLocks noChangeArrowheads="1"/>
          </p:cNvSpPr>
          <p:nvPr/>
        </p:nvSpPr>
        <p:spPr bwMode="auto">
          <a:xfrm>
            <a:off x="3563888" y="2708920"/>
            <a:ext cx="648072"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
        <p:nvSpPr>
          <p:cNvPr id="14" name="Oval 491"/>
          <p:cNvSpPr>
            <a:spLocks noChangeArrowheads="1"/>
          </p:cNvSpPr>
          <p:nvPr/>
        </p:nvSpPr>
        <p:spPr bwMode="auto">
          <a:xfrm>
            <a:off x="6948264" y="1988840"/>
            <a:ext cx="648072" cy="3312368"/>
          </a:xfrm>
          <a:prstGeom prst="ellipse">
            <a:avLst/>
          </a:prstGeom>
          <a:noFill/>
          <a:ln w="28575">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Tree>
  </p:cSld>
  <p:clrMapOvr>
    <a:masterClrMapping/>
  </p:clrMapOvr>
  <p:transition spd="med">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Gráfico"/>
          <p:cNvGraphicFramePr/>
          <p:nvPr>
            <p:extLst>
              <p:ext uri="{D42A27DB-BD31-4B8C-83A1-F6EECF244321}">
                <p14:modId xmlns:p14="http://schemas.microsoft.com/office/powerpoint/2010/main" val="596523800"/>
              </p:ext>
            </p:extLst>
          </p:nvPr>
        </p:nvGraphicFramePr>
        <p:xfrm>
          <a:off x="323528" y="836712"/>
          <a:ext cx="6912768" cy="3672408"/>
        </p:xfrm>
        <a:graphic>
          <a:graphicData uri="http://schemas.openxmlformats.org/drawingml/2006/chart">
            <c:chart xmlns:c="http://schemas.openxmlformats.org/drawingml/2006/chart" xmlns:r="http://schemas.openxmlformats.org/officeDocument/2006/relationships" r:id="rId2"/>
          </a:graphicData>
        </a:graphic>
      </p:graphicFrame>
      <p:sp>
        <p:nvSpPr>
          <p:cNvPr id="7" name="6 CuadroTexto"/>
          <p:cNvSpPr txBox="1"/>
          <p:nvPr/>
        </p:nvSpPr>
        <p:spPr>
          <a:xfrm>
            <a:off x="395536" y="4653136"/>
            <a:ext cx="6984776" cy="738664"/>
          </a:xfrm>
          <a:prstGeom prst="rect">
            <a:avLst/>
          </a:prstGeom>
          <a:noFill/>
        </p:spPr>
        <p:txBody>
          <a:bodyPr wrap="square" rtlCol="0">
            <a:spAutoFit/>
          </a:bodyPr>
          <a:lstStyle/>
          <a:p>
            <a:pPr algn="ctr"/>
            <a:r>
              <a:rPr lang="es-ES_tradnl" sz="1400" b="1" dirty="0" smtClean="0"/>
              <a:t>Comportamiento de los pesos de los huevos producidos por gallinas Lohmann Brown por efecto del suministro de dos presentaciones de alimento entre las 19 y 64 semanas de edad, en gramos</a:t>
            </a:r>
            <a:endParaRPr lang="es-EC" sz="1400" b="1"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5828908"/>
            <a:ext cx="2376264"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10 CuadroTexto"/>
          <p:cNvSpPr txBox="1"/>
          <p:nvPr/>
        </p:nvSpPr>
        <p:spPr>
          <a:xfrm>
            <a:off x="827584" y="44624"/>
            <a:ext cx="7776864"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Peso del huevo, g</a:t>
            </a:r>
            <a:endParaRPr lang="es-EC" sz="2800" dirty="0">
              <a:solidFill>
                <a:srgbClr val="0070C0"/>
              </a:solidFill>
              <a:effectLst>
                <a:outerShdw blurRad="38100" dist="38100" dir="2700000" algn="tl">
                  <a:srgbClr val="000000">
                    <a:alpha val="43137"/>
                  </a:srgbClr>
                </a:outerShdw>
              </a:effectLst>
            </a:endParaRPr>
          </a:p>
        </p:txBody>
      </p:sp>
      <p:sp>
        <p:nvSpPr>
          <p:cNvPr id="8" name="7 Flecha abajo"/>
          <p:cNvSpPr/>
          <p:nvPr/>
        </p:nvSpPr>
        <p:spPr>
          <a:xfrm>
            <a:off x="8028384" y="908720"/>
            <a:ext cx="288032" cy="360040"/>
          </a:xfrm>
          <a:prstGeom prst="downArrow">
            <a:avLst/>
          </a:prstGeom>
          <a:solidFill>
            <a:srgbClr val="006600"/>
          </a:solidFill>
          <a:ln>
            <a:solidFill>
              <a:srgbClr val="C00000"/>
            </a:solidFill>
          </a:ln>
          <a:effectLst>
            <a:glow rad="228600">
              <a:schemeClr val="accent4">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CuadroTexto"/>
          <p:cNvSpPr txBox="1"/>
          <p:nvPr/>
        </p:nvSpPr>
        <p:spPr>
          <a:xfrm>
            <a:off x="7452320" y="1448780"/>
            <a:ext cx="1440160" cy="738664"/>
          </a:xfrm>
          <a:prstGeom prst="rect">
            <a:avLst/>
          </a:prstGeom>
          <a:noFill/>
          <a:ln>
            <a:solidFill>
              <a:schemeClr val="tx1"/>
            </a:solidFill>
          </a:ln>
        </p:spPr>
        <p:txBody>
          <a:bodyPr wrap="square" rtlCol="0">
            <a:spAutoFit/>
          </a:bodyPr>
          <a:lstStyle/>
          <a:p>
            <a:pPr algn="ctr"/>
            <a:r>
              <a:rPr lang="es-EC" sz="1400" dirty="0" smtClean="0"/>
              <a:t>Variación por efecto tipo alimento</a:t>
            </a:r>
          </a:p>
        </p:txBody>
      </p:sp>
      <p:sp>
        <p:nvSpPr>
          <p:cNvPr id="13" name="12 CuadroTexto"/>
          <p:cNvSpPr txBox="1"/>
          <p:nvPr/>
        </p:nvSpPr>
        <p:spPr>
          <a:xfrm>
            <a:off x="7463747" y="2329138"/>
            <a:ext cx="1440160" cy="954107"/>
          </a:xfrm>
          <a:prstGeom prst="rect">
            <a:avLst/>
          </a:prstGeom>
          <a:noFill/>
          <a:ln>
            <a:solidFill>
              <a:schemeClr val="tx1"/>
            </a:solidFill>
          </a:ln>
        </p:spPr>
        <p:txBody>
          <a:bodyPr wrap="square" rtlCol="0">
            <a:spAutoFit/>
          </a:bodyPr>
          <a:lstStyle/>
          <a:p>
            <a:pPr algn="ctr"/>
            <a:r>
              <a:rPr lang="es-EC" sz="1400" dirty="0" smtClean="0"/>
              <a:t>Evidenciado 30 semanas en pellet pesos superiores</a:t>
            </a:r>
          </a:p>
        </p:txBody>
      </p:sp>
      <p:sp>
        <p:nvSpPr>
          <p:cNvPr id="14" name="13 CuadroTexto"/>
          <p:cNvSpPr txBox="1"/>
          <p:nvPr/>
        </p:nvSpPr>
        <p:spPr>
          <a:xfrm>
            <a:off x="7452320" y="3391255"/>
            <a:ext cx="1440160" cy="954107"/>
          </a:xfrm>
          <a:prstGeom prst="rect">
            <a:avLst/>
          </a:prstGeom>
          <a:noFill/>
          <a:ln>
            <a:solidFill>
              <a:schemeClr val="tx1"/>
            </a:solidFill>
          </a:ln>
        </p:spPr>
        <p:txBody>
          <a:bodyPr wrap="square" rtlCol="0">
            <a:spAutoFit/>
          </a:bodyPr>
          <a:lstStyle/>
          <a:p>
            <a:pPr algn="ctr"/>
            <a:r>
              <a:rPr lang="es-EC" sz="1400" dirty="0" smtClean="0"/>
              <a:t>Ave ingiere gránulo entero</a:t>
            </a:r>
          </a:p>
          <a:p>
            <a:pPr algn="ctr"/>
            <a:r>
              <a:rPr lang="es-EC" sz="1400" dirty="0"/>
              <a:t>c</a:t>
            </a:r>
            <a:r>
              <a:rPr lang="es-EC" sz="1400" dirty="0" smtClean="0"/>
              <a:t>oncentrando nutrientes</a:t>
            </a:r>
          </a:p>
        </p:txBody>
      </p:sp>
      <p:sp>
        <p:nvSpPr>
          <p:cNvPr id="15" name="14 CuadroTexto"/>
          <p:cNvSpPr txBox="1"/>
          <p:nvPr/>
        </p:nvSpPr>
        <p:spPr>
          <a:xfrm>
            <a:off x="7452320" y="4437112"/>
            <a:ext cx="1440160" cy="1169551"/>
          </a:xfrm>
          <a:prstGeom prst="rect">
            <a:avLst/>
          </a:prstGeom>
          <a:noFill/>
          <a:ln>
            <a:solidFill>
              <a:schemeClr val="tx1"/>
            </a:solidFill>
          </a:ln>
        </p:spPr>
        <p:txBody>
          <a:bodyPr wrap="square" rtlCol="0">
            <a:spAutoFit/>
          </a:bodyPr>
          <a:lstStyle/>
          <a:p>
            <a:pPr algn="ctr"/>
            <a:r>
              <a:rPr lang="es-EC" sz="1400" dirty="0" smtClean="0"/>
              <a:t>Material fino aves comen al último, desbalance de nutrientes</a:t>
            </a:r>
          </a:p>
        </p:txBody>
      </p:sp>
    </p:spTree>
  </p:cSld>
  <p:clrMapOvr>
    <a:masterClrMapping/>
  </p:clrMapOvr>
  <p:transition spd="med">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547813" y="2184400"/>
            <a:ext cx="6249987" cy="1846659"/>
          </a:xfrm>
          <a:prstGeom prst="rect">
            <a:avLst/>
          </a:prstGeom>
          <a:solidFill>
            <a:schemeClr val="tx1"/>
          </a:solidFill>
          <a:ln w="9525">
            <a:solidFill>
              <a:srgbClr val="00CC99"/>
            </a:solidFill>
            <a:miter lim="800000"/>
            <a:headEnd/>
            <a:tailEnd/>
          </a:ln>
          <a:effectLst>
            <a:outerShdw dist="45791" dir="2021404" algn="ctr" rotWithShape="0">
              <a:schemeClr val="tx1"/>
            </a:outerShdw>
          </a:effectLst>
        </p:spPr>
        <p:txBody>
          <a:bodyPr>
            <a:spAutoFit/>
          </a:bodyPr>
          <a:lstStyle/>
          <a:p>
            <a:pPr algn="ctr">
              <a:defRPr/>
            </a:pPr>
            <a:endParaRPr lang="en-US" altLang="es-EC" sz="3600" b="1" u="none" dirty="0">
              <a:solidFill>
                <a:srgbClr val="FFFF99"/>
              </a:solidFill>
              <a:latin typeface="Arial" charset="0"/>
            </a:endParaRPr>
          </a:p>
          <a:p>
            <a:pPr algn="ctr">
              <a:defRPr/>
            </a:pPr>
            <a:r>
              <a:rPr lang="en-US" altLang="es-EC" sz="3600" b="1" u="none" dirty="0">
                <a:solidFill>
                  <a:schemeClr val="bg1"/>
                </a:solidFill>
                <a:effectLst>
                  <a:outerShdw blurRad="38100" dist="38100" dir="2700000" algn="tl">
                    <a:srgbClr val="FFFFFF"/>
                  </a:outerShdw>
                </a:effectLst>
                <a:latin typeface="Arial" charset="0"/>
              </a:rPr>
              <a:t>OBJETIVOS</a:t>
            </a:r>
            <a:r>
              <a:rPr lang="en-US" altLang="es-EC" sz="3600" b="1" u="none" dirty="0">
                <a:solidFill>
                  <a:srgbClr val="FFFF99"/>
                </a:solidFill>
                <a:effectLst>
                  <a:outerShdw blurRad="38100" dist="38100" dir="2700000" algn="tl">
                    <a:srgbClr val="FFFFFF"/>
                  </a:outerShdw>
                </a:effectLst>
                <a:latin typeface="Arial" charset="0"/>
              </a:rPr>
              <a:t>  </a:t>
            </a:r>
            <a:r>
              <a:rPr lang="en-US" altLang="es-EC" b="1" u="none" dirty="0">
                <a:solidFill>
                  <a:srgbClr val="FFFF99"/>
                </a:solidFill>
                <a:effectLst>
                  <a:outerShdw blurRad="38100" dist="38100" dir="2700000" algn="tl">
                    <a:srgbClr val="FFFFFF"/>
                  </a:outerShdw>
                </a:effectLst>
                <a:latin typeface="Arial" charset="0"/>
              </a:rPr>
              <a:t>  </a:t>
            </a:r>
            <a:r>
              <a:rPr lang="en-US" altLang="es-EC" b="1" u="none" dirty="0">
                <a:solidFill>
                  <a:srgbClr val="FFFF99"/>
                </a:solidFill>
                <a:latin typeface="Arial" charset="0"/>
              </a:rPr>
              <a:t>   </a:t>
            </a:r>
          </a:p>
          <a:p>
            <a:pPr algn="ctr">
              <a:defRPr/>
            </a:pPr>
            <a:r>
              <a:rPr lang="en-US" altLang="es-EC" b="1" u="none" dirty="0">
                <a:solidFill>
                  <a:srgbClr val="FFFF99"/>
                </a:solidFill>
                <a:latin typeface="Arial" charset="0"/>
              </a:rPr>
              <a:t>			</a:t>
            </a:r>
            <a:endParaRPr lang="en-US" altLang="es-EC" sz="2400" b="1" u="none" dirty="0">
              <a:solidFill>
                <a:srgbClr val="FFFF99"/>
              </a:solidFill>
              <a:latin typeface="Arial" charset="0"/>
            </a:endParaRPr>
          </a:p>
          <a:p>
            <a:pPr algn="ctr">
              <a:defRPr/>
            </a:pPr>
            <a:endParaRPr lang="en-US" altLang="es-EC" u="none" dirty="0">
              <a:solidFill>
                <a:srgbClr val="FFFF99"/>
              </a:solidFill>
              <a:latin typeface="Arial"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2135" y="5949280"/>
            <a:ext cx="2234361" cy="669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6" descr="http://www.ltz.de/uploads/Produkte%20Tradition.jpg"/>
          <p:cNvPicPr>
            <a:picLocks noChangeAspect="1" noChangeArrowheads="1"/>
          </p:cNvPicPr>
          <p:nvPr/>
        </p:nvPicPr>
        <p:blipFill>
          <a:blip r:embed="rId3" cstate="print"/>
          <a:srcRect/>
          <a:stretch>
            <a:fillRect/>
          </a:stretch>
        </p:blipFill>
        <p:spPr bwMode="auto">
          <a:xfrm flipH="1">
            <a:off x="123846" y="1"/>
            <a:ext cx="399363" cy="598376"/>
          </a:xfrm>
          <a:prstGeom prst="rect">
            <a:avLst/>
          </a:prstGeom>
          <a:noFill/>
        </p:spPr>
      </p:pic>
    </p:spTree>
    <p:extLst>
      <p:ext uri="{BB962C8B-B14F-4D97-AF65-F5344CB8AC3E}">
        <p14:creationId xmlns:p14="http://schemas.microsoft.com/office/powerpoint/2010/main" val="772628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5828908"/>
            <a:ext cx="2376264"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CuadroTexto"/>
          <p:cNvSpPr txBox="1"/>
          <p:nvPr/>
        </p:nvSpPr>
        <p:spPr>
          <a:xfrm>
            <a:off x="827584" y="44624"/>
            <a:ext cx="7776864"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Masa de huevos producidos, kg/ave</a:t>
            </a:r>
            <a:endParaRPr lang="es-EC" sz="2800" dirty="0">
              <a:solidFill>
                <a:srgbClr val="0070C0"/>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1458411840"/>
              </p:ext>
            </p:extLst>
          </p:nvPr>
        </p:nvGraphicFramePr>
        <p:xfrm>
          <a:off x="827584" y="1340768"/>
          <a:ext cx="7776864" cy="3883152"/>
        </p:xfrm>
        <a:graphic>
          <a:graphicData uri="http://schemas.openxmlformats.org/drawingml/2006/table">
            <a:tbl>
              <a:tblPr firstRow="1" firstCol="1" bandRow="1"/>
              <a:tblGrid>
                <a:gridCol w="1656466"/>
                <a:gridCol w="895334"/>
                <a:gridCol w="248813"/>
                <a:gridCol w="754275"/>
                <a:gridCol w="412401"/>
                <a:gridCol w="1117697"/>
                <a:gridCol w="736642"/>
                <a:gridCol w="819906"/>
                <a:gridCol w="348729"/>
                <a:gridCol w="786601"/>
              </a:tblGrid>
              <a:tr h="269479">
                <a:tc>
                  <a:txBody>
                    <a:bodyPr/>
                    <a:lstStyle/>
                    <a:p>
                      <a:pPr algn="just">
                        <a:lnSpc>
                          <a:spcPct val="130000"/>
                        </a:lnSpc>
                        <a:spcAft>
                          <a:spcPts val="0"/>
                        </a:spcAft>
                      </a:pPr>
                      <a:r>
                        <a:rPr lang="es-EC" sz="1400" b="1" dirty="0">
                          <a:solidFill>
                            <a:srgbClr val="000000"/>
                          </a:solidFill>
                          <a:effectLst/>
                          <a:latin typeface="+mj-lt"/>
                          <a:ea typeface="Calibri"/>
                          <a:cs typeface="Times New Roman"/>
                        </a:rPr>
                        <a:t>Producción masa</a:t>
                      </a:r>
                      <a:endParaRPr lang="es-EC" sz="1600" b="1" dirty="0">
                        <a:effectLst/>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DBBDD7"/>
                    </a:solidFill>
                  </a:tcPr>
                </a:tc>
                <a:tc gridSpan="3">
                  <a:txBody>
                    <a:bodyPr/>
                    <a:lstStyle/>
                    <a:p>
                      <a:pPr algn="ctr">
                        <a:lnSpc>
                          <a:spcPct val="130000"/>
                        </a:lnSpc>
                        <a:spcAft>
                          <a:spcPts val="0"/>
                        </a:spcAft>
                      </a:pPr>
                      <a:r>
                        <a:rPr lang="es-EC" sz="1400" b="1" dirty="0">
                          <a:solidFill>
                            <a:srgbClr val="000000"/>
                          </a:solidFill>
                          <a:effectLst/>
                          <a:latin typeface="+mj-lt"/>
                          <a:ea typeface="Calibri"/>
                          <a:cs typeface="Times New Roman"/>
                        </a:rPr>
                        <a:t>Tipo de alimento</a:t>
                      </a:r>
                      <a:endParaRPr lang="es-EC" sz="1600" b="1" dirty="0">
                        <a:effectLst/>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BDD7"/>
                    </a:solidFill>
                  </a:tcPr>
                </a:tc>
                <a:tc hMerge="1">
                  <a:txBody>
                    <a:bodyPr/>
                    <a:lstStyle/>
                    <a:p>
                      <a:endParaRPr lang="es-EC"/>
                    </a:p>
                  </a:txBody>
                  <a:tcPr/>
                </a:tc>
                <a:tc hMerge="1">
                  <a:txBody>
                    <a:bodyPr/>
                    <a:lstStyle/>
                    <a:p>
                      <a:endParaRPr lang="es-EC"/>
                    </a:p>
                  </a:txBody>
                  <a:tcPr/>
                </a:tc>
                <a:tc>
                  <a:txBody>
                    <a:bodyPr/>
                    <a:lstStyle/>
                    <a:p>
                      <a:pPr>
                        <a:lnSpc>
                          <a:spcPct val="115000"/>
                        </a:lnSpc>
                      </a:pPr>
                      <a:endParaRPr lang="es-EC" sz="1400" b="1">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Valor</a:t>
                      </a:r>
                      <a:endParaRPr lang="es-EC" sz="1600" b="1">
                        <a:effectLst/>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DBBDD7"/>
                    </a:solidFill>
                  </a:tcPr>
                </a:tc>
                <a:tc>
                  <a:txBody>
                    <a:bodyPr/>
                    <a:lstStyle/>
                    <a:p>
                      <a:pPr algn="ctr">
                        <a:lnSpc>
                          <a:spcPct val="130000"/>
                        </a:lnSpc>
                        <a:spcAft>
                          <a:spcPts val="0"/>
                        </a:spcAft>
                      </a:pPr>
                      <a:r>
                        <a:rPr lang="es-EC" sz="1400" b="1" dirty="0">
                          <a:solidFill>
                            <a:srgbClr val="000000"/>
                          </a:solidFill>
                          <a:effectLst/>
                          <a:latin typeface="+mj-lt"/>
                          <a:ea typeface="Calibri"/>
                          <a:cs typeface="Times New Roman"/>
                        </a:rPr>
                        <a:t>C-V.</a:t>
                      </a:r>
                      <a:endParaRPr lang="es-EC" sz="1600" b="1" dirty="0">
                        <a:effectLst/>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DBBDD7"/>
                    </a:solidFill>
                  </a:tcPr>
                </a:tc>
              </a:tr>
              <a:tr h="269479">
                <a:tc>
                  <a:txBody>
                    <a:bodyPr/>
                    <a:lstStyle/>
                    <a:p>
                      <a:pPr algn="just">
                        <a:lnSpc>
                          <a:spcPct val="130000"/>
                        </a:lnSpc>
                        <a:spcAft>
                          <a:spcPts val="0"/>
                        </a:spcAft>
                      </a:pPr>
                      <a:r>
                        <a:rPr lang="es-EC" sz="1400" b="1" dirty="0">
                          <a:solidFill>
                            <a:srgbClr val="000000"/>
                          </a:solidFill>
                          <a:effectLst/>
                          <a:latin typeface="+mj-lt"/>
                          <a:ea typeface="Calibri"/>
                          <a:cs typeface="Times New Roman"/>
                        </a:rPr>
                        <a:t>de huevos, kg</a:t>
                      </a:r>
                      <a:endParaRPr lang="es-EC" sz="1600" b="1" dirty="0">
                        <a:effectLst/>
                        <a:latin typeface="+mj-lt"/>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Pellets</a:t>
                      </a:r>
                      <a:endParaRPr lang="es-EC" sz="1600" b="1">
                        <a:effectLst/>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BDD7"/>
                    </a:solidFill>
                  </a:tcPr>
                </a:tc>
                <a:tc>
                  <a:txBody>
                    <a:bodyPr/>
                    <a:lstStyle/>
                    <a:p>
                      <a:pPr algn="ctr">
                        <a:lnSpc>
                          <a:spcPct val="130000"/>
                        </a:lnSpc>
                        <a:spcAft>
                          <a:spcPts val="0"/>
                        </a:spcAft>
                      </a:pPr>
                      <a:r>
                        <a:rPr lang="es-EC" sz="1400" b="1" dirty="0">
                          <a:solidFill>
                            <a:srgbClr val="000000"/>
                          </a:solidFill>
                          <a:effectLst/>
                          <a:latin typeface="+mj-lt"/>
                          <a:ea typeface="Calibri"/>
                          <a:cs typeface="Times New Roman"/>
                        </a:rPr>
                        <a:t>Harina</a:t>
                      </a:r>
                      <a:endParaRPr lang="es-EC" sz="1600" b="1" dirty="0">
                        <a:effectLst/>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Referencial</a:t>
                      </a:r>
                      <a:endParaRPr lang="es-EC" sz="1600" b="1">
                        <a:effectLst/>
                        <a:latin typeface="+mj-lt"/>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Tcal.</a:t>
                      </a:r>
                      <a:endParaRPr lang="es-EC" sz="1600" b="1">
                        <a:effectLst/>
                        <a:latin typeface="+mj-lt"/>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Prob.</a:t>
                      </a:r>
                      <a:endParaRPr lang="es-EC" sz="1600" b="1">
                        <a:effectLst/>
                        <a:latin typeface="+mj-lt"/>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DBBDD7"/>
                    </a:solidFill>
                  </a:tcPr>
                </a:tc>
                <a:tc>
                  <a:txBody>
                    <a:bodyPr/>
                    <a:lstStyle/>
                    <a:p>
                      <a:pPr algn="ctr">
                        <a:lnSpc>
                          <a:spcPct val="130000"/>
                        </a:lnSpc>
                        <a:spcAft>
                          <a:spcPts val="0"/>
                        </a:spcAft>
                      </a:pPr>
                      <a:r>
                        <a:rPr lang="es-EC" sz="1400" b="1" dirty="0">
                          <a:solidFill>
                            <a:srgbClr val="000000"/>
                          </a:solidFill>
                          <a:effectLst/>
                          <a:latin typeface="+mj-lt"/>
                          <a:ea typeface="Calibri"/>
                          <a:cs typeface="Times New Roman"/>
                        </a:rPr>
                        <a:t>(%)</a:t>
                      </a:r>
                      <a:endParaRPr lang="es-EC" sz="1600" b="1" dirty="0">
                        <a:effectLst/>
                        <a:latin typeface="+mj-lt"/>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DBBDD7"/>
                    </a:solidFill>
                  </a:tcPr>
                </a:tc>
              </a:tr>
              <a:tr h="269479">
                <a:tc>
                  <a:txBody>
                    <a:bodyPr/>
                    <a:lstStyle/>
                    <a:p>
                      <a:pPr algn="just">
                        <a:lnSpc>
                          <a:spcPct val="130000"/>
                        </a:lnSpc>
                        <a:spcAft>
                          <a:spcPts val="0"/>
                        </a:spcAft>
                      </a:pPr>
                      <a:r>
                        <a:rPr lang="es-EC" sz="1400" b="1" dirty="0">
                          <a:solidFill>
                            <a:srgbClr val="FF0000"/>
                          </a:solidFill>
                          <a:effectLst/>
                          <a:latin typeface="+mj-lt"/>
                          <a:ea typeface="Calibri"/>
                          <a:cs typeface="Times New Roman"/>
                        </a:rPr>
                        <a:t>A las 22 semanas</a:t>
                      </a:r>
                      <a:endParaRPr lang="es-EC" sz="1600" b="1" dirty="0">
                        <a:solidFill>
                          <a:srgbClr val="FF0000"/>
                        </a:solidFill>
                        <a:effectLst/>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0,75</a:t>
                      </a:r>
                      <a:endParaRPr lang="es-EC" sz="1600" b="1">
                        <a:effectLst/>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0,74</a:t>
                      </a:r>
                      <a:endParaRPr lang="es-EC" sz="1600" b="1">
                        <a:effectLst/>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0,66</a:t>
                      </a:r>
                      <a:endParaRPr lang="es-EC" sz="1600" b="1">
                        <a:effectLst/>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1,723</a:t>
                      </a:r>
                      <a:endParaRPr lang="es-EC" sz="1600" b="1">
                        <a:effectLst/>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0,080</a:t>
                      </a:r>
                      <a:endParaRPr lang="es-EC" sz="1600" b="1">
                        <a:effectLst/>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ns</a:t>
                      </a:r>
                      <a:endParaRPr lang="es-EC" sz="1600" b="1">
                        <a:effectLst/>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DBBDD7"/>
                    </a:solidFill>
                  </a:tcPr>
                </a:tc>
                <a:tc>
                  <a:txBody>
                    <a:bodyPr/>
                    <a:lstStyle/>
                    <a:p>
                      <a:pPr algn="ctr">
                        <a:lnSpc>
                          <a:spcPct val="130000"/>
                        </a:lnSpc>
                        <a:spcAft>
                          <a:spcPts val="0"/>
                        </a:spcAft>
                      </a:pPr>
                      <a:r>
                        <a:rPr lang="es-EC" sz="1400" b="1" dirty="0">
                          <a:solidFill>
                            <a:srgbClr val="000000"/>
                          </a:solidFill>
                          <a:effectLst/>
                          <a:latin typeface="+mj-lt"/>
                          <a:ea typeface="Calibri"/>
                          <a:cs typeface="Times New Roman"/>
                        </a:rPr>
                        <a:t>3,10</a:t>
                      </a:r>
                      <a:endParaRPr lang="es-EC" sz="1600" b="1" dirty="0">
                        <a:effectLst/>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DBBDD7"/>
                    </a:solidFill>
                  </a:tcPr>
                </a:tc>
              </a:tr>
              <a:tr h="269479">
                <a:tc>
                  <a:txBody>
                    <a:bodyPr/>
                    <a:lstStyle/>
                    <a:p>
                      <a:pPr algn="just">
                        <a:lnSpc>
                          <a:spcPct val="130000"/>
                        </a:lnSpc>
                        <a:spcAft>
                          <a:spcPts val="0"/>
                        </a:spcAft>
                      </a:pPr>
                      <a:r>
                        <a:rPr lang="es-EC" sz="1400" b="1">
                          <a:solidFill>
                            <a:srgbClr val="000000"/>
                          </a:solidFill>
                          <a:effectLst/>
                          <a:latin typeface="+mj-lt"/>
                          <a:ea typeface="Calibri"/>
                          <a:cs typeface="Times New Roman"/>
                        </a:rPr>
                        <a:t>A las 26 semanas</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2,30</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2,14</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2,07</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6,132</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0,002</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dirty="0">
                          <a:solidFill>
                            <a:srgbClr val="000000"/>
                          </a:solidFill>
                          <a:effectLst/>
                          <a:latin typeface="+mj-lt"/>
                          <a:ea typeface="Calibri"/>
                          <a:cs typeface="Times New Roman"/>
                        </a:rPr>
                        <a:t>5,66</a:t>
                      </a:r>
                      <a:endParaRPr lang="es-EC" sz="1600" b="1" dirty="0">
                        <a:effectLst/>
                        <a:latin typeface="+mj-lt"/>
                        <a:ea typeface="Calibri"/>
                        <a:cs typeface="Times New Roman"/>
                      </a:endParaRPr>
                    </a:p>
                  </a:txBody>
                  <a:tcPr marL="44450" marR="44450" marT="0" marB="0" anchor="b">
                    <a:lnL>
                      <a:noFill/>
                    </a:lnL>
                    <a:lnR>
                      <a:noFill/>
                    </a:lnR>
                    <a:lnT>
                      <a:noFill/>
                    </a:lnT>
                    <a:lnB>
                      <a:noFill/>
                    </a:lnB>
                    <a:solidFill>
                      <a:srgbClr val="DBBDD7"/>
                    </a:solidFill>
                  </a:tcPr>
                </a:tc>
              </a:tr>
              <a:tr h="269479">
                <a:tc>
                  <a:txBody>
                    <a:bodyPr/>
                    <a:lstStyle/>
                    <a:p>
                      <a:pPr algn="just">
                        <a:lnSpc>
                          <a:spcPct val="130000"/>
                        </a:lnSpc>
                        <a:spcAft>
                          <a:spcPts val="0"/>
                        </a:spcAft>
                      </a:pPr>
                      <a:r>
                        <a:rPr lang="es-EC" sz="1400" b="1">
                          <a:solidFill>
                            <a:srgbClr val="000000"/>
                          </a:solidFill>
                          <a:effectLst/>
                          <a:latin typeface="+mj-lt"/>
                          <a:ea typeface="Calibri"/>
                          <a:cs typeface="Times New Roman"/>
                        </a:rPr>
                        <a:t>A las 30 semanas</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dirty="0">
                          <a:solidFill>
                            <a:srgbClr val="000000"/>
                          </a:solidFill>
                          <a:effectLst/>
                          <a:latin typeface="+mj-lt"/>
                          <a:ea typeface="Calibri"/>
                          <a:cs typeface="Times New Roman"/>
                        </a:rPr>
                        <a:t>3,91</a:t>
                      </a:r>
                      <a:endParaRPr lang="es-EC" sz="1600" b="1" dirty="0">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3,68</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dirty="0">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3,63</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4,167</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0,007</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5,72</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r>
              <a:tr h="269479">
                <a:tc>
                  <a:txBody>
                    <a:bodyPr/>
                    <a:lstStyle/>
                    <a:p>
                      <a:pPr algn="just">
                        <a:lnSpc>
                          <a:spcPct val="130000"/>
                        </a:lnSpc>
                        <a:spcAft>
                          <a:spcPts val="0"/>
                        </a:spcAft>
                      </a:pPr>
                      <a:r>
                        <a:rPr lang="es-EC" sz="1400" b="1">
                          <a:solidFill>
                            <a:srgbClr val="000000"/>
                          </a:solidFill>
                          <a:effectLst/>
                          <a:latin typeface="+mj-lt"/>
                          <a:ea typeface="Calibri"/>
                          <a:cs typeface="Times New Roman"/>
                        </a:rPr>
                        <a:t>A las 34 semanas</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5,54</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5,22</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5,24</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dirty="0">
                          <a:solidFill>
                            <a:srgbClr val="000000"/>
                          </a:solidFill>
                          <a:effectLst/>
                          <a:latin typeface="+mj-lt"/>
                          <a:ea typeface="Calibri"/>
                          <a:cs typeface="Times New Roman"/>
                        </a:rPr>
                        <a:t>3,889</a:t>
                      </a:r>
                      <a:endParaRPr lang="es-EC" sz="1600" b="1" dirty="0">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0,009</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5,81</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r>
              <a:tr h="269479">
                <a:tc>
                  <a:txBody>
                    <a:bodyPr/>
                    <a:lstStyle/>
                    <a:p>
                      <a:pPr algn="just">
                        <a:lnSpc>
                          <a:spcPct val="130000"/>
                        </a:lnSpc>
                        <a:spcAft>
                          <a:spcPts val="0"/>
                        </a:spcAft>
                      </a:pPr>
                      <a:r>
                        <a:rPr lang="es-EC" sz="1400" b="1">
                          <a:solidFill>
                            <a:srgbClr val="000000"/>
                          </a:solidFill>
                          <a:effectLst/>
                          <a:latin typeface="+mj-lt"/>
                          <a:ea typeface="Calibri"/>
                          <a:cs typeface="Times New Roman"/>
                        </a:rPr>
                        <a:t>A las 38 semanas</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7,17</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6,76</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6,87</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3,812</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0,009</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5,91</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r>
              <a:tr h="269479">
                <a:tc>
                  <a:txBody>
                    <a:bodyPr/>
                    <a:lstStyle/>
                    <a:p>
                      <a:pPr algn="just">
                        <a:lnSpc>
                          <a:spcPct val="130000"/>
                        </a:lnSpc>
                        <a:spcAft>
                          <a:spcPts val="0"/>
                        </a:spcAft>
                      </a:pPr>
                      <a:r>
                        <a:rPr lang="es-EC" sz="1400" b="1" dirty="0">
                          <a:solidFill>
                            <a:srgbClr val="FF0000"/>
                          </a:solidFill>
                          <a:effectLst/>
                          <a:latin typeface="+mj-lt"/>
                          <a:ea typeface="Calibri"/>
                          <a:cs typeface="Times New Roman"/>
                        </a:rPr>
                        <a:t>A las 42 semanas</a:t>
                      </a:r>
                      <a:endParaRPr lang="es-EC" sz="1600" b="1" dirty="0">
                        <a:solidFill>
                          <a:srgbClr val="FF0000"/>
                        </a:solidFill>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dirty="0">
                          <a:solidFill>
                            <a:srgbClr val="000000"/>
                          </a:solidFill>
                          <a:effectLst/>
                          <a:latin typeface="+mj-lt"/>
                          <a:ea typeface="Calibri"/>
                          <a:cs typeface="Times New Roman"/>
                        </a:rPr>
                        <a:t>8,78</a:t>
                      </a:r>
                      <a:endParaRPr lang="es-EC" sz="1600" b="1" dirty="0">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8,28</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8,52</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3,798</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0,010</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5,88</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r>
              <a:tr h="269479">
                <a:tc>
                  <a:txBody>
                    <a:bodyPr/>
                    <a:lstStyle/>
                    <a:p>
                      <a:pPr algn="just">
                        <a:lnSpc>
                          <a:spcPct val="130000"/>
                        </a:lnSpc>
                        <a:spcAft>
                          <a:spcPts val="0"/>
                        </a:spcAft>
                      </a:pPr>
                      <a:r>
                        <a:rPr lang="es-EC" sz="1400" b="1">
                          <a:solidFill>
                            <a:srgbClr val="000000"/>
                          </a:solidFill>
                          <a:effectLst/>
                          <a:latin typeface="+mj-lt"/>
                          <a:ea typeface="Calibri"/>
                          <a:cs typeface="Times New Roman"/>
                        </a:rPr>
                        <a:t>A las 46 semanas</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10,35</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9,79</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10,15</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3,569</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0,012</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5,83</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r>
              <a:tr h="269479">
                <a:tc>
                  <a:txBody>
                    <a:bodyPr/>
                    <a:lstStyle/>
                    <a:p>
                      <a:pPr algn="just">
                        <a:lnSpc>
                          <a:spcPct val="130000"/>
                        </a:lnSpc>
                        <a:spcAft>
                          <a:spcPts val="0"/>
                        </a:spcAft>
                      </a:pPr>
                      <a:r>
                        <a:rPr lang="es-EC" sz="1400" b="1">
                          <a:solidFill>
                            <a:srgbClr val="000000"/>
                          </a:solidFill>
                          <a:effectLst/>
                          <a:latin typeface="+mj-lt"/>
                          <a:ea typeface="Calibri"/>
                          <a:cs typeface="Times New Roman"/>
                        </a:rPr>
                        <a:t>A las 50 semanas</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11,88</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11,24</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11,78</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3,549</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0,012</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5,81</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r>
              <a:tr h="269479">
                <a:tc>
                  <a:txBody>
                    <a:bodyPr/>
                    <a:lstStyle/>
                    <a:p>
                      <a:pPr algn="just">
                        <a:lnSpc>
                          <a:spcPct val="130000"/>
                        </a:lnSpc>
                        <a:spcAft>
                          <a:spcPts val="0"/>
                        </a:spcAft>
                      </a:pPr>
                      <a:r>
                        <a:rPr lang="es-EC" sz="1400" b="1">
                          <a:solidFill>
                            <a:srgbClr val="000000"/>
                          </a:solidFill>
                          <a:effectLst/>
                          <a:latin typeface="+mj-lt"/>
                          <a:ea typeface="Calibri"/>
                          <a:cs typeface="Times New Roman"/>
                        </a:rPr>
                        <a:t>A las 54 semanas</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13,36</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12,67</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13,39</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3,397</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0,014</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5,75</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r>
              <a:tr h="269479">
                <a:tc>
                  <a:txBody>
                    <a:bodyPr/>
                    <a:lstStyle/>
                    <a:p>
                      <a:pPr algn="just">
                        <a:lnSpc>
                          <a:spcPct val="130000"/>
                        </a:lnSpc>
                        <a:spcAft>
                          <a:spcPts val="0"/>
                        </a:spcAft>
                      </a:pPr>
                      <a:r>
                        <a:rPr lang="es-EC" sz="1400" b="1">
                          <a:solidFill>
                            <a:srgbClr val="000000"/>
                          </a:solidFill>
                          <a:effectLst/>
                          <a:latin typeface="+mj-lt"/>
                          <a:ea typeface="Calibri"/>
                          <a:cs typeface="Times New Roman"/>
                        </a:rPr>
                        <a:t>A las 58 semanas</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14,80</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14,06</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14,97</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3,298</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0,015</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5,69</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r>
              <a:tr h="269479">
                <a:tc>
                  <a:txBody>
                    <a:bodyPr/>
                    <a:lstStyle/>
                    <a:p>
                      <a:pPr algn="just">
                        <a:lnSpc>
                          <a:spcPct val="130000"/>
                        </a:lnSpc>
                        <a:spcAft>
                          <a:spcPts val="0"/>
                        </a:spcAft>
                      </a:pPr>
                      <a:r>
                        <a:rPr lang="es-EC" sz="1400" b="1">
                          <a:solidFill>
                            <a:srgbClr val="000000"/>
                          </a:solidFill>
                          <a:effectLst/>
                          <a:latin typeface="+mj-lt"/>
                          <a:ea typeface="Calibri"/>
                          <a:cs typeface="Times New Roman"/>
                        </a:rPr>
                        <a:t>A las 62 semanas</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16,20</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15,41</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16,53</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3,129</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0,018</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5,64</a:t>
                      </a:r>
                      <a:endParaRPr lang="es-EC" sz="1600" b="1">
                        <a:effectLst/>
                        <a:latin typeface="+mj-lt"/>
                        <a:ea typeface="Calibri"/>
                        <a:cs typeface="Times New Roman"/>
                      </a:endParaRPr>
                    </a:p>
                  </a:txBody>
                  <a:tcPr marL="44450" marR="44450" marT="0" marB="0" anchor="b">
                    <a:lnL>
                      <a:noFill/>
                    </a:lnL>
                    <a:lnR>
                      <a:noFill/>
                    </a:lnR>
                    <a:lnT>
                      <a:noFill/>
                    </a:lnT>
                    <a:lnB>
                      <a:noFill/>
                    </a:lnB>
                    <a:solidFill>
                      <a:srgbClr val="DBBDD7"/>
                    </a:solidFill>
                  </a:tcPr>
                </a:tc>
              </a:tr>
              <a:tr h="269479">
                <a:tc>
                  <a:txBody>
                    <a:bodyPr/>
                    <a:lstStyle/>
                    <a:p>
                      <a:pPr algn="just">
                        <a:lnSpc>
                          <a:spcPct val="130000"/>
                        </a:lnSpc>
                        <a:spcAft>
                          <a:spcPts val="0"/>
                        </a:spcAft>
                      </a:pPr>
                      <a:r>
                        <a:rPr lang="es-EC" sz="1400" b="1">
                          <a:solidFill>
                            <a:srgbClr val="000000"/>
                          </a:solidFill>
                          <a:effectLst/>
                          <a:latin typeface="+mj-lt"/>
                          <a:ea typeface="Calibri"/>
                          <a:cs typeface="Times New Roman"/>
                        </a:rPr>
                        <a:t>A las 64 semanas</a:t>
                      </a:r>
                      <a:endParaRPr lang="es-EC" sz="1600" b="1">
                        <a:effectLst/>
                        <a:latin typeface="+mj-lt"/>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16,87</a:t>
                      </a:r>
                      <a:endParaRPr lang="es-EC" sz="1600" b="1">
                        <a:effectLst/>
                        <a:latin typeface="+mj-lt"/>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DBBDD7"/>
                    </a:solidFill>
                  </a:tcPr>
                </a:tc>
                <a:tc>
                  <a:txBody>
                    <a:bodyPr/>
                    <a:lstStyle/>
                    <a:p>
                      <a:pPr>
                        <a:lnSpc>
                          <a:spcPct val="115000"/>
                        </a:lnSpc>
                      </a:pPr>
                      <a:endParaRPr lang="es-EC" sz="1400" b="1" dirty="0">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16,06</a:t>
                      </a:r>
                      <a:endParaRPr lang="es-EC" sz="1600" b="1">
                        <a:effectLst/>
                        <a:latin typeface="+mj-lt"/>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DBBDD7"/>
                    </a:solidFill>
                  </a:tcPr>
                </a:tc>
                <a:tc>
                  <a:txBody>
                    <a:bodyPr/>
                    <a:lstStyle/>
                    <a:p>
                      <a:pPr>
                        <a:lnSpc>
                          <a:spcPct val="115000"/>
                        </a:lnSpc>
                      </a:pPr>
                      <a:endParaRPr lang="es-EC" sz="1400" b="1">
                        <a:effectLst/>
                        <a:latin typeface="+mj-lt"/>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17,29</a:t>
                      </a:r>
                      <a:endParaRPr lang="es-EC" sz="1600" b="1">
                        <a:effectLst/>
                        <a:latin typeface="+mj-lt"/>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3,071</a:t>
                      </a:r>
                      <a:endParaRPr lang="es-EC" sz="1600" b="1">
                        <a:effectLst/>
                        <a:latin typeface="+mj-lt"/>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0,019</a:t>
                      </a:r>
                      <a:endParaRPr lang="es-EC" sz="1600" b="1">
                        <a:effectLst/>
                        <a:latin typeface="+mj-lt"/>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DBBDD7"/>
                    </a:solid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600" b="1">
                        <a:effectLst/>
                        <a:latin typeface="+mj-lt"/>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DBBDD7"/>
                    </a:solidFill>
                  </a:tcPr>
                </a:tc>
                <a:tc>
                  <a:txBody>
                    <a:bodyPr/>
                    <a:lstStyle/>
                    <a:p>
                      <a:pPr algn="ctr">
                        <a:lnSpc>
                          <a:spcPct val="130000"/>
                        </a:lnSpc>
                        <a:spcAft>
                          <a:spcPts val="0"/>
                        </a:spcAft>
                      </a:pPr>
                      <a:r>
                        <a:rPr lang="es-EC" sz="1400" b="1" dirty="0">
                          <a:solidFill>
                            <a:srgbClr val="000000"/>
                          </a:solidFill>
                          <a:effectLst/>
                          <a:latin typeface="+mj-lt"/>
                          <a:ea typeface="Calibri"/>
                          <a:cs typeface="Times New Roman"/>
                        </a:rPr>
                        <a:t>5,61</a:t>
                      </a:r>
                      <a:endParaRPr lang="es-EC" sz="1600" b="1" dirty="0">
                        <a:effectLst/>
                        <a:latin typeface="+mj-lt"/>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DBBDD7"/>
                    </a:solidFill>
                  </a:tcPr>
                </a:tc>
              </a:tr>
            </a:tbl>
          </a:graphicData>
        </a:graphic>
      </p:graphicFrame>
      <p:sp>
        <p:nvSpPr>
          <p:cNvPr id="5" name="Rectangle 2"/>
          <p:cNvSpPr>
            <a:spLocks noChangeArrowheads="1"/>
          </p:cNvSpPr>
          <p:nvPr/>
        </p:nvSpPr>
        <p:spPr bwMode="auto">
          <a:xfrm>
            <a:off x="836544" y="836712"/>
            <a:ext cx="7767904" cy="461665"/>
          </a:xfrm>
          <a:prstGeom prst="rect">
            <a:avLst/>
          </a:prstGeom>
          <a:solidFill>
            <a:srgbClr val="DBBDD7"/>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altLang="es-EC" sz="1200" b="1" i="0" u="none" strike="noStrike" cap="none" normalizeH="0" baseline="0" dirty="0" smtClean="0">
                <a:ln>
                  <a:noFill/>
                </a:ln>
                <a:solidFill>
                  <a:schemeClr val="tx1"/>
                </a:solidFill>
                <a:effectLst/>
                <a:latin typeface="+mn-lt"/>
                <a:ea typeface="Calibri" pitchFamily="34" charset="0"/>
                <a:cs typeface="Times New Roman" pitchFamily="18" charset="0"/>
              </a:rPr>
              <a:t>MASA DE HUEVOS PRODUCIDOS POR GALLINAS LOHMANN BROWN DE LAS 19 A LAS 64 SEMANAS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C" altLang="es-EC" sz="1200" b="1" i="0" u="none" strike="noStrike" cap="none" normalizeH="0" baseline="0" dirty="0" smtClean="0">
                <a:ln>
                  <a:noFill/>
                </a:ln>
                <a:solidFill>
                  <a:schemeClr val="tx1"/>
                </a:solidFill>
                <a:effectLst/>
                <a:latin typeface="+mn-lt"/>
                <a:ea typeface="Calibri" pitchFamily="34" charset="0"/>
                <a:cs typeface="Times New Roman" pitchFamily="18" charset="0"/>
              </a:rPr>
              <a:t>DE EDAD, POR EFECTO DEL SUMINISTRO DE DOS PRESENTACIONES DE ALIMENTO, EN Kg/AVE</a:t>
            </a:r>
            <a:endParaRPr kumimoji="0" lang="es-EC" altLang="es-EC" sz="1200" b="1" i="0" u="none" strike="noStrike" cap="none" normalizeH="0" baseline="0" dirty="0" smtClean="0">
              <a:ln>
                <a:noFill/>
              </a:ln>
              <a:solidFill>
                <a:schemeClr val="tx1"/>
              </a:solidFill>
              <a:effectLst/>
              <a:latin typeface="+mn-lt"/>
              <a:cs typeface="Arial" pitchFamily="34" charset="0"/>
            </a:endParaRPr>
          </a:p>
        </p:txBody>
      </p:sp>
      <p:sp>
        <p:nvSpPr>
          <p:cNvPr id="6" name="5 Rectángulo"/>
          <p:cNvSpPr/>
          <p:nvPr/>
        </p:nvSpPr>
        <p:spPr>
          <a:xfrm>
            <a:off x="611560" y="5201324"/>
            <a:ext cx="7767904" cy="1107996"/>
          </a:xfrm>
          <a:prstGeom prst="rect">
            <a:avLst/>
          </a:prstGeom>
        </p:spPr>
        <p:txBody>
          <a:bodyPr wrap="square">
            <a:spAutoFit/>
          </a:bodyPr>
          <a:lstStyle/>
          <a:p>
            <a:r>
              <a:rPr lang="es-EC" sz="1100" b="1" dirty="0"/>
              <a:t> </a:t>
            </a:r>
            <a:r>
              <a:rPr lang="es-EC" sz="1100" b="1" dirty="0" smtClean="0"/>
              <a:t>  Valor </a:t>
            </a:r>
            <a:r>
              <a:rPr lang="es-EC" sz="1100" b="1" dirty="0"/>
              <a:t>referencial: Guía de manejo de la ponedora </a:t>
            </a:r>
            <a:r>
              <a:rPr lang="es-EC" sz="1100" b="1" dirty="0" err="1"/>
              <a:t>Lohmann</a:t>
            </a:r>
            <a:r>
              <a:rPr lang="es-EC" sz="1100" b="1" dirty="0"/>
              <a:t> Brown (</a:t>
            </a:r>
            <a:r>
              <a:rPr lang="es-EC" sz="1100" b="1" dirty="0" err="1"/>
              <a:t>Lohmann</a:t>
            </a:r>
            <a:r>
              <a:rPr lang="es-EC" sz="1100" b="1" dirty="0"/>
              <a:t> </a:t>
            </a:r>
            <a:r>
              <a:rPr lang="es-EC" sz="1100" b="1" dirty="0" err="1"/>
              <a:t>Tierzucht</a:t>
            </a:r>
            <a:r>
              <a:rPr lang="es-EC" sz="1100" b="1" dirty="0"/>
              <a:t>, 2013).</a:t>
            </a:r>
          </a:p>
          <a:p>
            <a:r>
              <a:rPr lang="es-EC" sz="1100" b="1" dirty="0"/>
              <a:t>   </a:t>
            </a:r>
            <a:r>
              <a:rPr lang="es-EC" sz="1100" b="1" dirty="0" err="1"/>
              <a:t>Prob</a:t>
            </a:r>
            <a:r>
              <a:rPr lang="es-EC" sz="1100" b="1" dirty="0"/>
              <a:t>. &gt; 0.05: No existen diferencias estadísticas (</a:t>
            </a:r>
            <a:r>
              <a:rPr lang="es-EC" sz="1100" b="1" dirty="0" err="1"/>
              <a:t>ns</a:t>
            </a:r>
            <a:r>
              <a:rPr lang="es-EC" sz="1100" b="1" dirty="0"/>
              <a:t>).</a:t>
            </a:r>
          </a:p>
          <a:p>
            <a:r>
              <a:rPr lang="es-EC" sz="1100" b="1" dirty="0"/>
              <a:t>   </a:t>
            </a:r>
            <a:r>
              <a:rPr lang="es-EC" sz="1100" b="1" dirty="0" err="1"/>
              <a:t>Prob</a:t>
            </a:r>
            <a:r>
              <a:rPr lang="es-EC" sz="1100" b="1" dirty="0"/>
              <a:t>.&lt; 0.05: Existen diferencias significativas (*).</a:t>
            </a:r>
          </a:p>
          <a:p>
            <a:r>
              <a:rPr lang="es-EC" sz="1100" b="1" dirty="0"/>
              <a:t>   </a:t>
            </a:r>
            <a:r>
              <a:rPr lang="es-EC" sz="1100" b="1" dirty="0" err="1"/>
              <a:t>Prob</a:t>
            </a:r>
            <a:r>
              <a:rPr lang="es-EC" sz="1100" b="1" dirty="0"/>
              <a:t>.&lt; 0.01: Existen diferencias altamente significativas (**).</a:t>
            </a:r>
          </a:p>
          <a:p>
            <a:r>
              <a:rPr lang="es-EC" sz="1100" b="1" dirty="0"/>
              <a:t>   Elaborado por: Mantilla y Mejía (2013).</a:t>
            </a:r>
          </a:p>
          <a:p>
            <a:r>
              <a:rPr lang="es-ES_tradnl" sz="1100" b="1" dirty="0"/>
              <a:t> </a:t>
            </a:r>
            <a:endParaRPr lang="es-EC" sz="1100" b="1" dirty="0"/>
          </a:p>
        </p:txBody>
      </p:sp>
      <p:sp>
        <p:nvSpPr>
          <p:cNvPr id="11" name="Oval 491"/>
          <p:cNvSpPr>
            <a:spLocks noChangeArrowheads="1"/>
          </p:cNvSpPr>
          <p:nvPr/>
        </p:nvSpPr>
        <p:spPr bwMode="auto">
          <a:xfrm>
            <a:off x="2627784" y="4941862"/>
            <a:ext cx="648072"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
        <p:nvSpPr>
          <p:cNvPr id="12" name="Oval 491"/>
          <p:cNvSpPr>
            <a:spLocks noChangeArrowheads="1"/>
          </p:cNvSpPr>
          <p:nvPr/>
        </p:nvSpPr>
        <p:spPr bwMode="auto">
          <a:xfrm>
            <a:off x="3707904" y="4941168"/>
            <a:ext cx="648072"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
        <p:nvSpPr>
          <p:cNvPr id="13" name="Oval 491"/>
          <p:cNvSpPr>
            <a:spLocks noChangeArrowheads="1"/>
          </p:cNvSpPr>
          <p:nvPr/>
        </p:nvSpPr>
        <p:spPr bwMode="auto">
          <a:xfrm>
            <a:off x="7308304" y="1916832"/>
            <a:ext cx="648072" cy="287338"/>
          </a:xfrm>
          <a:prstGeom prst="ellipse">
            <a:avLst/>
          </a:prstGeom>
          <a:noFill/>
          <a:ln w="28575">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
        <p:nvSpPr>
          <p:cNvPr id="14" name="Oval 491"/>
          <p:cNvSpPr>
            <a:spLocks noChangeArrowheads="1"/>
          </p:cNvSpPr>
          <p:nvPr/>
        </p:nvSpPr>
        <p:spPr bwMode="auto">
          <a:xfrm>
            <a:off x="7308304" y="3212976"/>
            <a:ext cx="648072" cy="287338"/>
          </a:xfrm>
          <a:prstGeom prst="ellipse">
            <a:avLst/>
          </a:prstGeom>
          <a:noFill/>
          <a:ln w="28575">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Tree>
    <p:extLst>
      <p:ext uri="{BB962C8B-B14F-4D97-AF65-F5344CB8AC3E}">
        <p14:creationId xmlns:p14="http://schemas.microsoft.com/office/powerpoint/2010/main" val="4100983705"/>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5828908"/>
            <a:ext cx="2376264"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CuadroTexto"/>
          <p:cNvSpPr txBox="1"/>
          <p:nvPr/>
        </p:nvSpPr>
        <p:spPr>
          <a:xfrm>
            <a:off x="827584" y="44624"/>
            <a:ext cx="7776864"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Masa de huevos producidos, kg/ave</a:t>
            </a:r>
            <a:endParaRPr lang="es-EC" sz="2800" dirty="0">
              <a:solidFill>
                <a:srgbClr val="0070C0"/>
              </a:solidFill>
              <a:effectLst>
                <a:outerShdw blurRad="38100" dist="38100" dir="2700000" algn="tl">
                  <a:srgbClr val="000000">
                    <a:alpha val="43137"/>
                  </a:srgbClr>
                </a:outerShdw>
              </a:effectLst>
            </a:endParaRPr>
          </a:p>
        </p:txBody>
      </p:sp>
      <p:graphicFrame>
        <p:nvGraphicFramePr>
          <p:cNvPr id="6" name="5 Gráfico"/>
          <p:cNvGraphicFramePr/>
          <p:nvPr>
            <p:extLst>
              <p:ext uri="{D42A27DB-BD31-4B8C-83A1-F6EECF244321}">
                <p14:modId xmlns:p14="http://schemas.microsoft.com/office/powerpoint/2010/main" val="1938106397"/>
              </p:ext>
            </p:extLst>
          </p:nvPr>
        </p:nvGraphicFramePr>
        <p:xfrm>
          <a:off x="323528" y="836712"/>
          <a:ext cx="6772597" cy="3785393"/>
        </p:xfrm>
        <a:graphic>
          <a:graphicData uri="http://schemas.openxmlformats.org/drawingml/2006/chart">
            <c:chart xmlns:c="http://schemas.openxmlformats.org/drawingml/2006/chart" xmlns:r="http://schemas.openxmlformats.org/officeDocument/2006/relationships" r:id="rId3"/>
          </a:graphicData>
        </a:graphic>
      </p:graphicFrame>
      <p:sp>
        <p:nvSpPr>
          <p:cNvPr id="2" name="1 Rectángulo"/>
          <p:cNvSpPr/>
          <p:nvPr/>
        </p:nvSpPr>
        <p:spPr>
          <a:xfrm>
            <a:off x="287910" y="4778568"/>
            <a:ext cx="6948386" cy="738664"/>
          </a:xfrm>
          <a:prstGeom prst="rect">
            <a:avLst/>
          </a:prstGeom>
        </p:spPr>
        <p:txBody>
          <a:bodyPr wrap="square">
            <a:spAutoFit/>
          </a:bodyPr>
          <a:lstStyle/>
          <a:p>
            <a:pPr algn="ctr"/>
            <a:r>
              <a:rPr lang="es-EC" sz="1400" b="1" dirty="0"/>
              <a:t>Comportamiento de </a:t>
            </a:r>
            <a:r>
              <a:rPr lang="es-EC" sz="1400" b="1" dirty="0" err="1"/>
              <a:t>lamasa</a:t>
            </a:r>
            <a:r>
              <a:rPr lang="es-EC" sz="1400" b="1" dirty="0"/>
              <a:t> de huevos producidos por gallinas </a:t>
            </a:r>
            <a:r>
              <a:rPr lang="es-EC" sz="1400" b="1" dirty="0" err="1"/>
              <a:t>Lohmann</a:t>
            </a:r>
            <a:r>
              <a:rPr lang="es-EC" sz="1400" b="1" dirty="0"/>
              <a:t> Brown por efecto del suministro de dos presentaciones de alimento entre las 19 y las 64 semanas de edad, en kilogramos/ave.</a:t>
            </a:r>
          </a:p>
        </p:txBody>
      </p:sp>
      <p:sp>
        <p:nvSpPr>
          <p:cNvPr id="7" name="6 Flecha abajo"/>
          <p:cNvSpPr/>
          <p:nvPr/>
        </p:nvSpPr>
        <p:spPr>
          <a:xfrm>
            <a:off x="8100392" y="1844824"/>
            <a:ext cx="288032" cy="360040"/>
          </a:xfrm>
          <a:prstGeom prst="downArrow">
            <a:avLst/>
          </a:prstGeom>
          <a:solidFill>
            <a:srgbClr val="006600"/>
          </a:solidFill>
          <a:ln>
            <a:solidFill>
              <a:schemeClr val="bg1"/>
            </a:solidFill>
          </a:ln>
          <a:effectLst>
            <a:glow rad="228600">
              <a:schemeClr val="accent1">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CuadroTexto"/>
          <p:cNvSpPr txBox="1"/>
          <p:nvPr/>
        </p:nvSpPr>
        <p:spPr>
          <a:xfrm>
            <a:off x="7380312" y="2549222"/>
            <a:ext cx="1656184" cy="307777"/>
          </a:xfrm>
          <a:prstGeom prst="rect">
            <a:avLst/>
          </a:prstGeom>
          <a:noFill/>
          <a:ln>
            <a:solidFill>
              <a:schemeClr val="tx1"/>
            </a:solidFill>
          </a:ln>
        </p:spPr>
        <p:txBody>
          <a:bodyPr wrap="square" rtlCol="0">
            <a:spAutoFit/>
          </a:bodyPr>
          <a:lstStyle/>
          <a:p>
            <a:pPr algn="ctr"/>
            <a:r>
              <a:rPr lang="es-EC" sz="1400" dirty="0" smtClean="0"/>
              <a:t>Mejores en pellet</a:t>
            </a:r>
          </a:p>
        </p:txBody>
      </p:sp>
      <p:sp>
        <p:nvSpPr>
          <p:cNvPr id="12" name="11 CuadroTexto"/>
          <p:cNvSpPr txBox="1"/>
          <p:nvPr/>
        </p:nvSpPr>
        <p:spPr>
          <a:xfrm>
            <a:off x="7380312" y="2924944"/>
            <a:ext cx="1656184" cy="1169551"/>
          </a:xfrm>
          <a:prstGeom prst="rect">
            <a:avLst/>
          </a:prstGeom>
          <a:noFill/>
          <a:ln>
            <a:solidFill>
              <a:schemeClr val="tx1"/>
            </a:solidFill>
          </a:ln>
        </p:spPr>
        <p:txBody>
          <a:bodyPr wrap="square" rtlCol="0">
            <a:spAutoFit/>
          </a:bodyPr>
          <a:lstStyle/>
          <a:p>
            <a:pPr algn="ctr"/>
            <a:r>
              <a:rPr lang="es-EC" sz="1400" dirty="0" smtClean="0"/>
              <a:t>+ biodisponibles</a:t>
            </a:r>
          </a:p>
          <a:p>
            <a:pPr algn="ctr"/>
            <a:r>
              <a:rPr lang="es-EC" sz="1400" dirty="0" smtClean="0"/>
              <a:t>+ digestibles</a:t>
            </a:r>
          </a:p>
          <a:p>
            <a:pPr algn="ctr"/>
            <a:r>
              <a:rPr lang="es-EC" sz="1400" dirty="0" smtClean="0"/>
              <a:t>Logra mejores parámetros productivos</a:t>
            </a:r>
          </a:p>
        </p:txBody>
      </p:sp>
      <p:sp>
        <p:nvSpPr>
          <p:cNvPr id="13" name="12 CuadroTexto"/>
          <p:cNvSpPr txBox="1"/>
          <p:nvPr/>
        </p:nvSpPr>
        <p:spPr>
          <a:xfrm>
            <a:off x="7380312" y="4203085"/>
            <a:ext cx="1656184" cy="954107"/>
          </a:xfrm>
          <a:prstGeom prst="rect">
            <a:avLst/>
          </a:prstGeom>
          <a:noFill/>
          <a:ln>
            <a:solidFill>
              <a:schemeClr val="tx1"/>
            </a:solidFill>
          </a:ln>
        </p:spPr>
        <p:txBody>
          <a:bodyPr wrap="square" rtlCol="0">
            <a:spAutoFit/>
          </a:bodyPr>
          <a:lstStyle/>
          <a:p>
            <a:pPr algn="ctr"/>
            <a:r>
              <a:rPr lang="es-EC" sz="1400" dirty="0" smtClean="0"/>
              <a:t>En ambos ligeramente inferiores que referenciales</a:t>
            </a:r>
          </a:p>
        </p:txBody>
      </p:sp>
    </p:spTree>
    <p:extLst>
      <p:ext uri="{BB962C8B-B14F-4D97-AF65-F5344CB8AC3E}">
        <p14:creationId xmlns:p14="http://schemas.microsoft.com/office/powerpoint/2010/main" val="405164347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5828908"/>
            <a:ext cx="2376264"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10 CuadroTexto"/>
          <p:cNvSpPr txBox="1"/>
          <p:nvPr/>
        </p:nvSpPr>
        <p:spPr>
          <a:xfrm>
            <a:off x="683568" y="44624"/>
            <a:ext cx="7992888"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Conversión alimenticia por docena de huevos</a:t>
            </a:r>
            <a:endParaRPr lang="es-EC" sz="2800" dirty="0">
              <a:solidFill>
                <a:srgbClr val="0070C0"/>
              </a:solidFill>
              <a:effectLst>
                <a:outerShdw blurRad="38100" dist="38100" dir="2700000" algn="tl">
                  <a:srgbClr val="000000">
                    <a:alpha val="43137"/>
                  </a:srgbClr>
                </a:outerShdw>
              </a:effectLst>
            </a:endParaRPr>
          </a:p>
        </p:txBody>
      </p:sp>
      <p:graphicFrame>
        <p:nvGraphicFramePr>
          <p:cNvPr id="2" name="1 Tabla"/>
          <p:cNvGraphicFramePr>
            <a:graphicFrameLocks noGrp="1"/>
          </p:cNvGraphicFramePr>
          <p:nvPr>
            <p:extLst>
              <p:ext uri="{D42A27DB-BD31-4B8C-83A1-F6EECF244321}">
                <p14:modId xmlns:p14="http://schemas.microsoft.com/office/powerpoint/2010/main" val="545936474"/>
              </p:ext>
            </p:extLst>
          </p:nvPr>
        </p:nvGraphicFramePr>
        <p:xfrm>
          <a:off x="794926" y="1844824"/>
          <a:ext cx="7881530" cy="3328416"/>
        </p:xfrm>
        <a:graphic>
          <a:graphicData uri="http://schemas.openxmlformats.org/drawingml/2006/table">
            <a:tbl>
              <a:tblPr firstRow="1" firstCol="1" bandRow="1"/>
              <a:tblGrid>
                <a:gridCol w="1750105"/>
                <a:gridCol w="945784"/>
                <a:gridCol w="263729"/>
                <a:gridCol w="797246"/>
                <a:gridCol w="276864"/>
                <a:gridCol w="1057943"/>
                <a:gridCol w="779058"/>
                <a:gridCol w="865957"/>
                <a:gridCol w="313240"/>
                <a:gridCol w="831604"/>
              </a:tblGrid>
              <a:tr h="32107">
                <a:tc>
                  <a:txBody>
                    <a:bodyPr/>
                    <a:lstStyle/>
                    <a:p>
                      <a:pPr algn="just">
                        <a:lnSpc>
                          <a:spcPct val="130000"/>
                        </a:lnSpc>
                        <a:spcAft>
                          <a:spcPts val="0"/>
                        </a:spcAft>
                      </a:pPr>
                      <a:r>
                        <a:rPr lang="es-EC" sz="1200" b="1" dirty="0">
                          <a:solidFill>
                            <a:srgbClr val="000000"/>
                          </a:solidFill>
                          <a:effectLst/>
                          <a:latin typeface="+mj-lt"/>
                          <a:ea typeface="Calibri"/>
                          <a:cs typeface="Times New Roman"/>
                        </a:rPr>
                        <a:t>Conversión</a:t>
                      </a:r>
                      <a:endParaRPr lang="es-EC" sz="1400" b="1" dirty="0">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c gridSpan="3">
                  <a:txBody>
                    <a:bodyPr/>
                    <a:lstStyle/>
                    <a:p>
                      <a:pPr algn="ctr">
                        <a:lnSpc>
                          <a:spcPct val="130000"/>
                        </a:lnSpc>
                        <a:spcAft>
                          <a:spcPts val="0"/>
                        </a:spcAft>
                      </a:pPr>
                      <a:r>
                        <a:rPr lang="es-EC" sz="1200" b="1" dirty="0">
                          <a:solidFill>
                            <a:srgbClr val="000000"/>
                          </a:solidFill>
                          <a:effectLst/>
                          <a:latin typeface="+mj-lt"/>
                          <a:ea typeface="Calibri"/>
                          <a:cs typeface="Times New Roman"/>
                        </a:rPr>
                        <a:t>Tipo de alimento</a:t>
                      </a:r>
                      <a:endParaRPr lang="es-EC" sz="1400" b="1" dirty="0">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hMerge="1">
                  <a:txBody>
                    <a:bodyPr/>
                    <a:lstStyle/>
                    <a:p>
                      <a:endParaRPr lang="es-EC"/>
                    </a:p>
                  </a:txBody>
                  <a:tcPr/>
                </a:tc>
                <a:tc hMerge="1">
                  <a:txBody>
                    <a:bodyPr/>
                    <a:lstStyle/>
                    <a:p>
                      <a:endParaRPr lang="es-EC"/>
                    </a:p>
                  </a:txBody>
                  <a:tcPr/>
                </a:tc>
                <a:tc>
                  <a:txBody>
                    <a:bodyPr/>
                    <a:lstStyle/>
                    <a:p>
                      <a:pPr>
                        <a:lnSpc>
                          <a:spcPct val="115000"/>
                        </a:lnSpc>
                      </a:pPr>
                      <a:endParaRPr lang="es-EC" sz="1200" b="1">
                        <a:effectLst/>
                        <a:latin typeface="+mj-lt"/>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Valor</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C-V.</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r>
              <a:tr h="38045">
                <a:tc>
                  <a:txBody>
                    <a:bodyPr/>
                    <a:lstStyle/>
                    <a:p>
                      <a:pPr algn="just">
                        <a:lnSpc>
                          <a:spcPct val="130000"/>
                        </a:lnSpc>
                        <a:spcAft>
                          <a:spcPts val="0"/>
                        </a:spcAft>
                      </a:pPr>
                      <a:r>
                        <a:rPr lang="es-EC" sz="1200" b="1">
                          <a:solidFill>
                            <a:srgbClr val="000000"/>
                          </a:solidFill>
                          <a:effectLst/>
                          <a:latin typeface="+mj-lt"/>
                          <a:ea typeface="Calibri"/>
                          <a:cs typeface="Times New Roman"/>
                        </a:rPr>
                        <a:t>docena huevos</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Pellets</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Harina</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Referencial</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Tcal.</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Prob.</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r>
              <a:tr h="48160">
                <a:tc>
                  <a:txBody>
                    <a:bodyPr/>
                    <a:lstStyle/>
                    <a:p>
                      <a:pPr algn="just">
                        <a:lnSpc>
                          <a:spcPct val="130000"/>
                        </a:lnSpc>
                        <a:spcAft>
                          <a:spcPts val="0"/>
                        </a:spcAft>
                      </a:pPr>
                      <a:r>
                        <a:rPr lang="es-EC" sz="1200" b="1">
                          <a:solidFill>
                            <a:srgbClr val="000000"/>
                          </a:solidFill>
                          <a:effectLst/>
                          <a:latin typeface="+mj-lt"/>
                          <a:ea typeface="Calibri"/>
                          <a:cs typeface="Times New Roman"/>
                        </a:rPr>
                        <a:t>A las 22 semanas</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1,96</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2,31</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2,17</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-15,089</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0,000</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8,99</a:t>
                      </a:r>
                      <a:endParaRPr lang="es-EC" sz="1400" b="1">
                        <a:effectLst/>
                        <a:latin typeface="+mj-lt"/>
                        <a:ea typeface="Calibri"/>
                        <a:cs typeface="Times New Roman"/>
                      </a:endParaRPr>
                    </a:p>
                  </a:txBody>
                  <a:tcPr marL="34190" marR="34190" marT="0" marB="0" anchor="b">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r>
              <a:tr h="48160">
                <a:tc>
                  <a:txBody>
                    <a:bodyPr/>
                    <a:lstStyle/>
                    <a:p>
                      <a:pPr algn="just">
                        <a:lnSpc>
                          <a:spcPct val="130000"/>
                        </a:lnSpc>
                        <a:spcAft>
                          <a:spcPts val="0"/>
                        </a:spcAft>
                      </a:pPr>
                      <a:r>
                        <a:rPr lang="es-EC" sz="1200" b="1" dirty="0">
                          <a:solidFill>
                            <a:srgbClr val="000000"/>
                          </a:solidFill>
                          <a:effectLst/>
                          <a:latin typeface="+mj-lt"/>
                          <a:ea typeface="Calibri"/>
                          <a:cs typeface="Times New Roman"/>
                        </a:rPr>
                        <a:t>A las 26 semanas</a:t>
                      </a:r>
                      <a:endParaRPr lang="es-EC" sz="1400" b="1" dirty="0">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1,55</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1,72</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1,62</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-9,592</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0,000</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6,46</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r>
              <a:tr h="48160">
                <a:tc>
                  <a:txBody>
                    <a:bodyPr/>
                    <a:lstStyle/>
                    <a:p>
                      <a:pPr algn="just">
                        <a:lnSpc>
                          <a:spcPct val="130000"/>
                        </a:lnSpc>
                        <a:spcAft>
                          <a:spcPts val="0"/>
                        </a:spcAft>
                      </a:pPr>
                      <a:r>
                        <a:rPr lang="es-EC" sz="1200" b="1">
                          <a:solidFill>
                            <a:srgbClr val="000000"/>
                          </a:solidFill>
                          <a:effectLst/>
                          <a:latin typeface="+mj-lt"/>
                          <a:ea typeface="Calibri"/>
                          <a:cs typeface="Times New Roman"/>
                        </a:rPr>
                        <a:t>A las 30 semanas</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1,49</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1,62</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1,51</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-6,520</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0,001</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5,74</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r>
              <a:tr h="48160">
                <a:tc>
                  <a:txBody>
                    <a:bodyPr/>
                    <a:lstStyle/>
                    <a:p>
                      <a:pPr algn="just">
                        <a:lnSpc>
                          <a:spcPct val="130000"/>
                        </a:lnSpc>
                        <a:spcAft>
                          <a:spcPts val="0"/>
                        </a:spcAft>
                      </a:pPr>
                      <a:r>
                        <a:rPr lang="es-EC" sz="1200" b="1">
                          <a:solidFill>
                            <a:srgbClr val="000000"/>
                          </a:solidFill>
                          <a:effectLst/>
                          <a:latin typeface="+mj-lt"/>
                          <a:ea typeface="Calibri"/>
                          <a:cs typeface="Times New Roman"/>
                        </a:rPr>
                        <a:t>A las 34 semanas</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dirty="0">
                          <a:solidFill>
                            <a:srgbClr val="000000"/>
                          </a:solidFill>
                          <a:effectLst/>
                          <a:latin typeface="+mj-lt"/>
                          <a:ea typeface="Calibri"/>
                          <a:cs typeface="Times New Roman"/>
                        </a:rPr>
                        <a:t>1,47</a:t>
                      </a:r>
                      <a:endParaRPr lang="es-EC" sz="1400" b="1" dirty="0">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1,60</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1,48</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-5,825</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0,002</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5,84</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r>
              <a:tr h="48160">
                <a:tc>
                  <a:txBody>
                    <a:bodyPr/>
                    <a:lstStyle/>
                    <a:p>
                      <a:pPr algn="just">
                        <a:lnSpc>
                          <a:spcPct val="130000"/>
                        </a:lnSpc>
                        <a:spcAft>
                          <a:spcPts val="0"/>
                        </a:spcAft>
                      </a:pPr>
                      <a:r>
                        <a:rPr lang="es-EC" sz="1200" b="1">
                          <a:solidFill>
                            <a:srgbClr val="000000"/>
                          </a:solidFill>
                          <a:effectLst/>
                          <a:latin typeface="+mj-lt"/>
                          <a:ea typeface="Calibri"/>
                          <a:cs typeface="Times New Roman"/>
                        </a:rPr>
                        <a:t>A las 38 semanas</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1,48</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1,59</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1,48</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-5,847</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0,002</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dirty="0">
                          <a:solidFill>
                            <a:srgbClr val="000000"/>
                          </a:solidFill>
                          <a:effectLst/>
                          <a:latin typeface="+mj-lt"/>
                          <a:ea typeface="Calibri"/>
                          <a:cs typeface="Times New Roman"/>
                        </a:rPr>
                        <a:t>5,70</a:t>
                      </a:r>
                      <a:endParaRPr lang="es-EC" sz="1400" b="1" dirty="0">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r>
              <a:tr h="48160">
                <a:tc>
                  <a:txBody>
                    <a:bodyPr/>
                    <a:lstStyle/>
                    <a:p>
                      <a:pPr algn="just">
                        <a:lnSpc>
                          <a:spcPct val="130000"/>
                        </a:lnSpc>
                        <a:spcAft>
                          <a:spcPts val="0"/>
                        </a:spcAft>
                      </a:pPr>
                      <a:r>
                        <a:rPr lang="es-EC" sz="1200" b="1">
                          <a:solidFill>
                            <a:srgbClr val="000000"/>
                          </a:solidFill>
                          <a:effectLst/>
                          <a:latin typeface="+mj-lt"/>
                          <a:ea typeface="Calibri"/>
                          <a:cs typeface="Times New Roman"/>
                        </a:rPr>
                        <a:t>A las 42 semanas</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1,49</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1,59</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1,48</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-5,731</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0,002</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5,52</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r>
              <a:tr h="48160">
                <a:tc>
                  <a:txBody>
                    <a:bodyPr/>
                    <a:lstStyle/>
                    <a:p>
                      <a:pPr algn="just">
                        <a:lnSpc>
                          <a:spcPct val="130000"/>
                        </a:lnSpc>
                        <a:spcAft>
                          <a:spcPts val="0"/>
                        </a:spcAft>
                      </a:pPr>
                      <a:r>
                        <a:rPr lang="es-EC" sz="1200" b="1">
                          <a:solidFill>
                            <a:srgbClr val="000000"/>
                          </a:solidFill>
                          <a:effectLst/>
                          <a:latin typeface="+mj-lt"/>
                          <a:ea typeface="Calibri"/>
                          <a:cs typeface="Times New Roman"/>
                        </a:rPr>
                        <a:t>A las 46 semanas</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1,50</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1,60</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1,48</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-5,639</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0,002</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5,41</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r>
              <a:tr h="48160">
                <a:tc>
                  <a:txBody>
                    <a:bodyPr/>
                    <a:lstStyle/>
                    <a:p>
                      <a:pPr algn="just">
                        <a:lnSpc>
                          <a:spcPct val="130000"/>
                        </a:lnSpc>
                        <a:spcAft>
                          <a:spcPts val="0"/>
                        </a:spcAft>
                      </a:pPr>
                      <a:r>
                        <a:rPr lang="es-EC" sz="1200" b="1">
                          <a:solidFill>
                            <a:srgbClr val="000000"/>
                          </a:solidFill>
                          <a:effectLst/>
                          <a:latin typeface="+mj-lt"/>
                          <a:ea typeface="Calibri"/>
                          <a:cs typeface="Times New Roman"/>
                        </a:rPr>
                        <a:t>A las 50 semanas</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1,51</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1,61</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1,49</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-5,468</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0,003</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5,34</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r>
              <a:tr h="48160">
                <a:tc>
                  <a:txBody>
                    <a:bodyPr/>
                    <a:lstStyle/>
                    <a:p>
                      <a:pPr algn="just">
                        <a:lnSpc>
                          <a:spcPct val="130000"/>
                        </a:lnSpc>
                        <a:spcAft>
                          <a:spcPts val="0"/>
                        </a:spcAft>
                      </a:pPr>
                      <a:r>
                        <a:rPr lang="es-EC" sz="1200" b="1">
                          <a:solidFill>
                            <a:srgbClr val="000000"/>
                          </a:solidFill>
                          <a:effectLst/>
                          <a:latin typeface="+mj-lt"/>
                          <a:ea typeface="Calibri"/>
                          <a:cs typeface="Times New Roman"/>
                        </a:rPr>
                        <a:t>A las 54 semanas</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1,53</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1,62</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1,50</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-4,906</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0,004</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5,17</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r>
              <a:tr h="48160">
                <a:tc>
                  <a:txBody>
                    <a:bodyPr/>
                    <a:lstStyle/>
                    <a:p>
                      <a:pPr algn="just">
                        <a:lnSpc>
                          <a:spcPct val="130000"/>
                        </a:lnSpc>
                        <a:spcAft>
                          <a:spcPts val="0"/>
                        </a:spcAft>
                      </a:pPr>
                      <a:r>
                        <a:rPr lang="es-EC" sz="1200" b="1">
                          <a:solidFill>
                            <a:srgbClr val="000000"/>
                          </a:solidFill>
                          <a:effectLst/>
                          <a:latin typeface="+mj-lt"/>
                          <a:ea typeface="Calibri"/>
                          <a:cs typeface="Times New Roman"/>
                        </a:rPr>
                        <a:t>A las 58 semanas</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1,55</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1,63</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1,51</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-4,349</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0,006</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5,02</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r>
              <a:tr h="48160">
                <a:tc>
                  <a:txBody>
                    <a:bodyPr/>
                    <a:lstStyle/>
                    <a:p>
                      <a:pPr algn="just">
                        <a:lnSpc>
                          <a:spcPct val="130000"/>
                        </a:lnSpc>
                        <a:spcAft>
                          <a:spcPts val="0"/>
                        </a:spcAft>
                      </a:pPr>
                      <a:r>
                        <a:rPr lang="es-EC" sz="1200" b="1">
                          <a:solidFill>
                            <a:srgbClr val="000000"/>
                          </a:solidFill>
                          <a:effectLst/>
                          <a:latin typeface="+mj-lt"/>
                          <a:ea typeface="Calibri"/>
                          <a:cs typeface="Times New Roman"/>
                        </a:rPr>
                        <a:t>A las 62 semanas</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1,57</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1,64</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nSpc>
                          <a:spcPct val="115000"/>
                        </a:lnSpc>
                      </a:pPr>
                      <a:endParaRPr lang="es-EC" sz="1200" b="1">
                        <a:effectLst/>
                        <a:latin typeface="+mj-lt"/>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1,52</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-3,806</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0,010</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4,93</a:t>
                      </a:r>
                      <a:endParaRPr lang="es-EC" sz="1400" b="1">
                        <a:effectLst/>
                        <a:latin typeface="+mj-lt"/>
                        <a:ea typeface="Calibri"/>
                        <a:cs typeface="Times New Roman"/>
                      </a:endParaRPr>
                    </a:p>
                  </a:txBody>
                  <a:tcPr marL="34190" marR="34190" marT="0" marB="0" anchor="b">
                    <a:lnL>
                      <a:noFill/>
                    </a:lnL>
                    <a:lnR>
                      <a:noFill/>
                    </a:lnR>
                    <a:lnT>
                      <a:noFill/>
                    </a:lnT>
                    <a:lnB>
                      <a:noFill/>
                    </a:lnB>
                    <a:solidFill>
                      <a:schemeClr val="bg2">
                        <a:lumMod val="20000"/>
                        <a:lumOff val="80000"/>
                      </a:schemeClr>
                    </a:solidFill>
                  </a:tcPr>
                </a:tc>
              </a:tr>
              <a:tr h="48160">
                <a:tc>
                  <a:txBody>
                    <a:bodyPr/>
                    <a:lstStyle/>
                    <a:p>
                      <a:pPr algn="just">
                        <a:lnSpc>
                          <a:spcPct val="130000"/>
                        </a:lnSpc>
                        <a:spcAft>
                          <a:spcPts val="0"/>
                        </a:spcAft>
                      </a:pPr>
                      <a:r>
                        <a:rPr lang="es-EC" sz="1200" b="1">
                          <a:solidFill>
                            <a:srgbClr val="000000"/>
                          </a:solidFill>
                          <a:effectLst/>
                          <a:latin typeface="+mj-lt"/>
                          <a:ea typeface="Calibri"/>
                          <a:cs typeface="Times New Roman"/>
                        </a:rPr>
                        <a:t>A las 64 semanas</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1,58</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just">
                        <a:lnSpc>
                          <a:spcPct val="130000"/>
                        </a:lnSpc>
                        <a:spcAft>
                          <a:spcPts val="0"/>
                        </a:spcAft>
                      </a:pPr>
                      <a:r>
                        <a:rPr lang="es-EC" sz="1200" b="1">
                          <a:solidFill>
                            <a:srgbClr val="000000"/>
                          </a:solidFill>
                          <a:effectLst/>
                          <a:latin typeface="+mj-lt"/>
                          <a:ea typeface="Calibri"/>
                          <a:cs typeface="Times New Roman"/>
                        </a:rPr>
                        <a:t> </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1,65</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just">
                        <a:lnSpc>
                          <a:spcPct val="130000"/>
                        </a:lnSpc>
                        <a:spcAft>
                          <a:spcPts val="0"/>
                        </a:spcAft>
                      </a:pPr>
                      <a:r>
                        <a:rPr lang="es-EC" sz="1200" b="1">
                          <a:solidFill>
                            <a:srgbClr val="000000"/>
                          </a:solidFill>
                          <a:effectLst/>
                          <a:latin typeface="+mj-lt"/>
                          <a:ea typeface="Calibri"/>
                          <a:cs typeface="Times New Roman"/>
                        </a:rPr>
                        <a:t> </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1,59</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-3,632</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0,011</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a:lnSpc>
                          <a:spcPct val="130000"/>
                        </a:lnSpc>
                        <a:spcAft>
                          <a:spcPts val="0"/>
                        </a:spcAft>
                      </a:pPr>
                      <a:r>
                        <a:rPr lang="es-EC" sz="12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a:lnSpc>
                          <a:spcPct val="130000"/>
                        </a:lnSpc>
                        <a:spcAft>
                          <a:spcPts val="0"/>
                        </a:spcAft>
                      </a:pPr>
                      <a:r>
                        <a:rPr lang="es-EC" sz="1200" b="1" dirty="0">
                          <a:solidFill>
                            <a:srgbClr val="000000"/>
                          </a:solidFill>
                          <a:effectLst/>
                          <a:latin typeface="+mj-lt"/>
                          <a:ea typeface="Calibri"/>
                          <a:cs typeface="Times New Roman"/>
                        </a:rPr>
                        <a:t>4,88</a:t>
                      </a:r>
                      <a:endParaRPr lang="es-EC" sz="1400" b="1" dirty="0">
                        <a:effectLst/>
                        <a:latin typeface="+mj-lt"/>
                        <a:ea typeface="Calibri"/>
                        <a:cs typeface="Times New Roman"/>
                      </a:endParaRPr>
                    </a:p>
                  </a:txBody>
                  <a:tcPr marL="34190" marR="34190" marT="0" marB="0" anchor="b">
                    <a:lnL>
                      <a:noFill/>
                    </a:lnL>
                    <a:lnR>
                      <a:noFill/>
                    </a:lnR>
                    <a:lnT>
                      <a:noFill/>
                    </a:lnT>
                    <a:lnB w="12700" cap="flat" cmpd="sng" algn="ctr">
                      <a:solidFill>
                        <a:srgbClr val="000000"/>
                      </a:solidFill>
                      <a:prstDash val="solid"/>
                      <a:round/>
                      <a:headEnd type="none" w="med" len="med"/>
                      <a:tailEnd type="none" w="med" len="med"/>
                    </a:lnB>
                    <a:solidFill>
                      <a:schemeClr val="bg2">
                        <a:lumMod val="20000"/>
                        <a:lumOff val="80000"/>
                      </a:schemeClr>
                    </a:solidFill>
                  </a:tcPr>
                </a:tc>
              </a:tr>
            </a:tbl>
          </a:graphicData>
        </a:graphic>
      </p:graphicFrame>
      <p:sp>
        <p:nvSpPr>
          <p:cNvPr id="3" name="2 Rectángulo"/>
          <p:cNvSpPr/>
          <p:nvPr/>
        </p:nvSpPr>
        <p:spPr>
          <a:xfrm>
            <a:off x="827584" y="1166842"/>
            <a:ext cx="7848872" cy="646331"/>
          </a:xfrm>
          <a:prstGeom prst="rect">
            <a:avLst/>
          </a:prstGeom>
          <a:solidFill>
            <a:schemeClr val="bg2">
              <a:lumMod val="20000"/>
              <a:lumOff val="80000"/>
            </a:schemeClr>
          </a:solidFill>
        </p:spPr>
        <p:txBody>
          <a:bodyPr wrap="square">
            <a:spAutoFit/>
          </a:bodyPr>
          <a:lstStyle/>
          <a:p>
            <a:pPr algn="ctr">
              <a:spcAft>
                <a:spcPts val="0"/>
              </a:spcAft>
            </a:pPr>
            <a:r>
              <a:rPr lang="es-EC" sz="1200" b="1" dirty="0">
                <a:latin typeface="+mn-lt"/>
                <a:ea typeface="Calibri"/>
                <a:cs typeface="Times New Roman"/>
              </a:rPr>
              <a:t>CONVERSIÓN ALIMENTICIA POR DOCENA DE HUEVOS PRODUCIDOS POR GALLINAS LOHMANN BROWN DE LAS 19 A LAS 64 SEMANAS DE EDAD, POR EFECTO DEL SUMINISTRO DE DOS PRESENTACIONES DE ALIMENTO.</a:t>
            </a:r>
            <a:endParaRPr lang="es-EC" sz="1200" b="1" dirty="0">
              <a:effectLst/>
              <a:latin typeface="+mn-lt"/>
              <a:ea typeface="Calibri"/>
              <a:cs typeface="Times New Roman"/>
            </a:endParaRPr>
          </a:p>
        </p:txBody>
      </p:sp>
      <p:sp>
        <p:nvSpPr>
          <p:cNvPr id="4" name="3 Rectángulo"/>
          <p:cNvSpPr/>
          <p:nvPr/>
        </p:nvSpPr>
        <p:spPr>
          <a:xfrm>
            <a:off x="683568" y="5157192"/>
            <a:ext cx="7056784" cy="769441"/>
          </a:xfrm>
          <a:prstGeom prst="rect">
            <a:avLst/>
          </a:prstGeom>
        </p:spPr>
        <p:txBody>
          <a:bodyPr wrap="square">
            <a:spAutoFit/>
          </a:bodyPr>
          <a:lstStyle/>
          <a:p>
            <a:pPr algn="just">
              <a:lnSpc>
                <a:spcPct val="150000"/>
              </a:lnSpc>
              <a:spcAft>
                <a:spcPts val="0"/>
              </a:spcAft>
            </a:pPr>
            <a:r>
              <a:rPr lang="es-EC" sz="1100" b="1" dirty="0">
                <a:latin typeface="+mj-lt"/>
                <a:ea typeface="Calibri"/>
                <a:cs typeface="Times New Roman"/>
              </a:rPr>
              <a:t> Valor referencial: Guía de manejo de la ponedora </a:t>
            </a:r>
            <a:r>
              <a:rPr lang="es-EC" sz="1100" b="1" dirty="0" err="1">
                <a:latin typeface="+mj-lt"/>
                <a:ea typeface="Calibri"/>
                <a:cs typeface="Times New Roman"/>
              </a:rPr>
              <a:t>Lohmann</a:t>
            </a:r>
            <a:r>
              <a:rPr lang="es-EC" sz="1100" b="1" dirty="0">
                <a:latin typeface="+mj-lt"/>
                <a:ea typeface="Calibri"/>
                <a:cs typeface="Times New Roman"/>
              </a:rPr>
              <a:t> Brown (</a:t>
            </a:r>
            <a:r>
              <a:rPr lang="es-EC" sz="1100" b="1" dirty="0" err="1">
                <a:latin typeface="+mj-lt"/>
                <a:ea typeface="Calibri"/>
                <a:cs typeface="Times New Roman"/>
              </a:rPr>
              <a:t>Lohmann</a:t>
            </a:r>
            <a:r>
              <a:rPr lang="es-EC" sz="1100" b="1" dirty="0">
                <a:latin typeface="+mj-lt"/>
                <a:ea typeface="Calibri"/>
                <a:cs typeface="Times New Roman"/>
              </a:rPr>
              <a:t> </a:t>
            </a:r>
            <a:r>
              <a:rPr lang="es-EC" sz="1100" b="1" dirty="0" err="1">
                <a:latin typeface="+mj-lt"/>
                <a:ea typeface="Calibri"/>
                <a:cs typeface="Times New Roman"/>
              </a:rPr>
              <a:t>Tierzucht</a:t>
            </a:r>
            <a:r>
              <a:rPr lang="es-EC" sz="1100" b="1" dirty="0">
                <a:latin typeface="+mj-lt"/>
                <a:ea typeface="Calibri"/>
                <a:cs typeface="Times New Roman"/>
              </a:rPr>
              <a:t>, 2013).</a:t>
            </a:r>
          </a:p>
          <a:p>
            <a:pPr algn="just">
              <a:spcAft>
                <a:spcPts val="0"/>
              </a:spcAft>
            </a:pPr>
            <a:r>
              <a:rPr lang="es-EC" sz="1100" b="1" dirty="0">
                <a:latin typeface="+mj-lt"/>
                <a:ea typeface="Calibri"/>
                <a:cs typeface="Times New Roman"/>
              </a:rPr>
              <a:t> </a:t>
            </a:r>
            <a:r>
              <a:rPr lang="es-EC" sz="1100" b="1" dirty="0" err="1" smtClean="0">
                <a:latin typeface="+mj-lt"/>
                <a:ea typeface="Calibri"/>
                <a:cs typeface="Times New Roman"/>
              </a:rPr>
              <a:t>Prob</a:t>
            </a:r>
            <a:r>
              <a:rPr lang="es-EC" sz="1100" b="1" dirty="0">
                <a:latin typeface="+mj-lt"/>
                <a:ea typeface="Calibri"/>
                <a:cs typeface="Times New Roman"/>
              </a:rPr>
              <a:t>.&lt; 0.01: Existen diferencias altamente significativas (**).</a:t>
            </a:r>
          </a:p>
          <a:p>
            <a:pPr algn="just">
              <a:lnSpc>
                <a:spcPct val="150000"/>
              </a:lnSpc>
              <a:spcAft>
                <a:spcPts val="0"/>
              </a:spcAft>
            </a:pPr>
            <a:r>
              <a:rPr lang="es-EC" sz="1100" b="1" dirty="0">
                <a:latin typeface="+mj-lt"/>
                <a:ea typeface="Calibri"/>
                <a:cs typeface="Times New Roman"/>
              </a:rPr>
              <a:t> </a:t>
            </a:r>
            <a:r>
              <a:rPr lang="es-EC" sz="1100" b="1" dirty="0" smtClean="0">
                <a:latin typeface="+mj-lt"/>
                <a:ea typeface="Calibri"/>
                <a:cs typeface="Times New Roman"/>
              </a:rPr>
              <a:t>Elaborado </a:t>
            </a:r>
            <a:r>
              <a:rPr lang="es-EC" sz="1100" b="1" dirty="0">
                <a:latin typeface="+mj-lt"/>
                <a:ea typeface="Calibri"/>
                <a:cs typeface="Times New Roman"/>
              </a:rPr>
              <a:t>por: Mantilla y Mejía (2013</a:t>
            </a:r>
            <a:r>
              <a:rPr lang="es-EC" sz="1100" b="1" dirty="0" smtClean="0">
                <a:latin typeface="+mj-lt"/>
                <a:ea typeface="Calibri"/>
                <a:cs typeface="Times New Roman"/>
              </a:rPr>
              <a:t>).</a:t>
            </a:r>
            <a:endParaRPr lang="es-EC" sz="1100" b="1" dirty="0">
              <a:latin typeface="+mj-lt"/>
            </a:endParaRPr>
          </a:p>
        </p:txBody>
      </p:sp>
      <p:sp>
        <p:nvSpPr>
          <p:cNvPr id="8" name="Oval 491"/>
          <p:cNvSpPr>
            <a:spLocks noChangeArrowheads="1"/>
          </p:cNvSpPr>
          <p:nvPr/>
        </p:nvSpPr>
        <p:spPr bwMode="auto">
          <a:xfrm>
            <a:off x="2699792" y="2060848"/>
            <a:ext cx="648072"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
        <p:nvSpPr>
          <p:cNvPr id="12" name="Oval 491"/>
          <p:cNvSpPr>
            <a:spLocks noChangeArrowheads="1"/>
          </p:cNvSpPr>
          <p:nvPr/>
        </p:nvSpPr>
        <p:spPr bwMode="auto">
          <a:xfrm>
            <a:off x="4752020" y="1772816"/>
            <a:ext cx="1188132" cy="612183"/>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Tree>
    <p:extLst>
      <p:ext uri="{BB962C8B-B14F-4D97-AF65-F5344CB8AC3E}">
        <p14:creationId xmlns:p14="http://schemas.microsoft.com/office/powerpoint/2010/main" val="1923764954"/>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5828908"/>
            <a:ext cx="2376264"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10 CuadroTexto"/>
          <p:cNvSpPr txBox="1"/>
          <p:nvPr/>
        </p:nvSpPr>
        <p:spPr>
          <a:xfrm>
            <a:off x="683568" y="44624"/>
            <a:ext cx="7992888"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Conversión alimenticia por docena de huevos</a:t>
            </a:r>
            <a:endParaRPr lang="es-EC" sz="2800" dirty="0">
              <a:solidFill>
                <a:srgbClr val="0070C0"/>
              </a:solidFill>
              <a:effectLst>
                <a:outerShdw blurRad="38100" dist="38100" dir="2700000" algn="tl">
                  <a:srgbClr val="000000">
                    <a:alpha val="43137"/>
                  </a:srgbClr>
                </a:outerShdw>
              </a:effectLst>
            </a:endParaRPr>
          </a:p>
        </p:txBody>
      </p:sp>
      <p:graphicFrame>
        <p:nvGraphicFramePr>
          <p:cNvPr id="6" name="5 Gráfico"/>
          <p:cNvGraphicFramePr/>
          <p:nvPr>
            <p:extLst>
              <p:ext uri="{D42A27DB-BD31-4B8C-83A1-F6EECF244321}">
                <p14:modId xmlns:p14="http://schemas.microsoft.com/office/powerpoint/2010/main" val="1596594015"/>
              </p:ext>
            </p:extLst>
          </p:nvPr>
        </p:nvGraphicFramePr>
        <p:xfrm>
          <a:off x="526434" y="908720"/>
          <a:ext cx="6984776" cy="3953792"/>
        </p:xfrm>
        <a:graphic>
          <a:graphicData uri="http://schemas.openxmlformats.org/drawingml/2006/chart">
            <c:chart xmlns:c="http://schemas.openxmlformats.org/drawingml/2006/chart" xmlns:r="http://schemas.openxmlformats.org/officeDocument/2006/relationships" r:id="rId3"/>
          </a:graphicData>
        </a:graphic>
      </p:graphicFrame>
      <p:sp>
        <p:nvSpPr>
          <p:cNvPr id="2" name="1 Rectángulo"/>
          <p:cNvSpPr/>
          <p:nvPr/>
        </p:nvSpPr>
        <p:spPr>
          <a:xfrm>
            <a:off x="467544" y="5064742"/>
            <a:ext cx="6912768" cy="812530"/>
          </a:xfrm>
          <a:prstGeom prst="rect">
            <a:avLst/>
          </a:prstGeom>
        </p:spPr>
        <p:txBody>
          <a:bodyPr wrap="square">
            <a:spAutoFit/>
          </a:bodyPr>
          <a:lstStyle/>
          <a:p>
            <a:pPr marL="900430" indent="-900430" algn="just">
              <a:lnSpc>
                <a:spcPct val="130000"/>
              </a:lnSpc>
              <a:spcAft>
                <a:spcPts val="0"/>
              </a:spcAft>
            </a:pPr>
            <a:r>
              <a:rPr lang="es-EC" sz="1200" b="1" dirty="0">
                <a:latin typeface="+mj-lt"/>
                <a:ea typeface="Calibri"/>
                <a:cs typeface="Times New Roman"/>
              </a:rPr>
              <a:t>Comportamiento de la conversión alimenticia por docena de huevos producidos por gallinas </a:t>
            </a:r>
            <a:r>
              <a:rPr lang="es-EC" sz="1200" b="1" dirty="0" err="1">
                <a:latin typeface="+mj-lt"/>
                <a:ea typeface="Calibri"/>
                <a:cs typeface="Times New Roman"/>
              </a:rPr>
              <a:t>Lohmann</a:t>
            </a:r>
            <a:r>
              <a:rPr lang="es-EC" sz="1200" b="1" dirty="0">
                <a:latin typeface="+mj-lt"/>
                <a:ea typeface="Calibri"/>
                <a:cs typeface="Times New Roman"/>
              </a:rPr>
              <a:t> Brown por efecto del suministro de dos presentaciones de alimento entre las 19 y las 64 semanas de edad.</a:t>
            </a:r>
            <a:endParaRPr lang="es-EC" sz="1200" b="1" dirty="0">
              <a:effectLst/>
              <a:latin typeface="+mj-lt"/>
              <a:ea typeface="Calibri"/>
              <a:cs typeface="Times New Roman"/>
            </a:endParaRPr>
          </a:p>
        </p:txBody>
      </p:sp>
      <p:sp>
        <p:nvSpPr>
          <p:cNvPr id="7" name="6 Flecha abajo"/>
          <p:cNvSpPr/>
          <p:nvPr/>
        </p:nvSpPr>
        <p:spPr>
          <a:xfrm>
            <a:off x="8039811" y="2080590"/>
            <a:ext cx="288032" cy="360040"/>
          </a:xfrm>
          <a:prstGeom prst="downArrow">
            <a:avLst/>
          </a:prstGeom>
          <a:solidFill>
            <a:srgbClr val="006600"/>
          </a:solidFill>
          <a:effectLst>
            <a:glow rad="228600">
              <a:srgbClr val="00B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CuadroTexto"/>
          <p:cNvSpPr txBox="1"/>
          <p:nvPr/>
        </p:nvSpPr>
        <p:spPr>
          <a:xfrm>
            <a:off x="7524328" y="2620650"/>
            <a:ext cx="1440160" cy="738664"/>
          </a:xfrm>
          <a:prstGeom prst="rect">
            <a:avLst/>
          </a:prstGeom>
          <a:noFill/>
          <a:ln>
            <a:solidFill>
              <a:schemeClr val="tx1"/>
            </a:solidFill>
          </a:ln>
        </p:spPr>
        <p:txBody>
          <a:bodyPr wrap="square" rtlCol="0">
            <a:spAutoFit/>
          </a:bodyPr>
          <a:lstStyle/>
          <a:p>
            <a:pPr algn="ctr"/>
            <a:r>
              <a:rPr lang="es-EC" sz="1400" dirty="0" smtClean="0"/>
              <a:t>Al usar pellets respuestas mas eficientes</a:t>
            </a:r>
          </a:p>
        </p:txBody>
      </p:sp>
      <p:sp>
        <p:nvSpPr>
          <p:cNvPr id="12" name="11 CuadroTexto"/>
          <p:cNvSpPr txBox="1"/>
          <p:nvPr/>
        </p:nvSpPr>
        <p:spPr>
          <a:xfrm>
            <a:off x="7524328" y="3482424"/>
            <a:ext cx="1440160" cy="738664"/>
          </a:xfrm>
          <a:prstGeom prst="rect">
            <a:avLst/>
          </a:prstGeom>
          <a:noFill/>
          <a:ln>
            <a:solidFill>
              <a:schemeClr val="tx1"/>
            </a:solidFill>
          </a:ln>
        </p:spPr>
        <p:txBody>
          <a:bodyPr wrap="square" rtlCol="0">
            <a:spAutoFit/>
          </a:bodyPr>
          <a:lstStyle/>
          <a:p>
            <a:pPr algn="ctr"/>
            <a:r>
              <a:rPr lang="es-EC" sz="1400" dirty="0" smtClean="0"/>
              <a:t>Mayor disponibilidad de nutrientes</a:t>
            </a:r>
          </a:p>
        </p:txBody>
      </p:sp>
    </p:spTree>
    <p:extLst>
      <p:ext uri="{BB962C8B-B14F-4D97-AF65-F5344CB8AC3E}">
        <p14:creationId xmlns:p14="http://schemas.microsoft.com/office/powerpoint/2010/main" val="393078666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Tabla"/>
          <p:cNvGraphicFramePr>
            <a:graphicFrameLocks noGrp="1"/>
          </p:cNvGraphicFramePr>
          <p:nvPr>
            <p:extLst>
              <p:ext uri="{D42A27DB-BD31-4B8C-83A1-F6EECF244321}">
                <p14:modId xmlns:p14="http://schemas.microsoft.com/office/powerpoint/2010/main" val="3459460817"/>
              </p:ext>
            </p:extLst>
          </p:nvPr>
        </p:nvGraphicFramePr>
        <p:xfrm>
          <a:off x="755576" y="901010"/>
          <a:ext cx="7416823" cy="4275614"/>
        </p:xfrm>
        <a:graphic>
          <a:graphicData uri="http://schemas.openxmlformats.org/drawingml/2006/table">
            <a:tbl>
              <a:tblPr/>
              <a:tblGrid>
                <a:gridCol w="1651284"/>
                <a:gridCol w="892119"/>
                <a:gridCol w="248677"/>
                <a:gridCol w="752597"/>
                <a:gridCol w="260988"/>
                <a:gridCol w="997993"/>
                <a:gridCol w="735363"/>
                <a:gridCol w="817435"/>
                <a:gridCol w="275761"/>
                <a:gridCol w="784606"/>
              </a:tblGrid>
              <a:tr h="428473">
                <a:tc gridSpan="10">
                  <a:txBody>
                    <a:bodyPr/>
                    <a:lstStyle/>
                    <a:p>
                      <a:pPr indent="0" algn="ctr">
                        <a:lnSpc>
                          <a:spcPct val="100000"/>
                        </a:lnSpc>
                        <a:spcAft>
                          <a:spcPts val="0"/>
                        </a:spcAft>
                      </a:pPr>
                      <a:r>
                        <a:rPr lang="es-ES_tradnl" sz="1400" b="1" dirty="0">
                          <a:solidFill>
                            <a:srgbClr val="0000FF"/>
                          </a:solidFill>
                          <a:latin typeface="+mj-lt"/>
                          <a:ea typeface="Times New Roman"/>
                          <a:cs typeface="Times New Roman"/>
                        </a:rPr>
                        <a:t>CONVERSION ALIMENTICIA POR KILOGRAMO DE HUEVOS PRODUCIDOS POR GALLINAS LOHMANN BROWN DE LAS 19 A LAS 64 SEMANAS DE EDAD, POR EFECTO DEL SUMINISTRO DE DOS PRESENTACIONES DE ALIMENTO</a:t>
                      </a:r>
                      <a:endParaRPr lang="es-EC" sz="1400" b="1" dirty="0">
                        <a:solidFill>
                          <a:srgbClr val="0000FF"/>
                        </a:solidFill>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59681">
                <a:tc>
                  <a:txBody>
                    <a:bodyPr/>
                    <a:lstStyle/>
                    <a:p>
                      <a:pPr indent="0" algn="ctr">
                        <a:lnSpc>
                          <a:spcPct val="100000"/>
                        </a:lnSpc>
                        <a:spcAft>
                          <a:spcPts val="0"/>
                        </a:spcAft>
                      </a:pPr>
                      <a:r>
                        <a:rPr lang="es-ES_tradnl" sz="1200" b="1">
                          <a:latin typeface="+mj-lt"/>
                          <a:ea typeface="Times New Roman"/>
                          <a:cs typeface="Times New Roman"/>
                        </a:rPr>
                        <a:t>Conversión</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rgbClr val="99FFCC"/>
                    </a:solidFill>
                  </a:tcPr>
                </a:tc>
                <a:tc gridSpan="3">
                  <a:txBody>
                    <a:bodyPr/>
                    <a:lstStyle/>
                    <a:p>
                      <a:pPr indent="0" algn="ctr">
                        <a:lnSpc>
                          <a:spcPct val="100000"/>
                        </a:lnSpc>
                        <a:spcAft>
                          <a:spcPts val="0"/>
                        </a:spcAft>
                      </a:pPr>
                      <a:r>
                        <a:rPr lang="es-ES_tradnl" sz="1200" b="1">
                          <a:latin typeface="+mj-lt"/>
                          <a:ea typeface="Times New Roman"/>
                          <a:cs typeface="Times New Roman"/>
                        </a:rPr>
                        <a:t>Tipo de alimento</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hMerge="1">
                  <a:txBody>
                    <a:bodyPr/>
                    <a:lstStyle/>
                    <a:p>
                      <a:endParaRPr lang="es-EC"/>
                    </a:p>
                  </a:txBody>
                  <a:tcPr/>
                </a:tc>
                <a:tc hMerge="1">
                  <a:txBody>
                    <a:bodyPr/>
                    <a:lstStyle/>
                    <a:p>
                      <a:endParaRPr lang="es-EC"/>
                    </a:p>
                  </a:txBody>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Valor</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C-V.</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rgbClr val="99FFCC"/>
                    </a:solidFill>
                  </a:tcPr>
                </a:tc>
              </a:tr>
              <a:tr h="259681">
                <a:tc>
                  <a:txBody>
                    <a:bodyPr/>
                    <a:lstStyle/>
                    <a:p>
                      <a:pPr indent="0" algn="ctr">
                        <a:lnSpc>
                          <a:spcPct val="100000"/>
                        </a:lnSpc>
                        <a:spcAft>
                          <a:spcPts val="0"/>
                        </a:spcAft>
                      </a:pPr>
                      <a:r>
                        <a:rPr lang="es-ES_tradnl" sz="1200" b="1">
                          <a:latin typeface="+mj-lt"/>
                          <a:ea typeface="Times New Roman"/>
                          <a:cs typeface="Times New Roman"/>
                        </a:rPr>
                        <a:t>kg de huevos</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rgbClr val="99FFCC"/>
                    </a:solidFill>
                  </a:tcPr>
                </a:tc>
                <a:tc>
                  <a:txBody>
                    <a:bodyPr/>
                    <a:lstStyle/>
                    <a:p>
                      <a:pPr indent="0" algn="ctr">
                        <a:lnSpc>
                          <a:spcPct val="100000"/>
                        </a:lnSpc>
                        <a:spcAft>
                          <a:spcPts val="0"/>
                        </a:spcAft>
                      </a:pPr>
                      <a:r>
                        <a:rPr lang="es-ES_tradnl" sz="1200" b="1" dirty="0">
                          <a:latin typeface="+mj-lt"/>
                          <a:ea typeface="Times New Roman"/>
                          <a:cs typeface="Times New Roman"/>
                        </a:rPr>
                        <a:t>Pellets</a:t>
                      </a:r>
                      <a:endParaRPr lang="es-EC" sz="1200" b="1" dirty="0">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indent="0" algn="ctr">
                        <a:lnSpc>
                          <a:spcPct val="100000"/>
                        </a:lnSpc>
                        <a:spcAft>
                          <a:spcPts val="0"/>
                        </a:spcAft>
                      </a:pPr>
                      <a:r>
                        <a:rPr lang="es-ES_tradnl" sz="1200" b="1" dirty="0" smtClean="0">
                          <a:latin typeface="+mj-lt"/>
                          <a:ea typeface="Times New Roman"/>
                          <a:cs typeface="Times New Roman"/>
                        </a:rPr>
                        <a:t>Harina</a:t>
                      </a:r>
                      <a:endParaRPr lang="es-EC" sz="1200" b="1" dirty="0">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rgbClr val="99FFCC"/>
                    </a:solidFill>
                  </a:tcPr>
                </a:tc>
                <a:tc>
                  <a:txBody>
                    <a:bodyPr/>
                    <a:lstStyle/>
                    <a:p>
                      <a:pPr indent="0" algn="ctr">
                        <a:lnSpc>
                          <a:spcPct val="100000"/>
                        </a:lnSpc>
                        <a:spcAft>
                          <a:spcPts val="0"/>
                        </a:spcAft>
                      </a:pPr>
                      <a:r>
                        <a:rPr lang="es-ES_tradnl" sz="1200" b="1" dirty="0" smtClean="0">
                          <a:latin typeface="+mj-lt"/>
                          <a:ea typeface="Times New Roman"/>
                          <a:cs typeface="Times New Roman"/>
                        </a:rPr>
                        <a:t>Referencial</a:t>
                      </a:r>
                      <a:endParaRPr lang="es-EC" sz="1200" b="1" dirty="0">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Tcal.</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Prob.</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rgbClr val="99FFCC"/>
                    </a:solidFill>
                  </a:tcPr>
                </a:tc>
              </a:tr>
              <a:tr h="259681">
                <a:tc>
                  <a:txBody>
                    <a:bodyPr/>
                    <a:lstStyle/>
                    <a:p>
                      <a:pPr indent="0" algn="ctr">
                        <a:lnSpc>
                          <a:spcPct val="100000"/>
                        </a:lnSpc>
                        <a:spcAft>
                          <a:spcPts val="0"/>
                        </a:spcAft>
                      </a:pPr>
                      <a:r>
                        <a:rPr lang="es-ES_tradnl" sz="1200" b="1" dirty="0">
                          <a:latin typeface="+mj-lt"/>
                          <a:ea typeface="Times New Roman"/>
                          <a:cs typeface="Times New Roman"/>
                        </a:rPr>
                        <a:t>A las 22 semanas</a:t>
                      </a:r>
                      <a:endParaRPr lang="es-EC" sz="1200" b="1" dirty="0">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3,07</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3,59</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3,56</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-14,668</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8,76</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rgbClr val="99FFCC"/>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26 semanas</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2,23</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2,60</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2,49</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-14,082</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8,93</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30 semanas</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2,10</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2,35</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2,23</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-9,043</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7,33</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34 semanas</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2,05</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2,28</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2,13</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-7,784</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0,001</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7,18</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38 semanas</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2,03</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2,25</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2,10</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-8,127</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0,001</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7,07</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42 semanas</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2,03</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2,23</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2,07</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-8,050</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0,001</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6,87</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46 semanas</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2,03</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2,23</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2,05</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-8,287</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0,001</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6,76</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50 semanas</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2,04</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2,23</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2,04</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-8,271</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0,001</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6,70</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54 semanas</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2,06</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2,24</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2,04</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-7,448</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0,001</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6,47</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58 semanas</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2,07</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2,24</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2,04</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-6,824</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0,001</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6,28</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62 semanas</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2,10</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2,26</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2,04</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-6,034</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0,002</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6,09</a:t>
                      </a:r>
                      <a:endParaRPr lang="es-EC" sz="1200" b="1">
                        <a:latin typeface="+mj-lt"/>
                        <a:ea typeface="Times New Roman"/>
                        <a:cs typeface="Times New Roman"/>
                      </a:endParaRPr>
                    </a:p>
                  </a:txBody>
                  <a:tcPr marL="25247" marR="25247" marT="0" marB="0" anchor="b">
                    <a:lnL>
                      <a:noFill/>
                    </a:lnL>
                    <a:lnR>
                      <a:noFill/>
                    </a:lnR>
                    <a:lnT>
                      <a:noFill/>
                    </a:lnT>
                    <a:lnB>
                      <a:noFill/>
                    </a:lnB>
                    <a:solidFill>
                      <a:srgbClr val="99FFCC"/>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64 semanas</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2,11</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 </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2,26</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 </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2,14</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-5,785</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0,002</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rgbClr val="99FFCC"/>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rgbClr val="99FFCC"/>
                    </a:solidFill>
                  </a:tcPr>
                </a:tc>
                <a:tc>
                  <a:txBody>
                    <a:bodyPr/>
                    <a:lstStyle/>
                    <a:p>
                      <a:pPr indent="0" algn="ctr">
                        <a:lnSpc>
                          <a:spcPct val="100000"/>
                        </a:lnSpc>
                        <a:spcAft>
                          <a:spcPts val="0"/>
                        </a:spcAft>
                      </a:pPr>
                      <a:r>
                        <a:rPr lang="es-ES_tradnl" sz="1200" b="1" dirty="0">
                          <a:latin typeface="+mj-lt"/>
                          <a:ea typeface="Times New Roman"/>
                          <a:cs typeface="Times New Roman"/>
                        </a:rPr>
                        <a:t>6,02</a:t>
                      </a:r>
                      <a:endParaRPr lang="es-EC" sz="1200" b="1" dirty="0">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rgbClr val="99FFCC"/>
                    </a:solidFill>
                  </a:tcPr>
                </a:tc>
              </a:tr>
            </a:tbl>
          </a:graphicData>
        </a:graphic>
      </p:graphicFrame>
      <p:sp>
        <p:nvSpPr>
          <p:cNvPr id="11" name="10 CuadroTexto"/>
          <p:cNvSpPr txBox="1"/>
          <p:nvPr/>
        </p:nvSpPr>
        <p:spPr>
          <a:xfrm>
            <a:off x="611560" y="5157192"/>
            <a:ext cx="7848872" cy="646331"/>
          </a:xfrm>
          <a:prstGeom prst="rect">
            <a:avLst/>
          </a:prstGeom>
          <a:noFill/>
        </p:spPr>
        <p:txBody>
          <a:bodyPr wrap="square" rtlCol="0">
            <a:spAutoFit/>
          </a:bodyPr>
          <a:lstStyle/>
          <a:p>
            <a:r>
              <a:rPr lang="es-ES_tradnl" sz="1200" b="1" dirty="0" smtClean="0"/>
              <a:t>Valor referencial: Guía de manejo de la ponedora Lohmann Brown (Lohmann </a:t>
            </a:r>
            <a:r>
              <a:rPr lang="es-ES_tradnl" sz="1200" b="1" dirty="0" err="1" smtClean="0"/>
              <a:t>Tierzucht</a:t>
            </a:r>
            <a:r>
              <a:rPr lang="es-ES_tradnl" sz="1200" b="1" dirty="0" smtClean="0"/>
              <a:t>, 2013).</a:t>
            </a:r>
            <a:endParaRPr lang="es-EC" sz="1200" b="1" dirty="0" smtClean="0"/>
          </a:p>
          <a:p>
            <a:r>
              <a:rPr lang="es-ES_tradnl" sz="1200" b="1" dirty="0" smtClean="0"/>
              <a:t>Prob &lt; 0.01: Existen diferencias altamente significativas (**).</a:t>
            </a:r>
            <a:endParaRPr lang="es-EC" sz="1200" b="1" dirty="0" smtClean="0"/>
          </a:p>
          <a:p>
            <a:r>
              <a:rPr lang="es-ES_tradnl" sz="1200" b="1" dirty="0" smtClean="0"/>
              <a:t>Elaborado por: Mantilla y Mejía (2013)</a:t>
            </a:r>
            <a:endParaRPr lang="es-EC" sz="1200" b="1"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5828908"/>
            <a:ext cx="2448272"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8 CuadroTexto"/>
          <p:cNvSpPr txBox="1"/>
          <p:nvPr/>
        </p:nvSpPr>
        <p:spPr>
          <a:xfrm>
            <a:off x="827584" y="44624"/>
            <a:ext cx="7776864"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Conversión alimenticia por kg de huevos</a:t>
            </a:r>
            <a:endParaRPr lang="es-EC" sz="2800" dirty="0">
              <a:solidFill>
                <a:srgbClr val="0070C0"/>
              </a:solidFill>
              <a:effectLst>
                <a:outerShdw blurRad="38100" dist="38100" dir="2700000" algn="tl">
                  <a:srgbClr val="000000">
                    <a:alpha val="43137"/>
                  </a:srgbClr>
                </a:outerShdw>
              </a:effectLst>
            </a:endParaRPr>
          </a:p>
        </p:txBody>
      </p:sp>
      <p:sp>
        <p:nvSpPr>
          <p:cNvPr id="12" name="Oval 491"/>
          <p:cNvSpPr>
            <a:spLocks noChangeArrowheads="1"/>
          </p:cNvSpPr>
          <p:nvPr/>
        </p:nvSpPr>
        <p:spPr bwMode="auto">
          <a:xfrm>
            <a:off x="2555776" y="1844824"/>
            <a:ext cx="648072"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
        <p:nvSpPr>
          <p:cNvPr id="13" name="Oval 491"/>
          <p:cNvSpPr>
            <a:spLocks noChangeArrowheads="1"/>
          </p:cNvSpPr>
          <p:nvPr/>
        </p:nvSpPr>
        <p:spPr bwMode="auto">
          <a:xfrm>
            <a:off x="4427984" y="1556792"/>
            <a:ext cx="1188132" cy="612183"/>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Tree>
  </p:cSld>
  <p:clrMapOvr>
    <a:masterClrMapping/>
  </p:clrMapOvr>
  <p:transition spd="med">
    <p:wipe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ext uri="{D42A27DB-BD31-4B8C-83A1-F6EECF244321}">
                <p14:modId xmlns:p14="http://schemas.microsoft.com/office/powerpoint/2010/main" val="2763825800"/>
              </p:ext>
            </p:extLst>
          </p:nvPr>
        </p:nvGraphicFramePr>
        <p:xfrm>
          <a:off x="539552" y="764704"/>
          <a:ext cx="6480720" cy="4013864"/>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539552" y="4778568"/>
            <a:ext cx="6480720" cy="738664"/>
          </a:xfrm>
          <a:prstGeom prst="rect">
            <a:avLst/>
          </a:prstGeom>
          <a:noFill/>
        </p:spPr>
        <p:txBody>
          <a:bodyPr wrap="square" rtlCol="0">
            <a:spAutoFit/>
          </a:bodyPr>
          <a:lstStyle/>
          <a:p>
            <a:pPr algn="ctr"/>
            <a:r>
              <a:rPr lang="es-ES_tradnl" sz="1400" b="1" dirty="0" smtClean="0">
                <a:latin typeface="+mj-lt"/>
              </a:rPr>
              <a:t>Comportamiento de la conversión alimenticia por kilogramo de huevos producidos por gallinas Lohmann Brown por efecto del suministro de dos presentaciones de alimento entre las 19 y 64 semanas de edad.</a:t>
            </a:r>
            <a:endParaRPr lang="es-EC" sz="1400" b="1" dirty="0">
              <a:latin typeface="+mj-lt"/>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5828908"/>
            <a:ext cx="2448272"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6 CuadroTexto"/>
          <p:cNvSpPr txBox="1"/>
          <p:nvPr/>
        </p:nvSpPr>
        <p:spPr>
          <a:xfrm>
            <a:off x="827584" y="44624"/>
            <a:ext cx="7776864"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Conversión alimenticia por kg de huevos</a:t>
            </a:r>
            <a:endParaRPr lang="es-EC" sz="2800" dirty="0">
              <a:solidFill>
                <a:srgbClr val="0070C0"/>
              </a:solidFill>
              <a:effectLst>
                <a:outerShdw blurRad="38100" dist="38100" dir="2700000" algn="tl">
                  <a:srgbClr val="000000">
                    <a:alpha val="43137"/>
                  </a:srgbClr>
                </a:outerShdw>
              </a:effectLst>
            </a:endParaRPr>
          </a:p>
        </p:txBody>
      </p:sp>
      <p:sp>
        <p:nvSpPr>
          <p:cNvPr id="10" name="9 Flecha abajo"/>
          <p:cNvSpPr/>
          <p:nvPr/>
        </p:nvSpPr>
        <p:spPr>
          <a:xfrm>
            <a:off x="8039811" y="2150276"/>
            <a:ext cx="288032" cy="360040"/>
          </a:xfrm>
          <a:prstGeom prst="downArrow">
            <a:avLst/>
          </a:prstGeom>
          <a:solidFill>
            <a:srgbClr val="006600"/>
          </a:solidFill>
          <a:ln>
            <a:solidFill>
              <a:schemeClr val="tx1">
                <a:lumMod val="65000"/>
                <a:lumOff val="35000"/>
              </a:schemeClr>
            </a:solid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CuadroTexto"/>
          <p:cNvSpPr txBox="1"/>
          <p:nvPr/>
        </p:nvSpPr>
        <p:spPr>
          <a:xfrm>
            <a:off x="7524328" y="2690336"/>
            <a:ext cx="1440160" cy="738664"/>
          </a:xfrm>
          <a:prstGeom prst="rect">
            <a:avLst/>
          </a:prstGeom>
          <a:noFill/>
          <a:ln>
            <a:solidFill>
              <a:schemeClr val="tx1"/>
            </a:solidFill>
          </a:ln>
        </p:spPr>
        <p:txBody>
          <a:bodyPr wrap="square" rtlCol="0">
            <a:spAutoFit/>
          </a:bodyPr>
          <a:lstStyle/>
          <a:p>
            <a:pPr algn="ctr"/>
            <a:r>
              <a:rPr lang="es-EC" sz="1400" dirty="0" smtClean="0"/>
              <a:t>Al usar pellets respuestas mas eficientes</a:t>
            </a:r>
          </a:p>
        </p:txBody>
      </p:sp>
    </p:spTree>
  </p:cSld>
  <p:clrMapOvr>
    <a:masterClrMapping/>
  </p:clrMapOvr>
  <p:transition spd="med">
    <p:wipe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5828908"/>
            <a:ext cx="2376264"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5 CuadroTexto"/>
          <p:cNvSpPr txBox="1"/>
          <p:nvPr/>
        </p:nvSpPr>
        <p:spPr>
          <a:xfrm>
            <a:off x="827584" y="44624"/>
            <a:ext cx="7776864"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Costo/docena de huevos producidos, $</a:t>
            </a:r>
            <a:endParaRPr lang="es-EC" sz="2800" dirty="0">
              <a:solidFill>
                <a:srgbClr val="0070C0"/>
              </a:solidFill>
              <a:effectLst>
                <a:outerShdw blurRad="38100" dist="38100" dir="2700000" algn="tl">
                  <a:srgbClr val="000000">
                    <a:alpha val="43137"/>
                  </a:srgbClr>
                </a:outerShdw>
              </a:effectLst>
            </a:endParaRPr>
          </a:p>
        </p:txBody>
      </p:sp>
      <p:graphicFrame>
        <p:nvGraphicFramePr>
          <p:cNvPr id="2" name="1 Tabla"/>
          <p:cNvGraphicFramePr>
            <a:graphicFrameLocks noGrp="1"/>
          </p:cNvGraphicFramePr>
          <p:nvPr>
            <p:extLst>
              <p:ext uri="{D42A27DB-BD31-4B8C-83A1-F6EECF244321}">
                <p14:modId xmlns:p14="http://schemas.microsoft.com/office/powerpoint/2010/main" val="1611729489"/>
              </p:ext>
            </p:extLst>
          </p:nvPr>
        </p:nvGraphicFramePr>
        <p:xfrm>
          <a:off x="1313507" y="1536454"/>
          <a:ext cx="7272807" cy="3883152"/>
        </p:xfrm>
        <a:graphic>
          <a:graphicData uri="http://schemas.openxmlformats.org/drawingml/2006/table">
            <a:tbl>
              <a:tblPr firstRow="1" firstCol="1" bandRow="1"/>
              <a:tblGrid>
                <a:gridCol w="2036017"/>
                <a:gridCol w="867551"/>
                <a:gridCol w="354612"/>
                <a:gridCol w="812926"/>
                <a:gridCol w="399981"/>
                <a:gridCol w="957363"/>
                <a:gridCol w="794407"/>
                <a:gridCol w="287024"/>
                <a:gridCol w="762926"/>
              </a:tblGrid>
              <a:tr h="203769">
                <a:tc>
                  <a:txBody>
                    <a:bodyPr/>
                    <a:lstStyle/>
                    <a:p>
                      <a:pPr algn="just">
                        <a:lnSpc>
                          <a:spcPct val="130000"/>
                        </a:lnSpc>
                        <a:spcAft>
                          <a:spcPts val="0"/>
                        </a:spcAft>
                      </a:pPr>
                      <a:r>
                        <a:rPr lang="es-EC" sz="1400" b="1" dirty="0">
                          <a:solidFill>
                            <a:srgbClr val="000000"/>
                          </a:solidFill>
                          <a:effectLst/>
                          <a:latin typeface="+mj-lt"/>
                          <a:ea typeface="Calibri"/>
                          <a:cs typeface="Times New Roman"/>
                        </a:rPr>
                        <a:t>Costo/docena</a:t>
                      </a:r>
                      <a:endParaRPr lang="es-EC" sz="1400" b="1" dirty="0">
                        <a:effectLst/>
                        <a:latin typeface="+mj-lt"/>
                        <a:ea typeface="Calibri"/>
                        <a:cs typeface="Times New Roman"/>
                      </a:endParaRPr>
                    </a:p>
                  </a:txBody>
                  <a:tcPr marL="38464" marR="38464" marT="0" marB="0" anchor="b">
                    <a:lnL>
                      <a:noFill/>
                    </a:lnL>
                    <a:lnR>
                      <a:noFill/>
                    </a:lnR>
                    <a:lnT w="12700" cap="flat" cmpd="sng" algn="ctr">
                      <a:solidFill>
                        <a:srgbClr val="000000"/>
                      </a:solidFill>
                      <a:prstDash val="solid"/>
                      <a:round/>
                      <a:headEnd type="none" w="med" len="med"/>
                      <a:tailEnd type="none" w="med" len="med"/>
                    </a:lnT>
                    <a:lnB>
                      <a:noFill/>
                    </a:lnB>
                    <a:blipFill>
                      <a:blip r:embed="rId3"/>
                      <a:tile tx="0" ty="0" sx="100000" sy="100000" flip="none" algn="tl"/>
                    </a:blipFill>
                  </a:tcPr>
                </a:tc>
                <a:tc gridSpan="3">
                  <a:txBody>
                    <a:bodyPr/>
                    <a:lstStyle/>
                    <a:p>
                      <a:pPr algn="ctr">
                        <a:lnSpc>
                          <a:spcPct val="130000"/>
                        </a:lnSpc>
                        <a:spcAft>
                          <a:spcPts val="0"/>
                        </a:spcAft>
                      </a:pPr>
                      <a:r>
                        <a:rPr lang="es-EC" sz="1400" b="1">
                          <a:solidFill>
                            <a:srgbClr val="000000"/>
                          </a:solidFill>
                          <a:effectLst/>
                          <a:latin typeface="+mj-lt"/>
                          <a:ea typeface="Calibri"/>
                          <a:cs typeface="Times New Roman"/>
                        </a:rPr>
                        <a:t>Tipo de alimento</a:t>
                      </a:r>
                      <a:endParaRPr lang="es-EC" sz="1400" b="1">
                        <a:effectLst/>
                        <a:latin typeface="+mj-lt"/>
                        <a:ea typeface="Calibri"/>
                        <a:cs typeface="Times New Roman"/>
                      </a:endParaRPr>
                    </a:p>
                  </a:txBody>
                  <a:tcPr marL="38464" marR="3846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tile tx="0" ty="0" sx="100000" sy="100000" flip="none" algn="tl"/>
                    </a:blipFill>
                  </a:tcPr>
                </a:tc>
                <a:tc hMerge="1">
                  <a:txBody>
                    <a:bodyPr/>
                    <a:lstStyle/>
                    <a:p>
                      <a:endParaRPr lang="es-EC"/>
                    </a:p>
                  </a:txBody>
                  <a:tcPr/>
                </a:tc>
                <a:tc hMerge="1">
                  <a:txBody>
                    <a:bodyPr/>
                    <a:lstStyle/>
                    <a:p>
                      <a:endParaRPr lang="es-EC"/>
                    </a:p>
                  </a:txBody>
                  <a:tcPr/>
                </a:tc>
                <a:tc>
                  <a:txBody>
                    <a:bodyPr/>
                    <a:lstStyle/>
                    <a:p>
                      <a:pPr>
                        <a:lnSpc>
                          <a:spcPct val="115000"/>
                        </a:lnSpc>
                      </a:pPr>
                      <a:endParaRPr lang="es-EC" sz="1400" b="1">
                        <a:effectLst/>
                        <a:latin typeface="+mj-lt"/>
                      </a:endParaRPr>
                    </a:p>
                  </a:txBody>
                  <a:tcPr marL="38464" marR="38464" marT="0" marB="0" anchor="b">
                    <a:lnL>
                      <a:noFill/>
                    </a:lnL>
                    <a:lnR>
                      <a:noFill/>
                    </a:lnR>
                    <a:lnT w="12700" cap="flat" cmpd="sng" algn="ctr">
                      <a:solidFill>
                        <a:srgbClr val="000000"/>
                      </a:solidFill>
                      <a:prstDash val="solid"/>
                      <a:round/>
                      <a:headEnd type="none" w="med" len="med"/>
                      <a:tailEnd type="none" w="med" len="med"/>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w="12700" cap="flat" cmpd="sng" algn="ctr">
                      <a:solidFill>
                        <a:srgbClr val="000000"/>
                      </a:solidFill>
                      <a:prstDash val="solid"/>
                      <a:round/>
                      <a:headEnd type="none" w="med" len="med"/>
                      <a:tailEnd type="none" w="med" len="med"/>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w="12700" cap="flat" cmpd="sng" algn="ctr">
                      <a:solidFill>
                        <a:srgbClr val="000000"/>
                      </a:solidFill>
                      <a:prstDash val="solid"/>
                      <a:round/>
                      <a:headEnd type="none" w="med" len="med"/>
                      <a:tailEnd type="none" w="med" len="med"/>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w="12700" cap="flat" cmpd="sng" algn="ctr">
                      <a:solidFill>
                        <a:srgbClr val="000000"/>
                      </a:solidFill>
                      <a:prstDash val="solid"/>
                      <a:round/>
                      <a:headEnd type="none" w="med" len="med"/>
                      <a:tailEnd type="none" w="med" len="med"/>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C-V.</a:t>
                      </a:r>
                      <a:endParaRPr lang="es-EC" sz="1400" b="1">
                        <a:effectLst/>
                        <a:latin typeface="+mj-lt"/>
                        <a:ea typeface="Calibri"/>
                        <a:cs typeface="Times New Roman"/>
                      </a:endParaRPr>
                    </a:p>
                  </a:txBody>
                  <a:tcPr marL="38464" marR="38464" marT="0" marB="0" anchor="b">
                    <a:lnL>
                      <a:noFill/>
                    </a:lnL>
                    <a:lnR>
                      <a:noFill/>
                    </a:lnR>
                    <a:lnT w="12700" cap="flat" cmpd="sng" algn="ctr">
                      <a:solidFill>
                        <a:srgbClr val="000000"/>
                      </a:solidFill>
                      <a:prstDash val="solid"/>
                      <a:round/>
                      <a:headEnd type="none" w="med" len="med"/>
                      <a:tailEnd type="none" w="med" len="med"/>
                    </a:lnT>
                    <a:lnB>
                      <a:noFill/>
                    </a:lnB>
                    <a:blipFill>
                      <a:blip r:embed="rId3"/>
                      <a:tile tx="0" ty="0" sx="100000" sy="100000" flip="none" algn="tl"/>
                    </a:blipFill>
                  </a:tcPr>
                </a:tc>
              </a:tr>
              <a:tr h="203769">
                <a:tc>
                  <a:txBody>
                    <a:bodyPr/>
                    <a:lstStyle/>
                    <a:p>
                      <a:pPr algn="just">
                        <a:lnSpc>
                          <a:spcPct val="130000"/>
                        </a:lnSpc>
                        <a:spcAft>
                          <a:spcPts val="0"/>
                        </a:spcAft>
                      </a:pPr>
                      <a:r>
                        <a:rPr lang="es-EC" sz="1400" b="1">
                          <a:solidFill>
                            <a:srgbClr val="000000"/>
                          </a:solidFill>
                          <a:effectLst/>
                          <a:latin typeface="+mj-lt"/>
                          <a:ea typeface="Calibri"/>
                          <a:cs typeface="Times New Roman"/>
                        </a:rPr>
                        <a:t>huevos, dólares</a:t>
                      </a:r>
                      <a:endParaRPr lang="es-EC" sz="1400" b="1">
                        <a:effectLst/>
                        <a:latin typeface="+mj-lt"/>
                        <a:ea typeface="Calibri"/>
                        <a:cs typeface="Times New Roman"/>
                      </a:endParaRPr>
                    </a:p>
                  </a:txBody>
                  <a:tcPr marL="38464" marR="38464" marT="0" marB="0" anchor="b">
                    <a:lnL>
                      <a:noFill/>
                    </a:lnL>
                    <a:lnR>
                      <a:noFill/>
                    </a:lnR>
                    <a:lnT>
                      <a:noFill/>
                    </a:lnT>
                    <a:lnB w="12700" cap="flat" cmpd="sng" algn="ctr">
                      <a:solidFill>
                        <a:srgbClr val="000000"/>
                      </a:solidFill>
                      <a:prstDash val="solid"/>
                      <a:round/>
                      <a:headEnd type="none" w="med" len="med"/>
                      <a:tailEnd type="none" w="med" len="med"/>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Pellets</a:t>
                      </a:r>
                      <a:endParaRPr lang="es-EC" sz="1400" b="1">
                        <a:effectLst/>
                        <a:latin typeface="+mj-lt"/>
                        <a:ea typeface="Calibri"/>
                        <a:cs typeface="Times New Roman"/>
                      </a:endParaRPr>
                    </a:p>
                  </a:txBody>
                  <a:tcPr marL="38464" marR="3846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Harina</a:t>
                      </a:r>
                      <a:endParaRPr lang="es-EC" sz="1400" b="1">
                        <a:effectLst/>
                        <a:latin typeface="+mj-lt"/>
                        <a:ea typeface="Calibri"/>
                        <a:cs typeface="Times New Roman"/>
                      </a:endParaRPr>
                    </a:p>
                  </a:txBody>
                  <a:tcPr marL="38464" marR="3846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w="12700" cap="flat" cmpd="sng" algn="ctr">
                      <a:solidFill>
                        <a:srgbClr val="000000"/>
                      </a:solidFill>
                      <a:prstDash val="solid"/>
                      <a:round/>
                      <a:headEnd type="none" w="med" len="med"/>
                      <a:tailEnd type="none" w="med" len="med"/>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Tcal.</a:t>
                      </a:r>
                      <a:endParaRPr lang="es-EC" sz="1400" b="1">
                        <a:effectLst/>
                        <a:latin typeface="+mj-lt"/>
                        <a:ea typeface="Calibri"/>
                        <a:cs typeface="Times New Roman"/>
                      </a:endParaRPr>
                    </a:p>
                  </a:txBody>
                  <a:tcPr marL="38464" marR="38464" marT="0" marB="0" anchor="b">
                    <a:lnL>
                      <a:noFill/>
                    </a:lnL>
                    <a:lnR>
                      <a:noFill/>
                    </a:lnR>
                    <a:lnT>
                      <a:noFill/>
                    </a:lnT>
                    <a:lnB w="12700" cap="flat" cmpd="sng" algn="ctr">
                      <a:solidFill>
                        <a:srgbClr val="000000"/>
                      </a:solidFill>
                      <a:prstDash val="solid"/>
                      <a:round/>
                      <a:headEnd type="none" w="med" len="med"/>
                      <a:tailEnd type="none" w="med" len="med"/>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Prob.</a:t>
                      </a:r>
                      <a:endParaRPr lang="es-EC" sz="1400" b="1">
                        <a:effectLst/>
                        <a:latin typeface="+mj-lt"/>
                        <a:ea typeface="Calibri"/>
                        <a:cs typeface="Times New Roman"/>
                      </a:endParaRPr>
                    </a:p>
                  </a:txBody>
                  <a:tcPr marL="38464" marR="38464" marT="0" marB="0" anchor="b">
                    <a:lnL>
                      <a:noFill/>
                    </a:lnL>
                    <a:lnR>
                      <a:noFill/>
                    </a:lnR>
                    <a:lnT>
                      <a:noFill/>
                    </a:lnT>
                    <a:lnB w="12700" cap="flat" cmpd="sng" algn="ctr">
                      <a:solidFill>
                        <a:srgbClr val="000000"/>
                      </a:solidFill>
                      <a:prstDash val="solid"/>
                      <a:round/>
                      <a:headEnd type="none" w="med" len="med"/>
                      <a:tailEnd type="none" w="med" len="med"/>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w="12700" cap="flat" cmpd="sng" algn="ctr">
                      <a:solidFill>
                        <a:srgbClr val="000000"/>
                      </a:solidFill>
                      <a:prstDash val="solid"/>
                      <a:round/>
                      <a:headEnd type="none" w="med" len="med"/>
                      <a:tailEnd type="none" w="med" len="med"/>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8464" marR="38464" marT="0" marB="0" anchor="b">
                    <a:lnL>
                      <a:noFill/>
                    </a:lnL>
                    <a:lnR>
                      <a:noFill/>
                    </a:lnR>
                    <a:lnT>
                      <a:noFill/>
                    </a:lnT>
                    <a:lnB w="12700" cap="flat" cmpd="sng" algn="ctr">
                      <a:solidFill>
                        <a:srgbClr val="000000"/>
                      </a:solidFill>
                      <a:prstDash val="solid"/>
                      <a:round/>
                      <a:headEnd type="none" w="med" len="med"/>
                      <a:tailEnd type="none" w="med" len="med"/>
                    </a:lnB>
                    <a:blipFill>
                      <a:blip r:embed="rId3"/>
                      <a:tile tx="0" ty="0" sx="100000" sy="100000" flip="none" algn="tl"/>
                    </a:blipFill>
                  </a:tcPr>
                </a:tc>
              </a:tr>
              <a:tr h="277085">
                <a:tc>
                  <a:txBody>
                    <a:bodyPr/>
                    <a:lstStyle/>
                    <a:p>
                      <a:pPr algn="just">
                        <a:lnSpc>
                          <a:spcPct val="130000"/>
                        </a:lnSpc>
                        <a:spcAft>
                          <a:spcPts val="0"/>
                        </a:spcAft>
                      </a:pPr>
                      <a:r>
                        <a:rPr lang="es-EC" sz="1400" b="1">
                          <a:solidFill>
                            <a:srgbClr val="000000"/>
                          </a:solidFill>
                          <a:effectLst/>
                          <a:latin typeface="+mj-lt"/>
                          <a:ea typeface="Calibri"/>
                          <a:cs typeface="Times New Roman"/>
                        </a:rPr>
                        <a:t>A las 22 semanas</a:t>
                      </a:r>
                      <a:endParaRPr lang="es-EC" sz="1400" b="1">
                        <a:effectLst/>
                        <a:latin typeface="+mj-lt"/>
                        <a:ea typeface="Calibri"/>
                        <a:cs typeface="Times New Roman"/>
                      </a:endParaRPr>
                    </a:p>
                  </a:txBody>
                  <a:tcPr marL="38464" marR="38464" marT="0" marB="0" anchor="b">
                    <a:lnL>
                      <a:noFill/>
                    </a:lnL>
                    <a:lnR>
                      <a:noFill/>
                    </a:lnR>
                    <a:lnT w="12700" cap="flat" cmpd="sng" algn="ctr">
                      <a:solidFill>
                        <a:srgbClr val="000000"/>
                      </a:solidFill>
                      <a:prstDash val="solid"/>
                      <a:round/>
                      <a:headEnd type="none" w="med" len="med"/>
                      <a:tailEnd type="none" w="med" len="med"/>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1,064</a:t>
                      </a:r>
                      <a:endParaRPr lang="es-EC" sz="1400" b="1">
                        <a:effectLst/>
                        <a:latin typeface="+mj-lt"/>
                        <a:ea typeface="Calibri"/>
                        <a:cs typeface="Times New Roman"/>
                      </a:endParaRPr>
                    </a:p>
                  </a:txBody>
                  <a:tcPr marL="38464" marR="38464" marT="0" marB="0" anchor="b">
                    <a:lnL>
                      <a:noFill/>
                    </a:lnL>
                    <a:lnR>
                      <a:noFill/>
                    </a:lnR>
                    <a:lnT w="12700" cap="flat" cmpd="sng" algn="ctr">
                      <a:solidFill>
                        <a:srgbClr val="000000"/>
                      </a:solidFill>
                      <a:prstDash val="solid"/>
                      <a:round/>
                      <a:headEnd type="none" w="med" len="med"/>
                      <a:tailEnd type="none" w="med" len="med"/>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w="12700" cap="flat" cmpd="sng" algn="ctr">
                      <a:solidFill>
                        <a:srgbClr val="000000"/>
                      </a:solidFill>
                      <a:prstDash val="solid"/>
                      <a:round/>
                      <a:headEnd type="none" w="med" len="med"/>
                      <a:tailEnd type="none" w="med" len="med"/>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1,249</a:t>
                      </a:r>
                      <a:endParaRPr lang="es-EC" sz="1400" b="1">
                        <a:effectLst/>
                        <a:latin typeface="+mj-lt"/>
                        <a:ea typeface="Calibri"/>
                        <a:cs typeface="Times New Roman"/>
                      </a:endParaRPr>
                    </a:p>
                  </a:txBody>
                  <a:tcPr marL="38464" marR="38464" marT="0" marB="0" anchor="b">
                    <a:lnL>
                      <a:noFill/>
                    </a:lnL>
                    <a:lnR>
                      <a:noFill/>
                    </a:lnR>
                    <a:lnT w="12700" cap="flat" cmpd="sng" algn="ctr">
                      <a:solidFill>
                        <a:srgbClr val="000000"/>
                      </a:solidFill>
                      <a:prstDash val="solid"/>
                      <a:round/>
                      <a:headEnd type="none" w="med" len="med"/>
                      <a:tailEnd type="none" w="med" len="med"/>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w="12700" cap="flat" cmpd="sng" algn="ctr">
                      <a:solidFill>
                        <a:srgbClr val="000000"/>
                      </a:solidFill>
                      <a:prstDash val="solid"/>
                      <a:round/>
                      <a:headEnd type="none" w="med" len="med"/>
                      <a:tailEnd type="none" w="med" len="med"/>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-14,890</a:t>
                      </a:r>
                      <a:endParaRPr lang="es-EC" sz="1400" b="1">
                        <a:effectLst/>
                        <a:latin typeface="+mj-lt"/>
                        <a:ea typeface="Calibri"/>
                        <a:cs typeface="Times New Roman"/>
                      </a:endParaRPr>
                    </a:p>
                  </a:txBody>
                  <a:tcPr marL="38464" marR="38464" marT="0" marB="0" anchor="b">
                    <a:lnL>
                      <a:noFill/>
                    </a:lnL>
                    <a:lnR>
                      <a:noFill/>
                    </a:lnR>
                    <a:lnT w="12700" cap="flat" cmpd="sng" algn="ctr">
                      <a:solidFill>
                        <a:srgbClr val="000000"/>
                      </a:solidFill>
                      <a:prstDash val="solid"/>
                      <a:round/>
                      <a:headEnd type="none" w="med" len="med"/>
                      <a:tailEnd type="none" w="med" len="med"/>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0,000</a:t>
                      </a:r>
                      <a:endParaRPr lang="es-EC" sz="1400" b="1">
                        <a:effectLst/>
                        <a:latin typeface="+mj-lt"/>
                        <a:ea typeface="Calibri"/>
                        <a:cs typeface="Times New Roman"/>
                      </a:endParaRPr>
                    </a:p>
                  </a:txBody>
                  <a:tcPr marL="38464" marR="38464" marT="0" marB="0" anchor="b">
                    <a:lnL>
                      <a:noFill/>
                    </a:lnL>
                    <a:lnR>
                      <a:noFill/>
                    </a:lnR>
                    <a:lnT w="12700" cap="flat" cmpd="sng" algn="ctr">
                      <a:solidFill>
                        <a:srgbClr val="000000"/>
                      </a:solidFill>
                      <a:prstDash val="solid"/>
                      <a:round/>
                      <a:headEnd type="none" w="med" len="med"/>
                      <a:tailEnd type="none" w="med" len="med"/>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8464" marR="38464" marT="0" marB="0" anchor="b">
                    <a:lnL>
                      <a:noFill/>
                    </a:lnL>
                    <a:lnR>
                      <a:noFill/>
                    </a:lnR>
                    <a:lnT w="12700" cap="flat" cmpd="sng" algn="ctr">
                      <a:solidFill>
                        <a:srgbClr val="000000"/>
                      </a:solidFill>
                      <a:prstDash val="solid"/>
                      <a:round/>
                      <a:headEnd type="none" w="med" len="med"/>
                      <a:tailEnd type="none" w="med" len="med"/>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8,82</a:t>
                      </a:r>
                      <a:endParaRPr lang="es-EC" sz="1400" b="1">
                        <a:effectLst/>
                        <a:latin typeface="+mj-lt"/>
                        <a:ea typeface="Calibri"/>
                        <a:cs typeface="Times New Roman"/>
                      </a:endParaRPr>
                    </a:p>
                  </a:txBody>
                  <a:tcPr marL="38464" marR="38464" marT="0" marB="0" anchor="b">
                    <a:lnL>
                      <a:noFill/>
                    </a:lnL>
                    <a:lnR>
                      <a:noFill/>
                    </a:lnR>
                    <a:lnT w="12700" cap="flat" cmpd="sng" algn="ctr">
                      <a:solidFill>
                        <a:srgbClr val="000000"/>
                      </a:solidFill>
                      <a:prstDash val="solid"/>
                      <a:round/>
                      <a:headEnd type="none" w="med" len="med"/>
                      <a:tailEnd type="none" w="med" len="med"/>
                    </a:lnT>
                    <a:lnB>
                      <a:noFill/>
                    </a:lnB>
                    <a:blipFill>
                      <a:blip r:embed="rId3"/>
                      <a:tile tx="0" ty="0" sx="100000" sy="100000" flip="none" algn="tl"/>
                    </a:blipFill>
                  </a:tcPr>
                </a:tc>
              </a:tr>
              <a:tr h="277085">
                <a:tc>
                  <a:txBody>
                    <a:bodyPr/>
                    <a:lstStyle/>
                    <a:p>
                      <a:pPr algn="just">
                        <a:lnSpc>
                          <a:spcPct val="130000"/>
                        </a:lnSpc>
                        <a:spcAft>
                          <a:spcPts val="0"/>
                        </a:spcAft>
                      </a:pPr>
                      <a:r>
                        <a:rPr lang="es-EC" sz="1400" b="1">
                          <a:solidFill>
                            <a:srgbClr val="000000"/>
                          </a:solidFill>
                          <a:effectLst/>
                          <a:latin typeface="+mj-lt"/>
                          <a:ea typeface="Calibri"/>
                          <a:cs typeface="Times New Roman"/>
                        </a:rPr>
                        <a:t>A las 26 semanas</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0,838</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0,926</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-9,231</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0,000</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6,31</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r>
              <a:tr h="277085">
                <a:tc>
                  <a:txBody>
                    <a:bodyPr/>
                    <a:lstStyle/>
                    <a:p>
                      <a:pPr algn="just">
                        <a:lnSpc>
                          <a:spcPct val="130000"/>
                        </a:lnSpc>
                        <a:spcAft>
                          <a:spcPts val="0"/>
                        </a:spcAft>
                      </a:pPr>
                      <a:r>
                        <a:rPr lang="es-EC" sz="1400" b="1">
                          <a:solidFill>
                            <a:srgbClr val="000000"/>
                          </a:solidFill>
                          <a:effectLst/>
                          <a:latin typeface="+mj-lt"/>
                          <a:ea typeface="Calibri"/>
                          <a:cs typeface="Times New Roman"/>
                        </a:rPr>
                        <a:t>A las 30 semanas</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0,807</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0,872</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-6,134</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0,002</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5,58</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r>
              <a:tr h="277085">
                <a:tc>
                  <a:txBody>
                    <a:bodyPr/>
                    <a:lstStyle/>
                    <a:p>
                      <a:pPr algn="just">
                        <a:lnSpc>
                          <a:spcPct val="130000"/>
                        </a:lnSpc>
                        <a:spcAft>
                          <a:spcPts val="0"/>
                        </a:spcAft>
                      </a:pPr>
                      <a:r>
                        <a:rPr lang="es-EC" sz="1400" b="1">
                          <a:solidFill>
                            <a:srgbClr val="000000"/>
                          </a:solidFill>
                          <a:effectLst/>
                          <a:latin typeface="+mj-lt"/>
                          <a:ea typeface="Calibri"/>
                          <a:cs typeface="Times New Roman"/>
                        </a:rPr>
                        <a:t>A las 34 semanas</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0,799</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0,863</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-5,575</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0,003</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5,70</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r>
              <a:tr h="277085">
                <a:tc>
                  <a:txBody>
                    <a:bodyPr/>
                    <a:lstStyle/>
                    <a:p>
                      <a:pPr algn="just">
                        <a:lnSpc>
                          <a:spcPct val="130000"/>
                        </a:lnSpc>
                        <a:spcAft>
                          <a:spcPts val="0"/>
                        </a:spcAft>
                      </a:pPr>
                      <a:r>
                        <a:rPr lang="es-EC" sz="1400" b="1">
                          <a:solidFill>
                            <a:srgbClr val="000000"/>
                          </a:solidFill>
                          <a:effectLst/>
                          <a:latin typeface="+mj-lt"/>
                          <a:ea typeface="Calibri"/>
                          <a:cs typeface="Times New Roman"/>
                        </a:rPr>
                        <a:t>A las 38 semanas</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0,801</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0,859</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-5,565</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0,003</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5,57</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r>
              <a:tr h="277085">
                <a:tc>
                  <a:txBody>
                    <a:bodyPr/>
                    <a:lstStyle/>
                    <a:p>
                      <a:pPr algn="just">
                        <a:lnSpc>
                          <a:spcPct val="130000"/>
                        </a:lnSpc>
                        <a:spcAft>
                          <a:spcPts val="0"/>
                        </a:spcAft>
                      </a:pPr>
                      <a:r>
                        <a:rPr lang="es-EC" sz="1400" b="1">
                          <a:solidFill>
                            <a:srgbClr val="000000"/>
                          </a:solidFill>
                          <a:effectLst/>
                          <a:latin typeface="+mj-lt"/>
                          <a:ea typeface="Calibri"/>
                          <a:cs typeface="Times New Roman"/>
                        </a:rPr>
                        <a:t>A las 42 semanas</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0,806</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0,860</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-5,435</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0,003</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5,40</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r>
              <a:tr h="277085">
                <a:tc>
                  <a:txBody>
                    <a:bodyPr/>
                    <a:lstStyle/>
                    <a:p>
                      <a:pPr algn="just">
                        <a:lnSpc>
                          <a:spcPct val="130000"/>
                        </a:lnSpc>
                        <a:spcAft>
                          <a:spcPts val="0"/>
                        </a:spcAft>
                      </a:pPr>
                      <a:r>
                        <a:rPr lang="es-EC" sz="1400" b="1">
                          <a:solidFill>
                            <a:srgbClr val="000000"/>
                          </a:solidFill>
                          <a:effectLst/>
                          <a:latin typeface="+mj-lt"/>
                          <a:ea typeface="Calibri"/>
                          <a:cs typeface="Times New Roman"/>
                        </a:rPr>
                        <a:t>A las 46 semanas</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0,812</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0,862</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-5,311</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0,003</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5,29</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r>
              <a:tr h="277085">
                <a:tc>
                  <a:txBody>
                    <a:bodyPr/>
                    <a:lstStyle/>
                    <a:p>
                      <a:pPr algn="just">
                        <a:lnSpc>
                          <a:spcPct val="130000"/>
                        </a:lnSpc>
                        <a:spcAft>
                          <a:spcPts val="0"/>
                        </a:spcAft>
                      </a:pPr>
                      <a:r>
                        <a:rPr lang="es-EC" sz="1400" b="1">
                          <a:solidFill>
                            <a:srgbClr val="000000"/>
                          </a:solidFill>
                          <a:effectLst/>
                          <a:latin typeface="+mj-lt"/>
                          <a:ea typeface="Calibri"/>
                          <a:cs typeface="Times New Roman"/>
                        </a:rPr>
                        <a:t>A las 50 semanas</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0,819</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0,867</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-5,259</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0,003</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5,23</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r>
              <a:tr h="277085">
                <a:tc>
                  <a:txBody>
                    <a:bodyPr/>
                    <a:lstStyle/>
                    <a:p>
                      <a:pPr algn="just">
                        <a:lnSpc>
                          <a:spcPct val="130000"/>
                        </a:lnSpc>
                        <a:spcAft>
                          <a:spcPts val="0"/>
                        </a:spcAft>
                      </a:pPr>
                      <a:r>
                        <a:rPr lang="es-EC" sz="1400" b="1">
                          <a:solidFill>
                            <a:srgbClr val="000000"/>
                          </a:solidFill>
                          <a:effectLst/>
                          <a:latin typeface="+mj-lt"/>
                          <a:ea typeface="Calibri"/>
                          <a:cs typeface="Times New Roman"/>
                        </a:rPr>
                        <a:t>A las 54 semanas</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0,828</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0,873</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-4,625</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0,005</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5,07</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r>
              <a:tr h="277085">
                <a:tc>
                  <a:txBody>
                    <a:bodyPr/>
                    <a:lstStyle/>
                    <a:p>
                      <a:pPr algn="just">
                        <a:lnSpc>
                          <a:spcPct val="130000"/>
                        </a:lnSpc>
                        <a:spcAft>
                          <a:spcPts val="0"/>
                        </a:spcAft>
                      </a:pPr>
                      <a:r>
                        <a:rPr lang="es-EC" sz="1400" b="1">
                          <a:solidFill>
                            <a:srgbClr val="000000"/>
                          </a:solidFill>
                          <a:effectLst/>
                          <a:latin typeface="+mj-lt"/>
                          <a:ea typeface="Calibri"/>
                          <a:cs typeface="Times New Roman"/>
                        </a:rPr>
                        <a:t>A las 58 semanas</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0,838</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0,878</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-4,015</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0,008</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4,93</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r>
              <a:tr h="203769">
                <a:tc>
                  <a:txBody>
                    <a:bodyPr/>
                    <a:lstStyle/>
                    <a:p>
                      <a:pPr algn="just">
                        <a:lnSpc>
                          <a:spcPct val="130000"/>
                        </a:lnSpc>
                        <a:spcAft>
                          <a:spcPts val="0"/>
                        </a:spcAft>
                      </a:pPr>
                      <a:r>
                        <a:rPr lang="es-EC" sz="1400" b="1">
                          <a:solidFill>
                            <a:srgbClr val="FF0000"/>
                          </a:solidFill>
                          <a:effectLst/>
                          <a:latin typeface="+mj-lt"/>
                          <a:ea typeface="Calibri"/>
                          <a:cs typeface="Times New Roman"/>
                        </a:rPr>
                        <a:t>A las 62 semanas</a:t>
                      </a: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0,849</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dirty="0">
                          <a:solidFill>
                            <a:srgbClr val="000000"/>
                          </a:solidFill>
                          <a:effectLst/>
                          <a:latin typeface="+mj-lt"/>
                          <a:ea typeface="Calibri"/>
                          <a:cs typeface="Times New Roman"/>
                        </a:rPr>
                        <a:t>0,887</a:t>
                      </a:r>
                      <a:endParaRPr lang="es-EC" sz="1400" b="1" dirty="0">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-3,526</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0,012</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4,85</a:t>
                      </a:r>
                      <a:endParaRPr lang="es-EC" sz="1400" b="1">
                        <a:effectLst/>
                        <a:latin typeface="+mj-lt"/>
                        <a:ea typeface="Calibri"/>
                        <a:cs typeface="Times New Roman"/>
                      </a:endParaRPr>
                    </a:p>
                  </a:txBody>
                  <a:tcPr marL="38464" marR="38464" marT="0" marB="0" anchor="b">
                    <a:lnL>
                      <a:noFill/>
                    </a:lnL>
                    <a:lnR>
                      <a:noFill/>
                    </a:lnR>
                    <a:lnT>
                      <a:noFill/>
                    </a:lnT>
                    <a:lnB>
                      <a:noFill/>
                    </a:lnB>
                    <a:blipFill>
                      <a:blip r:embed="rId3"/>
                      <a:tile tx="0" ty="0" sx="100000" sy="100000" flip="none" algn="tl"/>
                    </a:blipFill>
                  </a:tcPr>
                </a:tc>
              </a:tr>
              <a:tr h="203769">
                <a:tc>
                  <a:txBody>
                    <a:bodyPr/>
                    <a:lstStyle/>
                    <a:p>
                      <a:pPr algn="just">
                        <a:lnSpc>
                          <a:spcPct val="130000"/>
                        </a:lnSpc>
                        <a:spcAft>
                          <a:spcPts val="0"/>
                        </a:spcAft>
                      </a:pPr>
                      <a:r>
                        <a:rPr lang="es-EC" sz="1400" b="1" dirty="0">
                          <a:solidFill>
                            <a:srgbClr val="FF0000"/>
                          </a:solidFill>
                          <a:effectLst/>
                          <a:latin typeface="+mj-lt"/>
                          <a:ea typeface="Calibri"/>
                          <a:cs typeface="Times New Roman"/>
                        </a:rPr>
                        <a:t>A las 64 semanas</a:t>
                      </a:r>
                    </a:p>
                  </a:txBody>
                  <a:tcPr marL="38464" marR="38464" marT="0" marB="0" anchor="b">
                    <a:lnL>
                      <a:noFill/>
                    </a:lnL>
                    <a:lnR>
                      <a:noFill/>
                    </a:lnR>
                    <a:lnT>
                      <a:noFill/>
                    </a:lnT>
                    <a:lnB w="12700" cap="flat" cmpd="sng" algn="ctr">
                      <a:solidFill>
                        <a:srgbClr val="000000"/>
                      </a:solidFill>
                      <a:prstDash val="solid"/>
                      <a:round/>
                      <a:headEnd type="none" w="med" len="med"/>
                      <a:tailEnd type="none" w="med" len="med"/>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0,856</a:t>
                      </a:r>
                      <a:endParaRPr lang="es-EC" sz="1400" b="1">
                        <a:effectLst/>
                        <a:latin typeface="+mj-lt"/>
                        <a:ea typeface="Calibri"/>
                        <a:cs typeface="Times New Roman"/>
                      </a:endParaRPr>
                    </a:p>
                  </a:txBody>
                  <a:tcPr marL="38464" marR="38464" marT="0" marB="0" anchor="b">
                    <a:lnL>
                      <a:noFill/>
                    </a:lnL>
                    <a:lnR>
                      <a:noFill/>
                    </a:lnR>
                    <a:lnT>
                      <a:noFill/>
                    </a:lnT>
                    <a:lnB w="12700" cap="flat" cmpd="sng" algn="ctr">
                      <a:solidFill>
                        <a:srgbClr val="000000"/>
                      </a:solidFill>
                      <a:prstDash val="solid"/>
                      <a:round/>
                      <a:headEnd type="none" w="med" len="med"/>
                      <a:tailEnd type="none" w="med" len="med"/>
                    </a:lnB>
                    <a:blipFill>
                      <a:blip r:embed="rId3"/>
                      <a:tile tx="0" ty="0" sx="100000" sy="100000" flip="none" algn="tl"/>
                    </a:blipFill>
                  </a:tcPr>
                </a:tc>
                <a:tc>
                  <a:txBody>
                    <a:bodyPr/>
                    <a:lstStyle/>
                    <a:p>
                      <a:pPr>
                        <a:lnSpc>
                          <a:spcPct val="115000"/>
                        </a:lnSpc>
                      </a:pPr>
                      <a:endParaRPr lang="es-EC" sz="1400" b="1" dirty="0">
                        <a:effectLst/>
                        <a:latin typeface="+mj-lt"/>
                      </a:endParaRPr>
                    </a:p>
                  </a:txBody>
                  <a:tcPr marL="38464" marR="38464" marT="0" marB="0" anchor="b">
                    <a:lnL>
                      <a:noFill/>
                    </a:lnL>
                    <a:lnR>
                      <a:noFill/>
                    </a:lnR>
                    <a:lnT>
                      <a:noFill/>
                    </a:lnT>
                    <a:lnB w="12700" cap="flat" cmpd="sng" algn="ctr">
                      <a:solidFill>
                        <a:srgbClr val="000000"/>
                      </a:solidFill>
                      <a:prstDash val="solid"/>
                      <a:round/>
                      <a:headEnd type="none" w="med" len="med"/>
                      <a:tailEnd type="none" w="med" len="med"/>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0,892</a:t>
                      </a:r>
                      <a:endParaRPr lang="es-EC" sz="1400" b="1">
                        <a:effectLst/>
                        <a:latin typeface="+mj-lt"/>
                        <a:ea typeface="Calibri"/>
                        <a:cs typeface="Times New Roman"/>
                      </a:endParaRPr>
                    </a:p>
                  </a:txBody>
                  <a:tcPr marL="38464" marR="38464" marT="0" marB="0" anchor="b">
                    <a:lnL>
                      <a:noFill/>
                    </a:lnL>
                    <a:lnR>
                      <a:noFill/>
                    </a:lnR>
                    <a:lnT>
                      <a:noFill/>
                    </a:lnT>
                    <a:lnB w="12700" cap="flat" cmpd="sng" algn="ctr">
                      <a:solidFill>
                        <a:srgbClr val="000000"/>
                      </a:solidFill>
                      <a:prstDash val="solid"/>
                      <a:round/>
                      <a:headEnd type="none" w="med" len="med"/>
                      <a:tailEnd type="none" w="med" len="med"/>
                    </a:lnB>
                    <a:blipFill>
                      <a:blip r:embed="rId3"/>
                      <a:tile tx="0" ty="0" sx="100000" sy="100000" flip="none" algn="tl"/>
                    </a:blipFill>
                  </a:tcPr>
                </a:tc>
                <a:tc>
                  <a:txBody>
                    <a:bodyPr/>
                    <a:lstStyle/>
                    <a:p>
                      <a:pPr>
                        <a:lnSpc>
                          <a:spcPct val="115000"/>
                        </a:lnSpc>
                      </a:pPr>
                      <a:endParaRPr lang="es-EC" sz="1400" b="1">
                        <a:effectLst/>
                        <a:latin typeface="+mj-lt"/>
                      </a:endParaRPr>
                    </a:p>
                  </a:txBody>
                  <a:tcPr marL="38464" marR="38464" marT="0" marB="0" anchor="b">
                    <a:lnL>
                      <a:noFill/>
                    </a:lnL>
                    <a:lnR>
                      <a:noFill/>
                    </a:lnR>
                    <a:lnT>
                      <a:noFill/>
                    </a:lnT>
                    <a:lnB w="12700" cap="flat" cmpd="sng" algn="ctr">
                      <a:solidFill>
                        <a:srgbClr val="000000"/>
                      </a:solidFill>
                      <a:prstDash val="solid"/>
                      <a:round/>
                      <a:headEnd type="none" w="med" len="med"/>
                      <a:tailEnd type="none" w="med" len="med"/>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-3,379</a:t>
                      </a:r>
                      <a:endParaRPr lang="es-EC" sz="1400" b="1">
                        <a:effectLst/>
                        <a:latin typeface="+mj-lt"/>
                        <a:ea typeface="Calibri"/>
                        <a:cs typeface="Times New Roman"/>
                      </a:endParaRPr>
                    </a:p>
                  </a:txBody>
                  <a:tcPr marL="38464" marR="38464" marT="0" marB="0" anchor="b">
                    <a:lnL>
                      <a:noFill/>
                    </a:lnL>
                    <a:lnR>
                      <a:noFill/>
                    </a:lnR>
                    <a:lnT>
                      <a:noFill/>
                    </a:lnT>
                    <a:lnB w="12700" cap="flat" cmpd="sng" algn="ctr">
                      <a:solidFill>
                        <a:srgbClr val="000000"/>
                      </a:solidFill>
                      <a:prstDash val="solid"/>
                      <a:round/>
                      <a:headEnd type="none" w="med" len="med"/>
                      <a:tailEnd type="none" w="med" len="med"/>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0,014</a:t>
                      </a:r>
                      <a:endParaRPr lang="es-EC" sz="1400" b="1">
                        <a:effectLst/>
                        <a:latin typeface="+mj-lt"/>
                        <a:ea typeface="Calibri"/>
                        <a:cs typeface="Times New Roman"/>
                      </a:endParaRPr>
                    </a:p>
                  </a:txBody>
                  <a:tcPr marL="38464" marR="38464" marT="0" marB="0" anchor="b">
                    <a:lnL>
                      <a:noFill/>
                    </a:lnL>
                    <a:lnR>
                      <a:noFill/>
                    </a:lnR>
                    <a:lnT>
                      <a:noFill/>
                    </a:lnT>
                    <a:lnB w="12700" cap="flat" cmpd="sng" algn="ctr">
                      <a:solidFill>
                        <a:srgbClr val="000000"/>
                      </a:solidFill>
                      <a:prstDash val="solid"/>
                      <a:round/>
                      <a:headEnd type="none" w="med" len="med"/>
                      <a:tailEnd type="none" w="med" len="med"/>
                    </a:lnB>
                    <a:blipFill>
                      <a:blip r:embed="rId3"/>
                      <a:tile tx="0" ty="0" sx="100000" sy="100000" flip="none" algn="tl"/>
                    </a:blipFill>
                  </a:tcPr>
                </a:tc>
                <a:tc>
                  <a:txBody>
                    <a:bodyPr/>
                    <a:lstStyle/>
                    <a:p>
                      <a:pPr algn="ctr">
                        <a:lnSpc>
                          <a:spcPct val="130000"/>
                        </a:lnSpc>
                        <a:spcAft>
                          <a:spcPts val="0"/>
                        </a:spcAft>
                      </a:pPr>
                      <a:r>
                        <a:rPr lang="es-EC" sz="1400" b="1">
                          <a:solidFill>
                            <a:srgbClr val="000000"/>
                          </a:solidFill>
                          <a:effectLst/>
                          <a:latin typeface="+mj-lt"/>
                          <a:ea typeface="Calibri"/>
                          <a:cs typeface="Times New Roman"/>
                        </a:rPr>
                        <a:t>*</a:t>
                      </a:r>
                      <a:endParaRPr lang="es-EC" sz="1400" b="1">
                        <a:effectLst/>
                        <a:latin typeface="+mj-lt"/>
                        <a:ea typeface="Calibri"/>
                        <a:cs typeface="Times New Roman"/>
                      </a:endParaRPr>
                    </a:p>
                  </a:txBody>
                  <a:tcPr marL="38464" marR="38464" marT="0" marB="0" anchor="b">
                    <a:lnL>
                      <a:noFill/>
                    </a:lnL>
                    <a:lnR>
                      <a:noFill/>
                    </a:lnR>
                    <a:lnT>
                      <a:noFill/>
                    </a:lnT>
                    <a:lnB w="12700" cap="flat" cmpd="sng" algn="ctr">
                      <a:solidFill>
                        <a:srgbClr val="000000"/>
                      </a:solidFill>
                      <a:prstDash val="solid"/>
                      <a:round/>
                      <a:headEnd type="none" w="med" len="med"/>
                      <a:tailEnd type="none" w="med" len="med"/>
                    </a:lnB>
                    <a:blipFill>
                      <a:blip r:embed="rId3"/>
                      <a:tile tx="0" ty="0" sx="100000" sy="100000" flip="none" algn="tl"/>
                    </a:blipFill>
                  </a:tcPr>
                </a:tc>
                <a:tc>
                  <a:txBody>
                    <a:bodyPr/>
                    <a:lstStyle/>
                    <a:p>
                      <a:pPr algn="ctr">
                        <a:lnSpc>
                          <a:spcPct val="130000"/>
                        </a:lnSpc>
                        <a:spcAft>
                          <a:spcPts val="0"/>
                        </a:spcAft>
                      </a:pPr>
                      <a:r>
                        <a:rPr lang="es-EC" sz="1400" b="1" dirty="0">
                          <a:solidFill>
                            <a:srgbClr val="000000"/>
                          </a:solidFill>
                          <a:effectLst/>
                          <a:latin typeface="+mj-lt"/>
                          <a:ea typeface="Calibri"/>
                          <a:cs typeface="Times New Roman"/>
                        </a:rPr>
                        <a:t>4,79</a:t>
                      </a:r>
                      <a:endParaRPr lang="es-EC" sz="1400" b="1" dirty="0">
                        <a:effectLst/>
                        <a:latin typeface="+mj-lt"/>
                        <a:ea typeface="Calibri"/>
                        <a:cs typeface="Times New Roman"/>
                      </a:endParaRPr>
                    </a:p>
                  </a:txBody>
                  <a:tcPr marL="38464" marR="38464" marT="0" marB="0" anchor="b">
                    <a:lnL>
                      <a:noFill/>
                    </a:lnL>
                    <a:lnR>
                      <a:noFill/>
                    </a:lnR>
                    <a:lnT>
                      <a:noFill/>
                    </a:lnT>
                    <a:lnB w="12700" cap="flat" cmpd="sng" algn="ctr">
                      <a:solidFill>
                        <a:srgbClr val="000000"/>
                      </a:solidFill>
                      <a:prstDash val="solid"/>
                      <a:round/>
                      <a:headEnd type="none" w="med" len="med"/>
                      <a:tailEnd type="none" w="med" len="med"/>
                    </a:lnB>
                    <a:blipFill>
                      <a:blip r:embed="rId3"/>
                      <a:tile tx="0" ty="0" sx="100000" sy="100000" flip="none" algn="tl"/>
                    </a:blipFill>
                  </a:tcPr>
                </a:tc>
              </a:tr>
            </a:tbl>
          </a:graphicData>
        </a:graphic>
      </p:graphicFrame>
      <p:sp>
        <p:nvSpPr>
          <p:cNvPr id="3" name="2 Rectángulo"/>
          <p:cNvSpPr/>
          <p:nvPr/>
        </p:nvSpPr>
        <p:spPr>
          <a:xfrm>
            <a:off x="1295636" y="764704"/>
            <a:ext cx="7308812" cy="738664"/>
          </a:xfrm>
          <a:prstGeom prst="rect">
            <a:avLst/>
          </a:prstGeom>
          <a:blipFill>
            <a:blip r:embed="rId3"/>
            <a:tile tx="0" ty="0" sx="100000" sy="100000" flip="none" algn="tl"/>
          </a:blipFill>
        </p:spPr>
        <p:txBody>
          <a:bodyPr wrap="square">
            <a:spAutoFit/>
          </a:bodyPr>
          <a:lstStyle/>
          <a:p>
            <a:pPr algn="ctr">
              <a:spcAft>
                <a:spcPts val="0"/>
              </a:spcAft>
            </a:pPr>
            <a:r>
              <a:rPr lang="es-EC" sz="1400" b="1" dirty="0">
                <a:latin typeface="+mj-lt"/>
                <a:ea typeface="Calibri"/>
                <a:cs typeface="Times New Roman"/>
              </a:rPr>
              <a:t>COSTO POR DOCENA DE HUEVOS PRODUCIDOS POR GALLINAS LOHMANN BROWN DE LAS 19 A LAS 64 SEMANAS DE EDAD, POR EFECTO DEL SUMINISTRO DE DOS PRESENTACIONES DE ALIMENTO, EN DÓLARES.</a:t>
            </a:r>
            <a:endParaRPr lang="es-EC" sz="1400" b="1" dirty="0">
              <a:effectLst/>
              <a:latin typeface="+mj-lt"/>
              <a:ea typeface="Calibri"/>
              <a:cs typeface="Times New Roman"/>
            </a:endParaRPr>
          </a:p>
        </p:txBody>
      </p:sp>
      <p:sp>
        <p:nvSpPr>
          <p:cNvPr id="4" name="3 Rectángulo"/>
          <p:cNvSpPr/>
          <p:nvPr/>
        </p:nvSpPr>
        <p:spPr>
          <a:xfrm>
            <a:off x="1115616" y="5385990"/>
            <a:ext cx="6030416" cy="923330"/>
          </a:xfrm>
          <a:prstGeom prst="rect">
            <a:avLst/>
          </a:prstGeom>
        </p:spPr>
        <p:txBody>
          <a:bodyPr wrap="square">
            <a:spAutoFit/>
          </a:bodyPr>
          <a:lstStyle/>
          <a:p>
            <a:pPr algn="just">
              <a:spcAft>
                <a:spcPts val="0"/>
              </a:spcAft>
            </a:pPr>
            <a:r>
              <a:rPr lang="es-EC" sz="1200" b="1" dirty="0">
                <a:latin typeface="+mn-lt"/>
                <a:ea typeface="Calibri"/>
                <a:cs typeface="Times New Roman"/>
              </a:rPr>
              <a:t> </a:t>
            </a:r>
            <a:r>
              <a:rPr lang="es-EC" sz="1200" b="1" dirty="0" smtClean="0">
                <a:latin typeface="+mn-lt"/>
                <a:ea typeface="Calibri"/>
                <a:cs typeface="Times New Roman"/>
              </a:rPr>
              <a:t>   </a:t>
            </a:r>
            <a:r>
              <a:rPr lang="es-EC" sz="1200" b="1" dirty="0" err="1" smtClean="0">
                <a:latin typeface="+mn-lt"/>
                <a:ea typeface="Calibri"/>
                <a:cs typeface="Times New Roman"/>
              </a:rPr>
              <a:t>Prob</a:t>
            </a:r>
            <a:r>
              <a:rPr lang="es-EC" sz="1200" b="1" dirty="0">
                <a:latin typeface="+mn-lt"/>
                <a:ea typeface="Calibri"/>
                <a:cs typeface="Times New Roman"/>
              </a:rPr>
              <a:t>.&lt; 0.05: Existen diferencias significativas (*).</a:t>
            </a:r>
            <a:endParaRPr lang="es-EC" b="1" dirty="0">
              <a:latin typeface="+mn-lt"/>
              <a:ea typeface="Calibri"/>
              <a:cs typeface="Times New Roman"/>
            </a:endParaRPr>
          </a:p>
          <a:p>
            <a:pPr algn="just">
              <a:spcAft>
                <a:spcPts val="0"/>
              </a:spcAft>
            </a:pPr>
            <a:r>
              <a:rPr lang="es-EC" sz="1200" b="1" dirty="0">
                <a:latin typeface="+mn-lt"/>
                <a:ea typeface="Calibri"/>
                <a:cs typeface="Times New Roman"/>
              </a:rPr>
              <a:t>    </a:t>
            </a:r>
            <a:r>
              <a:rPr lang="es-EC" sz="1200" b="1" dirty="0" err="1">
                <a:latin typeface="+mn-lt"/>
                <a:ea typeface="Calibri"/>
                <a:cs typeface="Times New Roman"/>
              </a:rPr>
              <a:t>Prob</a:t>
            </a:r>
            <a:r>
              <a:rPr lang="es-EC" sz="1200" b="1" dirty="0">
                <a:latin typeface="+mn-lt"/>
                <a:ea typeface="Calibri"/>
                <a:cs typeface="Times New Roman"/>
              </a:rPr>
              <a:t>.&lt; 0.01: Existen diferencias altamente significativas (**).</a:t>
            </a:r>
            <a:endParaRPr lang="es-EC" b="1" dirty="0">
              <a:latin typeface="+mn-lt"/>
              <a:ea typeface="Calibri"/>
              <a:cs typeface="Times New Roman"/>
            </a:endParaRPr>
          </a:p>
          <a:p>
            <a:pPr algn="just">
              <a:spcAft>
                <a:spcPts val="0"/>
              </a:spcAft>
            </a:pPr>
            <a:r>
              <a:rPr lang="es-EC" sz="1200" b="1" dirty="0">
                <a:latin typeface="+mn-lt"/>
                <a:ea typeface="Calibri"/>
                <a:cs typeface="Times New Roman"/>
              </a:rPr>
              <a:t>    Elaborado por: Mantilla y Mejía (2013).</a:t>
            </a:r>
            <a:endParaRPr lang="es-EC" b="1" dirty="0">
              <a:latin typeface="+mn-lt"/>
              <a:ea typeface="Calibri"/>
              <a:cs typeface="Times New Roman"/>
            </a:endParaRPr>
          </a:p>
          <a:p>
            <a:pPr algn="just">
              <a:spcAft>
                <a:spcPts val="0"/>
              </a:spcAft>
            </a:pPr>
            <a:r>
              <a:rPr lang="es-EC" b="1" dirty="0">
                <a:latin typeface="+mn-lt"/>
                <a:ea typeface="Calibri"/>
                <a:cs typeface="Times New Roman"/>
              </a:rPr>
              <a:t>  </a:t>
            </a:r>
            <a:endParaRPr lang="es-EC" sz="1200" b="1" dirty="0">
              <a:latin typeface="+mn-lt"/>
            </a:endParaRPr>
          </a:p>
        </p:txBody>
      </p:sp>
      <p:sp>
        <p:nvSpPr>
          <p:cNvPr id="12" name="Oval 491"/>
          <p:cNvSpPr>
            <a:spLocks noChangeArrowheads="1"/>
          </p:cNvSpPr>
          <p:nvPr/>
        </p:nvSpPr>
        <p:spPr bwMode="auto">
          <a:xfrm>
            <a:off x="7452320" y="4797152"/>
            <a:ext cx="432048" cy="612183"/>
          </a:xfrm>
          <a:prstGeom prst="ellipse">
            <a:avLst/>
          </a:prstGeom>
          <a:noFill/>
          <a:ln w="28575">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
        <p:nvSpPr>
          <p:cNvPr id="13" name="Oval 491"/>
          <p:cNvSpPr>
            <a:spLocks noChangeArrowheads="1"/>
          </p:cNvSpPr>
          <p:nvPr/>
        </p:nvSpPr>
        <p:spPr bwMode="auto">
          <a:xfrm>
            <a:off x="3419872" y="2060848"/>
            <a:ext cx="648072"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
        <p:nvSpPr>
          <p:cNvPr id="14" name="Oval 491"/>
          <p:cNvSpPr>
            <a:spLocks noChangeArrowheads="1"/>
          </p:cNvSpPr>
          <p:nvPr/>
        </p:nvSpPr>
        <p:spPr bwMode="auto">
          <a:xfrm>
            <a:off x="4644008" y="2060848"/>
            <a:ext cx="648072"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
        <p:nvSpPr>
          <p:cNvPr id="15" name="Oval 491"/>
          <p:cNvSpPr>
            <a:spLocks noChangeArrowheads="1"/>
          </p:cNvSpPr>
          <p:nvPr/>
        </p:nvSpPr>
        <p:spPr bwMode="auto">
          <a:xfrm>
            <a:off x="7884368" y="1557486"/>
            <a:ext cx="648072"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Tree>
    <p:extLst>
      <p:ext uri="{BB962C8B-B14F-4D97-AF65-F5344CB8AC3E}">
        <p14:creationId xmlns:p14="http://schemas.microsoft.com/office/powerpoint/2010/main" val="382803404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5828908"/>
            <a:ext cx="2376264"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5 CuadroTexto"/>
          <p:cNvSpPr txBox="1"/>
          <p:nvPr/>
        </p:nvSpPr>
        <p:spPr>
          <a:xfrm>
            <a:off x="827584" y="44624"/>
            <a:ext cx="7776864"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Costo/docena de huevos producidos, $</a:t>
            </a:r>
            <a:endParaRPr lang="es-EC" sz="2800" dirty="0">
              <a:solidFill>
                <a:srgbClr val="0070C0"/>
              </a:solidFill>
              <a:effectLst>
                <a:outerShdw blurRad="38100" dist="38100" dir="2700000" algn="tl">
                  <a:srgbClr val="000000">
                    <a:alpha val="43137"/>
                  </a:srgbClr>
                </a:outerShdw>
              </a:effectLst>
            </a:endParaRPr>
          </a:p>
        </p:txBody>
      </p:sp>
      <p:graphicFrame>
        <p:nvGraphicFramePr>
          <p:cNvPr id="8" name="7 Gráfico"/>
          <p:cNvGraphicFramePr/>
          <p:nvPr>
            <p:extLst>
              <p:ext uri="{D42A27DB-BD31-4B8C-83A1-F6EECF244321}">
                <p14:modId xmlns:p14="http://schemas.microsoft.com/office/powerpoint/2010/main" val="1901650423"/>
              </p:ext>
            </p:extLst>
          </p:nvPr>
        </p:nvGraphicFramePr>
        <p:xfrm>
          <a:off x="345661" y="764704"/>
          <a:ext cx="7056784" cy="3929409"/>
        </p:xfrm>
        <a:graphic>
          <a:graphicData uri="http://schemas.openxmlformats.org/drawingml/2006/chart">
            <c:chart xmlns:c="http://schemas.openxmlformats.org/drawingml/2006/chart" xmlns:r="http://schemas.openxmlformats.org/officeDocument/2006/relationships" r:id="rId3"/>
          </a:graphicData>
        </a:graphic>
      </p:graphicFrame>
      <p:sp>
        <p:nvSpPr>
          <p:cNvPr id="2" name="1 Rectángulo"/>
          <p:cNvSpPr/>
          <p:nvPr/>
        </p:nvSpPr>
        <p:spPr>
          <a:xfrm>
            <a:off x="107504" y="4994592"/>
            <a:ext cx="7404410" cy="738664"/>
          </a:xfrm>
          <a:prstGeom prst="rect">
            <a:avLst/>
          </a:prstGeom>
        </p:spPr>
        <p:txBody>
          <a:bodyPr wrap="square">
            <a:spAutoFit/>
          </a:bodyPr>
          <a:lstStyle/>
          <a:p>
            <a:pPr algn="ctr"/>
            <a:r>
              <a:rPr lang="es-EC" sz="1400" b="1" dirty="0">
                <a:latin typeface="+mn-lt"/>
                <a:ea typeface="Calibri"/>
              </a:rPr>
              <a:t>Comportamiento del costo/docena de huevos producidos por gallinas </a:t>
            </a:r>
            <a:r>
              <a:rPr lang="es-EC" sz="1400" b="1" dirty="0" err="1">
                <a:latin typeface="+mn-lt"/>
                <a:ea typeface="Calibri"/>
              </a:rPr>
              <a:t>Lohmann</a:t>
            </a:r>
            <a:r>
              <a:rPr lang="es-EC" sz="1400" b="1" dirty="0">
                <a:latin typeface="+mn-lt"/>
                <a:ea typeface="Calibri"/>
              </a:rPr>
              <a:t> Brown por efecto del suministro de dos presentaciones de alimento entre las 19 y 64 semanas de edad, en dólares.</a:t>
            </a:r>
            <a:endParaRPr lang="es-EC" sz="1400" b="1" dirty="0">
              <a:latin typeface="+mn-lt"/>
            </a:endParaRPr>
          </a:p>
        </p:txBody>
      </p:sp>
      <p:sp>
        <p:nvSpPr>
          <p:cNvPr id="7" name="6 Flecha abajo"/>
          <p:cNvSpPr/>
          <p:nvPr/>
        </p:nvSpPr>
        <p:spPr>
          <a:xfrm>
            <a:off x="8039811" y="1988840"/>
            <a:ext cx="288032" cy="360040"/>
          </a:xfrm>
          <a:prstGeom prst="downArrow">
            <a:avLst/>
          </a:prstGeom>
          <a:solidFill>
            <a:srgbClr val="006600"/>
          </a:solidFill>
          <a:effectLst>
            <a:glow rad="228600">
              <a:schemeClr val="bg2">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CuadroTexto"/>
          <p:cNvSpPr txBox="1"/>
          <p:nvPr/>
        </p:nvSpPr>
        <p:spPr>
          <a:xfrm>
            <a:off x="7524328" y="2620650"/>
            <a:ext cx="1440160" cy="1169551"/>
          </a:xfrm>
          <a:prstGeom prst="rect">
            <a:avLst/>
          </a:prstGeom>
          <a:noFill/>
          <a:ln>
            <a:solidFill>
              <a:schemeClr val="tx1"/>
            </a:solidFill>
          </a:ln>
        </p:spPr>
        <p:txBody>
          <a:bodyPr wrap="square" rtlCol="0">
            <a:spAutoFit/>
          </a:bodyPr>
          <a:lstStyle/>
          <a:p>
            <a:pPr algn="ctr"/>
            <a:r>
              <a:rPr lang="es-EC" sz="1400" dirty="0" smtClean="0"/>
              <a:t>Mayores beneficios económicos con alimento</a:t>
            </a:r>
          </a:p>
          <a:p>
            <a:pPr algn="ctr"/>
            <a:r>
              <a:rPr lang="es-EC" sz="1400" dirty="0" err="1" smtClean="0"/>
              <a:t>peletizado</a:t>
            </a:r>
            <a:endParaRPr lang="es-EC" sz="1400" dirty="0" smtClean="0"/>
          </a:p>
        </p:txBody>
      </p:sp>
    </p:spTree>
    <p:extLst>
      <p:ext uri="{BB962C8B-B14F-4D97-AF65-F5344CB8AC3E}">
        <p14:creationId xmlns:p14="http://schemas.microsoft.com/office/powerpoint/2010/main" val="2526147703"/>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extLst>
              <p:ext uri="{D42A27DB-BD31-4B8C-83A1-F6EECF244321}">
                <p14:modId xmlns:p14="http://schemas.microsoft.com/office/powerpoint/2010/main" val="2500201679"/>
              </p:ext>
            </p:extLst>
          </p:nvPr>
        </p:nvGraphicFramePr>
        <p:xfrm>
          <a:off x="755576" y="836712"/>
          <a:ext cx="7416823" cy="4275614"/>
        </p:xfrm>
        <a:graphic>
          <a:graphicData uri="http://schemas.openxmlformats.org/drawingml/2006/table">
            <a:tbl>
              <a:tblPr/>
              <a:tblGrid>
                <a:gridCol w="1853796"/>
                <a:gridCol w="889658"/>
                <a:gridCol w="364212"/>
                <a:gridCol w="750523"/>
                <a:gridCol w="641667"/>
                <a:gridCol w="1044346"/>
                <a:gridCol w="815178"/>
                <a:gridCol w="275003"/>
                <a:gridCol w="782440"/>
              </a:tblGrid>
              <a:tr h="428473">
                <a:tc gridSpan="9">
                  <a:txBody>
                    <a:bodyPr/>
                    <a:lstStyle/>
                    <a:p>
                      <a:pPr indent="0" algn="ctr">
                        <a:lnSpc>
                          <a:spcPct val="100000"/>
                        </a:lnSpc>
                        <a:spcAft>
                          <a:spcPts val="0"/>
                        </a:spcAft>
                      </a:pPr>
                      <a:r>
                        <a:rPr lang="es-ES_tradnl" sz="1400" b="1" dirty="0">
                          <a:latin typeface="+mj-lt"/>
                          <a:ea typeface="Times New Roman"/>
                          <a:cs typeface="Times New Roman"/>
                        </a:rPr>
                        <a:t>COSTO/KILOGRAMO DE HUEVOS PRODUCIDOS POR GALLINAS LOHMANN BROWN, POR EFECTO DEL SUMINISTRO DE DOS PRESENTACIONES DE ALIMENTO, EN DÓLARES</a:t>
                      </a:r>
                      <a:endParaRPr lang="es-EC" sz="1400" b="1" dirty="0">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59681">
                <a:tc>
                  <a:txBody>
                    <a:bodyPr/>
                    <a:lstStyle/>
                    <a:p>
                      <a:pPr indent="0" algn="ctr">
                        <a:lnSpc>
                          <a:spcPct val="100000"/>
                        </a:lnSpc>
                        <a:spcAft>
                          <a:spcPts val="0"/>
                        </a:spcAft>
                      </a:pPr>
                      <a:r>
                        <a:rPr lang="es-ES_tradnl" sz="1200" b="1">
                          <a:latin typeface="+mj-lt"/>
                          <a:ea typeface="Times New Roman"/>
                          <a:cs typeface="Times New Roman"/>
                        </a:rPr>
                        <a:t>Costo/kg de</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gridSpan="3">
                  <a:txBody>
                    <a:bodyPr/>
                    <a:lstStyle/>
                    <a:p>
                      <a:pPr indent="0" algn="ctr">
                        <a:lnSpc>
                          <a:spcPct val="100000"/>
                        </a:lnSpc>
                        <a:spcAft>
                          <a:spcPts val="0"/>
                        </a:spcAft>
                      </a:pPr>
                      <a:r>
                        <a:rPr lang="es-ES_tradnl" sz="1200" b="1">
                          <a:latin typeface="+mj-lt"/>
                          <a:ea typeface="Times New Roman"/>
                          <a:cs typeface="Times New Roman"/>
                        </a:rPr>
                        <a:t>Tipo de alimento</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lang="es-EC"/>
                    </a:p>
                  </a:txBody>
                  <a:tcPr/>
                </a:tc>
                <a:tc hMerge="1">
                  <a:txBody>
                    <a:bodyPr/>
                    <a:lstStyle/>
                    <a:p>
                      <a:endParaRPr lang="es-EC"/>
                    </a:p>
                  </a:txBody>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C.V.</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r>
              <a:tr h="259681">
                <a:tc>
                  <a:txBody>
                    <a:bodyPr/>
                    <a:lstStyle/>
                    <a:p>
                      <a:pPr indent="0" algn="ctr">
                        <a:lnSpc>
                          <a:spcPct val="100000"/>
                        </a:lnSpc>
                        <a:spcAft>
                          <a:spcPts val="0"/>
                        </a:spcAft>
                      </a:pPr>
                      <a:r>
                        <a:rPr lang="es-ES_tradnl" sz="1200" b="1">
                          <a:latin typeface="+mj-lt"/>
                          <a:ea typeface="Times New Roman"/>
                          <a:cs typeface="Times New Roman"/>
                        </a:rPr>
                        <a:t>huevos, dólares</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Pellets</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spcAft>
                          <a:spcPts val="0"/>
                        </a:spcAft>
                      </a:pPr>
                      <a:r>
                        <a:rPr lang="es-ES_tradnl" sz="1200" b="1" dirty="0" smtClean="0">
                          <a:latin typeface="+mj-lt"/>
                          <a:ea typeface="Times New Roman"/>
                          <a:cs typeface="Times New Roman"/>
                        </a:rPr>
                        <a:t>Harina</a:t>
                      </a:r>
                      <a:endParaRPr lang="es-EC" sz="1200" b="1" dirty="0">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Tcal.</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Prob.</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22 semanas</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1,661</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1,938</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-14,217</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8,57</a:t>
                      </a:r>
                      <a:endParaRPr lang="es-EC" sz="1200" b="1">
                        <a:latin typeface="+mj-lt"/>
                        <a:ea typeface="Times New Roman"/>
                        <a:cs typeface="Times New Roman"/>
                      </a:endParaRPr>
                    </a:p>
                  </a:txBody>
                  <a:tcPr marL="25247" marR="25247" marT="0" marB="0" anchor="b">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26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1,209</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1,403</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-13,862</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8,74</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30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1,138</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1,270</a:t>
                      </a:r>
                      <a:endParaRPr lang="es-EC" sz="1200" b="1" dirty="0">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-8,763</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0,000</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7,19</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34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1,112</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1,233</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-7,509</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0,001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7,03</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38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1,102</a:t>
                      </a:r>
                      <a:endParaRPr lang="es-EC" sz="1200" b="1" dirty="0">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1,215</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-7,879</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0,001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6,92</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42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1,101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1,206</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-7,840</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0,001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6,74</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46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1,101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1,202</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-7,863</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0,001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6,63</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50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1,107</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1,205</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-7,864</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0,001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6,56</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54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1,115</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1,208</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-7,118</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0,001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6,35</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58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1,124</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1,211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-6,530</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0,001</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6,15</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62 semanas</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1,137</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1,218</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-5,683</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0,002</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5,98</a:t>
                      </a:r>
                      <a:endParaRPr lang="es-EC" sz="1200" b="1">
                        <a:latin typeface="+mj-lt"/>
                        <a:ea typeface="Times New Roman"/>
                        <a:cs typeface="Times New Roman"/>
                      </a:endParaRPr>
                    </a:p>
                  </a:txBody>
                  <a:tcPr marL="25247" marR="25247" marT="0" marB="0" anchor="b">
                    <a:lnL>
                      <a:noFill/>
                    </a:lnL>
                    <a:lnR>
                      <a:noFill/>
                    </a:lnR>
                    <a:lnT>
                      <a:noFill/>
                    </a:lnT>
                    <a:lnB>
                      <a:noFill/>
                    </a:lnB>
                    <a:solidFill>
                      <a:schemeClr val="bg1">
                        <a:lumMod val="95000"/>
                      </a:schemeClr>
                    </a:solidFill>
                  </a:tcPr>
                </a:tc>
              </a:tr>
              <a:tr h="259681">
                <a:tc>
                  <a:txBody>
                    <a:bodyPr/>
                    <a:lstStyle/>
                    <a:p>
                      <a:pPr indent="0" algn="ctr">
                        <a:lnSpc>
                          <a:spcPct val="100000"/>
                        </a:lnSpc>
                        <a:spcAft>
                          <a:spcPts val="0"/>
                        </a:spcAft>
                      </a:pPr>
                      <a:r>
                        <a:rPr lang="es-ES_tradnl" sz="1200" b="1">
                          <a:latin typeface="+mj-lt"/>
                          <a:ea typeface="Times New Roman"/>
                          <a:cs typeface="Times New Roman"/>
                        </a:rPr>
                        <a:t>A las 64 semanas</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1,144</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1,223</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nSpc>
                          <a:spcPct val="100000"/>
                        </a:lnSpc>
                      </a:pPr>
                      <a:endParaRPr lang="es-EC" sz="1200" b="1">
                        <a:latin typeface="+mj-lt"/>
                        <a:ea typeface="Calibri"/>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-5,471</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0,003</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5,90</a:t>
                      </a:r>
                      <a:endParaRPr lang="es-EC" sz="1200" b="1" dirty="0">
                        <a:latin typeface="+mj-lt"/>
                        <a:ea typeface="Times New Roman"/>
                        <a:cs typeface="Times New Roman"/>
                      </a:endParaRPr>
                    </a:p>
                  </a:txBody>
                  <a:tcPr marL="25247" marR="25247" marT="0" marB="0" anchor="b">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sp>
        <p:nvSpPr>
          <p:cNvPr id="7" name="6 CuadroTexto"/>
          <p:cNvSpPr txBox="1"/>
          <p:nvPr/>
        </p:nvSpPr>
        <p:spPr>
          <a:xfrm>
            <a:off x="755576" y="5085184"/>
            <a:ext cx="7200800" cy="461665"/>
          </a:xfrm>
          <a:prstGeom prst="rect">
            <a:avLst/>
          </a:prstGeom>
          <a:noFill/>
        </p:spPr>
        <p:txBody>
          <a:bodyPr wrap="square" rtlCol="0">
            <a:spAutoFit/>
          </a:bodyPr>
          <a:lstStyle/>
          <a:p>
            <a:r>
              <a:rPr lang="es-ES_tradnl" sz="1200" b="1" dirty="0" smtClean="0"/>
              <a:t>Prob &lt; 0.01: Existen diferencias altamente significativas (**).</a:t>
            </a:r>
            <a:endParaRPr lang="es-EC" sz="1200" b="1" dirty="0" smtClean="0"/>
          </a:p>
          <a:p>
            <a:r>
              <a:rPr lang="es-ES_tradnl" sz="1200" b="1" dirty="0" smtClean="0"/>
              <a:t>Elaborado por: Mantilla y Mejía (2013)</a:t>
            </a:r>
            <a:endParaRPr lang="es-EC" sz="1200" b="1" dirty="0"/>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5828908"/>
            <a:ext cx="2376264"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10 CuadroTexto"/>
          <p:cNvSpPr txBox="1"/>
          <p:nvPr/>
        </p:nvSpPr>
        <p:spPr>
          <a:xfrm>
            <a:off x="827584" y="44624"/>
            <a:ext cx="7776864"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Costo/kg de huevos producidos, $</a:t>
            </a:r>
            <a:endParaRPr lang="es-EC" sz="2800" dirty="0">
              <a:solidFill>
                <a:srgbClr val="0070C0"/>
              </a:solidFill>
              <a:effectLst>
                <a:outerShdw blurRad="38100" dist="38100" dir="2700000" algn="tl">
                  <a:srgbClr val="000000">
                    <a:alpha val="43137"/>
                  </a:srgbClr>
                </a:outerShdw>
              </a:effectLst>
            </a:endParaRPr>
          </a:p>
        </p:txBody>
      </p:sp>
      <p:sp>
        <p:nvSpPr>
          <p:cNvPr id="8" name="Oval 491"/>
          <p:cNvSpPr>
            <a:spLocks noChangeArrowheads="1"/>
          </p:cNvSpPr>
          <p:nvPr/>
        </p:nvSpPr>
        <p:spPr bwMode="auto">
          <a:xfrm>
            <a:off x="7452320" y="1484784"/>
            <a:ext cx="648072"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Tree>
  </p:cSld>
  <p:clrMapOvr>
    <a:masterClrMapping/>
  </p:clrMapOvr>
  <p:transition spd="med">
    <p:wipe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Gráfico"/>
          <p:cNvGraphicFramePr/>
          <p:nvPr>
            <p:extLst>
              <p:ext uri="{D42A27DB-BD31-4B8C-83A1-F6EECF244321}">
                <p14:modId xmlns:p14="http://schemas.microsoft.com/office/powerpoint/2010/main" val="3579327342"/>
              </p:ext>
            </p:extLst>
          </p:nvPr>
        </p:nvGraphicFramePr>
        <p:xfrm>
          <a:off x="323528" y="764704"/>
          <a:ext cx="6912768" cy="3960440"/>
        </p:xfrm>
        <a:graphic>
          <a:graphicData uri="http://schemas.openxmlformats.org/drawingml/2006/chart">
            <c:chart xmlns:c="http://schemas.openxmlformats.org/drawingml/2006/chart" xmlns:r="http://schemas.openxmlformats.org/officeDocument/2006/relationships" r:id="rId2"/>
          </a:graphicData>
        </a:graphic>
      </p:graphicFrame>
      <p:sp>
        <p:nvSpPr>
          <p:cNvPr id="11" name="10 CuadroTexto"/>
          <p:cNvSpPr txBox="1"/>
          <p:nvPr/>
        </p:nvSpPr>
        <p:spPr>
          <a:xfrm>
            <a:off x="179512" y="4922584"/>
            <a:ext cx="7344816" cy="738664"/>
          </a:xfrm>
          <a:prstGeom prst="rect">
            <a:avLst/>
          </a:prstGeom>
          <a:noFill/>
        </p:spPr>
        <p:txBody>
          <a:bodyPr wrap="square" rtlCol="0">
            <a:spAutoFit/>
          </a:bodyPr>
          <a:lstStyle/>
          <a:p>
            <a:pPr algn="ctr"/>
            <a:r>
              <a:rPr lang="es-ES_tradnl" sz="1400" b="1" dirty="0" smtClean="0"/>
              <a:t>Comportamiento del costo/kg de huevos producidos por gallinas Lohmann Brown por efecto del suministro de dos presentaciones de alimento entre las 19 y 64 semanas de edad, en dólares.</a:t>
            </a:r>
            <a:endParaRPr lang="es-EC" sz="1400" b="1"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5828908"/>
            <a:ext cx="2448272"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CuadroTexto"/>
          <p:cNvSpPr txBox="1"/>
          <p:nvPr/>
        </p:nvSpPr>
        <p:spPr>
          <a:xfrm>
            <a:off x="827584" y="44624"/>
            <a:ext cx="7776864"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Costo/kg de huevos producidos, $</a:t>
            </a:r>
            <a:endParaRPr lang="es-EC" sz="2800" dirty="0">
              <a:solidFill>
                <a:srgbClr val="0070C0"/>
              </a:solidFill>
              <a:effectLst>
                <a:outerShdw blurRad="38100" dist="38100" dir="2700000" algn="tl">
                  <a:srgbClr val="000000">
                    <a:alpha val="43137"/>
                  </a:srgbClr>
                </a:outerShdw>
              </a:effectLst>
            </a:endParaRPr>
          </a:p>
        </p:txBody>
      </p:sp>
      <p:sp>
        <p:nvSpPr>
          <p:cNvPr id="12" name="11 Flecha abajo"/>
          <p:cNvSpPr/>
          <p:nvPr/>
        </p:nvSpPr>
        <p:spPr>
          <a:xfrm>
            <a:off x="8039811" y="2080590"/>
            <a:ext cx="288032" cy="360040"/>
          </a:xfrm>
          <a:prstGeom prst="downArrow">
            <a:avLst/>
          </a:prstGeom>
          <a:solidFill>
            <a:srgbClr val="006600"/>
          </a:solidFill>
          <a:effectLst>
            <a:glow rad="228600">
              <a:srgbClr val="92D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CuadroTexto"/>
          <p:cNvSpPr txBox="1"/>
          <p:nvPr/>
        </p:nvSpPr>
        <p:spPr>
          <a:xfrm>
            <a:off x="7524328" y="2620650"/>
            <a:ext cx="1440160" cy="1169551"/>
          </a:xfrm>
          <a:prstGeom prst="rect">
            <a:avLst/>
          </a:prstGeom>
          <a:noFill/>
          <a:ln>
            <a:solidFill>
              <a:schemeClr val="tx1"/>
            </a:solidFill>
          </a:ln>
        </p:spPr>
        <p:txBody>
          <a:bodyPr wrap="square" rtlCol="0">
            <a:spAutoFit/>
          </a:bodyPr>
          <a:lstStyle/>
          <a:p>
            <a:pPr algn="ctr"/>
            <a:r>
              <a:rPr lang="es-EC" sz="1400" dirty="0" smtClean="0"/>
              <a:t>Mayores beneficios económicos con alimento</a:t>
            </a:r>
          </a:p>
          <a:p>
            <a:pPr algn="ctr"/>
            <a:r>
              <a:rPr lang="es-EC" sz="1400" dirty="0" err="1" smtClean="0"/>
              <a:t>peletizado</a:t>
            </a:r>
            <a:endParaRPr lang="es-EC" sz="1400" dirty="0" smtClean="0"/>
          </a:p>
        </p:txBody>
      </p:sp>
      <p:sp>
        <p:nvSpPr>
          <p:cNvPr id="9" name="8 CuadroTexto"/>
          <p:cNvSpPr txBox="1"/>
          <p:nvPr/>
        </p:nvSpPr>
        <p:spPr>
          <a:xfrm>
            <a:off x="7524328" y="3861048"/>
            <a:ext cx="1440160" cy="738664"/>
          </a:xfrm>
          <a:prstGeom prst="rect">
            <a:avLst/>
          </a:prstGeom>
          <a:noFill/>
          <a:ln>
            <a:solidFill>
              <a:schemeClr val="tx1"/>
            </a:solidFill>
          </a:ln>
        </p:spPr>
        <p:txBody>
          <a:bodyPr wrap="square" rtlCol="0">
            <a:spAutoFit/>
          </a:bodyPr>
          <a:lstStyle/>
          <a:p>
            <a:pPr algn="ctr"/>
            <a:r>
              <a:rPr lang="es-EC" sz="1400" dirty="0" smtClean="0"/>
              <a:t>Más eficiente la transformación de alimento</a:t>
            </a:r>
          </a:p>
        </p:txBody>
      </p:sp>
    </p:spTree>
  </p:cSld>
  <p:clrMapOvr>
    <a:masterClrMapping/>
  </p:clrMapOvr>
  <p:transition spd="med">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395536" y="548680"/>
            <a:ext cx="5040313" cy="457200"/>
          </a:xfrm>
          <a:prstGeom prst="rect">
            <a:avLst/>
          </a:prstGeom>
          <a:noFill/>
          <a:ln w="9525">
            <a:noFill/>
            <a:miter lim="800000"/>
            <a:headEnd/>
            <a:tailEnd/>
          </a:ln>
          <a:effectLst/>
        </p:spPr>
        <p:txBody>
          <a:bodyPr>
            <a:spAutoFit/>
          </a:bodyPr>
          <a:lstStyle/>
          <a:p>
            <a:r>
              <a:rPr lang="es-EC" sz="2400" b="1" dirty="0" smtClean="0">
                <a:solidFill>
                  <a:srgbClr val="0070C0"/>
                </a:solidFill>
                <a:effectLst>
                  <a:outerShdw blurRad="38100" dist="38100" dir="2700000" algn="tl">
                    <a:srgbClr val="000000">
                      <a:alpha val="43137"/>
                    </a:srgbClr>
                  </a:outerShdw>
                </a:effectLst>
              </a:rPr>
              <a:t>OBJETIVO GENERAL</a:t>
            </a:r>
            <a:r>
              <a:rPr lang="es-ES" sz="2400" b="1" dirty="0" smtClean="0">
                <a:solidFill>
                  <a:srgbClr val="0070C0"/>
                </a:solidFill>
                <a:effectLst>
                  <a:outerShdw blurRad="38100" dist="38100" dir="2700000" algn="tl">
                    <a:srgbClr val="000000">
                      <a:alpha val="43137"/>
                    </a:srgbClr>
                  </a:outerShdw>
                </a:effectLst>
              </a:rPr>
              <a:t> </a:t>
            </a:r>
            <a:endParaRPr lang="es-ES" sz="2400" b="1" dirty="0">
              <a:solidFill>
                <a:srgbClr val="0070C0"/>
              </a:solidFill>
              <a:effectLst>
                <a:outerShdw blurRad="38100" dist="38100" dir="2700000" algn="tl">
                  <a:srgbClr val="000000">
                    <a:alpha val="43137"/>
                  </a:srgbClr>
                </a:outerShdw>
              </a:effectLst>
            </a:endParaRPr>
          </a:p>
        </p:txBody>
      </p:sp>
      <p:sp>
        <p:nvSpPr>
          <p:cNvPr id="59425" name="Line 33"/>
          <p:cNvSpPr>
            <a:spLocks noChangeShapeType="1"/>
          </p:cNvSpPr>
          <p:nvPr/>
        </p:nvSpPr>
        <p:spPr bwMode="auto">
          <a:xfrm>
            <a:off x="395288"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414319" y="2268069"/>
            <a:ext cx="5957881" cy="2585323"/>
          </a:xfrm>
          <a:prstGeom prst="rect">
            <a:avLst/>
          </a:prstGeom>
          <a:noFill/>
        </p:spPr>
        <p:txBody>
          <a:bodyPr wrap="square" rtlCol="0">
            <a:spAutoFit/>
          </a:bodyPr>
          <a:lstStyle/>
          <a:p>
            <a:pPr marL="342900" lvl="0" indent="-342900" algn="just">
              <a:buFont typeface="Arial" panose="020B0604020202020204" pitchFamily="34" charset="0"/>
              <a:buChar char="•"/>
            </a:pPr>
            <a:r>
              <a:rPr lang="es-EC" sz="2400" b="1" dirty="0" smtClean="0"/>
              <a:t>Evaluar el efecto del suministro de pellets y de alimento en harina en gallinas ponedoras Lohmann Brown durante la etapa de producción en la granja </a:t>
            </a:r>
            <a:r>
              <a:rPr lang="es-EC" sz="2400" b="1" dirty="0" err="1" smtClean="0"/>
              <a:t>Huevosbio</a:t>
            </a:r>
            <a:r>
              <a:rPr lang="es-EC" sz="2400" b="1" dirty="0" smtClean="0"/>
              <a:t> ubicada en </a:t>
            </a:r>
            <a:r>
              <a:rPr lang="es-EC" sz="2400" b="1" dirty="0" err="1" smtClean="0"/>
              <a:t>Samanga</a:t>
            </a:r>
            <a:r>
              <a:rPr lang="es-EC" sz="2400" b="1" dirty="0" smtClean="0"/>
              <a:t>, cantón Ambato.</a:t>
            </a:r>
          </a:p>
          <a:p>
            <a:pPr algn="just"/>
            <a:r>
              <a:rPr lang="es-ES" b="1" dirty="0"/>
              <a:t> </a:t>
            </a:r>
            <a:endParaRPr lang="es-EC" b="1" dirty="0"/>
          </a:p>
        </p:txBody>
      </p:sp>
      <p:pic>
        <p:nvPicPr>
          <p:cNvPr id="8" name="7 Imagen" descr="Imagen3"/>
          <p:cNvPicPr/>
          <p:nvPr/>
        </p:nvPicPr>
        <p:blipFill>
          <a:blip r:embed="rId2" cstate="print"/>
          <a:srcRect/>
          <a:stretch>
            <a:fillRect/>
          </a:stretch>
        </p:blipFill>
        <p:spPr bwMode="auto">
          <a:xfrm>
            <a:off x="7092280" y="1196752"/>
            <a:ext cx="1944217" cy="1440160"/>
          </a:xfrm>
          <a:prstGeom prst="rect">
            <a:avLst/>
          </a:prstGeom>
          <a:noFill/>
        </p:spPr>
      </p:pic>
      <p:pic>
        <p:nvPicPr>
          <p:cNvPr id="64514" name="Picture 2" descr="http://3.bp.blogspot.com/-hpOwkdG3bMw/T26t-CVSloI/AAAAAAAAFtk/fHMSR0fbgrA/s320/como%2Bcriar%2Bgallinas%2Bponedoras%2B2.jpeg"/>
          <p:cNvPicPr>
            <a:picLocks noChangeAspect="1" noChangeArrowheads="1"/>
          </p:cNvPicPr>
          <p:nvPr/>
        </p:nvPicPr>
        <p:blipFill>
          <a:blip r:embed="rId3" cstate="print"/>
          <a:srcRect/>
          <a:stretch>
            <a:fillRect/>
          </a:stretch>
        </p:blipFill>
        <p:spPr bwMode="auto">
          <a:xfrm>
            <a:off x="7092279" y="4509120"/>
            <a:ext cx="1944217" cy="1403738"/>
          </a:xfrm>
          <a:prstGeom prst="rect">
            <a:avLst/>
          </a:prstGeom>
          <a:noFill/>
        </p:spPr>
      </p:pic>
      <p:pic>
        <p:nvPicPr>
          <p:cNvPr id="64516" name="Picture 4" descr="http://www.cosechandonatural.com.mx/img_articulos/alimentacion_ganado/razas_gallinas/lohmann.jpg"/>
          <p:cNvPicPr>
            <a:picLocks noChangeAspect="1" noChangeArrowheads="1"/>
          </p:cNvPicPr>
          <p:nvPr/>
        </p:nvPicPr>
        <p:blipFill>
          <a:blip r:embed="rId4" cstate="print"/>
          <a:srcRect/>
          <a:stretch>
            <a:fillRect/>
          </a:stretch>
        </p:blipFill>
        <p:spPr bwMode="auto">
          <a:xfrm>
            <a:off x="7092280" y="2564904"/>
            <a:ext cx="1944216" cy="2000250"/>
          </a:xfrm>
          <a:prstGeom prst="rect">
            <a:avLst/>
          </a:prstGeom>
          <a:noFill/>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3" y="5915156"/>
            <a:ext cx="2376264" cy="67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6" descr="http://www.ltz.de/uploads/Produkte%20Tradition.jpg"/>
          <p:cNvPicPr>
            <a:picLocks noChangeAspect="1" noChangeArrowheads="1"/>
          </p:cNvPicPr>
          <p:nvPr/>
        </p:nvPicPr>
        <p:blipFill>
          <a:blip r:embed="rId6" cstate="print"/>
          <a:srcRect/>
          <a:stretch>
            <a:fillRect/>
          </a:stretch>
        </p:blipFill>
        <p:spPr bwMode="auto">
          <a:xfrm flipH="1">
            <a:off x="123846" y="12779"/>
            <a:ext cx="399363" cy="598376"/>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546843165"/>
              </p:ext>
            </p:extLst>
          </p:nvPr>
        </p:nvGraphicFramePr>
        <p:xfrm>
          <a:off x="923243" y="1484784"/>
          <a:ext cx="7344815" cy="1928110"/>
        </p:xfrm>
        <a:graphic>
          <a:graphicData uri="http://schemas.openxmlformats.org/drawingml/2006/table">
            <a:tbl>
              <a:tblPr/>
              <a:tblGrid>
                <a:gridCol w="2435592"/>
                <a:gridCol w="669828"/>
                <a:gridCol w="669828"/>
                <a:gridCol w="669828"/>
                <a:gridCol w="583673"/>
                <a:gridCol w="660513"/>
                <a:gridCol w="660513"/>
                <a:gridCol w="497520"/>
                <a:gridCol w="497520"/>
              </a:tblGrid>
              <a:tr h="471388">
                <a:tc gridSpan="9">
                  <a:txBody>
                    <a:bodyPr/>
                    <a:lstStyle/>
                    <a:p>
                      <a:pPr indent="0" algn="ctr">
                        <a:lnSpc>
                          <a:spcPct val="100000"/>
                        </a:lnSpc>
                        <a:spcAft>
                          <a:spcPts val="0"/>
                        </a:spcAft>
                      </a:pPr>
                      <a:r>
                        <a:rPr lang="es-ES_tradnl" sz="1200" b="1" dirty="0">
                          <a:latin typeface="+mj-lt"/>
                          <a:ea typeface="Times New Roman"/>
                          <a:cs typeface="Times New Roman"/>
                        </a:rPr>
                        <a:t>DENSIDAD DE LOS HUEVOS (g/ml) Y LONGITUD DEL INTESTINO (cm) </a:t>
                      </a:r>
                      <a:r>
                        <a:rPr lang="es-ES_tradnl" sz="1200" b="1" dirty="0" smtClean="0">
                          <a:latin typeface="+mj-lt"/>
                          <a:ea typeface="Times New Roman"/>
                          <a:cs typeface="Times New Roman"/>
                        </a:rPr>
                        <a:t>DE </a:t>
                      </a:r>
                      <a:r>
                        <a:rPr lang="es-ES_tradnl" sz="1200" b="1" dirty="0">
                          <a:latin typeface="+mj-lt"/>
                          <a:ea typeface="Times New Roman"/>
                          <a:cs typeface="Times New Roman"/>
                        </a:rPr>
                        <a:t>GALLINAS LOHMANN BROWN POR EFECTO DEL SUMINISTRO DE DOS PRESENTACIONES DE ALIMENTO</a:t>
                      </a:r>
                      <a:endParaRPr lang="es-EC" sz="1200" b="1" dirty="0">
                        <a:latin typeface="+mj-lt"/>
                        <a:ea typeface="Times New Roman"/>
                        <a:cs typeface="Times New Roman"/>
                      </a:endParaRPr>
                    </a:p>
                  </a:txBody>
                  <a:tcPr marL="44450" marR="444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45515">
                <a:tc rowSpan="2">
                  <a:txBody>
                    <a:bodyPr/>
                    <a:lstStyle/>
                    <a:p>
                      <a:pPr indent="0" algn="ctr">
                        <a:lnSpc>
                          <a:spcPct val="100000"/>
                        </a:lnSpc>
                        <a:spcAft>
                          <a:spcPts val="0"/>
                        </a:spcAft>
                      </a:pPr>
                      <a:endParaRPr lang="es-ES_tradnl" sz="1200" b="1">
                        <a:latin typeface="+mj-lt"/>
                        <a:ea typeface="Times New Roman"/>
                        <a:cs typeface="Times New Roman"/>
                      </a:endParaRPr>
                    </a:p>
                  </a:txBody>
                  <a:tcPr marL="44450" marR="444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gridSpan="3">
                  <a:txBody>
                    <a:bodyPr/>
                    <a:lstStyle/>
                    <a:p>
                      <a:pPr indent="0" algn="ctr">
                        <a:lnSpc>
                          <a:spcPct val="100000"/>
                        </a:lnSpc>
                        <a:spcAft>
                          <a:spcPts val="0"/>
                        </a:spcAft>
                      </a:pPr>
                      <a:r>
                        <a:rPr lang="es-ES_tradnl" sz="1200" b="1">
                          <a:latin typeface="+mj-lt"/>
                          <a:ea typeface="Times New Roman"/>
                          <a:cs typeface="Times New Roman"/>
                        </a:rPr>
                        <a:t>Tipo de alimento</a:t>
                      </a:r>
                      <a:endParaRPr lang="es-EC" sz="1200" b="1">
                        <a:latin typeface="+mj-lt"/>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s-EC"/>
                    </a:p>
                  </a:txBody>
                  <a:tcPr/>
                </a:tc>
                <a:tc hMerge="1">
                  <a:txBody>
                    <a:bodyPr/>
                    <a:lstStyle/>
                    <a:p>
                      <a:endParaRPr lang="es-EC"/>
                    </a:p>
                  </a:txBody>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C.V.</a:t>
                      </a:r>
                      <a:endParaRPr lang="es-EC" sz="1200" b="1">
                        <a:latin typeface="+mj-lt"/>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r>
              <a:tr h="245515">
                <a:tc vMerge="1">
                  <a:txBody>
                    <a:bodyPr/>
                    <a:lstStyle/>
                    <a:p>
                      <a:endParaRPr lang="es-EC"/>
                    </a:p>
                  </a:txBody>
                  <a:tcPr/>
                </a:tc>
                <a:tc>
                  <a:txBody>
                    <a:bodyPr/>
                    <a:lstStyle/>
                    <a:p>
                      <a:pPr indent="0" algn="ctr">
                        <a:lnSpc>
                          <a:spcPct val="100000"/>
                        </a:lnSpc>
                        <a:spcAft>
                          <a:spcPts val="0"/>
                        </a:spcAft>
                      </a:pPr>
                      <a:r>
                        <a:rPr lang="es-ES_tradnl" sz="1200" b="1">
                          <a:latin typeface="+mj-lt"/>
                          <a:ea typeface="Times New Roman"/>
                          <a:cs typeface="Times New Roman"/>
                        </a:rPr>
                        <a:t>Pellets</a:t>
                      </a:r>
                      <a:endParaRPr lang="es-EC" sz="1200" b="1">
                        <a:latin typeface="+mj-lt"/>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es-ES_tradnl" sz="1200" b="1" dirty="0" smtClean="0">
                          <a:latin typeface="+mj-lt"/>
                          <a:ea typeface="Times New Roman"/>
                          <a:cs typeface="Times New Roman"/>
                        </a:rPr>
                        <a:t>Harina</a:t>
                      </a:r>
                      <a:endParaRPr lang="es-EC" sz="1200" b="1" dirty="0">
                        <a:latin typeface="+mj-lt"/>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Tcal.</a:t>
                      </a:r>
                      <a:endParaRPr lang="es-EC" sz="1200" b="1">
                        <a:latin typeface="+mj-lt"/>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Prob.</a:t>
                      </a:r>
                      <a:endParaRPr lang="es-EC" sz="1200" b="1">
                        <a:latin typeface="+mj-lt"/>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241423">
                <a:tc>
                  <a:txBody>
                    <a:bodyPr/>
                    <a:lstStyle/>
                    <a:p>
                      <a:pPr indent="0" algn="ctr">
                        <a:lnSpc>
                          <a:spcPct val="100000"/>
                        </a:lnSpc>
                        <a:spcAft>
                          <a:spcPts val="0"/>
                        </a:spcAft>
                      </a:pPr>
                      <a:endParaRPr lang="es-ES_tradnl" sz="1200" b="1">
                        <a:latin typeface="+mj-lt"/>
                        <a:ea typeface="Times New Roman"/>
                        <a:cs typeface="Times New Roman"/>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r>
              <a:tr h="241423">
                <a:tc>
                  <a:txBody>
                    <a:bodyPr/>
                    <a:lstStyle/>
                    <a:p>
                      <a:pPr indent="0" algn="l">
                        <a:lnSpc>
                          <a:spcPct val="100000"/>
                        </a:lnSpc>
                        <a:spcAft>
                          <a:spcPts val="0"/>
                        </a:spcAft>
                      </a:pPr>
                      <a:r>
                        <a:rPr lang="es-ES_tradnl" sz="1200" b="1" dirty="0">
                          <a:latin typeface="+mj-lt"/>
                          <a:ea typeface="Times New Roman"/>
                          <a:cs typeface="Times New Roman"/>
                        </a:rPr>
                        <a:t>Densidad de los huevos, g/ml</a:t>
                      </a:r>
                      <a:endParaRPr lang="es-EC" sz="1200" b="1" dirty="0">
                        <a:latin typeface="+mj-lt"/>
                        <a:ea typeface="Times New Roman"/>
                        <a:cs typeface="Times New Roman"/>
                      </a:endParaRPr>
                    </a:p>
                  </a:txBody>
                  <a:tcPr marL="44450" marR="44450" marT="0" marB="0">
                    <a:lnL>
                      <a:noFill/>
                    </a:lnL>
                    <a:lnR>
                      <a:noFill/>
                    </a:lnR>
                    <a:lnT>
                      <a:noFill/>
                    </a:lnT>
                    <a:lnB>
                      <a:noFill/>
                    </a:lnB>
                    <a:solidFill>
                      <a:schemeClr val="accent6">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1,0446</a:t>
                      </a:r>
                      <a:endParaRPr lang="es-EC" sz="1200" b="1">
                        <a:latin typeface="+mj-lt"/>
                        <a:ea typeface="Times New Roman"/>
                        <a:cs typeface="Times New Roman"/>
                      </a:endParaRPr>
                    </a:p>
                  </a:txBody>
                  <a:tcPr marL="44450" marR="44450" marT="0" marB="0" anchor="b">
                    <a:lnL>
                      <a:noFill/>
                    </a:lnL>
                    <a:lnR>
                      <a:noFill/>
                    </a:lnR>
                    <a:lnT>
                      <a:noFill/>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a:noFill/>
                    </a:lnB>
                    <a:solidFill>
                      <a:schemeClr val="accent6">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1,0436</a:t>
                      </a:r>
                      <a:endParaRPr lang="es-EC" sz="1200" b="1">
                        <a:latin typeface="+mj-lt"/>
                        <a:ea typeface="Times New Roman"/>
                        <a:cs typeface="Times New Roman"/>
                      </a:endParaRPr>
                    </a:p>
                  </a:txBody>
                  <a:tcPr marL="44450" marR="44450" marT="0" marB="0" anchor="b">
                    <a:lnL>
                      <a:noFill/>
                    </a:lnL>
                    <a:lnR>
                      <a:noFill/>
                    </a:lnR>
                    <a:lnT>
                      <a:noFill/>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a:noFill/>
                    </a:lnB>
                    <a:solidFill>
                      <a:schemeClr val="accent6">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3,162</a:t>
                      </a:r>
                      <a:endParaRPr lang="es-EC" sz="1200" b="1">
                        <a:latin typeface="+mj-lt"/>
                        <a:ea typeface="Times New Roman"/>
                        <a:cs typeface="Times New Roman"/>
                      </a:endParaRPr>
                    </a:p>
                  </a:txBody>
                  <a:tcPr marL="44450" marR="44450" marT="0" marB="0" anchor="b">
                    <a:lnL>
                      <a:noFill/>
                    </a:lnL>
                    <a:lnR>
                      <a:noFill/>
                    </a:lnR>
                    <a:lnT>
                      <a:noFill/>
                    </a:lnT>
                    <a:lnB>
                      <a:noFill/>
                    </a:lnB>
                    <a:solidFill>
                      <a:schemeClr val="accent6">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0,017</a:t>
                      </a:r>
                      <a:endParaRPr lang="es-EC" sz="1200" b="1">
                        <a:latin typeface="+mj-lt"/>
                        <a:ea typeface="Times New Roman"/>
                        <a:cs typeface="Times New Roman"/>
                      </a:endParaRPr>
                    </a:p>
                  </a:txBody>
                  <a:tcPr marL="44450" marR="44450" marT="0" marB="0" anchor="b">
                    <a:lnL>
                      <a:noFill/>
                    </a:lnL>
                    <a:lnR>
                      <a:noFill/>
                    </a:lnR>
                    <a:lnT>
                      <a:noFill/>
                    </a:lnT>
                    <a:lnB>
                      <a:noFill/>
                    </a:lnB>
                    <a:solidFill>
                      <a:schemeClr val="accent6">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a:t>
                      </a:r>
                      <a:endParaRPr lang="es-EC" sz="1200" b="1">
                        <a:latin typeface="+mj-lt"/>
                        <a:ea typeface="Times New Roman"/>
                        <a:cs typeface="Times New Roman"/>
                      </a:endParaRPr>
                    </a:p>
                  </a:txBody>
                  <a:tcPr marL="44450" marR="44450" marT="0" marB="0" anchor="b">
                    <a:lnL>
                      <a:noFill/>
                    </a:lnL>
                    <a:lnR>
                      <a:noFill/>
                    </a:lnR>
                    <a:lnT>
                      <a:noFill/>
                    </a:lnT>
                    <a:lnB>
                      <a:noFill/>
                    </a:lnB>
                    <a:solidFill>
                      <a:schemeClr val="accent6">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0,07</a:t>
                      </a:r>
                      <a:endParaRPr lang="es-EC" sz="1200" b="1">
                        <a:latin typeface="+mj-lt"/>
                        <a:ea typeface="Times New Roman"/>
                        <a:cs typeface="Times New Roman"/>
                      </a:endParaRPr>
                    </a:p>
                  </a:txBody>
                  <a:tcPr marL="44450" marR="44450" marT="0" marB="0" anchor="b">
                    <a:lnL>
                      <a:noFill/>
                    </a:lnL>
                    <a:lnR>
                      <a:noFill/>
                    </a:lnR>
                    <a:lnT>
                      <a:noFill/>
                    </a:lnT>
                    <a:lnB>
                      <a:noFill/>
                    </a:lnB>
                    <a:solidFill>
                      <a:schemeClr val="accent6">
                        <a:lumMod val="20000"/>
                        <a:lumOff val="80000"/>
                      </a:schemeClr>
                    </a:solidFill>
                  </a:tcPr>
                </a:tc>
              </a:tr>
              <a:tr h="241423">
                <a:tc>
                  <a:txBody>
                    <a:bodyPr/>
                    <a:lstStyle/>
                    <a:p>
                      <a:pPr indent="0" algn="l">
                        <a:lnSpc>
                          <a:spcPct val="100000"/>
                        </a:lnSpc>
                        <a:spcAft>
                          <a:spcPts val="0"/>
                        </a:spcAft>
                      </a:pPr>
                      <a:endParaRPr lang="es-ES_tradnl" sz="1200" b="1" dirty="0">
                        <a:latin typeface="+mj-lt"/>
                        <a:ea typeface="Times New Roman"/>
                        <a:cs typeface="Times New Roman"/>
                      </a:endParaRPr>
                    </a:p>
                  </a:txBody>
                  <a:tcPr marL="44450" marR="44450" marT="0" marB="0">
                    <a:lnL>
                      <a:noFill/>
                    </a:lnL>
                    <a:lnR>
                      <a:noFill/>
                    </a:lnR>
                    <a:lnT>
                      <a:noFill/>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a:noFill/>
                    </a:lnB>
                    <a:solidFill>
                      <a:schemeClr val="accent6">
                        <a:lumMod val="20000"/>
                        <a:lumOff val="80000"/>
                      </a:schemeClr>
                    </a:solidFill>
                  </a:tcPr>
                </a:tc>
                <a:tc>
                  <a:txBody>
                    <a:bodyPr/>
                    <a:lstStyle/>
                    <a:p>
                      <a:pPr indent="0">
                        <a:lnSpc>
                          <a:spcPct val="100000"/>
                        </a:lnSpc>
                      </a:pPr>
                      <a:endParaRPr lang="es-EC" sz="1200" b="1" dirty="0">
                        <a:latin typeface="+mj-lt"/>
                        <a:ea typeface="Calibri"/>
                        <a:cs typeface="Times New Roman"/>
                      </a:endParaRPr>
                    </a:p>
                  </a:txBody>
                  <a:tcPr marL="44450" marR="44450" marT="0" marB="0" anchor="b">
                    <a:lnL>
                      <a:noFill/>
                    </a:lnL>
                    <a:lnR>
                      <a:noFill/>
                    </a:lnR>
                    <a:lnT>
                      <a:noFill/>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a:noFill/>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a:noFill/>
                    </a:lnB>
                    <a:solidFill>
                      <a:schemeClr val="accent6">
                        <a:lumMod val="20000"/>
                        <a:lumOff val="80000"/>
                      </a:schemeClr>
                    </a:solidFill>
                  </a:tcPr>
                </a:tc>
              </a:tr>
              <a:tr h="241423">
                <a:tc>
                  <a:txBody>
                    <a:bodyPr/>
                    <a:lstStyle/>
                    <a:p>
                      <a:pPr indent="0" algn="l">
                        <a:lnSpc>
                          <a:spcPct val="100000"/>
                        </a:lnSpc>
                        <a:spcAft>
                          <a:spcPts val="0"/>
                        </a:spcAft>
                      </a:pPr>
                      <a:r>
                        <a:rPr lang="es-ES_tradnl" sz="1200" b="1" dirty="0">
                          <a:latin typeface="+mj-lt"/>
                          <a:ea typeface="Times New Roman"/>
                          <a:cs typeface="Times New Roman"/>
                        </a:rPr>
                        <a:t>Longitud del intestino, cm</a:t>
                      </a:r>
                      <a:endParaRPr lang="es-EC" sz="1200" b="1" dirty="0">
                        <a:latin typeface="+mj-lt"/>
                        <a:ea typeface="Times New Roman"/>
                        <a:cs typeface="Times New Roman"/>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111,20</a:t>
                      </a:r>
                      <a:endParaRPr lang="es-EC" sz="1200" b="1">
                        <a:latin typeface="+mj-lt"/>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114,20</a:t>
                      </a:r>
                      <a:endParaRPr lang="es-EC" sz="1200" b="1">
                        <a:latin typeface="+mj-lt"/>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-1,081</a:t>
                      </a:r>
                      <a:endParaRPr lang="es-EC" sz="1200" b="1">
                        <a:latin typeface="+mj-lt"/>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0,170</a:t>
                      </a:r>
                      <a:endParaRPr lang="es-EC" sz="1200" b="1">
                        <a:latin typeface="+mj-lt"/>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es-ES_tradnl" sz="1200" b="1">
                          <a:latin typeface="+mj-lt"/>
                          <a:ea typeface="Times New Roman"/>
                          <a:cs typeface="Times New Roman"/>
                        </a:rPr>
                        <a:t>ns</a:t>
                      </a:r>
                      <a:endParaRPr lang="es-EC" sz="1200" b="1">
                        <a:latin typeface="+mj-lt"/>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es-ES_tradnl" sz="1200" b="1" dirty="0">
                          <a:latin typeface="+mj-lt"/>
                          <a:ea typeface="Times New Roman"/>
                          <a:cs typeface="Times New Roman"/>
                        </a:rPr>
                        <a:t>3,37</a:t>
                      </a:r>
                      <a:endParaRPr lang="es-EC" sz="1200" b="1" dirty="0">
                        <a:latin typeface="+mj-lt"/>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r>
            </a:tbl>
          </a:graphicData>
        </a:graphic>
      </p:graphicFrame>
      <p:sp>
        <p:nvSpPr>
          <p:cNvPr id="5" name="4 CuadroTexto"/>
          <p:cNvSpPr txBox="1"/>
          <p:nvPr/>
        </p:nvSpPr>
        <p:spPr>
          <a:xfrm>
            <a:off x="908699" y="3609890"/>
            <a:ext cx="7848872" cy="646331"/>
          </a:xfrm>
          <a:prstGeom prst="rect">
            <a:avLst/>
          </a:prstGeom>
          <a:noFill/>
        </p:spPr>
        <p:txBody>
          <a:bodyPr wrap="square" rtlCol="0">
            <a:spAutoFit/>
          </a:bodyPr>
          <a:lstStyle/>
          <a:p>
            <a:r>
              <a:rPr lang="es-ES_tradnl" sz="1200" b="1" dirty="0" smtClean="0"/>
              <a:t>Prob. &gt; 0.05: No existen diferencias estadísticas (</a:t>
            </a:r>
            <a:r>
              <a:rPr lang="es-ES_tradnl" sz="1200" b="1" dirty="0" err="1" smtClean="0"/>
              <a:t>ns</a:t>
            </a:r>
            <a:r>
              <a:rPr lang="es-ES_tradnl" sz="1200" b="1" dirty="0" smtClean="0"/>
              <a:t>).</a:t>
            </a:r>
            <a:endParaRPr lang="es-EC" sz="1200" b="1" dirty="0" smtClean="0"/>
          </a:p>
          <a:p>
            <a:r>
              <a:rPr lang="es-ES_tradnl" sz="1200" b="1" dirty="0" smtClean="0"/>
              <a:t>Prob &lt; 0.05: Existen diferencias significativas (*).</a:t>
            </a:r>
            <a:endParaRPr lang="es-EC" sz="1200" b="1" dirty="0" smtClean="0"/>
          </a:p>
          <a:p>
            <a:r>
              <a:rPr lang="es-ES_tradnl" sz="1200" b="1" dirty="0" smtClean="0"/>
              <a:t>Elaborado por: Mantilla y Mejía (2013)</a:t>
            </a:r>
            <a:endParaRPr lang="es-EC" sz="1200" b="1" dirty="0"/>
          </a:p>
        </p:txBody>
      </p:sp>
      <p:pic>
        <p:nvPicPr>
          <p:cNvPr id="36866" name="Picture 2" descr="https://encrypted-tbn3.gstatic.com/images?q=tbn:ANd9GcRNQJ2GpjtWbeJsNvlbIDwZFaJMv8enxCcSrdaSFzpMQj1zFG34"/>
          <p:cNvPicPr>
            <a:picLocks noChangeAspect="1" noChangeArrowheads="1"/>
          </p:cNvPicPr>
          <p:nvPr/>
        </p:nvPicPr>
        <p:blipFill>
          <a:blip r:embed="rId2" cstate="print"/>
          <a:srcRect/>
          <a:stretch>
            <a:fillRect/>
          </a:stretch>
        </p:blipFill>
        <p:spPr bwMode="auto">
          <a:xfrm>
            <a:off x="6042223" y="3789040"/>
            <a:ext cx="2562225" cy="1781175"/>
          </a:xfrm>
          <a:prstGeom prst="rect">
            <a:avLst/>
          </a:prstGeom>
          <a:noFill/>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5828908"/>
            <a:ext cx="2520280"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CuadroTexto"/>
          <p:cNvSpPr txBox="1"/>
          <p:nvPr/>
        </p:nvSpPr>
        <p:spPr>
          <a:xfrm>
            <a:off x="0" y="44624"/>
            <a:ext cx="9144000" cy="830997"/>
          </a:xfrm>
          <a:prstGeom prst="rect">
            <a:avLst/>
          </a:prstGeom>
          <a:noFill/>
        </p:spPr>
        <p:txBody>
          <a:bodyPr wrap="square" rtlCol="0">
            <a:spAutoFit/>
          </a:bodyPr>
          <a:lstStyle/>
          <a:p>
            <a:pPr algn="ctr"/>
            <a:r>
              <a:rPr lang="es-ES" sz="2400" b="1" dirty="0" smtClean="0">
                <a:solidFill>
                  <a:srgbClr val="0070C0"/>
                </a:solidFill>
                <a:effectLst>
                  <a:outerShdw blurRad="38100" dist="38100" dir="2700000" algn="tl">
                    <a:srgbClr val="000000">
                      <a:alpha val="43137"/>
                    </a:srgbClr>
                  </a:outerShdw>
                </a:effectLst>
              </a:rPr>
              <a:t>Densidad del huevo</a:t>
            </a:r>
            <a:r>
              <a:rPr lang="es-ES" sz="2400" b="1" dirty="0">
                <a:solidFill>
                  <a:srgbClr val="0070C0"/>
                </a:solidFill>
                <a:effectLst>
                  <a:outerShdw blurRad="38100" dist="38100" dir="2700000" algn="tl">
                    <a:srgbClr val="000000">
                      <a:alpha val="43137"/>
                    </a:srgbClr>
                  </a:outerShdw>
                </a:effectLst>
              </a:rPr>
              <a:t>, </a:t>
            </a:r>
            <a:r>
              <a:rPr lang="es-ES" sz="2400" b="1" dirty="0" smtClean="0">
                <a:solidFill>
                  <a:srgbClr val="0070C0"/>
                </a:solidFill>
                <a:effectLst>
                  <a:outerShdw blurRad="38100" dist="38100" dir="2700000" algn="tl">
                    <a:srgbClr val="000000">
                      <a:alpha val="43137"/>
                    </a:srgbClr>
                  </a:outerShdw>
                </a:effectLst>
              </a:rPr>
              <a:t>g/ml  -  Longitud </a:t>
            </a:r>
            <a:r>
              <a:rPr lang="es-ES" sz="2400" b="1" dirty="0">
                <a:solidFill>
                  <a:srgbClr val="0070C0"/>
                </a:solidFill>
                <a:effectLst>
                  <a:outerShdw blurRad="38100" dist="38100" dir="2700000" algn="tl">
                    <a:srgbClr val="000000">
                      <a:alpha val="43137"/>
                    </a:srgbClr>
                  </a:outerShdw>
                </a:effectLst>
              </a:rPr>
              <a:t>del intestino, cm</a:t>
            </a:r>
            <a:endParaRPr lang="es-EC" sz="2400" dirty="0">
              <a:solidFill>
                <a:srgbClr val="0070C0"/>
              </a:solidFill>
              <a:effectLst>
                <a:outerShdw blurRad="38100" dist="38100" dir="2700000" algn="tl">
                  <a:srgbClr val="000000">
                    <a:alpha val="43137"/>
                  </a:srgbClr>
                </a:outerShdw>
              </a:effectLst>
            </a:endParaRPr>
          </a:p>
          <a:p>
            <a:pPr algn="ctr"/>
            <a:endParaRPr lang="es-EC" sz="2400" dirty="0">
              <a:solidFill>
                <a:srgbClr val="0070C0"/>
              </a:solidFill>
              <a:effectLst>
                <a:outerShdw blurRad="38100" dist="38100" dir="2700000" algn="tl">
                  <a:srgbClr val="000000">
                    <a:alpha val="43137"/>
                  </a:srgbClr>
                </a:outerShdw>
              </a:effectLst>
            </a:endParaRPr>
          </a:p>
        </p:txBody>
      </p:sp>
    </p:spTree>
  </p:cSld>
  <p:clrMapOvr>
    <a:masterClrMapping/>
  </p:clrMapOvr>
  <p:transition spd="med">
    <p:wipe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262875420"/>
              </p:ext>
            </p:extLst>
          </p:nvPr>
        </p:nvGraphicFramePr>
        <p:xfrm>
          <a:off x="467544" y="1168796"/>
          <a:ext cx="5761355" cy="3215640"/>
        </p:xfrm>
        <a:graphic>
          <a:graphicData uri="http://schemas.openxmlformats.org/drawingml/2006/table">
            <a:tbl>
              <a:tblPr/>
              <a:tblGrid>
                <a:gridCol w="2790825"/>
                <a:gridCol w="1259840"/>
                <a:gridCol w="598805"/>
                <a:gridCol w="1111885"/>
              </a:tblGrid>
              <a:tr h="190500">
                <a:tc gridSpan="4">
                  <a:txBody>
                    <a:bodyPr/>
                    <a:lstStyle/>
                    <a:p>
                      <a:pPr indent="0" algn="ctr">
                        <a:lnSpc>
                          <a:spcPct val="100000"/>
                        </a:lnSpc>
                        <a:spcAft>
                          <a:spcPts val="0"/>
                        </a:spcAft>
                      </a:pPr>
                      <a:r>
                        <a:rPr lang="es-ES_tradnl" sz="1200" b="1" dirty="0">
                          <a:latin typeface="+mj-lt"/>
                          <a:ea typeface="Times New Roman"/>
                          <a:cs typeface="Times New Roman"/>
                        </a:rPr>
                        <a:t>MORTALIDAD DE GALLINAS LOHMANN BROWN DE LAS 19 A LAS 64 SEMANAS DE EDAD, POR EFECTO DEL SUMINISTRO DE DOS PRESENTACIONES DE ALIMENTO, EN PORCENTAJE</a:t>
                      </a:r>
                      <a:endParaRPr lang="es-EC" sz="1200" b="1" dirty="0">
                        <a:latin typeface="+mj-lt"/>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r>
              <a:tr h="190500">
                <a:tc>
                  <a:txBody>
                    <a:bodyPr/>
                    <a:lstStyle/>
                    <a:p>
                      <a:pPr indent="0" algn="just">
                        <a:lnSpc>
                          <a:spcPct val="100000"/>
                        </a:lnSpc>
                        <a:spcAft>
                          <a:spcPts val="0"/>
                        </a:spcAft>
                      </a:pPr>
                      <a:r>
                        <a:rPr lang="es-ES_tradnl" sz="1200" b="1">
                          <a:latin typeface="+mj-lt"/>
                          <a:ea typeface="Times New Roman"/>
                          <a:cs typeface="Times New Roman"/>
                        </a:rPr>
                        <a:t> </a:t>
                      </a:r>
                      <a:endParaRPr lang="es-EC" sz="1200" b="1">
                        <a:latin typeface="+mj-lt"/>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indent="0" algn="ctr">
                        <a:lnSpc>
                          <a:spcPct val="100000"/>
                        </a:lnSpc>
                        <a:spcAft>
                          <a:spcPts val="0"/>
                        </a:spcAft>
                      </a:pPr>
                      <a:r>
                        <a:rPr lang="es-ES_tradnl" sz="1200" b="1">
                          <a:latin typeface="+mj-lt"/>
                          <a:ea typeface="Times New Roman"/>
                          <a:cs typeface="Times New Roman"/>
                        </a:rPr>
                        <a:t>Tipo de alimento</a:t>
                      </a:r>
                      <a:endParaRPr lang="es-EC" sz="1200" b="1">
                        <a:latin typeface="+mj-lt"/>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r h="190500">
                <a:tc>
                  <a:txBody>
                    <a:bodyPr/>
                    <a:lstStyle/>
                    <a:p>
                      <a:pPr indent="0" algn="just">
                        <a:lnSpc>
                          <a:spcPct val="100000"/>
                        </a:lnSpc>
                        <a:spcAft>
                          <a:spcPts val="0"/>
                        </a:spcAft>
                      </a:pPr>
                      <a:r>
                        <a:rPr lang="es-ES_tradnl" sz="1200" b="1">
                          <a:latin typeface="+mj-lt"/>
                          <a:ea typeface="Times New Roman"/>
                          <a:cs typeface="Times New Roman"/>
                        </a:rPr>
                        <a:t>Mortalidad, %</a:t>
                      </a:r>
                      <a:endParaRPr lang="es-EC" sz="1200" b="1">
                        <a:latin typeface="+mj-lt"/>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es-ES_tradnl" sz="1200" b="1">
                          <a:latin typeface="+mj-lt"/>
                          <a:ea typeface="Times New Roman"/>
                          <a:cs typeface="Times New Roman"/>
                        </a:rPr>
                        <a:t>Pellets</a:t>
                      </a:r>
                      <a:endParaRPr lang="es-EC" sz="1200" b="1">
                        <a:latin typeface="+mj-lt"/>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es-ES_tradnl" sz="1200" b="1" dirty="0" smtClean="0">
                          <a:latin typeface="+mj-lt"/>
                          <a:ea typeface="Times New Roman"/>
                          <a:cs typeface="Times New Roman"/>
                        </a:rPr>
                        <a:t>Harina</a:t>
                      </a:r>
                      <a:endParaRPr lang="es-EC" sz="1200" b="1" dirty="0">
                        <a:latin typeface="+mj-lt"/>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indent="0" algn="just">
                        <a:lnSpc>
                          <a:spcPct val="100000"/>
                        </a:lnSpc>
                        <a:spcAft>
                          <a:spcPts val="0"/>
                        </a:spcAft>
                      </a:pPr>
                      <a:r>
                        <a:rPr lang="es-ES_tradnl" sz="1200" b="1">
                          <a:latin typeface="+mj-lt"/>
                          <a:ea typeface="Times New Roman"/>
                          <a:cs typeface="Times New Roman"/>
                        </a:rPr>
                        <a:t>A las 22 semanas</a:t>
                      </a:r>
                      <a:endParaRPr lang="es-EC" sz="1200" b="1">
                        <a:latin typeface="+mj-lt"/>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Aft>
                          <a:spcPts val="0"/>
                        </a:spcAft>
                      </a:pPr>
                      <a:r>
                        <a:rPr lang="es-ES_tradnl" sz="1200" b="1">
                          <a:latin typeface="+mj-lt"/>
                          <a:ea typeface="Times New Roman"/>
                          <a:cs typeface="Times New Roman"/>
                        </a:rPr>
                        <a:t>0,00</a:t>
                      </a:r>
                      <a:endParaRPr lang="es-EC" sz="1200" b="1">
                        <a:latin typeface="+mj-lt"/>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Aft>
                          <a:spcPts val="0"/>
                        </a:spcAft>
                      </a:pPr>
                      <a:r>
                        <a:rPr lang="es-ES_tradnl" sz="1200" b="1">
                          <a:latin typeface="+mj-lt"/>
                          <a:ea typeface="Times New Roman"/>
                          <a:cs typeface="Times New Roman"/>
                        </a:rPr>
                        <a:t>0,00</a:t>
                      </a:r>
                      <a:endParaRPr lang="es-EC" sz="1200" b="1">
                        <a:latin typeface="+mj-lt"/>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90500">
                <a:tc>
                  <a:txBody>
                    <a:bodyPr/>
                    <a:lstStyle/>
                    <a:p>
                      <a:pPr indent="0" algn="just">
                        <a:lnSpc>
                          <a:spcPct val="100000"/>
                        </a:lnSpc>
                        <a:spcAft>
                          <a:spcPts val="0"/>
                        </a:spcAft>
                      </a:pPr>
                      <a:r>
                        <a:rPr lang="es-ES_tradnl" sz="1200" b="1">
                          <a:latin typeface="+mj-lt"/>
                          <a:ea typeface="Times New Roman"/>
                          <a:cs typeface="Times New Roman"/>
                        </a:rPr>
                        <a:t>A las 26 semanas</a:t>
                      </a:r>
                      <a:endParaRPr lang="es-EC" sz="1200" b="1">
                        <a:latin typeface="+mj-lt"/>
                        <a:ea typeface="Times New Roman"/>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0,00</a:t>
                      </a:r>
                      <a:endParaRPr lang="es-EC" sz="1200" b="1">
                        <a:latin typeface="+mj-lt"/>
                        <a:ea typeface="Times New Roman"/>
                        <a:cs typeface="Times New Roman"/>
                      </a:endParaRPr>
                    </a:p>
                  </a:txBody>
                  <a:tcPr marL="44450" marR="44450" marT="0" marB="0" anchor="b">
                    <a:lnL>
                      <a:noFill/>
                    </a:lnL>
                    <a:lnR>
                      <a:noFill/>
                    </a:lnR>
                    <a:lnT>
                      <a:noFill/>
                    </a:lnT>
                    <a:lnB>
                      <a:noFill/>
                    </a:lnB>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0,44</a:t>
                      </a:r>
                      <a:endParaRPr lang="es-EC" sz="1200" b="1">
                        <a:latin typeface="+mj-lt"/>
                        <a:ea typeface="Times New Roman"/>
                        <a:cs typeface="Times New Roman"/>
                      </a:endParaRPr>
                    </a:p>
                  </a:txBody>
                  <a:tcPr marL="44450" marR="44450" marT="0" marB="0" anchor="b">
                    <a:lnL>
                      <a:noFill/>
                    </a:lnL>
                    <a:lnR>
                      <a:noFill/>
                    </a:lnR>
                    <a:lnT>
                      <a:noFill/>
                    </a:lnT>
                    <a:lnB>
                      <a:noFill/>
                    </a:lnB>
                  </a:tcPr>
                </a:tc>
              </a:tr>
              <a:tr h="190500">
                <a:tc>
                  <a:txBody>
                    <a:bodyPr/>
                    <a:lstStyle/>
                    <a:p>
                      <a:pPr indent="0" algn="just">
                        <a:lnSpc>
                          <a:spcPct val="100000"/>
                        </a:lnSpc>
                        <a:spcAft>
                          <a:spcPts val="0"/>
                        </a:spcAft>
                      </a:pPr>
                      <a:r>
                        <a:rPr lang="es-ES_tradnl" sz="1200" b="1">
                          <a:latin typeface="+mj-lt"/>
                          <a:ea typeface="Times New Roman"/>
                          <a:cs typeface="Times New Roman"/>
                        </a:rPr>
                        <a:t>A las 30 semanas</a:t>
                      </a:r>
                      <a:endParaRPr lang="es-EC" sz="1200" b="1">
                        <a:latin typeface="+mj-lt"/>
                        <a:ea typeface="Times New Roman"/>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0,44</a:t>
                      </a:r>
                      <a:endParaRPr lang="es-EC" sz="1200" b="1">
                        <a:latin typeface="+mj-lt"/>
                        <a:ea typeface="Times New Roman"/>
                        <a:cs typeface="Times New Roman"/>
                      </a:endParaRPr>
                    </a:p>
                  </a:txBody>
                  <a:tcPr marL="44450" marR="44450" marT="0" marB="0" anchor="b">
                    <a:lnL>
                      <a:noFill/>
                    </a:lnL>
                    <a:lnR>
                      <a:noFill/>
                    </a:lnR>
                    <a:lnT>
                      <a:noFill/>
                    </a:lnT>
                    <a:lnB>
                      <a:noFill/>
                    </a:lnB>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0,44</a:t>
                      </a:r>
                      <a:endParaRPr lang="es-EC" sz="1200" b="1">
                        <a:latin typeface="+mj-lt"/>
                        <a:ea typeface="Times New Roman"/>
                        <a:cs typeface="Times New Roman"/>
                      </a:endParaRPr>
                    </a:p>
                  </a:txBody>
                  <a:tcPr marL="44450" marR="44450" marT="0" marB="0" anchor="b">
                    <a:lnL>
                      <a:noFill/>
                    </a:lnL>
                    <a:lnR>
                      <a:noFill/>
                    </a:lnR>
                    <a:lnT>
                      <a:noFill/>
                    </a:lnT>
                    <a:lnB>
                      <a:noFill/>
                    </a:lnB>
                  </a:tcPr>
                </a:tc>
              </a:tr>
              <a:tr h="190500">
                <a:tc>
                  <a:txBody>
                    <a:bodyPr/>
                    <a:lstStyle/>
                    <a:p>
                      <a:pPr indent="0" algn="just">
                        <a:lnSpc>
                          <a:spcPct val="100000"/>
                        </a:lnSpc>
                        <a:spcAft>
                          <a:spcPts val="0"/>
                        </a:spcAft>
                      </a:pPr>
                      <a:r>
                        <a:rPr lang="es-ES_tradnl" sz="1200" b="1" dirty="0">
                          <a:latin typeface="+mj-lt"/>
                          <a:ea typeface="Times New Roman"/>
                          <a:cs typeface="Times New Roman"/>
                        </a:rPr>
                        <a:t>A las 34 semanas</a:t>
                      </a:r>
                      <a:endParaRPr lang="es-EC" sz="1200" b="1" dirty="0">
                        <a:latin typeface="+mj-lt"/>
                        <a:ea typeface="Times New Roman"/>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0,89</a:t>
                      </a:r>
                      <a:endParaRPr lang="es-EC" sz="1200" b="1">
                        <a:latin typeface="+mj-lt"/>
                        <a:ea typeface="Times New Roman"/>
                        <a:cs typeface="Times New Roman"/>
                      </a:endParaRPr>
                    </a:p>
                  </a:txBody>
                  <a:tcPr marL="44450" marR="44450" marT="0" marB="0" anchor="b">
                    <a:lnL>
                      <a:noFill/>
                    </a:lnL>
                    <a:lnR>
                      <a:noFill/>
                    </a:lnR>
                    <a:lnT>
                      <a:noFill/>
                    </a:lnT>
                    <a:lnB>
                      <a:noFill/>
                    </a:lnB>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0,89</a:t>
                      </a:r>
                      <a:endParaRPr lang="es-EC" sz="1200" b="1">
                        <a:latin typeface="+mj-lt"/>
                        <a:ea typeface="Times New Roman"/>
                        <a:cs typeface="Times New Roman"/>
                      </a:endParaRPr>
                    </a:p>
                  </a:txBody>
                  <a:tcPr marL="44450" marR="44450" marT="0" marB="0" anchor="b">
                    <a:lnL>
                      <a:noFill/>
                    </a:lnL>
                    <a:lnR>
                      <a:noFill/>
                    </a:lnR>
                    <a:lnT>
                      <a:noFill/>
                    </a:lnT>
                    <a:lnB>
                      <a:noFill/>
                    </a:lnB>
                  </a:tcPr>
                </a:tc>
              </a:tr>
              <a:tr h="190500">
                <a:tc>
                  <a:txBody>
                    <a:bodyPr/>
                    <a:lstStyle/>
                    <a:p>
                      <a:pPr indent="0" algn="just">
                        <a:lnSpc>
                          <a:spcPct val="100000"/>
                        </a:lnSpc>
                        <a:spcAft>
                          <a:spcPts val="0"/>
                        </a:spcAft>
                      </a:pPr>
                      <a:r>
                        <a:rPr lang="es-ES_tradnl" sz="1200" b="1">
                          <a:latin typeface="+mj-lt"/>
                          <a:ea typeface="Times New Roman"/>
                          <a:cs typeface="Times New Roman"/>
                        </a:rPr>
                        <a:t>A las 38 semanas</a:t>
                      </a:r>
                      <a:endParaRPr lang="es-EC" sz="1200" b="1">
                        <a:latin typeface="+mj-lt"/>
                        <a:ea typeface="Times New Roman"/>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1,33</a:t>
                      </a:r>
                      <a:endParaRPr lang="es-EC" sz="1200" b="1">
                        <a:latin typeface="+mj-lt"/>
                        <a:ea typeface="Times New Roman"/>
                        <a:cs typeface="Times New Roman"/>
                      </a:endParaRPr>
                    </a:p>
                  </a:txBody>
                  <a:tcPr marL="44450" marR="44450" marT="0" marB="0" anchor="b">
                    <a:lnL>
                      <a:noFill/>
                    </a:lnL>
                    <a:lnR>
                      <a:noFill/>
                    </a:lnR>
                    <a:lnT>
                      <a:noFill/>
                    </a:lnT>
                    <a:lnB>
                      <a:noFill/>
                    </a:lnB>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1,33</a:t>
                      </a:r>
                      <a:endParaRPr lang="es-EC" sz="1200" b="1">
                        <a:latin typeface="+mj-lt"/>
                        <a:ea typeface="Times New Roman"/>
                        <a:cs typeface="Times New Roman"/>
                      </a:endParaRPr>
                    </a:p>
                  </a:txBody>
                  <a:tcPr marL="44450" marR="44450" marT="0" marB="0" anchor="b">
                    <a:lnL>
                      <a:noFill/>
                    </a:lnL>
                    <a:lnR>
                      <a:noFill/>
                    </a:lnR>
                    <a:lnT>
                      <a:noFill/>
                    </a:lnT>
                    <a:lnB>
                      <a:noFill/>
                    </a:lnB>
                  </a:tcPr>
                </a:tc>
              </a:tr>
              <a:tr h="190500">
                <a:tc>
                  <a:txBody>
                    <a:bodyPr/>
                    <a:lstStyle/>
                    <a:p>
                      <a:pPr indent="0" algn="just">
                        <a:lnSpc>
                          <a:spcPct val="100000"/>
                        </a:lnSpc>
                        <a:spcAft>
                          <a:spcPts val="0"/>
                        </a:spcAft>
                      </a:pPr>
                      <a:r>
                        <a:rPr lang="es-ES_tradnl" sz="1200" b="1">
                          <a:latin typeface="+mj-lt"/>
                          <a:ea typeface="Times New Roman"/>
                          <a:cs typeface="Times New Roman"/>
                        </a:rPr>
                        <a:t>A las 42 semanas</a:t>
                      </a:r>
                      <a:endParaRPr lang="es-EC" sz="1200" b="1">
                        <a:latin typeface="+mj-lt"/>
                        <a:ea typeface="Times New Roman"/>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2,22</a:t>
                      </a:r>
                      <a:endParaRPr lang="es-EC" sz="1200" b="1">
                        <a:latin typeface="+mj-lt"/>
                        <a:ea typeface="Times New Roman"/>
                        <a:cs typeface="Times New Roman"/>
                      </a:endParaRPr>
                    </a:p>
                  </a:txBody>
                  <a:tcPr marL="44450" marR="44450" marT="0" marB="0" anchor="b">
                    <a:lnL>
                      <a:noFill/>
                    </a:lnL>
                    <a:lnR>
                      <a:noFill/>
                    </a:lnR>
                    <a:lnT>
                      <a:noFill/>
                    </a:lnT>
                    <a:lnB>
                      <a:noFill/>
                    </a:lnB>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1,78</a:t>
                      </a:r>
                      <a:endParaRPr lang="es-EC" sz="1200" b="1">
                        <a:latin typeface="+mj-lt"/>
                        <a:ea typeface="Times New Roman"/>
                        <a:cs typeface="Times New Roman"/>
                      </a:endParaRPr>
                    </a:p>
                  </a:txBody>
                  <a:tcPr marL="44450" marR="44450" marT="0" marB="0" anchor="b">
                    <a:lnL>
                      <a:noFill/>
                    </a:lnL>
                    <a:lnR>
                      <a:noFill/>
                    </a:lnR>
                    <a:lnT>
                      <a:noFill/>
                    </a:lnT>
                    <a:lnB>
                      <a:noFill/>
                    </a:lnB>
                  </a:tcPr>
                </a:tc>
              </a:tr>
              <a:tr h="190500">
                <a:tc>
                  <a:txBody>
                    <a:bodyPr/>
                    <a:lstStyle/>
                    <a:p>
                      <a:pPr indent="0" algn="just">
                        <a:lnSpc>
                          <a:spcPct val="100000"/>
                        </a:lnSpc>
                        <a:spcAft>
                          <a:spcPts val="0"/>
                        </a:spcAft>
                      </a:pPr>
                      <a:r>
                        <a:rPr lang="es-ES_tradnl" sz="1200" b="1">
                          <a:latin typeface="+mj-lt"/>
                          <a:ea typeface="Times New Roman"/>
                          <a:cs typeface="Times New Roman"/>
                        </a:rPr>
                        <a:t>A las 46 semanas</a:t>
                      </a:r>
                      <a:endParaRPr lang="es-EC" sz="1200" b="1">
                        <a:latin typeface="+mj-lt"/>
                        <a:ea typeface="Times New Roman"/>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2,67</a:t>
                      </a:r>
                      <a:endParaRPr lang="es-EC" sz="1200" b="1">
                        <a:latin typeface="+mj-lt"/>
                        <a:ea typeface="Times New Roman"/>
                        <a:cs typeface="Times New Roman"/>
                      </a:endParaRPr>
                    </a:p>
                  </a:txBody>
                  <a:tcPr marL="44450" marR="44450" marT="0" marB="0" anchor="b">
                    <a:lnL>
                      <a:noFill/>
                    </a:lnL>
                    <a:lnR>
                      <a:noFill/>
                    </a:lnR>
                    <a:lnT>
                      <a:noFill/>
                    </a:lnT>
                    <a:lnB>
                      <a:noFill/>
                    </a:lnB>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2,22</a:t>
                      </a:r>
                      <a:endParaRPr lang="es-EC" sz="1200" b="1">
                        <a:latin typeface="+mj-lt"/>
                        <a:ea typeface="Times New Roman"/>
                        <a:cs typeface="Times New Roman"/>
                      </a:endParaRPr>
                    </a:p>
                  </a:txBody>
                  <a:tcPr marL="44450" marR="44450" marT="0" marB="0" anchor="b">
                    <a:lnL>
                      <a:noFill/>
                    </a:lnL>
                    <a:lnR>
                      <a:noFill/>
                    </a:lnR>
                    <a:lnT>
                      <a:noFill/>
                    </a:lnT>
                    <a:lnB>
                      <a:noFill/>
                    </a:lnB>
                  </a:tcPr>
                </a:tc>
              </a:tr>
              <a:tr h="190500">
                <a:tc>
                  <a:txBody>
                    <a:bodyPr/>
                    <a:lstStyle/>
                    <a:p>
                      <a:pPr indent="0" algn="just">
                        <a:lnSpc>
                          <a:spcPct val="100000"/>
                        </a:lnSpc>
                        <a:spcAft>
                          <a:spcPts val="0"/>
                        </a:spcAft>
                      </a:pPr>
                      <a:r>
                        <a:rPr lang="es-ES_tradnl" sz="1200" b="1">
                          <a:latin typeface="+mj-lt"/>
                          <a:ea typeface="Times New Roman"/>
                          <a:cs typeface="Times New Roman"/>
                        </a:rPr>
                        <a:t>A las 50 semanas</a:t>
                      </a:r>
                      <a:endParaRPr lang="es-EC" sz="1200" b="1">
                        <a:latin typeface="+mj-lt"/>
                        <a:ea typeface="Times New Roman"/>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3,11</a:t>
                      </a:r>
                      <a:endParaRPr lang="es-EC" sz="1200" b="1">
                        <a:latin typeface="+mj-lt"/>
                        <a:ea typeface="Times New Roman"/>
                        <a:cs typeface="Times New Roman"/>
                      </a:endParaRPr>
                    </a:p>
                  </a:txBody>
                  <a:tcPr marL="44450" marR="44450" marT="0" marB="0" anchor="b">
                    <a:lnL>
                      <a:noFill/>
                    </a:lnL>
                    <a:lnR>
                      <a:noFill/>
                    </a:lnR>
                    <a:lnT>
                      <a:noFill/>
                    </a:lnT>
                    <a:lnB>
                      <a:noFill/>
                    </a:lnB>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2,67</a:t>
                      </a:r>
                      <a:endParaRPr lang="es-EC" sz="1200" b="1">
                        <a:latin typeface="+mj-lt"/>
                        <a:ea typeface="Times New Roman"/>
                        <a:cs typeface="Times New Roman"/>
                      </a:endParaRPr>
                    </a:p>
                  </a:txBody>
                  <a:tcPr marL="44450" marR="44450" marT="0" marB="0" anchor="b">
                    <a:lnL>
                      <a:noFill/>
                    </a:lnL>
                    <a:lnR>
                      <a:noFill/>
                    </a:lnR>
                    <a:lnT>
                      <a:noFill/>
                    </a:lnT>
                    <a:lnB>
                      <a:noFill/>
                    </a:lnB>
                  </a:tcPr>
                </a:tc>
              </a:tr>
              <a:tr h="190500">
                <a:tc>
                  <a:txBody>
                    <a:bodyPr/>
                    <a:lstStyle/>
                    <a:p>
                      <a:pPr indent="0" algn="just">
                        <a:lnSpc>
                          <a:spcPct val="100000"/>
                        </a:lnSpc>
                        <a:spcAft>
                          <a:spcPts val="0"/>
                        </a:spcAft>
                      </a:pPr>
                      <a:r>
                        <a:rPr lang="es-ES_tradnl" sz="1200" b="1">
                          <a:latin typeface="+mj-lt"/>
                          <a:ea typeface="Times New Roman"/>
                          <a:cs typeface="Times New Roman"/>
                        </a:rPr>
                        <a:t>A las 54 semanas</a:t>
                      </a:r>
                      <a:endParaRPr lang="es-EC" sz="1200" b="1">
                        <a:latin typeface="+mj-lt"/>
                        <a:ea typeface="Times New Roman"/>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3,56</a:t>
                      </a:r>
                      <a:endParaRPr lang="es-EC" sz="1200" b="1">
                        <a:latin typeface="+mj-lt"/>
                        <a:ea typeface="Times New Roman"/>
                        <a:cs typeface="Times New Roman"/>
                      </a:endParaRPr>
                    </a:p>
                  </a:txBody>
                  <a:tcPr marL="44450" marR="44450" marT="0" marB="0" anchor="b">
                    <a:lnL>
                      <a:noFill/>
                    </a:lnL>
                    <a:lnR>
                      <a:noFill/>
                    </a:lnR>
                    <a:lnT>
                      <a:noFill/>
                    </a:lnT>
                    <a:lnB>
                      <a:noFill/>
                    </a:lnB>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3,11</a:t>
                      </a:r>
                      <a:endParaRPr lang="es-EC" sz="1200" b="1">
                        <a:latin typeface="+mj-lt"/>
                        <a:ea typeface="Times New Roman"/>
                        <a:cs typeface="Times New Roman"/>
                      </a:endParaRPr>
                    </a:p>
                  </a:txBody>
                  <a:tcPr marL="44450" marR="44450" marT="0" marB="0" anchor="b">
                    <a:lnL>
                      <a:noFill/>
                    </a:lnL>
                    <a:lnR>
                      <a:noFill/>
                    </a:lnR>
                    <a:lnT>
                      <a:noFill/>
                    </a:lnT>
                    <a:lnB>
                      <a:noFill/>
                    </a:lnB>
                  </a:tcPr>
                </a:tc>
              </a:tr>
              <a:tr h="190500">
                <a:tc>
                  <a:txBody>
                    <a:bodyPr/>
                    <a:lstStyle/>
                    <a:p>
                      <a:pPr indent="0" algn="just">
                        <a:lnSpc>
                          <a:spcPct val="100000"/>
                        </a:lnSpc>
                        <a:spcAft>
                          <a:spcPts val="0"/>
                        </a:spcAft>
                      </a:pPr>
                      <a:r>
                        <a:rPr lang="es-ES_tradnl" sz="1200" b="1">
                          <a:latin typeface="+mj-lt"/>
                          <a:ea typeface="Times New Roman"/>
                          <a:cs typeface="Times New Roman"/>
                        </a:rPr>
                        <a:t>A las 58 semanas</a:t>
                      </a:r>
                      <a:endParaRPr lang="es-EC" sz="1200" b="1">
                        <a:latin typeface="+mj-lt"/>
                        <a:ea typeface="Times New Roman"/>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4,44</a:t>
                      </a:r>
                      <a:endParaRPr lang="es-EC" sz="1200" b="1">
                        <a:latin typeface="+mj-lt"/>
                        <a:ea typeface="Times New Roman"/>
                        <a:cs typeface="Times New Roman"/>
                      </a:endParaRPr>
                    </a:p>
                  </a:txBody>
                  <a:tcPr marL="44450" marR="44450" marT="0" marB="0" anchor="b">
                    <a:lnL>
                      <a:noFill/>
                    </a:lnL>
                    <a:lnR>
                      <a:noFill/>
                    </a:lnR>
                    <a:lnT>
                      <a:noFill/>
                    </a:lnT>
                    <a:lnB>
                      <a:noFill/>
                    </a:lnB>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4,00</a:t>
                      </a:r>
                      <a:endParaRPr lang="es-EC" sz="1200" b="1">
                        <a:latin typeface="+mj-lt"/>
                        <a:ea typeface="Times New Roman"/>
                        <a:cs typeface="Times New Roman"/>
                      </a:endParaRPr>
                    </a:p>
                  </a:txBody>
                  <a:tcPr marL="44450" marR="44450" marT="0" marB="0" anchor="b">
                    <a:lnL>
                      <a:noFill/>
                    </a:lnL>
                    <a:lnR>
                      <a:noFill/>
                    </a:lnR>
                    <a:lnT>
                      <a:noFill/>
                    </a:lnT>
                    <a:lnB>
                      <a:noFill/>
                    </a:lnB>
                  </a:tcPr>
                </a:tc>
              </a:tr>
              <a:tr h="190500">
                <a:tc>
                  <a:txBody>
                    <a:bodyPr/>
                    <a:lstStyle/>
                    <a:p>
                      <a:pPr indent="0" algn="just">
                        <a:lnSpc>
                          <a:spcPct val="100000"/>
                        </a:lnSpc>
                        <a:spcAft>
                          <a:spcPts val="0"/>
                        </a:spcAft>
                      </a:pPr>
                      <a:r>
                        <a:rPr lang="es-ES_tradnl" sz="1200" b="1">
                          <a:latin typeface="+mj-lt"/>
                          <a:ea typeface="Times New Roman"/>
                          <a:cs typeface="Times New Roman"/>
                        </a:rPr>
                        <a:t>A las 62 semanas</a:t>
                      </a:r>
                      <a:endParaRPr lang="es-EC" sz="1200" b="1">
                        <a:latin typeface="+mj-lt"/>
                        <a:ea typeface="Times New Roman"/>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5,33</a:t>
                      </a:r>
                      <a:endParaRPr lang="es-EC" sz="1200" b="1">
                        <a:latin typeface="+mj-lt"/>
                        <a:ea typeface="Times New Roman"/>
                        <a:cs typeface="Times New Roman"/>
                      </a:endParaRPr>
                    </a:p>
                  </a:txBody>
                  <a:tcPr marL="44450" marR="44450" marT="0" marB="0" anchor="b">
                    <a:lnL>
                      <a:noFill/>
                    </a:lnL>
                    <a:lnR>
                      <a:noFill/>
                    </a:lnR>
                    <a:lnT>
                      <a:noFill/>
                    </a:lnT>
                    <a:lnB>
                      <a:noFill/>
                    </a:lnB>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a:noFill/>
                    </a:lnB>
                  </a:tcPr>
                </a:tc>
                <a:tc>
                  <a:txBody>
                    <a:bodyPr/>
                    <a:lstStyle/>
                    <a:p>
                      <a:pPr indent="0" algn="ctr">
                        <a:lnSpc>
                          <a:spcPct val="100000"/>
                        </a:lnSpc>
                        <a:spcAft>
                          <a:spcPts val="0"/>
                        </a:spcAft>
                      </a:pPr>
                      <a:r>
                        <a:rPr lang="es-ES_tradnl" sz="1200" b="1">
                          <a:latin typeface="+mj-lt"/>
                          <a:ea typeface="Times New Roman"/>
                          <a:cs typeface="Times New Roman"/>
                        </a:rPr>
                        <a:t>4,89</a:t>
                      </a:r>
                      <a:endParaRPr lang="es-EC" sz="1200" b="1">
                        <a:latin typeface="+mj-lt"/>
                        <a:ea typeface="Times New Roman"/>
                        <a:cs typeface="Times New Roman"/>
                      </a:endParaRPr>
                    </a:p>
                  </a:txBody>
                  <a:tcPr marL="44450" marR="44450" marT="0" marB="0" anchor="b">
                    <a:lnL>
                      <a:noFill/>
                    </a:lnL>
                    <a:lnR>
                      <a:noFill/>
                    </a:lnR>
                    <a:lnT>
                      <a:noFill/>
                    </a:lnT>
                    <a:lnB>
                      <a:noFill/>
                    </a:lnB>
                  </a:tcPr>
                </a:tc>
              </a:tr>
              <a:tr h="190500">
                <a:tc>
                  <a:txBody>
                    <a:bodyPr/>
                    <a:lstStyle/>
                    <a:p>
                      <a:pPr indent="0" algn="just">
                        <a:lnSpc>
                          <a:spcPct val="100000"/>
                        </a:lnSpc>
                        <a:spcAft>
                          <a:spcPts val="0"/>
                        </a:spcAft>
                      </a:pPr>
                      <a:r>
                        <a:rPr lang="es-ES_tradnl" sz="1200" b="1" dirty="0">
                          <a:latin typeface="+mj-lt"/>
                          <a:ea typeface="Times New Roman"/>
                          <a:cs typeface="Times New Roman"/>
                        </a:rPr>
                        <a:t>A las 64 semanas</a:t>
                      </a:r>
                      <a:endParaRPr lang="es-EC" sz="1200" b="1" dirty="0">
                        <a:latin typeface="+mj-lt"/>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es-ES_tradnl" sz="1200" b="1">
                          <a:latin typeface="+mj-lt"/>
                          <a:ea typeface="Times New Roman"/>
                          <a:cs typeface="Times New Roman"/>
                        </a:rPr>
                        <a:t>5,33</a:t>
                      </a:r>
                      <a:endParaRPr lang="es-EC" sz="1200" b="1">
                        <a:latin typeface="+mj-lt"/>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0">
                        <a:lnSpc>
                          <a:spcPct val="100000"/>
                        </a:lnSpc>
                      </a:pPr>
                      <a:endParaRPr lang="es-EC" sz="1200" b="1">
                        <a:latin typeface="+mj-lt"/>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es-ES_tradnl" sz="1200" b="1" dirty="0">
                          <a:latin typeface="+mj-lt"/>
                          <a:ea typeface="Times New Roman"/>
                          <a:cs typeface="Times New Roman"/>
                        </a:rPr>
                        <a:t>4,89</a:t>
                      </a:r>
                      <a:endParaRPr lang="es-EC" sz="1200" b="1" dirty="0">
                        <a:latin typeface="+mj-lt"/>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828908"/>
            <a:ext cx="2304256"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5 CuadroTexto"/>
          <p:cNvSpPr txBox="1"/>
          <p:nvPr/>
        </p:nvSpPr>
        <p:spPr>
          <a:xfrm>
            <a:off x="827584" y="44624"/>
            <a:ext cx="7776864"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Mortalidad, %</a:t>
            </a:r>
            <a:endParaRPr lang="es-EC" sz="2800" dirty="0">
              <a:solidFill>
                <a:srgbClr val="0070C0"/>
              </a:solidFill>
              <a:effectLst>
                <a:outerShdw blurRad="38100" dist="38100" dir="2700000" algn="tl">
                  <a:srgbClr val="000000">
                    <a:alpha val="43137"/>
                  </a:srgbClr>
                </a:outerShdw>
              </a:effectLst>
            </a:endParaRPr>
          </a:p>
        </p:txBody>
      </p:sp>
      <p:sp>
        <p:nvSpPr>
          <p:cNvPr id="2" name="1 Rectángulo"/>
          <p:cNvSpPr/>
          <p:nvPr/>
        </p:nvSpPr>
        <p:spPr>
          <a:xfrm>
            <a:off x="480002" y="4525371"/>
            <a:ext cx="2940228" cy="276999"/>
          </a:xfrm>
          <a:prstGeom prst="rect">
            <a:avLst/>
          </a:prstGeom>
        </p:spPr>
        <p:txBody>
          <a:bodyPr wrap="none">
            <a:spAutoFit/>
          </a:bodyPr>
          <a:lstStyle/>
          <a:p>
            <a:r>
              <a:rPr lang="es-ES_tradnl" sz="1200" b="1" dirty="0"/>
              <a:t>Elaborado por: Mantilla y Mejía (2013)</a:t>
            </a:r>
            <a:endParaRPr lang="es-EC" sz="1200" b="1" dirty="0"/>
          </a:p>
        </p:txBody>
      </p:sp>
      <p:sp>
        <p:nvSpPr>
          <p:cNvPr id="9" name="Oval 491"/>
          <p:cNvSpPr>
            <a:spLocks noChangeArrowheads="1"/>
          </p:cNvSpPr>
          <p:nvPr/>
        </p:nvSpPr>
        <p:spPr bwMode="auto">
          <a:xfrm>
            <a:off x="3564246" y="4154992"/>
            <a:ext cx="648072"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
        <p:nvSpPr>
          <p:cNvPr id="10" name="Oval 491"/>
          <p:cNvSpPr>
            <a:spLocks noChangeArrowheads="1"/>
          </p:cNvSpPr>
          <p:nvPr/>
        </p:nvSpPr>
        <p:spPr bwMode="auto">
          <a:xfrm>
            <a:off x="5364446" y="4154298"/>
            <a:ext cx="648072"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
        <p:nvSpPr>
          <p:cNvPr id="12" name="11 CuadroTexto"/>
          <p:cNvSpPr txBox="1"/>
          <p:nvPr/>
        </p:nvSpPr>
        <p:spPr>
          <a:xfrm>
            <a:off x="6732240" y="2620650"/>
            <a:ext cx="2232248" cy="954107"/>
          </a:xfrm>
          <a:prstGeom prst="rect">
            <a:avLst/>
          </a:prstGeom>
          <a:noFill/>
          <a:ln>
            <a:solidFill>
              <a:schemeClr val="tx1"/>
            </a:solidFill>
          </a:ln>
        </p:spPr>
        <p:txBody>
          <a:bodyPr wrap="square" rtlCol="0">
            <a:spAutoFit/>
          </a:bodyPr>
          <a:lstStyle/>
          <a:p>
            <a:pPr algn="ctr"/>
            <a:r>
              <a:rPr lang="es-EC" sz="1400" dirty="0" smtClean="0"/>
              <a:t>No son altos</a:t>
            </a:r>
          </a:p>
          <a:p>
            <a:pPr algn="ctr"/>
            <a:r>
              <a:rPr lang="es-EC" sz="1400" dirty="0" smtClean="0"/>
              <a:t>No fueron por causas del tipo del alimento empleado</a:t>
            </a:r>
          </a:p>
        </p:txBody>
      </p:sp>
      <p:sp>
        <p:nvSpPr>
          <p:cNvPr id="3" name="2 CuadroTexto"/>
          <p:cNvSpPr txBox="1"/>
          <p:nvPr/>
        </p:nvSpPr>
        <p:spPr>
          <a:xfrm>
            <a:off x="7380312" y="1604987"/>
            <a:ext cx="1080120" cy="1015663"/>
          </a:xfrm>
          <a:prstGeom prst="rect">
            <a:avLst/>
          </a:prstGeom>
          <a:noFill/>
        </p:spPr>
        <p:txBody>
          <a:bodyPr wrap="square" rtlCol="0">
            <a:spAutoFit/>
          </a:bodyPr>
          <a:lstStyle/>
          <a:p>
            <a:r>
              <a:rPr lang="es-EC" sz="6000" dirty="0" smtClean="0">
                <a:solidFill>
                  <a:srgbClr val="006600"/>
                </a:solidFill>
              </a:rPr>
              <a:t>=</a:t>
            </a:r>
            <a:endParaRPr lang="es-EC" sz="6000" dirty="0">
              <a:solidFill>
                <a:srgbClr val="006600"/>
              </a:solidFill>
            </a:endParaRPr>
          </a:p>
        </p:txBody>
      </p:sp>
      <p:sp>
        <p:nvSpPr>
          <p:cNvPr id="13" name="12 CuadroTexto"/>
          <p:cNvSpPr txBox="1"/>
          <p:nvPr/>
        </p:nvSpPr>
        <p:spPr>
          <a:xfrm>
            <a:off x="6732240" y="3775441"/>
            <a:ext cx="2232248" cy="523220"/>
          </a:xfrm>
          <a:prstGeom prst="rect">
            <a:avLst/>
          </a:prstGeom>
          <a:noFill/>
          <a:ln>
            <a:solidFill>
              <a:schemeClr val="tx1"/>
            </a:solidFill>
          </a:ln>
        </p:spPr>
        <p:txBody>
          <a:bodyPr wrap="square" rtlCol="0">
            <a:spAutoFit/>
          </a:bodyPr>
          <a:lstStyle/>
          <a:p>
            <a:pPr algn="ctr"/>
            <a:r>
              <a:rPr lang="es-EC" sz="1400" dirty="0" smtClean="0"/>
              <a:t>Se debió a cambios medio-ambientales</a:t>
            </a:r>
          </a:p>
        </p:txBody>
      </p:sp>
    </p:spTree>
  </p:cSld>
  <p:clrMapOvr>
    <a:masterClrMapping/>
  </p:clrMapOvr>
  <p:transition spd="med">
    <p:wipe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828908"/>
            <a:ext cx="2304256"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5 CuadroTexto"/>
          <p:cNvSpPr txBox="1"/>
          <p:nvPr/>
        </p:nvSpPr>
        <p:spPr>
          <a:xfrm>
            <a:off x="827584" y="44624"/>
            <a:ext cx="7776864" cy="523220"/>
          </a:xfrm>
          <a:prstGeom prst="rect">
            <a:avLst/>
          </a:prstGeom>
          <a:noFill/>
        </p:spPr>
        <p:txBody>
          <a:bodyPr wrap="square" rtlCol="0">
            <a:spAutoFit/>
          </a:bodyPr>
          <a:lstStyle/>
          <a:p>
            <a:pPr algn="ctr"/>
            <a:r>
              <a:rPr lang="es-ES" sz="2800" b="1" dirty="0" smtClean="0">
                <a:solidFill>
                  <a:srgbClr val="0070C0"/>
                </a:solidFill>
                <a:effectLst>
                  <a:outerShdw blurRad="38100" dist="38100" dir="2700000" algn="tl">
                    <a:srgbClr val="000000">
                      <a:alpha val="43137"/>
                    </a:srgbClr>
                  </a:outerShdw>
                </a:effectLst>
              </a:rPr>
              <a:t>Mortalidad, %</a:t>
            </a:r>
            <a:endParaRPr lang="es-EC" sz="2800" dirty="0">
              <a:solidFill>
                <a:srgbClr val="0070C0"/>
              </a:solidFill>
              <a:effectLst>
                <a:outerShdw blurRad="38100" dist="38100" dir="2700000" algn="tl">
                  <a:srgbClr val="000000">
                    <a:alpha val="43137"/>
                  </a:srgbClr>
                </a:outerShdw>
              </a:effectLst>
            </a:endParaRPr>
          </a:p>
        </p:txBody>
      </p:sp>
      <p:graphicFrame>
        <p:nvGraphicFramePr>
          <p:cNvPr id="9" name="8 Gráfico"/>
          <p:cNvGraphicFramePr/>
          <p:nvPr>
            <p:extLst>
              <p:ext uri="{D42A27DB-BD31-4B8C-83A1-F6EECF244321}">
                <p14:modId xmlns:p14="http://schemas.microsoft.com/office/powerpoint/2010/main" val="1124335127"/>
              </p:ext>
            </p:extLst>
          </p:nvPr>
        </p:nvGraphicFramePr>
        <p:xfrm>
          <a:off x="511150" y="836712"/>
          <a:ext cx="6249491" cy="3929409"/>
        </p:xfrm>
        <a:graphic>
          <a:graphicData uri="http://schemas.openxmlformats.org/drawingml/2006/chart">
            <c:chart xmlns:c="http://schemas.openxmlformats.org/drawingml/2006/chart" xmlns:r="http://schemas.openxmlformats.org/officeDocument/2006/relationships" r:id="rId3"/>
          </a:graphicData>
        </a:graphic>
      </p:graphicFrame>
      <p:sp>
        <p:nvSpPr>
          <p:cNvPr id="3" name="2 Rectángulo"/>
          <p:cNvSpPr/>
          <p:nvPr/>
        </p:nvSpPr>
        <p:spPr>
          <a:xfrm>
            <a:off x="179512" y="5066600"/>
            <a:ext cx="7056784" cy="738664"/>
          </a:xfrm>
          <a:prstGeom prst="rect">
            <a:avLst/>
          </a:prstGeom>
        </p:spPr>
        <p:txBody>
          <a:bodyPr wrap="square">
            <a:spAutoFit/>
          </a:bodyPr>
          <a:lstStyle/>
          <a:p>
            <a:pPr algn="ctr"/>
            <a:r>
              <a:rPr lang="es-EC" sz="1400" b="1" dirty="0">
                <a:latin typeface="+mn-lt"/>
                <a:ea typeface="Calibri"/>
              </a:rPr>
              <a:t>Comportamiento de la mortalidad de gallinas </a:t>
            </a:r>
            <a:r>
              <a:rPr lang="es-EC" sz="1400" b="1" dirty="0" err="1">
                <a:latin typeface="+mn-lt"/>
                <a:ea typeface="Calibri"/>
              </a:rPr>
              <a:t>Lohmann</a:t>
            </a:r>
            <a:r>
              <a:rPr lang="es-EC" sz="1400" b="1" dirty="0">
                <a:latin typeface="+mn-lt"/>
                <a:ea typeface="Calibri"/>
              </a:rPr>
              <a:t> Brown por efecto del suministro de dos presentaciones de alimento entre las 19 y las 64 semanas de edad, en porcentaje.</a:t>
            </a:r>
            <a:endParaRPr lang="es-EC" sz="1400" b="1" dirty="0">
              <a:latin typeface="+mn-lt"/>
            </a:endParaRPr>
          </a:p>
        </p:txBody>
      </p:sp>
      <p:sp>
        <p:nvSpPr>
          <p:cNvPr id="10" name="9 Flecha abajo"/>
          <p:cNvSpPr/>
          <p:nvPr/>
        </p:nvSpPr>
        <p:spPr>
          <a:xfrm>
            <a:off x="7956376" y="1916832"/>
            <a:ext cx="288032" cy="360040"/>
          </a:xfrm>
          <a:prstGeom prst="downArrow">
            <a:avLst/>
          </a:prstGeom>
          <a:solidFill>
            <a:srgbClr val="006600"/>
          </a:solidFill>
          <a:ln>
            <a:solidFill>
              <a:schemeClr val="bg1"/>
            </a:solidFill>
          </a:ln>
          <a:effectLst>
            <a:glow rad="228600">
              <a:schemeClr val="accent1">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CuadroTexto"/>
          <p:cNvSpPr txBox="1"/>
          <p:nvPr/>
        </p:nvSpPr>
        <p:spPr>
          <a:xfrm>
            <a:off x="7236296" y="2620650"/>
            <a:ext cx="1728192" cy="1384995"/>
          </a:xfrm>
          <a:prstGeom prst="rect">
            <a:avLst/>
          </a:prstGeom>
          <a:noFill/>
          <a:ln>
            <a:solidFill>
              <a:schemeClr val="tx1"/>
            </a:solidFill>
          </a:ln>
        </p:spPr>
        <p:txBody>
          <a:bodyPr wrap="square" rtlCol="0">
            <a:spAutoFit/>
          </a:bodyPr>
          <a:lstStyle/>
          <a:p>
            <a:pPr algn="ctr"/>
            <a:r>
              <a:rPr lang="es-EC" sz="1400" dirty="0" err="1" smtClean="0"/>
              <a:t>Lowman</a:t>
            </a:r>
            <a:r>
              <a:rPr lang="es-EC" sz="1400" dirty="0" smtClean="0"/>
              <a:t> </a:t>
            </a:r>
            <a:r>
              <a:rPr lang="es-EC" sz="1400" dirty="0" err="1" smtClean="0"/>
              <a:t>brown</a:t>
            </a:r>
            <a:r>
              <a:rPr lang="es-EC" sz="1400" dirty="0" smtClean="0"/>
              <a:t> presenta una viabilidad normal del 94-96% de acuerdo a la guía de la línea</a:t>
            </a:r>
          </a:p>
        </p:txBody>
      </p:sp>
    </p:spTree>
    <p:extLst>
      <p:ext uri="{BB962C8B-B14F-4D97-AF65-F5344CB8AC3E}">
        <p14:creationId xmlns:p14="http://schemas.microsoft.com/office/powerpoint/2010/main" val="1337740851"/>
      </p:ext>
    </p:extLst>
  </p:cSld>
  <p:clrMapOvr>
    <a:masterClrMapping/>
  </p:clrMapOvr>
  <p:transition spd="med">
    <p:wipe di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extLst>
              <p:ext uri="{D42A27DB-BD31-4B8C-83A1-F6EECF244321}">
                <p14:modId xmlns:p14="http://schemas.microsoft.com/office/powerpoint/2010/main" val="1243658722"/>
              </p:ext>
            </p:extLst>
          </p:nvPr>
        </p:nvGraphicFramePr>
        <p:xfrm>
          <a:off x="1187624" y="188632"/>
          <a:ext cx="7056785" cy="4912616"/>
        </p:xfrm>
        <a:graphic>
          <a:graphicData uri="http://schemas.openxmlformats.org/drawingml/2006/table">
            <a:tbl>
              <a:tblPr/>
              <a:tblGrid>
                <a:gridCol w="2720641"/>
                <a:gridCol w="552174"/>
                <a:gridCol w="1987827"/>
                <a:gridCol w="1796143"/>
              </a:tblGrid>
              <a:tr h="701801">
                <a:tc gridSpan="4">
                  <a:txBody>
                    <a:bodyPr/>
                    <a:lstStyle/>
                    <a:p>
                      <a:pPr indent="0" algn="ctr">
                        <a:lnSpc>
                          <a:spcPct val="100000"/>
                        </a:lnSpc>
                        <a:spcAft>
                          <a:spcPts val="0"/>
                        </a:spcAft>
                      </a:pPr>
                      <a:r>
                        <a:rPr lang="es-ES_tradnl" sz="1400" b="1" dirty="0">
                          <a:solidFill>
                            <a:schemeClr val="bg1"/>
                          </a:solidFill>
                          <a:latin typeface="+mj-lt"/>
                          <a:ea typeface="Times New Roman"/>
                          <a:cs typeface="Times New Roman"/>
                        </a:rPr>
                        <a:t>ANÁLISIS ECONÓMICO DE LA PRODUCCIÓN DE HUEVOS DE GALLINAS LOHMANN BROWN DE LAS 19 A LAS 64 SEMANAS DE EDAD, POR EFECTO DEL SUMINISTRO DE DOS PRESENTACIONES DE ALIMENTO, EN DÓLARES.</a:t>
                      </a:r>
                      <a:endParaRPr lang="es-EC" sz="1400" b="1" dirty="0">
                        <a:solidFill>
                          <a:schemeClr val="bg1"/>
                        </a:solidFill>
                        <a:latin typeface="+mj-lt"/>
                        <a:ea typeface="Times New Roman"/>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200515">
                <a:tc>
                  <a:txBody>
                    <a:bodyPr/>
                    <a:lstStyle/>
                    <a:p>
                      <a:pPr indent="0" algn="just">
                        <a:lnSpc>
                          <a:spcPct val="100000"/>
                        </a:lnSpc>
                        <a:spcAft>
                          <a:spcPts val="0"/>
                        </a:spcAft>
                      </a:pPr>
                      <a:r>
                        <a:rPr lang="es-ES_tradnl" sz="1200" b="1">
                          <a:latin typeface="+mj-lt"/>
                          <a:ea typeface="Times New Roman"/>
                          <a:cs typeface="Times New Roman"/>
                        </a:rPr>
                        <a:t> </a:t>
                      </a:r>
                      <a:endParaRPr lang="es-EC" sz="1200" b="1">
                        <a:latin typeface="+mj-lt"/>
                        <a:ea typeface="Times New Roman"/>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indent="0" algn="just">
                        <a:lnSpc>
                          <a:spcPct val="100000"/>
                        </a:lnSpc>
                        <a:spcAft>
                          <a:spcPts val="0"/>
                        </a:spcAft>
                      </a:pPr>
                      <a:r>
                        <a:rPr lang="es-ES_tradnl" sz="1200" b="1">
                          <a:latin typeface="+mj-lt"/>
                          <a:ea typeface="Times New Roman"/>
                          <a:cs typeface="Times New Roman"/>
                        </a:rPr>
                        <a:t> </a:t>
                      </a:r>
                      <a:endParaRPr lang="es-EC" sz="1200" b="1">
                        <a:latin typeface="+mj-lt"/>
                        <a:ea typeface="Times New Roman"/>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a:noFill/>
                    </a:lnB>
                    <a:solidFill>
                      <a:srgbClr val="FFFF99"/>
                    </a:solidFill>
                  </a:tcPr>
                </a:tc>
                <a:tc gridSpan="2">
                  <a:txBody>
                    <a:bodyPr/>
                    <a:lstStyle/>
                    <a:p>
                      <a:pPr indent="0" algn="ctr">
                        <a:lnSpc>
                          <a:spcPct val="100000"/>
                        </a:lnSpc>
                        <a:spcAft>
                          <a:spcPts val="0"/>
                        </a:spcAft>
                      </a:pPr>
                      <a:r>
                        <a:rPr lang="es-ES_tradnl" sz="1200" b="1">
                          <a:latin typeface="+mj-lt"/>
                          <a:ea typeface="Times New Roman"/>
                          <a:cs typeface="Times New Roman"/>
                        </a:rPr>
                        <a:t>Tipo de alimento</a:t>
                      </a:r>
                      <a:endParaRPr lang="es-EC" sz="1200" b="1">
                        <a:latin typeface="+mj-lt"/>
                        <a:ea typeface="Times New Roman"/>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s-EC"/>
                    </a:p>
                  </a:txBody>
                  <a:tcPr/>
                </a:tc>
              </a:tr>
              <a:tr h="200515">
                <a:tc>
                  <a:txBody>
                    <a:bodyPr/>
                    <a:lstStyle/>
                    <a:p>
                      <a:pPr indent="0" algn="just">
                        <a:lnSpc>
                          <a:spcPct val="100000"/>
                        </a:lnSpc>
                        <a:spcAft>
                          <a:spcPts val="0"/>
                        </a:spcAft>
                      </a:pPr>
                      <a:r>
                        <a:rPr lang="es-ES_tradnl" sz="1200" b="1">
                          <a:latin typeface="+mj-lt"/>
                          <a:ea typeface="Times New Roman"/>
                          <a:cs typeface="Times New Roman"/>
                        </a:rPr>
                        <a:t>Parámetros</a:t>
                      </a:r>
                      <a:endParaRPr lang="es-EC" sz="1200" b="1">
                        <a:latin typeface="+mj-lt"/>
                        <a:ea typeface="Times New Roman"/>
                        <a:cs typeface="Times New Roman"/>
                      </a:endParaRPr>
                    </a:p>
                  </a:txBody>
                  <a:tcPr marL="32972" marR="32972" marT="0" marB="0" anchor="b">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indent="0" algn="just">
                        <a:lnSpc>
                          <a:spcPct val="100000"/>
                        </a:lnSpc>
                        <a:spcAft>
                          <a:spcPts val="0"/>
                        </a:spcAft>
                      </a:pPr>
                      <a:r>
                        <a:rPr lang="es-ES_tradnl" sz="1200" b="1">
                          <a:latin typeface="+mj-lt"/>
                          <a:ea typeface="Times New Roman"/>
                          <a:cs typeface="Times New Roman"/>
                        </a:rPr>
                        <a:t> </a:t>
                      </a:r>
                      <a:endParaRPr lang="es-EC" sz="1200" b="1">
                        <a:latin typeface="+mj-lt"/>
                        <a:ea typeface="Times New Roman"/>
                        <a:cs typeface="Times New Roman"/>
                      </a:endParaRPr>
                    </a:p>
                  </a:txBody>
                  <a:tcPr marL="32972" marR="32972" marT="0" marB="0" anchor="b">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Pellets</a:t>
                      </a:r>
                      <a:endParaRPr lang="es-EC" sz="1200" b="1">
                        <a:latin typeface="+mj-lt"/>
                        <a:ea typeface="Times New Roman"/>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0" algn="r">
                        <a:lnSpc>
                          <a:spcPct val="100000"/>
                        </a:lnSpc>
                        <a:spcAft>
                          <a:spcPts val="0"/>
                        </a:spcAft>
                      </a:pPr>
                      <a:r>
                        <a:rPr lang="es-ES_tradnl" sz="1200" b="1" dirty="0" smtClean="0">
                          <a:latin typeface="+mj-lt"/>
                          <a:ea typeface="Times New Roman"/>
                          <a:cs typeface="Times New Roman"/>
                        </a:rPr>
                        <a:t>Harina</a:t>
                      </a:r>
                      <a:endParaRPr lang="es-EC" sz="1200" b="1" dirty="0">
                        <a:latin typeface="+mj-lt"/>
                        <a:ea typeface="Times New Roman"/>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200515">
                <a:tc>
                  <a:txBody>
                    <a:bodyPr/>
                    <a:lstStyle/>
                    <a:p>
                      <a:pPr indent="0" algn="just">
                        <a:lnSpc>
                          <a:spcPct val="100000"/>
                        </a:lnSpc>
                        <a:spcAft>
                          <a:spcPts val="0"/>
                        </a:spcAft>
                      </a:pPr>
                      <a:r>
                        <a:rPr lang="es-ES_tradnl" sz="1200" b="1">
                          <a:latin typeface="+mj-lt"/>
                          <a:ea typeface="Times New Roman"/>
                          <a:cs typeface="Times New Roman"/>
                        </a:rPr>
                        <a:t>Número de aves</a:t>
                      </a:r>
                      <a:endParaRPr lang="es-EC" sz="1200" b="1">
                        <a:latin typeface="+mj-lt"/>
                        <a:ea typeface="Times New Roman"/>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225</a:t>
                      </a:r>
                      <a:endParaRPr lang="es-EC" sz="1200" b="1">
                        <a:latin typeface="+mj-lt"/>
                        <a:ea typeface="Times New Roman"/>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225</a:t>
                      </a:r>
                      <a:endParaRPr lang="es-EC" sz="1200" b="1">
                        <a:latin typeface="+mj-lt"/>
                        <a:ea typeface="Times New Roman"/>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a:noFill/>
                    </a:lnB>
                    <a:solidFill>
                      <a:srgbClr val="FFFF99"/>
                    </a:solidFill>
                  </a:tcPr>
                </a:tc>
              </a:tr>
              <a:tr h="200515">
                <a:tc>
                  <a:txBody>
                    <a:bodyPr/>
                    <a:lstStyle/>
                    <a:p>
                      <a:pPr indent="0" algn="just">
                        <a:lnSpc>
                          <a:spcPct val="100000"/>
                        </a:lnSpc>
                        <a:spcAft>
                          <a:spcPts val="0"/>
                        </a:spcAft>
                      </a:pPr>
                      <a:r>
                        <a:rPr lang="es-ES_tradnl" sz="1200" b="1">
                          <a:latin typeface="+mj-lt"/>
                          <a:ea typeface="Times New Roman"/>
                          <a:cs typeface="Times New Roman"/>
                        </a:rPr>
                        <a:t>Alimento consumido, Kg/ave</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a:noFill/>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35,500</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36,318</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r>
              <a:tr h="200515">
                <a:tc gridSpan="2">
                  <a:txBody>
                    <a:bodyPr/>
                    <a:lstStyle/>
                    <a:p>
                      <a:pPr indent="0" algn="just">
                        <a:lnSpc>
                          <a:spcPct val="100000"/>
                        </a:lnSpc>
                        <a:spcAft>
                          <a:spcPts val="0"/>
                        </a:spcAft>
                      </a:pPr>
                      <a:r>
                        <a:rPr lang="es-ES_tradnl" sz="1200" b="1">
                          <a:latin typeface="+mj-lt"/>
                          <a:ea typeface="Times New Roman"/>
                          <a:cs typeface="Times New Roman"/>
                        </a:rPr>
                        <a:t>Producción de huevos, Nº/ave</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hMerge="1">
                  <a:txBody>
                    <a:bodyPr/>
                    <a:lstStyle/>
                    <a:p>
                      <a:endParaRPr lang="es-EC"/>
                    </a:p>
                  </a:txBody>
                  <a:tcPr/>
                </a:tc>
                <a:tc>
                  <a:txBody>
                    <a:bodyPr/>
                    <a:lstStyle/>
                    <a:p>
                      <a:pPr indent="0" algn="r">
                        <a:lnSpc>
                          <a:spcPct val="100000"/>
                        </a:lnSpc>
                        <a:spcAft>
                          <a:spcPts val="0"/>
                        </a:spcAft>
                      </a:pPr>
                      <a:r>
                        <a:rPr lang="es-ES_tradnl" sz="1200" b="1">
                          <a:latin typeface="+mj-lt"/>
                          <a:ea typeface="Times New Roman"/>
                          <a:cs typeface="Times New Roman"/>
                        </a:rPr>
                        <a:t>270,394</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264,126</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r>
              <a:tr h="200515">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a:noFill/>
                    </a:lnT>
                    <a:lnB>
                      <a:noFill/>
                    </a:lnB>
                    <a:solidFill>
                      <a:srgbClr val="FFFF99"/>
                    </a:solidFill>
                  </a:tcPr>
                </a:tc>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a:noFill/>
                    </a:lnT>
                    <a:lnB>
                      <a:noFill/>
                    </a:lnB>
                    <a:solidFill>
                      <a:srgbClr val="FFFF99"/>
                    </a:solidFill>
                  </a:tcPr>
                </a:tc>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a:noFill/>
                    </a:lnT>
                    <a:lnB>
                      <a:noFill/>
                    </a:lnB>
                    <a:solidFill>
                      <a:srgbClr val="FFFF99"/>
                    </a:solidFill>
                  </a:tcPr>
                </a:tc>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a:noFill/>
                    </a:lnT>
                    <a:lnB>
                      <a:noFill/>
                    </a:lnB>
                    <a:solidFill>
                      <a:srgbClr val="FFFF99"/>
                    </a:solidFill>
                  </a:tcPr>
                </a:tc>
              </a:tr>
              <a:tr h="200515">
                <a:tc>
                  <a:txBody>
                    <a:bodyPr/>
                    <a:lstStyle/>
                    <a:p>
                      <a:pPr indent="0" algn="just">
                        <a:lnSpc>
                          <a:spcPct val="100000"/>
                        </a:lnSpc>
                        <a:spcAft>
                          <a:spcPts val="0"/>
                        </a:spcAft>
                      </a:pPr>
                      <a:r>
                        <a:rPr lang="es-ES_tradnl" sz="1200" b="1" dirty="0">
                          <a:solidFill>
                            <a:srgbClr val="FF0000"/>
                          </a:solidFill>
                          <a:latin typeface="+mj-lt"/>
                          <a:ea typeface="Times New Roman"/>
                          <a:cs typeface="Times New Roman"/>
                        </a:rPr>
                        <a:t>EGRESOS</a:t>
                      </a:r>
                      <a:endParaRPr lang="es-EC" sz="1200" b="1" dirty="0">
                        <a:solidFill>
                          <a:srgbClr val="FF0000"/>
                        </a:solidFill>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a:noFill/>
                    </a:lnT>
                    <a:lnB>
                      <a:noFill/>
                    </a:lnB>
                    <a:solidFill>
                      <a:srgbClr val="FFFF99"/>
                    </a:solidFill>
                  </a:tcPr>
                </a:tc>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a:noFill/>
                    </a:lnT>
                    <a:lnB>
                      <a:noFill/>
                    </a:lnB>
                    <a:solidFill>
                      <a:srgbClr val="FFFF99"/>
                    </a:solidFill>
                  </a:tcPr>
                </a:tc>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a:noFill/>
                    </a:lnT>
                    <a:lnB>
                      <a:noFill/>
                    </a:lnB>
                    <a:solidFill>
                      <a:srgbClr val="FFFF99"/>
                    </a:solidFill>
                  </a:tcPr>
                </a:tc>
              </a:tr>
              <a:tr h="200515">
                <a:tc>
                  <a:txBody>
                    <a:bodyPr/>
                    <a:lstStyle/>
                    <a:p>
                      <a:pPr indent="0" algn="just">
                        <a:lnSpc>
                          <a:spcPct val="100000"/>
                        </a:lnSpc>
                        <a:spcAft>
                          <a:spcPts val="0"/>
                        </a:spcAft>
                      </a:pPr>
                      <a:r>
                        <a:rPr lang="es-ES_tradnl" sz="1200" b="1">
                          <a:latin typeface="+mj-lt"/>
                          <a:ea typeface="Times New Roman"/>
                          <a:cs typeface="Times New Roman"/>
                        </a:rPr>
                        <a:t>Costo aves, dólares</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just">
                        <a:lnSpc>
                          <a:spcPct val="100000"/>
                        </a:lnSpc>
                        <a:spcAft>
                          <a:spcPts val="0"/>
                        </a:spcAft>
                      </a:pPr>
                      <a:r>
                        <a:rPr lang="es-ES_tradnl" sz="1200" b="1">
                          <a:latin typeface="+mj-lt"/>
                          <a:ea typeface="Times New Roman"/>
                          <a:cs typeface="Times New Roman"/>
                        </a:rPr>
                        <a:t>1</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900,000</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900,000</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r>
              <a:tr h="200515">
                <a:tc>
                  <a:txBody>
                    <a:bodyPr/>
                    <a:lstStyle/>
                    <a:p>
                      <a:pPr indent="0" algn="just">
                        <a:lnSpc>
                          <a:spcPct val="100000"/>
                        </a:lnSpc>
                        <a:spcAft>
                          <a:spcPts val="0"/>
                        </a:spcAft>
                      </a:pPr>
                      <a:r>
                        <a:rPr lang="es-ES_tradnl" sz="1200" b="1">
                          <a:latin typeface="+mj-lt"/>
                          <a:ea typeface="Times New Roman"/>
                          <a:cs typeface="Times New Roman"/>
                        </a:rPr>
                        <a:t>Costo del alimento, dólares </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just">
                        <a:lnSpc>
                          <a:spcPct val="100000"/>
                        </a:lnSpc>
                        <a:spcAft>
                          <a:spcPts val="0"/>
                        </a:spcAft>
                      </a:pPr>
                      <a:r>
                        <a:rPr lang="es-ES_tradnl" sz="1200" b="1">
                          <a:latin typeface="+mj-lt"/>
                          <a:ea typeface="Times New Roman"/>
                          <a:cs typeface="Times New Roman"/>
                        </a:rPr>
                        <a:t>2</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4329,225</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4412,637</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r>
              <a:tr h="200515">
                <a:tc>
                  <a:txBody>
                    <a:bodyPr/>
                    <a:lstStyle/>
                    <a:p>
                      <a:pPr indent="0" algn="just">
                        <a:lnSpc>
                          <a:spcPct val="100000"/>
                        </a:lnSpc>
                        <a:spcAft>
                          <a:spcPts val="0"/>
                        </a:spcAft>
                      </a:pPr>
                      <a:r>
                        <a:rPr lang="es-ES_tradnl" sz="1200" b="1">
                          <a:latin typeface="+mj-lt"/>
                          <a:ea typeface="Times New Roman"/>
                          <a:cs typeface="Times New Roman"/>
                        </a:rPr>
                        <a:t>Insumos veterinarios, dólares</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just">
                        <a:lnSpc>
                          <a:spcPct val="100000"/>
                        </a:lnSpc>
                        <a:spcAft>
                          <a:spcPts val="0"/>
                        </a:spcAft>
                      </a:pPr>
                      <a:r>
                        <a:rPr lang="es-ES_tradnl" sz="1200" b="1">
                          <a:latin typeface="+mj-lt"/>
                          <a:ea typeface="Times New Roman"/>
                          <a:cs typeface="Times New Roman"/>
                        </a:rPr>
                        <a:t>3</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56,250</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56,250</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r>
              <a:tr h="200515">
                <a:tc>
                  <a:txBody>
                    <a:bodyPr/>
                    <a:lstStyle/>
                    <a:p>
                      <a:pPr indent="0" algn="just">
                        <a:lnSpc>
                          <a:spcPct val="100000"/>
                        </a:lnSpc>
                        <a:spcAft>
                          <a:spcPts val="0"/>
                        </a:spcAft>
                      </a:pPr>
                      <a:r>
                        <a:rPr lang="es-ES_tradnl" sz="1200" b="1">
                          <a:latin typeface="+mj-lt"/>
                          <a:ea typeface="Times New Roman"/>
                          <a:cs typeface="Times New Roman"/>
                        </a:rPr>
                        <a:t>Uso de instalaciones, dólares</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just">
                        <a:lnSpc>
                          <a:spcPct val="100000"/>
                        </a:lnSpc>
                        <a:spcAft>
                          <a:spcPts val="0"/>
                        </a:spcAft>
                      </a:pPr>
                      <a:r>
                        <a:rPr lang="es-ES_tradnl" sz="1200" b="1">
                          <a:latin typeface="+mj-lt"/>
                          <a:ea typeface="Times New Roman"/>
                          <a:cs typeface="Times New Roman"/>
                        </a:rPr>
                        <a:t>4</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300,000</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300,000</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r>
              <a:tr h="200515">
                <a:tc>
                  <a:txBody>
                    <a:bodyPr/>
                    <a:lstStyle/>
                    <a:p>
                      <a:pPr indent="0" algn="just">
                        <a:lnSpc>
                          <a:spcPct val="100000"/>
                        </a:lnSpc>
                        <a:spcAft>
                          <a:spcPts val="0"/>
                        </a:spcAft>
                      </a:pPr>
                      <a:r>
                        <a:rPr lang="es-ES_tradnl" sz="1200" b="1">
                          <a:latin typeface="+mj-lt"/>
                          <a:ea typeface="Times New Roman"/>
                          <a:cs typeface="Times New Roman"/>
                        </a:rPr>
                        <a:t>Mano de obra, Dólares</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just">
                        <a:lnSpc>
                          <a:spcPct val="100000"/>
                        </a:lnSpc>
                        <a:spcAft>
                          <a:spcPts val="0"/>
                        </a:spcAft>
                      </a:pPr>
                      <a:r>
                        <a:rPr lang="es-ES_tradnl" sz="1200" b="1">
                          <a:latin typeface="+mj-lt"/>
                          <a:ea typeface="Times New Roman"/>
                          <a:cs typeface="Times New Roman"/>
                        </a:rPr>
                        <a:t>5</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275,000</a:t>
                      </a:r>
                      <a:endParaRPr lang="es-EC" sz="1200" b="1">
                        <a:latin typeface="+mj-lt"/>
                        <a:ea typeface="Times New Roman"/>
                        <a:cs typeface="Times New Roman"/>
                      </a:endParaRPr>
                    </a:p>
                  </a:txBody>
                  <a:tcPr marL="32972" marR="32972" marT="0" marB="0" anchor="b">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275,000</a:t>
                      </a:r>
                      <a:endParaRPr lang="es-EC" sz="1200" b="1">
                        <a:latin typeface="+mj-lt"/>
                        <a:ea typeface="Times New Roman"/>
                        <a:cs typeface="Times New Roman"/>
                      </a:endParaRPr>
                    </a:p>
                  </a:txBody>
                  <a:tcPr marL="32972" marR="32972" marT="0" marB="0" anchor="b">
                    <a:lnL>
                      <a:noFill/>
                    </a:lnL>
                    <a:lnR>
                      <a:noFill/>
                    </a:lnR>
                    <a:lnT>
                      <a:noFill/>
                    </a:lnT>
                    <a:lnB w="12700" cap="flat" cmpd="sng" algn="ctr">
                      <a:solidFill>
                        <a:srgbClr val="000000"/>
                      </a:solidFill>
                      <a:prstDash val="solid"/>
                      <a:round/>
                      <a:headEnd type="none" w="med" len="med"/>
                      <a:tailEnd type="none" w="med" len="med"/>
                    </a:lnB>
                    <a:solidFill>
                      <a:srgbClr val="FFFF99"/>
                    </a:solidFill>
                  </a:tcPr>
                </a:tc>
              </a:tr>
              <a:tr h="200515">
                <a:tc>
                  <a:txBody>
                    <a:bodyPr/>
                    <a:lstStyle/>
                    <a:p>
                      <a:pPr indent="0" algn="just">
                        <a:lnSpc>
                          <a:spcPct val="100000"/>
                        </a:lnSpc>
                        <a:spcAft>
                          <a:spcPts val="0"/>
                        </a:spcAft>
                      </a:pPr>
                      <a:r>
                        <a:rPr lang="es-ES_tradnl" sz="1200" b="1">
                          <a:latin typeface="+mj-lt"/>
                          <a:ea typeface="Times New Roman"/>
                          <a:cs typeface="Times New Roman"/>
                        </a:rPr>
                        <a:t>TOTAL EGRESOS</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a:noFill/>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5860,475</a:t>
                      </a:r>
                      <a:endParaRPr lang="es-EC" sz="1200" b="1">
                        <a:latin typeface="+mj-lt"/>
                        <a:ea typeface="Times New Roman"/>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5943,887</a:t>
                      </a:r>
                      <a:endParaRPr lang="es-EC" sz="1200" b="1">
                        <a:latin typeface="+mj-lt"/>
                        <a:ea typeface="Times New Roman"/>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200515">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a:noFill/>
                    </a:lnT>
                    <a:lnB>
                      <a:noFill/>
                    </a:lnB>
                    <a:solidFill>
                      <a:srgbClr val="FFFF99"/>
                    </a:solidFill>
                  </a:tcPr>
                </a:tc>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a:noFill/>
                    </a:lnT>
                    <a:lnB>
                      <a:noFill/>
                    </a:lnB>
                    <a:solidFill>
                      <a:srgbClr val="FFFF99"/>
                    </a:solidFill>
                  </a:tcPr>
                </a:tc>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a:noFill/>
                    </a:lnB>
                    <a:solidFill>
                      <a:srgbClr val="FFFF99"/>
                    </a:solidFill>
                  </a:tcPr>
                </a:tc>
              </a:tr>
              <a:tr h="200515">
                <a:tc>
                  <a:txBody>
                    <a:bodyPr/>
                    <a:lstStyle/>
                    <a:p>
                      <a:pPr indent="0" algn="just">
                        <a:lnSpc>
                          <a:spcPct val="100000"/>
                        </a:lnSpc>
                        <a:spcAft>
                          <a:spcPts val="0"/>
                        </a:spcAft>
                      </a:pPr>
                      <a:r>
                        <a:rPr lang="es-ES_tradnl" sz="1200" b="1" dirty="0">
                          <a:solidFill>
                            <a:srgbClr val="FF0000"/>
                          </a:solidFill>
                          <a:latin typeface="+mj-lt"/>
                          <a:ea typeface="Times New Roman"/>
                          <a:cs typeface="Times New Roman"/>
                        </a:rPr>
                        <a:t>INGRESOS</a:t>
                      </a:r>
                      <a:endParaRPr lang="es-EC" sz="1200" b="1" dirty="0">
                        <a:solidFill>
                          <a:srgbClr val="FF0000"/>
                        </a:solidFill>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a:noFill/>
                    </a:lnT>
                    <a:lnB>
                      <a:noFill/>
                    </a:lnB>
                    <a:solidFill>
                      <a:srgbClr val="FFFF99"/>
                    </a:solidFill>
                  </a:tcPr>
                </a:tc>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a:noFill/>
                    </a:lnT>
                    <a:lnB>
                      <a:noFill/>
                    </a:lnB>
                    <a:solidFill>
                      <a:srgbClr val="FFFF99"/>
                    </a:solidFill>
                  </a:tcPr>
                </a:tc>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a:noFill/>
                    </a:lnT>
                    <a:lnB>
                      <a:noFill/>
                    </a:lnB>
                    <a:solidFill>
                      <a:srgbClr val="FFFF99"/>
                    </a:solidFill>
                  </a:tcPr>
                </a:tc>
              </a:tr>
              <a:tr h="200515">
                <a:tc>
                  <a:txBody>
                    <a:bodyPr/>
                    <a:lstStyle/>
                    <a:p>
                      <a:pPr indent="0" algn="just">
                        <a:lnSpc>
                          <a:spcPct val="100000"/>
                        </a:lnSpc>
                        <a:spcAft>
                          <a:spcPts val="0"/>
                        </a:spcAft>
                      </a:pPr>
                      <a:r>
                        <a:rPr lang="es-ES_tradnl" sz="1200" b="1">
                          <a:latin typeface="+mj-lt"/>
                          <a:ea typeface="Times New Roman"/>
                          <a:cs typeface="Times New Roman"/>
                        </a:rPr>
                        <a:t>Venta de gallinas, dólares</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just">
                        <a:lnSpc>
                          <a:spcPct val="100000"/>
                        </a:lnSpc>
                        <a:spcAft>
                          <a:spcPts val="0"/>
                        </a:spcAft>
                      </a:pPr>
                      <a:r>
                        <a:rPr lang="es-ES_tradnl" sz="1200" b="1">
                          <a:latin typeface="+mj-lt"/>
                          <a:ea typeface="Times New Roman"/>
                          <a:cs typeface="Times New Roman"/>
                        </a:rPr>
                        <a:t>6</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1125,000</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1125,000</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r>
              <a:tr h="200515">
                <a:tc>
                  <a:txBody>
                    <a:bodyPr/>
                    <a:lstStyle/>
                    <a:p>
                      <a:pPr indent="0" algn="just">
                        <a:lnSpc>
                          <a:spcPct val="100000"/>
                        </a:lnSpc>
                        <a:spcAft>
                          <a:spcPts val="0"/>
                        </a:spcAft>
                      </a:pPr>
                      <a:r>
                        <a:rPr lang="es-ES_tradnl" sz="1200" b="1">
                          <a:latin typeface="+mj-lt"/>
                          <a:ea typeface="Times New Roman"/>
                          <a:cs typeface="Times New Roman"/>
                        </a:rPr>
                        <a:t>Venta de huevos, dólares</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just">
                        <a:lnSpc>
                          <a:spcPct val="100000"/>
                        </a:lnSpc>
                        <a:spcAft>
                          <a:spcPts val="0"/>
                        </a:spcAft>
                      </a:pPr>
                      <a:r>
                        <a:rPr lang="es-ES_tradnl" sz="1200" b="1">
                          <a:latin typeface="+mj-lt"/>
                          <a:ea typeface="Times New Roman"/>
                          <a:cs typeface="Times New Roman"/>
                        </a:rPr>
                        <a:t>7</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6083,865</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5942,835</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r>
              <a:tr h="200515">
                <a:tc>
                  <a:txBody>
                    <a:bodyPr/>
                    <a:lstStyle/>
                    <a:p>
                      <a:pPr indent="0" algn="just">
                        <a:lnSpc>
                          <a:spcPct val="100000"/>
                        </a:lnSpc>
                        <a:spcAft>
                          <a:spcPts val="0"/>
                        </a:spcAft>
                      </a:pPr>
                      <a:r>
                        <a:rPr lang="es-ES_tradnl" sz="1200" b="1">
                          <a:latin typeface="+mj-lt"/>
                          <a:ea typeface="Times New Roman"/>
                          <a:cs typeface="Times New Roman"/>
                        </a:rPr>
                        <a:t>Gallinaza, dólares </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just">
                        <a:lnSpc>
                          <a:spcPct val="100000"/>
                        </a:lnSpc>
                        <a:spcAft>
                          <a:spcPts val="0"/>
                        </a:spcAft>
                      </a:pPr>
                      <a:r>
                        <a:rPr lang="es-ES_tradnl" sz="1200" b="1">
                          <a:latin typeface="+mj-lt"/>
                          <a:ea typeface="Times New Roman"/>
                          <a:cs typeface="Times New Roman"/>
                        </a:rPr>
                        <a:t>8</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80,000</a:t>
                      </a:r>
                      <a:endParaRPr lang="es-EC" sz="1200" b="1">
                        <a:latin typeface="+mj-lt"/>
                        <a:ea typeface="Times New Roman"/>
                        <a:cs typeface="Times New Roman"/>
                      </a:endParaRPr>
                    </a:p>
                  </a:txBody>
                  <a:tcPr marL="32972" marR="32972" marT="0" marB="0" anchor="b">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80,000</a:t>
                      </a:r>
                      <a:endParaRPr lang="es-EC" sz="1200" b="1">
                        <a:latin typeface="+mj-lt"/>
                        <a:ea typeface="Times New Roman"/>
                        <a:cs typeface="Times New Roman"/>
                      </a:endParaRPr>
                    </a:p>
                  </a:txBody>
                  <a:tcPr marL="32972" marR="32972" marT="0" marB="0" anchor="b">
                    <a:lnL>
                      <a:noFill/>
                    </a:lnL>
                    <a:lnR>
                      <a:noFill/>
                    </a:lnR>
                    <a:lnT>
                      <a:noFill/>
                    </a:lnT>
                    <a:lnB w="12700" cap="flat" cmpd="sng" algn="ctr">
                      <a:solidFill>
                        <a:srgbClr val="000000"/>
                      </a:solidFill>
                      <a:prstDash val="solid"/>
                      <a:round/>
                      <a:headEnd type="none" w="med" len="med"/>
                      <a:tailEnd type="none" w="med" len="med"/>
                    </a:lnB>
                    <a:solidFill>
                      <a:srgbClr val="FFFF99"/>
                    </a:solidFill>
                  </a:tcPr>
                </a:tc>
              </a:tr>
              <a:tr h="200515">
                <a:tc>
                  <a:txBody>
                    <a:bodyPr/>
                    <a:lstStyle/>
                    <a:p>
                      <a:pPr indent="0" algn="just">
                        <a:lnSpc>
                          <a:spcPct val="100000"/>
                        </a:lnSpc>
                        <a:spcAft>
                          <a:spcPts val="0"/>
                        </a:spcAft>
                      </a:pPr>
                      <a:r>
                        <a:rPr lang="es-ES_tradnl" sz="1200" b="1">
                          <a:latin typeface="+mj-lt"/>
                          <a:ea typeface="Times New Roman"/>
                          <a:cs typeface="Times New Roman"/>
                        </a:rPr>
                        <a:t>TOTAL INGRESOS</a:t>
                      </a:r>
                      <a:endParaRPr lang="es-EC" sz="1200" b="1">
                        <a:latin typeface="+mj-lt"/>
                        <a:ea typeface="Times New Roman"/>
                        <a:cs typeface="Times New Roman"/>
                      </a:endParaRPr>
                    </a:p>
                  </a:txBody>
                  <a:tcPr marL="32972" marR="32972" marT="0" marB="0" anchor="b">
                    <a:lnL>
                      <a:noFill/>
                    </a:lnL>
                    <a:lnR>
                      <a:noFill/>
                    </a:lnR>
                    <a:lnT>
                      <a:noFill/>
                    </a:lnT>
                    <a:lnB>
                      <a:noFill/>
                    </a:lnB>
                    <a:solidFill>
                      <a:srgbClr val="FFFF99"/>
                    </a:solidFill>
                  </a:tcPr>
                </a:tc>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a:noFill/>
                    </a:lnT>
                    <a:lnB>
                      <a:noFill/>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7288,865</a:t>
                      </a:r>
                      <a:endParaRPr lang="es-EC" sz="1200" b="1">
                        <a:latin typeface="+mj-lt"/>
                        <a:ea typeface="Times New Roman"/>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7147,835</a:t>
                      </a:r>
                      <a:endParaRPr lang="es-EC" sz="1200" b="1">
                        <a:latin typeface="+mj-lt"/>
                        <a:ea typeface="Times New Roman"/>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200515">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indent="0">
                        <a:lnSpc>
                          <a:spcPct val="100000"/>
                        </a:lnSpc>
                      </a:pPr>
                      <a:endParaRPr lang="es-EC" sz="1200" b="1">
                        <a:latin typeface="+mj-lt"/>
                        <a:ea typeface="Calibri"/>
                        <a:cs typeface="Times New Roman"/>
                      </a:endParaRPr>
                    </a:p>
                  </a:txBody>
                  <a:tcPr marL="32972" marR="32972" marT="0" marB="0" anchor="b">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 </a:t>
                      </a:r>
                      <a:endParaRPr lang="es-EC" sz="1200" b="1">
                        <a:latin typeface="+mj-lt"/>
                        <a:ea typeface="Times New Roman"/>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 </a:t>
                      </a:r>
                      <a:endParaRPr lang="es-EC" sz="1200" b="1">
                        <a:latin typeface="+mj-lt"/>
                        <a:ea typeface="Times New Roman"/>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200515">
                <a:tc>
                  <a:txBody>
                    <a:bodyPr/>
                    <a:lstStyle/>
                    <a:p>
                      <a:pPr indent="0" algn="just">
                        <a:lnSpc>
                          <a:spcPct val="100000"/>
                        </a:lnSpc>
                        <a:spcAft>
                          <a:spcPts val="0"/>
                        </a:spcAft>
                      </a:pPr>
                      <a:r>
                        <a:rPr lang="es-ES_tradnl" sz="1200" b="1">
                          <a:latin typeface="+mj-lt"/>
                          <a:ea typeface="Times New Roman"/>
                          <a:cs typeface="Times New Roman"/>
                        </a:rPr>
                        <a:t>BENEFICIO/COSTO</a:t>
                      </a:r>
                      <a:endParaRPr lang="es-EC" sz="1200" b="1">
                        <a:latin typeface="+mj-lt"/>
                        <a:ea typeface="Times New Roman"/>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0" algn="just">
                        <a:lnSpc>
                          <a:spcPct val="100000"/>
                        </a:lnSpc>
                        <a:spcAft>
                          <a:spcPts val="0"/>
                        </a:spcAft>
                      </a:pPr>
                      <a:r>
                        <a:rPr lang="es-ES_tradnl" sz="1200" b="1">
                          <a:latin typeface="+mj-lt"/>
                          <a:ea typeface="Times New Roman"/>
                          <a:cs typeface="Times New Roman"/>
                        </a:rPr>
                        <a:t> </a:t>
                      </a:r>
                      <a:endParaRPr lang="es-EC" sz="1200" b="1">
                        <a:latin typeface="+mj-lt"/>
                        <a:ea typeface="Times New Roman"/>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0" algn="r">
                        <a:lnSpc>
                          <a:spcPct val="100000"/>
                        </a:lnSpc>
                        <a:spcAft>
                          <a:spcPts val="0"/>
                        </a:spcAft>
                      </a:pPr>
                      <a:r>
                        <a:rPr lang="es-ES_tradnl" sz="1200" b="1">
                          <a:latin typeface="+mj-lt"/>
                          <a:ea typeface="Times New Roman"/>
                          <a:cs typeface="Times New Roman"/>
                        </a:rPr>
                        <a:t>1,24</a:t>
                      </a:r>
                      <a:endParaRPr lang="es-EC" sz="1200" b="1">
                        <a:latin typeface="+mj-lt"/>
                        <a:ea typeface="Times New Roman"/>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0" algn="r">
                        <a:lnSpc>
                          <a:spcPct val="100000"/>
                        </a:lnSpc>
                        <a:spcAft>
                          <a:spcPts val="0"/>
                        </a:spcAft>
                      </a:pPr>
                      <a:r>
                        <a:rPr lang="es-ES_tradnl" sz="1200" b="1" dirty="0">
                          <a:latin typeface="+mj-lt"/>
                          <a:ea typeface="Times New Roman"/>
                          <a:cs typeface="Times New Roman"/>
                        </a:rPr>
                        <a:t>1,20</a:t>
                      </a:r>
                      <a:endParaRPr lang="es-EC" sz="1200" b="1" dirty="0">
                        <a:latin typeface="+mj-lt"/>
                        <a:ea typeface="Times New Roman"/>
                        <a:cs typeface="Times New Roman"/>
                      </a:endParaRPr>
                    </a:p>
                  </a:txBody>
                  <a:tcPr marL="32972" marR="3297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bl>
          </a:graphicData>
        </a:graphic>
      </p:graphicFrame>
      <p:sp>
        <p:nvSpPr>
          <p:cNvPr id="7" name="6 CuadroTexto"/>
          <p:cNvSpPr txBox="1"/>
          <p:nvPr/>
        </p:nvSpPr>
        <p:spPr>
          <a:xfrm>
            <a:off x="1187624" y="5108991"/>
            <a:ext cx="7056784" cy="1384995"/>
          </a:xfrm>
          <a:prstGeom prst="rect">
            <a:avLst/>
          </a:prstGeom>
          <a:noFill/>
        </p:spPr>
        <p:txBody>
          <a:bodyPr wrap="square" rtlCol="0">
            <a:spAutoFit/>
          </a:bodyPr>
          <a:lstStyle/>
          <a:p>
            <a:r>
              <a:rPr lang="es-ES_tradnl" sz="1200" b="1" dirty="0" smtClean="0"/>
              <a:t>1: $4,00 pollita fin levante		2: Costo del alimento</a:t>
            </a:r>
            <a:endParaRPr lang="es-EC" sz="1200" b="1" dirty="0" smtClean="0"/>
          </a:p>
          <a:p>
            <a:r>
              <a:rPr lang="es-ES_tradnl" sz="1200" b="1" dirty="0" smtClean="0"/>
              <a:t>3: $0,50 insumos veterinarios/ave		    $0,542 kg de pellets</a:t>
            </a:r>
            <a:endParaRPr lang="es-EC" sz="1200" b="1" dirty="0" smtClean="0"/>
          </a:p>
          <a:p>
            <a:r>
              <a:rPr lang="es-ES_tradnl" sz="1200" b="1" dirty="0" smtClean="0"/>
              <a:t>4: $300 por fase de producción		    $0,540 kg de balanceado harina</a:t>
            </a:r>
            <a:endParaRPr lang="es-EC" sz="1200" b="1" dirty="0" smtClean="0"/>
          </a:p>
          <a:p>
            <a:r>
              <a:rPr lang="es-ES_tradnl" sz="1200" b="1" dirty="0" smtClean="0"/>
              <a:t>5: $50,00 jornal mes (11 meses)		6:  $5,00 por ave de postura</a:t>
            </a:r>
            <a:endParaRPr lang="es-EC" sz="1200" b="1" dirty="0" smtClean="0"/>
          </a:p>
          <a:p>
            <a:r>
              <a:rPr lang="es-ES_tradnl" sz="1200" b="1" dirty="0" smtClean="0"/>
              <a:t>7: $0,10 cada unidad			8: $80,00 </a:t>
            </a:r>
            <a:r>
              <a:rPr lang="es-ES_tradnl" sz="1200" b="1" dirty="0" err="1" smtClean="0"/>
              <a:t>dolares</a:t>
            </a:r>
            <a:r>
              <a:rPr lang="es-ES_tradnl" sz="1200" b="1" dirty="0" smtClean="0"/>
              <a:t> </a:t>
            </a:r>
          </a:p>
          <a:p>
            <a:r>
              <a:rPr lang="es-ES_tradnl" sz="1200" b="1" dirty="0"/>
              <a:t>	</a:t>
            </a:r>
            <a:r>
              <a:rPr lang="es-ES_tradnl" sz="1200" b="1" dirty="0" smtClean="0"/>
              <a:t>			     por tratamiento</a:t>
            </a:r>
            <a:endParaRPr lang="es-EC" sz="1200" b="1" dirty="0" smtClean="0"/>
          </a:p>
          <a:p>
            <a:endParaRPr lang="es-EC" sz="1200" b="1" dirty="0"/>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933812"/>
            <a:ext cx="2382901"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Oval 491"/>
          <p:cNvSpPr>
            <a:spLocks noChangeArrowheads="1"/>
          </p:cNvSpPr>
          <p:nvPr/>
        </p:nvSpPr>
        <p:spPr bwMode="auto">
          <a:xfrm>
            <a:off x="5940152" y="4869854"/>
            <a:ext cx="648072"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
        <p:nvSpPr>
          <p:cNvPr id="11" name="Oval 491"/>
          <p:cNvSpPr>
            <a:spLocks noChangeArrowheads="1"/>
          </p:cNvSpPr>
          <p:nvPr/>
        </p:nvSpPr>
        <p:spPr bwMode="auto">
          <a:xfrm>
            <a:off x="7668344" y="4869160"/>
            <a:ext cx="648072" cy="287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C" altLang="es-EC"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Line 6"/>
          <p:cNvSpPr>
            <a:spLocks noChangeShapeType="1"/>
          </p:cNvSpPr>
          <p:nvPr/>
        </p:nvSpPr>
        <p:spPr bwMode="auto">
          <a:xfrm>
            <a:off x="0" y="6237288"/>
            <a:ext cx="91440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a:p>
        </p:txBody>
      </p:sp>
      <p:sp>
        <p:nvSpPr>
          <p:cNvPr id="57351" name="Rectangle 7"/>
          <p:cNvSpPr>
            <a:spLocks noChangeArrowheads="1"/>
          </p:cNvSpPr>
          <p:nvPr/>
        </p:nvSpPr>
        <p:spPr bwMode="auto">
          <a:xfrm>
            <a:off x="539750" y="2347913"/>
            <a:ext cx="8064500" cy="1728787"/>
          </a:xfrm>
          <a:prstGeom prst="rect">
            <a:avLst/>
          </a:prstGeom>
          <a:solidFill>
            <a:schemeClr val="tx1"/>
          </a:solidFill>
          <a:ln w="9525">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buFont typeface="Monotype Sorts" pitchFamily="2" charset="2"/>
              <a:buNone/>
              <a:defRPr/>
            </a:pPr>
            <a:endParaRPr lang="es-MX" altLang="es-EC" sz="3600" u="none" dirty="0">
              <a:solidFill>
                <a:srgbClr val="F9FF01"/>
              </a:solidFill>
              <a:effectLst>
                <a:outerShdw blurRad="38100" dist="38100" dir="2700000" algn="tl">
                  <a:srgbClr val="FFFFFF"/>
                </a:outerShdw>
              </a:effectLst>
              <a:latin typeface="Comic Sans MS" pitchFamily="66" charset="0"/>
            </a:endParaRPr>
          </a:p>
          <a:p>
            <a:pPr algn="ctr">
              <a:buFont typeface="Monotype Sorts" pitchFamily="2" charset="2"/>
              <a:buNone/>
              <a:defRPr/>
            </a:pPr>
            <a:r>
              <a:rPr lang="es-MX" altLang="es-EC" sz="3600" u="none" dirty="0">
                <a:solidFill>
                  <a:schemeClr val="accent3"/>
                </a:solidFill>
                <a:effectLst>
                  <a:outerShdw blurRad="38100" dist="38100" dir="2700000" algn="tl">
                    <a:srgbClr val="FFFFFF"/>
                  </a:outerShdw>
                </a:effectLst>
                <a:latin typeface="Comic Sans MS" pitchFamily="66" charset="0"/>
              </a:rPr>
              <a:t>CONCLUSIONES</a:t>
            </a:r>
            <a:endParaRPr lang="es-ES_tradnl" altLang="es-EC" sz="3600" u="none" dirty="0">
              <a:solidFill>
                <a:schemeClr val="accent3"/>
              </a:solidFill>
              <a:effectLst>
                <a:outerShdw blurRad="38100" dist="38100" dir="2700000" algn="tl">
                  <a:srgbClr val="FFFFFF"/>
                </a:outerShdw>
              </a:effectLst>
              <a:latin typeface="Comic Sans MS" pitchFamily="66"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933812"/>
            <a:ext cx="2382901"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145145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C:\Users\Ines Mantilla\Desktop\EXPOSICION T 2014\FOTOS\FOTOS HUEVOSBIO 2013\Huevos\Conteo Huevos\30 semanas.JPG"/>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9144000" cy="6249134"/>
          </a:xfrm>
          <a:prstGeom prst="rect">
            <a:avLst/>
          </a:prstGeom>
          <a:noFill/>
          <a:ln>
            <a:noFill/>
          </a:ln>
          <a:effectLst>
            <a:glow rad="63500">
              <a:schemeClr val="bg2">
                <a:lumMod val="90000"/>
                <a:alpha val="40000"/>
              </a:schemeClr>
            </a:glow>
          </a:effectLst>
        </p:spPr>
      </p:pic>
      <p:sp>
        <p:nvSpPr>
          <p:cNvPr id="141320" name="Text Box 8"/>
          <p:cNvSpPr txBox="1">
            <a:spLocks noChangeArrowheads="1"/>
          </p:cNvSpPr>
          <p:nvPr/>
        </p:nvSpPr>
        <p:spPr bwMode="auto">
          <a:xfrm>
            <a:off x="524618" y="1227524"/>
            <a:ext cx="8223846" cy="3785652"/>
          </a:xfrm>
          <a:prstGeom prst="rect">
            <a:avLst/>
          </a:prstGeom>
          <a:noFill/>
          <a:ln>
            <a:noFill/>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marL="342900" lvl="0" indent="-342900" algn="just">
              <a:buFont typeface="+mj-lt"/>
              <a:buAutoNum type="arabicPeriod"/>
            </a:pPr>
            <a:r>
              <a:rPr lang="es-ES_tradnl" sz="2400" b="1" dirty="0" smtClean="0">
                <a:solidFill>
                  <a:schemeClr val="bg1"/>
                </a:solidFill>
                <a:effectLst>
                  <a:outerShdw blurRad="38100" dist="38100" dir="2700000" algn="tl">
                    <a:srgbClr val="000000">
                      <a:alpha val="43137"/>
                    </a:srgbClr>
                  </a:outerShdw>
                </a:effectLst>
              </a:rPr>
              <a:t>Por haberse registrado diferencias estadísticas a través de la prueba de </a:t>
            </a:r>
            <a:r>
              <a:rPr lang="es-ES_tradnl" sz="2400" b="1" dirty="0" err="1" smtClean="0">
                <a:solidFill>
                  <a:schemeClr val="bg1"/>
                </a:solidFill>
                <a:effectLst>
                  <a:outerShdw blurRad="38100" dist="38100" dir="2700000" algn="tl">
                    <a:srgbClr val="000000">
                      <a:alpha val="43137"/>
                    </a:srgbClr>
                  </a:outerShdw>
                </a:effectLst>
              </a:rPr>
              <a:t>t’Studen</a:t>
            </a:r>
            <a:r>
              <a:rPr lang="es-ES_tradnl" sz="2400" b="1" dirty="0" smtClean="0">
                <a:solidFill>
                  <a:schemeClr val="bg1"/>
                </a:solidFill>
                <a:effectLst>
                  <a:outerShdw blurRad="38100" dist="38100" dir="2700000" algn="tl">
                    <a:srgbClr val="000000">
                      <a:alpha val="43137"/>
                    </a:srgbClr>
                  </a:outerShdw>
                </a:effectLst>
              </a:rPr>
              <a:t> en los diferentes parámetros productivos se acepta la hipótesis de trabajo, que confirma que al utilizar el alimento en pellets, durante la fase de producción de gallinas Lohmann Brown, se elevan los índices productos, se reducen los costos de producción y se eleva su rentabilidad económica con relación al empleo del alimento en forma de harina o polvo.</a:t>
            </a:r>
            <a:endParaRPr lang="es-EC" sz="2400" b="1" dirty="0" smtClean="0">
              <a:solidFill>
                <a:schemeClr val="bg1"/>
              </a:solidFill>
              <a:effectLst>
                <a:outerShdw blurRad="38100" dist="38100" dir="2700000" algn="tl">
                  <a:srgbClr val="000000">
                    <a:alpha val="43137"/>
                  </a:srgbClr>
                </a:outerShdw>
              </a:effectLst>
            </a:endParaRPr>
          </a:p>
          <a:p>
            <a:pPr lvl="0" algn="just"/>
            <a:endParaRPr lang="es-ES_tradnl" sz="2400" b="1" dirty="0" smtClean="0">
              <a:solidFill>
                <a:schemeClr val="bg1"/>
              </a:solidFill>
              <a:effectLst>
                <a:outerShdw blurRad="38100" dist="38100" dir="2700000" algn="tl">
                  <a:srgbClr val="000000">
                    <a:alpha val="43137"/>
                  </a:srgbClr>
                </a:outerShdw>
              </a:effectLst>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1712" y="5807871"/>
            <a:ext cx="2592288"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43223009"/>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Ines Mantilla\Desktop\EXPOSICION T 2014\FOTOS\FOTOS HUEVOSBIO 2013\4 Colocar Alimento\T2\SAM_165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risscrossEtching trans="66000" pressure="1"/>
                    </a14:imgEffect>
                  </a14:imgLayer>
                </a14:imgProps>
              </a:ext>
              <a:ext uri="{28A0092B-C50C-407E-A947-70E740481C1C}">
                <a14:useLocalDpi xmlns:a14="http://schemas.microsoft.com/office/drawing/2010/main" val="0"/>
              </a:ext>
            </a:extLst>
          </a:blip>
          <a:srcRect/>
          <a:stretch>
            <a:fillRect/>
          </a:stretch>
        </p:blipFill>
        <p:spPr bwMode="auto">
          <a:xfrm>
            <a:off x="0" y="-4397"/>
            <a:ext cx="9180512" cy="6253531"/>
          </a:xfrm>
          <a:prstGeom prst="rect">
            <a:avLst/>
          </a:prstGeom>
          <a:noFill/>
          <a:extLst>
            <a:ext uri="{909E8E84-426E-40DD-AFC4-6F175D3DCCD1}">
              <a14:hiddenFill xmlns:a14="http://schemas.microsoft.com/office/drawing/2010/main">
                <a:solidFill>
                  <a:srgbClr val="FFFFFF"/>
                </a:solidFill>
              </a14:hiddenFill>
            </a:ext>
          </a:extLst>
        </p:spPr>
      </p:pic>
      <p:sp>
        <p:nvSpPr>
          <p:cNvPr id="141320" name="Text Box 8"/>
          <p:cNvSpPr txBox="1">
            <a:spLocks noChangeArrowheads="1"/>
          </p:cNvSpPr>
          <p:nvPr/>
        </p:nvSpPr>
        <p:spPr bwMode="auto">
          <a:xfrm>
            <a:off x="524618" y="1083508"/>
            <a:ext cx="8223846" cy="3785652"/>
          </a:xfrm>
          <a:prstGeom prst="rect">
            <a:avLst/>
          </a:prstGeom>
          <a:noFill/>
          <a:ln>
            <a:noFill/>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lvl="0" algn="just"/>
            <a:r>
              <a:rPr lang="es-ES_tradnl" sz="2400" b="1" dirty="0" smtClean="0">
                <a:solidFill>
                  <a:schemeClr val="bg1"/>
                </a:solidFill>
                <a:effectLst>
                  <a:outerShdw blurRad="38100" dist="38100" dir="2700000" algn="tl">
                    <a:srgbClr val="000000">
                      <a:alpha val="43137"/>
                    </a:srgbClr>
                  </a:outerShdw>
                </a:effectLst>
              </a:rPr>
              <a:t>2. Con la utilización de pellets las gallinas Lohmann Brown a las 64 semanas de edad, presentaron pesos finales de 1.68 kg, incrementos de peso de 0.50 kg y un consumo acumulado de 35.50 kg.</a:t>
            </a:r>
            <a:endParaRPr lang="es-EC" sz="2400" b="1" dirty="0" smtClean="0">
              <a:solidFill>
                <a:schemeClr val="bg1"/>
              </a:solidFill>
              <a:effectLst>
                <a:outerShdw blurRad="38100" dist="38100" dir="2700000" algn="tl">
                  <a:srgbClr val="000000">
                    <a:alpha val="43137"/>
                  </a:srgbClr>
                </a:outerShdw>
              </a:effectLst>
            </a:endParaRPr>
          </a:p>
          <a:p>
            <a:pPr marL="342900" indent="-342900" algn="just">
              <a:buFont typeface="+mj-lt"/>
              <a:buAutoNum type="arabicPeriod"/>
            </a:pPr>
            <a:endParaRPr lang="es-ES_tradnl" sz="2400" b="1" dirty="0" smtClean="0">
              <a:solidFill>
                <a:schemeClr val="bg1"/>
              </a:solidFill>
              <a:effectLst>
                <a:outerShdw blurRad="38100" dist="38100" dir="2700000" algn="tl">
                  <a:srgbClr val="000000">
                    <a:alpha val="43137"/>
                  </a:srgbClr>
                </a:outerShdw>
              </a:effectLst>
            </a:endParaRPr>
          </a:p>
          <a:p>
            <a:pPr algn="just"/>
            <a:r>
              <a:rPr lang="es-ES_tradnl" sz="2400" b="1" dirty="0" smtClean="0">
                <a:solidFill>
                  <a:schemeClr val="bg1"/>
                </a:solidFill>
                <a:effectLst>
                  <a:outerShdw blurRad="38100" dist="38100" dir="2700000" algn="tl">
                    <a:srgbClr val="000000">
                      <a:alpha val="43137"/>
                    </a:srgbClr>
                  </a:outerShdw>
                </a:effectLst>
              </a:rPr>
              <a:t>3. El pico de producción presentaron a las 30 semanas de edad con 94.02%, habiendo presentado 270.39 huevos/ave alojada y un peso del huevo de  64.24 g, por lo que se determinó una masa de huevos producidos de 16.87 kg/ave.</a:t>
            </a:r>
            <a:endParaRPr lang="es-EC" sz="2400" b="1" dirty="0" smtClean="0">
              <a:solidFill>
                <a:schemeClr val="bg1"/>
              </a:solidFill>
              <a:effectLst>
                <a:outerShdw blurRad="38100" dist="38100" dir="2700000" algn="tl">
                  <a:srgbClr val="000000">
                    <a:alpha val="43137"/>
                  </a:srgbClr>
                </a:outerShdw>
              </a:effectLst>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3538" y="5828908"/>
            <a:ext cx="2592288"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3" name="Line 5"/>
          <p:cNvSpPr>
            <a:spLocks noChangeShapeType="1"/>
          </p:cNvSpPr>
          <p:nvPr/>
        </p:nvSpPr>
        <p:spPr bwMode="auto">
          <a:xfrm>
            <a:off x="251520" y="976313"/>
            <a:ext cx="5472112" cy="0"/>
          </a:xfrm>
          <a:prstGeom prst="line">
            <a:avLst/>
          </a:prstGeom>
          <a:noFill/>
          <a:ln w="76200" cmpd="tri">
            <a:solidFill>
              <a:schemeClr val="tx1"/>
            </a:solidFill>
            <a:round/>
            <a:headEnd/>
            <a:tailEnd/>
          </a:ln>
          <a:effectLst/>
        </p:spPr>
        <p:txBody>
          <a:bodyPr/>
          <a:lstStyle/>
          <a:p>
            <a:endParaRPr lang="es-EC"/>
          </a:p>
        </p:txBody>
      </p:sp>
      <p:sp>
        <p:nvSpPr>
          <p:cNvPr id="6" name="5 CuadroTexto"/>
          <p:cNvSpPr txBox="1"/>
          <p:nvPr/>
        </p:nvSpPr>
        <p:spPr>
          <a:xfrm>
            <a:off x="611560" y="1412776"/>
            <a:ext cx="4968552" cy="3693319"/>
          </a:xfrm>
          <a:prstGeom prst="rect">
            <a:avLst/>
          </a:prstGeom>
          <a:noFill/>
        </p:spPr>
        <p:txBody>
          <a:bodyPr wrap="square" rtlCol="0">
            <a:spAutoFit/>
          </a:bodyPr>
          <a:lstStyle/>
          <a:p>
            <a:pPr algn="just">
              <a:spcBef>
                <a:spcPts val="0"/>
              </a:spcBef>
            </a:pPr>
            <a:r>
              <a:rPr lang="es-ES_tradnl" b="1" dirty="0" smtClean="0">
                <a:solidFill>
                  <a:schemeClr val="tx2"/>
                </a:solidFill>
              </a:rPr>
              <a:t>4.  Respecto a la conversión alimenticia acumulada se estableció que las aves consumieron 1.58 kg de alimento en pellet por docena de huevos producidos y de 2.11 kg de alimento por kg de huevos, por lo se determinó que cada docena de huevos cuesta producir 0.86 dólares y 1.14 dólares/kg de huevos.</a:t>
            </a:r>
          </a:p>
          <a:p>
            <a:pPr marL="342900" indent="-342900" algn="just">
              <a:spcBef>
                <a:spcPts val="0"/>
              </a:spcBef>
              <a:buAutoNum type="arabicPeriod" startAt="5"/>
            </a:pPr>
            <a:endParaRPr lang="es-ES_tradnl" b="1" dirty="0" smtClean="0">
              <a:solidFill>
                <a:schemeClr val="tx2"/>
              </a:solidFill>
            </a:endParaRPr>
          </a:p>
          <a:p>
            <a:pPr algn="just">
              <a:spcBef>
                <a:spcPts val="0"/>
              </a:spcBef>
            </a:pPr>
            <a:r>
              <a:rPr lang="es-ES_tradnl" b="1" dirty="0" smtClean="0">
                <a:solidFill>
                  <a:schemeClr val="tx2"/>
                </a:solidFill>
              </a:rPr>
              <a:t>5.    Con el empleo del pellet se alcanza una utilidad económica de 0.24 dólares por dólar invertido, en cambio con la harina fue de apenas 0.20 dólares.</a:t>
            </a:r>
            <a:endParaRPr lang="es-EC" b="1" dirty="0" smtClean="0">
              <a:solidFill>
                <a:schemeClr val="tx2"/>
              </a:solidFill>
            </a:endParaRPr>
          </a:p>
        </p:txBody>
      </p:sp>
      <p:pic>
        <p:nvPicPr>
          <p:cNvPr id="30722" name="Picture 2" descr="https://encrypted-tbn2.gstatic.com/images?q=tbn:ANd9GcQ14xN9Fn9M4W0QVU0DJNLUSdfA2QM_qJbAtU6cw5CsEs2Sxmtu"/>
          <p:cNvPicPr>
            <a:picLocks noChangeAspect="1" noChangeArrowheads="1"/>
          </p:cNvPicPr>
          <p:nvPr/>
        </p:nvPicPr>
        <p:blipFill>
          <a:blip r:embed="rId2" cstate="print"/>
          <a:srcRect/>
          <a:stretch>
            <a:fillRect/>
          </a:stretch>
        </p:blipFill>
        <p:spPr bwMode="auto">
          <a:xfrm>
            <a:off x="5796136" y="1949814"/>
            <a:ext cx="3106680" cy="2520280"/>
          </a:xfrm>
          <a:prstGeom prst="rect">
            <a:avLst/>
          </a:prstGeom>
          <a:noFill/>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5828908"/>
            <a:ext cx="2448272"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Line 6"/>
          <p:cNvSpPr>
            <a:spLocks noChangeShapeType="1"/>
          </p:cNvSpPr>
          <p:nvPr/>
        </p:nvSpPr>
        <p:spPr bwMode="auto">
          <a:xfrm>
            <a:off x="0" y="6237288"/>
            <a:ext cx="91440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a:p>
        </p:txBody>
      </p:sp>
      <p:sp>
        <p:nvSpPr>
          <p:cNvPr id="60423" name="Rectangle 7"/>
          <p:cNvSpPr>
            <a:spLocks noChangeArrowheads="1"/>
          </p:cNvSpPr>
          <p:nvPr/>
        </p:nvSpPr>
        <p:spPr bwMode="auto">
          <a:xfrm>
            <a:off x="0" y="2492375"/>
            <a:ext cx="9108504" cy="1728788"/>
          </a:xfrm>
          <a:prstGeom prst="rect">
            <a:avLst/>
          </a:prstGeom>
          <a:solidFill>
            <a:schemeClr val="tx1"/>
          </a:solidFill>
          <a:ln w="9525">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 typeface="Monotype Sorts" pitchFamily="2" charset="2"/>
              <a:buNone/>
              <a:defRPr/>
            </a:pPr>
            <a:endParaRPr lang="es-MX" altLang="es-EC" sz="4000" u="none" dirty="0">
              <a:solidFill>
                <a:srgbClr val="F9FF01"/>
              </a:solidFill>
              <a:effectLst>
                <a:outerShdw blurRad="38100" dist="38100" dir="2700000" algn="tl">
                  <a:srgbClr val="FFFFFF"/>
                </a:outerShdw>
              </a:effectLst>
              <a:latin typeface="Comic Sans MS" pitchFamily="66" charset="0"/>
            </a:endParaRPr>
          </a:p>
          <a:p>
            <a:pPr algn="ctr">
              <a:buFont typeface="Monotype Sorts" pitchFamily="2" charset="2"/>
              <a:buNone/>
              <a:defRPr/>
            </a:pPr>
            <a:r>
              <a:rPr lang="es-MX" altLang="es-EC" sz="4000" u="none" dirty="0">
                <a:solidFill>
                  <a:schemeClr val="accent3"/>
                </a:solidFill>
                <a:effectLst>
                  <a:outerShdw blurRad="38100" dist="38100" dir="2700000" algn="tl">
                    <a:srgbClr val="FFFFFF"/>
                  </a:outerShdw>
                </a:effectLst>
                <a:latin typeface="Comic Sans MS" pitchFamily="66" charset="0"/>
              </a:rPr>
              <a:t>RECOMEDACIONES</a:t>
            </a:r>
            <a:endParaRPr lang="es-ES_tradnl" altLang="es-EC" sz="4000" u="none" dirty="0">
              <a:solidFill>
                <a:schemeClr val="accent3"/>
              </a:solidFill>
              <a:effectLst>
                <a:outerShdw blurRad="38100" dist="38100" dir="2700000" algn="tl">
                  <a:srgbClr val="FFFFFF"/>
                </a:outerShdw>
              </a:effectLst>
              <a:latin typeface="Comic Sans MS" pitchFamily="66"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933812"/>
            <a:ext cx="2382901"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7897043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C:\Users\Ines Mantilla\Desktop\EXPOSICION T 2014\FOTOS\FOTOS HUEVOSBIO 2013\Letreros\ok\SAM_0426.JPG"/>
          <p:cNvPicPr/>
          <p:nvPr/>
        </p:nvPicPr>
        <p:blipFill>
          <a:blip r:embed="rId2" cstate="print">
            <a:extLst>
              <a:ext uri="{BEBA8EAE-BF5A-486C-A8C5-ECC9F3942E4B}">
                <a14:imgProps xmlns:a14="http://schemas.microsoft.com/office/drawing/2010/main">
                  <a14:imgLayer r:embed="rId3">
                    <a14:imgEffect>
                      <a14:artisticCrisscrossEtching trans="40000" pressure="0"/>
                    </a14:imgEffect>
                  </a14:imgLayer>
                </a14:imgProps>
              </a:ext>
              <a:ext uri="{28A0092B-C50C-407E-A947-70E740481C1C}">
                <a14:useLocalDpi xmlns:a14="http://schemas.microsoft.com/office/drawing/2010/main" val="0"/>
              </a:ext>
            </a:extLst>
          </a:blip>
          <a:srcRect/>
          <a:stretch>
            <a:fillRect/>
          </a:stretch>
        </p:blipFill>
        <p:spPr bwMode="auto">
          <a:xfrm>
            <a:off x="0" y="0"/>
            <a:ext cx="9144000" cy="6249134"/>
          </a:xfrm>
          <a:prstGeom prst="rect">
            <a:avLst/>
          </a:prstGeom>
          <a:noFill/>
          <a:ln>
            <a:noFill/>
          </a:ln>
          <a:effectLst>
            <a:glow rad="63500">
              <a:schemeClr val="accent2">
                <a:lumMod val="50000"/>
                <a:alpha val="40000"/>
              </a:schemeClr>
            </a:glow>
          </a:effectLst>
        </p:spPr>
      </p:pic>
      <p:sp>
        <p:nvSpPr>
          <p:cNvPr id="146440" name="Text Box 8"/>
          <p:cNvSpPr txBox="1">
            <a:spLocks noChangeArrowheads="1"/>
          </p:cNvSpPr>
          <p:nvPr/>
        </p:nvSpPr>
        <p:spPr bwMode="auto">
          <a:xfrm>
            <a:off x="323850" y="1124744"/>
            <a:ext cx="8351838" cy="3816429"/>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spAutoFit/>
          </a:bodyPr>
          <a:lstStyle/>
          <a:p>
            <a:pPr marL="177800" lvl="0" indent="-177800" algn="just">
              <a:spcBef>
                <a:spcPts val="0"/>
              </a:spcBef>
              <a:buFontTx/>
              <a:buChar char="•"/>
            </a:pPr>
            <a:r>
              <a:rPr lang="es-EC" sz="2200" b="1" dirty="0" smtClean="0"/>
              <a:t>Alimentar a las gallinas </a:t>
            </a:r>
            <a:r>
              <a:rPr lang="es-EC" sz="2200" b="1" dirty="0" err="1" smtClean="0"/>
              <a:t>Lohmnn</a:t>
            </a:r>
            <a:r>
              <a:rPr lang="es-EC" sz="2200" b="1" dirty="0" smtClean="0"/>
              <a:t> Brown durante toda la fase productiva con alimento peletizado, por cuanto se alcanzan mejores índices productivos, se reduce los costos de producción y se alcanza una rentabilidad atrayente.</a:t>
            </a:r>
          </a:p>
          <a:p>
            <a:pPr marL="177800" lvl="0" indent="-177800" algn="just">
              <a:spcBef>
                <a:spcPts val="0"/>
              </a:spcBef>
              <a:buFontTx/>
              <a:buChar char="•"/>
            </a:pPr>
            <a:endParaRPr lang="es-EC" sz="2200" b="1" dirty="0" smtClean="0"/>
          </a:p>
          <a:p>
            <a:pPr marL="177800" lvl="0" indent="-177800" algn="just">
              <a:spcBef>
                <a:spcPts val="0"/>
              </a:spcBef>
              <a:buFontTx/>
              <a:buChar char="•"/>
            </a:pPr>
            <a:r>
              <a:rPr lang="es-EC" sz="2200" b="1" dirty="0" smtClean="0"/>
              <a:t>Replicar el presente trabajo, pero evaluando otras líneas de aves, para poder verificar las bondades que presenta el empleo del alimento peletizado en gallinas ponedoras, ya que además, es escaza la información a nivel nacional e internacional del empleo de pellets en este tipo de explotaciones animales.</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5828908"/>
            <a:ext cx="2448272"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6" descr="http://www.ltz.de/uploads/Produkte%20Tradition.jpg"/>
          <p:cNvPicPr>
            <a:picLocks noChangeAspect="1" noChangeArrowheads="1"/>
          </p:cNvPicPr>
          <p:nvPr/>
        </p:nvPicPr>
        <p:blipFill>
          <a:blip r:embed="rId5" cstate="print"/>
          <a:srcRect/>
          <a:stretch>
            <a:fillRect/>
          </a:stretch>
        </p:blipFill>
        <p:spPr bwMode="auto">
          <a:xfrm flipH="1">
            <a:off x="0" y="1"/>
            <a:ext cx="399363" cy="598376"/>
          </a:xfrm>
          <a:prstGeom prst="rect">
            <a:avLst/>
          </a:prstGeom>
          <a:no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22" name="Text Box 30"/>
          <p:cNvSpPr txBox="1">
            <a:spLocks noChangeArrowheads="1"/>
          </p:cNvSpPr>
          <p:nvPr/>
        </p:nvSpPr>
        <p:spPr bwMode="auto">
          <a:xfrm>
            <a:off x="395536" y="548680"/>
            <a:ext cx="5040313" cy="457200"/>
          </a:xfrm>
          <a:prstGeom prst="rect">
            <a:avLst/>
          </a:prstGeom>
          <a:noFill/>
          <a:ln w="9525">
            <a:noFill/>
            <a:miter lim="800000"/>
            <a:headEnd/>
            <a:tailEnd/>
          </a:ln>
          <a:effectLst/>
        </p:spPr>
        <p:txBody>
          <a:bodyPr>
            <a:spAutoFit/>
          </a:bodyPr>
          <a:lstStyle/>
          <a:p>
            <a:r>
              <a:rPr lang="es-EC" sz="2400" b="1" dirty="0" smtClean="0">
                <a:solidFill>
                  <a:srgbClr val="0070C0"/>
                </a:solidFill>
                <a:effectLst>
                  <a:outerShdw blurRad="38100" dist="38100" dir="2700000" algn="tl">
                    <a:srgbClr val="000000">
                      <a:alpha val="43137"/>
                    </a:srgbClr>
                  </a:outerShdw>
                </a:effectLst>
              </a:rPr>
              <a:t>OBJETIVOS </a:t>
            </a:r>
            <a:r>
              <a:rPr lang="es-ES" sz="2400" b="1" dirty="0">
                <a:solidFill>
                  <a:srgbClr val="0070C0"/>
                </a:solidFill>
                <a:effectLst>
                  <a:outerShdw blurRad="38100" dist="38100" dir="2700000" algn="tl">
                    <a:srgbClr val="000000">
                      <a:alpha val="43137"/>
                    </a:srgbClr>
                  </a:outerShdw>
                </a:effectLst>
              </a:rPr>
              <a:t>ESPECÍFICOS</a:t>
            </a:r>
            <a:r>
              <a:rPr lang="es-ES" sz="2400" b="1" dirty="0" smtClean="0">
                <a:solidFill>
                  <a:srgbClr val="0070C0"/>
                </a:solidFill>
                <a:effectLst>
                  <a:outerShdw blurRad="38100" dist="38100" dir="2700000" algn="tl">
                    <a:srgbClr val="000000">
                      <a:alpha val="43137"/>
                    </a:srgbClr>
                  </a:outerShdw>
                </a:effectLst>
              </a:rPr>
              <a:t> </a:t>
            </a:r>
            <a:endParaRPr lang="es-ES" sz="2400" b="1" dirty="0">
              <a:solidFill>
                <a:srgbClr val="0070C0"/>
              </a:solidFill>
              <a:effectLst>
                <a:outerShdw blurRad="38100" dist="38100" dir="2700000" algn="tl">
                  <a:srgbClr val="000000">
                    <a:alpha val="43137"/>
                  </a:srgbClr>
                </a:outerShdw>
              </a:effectLst>
            </a:endParaRPr>
          </a:p>
        </p:txBody>
      </p:sp>
      <p:sp>
        <p:nvSpPr>
          <p:cNvPr id="59425" name="Line 33"/>
          <p:cNvSpPr>
            <a:spLocks noChangeShapeType="1"/>
          </p:cNvSpPr>
          <p:nvPr/>
        </p:nvSpPr>
        <p:spPr bwMode="auto">
          <a:xfrm>
            <a:off x="395288" y="1124744"/>
            <a:ext cx="8353425" cy="0"/>
          </a:xfrm>
          <a:prstGeom prst="line">
            <a:avLst/>
          </a:prstGeom>
          <a:noFill/>
          <a:ln w="76200" cmpd="tri">
            <a:solidFill>
              <a:schemeClr val="tx1"/>
            </a:solidFill>
            <a:round/>
            <a:headEnd/>
            <a:tailEnd/>
          </a:ln>
          <a:effectLst/>
        </p:spPr>
        <p:txBody>
          <a:bodyPr/>
          <a:lstStyle/>
          <a:p>
            <a:endParaRPr lang="es-EC"/>
          </a:p>
        </p:txBody>
      </p:sp>
      <p:sp>
        <p:nvSpPr>
          <p:cNvPr id="9" name="8 CuadroTexto"/>
          <p:cNvSpPr txBox="1"/>
          <p:nvPr/>
        </p:nvSpPr>
        <p:spPr>
          <a:xfrm>
            <a:off x="395537" y="1484784"/>
            <a:ext cx="6048672" cy="4401205"/>
          </a:xfrm>
          <a:prstGeom prst="rect">
            <a:avLst/>
          </a:prstGeom>
          <a:noFill/>
        </p:spPr>
        <p:txBody>
          <a:bodyPr wrap="square" rtlCol="0">
            <a:spAutoFit/>
          </a:bodyPr>
          <a:lstStyle/>
          <a:p>
            <a:pPr marL="271463" lvl="0" indent="-271463" algn="just">
              <a:buFont typeface="Arial" pitchFamily="34" charset="0"/>
              <a:buChar char="•"/>
            </a:pPr>
            <a:r>
              <a:rPr lang="es-EC" sz="2000" b="1" dirty="0" smtClean="0"/>
              <a:t>Evaluar los parámetros productivos de gallinas ponedoras Lohmann Brown en la fase de producción, alimentadas con dos tipos de alimentos (harina y pellets). </a:t>
            </a:r>
          </a:p>
          <a:p>
            <a:pPr marL="271463" lvl="0" indent="-271463" algn="just">
              <a:buFont typeface="Arial" pitchFamily="34" charset="0"/>
              <a:buChar char="•"/>
            </a:pPr>
            <a:endParaRPr lang="es-EC" sz="2000" b="1" dirty="0" smtClean="0"/>
          </a:p>
          <a:p>
            <a:pPr marL="271463" indent="-271463" algn="just">
              <a:buFont typeface="Arial" pitchFamily="34" charset="0"/>
              <a:buChar char="•"/>
            </a:pPr>
            <a:r>
              <a:rPr lang="es-EC" sz="2000" b="1" dirty="0" smtClean="0"/>
              <a:t>Determinar el tipo de alimento que mejores respuestas propicie en la producción de huevos de gallinas Lohmann Brown, desde el inicio de la puesta hasta las 64 semanas de edad de las aves.</a:t>
            </a:r>
          </a:p>
          <a:p>
            <a:pPr marL="271463" indent="-271463" algn="just">
              <a:buFont typeface="Arial" pitchFamily="34" charset="0"/>
              <a:buChar char="•"/>
            </a:pPr>
            <a:endParaRPr lang="es-EC" sz="2000" b="1" dirty="0" smtClean="0"/>
          </a:p>
          <a:p>
            <a:pPr marL="271463" lvl="0" indent="-271463" algn="just">
              <a:buFont typeface="Arial" pitchFamily="34" charset="0"/>
              <a:buChar char="•"/>
            </a:pPr>
            <a:r>
              <a:rPr lang="es-EC" sz="2000" b="1" dirty="0" smtClean="0"/>
              <a:t>Establecer los costos de producción y su rentabilidad a través indicador beneficio/costo.</a:t>
            </a:r>
            <a:endParaRPr lang="es-EC" sz="2000" b="1" dirty="0"/>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3" y="5915156"/>
            <a:ext cx="2376264" cy="67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6" descr="http://www.ltz.de/uploads/Produkte%20Tradition.jpg"/>
          <p:cNvPicPr>
            <a:picLocks noChangeAspect="1" noChangeArrowheads="1"/>
          </p:cNvPicPr>
          <p:nvPr/>
        </p:nvPicPr>
        <p:blipFill>
          <a:blip r:embed="rId3" cstate="print"/>
          <a:srcRect/>
          <a:stretch>
            <a:fillRect/>
          </a:stretch>
        </p:blipFill>
        <p:spPr bwMode="auto">
          <a:xfrm flipH="1">
            <a:off x="0" y="1"/>
            <a:ext cx="399363" cy="598376"/>
          </a:xfrm>
          <a:prstGeom prst="rect">
            <a:avLst/>
          </a:prstGeom>
          <a:noFill/>
        </p:spPr>
      </p:pic>
      <p:pic>
        <p:nvPicPr>
          <p:cNvPr id="13" name="Picture 2" descr="http://blogs.educared.org/red-pronino/colegioellimo/files/2013/02/DSC029891.jpg"/>
          <p:cNvPicPr>
            <a:picLocks noChangeAspect="1" noChangeArrowheads="1"/>
          </p:cNvPicPr>
          <p:nvPr/>
        </p:nvPicPr>
        <p:blipFill>
          <a:blip r:embed="rId4" cstate="print"/>
          <a:srcRect/>
          <a:stretch>
            <a:fillRect/>
          </a:stretch>
        </p:blipFill>
        <p:spPr bwMode="auto">
          <a:xfrm>
            <a:off x="6636497" y="2665299"/>
            <a:ext cx="2400000" cy="1800000"/>
          </a:xfrm>
          <a:prstGeom prst="rect">
            <a:avLst/>
          </a:prstGeom>
          <a:noFill/>
        </p:spPr>
      </p:pic>
    </p:spTree>
    <p:extLst>
      <p:ext uri="{BB962C8B-B14F-4D97-AF65-F5344CB8AC3E}">
        <p14:creationId xmlns:p14="http://schemas.microsoft.com/office/powerpoint/2010/main" val="239079831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Ines Mantilla\Desktop\EXPOSICION T 2014\FOTOS\FOTOS HUEVOSBIO 2013\13 Densidad de cáscara\Imagen1.jpg"/>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trans="39000" pressure="0"/>
                    </a14:imgEffect>
                  </a14:imgLayer>
                </a14:imgProps>
              </a:ext>
              <a:ext uri="{28A0092B-C50C-407E-A947-70E740481C1C}">
                <a14:useLocalDpi xmlns:a14="http://schemas.microsoft.com/office/drawing/2010/main" val="0"/>
              </a:ext>
            </a:extLst>
          </a:blip>
          <a:srcRect/>
          <a:stretch>
            <a:fillRect/>
          </a:stretch>
        </p:blipFill>
        <p:spPr bwMode="auto">
          <a:xfrm>
            <a:off x="0" y="0"/>
            <a:ext cx="9144000" cy="6234514"/>
          </a:xfrm>
          <a:prstGeom prst="rect">
            <a:avLst/>
          </a:prstGeom>
          <a:noFill/>
          <a:extLst>
            <a:ext uri="{909E8E84-426E-40DD-AFC4-6F175D3DCCD1}">
              <a14:hiddenFill xmlns:a14="http://schemas.microsoft.com/office/drawing/2010/main">
                <a:solidFill>
                  <a:srgbClr val="FFFFFF"/>
                </a:solidFill>
              </a14:hiddenFill>
            </a:ext>
          </a:extLst>
        </p:spPr>
      </p:pic>
      <p:sp>
        <p:nvSpPr>
          <p:cNvPr id="146440" name="Text Box 8"/>
          <p:cNvSpPr txBox="1">
            <a:spLocks noChangeArrowheads="1"/>
          </p:cNvSpPr>
          <p:nvPr/>
        </p:nvSpPr>
        <p:spPr bwMode="auto">
          <a:xfrm>
            <a:off x="772572" y="1196752"/>
            <a:ext cx="7598855" cy="3046988"/>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marL="177800" lvl="0" indent="-177800" algn="just">
              <a:spcBef>
                <a:spcPts val="0"/>
              </a:spcBef>
              <a:buFontTx/>
              <a:buChar char="•"/>
            </a:pPr>
            <a:r>
              <a:rPr lang="es-EC" sz="2400" b="1" dirty="0" smtClean="0">
                <a:solidFill>
                  <a:schemeClr val="tx1"/>
                </a:solidFill>
              </a:rPr>
              <a:t>Continuar el estudio del empleo de alimento peletizado tanto en aves de postura como en aves de engorde, pero empleando diferentes ingredientes que permitan abaratar costos del alimento, ya que entre las ventajas de la peletización aumenta la digestibilidad de los nutrientes, gelatiniza los almidones e inactiva los factores </a:t>
            </a:r>
            <a:r>
              <a:rPr lang="es-EC" sz="2400" b="1" dirty="0" err="1" smtClean="0">
                <a:solidFill>
                  <a:schemeClr val="tx1"/>
                </a:solidFill>
              </a:rPr>
              <a:t>antinutricionales</a:t>
            </a:r>
            <a:r>
              <a:rPr lang="es-EC" sz="2400" b="1" dirty="0" smtClean="0">
                <a:solidFill>
                  <a:schemeClr val="tx1"/>
                </a:solidFill>
              </a:rPr>
              <a:t> de los alimentos. </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2727" y="5814288"/>
            <a:ext cx="2448272"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6" descr="http://www.ltz.de/uploads/Produkte%20Tradition.jpg"/>
          <p:cNvPicPr>
            <a:picLocks noChangeAspect="1" noChangeArrowheads="1"/>
          </p:cNvPicPr>
          <p:nvPr/>
        </p:nvPicPr>
        <p:blipFill>
          <a:blip r:embed="rId5" cstate="print"/>
          <a:srcRect/>
          <a:stretch>
            <a:fillRect/>
          </a:stretch>
        </p:blipFill>
        <p:spPr bwMode="auto">
          <a:xfrm flipH="1">
            <a:off x="0" y="1"/>
            <a:ext cx="399363" cy="598376"/>
          </a:xfrm>
          <a:prstGeom prst="rect">
            <a:avLst/>
          </a:prstGeom>
          <a:noFill/>
        </p:spPr>
      </p:pic>
    </p:spTree>
    <p:extLst>
      <p:ext uri="{BB962C8B-B14F-4D97-AF65-F5344CB8AC3E}">
        <p14:creationId xmlns:p14="http://schemas.microsoft.com/office/powerpoint/2010/main" val="2876203314"/>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9" name="AutoShape 7"/>
          <p:cNvSpPr>
            <a:spLocks noChangeArrowheads="1"/>
          </p:cNvSpPr>
          <p:nvPr/>
        </p:nvSpPr>
        <p:spPr bwMode="auto">
          <a:xfrm>
            <a:off x="1116013" y="1484313"/>
            <a:ext cx="4104059" cy="1656655"/>
          </a:xfrm>
          <a:prstGeom prst="wedgeRoundRectCallout">
            <a:avLst>
              <a:gd name="adj1" fmla="val 102315"/>
              <a:gd name="adj2" fmla="val 151838"/>
              <a:gd name="adj3" fmla="val 16667"/>
            </a:avLst>
          </a:prstGeom>
          <a:solidFill>
            <a:schemeClr val="bg1"/>
          </a:solidFill>
          <a:ln w="9525">
            <a:solidFill>
              <a:schemeClr val="tx1"/>
            </a:solidFill>
            <a:miter lim="800000"/>
            <a:headEnd/>
            <a:tailEnd/>
          </a:ln>
          <a:effectLst/>
        </p:spPr>
        <p:txBody>
          <a:bodyPr/>
          <a:lstStyle/>
          <a:p>
            <a:pPr algn="ctr">
              <a:spcBef>
                <a:spcPct val="0"/>
              </a:spcBef>
            </a:pPr>
            <a:r>
              <a:rPr lang="es-ES" sz="3200" b="1">
                <a:solidFill>
                  <a:srgbClr val="000000"/>
                </a:solidFill>
              </a:rPr>
              <a:t>GRACIAS</a:t>
            </a:r>
          </a:p>
          <a:p>
            <a:pPr algn="ctr">
              <a:spcBef>
                <a:spcPct val="0"/>
              </a:spcBef>
            </a:pPr>
            <a:r>
              <a:rPr lang="es-ES" sz="3200" b="1">
                <a:solidFill>
                  <a:srgbClr val="000000"/>
                </a:solidFill>
              </a:rPr>
              <a:t>POR SU</a:t>
            </a:r>
          </a:p>
          <a:p>
            <a:pPr algn="ctr">
              <a:spcBef>
                <a:spcPct val="0"/>
              </a:spcBef>
            </a:pPr>
            <a:r>
              <a:rPr lang="es-ES" sz="3200" b="1">
                <a:solidFill>
                  <a:srgbClr val="000000"/>
                </a:solidFill>
              </a:rPr>
              <a:t>ATENCIÓN</a:t>
            </a:r>
          </a:p>
        </p:txBody>
      </p:sp>
      <p:pic>
        <p:nvPicPr>
          <p:cNvPr id="28674" name="Picture 2" descr="pollito"/>
          <p:cNvPicPr>
            <a:picLocks noChangeAspect="1" noChangeArrowheads="1" noCrop="1"/>
          </p:cNvPicPr>
          <p:nvPr/>
        </p:nvPicPr>
        <p:blipFill>
          <a:blip r:embed="rId2" cstate="print"/>
          <a:srcRect/>
          <a:stretch>
            <a:fillRect/>
          </a:stretch>
        </p:blipFill>
        <p:spPr bwMode="auto">
          <a:xfrm>
            <a:off x="7236296" y="3645024"/>
            <a:ext cx="1368152" cy="1726173"/>
          </a:xfrm>
          <a:prstGeom prst="rect">
            <a:avLst/>
          </a:prstGeom>
          <a:noFill/>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5828908"/>
            <a:ext cx="2448272" cy="84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hold" grpId="0" nodeType="withEffect">
                                  <p:stCondLst>
                                    <p:cond delay="0"/>
                                  </p:stCondLst>
                                  <p:childTnLst>
                                    <p:animClr clrSpc="rgb" dir="cw">
                                      <p:cBhvr override="childStyle">
                                        <p:cTn id="6" dur="1000" autoRev="1" fill="hold"/>
                                        <p:tgtEl>
                                          <p:spTgt spid="156679"/>
                                        </p:tgtEl>
                                        <p:attrNameLst>
                                          <p:attrName>style.color</p:attrName>
                                        </p:attrNameLst>
                                      </p:cBhvr>
                                      <p:to>
                                        <a:schemeClr val="bg1"/>
                                      </p:to>
                                    </p:animClr>
                                    <p:animClr clrSpc="rgb" dir="cw">
                                      <p:cBhvr>
                                        <p:cTn id="7" dur="1000" autoRev="1" fill="hold"/>
                                        <p:tgtEl>
                                          <p:spTgt spid="156679"/>
                                        </p:tgtEl>
                                        <p:attrNameLst>
                                          <p:attrName>fillcolor</p:attrName>
                                        </p:attrNameLst>
                                      </p:cBhvr>
                                      <p:to>
                                        <a:schemeClr val="bg1"/>
                                      </p:to>
                                    </p:animClr>
                                    <p:set>
                                      <p:cBhvr>
                                        <p:cTn id="8" dur="1000" autoRev="1" fill="hold"/>
                                        <p:tgtEl>
                                          <p:spTgt spid="156679"/>
                                        </p:tgtEl>
                                        <p:attrNameLst>
                                          <p:attrName>fill.type</p:attrName>
                                        </p:attrNameLst>
                                      </p:cBhvr>
                                      <p:to>
                                        <p:strVal val="solid"/>
                                      </p:to>
                                    </p:set>
                                    <p:set>
                                      <p:cBhvr>
                                        <p:cTn id="9" dur="1000" autoRev="1" fill="hold"/>
                                        <p:tgtEl>
                                          <p:spTgt spid="15667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9" name="Text Box 13"/>
          <p:cNvSpPr txBox="1">
            <a:spLocks noChangeArrowheads="1"/>
          </p:cNvSpPr>
          <p:nvPr/>
        </p:nvSpPr>
        <p:spPr bwMode="auto">
          <a:xfrm>
            <a:off x="1547813" y="2184400"/>
            <a:ext cx="6249987" cy="1846659"/>
          </a:xfrm>
          <a:prstGeom prst="rect">
            <a:avLst/>
          </a:prstGeom>
          <a:solidFill>
            <a:schemeClr val="tx1"/>
          </a:solidFill>
          <a:ln w="9525">
            <a:solidFill>
              <a:schemeClr val="accent1"/>
            </a:solidFill>
            <a:miter lim="800000"/>
            <a:headEnd/>
            <a:tailEnd/>
          </a:ln>
          <a:effectLst>
            <a:outerShdw dist="45791" dir="2021404" algn="ctr" rotWithShape="0">
              <a:schemeClr val="tx1"/>
            </a:outerShdw>
          </a:effectLst>
        </p:spPr>
        <p:txBody>
          <a:bodyPr>
            <a:spAutoFit/>
          </a:bodyPr>
          <a:lstStyle>
            <a:lvl1pPr>
              <a:defRPr u="sng">
                <a:solidFill>
                  <a:schemeClr val="tx1"/>
                </a:solidFill>
                <a:latin typeface="Times New Roman" pitchFamily="18" charset="0"/>
              </a:defRPr>
            </a:lvl1pPr>
            <a:lvl2pPr marL="742950" indent="-285750">
              <a:defRPr u="sng">
                <a:solidFill>
                  <a:schemeClr val="tx1"/>
                </a:solidFill>
                <a:latin typeface="Times New Roman" pitchFamily="18" charset="0"/>
              </a:defRPr>
            </a:lvl2pPr>
            <a:lvl3pPr marL="1143000" indent="-228600">
              <a:defRPr u="sng">
                <a:solidFill>
                  <a:schemeClr val="tx1"/>
                </a:solidFill>
                <a:latin typeface="Times New Roman" pitchFamily="18" charset="0"/>
              </a:defRPr>
            </a:lvl3pPr>
            <a:lvl4pPr marL="1600200" indent="-228600">
              <a:defRPr u="sng">
                <a:solidFill>
                  <a:schemeClr val="tx1"/>
                </a:solidFill>
                <a:latin typeface="Times New Roman" pitchFamily="18" charset="0"/>
              </a:defRPr>
            </a:lvl4pPr>
            <a:lvl5pPr marL="2057400" indent="-228600">
              <a:defRPr u="sng">
                <a:solidFill>
                  <a:schemeClr val="tx1"/>
                </a:solidFill>
                <a:latin typeface="Times New Roman" pitchFamily="18" charset="0"/>
              </a:defRPr>
            </a:lvl5pPr>
            <a:lvl6pPr marL="2514600" indent="-228600" algn="ctr" eaLnBrk="0" fontAlgn="base" hangingPunct="0">
              <a:spcBef>
                <a:spcPct val="0"/>
              </a:spcBef>
              <a:spcAft>
                <a:spcPct val="0"/>
              </a:spcAft>
              <a:defRPr u="sng">
                <a:solidFill>
                  <a:schemeClr val="tx1"/>
                </a:solidFill>
                <a:latin typeface="Times New Roman" pitchFamily="18" charset="0"/>
              </a:defRPr>
            </a:lvl6pPr>
            <a:lvl7pPr marL="2971800" indent="-228600" algn="ctr" eaLnBrk="0" fontAlgn="base" hangingPunct="0">
              <a:spcBef>
                <a:spcPct val="0"/>
              </a:spcBef>
              <a:spcAft>
                <a:spcPct val="0"/>
              </a:spcAft>
              <a:defRPr u="sng">
                <a:solidFill>
                  <a:schemeClr val="tx1"/>
                </a:solidFill>
                <a:latin typeface="Times New Roman" pitchFamily="18" charset="0"/>
              </a:defRPr>
            </a:lvl7pPr>
            <a:lvl8pPr marL="3429000" indent="-228600" algn="ctr" eaLnBrk="0" fontAlgn="base" hangingPunct="0">
              <a:spcBef>
                <a:spcPct val="0"/>
              </a:spcBef>
              <a:spcAft>
                <a:spcPct val="0"/>
              </a:spcAft>
              <a:defRPr u="sng">
                <a:solidFill>
                  <a:schemeClr val="tx1"/>
                </a:solidFill>
                <a:latin typeface="Times New Roman" pitchFamily="18" charset="0"/>
              </a:defRPr>
            </a:lvl8pPr>
            <a:lvl9pPr marL="3886200" indent="-228600" algn="ctr" eaLnBrk="0" fontAlgn="base" hangingPunct="0">
              <a:spcBef>
                <a:spcPct val="0"/>
              </a:spcBef>
              <a:spcAft>
                <a:spcPct val="0"/>
              </a:spcAft>
              <a:defRPr u="sng">
                <a:solidFill>
                  <a:schemeClr val="tx1"/>
                </a:solidFill>
                <a:latin typeface="Times New Roman" pitchFamily="18" charset="0"/>
              </a:defRPr>
            </a:lvl9pPr>
          </a:lstStyle>
          <a:p>
            <a:endParaRPr lang="en-US" altLang="es-EC" sz="3600" b="1" u="none" dirty="0">
              <a:solidFill>
                <a:srgbClr val="FFFF99"/>
              </a:solidFill>
              <a:latin typeface="Arial" charset="0"/>
            </a:endParaRPr>
          </a:p>
          <a:p>
            <a:pPr algn="ctr"/>
            <a:r>
              <a:rPr lang="en-US" altLang="es-EC" sz="3600" b="1" u="none" dirty="0" smtClean="0">
                <a:solidFill>
                  <a:schemeClr val="accent3"/>
                </a:solidFill>
                <a:latin typeface="Arial" charset="0"/>
              </a:rPr>
              <a:t>REVISIÓN </a:t>
            </a:r>
            <a:r>
              <a:rPr lang="en-US" altLang="es-EC" sz="3600" b="1" u="none" dirty="0">
                <a:solidFill>
                  <a:schemeClr val="accent3"/>
                </a:solidFill>
                <a:latin typeface="Arial" charset="0"/>
              </a:rPr>
              <a:t>DE LITERATURA  </a:t>
            </a:r>
            <a:r>
              <a:rPr lang="en-US" altLang="es-EC" b="1" u="none" dirty="0">
                <a:solidFill>
                  <a:schemeClr val="accent3"/>
                </a:solidFill>
                <a:latin typeface="Arial" charset="0"/>
              </a:rPr>
              <a:t>     </a:t>
            </a:r>
          </a:p>
          <a:p>
            <a:pPr algn="l"/>
            <a:r>
              <a:rPr lang="en-US" altLang="es-EC" b="1" u="none" dirty="0">
                <a:solidFill>
                  <a:srgbClr val="FFFF99"/>
                </a:solidFill>
                <a:latin typeface="Arial" charset="0"/>
              </a:rPr>
              <a:t>			</a:t>
            </a:r>
            <a:endParaRPr lang="en-US" altLang="es-EC" sz="2400" b="1" u="none" dirty="0">
              <a:solidFill>
                <a:srgbClr val="FFFF99"/>
              </a:solidFill>
              <a:latin typeface="Arial" charset="0"/>
            </a:endParaRPr>
          </a:p>
          <a:p>
            <a:pPr algn="l"/>
            <a:endParaRPr lang="en-US" altLang="es-EC" u="none" dirty="0">
              <a:solidFill>
                <a:srgbClr val="FFFF99"/>
              </a:solidFill>
              <a:latin typeface="Arial"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9021" y="5834146"/>
            <a:ext cx="2494979" cy="78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323528" y="6453336"/>
            <a:ext cx="208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EC" sz="1600" b="1" i="0" u="none" strike="noStrike" cap="none" normalizeH="0" baseline="0" dirty="0" smtClean="0">
                <a:ln>
                  <a:noFill/>
                </a:ln>
                <a:solidFill>
                  <a:schemeClr val="tx1"/>
                </a:solidFill>
                <a:effectLst/>
                <a:latin typeface="Mead Bold" pitchFamily="2" charset="0"/>
                <a:cs typeface="Arial" pitchFamily="34" charset="0"/>
              </a:rPr>
              <a:t>Inés Mantilla – Jaime</a:t>
            </a:r>
            <a:r>
              <a:rPr kumimoji="0" lang="en-US" altLang="es-EC" sz="1600" b="1" i="0" u="none" strike="noStrike" cap="none" normalizeH="0" dirty="0" smtClean="0">
                <a:ln>
                  <a:noFill/>
                </a:ln>
                <a:solidFill>
                  <a:schemeClr val="tx1"/>
                </a:solidFill>
                <a:effectLst/>
                <a:latin typeface="Mead Bold" pitchFamily="2" charset="0"/>
                <a:cs typeface="Arial" pitchFamily="34" charset="0"/>
              </a:rPr>
              <a:t> </a:t>
            </a:r>
            <a:r>
              <a:rPr kumimoji="0" lang="en-US" altLang="es-EC" sz="1600" b="1" i="0" u="none" strike="noStrike" cap="none" normalizeH="0" dirty="0" err="1" smtClean="0">
                <a:ln>
                  <a:noFill/>
                </a:ln>
                <a:solidFill>
                  <a:schemeClr val="tx1"/>
                </a:solidFill>
                <a:effectLst/>
                <a:latin typeface="Mead Bold" pitchFamily="2" charset="0"/>
                <a:cs typeface="Arial" pitchFamily="34" charset="0"/>
              </a:rPr>
              <a:t>Mejía</a:t>
            </a:r>
            <a:endParaRPr kumimoji="0" lang="es-EC" altLang="es-EC"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697512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229"/>
                                        </p:tgtEl>
                                        <p:attrNameLst>
                                          <p:attrName>style.visibility</p:attrName>
                                        </p:attrNameLst>
                                      </p:cBhvr>
                                      <p:to>
                                        <p:strVal val="visible"/>
                                      </p:to>
                                    </p:set>
                                    <p:anim calcmode="lin" valueType="num">
                                      <p:cBhvr>
                                        <p:cTn id="7" dur="500" fill="hold"/>
                                        <p:tgtEl>
                                          <p:spTgt spid="9229"/>
                                        </p:tgtEl>
                                        <p:attrNameLst>
                                          <p:attrName>ppt_w</p:attrName>
                                        </p:attrNameLst>
                                      </p:cBhvr>
                                      <p:tavLst>
                                        <p:tav tm="0">
                                          <p:val>
                                            <p:fltVal val="0"/>
                                          </p:val>
                                        </p:tav>
                                        <p:tav tm="100000">
                                          <p:val>
                                            <p:strVal val="#ppt_w"/>
                                          </p:val>
                                        </p:tav>
                                      </p:tavLst>
                                    </p:anim>
                                    <p:anim calcmode="lin" valueType="num">
                                      <p:cBhvr>
                                        <p:cTn id="8" dur="500" fill="hold"/>
                                        <p:tgtEl>
                                          <p:spTgt spid="92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9" grpId="0" animBg="1" autoUpdateAnimBg="0"/>
    </p:bldLst>
  </p:timing>
</p:sld>
</file>

<file path=ppt/theme/theme1.xml><?xml version="1.0" encoding="utf-8"?>
<a:theme xmlns:a="http://schemas.openxmlformats.org/drawingml/2006/main" name="Diseño predeterminado">
  <a:themeElements>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3768</TotalTime>
  <Words>6347</Words>
  <Application>Microsoft Office PowerPoint</Application>
  <PresentationFormat>Presentación en pantalla (4:3)</PresentationFormat>
  <Paragraphs>2046</Paragraphs>
  <Slides>81</Slides>
  <Notes>2</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81</vt:i4>
      </vt:variant>
    </vt:vector>
  </HeadingPairs>
  <TitlesOfParts>
    <vt:vector size="83" baseType="lpstr">
      <vt:lpstr>Diseño predeterminado</vt:lpstr>
      <vt:lpstr>CorelDRAW</vt:lpstr>
      <vt:lpstr>Presentación de PowerPoint</vt:lpstr>
      <vt:lpstr>Presentación del Estudio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CONCEPTOS</vt:lpstr>
      <vt:lpstr>ESPECIFICACIONES DE PRODUCCIÓN PONEDORA LOHMANN BROWN</vt:lpstr>
      <vt:lpstr>NUTRICIÓN</vt:lpstr>
      <vt:lpstr>Tabla Lohmann Brown</vt:lpstr>
      <vt:lpstr>ALIMENTOS BALANCEADOS </vt:lpstr>
      <vt:lpstr>ALIMENTOS</vt:lpstr>
      <vt:lpstr>DIETAS Y FASES</vt:lpstr>
      <vt:lpstr>EL HUEVO</vt:lpstr>
      <vt:lpstr>CÁSCARA</vt:lpstr>
      <vt:lpstr>CALIDAD DE LA CÁSCARA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Distribución de los tratamientos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SUMINISTRO ALIMENTO</vt:lpstr>
      <vt:lpstr>SUMINISTRO DE AGUA</vt:lpstr>
      <vt:lpstr>Presentación de PowerPoint</vt:lpstr>
      <vt:lpstr>CONTROL DE PRODUCCIÓN</vt:lpstr>
      <vt:lpstr>PESAJE DE HUEVOS</vt:lpstr>
      <vt:lpstr>Presentación de PowerPoint</vt:lpstr>
      <vt:lpstr>DETERMINACIÓN DE LA DENSIDAD</vt:lpstr>
      <vt:lpstr>DETERMINACIÓN DE LA DENSIDAD</vt:lpstr>
      <vt:lpstr>LONGITUD DEL INTESTINO</vt:lpstr>
      <vt:lpstr>LONGITUD DEL INTESTINO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Tania</cp:lastModifiedBy>
  <cp:revision>201</cp:revision>
  <dcterms:created xsi:type="dcterms:W3CDTF">2008-02-13T16:07:44Z</dcterms:created>
  <dcterms:modified xsi:type="dcterms:W3CDTF">2014-05-21T19:22:12Z</dcterms:modified>
</cp:coreProperties>
</file>