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4" r:id="rId1"/>
  </p:sldMasterIdLst>
  <p:handoutMasterIdLst>
    <p:handoutMasterId r:id="rId34"/>
  </p:handoutMasterIdLst>
  <p:sldIdLst>
    <p:sldId id="256" r:id="rId2"/>
    <p:sldId id="269" r:id="rId3"/>
    <p:sldId id="284" r:id="rId4"/>
    <p:sldId id="258" r:id="rId5"/>
    <p:sldId id="268" r:id="rId6"/>
    <p:sldId id="257" r:id="rId7"/>
    <p:sldId id="270" r:id="rId8"/>
    <p:sldId id="271" r:id="rId9"/>
    <p:sldId id="272" r:id="rId10"/>
    <p:sldId id="259" r:id="rId11"/>
    <p:sldId id="273" r:id="rId12"/>
    <p:sldId id="265" r:id="rId13"/>
    <p:sldId id="274" r:id="rId14"/>
    <p:sldId id="275" r:id="rId15"/>
    <p:sldId id="260" r:id="rId16"/>
    <p:sldId id="291" r:id="rId17"/>
    <p:sldId id="290" r:id="rId18"/>
    <p:sldId id="276" r:id="rId19"/>
    <p:sldId id="261" r:id="rId20"/>
    <p:sldId id="278" r:id="rId21"/>
    <p:sldId id="279" r:id="rId22"/>
    <p:sldId id="266" r:id="rId23"/>
    <p:sldId id="293" r:id="rId24"/>
    <p:sldId id="280" r:id="rId25"/>
    <p:sldId id="286" r:id="rId26"/>
    <p:sldId id="287" r:id="rId27"/>
    <p:sldId id="288" r:id="rId28"/>
    <p:sldId id="289" r:id="rId29"/>
    <p:sldId id="285" r:id="rId30"/>
    <p:sldId id="281" r:id="rId31"/>
    <p:sldId id="282" r:id="rId32"/>
    <p:sldId id="264"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varScale="1">
        <p:scale>
          <a:sx n="74" d="100"/>
          <a:sy n="74" d="100"/>
        </p:scale>
        <p:origin x="57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1CEEC7-02BB-42B8-9331-C3B859172CC6}" type="datetimeFigureOut">
              <a:rPr lang="es-EC" smtClean="0"/>
              <a:t>30/05/2014</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E25EE-3F89-4FBA-B04B-8DBE8F28DEEE}" type="slidenum">
              <a:rPr lang="es-EC" smtClean="0"/>
              <a:t>‹Nº›</a:t>
            </a:fld>
            <a:endParaRPr lang="es-EC"/>
          </a:p>
        </p:txBody>
      </p:sp>
    </p:spTree>
    <p:extLst>
      <p:ext uri="{BB962C8B-B14F-4D97-AF65-F5344CB8AC3E}">
        <p14:creationId xmlns:p14="http://schemas.microsoft.com/office/powerpoint/2010/main" val="32514458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1557DEB-707D-4637-A000-AAB9990AD704}" type="datetimeFigureOut">
              <a:rPr lang="es-EC" smtClean="0"/>
              <a:t>30/05/2014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0709C-DD71-4A29-B883-98D65B080FF0}"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557DEB-707D-4637-A000-AAB9990AD704}" type="datetimeFigureOut">
              <a:rPr lang="es-EC" smtClean="0"/>
              <a:t>30/05/2014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0709C-DD71-4A29-B883-98D65B080FF0}"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557DEB-707D-4637-A000-AAB9990AD704}" type="datetimeFigureOut">
              <a:rPr lang="es-EC" smtClean="0"/>
              <a:t>30/05/2014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0709C-DD71-4A29-B883-98D65B080FF0}" type="slidenum">
              <a:rPr lang="es-EC" smtClean="0"/>
              <a:t>‹Nº›</a:t>
            </a:fld>
            <a:endParaRPr lang="es-EC"/>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557DEB-707D-4637-A000-AAB9990AD704}" type="datetimeFigureOut">
              <a:rPr lang="es-EC" smtClean="0"/>
              <a:t>30/05/2014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0709C-DD71-4A29-B883-98D65B080FF0}" type="slidenum">
              <a:rPr lang="es-EC" smtClean="0"/>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8" y="4074174"/>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557DEB-707D-4637-A000-AAB9990AD704}" type="datetimeFigureOut">
              <a:rPr lang="es-EC" smtClean="0"/>
              <a:t>30/05/2014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0709C-DD71-4A29-B883-98D65B080FF0}"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1557DEB-707D-4637-A000-AAB9990AD704}" type="datetimeFigureOut">
              <a:rPr lang="es-EC" smtClean="0"/>
              <a:t>30/05/2014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360709C-DD71-4A29-B883-98D65B080FF0}" type="slidenum">
              <a:rPr lang="es-EC" smtClean="0"/>
              <a:t>‹Nº›</a:t>
            </a:fld>
            <a:endParaRPr lang="es-EC"/>
          </a:p>
        </p:txBody>
      </p:sp>
      <p:sp>
        <p:nvSpPr>
          <p:cNvPr id="9" name="Content Placeholder 8"/>
          <p:cNvSpPr>
            <a:spLocks noGrp="1"/>
          </p:cNvSpPr>
          <p:nvPr>
            <p:ph sz="quarter" idx="13"/>
          </p:nvPr>
        </p:nvSpPr>
        <p:spPr>
          <a:xfrm>
            <a:off x="902207"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557DEB-707D-4637-A000-AAB9990AD704}" type="datetimeFigureOut">
              <a:rPr lang="es-EC" smtClean="0"/>
              <a:t>30/05/2014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360709C-DD71-4A29-B883-98D65B080FF0}"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1557DEB-707D-4637-A000-AAB9990AD704}" type="datetimeFigureOut">
              <a:rPr lang="es-EC" smtClean="0"/>
              <a:t>30/05/2014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360709C-DD71-4A29-B883-98D65B080FF0}"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1557DEB-707D-4637-A000-AAB9990AD704}" type="datetimeFigureOut">
              <a:rPr lang="es-EC" smtClean="0"/>
              <a:t>30/05/2014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360709C-DD71-4A29-B883-98D65B080FF0}"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557DEB-707D-4637-A000-AAB9990AD704}" type="datetimeFigureOut">
              <a:rPr lang="es-EC" smtClean="0"/>
              <a:t>30/05/2014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360709C-DD71-4A29-B883-98D65B080FF0}" type="slidenum">
              <a:rPr lang="es-EC" smtClean="0"/>
              <a:t>‹Nº›</a:t>
            </a:fld>
            <a:endParaRPr lang="es-EC"/>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557DEB-707D-4637-A000-AAB9990AD704}" type="datetimeFigureOut">
              <a:rPr lang="es-EC" smtClean="0"/>
              <a:t>30/05/2014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360709C-DD71-4A29-B883-98D65B080FF0}" type="slidenum">
              <a:rPr lang="es-EC" smtClean="0"/>
              <a:t>‹Nº›</a:t>
            </a:fld>
            <a:endParaRPr lang="es-EC"/>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71557DEB-707D-4637-A000-AAB9990AD704}" type="datetimeFigureOut">
              <a:rPr lang="es-EC" smtClean="0"/>
              <a:t>30/05/2014</a:t>
            </a:fld>
            <a:endParaRPr lang="es-EC"/>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0360709C-DD71-4A29-B883-98D65B080FF0}" type="slidenum">
              <a:rPr lang="es-EC" smtClean="0"/>
              <a:t>‹Nº›</a:t>
            </a:fld>
            <a:endParaRPr lang="es-EC"/>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tesis%20dividida/Tesis_Peti_V1.44%20Cap%20IV%20-%20Vision%20HPAS%20Org.docx" TargetMode="External"/><Relationship Id="rId2" Type="http://schemas.openxmlformats.org/officeDocument/2006/relationships/hyperlink" Target="tesis%20dividida/Tesis_Peti_V1.44%20Cap%20IV%20-%20FODA%20HPAS.docx"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tesis%20dividida/Tesis_Peti_V1.44%20Cap%20IV%20-%20Mision%20HPAS%20Org.doc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4%20Cap%20IV%20-%20Fortalezas.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4%20Cap%20IV%20-%20Modelo%20Operativo.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tesis%20dividida/Tesis_Peti_V1.44Cap%20V%20-%20Vision%20HPAS%20TI.docx" TargetMode="External"/><Relationship Id="rId2" Type="http://schemas.openxmlformats.org/officeDocument/2006/relationships/hyperlink" Target="tesis%20dividida/Tesis_Peti_V1.44Cap%20V%20-%20Mision%20HPAS%20TI.docx"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4Cap%20V%20-%20Arquitectura%20TI.docx"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4Cap%20V%20-%20Arquitectura%20TI.docx"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tesis%20dividida/Tesis_Peti_V1.44Cap%20V%20-%20Estructura%20TI.docx"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5%20CapVI%20-%20Prioridades.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5%20CapVI%20-%20Riesgo.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5%20CapVI%20-%20Riesgo.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5%20CapVI%20-%20Riesgo.docx"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5%20CapVI%20-%20Riesgo.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5%20CapVI%20-%20Riesgo.docx"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esis%20dividida/Tesis_Peti_V1.45%20CapVI%20-%20Riesgo.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48000" y="2353269"/>
            <a:ext cx="6642100" cy="1015663"/>
          </a:xfrm>
          <a:prstGeom prst="rect">
            <a:avLst/>
          </a:prstGeom>
        </p:spPr>
        <p:txBody>
          <a:bodyPr wrap="square">
            <a:spAutoFit/>
          </a:bodyPr>
          <a:lstStyle/>
          <a:p>
            <a:r>
              <a:rPr lang="es-EC" sz="2000" b="1" dirty="0" smtClean="0">
                <a:solidFill>
                  <a:schemeClr val="bg1"/>
                </a:solidFill>
                <a:effectLst/>
                <a:latin typeface="Arial" panose="020B0604020202020204" pitchFamily="34" charset="0"/>
                <a:ea typeface="Times New Roman" panose="02020603050405020304" pitchFamily="18" charset="0"/>
              </a:rPr>
              <a:t>“PLANIFICACIÓN ESTRATÉGICA DE TECNOLOGÍA DE INFORMACIÓN (PETI) PARA  EL HOSPITAL PABLO ARTURO SUAREZ”</a:t>
            </a:r>
            <a:endParaRPr lang="es-EC" sz="2000" dirty="0">
              <a:solidFill>
                <a:schemeClr val="bg1"/>
              </a:solidFill>
            </a:endParaRPr>
          </a:p>
        </p:txBody>
      </p:sp>
      <p:sp>
        <p:nvSpPr>
          <p:cNvPr id="7" name="Rectángulo 6"/>
          <p:cNvSpPr/>
          <p:nvPr/>
        </p:nvSpPr>
        <p:spPr>
          <a:xfrm>
            <a:off x="3048000" y="3763890"/>
            <a:ext cx="6096000" cy="1585049"/>
          </a:xfrm>
          <a:prstGeom prst="rect">
            <a:avLst/>
          </a:prstGeom>
        </p:spPr>
        <p:txBody>
          <a:bodyPr>
            <a:spAutoFit/>
          </a:bodyPr>
          <a:lstStyle/>
          <a:p>
            <a:pPr algn="ctr">
              <a:spcAft>
                <a:spcPts val="1000"/>
              </a:spcAft>
            </a:pPr>
            <a:r>
              <a:rPr lang="es-EC"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Maestrantes:</a:t>
            </a:r>
            <a:r>
              <a:rPr lang="es-EC"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6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35560" algn="ctr">
              <a:spcAft>
                <a:spcPts val="1000"/>
              </a:spcAft>
            </a:pPr>
            <a:r>
              <a:rPr lang="es-EC"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Ing. Christian Calvopiña</a:t>
            </a:r>
            <a:endParaRPr lang="es-EC" sz="16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35560" algn="ctr">
              <a:spcAft>
                <a:spcPts val="1000"/>
              </a:spcAft>
            </a:pPr>
            <a:r>
              <a:rPr lang="es-EC"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Ing. Natalia Saavedra</a:t>
            </a:r>
            <a:endParaRPr lang="es-EC" sz="16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es-EC"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ángulo 7"/>
          <p:cNvSpPr/>
          <p:nvPr/>
        </p:nvSpPr>
        <p:spPr>
          <a:xfrm>
            <a:off x="4335680" y="5707440"/>
            <a:ext cx="3698449" cy="646331"/>
          </a:xfrm>
          <a:prstGeom prst="rect">
            <a:avLst/>
          </a:prstGeom>
        </p:spPr>
        <p:txBody>
          <a:bodyPr wrap="none">
            <a:spAutoFit/>
          </a:bodyPr>
          <a:lstStyle/>
          <a:p>
            <a:pPr algn="ctr">
              <a:lnSpc>
                <a:spcPct val="200000"/>
              </a:lnSpc>
              <a:spcAft>
                <a:spcPts val="1000"/>
              </a:spcAft>
            </a:pPr>
            <a:r>
              <a:rPr lang="es-EC" dirty="0" smtClean="0">
                <a:effectLst/>
                <a:latin typeface="Arial" panose="020B0604020202020204" pitchFamily="34" charset="0"/>
                <a:ea typeface="Times New Roman" panose="02020603050405020304" pitchFamily="18" charset="0"/>
                <a:cs typeface="Times New Roman" panose="02020603050405020304" pitchFamily="18" charset="0"/>
              </a:rPr>
              <a:t>Sangolquí, </a:t>
            </a:r>
            <a:r>
              <a:rPr lang="es-EC" dirty="0" smtClean="0">
                <a:latin typeface="Arial" panose="020B0604020202020204" pitchFamily="34" charset="0"/>
                <a:ea typeface="Times New Roman" panose="02020603050405020304" pitchFamily="18" charset="0"/>
                <a:cs typeface="Times New Roman" panose="02020603050405020304" pitchFamily="18" charset="0"/>
              </a:rPr>
              <a:t>27</a:t>
            </a:r>
            <a:r>
              <a:rPr lang="es-EC" dirty="0" smtClean="0">
                <a:effectLst/>
                <a:latin typeface="Arial" panose="020B0604020202020204" pitchFamily="34" charset="0"/>
                <a:ea typeface="Times New Roman" panose="02020603050405020304" pitchFamily="18" charset="0"/>
                <a:cs typeface="Times New Roman" panose="02020603050405020304" pitchFamily="18" charset="0"/>
              </a:rPr>
              <a:t> de Febrero de 2014</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06" y="5512165"/>
            <a:ext cx="3241586" cy="12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260" y="408812"/>
            <a:ext cx="1777286" cy="1880062"/>
          </a:xfrm>
          <a:prstGeom prst="rect">
            <a:avLst/>
          </a:prstGeom>
          <a:noFill/>
          <a:ln>
            <a:noFill/>
          </a:ln>
        </p:spPr>
      </p:pic>
    </p:spTree>
    <p:extLst>
      <p:ext uri="{BB962C8B-B14F-4D97-AF65-F5344CB8AC3E}">
        <p14:creationId xmlns:p14="http://schemas.microsoft.com/office/powerpoint/2010/main" val="2135850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1765300"/>
            <a:ext cx="9905999" cy="4559300"/>
          </a:xfrm>
        </p:spPr>
        <p:txBody>
          <a:bodyPr>
            <a:normAutofit/>
          </a:bodyPr>
          <a:lstStyle/>
          <a:p>
            <a:pPr marL="0" indent="0">
              <a:buNone/>
            </a:pPr>
            <a:r>
              <a:rPr lang="es-EC" dirty="0" smtClean="0"/>
              <a:t>1) </a:t>
            </a:r>
            <a:r>
              <a:rPr lang="es-EC" dirty="0"/>
              <a:t>Análisis </a:t>
            </a:r>
            <a:r>
              <a:rPr lang="es-EC" dirty="0" smtClean="0"/>
              <a:t>del entorno.</a:t>
            </a:r>
          </a:p>
          <a:p>
            <a:pPr marL="457200" lvl="1" indent="0">
              <a:buNone/>
            </a:pPr>
            <a:r>
              <a:rPr lang="es-EC" dirty="0" smtClean="0">
                <a:solidFill>
                  <a:schemeClr val="tx2">
                    <a:lumMod val="75000"/>
                  </a:schemeClr>
                </a:solidFill>
                <a:hlinkClick r:id="rId2" action="ppaction://hlinkfile"/>
              </a:rPr>
              <a:t>FODA</a:t>
            </a:r>
            <a:endParaRPr lang="es-EC" dirty="0" smtClean="0">
              <a:solidFill>
                <a:schemeClr val="tx2">
                  <a:lumMod val="75000"/>
                </a:schemeClr>
              </a:solidFill>
            </a:endParaRPr>
          </a:p>
          <a:p>
            <a:pPr marL="0" indent="0">
              <a:buNone/>
            </a:pPr>
            <a:r>
              <a:rPr lang="es-EC" dirty="0" smtClean="0"/>
              <a:t>2) Estrategias del negocio.</a:t>
            </a:r>
          </a:p>
          <a:p>
            <a:pPr marL="914400" lvl="1" indent="-457200">
              <a:buAutoNum type="alphaLcParenR"/>
            </a:pPr>
            <a:r>
              <a:rPr lang="es-EC" dirty="0" smtClean="0"/>
              <a:t>Establecimiento de la estrategia organizacional.</a:t>
            </a:r>
          </a:p>
          <a:p>
            <a:pPr marL="457200" lvl="1" indent="0">
              <a:buNone/>
            </a:pPr>
            <a:r>
              <a:rPr lang="es-EC" dirty="0"/>
              <a:t>	</a:t>
            </a:r>
            <a:r>
              <a:rPr lang="es-EC" dirty="0" smtClean="0"/>
              <a:t>	</a:t>
            </a:r>
            <a:r>
              <a:rPr lang="es-EC" dirty="0" smtClean="0">
                <a:hlinkClick r:id="rId3" action="ppaction://hlinkfile"/>
              </a:rPr>
              <a:t>Visión</a:t>
            </a:r>
            <a:endParaRPr lang="es-EC" dirty="0" smtClean="0"/>
          </a:p>
          <a:p>
            <a:pPr marL="457200" lvl="1" indent="0">
              <a:buNone/>
            </a:pPr>
            <a:r>
              <a:rPr lang="es-EC" dirty="0"/>
              <a:t>	</a:t>
            </a:r>
            <a:r>
              <a:rPr lang="es-EC" dirty="0" smtClean="0"/>
              <a:t>	</a:t>
            </a:r>
            <a:r>
              <a:rPr lang="es-EC" dirty="0" smtClean="0">
                <a:hlinkClick r:id="rId4" action="ppaction://hlinkfile"/>
              </a:rPr>
              <a:t>Misión</a:t>
            </a:r>
            <a:endParaRPr lang="es-EC" dirty="0" smtClean="0"/>
          </a:p>
          <a:p>
            <a:pPr marL="457200" lvl="1" indent="0">
              <a:buNone/>
            </a:pPr>
            <a:r>
              <a:rPr lang="es-EC" dirty="0"/>
              <a:t>	</a:t>
            </a:r>
            <a:endParaRPr lang="es-EC" dirty="0" smtClean="0"/>
          </a:p>
          <a:p>
            <a:pPr marL="457200" lvl="1" indent="0">
              <a:buNone/>
            </a:pPr>
            <a:endParaRPr lang="es-EC" dirty="0"/>
          </a:p>
        </p:txBody>
      </p:sp>
      <p:sp>
        <p:nvSpPr>
          <p:cNvPr id="2" name="Título 1"/>
          <p:cNvSpPr>
            <a:spLocks noGrp="1"/>
          </p:cNvSpPr>
          <p:nvPr>
            <p:ph type="title"/>
          </p:nvPr>
        </p:nvSpPr>
        <p:spPr/>
        <p:txBody>
          <a:bodyPr/>
          <a:lstStyle/>
          <a:p>
            <a:pPr algn="ctr"/>
            <a:r>
              <a:rPr lang="es-EC" dirty="0" smtClean="0"/>
              <a:t>FASE 2 MODELO DE ORGANIZACIÓN</a:t>
            </a:r>
            <a:endParaRPr lang="es-EC" dirty="0"/>
          </a:p>
        </p:txBody>
      </p:sp>
      <p:pic>
        <p:nvPicPr>
          <p:cNvPr id="6" name="5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3693735416"/>
              </p:ext>
            </p:extLst>
          </p:nvPr>
        </p:nvGraphicFramePr>
        <p:xfrm>
          <a:off x="1290430" y="4720404"/>
          <a:ext cx="9385063" cy="1724025"/>
        </p:xfrm>
        <a:graphic>
          <a:graphicData uri="http://schemas.openxmlformats.org/drawingml/2006/table">
            <a:tbl>
              <a:tblPr firstRow="1" firstCol="1" bandRow="1">
                <a:tableStyleId>{5C22544A-7EE6-4342-B048-85BDC9FD1C3A}</a:tableStyleId>
              </a:tblPr>
              <a:tblGrid>
                <a:gridCol w="2102254"/>
                <a:gridCol w="1619862"/>
                <a:gridCol w="3558816"/>
                <a:gridCol w="2104131"/>
              </a:tblGrid>
              <a:tr h="200025">
                <a:tc>
                  <a:txBody>
                    <a:bodyPr/>
                    <a:lstStyle/>
                    <a:p>
                      <a:pPr algn="ctr">
                        <a:lnSpc>
                          <a:spcPct val="115000"/>
                        </a:lnSpc>
                        <a:spcAft>
                          <a:spcPts val="0"/>
                        </a:spcAft>
                      </a:pPr>
                      <a:r>
                        <a:rPr lang="es-EC" sz="1100" dirty="0">
                          <a:effectLst/>
                        </a:rPr>
                        <a:t>OBJETIVOS</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METAS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100" dirty="0">
                          <a:effectLst/>
                        </a:rPr>
                        <a:t>ESTRATEGIA</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FCEs</a:t>
                      </a:r>
                      <a:endParaRPr lang="es-EC" sz="1100">
                        <a:effectLst/>
                        <a:latin typeface="Calibri"/>
                        <a:ea typeface="Times New Roman"/>
                        <a:cs typeface="Times New Roman"/>
                      </a:endParaRPr>
                    </a:p>
                  </a:txBody>
                  <a:tcPr marL="44450" marR="44450" marT="0" marB="0" anchor="ctr"/>
                </a:tc>
              </a:tr>
              <a:tr h="1524000">
                <a:tc>
                  <a:txBody>
                    <a:bodyPr/>
                    <a:lstStyle/>
                    <a:p>
                      <a:pPr>
                        <a:lnSpc>
                          <a:spcPct val="115000"/>
                        </a:lnSpc>
                        <a:spcAft>
                          <a:spcPts val="0"/>
                        </a:spcAft>
                      </a:pPr>
                      <a:r>
                        <a:rPr lang="es-EC" sz="1100" dirty="0">
                          <a:effectLst/>
                        </a:rPr>
                        <a:t>Impulsar el desarrollo del sistema de regionalización de la salud y colaborar en los programas de regionalización político administrativa del país.</a:t>
                      </a:r>
                      <a:endParaRPr lang="es-EC" sz="11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dirty="0">
                          <a:effectLst/>
                        </a:rPr>
                        <a:t>Evaluar periódicamente, cada mes.</a:t>
                      </a:r>
                      <a:endParaRPr lang="es-EC" sz="11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dirty="0">
                          <a:effectLst/>
                        </a:rPr>
                        <a:t>Incorporarse a la Red de Salud Norte-Modelo de Hospital General, Base con las cuatro especialidades Básicas y  con sub. Especialidades, con una capacidad de 280 camas  de la población del norte de la ciudad de Quito del norte de la provincia de Pichincha.</a:t>
                      </a:r>
                      <a:endParaRPr lang="es-EC" sz="11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100" dirty="0">
                          <a:effectLst/>
                        </a:rPr>
                        <a:t>Socializar el modelo.</a:t>
                      </a:r>
                      <a:endParaRPr lang="es-EC" sz="1100" dirty="0">
                        <a:effectLst/>
                        <a:latin typeface="Calibri"/>
                        <a:ea typeface="Times New Roman"/>
                        <a:cs typeface="Times New Roman"/>
                      </a:endParaRPr>
                    </a:p>
                  </a:txBody>
                  <a:tcPr marL="44450" marR="44450" marT="0" marB="0" anchor="ctr"/>
                </a:tc>
              </a:tr>
            </a:tbl>
          </a:graphicData>
        </a:graphic>
      </p:graphicFrame>
      <p:sp>
        <p:nvSpPr>
          <p:cNvPr id="7" name="Rectangle 1"/>
          <p:cNvSpPr>
            <a:spLocks noChangeArrowheads="1"/>
          </p:cNvSpPr>
          <p:nvPr/>
        </p:nvSpPr>
        <p:spPr bwMode="auto">
          <a:xfrm>
            <a:off x="3803389" y="4338874"/>
            <a:ext cx="66178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Char char="•"/>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Estrategia Organizacional: Modelo de Atención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5279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1765300"/>
            <a:ext cx="9905999" cy="4559300"/>
          </a:xfrm>
        </p:spPr>
        <p:txBody>
          <a:bodyPr>
            <a:normAutofit lnSpcReduction="10000"/>
          </a:bodyPr>
          <a:lstStyle/>
          <a:p>
            <a:pPr marL="0" indent="0">
              <a:buNone/>
            </a:pPr>
            <a:r>
              <a:rPr lang="es-EC" dirty="0" smtClean="0"/>
              <a:t>2) Estrategias del negocio.</a:t>
            </a:r>
          </a:p>
          <a:p>
            <a:pPr marL="457200" lvl="1" indent="0">
              <a:buNone/>
            </a:pPr>
            <a:r>
              <a:rPr lang="es-EC" dirty="0" smtClean="0"/>
              <a:t>b) Establecimiento de competencias.</a:t>
            </a:r>
          </a:p>
          <a:p>
            <a:pPr marL="457200" lvl="1" indent="0">
              <a:buNone/>
            </a:pPr>
            <a:r>
              <a:rPr lang="es-EC" dirty="0" smtClean="0"/>
              <a:t>	</a:t>
            </a:r>
            <a:r>
              <a:rPr lang="es-EC" dirty="0" smtClean="0">
                <a:hlinkClick r:id="rId2" action="ppaction://hlinkfile"/>
              </a:rPr>
              <a:t>Fortalezas</a:t>
            </a:r>
            <a:endParaRPr lang="es-EC" dirty="0" smtClean="0"/>
          </a:p>
          <a:p>
            <a:pPr marL="457200" lvl="1" indent="0">
              <a:buNone/>
            </a:pPr>
            <a:r>
              <a:rPr lang="es-EC" dirty="0"/>
              <a:t>Ningún aspecto hace referencia con lo relacionado a TI, se detallan las áreas físicas, departamentos de Administración y topa algunos aspectos médicos. </a:t>
            </a:r>
            <a:endParaRPr lang="es-EC" dirty="0" smtClean="0"/>
          </a:p>
          <a:p>
            <a:pPr marL="457200" lvl="1" indent="0">
              <a:buNone/>
            </a:pPr>
            <a:endParaRPr lang="es-EC" dirty="0"/>
          </a:p>
          <a:p>
            <a:pPr marL="457200" lvl="1" indent="0">
              <a:buNone/>
            </a:pPr>
            <a:r>
              <a:rPr lang="es-EC" dirty="0" smtClean="0"/>
              <a:t>c) Establecimiento de la estrategia competitiva</a:t>
            </a:r>
          </a:p>
          <a:p>
            <a:pPr marL="800100" lvl="1" indent="-342900">
              <a:buFont typeface="Wingdings" panose="05000000000000000000" pitchFamily="2" charset="2"/>
              <a:buChar char="Ø"/>
            </a:pPr>
            <a:r>
              <a:rPr lang="es-EC" dirty="0" smtClean="0"/>
              <a:t>Mejorar proceso de atención médica.</a:t>
            </a:r>
            <a:endParaRPr lang="es-EC" dirty="0"/>
          </a:p>
          <a:p>
            <a:pPr marL="800100" lvl="1" indent="-342900">
              <a:buFont typeface="Wingdings" panose="05000000000000000000" pitchFamily="2" charset="2"/>
              <a:buChar char="Ø"/>
            </a:pPr>
            <a:r>
              <a:rPr lang="es-EC" dirty="0"/>
              <a:t>Apoyar a la acreditación del prestigio </a:t>
            </a:r>
            <a:r>
              <a:rPr lang="es-EC" dirty="0" smtClean="0"/>
              <a:t>institucional, autoevaluaciones.</a:t>
            </a:r>
            <a:endParaRPr lang="es-EC" dirty="0"/>
          </a:p>
          <a:p>
            <a:pPr marL="800100" lvl="1" indent="-342900">
              <a:buFont typeface="Wingdings" panose="05000000000000000000" pitchFamily="2" charset="2"/>
              <a:buChar char="Ø"/>
            </a:pPr>
            <a:r>
              <a:rPr lang="es-EC" dirty="0" smtClean="0"/>
              <a:t>Mantenerse </a:t>
            </a:r>
            <a:r>
              <a:rPr lang="es-EC" dirty="0"/>
              <a:t>al día con los avances </a:t>
            </a:r>
            <a:r>
              <a:rPr lang="es-EC" dirty="0" smtClean="0"/>
              <a:t>tecnológicos.</a:t>
            </a:r>
          </a:p>
          <a:p>
            <a:pPr marL="800100" lvl="1" indent="-342900">
              <a:buFont typeface="Wingdings" panose="05000000000000000000" pitchFamily="2" charset="2"/>
              <a:buChar char="Ø"/>
            </a:pPr>
            <a:r>
              <a:rPr lang="es-EC" dirty="0" smtClean="0"/>
              <a:t>El HPAS siempre debe estar listo para recibir al paciente de manera inmediata, brindándole una atención médica de calidad.</a:t>
            </a:r>
            <a:endParaRPr lang="es-EC" dirty="0"/>
          </a:p>
          <a:p>
            <a:pPr marL="457200" lvl="1" indent="0">
              <a:buNone/>
            </a:pPr>
            <a:endParaRPr lang="es-EC" dirty="0" smtClean="0"/>
          </a:p>
        </p:txBody>
      </p:sp>
      <p:sp>
        <p:nvSpPr>
          <p:cNvPr id="2" name="Título 1"/>
          <p:cNvSpPr>
            <a:spLocks noGrp="1"/>
          </p:cNvSpPr>
          <p:nvPr>
            <p:ph type="title"/>
          </p:nvPr>
        </p:nvSpPr>
        <p:spPr/>
        <p:txBody>
          <a:bodyPr/>
          <a:lstStyle/>
          <a:p>
            <a:pPr algn="ctr"/>
            <a:r>
              <a:rPr lang="es-EC" dirty="0" smtClean="0"/>
              <a:t>FASE 2 MODELO DE ORGANIZACIÓN</a:t>
            </a:r>
            <a:endParaRPr lang="es-EC" dirty="0"/>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600309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727200"/>
            <a:ext cx="9905999" cy="4559300"/>
          </a:xfrm>
        </p:spPr>
        <p:txBody>
          <a:bodyPr>
            <a:normAutofit/>
          </a:bodyPr>
          <a:lstStyle/>
          <a:p>
            <a:pPr marL="0" lvl="1" indent="0">
              <a:spcBef>
                <a:spcPts val="1000"/>
              </a:spcBef>
              <a:buNone/>
            </a:pPr>
            <a:r>
              <a:rPr lang="es-EC" sz="2800" dirty="0" smtClean="0"/>
              <a:t>3</a:t>
            </a:r>
            <a:r>
              <a:rPr lang="es-EC" sz="2800" dirty="0"/>
              <a:t>) </a:t>
            </a:r>
            <a:r>
              <a:rPr lang="es-EC" sz="2800" dirty="0">
                <a:hlinkClick r:id="rId2" action="ppaction://hlinkfile"/>
              </a:rPr>
              <a:t>Modelo </a:t>
            </a:r>
            <a:r>
              <a:rPr lang="es-EC" sz="2800" dirty="0" smtClean="0">
                <a:hlinkClick r:id="rId2" action="ppaction://hlinkfile"/>
              </a:rPr>
              <a:t>Operativo</a:t>
            </a:r>
            <a:endParaRPr lang="es-EC" sz="2800" dirty="0" smtClean="0"/>
          </a:p>
          <a:p>
            <a:pPr marL="0" lvl="1" indent="0">
              <a:spcBef>
                <a:spcPts val="1000"/>
              </a:spcBef>
              <a:buNone/>
            </a:pPr>
            <a:r>
              <a:rPr lang="es-EC" sz="2800" dirty="0"/>
              <a:t>	</a:t>
            </a:r>
            <a:r>
              <a:rPr lang="es-EC" sz="2800" dirty="0" smtClean="0"/>
              <a:t>	Laboratorio</a:t>
            </a:r>
          </a:p>
          <a:p>
            <a:pPr marL="0" lvl="1" indent="0">
              <a:spcBef>
                <a:spcPts val="1000"/>
              </a:spcBef>
              <a:buNone/>
            </a:pPr>
            <a:r>
              <a:rPr lang="es-EC" sz="2800" dirty="0"/>
              <a:t>	</a:t>
            </a:r>
            <a:endParaRPr lang="es-EC" sz="2800" dirty="0" smtClean="0"/>
          </a:p>
        </p:txBody>
      </p:sp>
      <p:sp>
        <p:nvSpPr>
          <p:cNvPr id="4" name="Título 1"/>
          <p:cNvSpPr>
            <a:spLocks noGrp="1"/>
          </p:cNvSpPr>
          <p:nvPr>
            <p:ph type="title"/>
          </p:nvPr>
        </p:nvSpPr>
        <p:spPr/>
        <p:txBody>
          <a:bodyPr/>
          <a:lstStyle/>
          <a:p>
            <a:pPr algn="ctr"/>
            <a:r>
              <a:rPr lang="es-EC" dirty="0" smtClean="0"/>
              <a:t>FASE 2 MODELO DE ORGANIZACIÓN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pSp>
        <p:nvGrpSpPr>
          <p:cNvPr id="8" name="7 Grupo"/>
          <p:cNvGrpSpPr/>
          <p:nvPr/>
        </p:nvGrpSpPr>
        <p:grpSpPr>
          <a:xfrm>
            <a:off x="3372100" y="2919640"/>
            <a:ext cx="4752342" cy="3093719"/>
            <a:chOff x="-191386" y="0"/>
            <a:chExt cx="4753081" cy="3094285"/>
          </a:xfrm>
        </p:grpSpPr>
        <p:sp>
          <p:nvSpPr>
            <p:cNvPr id="9" name="8 Rectángulo"/>
            <p:cNvSpPr/>
            <p:nvPr/>
          </p:nvSpPr>
          <p:spPr>
            <a:xfrm>
              <a:off x="-191386" y="85030"/>
              <a:ext cx="610473" cy="2952750"/>
            </a:xfrm>
            <a:prstGeom prst="rect">
              <a:avLst/>
            </a:prstGeom>
            <a:gradFill>
              <a:gsLst>
                <a:gs pos="51350">
                  <a:srgbClr val="FAFAFA"/>
                </a:gs>
                <a:gs pos="0">
                  <a:schemeClr val="accent1">
                    <a:lumMod val="60000"/>
                    <a:lumOff val="40000"/>
                  </a:schemeClr>
                </a:gs>
                <a:gs pos="38000">
                  <a:schemeClr val="lt1">
                    <a:tint val="98000"/>
                    <a:satMod val="130000"/>
                    <a:shade val="90000"/>
                    <a:lumMod val="103000"/>
                  </a:schemeClr>
                </a:gs>
                <a:gs pos="100000">
                  <a:schemeClr val="lt1">
                    <a:shade val="63000"/>
                    <a:satMod val="120000"/>
                  </a:schemeClr>
                </a:gs>
              </a:gsLst>
            </a:gradFill>
            <a:ln>
              <a:solidFill>
                <a:schemeClr val="accent1">
                  <a:shade val="50000"/>
                  <a:alpha val="0"/>
                </a:schemeClr>
              </a:solidFill>
            </a:ln>
          </p:spPr>
          <p:style>
            <a:lnRef idx="2">
              <a:schemeClr val="accent1">
                <a:shade val="50000"/>
              </a:schemeClr>
            </a:lnRef>
            <a:fillRef idx="1003">
              <a:schemeClr val="l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AR" sz="1200">
                  <a:ln>
                    <a:noFill/>
                  </a:ln>
                  <a:solidFill>
                    <a:srgbClr val="000000"/>
                  </a:solidFill>
                  <a:effectLst>
                    <a:outerShdw blurRad="38100" dist="19050" dir="2700000" algn="tl">
                      <a:schemeClr val="dk1">
                        <a:alpha val="40000"/>
                      </a:schemeClr>
                    </a:outerShdw>
                  </a:effectLst>
                  <a:latin typeface="Arial"/>
                  <a:ea typeface="Times New Roman"/>
                  <a:cs typeface="Times New Roman"/>
                </a:rPr>
                <a:t>Automatización en la Entrega de Turnos del HPAS Quito</a:t>
              </a:r>
              <a:endParaRPr lang="es-EC" sz="1100">
                <a:effectLst/>
                <a:ea typeface="Times New Roman"/>
                <a:cs typeface="Times New Roman"/>
              </a:endParaRPr>
            </a:p>
          </p:txBody>
        </p:sp>
        <p:sp>
          <p:nvSpPr>
            <p:cNvPr id="10" name="9 Rectángulo redondeado"/>
            <p:cNvSpPr/>
            <p:nvPr/>
          </p:nvSpPr>
          <p:spPr>
            <a:xfrm>
              <a:off x="935665" y="0"/>
              <a:ext cx="1323975" cy="3429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dirty="0">
                  <a:solidFill>
                    <a:srgbClr val="000000"/>
                  </a:solidFill>
                  <a:effectLst/>
                  <a:ea typeface="Times New Roman"/>
                  <a:cs typeface="Times New Roman"/>
                </a:rPr>
                <a:t>Subprocesos</a:t>
              </a:r>
              <a:endParaRPr lang="es-EC" sz="1100" dirty="0">
                <a:effectLst/>
                <a:ea typeface="Times New Roman"/>
                <a:cs typeface="Times New Roman"/>
              </a:endParaRPr>
            </a:p>
          </p:txBody>
        </p:sp>
        <p:sp>
          <p:nvSpPr>
            <p:cNvPr id="11" name="10 Rectángulo redondeado"/>
            <p:cNvSpPr/>
            <p:nvPr/>
          </p:nvSpPr>
          <p:spPr>
            <a:xfrm>
              <a:off x="3083442" y="0"/>
              <a:ext cx="1323975" cy="3429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100">
                  <a:solidFill>
                    <a:srgbClr val="000000"/>
                  </a:solidFill>
                  <a:effectLst/>
                  <a:ea typeface="Times New Roman"/>
                  <a:cs typeface="Times New Roman"/>
                </a:rPr>
                <a:t>Actividades</a:t>
              </a:r>
              <a:endParaRPr lang="es-EC" sz="1100">
                <a:effectLst/>
                <a:ea typeface="Times New Roman"/>
                <a:cs typeface="Times New Roman"/>
              </a:endParaRPr>
            </a:p>
          </p:txBody>
        </p:sp>
        <p:cxnSp>
          <p:nvCxnSpPr>
            <p:cNvPr id="12" name="11 Conector recto"/>
            <p:cNvCxnSpPr/>
            <p:nvPr/>
          </p:nvCxnSpPr>
          <p:spPr>
            <a:xfrm>
              <a:off x="2286000" y="202018"/>
              <a:ext cx="809625" cy="0"/>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flipV="1">
              <a:off x="425302" y="202018"/>
              <a:ext cx="485775" cy="0"/>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520995" y="212651"/>
              <a:ext cx="0" cy="2867025"/>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2562637" y="1360471"/>
              <a:ext cx="1977790" cy="1574650"/>
            </a:xfrm>
            <a:prstGeom prst="rect">
              <a:avLst/>
            </a:prstGeom>
            <a:gradFill>
              <a:gsLst>
                <a:gs pos="0">
                  <a:schemeClr val="lt1">
                    <a:tint val="93000"/>
                    <a:satMod val="150000"/>
                    <a:shade val="98000"/>
                    <a:lumMod val="102000"/>
                  </a:schemeClr>
                </a:gs>
                <a:gs pos="24000">
                  <a:schemeClr val="lt1">
                    <a:tint val="98000"/>
                    <a:satMod val="130000"/>
                    <a:shade val="90000"/>
                    <a:lumMod val="103000"/>
                  </a:schemeClr>
                </a:gs>
                <a:gs pos="100000">
                  <a:schemeClr val="lt1">
                    <a:shade val="63000"/>
                    <a:satMod val="120000"/>
                  </a:schemeClr>
                </a:gs>
              </a:gsLst>
            </a:gradFill>
            <a:effectLst>
              <a:innerShdw blurRad="63500" dist="50800" dir="16200000">
                <a:prstClr val="black">
                  <a:alpha val="50000"/>
                </a:prstClr>
              </a:innerShdw>
              <a:softEdge rad="12700"/>
            </a:effectLst>
          </p:spPr>
          <p:style>
            <a:lnRef idx="2">
              <a:schemeClr val="accent1">
                <a:shade val="50000"/>
              </a:schemeClr>
            </a:lnRef>
            <a:fillRef idx="1003">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AR" sz="1100">
                  <a:solidFill>
                    <a:srgbClr val="000000"/>
                  </a:solidFill>
                  <a:effectLst/>
                  <a:latin typeface="Arial"/>
                  <a:ea typeface="Times New Roman"/>
                  <a:cs typeface="Times New Roman"/>
                </a:rPr>
                <a:t>Presentación en videos de temas relacionados con la salud. Organizar y ofrecer una sala de espera cómoda. </a:t>
              </a:r>
              <a:endParaRPr lang="es-EC" sz="1100">
                <a:effectLst/>
                <a:ea typeface="Times New Roman"/>
                <a:cs typeface="Times New Roman"/>
              </a:endParaRPr>
            </a:p>
            <a:p>
              <a:pPr algn="ctr">
                <a:lnSpc>
                  <a:spcPct val="115000"/>
                </a:lnSpc>
                <a:spcAft>
                  <a:spcPts val="1000"/>
                </a:spcAft>
              </a:pPr>
              <a:r>
                <a:rPr lang="es-EC" sz="1000">
                  <a:ln>
                    <a:noFill/>
                  </a:ln>
                  <a:solidFill>
                    <a:srgbClr val="000000"/>
                  </a:solidFill>
                  <a:effectLst>
                    <a:outerShdw blurRad="38100" dist="19050" dir="2700000" algn="tl">
                      <a:schemeClr val="dk1">
                        <a:alpha val="40000"/>
                      </a:schemeClr>
                    </a:outerShdw>
                  </a:effectLst>
                  <a:ea typeface="Times New Roman"/>
                  <a:cs typeface="Times New Roman"/>
                </a:rPr>
                <a:t> </a:t>
              </a:r>
              <a:endParaRPr lang="es-EC" sz="1100">
                <a:effectLst/>
                <a:ea typeface="Times New Roman"/>
                <a:cs typeface="Times New Roman"/>
              </a:endParaRPr>
            </a:p>
          </p:txBody>
        </p:sp>
        <p:sp>
          <p:nvSpPr>
            <p:cNvPr id="16" name="15 Pentágono"/>
            <p:cNvSpPr/>
            <p:nvPr/>
          </p:nvSpPr>
          <p:spPr>
            <a:xfrm>
              <a:off x="680307" y="1265506"/>
              <a:ext cx="1829012" cy="1828779"/>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s-AR" sz="1100">
                  <a:solidFill>
                    <a:srgbClr val="000000"/>
                  </a:solidFill>
                  <a:effectLst/>
                  <a:latin typeface="Arial"/>
                  <a:ea typeface="Times New Roman"/>
                  <a:cs typeface="Times New Roman"/>
                </a:rPr>
                <a:t>Optimizar el tiempo de espera por parte del usuario y ofrecer atención de calidez y comodidad en la espera de turno.</a:t>
              </a:r>
              <a:endParaRPr lang="es-EC" sz="1100">
                <a:effectLst/>
                <a:ea typeface="Times New Roman"/>
                <a:cs typeface="Times New Roman"/>
              </a:endParaRPr>
            </a:p>
          </p:txBody>
        </p:sp>
        <p:sp>
          <p:nvSpPr>
            <p:cNvPr id="17" name="16 Rectángulo"/>
            <p:cNvSpPr/>
            <p:nvPr/>
          </p:nvSpPr>
          <p:spPr>
            <a:xfrm>
              <a:off x="2562638" y="393261"/>
              <a:ext cx="1999057" cy="800100"/>
            </a:xfrm>
            <a:prstGeom prst="rect">
              <a:avLst/>
            </a:prstGeom>
            <a:gradFill>
              <a:gsLst>
                <a:gs pos="0">
                  <a:schemeClr val="lt1">
                    <a:tint val="93000"/>
                    <a:satMod val="150000"/>
                    <a:shade val="98000"/>
                    <a:lumMod val="102000"/>
                  </a:schemeClr>
                </a:gs>
                <a:gs pos="24000">
                  <a:schemeClr val="lt1">
                    <a:tint val="98000"/>
                    <a:satMod val="130000"/>
                    <a:shade val="90000"/>
                    <a:lumMod val="103000"/>
                  </a:schemeClr>
                </a:gs>
                <a:gs pos="100000">
                  <a:schemeClr val="lt1">
                    <a:shade val="63000"/>
                    <a:satMod val="120000"/>
                  </a:schemeClr>
                </a:gs>
              </a:gsLst>
            </a:gradFill>
            <a:effectLst>
              <a:innerShdw blurRad="63500" dist="50800" dir="16200000">
                <a:prstClr val="black">
                  <a:alpha val="50000"/>
                </a:prstClr>
              </a:innerShdw>
              <a:softEdge rad="12700"/>
            </a:effectLst>
          </p:spPr>
          <p:style>
            <a:lnRef idx="2">
              <a:schemeClr val="accent1">
                <a:shade val="50000"/>
              </a:schemeClr>
            </a:lnRef>
            <a:fillRef idx="1003">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AR" sz="1100">
                  <a:solidFill>
                    <a:srgbClr val="000000"/>
                  </a:solidFill>
                  <a:effectLst/>
                  <a:latin typeface="Arial"/>
                  <a:ea typeface="Times New Roman"/>
                  <a:cs typeface="Times New Roman"/>
                </a:rPr>
                <a:t>Atención a los usuarios de acuerdo al indicador en la pantalla digital.</a:t>
              </a:r>
              <a:endParaRPr lang="es-EC" sz="1100">
                <a:effectLst/>
                <a:ea typeface="Times New Roman"/>
                <a:cs typeface="Times New Roman"/>
              </a:endParaRPr>
            </a:p>
            <a:p>
              <a:pPr algn="ctr">
                <a:lnSpc>
                  <a:spcPct val="115000"/>
                </a:lnSpc>
                <a:spcAft>
                  <a:spcPts val="1000"/>
                </a:spcAft>
              </a:pPr>
              <a:r>
                <a:rPr lang="es-EC" sz="1000">
                  <a:ln>
                    <a:noFill/>
                  </a:ln>
                  <a:solidFill>
                    <a:srgbClr val="000000"/>
                  </a:solidFill>
                  <a:effectLst>
                    <a:outerShdw blurRad="38100" dist="19050" dir="2700000" algn="tl">
                      <a:schemeClr val="dk1">
                        <a:alpha val="40000"/>
                      </a:schemeClr>
                    </a:outerShdw>
                  </a:effectLst>
                  <a:ea typeface="Times New Roman"/>
                  <a:cs typeface="Times New Roman"/>
                </a:rPr>
                <a:t> </a:t>
              </a:r>
              <a:endParaRPr lang="es-EC" sz="1100">
                <a:effectLst/>
                <a:ea typeface="Times New Roman"/>
                <a:cs typeface="Times New Roman"/>
              </a:endParaRPr>
            </a:p>
          </p:txBody>
        </p:sp>
        <p:sp>
          <p:nvSpPr>
            <p:cNvPr id="18" name="17 Pentágono"/>
            <p:cNvSpPr/>
            <p:nvPr/>
          </p:nvSpPr>
          <p:spPr>
            <a:xfrm>
              <a:off x="669826" y="627207"/>
              <a:ext cx="1786477" cy="56615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s-AR" sz="1100">
                  <a:solidFill>
                    <a:srgbClr val="000000"/>
                  </a:solidFill>
                  <a:effectLst/>
                  <a:latin typeface="Arial"/>
                  <a:ea typeface="Times New Roman"/>
                  <a:cs typeface="Times New Roman"/>
                </a:rPr>
                <a:t>Mejorar la atención a los usuarios. </a:t>
              </a:r>
              <a:endParaRPr lang="es-EC" sz="1100">
                <a:effectLst/>
                <a:ea typeface="Times New Roman"/>
                <a:cs typeface="Times New Roman"/>
              </a:endParaRPr>
            </a:p>
          </p:txBody>
        </p:sp>
        <p:cxnSp>
          <p:nvCxnSpPr>
            <p:cNvPr id="19" name="18 Conector recto"/>
            <p:cNvCxnSpPr/>
            <p:nvPr/>
          </p:nvCxnSpPr>
          <p:spPr>
            <a:xfrm flipH="1">
              <a:off x="531628" y="818707"/>
              <a:ext cx="133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a:off x="520995" y="1977656"/>
              <a:ext cx="161925"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3542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639137" y="2717264"/>
            <a:ext cx="9905999" cy="4559300"/>
          </a:xfrm>
        </p:spPr>
        <p:txBody>
          <a:bodyPr>
            <a:normAutofit/>
          </a:bodyPr>
          <a:lstStyle/>
          <a:p>
            <a:pPr marL="0" lvl="1" indent="0">
              <a:spcBef>
                <a:spcPts val="1000"/>
              </a:spcBef>
              <a:buNone/>
            </a:pPr>
            <a:endParaRPr lang="es-EC" sz="2800" dirty="0" smtClean="0"/>
          </a:p>
          <a:p>
            <a:pPr marL="0" lvl="1" indent="0">
              <a:spcBef>
                <a:spcPts val="1000"/>
              </a:spcBef>
              <a:buNone/>
            </a:pPr>
            <a:r>
              <a:rPr lang="es-EC" sz="2800" dirty="0" smtClean="0"/>
              <a:t>4)Estructura de </a:t>
            </a:r>
          </a:p>
          <a:p>
            <a:pPr marL="0" lvl="1" indent="0">
              <a:spcBef>
                <a:spcPts val="1000"/>
              </a:spcBef>
              <a:buNone/>
            </a:pPr>
            <a:r>
              <a:rPr lang="es-EC" sz="2800" dirty="0" smtClean="0"/>
              <a:t>la Organización</a:t>
            </a:r>
          </a:p>
          <a:p>
            <a:pPr marL="0" lvl="1" indent="0">
              <a:spcBef>
                <a:spcPts val="1000"/>
              </a:spcBef>
              <a:buNone/>
            </a:pPr>
            <a:r>
              <a:rPr lang="es-EC" sz="2800" dirty="0" smtClean="0"/>
              <a:t>	</a:t>
            </a:r>
          </a:p>
          <a:p>
            <a:pPr marL="0" lvl="1" indent="0">
              <a:spcBef>
                <a:spcPts val="1000"/>
              </a:spcBef>
              <a:buNone/>
            </a:pPr>
            <a:r>
              <a:rPr lang="es-EC" sz="2800" dirty="0"/>
              <a:t>	</a:t>
            </a:r>
          </a:p>
        </p:txBody>
      </p:sp>
      <p:sp>
        <p:nvSpPr>
          <p:cNvPr id="4" name="Título 1"/>
          <p:cNvSpPr>
            <a:spLocks noGrp="1"/>
          </p:cNvSpPr>
          <p:nvPr>
            <p:ph type="title"/>
          </p:nvPr>
        </p:nvSpPr>
        <p:spPr/>
        <p:txBody>
          <a:bodyPr/>
          <a:lstStyle/>
          <a:p>
            <a:pPr algn="ctr"/>
            <a:r>
              <a:rPr lang="es-EC" dirty="0" smtClean="0"/>
              <a:t>FASE 2 MODELO DE ORGANIZACIÓN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2 Objeto"/>
          <p:cNvGraphicFramePr>
            <a:graphicFrameLocks noChangeAspect="1"/>
          </p:cNvGraphicFramePr>
          <p:nvPr>
            <p:extLst>
              <p:ext uri="{D42A27DB-BD31-4B8C-83A1-F6EECF244321}">
                <p14:modId xmlns:p14="http://schemas.microsoft.com/office/powerpoint/2010/main" val="3029300958"/>
              </p:ext>
            </p:extLst>
          </p:nvPr>
        </p:nvGraphicFramePr>
        <p:xfrm>
          <a:off x="4095481" y="1530642"/>
          <a:ext cx="6269268" cy="5197703"/>
        </p:xfrm>
        <a:graphic>
          <a:graphicData uri="http://schemas.openxmlformats.org/presentationml/2006/ole">
            <mc:AlternateContent xmlns:mc="http://schemas.openxmlformats.org/markup-compatibility/2006">
              <mc:Choice xmlns:v="urn:schemas-microsoft-com:vml" Requires="v">
                <p:oleObj spid="_x0000_s4140" name="Visio" r:id="rId4" imgW="6857189" imgH="5747888" progId="Visio.Drawing.11">
                  <p:embed/>
                </p:oleObj>
              </mc:Choice>
              <mc:Fallback>
                <p:oleObj name="Visio" r:id="rId4" imgW="6857189" imgH="5747888"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481" y="1530642"/>
                        <a:ext cx="6269268" cy="5197703"/>
                      </a:xfrm>
                      <a:prstGeom prst="rect">
                        <a:avLst/>
                      </a:prstGeom>
                      <a:noFill/>
                    </p:spPr>
                  </p:pic>
                </p:oleObj>
              </mc:Fallback>
            </mc:AlternateContent>
          </a:graphicData>
        </a:graphic>
      </p:graphicFrame>
    </p:spTree>
    <p:extLst>
      <p:ext uri="{BB962C8B-B14F-4D97-AF65-F5344CB8AC3E}">
        <p14:creationId xmlns:p14="http://schemas.microsoft.com/office/powerpoint/2010/main" val="2020515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727200"/>
            <a:ext cx="9905999" cy="4559300"/>
          </a:xfrm>
        </p:spPr>
        <p:txBody>
          <a:bodyPr>
            <a:normAutofit/>
          </a:bodyPr>
          <a:lstStyle/>
          <a:p>
            <a:pPr marL="0" lvl="1" indent="0">
              <a:spcBef>
                <a:spcPts val="1000"/>
              </a:spcBef>
              <a:buNone/>
            </a:pPr>
            <a:r>
              <a:rPr lang="es-EC" sz="2800" dirty="0" smtClean="0"/>
              <a:t>5) Arquitectura de la Información</a:t>
            </a:r>
          </a:p>
          <a:p>
            <a:pPr marL="0" lvl="1" indent="0">
              <a:spcBef>
                <a:spcPts val="1000"/>
              </a:spcBef>
              <a:buNone/>
            </a:pPr>
            <a:r>
              <a:rPr lang="es-EC" sz="2800" dirty="0"/>
              <a:t>	</a:t>
            </a:r>
          </a:p>
        </p:txBody>
      </p:sp>
      <p:sp>
        <p:nvSpPr>
          <p:cNvPr id="4" name="Título 1"/>
          <p:cNvSpPr>
            <a:spLocks noGrp="1"/>
          </p:cNvSpPr>
          <p:nvPr>
            <p:ph type="title"/>
          </p:nvPr>
        </p:nvSpPr>
        <p:spPr/>
        <p:txBody>
          <a:bodyPr/>
          <a:lstStyle/>
          <a:p>
            <a:pPr algn="ctr"/>
            <a:r>
              <a:rPr lang="es-EC" dirty="0" smtClean="0"/>
              <a:t>FASE 2 MODELO DE ORGANIZACIÓN</a:t>
            </a:r>
            <a:endParaRPr lang="es-EC"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133055" y="2342544"/>
            <a:ext cx="4131945" cy="4429125"/>
          </a:xfrm>
          <a:prstGeom prst="rect">
            <a:avLst/>
          </a:prstGeom>
          <a:noFill/>
          <a:ln>
            <a:noFill/>
          </a:ln>
        </p:spPr>
      </p:pic>
    </p:spTree>
    <p:extLst>
      <p:ext uri="{BB962C8B-B14F-4D97-AF65-F5344CB8AC3E}">
        <p14:creationId xmlns:p14="http://schemas.microsoft.com/office/powerpoint/2010/main" val="1938367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1968499"/>
            <a:ext cx="9905999" cy="4623369"/>
          </a:xfrm>
        </p:spPr>
        <p:txBody>
          <a:bodyPr>
            <a:normAutofit fontScale="92500" lnSpcReduction="20000"/>
          </a:bodyPr>
          <a:lstStyle/>
          <a:p>
            <a:pPr marL="0" indent="0">
              <a:buNone/>
            </a:pPr>
            <a:r>
              <a:rPr lang="es-EC" dirty="0" smtClean="0"/>
              <a:t>1)  </a:t>
            </a:r>
            <a:r>
              <a:rPr lang="es-EC" b="1" dirty="0" smtClean="0"/>
              <a:t>Estrategia de TI</a:t>
            </a:r>
          </a:p>
          <a:p>
            <a:pPr lvl="1">
              <a:buFont typeface="Wingdings" panose="05000000000000000000" pitchFamily="2" charset="2"/>
              <a:buChar char="Ø"/>
            </a:pPr>
            <a:r>
              <a:rPr lang="es-EC" b="1" dirty="0">
                <a:hlinkClick r:id="rId2" action="ppaction://hlinkfile"/>
              </a:rPr>
              <a:t>Misión</a:t>
            </a:r>
            <a:r>
              <a:rPr lang="es-EC" b="1" dirty="0" smtClean="0">
                <a:hlinkClick r:id="rId2" action="ppaction://hlinkfile"/>
              </a:rPr>
              <a:t>:</a:t>
            </a:r>
            <a:endParaRPr lang="es-EC" b="1" dirty="0" smtClean="0"/>
          </a:p>
          <a:p>
            <a:pPr lvl="1">
              <a:buFont typeface="Wingdings" panose="05000000000000000000" pitchFamily="2" charset="2"/>
              <a:buChar char="Ø"/>
            </a:pPr>
            <a:r>
              <a:rPr lang="es-EC" b="1" dirty="0">
                <a:hlinkClick r:id="rId3" action="ppaction://hlinkfile"/>
              </a:rPr>
              <a:t>Visión</a:t>
            </a:r>
            <a:r>
              <a:rPr lang="es-EC" b="1" dirty="0" smtClean="0">
                <a:hlinkClick r:id="rId3" action="ppaction://hlinkfile"/>
              </a:rPr>
              <a:t>:</a:t>
            </a:r>
            <a:endParaRPr lang="es-EC" b="1" dirty="0" smtClean="0"/>
          </a:p>
          <a:p>
            <a:pPr lvl="1">
              <a:buFont typeface="Wingdings" panose="05000000000000000000" pitchFamily="2" charset="2"/>
              <a:buChar char="Ø"/>
            </a:pPr>
            <a:r>
              <a:rPr lang="es-EC" b="1" dirty="0"/>
              <a:t>Metas</a:t>
            </a:r>
            <a:r>
              <a:rPr lang="es-EC" b="1" dirty="0" smtClean="0"/>
              <a:t>:</a:t>
            </a:r>
          </a:p>
          <a:p>
            <a:pPr lvl="2"/>
            <a:r>
              <a:rPr lang="es-EC" dirty="0" smtClean="0"/>
              <a:t>Mantenerse al día en la infraestructura TI</a:t>
            </a:r>
          </a:p>
          <a:p>
            <a:pPr lvl="2"/>
            <a:r>
              <a:rPr lang="es-EC" dirty="0" smtClean="0"/>
              <a:t>Trabajo Colectivo, Mejorar la comunicación</a:t>
            </a:r>
          </a:p>
          <a:p>
            <a:pPr lvl="2"/>
            <a:r>
              <a:rPr lang="es-EC" dirty="0" smtClean="0"/>
              <a:t>Mejorar la parte Operativa y de los servicios</a:t>
            </a:r>
          </a:p>
          <a:p>
            <a:pPr lvl="1">
              <a:buFont typeface="Wingdings" panose="05000000000000000000" pitchFamily="2" charset="2"/>
              <a:buChar char="Ø"/>
            </a:pPr>
            <a:r>
              <a:rPr lang="es-EC" b="1" dirty="0" smtClean="0"/>
              <a:t>Estrategias de TI planteadas</a:t>
            </a:r>
          </a:p>
          <a:p>
            <a:pPr lvl="2"/>
            <a:r>
              <a:rPr lang="es-EC" dirty="0" smtClean="0"/>
              <a:t>Proyecto de necesidades de HW, SW </a:t>
            </a:r>
          </a:p>
          <a:p>
            <a:pPr marL="627063" lvl="2" indent="0">
              <a:buNone/>
            </a:pPr>
            <a:r>
              <a:rPr lang="es-EC" dirty="0"/>
              <a:t>	</a:t>
            </a:r>
            <a:r>
              <a:rPr lang="es-EC" dirty="0" smtClean="0"/>
              <a:t>y Comunicaciones.</a:t>
            </a:r>
          </a:p>
          <a:p>
            <a:pPr lvl="2"/>
            <a:r>
              <a:rPr lang="es-EC" dirty="0" smtClean="0"/>
              <a:t>Impresoras.</a:t>
            </a:r>
          </a:p>
          <a:p>
            <a:pPr lvl="2"/>
            <a:r>
              <a:rPr lang="es-EC" dirty="0" smtClean="0"/>
              <a:t>Cableado Estructurado.</a:t>
            </a:r>
          </a:p>
          <a:p>
            <a:pPr lvl="2"/>
            <a:r>
              <a:rPr lang="es-EC" dirty="0" smtClean="0"/>
              <a:t>Cambiar equipos de comunicación.</a:t>
            </a:r>
          </a:p>
          <a:p>
            <a:pPr lvl="2"/>
            <a:r>
              <a:rPr lang="es-EC" dirty="0" smtClean="0"/>
              <a:t>Manual de procesos de sistemas.</a:t>
            </a:r>
          </a:p>
          <a:p>
            <a:pPr lvl="2"/>
            <a:r>
              <a:rPr lang="es-EC" dirty="0" smtClean="0"/>
              <a:t>Extranet.</a:t>
            </a:r>
          </a:p>
        </p:txBody>
      </p:sp>
      <p:sp>
        <p:nvSpPr>
          <p:cNvPr id="2" name="Título 1"/>
          <p:cNvSpPr>
            <a:spLocks noGrp="1"/>
          </p:cNvSpPr>
          <p:nvPr>
            <p:ph type="title"/>
          </p:nvPr>
        </p:nvSpPr>
        <p:spPr/>
        <p:txBody>
          <a:bodyPr/>
          <a:lstStyle/>
          <a:p>
            <a:pPr algn="ctr"/>
            <a:r>
              <a:rPr lang="es-EC" dirty="0" smtClean="0"/>
              <a:t>FASE 3 MODELO DE TI</a:t>
            </a:r>
            <a:endParaRPr lang="es-EC" dirty="0"/>
          </a:p>
        </p:txBody>
      </p:sp>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6" name="Marcador de contenido 2"/>
          <p:cNvSpPr txBox="1">
            <a:spLocks/>
          </p:cNvSpPr>
          <p:nvPr/>
        </p:nvSpPr>
        <p:spPr>
          <a:xfrm>
            <a:off x="6256155" y="2969529"/>
            <a:ext cx="6425929" cy="2144485"/>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90563" lvl="1" indent="-342900">
              <a:buFont typeface="Wingdings" panose="05000000000000000000" pitchFamily="2" charset="2"/>
              <a:buChar char="Ø"/>
            </a:pPr>
            <a:r>
              <a:rPr lang="es-EC" sz="2400" b="1" dirty="0" smtClean="0"/>
              <a:t>Implementar Soluciones Informáticas</a:t>
            </a:r>
            <a:r>
              <a:rPr lang="es-EC" sz="2400" dirty="0" smtClean="0"/>
              <a:t>.</a:t>
            </a:r>
          </a:p>
          <a:p>
            <a:pPr lvl="2"/>
            <a:r>
              <a:rPr lang="es-EC" dirty="0" smtClean="0"/>
              <a:t>Sistema de Gestión Medica.</a:t>
            </a:r>
          </a:p>
          <a:p>
            <a:pPr lvl="2"/>
            <a:r>
              <a:rPr lang="es-EC" dirty="0" smtClean="0"/>
              <a:t>Sistema de Gestión de Recursos Humanos.</a:t>
            </a:r>
          </a:p>
          <a:p>
            <a:pPr lvl="2"/>
            <a:r>
              <a:rPr lang="es-EC" dirty="0" smtClean="0"/>
              <a:t>Sistema de Gestión de Proyectos.</a:t>
            </a:r>
          </a:p>
          <a:p>
            <a:pPr lvl="2"/>
            <a:r>
              <a:rPr lang="es-EC" dirty="0" smtClean="0"/>
              <a:t>Sistema de Gestión de Correo Electrónico Institucional.</a:t>
            </a:r>
            <a:endParaRPr lang="es-EC" dirty="0"/>
          </a:p>
        </p:txBody>
      </p:sp>
    </p:spTree>
    <p:extLst>
      <p:ext uri="{BB962C8B-B14F-4D97-AF65-F5344CB8AC3E}">
        <p14:creationId xmlns:p14="http://schemas.microsoft.com/office/powerpoint/2010/main" val="3140513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9081" y="2174561"/>
            <a:ext cx="9905999" cy="4203700"/>
          </a:xfrm>
        </p:spPr>
        <p:txBody>
          <a:bodyPr>
            <a:normAutofit fontScale="77500" lnSpcReduction="20000"/>
          </a:bodyPr>
          <a:lstStyle/>
          <a:p>
            <a:pPr marL="457200" indent="-457200">
              <a:buAutoNum type="arabicParenR" startAt="2"/>
            </a:pPr>
            <a:r>
              <a:rPr lang="es-EC" dirty="0" smtClean="0">
                <a:hlinkClick r:id="rId2" action="ppaction://hlinkfile"/>
              </a:rPr>
              <a:t>Arquitectura de los Sistemas de Información – SI</a:t>
            </a:r>
            <a:endParaRPr lang="es-EC" dirty="0" smtClean="0"/>
          </a:p>
          <a:p>
            <a:pPr lvl="2">
              <a:buFont typeface="Wingdings" panose="05000000000000000000" pitchFamily="2" charset="2"/>
              <a:buChar char="Ø"/>
            </a:pPr>
            <a:r>
              <a:rPr lang="es-AR" sz="2400" dirty="0"/>
              <a:t>I</a:t>
            </a:r>
            <a:r>
              <a:rPr lang="es-AR" sz="2400" dirty="0" smtClean="0"/>
              <a:t>mplementar requerimientos</a:t>
            </a:r>
          </a:p>
          <a:p>
            <a:pPr lvl="0" fontAlgn="base"/>
            <a:r>
              <a:rPr lang="es-EC" sz="1900" dirty="0"/>
              <a:t>Acceso al programa, mediante nombre de usuario y clave de acceso.</a:t>
            </a:r>
          </a:p>
          <a:p>
            <a:pPr lvl="0" fontAlgn="base"/>
            <a:r>
              <a:rPr lang="es-EC" sz="1900" dirty="0"/>
              <a:t>Altas, bajas, modificaciones, listados de pacientes y </a:t>
            </a:r>
            <a:endParaRPr lang="es-EC" sz="1900" dirty="0" smtClean="0"/>
          </a:p>
          <a:p>
            <a:pPr marL="0" lvl="0" indent="0" fontAlgn="base">
              <a:buNone/>
            </a:pPr>
            <a:r>
              <a:rPr lang="es-EC" sz="1900" dirty="0" smtClean="0"/>
              <a:t>      búsqueda </a:t>
            </a:r>
            <a:r>
              <a:rPr lang="es-EC" sz="1900" dirty="0"/>
              <a:t>(historias clínicas).</a:t>
            </a:r>
          </a:p>
          <a:p>
            <a:pPr lvl="0" fontAlgn="base"/>
            <a:r>
              <a:rPr lang="es-EC" sz="1900" dirty="0"/>
              <a:t>Impresión grafica de la ficha del paciente e impresión de recetas.</a:t>
            </a:r>
          </a:p>
          <a:p>
            <a:pPr lvl="0" fontAlgn="base"/>
            <a:r>
              <a:rPr lang="es-EC" sz="1900" dirty="0"/>
              <a:t>Antecedentes clínicos.</a:t>
            </a:r>
          </a:p>
          <a:p>
            <a:pPr lvl="0" fontAlgn="base"/>
            <a:r>
              <a:rPr lang="es-EC" sz="1900" dirty="0"/>
              <a:t>Anotación de constantes vitales, recetas, análisis y </a:t>
            </a:r>
            <a:endParaRPr lang="es-EC" sz="1900" dirty="0" smtClean="0"/>
          </a:p>
          <a:p>
            <a:pPr marL="0" lvl="0" indent="0" fontAlgn="base">
              <a:buNone/>
            </a:pPr>
            <a:r>
              <a:rPr lang="es-EC" sz="1900" dirty="0" smtClean="0"/>
              <a:t>      exploraciones </a:t>
            </a:r>
            <a:r>
              <a:rPr lang="es-EC" sz="1900" dirty="0"/>
              <a:t>físicas.</a:t>
            </a:r>
          </a:p>
          <a:p>
            <a:pPr lvl="0" fontAlgn="base"/>
            <a:r>
              <a:rPr lang="es-EC" sz="1900" dirty="0"/>
              <a:t>Agendas de visitas configurable individualmente con vista </a:t>
            </a:r>
            <a:endParaRPr lang="es-EC" sz="1900" dirty="0" smtClean="0"/>
          </a:p>
          <a:p>
            <a:pPr marL="0" lvl="0" indent="0" fontAlgn="base">
              <a:buNone/>
            </a:pPr>
            <a:r>
              <a:rPr lang="es-EC" sz="1900" dirty="0"/>
              <a:t> </a:t>
            </a:r>
            <a:r>
              <a:rPr lang="es-EC" sz="1900" dirty="0" smtClean="0"/>
              <a:t>      semanal </a:t>
            </a:r>
            <a:r>
              <a:rPr lang="es-EC" sz="1900" dirty="0"/>
              <a:t>y diaria.</a:t>
            </a:r>
          </a:p>
          <a:p>
            <a:pPr lvl="0" fontAlgn="base"/>
            <a:r>
              <a:rPr lang="es-EC" sz="1900" dirty="0"/>
              <a:t>Herramienta para configurar los parámetros </a:t>
            </a:r>
            <a:endParaRPr lang="es-EC" sz="1900" dirty="0" smtClean="0"/>
          </a:p>
          <a:p>
            <a:pPr marL="0" lvl="0" indent="0" fontAlgn="base">
              <a:buNone/>
            </a:pPr>
            <a:r>
              <a:rPr lang="es-EC" sz="1900" dirty="0" smtClean="0"/>
              <a:t>      de </a:t>
            </a:r>
            <a:r>
              <a:rPr lang="es-EC" sz="1900" dirty="0"/>
              <a:t>funcionamiento del programa.</a:t>
            </a:r>
          </a:p>
          <a:p>
            <a:pPr lvl="0" fontAlgn="base"/>
            <a:r>
              <a:rPr lang="es-EC" sz="1900" dirty="0"/>
              <a:t>Herramienta para realizar y restaurar copias de seguridad.</a:t>
            </a:r>
          </a:p>
          <a:p>
            <a:pPr lvl="0" fontAlgn="base"/>
            <a:r>
              <a:rPr lang="es-EC" sz="1900" dirty="0"/>
              <a:t>Compatible con miniordenadores de tipo </a:t>
            </a:r>
            <a:r>
              <a:rPr lang="es-EC" sz="1900" dirty="0" err="1"/>
              <a:t>NetBook</a:t>
            </a:r>
            <a:r>
              <a:rPr lang="es-EC" sz="1900" dirty="0"/>
              <a:t>.</a:t>
            </a:r>
          </a:p>
          <a:p>
            <a:pPr lvl="0" fontAlgn="base"/>
            <a:r>
              <a:rPr lang="es-EC" sz="1900" dirty="0"/>
              <a:t>Configuración para uso en Red.</a:t>
            </a:r>
          </a:p>
          <a:p>
            <a:pPr lvl="0" fontAlgn="base"/>
            <a:r>
              <a:rPr lang="es-EC" sz="1900" dirty="0"/>
              <a:t>Respaldos y restauración de Respaldos.</a:t>
            </a:r>
          </a:p>
          <a:p>
            <a:pPr marL="627063" lvl="2" indent="0">
              <a:buNone/>
            </a:pPr>
            <a:endParaRPr lang="es-AR" dirty="0"/>
          </a:p>
          <a:p>
            <a:pPr lvl="2">
              <a:buFont typeface="Wingdings" panose="05000000000000000000" pitchFamily="2" charset="2"/>
              <a:buChar char="Ø"/>
            </a:pPr>
            <a:endParaRPr lang="es-AR" dirty="0" smtClean="0"/>
          </a:p>
          <a:p>
            <a:pPr lvl="2">
              <a:buFont typeface="Wingdings" panose="05000000000000000000" pitchFamily="2" charset="2"/>
              <a:buChar char="Ø"/>
            </a:pPr>
            <a:endParaRPr lang="es-AR" dirty="0"/>
          </a:p>
          <a:p>
            <a:pPr lvl="2">
              <a:buFont typeface="Wingdings" panose="05000000000000000000" pitchFamily="2" charset="2"/>
              <a:buChar char="Ø"/>
            </a:pPr>
            <a:endParaRPr lang="es-AR" dirty="0" smtClean="0"/>
          </a:p>
          <a:p>
            <a:pPr lvl="2">
              <a:buFont typeface="Wingdings" panose="05000000000000000000" pitchFamily="2" charset="2"/>
              <a:buChar char="Ø"/>
            </a:pPr>
            <a:endParaRPr lang="es-AR" dirty="0"/>
          </a:p>
          <a:p>
            <a:pPr lvl="2">
              <a:buFont typeface="Wingdings" panose="05000000000000000000" pitchFamily="2" charset="2"/>
              <a:buChar char="Ø"/>
            </a:pPr>
            <a:endParaRPr lang="es-AR" dirty="0" smtClean="0"/>
          </a:p>
        </p:txBody>
      </p:sp>
      <p:sp>
        <p:nvSpPr>
          <p:cNvPr id="2" name="Título 1"/>
          <p:cNvSpPr>
            <a:spLocks noGrp="1"/>
          </p:cNvSpPr>
          <p:nvPr>
            <p:ph type="title"/>
          </p:nvPr>
        </p:nvSpPr>
        <p:spPr/>
        <p:txBody>
          <a:bodyPr/>
          <a:lstStyle/>
          <a:p>
            <a:pPr algn="ctr"/>
            <a:r>
              <a:rPr lang="es-EC" dirty="0" smtClean="0"/>
              <a:t>FASE 3 MODELO DE TI</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6578220" y="2556149"/>
            <a:ext cx="4909698" cy="3219545"/>
          </a:xfrm>
          <a:prstGeom prst="rect">
            <a:avLst/>
          </a:prstGeom>
          <a:noFill/>
          <a:ln>
            <a:noFill/>
          </a:ln>
        </p:spPr>
      </p:pic>
    </p:spTree>
    <p:extLst>
      <p:ext uri="{BB962C8B-B14F-4D97-AF65-F5344CB8AC3E}">
        <p14:creationId xmlns:p14="http://schemas.microsoft.com/office/powerpoint/2010/main" val="66141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9081" y="2174561"/>
            <a:ext cx="9905999" cy="4203700"/>
          </a:xfrm>
        </p:spPr>
        <p:txBody>
          <a:bodyPr>
            <a:normAutofit/>
          </a:bodyPr>
          <a:lstStyle/>
          <a:p>
            <a:pPr marL="457200" indent="-457200">
              <a:buAutoNum type="arabicParenR" startAt="2"/>
            </a:pPr>
            <a:r>
              <a:rPr lang="es-EC" dirty="0" smtClean="0">
                <a:hlinkClick r:id="rId2" action="ppaction://hlinkfile"/>
              </a:rPr>
              <a:t>Arquitectura de los Sistemas de Información – SI</a:t>
            </a:r>
            <a:endParaRPr lang="es-AR" dirty="0"/>
          </a:p>
          <a:p>
            <a:pPr lvl="2">
              <a:buFont typeface="Wingdings" panose="05000000000000000000" pitchFamily="2" charset="2"/>
              <a:buChar char="Ø"/>
            </a:pPr>
            <a:endParaRPr lang="es-AR" dirty="0" smtClean="0"/>
          </a:p>
          <a:p>
            <a:pPr lvl="2">
              <a:buFont typeface="Wingdings" panose="05000000000000000000" pitchFamily="2" charset="2"/>
              <a:buChar char="Ø"/>
            </a:pPr>
            <a:endParaRPr lang="es-AR" dirty="0"/>
          </a:p>
          <a:p>
            <a:pPr lvl="2">
              <a:buFont typeface="Wingdings" panose="05000000000000000000" pitchFamily="2" charset="2"/>
              <a:buChar char="Ø"/>
            </a:pPr>
            <a:endParaRPr lang="es-AR" dirty="0" smtClean="0"/>
          </a:p>
          <a:p>
            <a:pPr lvl="2">
              <a:buFont typeface="Wingdings" panose="05000000000000000000" pitchFamily="2" charset="2"/>
              <a:buChar char="Ø"/>
            </a:pPr>
            <a:endParaRPr lang="es-AR" dirty="0"/>
          </a:p>
          <a:p>
            <a:pPr lvl="2">
              <a:buFont typeface="Wingdings" panose="05000000000000000000" pitchFamily="2" charset="2"/>
              <a:buChar char="Ø"/>
            </a:pPr>
            <a:endParaRPr lang="es-AR" dirty="0" smtClean="0"/>
          </a:p>
        </p:txBody>
      </p:sp>
      <p:sp>
        <p:nvSpPr>
          <p:cNvPr id="2" name="Título 1"/>
          <p:cNvSpPr>
            <a:spLocks noGrp="1"/>
          </p:cNvSpPr>
          <p:nvPr>
            <p:ph type="title"/>
          </p:nvPr>
        </p:nvSpPr>
        <p:spPr/>
        <p:txBody>
          <a:bodyPr/>
          <a:lstStyle/>
          <a:p>
            <a:pPr algn="ctr"/>
            <a:r>
              <a:rPr lang="es-EC" dirty="0" smtClean="0"/>
              <a:t>FASE 3 MODELO DE TI</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6784396" y="2727847"/>
            <a:ext cx="4484617" cy="3017860"/>
          </a:xfrm>
          <a:prstGeom prst="rect">
            <a:avLst/>
          </a:prstGeom>
          <a:noFill/>
          <a:ln>
            <a:noFill/>
          </a:ln>
        </p:spPr>
      </p:pic>
      <p:sp>
        <p:nvSpPr>
          <p:cNvPr id="8" name="Marcador de contenido 2"/>
          <p:cNvSpPr txBox="1">
            <a:spLocks/>
          </p:cNvSpPr>
          <p:nvPr/>
        </p:nvSpPr>
        <p:spPr>
          <a:xfrm>
            <a:off x="820325" y="2727847"/>
            <a:ext cx="5348463" cy="3170677"/>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2">
              <a:buFont typeface="Wingdings" panose="05000000000000000000" pitchFamily="2" charset="2"/>
              <a:buChar char="Ø"/>
            </a:pPr>
            <a:endParaRPr lang="es-AR" dirty="0" smtClean="0"/>
          </a:p>
          <a:p>
            <a:pPr lvl="2">
              <a:buFont typeface="Wingdings" panose="05000000000000000000" pitchFamily="2" charset="2"/>
              <a:buChar char="Ø"/>
            </a:pPr>
            <a:r>
              <a:rPr lang="es-AR" sz="2400" b="1" dirty="0" smtClean="0"/>
              <a:t>Módulos</a:t>
            </a:r>
          </a:p>
          <a:p>
            <a:pPr marL="627063" lvl="2" indent="0">
              <a:buNone/>
            </a:pPr>
            <a:r>
              <a:rPr lang="es-EC" dirty="0"/>
              <a:t>Módulo de Historia Clínica</a:t>
            </a:r>
          </a:p>
          <a:p>
            <a:pPr marL="627063" lvl="2" indent="0">
              <a:buNone/>
            </a:pPr>
            <a:r>
              <a:rPr lang="es-EC" dirty="0"/>
              <a:t>Módulo de Ficha de </a:t>
            </a:r>
            <a:r>
              <a:rPr lang="es-EC" dirty="0" smtClean="0"/>
              <a:t>Identificación</a:t>
            </a:r>
          </a:p>
          <a:p>
            <a:pPr marL="627063" lvl="2" indent="0">
              <a:buNone/>
            </a:pPr>
            <a:r>
              <a:rPr lang="es-EC" dirty="0"/>
              <a:t>Módulo de Alta de </a:t>
            </a:r>
            <a:r>
              <a:rPr lang="es-EC" dirty="0" smtClean="0"/>
              <a:t>Pacientes</a:t>
            </a:r>
          </a:p>
          <a:p>
            <a:pPr marL="627063" lvl="2" indent="0">
              <a:buNone/>
            </a:pPr>
            <a:r>
              <a:rPr lang="es-EC" dirty="0"/>
              <a:t>Módulo de Confidencialidad y </a:t>
            </a:r>
            <a:r>
              <a:rPr lang="es-EC" dirty="0" smtClean="0"/>
              <a:t>Seguridad</a:t>
            </a:r>
          </a:p>
          <a:p>
            <a:pPr marL="627063" lvl="2" indent="0">
              <a:buNone/>
            </a:pPr>
            <a:r>
              <a:rPr lang="es-EC" dirty="0"/>
              <a:t>Módulo de </a:t>
            </a:r>
            <a:r>
              <a:rPr lang="es-EC" dirty="0" smtClean="0"/>
              <a:t>Respaldos</a:t>
            </a:r>
          </a:p>
          <a:p>
            <a:pPr marL="627063" lvl="2" indent="0">
              <a:buNone/>
            </a:pPr>
            <a:r>
              <a:rPr lang="es-EC" dirty="0"/>
              <a:t>Módulo de Consultas</a:t>
            </a:r>
          </a:p>
          <a:p>
            <a:pPr marL="627063" lvl="2" indent="0">
              <a:buNone/>
            </a:pPr>
            <a:r>
              <a:rPr lang="es-EC" dirty="0"/>
              <a:t>Módulo de Agenda de </a:t>
            </a:r>
            <a:r>
              <a:rPr lang="es-EC" dirty="0" smtClean="0"/>
              <a:t>Citas</a:t>
            </a:r>
          </a:p>
          <a:p>
            <a:pPr marL="627063" lvl="2" indent="0">
              <a:buNone/>
            </a:pPr>
            <a:r>
              <a:rPr lang="es-EC" dirty="0"/>
              <a:t>Módulo de Soporte para Red</a:t>
            </a:r>
          </a:p>
          <a:p>
            <a:pPr marL="627063" lvl="2" indent="0">
              <a:buNone/>
            </a:pPr>
            <a:endParaRPr lang="es-EC" dirty="0"/>
          </a:p>
          <a:p>
            <a:pPr marL="627063" lvl="2" indent="0">
              <a:buNone/>
            </a:pPr>
            <a:endParaRPr lang="es-EC" dirty="0"/>
          </a:p>
          <a:p>
            <a:pPr marL="627063" lvl="2" indent="0">
              <a:buNone/>
            </a:pPr>
            <a:endParaRPr lang="es-EC" dirty="0" smtClean="0"/>
          </a:p>
        </p:txBody>
      </p:sp>
    </p:spTree>
    <p:extLst>
      <p:ext uri="{BB962C8B-B14F-4D97-AF65-F5344CB8AC3E}">
        <p14:creationId xmlns:p14="http://schemas.microsoft.com/office/powerpoint/2010/main" val="3878178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1134" y="2592741"/>
            <a:ext cx="2312759" cy="3915383"/>
          </a:xfrm>
        </p:spPr>
        <p:txBody>
          <a:bodyPr>
            <a:normAutofit/>
          </a:bodyPr>
          <a:lstStyle/>
          <a:p>
            <a:pPr marL="0" indent="0">
              <a:buNone/>
            </a:pPr>
            <a:r>
              <a:rPr lang="es-EC" dirty="0" smtClean="0"/>
              <a:t>3)  Arquitectura </a:t>
            </a:r>
          </a:p>
          <a:p>
            <a:pPr marL="0" indent="0">
              <a:buNone/>
            </a:pPr>
            <a:r>
              <a:rPr lang="es-EC" dirty="0" smtClean="0"/>
              <a:t>      Tecnológica</a:t>
            </a:r>
          </a:p>
        </p:txBody>
      </p:sp>
      <p:sp>
        <p:nvSpPr>
          <p:cNvPr id="2" name="Título 1"/>
          <p:cNvSpPr>
            <a:spLocks noGrp="1"/>
          </p:cNvSpPr>
          <p:nvPr>
            <p:ph type="title"/>
          </p:nvPr>
        </p:nvSpPr>
        <p:spPr/>
        <p:txBody>
          <a:bodyPr/>
          <a:lstStyle/>
          <a:p>
            <a:pPr algn="ctr"/>
            <a:r>
              <a:rPr lang="es-EC" dirty="0" smtClean="0"/>
              <a:t>FASE 3 MODELO DE TI</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473" y="1296537"/>
            <a:ext cx="8962542" cy="5561462"/>
          </a:xfrm>
          <a:prstGeom prst="rect">
            <a:avLst/>
          </a:prstGeom>
        </p:spPr>
      </p:pic>
    </p:spTree>
    <p:extLst>
      <p:ext uri="{BB962C8B-B14F-4D97-AF65-F5344CB8AC3E}">
        <p14:creationId xmlns:p14="http://schemas.microsoft.com/office/powerpoint/2010/main" val="1222016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1875818"/>
            <a:ext cx="9905999" cy="3915383"/>
          </a:xfrm>
        </p:spPr>
        <p:txBody>
          <a:bodyPr>
            <a:normAutofit lnSpcReduction="10000"/>
          </a:bodyPr>
          <a:lstStyle/>
          <a:p>
            <a:pPr marL="0" indent="0">
              <a:buNone/>
            </a:pPr>
            <a:r>
              <a:rPr lang="es-EC" dirty="0" smtClean="0"/>
              <a:t>4)  Modelo Operativo de TI</a:t>
            </a:r>
          </a:p>
          <a:p>
            <a:pPr lvl="1" algn="just"/>
            <a:r>
              <a:rPr lang="es-EC" dirty="0" smtClean="0"/>
              <a:t>Análisis y </a:t>
            </a:r>
            <a:r>
              <a:rPr lang="es-EC" dirty="0"/>
              <a:t>r</a:t>
            </a:r>
            <a:r>
              <a:rPr lang="es-EC" dirty="0" smtClean="0"/>
              <a:t>eestructuración del aérea TI basado en la reingeniería de procesos.</a:t>
            </a:r>
          </a:p>
          <a:p>
            <a:pPr lvl="1" algn="just"/>
            <a:r>
              <a:rPr lang="es-EC" dirty="0"/>
              <a:t>L</a:t>
            </a:r>
            <a:r>
              <a:rPr lang="es-EC" dirty="0" smtClean="0"/>
              <a:t>os </a:t>
            </a:r>
            <a:r>
              <a:rPr lang="es-EC" dirty="0"/>
              <a:t>altos ejecutivos </a:t>
            </a:r>
            <a:r>
              <a:rPr lang="es-EC" dirty="0" smtClean="0"/>
              <a:t>encargados </a:t>
            </a:r>
            <a:r>
              <a:rPr lang="es-EC" dirty="0"/>
              <a:t>de alinear las iniciativas de TI con </a:t>
            </a:r>
            <a:r>
              <a:rPr lang="es-EC" dirty="0" smtClean="0"/>
              <a:t>las estratégicas </a:t>
            </a:r>
            <a:r>
              <a:rPr lang="es-EC" dirty="0"/>
              <a:t>del </a:t>
            </a:r>
            <a:r>
              <a:rPr lang="es-EC" dirty="0" smtClean="0"/>
              <a:t>hospital.</a:t>
            </a:r>
          </a:p>
          <a:p>
            <a:pPr marL="0" indent="0" algn="just">
              <a:buNone/>
            </a:pPr>
            <a:endParaRPr lang="es-EC" dirty="0" smtClean="0"/>
          </a:p>
          <a:p>
            <a:pPr marL="0" indent="0" algn="just">
              <a:buNone/>
            </a:pPr>
            <a:r>
              <a:rPr lang="es-EC" dirty="0" smtClean="0"/>
              <a:t>El </a:t>
            </a:r>
            <a:r>
              <a:rPr lang="es-EC" dirty="0"/>
              <a:t>Modelo Operativo de </a:t>
            </a:r>
            <a:r>
              <a:rPr lang="es-EC" dirty="0" smtClean="0"/>
              <a:t>TI, </a:t>
            </a:r>
            <a:r>
              <a:rPr lang="es-EC" dirty="0"/>
              <a:t>se basa en 4 procesos fundamentales.</a:t>
            </a:r>
            <a:endParaRPr lang="es-EC" sz="2000" dirty="0"/>
          </a:p>
          <a:p>
            <a:pPr lvl="2" algn="just"/>
            <a:r>
              <a:rPr lang="es-AR" dirty="0"/>
              <a:t>Proceso de Diseño y Planificación, revisión, elaboración de planes de TI.</a:t>
            </a:r>
            <a:endParaRPr lang="es-EC" sz="1600" dirty="0"/>
          </a:p>
          <a:p>
            <a:pPr lvl="2" algn="just"/>
            <a:r>
              <a:rPr lang="es-AR" dirty="0"/>
              <a:t>Proceso de Implementación, validación e implementación de prácticas, preparación, determinación de necesidades, generación de planes.</a:t>
            </a:r>
            <a:endParaRPr lang="es-EC" sz="1600" dirty="0"/>
          </a:p>
          <a:p>
            <a:pPr lvl="2" algn="just"/>
            <a:r>
              <a:rPr lang="es-AR" dirty="0"/>
              <a:t>Proceso de Operaciones, mantener, administrar y coordinar actividades.</a:t>
            </a:r>
            <a:endParaRPr lang="es-EC" sz="1600" dirty="0"/>
          </a:p>
          <a:p>
            <a:pPr lvl="2" algn="just"/>
            <a:r>
              <a:rPr lang="es-AR" dirty="0"/>
              <a:t>Proceso de Soporte Técnico, evaluar, apoyar, probar soluciones de TIC.</a:t>
            </a:r>
            <a:endParaRPr lang="es-EC" sz="1600" dirty="0"/>
          </a:p>
          <a:p>
            <a:pPr marL="0" indent="0">
              <a:buNone/>
            </a:pPr>
            <a:endParaRPr lang="es-EC" dirty="0"/>
          </a:p>
        </p:txBody>
      </p:sp>
      <p:sp>
        <p:nvSpPr>
          <p:cNvPr id="2" name="Título 1"/>
          <p:cNvSpPr>
            <a:spLocks noGrp="1"/>
          </p:cNvSpPr>
          <p:nvPr>
            <p:ph type="title"/>
          </p:nvPr>
        </p:nvSpPr>
        <p:spPr/>
        <p:txBody>
          <a:bodyPr/>
          <a:lstStyle/>
          <a:p>
            <a:pPr algn="ctr"/>
            <a:r>
              <a:rPr lang="es-EC" dirty="0" smtClean="0"/>
              <a:t>FASE 3 MODELO DE TI</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2248962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3001" y="254077"/>
            <a:ext cx="9905998" cy="1478570"/>
          </a:xfrm>
        </p:spPr>
        <p:txBody>
          <a:bodyPr/>
          <a:lstStyle/>
          <a:p>
            <a:pPr algn="ctr"/>
            <a:r>
              <a:rPr lang="es-EC" dirty="0" smtClean="0"/>
              <a:t>HOSPITAL PABLO ARTURO SUAREZ</a:t>
            </a:r>
            <a:endParaRPr lang="es-EC" dirty="0"/>
          </a:p>
        </p:txBody>
      </p:sp>
      <p:sp>
        <p:nvSpPr>
          <p:cNvPr id="5" name="Rectángulo 4"/>
          <p:cNvSpPr/>
          <p:nvPr/>
        </p:nvSpPr>
        <p:spPr>
          <a:xfrm>
            <a:off x="406400" y="2308456"/>
            <a:ext cx="5499100" cy="1754326"/>
          </a:xfrm>
          <a:prstGeom prst="rect">
            <a:avLst/>
          </a:prstGeom>
        </p:spPr>
        <p:txBody>
          <a:bodyPr wrap="square">
            <a:spAutoFit/>
          </a:bodyPr>
          <a:lstStyle/>
          <a:p>
            <a:pPr marL="742950" lvl="1" indent="-285750">
              <a:buFont typeface="Wingdings" panose="05000000000000000000" pitchFamily="2" charset="2"/>
              <a:buChar char="§"/>
            </a:pPr>
            <a:r>
              <a:rPr lang="es-EC" dirty="0" smtClean="0">
                <a:solidFill>
                  <a:schemeClr val="tx2">
                    <a:lumMod val="75000"/>
                  </a:schemeClr>
                </a:solidFill>
              </a:rPr>
              <a:t>Hospital Segundo Nivel</a:t>
            </a:r>
          </a:p>
          <a:p>
            <a:pPr marL="742950" lvl="1" indent="-285750">
              <a:buFont typeface="Wingdings" panose="05000000000000000000" pitchFamily="2" charset="2"/>
              <a:buChar char="§"/>
            </a:pPr>
            <a:r>
              <a:rPr lang="es-EC" dirty="0" smtClean="0">
                <a:solidFill>
                  <a:schemeClr val="tx2">
                    <a:lumMod val="75000"/>
                  </a:schemeClr>
                </a:solidFill>
              </a:rPr>
              <a:t>Zona Norte.</a:t>
            </a:r>
          </a:p>
          <a:p>
            <a:pPr marL="742950" lvl="1" indent="-285750">
              <a:buFont typeface="Wingdings" panose="05000000000000000000" pitchFamily="2" charset="2"/>
              <a:buChar char="§"/>
            </a:pPr>
            <a:r>
              <a:rPr lang="es-EC" dirty="0" smtClean="0">
                <a:solidFill>
                  <a:schemeClr val="tx2">
                    <a:lumMod val="75000"/>
                  </a:schemeClr>
                </a:solidFill>
              </a:rPr>
              <a:t>Baja importancia de TI</a:t>
            </a:r>
          </a:p>
          <a:p>
            <a:pPr marL="742950" lvl="1" indent="-285750">
              <a:buFont typeface="Wingdings" panose="05000000000000000000" pitchFamily="2" charset="2"/>
              <a:buChar char="§"/>
            </a:pPr>
            <a:r>
              <a:rPr lang="es-EC" dirty="0">
                <a:solidFill>
                  <a:schemeClr val="tx2">
                    <a:lumMod val="75000"/>
                  </a:schemeClr>
                </a:solidFill>
              </a:rPr>
              <a:t>Pasar a una administración de TI apoyados en un sistema de gestión de </a:t>
            </a:r>
            <a:r>
              <a:rPr lang="es-EC" dirty="0" err="1">
                <a:solidFill>
                  <a:schemeClr val="tx2">
                    <a:lumMod val="75000"/>
                  </a:schemeClr>
                </a:solidFill>
              </a:rPr>
              <a:t>TIC´s</a:t>
            </a:r>
            <a:r>
              <a:rPr lang="es-EC" dirty="0">
                <a:solidFill>
                  <a:schemeClr val="tx2">
                    <a:lumMod val="75000"/>
                  </a:schemeClr>
                </a:solidFill>
              </a:rPr>
              <a:t>, consecución de objetivos institucionales</a:t>
            </a:r>
            <a:r>
              <a:rPr lang="es-EC" dirty="0" smtClean="0">
                <a:solidFill>
                  <a:schemeClr val="tx2">
                    <a:lumMod val="75000"/>
                  </a:schemeClr>
                </a:solidFill>
              </a:rPr>
              <a:t>.</a:t>
            </a:r>
            <a:endParaRPr lang="es-EC" dirty="0">
              <a:solidFill>
                <a:schemeClr val="tx2">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8086" y="2827351"/>
            <a:ext cx="4737738" cy="356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451" y="4250027"/>
            <a:ext cx="3241586" cy="12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76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080538"/>
            <a:ext cx="9905999" cy="3915383"/>
          </a:xfrm>
        </p:spPr>
        <p:txBody>
          <a:bodyPr>
            <a:normAutofit/>
          </a:bodyPr>
          <a:lstStyle/>
          <a:p>
            <a:pPr marL="0" indent="0">
              <a:buNone/>
            </a:pPr>
            <a:r>
              <a:rPr lang="es-EC" dirty="0" smtClean="0"/>
              <a:t>5)  </a:t>
            </a:r>
            <a:r>
              <a:rPr lang="es-EC" dirty="0" smtClean="0">
                <a:hlinkClick r:id="rId3" action="ppaction://hlinkfile"/>
              </a:rPr>
              <a:t>Estructura Organizacional de TI</a:t>
            </a:r>
            <a:endParaRPr lang="es-EC" dirty="0" smtClean="0"/>
          </a:p>
          <a:p>
            <a:endParaRPr lang="es-EC" dirty="0"/>
          </a:p>
        </p:txBody>
      </p:sp>
      <p:sp>
        <p:nvSpPr>
          <p:cNvPr id="2" name="Título 1"/>
          <p:cNvSpPr>
            <a:spLocks noGrp="1"/>
          </p:cNvSpPr>
          <p:nvPr>
            <p:ph type="title"/>
          </p:nvPr>
        </p:nvSpPr>
        <p:spPr/>
        <p:txBody>
          <a:bodyPr/>
          <a:lstStyle/>
          <a:p>
            <a:pPr algn="ctr"/>
            <a:r>
              <a:rPr lang="es-EC" dirty="0" smtClean="0"/>
              <a:t>FASE 3 MODELO DE TI</a:t>
            </a:r>
            <a:endParaRPr lang="es-EC" dirty="0"/>
          </a:p>
        </p:txBody>
      </p:sp>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1438411076"/>
              </p:ext>
            </p:extLst>
          </p:nvPr>
        </p:nvGraphicFramePr>
        <p:xfrm>
          <a:off x="3747752" y="3007700"/>
          <a:ext cx="4933950" cy="2562225"/>
        </p:xfrm>
        <a:graphic>
          <a:graphicData uri="http://schemas.openxmlformats.org/presentationml/2006/ole">
            <mc:AlternateContent xmlns:mc="http://schemas.openxmlformats.org/markup-compatibility/2006">
              <mc:Choice xmlns:v="urn:schemas-microsoft-com:vml" Requires="v">
                <p:oleObj spid="_x0000_s6186" name="Visio" r:id="rId5" imgW="3617338" imgH="1889185" progId="Visio.Drawing.11">
                  <p:embed/>
                </p:oleObj>
              </mc:Choice>
              <mc:Fallback>
                <p:oleObj name="Visio" r:id="rId5" imgW="3617338" imgH="1889185"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7752" y="3007700"/>
                        <a:ext cx="4933950"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6508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1)  </a:t>
            </a:r>
            <a:r>
              <a:rPr lang="es-EC" dirty="0" smtClean="0">
                <a:hlinkClick r:id="rId2" action="ppaction://hlinkfile"/>
              </a:rPr>
              <a:t>Prioridades de Implementación</a:t>
            </a:r>
            <a:endParaRPr lang="es-EC" dirty="0" smtClean="0"/>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3823358798"/>
              </p:ext>
            </p:extLst>
          </p:nvPr>
        </p:nvGraphicFramePr>
        <p:xfrm>
          <a:off x="3175021" y="2889066"/>
          <a:ext cx="5028821" cy="2236725"/>
        </p:xfrm>
        <a:graphic>
          <a:graphicData uri="http://schemas.openxmlformats.org/drawingml/2006/table">
            <a:tbl>
              <a:tblPr firstRow="1" firstCol="1" bandRow="1">
                <a:tableStyleId>{5C22544A-7EE6-4342-B048-85BDC9FD1C3A}</a:tableStyleId>
              </a:tblPr>
              <a:tblGrid>
                <a:gridCol w="2237400"/>
                <a:gridCol w="1337704"/>
                <a:gridCol w="1453717"/>
              </a:tblGrid>
              <a:tr h="497050">
                <a:tc>
                  <a:txBody>
                    <a:bodyPr/>
                    <a:lstStyle/>
                    <a:p>
                      <a:pPr algn="ctr">
                        <a:lnSpc>
                          <a:spcPct val="115000"/>
                        </a:lnSpc>
                        <a:spcAft>
                          <a:spcPts val="0"/>
                        </a:spcAft>
                      </a:pPr>
                      <a:r>
                        <a:rPr lang="es-EC" sz="1100">
                          <a:effectLst/>
                        </a:rPr>
                        <a:t>Proyectos de TI para el HPAS</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Puntuación</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Prioridad</a:t>
                      </a:r>
                      <a:endParaRPr lang="es-EC" sz="1100">
                        <a:effectLst/>
                        <a:latin typeface="Calibri"/>
                        <a:ea typeface="Times New Roman"/>
                        <a:cs typeface="Times New Roman"/>
                      </a:endParaRPr>
                    </a:p>
                  </a:txBody>
                  <a:tcPr marL="44450" marR="44450" marT="0" marB="0" anchor="b"/>
                </a:tc>
              </a:tr>
              <a:tr h="248525">
                <a:tc>
                  <a:txBody>
                    <a:bodyPr/>
                    <a:lstStyle/>
                    <a:p>
                      <a:pPr>
                        <a:lnSpc>
                          <a:spcPct val="115000"/>
                        </a:lnSpc>
                        <a:spcAft>
                          <a:spcPts val="0"/>
                        </a:spcAft>
                      </a:pPr>
                      <a:r>
                        <a:rPr lang="es-EC" sz="1100">
                          <a:effectLst/>
                        </a:rPr>
                        <a:t>Sistema de Gestión Médica</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4,5</a:t>
                      </a:r>
                      <a:endParaRPr lang="es-EC" sz="1100">
                        <a:effectLst/>
                        <a:latin typeface="Calibri"/>
                        <a:ea typeface="Times New Roman"/>
                        <a:cs typeface="Times New Roman"/>
                      </a:endParaRPr>
                    </a:p>
                  </a:txBody>
                  <a:tcPr marL="44450" marR="44450" marT="0" marB="0" anchor="b"/>
                </a:tc>
                <a:tc rowSpan="4">
                  <a:txBody>
                    <a:bodyPr/>
                    <a:lstStyle/>
                    <a:p>
                      <a:pPr>
                        <a:lnSpc>
                          <a:spcPct val="115000"/>
                        </a:lnSpc>
                        <a:spcAft>
                          <a:spcPts val="0"/>
                        </a:spcAft>
                      </a:pPr>
                      <a:r>
                        <a:rPr lang="es-EC" sz="1100">
                          <a:effectLst/>
                        </a:rPr>
                        <a:t>Mayor Prioridad</a:t>
                      </a:r>
                    </a:p>
                    <a:p>
                      <a:pPr>
                        <a:lnSpc>
                          <a:spcPct val="115000"/>
                        </a:lnSpc>
                        <a:spcAft>
                          <a:spcPts val="0"/>
                        </a:spcAft>
                      </a:pPr>
                      <a:r>
                        <a:rPr lang="es-EC" sz="1100">
                          <a:effectLst/>
                        </a:rPr>
                        <a:t> </a:t>
                      </a:r>
                    </a:p>
                    <a:p>
                      <a:pPr>
                        <a:lnSpc>
                          <a:spcPct val="115000"/>
                        </a:lnSpc>
                        <a:spcAft>
                          <a:spcPts val="0"/>
                        </a:spcAft>
                      </a:pPr>
                      <a:r>
                        <a:rPr lang="es-EC" sz="1100">
                          <a:effectLst/>
                        </a:rPr>
                        <a:t> </a:t>
                      </a:r>
                    </a:p>
                    <a:p>
                      <a:pPr>
                        <a:lnSpc>
                          <a:spcPct val="115000"/>
                        </a:lnSpc>
                        <a:spcAft>
                          <a:spcPts val="0"/>
                        </a:spcAft>
                      </a:pPr>
                      <a:r>
                        <a:rPr lang="es-EC" sz="1100">
                          <a:effectLst/>
                        </a:rPr>
                        <a:t/>
                      </a:r>
                      <a:br>
                        <a:rPr lang="es-EC" sz="1100">
                          <a:effectLst/>
                        </a:rPr>
                      </a:br>
                      <a:r>
                        <a:rPr lang="es-EC" sz="1100">
                          <a:effectLst/>
                        </a:rPr>
                        <a:t>           </a:t>
                      </a:r>
                    </a:p>
                    <a:p>
                      <a:pPr>
                        <a:lnSpc>
                          <a:spcPct val="115000"/>
                        </a:lnSpc>
                        <a:spcAft>
                          <a:spcPts val="0"/>
                        </a:spcAft>
                      </a:pPr>
                      <a:r>
                        <a:rPr lang="es-EC" sz="1100">
                          <a:effectLst/>
                        </a:rPr>
                        <a:t> </a:t>
                      </a:r>
                    </a:p>
                    <a:p>
                      <a:pPr>
                        <a:lnSpc>
                          <a:spcPct val="115000"/>
                        </a:lnSpc>
                        <a:spcAft>
                          <a:spcPts val="0"/>
                        </a:spcAft>
                      </a:pPr>
                      <a:r>
                        <a:rPr lang="es-EC" sz="1100">
                          <a:effectLst/>
                        </a:rPr>
                        <a:t>Menor Prioridad</a:t>
                      </a:r>
                      <a:endParaRPr lang="es-EC" sz="1100">
                        <a:effectLst/>
                        <a:latin typeface="Calibri"/>
                        <a:ea typeface="Times New Roman"/>
                        <a:cs typeface="Times New Roman"/>
                      </a:endParaRPr>
                    </a:p>
                  </a:txBody>
                  <a:tcPr marL="44450" marR="44450" marT="0" marB="0" anchor="b"/>
                </a:tc>
              </a:tr>
              <a:tr h="497050">
                <a:tc>
                  <a:txBody>
                    <a:bodyPr/>
                    <a:lstStyle/>
                    <a:p>
                      <a:pPr>
                        <a:lnSpc>
                          <a:spcPct val="115000"/>
                        </a:lnSpc>
                        <a:spcAft>
                          <a:spcPts val="0"/>
                        </a:spcAft>
                      </a:pPr>
                      <a:r>
                        <a:rPr lang="es-EC" sz="1100">
                          <a:effectLst/>
                        </a:rPr>
                        <a:t>Sistema de Gestión de Proyectos</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3,13</a:t>
                      </a:r>
                      <a:endParaRPr lang="es-EC" sz="1100">
                        <a:effectLst/>
                        <a:latin typeface="Calibri"/>
                        <a:ea typeface="Times New Roman"/>
                        <a:cs typeface="Times New Roman"/>
                      </a:endParaRPr>
                    </a:p>
                  </a:txBody>
                  <a:tcPr marL="44450" marR="44450" marT="0" marB="0" anchor="b"/>
                </a:tc>
                <a:tc vMerge="1">
                  <a:txBody>
                    <a:bodyPr/>
                    <a:lstStyle/>
                    <a:p>
                      <a:endParaRPr lang="es-EC"/>
                    </a:p>
                  </a:txBody>
                  <a:tcPr/>
                </a:tc>
              </a:tr>
              <a:tr h="497050">
                <a:tc>
                  <a:txBody>
                    <a:bodyPr/>
                    <a:lstStyle/>
                    <a:p>
                      <a:pPr>
                        <a:lnSpc>
                          <a:spcPct val="115000"/>
                        </a:lnSpc>
                        <a:spcAft>
                          <a:spcPts val="0"/>
                        </a:spcAft>
                      </a:pPr>
                      <a:r>
                        <a:rPr lang="es-EC" sz="1100">
                          <a:effectLst/>
                        </a:rPr>
                        <a:t>Sistema de Gestión de Correo Electrónico</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a:effectLst/>
                        </a:rPr>
                        <a:t>3,13</a:t>
                      </a:r>
                      <a:endParaRPr lang="es-EC" sz="1100">
                        <a:effectLst/>
                        <a:latin typeface="Calibri"/>
                        <a:ea typeface="Times New Roman"/>
                        <a:cs typeface="Times New Roman"/>
                      </a:endParaRPr>
                    </a:p>
                  </a:txBody>
                  <a:tcPr marL="44450" marR="44450" marT="0" marB="0" anchor="b"/>
                </a:tc>
                <a:tc vMerge="1">
                  <a:txBody>
                    <a:bodyPr/>
                    <a:lstStyle/>
                    <a:p>
                      <a:endParaRPr lang="es-EC"/>
                    </a:p>
                  </a:txBody>
                  <a:tcPr/>
                </a:tc>
              </a:tr>
              <a:tr h="497050">
                <a:tc>
                  <a:txBody>
                    <a:bodyPr/>
                    <a:lstStyle/>
                    <a:p>
                      <a:pPr>
                        <a:lnSpc>
                          <a:spcPct val="115000"/>
                        </a:lnSpc>
                        <a:spcAft>
                          <a:spcPts val="0"/>
                        </a:spcAft>
                      </a:pPr>
                      <a:r>
                        <a:rPr lang="es-EC" sz="1100">
                          <a:effectLst/>
                        </a:rPr>
                        <a:t>Sistema de Gestión de RRHH</a:t>
                      </a:r>
                      <a:endParaRPr lang="es-EC" sz="110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100" dirty="0">
                          <a:effectLst/>
                        </a:rPr>
                        <a:t>2,86</a:t>
                      </a:r>
                      <a:endParaRPr lang="es-EC" sz="1100" dirty="0">
                        <a:effectLst/>
                        <a:latin typeface="Calibri"/>
                        <a:ea typeface="Times New Roman"/>
                        <a:cs typeface="Times New Roman"/>
                      </a:endParaRPr>
                    </a:p>
                  </a:txBody>
                  <a:tcPr marL="44450" marR="44450" marT="0" marB="0" anchor="b"/>
                </a:tc>
                <a:tc vMerge="1">
                  <a:txBody>
                    <a:bodyPr/>
                    <a:lstStyle/>
                    <a:p>
                      <a:endParaRPr lang="es-EC"/>
                    </a:p>
                  </a:txBody>
                  <a:tcPr/>
                </a:tc>
              </a:tr>
            </a:tbl>
          </a:graphicData>
        </a:graphic>
      </p:graphicFrame>
      <p:sp>
        <p:nvSpPr>
          <p:cNvPr id="9" name="8 Flecha arriba"/>
          <p:cNvSpPr/>
          <p:nvPr/>
        </p:nvSpPr>
        <p:spPr>
          <a:xfrm>
            <a:off x="10042525" y="9115425"/>
            <a:ext cx="46038" cy="6381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08219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2)  Plan de implementación</a:t>
            </a:r>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9" name="8 Flecha arriba"/>
          <p:cNvSpPr/>
          <p:nvPr/>
        </p:nvSpPr>
        <p:spPr>
          <a:xfrm>
            <a:off x="10042525" y="9115425"/>
            <a:ext cx="46038" cy="6381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aphicFrame>
        <p:nvGraphicFramePr>
          <p:cNvPr id="3" name="2 Tabla"/>
          <p:cNvGraphicFramePr>
            <a:graphicFrameLocks noGrp="1"/>
          </p:cNvGraphicFramePr>
          <p:nvPr>
            <p:extLst>
              <p:ext uri="{D42A27DB-BD31-4B8C-83A1-F6EECF244321}">
                <p14:modId xmlns:p14="http://schemas.microsoft.com/office/powerpoint/2010/main" val="3624572967"/>
              </p:ext>
            </p:extLst>
          </p:nvPr>
        </p:nvGraphicFramePr>
        <p:xfrm>
          <a:off x="2837723" y="2542134"/>
          <a:ext cx="6641128" cy="3446544"/>
        </p:xfrm>
        <a:graphic>
          <a:graphicData uri="http://schemas.openxmlformats.org/drawingml/2006/table">
            <a:tbl>
              <a:tblPr firstRow="1" firstCol="1" bandRow="1">
                <a:tableStyleId>{5C22544A-7EE6-4342-B048-85BDC9FD1C3A}</a:tableStyleId>
              </a:tblPr>
              <a:tblGrid>
                <a:gridCol w="322871"/>
                <a:gridCol w="2195207"/>
                <a:gridCol w="788023"/>
                <a:gridCol w="647305"/>
                <a:gridCol w="1575265"/>
                <a:gridCol w="1112457"/>
              </a:tblGrid>
              <a:tr h="574424">
                <a:tc gridSpan="2">
                  <a:txBody>
                    <a:bodyPr/>
                    <a:lstStyle/>
                    <a:p>
                      <a:pPr algn="ctr">
                        <a:lnSpc>
                          <a:spcPct val="115000"/>
                        </a:lnSpc>
                        <a:spcAft>
                          <a:spcPts val="0"/>
                        </a:spcAft>
                      </a:pPr>
                      <a:r>
                        <a:rPr lang="es-AR" sz="1100" dirty="0">
                          <a:effectLst/>
                        </a:rPr>
                        <a:t>Proyecto</a:t>
                      </a:r>
                      <a:endParaRPr lang="es-EC" sz="1100" dirty="0">
                        <a:effectLst/>
                        <a:latin typeface="Calibri"/>
                        <a:ea typeface="Times New Roman"/>
                        <a:cs typeface="Times New Roman"/>
                      </a:endParaRPr>
                    </a:p>
                  </a:txBody>
                  <a:tcPr marL="68580" marR="68580" marT="0" marB="0"/>
                </a:tc>
                <a:tc hMerge="1">
                  <a:txBody>
                    <a:bodyPr/>
                    <a:lstStyle/>
                    <a:p>
                      <a:endParaRPr lang="es-EC"/>
                    </a:p>
                  </a:txBody>
                  <a:tcPr/>
                </a:tc>
                <a:tc>
                  <a:txBody>
                    <a:bodyPr/>
                    <a:lstStyle/>
                    <a:p>
                      <a:pPr algn="ctr">
                        <a:lnSpc>
                          <a:spcPct val="115000"/>
                        </a:lnSpc>
                        <a:spcAft>
                          <a:spcPts val="0"/>
                        </a:spcAft>
                      </a:pPr>
                      <a:r>
                        <a:rPr lang="es-AR" sz="1100">
                          <a:effectLst/>
                        </a:rPr>
                        <a:t>Tiempo (meses)</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Costo (USD)</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Modalidad de Ejecución</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Prioridad</a:t>
                      </a:r>
                      <a:endParaRPr lang="es-EC" sz="1100">
                        <a:effectLst/>
                        <a:latin typeface="Calibri"/>
                        <a:ea typeface="Times New Roman"/>
                        <a:cs typeface="Times New Roman"/>
                      </a:endParaRPr>
                    </a:p>
                  </a:txBody>
                  <a:tcPr marL="68580" marR="68580" marT="0" marB="0"/>
                </a:tc>
              </a:tr>
              <a:tr h="574424">
                <a:tc>
                  <a:txBody>
                    <a:bodyPr/>
                    <a:lstStyle/>
                    <a:p>
                      <a:pPr>
                        <a:lnSpc>
                          <a:spcPct val="115000"/>
                        </a:lnSpc>
                        <a:spcAft>
                          <a:spcPts val="0"/>
                        </a:spcAft>
                      </a:pPr>
                      <a:r>
                        <a:rPr lang="es-AR" sz="1100">
                          <a:effectLst/>
                        </a:rPr>
                        <a:t>1</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Sistema de Gestión  Médica</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4</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9.500</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Asignación de trabajo</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Alta</a:t>
                      </a:r>
                      <a:endParaRPr lang="es-EC" sz="1100">
                        <a:effectLst/>
                        <a:latin typeface="Calibri"/>
                        <a:ea typeface="Times New Roman"/>
                        <a:cs typeface="Times New Roman"/>
                      </a:endParaRPr>
                    </a:p>
                  </a:txBody>
                  <a:tcPr marL="68580" marR="68580" marT="0" marB="0"/>
                </a:tc>
              </a:tr>
              <a:tr h="574424">
                <a:tc>
                  <a:txBody>
                    <a:bodyPr/>
                    <a:lstStyle/>
                    <a:p>
                      <a:pPr>
                        <a:lnSpc>
                          <a:spcPct val="115000"/>
                        </a:lnSpc>
                        <a:spcAft>
                          <a:spcPts val="0"/>
                        </a:spcAft>
                      </a:pPr>
                      <a:r>
                        <a:rPr lang="es-AR" sz="1100">
                          <a:effectLst/>
                        </a:rPr>
                        <a:t>2</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Sistema de Gestión de RRHH</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3</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6.600</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Asignación de trabajo</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Media</a:t>
                      </a:r>
                      <a:endParaRPr lang="es-EC" sz="1100">
                        <a:effectLst/>
                        <a:latin typeface="Calibri"/>
                        <a:ea typeface="Times New Roman"/>
                        <a:cs typeface="Times New Roman"/>
                      </a:endParaRPr>
                    </a:p>
                  </a:txBody>
                  <a:tcPr marL="68580" marR="68580" marT="0" marB="0"/>
                </a:tc>
              </a:tr>
              <a:tr h="574424">
                <a:tc>
                  <a:txBody>
                    <a:bodyPr/>
                    <a:lstStyle/>
                    <a:p>
                      <a:pPr>
                        <a:lnSpc>
                          <a:spcPct val="115000"/>
                        </a:lnSpc>
                        <a:spcAft>
                          <a:spcPts val="0"/>
                        </a:spcAft>
                      </a:pPr>
                      <a:r>
                        <a:rPr lang="es-AR" sz="1100">
                          <a:effectLst/>
                        </a:rPr>
                        <a:t>3</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Sistema de Gestión de Proyectos</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3</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5.000</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Asignación de trabajo</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Alta</a:t>
                      </a:r>
                      <a:endParaRPr lang="es-EC" sz="1100">
                        <a:effectLst/>
                        <a:latin typeface="Calibri"/>
                        <a:ea typeface="Times New Roman"/>
                        <a:cs typeface="Times New Roman"/>
                      </a:endParaRPr>
                    </a:p>
                  </a:txBody>
                  <a:tcPr marL="68580" marR="68580" marT="0" marB="0"/>
                </a:tc>
              </a:tr>
              <a:tr h="574424">
                <a:tc>
                  <a:txBody>
                    <a:bodyPr/>
                    <a:lstStyle/>
                    <a:p>
                      <a:pPr>
                        <a:lnSpc>
                          <a:spcPct val="115000"/>
                        </a:lnSpc>
                        <a:spcAft>
                          <a:spcPts val="0"/>
                        </a:spcAft>
                      </a:pPr>
                      <a:r>
                        <a:rPr lang="es-AR" sz="1200">
                          <a:effectLst/>
                        </a:rPr>
                        <a:t>4</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Sistema de Gestión Correo Electrónico</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1</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3.200</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Asignación de trabajo</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Media</a:t>
                      </a:r>
                      <a:endParaRPr lang="es-EC" sz="1100">
                        <a:effectLst/>
                        <a:latin typeface="Calibri"/>
                        <a:ea typeface="Times New Roman"/>
                        <a:cs typeface="Times New Roman"/>
                      </a:endParaRPr>
                    </a:p>
                  </a:txBody>
                  <a:tcPr marL="68580" marR="68580" marT="0" marB="0"/>
                </a:tc>
              </a:tr>
              <a:tr h="574424">
                <a:tc>
                  <a:txBody>
                    <a:bodyPr/>
                    <a:lstStyle/>
                    <a:p>
                      <a:pPr>
                        <a:lnSpc>
                          <a:spcPct val="115000"/>
                        </a:lnSpc>
                        <a:spcAft>
                          <a:spcPts val="0"/>
                        </a:spcAft>
                      </a:pPr>
                      <a:r>
                        <a:rPr lang="es-AR" sz="1200">
                          <a:effectLst/>
                        </a:rPr>
                        <a:t> </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dirty="0">
                          <a:effectLst/>
                        </a:rPr>
                        <a:t>Tiempo total requerido para todos los proyectos</a:t>
                      </a:r>
                      <a:endParaRPr lang="es-EC"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a:effectLst/>
                        </a:rPr>
                        <a:t>4</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24.300</a:t>
                      </a:r>
                      <a:endParaRPr lang="es-EC"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s-AR" sz="1100">
                          <a:effectLst/>
                        </a:rPr>
                        <a:t>Proveedor</a:t>
                      </a:r>
                      <a:endParaRPr lang="es-EC"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AR" sz="1100" dirty="0">
                          <a:effectLst/>
                        </a:rPr>
                        <a:t> </a:t>
                      </a:r>
                      <a:endParaRPr lang="es-EC"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60772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293355" y="3435075"/>
            <a:ext cx="2695505" cy="913420"/>
          </a:xfrm>
        </p:spPr>
        <p:txBody>
          <a:bodyPr>
            <a:normAutofit/>
          </a:bodyPr>
          <a:lstStyle/>
          <a:p>
            <a:pPr marL="457200" indent="-457200">
              <a:buAutoNum type="arabicParenR" startAt="3"/>
            </a:pPr>
            <a:r>
              <a:rPr lang="es-EC" dirty="0" smtClean="0"/>
              <a:t>Recuperación</a:t>
            </a:r>
          </a:p>
          <a:p>
            <a:pPr marL="0" indent="0">
              <a:buNone/>
            </a:pPr>
            <a:r>
              <a:rPr lang="es-EC" dirty="0"/>
              <a:t> </a:t>
            </a:r>
            <a:r>
              <a:rPr lang="es-EC" dirty="0" smtClean="0"/>
              <a:t>     de la Inversión</a:t>
            </a:r>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602016924"/>
              </p:ext>
            </p:extLst>
          </p:nvPr>
        </p:nvGraphicFramePr>
        <p:xfrm>
          <a:off x="3316407" y="2176804"/>
          <a:ext cx="5336274" cy="2286011"/>
        </p:xfrm>
        <a:graphic>
          <a:graphicData uri="http://schemas.openxmlformats.org/drawingml/2006/table">
            <a:tbl>
              <a:tblPr firstRow="1" firstCol="1" bandRow="1">
                <a:tableStyleId>{5C22544A-7EE6-4342-B048-85BDC9FD1C3A}</a:tableStyleId>
              </a:tblPr>
              <a:tblGrid>
                <a:gridCol w="2573348"/>
                <a:gridCol w="2762926"/>
              </a:tblGrid>
              <a:tr h="283550">
                <a:tc gridSpan="2">
                  <a:txBody>
                    <a:bodyPr/>
                    <a:lstStyle/>
                    <a:p>
                      <a:pPr algn="ctr">
                        <a:lnSpc>
                          <a:spcPct val="115000"/>
                        </a:lnSpc>
                        <a:spcAft>
                          <a:spcPts val="0"/>
                        </a:spcAft>
                      </a:pPr>
                      <a:r>
                        <a:rPr lang="es-EC" sz="1200" dirty="0">
                          <a:effectLst/>
                        </a:rPr>
                        <a:t>Sistema de Gestión de RRHH</a:t>
                      </a:r>
                      <a:endParaRPr lang="es-EC" sz="1200" dirty="0">
                        <a:effectLst/>
                        <a:latin typeface="Calibri"/>
                        <a:ea typeface="Times New Roman"/>
                        <a:cs typeface="Times New Roman"/>
                      </a:endParaRPr>
                    </a:p>
                  </a:txBody>
                  <a:tcPr marL="26525" marR="26525" marT="0" marB="0" anchor="ctr"/>
                </a:tc>
                <a:tc hMerge="1">
                  <a:txBody>
                    <a:bodyPr/>
                    <a:lstStyle/>
                    <a:p>
                      <a:endParaRPr lang="es-EC"/>
                    </a:p>
                  </a:txBody>
                  <a:tcPr/>
                </a:tc>
              </a:tr>
              <a:tr h="584711">
                <a:tc>
                  <a:txBody>
                    <a:bodyPr/>
                    <a:lstStyle/>
                    <a:p>
                      <a:pPr algn="ctr">
                        <a:lnSpc>
                          <a:spcPct val="115000"/>
                        </a:lnSpc>
                        <a:spcAft>
                          <a:spcPts val="0"/>
                        </a:spcAft>
                      </a:pPr>
                      <a:r>
                        <a:rPr lang="es-EC" sz="1200" dirty="0">
                          <a:effectLst/>
                        </a:rPr>
                        <a:t>MODULO</a:t>
                      </a:r>
                      <a:endParaRPr lang="es-EC" sz="1200" dirty="0">
                        <a:effectLst/>
                        <a:latin typeface="Calibri"/>
                        <a:ea typeface="Times New Roman"/>
                        <a:cs typeface="Times New Roman"/>
                      </a:endParaRPr>
                    </a:p>
                  </a:txBody>
                  <a:tcPr marL="26525" marR="26525" marT="0" marB="0" anchor="ctr"/>
                </a:tc>
                <a:tc>
                  <a:txBody>
                    <a:bodyPr/>
                    <a:lstStyle/>
                    <a:p>
                      <a:pPr>
                        <a:lnSpc>
                          <a:spcPct val="115000"/>
                        </a:lnSpc>
                        <a:spcAft>
                          <a:spcPts val="0"/>
                        </a:spcAft>
                      </a:pPr>
                      <a:r>
                        <a:rPr lang="es-EC" sz="1200" dirty="0">
                          <a:effectLst/>
                        </a:rPr>
                        <a:t>% adicional trabajado por no tener sistema</a:t>
                      </a:r>
                      <a:endParaRPr lang="es-EC" sz="1200" dirty="0">
                        <a:effectLst/>
                        <a:latin typeface="Calibri"/>
                        <a:ea typeface="Times New Roman"/>
                        <a:cs typeface="Times New Roman"/>
                      </a:endParaRPr>
                    </a:p>
                  </a:txBody>
                  <a:tcPr marL="26525" marR="26525" marT="0" marB="0" anchor="b"/>
                </a:tc>
              </a:tr>
              <a:tr h="283550">
                <a:tc>
                  <a:txBody>
                    <a:bodyPr/>
                    <a:lstStyle/>
                    <a:p>
                      <a:pPr>
                        <a:lnSpc>
                          <a:spcPct val="115000"/>
                        </a:lnSpc>
                        <a:spcAft>
                          <a:spcPts val="0"/>
                        </a:spcAft>
                      </a:pPr>
                      <a:r>
                        <a:rPr lang="es-EC" sz="1200">
                          <a:effectLst/>
                        </a:rPr>
                        <a:t>Seleccionar y Planear</a:t>
                      </a:r>
                      <a:endParaRPr lang="es-EC" sz="120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dirty="0">
                          <a:effectLst/>
                        </a:rPr>
                        <a:t>40%</a:t>
                      </a:r>
                      <a:endParaRPr lang="es-EC" sz="1200" dirty="0">
                        <a:effectLst/>
                        <a:latin typeface="Calibri"/>
                        <a:ea typeface="Times New Roman"/>
                        <a:cs typeface="Times New Roman"/>
                      </a:endParaRPr>
                    </a:p>
                  </a:txBody>
                  <a:tcPr marL="26525" marR="26525" marT="0" marB="0" anchor="b"/>
                </a:tc>
              </a:tr>
              <a:tr h="283550">
                <a:tc>
                  <a:txBody>
                    <a:bodyPr/>
                    <a:lstStyle/>
                    <a:p>
                      <a:pPr>
                        <a:lnSpc>
                          <a:spcPct val="115000"/>
                        </a:lnSpc>
                        <a:spcAft>
                          <a:spcPts val="0"/>
                        </a:spcAft>
                      </a:pPr>
                      <a:r>
                        <a:rPr lang="es-EC" sz="1200">
                          <a:effectLst/>
                        </a:rPr>
                        <a:t>Crear Cargo</a:t>
                      </a:r>
                      <a:endParaRPr lang="es-EC" sz="120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dirty="0">
                          <a:effectLst/>
                        </a:rPr>
                        <a:t>10%</a:t>
                      </a:r>
                      <a:endParaRPr lang="es-EC" sz="1200" dirty="0">
                        <a:effectLst/>
                        <a:latin typeface="Calibri"/>
                        <a:ea typeface="Times New Roman"/>
                        <a:cs typeface="Times New Roman"/>
                      </a:endParaRPr>
                    </a:p>
                  </a:txBody>
                  <a:tcPr marL="26525" marR="26525" marT="0" marB="0" anchor="b"/>
                </a:tc>
              </a:tr>
              <a:tr h="283550">
                <a:tc>
                  <a:txBody>
                    <a:bodyPr/>
                    <a:lstStyle/>
                    <a:p>
                      <a:pPr>
                        <a:lnSpc>
                          <a:spcPct val="115000"/>
                        </a:lnSpc>
                        <a:spcAft>
                          <a:spcPts val="0"/>
                        </a:spcAft>
                      </a:pPr>
                      <a:r>
                        <a:rPr lang="es-EC" sz="1200">
                          <a:effectLst/>
                        </a:rPr>
                        <a:t>Evaluar</a:t>
                      </a:r>
                      <a:endParaRPr lang="es-EC" sz="120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dirty="0">
                          <a:effectLst/>
                        </a:rPr>
                        <a:t>25%</a:t>
                      </a:r>
                      <a:endParaRPr lang="es-EC" sz="1200" dirty="0">
                        <a:effectLst/>
                        <a:latin typeface="Calibri"/>
                        <a:ea typeface="Times New Roman"/>
                        <a:cs typeface="Times New Roman"/>
                      </a:endParaRPr>
                    </a:p>
                  </a:txBody>
                  <a:tcPr marL="26525" marR="26525" marT="0" marB="0" anchor="b"/>
                </a:tc>
              </a:tr>
              <a:tr h="283550">
                <a:tc>
                  <a:txBody>
                    <a:bodyPr/>
                    <a:lstStyle/>
                    <a:p>
                      <a:pPr>
                        <a:lnSpc>
                          <a:spcPct val="115000"/>
                        </a:lnSpc>
                        <a:spcAft>
                          <a:spcPts val="0"/>
                        </a:spcAft>
                      </a:pPr>
                      <a:r>
                        <a:rPr lang="es-EC" sz="1200">
                          <a:effectLst/>
                        </a:rPr>
                        <a:t>Estímulos</a:t>
                      </a:r>
                      <a:endParaRPr lang="es-EC" sz="120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dirty="0">
                          <a:effectLst/>
                        </a:rPr>
                        <a:t>15%</a:t>
                      </a:r>
                      <a:endParaRPr lang="es-EC" sz="1200" dirty="0">
                        <a:effectLst/>
                        <a:latin typeface="Calibri"/>
                        <a:ea typeface="Times New Roman"/>
                        <a:cs typeface="Times New Roman"/>
                      </a:endParaRPr>
                    </a:p>
                  </a:txBody>
                  <a:tcPr marL="26525" marR="26525" marT="0" marB="0" anchor="b"/>
                </a:tc>
              </a:tr>
              <a:tr h="283550">
                <a:tc>
                  <a:txBody>
                    <a:bodyPr/>
                    <a:lstStyle/>
                    <a:p>
                      <a:pPr>
                        <a:lnSpc>
                          <a:spcPct val="115000"/>
                        </a:lnSpc>
                        <a:spcAft>
                          <a:spcPts val="0"/>
                        </a:spcAft>
                      </a:pPr>
                      <a:r>
                        <a:rPr lang="es-EC" sz="1200">
                          <a:effectLst/>
                        </a:rPr>
                        <a:t>Auditoria</a:t>
                      </a:r>
                      <a:endParaRPr lang="es-EC" sz="120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dirty="0">
                          <a:effectLst/>
                        </a:rPr>
                        <a:t>30%</a:t>
                      </a:r>
                      <a:endParaRPr lang="es-EC" sz="1200" dirty="0">
                        <a:effectLst/>
                        <a:latin typeface="Calibri"/>
                        <a:ea typeface="Times New Roman"/>
                        <a:cs typeface="Times New Roman"/>
                      </a:endParaRPr>
                    </a:p>
                  </a:txBody>
                  <a:tcPr marL="26525" marR="26525" marT="0" marB="0" anchor="b"/>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117849728"/>
              </p:ext>
            </p:extLst>
          </p:nvPr>
        </p:nvGraphicFramePr>
        <p:xfrm>
          <a:off x="3302758" y="4742583"/>
          <a:ext cx="5500047" cy="1366778"/>
        </p:xfrm>
        <a:graphic>
          <a:graphicData uri="http://schemas.openxmlformats.org/drawingml/2006/table">
            <a:tbl>
              <a:tblPr firstRow="1" firstCol="1" bandRow="1">
                <a:tableStyleId>{5C22544A-7EE6-4342-B048-85BDC9FD1C3A}</a:tableStyleId>
              </a:tblPr>
              <a:tblGrid>
                <a:gridCol w="2652326"/>
                <a:gridCol w="2847721"/>
              </a:tblGrid>
              <a:tr h="182732">
                <a:tc gridSpan="2">
                  <a:txBody>
                    <a:bodyPr/>
                    <a:lstStyle/>
                    <a:p>
                      <a:pPr algn="ctr">
                        <a:lnSpc>
                          <a:spcPct val="115000"/>
                        </a:lnSpc>
                        <a:spcAft>
                          <a:spcPts val="0"/>
                        </a:spcAft>
                      </a:pPr>
                      <a:r>
                        <a:rPr lang="es-EC" sz="1200" dirty="0">
                          <a:effectLst/>
                        </a:rPr>
                        <a:t>Sistema de Gestión Correo Electrónico</a:t>
                      </a:r>
                      <a:endParaRPr lang="es-EC" sz="1200" dirty="0">
                        <a:effectLst/>
                        <a:latin typeface="Calibri"/>
                        <a:ea typeface="Times New Roman"/>
                        <a:cs typeface="Times New Roman"/>
                      </a:endParaRPr>
                    </a:p>
                  </a:txBody>
                  <a:tcPr marL="26525" marR="26525" marT="0" marB="0" anchor="ctr"/>
                </a:tc>
                <a:tc hMerge="1">
                  <a:txBody>
                    <a:bodyPr/>
                    <a:lstStyle/>
                    <a:p>
                      <a:endParaRPr lang="es-EC"/>
                    </a:p>
                  </a:txBody>
                  <a:tcPr/>
                </a:tc>
              </a:tr>
              <a:tr h="376813">
                <a:tc>
                  <a:txBody>
                    <a:bodyPr/>
                    <a:lstStyle/>
                    <a:p>
                      <a:pPr algn="ctr">
                        <a:lnSpc>
                          <a:spcPct val="115000"/>
                        </a:lnSpc>
                        <a:spcAft>
                          <a:spcPts val="0"/>
                        </a:spcAft>
                      </a:pPr>
                      <a:r>
                        <a:rPr lang="es-EC" sz="1200" dirty="0">
                          <a:effectLst/>
                        </a:rPr>
                        <a:t>MODULO</a:t>
                      </a:r>
                      <a:endParaRPr lang="es-EC" sz="1200" dirty="0">
                        <a:effectLst/>
                        <a:latin typeface="Calibri"/>
                        <a:ea typeface="Times New Roman"/>
                        <a:cs typeface="Times New Roman"/>
                      </a:endParaRPr>
                    </a:p>
                  </a:txBody>
                  <a:tcPr marL="26525" marR="26525" marT="0" marB="0" anchor="ctr"/>
                </a:tc>
                <a:tc>
                  <a:txBody>
                    <a:bodyPr/>
                    <a:lstStyle/>
                    <a:p>
                      <a:pPr>
                        <a:lnSpc>
                          <a:spcPct val="115000"/>
                        </a:lnSpc>
                        <a:spcAft>
                          <a:spcPts val="0"/>
                        </a:spcAft>
                      </a:pPr>
                      <a:r>
                        <a:rPr lang="es-EC" sz="1200">
                          <a:effectLst/>
                        </a:rPr>
                        <a:t>% adicional trabajado por no tener sistema</a:t>
                      </a:r>
                      <a:endParaRPr lang="es-EC" sz="1200">
                        <a:effectLst/>
                        <a:latin typeface="Calibri"/>
                        <a:ea typeface="Times New Roman"/>
                        <a:cs typeface="Times New Roman"/>
                      </a:endParaRPr>
                    </a:p>
                  </a:txBody>
                  <a:tcPr marL="26525" marR="26525" marT="0" marB="0" anchor="b"/>
                </a:tc>
              </a:tr>
              <a:tr h="182732">
                <a:tc>
                  <a:txBody>
                    <a:bodyPr/>
                    <a:lstStyle/>
                    <a:p>
                      <a:pPr>
                        <a:lnSpc>
                          <a:spcPct val="115000"/>
                        </a:lnSpc>
                        <a:spcAft>
                          <a:spcPts val="0"/>
                        </a:spcAft>
                      </a:pPr>
                      <a:r>
                        <a:rPr lang="es-EC" sz="1200">
                          <a:effectLst/>
                        </a:rPr>
                        <a:t>Pérdida de información</a:t>
                      </a:r>
                      <a:endParaRPr lang="es-EC" sz="120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a:effectLst/>
                        </a:rPr>
                        <a:t>15%</a:t>
                      </a:r>
                      <a:endParaRPr lang="es-EC" sz="1200">
                        <a:effectLst/>
                        <a:latin typeface="Calibri"/>
                        <a:ea typeface="Times New Roman"/>
                        <a:cs typeface="Times New Roman"/>
                      </a:endParaRPr>
                    </a:p>
                  </a:txBody>
                  <a:tcPr marL="26525" marR="26525" marT="0" marB="0" anchor="b"/>
                </a:tc>
              </a:tr>
              <a:tr h="182732">
                <a:tc>
                  <a:txBody>
                    <a:bodyPr/>
                    <a:lstStyle/>
                    <a:p>
                      <a:pPr>
                        <a:lnSpc>
                          <a:spcPct val="115000"/>
                        </a:lnSpc>
                        <a:spcAft>
                          <a:spcPts val="0"/>
                        </a:spcAft>
                      </a:pPr>
                      <a:r>
                        <a:rPr lang="es-EC" sz="1200" dirty="0">
                          <a:effectLst/>
                        </a:rPr>
                        <a:t>Uso fraudulento</a:t>
                      </a:r>
                      <a:endParaRPr lang="es-EC" sz="1200" dirty="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a:effectLst/>
                        </a:rPr>
                        <a:t>10%</a:t>
                      </a:r>
                      <a:endParaRPr lang="es-EC" sz="1200">
                        <a:effectLst/>
                        <a:latin typeface="Calibri"/>
                        <a:ea typeface="Times New Roman"/>
                        <a:cs typeface="Times New Roman"/>
                      </a:endParaRPr>
                    </a:p>
                  </a:txBody>
                  <a:tcPr marL="26525" marR="26525" marT="0" marB="0" anchor="b"/>
                </a:tc>
              </a:tr>
              <a:tr h="182732">
                <a:tc>
                  <a:txBody>
                    <a:bodyPr/>
                    <a:lstStyle/>
                    <a:p>
                      <a:pPr>
                        <a:lnSpc>
                          <a:spcPct val="115000"/>
                        </a:lnSpc>
                        <a:spcAft>
                          <a:spcPts val="0"/>
                        </a:spcAft>
                      </a:pPr>
                      <a:r>
                        <a:rPr lang="es-EC" sz="1200" dirty="0">
                          <a:effectLst/>
                        </a:rPr>
                        <a:t>Autenticidad de información</a:t>
                      </a:r>
                      <a:endParaRPr lang="es-EC" sz="1200" dirty="0">
                        <a:effectLst/>
                        <a:latin typeface="Calibri"/>
                        <a:ea typeface="Times New Roman"/>
                        <a:cs typeface="Times New Roman"/>
                      </a:endParaRPr>
                    </a:p>
                  </a:txBody>
                  <a:tcPr marL="26525" marR="26525" marT="0" marB="0" anchor="b"/>
                </a:tc>
                <a:tc>
                  <a:txBody>
                    <a:bodyPr/>
                    <a:lstStyle/>
                    <a:p>
                      <a:pPr algn="ctr">
                        <a:lnSpc>
                          <a:spcPct val="115000"/>
                        </a:lnSpc>
                        <a:spcAft>
                          <a:spcPts val="0"/>
                        </a:spcAft>
                      </a:pPr>
                      <a:r>
                        <a:rPr lang="es-EC" sz="1200">
                          <a:effectLst/>
                        </a:rPr>
                        <a:t>15%</a:t>
                      </a:r>
                      <a:endParaRPr lang="es-EC" sz="1200">
                        <a:effectLst/>
                        <a:latin typeface="Calibri"/>
                        <a:ea typeface="Times New Roman"/>
                        <a:cs typeface="Times New Roman"/>
                      </a:endParaRPr>
                    </a:p>
                  </a:txBody>
                  <a:tcPr marL="26525" marR="26525" marT="0" marB="0" anchor="b"/>
                </a:tc>
              </a:tr>
              <a:tr h="182732">
                <a:tc>
                  <a:txBody>
                    <a:bodyPr/>
                    <a:lstStyle/>
                    <a:p>
                      <a:pPr>
                        <a:lnSpc>
                          <a:spcPct val="115000"/>
                        </a:lnSpc>
                        <a:spcAft>
                          <a:spcPts val="0"/>
                        </a:spcAft>
                      </a:pPr>
                      <a:r>
                        <a:rPr lang="es-EC" sz="1200">
                          <a:effectLst/>
                        </a:rPr>
                        <a:t> </a:t>
                      </a:r>
                      <a:endParaRPr lang="es-EC" sz="1200">
                        <a:effectLst/>
                        <a:latin typeface="Calibri"/>
                        <a:ea typeface="Times New Roman"/>
                        <a:cs typeface="Times New Roman"/>
                      </a:endParaRPr>
                    </a:p>
                  </a:txBody>
                  <a:tcPr marL="26525" marR="26525" marT="0" marB="0" anchor="b"/>
                </a:tc>
                <a:tc>
                  <a:txBody>
                    <a:bodyPr/>
                    <a:lstStyle/>
                    <a:p>
                      <a:pPr>
                        <a:lnSpc>
                          <a:spcPct val="115000"/>
                        </a:lnSpc>
                        <a:spcAft>
                          <a:spcPts val="0"/>
                        </a:spcAft>
                      </a:pPr>
                      <a:r>
                        <a:rPr lang="es-EC" sz="1200" dirty="0">
                          <a:effectLst/>
                        </a:rPr>
                        <a:t> </a:t>
                      </a:r>
                      <a:endParaRPr lang="es-EC" sz="1200" dirty="0">
                        <a:effectLst/>
                        <a:latin typeface="Calibri"/>
                        <a:ea typeface="Times New Roman"/>
                        <a:cs typeface="Times New Roman"/>
                      </a:endParaRPr>
                    </a:p>
                  </a:txBody>
                  <a:tcPr marL="26525" marR="26525" marT="0" marB="0" anchor="b"/>
                </a:tc>
              </a:tr>
            </a:tbl>
          </a:graphicData>
        </a:graphic>
      </p:graphicFrame>
    </p:spTree>
    <p:extLst>
      <p:ext uri="{BB962C8B-B14F-4D97-AF65-F5344CB8AC3E}">
        <p14:creationId xmlns:p14="http://schemas.microsoft.com/office/powerpoint/2010/main" val="405424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4)  </a:t>
            </a:r>
            <a:r>
              <a:rPr lang="es-EC" dirty="0" smtClean="0">
                <a:hlinkClick r:id="rId2" action="ppaction://hlinkfile"/>
              </a:rPr>
              <a:t>Administración de Riesgo</a:t>
            </a:r>
            <a:endParaRPr lang="es-EC" dirty="0" smtClean="0"/>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2643247810"/>
              </p:ext>
            </p:extLst>
          </p:nvPr>
        </p:nvGraphicFramePr>
        <p:xfrm>
          <a:off x="674880" y="2696128"/>
          <a:ext cx="5537835" cy="2018478"/>
        </p:xfrm>
        <a:graphic>
          <a:graphicData uri="http://schemas.openxmlformats.org/drawingml/2006/table">
            <a:tbl>
              <a:tblPr firstRow="1" firstCol="1" bandRow="1">
                <a:tableStyleId>{5C22544A-7EE6-4342-B048-85BDC9FD1C3A}</a:tableStyleId>
              </a:tblPr>
              <a:tblGrid>
                <a:gridCol w="1757045"/>
                <a:gridCol w="1282065"/>
                <a:gridCol w="2498725"/>
              </a:tblGrid>
              <a:tr h="0">
                <a:tc gridSpan="3">
                  <a:txBody>
                    <a:bodyPr/>
                    <a:lstStyle/>
                    <a:p>
                      <a:pPr>
                        <a:lnSpc>
                          <a:spcPct val="200000"/>
                        </a:lnSpc>
                        <a:spcAft>
                          <a:spcPts val="0"/>
                        </a:spcAft>
                        <a:tabLst>
                          <a:tab pos="2343150" algn="l"/>
                          <a:tab pos="2700020" algn="ctr"/>
                        </a:tabLst>
                      </a:pPr>
                      <a:r>
                        <a:rPr lang="es-EC" sz="1100">
                          <a:effectLst/>
                        </a:rPr>
                        <a:t>		ACTIVOS</a:t>
                      </a:r>
                      <a:endParaRPr lang="es-EC" sz="110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200000"/>
                        </a:lnSpc>
                        <a:spcAft>
                          <a:spcPts val="0"/>
                        </a:spcAft>
                      </a:pPr>
                      <a:r>
                        <a:rPr lang="es-EC" sz="1100">
                          <a:effectLst/>
                        </a:rPr>
                        <a:t>No.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Siglas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Nombre</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SRV</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Servidores</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SWSP</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Software sistemas propuestos</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3</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COM </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Comunicaciones </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4</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INF</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Información</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5</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RRHH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dirty="0">
                          <a:effectLst/>
                        </a:rPr>
                        <a:t>Recurso Humano</a:t>
                      </a:r>
                      <a:endParaRPr lang="es-EC" sz="1100" dirty="0">
                        <a:effectLst/>
                        <a:latin typeface="Calibri"/>
                        <a:ea typeface="Times New Roman"/>
                        <a:cs typeface="Times New Roman"/>
                      </a:endParaRPr>
                    </a:p>
                  </a:txBody>
                  <a:tcPr marL="68580" marR="68580"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94237208"/>
              </p:ext>
            </p:extLst>
          </p:nvPr>
        </p:nvGraphicFramePr>
        <p:xfrm>
          <a:off x="6321498" y="3613074"/>
          <a:ext cx="5537835" cy="1730124"/>
        </p:xfrm>
        <a:graphic>
          <a:graphicData uri="http://schemas.openxmlformats.org/drawingml/2006/table">
            <a:tbl>
              <a:tblPr firstRow="1" firstCol="1" bandRow="1">
                <a:tableStyleId>{5C22544A-7EE6-4342-B048-85BDC9FD1C3A}</a:tableStyleId>
              </a:tblPr>
              <a:tblGrid>
                <a:gridCol w="1767205"/>
                <a:gridCol w="1666875"/>
                <a:gridCol w="2103755"/>
              </a:tblGrid>
              <a:tr h="0">
                <a:tc gridSpan="3">
                  <a:txBody>
                    <a:bodyPr/>
                    <a:lstStyle/>
                    <a:p>
                      <a:pPr algn="ctr">
                        <a:lnSpc>
                          <a:spcPct val="200000"/>
                        </a:lnSpc>
                        <a:spcAft>
                          <a:spcPts val="0"/>
                        </a:spcAft>
                      </a:pPr>
                      <a:r>
                        <a:rPr lang="es-EC" sz="1100">
                          <a:effectLst/>
                        </a:rPr>
                        <a:t>AMENAZAS (SERVIDORES)</a:t>
                      </a:r>
                      <a:endParaRPr lang="es-EC" sz="110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200000"/>
                        </a:lnSpc>
                        <a:spcAft>
                          <a:spcPts val="0"/>
                        </a:spcAft>
                      </a:pPr>
                      <a:r>
                        <a:rPr lang="es-EC" sz="1100">
                          <a:effectLst/>
                        </a:rPr>
                        <a:t>No.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Siglas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Nombre</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Virus</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Actualizaciones</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3</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CLUZ</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Carencia Luz</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4</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dirty="0">
                          <a:effectLst/>
                        </a:rPr>
                        <a:t>Errores Humanos</a:t>
                      </a:r>
                      <a:endParaRPr lang="es-EC" sz="11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89036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4) </a:t>
            </a:r>
            <a:r>
              <a:rPr lang="es-EC" dirty="0">
                <a:hlinkClick r:id="rId2" action="ppaction://hlinkfile"/>
              </a:rPr>
              <a:t>Administración de Riesgo</a:t>
            </a:r>
            <a:endParaRPr lang="es-EC" dirty="0" smtClean="0"/>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1065633182"/>
              </p:ext>
            </p:extLst>
          </p:nvPr>
        </p:nvGraphicFramePr>
        <p:xfrm>
          <a:off x="507553" y="2891790"/>
          <a:ext cx="5537835" cy="2595186"/>
        </p:xfrm>
        <a:graphic>
          <a:graphicData uri="http://schemas.openxmlformats.org/drawingml/2006/table">
            <a:tbl>
              <a:tblPr firstRow="1" firstCol="1" bandRow="1">
                <a:tableStyleId>{5C22544A-7EE6-4342-B048-85BDC9FD1C3A}</a:tableStyleId>
              </a:tblPr>
              <a:tblGrid>
                <a:gridCol w="428625"/>
                <a:gridCol w="1885315"/>
                <a:gridCol w="1081405"/>
                <a:gridCol w="2142490"/>
              </a:tblGrid>
              <a:tr h="0">
                <a:tc gridSpan="4">
                  <a:txBody>
                    <a:bodyPr/>
                    <a:lstStyle/>
                    <a:p>
                      <a:pPr algn="ctr">
                        <a:lnSpc>
                          <a:spcPct val="200000"/>
                        </a:lnSpc>
                        <a:spcAft>
                          <a:spcPts val="0"/>
                        </a:spcAft>
                      </a:pPr>
                      <a:r>
                        <a:rPr lang="es-EC" sz="1100">
                          <a:effectLst/>
                        </a:rPr>
                        <a:t>SALVAGUARDAS / CONTROLES</a:t>
                      </a:r>
                      <a:endParaRPr lang="es-EC" sz="110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200000"/>
                        </a:lnSpc>
                        <a:spcAft>
                          <a:spcPts val="0"/>
                        </a:spcAft>
                      </a:pPr>
                      <a:r>
                        <a:rPr lang="es-EC" sz="1100">
                          <a:effectLst/>
                        </a:rPr>
                        <a:t>No.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Amenaza SRV</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Siglas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Nombre</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Antivirus</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DACT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Desinstalar Actualizaciones</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3</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CLUZ</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UGENE</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Ups, Generador Eléctrico</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4</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CAP</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Capacitación</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5</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CTOR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Cultura Organizacional</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6</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RES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Responsables</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7</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ACCU</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dirty="0">
                          <a:effectLst/>
                        </a:rPr>
                        <a:t>Accesos Únicos</a:t>
                      </a:r>
                      <a:endParaRPr lang="es-EC" sz="1100" dirty="0">
                        <a:effectLst/>
                        <a:latin typeface="Calibri"/>
                        <a:ea typeface="Times New Roman"/>
                        <a:cs typeface="Times New Roman"/>
                      </a:endParaRPr>
                    </a:p>
                  </a:txBody>
                  <a:tcPr marL="68580" marR="6858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650884758"/>
              </p:ext>
            </p:extLst>
          </p:nvPr>
        </p:nvGraphicFramePr>
        <p:xfrm>
          <a:off x="6296108" y="3870335"/>
          <a:ext cx="5534025" cy="865062"/>
        </p:xfrm>
        <a:graphic>
          <a:graphicData uri="http://schemas.openxmlformats.org/drawingml/2006/table">
            <a:tbl>
              <a:tblPr firstRow="1" firstCol="1" bandRow="1">
                <a:tableStyleId>{5C22544A-7EE6-4342-B048-85BDC9FD1C3A}</a:tableStyleId>
              </a:tblPr>
              <a:tblGrid>
                <a:gridCol w="428625"/>
                <a:gridCol w="1350645"/>
                <a:gridCol w="1076325"/>
                <a:gridCol w="2678430"/>
              </a:tblGrid>
              <a:tr h="0">
                <a:tc gridSpan="4">
                  <a:txBody>
                    <a:bodyPr/>
                    <a:lstStyle/>
                    <a:p>
                      <a:pPr algn="ctr">
                        <a:lnSpc>
                          <a:spcPct val="200000"/>
                        </a:lnSpc>
                        <a:spcAft>
                          <a:spcPts val="0"/>
                        </a:spcAft>
                      </a:pPr>
                      <a:r>
                        <a:rPr lang="es-EC" sz="1100">
                          <a:effectLst/>
                        </a:rPr>
                        <a:t>VALORES</a:t>
                      </a:r>
                      <a:endParaRPr lang="es-EC" sz="110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0.1</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Rango Bajo</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Poco Probable</a:t>
                      </a:r>
                      <a:endParaRPr lang="es-EC" sz="1100">
                        <a:effectLst/>
                        <a:latin typeface="Calibri"/>
                        <a:ea typeface="Times New Roman"/>
                        <a:cs typeface="Times New Roman"/>
                      </a:endParaRPr>
                    </a:p>
                  </a:txBody>
                  <a:tcPr marL="68580" marR="68580" marT="0" marB="0" anchor="ctr"/>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Rango Alto</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dirty="0">
                          <a:effectLst/>
                        </a:rPr>
                        <a:t>Muy Probable</a:t>
                      </a:r>
                      <a:endParaRPr lang="es-EC" sz="11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19821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4)  </a:t>
            </a:r>
            <a:r>
              <a:rPr lang="es-EC" dirty="0" smtClean="0">
                <a:hlinkClick r:id="rId2" action="ppaction://hlinkfile"/>
              </a:rPr>
              <a:t>Administración de Riesgo</a:t>
            </a:r>
            <a:endParaRPr lang="es-EC" dirty="0" smtClean="0"/>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672433073"/>
              </p:ext>
            </p:extLst>
          </p:nvPr>
        </p:nvGraphicFramePr>
        <p:xfrm>
          <a:off x="288234" y="3611482"/>
          <a:ext cx="5539740" cy="1756349"/>
        </p:xfrm>
        <a:graphic>
          <a:graphicData uri="http://schemas.openxmlformats.org/drawingml/2006/table">
            <a:tbl>
              <a:tblPr firstRow="1" firstCol="1" bandRow="1">
                <a:tableStyleId>{5C22544A-7EE6-4342-B048-85BDC9FD1C3A}</a:tableStyleId>
              </a:tblPr>
              <a:tblGrid>
                <a:gridCol w="409575"/>
                <a:gridCol w="611505"/>
                <a:gridCol w="3188335"/>
                <a:gridCol w="450215"/>
                <a:gridCol w="361950"/>
                <a:gridCol w="518160"/>
              </a:tblGrid>
              <a:tr h="0">
                <a:tc gridSpan="5">
                  <a:txBody>
                    <a:bodyPr/>
                    <a:lstStyle/>
                    <a:p>
                      <a:pPr algn="ctr">
                        <a:lnSpc>
                          <a:spcPct val="200000"/>
                        </a:lnSpc>
                        <a:spcAft>
                          <a:spcPts val="0"/>
                        </a:spcAft>
                      </a:pPr>
                      <a:r>
                        <a:rPr lang="es-EC" sz="1100" dirty="0">
                          <a:effectLst/>
                        </a:rPr>
                        <a:t>EVALUACIÓN RIESGO AMENAZAS (SERVIDORES)</a:t>
                      </a:r>
                      <a:endParaRPr lang="es-EC" sz="1100" dirty="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200000"/>
                        </a:lnSpc>
                        <a:spcAft>
                          <a:spcPts val="0"/>
                        </a:spcAft>
                      </a:pPr>
                      <a:r>
                        <a:rPr lang="es-EC" sz="1200">
                          <a:effectLst/>
                        </a:rPr>
                        <a:t> </a:t>
                      </a:r>
                      <a:endParaRPr lang="es-EC" sz="1100">
                        <a:effectLst/>
                        <a:latin typeface="Calibri"/>
                        <a:ea typeface="Times New Roman"/>
                        <a:cs typeface="Times New Roman"/>
                      </a:endParaRPr>
                    </a:p>
                  </a:txBody>
                  <a:tcPr marL="68580" marR="68580" marT="0" marB="0"/>
                </a:tc>
              </a:tr>
              <a:tr h="200660">
                <a:tc>
                  <a:txBody>
                    <a:bodyPr/>
                    <a:lstStyle/>
                    <a:p>
                      <a:pPr algn="ctr">
                        <a:lnSpc>
                          <a:spcPct val="200000"/>
                        </a:lnSpc>
                        <a:spcAft>
                          <a:spcPts val="0"/>
                        </a:spcAft>
                      </a:pPr>
                      <a:r>
                        <a:rPr lang="es-EC" sz="1100">
                          <a:effectLst/>
                        </a:rPr>
                        <a:t>No.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Siglas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Nombre</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I</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P</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a:t>
                      </a:r>
                      <a:endParaRPr lang="es-EC" sz="1100">
                        <a:effectLst/>
                        <a:latin typeface="Calibri"/>
                        <a:ea typeface="Times New Roman"/>
                        <a:cs typeface="Times New Roman"/>
                      </a:endParaRPr>
                    </a:p>
                  </a:txBody>
                  <a:tcPr marL="68580" marR="68580" marT="0" marB="0"/>
                </a:tc>
              </a:tr>
              <a:tr h="196215">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Virus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0.6</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0.2</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0.12</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dirty="0">
                          <a:effectLst/>
                        </a:rPr>
                        <a:t>Actualizaciones</a:t>
                      </a:r>
                      <a:endParaRPr lang="es-EC" sz="1100" dirty="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0.2</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0.6</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0.12</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3</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CLUZ</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Carencia Luz</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0.9</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0.2</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0.18</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4</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Errores Humanos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0.8</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0.6</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dirty="0">
                          <a:effectLst/>
                        </a:rPr>
                        <a:t>0.48</a:t>
                      </a:r>
                      <a:endParaRPr lang="es-EC" sz="1100" dirty="0">
                        <a:effectLst/>
                        <a:latin typeface="Calibri"/>
                        <a:ea typeface="Times New Roman"/>
                        <a:cs typeface="Times New Roman"/>
                      </a:endParaRPr>
                    </a:p>
                  </a:txBody>
                  <a:tcPr marL="68580" marR="68580" marT="0" marB="0"/>
                </a:tc>
              </a:tr>
            </a:tbl>
          </a:graphicData>
        </a:graphic>
      </p:graphicFrame>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6047749" y="2718960"/>
            <a:ext cx="5153025" cy="3876675"/>
          </a:xfrm>
          <a:prstGeom prst="rect">
            <a:avLst/>
          </a:prstGeom>
          <a:noFill/>
          <a:ln>
            <a:noFill/>
          </a:ln>
        </p:spPr>
      </p:pic>
    </p:spTree>
    <p:extLst>
      <p:ext uri="{BB962C8B-B14F-4D97-AF65-F5344CB8AC3E}">
        <p14:creationId xmlns:p14="http://schemas.microsoft.com/office/powerpoint/2010/main" val="1278872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4) </a:t>
            </a:r>
            <a:r>
              <a:rPr lang="es-EC" dirty="0">
                <a:hlinkClick r:id="rId2" action="ppaction://hlinkfile"/>
              </a:rPr>
              <a:t>Administración de Riesgo</a:t>
            </a:r>
            <a:endParaRPr lang="es-EC" dirty="0" smtClean="0"/>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1847622495"/>
              </p:ext>
            </p:extLst>
          </p:nvPr>
        </p:nvGraphicFramePr>
        <p:xfrm>
          <a:off x="3603689" y="2876550"/>
          <a:ext cx="5541645" cy="2621411"/>
        </p:xfrm>
        <a:graphic>
          <a:graphicData uri="http://schemas.openxmlformats.org/drawingml/2006/table">
            <a:tbl>
              <a:tblPr firstRow="1" firstCol="1" bandRow="1">
                <a:tableStyleId>{5C22544A-7EE6-4342-B048-85BDC9FD1C3A}</a:tableStyleId>
              </a:tblPr>
              <a:tblGrid>
                <a:gridCol w="406400"/>
                <a:gridCol w="1282700"/>
                <a:gridCol w="723900"/>
                <a:gridCol w="2070100"/>
                <a:gridCol w="1058545"/>
              </a:tblGrid>
              <a:tr h="0">
                <a:tc gridSpan="5">
                  <a:txBody>
                    <a:bodyPr/>
                    <a:lstStyle/>
                    <a:p>
                      <a:pPr algn="ctr">
                        <a:lnSpc>
                          <a:spcPct val="200000"/>
                        </a:lnSpc>
                        <a:spcAft>
                          <a:spcPts val="0"/>
                        </a:spcAft>
                      </a:pPr>
                      <a:r>
                        <a:rPr lang="es-EC" sz="1100">
                          <a:effectLst/>
                        </a:rPr>
                        <a:t>SALVAGUARDAS / CONTROLES SERVIDORES</a:t>
                      </a:r>
                      <a:endParaRPr lang="es-EC" sz="110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200000"/>
                        </a:lnSpc>
                        <a:spcAft>
                          <a:spcPts val="0"/>
                        </a:spcAft>
                      </a:pPr>
                      <a:r>
                        <a:rPr lang="es-EC" sz="1100">
                          <a:effectLst/>
                        </a:rPr>
                        <a:t>No.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Amenaza SRV</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Siglas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Nombre</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Evaluación</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Antivirus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85%</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DACT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Desinstalar Actualizaciones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70%</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3</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CLUZ</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UGENE</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Ups, Generador Eléctrico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95%</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4</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CAP</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Capacitación</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50%</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5</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CTOR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Cultura Organizacional</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55%</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6</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RES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Responsables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70%</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200">
                          <a:effectLst/>
                        </a:rPr>
                        <a:t>7</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2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200">
                          <a:effectLst/>
                        </a:rPr>
                        <a:t>ACCU</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200">
                          <a:effectLst/>
                        </a:rPr>
                        <a:t>Accesos Únicos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200" dirty="0">
                          <a:effectLst/>
                        </a:rPr>
                        <a:t>75%</a:t>
                      </a:r>
                      <a:endParaRPr lang="es-EC"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96506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4) </a:t>
            </a:r>
            <a:r>
              <a:rPr lang="es-EC" dirty="0">
                <a:hlinkClick r:id="rId2" action="ppaction://hlinkfile"/>
              </a:rPr>
              <a:t>Administración de Riesgo</a:t>
            </a:r>
            <a:endParaRPr lang="es-EC" dirty="0" smtClean="0"/>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1149283569"/>
              </p:ext>
            </p:extLst>
          </p:nvPr>
        </p:nvGraphicFramePr>
        <p:xfrm>
          <a:off x="261890" y="3640388"/>
          <a:ext cx="5537835" cy="1730124"/>
        </p:xfrm>
        <a:graphic>
          <a:graphicData uri="http://schemas.openxmlformats.org/drawingml/2006/table">
            <a:tbl>
              <a:tblPr firstRow="1" firstCol="1" bandRow="1">
                <a:tableStyleId>{5C22544A-7EE6-4342-B048-85BDC9FD1C3A}</a:tableStyleId>
              </a:tblPr>
              <a:tblGrid>
                <a:gridCol w="409575"/>
                <a:gridCol w="611505"/>
                <a:gridCol w="2468245"/>
                <a:gridCol w="629920"/>
                <a:gridCol w="629920"/>
                <a:gridCol w="788670"/>
              </a:tblGrid>
              <a:tr h="0">
                <a:tc gridSpan="6">
                  <a:txBody>
                    <a:bodyPr/>
                    <a:lstStyle/>
                    <a:p>
                      <a:pPr algn="ctr">
                        <a:lnSpc>
                          <a:spcPct val="200000"/>
                        </a:lnSpc>
                        <a:spcAft>
                          <a:spcPts val="0"/>
                        </a:spcAft>
                      </a:pPr>
                      <a:r>
                        <a:rPr lang="es-EC" sz="1100">
                          <a:effectLst/>
                        </a:rPr>
                        <a:t>EVALUACIÓN RIESGO APLICADO CONTROL AMENAZAS (SERVIDORES)</a:t>
                      </a:r>
                      <a:endParaRPr lang="es-EC" sz="110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660">
                <a:tc>
                  <a:txBody>
                    <a:bodyPr/>
                    <a:lstStyle/>
                    <a:p>
                      <a:pPr algn="ctr">
                        <a:lnSpc>
                          <a:spcPct val="200000"/>
                        </a:lnSpc>
                        <a:spcAft>
                          <a:spcPts val="0"/>
                        </a:spcAft>
                      </a:pPr>
                      <a:r>
                        <a:rPr lang="es-EC" sz="1100">
                          <a:effectLst/>
                        </a:rPr>
                        <a:t>No.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Siglas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Nombre</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I</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P</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a:t>
                      </a:r>
                      <a:endParaRPr lang="es-EC" sz="1100">
                        <a:effectLst/>
                        <a:latin typeface="Calibri"/>
                        <a:ea typeface="Times New Roman"/>
                        <a:cs typeface="Times New Roman"/>
                      </a:endParaRPr>
                    </a:p>
                  </a:txBody>
                  <a:tcPr marL="68580" marR="68580" marT="0" marB="0"/>
                </a:tc>
              </a:tr>
              <a:tr h="196215">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Virus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0,09</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0,03</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0,003</a:t>
                      </a:r>
                      <a:endParaRPr lang="es-EC" sz="1100">
                        <a:effectLst/>
                        <a:latin typeface="Calibri"/>
                        <a:ea typeface="Times New Roman"/>
                        <a:cs typeface="Times New Roman"/>
                      </a:endParaRPr>
                    </a:p>
                  </a:txBody>
                  <a:tcPr marL="68580" marR="68580" marT="0" marB="0" anchor="b"/>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Actualizaciones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0,06</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0,18</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0,011</a:t>
                      </a:r>
                      <a:endParaRPr lang="es-EC" sz="1100">
                        <a:effectLst/>
                        <a:latin typeface="Calibri"/>
                        <a:ea typeface="Times New Roman"/>
                        <a:cs typeface="Times New Roman"/>
                      </a:endParaRPr>
                    </a:p>
                  </a:txBody>
                  <a:tcPr marL="68580" marR="68580" marT="0" marB="0" anchor="b"/>
                </a:tc>
              </a:tr>
              <a:tr h="0">
                <a:tc>
                  <a:txBody>
                    <a:bodyPr/>
                    <a:lstStyle/>
                    <a:p>
                      <a:pPr algn="ctr">
                        <a:lnSpc>
                          <a:spcPct val="200000"/>
                        </a:lnSpc>
                        <a:spcAft>
                          <a:spcPts val="0"/>
                        </a:spcAft>
                      </a:pPr>
                      <a:r>
                        <a:rPr lang="es-EC" sz="1100">
                          <a:effectLst/>
                        </a:rPr>
                        <a:t>3</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CLUZ</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Carencia Luz</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0,05</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0,01</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0,001</a:t>
                      </a:r>
                      <a:endParaRPr lang="es-EC" sz="1100">
                        <a:effectLst/>
                        <a:latin typeface="Calibri"/>
                        <a:ea typeface="Times New Roman"/>
                        <a:cs typeface="Times New Roman"/>
                      </a:endParaRPr>
                    </a:p>
                  </a:txBody>
                  <a:tcPr marL="68580" marR="68580" marT="0" marB="0" anchor="b"/>
                </a:tc>
              </a:tr>
              <a:tr h="0">
                <a:tc>
                  <a:txBody>
                    <a:bodyPr/>
                    <a:lstStyle/>
                    <a:p>
                      <a:pPr algn="ctr">
                        <a:lnSpc>
                          <a:spcPct val="200000"/>
                        </a:lnSpc>
                        <a:spcAft>
                          <a:spcPts val="0"/>
                        </a:spcAft>
                      </a:pPr>
                      <a:r>
                        <a:rPr lang="es-EC" sz="1100">
                          <a:effectLst/>
                        </a:rPr>
                        <a:t>4</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Errores Humanos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0,4</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0,3</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dirty="0">
                          <a:effectLst/>
                        </a:rPr>
                        <a:t>0,120</a:t>
                      </a:r>
                      <a:endParaRPr lang="es-EC" sz="1100" dirty="0">
                        <a:effectLst/>
                        <a:latin typeface="Calibri"/>
                        <a:ea typeface="Times New Roman"/>
                        <a:cs typeface="Times New Roman"/>
                      </a:endParaRPr>
                    </a:p>
                  </a:txBody>
                  <a:tcPr marL="68580" marR="68580" marT="0" marB="0" anchor="b"/>
                </a:tc>
              </a:tr>
            </a:tbl>
          </a:graphicData>
        </a:graphic>
      </p:graphicFrame>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5870977" y="2955753"/>
            <a:ext cx="5390515" cy="3785235"/>
          </a:xfrm>
          <a:prstGeom prst="rect">
            <a:avLst/>
          </a:prstGeom>
          <a:noFill/>
          <a:ln>
            <a:noFill/>
          </a:ln>
        </p:spPr>
      </p:pic>
    </p:spTree>
    <p:extLst>
      <p:ext uri="{BB962C8B-B14F-4D97-AF65-F5344CB8AC3E}">
        <p14:creationId xmlns:p14="http://schemas.microsoft.com/office/powerpoint/2010/main" val="249833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3915383"/>
          </a:xfrm>
        </p:spPr>
        <p:txBody>
          <a:bodyPr>
            <a:normAutofit/>
          </a:bodyPr>
          <a:lstStyle/>
          <a:p>
            <a:pPr marL="0" indent="0">
              <a:buNone/>
            </a:pPr>
            <a:r>
              <a:rPr lang="es-EC" dirty="0" smtClean="0"/>
              <a:t>4) </a:t>
            </a:r>
            <a:r>
              <a:rPr lang="es-EC" dirty="0">
                <a:hlinkClick r:id="rId2" action="ppaction://hlinkfile"/>
              </a:rPr>
              <a:t>Administración de Riesgo</a:t>
            </a:r>
            <a:endParaRPr lang="es-EC" dirty="0" smtClean="0"/>
          </a:p>
        </p:txBody>
      </p:sp>
      <p:sp>
        <p:nvSpPr>
          <p:cNvPr id="4" name="Título 1"/>
          <p:cNvSpPr>
            <a:spLocks noGrp="1"/>
          </p:cNvSpPr>
          <p:nvPr>
            <p:ph type="title"/>
          </p:nvPr>
        </p:nvSpPr>
        <p:spPr/>
        <p:txBody>
          <a:bodyPr/>
          <a:lstStyle/>
          <a:p>
            <a:pPr algn="ctr"/>
            <a:r>
              <a:rPr lang="es-EC" dirty="0" smtClean="0"/>
              <a:t>FASE 4 MODELO DE PLANEACIÓN</a:t>
            </a:r>
            <a:endParaRPr lang="es-EC" dirty="0"/>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180012045"/>
              </p:ext>
            </p:extLst>
          </p:nvPr>
        </p:nvGraphicFramePr>
        <p:xfrm>
          <a:off x="176840" y="2708227"/>
          <a:ext cx="5489575" cy="1572895"/>
        </p:xfrm>
        <a:graphic>
          <a:graphicData uri="http://schemas.openxmlformats.org/drawingml/2006/table">
            <a:tbl>
              <a:tblPr firstRow="1" firstCol="1" bandRow="1">
                <a:tableStyleId>{5C22544A-7EE6-4342-B048-85BDC9FD1C3A}</a:tableStyleId>
              </a:tblPr>
              <a:tblGrid>
                <a:gridCol w="428625"/>
                <a:gridCol w="1710690"/>
                <a:gridCol w="3350260"/>
              </a:tblGrid>
              <a:tr h="0">
                <a:tc>
                  <a:txBody>
                    <a:bodyPr/>
                    <a:lstStyle/>
                    <a:p>
                      <a:pPr algn="ctr">
                        <a:lnSpc>
                          <a:spcPct val="200000"/>
                        </a:lnSpc>
                        <a:spcAft>
                          <a:spcPts val="0"/>
                        </a:spcAft>
                      </a:pPr>
                      <a:r>
                        <a:rPr lang="es-EC" sz="1200">
                          <a:effectLst/>
                        </a:rPr>
                        <a:t>No.</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200">
                          <a:effectLst/>
                        </a:rPr>
                        <a:t>Gestión Riesgo</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200">
                          <a:effectLst/>
                        </a:rPr>
                        <a:t>Acción</a:t>
                      </a:r>
                      <a:endParaRPr lang="es-EC" sz="1100">
                        <a:effectLst/>
                        <a:latin typeface="Calibri"/>
                        <a:ea typeface="Times New Roman"/>
                        <a:cs typeface="Times New Roman"/>
                      </a:endParaRPr>
                    </a:p>
                  </a:txBody>
                  <a:tcPr marL="68580" marR="68580" marT="0" marB="0"/>
                </a:tc>
              </a:tr>
              <a:tr h="0">
                <a:tc>
                  <a:txBody>
                    <a:bodyPr/>
                    <a:lstStyle/>
                    <a:p>
                      <a:pPr algn="just">
                        <a:lnSpc>
                          <a:spcPct val="200000"/>
                        </a:lnSpc>
                        <a:spcAft>
                          <a:spcPts val="0"/>
                        </a:spcAft>
                      </a:pPr>
                      <a:r>
                        <a:rPr lang="es-EC" sz="1200">
                          <a:effectLst/>
                        </a:rPr>
                        <a:t>1</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Aceptar</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Aceptamos el riesgo</a:t>
                      </a:r>
                      <a:endParaRPr lang="es-EC" sz="1100">
                        <a:effectLst/>
                        <a:latin typeface="Calibri"/>
                        <a:ea typeface="Times New Roman"/>
                        <a:cs typeface="Times New Roman"/>
                      </a:endParaRPr>
                    </a:p>
                  </a:txBody>
                  <a:tcPr marL="68580" marR="68580" marT="0" marB="0"/>
                </a:tc>
              </a:tr>
              <a:tr h="0">
                <a:tc>
                  <a:txBody>
                    <a:bodyPr/>
                    <a:lstStyle/>
                    <a:p>
                      <a:pPr algn="just">
                        <a:lnSpc>
                          <a:spcPct val="200000"/>
                        </a:lnSpc>
                        <a:spcAft>
                          <a:spcPts val="0"/>
                        </a:spcAft>
                      </a:pPr>
                      <a:r>
                        <a:rPr lang="es-EC" sz="1200">
                          <a:effectLst/>
                        </a:rPr>
                        <a:t>2</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Mitigar</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Aplicamos el Control o Salvaguarda</a:t>
                      </a:r>
                      <a:endParaRPr lang="es-EC" sz="1100">
                        <a:effectLst/>
                        <a:latin typeface="Calibri"/>
                        <a:ea typeface="Times New Roman"/>
                        <a:cs typeface="Times New Roman"/>
                      </a:endParaRPr>
                    </a:p>
                  </a:txBody>
                  <a:tcPr marL="68580" marR="68580" marT="0" marB="0"/>
                </a:tc>
              </a:tr>
              <a:tr h="0">
                <a:tc>
                  <a:txBody>
                    <a:bodyPr/>
                    <a:lstStyle/>
                    <a:p>
                      <a:pPr algn="just">
                        <a:lnSpc>
                          <a:spcPct val="200000"/>
                        </a:lnSpc>
                        <a:spcAft>
                          <a:spcPts val="0"/>
                        </a:spcAft>
                      </a:pPr>
                      <a:r>
                        <a:rPr lang="es-EC" sz="1200">
                          <a:effectLst/>
                        </a:rPr>
                        <a:t>3</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Eliminar Riesgo</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No riesgo</a:t>
                      </a:r>
                      <a:endParaRPr lang="es-EC" sz="1100">
                        <a:effectLst/>
                        <a:latin typeface="Calibri"/>
                        <a:ea typeface="Times New Roman"/>
                        <a:cs typeface="Times New Roman"/>
                      </a:endParaRPr>
                    </a:p>
                  </a:txBody>
                  <a:tcPr marL="68580" marR="68580" marT="0" marB="0"/>
                </a:tc>
              </a:tr>
              <a:tr h="0">
                <a:tc>
                  <a:txBody>
                    <a:bodyPr/>
                    <a:lstStyle/>
                    <a:p>
                      <a:pPr algn="just">
                        <a:lnSpc>
                          <a:spcPct val="200000"/>
                        </a:lnSpc>
                        <a:spcAft>
                          <a:spcPts val="0"/>
                        </a:spcAft>
                      </a:pPr>
                      <a:r>
                        <a:rPr lang="es-EC" sz="1200">
                          <a:effectLst/>
                        </a:rPr>
                        <a:t>4</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a:effectLst/>
                        </a:rPr>
                        <a:t>Transferir</a:t>
                      </a:r>
                      <a:endParaRPr lang="es-EC" sz="1100">
                        <a:effectLst/>
                        <a:latin typeface="Calibri"/>
                        <a:ea typeface="Times New Roman"/>
                        <a:cs typeface="Times New Roman"/>
                      </a:endParaRPr>
                    </a:p>
                  </a:txBody>
                  <a:tcPr marL="68580" marR="68580" marT="0" marB="0"/>
                </a:tc>
                <a:tc>
                  <a:txBody>
                    <a:bodyPr/>
                    <a:lstStyle/>
                    <a:p>
                      <a:pPr algn="just">
                        <a:lnSpc>
                          <a:spcPct val="200000"/>
                        </a:lnSpc>
                        <a:spcAft>
                          <a:spcPts val="0"/>
                        </a:spcAft>
                      </a:pPr>
                      <a:r>
                        <a:rPr lang="es-EC" sz="1200" dirty="0">
                          <a:effectLst/>
                        </a:rPr>
                        <a:t>Buscamos quien se haga cargo del Riesgo</a:t>
                      </a:r>
                      <a:endParaRPr lang="es-EC" sz="1100" dirty="0">
                        <a:effectLst/>
                        <a:latin typeface="Calibri"/>
                        <a:ea typeface="Times New Roman"/>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543005013"/>
              </p:ext>
            </p:extLst>
          </p:nvPr>
        </p:nvGraphicFramePr>
        <p:xfrm>
          <a:off x="6147674" y="3694961"/>
          <a:ext cx="4930140" cy="1730124"/>
        </p:xfrm>
        <a:graphic>
          <a:graphicData uri="http://schemas.openxmlformats.org/drawingml/2006/table">
            <a:tbl>
              <a:tblPr firstRow="1" firstCol="1" bandRow="1">
                <a:tableStyleId>{5C22544A-7EE6-4342-B048-85BDC9FD1C3A}</a:tableStyleId>
              </a:tblPr>
              <a:tblGrid>
                <a:gridCol w="409575"/>
                <a:gridCol w="559435"/>
                <a:gridCol w="1530350"/>
                <a:gridCol w="698500"/>
                <a:gridCol w="471170"/>
                <a:gridCol w="630555"/>
                <a:gridCol w="630555"/>
              </a:tblGrid>
              <a:tr h="0">
                <a:tc gridSpan="7">
                  <a:txBody>
                    <a:bodyPr/>
                    <a:lstStyle/>
                    <a:p>
                      <a:pPr algn="ctr">
                        <a:lnSpc>
                          <a:spcPct val="200000"/>
                        </a:lnSpc>
                        <a:spcAft>
                          <a:spcPts val="0"/>
                        </a:spcAft>
                      </a:pPr>
                      <a:r>
                        <a:rPr lang="es-EC" sz="1100">
                          <a:effectLst/>
                        </a:rPr>
                        <a:t>GESTIÓN DEL RIESGO (SERVIDORES)</a:t>
                      </a:r>
                      <a:endParaRPr lang="es-EC" sz="110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660">
                <a:tc>
                  <a:txBody>
                    <a:bodyPr/>
                    <a:lstStyle/>
                    <a:p>
                      <a:pPr algn="ctr">
                        <a:lnSpc>
                          <a:spcPct val="200000"/>
                        </a:lnSpc>
                        <a:spcAft>
                          <a:spcPts val="0"/>
                        </a:spcAft>
                      </a:pPr>
                      <a:r>
                        <a:rPr lang="es-EC" sz="1100">
                          <a:effectLst/>
                        </a:rPr>
                        <a:t>No.</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Siglas</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Nombre</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I</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P</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Acción</a:t>
                      </a:r>
                      <a:endParaRPr lang="es-EC" sz="1100">
                        <a:effectLst/>
                        <a:latin typeface="Calibri"/>
                        <a:ea typeface="Times New Roman"/>
                        <a:cs typeface="Times New Roman"/>
                      </a:endParaRPr>
                    </a:p>
                  </a:txBody>
                  <a:tcPr marL="68580" marR="68580" marT="0" marB="0"/>
                </a:tc>
              </a:tr>
              <a:tr h="196215">
                <a:tc>
                  <a:txBody>
                    <a:bodyPr/>
                    <a:lstStyle/>
                    <a:p>
                      <a:pPr algn="ctr">
                        <a:lnSpc>
                          <a:spcPct val="200000"/>
                        </a:lnSpc>
                        <a:spcAft>
                          <a:spcPts val="0"/>
                        </a:spcAft>
                      </a:pPr>
                      <a:r>
                        <a:rPr lang="es-EC" sz="1100">
                          <a:effectLst/>
                        </a:rPr>
                        <a:t>1</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VIR</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Virus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0,09</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0,03</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0,003</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Acepto</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2</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ACT</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Actualizaciones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0,06</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0,18</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0,011</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Mitigar</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3</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CLUZ</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Carencia Luz</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0,05</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0,01</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0,001</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Mitigar</a:t>
                      </a:r>
                      <a:endParaRPr lang="es-EC" sz="1100">
                        <a:effectLst/>
                        <a:latin typeface="Calibri"/>
                        <a:ea typeface="Times New Roman"/>
                        <a:cs typeface="Times New Roman"/>
                      </a:endParaRPr>
                    </a:p>
                  </a:txBody>
                  <a:tcPr marL="68580" marR="68580" marT="0" marB="0"/>
                </a:tc>
              </a:tr>
              <a:tr h="0">
                <a:tc>
                  <a:txBody>
                    <a:bodyPr/>
                    <a:lstStyle/>
                    <a:p>
                      <a:pPr algn="ctr">
                        <a:lnSpc>
                          <a:spcPct val="200000"/>
                        </a:lnSpc>
                        <a:spcAft>
                          <a:spcPts val="0"/>
                        </a:spcAft>
                      </a:pPr>
                      <a:r>
                        <a:rPr lang="es-EC" sz="1100">
                          <a:effectLst/>
                        </a:rPr>
                        <a:t>4</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ERRH</a:t>
                      </a:r>
                      <a:endParaRPr lang="es-EC" sz="1100">
                        <a:effectLst/>
                        <a:latin typeface="Calibri"/>
                        <a:ea typeface="Times New Roman"/>
                        <a:cs typeface="Times New Roman"/>
                      </a:endParaRPr>
                    </a:p>
                  </a:txBody>
                  <a:tcPr marL="68580" marR="68580" marT="0" marB="0"/>
                </a:tc>
                <a:tc>
                  <a:txBody>
                    <a:bodyPr/>
                    <a:lstStyle/>
                    <a:p>
                      <a:pPr algn="ctr">
                        <a:lnSpc>
                          <a:spcPct val="200000"/>
                        </a:lnSpc>
                        <a:spcAft>
                          <a:spcPts val="0"/>
                        </a:spcAft>
                      </a:pPr>
                      <a:r>
                        <a:rPr lang="es-EC" sz="1100">
                          <a:effectLst/>
                        </a:rPr>
                        <a:t>Errores Humanos</a:t>
                      </a:r>
                      <a:endParaRPr lang="es-EC" sz="1100">
                        <a:effectLst/>
                        <a:latin typeface="Calibri"/>
                        <a:ea typeface="Times New Roman"/>
                        <a:cs typeface="Times New Roman"/>
                      </a:endParaRPr>
                    </a:p>
                  </a:txBody>
                  <a:tcPr marL="68580" marR="68580" marT="0" marB="0" anchor="ctr"/>
                </a:tc>
                <a:tc>
                  <a:txBody>
                    <a:bodyPr/>
                    <a:lstStyle/>
                    <a:p>
                      <a:pPr algn="ctr">
                        <a:lnSpc>
                          <a:spcPct val="200000"/>
                        </a:lnSpc>
                        <a:spcAft>
                          <a:spcPts val="0"/>
                        </a:spcAft>
                      </a:pPr>
                      <a:r>
                        <a:rPr lang="es-EC" sz="1100">
                          <a:effectLst/>
                        </a:rPr>
                        <a:t>0,4</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0,3</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a:effectLst/>
                        </a:rPr>
                        <a:t>0,120</a:t>
                      </a:r>
                      <a:endParaRPr lang="es-EC" sz="1100">
                        <a:effectLst/>
                        <a:latin typeface="Calibri"/>
                        <a:ea typeface="Times New Roman"/>
                        <a:cs typeface="Times New Roman"/>
                      </a:endParaRPr>
                    </a:p>
                  </a:txBody>
                  <a:tcPr marL="68580" marR="68580" marT="0" marB="0" anchor="b"/>
                </a:tc>
                <a:tc>
                  <a:txBody>
                    <a:bodyPr/>
                    <a:lstStyle/>
                    <a:p>
                      <a:pPr algn="ctr">
                        <a:lnSpc>
                          <a:spcPct val="200000"/>
                        </a:lnSpc>
                        <a:spcAft>
                          <a:spcPts val="0"/>
                        </a:spcAft>
                      </a:pPr>
                      <a:r>
                        <a:rPr lang="es-EC" sz="1100" dirty="0">
                          <a:effectLst/>
                        </a:rPr>
                        <a:t>Mitigar</a:t>
                      </a:r>
                      <a:endParaRPr lang="es-EC"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773593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43001" y="254077"/>
            <a:ext cx="9905998" cy="1478570"/>
          </a:xfrm>
        </p:spPr>
        <p:txBody>
          <a:bodyPr/>
          <a:lstStyle/>
          <a:p>
            <a:pPr algn="ctr"/>
            <a:r>
              <a:rPr lang="es-EC" dirty="0" smtClean="0"/>
              <a:t>HOSPITAL PABLO ARTURO SUAREZ</a:t>
            </a:r>
            <a:endParaRPr lang="es-EC" dirty="0"/>
          </a:p>
        </p:txBody>
      </p:sp>
      <p:sp>
        <p:nvSpPr>
          <p:cNvPr id="5" name="Rectángulo 4"/>
          <p:cNvSpPr/>
          <p:nvPr/>
        </p:nvSpPr>
        <p:spPr>
          <a:xfrm>
            <a:off x="983712" y="2427298"/>
            <a:ext cx="3702675" cy="461665"/>
          </a:xfrm>
          <a:prstGeom prst="rect">
            <a:avLst/>
          </a:prstGeom>
        </p:spPr>
        <p:txBody>
          <a:bodyPr wrap="square">
            <a:spAutoFit/>
          </a:bodyPr>
          <a:lstStyle/>
          <a:p>
            <a:pPr lvl="2"/>
            <a:r>
              <a:rPr lang="es-EC" sz="2400" b="1" dirty="0" smtClean="0">
                <a:solidFill>
                  <a:schemeClr val="tx2">
                    <a:lumMod val="75000"/>
                  </a:schemeClr>
                </a:solidFill>
              </a:rPr>
              <a:t>Objetivo General</a:t>
            </a:r>
            <a:endParaRPr lang="es-EC" sz="2400" b="1" dirty="0">
              <a:solidFill>
                <a:schemeClr val="tx2">
                  <a:lumMod val="75000"/>
                </a:schemeClr>
              </a:solidFill>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8" name="Rectángulo 4"/>
          <p:cNvSpPr/>
          <p:nvPr/>
        </p:nvSpPr>
        <p:spPr>
          <a:xfrm>
            <a:off x="5969000" y="2464440"/>
            <a:ext cx="4038601" cy="461665"/>
          </a:xfrm>
          <a:prstGeom prst="rect">
            <a:avLst/>
          </a:prstGeom>
        </p:spPr>
        <p:txBody>
          <a:bodyPr wrap="square">
            <a:spAutoFit/>
          </a:bodyPr>
          <a:lstStyle/>
          <a:p>
            <a:pPr lvl="2"/>
            <a:r>
              <a:rPr lang="es-EC" sz="2400" b="1" dirty="0" smtClean="0">
                <a:solidFill>
                  <a:schemeClr val="tx2">
                    <a:lumMod val="75000"/>
                  </a:schemeClr>
                </a:solidFill>
              </a:rPr>
              <a:t>Objetivos Específicos</a:t>
            </a:r>
            <a:endParaRPr lang="es-EC" sz="2400" b="1" dirty="0">
              <a:solidFill>
                <a:schemeClr val="tx2">
                  <a:lumMod val="75000"/>
                </a:schemeClr>
              </a:solidFill>
            </a:endParaRPr>
          </a:p>
        </p:txBody>
      </p:sp>
      <p:sp>
        <p:nvSpPr>
          <p:cNvPr id="9" name="Rectángulo 4"/>
          <p:cNvSpPr/>
          <p:nvPr/>
        </p:nvSpPr>
        <p:spPr>
          <a:xfrm>
            <a:off x="628023" y="2889374"/>
            <a:ext cx="4414055" cy="1200329"/>
          </a:xfrm>
          <a:prstGeom prst="rect">
            <a:avLst/>
          </a:prstGeom>
        </p:spPr>
        <p:txBody>
          <a:bodyPr wrap="square">
            <a:spAutoFit/>
          </a:bodyPr>
          <a:lstStyle/>
          <a:p>
            <a:pPr marL="285750" indent="-285750" algn="just">
              <a:buFont typeface="Wingdings" panose="05000000000000000000" pitchFamily="2" charset="2"/>
              <a:buChar char="Ø"/>
            </a:pPr>
            <a:r>
              <a:rPr lang="es-EC" dirty="0" smtClean="0">
                <a:solidFill>
                  <a:schemeClr val="tx2">
                    <a:lumMod val="75000"/>
                  </a:schemeClr>
                </a:solidFill>
              </a:rPr>
              <a:t>Desarrollar </a:t>
            </a:r>
            <a:r>
              <a:rPr lang="es-EC" dirty="0">
                <a:solidFill>
                  <a:schemeClr val="tx2">
                    <a:lumMod val="75000"/>
                  </a:schemeClr>
                </a:solidFill>
              </a:rPr>
              <a:t>la Planificación Estratégica de Tecnología de Información (PETI), para el Área de Sistemas del Hospital “Pablo Arturo Suárez</a:t>
            </a:r>
            <a:r>
              <a:rPr lang="es-EC" dirty="0" smtClean="0">
                <a:solidFill>
                  <a:schemeClr val="tx2">
                    <a:lumMod val="75000"/>
                  </a:schemeClr>
                </a:solidFill>
              </a:rPr>
              <a:t>”</a:t>
            </a:r>
          </a:p>
        </p:txBody>
      </p:sp>
      <p:sp>
        <p:nvSpPr>
          <p:cNvPr id="10" name="Rectángulo 4"/>
          <p:cNvSpPr/>
          <p:nvPr/>
        </p:nvSpPr>
        <p:spPr>
          <a:xfrm>
            <a:off x="5867400" y="2879938"/>
            <a:ext cx="5080179" cy="2585323"/>
          </a:xfrm>
          <a:prstGeom prst="rect">
            <a:avLst/>
          </a:prstGeom>
        </p:spPr>
        <p:txBody>
          <a:bodyPr wrap="square">
            <a:spAutoFit/>
          </a:bodyPr>
          <a:lstStyle/>
          <a:p>
            <a:pPr marL="285750" indent="-285750" algn="just">
              <a:buFont typeface="Wingdings" panose="05000000000000000000" pitchFamily="2" charset="2"/>
              <a:buChar char="Ø"/>
            </a:pPr>
            <a:r>
              <a:rPr lang="es-EC" dirty="0">
                <a:solidFill>
                  <a:schemeClr val="tx2">
                    <a:lumMod val="75000"/>
                  </a:schemeClr>
                </a:solidFill>
              </a:rPr>
              <a:t>Realizar el diagnóstico de la situación actual, en el área informática del Hospital Pablo Arturo Suárez.</a:t>
            </a:r>
          </a:p>
          <a:p>
            <a:pPr marL="285750" indent="-285750" algn="just">
              <a:buFont typeface="Wingdings" panose="05000000000000000000" pitchFamily="2" charset="2"/>
              <a:buChar char="Ø"/>
            </a:pPr>
            <a:r>
              <a:rPr lang="es-EC" dirty="0">
                <a:solidFill>
                  <a:schemeClr val="tx2">
                    <a:lumMod val="75000"/>
                  </a:schemeClr>
                </a:solidFill>
              </a:rPr>
              <a:t>Identificar los procesos de toda la organización que generen valor agregado y que deben ser automatizados.</a:t>
            </a:r>
          </a:p>
          <a:p>
            <a:pPr marL="285750" indent="-285750" algn="just">
              <a:buFont typeface="Wingdings" panose="05000000000000000000" pitchFamily="2" charset="2"/>
              <a:buChar char="Ø"/>
            </a:pPr>
            <a:r>
              <a:rPr lang="es-EC" dirty="0">
                <a:solidFill>
                  <a:schemeClr val="tx2">
                    <a:lumMod val="75000"/>
                  </a:schemeClr>
                </a:solidFill>
              </a:rPr>
              <a:t>Determinar el modelo de negocios, el modelo de TI y el modelo de planeación del área informática utilizando PETI.</a:t>
            </a:r>
          </a:p>
        </p:txBody>
      </p:sp>
    </p:spTree>
    <p:extLst>
      <p:ext uri="{BB962C8B-B14F-4D97-AF65-F5344CB8AC3E}">
        <p14:creationId xmlns:p14="http://schemas.microsoft.com/office/powerpoint/2010/main" val="4152104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2142699"/>
            <a:ext cx="9905999" cy="4235561"/>
          </a:xfrm>
        </p:spPr>
        <p:txBody>
          <a:bodyPr>
            <a:normAutofit fontScale="77500" lnSpcReduction="20000"/>
          </a:bodyPr>
          <a:lstStyle/>
          <a:p>
            <a:pPr lvl="0"/>
            <a:r>
              <a:rPr lang="es-EC" dirty="0" smtClean="0"/>
              <a:t>Planificación </a:t>
            </a:r>
            <a:r>
              <a:rPr lang="es-EC" dirty="0"/>
              <a:t>Estratégica </a:t>
            </a:r>
            <a:r>
              <a:rPr lang="es-EC" dirty="0" smtClean="0"/>
              <a:t>deficiente, mantiene una organización simple y el talento humano es insuficiente.</a:t>
            </a:r>
          </a:p>
          <a:p>
            <a:pPr marL="0" indent="0">
              <a:buNone/>
            </a:pPr>
            <a:endParaRPr lang="es-EC" dirty="0" smtClean="0"/>
          </a:p>
          <a:p>
            <a:pPr lvl="0"/>
            <a:r>
              <a:rPr lang="es-EC" dirty="0" smtClean="0"/>
              <a:t>El </a:t>
            </a:r>
            <a:r>
              <a:rPr lang="es-EC" dirty="0"/>
              <a:t>área de manejo </a:t>
            </a:r>
            <a:r>
              <a:rPr lang="es-EC" dirty="0" smtClean="0"/>
              <a:t>Informático </a:t>
            </a:r>
            <a:r>
              <a:rPr lang="es-EC" dirty="0"/>
              <a:t>y tecnológico del HPAS, no cuenta con tecnología de punta</a:t>
            </a:r>
            <a:r>
              <a:rPr lang="es-EC" dirty="0" smtClean="0"/>
              <a:t>.</a:t>
            </a:r>
            <a:r>
              <a:rPr lang="es-EC" dirty="0"/>
              <a:t> </a:t>
            </a:r>
          </a:p>
          <a:p>
            <a:endParaRPr lang="es-EC" dirty="0"/>
          </a:p>
          <a:p>
            <a:pPr lvl="0"/>
            <a:r>
              <a:rPr lang="es-EC" dirty="0"/>
              <a:t>La constante rotación de los Directivos, afecta directamente al buen funcionamiento del Hospital.</a:t>
            </a:r>
          </a:p>
          <a:p>
            <a:pPr marL="0" indent="0">
              <a:buNone/>
            </a:pPr>
            <a:r>
              <a:rPr lang="es-EC" dirty="0"/>
              <a:t> </a:t>
            </a:r>
          </a:p>
          <a:p>
            <a:pPr lvl="0"/>
            <a:r>
              <a:rPr lang="es-EC" dirty="0" smtClean="0"/>
              <a:t>El </a:t>
            </a:r>
            <a:r>
              <a:rPr lang="es-EC" dirty="0"/>
              <a:t>HPAS, no cuenta con indicadores de gestión específicos para aplicar la tecnología.</a:t>
            </a:r>
          </a:p>
          <a:p>
            <a:pPr marL="0" indent="0">
              <a:buNone/>
            </a:pPr>
            <a:r>
              <a:rPr lang="es-EC" dirty="0"/>
              <a:t> </a:t>
            </a:r>
          </a:p>
          <a:p>
            <a:pPr lvl="0"/>
            <a:r>
              <a:rPr lang="es-EC" dirty="0"/>
              <a:t>En el área de Informática no aplican procesos definidos, que permitan estar presentes en todas las áreas de la institución.</a:t>
            </a:r>
          </a:p>
          <a:p>
            <a:endParaRPr lang="es-EC" dirty="0"/>
          </a:p>
          <a:p>
            <a:pPr lvl="0"/>
            <a:r>
              <a:rPr lang="es-EC" dirty="0"/>
              <a:t>El HPAS mantiene una administración netamente tradicional, que no permite optimizar los recursos económicos, humanos y tecnológicos.</a:t>
            </a:r>
          </a:p>
          <a:p>
            <a:pPr marL="0" indent="0">
              <a:buNone/>
            </a:pPr>
            <a:endParaRPr lang="es-EC" dirty="0" smtClean="0"/>
          </a:p>
        </p:txBody>
      </p:sp>
      <p:sp>
        <p:nvSpPr>
          <p:cNvPr id="4" name="Título 1"/>
          <p:cNvSpPr>
            <a:spLocks noGrp="1"/>
          </p:cNvSpPr>
          <p:nvPr>
            <p:ph type="title"/>
          </p:nvPr>
        </p:nvSpPr>
        <p:spPr/>
        <p:txBody>
          <a:bodyPr/>
          <a:lstStyle/>
          <a:p>
            <a:pPr algn="ctr"/>
            <a:r>
              <a:rPr lang="es-EC" dirty="0" smtClean="0"/>
              <a:t>CONCLUSIONES</a:t>
            </a:r>
            <a:endParaRPr lang="es-EC"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1062926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1141412" y="1875818"/>
            <a:ext cx="9905999" cy="4502443"/>
          </a:xfrm>
        </p:spPr>
        <p:txBody>
          <a:bodyPr>
            <a:normAutofit fontScale="70000" lnSpcReduction="20000"/>
          </a:bodyPr>
          <a:lstStyle/>
          <a:p>
            <a:pPr lvl="0"/>
            <a:r>
              <a:rPr lang="es-EC" dirty="0"/>
              <a:t>El HPAS, debe implementar una Planificación Estratégica </a:t>
            </a:r>
            <a:r>
              <a:rPr lang="es-EC" dirty="0" smtClean="0"/>
              <a:t>eficiente, </a:t>
            </a:r>
            <a:r>
              <a:rPr lang="es-EC" dirty="0"/>
              <a:t>contar con una buena organización y con el talento humano suficiente.</a:t>
            </a:r>
          </a:p>
          <a:p>
            <a:endParaRPr lang="es-EC" dirty="0"/>
          </a:p>
          <a:p>
            <a:pPr lvl="0"/>
            <a:r>
              <a:rPr lang="es-EC" dirty="0"/>
              <a:t>Crear un Departamento Informático, equipado con tecnología de punta, para brindar un buen servicio, tanto a los clientes internos como externos</a:t>
            </a:r>
            <a:r>
              <a:rPr lang="es-EC" dirty="0" smtClean="0"/>
              <a:t>.</a:t>
            </a:r>
            <a:r>
              <a:rPr lang="es-EC" b="1" dirty="0"/>
              <a:t> </a:t>
            </a:r>
            <a:endParaRPr lang="es-EC" dirty="0"/>
          </a:p>
          <a:p>
            <a:pPr marL="0" indent="0">
              <a:buNone/>
            </a:pPr>
            <a:r>
              <a:rPr lang="es-EC" b="1" dirty="0"/>
              <a:t> </a:t>
            </a:r>
            <a:endParaRPr lang="es-EC" dirty="0"/>
          </a:p>
          <a:p>
            <a:pPr lvl="0"/>
            <a:r>
              <a:rPr lang="es-EC" dirty="0"/>
              <a:t>Implementar una política institucional, en la que se brinde estabilidad laboral a los Directivos del Hospital, con la finalidad de mantener un trabajo continuo y permanente.</a:t>
            </a:r>
          </a:p>
          <a:p>
            <a:pPr lvl="0"/>
            <a:endParaRPr lang="es-EC" dirty="0" smtClean="0"/>
          </a:p>
          <a:p>
            <a:pPr lvl="0"/>
            <a:r>
              <a:rPr lang="es-EC" dirty="0" smtClean="0"/>
              <a:t>Es </a:t>
            </a:r>
            <a:r>
              <a:rPr lang="es-EC" dirty="0"/>
              <a:t>necesario determinar indicadores de gestión para tecnología y no solamente variables financieras y operativas.</a:t>
            </a:r>
          </a:p>
          <a:p>
            <a:endParaRPr lang="es-EC" dirty="0"/>
          </a:p>
          <a:p>
            <a:pPr lvl="0"/>
            <a:r>
              <a:rPr lang="es-EC" dirty="0"/>
              <a:t>En el área de Informática se deben implementar procesos definidos, que permitan estar presentes en todas las áreas de la institución, ya que su correcto funcionamiento, depende de la productividad de cada dependencia.</a:t>
            </a:r>
          </a:p>
          <a:p>
            <a:pPr marL="0" indent="0">
              <a:buNone/>
            </a:pPr>
            <a:r>
              <a:rPr lang="es-EC" b="1" dirty="0"/>
              <a:t> </a:t>
            </a:r>
            <a:endParaRPr lang="es-EC" dirty="0"/>
          </a:p>
          <a:p>
            <a:pPr lvl="0"/>
            <a:r>
              <a:rPr lang="es-EC" dirty="0"/>
              <a:t>El HPAS, debe aplicar una administración de TI, apoyados en un sistema de gestión TIC`S, con el fin de optimizar los recursos humanos, económicos y tecnológicos.</a:t>
            </a:r>
          </a:p>
        </p:txBody>
      </p:sp>
      <p:sp>
        <p:nvSpPr>
          <p:cNvPr id="4" name="Título 1"/>
          <p:cNvSpPr>
            <a:spLocks noGrp="1"/>
          </p:cNvSpPr>
          <p:nvPr>
            <p:ph type="title"/>
          </p:nvPr>
        </p:nvSpPr>
        <p:spPr/>
        <p:txBody>
          <a:bodyPr/>
          <a:lstStyle/>
          <a:p>
            <a:pPr algn="ctr"/>
            <a:r>
              <a:rPr lang="es-EC" dirty="0" smtClean="0"/>
              <a:t>RECOMENDACIONES</a:t>
            </a:r>
            <a:endParaRPr lang="es-EC"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1375638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C" sz="6600" dirty="0" smtClean="0"/>
              <a:t>GRACIAS</a:t>
            </a:r>
            <a:endParaRPr lang="es-EC" sz="66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5510" y="3528811"/>
            <a:ext cx="1455312" cy="1481071"/>
          </a:xfrm>
          <a:prstGeom prst="rect">
            <a:avLst/>
          </a:prstGeom>
          <a:noFill/>
          <a:ln>
            <a:no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483" y="3747752"/>
            <a:ext cx="3241586" cy="12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59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Título 1"/>
          <p:cNvSpPr>
            <a:spLocks noGrp="1"/>
          </p:cNvSpPr>
          <p:nvPr>
            <p:ph type="title"/>
          </p:nvPr>
        </p:nvSpPr>
        <p:spPr/>
        <p:txBody>
          <a:bodyPr>
            <a:normAutofit fontScale="90000"/>
          </a:bodyPr>
          <a:lstStyle/>
          <a:p>
            <a:pPr algn="ctr"/>
            <a:r>
              <a:rPr lang="es-EC" dirty="0" smtClean="0"/>
              <a:t> METODOLOGIA DE PLANEACIÓN ESTRATÉGICA DE TECNOLOGÍA DE INFORMACIÓN -</a:t>
            </a:r>
            <a:r>
              <a:rPr lang="es-EC" b="1" dirty="0" smtClean="0"/>
              <a:t>PETI</a:t>
            </a:r>
            <a:endParaRPr lang="es-EC" b="1" dirty="0"/>
          </a:p>
        </p:txBody>
      </p:sp>
      <p:pic>
        <p:nvPicPr>
          <p:cNvPr id="7" name="Imagen 6"/>
          <p:cNvPicPr>
            <a:picLocks noChangeAspect="1"/>
          </p:cNvPicPr>
          <p:nvPr/>
        </p:nvPicPr>
        <p:blipFill>
          <a:blip r:embed="rId2"/>
          <a:stretch>
            <a:fillRect/>
          </a:stretch>
        </p:blipFill>
        <p:spPr>
          <a:xfrm>
            <a:off x="1928812" y="1992312"/>
            <a:ext cx="8334375" cy="4524375"/>
          </a:xfrm>
          <a:prstGeom prst="rect">
            <a:avLst/>
          </a:prstGeom>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2427696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031097"/>
            <a:ext cx="10515600" cy="4351338"/>
          </a:xfrm>
        </p:spPr>
        <p:txBody>
          <a:bodyPr>
            <a:normAutofit/>
          </a:bodyPr>
          <a:lstStyle/>
          <a:p>
            <a:pPr marL="0" indent="0">
              <a:buNone/>
            </a:pPr>
            <a:r>
              <a:rPr lang="es-EC" dirty="0" smtClean="0">
                <a:solidFill>
                  <a:schemeClr val="tx2">
                    <a:lumMod val="75000"/>
                  </a:schemeClr>
                </a:solidFill>
              </a:rPr>
              <a:t>Análisis de la Situación Actual.</a:t>
            </a:r>
          </a:p>
          <a:p>
            <a:pPr marL="457200" lvl="1" indent="0">
              <a:buNone/>
            </a:pPr>
            <a:r>
              <a:rPr lang="es-EC" sz="2100" dirty="0" smtClean="0">
                <a:solidFill>
                  <a:schemeClr val="tx2">
                    <a:lumMod val="75000"/>
                  </a:schemeClr>
                </a:solidFill>
              </a:rPr>
              <a:t>   1) Identificación del Alcance Competitivo</a:t>
            </a:r>
          </a:p>
          <a:p>
            <a:pPr lvl="3"/>
            <a:r>
              <a:rPr lang="es-EC" dirty="0" smtClean="0"/>
              <a:t>Realiza </a:t>
            </a:r>
            <a:r>
              <a:rPr lang="es-EC" dirty="0"/>
              <a:t>procesos y acciones correspondientes a objetivos de prevención, curación, rehabilitación, docencia, investigación y </a:t>
            </a:r>
            <a:r>
              <a:rPr lang="es-EC" dirty="0" smtClean="0"/>
              <a:t>educación</a:t>
            </a:r>
          </a:p>
          <a:p>
            <a:pPr marL="627063" lvl="2" indent="0">
              <a:buNone/>
            </a:pPr>
            <a:r>
              <a:rPr lang="es-EC" dirty="0" smtClean="0">
                <a:solidFill>
                  <a:schemeClr val="tx2">
                    <a:lumMod val="75000"/>
                  </a:schemeClr>
                </a:solidFill>
              </a:rPr>
              <a:t>2) Evaluación de las condiciones actuales</a:t>
            </a:r>
          </a:p>
          <a:p>
            <a:pPr marL="1257300" lvl="2" indent="-342900">
              <a:buAutoNum type="alphaLcParenR"/>
            </a:pPr>
            <a:r>
              <a:rPr lang="es-EC" dirty="0" smtClean="0">
                <a:solidFill>
                  <a:schemeClr val="tx2">
                    <a:lumMod val="75000"/>
                  </a:schemeClr>
                </a:solidFill>
              </a:rPr>
              <a:t>Estrategias de negocios.</a:t>
            </a:r>
          </a:p>
          <a:p>
            <a:pPr marL="1371600" lvl="3" indent="0">
              <a:buNone/>
            </a:pPr>
            <a:r>
              <a:rPr lang="es-EC" dirty="0"/>
              <a:t>Conducción estratégica y </a:t>
            </a:r>
            <a:r>
              <a:rPr lang="es-EC" dirty="0" smtClean="0"/>
              <a:t>participación</a:t>
            </a:r>
          </a:p>
          <a:p>
            <a:pPr marL="1371600" lvl="3" indent="0">
              <a:buNone/>
            </a:pPr>
            <a:r>
              <a:rPr lang="es-EC" dirty="0"/>
              <a:t>Fortalecimiento institucional</a:t>
            </a:r>
          </a:p>
          <a:p>
            <a:pPr marL="1371600" lvl="3" indent="0">
              <a:buNone/>
            </a:pPr>
            <a:r>
              <a:rPr lang="es-EC" dirty="0"/>
              <a:t>Modelo de </a:t>
            </a:r>
            <a:r>
              <a:rPr lang="es-EC" dirty="0" smtClean="0"/>
              <a:t>atención</a:t>
            </a:r>
          </a:p>
          <a:p>
            <a:pPr marL="1257300" lvl="2" indent="-342900">
              <a:buAutoNum type="alphaLcParenR" startAt="2"/>
            </a:pPr>
            <a:r>
              <a:rPr lang="es-EC" dirty="0" smtClean="0">
                <a:solidFill>
                  <a:schemeClr val="tx2">
                    <a:lumMod val="75000"/>
                  </a:schemeClr>
                </a:solidFill>
              </a:rPr>
              <a:t>Modelo Operativo</a:t>
            </a:r>
          </a:p>
          <a:p>
            <a:pPr marL="1371600" lvl="3" indent="0">
              <a:buNone/>
            </a:pPr>
            <a:r>
              <a:rPr lang="es-EC" dirty="0" smtClean="0">
                <a:solidFill>
                  <a:schemeClr val="tx2">
                    <a:lumMod val="75000"/>
                  </a:schemeClr>
                </a:solidFill>
              </a:rPr>
              <a:t>Emergencia, Laboratorio, Imagen,  Unidad de Cuidados Intensivos, Unidad </a:t>
            </a:r>
            <a:r>
              <a:rPr lang="es-EC" dirty="0" err="1" smtClean="0">
                <a:solidFill>
                  <a:schemeClr val="tx2">
                    <a:lumMod val="75000"/>
                  </a:schemeClr>
                </a:solidFill>
              </a:rPr>
              <a:t>Transfucional</a:t>
            </a:r>
            <a:r>
              <a:rPr lang="es-EC" dirty="0" smtClean="0">
                <a:solidFill>
                  <a:schemeClr val="tx2">
                    <a:lumMod val="75000"/>
                  </a:schemeClr>
                </a:solidFill>
              </a:rPr>
              <a:t>, Central de Esterilización, Pediatría, Consulta externa.</a:t>
            </a:r>
          </a:p>
          <a:p>
            <a:pPr marL="1371600" lvl="3" indent="0">
              <a:buNone/>
            </a:pPr>
            <a:endParaRPr lang="es-EC" dirty="0" smtClean="0">
              <a:solidFill>
                <a:schemeClr val="tx2">
                  <a:lumMod val="75000"/>
                </a:schemeClr>
              </a:solidFill>
            </a:endParaRPr>
          </a:p>
          <a:p>
            <a:pPr lvl="1"/>
            <a:endParaRPr lang="es-EC" dirty="0">
              <a:solidFill>
                <a:schemeClr val="tx2">
                  <a:lumMod val="75000"/>
                </a:schemeClr>
              </a:solidFill>
            </a:endParaRPr>
          </a:p>
        </p:txBody>
      </p:sp>
      <p:sp>
        <p:nvSpPr>
          <p:cNvPr id="2" name="Título 1"/>
          <p:cNvSpPr>
            <a:spLocks noGrp="1"/>
          </p:cNvSpPr>
          <p:nvPr>
            <p:ph type="title"/>
          </p:nvPr>
        </p:nvSpPr>
        <p:spPr>
          <a:xfrm>
            <a:off x="1143001" y="254077"/>
            <a:ext cx="9905998" cy="1478570"/>
          </a:xfrm>
        </p:spPr>
        <p:txBody>
          <a:bodyPr/>
          <a:lstStyle/>
          <a:p>
            <a:pPr algn="ctr"/>
            <a:r>
              <a:rPr lang="es-EC" dirty="0" smtClean="0"/>
              <a:t>FASE 1 SITUACIÓN ACTUAL</a:t>
            </a:r>
            <a:endParaRPr lang="es-EC"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1635890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62125"/>
            <a:ext cx="10515600" cy="4351338"/>
          </a:xfrm>
        </p:spPr>
        <p:txBody>
          <a:bodyPr>
            <a:normAutofit/>
          </a:bodyPr>
          <a:lstStyle/>
          <a:p>
            <a:pPr marL="914400" lvl="2" indent="0">
              <a:buNone/>
            </a:pPr>
            <a:r>
              <a:rPr lang="es-EC" dirty="0" smtClean="0">
                <a:solidFill>
                  <a:schemeClr val="accent1">
                    <a:lumMod val="75000"/>
                  </a:schemeClr>
                </a:solidFill>
              </a:rPr>
              <a:t>c)</a:t>
            </a:r>
            <a:r>
              <a:rPr lang="es-EC" dirty="0" smtClean="0"/>
              <a:t>  Evaluación de TI</a:t>
            </a:r>
          </a:p>
          <a:p>
            <a:pPr marL="914400" lvl="2" indent="0">
              <a:buNone/>
            </a:pPr>
            <a:r>
              <a:rPr lang="es-EC" dirty="0" smtClean="0"/>
              <a:t>	i)   Evaluación de las capacidades de las aplicaciones de software e infraestructura tecnológica.</a:t>
            </a:r>
          </a:p>
          <a:p>
            <a:pPr marL="914400" lvl="2" indent="0">
              <a:buNone/>
            </a:pPr>
            <a:r>
              <a:rPr lang="es-EC" dirty="0"/>
              <a:t>	</a:t>
            </a:r>
            <a:r>
              <a:rPr lang="es-EC" dirty="0" smtClean="0"/>
              <a:t>	1) </a:t>
            </a:r>
            <a:r>
              <a:rPr lang="es-EC" b="1" dirty="0" smtClean="0"/>
              <a:t>Aplicaciones Software</a:t>
            </a:r>
          </a:p>
          <a:p>
            <a:pPr marL="914400" lvl="2" indent="0">
              <a:buNone/>
            </a:pPr>
            <a:r>
              <a:rPr lang="es-EC" dirty="0"/>
              <a:t>	</a:t>
            </a:r>
            <a:r>
              <a:rPr lang="es-EC" dirty="0" smtClean="0"/>
              <a:t>	</a:t>
            </a:r>
            <a:r>
              <a:rPr lang="es-EC" dirty="0"/>
              <a:t> </a:t>
            </a:r>
            <a:r>
              <a:rPr lang="es-EC" dirty="0" smtClean="0"/>
              <a:t>   </a:t>
            </a:r>
            <a:r>
              <a:rPr lang="es-EC" sz="1600" dirty="0" smtClean="0"/>
              <a:t>Sistema Olimpo , </a:t>
            </a:r>
            <a:r>
              <a:rPr lang="es-EC" sz="1600" dirty="0" err="1" smtClean="0"/>
              <a:t>Delfi</a:t>
            </a:r>
            <a:r>
              <a:rPr lang="es-EC" sz="1600" dirty="0" smtClean="0"/>
              <a:t>, </a:t>
            </a:r>
            <a:r>
              <a:rPr lang="es-EC" sz="1600" dirty="0" err="1" smtClean="0"/>
              <a:t>Gestion</a:t>
            </a:r>
            <a:r>
              <a:rPr lang="es-EC" sz="1600" dirty="0" smtClean="0"/>
              <a:t> de turnos, </a:t>
            </a:r>
            <a:r>
              <a:rPr lang="es-EC" sz="1600" dirty="0" err="1" smtClean="0"/>
              <a:t>Lumino</a:t>
            </a:r>
            <a:r>
              <a:rPr lang="es-EC" sz="1600" dirty="0" smtClean="0"/>
              <a:t>, Full Time, </a:t>
            </a:r>
            <a:r>
              <a:rPr lang="es-EC" sz="1600" dirty="0" err="1" smtClean="0"/>
              <a:t>Soat</a:t>
            </a:r>
            <a:r>
              <a:rPr lang="es-EC" sz="1600" dirty="0" smtClean="0"/>
              <a:t>.</a:t>
            </a:r>
            <a:r>
              <a:rPr lang="es-EC" dirty="0" smtClean="0"/>
              <a:t> </a:t>
            </a:r>
          </a:p>
          <a:p>
            <a:pPr marL="914400" lvl="2" indent="0">
              <a:buNone/>
            </a:pPr>
            <a:r>
              <a:rPr lang="es-EC" dirty="0"/>
              <a:t>	</a:t>
            </a:r>
            <a:r>
              <a:rPr lang="es-EC" dirty="0" smtClean="0"/>
              <a:t>	2) </a:t>
            </a:r>
            <a:r>
              <a:rPr lang="es-EC" b="1" dirty="0" smtClean="0"/>
              <a:t>Recursos de Software</a:t>
            </a:r>
          </a:p>
          <a:p>
            <a:pPr marL="0" lvl="0" indent="0">
              <a:buNone/>
            </a:pPr>
            <a:r>
              <a:rPr lang="es-EC" dirty="0" smtClean="0"/>
              <a:t>                                             </a:t>
            </a:r>
            <a:r>
              <a:rPr lang="es-EC" sz="1600" dirty="0" err="1" smtClean="0"/>
              <a:t>Win</a:t>
            </a:r>
            <a:r>
              <a:rPr lang="es-EC" sz="1600" dirty="0" smtClean="0"/>
              <a:t> XP, Vista, 7, </a:t>
            </a:r>
            <a:r>
              <a:rPr lang="es-EC" sz="1600" dirty="0"/>
              <a:t>Adobe </a:t>
            </a:r>
            <a:r>
              <a:rPr lang="es-EC" sz="1600" dirty="0" smtClean="0"/>
              <a:t>Reader y flash, IE, Open Office, Parches, Firefox, </a:t>
            </a:r>
            <a:r>
              <a:rPr lang="es-EC" sz="1600" dirty="0" err="1" smtClean="0"/>
              <a:t>Dopdf</a:t>
            </a:r>
            <a:r>
              <a:rPr lang="es-EC" sz="1600" dirty="0" smtClean="0"/>
              <a:t>, 7ZIP</a:t>
            </a:r>
            <a:endParaRPr lang="es-EC" sz="1600" dirty="0"/>
          </a:p>
          <a:p>
            <a:pPr marL="914400" lvl="2" indent="0">
              <a:buNone/>
            </a:pPr>
            <a:r>
              <a:rPr lang="es-EC" sz="1500" dirty="0" smtClean="0"/>
              <a:t> </a:t>
            </a:r>
            <a:r>
              <a:rPr lang="es-EC" dirty="0" smtClean="0"/>
              <a:t>		 3) </a:t>
            </a:r>
            <a:r>
              <a:rPr lang="es-EC" b="1" dirty="0" smtClean="0"/>
              <a:t>Recursos de Hardware  </a:t>
            </a:r>
          </a:p>
          <a:p>
            <a:pPr marL="914400" lvl="2" indent="0">
              <a:buNone/>
            </a:pPr>
            <a:r>
              <a:rPr lang="es-EC" dirty="0"/>
              <a:t> </a:t>
            </a:r>
            <a:r>
              <a:rPr lang="es-EC" dirty="0" smtClean="0"/>
              <a:t>                                      </a:t>
            </a:r>
            <a:r>
              <a:rPr lang="es-EC" sz="1600" dirty="0" smtClean="0"/>
              <a:t>12 laptops, 165 desktop, 107 impresoras, 4 </a:t>
            </a:r>
            <a:r>
              <a:rPr lang="es-EC" sz="1600" dirty="0" err="1" smtClean="0"/>
              <a:t>escaners</a:t>
            </a:r>
            <a:endParaRPr lang="es-EC" sz="1600" dirty="0"/>
          </a:p>
          <a:p>
            <a:pPr marL="914400" lvl="2" indent="0">
              <a:buNone/>
            </a:pPr>
            <a:r>
              <a:rPr lang="es-EC" dirty="0" smtClean="0"/>
              <a:t>                                   4) </a:t>
            </a:r>
            <a:r>
              <a:rPr lang="es-EC" b="1" dirty="0" smtClean="0"/>
              <a:t>Data Center</a:t>
            </a:r>
          </a:p>
          <a:p>
            <a:pPr marL="914400" lvl="2" indent="0">
              <a:buNone/>
            </a:pPr>
            <a:r>
              <a:rPr lang="es-EC" dirty="0" smtClean="0"/>
              <a:t>		</a:t>
            </a:r>
            <a:r>
              <a:rPr lang="es-EC" dirty="0"/>
              <a:t> </a:t>
            </a:r>
            <a:r>
              <a:rPr lang="es-EC" dirty="0" smtClean="0"/>
              <a:t>      </a:t>
            </a:r>
            <a:r>
              <a:rPr lang="es-EC" sz="1600" dirty="0" smtClean="0"/>
              <a:t>2 servidores </a:t>
            </a:r>
            <a:r>
              <a:rPr lang="es-EC" sz="1600" dirty="0"/>
              <a:t>Marca </a:t>
            </a:r>
            <a:r>
              <a:rPr lang="es-EC" sz="1600" dirty="0" smtClean="0"/>
              <a:t>HP</a:t>
            </a:r>
            <a:r>
              <a:rPr lang="es-EC" dirty="0" smtClean="0"/>
              <a:t>	</a:t>
            </a:r>
          </a:p>
          <a:p>
            <a:pPr marL="914400" lvl="2" indent="0">
              <a:buNone/>
            </a:pPr>
            <a:endParaRPr lang="es-EC" dirty="0" smtClean="0"/>
          </a:p>
        </p:txBody>
      </p:sp>
      <p:sp>
        <p:nvSpPr>
          <p:cNvPr id="2" name="Título 1"/>
          <p:cNvSpPr>
            <a:spLocks noGrp="1"/>
          </p:cNvSpPr>
          <p:nvPr>
            <p:ph type="title"/>
          </p:nvPr>
        </p:nvSpPr>
        <p:spPr>
          <a:xfrm>
            <a:off x="1143001" y="254077"/>
            <a:ext cx="9905998" cy="1478570"/>
          </a:xfrm>
        </p:spPr>
        <p:txBody>
          <a:bodyPr/>
          <a:lstStyle/>
          <a:p>
            <a:pPr algn="ctr"/>
            <a:r>
              <a:rPr lang="es-EC" dirty="0" smtClean="0"/>
              <a:t>FASE 1 SITUACIÓN ACTUAL</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1546521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762125"/>
            <a:ext cx="10515600" cy="4351338"/>
          </a:xfrm>
        </p:spPr>
        <p:txBody>
          <a:bodyPr>
            <a:normAutofit/>
          </a:bodyPr>
          <a:lstStyle/>
          <a:p>
            <a:pPr marL="914400" lvl="2" indent="0">
              <a:buNone/>
            </a:pPr>
            <a:r>
              <a:rPr lang="es-EC" dirty="0" smtClean="0"/>
              <a:t>c) Evaluación de TI</a:t>
            </a:r>
          </a:p>
          <a:p>
            <a:pPr marL="914400" lvl="2" indent="0">
              <a:buNone/>
            </a:pPr>
            <a:r>
              <a:rPr lang="es-EC" dirty="0" smtClean="0"/>
              <a:t>	i)   Evaluación de las capacidades de las aplicaciones de software e infraestructura tecnológica </a:t>
            </a:r>
          </a:p>
          <a:p>
            <a:pPr marL="914400" lvl="2" indent="0">
              <a:buNone/>
            </a:pPr>
            <a:r>
              <a:rPr lang="es-EC" dirty="0"/>
              <a:t>	</a:t>
            </a:r>
            <a:r>
              <a:rPr lang="es-EC" dirty="0" smtClean="0"/>
              <a:t>	</a:t>
            </a:r>
            <a:r>
              <a:rPr lang="es-EC" dirty="0"/>
              <a:t> </a:t>
            </a:r>
            <a:r>
              <a:rPr lang="es-EC" dirty="0" smtClean="0"/>
              <a:t>5)  </a:t>
            </a:r>
            <a:r>
              <a:rPr lang="es-EC" b="1" dirty="0" smtClean="0"/>
              <a:t>Comunicaciones</a:t>
            </a:r>
          </a:p>
          <a:p>
            <a:pPr marL="914400" lvl="2" indent="0">
              <a:buNone/>
            </a:pPr>
            <a:endParaRPr lang="es-EC" dirty="0" smtClean="0"/>
          </a:p>
          <a:p>
            <a:pPr marL="914400" lvl="2" indent="0">
              <a:buNone/>
            </a:pPr>
            <a:endParaRPr lang="es-EC" dirty="0"/>
          </a:p>
          <a:p>
            <a:pPr marL="914400" lvl="2" indent="0">
              <a:buNone/>
            </a:pPr>
            <a:endParaRPr lang="es-EC" dirty="0" smtClean="0"/>
          </a:p>
          <a:p>
            <a:pPr marL="914400" lvl="2" indent="0">
              <a:buNone/>
            </a:pPr>
            <a:endParaRPr lang="es-EC" dirty="0"/>
          </a:p>
          <a:p>
            <a:pPr marL="914400" lvl="2" indent="0">
              <a:buNone/>
            </a:pPr>
            <a:endParaRPr lang="es-EC" dirty="0" smtClean="0"/>
          </a:p>
          <a:p>
            <a:pPr marL="914400" lvl="2" indent="0">
              <a:buNone/>
            </a:pPr>
            <a:endParaRPr lang="es-EC" dirty="0"/>
          </a:p>
          <a:p>
            <a:pPr marL="914400" lvl="2" indent="0">
              <a:buNone/>
            </a:pPr>
            <a:endParaRPr lang="es-EC" dirty="0" smtClean="0"/>
          </a:p>
          <a:p>
            <a:pPr marL="914400" lvl="2" indent="0">
              <a:buNone/>
            </a:pPr>
            <a:endParaRPr lang="es-EC" dirty="0"/>
          </a:p>
          <a:p>
            <a:pPr marL="914400" lvl="2" indent="0">
              <a:buNone/>
            </a:pPr>
            <a:endParaRPr lang="es-EC" dirty="0" smtClean="0"/>
          </a:p>
          <a:p>
            <a:pPr lvl="1"/>
            <a:endParaRPr lang="es-EC" dirty="0"/>
          </a:p>
        </p:txBody>
      </p:sp>
      <p:sp>
        <p:nvSpPr>
          <p:cNvPr id="2" name="Título 1"/>
          <p:cNvSpPr>
            <a:spLocks noGrp="1"/>
          </p:cNvSpPr>
          <p:nvPr>
            <p:ph type="title"/>
          </p:nvPr>
        </p:nvSpPr>
        <p:spPr>
          <a:xfrm>
            <a:off x="1143001" y="254077"/>
            <a:ext cx="9905998" cy="1478570"/>
          </a:xfrm>
        </p:spPr>
        <p:txBody>
          <a:bodyPr/>
          <a:lstStyle/>
          <a:p>
            <a:pPr algn="ctr"/>
            <a:r>
              <a:rPr lang="es-EC" dirty="0" smtClean="0"/>
              <a:t>FASE 1 SITUACIÓN ACTUAL</a:t>
            </a:r>
            <a:endParaRPr lang="es-EC"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56806061"/>
              </p:ext>
            </p:extLst>
          </p:nvPr>
        </p:nvGraphicFramePr>
        <p:xfrm>
          <a:off x="9984882" y="2461832"/>
          <a:ext cx="2120616" cy="1081467"/>
        </p:xfrm>
        <a:graphic>
          <a:graphicData uri="http://schemas.openxmlformats.org/presentationml/2006/ole">
            <mc:AlternateContent xmlns:mc="http://schemas.openxmlformats.org/markup-compatibility/2006">
              <mc:Choice xmlns:v="urn:schemas-microsoft-com:vml" Requires="v">
                <p:oleObj spid="_x0000_s2181" name="Visio" r:id="rId4" imgW="4289898" imgH="2183831" progId="Visio.Drawing.11">
                  <p:embed/>
                </p:oleObj>
              </mc:Choice>
              <mc:Fallback>
                <p:oleObj name="Visio" r:id="rId4" imgW="4289898" imgH="2183831"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4882" y="2461832"/>
                        <a:ext cx="2120616" cy="1081467"/>
                      </a:xfrm>
                      <a:prstGeom prst="rect">
                        <a:avLst/>
                      </a:prstGeom>
                      <a:noFill/>
                    </p:spPr>
                  </p:pic>
                </p:oleObj>
              </mc:Fallback>
            </mc:AlternateContent>
          </a:graphicData>
        </a:graphic>
      </p:graphicFrame>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2054740983"/>
              </p:ext>
            </p:extLst>
          </p:nvPr>
        </p:nvGraphicFramePr>
        <p:xfrm>
          <a:off x="961556" y="3149600"/>
          <a:ext cx="5774924" cy="3228661"/>
        </p:xfrm>
        <a:graphic>
          <a:graphicData uri="http://schemas.openxmlformats.org/presentationml/2006/ole">
            <mc:AlternateContent xmlns:mc="http://schemas.openxmlformats.org/markup-compatibility/2006">
              <mc:Choice xmlns:v="urn:schemas-microsoft-com:vml" Requires="v">
                <p:oleObj spid="_x0000_s2182" name="Visio" r:id="rId6" imgW="10050978" imgH="5702617" progId="Visio.Drawing.11">
                  <p:embed/>
                </p:oleObj>
              </mc:Choice>
              <mc:Fallback>
                <p:oleObj name="Visio" r:id="rId6" imgW="10050978" imgH="5702617" progId="Visio.Drawing.11">
                  <p:embed/>
                  <p:pic>
                    <p:nvPicPr>
                      <p:cNvPr id="0" name="Object 3"/>
                      <p:cNvPicPr>
                        <a:picLocks noChangeAspect="1" noChangeArrowheads="1"/>
                      </p:cNvPicPr>
                      <p:nvPr/>
                    </p:nvPicPr>
                    <p:blipFill>
                      <a:blip r:embed="rId7"/>
                      <a:srcRect/>
                      <a:stretch>
                        <a:fillRect/>
                      </a:stretch>
                    </p:blipFill>
                    <p:spPr bwMode="auto">
                      <a:xfrm>
                        <a:off x="961556" y="3149600"/>
                        <a:ext cx="5774924" cy="3228661"/>
                      </a:xfrm>
                      <a:prstGeom prst="rect">
                        <a:avLst/>
                      </a:prstGeom>
                      <a:noFill/>
                      <a:extLst/>
                    </p:spPr>
                  </p:pic>
                </p:oleObj>
              </mc:Fallback>
            </mc:AlternateContent>
          </a:graphicData>
        </a:graphic>
      </p:graphicFrame>
      <p:sp>
        <p:nvSpPr>
          <p:cNvPr id="9"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3451073308"/>
              </p:ext>
            </p:extLst>
          </p:nvPr>
        </p:nvGraphicFramePr>
        <p:xfrm>
          <a:off x="7069334" y="2882900"/>
          <a:ext cx="4656879" cy="3159438"/>
        </p:xfrm>
        <a:graphic>
          <a:graphicData uri="http://schemas.openxmlformats.org/presentationml/2006/ole">
            <mc:AlternateContent xmlns:mc="http://schemas.openxmlformats.org/markup-compatibility/2006">
              <mc:Choice xmlns:v="urn:schemas-microsoft-com:vml" Requires="v">
                <p:oleObj spid="_x0000_s2183" name="Visio" r:id="rId8" imgW="9176155" imgH="6166269" progId="Visio.Drawing.11">
                  <p:embed/>
                </p:oleObj>
              </mc:Choice>
              <mc:Fallback>
                <p:oleObj name="Visio" r:id="rId8" imgW="9176155" imgH="6166269" progId="Visio.Drawing.11">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9334" y="2882900"/>
                        <a:ext cx="4656879" cy="3159438"/>
                      </a:xfrm>
                      <a:prstGeom prst="rect">
                        <a:avLst/>
                      </a:prstGeom>
                      <a:noFill/>
                    </p:spPr>
                  </p:pic>
                </p:oleObj>
              </mc:Fallback>
            </mc:AlternateContent>
          </a:graphicData>
        </a:graphic>
      </p:graphicFrame>
    </p:spTree>
    <p:extLst>
      <p:ext uri="{BB962C8B-B14F-4D97-AF65-F5344CB8AC3E}">
        <p14:creationId xmlns:p14="http://schemas.microsoft.com/office/powerpoint/2010/main" val="1487986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4552" y="2649245"/>
            <a:ext cx="5589896" cy="4351338"/>
          </a:xfrm>
        </p:spPr>
        <p:txBody>
          <a:bodyPr>
            <a:normAutofit/>
          </a:bodyPr>
          <a:lstStyle/>
          <a:p>
            <a:pPr marL="1234440" lvl="4" indent="0">
              <a:buNone/>
            </a:pPr>
            <a:r>
              <a:rPr lang="es-EC" sz="2500" b="1" dirty="0" smtClean="0"/>
              <a:t>	Debilidades</a:t>
            </a:r>
            <a:endParaRPr lang="es-EC" sz="2500" b="1" dirty="0"/>
          </a:p>
          <a:p>
            <a:r>
              <a:rPr lang="es-EC" dirty="0" smtClean="0"/>
              <a:t>Máquinas obsoletas.</a:t>
            </a:r>
            <a:endParaRPr lang="es-EC" sz="2000" dirty="0" smtClean="0"/>
          </a:p>
          <a:p>
            <a:r>
              <a:rPr lang="es-EC" dirty="0" smtClean="0"/>
              <a:t>Muchas impresoras.</a:t>
            </a:r>
            <a:endParaRPr lang="es-EC" sz="2000" dirty="0"/>
          </a:p>
          <a:p>
            <a:r>
              <a:rPr lang="es-EC" dirty="0" smtClean="0"/>
              <a:t>Máquinas </a:t>
            </a:r>
            <a:r>
              <a:rPr lang="es-EC" dirty="0"/>
              <a:t>de escritorio como </a:t>
            </a:r>
            <a:r>
              <a:rPr lang="es-EC" dirty="0" smtClean="0"/>
              <a:t>servidores</a:t>
            </a:r>
            <a:r>
              <a:rPr lang="es-EC" dirty="0"/>
              <a:t>.</a:t>
            </a:r>
            <a:endParaRPr lang="es-EC" sz="2000" dirty="0"/>
          </a:p>
          <a:p>
            <a:r>
              <a:rPr lang="es-EC" dirty="0" smtClean="0"/>
              <a:t>Enlace </a:t>
            </a:r>
            <a:r>
              <a:rPr lang="es-EC" dirty="0"/>
              <a:t>de </a:t>
            </a:r>
            <a:r>
              <a:rPr lang="es-EC" dirty="0" err="1" smtClean="0"/>
              <a:t>backup</a:t>
            </a:r>
            <a:r>
              <a:rPr lang="es-EC" dirty="0" smtClean="0"/>
              <a:t>, no existe.</a:t>
            </a:r>
            <a:endParaRPr lang="es-EC" sz="2000" dirty="0"/>
          </a:p>
          <a:p>
            <a:r>
              <a:rPr lang="es-EC" dirty="0" smtClean="0"/>
              <a:t>Cambio </a:t>
            </a:r>
            <a:r>
              <a:rPr lang="es-EC" dirty="0"/>
              <a:t>permanente de </a:t>
            </a:r>
            <a:r>
              <a:rPr lang="es-EC" dirty="0" smtClean="0"/>
              <a:t>directivos.</a:t>
            </a:r>
            <a:r>
              <a:rPr lang="es-EC" dirty="0"/>
              <a:t/>
            </a:r>
            <a:br>
              <a:rPr lang="es-EC" dirty="0"/>
            </a:br>
            <a:r>
              <a:rPr lang="es-EC" dirty="0" smtClean="0"/>
              <a:t>		</a:t>
            </a:r>
            <a:endParaRPr lang="es-EC" sz="2000" dirty="0"/>
          </a:p>
        </p:txBody>
      </p:sp>
      <p:sp>
        <p:nvSpPr>
          <p:cNvPr id="2" name="Título 1"/>
          <p:cNvSpPr>
            <a:spLocks noGrp="1"/>
          </p:cNvSpPr>
          <p:nvPr>
            <p:ph type="title"/>
          </p:nvPr>
        </p:nvSpPr>
        <p:spPr>
          <a:xfrm>
            <a:off x="1197593" y="335964"/>
            <a:ext cx="9905998" cy="1478570"/>
          </a:xfrm>
        </p:spPr>
        <p:txBody>
          <a:bodyPr/>
          <a:lstStyle/>
          <a:p>
            <a:pPr algn="ctr"/>
            <a:r>
              <a:rPr lang="es-EC" dirty="0" smtClean="0"/>
              <a:t>FASE 1 SITUACIÓN ACTUAL</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
        <p:nvSpPr>
          <p:cNvPr id="6" name="Marcador de contenido 2"/>
          <p:cNvSpPr txBox="1">
            <a:spLocks/>
          </p:cNvSpPr>
          <p:nvPr/>
        </p:nvSpPr>
        <p:spPr>
          <a:xfrm>
            <a:off x="6326875" y="2433142"/>
            <a:ext cx="5589896" cy="4351338"/>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627063" lvl="2" indent="0">
              <a:buFont typeface="Symbol" pitchFamily="18" charset="2"/>
              <a:buNone/>
            </a:pPr>
            <a:r>
              <a:rPr lang="es-EC" dirty="0" smtClean="0"/>
              <a:t/>
            </a:r>
            <a:br>
              <a:rPr lang="es-EC" dirty="0" smtClean="0"/>
            </a:br>
            <a:r>
              <a:rPr lang="es-EC" dirty="0" smtClean="0"/>
              <a:t>		</a:t>
            </a:r>
            <a:r>
              <a:rPr lang="es-EC" sz="2500" b="1" dirty="0"/>
              <a:t>Deficiencias</a:t>
            </a:r>
          </a:p>
          <a:p>
            <a:r>
              <a:rPr lang="es-EC" dirty="0" smtClean="0"/>
              <a:t>1 </a:t>
            </a:r>
            <a:r>
              <a:rPr lang="es-EC" dirty="0" err="1" smtClean="0"/>
              <a:t>switch</a:t>
            </a:r>
            <a:r>
              <a:rPr lang="es-EC" dirty="0" smtClean="0"/>
              <a:t> capa tres.</a:t>
            </a:r>
            <a:endParaRPr lang="es-EC" sz="2000" dirty="0" smtClean="0"/>
          </a:p>
          <a:p>
            <a:r>
              <a:rPr lang="es-EC" dirty="0" smtClean="0"/>
              <a:t>No cableado estructurado.</a:t>
            </a:r>
            <a:endParaRPr lang="es-EC" sz="2000" dirty="0" smtClean="0"/>
          </a:p>
          <a:p>
            <a:r>
              <a:rPr lang="es-EC" dirty="0" smtClean="0"/>
              <a:t>Poco espacio físico.</a:t>
            </a:r>
            <a:endParaRPr lang="es-EC" sz="2000" dirty="0" smtClean="0"/>
          </a:p>
          <a:p>
            <a:r>
              <a:rPr lang="es-EC" dirty="0" smtClean="0"/>
              <a:t>Falta materiales para soporte técnico.</a:t>
            </a:r>
            <a:endParaRPr lang="es-EC" sz="2000" dirty="0"/>
          </a:p>
        </p:txBody>
      </p:sp>
    </p:spTree>
    <p:extLst>
      <p:ext uri="{BB962C8B-B14F-4D97-AF65-F5344CB8AC3E}">
        <p14:creationId xmlns:p14="http://schemas.microsoft.com/office/powerpoint/2010/main" val="3483361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280749"/>
            <a:ext cx="10515600" cy="4351338"/>
          </a:xfrm>
        </p:spPr>
        <p:txBody>
          <a:bodyPr>
            <a:normAutofit/>
          </a:bodyPr>
          <a:lstStyle/>
          <a:p>
            <a:pPr marL="914400" lvl="2" indent="0">
              <a:buNone/>
            </a:pPr>
            <a:r>
              <a:rPr lang="es-EC" dirty="0" smtClean="0"/>
              <a:t>c) Evaluación de TI</a:t>
            </a:r>
          </a:p>
          <a:p>
            <a:pPr marL="914400" lvl="2" indent="0">
              <a:buNone/>
            </a:pPr>
            <a:endParaRPr lang="es-EC" dirty="0" smtClean="0"/>
          </a:p>
          <a:p>
            <a:pPr marL="914400" lvl="2" indent="0">
              <a:buNone/>
            </a:pPr>
            <a:r>
              <a:rPr lang="es-EC" dirty="0" smtClean="0"/>
              <a:t>	ii)  Evaluación de la conformación de la organización de TI</a:t>
            </a:r>
          </a:p>
          <a:p>
            <a:pPr marL="914400" lvl="2" indent="0">
              <a:buNone/>
            </a:pPr>
            <a:r>
              <a:rPr lang="es-EC" dirty="0" smtClean="0"/>
              <a:t>		No estructura</a:t>
            </a:r>
            <a:r>
              <a:rPr lang="es-EC" dirty="0"/>
              <a:t>	</a:t>
            </a:r>
            <a:endParaRPr lang="es-EC" dirty="0" smtClean="0"/>
          </a:p>
          <a:p>
            <a:pPr marL="914400" lvl="2" indent="0">
              <a:buNone/>
            </a:pPr>
            <a:r>
              <a:rPr lang="es-EC" dirty="0" smtClean="0"/>
              <a:t>		Jefatura</a:t>
            </a:r>
          </a:p>
          <a:p>
            <a:pPr marL="914400" lvl="2" indent="0">
              <a:buNone/>
            </a:pPr>
            <a:r>
              <a:rPr lang="es-EC" dirty="0" smtClean="0"/>
              <a:t>		Soporte Técnico 1</a:t>
            </a:r>
            <a:endParaRPr lang="es-EC" dirty="0"/>
          </a:p>
          <a:p>
            <a:pPr marL="914400" lvl="2" indent="0">
              <a:buNone/>
            </a:pPr>
            <a:r>
              <a:rPr lang="es-EC" dirty="0" smtClean="0"/>
              <a:t>		Soporte Técnico 2</a:t>
            </a:r>
            <a:endParaRPr lang="es-EC" dirty="0"/>
          </a:p>
          <a:p>
            <a:pPr marL="914400" lvl="2" indent="0">
              <a:buNone/>
            </a:pPr>
            <a:endParaRPr lang="es-EC" dirty="0" smtClean="0"/>
          </a:p>
          <a:p>
            <a:pPr marL="914400" lvl="2" indent="0">
              <a:buNone/>
            </a:pPr>
            <a:r>
              <a:rPr lang="es-EC" dirty="0" smtClean="0"/>
              <a:t> 	iii) Análisis financiero de la inversión histórica y actual de TI</a:t>
            </a:r>
          </a:p>
          <a:p>
            <a:pPr marL="301943" lvl="1" indent="0">
              <a:buNone/>
            </a:pPr>
            <a:r>
              <a:rPr lang="es-EC" dirty="0" smtClean="0"/>
              <a:t>			PAC</a:t>
            </a:r>
          </a:p>
          <a:p>
            <a:pPr lvl="1"/>
            <a:endParaRPr lang="es-EC" dirty="0"/>
          </a:p>
        </p:txBody>
      </p:sp>
      <p:sp>
        <p:nvSpPr>
          <p:cNvPr id="2" name="Título 1"/>
          <p:cNvSpPr>
            <a:spLocks noGrp="1"/>
          </p:cNvSpPr>
          <p:nvPr>
            <p:ph type="title"/>
          </p:nvPr>
        </p:nvSpPr>
        <p:spPr>
          <a:xfrm>
            <a:off x="1143001" y="254077"/>
            <a:ext cx="9905998" cy="1478570"/>
          </a:xfrm>
        </p:spPr>
        <p:txBody>
          <a:bodyPr/>
          <a:lstStyle/>
          <a:p>
            <a:pPr algn="ctr"/>
            <a:r>
              <a:rPr lang="es-EC" dirty="0" smtClean="0"/>
              <a:t>FASE 1 SITUACIÓN ACTUAL</a:t>
            </a:r>
            <a:endParaRPr lang="es-EC" dirty="0"/>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9014" y="5898524"/>
            <a:ext cx="922985" cy="959475"/>
          </a:xfrm>
          <a:prstGeom prst="rect">
            <a:avLst/>
          </a:prstGeom>
          <a:noFill/>
          <a:ln>
            <a:noFill/>
          </a:ln>
        </p:spPr>
      </p:pic>
    </p:spTree>
    <p:extLst>
      <p:ext uri="{BB962C8B-B14F-4D97-AF65-F5344CB8AC3E}">
        <p14:creationId xmlns:p14="http://schemas.microsoft.com/office/powerpoint/2010/main" val="3858295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1674</TotalTime>
  <Words>1540</Words>
  <Application>Microsoft Office PowerPoint</Application>
  <PresentationFormat>Panorámica</PresentationFormat>
  <Paragraphs>552</Paragraphs>
  <Slides>32</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0" baseType="lpstr">
      <vt:lpstr>Arial</vt:lpstr>
      <vt:lpstr>Calibri</vt:lpstr>
      <vt:lpstr>Candara</vt:lpstr>
      <vt:lpstr>Symbol</vt:lpstr>
      <vt:lpstr>Times New Roman</vt:lpstr>
      <vt:lpstr>Wingdings</vt:lpstr>
      <vt:lpstr>Forma de onda</vt:lpstr>
      <vt:lpstr>Visio</vt:lpstr>
      <vt:lpstr>Presentación de PowerPoint</vt:lpstr>
      <vt:lpstr>HOSPITAL PABLO ARTURO SUAREZ</vt:lpstr>
      <vt:lpstr>HOSPITAL PABLO ARTURO SUAREZ</vt:lpstr>
      <vt:lpstr> METODOLOGIA DE PLANEACIÓN ESTRATÉGICA DE TECNOLOGÍA DE INFORMACIÓN -PETI</vt:lpstr>
      <vt:lpstr>FASE 1 SITUACIÓN ACTUAL</vt:lpstr>
      <vt:lpstr>FASE 1 SITUACIÓN ACTUAL</vt:lpstr>
      <vt:lpstr>FASE 1 SITUACIÓN ACTUAL</vt:lpstr>
      <vt:lpstr>FASE 1 SITUACIÓN ACTUAL</vt:lpstr>
      <vt:lpstr>FASE 1 SITUACIÓN ACTUAL</vt:lpstr>
      <vt:lpstr>FASE 2 MODELO DE ORGANIZACIÓN</vt:lpstr>
      <vt:lpstr>FASE 2 MODELO DE ORGANIZACIÓN</vt:lpstr>
      <vt:lpstr>FASE 2 MODELO DE ORGANIZACIÓN</vt:lpstr>
      <vt:lpstr>FASE 2 MODELO DE ORGANIZACIÓN</vt:lpstr>
      <vt:lpstr>FASE 2 MODELO DE ORGANIZACIÓN</vt:lpstr>
      <vt:lpstr>FASE 3 MODELO DE TI</vt:lpstr>
      <vt:lpstr>FASE 3 MODELO DE TI</vt:lpstr>
      <vt:lpstr>FASE 3 MODELO DE TI</vt:lpstr>
      <vt:lpstr>FASE 3 MODELO DE TI</vt:lpstr>
      <vt:lpstr>FASE 3 MODELO DE TI</vt:lpstr>
      <vt:lpstr>FASE 3 MODELO DE TI</vt:lpstr>
      <vt:lpstr>FASE 4 MODELO DE PLANEACIÓN</vt:lpstr>
      <vt:lpstr>FASE 4 MODELO DE PLANEACIÓN</vt:lpstr>
      <vt:lpstr>FASE 4 MODELO DE PLANEACIÓN</vt:lpstr>
      <vt:lpstr>FASE 4 MODELO DE PLANEACIÓN</vt:lpstr>
      <vt:lpstr>FASE 4 MODELO DE PLANEACIÓN</vt:lpstr>
      <vt:lpstr>FASE 4 MODELO DE PLANEACIÓN</vt:lpstr>
      <vt:lpstr>FASE 4 MODELO DE PLANEACIÓN</vt:lpstr>
      <vt:lpstr>FASE 4 MODELO DE PLANEACIÓN</vt:lpstr>
      <vt:lpstr>FASE 4 MODELO DE PLANEACIÓN</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Mesa de Servicios</dc:creator>
  <cp:lastModifiedBy>Luffi</cp:lastModifiedBy>
  <cp:revision>105</cp:revision>
  <cp:lastPrinted>2013-08-16T20:04:12Z</cp:lastPrinted>
  <dcterms:created xsi:type="dcterms:W3CDTF">2013-08-15T23:29:40Z</dcterms:created>
  <dcterms:modified xsi:type="dcterms:W3CDTF">2014-05-30T14:20:56Z</dcterms:modified>
</cp:coreProperties>
</file>