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6"/>
  </p:notesMasterIdLst>
  <p:sldIdLst>
    <p:sldId id="256" r:id="rId2"/>
    <p:sldId id="273" r:id="rId3"/>
    <p:sldId id="261" r:id="rId4"/>
    <p:sldId id="263" r:id="rId5"/>
    <p:sldId id="267" r:id="rId6"/>
    <p:sldId id="268" r:id="rId7"/>
    <p:sldId id="262" r:id="rId8"/>
    <p:sldId id="272" r:id="rId9"/>
    <p:sldId id="274" r:id="rId10"/>
    <p:sldId id="276" r:id="rId11"/>
    <p:sldId id="277" r:id="rId12"/>
    <p:sldId id="428" r:id="rId13"/>
    <p:sldId id="279" r:id="rId14"/>
    <p:sldId id="280" r:id="rId15"/>
    <p:sldId id="281" r:id="rId16"/>
    <p:sldId id="282" r:id="rId17"/>
    <p:sldId id="283" r:id="rId18"/>
    <p:sldId id="284" r:id="rId19"/>
    <p:sldId id="286" r:id="rId20"/>
    <p:sldId id="289" r:id="rId21"/>
    <p:sldId id="295"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5" r:id="rId35"/>
    <p:sldId id="314"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9" r:id="rId49"/>
    <p:sldId id="330" r:id="rId50"/>
    <p:sldId id="331" r:id="rId51"/>
    <p:sldId id="333" r:id="rId52"/>
    <p:sldId id="335" r:id="rId53"/>
    <p:sldId id="337" r:id="rId54"/>
    <p:sldId id="338" r:id="rId55"/>
    <p:sldId id="341" r:id="rId56"/>
    <p:sldId id="342" r:id="rId57"/>
    <p:sldId id="343" r:id="rId58"/>
    <p:sldId id="344" r:id="rId59"/>
    <p:sldId id="345" r:id="rId60"/>
    <p:sldId id="346" r:id="rId61"/>
    <p:sldId id="347" r:id="rId62"/>
    <p:sldId id="348" r:id="rId63"/>
    <p:sldId id="349" r:id="rId64"/>
    <p:sldId id="350" r:id="rId65"/>
    <p:sldId id="351" r:id="rId66"/>
    <p:sldId id="353" r:id="rId67"/>
    <p:sldId id="354" r:id="rId68"/>
    <p:sldId id="355" r:id="rId69"/>
    <p:sldId id="356" r:id="rId70"/>
    <p:sldId id="357" r:id="rId71"/>
    <p:sldId id="358" r:id="rId72"/>
    <p:sldId id="359" r:id="rId73"/>
    <p:sldId id="360" r:id="rId74"/>
    <p:sldId id="361" r:id="rId75"/>
    <p:sldId id="362" r:id="rId76"/>
    <p:sldId id="363" r:id="rId77"/>
    <p:sldId id="365" r:id="rId78"/>
    <p:sldId id="367" r:id="rId79"/>
    <p:sldId id="368" r:id="rId80"/>
    <p:sldId id="369" r:id="rId81"/>
    <p:sldId id="370" r:id="rId82"/>
    <p:sldId id="371" r:id="rId83"/>
    <p:sldId id="373" r:id="rId84"/>
    <p:sldId id="374" r:id="rId85"/>
    <p:sldId id="375" r:id="rId86"/>
    <p:sldId id="372" r:id="rId87"/>
    <p:sldId id="376" r:id="rId88"/>
    <p:sldId id="377" r:id="rId89"/>
    <p:sldId id="378" r:id="rId90"/>
    <p:sldId id="379" r:id="rId91"/>
    <p:sldId id="380" r:id="rId92"/>
    <p:sldId id="381" r:id="rId93"/>
    <p:sldId id="382" r:id="rId94"/>
    <p:sldId id="383" r:id="rId95"/>
    <p:sldId id="384" r:id="rId96"/>
    <p:sldId id="385" r:id="rId97"/>
    <p:sldId id="386" r:id="rId98"/>
    <p:sldId id="387" r:id="rId99"/>
    <p:sldId id="388" r:id="rId100"/>
    <p:sldId id="389" r:id="rId101"/>
    <p:sldId id="390" r:id="rId102"/>
    <p:sldId id="393" r:id="rId103"/>
    <p:sldId id="394" r:id="rId104"/>
    <p:sldId id="395" r:id="rId105"/>
    <p:sldId id="396" r:id="rId106"/>
    <p:sldId id="397" r:id="rId107"/>
    <p:sldId id="398" r:id="rId108"/>
    <p:sldId id="399" r:id="rId109"/>
    <p:sldId id="400" r:id="rId110"/>
    <p:sldId id="401" r:id="rId111"/>
    <p:sldId id="402" r:id="rId112"/>
    <p:sldId id="403" r:id="rId113"/>
    <p:sldId id="405" r:id="rId114"/>
    <p:sldId id="406" r:id="rId115"/>
    <p:sldId id="407" r:id="rId116"/>
    <p:sldId id="408" r:id="rId117"/>
    <p:sldId id="409" r:id="rId118"/>
    <p:sldId id="410" r:id="rId119"/>
    <p:sldId id="411" r:id="rId120"/>
    <p:sldId id="412" r:id="rId121"/>
    <p:sldId id="414" r:id="rId122"/>
    <p:sldId id="415" r:id="rId123"/>
    <p:sldId id="416" r:id="rId124"/>
    <p:sldId id="417" r:id="rId125"/>
    <p:sldId id="418" r:id="rId126"/>
    <p:sldId id="419" r:id="rId127"/>
    <p:sldId id="420" r:id="rId128"/>
    <p:sldId id="421" r:id="rId129"/>
    <p:sldId id="422" r:id="rId130"/>
    <p:sldId id="423" r:id="rId131"/>
    <p:sldId id="424" r:id="rId132"/>
    <p:sldId id="425" r:id="rId133"/>
    <p:sldId id="426" r:id="rId134"/>
    <p:sldId id="427" r:id="rId1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58" autoAdjust="0"/>
  </p:normalViewPr>
  <p:slideViewPr>
    <p:cSldViewPr>
      <p:cViewPr>
        <p:scale>
          <a:sx n="70" d="100"/>
          <a:sy n="70" d="100"/>
        </p:scale>
        <p:origin x="-1386"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8BCDE-865D-43A4-B3EC-DC167D9F68A0}" type="datetimeFigureOut">
              <a:rPr lang="es-EC" smtClean="0"/>
              <a:pPr/>
              <a:t>20/07/2014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54E7A-0167-4835-931F-1EB0C9251445}" type="slidenum">
              <a:rPr lang="es-EC" smtClean="0"/>
              <a:pPr/>
              <a:t>‹Nº›</a:t>
            </a:fld>
            <a:endParaRPr lang="es-EC"/>
          </a:p>
        </p:txBody>
      </p:sp>
    </p:spTree>
    <p:extLst>
      <p:ext uri="{BB962C8B-B14F-4D97-AF65-F5344CB8AC3E}">
        <p14:creationId xmlns:p14="http://schemas.microsoft.com/office/powerpoint/2010/main" xmlns="" val="83770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C54E7A-0167-4835-931F-1EB0C9251445}" type="slidenum">
              <a:rPr lang="es-EC" smtClean="0"/>
              <a:pPr/>
              <a:t>35</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C54E7A-0167-4835-931F-1EB0C9251445}" type="slidenum">
              <a:rPr lang="es-EC" smtClean="0"/>
              <a:pPr/>
              <a:t>36</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4F989C6D-A9D5-4885-BF47-D94F4F75B377}"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F989C6D-A9D5-4885-BF47-D94F4F75B37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F989C6D-A9D5-4885-BF47-D94F4F75B377}"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F989C6D-A9D5-4885-BF47-D94F4F75B377}"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F989C6D-A9D5-4885-BF47-D94F4F75B377}"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F989C6D-A9D5-4885-BF47-D94F4F75B377}"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F989C6D-A9D5-4885-BF47-D94F4F75B377}"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F989C6D-A9D5-4885-BF47-D94F4F75B37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F989C6D-A9D5-4885-BF47-D94F4F75B37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F989C6D-A9D5-4885-BF47-D94F4F75B377}"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5889B7D-59BB-4765-A21F-68D169C711FE}" type="datetimeFigureOut">
              <a:rPr lang="es-EC" smtClean="0"/>
              <a:pPr/>
              <a:t>20/07/2014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4F989C6D-A9D5-4885-BF47-D94F4F75B377}"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889B7D-59BB-4765-A21F-68D169C711FE}" type="datetimeFigureOut">
              <a:rPr lang="es-EC" smtClean="0"/>
              <a:pPr/>
              <a:t>20/07/2014</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989C6D-A9D5-4885-BF47-D94F4F75B377}"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268760"/>
            <a:ext cx="7772400" cy="2736303"/>
          </a:xfrm>
        </p:spPr>
        <p:txBody>
          <a:bodyPr>
            <a:normAutofit fontScale="90000"/>
          </a:bodyPr>
          <a:lstStyle/>
          <a:p>
            <a:pPr algn="ctr"/>
            <a:r>
              <a:rPr lang="es-ES" dirty="0" smtClean="0"/>
              <a:t> </a:t>
            </a:r>
            <a:r>
              <a:rPr lang="es-ES" sz="4400" dirty="0" smtClean="0"/>
              <a:t>ANALISIS Y ESTRUCTURACIÓN DEL VALOR ECONÓMICO AGREGADO DE LAS EMPRESAS CEMENTERAS DEL ECUADOR</a:t>
            </a:r>
            <a:endParaRPr lang="es-EC" sz="4400" dirty="0"/>
          </a:p>
        </p:txBody>
      </p:sp>
      <p:sp>
        <p:nvSpPr>
          <p:cNvPr id="3" name="2 Subtítulo"/>
          <p:cNvSpPr>
            <a:spLocks noGrp="1"/>
          </p:cNvSpPr>
          <p:nvPr>
            <p:ph type="subTitle" idx="1"/>
          </p:nvPr>
        </p:nvSpPr>
        <p:spPr>
          <a:xfrm>
            <a:off x="1371600" y="4293096"/>
            <a:ext cx="5864696" cy="1080120"/>
          </a:xfrm>
        </p:spPr>
        <p:txBody>
          <a:bodyPr>
            <a:normAutofit/>
          </a:bodyPr>
          <a:lstStyle/>
          <a:p>
            <a:r>
              <a:rPr lang="es-EC" dirty="0" smtClean="0"/>
              <a:t>DEFENSA PRIMER PROYECTO</a:t>
            </a:r>
          </a:p>
          <a:p>
            <a:r>
              <a:rPr lang="es-EC" dirty="0" smtClean="0"/>
              <a:t>GUADALUPE VIDAL LEÓN</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CONFORMACION DE LAS EMPRESAS CON GRANDES VOLUMENES DE PRODUCCIÓN</a:t>
            </a:r>
            <a:endParaRPr lang="es-EC" sz="3200" dirty="0"/>
          </a:p>
        </p:txBody>
      </p:sp>
      <p:sp>
        <p:nvSpPr>
          <p:cNvPr id="3" name="2 Marcador de contenido"/>
          <p:cNvSpPr>
            <a:spLocks noGrp="1"/>
          </p:cNvSpPr>
          <p:nvPr>
            <p:ph idx="1"/>
          </p:nvPr>
        </p:nvSpPr>
        <p:spPr/>
        <p:txBody>
          <a:bodyPr>
            <a:normAutofit/>
          </a:bodyPr>
          <a:lstStyle/>
          <a:p>
            <a:r>
              <a:rPr lang="es-EC" dirty="0" smtClean="0"/>
              <a:t>Para llegar a ser las más grandes productoras de cemento a nivel mundial, las estrategias de crecimiento han sido:</a:t>
            </a:r>
          </a:p>
          <a:p>
            <a:pPr marL="514350" indent="-514350">
              <a:buAutoNum type="arabicPeriod"/>
            </a:pPr>
            <a:r>
              <a:rPr lang="es-EC" dirty="0" smtClean="0"/>
              <a:t>Fusiones</a:t>
            </a:r>
          </a:p>
          <a:p>
            <a:pPr marL="514350" indent="-514350">
              <a:buAutoNum type="arabicPeriod"/>
            </a:pPr>
            <a:r>
              <a:rPr lang="es-EC" dirty="0" smtClean="0"/>
              <a:t>Compras</a:t>
            </a:r>
          </a:p>
          <a:p>
            <a:pPr marL="514350" indent="-514350">
              <a:buAutoNum type="arabicPeriod"/>
            </a:pPr>
            <a:r>
              <a:rPr lang="es-EC" dirty="0" smtClean="0"/>
              <a:t>Compras de acciones</a:t>
            </a:r>
          </a:p>
          <a:p>
            <a:pPr marL="514350" indent="-514350">
              <a:buAutoNum type="arabicPeriod"/>
            </a:pPr>
            <a:r>
              <a:rPr lang="es-EC" dirty="0" smtClean="0"/>
              <a:t>Adquisición de participaciones</a:t>
            </a:r>
          </a:p>
          <a:p>
            <a:pPr marL="514350" indent="-514350">
              <a:buAutoNum type="arabicPeriod"/>
            </a:pPr>
            <a:r>
              <a:rPr lang="es-EC" dirty="0" smtClean="0"/>
              <a:t>Adquisición de empresas con fuentes de materias primas en lugares estratégicos </a:t>
            </a:r>
            <a:endParaRPr lang="es-EC"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Grp="1" noChangeAspect="1" noChangeArrowheads="1"/>
          </p:cNvPicPr>
          <p:nvPr>
            <p:ph idx="1"/>
          </p:nvPr>
        </p:nvPicPr>
        <p:blipFill>
          <a:blip r:embed="rId2" cstate="print"/>
          <a:srcRect l="45499" t="48245" r="18626" b="15960"/>
          <a:stretch>
            <a:fillRect/>
          </a:stretch>
        </p:blipFill>
        <p:spPr bwMode="auto">
          <a:xfrm>
            <a:off x="1475656" y="1556792"/>
            <a:ext cx="612068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4000" dirty="0" smtClean="0"/>
              <a:t>CRECIMIENTO DEL CAPITAL INVERTIDO Y  CIFRA DE NEGOCIOS</a:t>
            </a:r>
            <a:endParaRPr lang="es-EC" sz="4000" dirty="0"/>
          </a:p>
        </p:txBody>
      </p:sp>
      <p:sp>
        <p:nvSpPr>
          <p:cNvPr id="3" name="2 Marcador de contenido"/>
          <p:cNvSpPr>
            <a:spLocks noGrp="1"/>
          </p:cNvSpPr>
          <p:nvPr>
            <p:ph idx="1"/>
          </p:nvPr>
        </p:nvSpPr>
        <p:spPr/>
        <p:txBody>
          <a:bodyPr>
            <a:normAutofit lnSpcReduction="10000"/>
          </a:bodyPr>
          <a:lstStyle/>
          <a:p>
            <a:r>
              <a:rPr lang="es-ES" dirty="0" smtClean="0"/>
              <a:t>El capital invertido son los bienes que constituyen el activo de una empresa</a:t>
            </a:r>
          </a:p>
          <a:p>
            <a:r>
              <a:rPr lang="es-ES" dirty="0" smtClean="0"/>
              <a:t>Son los desembolsos realizados por los inversionistas para iniciar un negocio</a:t>
            </a:r>
          </a:p>
          <a:p>
            <a:r>
              <a:rPr lang="es-ES" dirty="0" smtClean="0"/>
              <a:t>Mas los montos adicionales de capital que se realizan en el transcurso de su funcionamiento</a:t>
            </a:r>
            <a:endParaRPr lang="es-EC" dirty="0" smtClean="0"/>
          </a:p>
          <a:p>
            <a:r>
              <a:rPr lang="es-ES" dirty="0" smtClean="0"/>
              <a:t>Para el crecimiento del capital invertido con el incremento del activo (un bien o un derecho, expresados en dinero), en ocasiones es necesario endeudarse para poder adquirir activos como maquinaria, bienes inmuebles, inventarios, etc.,</a:t>
            </a:r>
            <a:endParaRPr lang="es-EC"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r>
              <a:rPr lang="es-ES" dirty="0" smtClean="0"/>
              <a:t>Artemio </a:t>
            </a:r>
            <a:r>
              <a:rPr lang="es-ES" dirty="0" smtClean="0"/>
              <a:t>Milla</a:t>
            </a:r>
            <a:r>
              <a:rPr lang="es-ES" dirty="0" smtClean="0"/>
              <a:t>, menciona que, </a:t>
            </a:r>
            <a:r>
              <a:rPr lang="es-ES" dirty="0" smtClean="0"/>
              <a:t>es necesario aclarar que la estructura económico-financiera de la empresa está compuesta por el activo,  inversión o estructura económica y por el pasivo, financiación o estructura financiera, este análisis enfatiza la vertiente financiera </a:t>
            </a:r>
            <a:endParaRPr lang="es-EC" dirty="0" smtClean="0"/>
          </a:p>
          <a:p>
            <a:r>
              <a:rPr lang="es-ES" dirty="0" smtClean="0"/>
              <a:t>La estructura económica está compuesta de las inversiones en activos fijos netos y en necesidades operativas de fondos</a:t>
            </a:r>
          </a:p>
          <a:p>
            <a:r>
              <a:rPr lang="es-ES" dirty="0" smtClean="0"/>
              <a:t>La estructura financiera se compone de la financiación propia (recursos y fondos propios) y de la financiación ajena (deuda)</a:t>
            </a:r>
            <a:endParaRPr lang="es-EC" dirty="0" smtClean="0"/>
          </a:p>
          <a:p>
            <a:endParaRPr lang="es-EC"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artemiomilla.net/images/stories/imagenes/cuadro1.jpg"/>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195736" y="1052736"/>
            <a:ext cx="4605311" cy="4911824"/>
          </a:xfrm>
          <a:prstGeom prst="rect">
            <a:avLst/>
          </a:prstGeom>
          <a:noFill/>
          <a:ln>
            <a:no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Grp="1" noChangeAspect="1" noChangeArrowheads="1"/>
          </p:cNvPicPr>
          <p:nvPr>
            <p:ph idx="1"/>
          </p:nvPr>
        </p:nvPicPr>
        <p:blipFill>
          <a:blip r:embed="rId2" cstate="print"/>
          <a:srcRect l="46500" t="31746" r="17625" b="12228"/>
          <a:stretch>
            <a:fillRect/>
          </a:stretch>
        </p:blipFill>
        <p:spPr bwMode="auto">
          <a:xfrm>
            <a:off x="1403648" y="908720"/>
            <a:ext cx="6624736"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224136"/>
          </a:xfrm>
        </p:spPr>
        <p:txBody>
          <a:bodyPr>
            <a:normAutofit fontScale="90000"/>
          </a:bodyPr>
          <a:lstStyle/>
          <a:p>
            <a:pPr algn="ctr"/>
            <a:r>
              <a:rPr lang="es-EC" sz="4000" dirty="0" smtClean="0"/>
              <a:t>RETORNO DEL CAPITAL INVERTIDO (ROIC) </a:t>
            </a:r>
            <a:r>
              <a:rPr lang="es-EC" sz="2700" b="1" i="1" dirty="0" smtClean="0"/>
              <a:t>ROIC = Utilidad operativa * (1 – Impuesto a la Renta) / Capital invertido)</a:t>
            </a:r>
            <a:endParaRPr lang="es-EC" sz="2700" dirty="0"/>
          </a:p>
        </p:txBody>
      </p:sp>
      <p:pic>
        <p:nvPicPr>
          <p:cNvPr id="139266" name="Picture 2"/>
          <p:cNvPicPr>
            <a:picLocks noGrp="1" noChangeAspect="1" noChangeArrowheads="1"/>
          </p:cNvPicPr>
          <p:nvPr>
            <p:ph idx="1"/>
          </p:nvPr>
        </p:nvPicPr>
        <p:blipFill rotWithShape="1">
          <a:blip r:embed="rId2" cstate="print"/>
          <a:srcRect l="47581" t="54186" r="17982" b="28402"/>
          <a:stretch/>
        </p:blipFill>
        <p:spPr bwMode="auto">
          <a:xfrm>
            <a:off x="2051720" y="2852936"/>
            <a:ext cx="5472608"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226400"/>
          </a:xfrm>
        </p:spPr>
        <p:txBody>
          <a:bodyPr>
            <a:normAutofit fontScale="90000"/>
          </a:bodyPr>
          <a:lstStyle/>
          <a:p>
            <a:r>
              <a:rPr lang="es-EC" sz="3200" dirty="0" smtClean="0"/>
              <a:t>COVERTURA DE INVERSIONES (</a:t>
            </a:r>
            <a:r>
              <a:rPr lang="es-ES" sz="3200" dirty="0" smtClean="0"/>
              <a:t>cobertura de inversiones (Utilidad Operativa), respecto al Capital Invertido )</a:t>
            </a:r>
            <a:endParaRPr lang="es-EC" sz="3200" dirty="0"/>
          </a:p>
        </p:txBody>
      </p:sp>
      <p:pic>
        <p:nvPicPr>
          <p:cNvPr id="140290" name="Picture 2"/>
          <p:cNvPicPr>
            <a:picLocks noGrp="1" noChangeAspect="1" noChangeArrowheads="1"/>
          </p:cNvPicPr>
          <p:nvPr>
            <p:ph idx="1"/>
          </p:nvPr>
        </p:nvPicPr>
        <p:blipFill>
          <a:blip r:embed="rId2" cstate="print"/>
          <a:srcRect l="51789" t="51544" r="23165" b="29364"/>
          <a:stretch>
            <a:fillRect/>
          </a:stretch>
        </p:blipFill>
        <p:spPr bwMode="auto">
          <a:xfrm>
            <a:off x="1763688" y="2420888"/>
            <a:ext cx="5688632"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200" dirty="0" smtClean="0"/>
              <a:t>CRECIMIENTO DEL CAPITAL INVERTIDO O CIFRA DE NEGOCIOS (VENTAS – ACTIVOS)</a:t>
            </a:r>
            <a:endParaRPr lang="es-EC" sz="3200" dirty="0"/>
          </a:p>
        </p:txBody>
      </p:sp>
      <p:pic>
        <p:nvPicPr>
          <p:cNvPr id="141314" name="Picture 2"/>
          <p:cNvPicPr>
            <a:picLocks noGrp="1" noChangeAspect="1" noChangeArrowheads="1"/>
          </p:cNvPicPr>
          <p:nvPr>
            <p:ph idx="1"/>
          </p:nvPr>
        </p:nvPicPr>
        <p:blipFill>
          <a:blip r:embed="rId2" cstate="print"/>
          <a:srcRect l="50895" t="67454" r="22270" b="13454"/>
          <a:stretch>
            <a:fillRect/>
          </a:stretch>
        </p:blipFill>
        <p:spPr bwMode="auto">
          <a:xfrm>
            <a:off x="1979712" y="2204864"/>
            <a:ext cx="5184576"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VENTAS SOBRE ACTIVOS</a:t>
            </a:r>
            <a:endParaRPr lang="es-EC" dirty="0"/>
          </a:p>
        </p:txBody>
      </p:sp>
      <p:pic>
        <p:nvPicPr>
          <p:cNvPr id="142338" name="Picture 2"/>
          <p:cNvPicPr>
            <a:picLocks noGrp="1" noChangeAspect="1" noChangeArrowheads="1"/>
          </p:cNvPicPr>
          <p:nvPr>
            <p:ph idx="1"/>
          </p:nvPr>
        </p:nvPicPr>
        <p:blipFill>
          <a:blip r:embed="rId2" cstate="print"/>
          <a:srcRect l="50986" t="69045" r="22179" b="11863"/>
          <a:stretch>
            <a:fillRect/>
          </a:stretch>
        </p:blipFill>
        <p:spPr bwMode="auto">
          <a:xfrm>
            <a:off x="1691680" y="2132856"/>
            <a:ext cx="518457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RENTABILIDAD DIFERENCIAL ROIC –WACC Y CREACION DEL VALOR PARA EL ACCIONISTA</a:t>
            </a:r>
            <a:endParaRPr lang="es-EC" sz="3200" dirty="0"/>
          </a:p>
        </p:txBody>
      </p:sp>
      <p:sp>
        <p:nvSpPr>
          <p:cNvPr id="3" name="2 Marcador de contenido"/>
          <p:cNvSpPr>
            <a:spLocks noGrp="1"/>
          </p:cNvSpPr>
          <p:nvPr>
            <p:ph idx="1"/>
          </p:nvPr>
        </p:nvSpPr>
        <p:spPr>
          <a:xfrm>
            <a:off x="457200" y="2132856"/>
            <a:ext cx="8229600" cy="4191744"/>
          </a:xfrm>
        </p:spPr>
        <p:txBody>
          <a:bodyPr>
            <a:normAutofit/>
          </a:bodyPr>
          <a:lstStyle/>
          <a:p>
            <a:r>
              <a:rPr lang="es-ES" dirty="0" smtClean="0"/>
              <a:t>Las empresas se crean por intereses económicos y financieros</a:t>
            </a:r>
          </a:p>
          <a:p>
            <a:r>
              <a:rPr lang="es-ES" dirty="0" smtClean="0"/>
              <a:t>Para los accionistas y/o propietarios, no solo es necesario que al final de cada período haya utilidades sino también que la compañía crezca en el largo plazo</a:t>
            </a:r>
          </a:p>
          <a:p>
            <a:r>
              <a:rPr lang="es-ES" dirty="0" smtClean="0"/>
              <a:t>Esto permite ir hacia la gestión orientada a la creación de valor para el accionista</a:t>
            </a:r>
            <a:endParaRPr lang="es-EC" dirty="0" smtClean="0"/>
          </a:p>
          <a:p>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HOLCIM</a:t>
            </a:r>
            <a:endParaRPr lang="es-EC" dirty="0"/>
          </a:p>
        </p:txBody>
      </p:sp>
      <p:sp>
        <p:nvSpPr>
          <p:cNvPr id="3" name="2 Marcador de contenido"/>
          <p:cNvSpPr>
            <a:spLocks noGrp="1"/>
          </p:cNvSpPr>
          <p:nvPr>
            <p:ph idx="1"/>
          </p:nvPr>
        </p:nvSpPr>
        <p:spPr/>
        <p:txBody>
          <a:bodyPr>
            <a:normAutofit fontScale="92500" lnSpcReduction="10000"/>
          </a:bodyPr>
          <a:lstStyle/>
          <a:p>
            <a:r>
              <a:rPr lang="es-EC" dirty="0" smtClean="0"/>
              <a:t>HOLCIM: </a:t>
            </a:r>
            <a:r>
              <a:rPr lang="es-ES" b="1" dirty="0" smtClean="0"/>
              <a:t>“empresa que lidera la soluciones para la construcción a nivel mundial”, </a:t>
            </a:r>
            <a:r>
              <a:rPr lang="es-ES" dirty="0" smtClean="0"/>
              <a:t>70 países</a:t>
            </a:r>
          </a:p>
          <a:p>
            <a:r>
              <a:rPr lang="es-ES" dirty="0" smtClean="0"/>
              <a:t>En 2013, pasa a ser la primera empresa productora de cemento a nivel mundial</a:t>
            </a:r>
          </a:p>
          <a:p>
            <a:r>
              <a:rPr lang="es-ES" dirty="0" smtClean="0"/>
              <a:t>Para el año 2012 ésta empresa de origen suizo fundada en 1912, lidera el suministro de cementos, otros productos y materiales como hormigón premezclado y combustibles para la construcción</a:t>
            </a:r>
          </a:p>
          <a:p>
            <a:r>
              <a:rPr lang="es-ES" dirty="0" smtClean="0"/>
              <a:t>Su estrategia es adquirir participaciones en otras empresas como en Cemento </a:t>
            </a:r>
            <a:r>
              <a:rPr lang="es-ES" dirty="0" err="1" smtClean="0"/>
              <a:t>Polpaico</a:t>
            </a:r>
            <a:r>
              <a:rPr lang="es-ES" dirty="0" smtClean="0"/>
              <a:t> de Chile y </a:t>
            </a:r>
            <a:r>
              <a:rPr lang="es-ES" dirty="0" err="1" smtClean="0"/>
              <a:t>Apasco</a:t>
            </a:r>
            <a:r>
              <a:rPr lang="es-ES" dirty="0" smtClean="0"/>
              <a:t> en México.</a:t>
            </a:r>
            <a:endParaRPr lang="es-EC" dirty="0" smtClean="0"/>
          </a:p>
          <a:p>
            <a:r>
              <a:rPr lang="es-EC" dirty="0" smtClean="0"/>
              <a:t>La </a:t>
            </a:r>
            <a:r>
              <a:rPr lang="es-ES" dirty="0" smtClean="0"/>
              <a:t>mitad</a:t>
            </a:r>
            <a:r>
              <a:rPr lang="es-EC" dirty="0" smtClean="0"/>
              <a:t> de sus ventas las hace en países emergentes</a:t>
            </a:r>
            <a:endParaRPr lang="es-ES" dirty="0" smtClean="0"/>
          </a:p>
          <a:p>
            <a:endParaRPr lang="es-EC" dirty="0" smtClean="0"/>
          </a:p>
          <a:p>
            <a:endParaRPr lang="es-EC"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4641379"/>
          </a:xfrm>
        </p:spPr>
        <p:txBody>
          <a:bodyPr>
            <a:normAutofit/>
          </a:bodyPr>
          <a:lstStyle/>
          <a:p>
            <a:r>
              <a:rPr lang="es-EC" dirty="0" smtClean="0"/>
              <a:t>La única </a:t>
            </a:r>
            <a:r>
              <a:rPr lang="es-EC" dirty="0"/>
              <a:t>forma de calcular que el negocio  sea sostenible en el </a:t>
            </a:r>
            <a:r>
              <a:rPr lang="es-EC" dirty="0" smtClean="0"/>
              <a:t>tiempo </a:t>
            </a:r>
            <a:r>
              <a:rPr lang="es-ES" dirty="0" smtClean="0"/>
              <a:t>se logra cuando (ROIC) es remplazado por la </a:t>
            </a:r>
            <a:r>
              <a:rPr lang="es-EC" dirty="0" smtClean="0"/>
              <a:t>tasa interna de retorno de los flujos de capital libre, donde el  ROIC </a:t>
            </a:r>
            <a:r>
              <a:rPr lang="es-ES" dirty="0" smtClean="0"/>
              <a:t>es superior al Coste de dicho Capital (WACC)</a:t>
            </a:r>
            <a:endParaRPr lang="es-EC" dirty="0" smtClean="0"/>
          </a:p>
          <a:p>
            <a:r>
              <a:rPr lang="es-EC" dirty="0" smtClean="0"/>
              <a:t>Para lo cual es necesario obtener una rentabilidad adicional o crecimiento y que ésta pueda  expresarse en términos de ROIC – WACC</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073427"/>
          </a:xfrm>
        </p:spPr>
        <p:txBody>
          <a:bodyPr>
            <a:normAutofit/>
          </a:bodyPr>
          <a:lstStyle/>
          <a:p>
            <a:r>
              <a:rPr lang="es-EC" dirty="0" smtClean="0"/>
              <a:t>Con el uso de éstos tres inductores:</a:t>
            </a:r>
          </a:p>
          <a:p>
            <a:pPr lvl="0">
              <a:buNone/>
            </a:pPr>
            <a:r>
              <a:rPr lang="es-EC" dirty="0" smtClean="0"/>
              <a:t>1. Crecimiento, en términos de inversión, cifra de negocio o resultados operativos después de impuestos</a:t>
            </a:r>
          </a:p>
          <a:p>
            <a:pPr lvl="0">
              <a:buNone/>
            </a:pPr>
            <a:r>
              <a:rPr lang="es-EC" dirty="0" smtClean="0"/>
              <a:t>2. Rentabilidad extra expresada como ROIC – WACC (Retorno del capital invertido -  Costo de Capital  Promedio Ponderado)</a:t>
            </a:r>
          </a:p>
          <a:p>
            <a:pPr>
              <a:buNone/>
            </a:pPr>
            <a:r>
              <a:rPr lang="es-EC" dirty="0" smtClean="0"/>
              <a:t>3. Sostenibilidad o período de ventaja competitiva (no comparativas con otras empresas), o período durante el cual una empresa está obteniendo un ROIC superior al WACC</a:t>
            </a:r>
            <a:endParaRPr lang="es-EC"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7"/>
            <a:ext cx="8229600" cy="3888432"/>
          </a:xfrm>
        </p:spPr>
        <p:txBody>
          <a:bodyPr/>
          <a:lstStyle/>
          <a:p>
            <a:r>
              <a:rPr lang="es-EC" dirty="0" smtClean="0"/>
              <a:t>Estos inductores permiten identificar los objetivos estratégicos de una compañía desde la perspectiva financiera</a:t>
            </a:r>
          </a:p>
          <a:p>
            <a:r>
              <a:rPr lang="es-EC" dirty="0" smtClean="0"/>
              <a:t>De la obtención de flujos de caja disponible para las acciones superiores a las expectativas de los inversores</a:t>
            </a:r>
          </a:p>
          <a:p>
            <a:r>
              <a:rPr lang="es-EC" dirty="0" smtClean="0"/>
              <a:t>La consecución de una rentabilidad extra (ROIC – WACC)</a:t>
            </a:r>
          </a:p>
          <a:p>
            <a:endParaRPr lang="es-EC"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a:bodyPr>
          <a:lstStyle/>
          <a:p>
            <a:r>
              <a:rPr lang="es-EC" dirty="0" smtClean="0"/>
              <a:t>Se tomará la fórmula del WACC anteriormente usada, para una rentabilidad exigida del 15% y 20% para los dos años  </a:t>
            </a:r>
          </a:p>
          <a:p>
            <a:r>
              <a:rPr lang="es-EC" b="1" dirty="0" smtClean="0"/>
              <a:t>WACC =  (</a:t>
            </a:r>
            <a:r>
              <a:rPr lang="es-EC" b="1" dirty="0" err="1" smtClean="0"/>
              <a:t>Kd</a:t>
            </a:r>
            <a:r>
              <a:rPr lang="es-EC" b="1" dirty="0" smtClean="0"/>
              <a:t>*D (1-T) +</a:t>
            </a:r>
            <a:r>
              <a:rPr lang="es-EC" b="1" dirty="0" err="1" smtClean="0"/>
              <a:t>Ke</a:t>
            </a:r>
            <a:r>
              <a:rPr lang="es-EC" b="1" dirty="0" smtClean="0"/>
              <a:t>*E) / (D+E)</a:t>
            </a:r>
          </a:p>
          <a:p>
            <a:r>
              <a:rPr lang="es-EC" dirty="0" smtClean="0"/>
              <a:t>Donde,</a:t>
            </a:r>
          </a:p>
          <a:p>
            <a:r>
              <a:rPr lang="es-EC" i="1" dirty="0" err="1" smtClean="0"/>
              <a:t>Kd</a:t>
            </a:r>
            <a:r>
              <a:rPr lang="es-EC" i="1" dirty="0" smtClean="0"/>
              <a:t> = </a:t>
            </a:r>
            <a:r>
              <a:rPr lang="es-EC" dirty="0" smtClean="0"/>
              <a:t>Costo de la Deuda Financiera (Gastos Financieros / Pasivo)</a:t>
            </a:r>
          </a:p>
          <a:p>
            <a:r>
              <a:rPr lang="es-EC" i="1" dirty="0" smtClean="0"/>
              <a:t>T   = </a:t>
            </a:r>
            <a:r>
              <a:rPr lang="es-EC" dirty="0" smtClean="0"/>
              <a:t>Impuesto a la Renta + Participación de los Trabajadores </a:t>
            </a:r>
          </a:p>
          <a:p>
            <a:r>
              <a:rPr lang="es-EC" i="1" dirty="0" err="1" smtClean="0"/>
              <a:t>Ke</a:t>
            </a:r>
            <a:r>
              <a:rPr lang="es-EC" i="1" dirty="0" smtClean="0"/>
              <a:t> = </a:t>
            </a:r>
            <a:r>
              <a:rPr lang="es-EC" dirty="0" smtClean="0"/>
              <a:t>Rentabilidad exigida por los accionistas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i="1" dirty="0" smtClean="0"/>
              <a:t>D  = </a:t>
            </a:r>
            <a:r>
              <a:rPr lang="es-EC" dirty="0" smtClean="0"/>
              <a:t>Obligaciones con instituciones financieras</a:t>
            </a:r>
          </a:p>
          <a:p>
            <a:r>
              <a:rPr lang="es-EC" i="1" dirty="0" smtClean="0"/>
              <a:t>E  = </a:t>
            </a:r>
            <a:r>
              <a:rPr lang="es-EC" dirty="0" smtClean="0"/>
              <a:t>Capital suscrito y pagado</a:t>
            </a:r>
          </a:p>
          <a:p>
            <a:r>
              <a:rPr lang="es-EC" dirty="0" smtClean="0"/>
              <a:t>Se tomó </a:t>
            </a:r>
            <a:r>
              <a:rPr lang="es-EC" b="1" i="1" dirty="0" smtClean="0"/>
              <a:t>T</a:t>
            </a:r>
            <a:r>
              <a:rPr lang="es-EC" dirty="0" smtClean="0"/>
              <a:t> (Impuesto a la Renta + participación de los trabajadores) 35,4% para el año 2011 y 34,55% para el año 2012</a:t>
            </a:r>
            <a:endParaRPr lang="es-EC"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Grp="1" noChangeAspect="1" noChangeArrowheads="1"/>
          </p:cNvPicPr>
          <p:nvPr>
            <p:ph idx="1"/>
          </p:nvPr>
        </p:nvPicPr>
        <p:blipFill>
          <a:blip r:embed="rId2" cstate="print"/>
          <a:srcRect l="46422" t="37225" r="18692" b="46865"/>
          <a:stretch>
            <a:fillRect/>
          </a:stretch>
        </p:blipFill>
        <p:spPr bwMode="auto">
          <a:xfrm>
            <a:off x="2123728" y="1412776"/>
            <a:ext cx="5688632" cy="2448272"/>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Grp="1" noChangeAspect="1" noChangeArrowheads="1"/>
          </p:cNvPicPr>
          <p:nvPr>
            <p:ph idx="1"/>
          </p:nvPr>
        </p:nvPicPr>
        <p:blipFill>
          <a:blip r:embed="rId2" cstate="print"/>
          <a:srcRect l="46422" t="64272" r="16903" b="19818"/>
          <a:stretch>
            <a:fillRect/>
          </a:stretch>
        </p:blipFill>
        <p:spPr bwMode="auto">
          <a:xfrm>
            <a:off x="1835696" y="1844824"/>
            <a:ext cx="6120680" cy="2520280"/>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ROIC – WACC (Rentabilidad extra)</a:t>
            </a:r>
            <a:endParaRPr lang="es-EC" dirty="0"/>
          </a:p>
        </p:txBody>
      </p:sp>
      <p:pic>
        <p:nvPicPr>
          <p:cNvPr id="145410" name="Picture 2"/>
          <p:cNvPicPr>
            <a:picLocks noGrp="1" noChangeAspect="1" noChangeArrowheads="1"/>
          </p:cNvPicPr>
          <p:nvPr>
            <p:ph idx="1"/>
          </p:nvPr>
        </p:nvPicPr>
        <p:blipFill>
          <a:blip r:embed="rId2" cstate="print"/>
          <a:srcRect l="46514" t="39775" r="17706" b="22041"/>
          <a:stretch>
            <a:fillRect/>
          </a:stretch>
        </p:blipFill>
        <p:spPr bwMode="auto">
          <a:xfrm>
            <a:off x="827584" y="2132856"/>
            <a:ext cx="7200800"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96720"/>
          </a:xfrm>
        </p:spPr>
        <p:txBody>
          <a:bodyPr>
            <a:normAutofit fontScale="90000"/>
          </a:bodyPr>
          <a:lstStyle/>
          <a:p>
            <a:pPr lvl="0" algn="ct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a:t/>
            </a:r>
            <a:br>
              <a:rPr lang="es-ES" sz="3600" b="1" dirty="0"/>
            </a:br>
            <a:r>
              <a:rPr lang="es-ES" sz="3600" b="1" dirty="0" smtClean="0"/>
              <a:t/>
            </a:r>
            <a:br>
              <a:rPr lang="es-ES" sz="3600" b="1" dirty="0" smtClean="0"/>
            </a:br>
            <a:r>
              <a:rPr lang="es-ES" sz="3600" b="1" dirty="0"/>
              <a:t/>
            </a:r>
            <a:br>
              <a:rPr lang="es-ES" sz="3600" b="1" dirty="0"/>
            </a:br>
            <a:r>
              <a:rPr lang="es-ES" sz="3600" b="1" dirty="0" smtClean="0"/>
              <a:t/>
            </a:r>
            <a:br>
              <a:rPr lang="es-ES" sz="3600" b="1" dirty="0" smtClean="0"/>
            </a:br>
            <a:r>
              <a:rPr lang="es-EC" b="1" dirty="0" smtClean="0"/>
              <a:t/>
            </a:r>
            <a:br>
              <a:rPr lang="es-EC" b="1" dirty="0" smtClean="0"/>
            </a:br>
            <a:r>
              <a:rPr lang="es-ES" sz="3600" b="1" dirty="0"/>
              <a:t>CONCEPTOS Y APLICACIONES DEL VALOR ECONOMICO  AGREGADO (EVA)</a:t>
            </a:r>
            <a:endParaRPr lang="es-EC" sz="3600" dirty="0"/>
          </a:p>
        </p:txBody>
      </p:sp>
      <p:sp>
        <p:nvSpPr>
          <p:cNvPr id="3" name="2 Marcador de contenido"/>
          <p:cNvSpPr>
            <a:spLocks noGrp="1"/>
          </p:cNvSpPr>
          <p:nvPr>
            <p:ph idx="1"/>
          </p:nvPr>
        </p:nvSpPr>
        <p:spPr/>
        <p:txBody>
          <a:bodyPr>
            <a:normAutofit/>
          </a:bodyPr>
          <a:lstStyle/>
          <a:p>
            <a:r>
              <a:rPr lang="es-ES" dirty="0" smtClean="0"/>
              <a:t>La generación de valor económico es un método que permite medir la verdadera rentabilidad de una empresa</a:t>
            </a:r>
          </a:p>
          <a:p>
            <a:r>
              <a:rPr lang="es-ES" dirty="0" smtClean="0"/>
              <a:t>Es la única herramienta de desempeño de gestión del negocio y actividad organizacional que permite apreciar la creación de valor</a:t>
            </a:r>
          </a:p>
          <a:p>
            <a:r>
              <a:rPr lang="es-ES" dirty="0" smtClean="0"/>
              <a:t>A través de una expresión monetaria </a:t>
            </a:r>
          </a:p>
          <a:p>
            <a:endParaRPr lang="es-EC"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normAutofit/>
          </a:bodyPr>
          <a:lstStyle/>
          <a:p>
            <a:r>
              <a:rPr lang="es-ES" dirty="0"/>
              <a:t>EVA </a:t>
            </a:r>
            <a:r>
              <a:rPr lang="es-ES" dirty="0" smtClean="0"/>
              <a:t>es el resultado una </a:t>
            </a:r>
            <a:r>
              <a:rPr lang="es-ES" dirty="0"/>
              <a:t>vez que se han atendido todos los gastos y satisfecho una utilidad mínima esperada por los accionistas</a:t>
            </a:r>
          </a:p>
          <a:p>
            <a:r>
              <a:rPr lang="es-ES" dirty="0" smtClean="0"/>
              <a:t>Es el importe que queda una vez que se han deducido de los ingresos la totalidad de los gastos incluidos el costo de oportunidad del capital y los impuestos</a:t>
            </a:r>
          </a:p>
          <a:p>
            <a:r>
              <a:rPr lang="es-ES" dirty="0" smtClean="0"/>
              <a:t>Se considera que es la productividad de todos los factores utilizados para desarrollar la actividad empresarial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LAFARGE</a:t>
            </a:r>
            <a:endParaRPr lang="es-EC" dirty="0"/>
          </a:p>
        </p:txBody>
      </p:sp>
      <p:sp>
        <p:nvSpPr>
          <p:cNvPr id="3" name="2 Marcador de contenido"/>
          <p:cNvSpPr>
            <a:spLocks noGrp="1"/>
          </p:cNvSpPr>
          <p:nvPr>
            <p:ph idx="1"/>
          </p:nvPr>
        </p:nvSpPr>
        <p:spPr>
          <a:xfrm>
            <a:off x="457200" y="2060848"/>
            <a:ext cx="8147248" cy="4263752"/>
          </a:xfrm>
        </p:spPr>
        <p:txBody>
          <a:bodyPr>
            <a:normAutofit fontScale="92500"/>
          </a:bodyPr>
          <a:lstStyle/>
          <a:p>
            <a:r>
              <a:rPr lang="es-ES" dirty="0"/>
              <a:t>Origen francés, fundada en 1833, en 1864 firmó su primer contrato internacional para </a:t>
            </a:r>
            <a:r>
              <a:rPr lang="es-EC" dirty="0"/>
              <a:t>distribuir</a:t>
            </a:r>
            <a:r>
              <a:rPr lang="es-ES" dirty="0"/>
              <a:t> 110.000 toneladas de cal para el proyecto de construcción del Canal de Suez</a:t>
            </a:r>
          </a:p>
          <a:p>
            <a:r>
              <a:rPr lang="es-ES" dirty="0"/>
              <a:t>Primeros en la producción de cementos portland blancos, en 1919 se constituye en la compañía pública denominada “Sociedad anónima de cementos y cal de Lafarge y del </a:t>
            </a:r>
            <a:r>
              <a:rPr lang="es-ES" dirty="0" err="1"/>
              <a:t>Teil</a:t>
            </a:r>
            <a:r>
              <a:rPr lang="es-ES" dirty="0"/>
              <a:t>”</a:t>
            </a:r>
          </a:p>
          <a:p>
            <a:r>
              <a:rPr lang="es-ES" dirty="0"/>
              <a:t>En 1980 se une al productor belga de carbón, coque y fertilizantes </a:t>
            </a:r>
            <a:r>
              <a:rPr lang="es-ES" dirty="0" err="1"/>
              <a:t>Coppée</a:t>
            </a:r>
            <a:r>
              <a:rPr lang="es-ES" dirty="0"/>
              <a:t> y se convierte en SA Lafarge </a:t>
            </a:r>
            <a:r>
              <a:rPr lang="es-ES" dirty="0" err="1"/>
              <a:t>Coppée</a:t>
            </a:r>
            <a:endParaRPr lang="es-ES" dirty="0"/>
          </a:p>
          <a:p>
            <a:r>
              <a:rPr lang="es-ES" dirty="0"/>
              <a:t>En 1987  adquiere la planta Nacional de Yeso de Francia</a:t>
            </a:r>
          </a:p>
          <a:p>
            <a:endParaRPr lang="es-EC" dirty="0"/>
          </a:p>
        </p:txBody>
      </p:sp>
    </p:spTree>
    <p:extLst>
      <p:ext uri="{BB962C8B-B14F-4D97-AF65-F5344CB8AC3E}">
        <p14:creationId xmlns:p14="http://schemas.microsoft.com/office/powerpoint/2010/main" xmlns="" val="363889089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normAutofit lnSpcReduction="10000"/>
          </a:bodyPr>
          <a:lstStyle/>
          <a:p>
            <a:r>
              <a:rPr lang="es-ES" dirty="0" smtClean="0"/>
              <a:t>Solo se crea el valor en una empresa cuando la rentabilidad generada supera el costo de oportunidad de los accionistas</a:t>
            </a:r>
            <a:endParaRPr lang="es-EC" dirty="0" smtClean="0"/>
          </a:p>
          <a:p>
            <a:r>
              <a:rPr lang="es-ES" dirty="0" smtClean="0"/>
              <a:t>Si una empresa obtiene rentabilidad sobre sus activos y ésta es mayor que el costo de capital WACC, sobre el valor de dichos activos se genera un remanente que se denomina Valor Económico Agregado “EVA”</a:t>
            </a:r>
          </a:p>
          <a:p>
            <a:r>
              <a:rPr lang="es-ES" dirty="0"/>
              <a:t>Los activos a considerar en el cálculo del EVA son los activos netos de </a:t>
            </a:r>
            <a:r>
              <a:rPr lang="es-ES" dirty="0" smtClean="0"/>
              <a:t>operación: </a:t>
            </a:r>
            <a:r>
              <a:rPr lang="es-ES" dirty="0"/>
              <a:t>KTNO (Capital de Trabajo Neto Operativo), más el valor del mercado de los activos fijos y demás inversiones operativas a largo plazo</a:t>
            </a:r>
            <a:endParaRPr lang="es-EC" dirty="0"/>
          </a:p>
          <a:p>
            <a:endParaRPr lang="es-EC" dirty="0" smtClean="0"/>
          </a:p>
          <a:p>
            <a:endParaRPr lang="es-EC"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sz="3200" dirty="0" smtClean="0"/>
              <a:t>CALCULO DEL EVA PARA EL SECTOR CEMENTERO ECUATORIANO CON VALORES OBTENIDOS DEL WACC</a:t>
            </a:r>
            <a:endParaRPr lang="es-EC" sz="3200" dirty="0"/>
          </a:p>
        </p:txBody>
      </p:sp>
      <p:sp>
        <p:nvSpPr>
          <p:cNvPr id="3" name="2 Marcador de contenido"/>
          <p:cNvSpPr>
            <a:spLocks noGrp="1"/>
          </p:cNvSpPr>
          <p:nvPr>
            <p:ph idx="1"/>
          </p:nvPr>
        </p:nvSpPr>
        <p:spPr/>
        <p:txBody>
          <a:bodyPr>
            <a:normAutofit/>
          </a:bodyPr>
          <a:lstStyle/>
          <a:p>
            <a:r>
              <a:rPr lang="es-ES" dirty="0" smtClean="0"/>
              <a:t>Para calcular el EVA es necesario aplicar el WACC que es el costo del dinero en el futuro, éste  indicador es básico para saber si se crea Valor Económico Agregado o valor para los accionistas</a:t>
            </a:r>
          </a:p>
          <a:p>
            <a:endParaRPr lang="es-EC" dirty="0" smtClean="0"/>
          </a:p>
          <a:p>
            <a:pPr marL="0" indent="0">
              <a:buNone/>
            </a:pPr>
            <a:r>
              <a:rPr lang="es-EC" dirty="0" smtClean="0"/>
              <a:t>    Donde</a:t>
            </a:r>
            <a:r>
              <a:rPr lang="es-EC" dirty="0"/>
              <a:t>:</a:t>
            </a:r>
            <a:endParaRPr lang="es-EC" dirty="0" smtClean="0"/>
          </a:p>
          <a:p>
            <a:r>
              <a:rPr lang="es-EC" i="1" dirty="0" smtClean="0"/>
              <a:t>UODI </a:t>
            </a:r>
            <a:r>
              <a:rPr lang="es-EC" dirty="0" smtClean="0"/>
              <a:t>= Utilidad Operativa Después de Impuestos</a:t>
            </a:r>
          </a:p>
          <a:p>
            <a:r>
              <a:rPr lang="es-EC" i="1" dirty="0" smtClean="0"/>
              <a:t>WACC</a:t>
            </a:r>
            <a:r>
              <a:rPr lang="es-EC" dirty="0" smtClean="0"/>
              <a:t> = Costo del Capital Promedio Ponderado</a:t>
            </a:r>
          </a:p>
          <a:p>
            <a:endParaRPr lang="es-EC" dirty="0"/>
          </a:p>
        </p:txBody>
      </p:sp>
      <p:sp>
        <p:nvSpPr>
          <p:cNvPr id="146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64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99592" y="3717032"/>
            <a:ext cx="2664296" cy="649982"/>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endParaRPr lang="es-EC" i="1" dirty="0" smtClean="0"/>
          </a:p>
          <a:p>
            <a:r>
              <a:rPr lang="es-EC" i="1" dirty="0" smtClean="0"/>
              <a:t>Capital </a:t>
            </a:r>
            <a:r>
              <a:rPr lang="es-EC" dirty="0" smtClean="0"/>
              <a:t>= Activo total (todas las inversiones se usan para obtener los activos) </a:t>
            </a:r>
          </a:p>
          <a:p>
            <a:r>
              <a:rPr lang="es-ES" dirty="0" smtClean="0"/>
              <a:t>El UODI o utilidad operativa después de impuestos y participaciones, es el UAII menos los intereses y participaciones (T):</a:t>
            </a:r>
          </a:p>
          <a:p>
            <a:endParaRPr lang="es-ES" dirty="0" smtClean="0"/>
          </a:p>
          <a:p>
            <a:r>
              <a:rPr lang="es-EC" dirty="0" smtClean="0"/>
              <a:t>T (Impuesto a la Renta + participación de los trabajadores) 35,4% para el año 2011 y 34,55% para el año 2012, porcentajes usados anteriormente</a:t>
            </a:r>
          </a:p>
          <a:p>
            <a:endParaRPr lang="es-EC" dirty="0"/>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10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99592" y="3284984"/>
            <a:ext cx="2376264" cy="648072"/>
          </a:xfrm>
          <a:prstGeom prst="rect">
            <a:avLst/>
          </a:prstGeo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Grp="1" noChangeAspect="1" noChangeArrowheads="1"/>
          </p:cNvPicPr>
          <p:nvPr>
            <p:ph idx="1"/>
          </p:nvPr>
        </p:nvPicPr>
        <p:blipFill>
          <a:blip r:embed="rId2" cstate="print"/>
          <a:srcRect l="49106" t="57908" r="20481" b="18227"/>
          <a:stretch>
            <a:fillRect/>
          </a:stretch>
        </p:blipFill>
        <p:spPr bwMode="auto">
          <a:xfrm>
            <a:off x="1691680" y="1700808"/>
            <a:ext cx="5904656"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Grp="1" noChangeAspect="1" noChangeArrowheads="1"/>
          </p:cNvPicPr>
          <p:nvPr>
            <p:ph idx="1"/>
          </p:nvPr>
        </p:nvPicPr>
        <p:blipFill>
          <a:blip r:embed="rId2" cstate="print"/>
          <a:srcRect l="48211" t="59499" r="20481" b="18227"/>
          <a:stretch>
            <a:fillRect/>
          </a:stretch>
        </p:blipFill>
        <p:spPr bwMode="auto">
          <a:xfrm>
            <a:off x="1619672" y="1484784"/>
            <a:ext cx="6264696"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4000" dirty="0" smtClean="0"/>
              <a:t>CALCULO DEL EVA CON EL </a:t>
            </a:r>
            <a:r>
              <a:rPr lang="el-GR" sz="4000" dirty="0" smtClean="0"/>
              <a:t>β</a:t>
            </a:r>
            <a:r>
              <a:rPr lang="es-EC" sz="4000" dirty="0" smtClean="0"/>
              <a:t> AJUSTADO</a:t>
            </a:r>
            <a:endParaRPr lang="es-EC" sz="4000" dirty="0"/>
          </a:p>
        </p:txBody>
      </p:sp>
      <p:sp>
        <p:nvSpPr>
          <p:cNvPr id="3" name="2 Marcador de contenido"/>
          <p:cNvSpPr>
            <a:spLocks noGrp="1"/>
          </p:cNvSpPr>
          <p:nvPr>
            <p:ph idx="1"/>
          </p:nvPr>
        </p:nvSpPr>
        <p:spPr>
          <a:xfrm>
            <a:off x="457200" y="1935480"/>
            <a:ext cx="8229600" cy="4589864"/>
          </a:xfrm>
        </p:spPr>
        <p:txBody>
          <a:bodyPr>
            <a:normAutofit/>
          </a:bodyPr>
          <a:lstStyle/>
          <a:p>
            <a:endParaRPr lang="es-EC" dirty="0" smtClean="0"/>
          </a:p>
          <a:p>
            <a:r>
              <a:rPr lang="es-ES" dirty="0" smtClean="0"/>
              <a:t>El Costo del Capital Propio Ponderado (WACC), con el Beta Ajustado, se utilizará la siguiente fórmula: </a:t>
            </a:r>
            <a:endParaRPr lang="es-EC" dirty="0" smtClean="0"/>
          </a:p>
          <a:p>
            <a:r>
              <a:rPr lang="es-EC" b="1" dirty="0" smtClean="0"/>
              <a:t>WACC =  (</a:t>
            </a:r>
            <a:r>
              <a:rPr lang="es-EC" b="1" dirty="0" err="1" smtClean="0"/>
              <a:t>Kd</a:t>
            </a:r>
            <a:r>
              <a:rPr lang="es-EC" b="1" dirty="0" smtClean="0"/>
              <a:t>*D (1-T) +</a:t>
            </a:r>
            <a:r>
              <a:rPr lang="es-EC" b="1" dirty="0" err="1" smtClean="0"/>
              <a:t>Ke</a:t>
            </a:r>
            <a:r>
              <a:rPr lang="es-EC" b="1" dirty="0" smtClean="0"/>
              <a:t>*E) / (D+E)</a:t>
            </a:r>
          </a:p>
          <a:p>
            <a:r>
              <a:rPr lang="es-ES" dirty="0" smtClean="0"/>
              <a:t>Para calcular el costo de la deuda utilizamos la siguiente fórmula:</a:t>
            </a:r>
            <a:endParaRPr lang="es-EC" dirty="0" smtClean="0"/>
          </a:p>
          <a:p>
            <a:pPr>
              <a:buNone/>
            </a:pPr>
            <a:r>
              <a:rPr lang="es-ES" b="1" dirty="0" smtClean="0"/>
              <a:t>	</a:t>
            </a:r>
            <a:r>
              <a:rPr lang="es-ES" dirty="0" smtClean="0"/>
              <a:t>Dónde:</a:t>
            </a:r>
            <a:endParaRPr lang="es-EC" dirty="0" smtClean="0"/>
          </a:p>
          <a:p>
            <a:r>
              <a:rPr lang="es-ES" i="1" dirty="0" err="1" smtClean="0"/>
              <a:t>kd</a:t>
            </a:r>
            <a:r>
              <a:rPr lang="es-ES" dirty="0" smtClean="0"/>
              <a:t> = Costo del Préstamo o Tasa de Interés, proporcionado por el Banco Central del Ecuador, 8,17% para el sector productivo corporativo </a:t>
            </a:r>
            <a:r>
              <a:rPr lang="es-EC" dirty="0" smtClean="0"/>
              <a:t>(BCE, 2014)</a:t>
            </a:r>
          </a:p>
          <a:p>
            <a:endParaRPr lang="es-EC" dirty="0"/>
          </a:p>
        </p:txBody>
      </p:sp>
      <p:sp>
        <p:nvSpPr>
          <p:cNvPr id="174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40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4" y="2132856"/>
            <a:ext cx="2971800" cy="648072"/>
          </a:xfrm>
          <a:prstGeom prst="rect">
            <a:avLst/>
          </a:prstGeom>
          <a:noFill/>
        </p:spPr>
      </p:pic>
      <p:sp>
        <p:nvSpPr>
          <p:cNvPr id="174083"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4641379"/>
          </a:xfrm>
        </p:spPr>
        <p:txBody>
          <a:bodyPr/>
          <a:lstStyle/>
          <a:p>
            <a:r>
              <a:rPr lang="es-ES" dirty="0" smtClean="0"/>
              <a:t>t = Impuesto a la Renta  (Para el año 2011 = 24% y para 2012=23%)</a:t>
            </a:r>
            <a:endParaRPr lang="es-EC" dirty="0" smtClean="0"/>
          </a:p>
          <a:p>
            <a:r>
              <a:rPr lang="es-ES" dirty="0" smtClean="0"/>
              <a:t>Entonces:</a:t>
            </a:r>
            <a:endParaRPr lang="es-EC" dirty="0" smtClean="0"/>
          </a:p>
          <a:p>
            <a:pPr>
              <a:buNone/>
            </a:pPr>
            <a:r>
              <a:rPr lang="es-EC" dirty="0" smtClean="0"/>
              <a:t>	(Año 2011)</a:t>
            </a:r>
          </a:p>
          <a:p>
            <a:pPr>
              <a:buNone/>
            </a:pPr>
            <a:r>
              <a:rPr lang="es-EC" dirty="0" smtClean="0"/>
              <a:t>	(Año 2012)</a:t>
            </a:r>
          </a:p>
          <a:p>
            <a:r>
              <a:rPr lang="es-ES" dirty="0" smtClean="0"/>
              <a:t>Para el cálculo de </a:t>
            </a:r>
            <a:r>
              <a:rPr lang="es-ES" i="1" dirty="0" err="1" smtClean="0"/>
              <a:t>Ke</a:t>
            </a:r>
            <a:r>
              <a:rPr lang="es-ES" dirty="0" smtClean="0"/>
              <a:t> se utiliza la siguiente fórmula:</a:t>
            </a:r>
            <a:endParaRPr lang="es-EC" dirty="0" smtClean="0"/>
          </a:p>
          <a:p>
            <a:endParaRPr lang="es-EC" dirty="0"/>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510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4437112"/>
            <a:ext cx="2448272" cy="720080"/>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785395"/>
          </a:xfrm>
        </p:spPr>
        <p:txBody>
          <a:bodyPr>
            <a:normAutofit/>
          </a:bodyPr>
          <a:lstStyle/>
          <a:p>
            <a:pPr marL="0" indent="0">
              <a:buNone/>
            </a:pPr>
            <a:r>
              <a:rPr lang="es-ES" dirty="0" smtClean="0"/>
              <a:t>Dónde:</a:t>
            </a:r>
            <a:endParaRPr lang="es-EC" dirty="0" smtClean="0"/>
          </a:p>
          <a:p>
            <a:r>
              <a:rPr lang="es-ES" i="1" dirty="0" smtClean="0"/>
              <a:t>TLR </a:t>
            </a:r>
            <a:r>
              <a:rPr lang="es-ES" dirty="0" smtClean="0"/>
              <a:t>= Tasa  Libre de Riesgo, proporcionado por el Banco Central del Ecuador, como indicador Riesgo País 5,92% a enero del 2014 </a:t>
            </a:r>
            <a:r>
              <a:rPr lang="es-EC" dirty="0" smtClean="0"/>
              <a:t>(BCE, 2014)</a:t>
            </a:r>
          </a:p>
          <a:p>
            <a:r>
              <a:rPr lang="el-GR" i="1" dirty="0" smtClean="0"/>
              <a:t>β</a:t>
            </a:r>
            <a:r>
              <a:rPr lang="es-ES" i="1" dirty="0" smtClean="0"/>
              <a:t> </a:t>
            </a:r>
            <a:r>
              <a:rPr lang="es-ES" dirty="0" smtClean="0"/>
              <a:t>= Factor de medida del riesgo (</a:t>
            </a:r>
            <a:r>
              <a:rPr lang="es-ES" i="1" dirty="0" smtClean="0"/>
              <a:t>Beta Ajustado</a:t>
            </a:r>
            <a:r>
              <a:rPr lang="es-ES" dirty="0" smtClean="0"/>
              <a:t>)</a:t>
            </a:r>
            <a:endParaRPr lang="es-EC" dirty="0" smtClean="0"/>
          </a:p>
          <a:p>
            <a:r>
              <a:rPr lang="es-ES" dirty="0" err="1" smtClean="0"/>
              <a:t>Rm</a:t>
            </a:r>
            <a:r>
              <a:rPr lang="es-ES" dirty="0" smtClean="0"/>
              <a:t> = Rendimiento del Mercado proporcionado por la Bolsa de Valores de Guayaquil 11,40% más 5 puntos por premio del riesgo, lo que da una tasa del 16,40%.</a:t>
            </a:r>
            <a:endParaRPr lang="es-EC" dirty="0" smtClean="0"/>
          </a:p>
          <a:p>
            <a:endParaRPr lang="es-EC"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endParaRPr lang="es-EC" dirty="0" smtClean="0"/>
          </a:p>
          <a:p>
            <a:r>
              <a:rPr lang="es-ES" dirty="0"/>
              <a:t>El factor de medida de riesgo (</a:t>
            </a:r>
            <a:r>
              <a:rPr lang="es-ES" i="1" dirty="0"/>
              <a:t>Beta ajustado</a:t>
            </a:r>
            <a:r>
              <a:rPr lang="es-ES" dirty="0"/>
              <a:t>) se calcula de la siguiente forma:</a:t>
            </a:r>
            <a:endParaRPr lang="es-EC" dirty="0"/>
          </a:p>
          <a:p>
            <a:endParaRPr lang="es-EC" dirty="0" smtClean="0"/>
          </a:p>
          <a:p>
            <a:pPr marL="0" indent="0">
              <a:buNone/>
            </a:pPr>
            <a:r>
              <a:rPr lang="es-ES" dirty="0" smtClean="0"/>
              <a:t> </a:t>
            </a:r>
          </a:p>
          <a:p>
            <a:pPr marL="0" indent="0">
              <a:buNone/>
            </a:pPr>
            <a:r>
              <a:rPr lang="es-ES" dirty="0" smtClean="0"/>
              <a:t>   Dónde:</a:t>
            </a:r>
            <a:endParaRPr lang="es-EC" dirty="0" smtClean="0"/>
          </a:p>
          <a:p>
            <a:r>
              <a:rPr lang="el-GR" i="1" dirty="0" smtClean="0"/>
              <a:t>β</a:t>
            </a:r>
            <a:r>
              <a:rPr lang="es-EC" i="1" dirty="0" smtClean="0"/>
              <a:t>i</a:t>
            </a:r>
            <a:r>
              <a:rPr lang="es-ES" i="1" dirty="0" smtClean="0"/>
              <a:t> </a:t>
            </a:r>
            <a:r>
              <a:rPr lang="es-ES" dirty="0" smtClean="0"/>
              <a:t>= Beta del sector, proporcionado por el Standard &amp; </a:t>
            </a:r>
            <a:r>
              <a:rPr lang="es-ES" dirty="0" err="1" smtClean="0"/>
              <a:t>Poor's</a:t>
            </a:r>
            <a:r>
              <a:rPr lang="es-ES" dirty="0" smtClean="0"/>
              <a:t> S&amp;P 500 (0.9 para el sector industrial) </a:t>
            </a:r>
            <a:endParaRPr lang="es-EC" dirty="0" smtClean="0"/>
          </a:p>
          <a:p>
            <a:r>
              <a:rPr lang="es-ES" dirty="0" smtClean="0"/>
              <a:t>t = Impuesto a la Renta  </a:t>
            </a:r>
            <a:endParaRPr lang="es-EC" dirty="0" smtClean="0"/>
          </a:p>
          <a:p>
            <a:endParaRPr lang="es-EC" dirty="0"/>
          </a:p>
        </p:txBody>
      </p:sp>
      <p:sp>
        <p:nvSpPr>
          <p:cNvPr id="176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61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99592" y="2204864"/>
            <a:ext cx="3416486" cy="936104"/>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Grp="1" noChangeAspect="1" noChangeArrowheads="1"/>
          </p:cNvPicPr>
          <p:nvPr>
            <p:ph idx="1"/>
          </p:nvPr>
        </p:nvPicPr>
        <p:blipFill>
          <a:blip r:embed="rId2" cstate="print"/>
          <a:srcRect l="47317" t="24497" r="18692" b="56411"/>
          <a:stretch>
            <a:fillRect/>
          </a:stretch>
        </p:blipFill>
        <p:spPr bwMode="auto">
          <a:xfrm>
            <a:off x="1547664" y="1844824"/>
            <a:ext cx="6264696"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smtClean="0"/>
              <a:t>Posteriormente compró </a:t>
            </a:r>
            <a:r>
              <a:rPr lang="es-ES" dirty="0" err="1" smtClean="0"/>
              <a:t>Redland</a:t>
            </a:r>
            <a:r>
              <a:rPr lang="es-ES" dirty="0" smtClean="0"/>
              <a:t> </a:t>
            </a:r>
            <a:r>
              <a:rPr lang="es-ES" dirty="0" err="1" smtClean="0"/>
              <a:t>plc</a:t>
            </a:r>
            <a:r>
              <a:rPr lang="es-ES" dirty="0" smtClean="0"/>
              <a:t>, compañía de explotación de canteras líder en el Reino Unido</a:t>
            </a:r>
          </a:p>
          <a:p>
            <a:r>
              <a:rPr lang="es-ES" dirty="0" smtClean="0"/>
              <a:t>En 1999 compra </a:t>
            </a:r>
            <a:r>
              <a:rPr lang="es-ES" dirty="0" err="1" smtClean="0"/>
              <a:t>Hima</a:t>
            </a:r>
            <a:r>
              <a:rPr lang="es-ES" dirty="0" smtClean="0"/>
              <a:t> </a:t>
            </a:r>
            <a:r>
              <a:rPr lang="es-ES" dirty="0" err="1" smtClean="0"/>
              <a:t>Cement</a:t>
            </a:r>
            <a:r>
              <a:rPr lang="es-ES" dirty="0" smtClean="0"/>
              <a:t> </a:t>
            </a:r>
            <a:r>
              <a:rPr lang="es-ES" dirty="0" err="1" smtClean="0"/>
              <a:t>Limited</a:t>
            </a:r>
            <a:r>
              <a:rPr lang="es-ES" dirty="0" smtClean="0"/>
              <a:t> en Uganda el segundo productor de cemento de ese país también Blue </a:t>
            </a:r>
            <a:r>
              <a:rPr lang="es-ES" dirty="0" err="1" smtClean="0"/>
              <a:t>Circle</a:t>
            </a:r>
            <a:r>
              <a:rPr lang="es-ES" dirty="0" smtClean="0"/>
              <a:t> Industrias, el sexto mayor productor de cemento</a:t>
            </a:r>
          </a:p>
          <a:p>
            <a:r>
              <a:rPr lang="es-ES" dirty="0" smtClean="0"/>
              <a:t>Se convirtió en el líder mundial del mercado, cuya producción en la actualidad es de: cemento, agregados, asfaltos y pavimentos, hormigón y cartón yeso. </a:t>
            </a:r>
            <a:endParaRPr lang="es-EC" dirty="0" smtClean="0"/>
          </a:p>
          <a:p>
            <a:endParaRPr lang="es-EC"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Grp="1" noChangeAspect="1" noChangeArrowheads="1"/>
          </p:cNvPicPr>
          <p:nvPr>
            <p:ph idx="1"/>
          </p:nvPr>
        </p:nvPicPr>
        <p:blipFill>
          <a:blip r:embed="rId2" cstate="print"/>
          <a:srcRect l="49105" t="61090" r="19587" b="18227"/>
          <a:stretch>
            <a:fillRect/>
          </a:stretch>
        </p:blipFill>
        <p:spPr bwMode="auto">
          <a:xfrm>
            <a:off x="1259632" y="1988840"/>
            <a:ext cx="6696744"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Grp="1" noChangeAspect="1" noChangeArrowheads="1"/>
          </p:cNvPicPr>
          <p:nvPr>
            <p:ph idx="1"/>
          </p:nvPr>
        </p:nvPicPr>
        <p:blipFill>
          <a:blip r:embed="rId2" cstate="print"/>
          <a:srcRect l="49106" t="53135" r="21376" b="24591"/>
          <a:stretch>
            <a:fillRect/>
          </a:stretch>
        </p:blipFill>
        <p:spPr bwMode="auto">
          <a:xfrm>
            <a:off x="1547664" y="1412776"/>
            <a:ext cx="6048672"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Grp="1" noChangeAspect="1" noChangeArrowheads="1"/>
          </p:cNvPicPr>
          <p:nvPr>
            <p:ph idx="1"/>
          </p:nvPr>
        </p:nvPicPr>
        <p:blipFill>
          <a:blip r:embed="rId2" cstate="print"/>
          <a:srcRect l="48211" t="46771" r="18692" b="26182"/>
          <a:stretch>
            <a:fillRect/>
          </a:stretch>
        </p:blipFill>
        <p:spPr bwMode="auto">
          <a:xfrm>
            <a:off x="1403648" y="1484784"/>
            <a:ext cx="6192688"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a:bodyPr>
          <a:lstStyle/>
          <a:p>
            <a:r>
              <a:rPr lang="es-ES" dirty="0" smtClean="0"/>
              <a:t>Este proyecto tiene el objetivo de calcular el Valor Económico Agregado EVA, con el fin de conocer si las empresas del sector cementero ecuatoriano crean valor para sus accionistas o lo destruyen</a:t>
            </a:r>
          </a:p>
          <a:p>
            <a:r>
              <a:rPr lang="es-ES" dirty="0" smtClean="0"/>
              <a:t>Es importante mencionar que el costo promedio del capital WACC, para Industrias  Guapán S.A., es el más alto del sector</a:t>
            </a:r>
            <a:endParaRPr lang="es-EC"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7"/>
            <a:ext cx="8229600" cy="4320480"/>
          </a:xfrm>
        </p:spPr>
        <p:txBody>
          <a:bodyPr>
            <a:normAutofit lnSpcReduction="10000"/>
          </a:bodyPr>
          <a:lstStyle/>
          <a:p>
            <a:r>
              <a:rPr lang="es-ES" dirty="0" smtClean="0"/>
              <a:t>Las dos empresas más grandes a nivel mundial se encuentran en el país, esto hace </a:t>
            </a:r>
            <a:r>
              <a:rPr lang="es-ES" dirty="0"/>
              <a:t>que los precios del cemento sea </a:t>
            </a:r>
            <a:r>
              <a:rPr lang="es-ES" dirty="0" smtClean="0"/>
              <a:t>similar</a:t>
            </a:r>
          </a:p>
          <a:p>
            <a:r>
              <a:rPr lang="es-ES" dirty="0" smtClean="0"/>
              <a:t>Mientras </a:t>
            </a:r>
            <a:r>
              <a:rPr lang="es-ES" dirty="0"/>
              <a:t>más posibilidades de que sus plantas productoras puedan incrementar su producción y vender más, </a:t>
            </a:r>
            <a:r>
              <a:rPr lang="es-ES" dirty="0" smtClean="0"/>
              <a:t>las </a:t>
            </a:r>
            <a:r>
              <a:rPr lang="es-ES" dirty="0"/>
              <a:t>dos empresas nacionales no </a:t>
            </a:r>
            <a:r>
              <a:rPr lang="es-ES" dirty="0" smtClean="0"/>
              <a:t>pueden </a:t>
            </a:r>
            <a:r>
              <a:rPr lang="es-ES" dirty="0"/>
              <a:t>lograr niveles de venta mayores para mejorar la generación de valor para sus </a:t>
            </a:r>
            <a:r>
              <a:rPr lang="es-ES" dirty="0" smtClean="0"/>
              <a:t>accionistas</a:t>
            </a:r>
          </a:p>
          <a:p>
            <a:r>
              <a:rPr lang="es-ES" dirty="0" smtClean="0"/>
              <a:t>Tener </a:t>
            </a:r>
            <a:r>
              <a:rPr lang="es-ES" dirty="0"/>
              <a:t>participaciones accionarias </a:t>
            </a:r>
            <a:r>
              <a:rPr lang="es-ES" dirty="0" smtClean="0"/>
              <a:t>del </a:t>
            </a:r>
            <a:r>
              <a:rPr lang="es-ES" dirty="0"/>
              <a:t>gobierno nacional podría ser una restricción para el crecimiento en términos </a:t>
            </a:r>
            <a:r>
              <a:rPr lang="es-ES"/>
              <a:t>de </a:t>
            </a:r>
            <a:r>
              <a:rPr lang="es-ES" smtClean="0"/>
              <a:t>inversión</a:t>
            </a: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CEMEX (</a:t>
            </a:r>
            <a:r>
              <a:rPr lang="es-ES" dirty="0" smtClean="0"/>
              <a:t>Cementos Mexicanos S.A.B.de C.V. </a:t>
            </a:r>
            <a:endParaRPr lang="es-EC" dirty="0"/>
          </a:p>
        </p:txBody>
      </p:sp>
      <p:sp>
        <p:nvSpPr>
          <p:cNvPr id="3" name="2 Marcador de contenido"/>
          <p:cNvSpPr>
            <a:spLocks noGrp="1"/>
          </p:cNvSpPr>
          <p:nvPr>
            <p:ph idx="1"/>
          </p:nvPr>
        </p:nvSpPr>
        <p:spPr/>
        <p:txBody>
          <a:bodyPr>
            <a:normAutofit fontScale="92500" lnSpcReduction="10000"/>
          </a:bodyPr>
          <a:lstStyle/>
          <a:p>
            <a:r>
              <a:rPr lang="es-ES" dirty="0" smtClean="0"/>
              <a:t>Empresa multinacional, la tercera a nivel mundial, produce: cemento, concreto premezclado y materiales para la construcción</a:t>
            </a:r>
          </a:p>
          <a:p>
            <a:r>
              <a:rPr lang="es-ES" dirty="0" smtClean="0"/>
              <a:t>Fundada en 1906, en Monterrey, estado de Nuevo León, México</a:t>
            </a:r>
          </a:p>
          <a:p>
            <a:r>
              <a:rPr lang="es-ES" dirty="0" smtClean="0"/>
              <a:t>En los último 7 años ha beneficiado a más de 3 millones setecientas mil personas con programas sociales y comunitarios, ayudando así a mejorar la calidad de vida e impulsar el desarrollo de comunidades sustentables, productivas y viables como parte de su compromiso, se caracteriza por ser una </a:t>
            </a:r>
            <a:r>
              <a:rPr lang="es-ES" b="1" dirty="0" smtClean="0"/>
              <a:t>“compañía global de soluciones para la industria de la construcción”</a:t>
            </a:r>
          </a:p>
          <a:p>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normAutofit fontScale="92500" lnSpcReduction="10000"/>
          </a:bodyPr>
          <a:lstStyle/>
          <a:p>
            <a:r>
              <a:rPr lang="es-ES" dirty="0" smtClean="0"/>
              <a:t>En sus inicios se desarrolló a través de la expansión y compra de algunas cementeras más pequeñas dentro de México</a:t>
            </a:r>
          </a:p>
          <a:p>
            <a:r>
              <a:rPr lang="es-ES" dirty="0" smtClean="0"/>
              <a:t>En 1976 inicia su participación en la Bolsa de Valores de México</a:t>
            </a:r>
          </a:p>
          <a:p>
            <a:r>
              <a:rPr lang="es-ES" dirty="0" smtClean="0"/>
              <a:t>En 1992 su actividad se internacionaliza y en la actualidad se encuentra en América, Europa, Asia, África y Medio Oriente</a:t>
            </a:r>
          </a:p>
          <a:p>
            <a:r>
              <a:rPr lang="es-ES" dirty="0" smtClean="0"/>
              <a:t>Su estrategia ha sido comprar empresas cementeras en distintos países</a:t>
            </a:r>
          </a:p>
          <a:p>
            <a:r>
              <a:rPr lang="es-ES" dirty="0" smtClean="0"/>
              <a:t>Participa en la Bolsa de Valores de Nueva York, bajo el símbolo “CX”</a:t>
            </a:r>
          </a:p>
          <a:p>
            <a:r>
              <a:rPr lang="es-ES" dirty="0" smtClean="0"/>
              <a:t>Opera en cuatro continentes y 50 países alrededor del mundo.</a:t>
            </a:r>
            <a:endParaRPr lang="es-EC" dirty="0" smtClean="0"/>
          </a:p>
          <a:p>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HeilderbergerCement</a:t>
            </a:r>
            <a:endParaRPr lang="es-EC" dirty="0"/>
          </a:p>
        </p:txBody>
      </p:sp>
      <p:sp>
        <p:nvSpPr>
          <p:cNvPr id="3" name="2 Marcador de contenido"/>
          <p:cNvSpPr>
            <a:spLocks noGrp="1"/>
          </p:cNvSpPr>
          <p:nvPr>
            <p:ph idx="1"/>
          </p:nvPr>
        </p:nvSpPr>
        <p:spPr>
          <a:xfrm>
            <a:off x="457200" y="1988840"/>
            <a:ext cx="8229600" cy="4137323"/>
          </a:xfrm>
        </p:spPr>
        <p:txBody>
          <a:bodyPr>
            <a:normAutofit lnSpcReduction="10000"/>
          </a:bodyPr>
          <a:lstStyle/>
          <a:p>
            <a:r>
              <a:rPr lang="es-ES" dirty="0" smtClean="0"/>
              <a:t>Fundada en 1874, cuarta a nivel mundial, ubicada en Alemania, dedicada a la industria de materiales de la construcción</a:t>
            </a:r>
          </a:p>
          <a:p>
            <a:r>
              <a:rPr lang="es-ES" dirty="0" smtClean="0"/>
              <a:t>Sus actividades en el extranjero empezaron con la adquisición de parte de </a:t>
            </a:r>
            <a:r>
              <a:rPr lang="es-ES" dirty="0" err="1" smtClean="0"/>
              <a:t>Vicat</a:t>
            </a:r>
            <a:r>
              <a:rPr lang="es-ES" dirty="0" smtClean="0"/>
              <a:t> </a:t>
            </a:r>
            <a:r>
              <a:rPr lang="es-ES" dirty="0" err="1" smtClean="0"/>
              <a:t>Cement</a:t>
            </a:r>
            <a:r>
              <a:rPr lang="es-ES" dirty="0" smtClean="0"/>
              <a:t> de Francia, más tarde adquirió Lehigh </a:t>
            </a:r>
            <a:r>
              <a:rPr lang="es-ES" dirty="0" err="1" smtClean="0"/>
              <a:t>Cement</a:t>
            </a:r>
            <a:r>
              <a:rPr lang="es-ES" dirty="0" smtClean="0"/>
              <a:t> en Norteamérica</a:t>
            </a:r>
          </a:p>
          <a:p>
            <a:r>
              <a:rPr lang="es-ES" dirty="0" smtClean="0"/>
              <a:t>En 1990 se inició la expansión a Europa del Este </a:t>
            </a:r>
          </a:p>
          <a:p>
            <a:r>
              <a:rPr lang="es-ES" dirty="0" smtClean="0"/>
              <a:t>En 1993 adquirió parte de SA </a:t>
            </a:r>
            <a:r>
              <a:rPr lang="es-ES" dirty="0" err="1" smtClean="0"/>
              <a:t>Cimenteries</a:t>
            </a:r>
            <a:r>
              <a:rPr lang="es-ES" dirty="0" smtClean="0"/>
              <a:t> CBR de Bélgica que disponía de importantes operaciones multinacionales</a:t>
            </a:r>
          </a:p>
          <a:p>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lstStyle/>
          <a:p>
            <a:r>
              <a:rPr lang="es-ES" dirty="0" smtClean="0"/>
              <a:t>Adquirió en Asia y posteriormente adquirió </a:t>
            </a:r>
            <a:r>
              <a:rPr lang="es-ES" dirty="0" err="1" smtClean="0"/>
              <a:t>Scancem</a:t>
            </a:r>
            <a:r>
              <a:rPr lang="es-ES" dirty="0" smtClean="0"/>
              <a:t> en 1999 con operaciones en el Norte de Europa  y en África</a:t>
            </a:r>
          </a:p>
          <a:p>
            <a:r>
              <a:rPr lang="es-ES" dirty="0" smtClean="0"/>
              <a:t>En este mismo año fue incluida en la corporación </a:t>
            </a:r>
            <a:r>
              <a:rPr lang="es-ES" dirty="0" err="1" smtClean="0"/>
              <a:t>Indocement</a:t>
            </a:r>
            <a:r>
              <a:rPr lang="es-ES" dirty="0" smtClean="0"/>
              <a:t> de Indonesia</a:t>
            </a:r>
          </a:p>
          <a:p>
            <a:r>
              <a:rPr lang="es-ES" dirty="0" smtClean="0"/>
              <a:t>En 2007 adquirió la compañía británica Hanson con posición fuerte en el Reino Unido y Estados Unidos convirtiéndose en la empresa cementera con mayor producción de agregados de construcción.  </a:t>
            </a:r>
            <a:endParaRPr lang="es-EC" dirty="0" smtClean="0"/>
          </a:p>
          <a:p>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HOLCIM, LAFARGE, CEMEX y </a:t>
            </a:r>
            <a:r>
              <a:rPr lang="es-ES" dirty="0" err="1" smtClean="0"/>
              <a:t>HeilderbergerCement</a:t>
            </a:r>
            <a:endParaRPr lang="es-EC" dirty="0"/>
          </a:p>
        </p:txBody>
      </p:sp>
      <p:sp>
        <p:nvSpPr>
          <p:cNvPr id="3" name="2 Marcador de contenido"/>
          <p:cNvSpPr>
            <a:spLocks noGrp="1"/>
          </p:cNvSpPr>
          <p:nvPr>
            <p:ph idx="1"/>
          </p:nvPr>
        </p:nvSpPr>
        <p:spPr/>
        <p:txBody>
          <a:bodyPr>
            <a:normAutofit fontScale="92500" lnSpcReduction="10000"/>
          </a:bodyPr>
          <a:lstStyle/>
          <a:p>
            <a:r>
              <a:rPr lang="es-ES" dirty="0" smtClean="0"/>
              <a:t>A nivel internacional las cuatro empresas cementeras más grandes del mundo, se disputan el mercado de la construcción</a:t>
            </a:r>
          </a:p>
          <a:p>
            <a:r>
              <a:rPr lang="es-ES" dirty="0" smtClean="0"/>
              <a:t>Son empresas que cada vez van creando nuevos productos para la satisfacción  de necesidades de viviendas e infraestructura gubernamental</a:t>
            </a:r>
          </a:p>
          <a:p>
            <a:r>
              <a:rPr lang="es-ES" dirty="0" smtClean="0"/>
              <a:t>Aplican estrategias para el crecimiento</a:t>
            </a:r>
          </a:p>
          <a:p>
            <a:r>
              <a:rPr lang="es-ES" dirty="0" smtClean="0"/>
              <a:t>Tratan de utilizar combustibles alternativos y se han ido localizando de forma global</a:t>
            </a:r>
            <a:endParaRPr lang="es-EC" dirty="0" smtClean="0"/>
          </a:p>
          <a:p>
            <a:r>
              <a:rPr lang="es-ES" dirty="0" smtClean="0"/>
              <a:t>La influencia del entorno económico internacional ha hecho que la producción cementera en las últimas tres décadas haya cambiado</a:t>
            </a:r>
          </a:p>
          <a:p>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35280" cy="1426170"/>
          </a:xfrm>
        </p:spPr>
        <p:txBody>
          <a:bodyPr>
            <a:noAutofit/>
          </a:bodyPr>
          <a:lstStyle/>
          <a:p>
            <a:pPr algn="ctr"/>
            <a:r>
              <a:rPr lang="es-EC" sz="3600" dirty="0" smtClean="0"/>
              <a:t>ENTORNO NACIONAL DE LA INDUSTRIA CEMENTERA Y EL SECTOR DE LA CONSTRUCCIÓN</a:t>
            </a:r>
            <a:endParaRPr lang="es-EC" sz="3600" dirty="0"/>
          </a:p>
        </p:txBody>
      </p:sp>
      <p:sp>
        <p:nvSpPr>
          <p:cNvPr id="3" name="2 Marcador de contenido"/>
          <p:cNvSpPr>
            <a:spLocks noGrp="1"/>
          </p:cNvSpPr>
          <p:nvPr>
            <p:ph idx="1"/>
          </p:nvPr>
        </p:nvSpPr>
        <p:spPr>
          <a:xfrm>
            <a:off x="457200" y="1844824"/>
            <a:ext cx="8229600" cy="4281339"/>
          </a:xfrm>
        </p:spPr>
        <p:txBody>
          <a:bodyPr>
            <a:normAutofit/>
          </a:bodyPr>
          <a:lstStyle/>
          <a:p>
            <a:r>
              <a:rPr lang="es-EC" dirty="0" smtClean="0"/>
              <a:t>HOLCIM Ecuador S.A., y LAFARGE Cementos S.A., multinacionales, primera y segunda a nivel mundial</a:t>
            </a:r>
          </a:p>
          <a:p>
            <a:r>
              <a:rPr lang="es-EC" dirty="0" smtClean="0"/>
              <a:t>Cemento Chimborazo C.A., cuyo accionista mayoritario fue el Ministerio de Industrias y Productividad con 72,5%, 14% de EPCE (creada el 7 de enero de 2010), 9.5propiedad de los trabajadores y 4% de la CFN e inversionistas privados,  Industrias Guapán S.A., el 99% fue del BIESS </a:t>
            </a:r>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smtClean="0"/>
          </a:p>
          <a:p>
            <a:pPr algn="just">
              <a:buNone/>
            </a:pPr>
            <a:r>
              <a:rPr lang="es-EC" dirty="0" smtClean="0"/>
              <a:t>   La creación de toda empresa conlleva un riesgo y la forma en que los empresarios reparten el riesgo es la base de cómo ven la misión de la empresa y la razón de la participación de los inversionistas</a:t>
            </a:r>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normAutofit/>
          </a:bodyPr>
          <a:lstStyle/>
          <a:p>
            <a:r>
              <a:rPr lang="es-ES" dirty="0" smtClean="0"/>
              <a:t>El 5 de julio de 2013, por disposición del Presidente, las acciones de Industrias Guapán, pasan a ser de propiedad del MIPRO por 72 millones de dólares</a:t>
            </a:r>
          </a:p>
          <a:p>
            <a:r>
              <a:rPr lang="es-ES" dirty="0" smtClean="0"/>
              <a:t>Fusionan con la Cemento Chimborazo, para incorporar a un socio estratégico que invierta para producir una nueva línea de </a:t>
            </a:r>
            <a:r>
              <a:rPr lang="es-ES" dirty="0" err="1" smtClean="0"/>
              <a:t>clinker</a:t>
            </a:r>
            <a:endParaRPr lang="es-ES" dirty="0" smtClean="0"/>
          </a:p>
          <a:p>
            <a:r>
              <a:rPr lang="es-ES" dirty="0"/>
              <a:t>El 25 de octubre se logra la fusión en la Unión Nacional Cementera, empresa de economía mixta</a:t>
            </a:r>
          </a:p>
          <a:p>
            <a:r>
              <a:rPr lang="es-ES" dirty="0"/>
              <a:t>La participación en el mercado nacional es del 13 % y se beneficiará del Código de la Producción</a:t>
            </a:r>
          </a:p>
          <a:p>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rmAutofit/>
          </a:bodyPr>
          <a:lstStyle/>
          <a:p>
            <a:r>
              <a:rPr lang="es-EC" dirty="0" smtClean="0"/>
              <a:t>Aplica el EVA, como herramienta que permita conocer si se esta creando valor para el accionista</a:t>
            </a:r>
          </a:p>
          <a:p>
            <a:r>
              <a:rPr lang="es-EC" dirty="0" smtClean="0"/>
              <a:t>La información obtenida de la aplicación del EVA permitirá usar estrategias para crear mayor valor para el accionista</a:t>
            </a:r>
          </a:p>
          <a:p>
            <a:r>
              <a:rPr lang="es-EC" dirty="0" smtClean="0"/>
              <a:t>Se espera que las empresas sean competitivas, accedan al crédito, participen en el mercado de valores, y tengan información para la toma de decisiones</a:t>
            </a:r>
          </a:p>
          <a:p>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smtClean="0"/>
              <a:t>MEDIDAS TRADICIONALES BASADAS EN MAGNITUDES CONTABLES</a:t>
            </a:r>
            <a:endParaRPr lang="es-EC" sz="3600" dirty="0"/>
          </a:p>
        </p:txBody>
      </p:sp>
      <p:sp>
        <p:nvSpPr>
          <p:cNvPr id="3" name="2 Marcador de contenido"/>
          <p:cNvSpPr>
            <a:spLocks noGrp="1"/>
          </p:cNvSpPr>
          <p:nvPr>
            <p:ph idx="1"/>
          </p:nvPr>
        </p:nvSpPr>
        <p:spPr>
          <a:xfrm>
            <a:off x="457200" y="2132856"/>
            <a:ext cx="8229600" cy="4191744"/>
          </a:xfrm>
        </p:spPr>
        <p:txBody>
          <a:bodyPr>
            <a:normAutofit/>
          </a:bodyPr>
          <a:lstStyle/>
          <a:p>
            <a:r>
              <a:rPr lang="es-EC" b="1" dirty="0" smtClean="0"/>
              <a:t>RAZONES DE LIQUIDEZ</a:t>
            </a:r>
          </a:p>
          <a:p>
            <a:pPr>
              <a:buNone/>
            </a:pPr>
            <a:r>
              <a:rPr lang="es-ES" b="1" dirty="0" smtClean="0"/>
              <a:t>    Capital de trabajo neto:</a:t>
            </a:r>
            <a:endParaRPr lang="es-EC" dirty="0" smtClean="0"/>
          </a:p>
          <a:p>
            <a:r>
              <a:rPr lang="es-ES" dirty="0" smtClean="0"/>
              <a:t>Monto que queda si la empresa cancela pasivos corrientes utilizando recursos de corto plazo </a:t>
            </a:r>
          </a:p>
          <a:p>
            <a:pPr>
              <a:buNone/>
            </a:pPr>
            <a:r>
              <a:rPr lang="es-ES" dirty="0" smtClean="0"/>
              <a:t>    </a:t>
            </a:r>
          </a:p>
          <a:p>
            <a:r>
              <a:rPr lang="es-ES" dirty="0" smtClean="0"/>
              <a:t>Necesario para el desarrollo normal de la empresa</a:t>
            </a:r>
            <a:endParaRPr lang="es-EC" dirty="0" smtClean="0"/>
          </a:p>
          <a:p>
            <a:endParaRPr lang="es-EC" dirty="0" smtClean="0"/>
          </a:p>
          <a:p>
            <a:pPr>
              <a:buNone/>
            </a:pPr>
            <a:endParaRPr lang="es-EC"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2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1640" y="4077072"/>
            <a:ext cx="4723631" cy="46805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785395"/>
          </a:xfrm>
        </p:spPr>
        <p:txBody>
          <a:bodyPr/>
          <a:lstStyle/>
          <a:p>
            <a:pPr>
              <a:buNone/>
            </a:pPr>
            <a:r>
              <a:rPr lang="es-EC" dirty="0" smtClean="0"/>
              <a:t>    </a:t>
            </a:r>
          </a:p>
          <a:p>
            <a:pPr>
              <a:buNone/>
            </a:pPr>
            <a:r>
              <a:rPr lang="es-EC" b="1" dirty="0" smtClean="0"/>
              <a:t>Razón corriente:</a:t>
            </a:r>
          </a:p>
          <a:p>
            <a:r>
              <a:rPr lang="es-ES" dirty="0" smtClean="0"/>
              <a:t>Índice de solvencia, satisfactorio si se encuentra entre  1.5 y 2, para pagar la deuda exigible, en caso de tener que liquidarse</a:t>
            </a:r>
          </a:p>
          <a:p>
            <a:r>
              <a:rPr lang="es-ES" dirty="0" smtClean="0"/>
              <a:t>Pasivos ciertos, activos capacidad de cobro</a:t>
            </a:r>
            <a:endParaRPr lang="es-EC" dirty="0"/>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42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39752" y="4509120"/>
            <a:ext cx="3744416" cy="7920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90049"/>
            <a:ext cx="8229600" cy="4389120"/>
          </a:xfrm>
        </p:spPr>
        <p:txBody>
          <a:bodyPr>
            <a:normAutofit/>
          </a:bodyPr>
          <a:lstStyle/>
          <a:p>
            <a:pPr>
              <a:buNone/>
            </a:pPr>
            <a:r>
              <a:rPr lang="es-ES" b="1" dirty="0" smtClean="0"/>
              <a:t>Razón de prueba ácida:</a:t>
            </a:r>
            <a:endParaRPr lang="es-EC" dirty="0" smtClean="0"/>
          </a:p>
          <a:p>
            <a:r>
              <a:rPr lang="es-ES" dirty="0" smtClean="0"/>
              <a:t>Se incluyen toda clase de inventarios</a:t>
            </a:r>
          </a:p>
          <a:p>
            <a:r>
              <a:rPr lang="es-ES" dirty="0" smtClean="0"/>
              <a:t>Concentra las cuentas de efectivo, medida más confiable de la liquidez </a:t>
            </a:r>
          </a:p>
          <a:p>
            <a:r>
              <a:rPr lang="es-ES" dirty="0" smtClean="0"/>
              <a:t>&gt; 1 buena situación, puede pagar sus deudas</a:t>
            </a:r>
          </a:p>
          <a:p>
            <a:r>
              <a:rPr lang="es-ES" dirty="0" smtClean="0"/>
              <a:t>&lt; que 1 la empresa es probable que esté atravesando dificultades</a:t>
            </a:r>
          </a:p>
          <a:p>
            <a:pPr>
              <a:buNone/>
            </a:pPr>
            <a:r>
              <a:rPr lang="es-ES" dirty="0" smtClean="0"/>
              <a:t> </a:t>
            </a:r>
            <a:endParaRPr lang="es-EC" dirty="0" smtClean="0"/>
          </a:p>
          <a:p>
            <a:endParaRPr lang="es-EC"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52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11760" y="4797153"/>
            <a:ext cx="4392488" cy="72008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lnSpcReduction="10000"/>
          </a:bodyPr>
          <a:lstStyle/>
          <a:p>
            <a:r>
              <a:rPr lang="es-EC" dirty="0" smtClean="0">
                <a:solidFill>
                  <a:schemeClr val="bg2">
                    <a:lumMod val="50000"/>
                  </a:schemeClr>
                </a:solidFill>
              </a:rPr>
              <a:t>INDICADORES DE ROTACIÓN</a:t>
            </a:r>
          </a:p>
          <a:p>
            <a:r>
              <a:rPr lang="es-ES" dirty="0" smtClean="0"/>
              <a:t>Miden la eficiencia con la cual la empresa utiliza sus activos</a:t>
            </a:r>
          </a:p>
          <a:p>
            <a:r>
              <a:rPr lang="es-ES" dirty="0" smtClean="0"/>
              <a:t>Se toma el tiempo que transcurre entre el momento que invierte el capital en: materias primas, mano de obra y otros gastos en el proceso de producción y la recuperación por ventas de la empresa</a:t>
            </a:r>
          </a:p>
          <a:p>
            <a:r>
              <a:rPr lang="es-ES" dirty="0" smtClean="0"/>
              <a:t>En una empresa manufacturera se utilizan tres tipos de inventarios: materia prima, productos en proceso y productos terminados</a:t>
            </a:r>
            <a:endParaRPr lang="es-EC" dirty="0" smtClean="0"/>
          </a:p>
          <a:p>
            <a:r>
              <a:rPr lang="es-ES" dirty="0" smtClean="0"/>
              <a:t>Con ratios de actividad se deben hacer efectivos tanto para compras como para ventas de la empresa en periodos menores a un año para poder medir el poder adquisitivo de la empresa</a:t>
            </a:r>
            <a:endParaRPr lang="es-EC" dirty="0" smtClean="0"/>
          </a:p>
          <a:p>
            <a:endParaRPr lang="es-EC" dirty="0" smtClean="0"/>
          </a:p>
          <a:p>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17443"/>
          </a:xfrm>
        </p:spPr>
        <p:txBody>
          <a:bodyPr>
            <a:normAutofit/>
          </a:bodyPr>
          <a:lstStyle/>
          <a:p>
            <a:r>
              <a:rPr lang="es-ES" b="1" dirty="0" smtClean="0"/>
              <a:t>Rotación de inventario de materia prima:</a:t>
            </a:r>
            <a:endParaRPr lang="es-EC" dirty="0" smtClean="0"/>
          </a:p>
          <a:p>
            <a:r>
              <a:rPr lang="es-ES" dirty="0" smtClean="0"/>
              <a:t>Mide las veces que el inventario promedio de materia prima entra al proceso productivo</a:t>
            </a:r>
          </a:p>
          <a:p>
            <a:r>
              <a:rPr lang="es-ES" dirty="0" smtClean="0"/>
              <a:t>Es mejor expresar esta rotación como días de inventario de materia prima</a:t>
            </a:r>
          </a:p>
          <a:p>
            <a:r>
              <a:rPr lang="es-ES" dirty="0" smtClean="0"/>
              <a:t>Días que puede operar la fábrica bajo el supuesto de que se suspendiera el suministro de materia prima</a:t>
            </a:r>
            <a:endParaRPr lang="es-EC" dirty="0" smtClean="0"/>
          </a:p>
          <a:p>
            <a:endParaRPr lang="es-EC" dirty="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734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33333" y="4293097"/>
            <a:ext cx="5419725" cy="648071"/>
          </a:xfrm>
          <a:prstGeom prst="rect">
            <a:avLst/>
          </a:prstGeom>
          <a:noFill/>
        </p:spPr>
      </p:pic>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734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3333" y="4941169"/>
            <a:ext cx="5001933" cy="57606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073427"/>
          </a:xfrm>
        </p:spPr>
        <p:txBody>
          <a:bodyPr>
            <a:normAutofit/>
          </a:bodyPr>
          <a:lstStyle/>
          <a:p>
            <a:r>
              <a:rPr lang="es-ES" b="1" dirty="0" smtClean="0"/>
              <a:t>Rotación de inventarios de productos en proceso:</a:t>
            </a:r>
            <a:endParaRPr lang="es-EC" dirty="0" smtClean="0"/>
          </a:p>
          <a:p>
            <a:r>
              <a:rPr lang="es-ES" dirty="0" smtClean="0"/>
              <a:t> Número de veces que durante el período la totalidad de productos en proceso se transforman en productos terminados.</a:t>
            </a:r>
            <a:endParaRPr lang="es-EC" dirty="0" smtClean="0"/>
          </a:p>
          <a:p>
            <a:r>
              <a:rPr lang="es-ES" b="1" dirty="0" smtClean="0"/>
              <a:t>N</a:t>
            </a:r>
            <a:r>
              <a:rPr lang="es-ES" dirty="0" smtClean="0"/>
              <a:t>úmero de días en que dicho inventario permanece en la etapa de producto en proceso</a:t>
            </a:r>
            <a:endParaRPr lang="es-EC" dirty="0"/>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83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99592" y="3717032"/>
            <a:ext cx="5377433" cy="648071"/>
          </a:xfrm>
          <a:prstGeom prst="rect">
            <a:avLst/>
          </a:prstGeom>
          <a:noFill/>
        </p:spPr>
      </p:pic>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83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43414" y="4581128"/>
            <a:ext cx="4857750" cy="72008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rmAutofit/>
          </a:bodyPr>
          <a:lstStyle/>
          <a:p>
            <a:r>
              <a:rPr lang="es-ES" b="1" dirty="0" smtClean="0"/>
              <a:t>Rotación de inventarios de producto terminado</a:t>
            </a:r>
            <a:endParaRPr lang="es-EC" dirty="0" smtClean="0"/>
          </a:p>
          <a:p>
            <a:r>
              <a:rPr lang="es-ES" dirty="0" smtClean="0"/>
              <a:t>Veces que se vende el inventario promedio de productos </a:t>
            </a:r>
          </a:p>
          <a:p>
            <a:r>
              <a:rPr lang="es-ES" dirty="0" smtClean="0"/>
              <a:t>Días de inventario, o tiempo promedio que los artículos permanecen en bodega antes de su venta</a:t>
            </a:r>
            <a:endParaRPr lang="es-EC" dirty="0" smtClean="0"/>
          </a:p>
          <a:p>
            <a:endParaRPr lang="es-EC" dirty="0"/>
          </a:p>
        </p:txBody>
      </p:sp>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93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3789041"/>
            <a:ext cx="5162550" cy="576064"/>
          </a:xfrm>
          <a:prstGeom prst="rect">
            <a:avLst/>
          </a:prstGeom>
          <a:noFill/>
        </p:spPr>
      </p:pic>
      <p:sp>
        <p:nvSpPr>
          <p:cNvPr id="593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939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1600" y="4457549"/>
            <a:ext cx="4834508" cy="72008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073427"/>
          </a:xfrm>
        </p:spPr>
        <p:txBody>
          <a:bodyPr/>
          <a:lstStyle/>
          <a:p>
            <a:r>
              <a:rPr lang="es-ES" b="1" dirty="0" smtClean="0"/>
              <a:t>Rotación de cuentas por pagar a proveedores</a:t>
            </a:r>
            <a:endParaRPr lang="es-EC" dirty="0" smtClean="0"/>
          </a:p>
          <a:p>
            <a:r>
              <a:rPr lang="es-ES" dirty="0" smtClean="0"/>
              <a:t>Rapidez en la que la empresa cancela las cuentas en un año</a:t>
            </a:r>
          </a:p>
          <a:p>
            <a:r>
              <a:rPr lang="es-ES" dirty="0" smtClean="0"/>
              <a:t>Días de cuentas por pagar a proveedores, tiempo en los que una empresa puede cancelar sus deudas</a:t>
            </a:r>
          </a:p>
          <a:p>
            <a:r>
              <a:rPr lang="es-ES" dirty="0" smtClean="0"/>
              <a:t>Tiempo de pago razonable es de 60 días</a:t>
            </a:r>
            <a:endParaRPr lang="es-EC" dirty="0" smtClean="0"/>
          </a:p>
          <a:p>
            <a:endParaRPr lang="es-EC"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04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00162" y="4005064"/>
            <a:ext cx="5419725" cy="782940"/>
          </a:xfrm>
          <a:prstGeom prst="rect">
            <a:avLst/>
          </a:prstGeom>
          <a:noFill/>
        </p:spPr>
      </p:pic>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041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0162" y="4788004"/>
            <a:ext cx="5348288" cy="71742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EMPRESAS CEMENTERAS EXISTENTES EN ECUADOR</a:t>
            </a:r>
            <a:endParaRPr lang="es-EC" dirty="0"/>
          </a:p>
        </p:txBody>
      </p:sp>
      <p:sp>
        <p:nvSpPr>
          <p:cNvPr id="3" name="2 Marcador de contenido"/>
          <p:cNvSpPr>
            <a:spLocks noGrp="1"/>
          </p:cNvSpPr>
          <p:nvPr>
            <p:ph idx="1"/>
          </p:nvPr>
        </p:nvSpPr>
        <p:spPr/>
        <p:txBody>
          <a:bodyPr/>
          <a:lstStyle/>
          <a:p>
            <a:pPr>
              <a:buNone/>
            </a:pPr>
            <a:r>
              <a:rPr lang="es-ES" dirty="0" smtClean="0"/>
              <a:t>HOLCIM Ecuador S.A.</a:t>
            </a:r>
          </a:p>
          <a:p>
            <a:pPr>
              <a:buNone/>
            </a:pPr>
            <a:r>
              <a:rPr lang="es-ES" dirty="0" smtClean="0"/>
              <a:t>LAFARGE Cementos S.a.</a:t>
            </a:r>
          </a:p>
          <a:p>
            <a:pPr>
              <a:buNone/>
            </a:pPr>
            <a:r>
              <a:rPr lang="es-ES" dirty="0" smtClean="0"/>
              <a:t>Cemento Chimborazo C.A.</a:t>
            </a:r>
          </a:p>
          <a:p>
            <a:pPr>
              <a:buNone/>
            </a:pPr>
            <a:r>
              <a:rPr lang="es-ES" dirty="0" smtClean="0"/>
              <a:t>Industrias Guapán S.A.</a:t>
            </a:r>
          </a:p>
          <a:p>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lstStyle/>
          <a:p>
            <a:r>
              <a:rPr lang="es-ES" b="1" dirty="0" smtClean="0"/>
              <a:t>Rotación de activos totales</a:t>
            </a:r>
            <a:endParaRPr lang="es-EC" dirty="0" smtClean="0"/>
          </a:p>
          <a:p>
            <a:r>
              <a:rPr lang="es-ES" dirty="0" smtClean="0"/>
              <a:t>Capacidad de la empresa en generar un volumen de ventas en relación a la inversión en activos</a:t>
            </a:r>
          </a:p>
          <a:p>
            <a:r>
              <a:rPr lang="es-ES" dirty="0" smtClean="0"/>
              <a:t> Se divide ventas, para activos totales</a:t>
            </a:r>
          </a:p>
          <a:p>
            <a:r>
              <a:rPr lang="es-ES" dirty="0" smtClean="0"/>
              <a:t> A mayor índice las utilidades serán mayores</a:t>
            </a:r>
            <a:endParaRPr lang="es-EC" dirty="0" smtClean="0"/>
          </a:p>
          <a:p>
            <a:endParaRPr lang="es-EC"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14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43608" y="3861049"/>
            <a:ext cx="3581400" cy="64807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17443"/>
          </a:xfrm>
        </p:spPr>
        <p:txBody>
          <a:bodyPr>
            <a:normAutofit/>
          </a:bodyPr>
          <a:lstStyle/>
          <a:p>
            <a:r>
              <a:rPr lang="es-ES" b="1" dirty="0" smtClean="0">
                <a:solidFill>
                  <a:schemeClr val="bg2">
                    <a:lumMod val="50000"/>
                  </a:schemeClr>
                </a:solidFill>
              </a:rPr>
              <a:t>INDICADORES DE ENDEUDAMIENTO</a:t>
            </a:r>
          </a:p>
          <a:p>
            <a:r>
              <a:rPr lang="es-ES" dirty="0" smtClean="0"/>
              <a:t>Muestran la forma como la empresa financia los activos</a:t>
            </a:r>
          </a:p>
          <a:p>
            <a:r>
              <a:rPr lang="es-ES" dirty="0" smtClean="0"/>
              <a:t>Capacidad de la empresa de responder a las obligaciones a largo plazo</a:t>
            </a:r>
          </a:p>
          <a:p>
            <a:r>
              <a:rPr lang="es-ES" b="1" dirty="0" smtClean="0"/>
              <a:t>Coeficiente de endeudamiento</a:t>
            </a:r>
            <a:endParaRPr lang="es-EC" dirty="0" smtClean="0"/>
          </a:p>
          <a:p>
            <a:r>
              <a:rPr lang="es-ES" dirty="0" smtClean="0"/>
              <a:t>Proporción de la inversión en activos totales financiada con pasivos de terceros</a:t>
            </a:r>
            <a:endParaRPr lang="es-EC" dirty="0" smtClean="0"/>
          </a:p>
          <a:p>
            <a:pPr>
              <a:buNone/>
            </a:pPr>
            <a:r>
              <a:rPr lang="es-ES" dirty="0" smtClean="0"/>
              <a:t>	 	</a:t>
            </a:r>
            <a:endParaRPr lang="es-EC" dirty="0"/>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24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4" y="4797153"/>
            <a:ext cx="3973066" cy="57606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a:bodyPr>
          <a:lstStyle/>
          <a:p>
            <a:r>
              <a:rPr lang="es-ES" b="1" dirty="0" smtClean="0"/>
              <a:t>Razón pasivo financiero a deuda total</a:t>
            </a:r>
            <a:endParaRPr lang="es-EC" dirty="0" smtClean="0"/>
          </a:p>
          <a:p>
            <a:r>
              <a:rPr lang="es-ES" dirty="0" smtClean="0"/>
              <a:t>Pasivo más oneroso o de mayor riesgo, que proviene de las instituciones financieras</a:t>
            </a:r>
          </a:p>
          <a:p>
            <a:r>
              <a:rPr lang="es-ES" dirty="0" smtClean="0"/>
              <a:t>Exigen pago de intereses, endeudamiento asumido por las empresas</a:t>
            </a:r>
          </a:p>
          <a:p>
            <a:endParaRPr lang="es-EC" dirty="0" smtClean="0"/>
          </a:p>
          <a:p>
            <a:r>
              <a:rPr lang="es-ES" b="1" dirty="0" smtClean="0"/>
              <a:t>Razón de apalancamiento</a:t>
            </a:r>
            <a:endParaRPr lang="es-EC" dirty="0" smtClean="0"/>
          </a:p>
          <a:p>
            <a:r>
              <a:rPr lang="es-ES" dirty="0" smtClean="0"/>
              <a:t>Grado de endeudamiento de la empresa en relación con el patrimonio, o recursos propios</a:t>
            </a:r>
          </a:p>
          <a:p>
            <a:r>
              <a:rPr lang="es-ES" dirty="0" smtClean="0"/>
              <a:t>Si el endeudamiento es nulo, el índice es igual a uno</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348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99592" y="2780928"/>
            <a:ext cx="4561334" cy="50405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normAutofit/>
          </a:bodyPr>
          <a:lstStyle/>
          <a:p>
            <a:r>
              <a:rPr lang="es-ES" dirty="0" smtClean="0"/>
              <a:t>Permite conocer que tan consolidada se encuentra la empresa en relación al pasivo</a:t>
            </a:r>
          </a:p>
          <a:p>
            <a:r>
              <a:rPr lang="es-ES" dirty="0" smtClean="0"/>
              <a:t>El peso relativo con el capital y el patrimonio</a:t>
            </a:r>
          </a:p>
          <a:p>
            <a:r>
              <a:rPr lang="es-ES" dirty="0" smtClean="0"/>
              <a:t>Mide el riesgo de quien ofrece financiación adicional</a:t>
            </a:r>
          </a:p>
          <a:p>
            <a:r>
              <a:rPr lang="es-ES" dirty="0" smtClean="0"/>
              <a:t>Determina quien ha aportado los fondos de financiación de los activos</a:t>
            </a:r>
          </a:p>
          <a:p>
            <a:r>
              <a:rPr lang="es-ES" dirty="0" smtClean="0"/>
              <a:t>El riesgo de endeudarse implica logar un nivel de flujo de fondos suficiente para cancelar las deudas que se van venciendo</a:t>
            </a:r>
          </a:p>
          <a:p>
            <a:endParaRPr lang="es-EC" dirty="0" smtClean="0"/>
          </a:p>
          <a:p>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normAutofit/>
          </a:bodyPr>
          <a:lstStyle/>
          <a:p>
            <a:r>
              <a:rPr lang="es-ES" dirty="0" smtClean="0"/>
              <a:t>Si el índice es mayores a uno, la empresa empieza a endeudarse ya que los activos exceden al patrimonio</a:t>
            </a:r>
          </a:p>
          <a:p>
            <a:endParaRPr lang="es-EC" dirty="0" smtClean="0"/>
          </a:p>
          <a:p>
            <a:endParaRPr lang="es-EC" dirty="0" smtClean="0"/>
          </a:p>
          <a:p>
            <a:r>
              <a:rPr lang="es-ES" b="1" dirty="0" smtClean="0"/>
              <a:t>Cobertura de intereses</a:t>
            </a:r>
            <a:endParaRPr lang="es-EC" dirty="0" smtClean="0"/>
          </a:p>
          <a:p>
            <a:r>
              <a:rPr lang="es-ES" dirty="0" smtClean="0"/>
              <a:t>Capacidad de la empresa de generar utilidades para el pago de intereses</a:t>
            </a:r>
          </a:p>
          <a:p>
            <a:r>
              <a:rPr lang="es-ES" dirty="0" smtClean="0"/>
              <a:t>Este índice tiene limitación, no considera todo el servicio de pago de la deuda</a:t>
            </a:r>
          </a:p>
          <a:p>
            <a:r>
              <a:rPr lang="es-ES" dirty="0" smtClean="0"/>
              <a:t>Se aplica solo a la deuda onerosa</a:t>
            </a:r>
          </a:p>
          <a:p>
            <a:endParaRPr lang="es-EC" dirty="0" smtClean="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6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656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99592" y="1916833"/>
            <a:ext cx="3238500" cy="57606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normAutofit/>
          </a:bodyPr>
          <a:lstStyle/>
          <a:p>
            <a:r>
              <a:rPr lang="es-ES" dirty="0" smtClean="0"/>
              <a:t>Además de los intereses incluye el pago parcial periódico del principal</a:t>
            </a:r>
            <a:endParaRPr lang="es-EC" dirty="0" smtClean="0"/>
          </a:p>
          <a:p>
            <a:r>
              <a:rPr lang="es-ES" dirty="0" smtClean="0"/>
              <a:t>Se basa en utilidades que no siempre se encuentran disponibles en efectivo para proceder al pago</a:t>
            </a:r>
          </a:p>
          <a:p>
            <a:endParaRPr lang="es-ES" dirty="0" smtClean="0"/>
          </a:p>
          <a:p>
            <a:endParaRPr lang="es-EC"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45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451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3789040"/>
            <a:ext cx="5457825" cy="5619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76275" y="764704"/>
            <a:ext cx="8229600" cy="5505475"/>
          </a:xfrm>
        </p:spPr>
        <p:txBody>
          <a:bodyPr/>
          <a:lstStyle/>
          <a:p>
            <a:r>
              <a:rPr lang="es-ES" b="1" dirty="0" smtClean="0">
                <a:solidFill>
                  <a:schemeClr val="bg2">
                    <a:lumMod val="50000"/>
                  </a:schemeClr>
                </a:solidFill>
              </a:rPr>
              <a:t>INDICADORES DE RENTABILIDAD</a:t>
            </a:r>
          </a:p>
          <a:p>
            <a:r>
              <a:rPr lang="es-ES" dirty="0" smtClean="0"/>
              <a:t>La rentabilidad se considera en dos aspectos: en relación con las ventas y en relación con la inversión</a:t>
            </a:r>
            <a:endParaRPr lang="es-EC" dirty="0" smtClean="0"/>
          </a:p>
          <a:p>
            <a:r>
              <a:rPr lang="es-ES" b="1" dirty="0" smtClean="0"/>
              <a:t>Rentabilidad en relación con las ventas</a:t>
            </a:r>
            <a:endParaRPr lang="es-EC" dirty="0" smtClean="0"/>
          </a:p>
          <a:p>
            <a:endParaRPr lang="es-EC" dirty="0" smtClean="0"/>
          </a:p>
          <a:p>
            <a:endParaRPr lang="es-EC" dirty="0" smtClean="0"/>
          </a:p>
          <a:p>
            <a:endParaRPr lang="es-EC" dirty="0"/>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963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2996953"/>
            <a:ext cx="3491483" cy="576063"/>
          </a:xfrm>
          <a:prstGeom prst="rect">
            <a:avLst/>
          </a:prstGeom>
          <a:noFill/>
        </p:spPr>
      </p:pic>
      <p:sp>
        <p:nvSpPr>
          <p:cNvPr id="696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9641"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99592" y="3887531"/>
            <a:ext cx="4286250" cy="523875"/>
          </a:xfrm>
          <a:prstGeom prst="rect">
            <a:avLst/>
          </a:prstGeom>
          <a:noFill/>
        </p:spPr>
      </p:pic>
      <p:sp>
        <p:nvSpPr>
          <p:cNvPr id="696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9643"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81066" y="4577063"/>
            <a:ext cx="3405757" cy="5238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a:bodyPr>
          <a:lstStyle/>
          <a:p>
            <a:r>
              <a:rPr lang="es-ES" b="1" dirty="0" smtClean="0"/>
              <a:t>Rentabilidad en relación con la inversión ROI)</a:t>
            </a:r>
            <a:endParaRPr lang="es-EC" dirty="0" smtClean="0"/>
          </a:p>
          <a:p>
            <a:r>
              <a:rPr lang="es-ES" dirty="0" smtClean="0"/>
              <a:t>(ROI) también se le denomina potencial de utilidad y mide la utilidad neta obtenida durante el período en relación con la inversión en activos totales</a:t>
            </a:r>
          </a:p>
          <a:p>
            <a:endParaRPr lang="es-EC" dirty="0" smtClean="0"/>
          </a:p>
          <a:p>
            <a:pPr marL="0" indent="0">
              <a:buNone/>
            </a:pPr>
            <a:r>
              <a:rPr lang="es-ES" b="1" dirty="0" smtClean="0"/>
              <a:t>  </a:t>
            </a:r>
          </a:p>
          <a:p>
            <a:r>
              <a:rPr lang="es-ES" b="1" dirty="0" smtClean="0"/>
              <a:t>Rendimiento sobre el patrimonio</a:t>
            </a:r>
            <a:endParaRPr lang="es-EC" dirty="0" smtClean="0"/>
          </a:p>
          <a:p>
            <a:r>
              <a:rPr lang="es-ES" dirty="0" smtClean="0"/>
              <a:t>Es la utilidad neta que se genera en relación con el patrimonio</a:t>
            </a:r>
          </a:p>
          <a:p>
            <a:endParaRPr lang="es-ES" dirty="0" smtClean="0"/>
          </a:p>
          <a:p>
            <a:endParaRPr lang="es-EC" dirty="0" smtClean="0"/>
          </a:p>
          <a:p>
            <a:endParaRPr lang="es-EC" dirty="0" smtClean="0"/>
          </a:p>
          <a:p>
            <a:endParaRPr lang="es-EC" dirty="0"/>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16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99592" y="2708920"/>
            <a:ext cx="1590675" cy="648071"/>
          </a:xfrm>
          <a:prstGeom prst="rect">
            <a:avLst/>
          </a:prstGeom>
          <a:noFill/>
        </p:spPr>
      </p:pic>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16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1600" y="4941168"/>
            <a:ext cx="3981450" cy="5238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24712"/>
          </a:xfrm>
        </p:spPr>
        <p:txBody>
          <a:bodyPr>
            <a:normAutofit/>
          </a:bodyPr>
          <a:lstStyle/>
          <a:p>
            <a:r>
              <a:rPr lang="es-EC" sz="4000" dirty="0" smtClean="0"/>
              <a:t>VALOR DE MERCADO DE LAS ACCIONES</a:t>
            </a:r>
            <a:endParaRPr lang="es-EC" sz="4000" dirty="0"/>
          </a:p>
        </p:txBody>
      </p:sp>
      <p:sp>
        <p:nvSpPr>
          <p:cNvPr id="3" name="2 Marcador de contenido"/>
          <p:cNvSpPr>
            <a:spLocks noGrp="1"/>
          </p:cNvSpPr>
          <p:nvPr>
            <p:ph idx="1"/>
          </p:nvPr>
        </p:nvSpPr>
        <p:spPr/>
        <p:txBody>
          <a:bodyPr>
            <a:normAutofit lnSpcReduction="10000"/>
          </a:bodyPr>
          <a:lstStyle/>
          <a:p>
            <a:r>
              <a:rPr lang="es-EC" dirty="0" smtClean="0"/>
              <a:t>La idea de la gestión basada en valor parte de la premisa, que </a:t>
            </a:r>
            <a:r>
              <a:rPr lang="es-ES" dirty="0" smtClean="0"/>
              <a:t>el objetivo de la función financiera es maximizar el valor de la inversión de los accionistas</a:t>
            </a:r>
          </a:p>
          <a:p>
            <a:r>
              <a:rPr lang="es-ES" dirty="0" smtClean="0"/>
              <a:t>Toda la teoría financiera se ha desarrollado en torno al objetivo de maximizar el valor</a:t>
            </a:r>
          </a:p>
          <a:p>
            <a:r>
              <a:rPr lang="es-ES" dirty="0" smtClean="0"/>
              <a:t>Para ello aplica principios conocidos por la sana política financiera en la gestión diaria de las operaciones, en el análisis de las inversiones, en las políticas de endeudamiento y en los dividendos, así como en la ejecución táctica de dichas políticas”</a:t>
            </a:r>
            <a:r>
              <a:rPr lang="es-ES" cap="small" dirty="0" smtClean="0"/>
              <a:t> </a:t>
            </a:r>
            <a:r>
              <a:rPr lang="es-ES" dirty="0" smtClean="0"/>
              <a:t>(Milla Gutiérrez, 2010)</a:t>
            </a:r>
            <a:r>
              <a:rPr lang="es-ES" cap="small" dirty="0" smtClean="0"/>
              <a:t>.</a:t>
            </a:r>
            <a:endParaRPr lang="es-EC"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29600" cy="5145435"/>
          </a:xfrm>
        </p:spPr>
        <p:txBody>
          <a:bodyPr>
            <a:normAutofit/>
          </a:bodyPr>
          <a:lstStyle/>
          <a:p>
            <a:r>
              <a:rPr lang="es-EC" dirty="0" smtClean="0"/>
              <a:t>A todos los aliados estratégicos, empleados, directivos, proveedores, les interesa que se maximice el valor de las acciones</a:t>
            </a:r>
          </a:p>
          <a:p>
            <a:r>
              <a:rPr lang="es-ES" dirty="0" smtClean="0"/>
              <a:t>En el ámbito productivo debe existir conexión entre el proceso administrativo y los objetivos de la empresa</a:t>
            </a:r>
          </a:p>
          <a:p>
            <a:r>
              <a:rPr lang="es-ES" dirty="0" smtClean="0"/>
              <a:t>Desarrollo y estrategias que permitan buen rendimiento y remuneración satisfactorios</a:t>
            </a:r>
          </a:p>
          <a:p>
            <a:r>
              <a:rPr lang="es-ES" dirty="0" smtClean="0"/>
              <a:t>Al cumplir con los objetivos de la empresa en el ámbito productivo y la gestión financiera el valor de las acciones subirá y la empresa será reconocida en el medio financiero</a:t>
            </a:r>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AREA DE INFLUENCIA</a:t>
            </a:r>
            <a:endParaRPr lang="es-EC" dirty="0"/>
          </a:p>
        </p:txBody>
      </p:sp>
      <p:sp>
        <p:nvSpPr>
          <p:cNvPr id="3" name="2 Marcador de contenido"/>
          <p:cNvSpPr>
            <a:spLocks noGrp="1"/>
          </p:cNvSpPr>
          <p:nvPr>
            <p:ph idx="1"/>
          </p:nvPr>
        </p:nvSpPr>
        <p:spPr/>
        <p:txBody>
          <a:bodyPr/>
          <a:lstStyle/>
          <a:p>
            <a:r>
              <a:rPr lang="es-ES" dirty="0" smtClean="0"/>
              <a:t>Inversión pública y privada</a:t>
            </a:r>
          </a:p>
          <a:p>
            <a:r>
              <a:rPr lang="es-ES" dirty="0" smtClean="0"/>
              <a:t>Sector de la construcción</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VALOR DE MERCADO AÑADIDO</a:t>
            </a:r>
            <a:endParaRPr lang="es-EC" dirty="0"/>
          </a:p>
        </p:txBody>
      </p:sp>
      <p:sp>
        <p:nvSpPr>
          <p:cNvPr id="3" name="2 Marcador de contenido"/>
          <p:cNvSpPr>
            <a:spLocks noGrp="1"/>
          </p:cNvSpPr>
          <p:nvPr>
            <p:ph idx="1"/>
          </p:nvPr>
        </p:nvSpPr>
        <p:spPr/>
        <p:txBody>
          <a:bodyPr>
            <a:normAutofit/>
          </a:bodyPr>
          <a:lstStyle/>
          <a:p>
            <a:r>
              <a:rPr lang="es-EC" dirty="0" smtClean="0"/>
              <a:t>Alfred Marshall en 1890 en su libro “</a:t>
            </a:r>
            <a:r>
              <a:rPr lang="es-EC" dirty="0" err="1" smtClean="0"/>
              <a:t>The</a:t>
            </a:r>
            <a:r>
              <a:rPr lang="es-EC" dirty="0" smtClean="0"/>
              <a:t> </a:t>
            </a:r>
            <a:r>
              <a:rPr lang="es-EC" dirty="0" err="1" smtClean="0"/>
              <a:t>Principles</a:t>
            </a:r>
            <a:r>
              <a:rPr lang="es-EC" dirty="0" smtClean="0"/>
              <a:t> of </a:t>
            </a:r>
            <a:r>
              <a:rPr lang="es-EC" dirty="0" err="1" smtClean="0"/>
              <a:t>Economics</a:t>
            </a:r>
            <a:r>
              <a:rPr lang="es-EC" dirty="0" smtClean="0"/>
              <a:t>”, escribe sobre las primeras nociones de el Valor Económico Agregado</a:t>
            </a:r>
          </a:p>
          <a:p>
            <a:r>
              <a:rPr lang="es-ES" dirty="0" smtClean="0"/>
              <a:t>"Cuando un hombre se encuentra comprometido con un negocio, sus ganancias para el año son el exceso de ingresos que recibió del negocio durante al año sobre sus desembolsos en el negocio.”. </a:t>
            </a:r>
            <a:r>
              <a:rPr lang="es-ES" cap="small" dirty="0" smtClean="0"/>
              <a:t>(Marshall, 1890)</a:t>
            </a:r>
            <a:endParaRPr lang="es-EC" dirty="0" smtClean="0"/>
          </a:p>
          <a:p>
            <a:endParaRPr lang="es-EC"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785395"/>
          </a:xfrm>
        </p:spPr>
        <p:txBody>
          <a:bodyPr/>
          <a:lstStyle/>
          <a:p>
            <a:r>
              <a:rPr lang="es-EC" dirty="0" smtClean="0"/>
              <a:t>La diferencia en el valor de la planta e inventarios al inicio del año y al final del mismo se ha incrementado o decrementado debido a sus actividades productivas</a:t>
            </a:r>
          </a:p>
          <a:p>
            <a:r>
              <a:rPr lang="es-ES" dirty="0" smtClean="0"/>
              <a:t>Lo que queda de sus ganancias después de deducir los intereses sobre el capital a la tasa corriente es llamado generalmente su beneficio por emprender a administrar".</a:t>
            </a:r>
            <a:endParaRPr lang="es-EC" dirty="0" smtClean="0"/>
          </a:p>
          <a:p>
            <a:endParaRPr lang="es-EC" dirty="0" smtClean="0"/>
          </a:p>
          <a:p>
            <a:endParaRPr lang="es-EC"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8229600" cy="4713387"/>
          </a:xfrm>
        </p:spPr>
        <p:txBody>
          <a:bodyPr>
            <a:normAutofit/>
          </a:bodyPr>
          <a:lstStyle/>
          <a:p>
            <a:r>
              <a:rPr lang="es-ES" dirty="0" smtClean="0"/>
              <a:t>Peter </a:t>
            </a:r>
            <a:r>
              <a:rPr lang="es-ES" dirty="0" err="1" smtClean="0"/>
              <a:t>Drucker</a:t>
            </a:r>
            <a:r>
              <a:rPr lang="es-ES" dirty="0" smtClean="0"/>
              <a:t>, expresa lo siguiente: "Mientras que un negocio tenga un rendimiento inferior a su costo de capital, operará a pérdidas”, no importa que pague un impuesto como si tuviera una ganancia real.</a:t>
            </a:r>
            <a:endParaRPr lang="es-EC" dirty="0" smtClean="0"/>
          </a:p>
          <a:p>
            <a:r>
              <a:rPr lang="es-ES" dirty="0" smtClean="0"/>
              <a:t>La empresa aun deja un beneficio económico menor a los recursos que devora...mientras esto sucede no crea riqueza, la destruye".</a:t>
            </a:r>
            <a:r>
              <a:rPr lang="es-ES" cap="small" dirty="0" smtClean="0"/>
              <a:t> </a:t>
            </a:r>
            <a:r>
              <a:rPr lang="es-ES" dirty="0" smtClean="0"/>
              <a:t>(</a:t>
            </a:r>
            <a:r>
              <a:rPr lang="es-ES" dirty="0" err="1" smtClean="0"/>
              <a:t>Drucker</a:t>
            </a:r>
            <a:r>
              <a:rPr lang="es-ES" dirty="0" smtClean="0"/>
              <a:t>, 1963)</a:t>
            </a:r>
            <a:endParaRPr lang="es-EC" dirty="0" smtClean="0"/>
          </a:p>
          <a:p>
            <a:endParaRPr lang="es-EC"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lstStyle/>
          <a:p>
            <a:r>
              <a:rPr lang="es-ES" dirty="0" smtClean="0"/>
              <a:t>En la década del noventa el concepto del EVA</a:t>
            </a:r>
            <a:r>
              <a:rPr lang="es-ES" baseline="-25000" dirty="0" smtClean="0"/>
              <a:t>®</a:t>
            </a:r>
            <a:r>
              <a:rPr lang="es-ES" dirty="0" smtClean="0"/>
              <a:t>, se convierte en marca registrada de la consultora de </a:t>
            </a:r>
            <a:r>
              <a:rPr lang="es-ES" dirty="0" err="1" smtClean="0"/>
              <a:t>Stern</a:t>
            </a:r>
            <a:r>
              <a:rPr lang="es-ES" dirty="0" smtClean="0"/>
              <a:t> Stewart &amp; </a:t>
            </a:r>
            <a:r>
              <a:rPr lang="es-ES" dirty="0" err="1" smtClean="0"/>
              <a:t>Co.</a:t>
            </a:r>
            <a:r>
              <a:rPr lang="es-ES" dirty="0" smtClean="0"/>
              <a:t>, de New York, fundada en 1982 por G. </a:t>
            </a:r>
            <a:r>
              <a:rPr lang="es-ES" dirty="0" err="1" smtClean="0"/>
              <a:t>Benett</a:t>
            </a:r>
            <a:r>
              <a:rPr lang="es-ES" dirty="0" smtClean="0"/>
              <a:t> Stewart III y Joel </a:t>
            </a:r>
            <a:r>
              <a:rPr lang="es-ES" dirty="0" err="1" smtClean="0"/>
              <a:t>Stern</a:t>
            </a:r>
            <a:endParaRPr lang="es-ES" dirty="0" smtClean="0"/>
          </a:p>
          <a:p>
            <a:r>
              <a:rPr lang="es-ES" dirty="0" smtClean="0"/>
              <a:t>Posteriormente se declaró producto genérico que se implementó alrededor de todo el mundo pero con mayor intensidad en Estados Unidos </a:t>
            </a:r>
            <a:r>
              <a:rPr lang="es-ES" cap="small" dirty="0" smtClean="0"/>
              <a:t>(</a:t>
            </a:r>
            <a:r>
              <a:rPr lang="es-ES" cap="small" dirty="0" err="1" smtClean="0"/>
              <a:t>Smolje</a:t>
            </a:r>
            <a:r>
              <a:rPr lang="es-ES" cap="small" dirty="0" smtClean="0"/>
              <a:t>, 2003)</a:t>
            </a:r>
            <a:endParaRPr lang="es-EC"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073427"/>
          </a:xfrm>
        </p:spPr>
        <p:txBody>
          <a:bodyPr>
            <a:normAutofit/>
          </a:bodyPr>
          <a:lstStyle/>
          <a:p>
            <a:r>
              <a:rPr lang="es-ES" dirty="0" smtClean="0"/>
              <a:t>El VEA</a:t>
            </a:r>
            <a:r>
              <a:rPr lang="es-EC" dirty="0" smtClean="0"/>
              <a:t>®</a:t>
            </a:r>
            <a:r>
              <a:rPr lang="es-ES" dirty="0" smtClean="0"/>
              <a:t> tiene sus fundamentos en la diferencia entre la rentabilidad de una empresa y el costo asociado al capital empleado para generar dicha rentabilidad. … (según) esta definición, los seguidores del VEA</a:t>
            </a:r>
            <a:r>
              <a:rPr lang="es-EC" dirty="0" smtClean="0"/>
              <a:t>®</a:t>
            </a:r>
            <a:r>
              <a:rPr lang="es-ES" dirty="0" smtClean="0"/>
              <a:t> postulan que un negocio solo es </a:t>
            </a:r>
            <a:r>
              <a:rPr lang="es-ES" b="1" i="1" dirty="0" smtClean="0"/>
              <a:t>verdaderamente</a:t>
            </a:r>
            <a:r>
              <a:rPr lang="es-ES" dirty="0" smtClean="0"/>
              <a:t> rentable desde un punto de vista económico (beneficio económico y beneficio contable representan medidas de rentabilidad que poco tienen en común), si genera una rentabilidad superior al coste de capital invertido en el mismo.</a:t>
            </a:r>
            <a:r>
              <a:rPr lang="es-ES" cap="small" dirty="0" smtClean="0"/>
              <a:t> </a:t>
            </a:r>
            <a:r>
              <a:rPr lang="es-ES" dirty="0" smtClean="0"/>
              <a:t>(</a:t>
            </a:r>
            <a:r>
              <a:rPr lang="es-ES" dirty="0" err="1" smtClean="0"/>
              <a:t>Smolje</a:t>
            </a:r>
            <a:r>
              <a:rPr lang="es-ES" dirty="0" smtClean="0"/>
              <a:t>, 2003)</a:t>
            </a:r>
            <a:endParaRPr lang="es-EC" dirty="0" smtClean="0"/>
          </a:p>
          <a:p>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 EVA</a:t>
            </a:r>
            <a:r>
              <a:rPr lang="es-EC" dirty="0" smtClean="0"/>
              <a:t>®</a:t>
            </a:r>
            <a:r>
              <a:rPr lang="es-ES" dirty="0" smtClean="0"/>
              <a:t> es lo que queda una vez que se han atendido todos los gastos y satisfecho una rentabilidad mínima esperada por parte de los accionistas.  En consecuencia, se crea valor en una empresa cuando la rentabilidad generada supera el costo de oportunidad de los accionistas.</a:t>
            </a:r>
            <a:r>
              <a:rPr lang="es-ES" cap="small" dirty="0" smtClean="0"/>
              <a:t> </a:t>
            </a:r>
            <a:r>
              <a:rPr lang="es-ES" dirty="0" smtClean="0"/>
              <a:t>(Amat, 1999)</a:t>
            </a:r>
            <a:endParaRPr lang="es-EC"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CONTABLEMENTE EL EVA</a:t>
            </a:r>
            <a:endParaRPr lang="es-EC" dirty="0"/>
          </a:p>
        </p:txBody>
      </p:sp>
      <p:sp>
        <p:nvSpPr>
          <p:cNvPr id="3" name="2 Marcador de contenido"/>
          <p:cNvSpPr>
            <a:spLocks noGrp="1"/>
          </p:cNvSpPr>
          <p:nvPr>
            <p:ph idx="1"/>
          </p:nvPr>
        </p:nvSpPr>
        <p:spPr>
          <a:xfrm>
            <a:off x="457200" y="2204864"/>
            <a:ext cx="8229600" cy="4119736"/>
          </a:xfrm>
        </p:spPr>
        <p:txBody>
          <a:bodyPr/>
          <a:lstStyle/>
          <a:p>
            <a:r>
              <a:rPr lang="es-ES" dirty="0" smtClean="0"/>
              <a:t>Es la diferencia entre el resultado neto después de Impuesto a las Ganancias (I.G.) y el costo del capital total invertido en el negocio, pero es un concepto general basado en la teoría financiera y económica de muchos años.</a:t>
            </a:r>
            <a:endParaRPr lang="es-EC" dirty="0" smtClean="0"/>
          </a:p>
          <a:p>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METODOLOGIA DEL EVA</a:t>
            </a:r>
            <a:endParaRPr lang="es-EC" dirty="0"/>
          </a:p>
        </p:txBody>
      </p:sp>
      <p:sp>
        <p:nvSpPr>
          <p:cNvPr id="3" name="2 Marcador de contenido"/>
          <p:cNvSpPr>
            <a:spLocks noGrp="1"/>
          </p:cNvSpPr>
          <p:nvPr>
            <p:ph idx="1"/>
          </p:nvPr>
        </p:nvSpPr>
        <p:spPr/>
        <p:txBody>
          <a:bodyPr>
            <a:normAutofit/>
          </a:bodyPr>
          <a:lstStyle/>
          <a:p>
            <a:r>
              <a:rPr lang="es-ES" dirty="0" smtClean="0"/>
              <a:t>Supone que el éxito empresarial está relacionado directamente con la generación de valor económico, que se calcula restando a las utilidades operacionales el costo financiero por poseer los activos que se utilizaron en la generación de dichas utilidades</a:t>
            </a:r>
          </a:p>
          <a:p>
            <a:r>
              <a:rPr lang="es-ES" dirty="0" smtClean="0"/>
              <a:t>El concepto de EVA</a:t>
            </a:r>
            <a:r>
              <a:rPr lang="es-EC" dirty="0" smtClean="0"/>
              <a:t>®</a:t>
            </a:r>
            <a:r>
              <a:rPr lang="es-ES" dirty="0" smtClean="0"/>
              <a:t>, es una variación de lo que tradicionalmente se ha llamado “Ingreso o Beneficio Residual”, que se definía como el resultado que se obtenía al restar a la utilidad operacional los costos de capital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RENTABILIDAD DE LAS ACCIONES</a:t>
            </a:r>
            <a:endParaRPr lang="es-EC" dirty="0"/>
          </a:p>
        </p:txBody>
      </p:sp>
      <p:sp>
        <p:nvSpPr>
          <p:cNvPr id="3" name="2 Marcador de contenido"/>
          <p:cNvSpPr>
            <a:spLocks noGrp="1"/>
          </p:cNvSpPr>
          <p:nvPr>
            <p:ph idx="1"/>
          </p:nvPr>
        </p:nvSpPr>
        <p:spPr>
          <a:xfrm>
            <a:off x="683568" y="1988840"/>
            <a:ext cx="8229600" cy="4093915"/>
          </a:xfrm>
        </p:spPr>
        <p:txBody>
          <a:bodyPr>
            <a:normAutofit/>
          </a:bodyPr>
          <a:lstStyle/>
          <a:p>
            <a:r>
              <a:rPr lang="es-ES" dirty="0" smtClean="0"/>
              <a:t>Para lograr valor agregado no solo es suficiente crearlo sino capturarlo para la empresa</a:t>
            </a:r>
          </a:p>
          <a:p>
            <a:r>
              <a:rPr lang="es-ES" dirty="0" smtClean="0"/>
              <a:t>De otra manera quien logra capturarlo es el cliente</a:t>
            </a:r>
          </a:p>
          <a:p>
            <a:r>
              <a:rPr lang="es-ES" dirty="0" smtClean="0"/>
              <a:t>Al generar nuevos productos o añadir al producto algo que su competencia no lo hace, puede existir una mayor predisposición a que el consumidor pague y puede ser porque la empresa provee el servicio  a bajos costos o la mezcla de los dos (F. Noboa, 2006)</a:t>
            </a:r>
            <a:endParaRPr lang="es-EC"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Para </a:t>
            </a:r>
            <a:r>
              <a:rPr lang="es-ES" dirty="0" err="1" smtClean="0"/>
              <a:t>Besanko</a:t>
            </a:r>
            <a:r>
              <a:rPr lang="es-ES" dirty="0" smtClean="0"/>
              <a:t> </a:t>
            </a:r>
            <a:r>
              <a:rPr lang="es-ES" dirty="0" err="1" smtClean="0"/>
              <a:t>Dranove</a:t>
            </a:r>
            <a:r>
              <a:rPr lang="es-ES" dirty="0" smtClean="0"/>
              <a:t> (2000)  “</a:t>
            </a:r>
            <a:r>
              <a:rPr lang="es-ES" b="1" dirty="0" smtClean="0"/>
              <a:t>Valor creado es la diferencia entre el valor que reside en un producto y el valor de los insumos sacrificados para hacer el producto”.</a:t>
            </a: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
            </a:r>
            <a:br>
              <a:rPr lang="es-ES" b="1" dirty="0" smtClean="0"/>
            </a:br>
            <a:r>
              <a:rPr lang="es-ES" b="1" dirty="0" smtClean="0"/>
              <a:t>INTRODUCCION </a:t>
            </a:r>
            <a:r>
              <a:rPr lang="es-EC" b="1" dirty="0" smtClean="0"/>
              <a:t/>
            </a:r>
            <a:br>
              <a:rPr lang="es-EC" b="1" dirty="0" smtClean="0"/>
            </a:br>
            <a:endParaRPr lang="es-EC" dirty="0"/>
          </a:p>
        </p:txBody>
      </p:sp>
      <p:sp>
        <p:nvSpPr>
          <p:cNvPr id="3" name="2 Marcador de contenido"/>
          <p:cNvSpPr>
            <a:spLocks noGrp="1"/>
          </p:cNvSpPr>
          <p:nvPr>
            <p:ph idx="1"/>
          </p:nvPr>
        </p:nvSpPr>
        <p:spPr/>
        <p:txBody>
          <a:bodyPr>
            <a:normAutofit/>
          </a:bodyPr>
          <a:lstStyle/>
          <a:p>
            <a:r>
              <a:rPr lang="es-EC" dirty="0" smtClean="0"/>
              <a:t>La creación y desarrollo de una empresa son situaciones planificadas que se pueden medir, para: prevenir, controlar, minimizar riesgos. </a:t>
            </a:r>
          </a:p>
          <a:p>
            <a:r>
              <a:rPr lang="es-EC" dirty="0" smtClean="0"/>
              <a:t>Sin embargo el riesgo está presente en mayor o menor grado y puede venir de fuera de la empresa</a:t>
            </a:r>
          </a:p>
          <a:p>
            <a:r>
              <a:rPr lang="es-EC" dirty="0" smtClean="0"/>
              <a:t>Por esta razón generar utilidades en la empresa no es suficiente para su crecimiento</a:t>
            </a:r>
          </a:p>
          <a:p>
            <a:endParaRPr lang="es-EC" dirty="0" smtClean="0"/>
          </a:p>
          <a:p>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4000" dirty="0" smtClean="0"/>
              <a:t>CREACION DEL VALOR PARA EL ACCIONISTA</a:t>
            </a:r>
            <a:endParaRPr lang="es-EC" sz="4000" dirty="0"/>
          </a:p>
        </p:txBody>
      </p:sp>
      <p:sp>
        <p:nvSpPr>
          <p:cNvPr id="3" name="2 Marcador de contenido"/>
          <p:cNvSpPr>
            <a:spLocks noGrp="1"/>
          </p:cNvSpPr>
          <p:nvPr>
            <p:ph idx="1"/>
          </p:nvPr>
        </p:nvSpPr>
        <p:spPr>
          <a:xfrm>
            <a:off x="457200" y="2204864"/>
            <a:ext cx="8229600" cy="4119736"/>
          </a:xfrm>
        </p:spPr>
        <p:txBody>
          <a:bodyPr>
            <a:normAutofit/>
          </a:bodyPr>
          <a:lstStyle/>
          <a:p>
            <a:r>
              <a:rPr lang="es-ES" dirty="0" smtClean="0"/>
              <a:t>El proceso de creación y captura de valor debe relacionarse con alcanzar la ventaja competitiva para lo cual se deben tomar en cuenta estrategias como: la eficiencia operativa, liderazgo en costes, diferenciación, diferenciación o focalización o estrategias mixtas, selección de mercados en los que opera, identificación y evaluación de proyectos de inversión que desarrolla, selección de estructura financiera en términos de recursos propios y ajenos</a:t>
            </a:r>
          </a:p>
          <a:p>
            <a:endParaRPr lang="es-EC"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08688"/>
          </a:xfrm>
        </p:spPr>
        <p:txBody>
          <a:bodyPr>
            <a:normAutofit/>
          </a:bodyPr>
          <a:lstStyle/>
          <a:p>
            <a:pPr algn="ctr"/>
            <a:r>
              <a:rPr lang="es-EC" sz="4000" dirty="0" smtClean="0"/>
              <a:t>PORTER Y LA ESTRATEGIA GENÉRICA</a:t>
            </a:r>
            <a:endParaRPr lang="es-EC" sz="4000" dirty="0"/>
          </a:p>
        </p:txBody>
      </p:sp>
      <p:sp>
        <p:nvSpPr>
          <p:cNvPr id="3" name="2 Marcador de contenido"/>
          <p:cNvSpPr>
            <a:spLocks noGrp="1"/>
          </p:cNvSpPr>
          <p:nvPr>
            <p:ph idx="1"/>
          </p:nvPr>
        </p:nvSpPr>
        <p:spPr>
          <a:xfrm>
            <a:off x="457200" y="1628800"/>
            <a:ext cx="8229600" cy="4695800"/>
          </a:xfrm>
        </p:spPr>
        <p:txBody>
          <a:bodyPr>
            <a:normAutofit fontScale="92500" lnSpcReduction="20000"/>
          </a:bodyPr>
          <a:lstStyle/>
          <a:p>
            <a:pPr marL="0" indent="0">
              <a:buNone/>
            </a:pPr>
            <a:r>
              <a:rPr lang="es-ES" dirty="0" smtClean="0"/>
              <a:t>Sugiere a las empresas buscar la diferenciación o el liderazgo en costos, para así atraer a los clientes</a:t>
            </a:r>
            <a:endParaRPr lang="es-EC" dirty="0" smtClean="0"/>
          </a:p>
          <a:p>
            <a:pPr>
              <a:buNone/>
            </a:pPr>
            <a:r>
              <a:rPr lang="es-ES" dirty="0" smtClean="0"/>
              <a:t>Para lograr </a:t>
            </a:r>
            <a:r>
              <a:rPr lang="es-ES" b="1" dirty="0" smtClean="0"/>
              <a:t>el liderazgo en costes,  o estrategia genérica</a:t>
            </a:r>
            <a:r>
              <a:rPr lang="es-ES" dirty="0" smtClean="0"/>
              <a:t>, se debe tener en cuenta:</a:t>
            </a:r>
            <a:endParaRPr lang="es-EC" dirty="0" smtClean="0"/>
          </a:p>
          <a:p>
            <a:pPr lvl="0"/>
            <a:r>
              <a:rPr lang="es-ES" dirty="0" smtClean="0"/>
              <a:t>Selección de mercados en los que opera</a:t>
            </a:r>
            <a:endParaRPr lang="es-EC" dirty="0" smtClean="0"/>
          </a:p>
          <a:p>
            <a:pPr lvl="0"/>
            <a:r>
              <a:rPr lang="es-ES" dirty="0" smtClean="0"/>
              <a:t>Identificación y evaluación de los proyectos de inversión en los que acomete</a:t>
            </a:r>
            <a:endParaRPr lang="es-EC" dirty="0" smtClean="0"/>
          </a:p>
          <a:p>
            <a:pPr lvl="0"/>
            <a:r>
              <a:rPr lang="es-ES" dirty="0" smtClean="0"/>
              <a:t>Selección de la estructura financiera en la relación entre recursos propios y ajenos</a:t>
            </a:r>
            <a:endParaRPr lang="es-EC" dirty="0" smtClean="0"/>
          </a:p>
          <a:p>
            <a:pPr lvl="0"/>
            <a:r>
              <a:rPr lang="es-ES" dirty="0" smtClean="0"/>
              <a:t>Determinación del nivel de retribución exigido al capital </a:t>
            </a:r>
            <a:endParaRPr lang="es-EC" dirty="0" smtClean="0"/>
          </a:p>
          <a:p>
            <a:pPr lvl="0"/>
            <a:r>
              <a:rPr lang="es-ES" dirty="0" smtClean="0"/>
              <a:t>Tipos de interés de la deuda externa, tanto de las obligaciones y bonos del estado como de la deuda </a:t>
            </a:r>
            <a:r>
              <a:rPr lang="es-ES" dirty="0" smtClean="0"/>
              <a:t>bancaria</a:t>
            </a:r>
            <a:endParaRPr lang="es-EC" dirty="0" smtClean="0"/>
          </a:p>
          <a:p>
            <a:pPr lvl="0"/>
            <a:r>
              <a:rPr lang="es-ES" dirty="0" smtClean="0"/>
              <a:t>Prima de riesgo del mercado en el cual la empresa </a:t>
            </a:r>
            <a:r>
              <a:rPr lang="es-ES" dirty="0" smtClean="0"/>
              <a:t>opera</a:t>
            </a:r>
            <a:endParaRPr lang="es-EC"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normAutofit/>
          </a:bodyPr>
          <a:lstStyle/>
          <a:p>
            <a:pPr>
              <a:buNone/>
            </a:pPr>
            <a:r>
              <a:rPr lang="es-ES" sz="2400" dirty="0" smtClean="0"/>
              <a:t>Para lograr </a:t>
            </a:r>
            <a:r>
              <a:rPr lang="es-ES" sz="2400" b="1" dirty="0" smtClean="0"/>
              <a:t>estrategias para que el consumidor tenga la predisposición a pagar por un bien o un servicio</a:t>
            </a:r>
            <a:r>
              <a:rPr lang="es-ES" sz="2400" dirty="0" smtClean="0"/>
              <a:t> se debe:</a:t>
            </a:r>
            <a:endParaRPr lang="es-EC" sz="2400" dirty="0" smtClean="0"/>
          </a:p>
          <a:p>
            <a:pPr lvl="0"/>
            <a:r>
              <a:rPr lang="es-ES" sz="2400" dirty="0" smtClean="0"/>
              <a:t>Diferenciar tanto la calidad, como las distintas opciones de cemento o variedad de productos</a:t>
            </a:r>
          </a:p>
          <a:p>
            <a:pPr lvl="0"/>
            <a:r>
              <a:rPr lang="es-ES" sz="2400" dirty="0" smtClean="0"/>
              <a:t>Personalizar el bien o servicio</a:t>
            </a:r>
          </a:p>
          <a:p>
            <a:pPr lvl="0"/>
            <a:r>
              <a:rPr lang="es-ES" sz="2400" dirty="0" smtClean="0"/>
              <a:t>Sin embargo, para el caso se considera que no es factible, por ser productos similares</a:t>
            </a:r>
          </a:p>
          <a:p>
            <a:pPr lvl="0"/>
            <a:r>
              <a:rPr lang="es-ES" sz="2400" dirty="0" smtClean="0"/>
              <a:t>Para crear valor se deben reducir costos, alcanzar economías de escala, </a:t>
            </a:r>
            <a:r>
              <a:rPr lang="es-EC" sz="2400" dirty="0" smtClean="0"/>
              <a:t>manejar la curva de aprendizaje, mejorar la coordinación en las actividades  de elaboración del bien o servicio</a:t>
            </a:r>
            <a:endParaRPr lang="es-EC"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600" dirty="0" smtClean="0"/>
              <a:t>PROMEDIO PONDERADO DEL COSTO DE CAPITAL WACC</a:t>
            </a:r>
            <a:endParaRPr lang="es-EC" sz="3600" dirty="0"/>
          </a:p>
        </p:txBody>
      </p:sp>
      <p:sp>
        <p:nvSpPr>
          <p:cNvPr id="3" name="2 Marcador de contenido"/>
          <p:cNvSpPr>
            <a:spLocks noGrp="1"/>
          </p:cNvSpPr>
          <p:nvPr>
            <p:ph idx="1"/>
          </p:nvPr>
        </p:nvSpPr>
        <p:spPr>
          <a:xfrm>
            <a:off x="457200" y="2132856"/>
            <a:ext cx="8229600" cy="4191744"/>
          </a:xfrm>
        </p:spPr>
        <p:txBody>
          <a:bodyPr/>
          <a:lstStyle/>
          <a:p>
            <a:r>
              <a:rPr lang="es-EC" dirty="0" smtClean="0"/>
              <a:t>Tasa de descuento que mide el costo de capital entendido este como una media ponderada  entre la proporción de recursos </a:t>
            </a:r>
            <a:r>
              <a:rPr lang="es-EC" b="1" dirty="0" smtClean="0"/>
              <a:t>propios</a:t>
            </a:r>
            <a:r>
              <a:rPr lang="es-EC" dirty="0" smtClean="0"/>
              <a:t> y ajenos</a:t>
            </a:r>
          </a:p>
          <a:p>
            <a:r>
              <a:rPr lang="es-EC" dirty="0" smtClean="0"/>
              <a:t>Indicador básico para la creación  del EVA</a:t>
            </a:r>
            <a:endParaRPr lang="es-EC"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8229600" cy="1143000"/>
          </a:xfrm>
        </p:spPr>
        <p:txBody>
          <a:bodyPr/>
          <a:lstStyle/>
          <a:p>
            <a:r>
              <a:rPr lang="es-EC" dirty="0" smtClean="0"/>
              <a:t>CALCULO DEL WACC</a:t>
            </a:r>
            <a:endParaRPr lang="es-EC" dirty="0"/>
          </a:p>
        </p:txBody>
      </p:sp>
      <p:sp>
        <p:nvSpPr>
          <p:cNvPr id="3" name="2 Marcador de contenido"/>
          <p:cNvSpPr>
            <a:spLocks noGrp="1"/>
          </p:cNvSpPr>
          <p:nvPr>
            <p:ph idx="1"/>
          </p:nvPr>
        </p:nvSpPr>
        <p:spPr/>
        <p:txBody>
          <a:bodyPr>
            <a:normAutofit lnSpcReduction="10000"/>
          </a:bodyPr>
          <a:lstStyle/>
          <a:p>
            <a:r>
              <a:rPr lang="es-EC" b="1" dirty="0" smtClean="0"/>
              <a:t>WACC =  (</a:t>
            </a:r>
            <a:r>
              <a:rPr lang="es-EC" b="1" dirty="0" err="1" smtClean="0"/>
              <a:t>Kd</a:t>
            </a:r>
            <a:r>
              <a:rPr lang="es-EC" b="1" dirty="0" smtClean="0"/>
              <a:t>*D (1-T) +</a:t>
            </a:r>
            <a:r>
              <a:rPr lang="es-EC" b="1" dirty="0" err="1" smtClean="0"/>
              <a:t>Ke</a:t>
            </a:r>
            <a:r>
              <a:rPr lang="es-EC" b="1" dirty="0" smtClean="0"/>
              <a:t>*E) / (D+E)					              [2.22]</a:t>
            </a:r>
            <a:endParaRPr lang="es-EC" dirty="0" smtClean="0"/>
          </a:p>
          <a:p>
            <a:r>
              <a:rPr lang="es-EC" dirty="0" smtClean="0"/>
              <a:t>Donde,</a:t>
            </a:r>
          </a:p>
          <a:p>
            <a:r>
              <a:rPr lang="es-EC" i="1" dirty="0" err="1" smtClean="0"/>
              <a:t>Kd</a:t>
            </a:r>
            <a:r>
              <a:rPr lang="es-EC" i="1" dirty="0" smtClean="0"/>
              <a:t> = </a:t>
            </a:r>
            <a:r>
              <a:rPr lang="es-EC" dirty="0" smtClean="0"/>
              <a:t>Costo de la Deuda Financiera (Gastos Financieros / Pasivo)</a:t>
            </a:r>
          </a:p>
          <a:p>
            <a:r>
              <a:rPr lang="es-EC" i="1" dirty="0" smtClean="0"/>
              <a:t>T   = </a:t>
            </a:r>
            <a:r>
              <a:rPr lang="es-EC" dirty="0" smtClean="0"/>
              <a:t>Impuesto a la Renta + Participación de los Trabajadores </a:t>
            </a:r>
          </a:p>
          <a:p>
            <a:r>
              <a:rPr lang="es-EC" i="1" dirty="0" err="1" smtClean="0"/>
              <a:t>Ke</a:t>
            </a:r>
            <a:r>
              <a:rPr lang="es-EC" i="1" dirty="0" smtClean="0"/>
              <a:t> = </a:t>
            </a:r>
            <a:r>
              <a:rPr lang="es-EC" dirty="0" smtClean="0"/>
              <a:t>Rentabilidad exigida por los accionistas</a:t>
            </a:r>
          </a:p>
          <a:p>
            <a:r>
              <a:rPr lang="es-EC" i="1" dirty="0" smtClean="0"/>
              <a:t>D  = </a:t>
            </a:r>
            <a:r>
              <a:rPr lang="es-EC" dirty="0" smtClean="0"/>
              <a:t>Obligaciones con instituciones financieras</a:t>
            </a:r>
          </a:p>
          <a:p>
            <a:r>
              <a:rPr lang="es-EC" i="1" dirty="0" smtClean="0"/>
              <a:t>E  = </a:t>
            </a:r>
            <a:r>
              <a:rPr lang="es-EC" dirty="0" smtClean="0"/>
              <a:t>Capital suscrito y pagado</a:t>
            </a:r>
          </a:p>
          <a:p>
            <a:endParaRPr lang="es-EC"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EVA O UTILIDAD ECONOMICA</a:t>
            </a:r>
            <a:endParaRPr lang="es-EC" dirty="0"/>
          </a:p>
        </p:txBody>
      </p:sp>
      <p:sp>
        <p:nvSpPr>
          <p:cNvPr id="3" name="2 Marcador de contenido"/>
          <p:cNvSpPr>
            <a:spLocks noGrp="1"/>
          </p:cNvSpPr>
          <p:nvPr>
            <p:ph idx="1"/>
          </p:nvPr>
        </p:nvSpPr>
        <p:spPr/>
        <p:txBody>
          <a:bodyPr>
            <a:normAutofit/>
          </a:bodyPr>
          <a:lstStyle/>
          <a:p>
            <a:r>
              <a:rPr lang="es-ES" dirty="0" smtClean="0"/>
              <a:t>Es el producto obtenido por la diferencia entre la rentabilidad de sus activos y el costo de financiación o de capital requerido para poseer dichos activos</a:t>
            </a:r>
          </a:p>
          <a:p>
            <a:r>
              <a:rPr lang="es-ES" dirty="0" smtClean="0"/>
              <a:t>Es parte de un conocimiento: de la Gerencia del Valor, condición indispensable para que todos los que toman decisiones en una empresa delinien estrategias y objetivos encaminados fundamentalmente a la creación de valor.</a:t>
            </a:r>
            <a:endParaRPr lang="es-EC"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normAutofit/>
          </a:bodyPr>
          <a:lstStyle/>
          <a:p>
            <a:r>
              <a:rPr lang="es-ES" dirty="0" smtClean="0"/>
              <a:t>Cómo hacerlo, a todos los ingresos operacionales se les deduce la totalidad de los gastos operacionales, el valor de los impuestos y el costo de oportunidad del capital, el resultado es el EVA </a:t>
            </a:r>
            <a:endParaRPr lang="es-EC" dirty="0" smtClean="0"/>
          </a:p>
          <a:p>
            <a:r>
              <a:rPr lang="es-ES" dirty="0" smtClean="0"/>
              <a:t>Por lo tanto, en esta medida se considera la productividad de todos los factores utilizados para desarrollar la actividad empresarial</a:t>
            </a:r>
          </a:p>
          <a:p>
            <a:r>
              <a:rPr lang="es-ES" dirty="0" smtClean="0"/>
              <a:t>Es el resultado obtenido una vez que se han cubierto todos los gastos y satisfecho una rentabilidad mínima esperada por parte de los accionistas</a:t>
            </a:r>
            <a:endParaRPr lang="es-EC" dirty="0" smtClean="0"/>
          </a:p>
          <a:p>
            <a:endParaRPr lang="es-EC" dirty="0" smtClean="0"/>
          </a:p>
          <a:p>
            <a:endParaRPr lang="es-EC"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CALCULO DEL EVA</a:t>
            </a:r>
            <a:endParaRPr lang="es-EC" dirty="0"/>
          </a:p>
        </p:txBody>
      </p:sp>
      <p:sp>
        <p:nvSpPr>
          <p:cNvPr id="3" name="2 Marcador de contenido"/>
          <p:cNvSpPr>
            <a:spLocks noGrp="1"/>
          </p:cNvSpPr>
          <p:nvPr>
            <p:ph idx="1"/>
          </p:nvPr>
        </p:nvSpPr>
        <p:spPr/>
        <p:txBody>
          <a:bodyPr>
            <a:normAutofit lnSpcReduction="10000"/>
          </a:bodyPr>
          <a:lstStyle/>
          <a:p>
            <a:pPr>
              <a:buNone/>
            </a:pPr>
            <a:r>
              <a:rPr lang="es-ES" cap="small" dirty="0" smtClean="0"/>
              <a:t>(García Díaz, 2012), </a:t>
            </a:r>
            <a:r>
              <a:rPr lang="es-ES" dirty="0" smtClean="0"/>
              <a:t>es necesario considerar el cálculo del costo financiero de la deuda y lo que deberían recibir los accionistas, socios o dueños, como mínimo para justificar su inversión o cubrir el valor aportado de los recursos aportados.</a:t>
            </a:r>
            <a:endParaRPr lang="es-EC" dirty="0" smtClean="0"/>
          </a:p>
          <a:p>
            <a:r>
              <a:rPr lang="es-ES" dirty="0" smtClean="0"/>
              <a:t>El EVA</a:t>
            </a:r>
            <a:r>
              <a:rPr lang="es-ES" baseline="-25000" dirty="0" smtClean="0"/>
              <a:t>®</a:t>
            </a:r>
            <a:r>
              <a:rPr lang="es-ES" dirty="0" smtClean="0"/>
              <a:t> es calculado de la siguiente forma: </a:t>
            </a:r>
            <a:endParaRPr lang="es-EC" dirty="0" smtClean="0"/>
          </a:p>
          <a:p>
            <a:pPr>
              <a:buNone/>
            </a:pPr>
            <a:r>
              <a:rPr lang="es-EC" b="1" dirty="0" smtClean="0"/>
              <a:t>	</a:t>
            </a:r>
          </a:p>
          <a:p>
            <a:pPr>
              <a:buNone/>
            </a:pPr>
            <a:r>
              <a:rPr lang="es-EC" b="1" dirty="0" smtClean="0"/>
              <a:t>				</a:t>
            </a:r>
            <a:endParaRPr lang="es-EC" dirty="0" smtClean="0"/>
          </a:p>
          <a:p>
            <a:pPr>
              <a:buNone/>
            </a:pPr>
            <a:r>
              <a:rPr lang="es-ES" dirty="0" smtClean="0"/>
              <a:t>       Donde,</a:t>
            </a:r>
            <a:endParaRPr lang="es-EC" dirty="0" smtClean="0"/>
          </a:p>
          <a:p>
            <a:r>
              <a:rPr lang="es-ES" i="1" dirty="0" smtClean="0"/>
              <a:t>UODI</a:t>
            </a:r>
            <a:r>
              <a:rPr lang="es-ES" dirty="0" smtClean="0"/>
              <a:t> = Utilidad operativa después de impuestos</a:t>
            </a:r>
            <a:endParaRPr lang="es-EC" dirty="0" smtClean="0"/>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37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4" y="4437112"/>
            <a:ext cx="2952328" cy="577974"/>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8229600" cy="5217443"/>
          </a:xfrm>
        </p:spPr>
        <p:txBody>
          <a:bodyPr>
            <a:normAutofit/>
          </a:bodyPr>
          <a:lstStyle/>
          <a:p>
            <a:r>
              <a:rPr lang="es-ES" sz="2800" i="1" dirty="0" smtClean="0"/>
              <a:t>WACC</a:t>
            </a:r>
            <a:r>
              <a:rPr lang="es-ES" sz="2800" dirty="0" smtClean="0"/>
              <a:t> = Costo del Capital Promedio Ponderado  WACC que es el costo del dinero en el futuro</a:t>
            </a:r>
            <a:endParaRPr lang="es-EC" sz="2800" dirty="0" smtClean="0"/>
          </a:p>
          <a:p>
            <a:r>
              <a:rPr lang="es-ES" sz="2800" dirty="0" smtClean="0"/>
              <a:t>Valor Económico Agregado o valor para los accionistas </a:t>
            </a:r>
            <a:endParaRPr lang="es-EC" sz="2800" dirty="0" smtClean="0"/>
          </a:p>
          <a:p>
            <a:r>
              <a:rPr lang="es-EC" sz="2800" i="1" dirty="0" smtClean="0"/>
              <a:t>Capital </a:t>
            </a:r>
            <a:r>
              <a:rPr lang="es-EC" sz="2800" dirty="0" smtClean="0"/>
              <a:t>= Activo total (todas las inversiones se usan para obtener los activos) </a:t>
            </a:r>
          </a:p>
          <a:p>
            <a:r>
              <a:rPr lang="es-ES" sz="2800" dirty="0" smtClean="0"/>
              <a:t>El UODI o utilidad operativa después de impuestos y participaciones, es el UAII menos los intereses y participaciones (T):</a:t>
            </a:r>
          </a:p>
          <a:p>
            <a:endParaRPr lang="es-ES" dirty="0" smtClean="0"/>
          </a:p>
          <a:p>
            <a:endParaRPr lang="es-EC" dirty="0" smtClean="0"/>
          </a:p>
          <a:p>
            <a:endParaRPr lang="es-EC" dirty="0"/>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93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4" y="5085184"/>
            <a:ext cx="2304256" cy="576064"/>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SIGLAS SIMILARES</a:t>
            </a:r>
            <a:endParaRPr lang="es-EC" dirty="0"/>
          </a:p>
        </p:txBody>
      </p:sp>
      <p:sp>
        <p:nvSpPr>
          <p:cNvPr id="3" name="2 Marcador de contenido"/>
          <p:cNvSpPr>
            <a:spLocks noGrp="1"/>
          </p:cNvSpPr>
          <p:nvPr>
            <p:ph idx="1"/>
          </p:nvPr>
        </p:nvSpPr>
        <p:spPr/>
        <p:txBody>
          <a:bodyPr>
            <a:normAutofit/>
          </a:bodyPr>
          <a:lstStyle/>
          <a:p>
            <a:r>
              <a:rPr lang="es-ES" dirty="0" smtClean="0"/>
              <a:t>Es importante aclarar que algunos autores utilizan las siglas UODI (Utilidad Operativa después de Impuestos, otros autores utilizan BAIDT (Beneficio Antes De Intereses y Después de Impuestos – </a:t>
            </a:r>
            <a:r>
              <a:rPr lang="es-ES" dirty="0" err="1" smtClean="0"/>
              <a:t>Taxes</a:t>
            </a:r>
            <a:r>
              <a:rPr lang="es-ES" dirty="0" smtClean="0"/>
              <a:t>), UNODI (Utilidad Neta Operativa Después de Impuestos), y por ultimo NOPAT por sus siglas en ingles (Net </a:t>
            </a:r>
            <a:r>
              <a:rPr lang="es-ES" dirty="0" err="1" smtClean="0"/>
              <a:t>Operating</a:t>
            </a:r>
            <a:r>
              <a:rPr lang="es-ES" dirty="0" smtClean="0"/>
              <a:t> </a:t>
            </a:r>
            <a:r>
              <a:rPr lang="es-ES" dirty="0" err="1" smtClean="0"/>
              <a:t>Profit</a:t>
            </a:r>
            <a:r>
              <a:rPr lang="es-ES" dirty="0" smtClean="0"/>
              <a:t> </a:t>
            </a:r>
            <a:r>
              <a:rPr lang="es-ES" dirty="0" err="1" smtClean="0"/>
              <a:t>After</a:t>
            </a:r>
            <a:r>
              <a:rPr lang="es-ES" dirty="0" smtClean="0"/>
              <a:t> </a:t>
            </a:r>
            <a:r>
              <a:rPr lang="es-ES" dirty="0" err="1" smtClean="0"/>
              <a:t>Taxes</a:t>
            </a:r>
            <a:r>
              <a:rPr lang="es-ES" dirty="0" smtClean="0"/>
              <a:t>), todas estas siglas tienen el mismo significado y se usan para calcular el EVA</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C" dirty="0" smtClean="0"/>
              <a:t>Para </a:t>
            </a:r>
            <a:r>
              <a:rPr lang="es-EC" dirty="0" smtClean="0"/>
              <a:t>que ésta crezca y se mantenga en el mercado es necesario hacer análisis financiero  y económico </a:t>
            </a:r>
          </a:p>
          <a:p>
            <a:r>
              <a:rPr lang="es-EC" dirty="0" smtClean="0"/>
              <a:t>Así si luego </a:t>
            </a:r>
            <a:r>
              <a:rPr lang="es-EC" dirty="0" smtClean="0"/>
              <a:t>de conocer el rendimiento de las inversiones éstas son superiores al costo de capital promedio ponderado, la empresa está creciendo</a:t>
            </a:r>
          </a:p>
          <a:p>
            <a:endParaRPr lang="es-EC"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PASOS PARA CALCULAR EL EVA</a:t>
            </a:r>
            <a:endParaRPr lang="es-EC" dirty="0"/>
          </a:p>
        </p:txBody>
      </p:sp>
      <p:sp>
        <p:nvSpPr>
          <p:cNvPr id="3" name="2 Marcador de contenido"/>
          <p:cNvSpPr>
            <a:spLocks noGrp="1"/>
          </p:cNvSpPr>
          <p:nvPr>
            <p:ph idx="1"/>
          </p:nvPr>
        </p:nvSpPr>
        <p:spPr/>
        <p:txBody>
          <a:bodyPr>
            <a:normAutofit/>
          </a:bodyPr>
          <a:lstStyle/>
          <a:p>
            <a:pPr lvl="0"/>
            <a:r>
              <a:rPr lang="es-MX" dirty="0" smtClean="0"/>
              <a:t>Calcular la utilidad operativa después de impuestos (UODI). </a:t>
            </a:r>
            <a:endParaRPr lang="es-EC" dirty="0" smtClean="0"/>
          </a:p>
          <a:p>
            <a:pPr lvl="0"/>
            <a:r>
              <a:rPr lang="es-MX" dirty="0" smtClean="0"/>
              <a:t>Identificar el capital real empleado de la empresa</a:t>
            </a:r>
            <a:endParaRPr lang="es-EC" dirty="0" smtClean="0"/>
          </a:p>
          <a:p>
            <a:pPr lvl="0"/>
            <a:r>
              <a:rPr lang="es-MX" dirty="0" smtClean="0"/>
              <a:t>Determinar el costo promedio ponderado de capital (WACC)</a:t>
            </a:r>
            <a:endParaRPr lang="es-EC" dirty="0" smtClean="0"/>
          </a:p>
          <a:p>
            <a:r>
              <a:rPr lang="es-MX" dirty="0" smtClean="0"/>
              <a:t>Calcular el Valor Económico Agregado (EVA</a:t>
            </a:r>
            <a:r>
              <a:rPr lang="es-MX" baseline="-25000" dirty="0" smtClean="0"/>
              <a:t>®</a:t>
            </a:r>
            <a:r>
              <a:rPr lang="es-MX" dirty="0" smtClean="0"/>
              <a:t>) de la empresa</a:t>
            </a:r>
            <a:endParaRPr lang="es-EC"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GRAFICO DEL CALCULO DEL EVA</a:t>
            </a:r>
            <a:endParaRPr lang="es-EC" dirty="0"/>
          </a:p>
        </p:txBody>
      </p:sp>
      <p:pic>
        <p:nvPicPr>
          <p:cNvPr id="100354" name="Picture 2"/>
          <p:cNvPicPr>
            <a:picLocks noGrp="1" noChangeAspect="1" noChangeArrowheads="1"/>
          </p:cNvPicPr>
          <p:nvPr>
            <p:ph idx="1"/>
          </p:nvPr>
        </p:nvPicPr>
        <p:blipFill>
          <a:blip r:embed="rId2" cstate="print"/>
          <a:srcRect l="43739" t="47854" r="23656" b="27773"/>
          <a:stretch>
            <a:fillRect/>
          </a:stretch>
        </p:blipFill>
        <p:spPr bwMode="auto">
          <a:xfrm>
            <a:off x="1763688" y="1916832"/>
            <a:ext cx="5832648"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576064"/>
          </a:xfrm>
        </p:spPr>
        <p:txBody>
          <a:bodyPr>
            <a:normAutofit fontScale="90000"/>
          </a:bodyPr>
          <a:lstStyle/>
          <a:p>
            <a:r>
              <a:rPr lang="es-EC" sz="3600" dirty="0" smtClean="0"/>
              <a:t>CALCULO DEL EVA CON BETA AJUSTADO</a:t>
            </a:r>
            <a:endParaRPr lang="es-EC" sz="3600" dirty="0"/>
          </a:p>
        </p:txBody>
      </p:sp>
      <p:sp>
        <p:nvSpPr>
          <p:cNvPr id="3" name="2 Marcador de contenido"/>
          <p:cNvSpPr>
            <a:spLocks noGrp="1"/>
          </p:cNvSpPr>
          <p:nvPr>
            <p:ph idx="1"/>
          </p:nvPr>
        </p:nvSpPr>
        <p:spPr>
          <a:xfrm>
            <a:off x="457200" y="1412776"/>
            <a:ext cx="8229600" cy="4713387"/>
          </a:xfrm>
        </p:spPr>
        <p:txBody>
          <a:bodyPr>
            <a:normAutofit lnSpcReduction="10000"/>
          </a:bodyPr>
          <a:lstStyle/>
          <a:p>
            <a:r>
              <a:rPr lang="es-EC" dirty="0" smtClean="0"/>
              <a:t>Se utilizan factores del entorno que afectan a las empresas del sector productivo y en este caso a las empresas del sector cementero ecuatoriano</a:t>
            </a:r>
          </a:p>
          <a:p>
            <a:r>
              <a:rPr lang="es-EC" dirty="0" smtClean="0"/>
              <a:t>Tasa de libre riesgo (Riesgo País)</a:t>
            </a:r>
          </a:p>
          <a:p>
            <a:r>
              <a:rPr lang="es-EC" dirty="0" smtClean="0"/>
              <a:t>Rendimiento de mercado en el país</a:t>
            </a:r>
          </a:p>
          <a:p>
            <a:r>
              <a:rPr lang="es-EC" dirty="0" smtClean="0"/>
              <a:t>Rendimiento del mercado de valores más un porcentaje adicional por el riesgo de la inversión</a:t>
            </a:r>
          </a:p>
          <a:p>
            <a:r>
              <a:rPr lang="es-EC" dirty="0" smtClean="0"/>
              <a:t>Factor de medida de riesgo del sector industrial (S&amp;P 500)</a:t>
            </a:r>
          </a:p>
          <a:p>
            <a:r>
              <a:rPr lang="es-EC" dirty="0" smtClean="0"/>
              <a:t>Tasa de interés o costo del préstamo </a:t>
            </a:r>
          </a:p>
          <a:p>
            <a:r>
              <a:rPr lang="es-EC" dirty="0" smtClean="0"/>
              <a:t>Impuesto a la renta</a:t>
            </a:r>
            <a:endParaRPr lang="es-EC"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a:bodyPr>
          <a:lstStyle/>
          <a:p>
            <a:endParaRPr lang="es-EC" dirty="0" smtClean="0"/>
          </a:p>
          <a:p>
            <a:r>
              <a:rPr lang="es-EC" dirty="0" smtClean="0"/>
              <a:t>Para el cálculo de este nuevo EVA se utiliza la misma fórmula:</a:t>
            </a:r>
          </a:p>
          <a:p>
            <a:endParaRPr lang="es-EC" dirty="0" smtClean="0"/>
          </a:p>
          <a:p>
            <a:r>
              <a:rPr lang="es-EC" b="1" dirty="0" smtClean="0"/>
              <a:t>WACC =  (</a:t>
            </a:r>
            <a:r>
              <a:rPr lang="es-EC" b="1" dirty="0" err="1" smtClean="0"/>
              <a:t>Kd</a:t>
            </a:r>
            <a:r>
              <a:rPr lang="es-EC" b="1" dirty="0" smtClean="0"/>
              <a:t>*D (1-T) +</a:t>
            </a:r>
            <a:r>
              <a:rPr lang="es-EC" b="1" dirty="0" err="1" smtClean="0"/>
              <a:t>Ke</a:t>
            </a:r>
            <a:r>
              <a:rPr lang="es-EC" b="1" dirty="0" smtClean="0"/>
              <a:t>*E) / (D+E)</a:t>
            </a:r>
          </a:p>
          <a:p>
            <a:pPr marL="0" indent="0">
              <a:buNone/>
            </a:pPr>
            <a:r>
              <a:rPr lang="es-EC" dirty="0" smtClean="0"/>
              <a:t>    Donde:</a:t>
            </a:r>
          </a:p>
          <a:p>
            <a:r>
              <a:rPr lang="es-EC" i="1" dirty="0" err="1" smtClean="0"/>
              <a:t>Kd</a:t>
            </a:r>
            <a:r>
              <a:rPr lang="es-EC" i="1" dirty="0" smtClean="0"/>
              <a:t> = </a:t>
            </a:r>
            <a:r>
              <a:rPr lang="es-EC" dirty="0" smtClean="0"/>
              <a:t>Costo de la Deuda Financiera (Gastos Financieros / Pasivo)</a:t>
            </a:r>
          </a:p>
          <a:p>
            <a:r>
              <a:rPr lang="es-EC" i="1" dirty="0" smtClean="0"/>
              <a:t>T   = </a:t>
            </a:r>
            <a:r>
              <a:rPr lang="es-EC" dirty="0" smtClean="0"/>
              <a:t>Impuesto a la Renta + Participación de los Trabajadores </a:t>
            </a:r>
          </a:p>
          <a:p>
            <a:r>
              <a:rPr lang="es-EC" i="1" dirty="0" err="1" smtClean="0"/>
              <a:t>Ke</a:t>
            </a:r>
            <a:r>
              <a:rPr lang="es-EC" i="1" dirty="0" smtClean="0"/>
              <a:t> = </a:t>
            </a:r>
            <a:r>
              <a:rPr lang="es-EC" dirty="0" smtClean="0"/>
              <a:t>Costo del Capital propio</a:t>
            </a:r>
          </a:p>
          <a:p>
            <a:r>
              <a:rPr lang="es-EC" i="1" dirty="0" smtClean="0"/>
              <a:t>D  = </a:t>
            </a:r>
            <a:r>
              <a:rPr lang="es-EC" dirty="0" smtClean="0"/>
              <a:t>Obligaciones con instituciones financieras</a:t>
            </a:r>
          </a:p>
        </p:txBody>
      </p:sp>
      <p:sp>
        <p:nvSpPr>
          <p:cNvPr id="101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13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4" y="1844824"/>
            <a:ext cx="3384376" cy="72008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normAutofit/>
          </a:bodyPr>
          <a:lstStyle/>
          <a:p>
            <a:r>
              <a:rPr lang="es-EC" i="1" dirty="0"/>
              <a:t>E  = </a:t>
            </a:r>
            <a:r>
              <a:rPr lang="es-EC" dirty="0"/>
              <a:t>Capital suscrito y pagado</a:t>
            </a:r>
          </a:p>
          <a:p>
            <a:r>
              <a:rPr lang="es-EC" dirty="0" smtClean="0"/>
              <a:t>La diferencia entre el WACC clásico y el WACC ajustado reside en </a:t>
            </a:r>
            <a:r>
              <a:rPr lang="es-EC" i="1" dirty="0" err="1" smtClean="0"/>
              <a:t>Ke</a:t>
            </a:r>
            <a:r>
              <a:rPr lang="es-EC" dirty="0" smtClean="0"/>
              <a:t>, cuyo cálculo en este caso se realiza de la siguiente forma:</a:t>
            </a:r>
          </a:p>
          <a:p>
            <a:endParaRPr lang="es-EC" dirty="0" smtClean="0"/>
          </a:p>
          <a:p>
            <a:pPr marL="0" indent="0">
              <a:buNone/>
            </a:pPr>
            <a:r>
              <a:rPr lang="es-ES" dirty="0" smtClean="0"/>
              <a:t>    Dónde:</a:t>
            </a:r>
            <a:endParaRPr lang="es-EC" dirty="0" smtClean="0"/>
          </a:p>
          <a:p>
            <a:r>
              <a:rPr lang="es-ES" i="1" dirty="0" smtClean="0"/>
              <a:t>TLR </a:t>
            </a:r>
            <a:r>
              <a:rPr lang="es-ES" dirty="0" smtClean="0"/>
              <a:t>= Tasa  Libre de Riesgo</a:t>
            </a:r>
            <a:endParaRPr lang="es-EC" dirty="0" smtClean="0"/>
          </a:p>
          <a:p>
            <a:r>
              <a:rPr lang="el-GR" i="1" dirty="0" smtClean="0"/>
              <a:t>β</a:t>
            </a:r>
            <a:r>
              <a:rPr lang="es-ES" i="1" dirty="0" smtClean="0"/>
              <a:t> </a:t>
            </a:r>
            <a:r>
              <a:rPr lang="es-ES" dirty="0" smtClean="0"/>
              <a:t>= Factor de medida del riesgo (</a:t>
            </a:r>
            <a:r>
              <a:rPr lang="es-ES" i="1" dirty="0" smtClean="0"/>
              <a:t>Beta Ajustado</a:t>
            </a:r>
            <a:r>
              <a:rPr lang="es-ES" dirty="0" smtClean="0"/>
              <a:t>)</a:t>
            </a:r>
            <a:endParaRPr lang="es-EC" dirty="0" smtClean="0"/>
          </a:p>
          <a:p>
            <a:r>
              <a:rPr lang="es-ES" dirty="0" smtClean="0"/>
              <a:t> </a:t>
            </a:r>
            <a:r>
              <a:rPr lang="es-ES" dirty="0" err="1" smtClean="0"/>
              <a:t>Rm</a:t>
            </a:r>
            <a:r>
              <a:rPr lang="es-ES" dirty="0" smtClean="0"/>
              <a:t>= Rendimiento del Mercado </a:t>
            </a:r>
            <a:endParaRPr lang="es-EC" dirty="0" smtClean="0"/>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54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599" y="2998935"/>
            <a:ext cx="2880321" cy="576064"/>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endParaRPr lang="es-ES" dirty="0" smtClean="0"/>
          </a:p>
          <a:p>
            <a:r>
              <a:rPr lang="es-ES" dirty="0" smtClean="0"/>
              <a:t>El factor de medida de riesgo (</a:t>
            </a:r>
            <a:r>
              <a:rPr lang="es-ES" i="1" dirty="0" smtClean="0"/>
              <a:t>Beta Ajustado</a:t>
            </a:r>
            <a:r>
              <a:rPr lang="es-ES" dirty="0" smtClean="0"/>
              <a:t>) </a:t>
            </a:r>
          </a:p>
          <a:p>
            <a:pPr>
              <a:buNone/>
            </a:pPr>
            <a:r>
              <a:rPr lang="es-ES" dirty="0" smtClean="0"/>
              <a:t>     se calcula de la siguiente forma:</a:t>
            </a:r>
          </a:p>
          <a:p>
            <a:pPr>
              <a:buNone/>
            </a:pPr>
            <a:endParaRPr lang="es-ES" dirty="0" smtClean="0"/>
          </a:p>
          <a:p>
            <a:pPr>
              <a:buNone/>
            </a:pPr>
            <a:endParaRPr lang="es-ES" dirty="0" smtClean="0"/>
          </a:p>
          <a:p>
            <a:pPr marL="0" indent="0">
              <a:buNone/>
            </a:pPr>
            <a:r>
              <a:rPr lang="es-ES" dirty="0" smtClean="0"/>
              <a:t>    Dónde:</a:t>
            </a:r>
            <a:endParaRPr lang="es-EC" dirty="0" smtClean="0"/>
          </a:p>
          <a:p>
            <a:r>
              <a:rPr lang="el-GR" i="1" dirty="0" smtClean="0"/>
              <a:t>β</a:t>
            </a:r>
            <a:r>
              <a:rPr lang="es-EC" i="1" dirty="0" smtClean="0"/>
              <a:t>i</a:t>
            </a:r>
            <a:r>
              <a:rPr lang="es-ES" i="1" dirty="0" smtClean="0"/>
              <a:t> </a:t>
            </a:r>
            <a:r>
              <a:rPr lang="es-ES" dirty="0" smtClean="0"/>
              <a:t>= Beta del sector, proporcionado por el Standard &amp; </a:t>
            </a:r>
            <a:r>
              <a:rPr lang="es-ES" dirty="0" err="1" smtClean="0"/>
              <a:t>Poor's</a:t>
            </a:r>
            <a:r>
              <a:rPr lang="es-ES" dirty="0" smtClean="0"/>
              <a:t> S&amp;P 500 (0.9 para el sector industrial) </a:t>
            </a:r>
            <a:endParaRPr lang="es-EC" dirty="0" smtClean="0"/>
          </a:p>
          <a:p>
            <a:r>
              <a:rPr lang="es-ES" dirty="0" smtClean="0"/>
              <a:t>t = Impuesto a la Renta  </a:t>
            </a:r>
            <a:endParaRPr lang="es-EC" dirty="0" smtClean="0"/>
          </a:p>
          <a:p>
            <a:pPr>
              <a:buNone/>
            </a:pPr>
            <a:endParaRPr lang="es-EC" dirty="0"/>
          </a:p>
        </p:txBody>
      </p:sp>
      <p:sp>
        <p:nvSpPr>
          <p:cNvPr id="106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64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99592" y="2132856"/>
            <a:ext cx="3600400" cy="864096"/>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520" y="692696"/>
            <a:ext cx="8229600" cy="1143000"/>
          </a:xfrm>
        </p:spPr>
        <p:txBody>
          <a:bodyPr>
            <a:noAutofit/>
          </a:bodyPr>
          <a:lstStyle/>
          <a:p>
            <a:pPr algn="ctr"/>
            <a:r>
              <a:rPr lang="es-EC" sz="3600" dirty="0" smtClean="0"/>
              <a:t>CALCULO DEL EVA A PARTIR DE LA INFORMACION CONTABLE DISPONIBLE</a:t>
            </a:r>
            <a:endParaRPr lang="es-EC" sz="3600" dirty="0"/>
          </a:p>
        </p:txBody>
      </p:sp>
      <p:pic>
        <p:nvPicPr>
          <p:cNvPr id="4" name="Picture 2"/>
          <p:cNvPicPr>
            <a:picLocks noGrp="1" noChangeAspect="1" noChangeArrowheads="1"/>
          </p:cNvPicPr>
          <p:nvPr>
            <p:ph idx="1"/>
          </p:nvPr>
        </p:nvPicPr>
        <p:blipFill>
          <a:blip r:embed="rId2" cstate="print"/>
          <a:srcRect l="50092" t="35634" r="20390" b="23000"/>
          <a:stretch>
            <a:fillRect/>
          </a:stretch>
        </p:blipFill>
        <p:spPr bwMode="auto">
          <a:xfrm>
            <a:off x="2699792" y="1772816"/>
            <a:ext cx="4392488"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20080"/>
          </a:xfrm>
        </p:spPr>
        <p:txBody>
          <a:bodyPr>
            <a:normAutofit fontScale="90000"/>
          </a:bodyPr>
          <a:lstStyle/>
          <a:p>
            <a:pPr algn="ctr"/>
            <a:r>
              <a:rPr lang="es-EC" dirty="0" smtClean="0"/>
              <a:t>BALANCE GENERAL</a:t>
            </a:r>
            <a:endParaRPr lang="es-EC" dirty="0"/>
          </a:p>
        </p:txBody>
      </p:sp>
      <p:pic>
        <p:nvPicPr>
          <p:cNvPr id="108546" name="Picture 2"/>
          <p:cNvPicPr>
            <a:picLocks noGrp="1" noChangeAspect="1" noChangeArrowheads="1"/>
          </p:cNvPicPr>
          <p:nvPr>
            <p:ph idx="1"/>
          </p:nvPr>
        </p:nvPicPr>
        <p:blipFill>
          <a:blip r:embed="rId2" cstate="print"/>
          <a:srcRect l="46374" t="31126" r="17751" b="22185"/>
          <a:stretch>
            <a:fillRect/>
          </a:stretch>
        </p:blipFill>
        <p:spPr bwMode="auto">
          <a:xfrm>
            <a:off x="2339752" y="1268760"/>
            <a:ext cx="5184576"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lstStyle/>
          <a:p>
            <a:endParaRPr lang="es-ES" b="1" dirty="0" smtClean="0"/>
          </a:p>
          <a:p>
            <a:r>
              <a:rPr lang="es-ES" b="1" dirty="0" smtClean="0"/>
              <a:t>Paso 1.</a:t>
            </a:r>
            <a:r>
              <a:rPr lang="es-ES" dirty="0" smtClean="0"/>
              <a:t> El UODI o utilidad operativa después de impuestos y participaciones, es el UAII menos los intereses e impuestos (T):</a:t>
            </a:r>
            <a:endParaRPr lang="es-EC" dirty="0" smtClean="0"/>
          </a:p>
          <a:p>
            <a:pPr>
              <a:buNone/>
            </a:pPr>
            <a:r>
              <a:rPr lang="es-EC" dirty="0" smtClean="0"/>
              <a:t>	</a:t>
            </a:r>
          </a:p>
          <a:p>
            <a:endParaRPr lang="es-EC" dirty="0" smtClean="0"/>
          </a:p>
          <a:p>
            <a:endParaRPr lang="es-EC" b="1" dirty="0" smtClean="0"/>
          </a:p>
          <a:p>
            <a:endParaRPr lang="es-EC" b="1" dirty="0" smtClean="0"/>
          </a:p>
          <a:p>
            <a:r>
              <a:rPr lang="es-EC" b="1" dirty="0" smtClean="0"/>
              <a:t>Paso 2. </a:t>
            </a:r>
            <a:r>
              <a:rPr lang="es-EC" dirty="0" smtClean="0"/>
              <a:t>Se debe identificar el capital real empleado de la empresa, se hacen ajustes al capital y a la deuda, eliminando pasivos sin costo, esto se observa en la siguiente tabla:</a:t>
            </a:r>
            <a:endParaRPr lang="es-EC" dirty="0"/>
          </a:p>
        </p:txBody>
      </p:sp>
      <p:sp>
        <p:nvSpPr>
          <p:cNvPr id="109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95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52666" y="2564904"/>
            <a:ext cx="1800200" cy="576064"/>
          </a:xfrm>
          <a:prstGeom prst="rect">
            <a:avLst/>
          </a:prstGeom>
          <a:noFill/>
        </p:spPr>
      </p:pic>
      <p:sp>
        <p:nvSpPr>
          <p:cNvPr id="1095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95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2996952"/>
            <a:ext cx="1876425" cy="360040"/>
          </a:xfrm>
          <a:prstGeom prst="rect">
            <a:avLst/>
          </a:prstGeom>
          <a:noFill/>
        </p:spPr>
      </p:pic>
      <p:sp>
        <p:nvSpPr>
          <p:cNvPr id="109573" name="Rectangle 5"/>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957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3501008"/>
            <a:ext cx="1656184" cy="288032"/>
          </a:xfrm>
          <a:prstGeom prst="rect">
            <a:avLst/>
          </a:prstGeom>
          <a:noFill/>
        </p:spPr>
      </p:pic>
      <p:sp>
        <p:nvSpPr>
          <p:cNvPr id="109576" name="Rectangle 8"/>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720080"/>
          </a:xfrm>
        </p:spPr>
        <p:txBody>
          <a:bodyPr>
            <a:normAutofit/>
          </a:bodyPr>
          <a:lstStyle/>
          <a:p>
            <a:pPr algn="ctr"/>
            <a:r>
              <a:rPr lang="es-EC" sz="3600" dirty="0" smtClean="0"/>
              <a:t>AJUSTES DE CAPITAL Y DEUDA</a:t>
            </a:r>
            <a:endParaRPr lang="es-EC" sz="3600" dirty="0"/>
          </a:p>
        </p:txBody>
      </p:sp>
      <p:pic>
        <p:nvPicPr>
          <p:cNvPr id="111618" name="Picture 2"/>
          <p:cNvPicPr>
            <a:picLocks noGrp="1" noChangeAspect="1" noChangeArrowheads="1"/>
          </p:cNvPicPr>
          <p:nvPr>
            <p:ph idx="1"/>
          </p:nvPr>
        </p:nvPicPr>
        <p:blipFill>
          <a:blip r:embed="rId2" cstate="print"/>
          <a:srcRect l="44750" t="30972" r="15875" b="25452"/>
          <a:stretch>
            <a:fillRect/>
          </a:stretch>
        </p:blipFill>
        <p:spPr bwMode="auto">
          <a:xfrm>
            <a:off x="1547664" y="1412776"/>
            <a:ext cx="5760640"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dirty="0" smtClean="0"/>
              <a:t>Esto significa que:</a:t>
            </a:r>
          </a:p>
          <a:p>
            <a:r>
              <a:rPr lang="es-EC" dirty="0" smtClean="0"/>
              <a:t>La productividad y los resultados de todos los factores utilizados para desarrollar la actividad empresarial permitirán conocer si la empresa puede y debe mantenerse en el mercado </a:t>
            </a:r>
          </a:p>
          <a:p>
            <a:r>
              <a:rPr lang="es-EC" dirty="0" smtClean="0"/>
              <a:t>La satisfacción de las ganancias de los accionistas y el crecimiento de la empresa con  criterio empresarial son indispensables</a:t>
            </a:r>
          </a:p>
          <a:p>
            <a:endParaRPr lang="es-EC"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a:bodyPr>
          <a:lstStyle/>
          <a:p>
            <a:r>
              <a:rPr lang="es-EC" b="1" dirty="0" smtClean="0"/>
              <a:t>Paso 3. </a:t>
            </a:r>
            <a:r>
              <a:rPr lang="es-EC" dirty="0" smtClean="0"/>
              <a:t>Para el cálculo del WACC se </a:t>
            </a:r>
            <a:r>
              <a:rPr lang="es-EC" dirty="0" smtClean="0"/>
              <a:t>utiliza: </a:t>
            </a:r>
            <a:endParaRPr lang="es-EC" dirty="0" smtClean="0"/>
          </a:p>
          <a:p>
            <a:r>
              <a:rPr lang="es-EC" b="1" dirty="0" smtClean="0"/>
              <a:t>WACC =  (</a:t>
            </a:r>
            <a:r>
              <a:rPr lang="es-EC" b="1" dirty="0" err="1" smtClean="0"/>
              <a:t>Kd</a:t>
            </a:r>
            <a:r>
              <a:rPr lang="es-EC" b="1" dirty="0" smtClean="0"/>
              <a:t>*D (1-T) +</a:t>
            </a:r>
            <a:r>
              <a:rPr lang="es-EC" b="1" dirty="0" err="1" smtClean="0"/>
              <a:t>Ke</a:t>
            </a:r>
            <a:r>
              <a:rPr lang="es-EC" b="1" dirty="0" smtClean="0"/>
              <a:t>*E) / (D+E)		</a:t>
            </a:r>
            <a:endParaRPr lang="es-EC" dirty="0" smtClean="0"/>
          </a:p>
          <a:p>
            <a:pPr marL="0" indent="0">
              <a:buNone/>
            </a:pPr>
            <a:r>
              <a:rPr lang="es-EC" dirty="0" smtClean="0"/>
              <a:t>    Donde: </a:t>
            </a:r>
          </a:p>
          <a:p>
            <a:r>
              <a:rPr lang="es-EC" dirty="0" smtClean="0"/>
              <a:t>D = 1.060.000 (Obligaciones con instituciones financieras. Tabla 2.3)</a:t>
            </a:r>
          </a:p>
          <a:p>
            <a:r>
              <a:rPr lang="es-EC" dirty="0" smtClean="0"/>
              <a:t>E = 940.000 (Capital Suscrito y pagado es decir el patrimonio. Tabla 2.3)</a:t>
            </a:r>
          </a:p>
          <a:p>
            <a:r>
              <a:rPr lang="es-EC" dirty="0" err="1" smtClean="0"/>
              <a:t>Kd</a:t>
            </a:r>
            <a:r>
              <a:rPr lang="es-EC" dirty="0" smtClean="0"/>
              <a:t> = 9,17% (Costo de la deuda financiera)</a:t>
            </a:r>
          </a:p>
          <a:p>
            <a:r>
              <a:rPr lang="es-EC" dirty="0" smtClean="0"/>
              <a:t>T = 40% (Impuestos)</a:t>
            </a:r>
          </a:p>
          <a:p>
            <a:r>
              <a:rPr lang="es-EC" dirty="0" err="1" smtClean="0"/>
              <a:t>Ke</a:t>
            </a:r>
            <a:r>
              <a:rPr lang="es-EC" dirty="0" smtClean="0"/>
              <a:t> = 19,95% 	(Rentabilidad exigida por los accionistas)</a:t>
            </a:r>
          </a:p>
          <a:p>
            <a:endParaRPr lang="es-EC"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a:bodyPr>
          <a:lstStyle/>
          <a:p>
            <a:pPr>
              <a:buNone/>
            </a:pPr>
            <a:r>
              <a:rPr lang="es-EC" dirty="0" smtClean="0"/>
              <a:t>Continuación:</a:t>
            </a:r>
          </a:p>
          <a:p>
            <a:pPr>
              <a:buNone/>
            </a:pPr>
            <a:endParaRPr lang="es-EC" dirty="0" smtClean="0"/>
          </a:p>
          <a:p>
            <a:pPr>
              <a:buNone/>
            </a:pPr>
            <a:endParaRPr lang="es-EC" dirty="0" smtClean="0"/>
          </a:p>
          <a:p>
            <a:pPr>
              <a:buNone/>
            </a:pPr>
            <a:endParaRPr lang="es-EC" dirty="0" smtClean="0"/>
          </a:p>
          <a:p>
            <a:r>
              <a:rPr lang="es-EC" b="1" dirty="0" smtClean="0"/>
              <a:t>Paso 4. </a:t>
            </a:r>
            <a:r>
              <a:rPr lang="es-EC" dirty="0" smtClean="0"/>
              <a:t>Cálculo del EVA</a:t>
            </a:r>
            <a:r>
              <a:rPr lang="es-EC" baseline="-25000" dirty="0" smtClean="0"/>
              <a:t>®</a:t>
            </a:r>
            <a:r>
              <a:rPr lang="es-EC" dirty="0" smtClean="0"/>
              <a:t>, con los valores identificados y calculados en los pasos anteriores:</a:t>
            </a:r>
          </a:p>
          <a:p>
            <a:r>
              <a:rPr lang="es-ES" dirty="0" smtClean="0"/>
              <a:t>UODI = 330.000</a:t>
            </a:r>
            <a:endParaRPr lang="es-EC" dirty="0" smtClean="0"/>
          </a:p>
          <a:p>
            <a:r>
              <a:rPr lang="es-ES" dirty="0" smtClean="0"/>
              <a:t>WACC = 12.29%</a:t>
            </a:r>
            <a:endParaRPr lang="es-EC" dirty="0" smtClean="0"/>
          </a:p>
          <a:p>
            <a:r>
              <a:rPr lang="es-ES" dirty="0" smtClean="0"/>
              <a:t>Capital  = 2.000.00</a:t>
            </a:r>
            <a:endParaRPr lang="es-EC" dirty="0" smtClean="0"/>
          </a:p>
          <a:p>
            <a:r>
              <a:rPr lang="es-ES" dirty="0" smtClean="0"/>
              <a:t>EVA = UODI - Capital * WACC</a:t>
            </a:r>
            <a:endParaRPr lang="es-EC" dirty="0" smtClean="0"/>
          </a:p>
          <a:p>
            <a:pPr>
              <a:buNone/>
            </a:pPr>
            <a:endParaRPr lang="es-EC" dirty="0"/>
          </a:p>
        </p:txBody>
      </p:sp>
      <p:sp>
        <p:nvSpPr>
          <p:cNvPr id="1126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26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1124744"/>
            <a:ext cx="5184576" cy="936104"/>
          </a:xfrm>
          <a:prstGeom prst="rect">
            <a:avLst/>
          </a:prstGeom>
          <a:noFill/>
        </p:spPr>
      </p:pic>
      <p:sp>
        <p:nvSpPr>
          <p:cNvPr id="112643" name="Rectangle 3"/>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26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264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1916832"/>
            <a:ext cx="1872208" cy="649982"/>
          </a:xfrm>
          <a:prstGeom prst="rect">
            <a:avLst/>
          </a:prstGeom>
          <a:noFill/>
        </p:spPr>
      </p:pic>
      <p:sp>
        <p:nvSpPr>
          <p:cNvPr id="112646" name="Rectangle 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824"/>
            <a:ext cx="8229600" cy="4479776"/>
          </a:xfrm>
        </p:spPr>
        <p:txBody>
          <a:bodyPr/>
          <a:lstStyle/>
          <a:p>
            <a:endParaRPr lang="es-EC" dirty="0" smtClean="0"/>
          </a:p>
          <a:p>
            <a:r>
              <a:rPr lang="es-ES" dirty="0" smtClean="0"/>
              <a:t>EVA = 330.000 - 2.000.000 * 12.29%</a:t>
            </a:r>
            <a:endParaRPr lang="es-EC" dirty="0" smtClean="0"/>
          </a:p>
          <a:p>
            <a:r>
              <a:rPr lang="es-ES" dirty="0" smtClean="0"/>
              <a:t>EVA </a:t>
            </a:r>
            <a:r>
              <a:rPr lang="es-ES" dirty="0" smtClean="0"/>
              <a:t>= 330.000 - 245.800 = 84.200</a:t>
            </a:r>
            <a:endParaRPr lang="es-EC" dirty="0" smtClean="0"/>
          </a:p>
          <a:p>
            <a:r>
              <a:rPr lang="es-EC" dirty="0" smtClean="0"/>
              <a:t>Con </a:t>
            </a:r>
            <a:r>
              <a:rPr lang="es-EC" dirty="0" smtClean="0"/>
              <a:t>la tasa del 19,95% que proponen obtener los dueños de la empresa se obtiene un EVA de 84.200 para el período analizado</a:t>
            </a:r>
            <a:endParaRPr lang="es-EC"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4000" dirty="0" smtClean="0"/>
              <a:t>CALCULO DEL EVA CON EL </a:t>
            </a:r>
            <a:r>
              <a:rPr lang="el-GR" sz="4000" dirty="0" smtClean="0"/>
              <a:t>β</a:t>
            </a:r>
            <a:r>
              <a:rPr lang="es-EC" sz="4000" dirty="0" smtClean="0"/>
              <a:t> AJUSTADO </a:t>
            </a:r>
            <a:endParaRPr lang="es-EC" sz="4000" dirty="0"/>
          </a:p>
        </p:txBody>
      </p:sp>
      <p:sp>
        <p:nvSpPr>
          <p:cNvPr id="3" name="2 Marcador de contenido"/>
          <p:cNvSpPr>
            <a:spLocks noGrp="1"/>
          </p:cNvSpPr>
          <p:nvPr>
            <p:ph idx="1"/>
          </p:nvPr>
        </p:nvSpPr>
        <p:spPr/>
        <p:txBody>
          <a:bodyPr>
            <a:normAutofit/>
          </a:bodyPr>
          <a:lstStyle/>
          <a:p>
            <a:r>
              <a:rPr lang="es-EC" dirty="0" smtClean="0"/>
              <a:t>Con información del ejemplo anterior, añadiendo una Tasa Libre de Riesgo del 6%, Rendimiento del Mercado del 15% y un factor de medida de riesgo de 0.9.</a:t>
            </a:r>
          </a:p>
          <a:p>
            <a:r>
              <a:rPr lang="es-ES" b="1" dirty="0" smtClean="0"/>
              <a:t>Paso 1.</a:t>
            </a:r>
            <a:r>
              <a:rPr lang="es-ES" dirty="0" smtClean="0"/>
              <a:t> El UODI o utilidad operativa después de impuestos y participaciones, es el UAII menos los intereses e impuestos (T).</a:t>
            </a:r>
            <a:endParaRPr lang="es-EC" dirty="0" smtClean="0"/>
          </a:p>
          <a:p>
            <a:r>
              <a:rPr lang="es-EC" b="1" dirty="0" smtClean="0"/>
              <a:t>Paso 2. </a:t>
            </a:r>
            <a:r>
              <a:rPr lang="es-EC" dirty="0" smtClean="0"/>
              <a:t>Identificación del capital real empleado de la empresa:</a:t>
            </a:r>
          </a:p>
          <a:p>
            <a:r>
              <a:rPr lang="es-EC" b="1" dirty="0" smtClean="0"/>
              <a:t>Capital = 2.000.000</a:t>
            </a:r>
            <a:endParaRPr lang="es-EC"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8229600" cy="5577483"/>
          </a:xfrm>
        </p:spPr>
        <p:txBody>
          <a:bodyPr>
            <a:normAutofit/>
          </a:bodyPr>
          <a:lstStyle/>
          <a:p>
            <a:r>
              <a:rPr lang="es-EC" b="1" dirty="0" smtClean="0"/>
              <a:t>Paso 3. </a:t>
            </a:r>
            <a:r>
              <a:rPr lang="es-EC" dirty="0" smtClean="0"/>
              <a:t>Como se menciono anteriormente el WACC Ajustado difiere del calculado anteriormente en el factor </a:t>
            </a:r>
            <a:r>
              <a:rPr lang="es-EC" dirty="0" err="1" smtClean="0"/>
              <a:t>Ke</a:t>
            </a:r>
            <a:r>
              <a:rPr lang="es-EC" dirty="0" smtClean="0"/>
              <a:t>, que para este caso es:</a:t>
            </a:r>
          </a:p>
          <a:p>
            <a:endParaRPr lang="es-EC" dirty="0" smtClean="0"/>
          </a:p>
          <a:p>
            <a:r>
              <a:rPr lang="es-EC" dirty="0" smtClean="0"/>
              <a:t>Por lo tanto:</a:t>
            </a:r>
          </a:p>
          <a:p>
            <a:endParaRPr lang="es-EC" dirty="0" smtClean="0"/>
          </a:p>
          <a:p>
            <a:r>
              <a:rPr lang="el-GR" sz="2800" b="1" dirty="0" smtClean="0"/>
              <a:t>Β</a:t>
            </a:r>
            <a:r>
              <a:rPr lang="es-ES" sz="2800" b="1" dirty="0" smtClean="0"/>
              <a:t>= 0,47</a:t>
            </a:r>
          </a:p>
          <a:p>
            <a:endParaRPr lang="es-ES" sz="2800" b="1" dirty="0" smtClean="0"/>
          </a:p>
          <a:p>
            <a:endParaRPr lang="es-ES" sz="2800" b="1" dirty="0" smtClean="0"/>
          </a:p>
          <a:p>
            <a:r>
              <a:rPr lang="es-EC" sz="2800" dirty="0" smtClean="0"/>
              <a:t>Aplicando la fórmula con el Beta Ajustado, se tiene lo siguiente:</a:t>
            </a:r>
          </a:p>
          <a:p>
            <a:endParaRPr lang="es-EC" sz="2800" dirty="0"/>
          </a:p>
        </p:txBody>
      </p:sp>
      <p:sp>
        <p:nvSpPr>
          <p:cNvPr id="114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468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3265" y="1988840"/>
            <a:ext cx="2160240" cy="576064"/>
          </a:xfrm>
          <a:prstGeom prst="rect">
            <a:avLst/>
          </a:prstGeom>
          <a:noFill/>
        </p:spPr>
      </p:pic>
      <p:sp>
        <p:nvSpPr>
          <p:cNvPr id="114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469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469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40589" y="2744924"/>
            <a:ext cx="3168352" cy="792088"/>
          </a:xfrm>
          <a:prstGeom prst="rect">
            <a:avLst/>
          </a:prstGeom>
          <a:noFill/>
        </p:spPr>
      </p:pic>
      <p:sp>
        <p:nvSpPr>
          <p:cNvPr id="114695" name="Rectangle 7"/>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469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4696"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40589" y="3907350"/>
            <a:ext cx="2376264" cy="504056"/>
          </a:xfrm>
          <a:prstGeom prst="rect">
            <a:avLst/>
          </a:prstGeom>
          <a:noFill/>
        </p:spPr>
      </p:pic>
      <p:sp>
        <p:nvSpPr>
          <p:cNvPr id="1146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4698"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576" y="4452813"/>
            <a:ext cx="1440160" cy="505966"/>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a:bodyPr>
          <a:lstStyle/>
          <a:p>
            <a:endParaRPr lang="es-EC" sz="3000" dirty="0" smtClean="0"/>
          </a:p>
          <a:p>
            <a:endParaRPr lang="es-EC" sz="3000" dirty="0" smtClean="0"/>
          </a:p>
          <a:p>
            <a:r>
              <a:rPr lang="es-EC" sz="3000" b="1" dirty="0" smtClean="0"/>
              <a:t>Paso 4. </a:t>
            </a:r>
            <a:r>
              <a:rPr lang="es-EC" sz="3000" dirty="0" smtClean="0"/>
              <a:t>Cálculo del EVA, con los valores identificados y calculados en los pasos anteriores:</a:t>
            </a:r>
          </a:p>
          <a:p>
            <a:r>
              <a:rPr lang="es-ES" sz="2600" dirty="0" smtClean="0"/>
              <a:t>UODI = 330.000</a:t>
            </a:r>
            <a:endParaRPr lang="es-EC" sz="2600" dirty="0" smtClean="0"/>
          </a:p>
          <a:p>
            <a:r>
              <a:rPr lang="es-ES" sz="2600" dirty="0" smtClean="0"/>
              <a:t>WACC = 7.72%</a:t>
            </a:r>
            <a:endParaRPr lang="es-EC" sz="2600" dirty="0" smtClean="0"/>
          </a:p>
          <a:p>
            <a:r>
              <a:rPr lang="es-ES" sz="2600" dirty="0" smtClean="0"/>
              <a:t>Capital  = 2.000.000</a:t>
            </a:r>
            <a:endParaRPr lang="es-EC" sz="2600" dirty="0" smtClean="0"/>
          </a:p>
          <a:p>
            <a:r>
              <a:rPr lang="es-ES" sz="2600" dirty="0" smtClean="0"/>
              <a:t>EVA = UODI - Capital * WACC</a:t>
            </a:r>
            <a:endParaRPr lang="es-EC" sz="2600" dirty="0" smtClean="0"/>
          </a:p>
          <a:p>
            <a:r>
              <a:rPr lang="es-ES" sz="2600" dirty="0" smtClean="0"/>
              <a:t>EVA = 330.000 - 2.000.000 * 7.72%</a:t>
            </a:r>
            <a:endParaRPr lang="es-EC" sz="2600" dirty="0" smtClean="0"/>
          </a:p>
          <a:p>
            <a:r>
              <a:rPr lang="es-ES" sz="2600" dirty="0" smtClean="0"/>
              <a:t>EVA = 330.000 - 245.800 = 175.516</a:t>
            </a:r>
            <a:endParaRPr lang="es-EC" sz="2600" dirty="0" smtClean="0"/>
          </a:p>
          <a:p>
            <a:endParaRPr lang="es-EC" dirty="0"/>
          </a:p>
        </p:txBody>
      </p:sp>
      <p:sp>
        <p:nvSpPr>
          <p:cNvPr id="1177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776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874024"/>
            <a:ext cx="4896544" cy="677416"/>
          </a:xfrm>
          <a:prstGeom prst="rect">
            <a:avLst/>
          </a:prstGeom>
          <a:noFill/>
        </p:spPr>
      </p:pic>
      <p:sp>
        <p:nvSpPr>
          <p:cNvPr id="117763" name="Rectangle 3"/>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77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776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7031" y="1442448"/>
            <a:ext cx="1656184" cy="535310"/>
          </a:xfrm>
          <a:prstGeom prst="rect">
            <a:avLst/>
          </a:prstGeom>
          <a:noFill/>
        </p:spPr>
      </p:pic>
      <p:sp>
        <p:nvSpPr>
          <p:cNvPr id="117766" name="Rectangle 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17443"/>
          </a:xfrm>
        </p:spPr>
        <p:txBody>
          <a:bodyPr>
            <a:normAutofit/>
          </a:bodyPr>
          <a:lstStyle/>
          <a:p>
            <a:r>
              <a:rPr lang="es-EC" dirty="0" smtClean="0"/>
              <a:t>Con la información disponible, y con un Beta de 0,9 se obtiene un EVA</a:t>
            </a:r>
            <a:r>
              <a:rPr lang="es-EC" baseline="-25000" dirty="0" smtClean="0"/>
              <a:t> </a:t>
            </a:r>
            <a:r>
              <a:rPr lang="es-EC" dirty="0" smtClean="0"/>
              <a:t>de 175.516 para el período analizado, EVA superior al aplicado con los valores contables de la empresa. </a:t>
            </a:r>
          </a:p>
          <a:p>
            <a:r>
              <a:rPr lang="es-EC" dirty="0" smtClean="0"/>
              <a:t>Haciendo una comparación entre el EVA</a:t>
            </a:r>
            <a:r>
              <a:rPr lang="es-EC" baseline="-25000" dirty="0" smtClean="0"/>
              <a:t> </a:t>
            </a:r>
            <a:r>
              <a:rPr lang="es-EC" dirty="0" smtClean="0"/>
              <a:t>calculado con la información contable y con el EVA</a:t>
            </a:r>
            <a:r>
              <a:rPr lang="es-EC" baseline="-25000" dirty="0" smtClean="0"/>
              <a:t> </a:t>
            </a:r>
            <a:r>
              <a:rPr lang="es-EC" dirty="0" smtClean="0"/>
              <a:t>usando</a:t>
            </a:r>
            <a:r>
              <a:rPr lang="es-EC" baseline="-25000" dirty="0" smtClean="0"/>
              <a:t> </a:t>
            </a:r>
            <a:r>
              <a:rPr lang="es-EC" dirty="0" smtClean="0"/>
              <a:t>el Beta Ajustado la diferencia es de 91.316</a:t>
            </a:r>
          </a:p>
          <a:p>
            <a:r>
              <a:rPr lang="es-EC" dirty="0" smtClean="0"/>
              <a:t>Diferencia  importante ya que está aplicación es más cercana a la realidad debido al uso de indicadores como: la Tasa Libre de Riesgo, el Rendimiento del Mercado, el factor de riesgo del sector de la actividad de la empresa en cuestión.</a:t>
            </a:r>
          </a:p>
          <a:p>
            <a:endParaRPr lang="es-EC"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lgn="ctr"/>
            <a:r>
              <a:rPr lang="es-ES" sz="3600" b="1" dirty="0" smtClean="0"/>
              <a:t/>
            </a:r>
            <a:br>
              <a:rPr lang="es-ES" sz="3600" b="1" dirty="0" smtClean="0"/>
            </a:br>
            <a:r>
              <a:rPr lang="es-EC" b="1" dirty="0" smtClean="0"/>
              <a:t/>
            </a:r>
            <a:br>
              <a:rPr lang="es-EC" b="1" dirty="0" smtClean="0"/>
            </a:br>
            <a:r>
              <a:rPr lang="es-ES" sz="3600" b="1" dirty="0"/>
              <a:t>MEDIDAS TRADICIONALES DE LOS RESULTADOS BASADOS EN MAGNITUDES CONTABLES</a:t>
            </a:r>
            <a:endParaRPr lang="es-EC" sz="3600" dirty="0"/>
          </a:p>
        </p:txBody>
      </p:sp>
      <p:sp>
        <p:nvSpPr>
          <p:cNvPr id="3" name="2 Marcador de contenido"/>
          <p:cNvSpPr>
            <a:spLocks noGrp="1"/>
          </p:cNvSpPr>
          <p:nvPr>
            <p:ph idx="1"/>
          </p:nvPr>
        </p:nvSpPr>
        <p:spPr/>
        <p:txBody>
          <a:bodyPr>
            <a:normAutofit lnSpcReduction="10000"/>
          </a:bodyPr>
          <a:lstStyle/>
          <a:p>
            <a:pPr marL="342900" lvl="1" indent="-342900">
              <a:buFont typeface="Arial" pitchFamily="34" charset="0"/>
              <a:buChar char="•"/>
            </a:pPr>
            <a:r>
              <a:rPr lang="es-EC" b="1" dirty="0" smtClean="0"/>
              <a:t>Aplicación de índices y razones financieras</a:t>
            </a:r>
          </a:p>
          <a:p>
            <a:r>
              <a:rPr lang="es-ES" dirty="0" smtClean="0"/>
              <a:t>El análisis financiero tradicional se realiza en base al análisis de índices y razones financieras</a:t>
            </a:r>
          </a:p>
          <a:p>
            <a:r>
              <a:rPr lang="es-ES" dirty="0" smtClean="0"/>
              <a:t>Su finalidad es en un momento determinado tomar decisiones para: invertir, mejorar la rentabilidad, conocer la liquidez y capacidad de pago, el nivel de endeudamiento y por supuesto el valor del dinero en el tiempo cuando la empresa ha tenido la necesidad de endeudarse y conocer la tasa mínima de rendimiento requerida para lograr una rentabilidad que compense el incremento de inversión</a:t>
            </a:r>
            <a:endParaRPr lang="es-EC"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RAZONES DE LIQUIDEZ</a:t>
            </a:r>
            <a:endParaRPr lang="es-EC" dirty="0"/>
          </a:p>
        </p:txBody>
      </p:sp>
      <p:pic>
        <p:nvPicPr>
          <p:cNvPr id="118786" name="Picture 2"/>
          <p:cNvPicPr>
            <a:picLocks noGrp="1" noChangeAspect="1" noChangeArrowheads="1"/>
          </p:cNvPicPr>
          <p:nvPr>
            <p:ph idx="1"/>
          </p:nvPr>
        </p:nvPicPr>
        <p:blipFill>
          <a:blip r:embed="rId2" cstate="print"/>
          <a:srcRect l="47847" t="52395" r="18692" b="16636"/>
          <a:stretch>
            <a:fillRect/>
          </a:stretch>
        </p:blipFill>
        <p:spPr bwMode="auto">
          <a:xfrm>
            <a:off x="1259632" y="2420888"/>
            <a:ext cx="6624736"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Grp="1" noChangeAspect="1" noChangeArrowheads="1"/>
          </p:cNvPicPr>
          <p:nvPr>
            <p:ph idx="1"/>
          </p:nvPr>
        </p:nvPicPr>
        <p:blipFill>
          <a:blip r:embed="rId2" cstate="print"/>
          <a:srcRect l="50749" t="51358" r="22126" b="26854"/>
          <a:stretch>
            <a:fillRect/>
          </a:stretch>
        </p:blipFill>
        <p:spPr bwMode="auto">
          <a:xfrm>
            <a:off x="1763688" y="1844824"/>
            <a:ext cx="5328592"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1354162"/>
          </a:xfrm>
        </p:spPr>
        <p:txBody>
          <a:bodyPr>
            <a:normAutofit/>
          </a:bodyPr>
          <a:lstStyle/>
          <a:p>
            <a:r>
              <a:rPr lang="es-EC" sz="3200" dirty="0" smtClean="0"/>
              <a:t>ENTORNO INTERNACIONAL DE LA INDUSTRIA CEMENTERA Y EL SECTOR DE LA CONSTRUCCIÓN</a:t>
            </a:r>
            <a:endParaRPr lang="es-EC" sz="3200" dirty="0"/>
          </a:p>
        </p:txBody>
      </p:sp>
      <p:sp>
        <p:nvSpPr>
          <p:cNvPr id="3" name="2 Marcador de contenido"/>
          <p:cNvSpPr>
            <a:spLocks noGrp="1"/>
          </p:cNvSpPr>
          <p:nvPr>
            <p:ph idx="1"/>
          </p:nvPr>
        </p:nvSpPr>
        <p:spPr>
          <a:xfrm>
            <a:off x="827584" y="1844824"/>
            <a:ext cx="7704856" cy="4281339"/>
          </a:xfrm>
        </p:spPr>
        <p:txBody>
          <a:bodyPr>
            <a:normAutofit/>
          </a:bodyPr>
          <a:lstStyle/>
          <a:p>
            <a:r>
              <a:rPr lang="es-EC" dirty="0" smtClean="0"/>
              <a:t>La industria cementera y el sector de la construcción son sectores estratégicos especialmente en los países de menor grado de desarrollo</a:t>
            </a:r>
          </a:p>
          <a:p>
            <a:r>
              <a:rPr lang="es-EC" dirty="0" smtClean="0"/>
              <a:t>La infraestructura pública, hospitales, carreteras, escuelas, etc. y la vivienda son indispensables para el bienestar de la población y el desarrollo de los sectores productivos </a:t>
            </a:r>
            <a:endParaRPr lang="es-EC"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Grp="1" noChangeAspect="1" noChangeArrowheads="1"/>
          </p:cNvPicPr>
          <p:nvPr>
            <p:ph idx="1"/>
          </p:nvPr>
        </p:nvPicPr>
        <p:blipFill>
          <a:blip r:embed="rId2" cstate="print"/>
          <a:srcRect l="51058" t="54094" r="22179" b="25890"/>
          <a:stretch>
            <a:fillRect/>
          </a:stretch>
        </p:blipFill>
        <p:spPr bwMode="auto">
          <a:xfrm>
            <a:off x="2483768" y="2132856"/>
            <a:ext cx="4680520"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68760"/>
            <a:ext cx="8229600" cy="578328"/>
          </a:xfrm>
        </p:spPr>
        <p:txBody>
          <a:bodyPr>
            <a:normAutofit/>
          </a:bodyPr>
          <a:lstStyle/>
          <a:p>
            <a:pPr algn="ctr"/>
            <a:r>
              <a:rPr lang="es-EC" sz="3200" dirty="0" smtClean="0"/>
              <a:t>INDICADORES DE ACTIVIDAD O ROTACION</a:t>
            </a:r>
            <a:endParaRPr lang="es-EC" sz="3200" dirty="0"/>
          </a:p>
        </p:txBody>
      </p:sp>
      <p:pic>
        <p:nvPicPr>
          <p:cNvPr id="121858" name="Picture 2"/>
          <p:cNvPicPr>
            <a:picLocks noGrp="1" noChangeAspect="1" noChangeArrowheads="1"/>
          </p:cNvPicPr>
          <p:nvPr>
            <p:ph idx="1"/>
          </p:nvPr>
        </p:nvPicPr>
        <p:blipFill>
          <a:blip r:embed="rId2" cstate="print"/>
          <a:srcRect l="50986" t="62049" r="22179" b="17268"/>
          <a:stretch>
            <a:fillRect/>
          </a:stretch>
        </p:blipFill>
        <p:spPr bwMode="auto">
          <a:xfrm>
            <a:off x="1835696" y="2852936"/>
            <a:ext cx="4896544"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Grp="1" noChangeAspect="1" noChangeArrowheads="1"/>
          </p:cNvPicPr>
          <p:nvPr>
            <p:ph idx="1"/>
          </p:nvPr>
        </p:nvPicPr>
        <p:blipFill>
          <a:blip r:embed="rId2" cstate="print"/>
          <a:srcRect l="50895" t="62681" r="22270" b="16636"/>
          <a:stretch>
            <a:fillRect/>
          </a:stretch>
        </p:blipFill>
        <p:spPr bwMode="auto">
          <a:xfrm>
            <a:off x="2051720" y="2348880"/>
            <a:ext cx="532859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Grp="1" noChangeAspect="1" noChangeArrowheads="1"/>
          </p:cNvPicPr>
          <p:nvPr>
            <p:ph idx="1"/>
          </p:nvPr>
        </p:nvPicPr>
        <p:blipFill>
          <a:blip r:embed="rId2" cstate="print"/>
          <a:srcRect l="51789" t="37225" r="23165" b="8681"/>
          <a:stretch>
            <a:fillRect/>
          </a:stretch>
        </p:blipFill>
        <p:spPr bwMode="auto">
          <a:xfrm>
            <a:off x="971600" y="836712"/>
            <a:ext cx="6552728"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Grp="1" noChangeAspect="1" noChangeArrowheads="1"/>
          </p:cNvPicPr>
          <p:nvPr>
            <p:ph idx="1"/>
          </p:nvPr>
        </p:nvPicPr>
        <p:blipFill>
          <a:blip r:embed="rId2" cstate="print"/>
          <a:srcRect l="51619" t="49048" r="23335" b="30269"/>
          <a:stretch>
            <a:fillRect/>
          </a:stretch>
        </p:blipFill>
        <p:spPr bwMode="auto">
          <a:xfrm>
            <a:off x="1835696" y="2132856"/>
            <a:ext cx="5472608"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Grp="1" noChangeAspect="1" noChangeArrowheads="1"/>
          </p:cNvPicPr>
          <p:nvPr>
            <p:ph idx="1"/>
          </p:nvPr>
        </p:nvPicPr>
        <p:blipFill>
          <a:blip r:embed="rId2" cstate="print"/>
          <a:srcRect l="52684" t="53135" r="24059" b="27773"/>
          <a:stretch>
            <a:fillRect/>
          </a:stretch>
        </p:blipFill>
        <p:spPr bwMode="auto">
          <a:xfrm>
            <a:off x="1907704" y="1700808"/>
            <a:ext cx="5400600"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Grp="1" noChangeAspect="1" noChangeArrowheads="1"/>
          </p:cNvPicPr>
          <p:nvPr>
            <p:ph idx="1"/>
          </p:nvPr>
        </p:nvPicPr>
        <p:blipFill rotWithShape="1">
          <a:blip r:embed="rId2" cstate="print"/>
          <a:srcRect l="46871" t="70558" r="23203" b="10285"/>
          <a:stretch/>
        </p:blipFill>
        <p:spPr bwMode="auto">
          <a:xfrm>
            <a:off x="1331640" y="1628801"/>
            <a:ext cx="6408712" cy="3168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Grp="1" noChangeAspect="1" noChangeArrowheads="1"/>
          </p:cNvPicPr>
          <p:nvPr>
            <p:ph idx="1"/>
          </p:nvPr>
        </p:nvPicPr>
        <p:blipFill>
          <a:blip r:embed="rId2" cstate="print"/>
          <a:srcRect l="52175" t="59499" r="23674" b="21409"/>
          <a:stretch>
            <a:fillRect/>
          </a:stretch>
        </p:blipFill>
        <p:spPr bwMode="auto">
          <a:xfrm>
            <a:off x="2267744" y="2204864"/>
            <a:ext cx="547260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Grp="1" noChangeAspect="1" noChangeArrowheads="1"/>
          </p:cNvPicPr>
          <p:nvPr>
            <p:ph idx="1"/>
          </p:nvPr>
        </p:nvPicPr>
        <p:blipFill>
          <a:blip r:embed="rId2" cstate="print"/>
          <a:srcRect l="52683" t="54726" r="24060" b="26182"/>
          <a:stretch>
            <a:fillRect/>
          </a:stretch>
        </p:blipFill>
        <p:spPr bwMode="auto">
          <a:xfrm>
            <a:off x="1619672" y="1556792"/>
            <a:ext cx="5688632"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Grp="1" noChangeAspect="1" noChangeArrowheads="1"/>
          </p:cNvPicPr>
          <p:nvPr>
            <p:ph idx="1"/>
          </p:nvPr>
        </p:nvPicPr>
        <p:blipFill>
          <a:blip r:embed="rId2" cstate="print"/>
          <a:srcRect l="52684" t="53135" r="24059" b="26182"/>
          <a:stretch>
            <a:fillRect/>
          </a:stretch>
        </p:blipFill>
        <p:spPr bwMode="auto">
          <a:xfrm>
            <a:off x="1619672" y="1700808"/>
            <a:ext cx="6192688"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A nivel mundial la producción de cemento está determinada por 6 empresas que han consolidado su participación a través de fusiones y adquisiciones: LAFARGE, HOLCIM, CEMEX México, </a:t>
            </a:r>
            <a:r>
              <a:rPr lang="es-ES" dirty="0" err="1" smtClean="0"/>
              <a:t>HeilderbergerCement</a:t>
            </a:r>
            <a:r>
              <a:rPr lang="es-ES" dirty="0" smtClean="0"/>
              <a:t>, </a:t>
            </a:r>
            <a:r>
              <a:rPr lang="es-ES" dirty="0" err="1" smtClean="0"/>
              <a:t>Italcementi</a:t>
            </a:r>
            <a:r>
              <a:rPr lang="es-ES" dirty="0" smtClean="0"/>
              <a:t>, CIMPOR CEMENTOS DI PORTUGAL, SGPS.S.A.</a:t>
            </a:r>
            <a:endParaRPr lang="es-EC" dirty="0" smtClean="0"/>
          </a:p>
          <a:p>
            <a:endParaRPr lang="es-EC"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Grp="1" noChangeAspect="1" noChangeArrowheads="1"/>
          </p:cNvPicPr>
          <p:nvPr>
            <p:ph idx="1"/>
          </p:nvPr>
        </p:nvPicPr>
        <p:blipFill>
          <a:blip r:embed="rId2" cstate="print"/>
          <a:srcRect l="51881" t="35634" r="23968" b="45274"/>
          <a:stretch>
            <a:fillRect/>
          </a:stretch>
        </p:blipFill>
        <p:spPr bwMode="auto">
          <a:xfrm>
            <a:off x="1835696" y="1628800"/>
            <a:ext cx="5616624"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Grp="1" noChangeAspect="1" noChangeArrowheads="1"/>
          </p:cNvPicPr>
          <p:nvPr>
            <p:ph idx="1"/>
          </p:nvPr>
        </p:nvPicPr>
        <p:blipFill>
          <a:blip r:embed="rId2" cstate="print"/>
          <a:srcRect l="44633" t="48362" r="15114" b="21409"/>
          <a:stretch>
            <a:fillRect/>
          </a:stretch>
        </p:blipFill>
        <p:spPr bwMode="auto">
          <a:xfrm>
            <a:off x="827584" y="1268760"/>
            <a:ext cx="7344816"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t>INDICADORES DE RENTABILIDAD</a:t>
            </a:r>
            <a:endParaRPr lang="es-EC" dirty="0"/>
          </a:p>
        </p:txBody>
      </p:sp>
      <p:pic>
        <p:nvPicPr>
          <p:cNvPr id="133122" name="Picture 2"/>
          <p:cNvPicPr>
            <a:picLocks noGrp="1" noChangeAspect="1" noChangeArrowheads="1"/>
          </p:cNvPicPr>
          <p:nvPr>
            <p:ph idx="1"/>
          </p:nvPr>
        </p:nvPicPr>
        <p:blipFill>
          <a:blip r:embed="rId2" cstate="print"/>
          <a:srcRect l="46422" t="22906" r="17798" b="48456"/>
          <a:stretch>
            <a:fillRect/>
          </a:stretch>
        </p:blipFill>
        <p:spPr bwMode="auto">
          <a:xfrm>
            <a:off x="755576" y="2132856"/>
            <a:ext cx="7848872"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Grp="1" noChangeAspect="1" noChangeArrowheads="1"/>
          </p:cNvPicPr>
          <p:nvPr>
            <p:ph idx="1"/>
          </p:nvPr>
        </p:nvPicPr>
        <p:blipFill>
          <a:blip r:embed="rId2" cstate="print"/>
          <a:srcRect l="46514" t="54094" r="17706" b="25223"/>
          <a:stretch>
            <a:fillRect/>
          </a:stretch>
        </p:blipFill>
        <p:spPr bwMode="auto">
          <a:xfrm>
            <a:off x="1187624" y="1484784"/>
            <a:ext cx="7056784"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Grp="1" noChangeAspect="1" noChangeArrowheads="1"/>
          </p:cNvPicPr>
          <p:nvPr>
            <p:ph idx="1"/>
          </p:nvPr>
        </p:nvPicPr>
        <p:blipFill>
          <a:blip r:embed="rId2" cstate="print"/>
          <a:srcRect l="46422" t="61090" r="16009" b="18227"/>
          <a:stretch>
            <a:fillRect/>
          </a:stretch>
        </p:blipFill>
        <p:spPr bwMode="auto">
          <a:xfrm>
            <a:off x="1403648" y="2348880"/>
            <a:ext cx="648072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600" dirty="0" smtClean="0"/>
              <a:t>UTILIDADES ANTES DE IMPUESTOS Y PARTICIPACIONES (UAII)</a:t>
            </a:r>
            <a:endParaRPr lang="es-EC" sz="3600" dirty="0"/>
          </a:p>
        </p:txBody>
      </p:sp>
      <p:sp>
        <p:nvSpPr>
          <p:cNvPr id="3" name="2 Marcador de contenido"/>
          <p:cNvSpPr>
            <a:spLocks noGrp="1"/>
          </p:cNvSpPr>
          <p:nvPr>
            <p:ph idx="1"/>
          </p:nvPr>
        </p:nvSpPr>
        <p:spPr/>
        <p:txBody>
          <a:bodyPr>
            <a:normAutofit/>
          </a:bodyPr>
          <a:lstStyle/>
          <a:p>
            <a:r>
              <a:rPr lang="es-ES" dirty="0" smtClean="0"/>
              <a:t>Se </a:t>
            </a:r>
            <a:r>
              <a:rPr lang="es-ES" dirty="0" smtClean="0"/>
              <a:t>relaciona con el apalancamiento total, ya que cualquier cambio de las ventas sobre las utilidades por acción de la empresa tiene un efecto sobre el apalancamiento operativo y financiero</a:t>
            </a:r>
          </a:p>
          <a:p>
            <a:r>
              <a:rPr lang="es-ES" dirty="0" smtClean="0"/>
              <a:t>Un alto grado de apalancamiento operativo, hace al punto de equilibrio relativamente alto</a:t>
            </a:r>
          </a:p>
          <a:p>
            <a:r>
              <a:rPr lang="es-ES" dirty="0" smtClean="0"/>
              <a:t>Los cambios en el nivel de ventas tienen un impacto amplificado o apalancado sobre las utilidades</a:t>
            </a:r>
            <a:endParaRPr lang="es-EC"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17443"/>
          </a:xfrm>
        </p:spPr>
        <p:txBody>
          <a:bodyPr>
            <a:normAutofit/>
          </a:bodyPr>
          <a:lstStyle/>
          <a:p>
            <a:r>
              <a:rPr lang="es-ES" dirty="0" smtClean="0"/>
              <a:t>El apalancamiento financiero tiene el mismo efecto sobre las utilidades</a:t>
            </a:r>
          </a:p>
          <a:p>
            <a:r>
              <a:rPr lang="es-ES" dirty="0" smtClean="0"/>
              <a:t>Mientras mayor es el factor de apalancamiento, más alto será el volumen de ventas del punto de equilibrio</a:t>
            </a:r>
          </a:p>
          <a:p>
            <a:r>
              <a:rPr lang="es-ES" dirty="0" smtClean="0"/>
              <a:t>Si el apalancamiento operativo y financiero de la empresa son altos mayor será el nivel de riesgo que esta maneje</a:t>
            </a:r>
          </a:p>
          <a:p>
            <a:r>
              <a:rPr lang="es-ES" dirty="0" smtClean="0"/>
              <a:t>El grado de apalancamiento combinado utiliza todo el estado de resultados y muestra el impacto que tienen las ventas o el volumen sobre la partida final de utilidades por acción</a:t>
            </a:r>
            <a:endParaRPr lang="es-EC"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4000" dirty="0" smtClean="0"/>
              <a:t>APALANCAMIENTO OPERATIVO Y FINANCIERO</a:t>
            </a:r>
            <a:endParaRPr lang="es-EC" sz="4000" dirty="0"/>
          </a:p>
        </p:txBody>
      </p:sp>
      <p:sp>
        <p:nvSpPr>
          <p:cNvPr id="3" name="2 Marcador de contenido"/>
          <p:cNvSpPr>
            <a:spLocks noGrp="1"/>
          </p:cNvSpPr>
          <p:nvPr>
            <p:ph idx="1"/>
          </p:nvPr>
        </p:nvSpPr>
        <p:spPr/>
        <p:txBody>
          <a:bodyPr>
            <a:normAutofit/>
          </a:bodyPr>
          <a:lstStyle/>
          <a:p>
            <a:r>
              <a:rPr lang="es-ES" dirty="0" smtClean="0"/>
              <a:t>No solo se puede hablar de apalancamiento como consecuencia de la utilización de  una deuda (Apalancamiento Financiero)</a:t>
            </a:r>
          </a:p>
          <a:p>
            <a:r>
              <a:rPr lang="es-ES" dirty="0" smtClean="0"/>
              <a:t>También el mantenimiento de una estructura de costos fijos (Apalancamiento Operativo)</a:t>
            </a:r>
            <a:endParaRPr lang="es-EC" dirty="0" smtClean="0"/>
          </a:p>
          <a:p>
            <a:r>
              <a:rPr lang="es-ES" dirty="0" smtClean="0"/>
              <a:t>El apalancamiento es un fenómeno que surge cuando incurre en cargas fijas, operativas y financieras, con el fin de incrementar al máximo las utilidades de los propietarios</a:t>
            </a:r>
            <a:endParaRPr lang="es-EC"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800"/>
            <a:ext cx="8229600" cy="4497363"/>
          </a:xfrm>
        </p:spPr>
        <p:txBody>
          <a:bodyPr/>
          <a:lstStyle/>
          <a:p>
            <a:r>
              <a:rPr lang="es-ES" dirty="0" smtClean="0"/>
              <a:t>A mayores cargas fijas, mayor será el riesgo que asume la empresa , también será mayor la rentabilidad esperada como consecuencia de ello</a:t>
            </a:r>
          </a:p>
          <a:p>
            <a:r>
              <a:rPr lang="es-ES" dirty="0" smtClean="0"/>
              <a:t>El riesgo se relaciona con la posibilidad de que en un momento determinado la empresa no pueda esas cargas fijas y tenga que asumir las pérdidas elevadas debido al “efecto de palanca”</a:t>
            </a:r>
            <a:endParaRPr lang="es-EC" dirty="0" smtClean="0"/>
          </a:p>
          <a:p>
            <a:endParaRPr lang="es-EC" dirty="0" smtClean="0"/>
          </a:p>
          <a:p>
            <a:endParaRPr lang="es-EC"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CALCULO DEL UAII</a:t>
            </a:r>
            <a:endParaRPr lang="es-EC" dirty="0"/>
          </a:p>
        </p:txBody>
      </p:sp>
      <p:sp>
        <p:nvSpPr>
          <p:cNvPr id="3" name="2 Marcador de contenido"/>
          <p:cNvSpPr>
            <a:spLocks noGrp="1"/>
          </p:cNvSpPr>
          <p:nvPr>
            <p:ph idx="1"/>
          </p:nvPr>
        </p:nvSpPr>
        <p:spPr/>
        <p:txBody>
          <a:bodyPr/>
          <a:lstStyle/>
          <a:p>
            <a:r>
              <a:rPr lang="es-ES" dirty="0" smtClean="0"/>
              <a:t>El punto de partida para el análisis del apalancamiento es el Estado de Resultados, presentado bajo el sistema de costeo variable en el cual deben quedar claramente identificados tres ítems: Ventas, Utilidad Antes de Intereses e Impuestos  o Utilidad Operativa (UAII) y la Utilidad Por Acción (UPA)</a:t>
            </a:r>
            <a:endParaRPr lang="es-EC" dirty="0" smtClean="0"/>
          </a:p>
          <a:p>
            <a:endParaRPr lang="es-EC"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2163</TotalTime>
  <Words>5958</Words>
  <Application>Microsoft Office PowerPoint</Application>
  <PresentationFormat>Presentación en pantalla (4:3)</PresentationFormat>
  <Paragraphs>439</Paragraphs>
  <Slides>134</Slides>
  <Notes>2</Notes>
  <HiddenSlides>0</HiddenSlides>
  <MMClips>0</MMClips>
  <ScaleCrop>false</ScaleCrop>
  <HeadingPairs>
    <vt:vector size="4" baseType="variant">
      <vt:variant>
        <vt:lpstr>Tema</vt:lpstr>
      </vt:variant>
      <vt:variant>
        <vt:i4>1</vt:i4>
      </vt:variant>
      <vt:variant>
        <vt:lpstr>Títulos de diapositiva</vt:lpstr>
      </vt:variant>
      <vt:variant>
        <vt:i4>134</vt:i4>
      </vt:variant>
    </vt:vector>
  </HeadingPairs>
  <TitlesOfParts>
    <vt:vector size="135" baseType="lpstr">
      <vt:lpstr>Flujo</vt:lpstr>
      <vt:lpstr> ANALISIS Y ESTRUCTURACIÓN DEL VALOR ECONÓMICO AGREGADO DE LAS EMPRESAS CEMENTERAS DEL ECUADOR</vt:lpstr>
      <vt:lpstr>Diapositiva 2</vt:lpstr>
      <vt:lpstr>EMPRESAS CEMENTERAS EXISTENTES EN ECUADOR</vt:lpstr>
      <vt:lpstr>AREA DE INFLUENCIA</vt:lpstr>
      <vt:lpstr> INTRODUCCION  </vt:lpstr>
      <vt:lpstr>Diapositiva 6</vt:lpstr>
      <vt:lpstr>Diapositiva 7</vt:lpstr>
      <vt:lpstr>ENTORNO INTERNACIONAL DE LA INDUSTRIA CEMENTERA Y EL SECTOR DE LA CONSTRUCCIÓN</vt:lpstr>
      <vt:lpstr>Diapositiva 9</vt:lpstr>
      <vt:lpstr>CONFORMACION DE LAS EMPRESAS CON GRANDES VOLUMENES DE PRODUCCIÓN</vt:lpstr>
      <vt:lpstr>HOLCIM</vt:lpstr>
      <vt:lpstr>LAFARGE</vt:lpstr>
      <vt:lpstr>Diapositiva 13</vt:lpstr>
      <vt:lpstr>CEMEX (Cementos Mexicanos S.A.B.de C.V. </vt:lpstr>
      <vt:lpstr>Diapositiva 15</vt:lpstr>
      <vt:lpstr>HeilderbergerCement</vt:lpstr>
      <vt:lpstr>Diapositiva 17</vt:lpstr>
      <vt:lpstr>HOLCIM, LAFARGE, CEMEX y HeilderbergerCement</vt:lpstr>
      <vt:lpstr>ENTORNO NACIONAL DE LA INDUSTRIA CEMENTERA Y EL SECTOR DE LA CONSTRUCCIÓN</vt:lpstr>
      <vt:lpstr>Diapositiva 20</vt:lpstr>
      <vt:lpstr>Diapositiva 21</vt:lpstr>
      <vt:lpstr>MEDIDAS TRADICIONALES BASADAS EN MAGNITUDES CONTABLES</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VALOR DE MERCADO DE LAS ACCIONES</vt:lpstr>
      <vt:lpstr>Diapositiva 39</vt:lpstr>
      <vt:lpstr>VALOR DE MERCADO AÑADIDO</vt:lpstr>
      <vt:lpstr>Diapositiva 41</vt:lpstr>
      <vt:lpstr>Diapositiva 42</vt:lpstr>
      <vt:lpstr>Diapositiva 43</vt:lpstr>
      <vt:lpstr>Diapositiva 44</vt:lpstr>
      <vt:lpstr>Diapositiva 45</vt:lpstr>
      <vt:lpstr>CONTABLEMENTE EL EVA</vt:lpstr>
      <vt:lpstr>METODOLOGIA DEL EVA</vt:lpstr>
      <vt:lpstr>RENTABILIDAD DE LAS ACCIONES</vt:lpstr>
      <vt:lpstr>Diapositiva 49</vt:lpstr>
      <vt:lpstr>CREACION DEL VALOR PARA EL ACCIONISTA</vt:lpstr>
      <vt:lpstr>PORTER Y LA ESTRATEGIA GENÉRICA</vt:lpstr>
      <vt:lpstr>Diapositiva 52</vt:lpstr>
      <vt:lpstr>PROMEDIO PONDERADO DEL COSTO DE CAPITAL WACC</vt:lpstr>
      <vt:lpstr>CALCULO DEL WACC</vt:lpstr>
      <vt:lpstr>EVA O UTILIDAD ECONOMICA</vt:lpstr>
      <vt:lpstr>Diapositiva 56</vt:lpstr>
      <vt:lpstr>CALCULO DEL EVA</vt:lpstr>
      <vt:lpstr>Diapositiva 58</vt:lpstr>
      <vt:lpstr>SIGLAS SIMILARES</vt:lpstr>
      <vt:lpstr>PASOS PARA CALCULAR EL EVA</vt:lpstr>
      <vt:lpstr>GRAFICO DEL CALCULO DEL EVA</vt:lpstr>
      <vt:lpstr>CALCULO DEL EVA CON BETA AJUSTADO</vt:lpstr>
      <vt:lpstr>Diapositiva 63</vt:lpstr>
      <vt:lpstr>Diapositiva 64</vt:lpstr>
      <vt:lpstr>Diapositiva 65</vt:lpstr>
      <vt:lpstr>CALCULO DEL EVA A PARTIR DE LA INFORMACION CONTABLE DISPONIBLE</vt:lpstr>
      <vt:lpstr>BALANCE GENERAL</vt:lpstr>
      <vt:lpstr>Diapositiva 68</vt:lpstr>
      <vt:lpstr>AJUSTES DE CAPITAL Y DEUDA</vt:lpstr>
      <vt:lpstr>Diapositiva 70</vt:lpstr>
      <vt:lpstr>Diapositiva 71</vt:lpstr>
      <vt:lpstr>Diapositiva 72</vt:lpstr>
      <vt:lpstr>CALCULO DEL EVA CON EL β AJUSTADO </vt:lpstr>
      <vt:lpstr>Diapositiva 74</vt:lpstr>
      <vt:lpstr>Diapositiva 75</vt:lpstr>
      <vt:lpstr>Diapositiva 76</vt:lpstr>
      <vt:lpstr>  MEDIDAS TRADICIONALES DE LOS RESULTADOS BASADOS EN MAGNITUDES CONTABLES</vt:lpstr>
      <vt:lpstr>RAZONES DE LIQUIDEZ</vt:lpstr>
      <vt:lpstr>Diapositiva 79</vt:lpstr>
      <vt:lpstr>Diapositiva 80</vt:lpstr>
      <vt:lpstr>INDICADORES DE ACTIVIDAD O ROTACION</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INDICADORES DE RENTABILIDAD</vt:lpstr>
      <vt:lpstr>Diapositiva 93</vt:lpstr>
      <vt:lpstr>Diapositiva 94</vt:lpstr>
      <vt:lpstr>UTILIDADES ANTES DE IMPUESTOS Y PARTICIPACIONES (UAII)</vt:lpstr>
      <vt:lpstr>Diapositiva 96</vt:lpstr>
      <vt:lpstr>APALANCAMIENTO OPERATIVO Y FINANCIERO</vt:lpstr>
      <vt:lpstr>Diapositiva 98</vt:lpstr>
      <vt:lpstr>CALCULO DEL UAII</vt:lpstr>
      <vt:lpstr>Diapositiva 100</vt:lpstr>
      <vt:lpstr>CRECIMIENTO DEL CAPITAL INVERTIDO Y  CIFRA DE NEGOCIOS</vt:lpstr>
      <vt:lpstr>Diapositiva 102</vt:lpstr>
      <vt:lpstr>Diapositiva 103</vt:lpstr>
      <vt:lpstr>Diapositiva 104</vt:lpstr>
      <vt:lpstr>RETORNO DEL CAPITAL INVERTIDO (ROIC) ROIC = Utilidad operativa * (1 – Impuesto a la Renta) / Capital invertido)</vt:lpstr>
      <vt:lpstr>COVERTURA DE INVERSIONES (cobertura de inversiones (Utilidad Operativa), respecto al Capital Invertido )</vt:lpstr>
      <vt:lpstr>CRECIMIENTO DEL CAPITAL INVERTIDO O CIFRA DE NEGOCIOS (VENTAS – ACTIVOS)</vt:lpstr>
      <vt:lpstr>VENTAS SOBRE ACTIVOS</vt:lpstr>
      <vt:lpstr>RENTABILIDAD DIFERENCIAL ROIC –WACC Y CREACION DEL VALOR PARA EL ACCIONISTA</vt:lpstr>
      <vt:lpstr>Diapositiva 110</vt:lpstr>
      <vt:lpstr>Diapositiva 111</vt:lpstr>
      <vt:lpstr>Diapositiva 112</vt:lpstr>
      <vt:lpstr>Diapositiva 113</vt:lpstr>
      <vt:lpstr>Diapositiva 114</vt:lpstr>
      <vt:lpstr>Diapositiva 115</vt:lpstr>
      <vt:lpstr>Diapositiva 116</vt:lpstr>
      <vt:lpstr>ROIC – WACC (Rentabilidad extra)</vt:lpstr>
      <vt:lpstr>        CONCEPTOS Y APLICACIONES DEL VALOR ECONOMICO  AGREGADO (EVA)</vt:lpstr>
      <vt:lpstr>Diapositiva 119</vt:lpstr>
      <vt:lpstr>Diapositiva 120</vt:lpstr>
      <vt:lpstr>CALCULO DEL EVA PARA EL SECTOR CEMENTERO ECUATORIANO CON VALORES OBTENIDOS DEL WACC</vt:lpstr>
      <vt:lpstr>Diapositiva 122</vt:lpstr>
      <vt:lpstr>Diapositiva 123</vt:lpstr>
      <vt:lpstr>Diapositiva 124</vt:lpstr>
      <vt:lpstr>CALCULO DEL EVA CON EL β AJUSTADO</vt:lpstr>
      <vt:lpstr>Diapositiva 126</vt:lpstr>
      <vt:lpstr>Diapositiva 127</vt:lpstr>
      <vt:lpstr>Diapositiva 128</vt:lpstr>
      <vt:lpstr>Diapositiva 129</vt:lpstr>
      <vt:lpstr>Diapositiva 130</vt:lpstr>
      <vt:lpstr>Diapositiva 131</vt:lpstr>
      <vt:lpstr>Diapositiva 132</vt:lpstr>
      <vt:lpstr>CONCLUSIONES</vt:lpstr>
      <vt:lpstr>Diapositiva 134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DEL PRIMER PROYECTO SOBRE: ANALISIS Y ESTRUCTURACIÓN DEL VALOR ECONÓMICO AGREGADO DE LAS EMPRESAS CEMENTERAS DEL ECUADOR</dc:title>
  <dc:creator>p</dc:creator>
  <cp:lastModifiedBy>p</cp:lastModifiedBy>
  <cp:revision>171</cp:revision>
  <dcterms:created xsi:type="dcterms:W3CDTF">2014-05-25T03:55:32Z</dcterms:created>
  <dcterms:modified xsi:type="dcterms:W3CDTF">2014-07-21T00:17:07Z</dcterms:modified>
</cp:coreProperties>
</file>