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67" r:id="rId3"/>
    <p:sldId id="256" r:id="rId4"/>
    <p:sldId id="258" r:id="rId5"/>
    <p:sldId id="268" r:id="rId6"/>
    <p:sldId id="259" r:id="rId7"/>
    <p:sldId id="260" r:id="rId8"/>
    <p:sldId id="271" r:id="rId9"/>
    <p:sldId id="270" r:id="rId10"/>
    <p:sldId id="273" r:id="rId11"/>
    <p:sldId id="275" r:id="rId12"/>
    <p:sldId id="276" r:id="rId13"/>
    <p:sldId id="277" r:id="rId14"/>
    <p:sldId id="278" r:id="rId15"/>
    <p:sldId id="279" r:id="rId16"/>
    <p:sldId id="280" r:id="rId17"/>
    <p:sldId id="281" r:id="rId18"/>
    <p:sldId id="283" r:id="rId19"/>
    <p:sldId id="287" r:id="rId20"/>
    <p:sldId id="286" r:id="rId21"/>
    <p:sldId id="288" r:id="rId22"/>
    <p:sldId id="289" r:id="rId23"/>
    <p:sldId id="290" r:id="rId24"/>
    <p:sldId id="291" r:id="rId25"/>
    <p:sldId id="298" r:id="rId26"/>
    <p:sldId id="265" r:id="rId27"/>
    <p:sldId id="292"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1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637" autoAdjust="0"/>
  </p:normalViewPr>
  <p:slideViewPr>
    <p:cSldViewPr snapToGrid="0">
      <p:cViewPr varScale="1">
        <p:scale>
          <a:sx n="44" d="100"/>
          <a:sy n="44" d="100"/>
        </p:scale>
        <p:origin x="294" y="54"/>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6C6FA-D9A1-4376-A7E2-001614259A71}"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s-ES"/>
        </a:p>
      </dgm:t>
    </dgm:pt>
    <dgm:pt modelId="{89FADBCE-3CD3-4870-A660-94B77BA711FB}">
      <dgm:prSet/>
      <dgm:spPr/>
      <dgm:t>
        <a:bodyPr/>
        <a:lstStyle/>
        <a:p>
          <a:pPr rtl="0"/>
          <a:r>
            <a:rPr lang="es-EC" b="1" dirty="0" smtClean="0"/>
            <a:t>ESPECÍFICOS:</a:t>
          </a:r>
          <a:endParaRPr lang="es-ES" dirty="0"/>
        </a:p>
      </dgm:t>
    </dgm:pt>
    <dgm:pt modelId="{16B1C3B7-CAAE-4A93-ABAC-846DF47EC1B9}" type="parTrans" cxnId="{1F65C24E-34F5-44BB-A013-44203DB301E7}">
      <dgm:prSet/>
      <dgm:spPr/>
      <dgm:t>
        <a:bodyPr/>
        <a:lstStyle/>
        <a:p>
          <a:endParaRPr lang="es-ES"/>
        </a:p>
      </dgm:t>
    </dgm:pt>
    <dgm:pt modelId="{276E2CA0-C2D1-4717-ACB6-E907E22F7BB5}" type="sibTrans" cxnId="{1F65C24E-34F5-44BB-A013-44203DB301E7}">
      <dgm:prSet/>
      <dgm:spPr/>
      <dgm:t>
        <a:bodyPr/>
        <a:lstStyle/>
        <a:p>
          <a:endParaRPr lang="es-ES"/>
        </a:p>
      </dgm:t>
    </dgm:pt>
    <dgm:pt modelId="{EC91FBB2-D1AC-4200-A863-C0AF833FB775}">
      <dgm:prSet/>
      <dgm:spPr/>
      <dgm:t>
        <a:bodyPr/>
        <a:lstStyle/>
        <a:p>
          <a:pPr rtl="0"/>
          <a:r>
            <a:rPr lang="es-EC" smtClean="0"/>
            <a:t>Definir una política ambiental para asegurar los compromisos institucionales. </a:t>
          </a:r>
          <a:endParaRPr lang="es-ES"/>
        </a:p>
      </dgm:t>
    </dgm:pt>
    <dgm:pt modelId="{781E88D7-4159-4F8A-99BA-88A0765BA995}" type="parTrans" cxnId="{AA248840-3044-4ABA-ACBD-1ECBC61C58E8}">
      <dgm:prSet/>
      <dgm:spPr/>
      <dgm:t>
        <a:bodyPr/>
        <a:lstStyle/>
        <a:p>
          <a:endParaRPr lang="es-ES"/>
        </a:p>
      </dgm:t>
    </dgm:pt>
    <dgm:pt modelId="{FC3DA4AF-7326-46D4-B9B1-5BEF79839A23}" type="sibTrans" cxnId="{AA248840-3044-4ABA-ACBD-1ECBC61C58E8}">
      <dgm:prSet/>
      <dgm:spPr/>
      <dgm:t>
        <a:bodyPr/>
        <a:lstStyle/>
        <a:p>
          <a:endParaRPr lang="es-ES"/>
        </a:p>
      </dgm:t>
    </dgm:pt>
    <dgm:pt modelId="{529864AB-AC50-44C0-A4F3-7A613CA5616C}">
      <dgm:prSet/>
      <dgm:spPr/>
      <dgm:t>
        <a:bodyPr/>
        <a:lstStyle/>
        <a:p>
          <a:pPr rtl="0"/>
          <a:r>
            <a:rPr lang="es-EC" smtClean="0"/>
            <a:t>Elaborar un programa de gestión para el cumplimento de las políticas ambientales.</a:t>
          </a:r>
          <a:endParaRPr lang="es-ES"/>
        </a:p>
      </dgm:t>
    </dgm:pt>
    <dgm:pt modelId="{F406194B-D376-4A9B-8973-A27016D1B0AF}" type="parTrans" cxnId="{8B18D696-F671-4D1D-BD82-0D805A46FDFD}">
      <dgm:prSet/>
      <dgm:spPr/>
      <dgm:t>
        <a:bodyPr/>
        <a:lstStyle/>
        <a:p>
          <a:endParaRPr lang="es-ES"/>
        </a:p>
      </dgm:t>
    </dgm:pt>
    <dgm:pt modelId="{EC6A66B0-0577-4DEB-8ED0-8EAF08B06B91}" type="sibTrans" cxnId="{8B18D696-F671-4D1D-BD82-0D805A46FDFD}">
      <dgm:prSet/>
      <dgm:spPr/>
      <dgm:t>
        <a:bodyPr/>
        <a:lstStyle/>
        <a:p>
          <a:endParaRPr lang="es-ES"/>
        </a:p>
      </dgm:t>
    </dgm:pt>
    <dgm:pt modelId="{305AE196-94CC-495C-9F70-D5BC43C02269}">
      <dgm:prSet/>
      <dgm:spPr/>
      <dgm:t>
        <a:bodyPr/>
        <a:lstStyle/>
        <a:p>
          <a:pPr rtl="0"/>
          <a:r>
            <a:rPr lang="es-EC" smtClean="0"/>
            <a:t>Elaborar un manual de procedimientos ambientales	</a:t>
          </a:r>
          <a:endParaRPr lang="es-ES"/>
        </a:p>
      </dgm:t>
    </dgm:pt>
    <dgm:pt modelId="{4A84C95B-B8EE-4A04-A695-B57C38002A06}" type="parTrans" cxnId="{395F2026-6233-403B-AE8B-1BF3D7D626EB}">
      <dgm:prSet/>
      <dgm:spPr/>
      <dgm:t>
        <a:bodyPr/>
        <a:lstStyle/>
        <a:p>
          <a:endParaRPr lang="es-ES"/>
        </a:p>
      </dgm:t>
    </dgm:pt>
    <dgm:pt modelId="{35C23CA3-F727-45B8-AF84-DA2FCFCFC7E2}" type="sibTrans" cxnId="{395F2026-6233-403B-AE8B-1BF3D7D626EB}">
      <dgm:prSet/>
      <dgm:spPr/>
      <dgm:t>
        <a:bodyPr/>
        <a:lstStyle/>
        <a:p>
          <a:endParaRPr lang="es-ES"/>
        </a:p>
      </dgm:t>
    </dgm:pt>
    <dgm:pt modelId="{22118772-9E57-401D-AE0E-E36DBE9BBF3F}" type="pres">
      <dgm:prSet presAssocID="{95A6C6FA-D9A1-4376-A7E2-001614259A71}" presName="hierChild1" presStyleCnt="0">
        <dgm:presLayoutVars>
          <dgm:orgChart val="1"/>
          <dgm:chPref val="1"/>
          <dgm:dir/>
          <dgm:animOne val="branch"/>
          <dgm:animLvl val="lvl"/>
          <dgm:resizeHandles/>
        </dgm:presLayoutVars>
      </dgm:prSet>
      <dgm:spPr/>
      <dgm:t>
        <a:bodyPr/>
        <a:lstStyle/>
        <a:p>
          <a:endParaRPr lang="es-ES"/>
        </a:p>
      </dgm:t>
    </dgm:pt>
    <dgm:pt modelId="{07A66982-7FA4-4610-A93F-2A2801735D36}" type="pres">
      <dgm:prSet presAssocID="{89FADBCE-3CD3-4870-A660-94B77BA711FB}" presName="hierRoot1" presStyleCnt="0">
        <dgm:presLayoutVars>
          <dgm:hierBranch val="init"/>
        </dgm:presLayoutVars>
      </dgm:prSet>
      <dgm:spPr/>
    </dgm:pt>
    <dgm:pt modelId="{303457BA-79BD-4BA3-B6CC-962A32B1F479}" type="pres">
      <dgm:prSet presAssocID="{89FADBCE-3CD3-4870-A660-94B77BA711FB}" presName="rootComposite1" presStyleCnt="0"/>
      <dgm:spPr/>
    </dgm:pt>
    <dgm:pt modelId="{90FA952A-8CEA-402F-9046-F22C19FA0C90}" type="pres">
      <dgm:prSet presAssocID="{89FADBCE-3CD3-4870-A660-94B77BA711FB}" presName="rootText1" presStyleLbl="node0" presStyleIdx="0" presStyleCnt="1">
        <dgm:presLayoutVars>
          <dgm:chPref val="3"/>
        </dgm:presLayoutVars>
      </dgm:prSet>
      <dgm:spPr/>
      <dgm:t>
        <a:bodyPr/>
        <a:lstStyle/>
        <a:p>
          <a:endParaRPr lang="es-ES"/>
        </a:p>
      </dgm:t>
    </dgm:pt>
    <dgm:pt modelId="{232EEBB3-CFE1-4D66-8072-1CF9318858C8}" type="pres">
      <dgm:prSet presAssocID="{89FADBCE-3CD3-4870-A660-94B77BA711FB}" presName="rootConnector1" presStyleLbl="node1" presStyleIdx="0" presStyleCnt="0"/>
      <dgm:spPr/>
      <dgm:t>
        <a:bodyPr/>
        <a:lstStyle/>
        <a:p>
          <a:endParaRPr lang="es-ES"/>
        </a:p>
      </dgm:t>
    </dgm:pt>
    <dgm:pt modelId="{D8E29D08-80AB-426C-9ECB-0F6EA2CB345A}" type="pres">
      <dgm:prSet presAssocID="{89FADBCE-3CD3-4870-A660-94B77BA711FB}" presName="hierChild2" presStyleCnt="0"/>
      <dgm:spPr/>
    </dgm:pt>
    <dgm:pt modelId="{1DFD65E8-5DD7-496A-9A40-C582BC3DA7DE}" type="pres">
      <dgm:prSet presAssocID="{781E88D7-4159-4F8A-99BA-88A0765BA995}" presName="Name37" presStyleLbl="parChTrans1D2" presStyleIdx="0" presStyleCnt="3"/>
      <dgm:spPr/>
      <dgm:t>
        <a:bodyPr/>
        <a:lstStyle/>
        <a:p>
          <a:endParaRPr lang="es-ES"/>
        </a:p>
      </dgm:t>
    </dgm:pt>
    <dgm:pt modelId="{051CB238-1714-40CA-A3AC-08BD45620BCA}" type="pres">
      <dgm:prSet presAssocID="{EC91FBB2-D1AC-4200-A863-C0AF833FB775}" presName="hierRoot2" presStyleCnt="0">
        <dgm:presLayoutVars>
          <dgm:hierBranch val="init"/>
        </dgm:presLayoutVars>
      </dgm:prSet>
      <dgm:spPr/>
    </dgm:pt>
    <dgm:pt modelId="{DFE178B2-5016-4C16-95C4-0F4A98E71684}" type="pres">
      <dgm:prSet presAssocID="{EC91FBB2-D1AC-4200-A863-C0AF833FB775}" presName="rootComposite" presStyleCnt="0"/>
      <dgm:spPr/>
    </dgm:pt>
    <dgm:pt modelId="{315FF7EB-1FC5-418F-8058-EAD98B84BE79}" type="pres">
      <dgm:prSet presAssocID="{EC91FBB2-D1AC-4200-A863-C0AF833FB775}" presName="rootText" presStyleLbl="node2" presStyleIdx="0" presStyleCnt="3">
        <dgm:presLayoutVars>
          <dgm:chPref val="3"/>
        </dgm:presLayoutVars>
      </dgm:prSet>
      <dgm:spPr/>
      <dgm:t>
        <a:bodyPr/>
        <a:lstStyle/>
        <a:p>
          <a:endParaRPr lang="es-ES"/>
        </a:p>
      </dgm:t>
    </dgm:pt>
    <dgm:pt modelId="{EFA09604-6C4D-4FE9-8BED-2C3E1E67820C}" type="pres">
      <dgm:prSet presAssocID="{EC91FBB2-D1AC-4200-A863-C0AF833FB775}" presName="rootConnector" presStyleLbl="node2" presStyleIdx="0" presStyleCnt="3"/>
      <dgm:spPr/>
      <dgm:t>
        <a:bodyPr/>
        <a:lstStyle/>
        <a:p>
          <a:endParaRPr lang="es-ES"/>
        </a:p>
      </dgm:t>
    </dgm:pt>
    <dgm:pt modelId="{54AC1156-712B-4C11-BD9E-FB086E61C70F}" type="pres">
      <dgm:prSet presAssocID="{EC91FBB2-D1AC-4200-A863-C0AF833FB775}" presName="hierChild4" presStyleCnt="0"/>
      <dgm:spPr/>
    </dgm:pt>
    <dgm:pt modelId="{5057E814-7D7B-4075-8DE5-9D6ACA019F91}" type="pres">
      <dgm:prSet presAssocID="{EC91FBB2-D1AC-4200-A863-C0AF833FB775}" presName="hierChild5" presStyleCnt="0"/>
      <dgm:spPr/>
    </dgm:pt>
    <dgm:pt modelId="{3E01AB6B-F58B-44E0-B9AF-9B680810D971}" type="pres">
      <dgm:prSet presAssocID="{F406194B-D376-4A9B-8973-A27016D1B0AF}" presName="Name37" presStyleLbl="parChTrans1D2" presStyleIdx="1" presStyleCnt="3"/>
      <dgm:spPr/>
      <dgm:t>
        <a:bodyPr/>
        <a:lstStyle/>
        <a:p>
          <a:endParaRPr lang="es-ES"/>
        </a:p>
      </dgm:t>
    </dgm:pt>
    <dgm:pt modelId="{776485A4-6727-4807-AE4D-8DDA850DE95E}" type="pres">
      <dgm:prSet presAssocID="{529864AB-AC50-44C0-A4F3-7A613CA5616C}" presName="hierRoot2" presStyleCnt="0">
        <dgm:presLayoutVars>
          <dgm:hierBranch val="init"/>
        </dgm:presLayoutVars>
      </dgm:prSet>
      <dgm:spPr/>
    </dgm:pt>
    <dgm:pt modelId="{C447227D-5999-4EB2-85DD-21AADD0D6328}" type="pres">
      <dgm:prSet presAssocID="{529864AB-AC50-44C0-A4F3-7A613CA5616C}" presName="rootComposite" presStyleCnt="0"/>
      <dgm:spPr/>
    </dgm:pt>
    <dgm:pt modelId="{6E7D6D87-F6DE-4706-BAC5-AF1F33033C8B}" type="pres">
      <dgm:prSet presAssocID="{529864AB-AC50-44C0-A4F3-7A613CA5616C}" presName="rootText" presStyleLbl="node2" presStyleIdx="1" presStyleCnt="3">
        <dgm:presLayoutVars>
          <dgm:chPref val="3"/>
        </dgm:presLayoutVars>
      </dgm:prSet>
      <dgm:spPr/>
      <dgm:t>
        <a:bodyPr/>
        <a:lstStyle/>
        <a:p>
          <a:endParaRPr lang="es-ES"/>
        </a:p>
      </dgm:t>
    </dgm:pt>
    <dgm:pt modelId="{42000B2C-9EDF-4A5D-BC27-CBC15A38C747}" type="pres">
      <dgm:prSet presAssocID="{529864AB-AC50-44C0-A4F3-7A613CA5616C}" presName="rootConnector" presStyleLbl="node2" presStyleIdx="1" presStyleCnt="3"/>
      <dgm:spPr/>
      <dgm:t>
        <a:bodyPr/>
        <a:lstStyle/>
        <a:p>
          <a:endParaRPr lang="es-ES"/>
        </a:p>
      </dgm:t>
    </dgm:pt>
    <dgm:pt modelId="{424A29CD-3B85-4964-9C11-D459F47376FD}" type="pres">
      <dgm:prSet presAssocID="{529864AB-AC50-44C0-A4F3-7A613CA5616C}" presName="hierChild4" presStyleCnt="0"/>
      <dgm:spPr/>
    </dgm:pt>
    <dgm:pt modelId="{4D5B8A2E-09D3-4DC2-A2BB-014ADF29EC20}" type="pres">
      <dgm:prSet presAssocID="{529864AB-AC50-44C0-A4F3-7A613CA5616C}" presName="hierChild5" presStyleCnt="0"/>
      <dgm:spPr/>
    </dgm:pt>
    <dgm:pt modelId="{302CB11A-8EA7-4862-8893-96127FC0A0DE}" type="pres">
      <dgm:prSet presAssocID="{4A84C95B-B8EE-4A04-A695-B57C38002A06}" presName="Name37" presStyleLbl="parChTrans1D2" presStyleIdx="2" presStyleCnt="3"/>
      <dgm:spPr/>
      <dgm:t>
        <a:bodyPr/>
        <a:lstStyle/>
        <a:p>
          <a:endParaRPr lang="es-ES"/>
        </a:p>
      </dgm:t>
    </dgm:pt>
    <dgm:pt modelId="{7A8A2185-50B1-4873-AFB9-2F3ED74493E4}" type="pres">
      <dgm:prSet presAssocID="{305AE196-94CC-495C-9F70-D5BC43C02269}" presName="hierRoot2" presStyleCnt="0">
        <dgm:presLayoutVars>
          <dgm:hierBranch val="init"/>
        </dgm:presLayoutVars>
      </dgm:prSet>
      <dgm:spPr/>
    </dgm:pt>
    <dgm:pt modelId="{38EFABCA-31DA-4F1F-BC0F-13BEECA770FA}" type="pres">
      <dgm:prSet presAssocID="{305AE196-94CC-495C-9F70-D5BC43C02269}" presName="rootComposite" presStyleCnt="0"/>
      <dgm:spPr/>
    </dgm:pt>
    <dgm:pt modelId="{4FF82369-4880-4DA7-91BE-A7494CD476EA}" type="pres">
      <dgm:prSet presAssocID="{305AE196-94CC-495C-9F70-D5BC43C02269}" presName="rootText" presStyleLbl="node2" presStyleIdx="2" presStyleCnt="3">
        <dgm:presLayoutVars>
          <dgm:chPref val="3"/>
        </dgm:presLayoutVars>
      </dgm:prSet>
      <dgm:spPr/>
      <dgm:t>
        <a:bodyPr/>
        <a:lstStyle/>
        <a:p>
          <a:endParaRPr lang="es-ES"/>
        </a:p>
      </dgm:t>
    </dgm:pt>
    <dgm:pt modelId="{451C2F9F-1232-455D-9CBF-A2D0640B9F2B}" type="pres">
      <dgm:prSet presAssocID="{305AE196-94CC-495C-9F70-D5BC43C02269}" presName="rootConnector" presStyleLbl="node2" presStyleIdx="2" presStyleCnt="3"/>
      <dgm:spPr/>
      <dgm:t>
        <a:bodyPr/>
        <a:lstStyle/>
        <a:p>
          <a:endParaRPr lang="es-ES"/>
        </a:p>
      </dgm:t>
    </dgm:pt>
    <dgm:pt modelId="{9A6A6F27-448F-4C63-8D7E-A57EABFAF3D8}" type="pres">
      <dgm:prSet presAssocID="{305AE196-94CC-495C-9F70-D5BC43C02269}" presName="hierChild4" presStyleCnt="0"/>
      <dgm:spPr/>
    </dgm:pt>
    <dgm:pt modelId="{18B66674-087F-4C1E-8D74-2F961CEB8C69}" type="pres">
      <dgm:prSet presAssocID="{305AE196-94CC-495C-9F70-D5BC43C02269}" presName="hierChild5" presStyleCnt="0"/>
      <dgm:spPr/>
    </dgm:pt>
    <dgm:pt modelId="{A6A081B6-D36E-4335-83C0-AFF5FAB641FB}" type="pres">
      <dgm:prSet presAssocID="{89FADBCE-3CD3-4870-A660-94B77BA711FB}" presName="hierChild3" presStyleCnt="0"/>
      <dgm:spPr/>
    </dgm:pt>
  </dgm:ptLst>
  <dgm:cxnLst>
    <dgm:cxn modelId="{6518EC2B-7520-49C7-8E6A-4D6CE00FC764}" type="presOf" srcId="{EC91FBB2-D1AC-4200-A863-C0AF833FB775}" destId="{EFA09604-6C4D-4FE9-8BED-2C3E1E67820C}" srcOrd="1" destOrd="0" presId="urn:microsoft.com/office/officeart/2005/8/layout/orgChart1"/>
    <dgm:cxn modelId="{395F2026-6233-403B-AE8B-1BF3D7D626EB}" srcId="{89FADBCE-3CD3-4870-A660-94B77BA711FB}" destId="{305AE196-94CC-495C-9F70-D5BC43C02269}" srcOrd="2" destOrd="0" parTransId="{4A84C95B-B8EE-4A04-A695-B57C38002A06}" sibTransId="{35C23CA3-F727-45B8-AF84-DA2FCFCFC7E2}"/>
    <dgm:cxn modelId="{CCE420E3-B7B7-4017-AA39-4998871C7011}" type="presOf" srcId="{F406194B-D376-4A9B-8973-A27016D1B0AF}" destId="{3E01AB6B-F58B-44E0-B9AF-9B680810D971}" srcOrd="0" destOrd="0" presId="urn:microsoft.com/office/officeart/2005/8/layout/orgChart1"/>
    <dgm:cxn modelId="{8B18D696-F671-4D1D-BD82-0D805A46FDFD}" srcId="{89FADBCE-3CD3-4870-A660-94B77BA711FB}" destId="{529864AB-AC50-44C0-A4F3-7A613CA5616C}" srcOrd="1" destOrd="0" parTransId="{F406194B-D376-4A9B-8973-A27016D1B0AF}" sibTransId="{EC6A66B0-0577-4DEB-8ED0-8EAF08B06B91}"/>
    <dgm:cxn modelId="{7CB4A4BF-1B9F-4F99-B419-4176C803F2B6}" type="presOf" srcId="{89FADBCE-3CD3-4870-A660-94B77BA711FB}" destId="{232EEBB3-CFE1-4D66-8072-1CF9318858C8}" srcOrd="1" destOrd="0" presId="urn:microsoft.com/office/officeart/2005/8/layout/orgChart1"/>
    <dgm:cxn modelId="{42B8F7E5-AFAD-4502-A03D-14004025B334}" type="presOf" srcId="{89FADBCE-3CD3-4870-A660-94B77BA711FB}" destId="{90FA952A-8CEA-402F-9046-F22C19FA0C90}" srcOrd="0" destOrd="0" presId="urn:microsoft.com/office/officeart/2005/8/layout/orgChart1"/>
    <dgm:cxn modelId="{862C7644-7AA3-41B2-81BF-0DF99A00E384}" type="presOf" srcId="{4A84C95B-B8EE-4A04-A695-B57C38002A06}" destId="{302CB11A-8EA7-4862-8893-96127FC0A0DE}" srcOrd="0" destOrd="0" presId="urn:microsoft.com/office/officeart/2005/8/layout/orgChart1"/>
    <dgm:cxn modelId="{F99DB49C-7EF4-48F0-9BEF-E6067B71F77C}" type="presOf" srcId="{EC91FBB2-D1AC-4200-A863-C0AF833FB775}" destId="{315FF7EB-1FC5-418F-8058-EAD98B84BE79}" srcOrd="0" destOrd="0" presId="urn:microsoft.com/office/officeart/2005/8/layout/orgChart1"/>
    <dgm:cxn modelId="{DFFBBABF-1694-43BA-9B81-23FCCD7AF741}" type="presOf" srcId="{305AE196-94CC-495C-9F70-D5BC43C02269}" destId="{4FF82369-4880-4DA7-91BE-A7494CD476EA}" srcOrd="0" destOrd="0" presId="urn:microsoft.com/office/officeart/2005/8/layout/orgChart1"/>
    <dgm:cxn modelId="{83A89BE5-5840-4CD4-80E3-EC40A97055AB}" type="presOf" srcId="{529864AB-AC50-44C0-A4F3-7A613CA5616C}" destId="{42000B2C-9EDF-4A5D-BC27-CBC15A38C747}" srcOrd="1" destOrd="0" presId="urn:microsoft.com/office/officeart/2005/8/layout/orgChart1"/>
    <dgm:cxn modelId="{1F65C24E-34F5-44BB-A013-44203DB301E7}" srcId="{95A6C6FA-D9A1-4376-A7E2-001614259A71}" destId="{89FADBCE-3CD3-4870-A660-94B77BA711FB}" srcOrd="0" destOrd="0" parTransId="{16B1C3B7-CAAE-4A93-ABAC-846DF47EC1B9}" sibTransId="{276E2CA0-C2D1-4717-ACB6-E907E22F7BB5}"/>
    <dgm:cxn modelId="{BEF6AE24-EDF6-494D-8815-9C66438EE71A}" type="presOf" srcId="{781E88D7-4159-4F8A-99BA-88A0765BA995}" destId="{1DFD65E8-5DD7-496A-9A40-C582BC3DA7DE}" srcOrd="0" destOrd="0" presId="urn:microsoft.com/office/officeart/2005/8/layout/orgChart1"/>
    <dgm:cxn modelId="{8D140872-D30A-439F-9B9F-E8B0A5D5DD82}" type="presOf" srcId="{529864AB-AC50-44C0-A4F3-7A613CA5616C}" destId="{6E7D6D87-F6DE-4706-BAC5-AF1F33033C8B}" srcOrd="0" destOrd="0" presId="urn:microsoft.com/office/officeart/2005/8/layout/orgChart1"/>
    <dgm:cxn modelId="{A97EA341-EB72-45D2-9052-1A9DEDFFADEE}" type="presOf" srcId="{95A6C6FA-D9A1-4376-A7E2-001614259A71}" destId="{22118772-9E57-401D-AE0E-E36DBE9BBF3F}" srcOrd="0" destOrd="0" presId="urn:microsoft.com/office/officeart/2005/8/layout/orgChart1"/>
    <dgm:cxn modelId="{A7F7F9E3-653C-43BE-BEDB-7294A8A4BBD2}" type="presOf" srcId="{305AE196-94CC-495C-9F70-D5BC43C02269}" destId="{451C2F9F-1232-455D-9CBF-A2D0640B9F2B}" srcOrd="1" destOrd="0" presId="urn:microsoft.com/office/officeart/2005/8/layout/orgChart1"/>
    <dgm:cxn modelId="{AA248840-3044-4ABA-ACBD-1ECBC61C58E8}" srcId="{89FADBCE-3CD3-4870-A660-94B77BA711FB}" destId="{EC91FBB2-D1AC-4200-A863-C0AF833FB775}" srcOrd="0" destOrd="0" parTransId="{781E88D7-4159-4F8A-99BA-88A0765BA995}" sibTransId="{FC3DA4AF-7326-46D4-B9B1-5BEF79839A23}"/>
    <dgm:cxn modelId="{FD3A383C-3C53-430C-816F-3A1A551D07BE}" type="presParOf" srcId="{22118772-9E57-401D-AE0E-E36DBE9BBF3F}" destId="{07A66982-7FA4-4610-A93F-2A2801735D36}" srcOrd="0" destOrd="0" presId="urn:microsoft.com/office/officeart/2005/8/layout/orgChart1"/>
    <dgm:cxn modelId="{C673A892-7F20-4C9C-8C1E-0F0313A8839E}" type="presParOf" srcId="{07A66982-7FA4-4610-A93F-2A2801735D36}" destId="{303457BA-79BD-4BA3-B6CC-962A32B1F479}" srcOrd="0" destOrd="0" presId="urn:microsoft.com/office/officeart/2005/8/layout/orgChart1"/>
    <dgm:cxn modelId="{14B4D3FD-5DBD-4ED2-83C1-CD2E932FDEF0}" type="presParOf" srcId="{303457BA-79BD-4BA3-B6CC-962A32B1F479}" destId="{90FA952A-8CEA-402F-9046-F22C19FA0C90}" srcOrd="0" destOrd="0" presId="urn:microsoft.com/office/officeart/2005/8/layout/orgChart1"/>
    <dgm:cxn modelId="{15FC3F98-4CD7-4262-A32C-29F178F6124D}" type="presParOf" srcId="{303457BA-79BD-4BA3-B6CC-962A32B1F479}" destId="{232EEBB3-CFE1-4D66-8072-1CF9318858C8}" srcOrd="1" destOrd="0" presId="urn:microsoft.com/office/officeart/2005/8/layout/orgChart1"/>
    <dgm:cxn modelId="{99EE6628-578E-4458-AAD5-D9FF421453A2}" type="presParOf" srcId="{07A66982-7FA4-4610-A93F-2A2801735D36}" destId="{D8E29D08-80AB-426C-9ECB-0F6EA2CB345A}" srcOrd="1" destOrd="0" presId="urn:microsoft.com/office/officeart/2005/8/layout/orgChart1"/>
    <dgm:cxn modelId="{CF2EC3EA-20FA-4CF6-8715-5604C3792B64}" type="presParOf" srcId="{D8E29D08-80AB-426C-9ECB-0F6EA2CB345A}" destId="{1DFD65E8-5DD7-496A-9A40-C582BC3DA7DE}" srcOrd="0" destOrd="0" presId="urn:microsoft.com/office/officeart/2005/8/layout/orgChart1"/>
    <dgm:cxn modelId="{2DDE6BC0-C4F3-404C-859D-1ABAB6B300C4}" type="presParOf" srcId="{D8E29D08-80AB-426C-9ECB-0F6EA2CB345A}" destId="{051CB238-1714-40CA-A3AC-08BD45620BCA}" srcOrd="1" destOrd="0" presId="urn:microsoft.com/office/officeart/2005/8/layout/orgChart1"/>
    <dgm:cxn modelId="{6E714C39-D003-40DF-B81E-9BC87D7491CB}" type="presParOf" srcId="{051CB238-1714-40CA-A3AC-08BD45620BCA}" destId="{DFE178B2-5016-4C16-95C4-0F4A98E71684}" srcOrd="0" destOrd="0" presId="urn:microsoft.com/office/officeart/2005/8/layout/orgChart1"/>
    <dgm:cxn modelId="{B9BC1555-9AD6-43C0-9AC1-0F2B497358CD}" type="presParOf" srcId="{DFE178B2-5016-4C16-95C4-0F4A98E71684}" destId="{315FF7EB-1FC5-418F-8058-EAD98B84BE79}" srcOrd="0" destOrd="0" presId="urn:microsoft.com/office/officeart/2005/8/layout/orgChart1"/>
    <dgm:cxn modelId="{4DCDCAF9-D0F5-4897-9E24-9F9646DD8221}" type="presParOf" srcId="{DFE178B2-5016-4C16-95C4-0F4A98E71684}" destId="{EFA09604-6C4D-4FE9-8BED-2C3E1E67820C}" srcOrd="1" destOrd="0" presId="urn:microsoft.com/office/officeart/2005/8/layout/orgChart1"/>
    <dgm:cxn modelId="{735D2943-3E42-423A-92CC-ADC439022636}" type="presParOf" srcId="{051CB238-1714-40CA-A3AC-08BD45620BCA}" destId="{54AC1156-712B-4C11-BD9E-FB086E61C70F}" srcOrd="1" destOrd="0" presId="urn:microsoft.com/office/officeart/2005/8/layout/orgChart1"/>
    <dgm:cxn modelId="{55DB1D5A-EC09-4A52-A20C-22BCFF564072}" type="presParOf" srcId="{051CB238-1714-40CA-A3AC-08BD45620BCA}" destId="{5057E814-7D7B-4075-8DE5-9D6ACA019F91}" srcOrd="2" destOrd="0" presId="urn:microsoft.com/office/officeart/2005/8/layout/orgChart1"/>
    <dgm:cxn modelId="{D65E53C0-3C97-4CCF-949A-97DDBC3752DF}" type="presParOf" srcId="{D8E29D08-80AB-426C-9ECB-0F6EA2CB345A}" destId="{3E01AB6B-F58B-44E0-B9AF-9B680810D971}" srcOrd="2" destOrd="0" presId="urn:microsoft.com/office/officeart/2005/8/layout/orgChart1"/>
    <dgm:cxn modelId="{447532F6-7799-41DF-804D-44EE3B753E06}" type="presParOf" srcId="{D8E29D08-80AB-426C-9ECB-0F6EA2CB345A}" destId="{776485A4-6727-4807-AE4D-8DDA850DE95E}" srcOrd="3" destOrd="0" presId="urn:microsoft.com/office/officeart/2005/8/layout/orgChart1"/>
    <dgm:cxn modelId="{58679007-3CE0-4E17-95F7-B3BD11709689}" type="presParOf" srcId="{776485A4-6727-4807-AE4D-8DDA850DE95E}" destId="{C447227D-5999-4EB2-85DD-21AADD0D6328}" srcOrd="0" destOrd="0" presId="urn:microsoft.com/office/officeart/2005/8/layout/orgChart1"/>
    <dgm:cxn modelId="{406BEDE7-1A5F-4AC1-9D4E-409BAB13CDD1}" type="presParOf" srcId="{C447227D-5999-4EB2-85DD-21AADD0D6328}" destId="{6E7D6D87-F6DE-4706-BAC5-AF1F33033C8B}" srcOrd="0" destOrd="0" presId="urn:microsoft.com/office/officeart/2005/8/layout/orgChart1"/>
    <dgm:cxn modelId="{BCF4457E-4F69-4D5E-8E19-1C196DA9A421}" type="presParOf" srcId="{C447227D-5999-4EB2-85DD-21AADD0D6328}" destId="{42000B2C-9EDF-4A5D-BC27-CBC15A38C747}" srcOrd="1" destOrd="0" presId="urn:microsoft.com/office/officeart/2005/8/layout/orgChart1"/>
    <dgm:cxn modelId="{55DCD95D-DE14-4E7C-A128-25C1E813BC8E}" type="presParOf" srcId="{776485A4-6727-4807-AE4D-8DDA850DE95E}" destId="{424A29CD-3B85-4964-9C11-D459F47376FD}" srcOrd="1" destOrd="0" presId="urn:microsoft.com/office/officeart/2005/8/layout/orgChart1"/>
    <dgm:cxn modelId="{BC7C8609-C444-4A28-B814-78F34C4A1DDA}" type="presParOf" srcId="{776485A4-6727-4807-AE4D-8DDA850DE95E}" destId="{4D5B8A2E-09D3-4DC2-A2BB-014ADF29EC20}" srcOrd="2" destOrd="0" presId="urn:microsoft.com/office/officeart/2005/8/layout/orgChart1"/>
    <dgm:cxn modelId="{93748769-1C54-45FE-B612-759F5910675E}" type="presParOf" srcId="{D8E29D08-80AB-426C-9ECB-0F6EA2CB345A}" destId="{302CB11A-8EA7-4862-8893-96127FC0A0DE}" srcOrd="4" destOrd="0" presId="urn:microsoft.com/office/officeart/2005/8/layout/orgChart1"/>
    <dgm:cxn modelId="{FFF84EE9-5242-4DEB-BF17-C39B0BA50FD9}" type="presParOf" srcId="{D8E29D08-80AB-426C-9ECB-0F6EA2CB345A}" destId="{7A8A2185-50B1-4873-AFB9-2F3ED74493E4}" srcOrd="5" destOrd="0" presId="urn:microsoft.com/office/officeart/2005/8/layout/orgChart1"/>
    <dgm:cxn modelId="{AC43CA29-9927-44F7-B8D1-100D6C876123}" type="presParOf" srcId="{7A8A2185-50B1-4873-AFB9-2F3ED74493E4}" destId="{38EFABCA-31DA-4F1F-BC0F-13BEECA770FA}" srcOrd="0" destOrd="0" presId="urn:microsoft.com/office/officeart/2005/8/layout/orgChart1"/>
    <dgm:cxn modelId="{4E7992E4-5594-43F4-AD7F-058AA0F0BD26}" type="presParOf" srcId="{38EFABCA-31DA-4F1F-BC0F-13BEECA770FA}" destId="{4FF82369-4880-4DA7-91BE-A7494CD476EA}" srcOrd="0" destOrd="0" presId="urn:microsoft.com/office/officeart/2005/8/layout/orgChart1"/>
    <dgm:cxn modelId="{B5989568-1053-436A-AB0E-1215C68EE035}" type="presParOf" srcId="{38EFABCA-31DA-4F1F-BC0F-13BEECA770FA}" destId="{451C2F9F-1232-455D-9CBF-A2D0640B9F2B}" srcOrd="1" destOrd="0" presId="urn:microsoft.com/office/officeart/2005/8/layout/orgChart1"/>
    <dgm:cxn modelId="{48901CF5-D039-455D-BD1C-EE4AC39B2BA9}" type="presParOf" srcId="{7A8A2185-50B1-4873-AFB9-2F3ED74493E4}" destId="{9A6A6F27-448F-4C63-8D7E-A57EABFAF3D8}" srcOrd="1" destOrd="0" presId="urn:microsoft.com/office/officeart/2005/8/layout/orgChart1"/>
    <dgm:cxn modelId="{D56063CE-F355-435E-964B-6D16CDAF841E}" type="presParOf" srcId="{7A8A2185-50B1-4873-AFB9-2F3ED74493E4}" destId="{18B66674-087F-4C1E-8D74-2F961CEB8C69}" srcOrd="2" destOrd="0" presId="urn:microsoft.com/office/officeart/2005/8/layout/orgChart1"/>
    <dgm:cxn modelId="{1BB5EBCE-EEA6-4E2B-AF7B-3FBC1133F2D0}" type="presParOf" srcId="{07A66982-7FA4-4610-A93F-2A2801735D36}" destId="{A6A081B6-D36E-4335-83C0-AFF5FAB641F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CB11A-8EA7-4862-8893-96127FC0A0DE}">
      <dsp:nvSpPr>
        <dsp:cNvPr id="0" name=""/>
        <dsp:cNvSpPr/>
      </dsp:nvSpPr>
      <dsp:spPr>
        <a:xfrm>
          <a:off x="5423079" y="1373256"/>
          <a:ext cx="3320212" cy="576235"/>
        </a:xfrm>
        <a:custGeom>
          <a:avLst/>
          <a:gdLst/>
          <a:ahLst/>
          <a:cxnLst/>
          <a:rect l="0" t="0" r="0" b="0"/>
          <a:pathLst>
            <a:path>
              <a:moveTo>
                <a:pt x="0" y="0"/>
              </a:moveTo>
              <a:lnTo>
                <a:pt x="0" y="288117"/>
              </a:lnTo>
              <a:lnTo>
                <a:pt x="3320212" y="288117"/>
              </a:lnTo>
              <a:lnTo>
                <a:pt x="3320212" y="57623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E01AB6B-F58B-44E0-B9AF-9B680810D971}">
      <dsp:nvSpPr>
        <dsp:cNvPr id="0" name=""/>
        <dsp:cNvSpPr/>
      </dsp:nvSpPr>
      <dsp:spPr>
        <a:xfrm>
          <a:off x="5377358" y="1373256"/>
          <a:ext cx="91440" cy="576235"/>
        </a:xfrm>
        <a:custGeom>
          <a:avLst/>
          <a:gdLst/>
          <a:ahLst/>
          <a:cxnLst/>
          <a:rect l="0" t="0" r="0" b="0"/>
          <a:pathLst>
            <a:path>
              <a:moveTo>
                <a:pt x="45720" y="0"/>
              </a:moveTo>
              <a:lnTo>
                <a:pt x="45720" y="57623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DFD65E8-5DD7-496A-9A40-C582BC3DA7DE}">
      <dsp:nvSpPr>
        <dsp:cNvPr id="0" name=""/>
        <dsp:cNvSpPr/>
      </dsp:nvSpPr>
      <dsp:spPr>
        <a:xfrm>
          <a:off x="2102866" y="1373256"/>
          <a:ext cx="3320212" cy="576235"/>
        </a:xfrm>
        <a:custGeom>
          <a:avLst/>
          <a:gdLst/>
          <a:ahLst/>
          <a:cxnLst/>
          <a:rect l="0" t="0" r="0" b="0"/>
          <a:pathLst>
            <a:path>
              <a:moveTo>
                <a:pt x="3320212" y="0"/>
              </a:moveTo>
              <a:lnTo>
                <a:pt x="3320212" y="288117"/>
              </a:lnTo>
              <a:lnTo>
                <a:pt x="0" y="288117"/>
              </a:lnTo>
              <a:lnTo>
                <a:pt x="0" y="57623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0FA952A-8CEA-402F-9046-F22C19FA0C90}">
      <dsp:nvSpPr>
        <dsp:cNvPr id="0" name=""/>
        <dsp:cNvSpPr/>
      </dsp:nvSpPr>
      <dsp:spPr>
        <a:xfrm>
          <a:off x="4051090" y="1268"/>
          <a:ext cx="2743977" cy="137198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b="1" kern="1200" dirty="0" smtClean="0"/>
            <a:t>ESPECÍFICOS:</a:t>
          </a:r>
          <a:endParaRPr lang="es-ES" sz="2000" kern="1200" dirty="0"/>
        </a:p>
      </dsp:txBody>
      <dsp:txXfrm>
        <a:off x="4051090" y="1268"/>
        <a:ext cx="2743977" cy="1371988"/>
      </dsp:txXfrm>
    </dsp:sp>
    <dsp:sp modelId="{315FF7EB-1FC5-418F-8058-EAD98B84BE79}">
      <dsp:nvSpPr>
        <dsp:cNvPr id="0" name=""/>
        <dsp:cNvSpPr/>
      </dsp:nvSpPr>
      <dsp:spPr>
        <a:xfrm>
          <a:off x="730877" y="1949492"/>
          <a:ext cx="2743977" cy="137198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kern="1200" smtClean="0"/>
            <a:t>Definir una política ambiental para asegurar los compromisos institucionales. </a:t>
          </a:r>
          <a:endParaRPr lang="es-ES" sz="2000" kern="1200"/>
        </a:p>
      </dsp:txBody>
      <dsp:txXfrm>
        <a:off x="730877" y="1949492"/>
        <a:ext cx="2743977" cy="1371988"/>
      </dsp:txXfrm>
    </dsp:sp>
    <dsp:sp modelId="{6E7D6D87-F6DE-4706-BAC5-AF1F33033C8B}">
      <dsp:nvSpPr>
        <dsp:cNvPr id="0" name=""/>
        <dsp:cNvSpPr/>
      </dsp:nvSpPr>
      <dsp:spPr>
        <a:xfrm>
          <a:off x="4051090" y="1949492"/>
          <a:ext cx="2743977" cy="137198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kern="1200" smtClean="0"/>
            <a:t>Elaborar un programa de gestión para el cumplimento de las políticas ambientales.</a:t>
          </a:r>
          <a:endParaRPr lang="es-ES" sz="2000" kern="1200"/>
        </a:p>
      </dsp:txBody>
      <dsp:txXfrm>
        <a:off x="4051090" y="1949492"/>
        <a:ext cx="2743977" cy="1371988"/>
      </dsp:txXfrm>
    </dsp:sp>
    <dsp:sp modelId="{4FF82369-4880-4DA7-91BE-A7494CD476EA}">
      <dsp:nvSpPr>
        <dsp:cNvPr id="0" name=""/>
        <dsp:cNvSpPr/>
      </dsp:nvSpPr>
      <dsp:spPr>
        <a:xfrm>
          <a:off x="7371302" y="1949492"/>
          <a:ext cx="2743977" cy="137198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C" sz="2000" kern="1200" smtClean="0"/>
            <a:t>Elaborar un manual de procedimientos ambientales	</a:t>
          </a:r>
          <a:endParaRPr lang="es-ES" sz="2000" kern="1200"/>
        </a:p>
      </dsp:txBody>
      <dsp:txXfrm>
        <a:off x="7371302" y="1949492"/>
        <a:ext cx="2743977" cy="13719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9/26/2014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‹Nº›</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9/26/2014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‹Nº›</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s.wikipedia.org/wiki/Evaluaci%C3%B3n_de_impacto_ambienta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s.wikipedia.org/wiki/Proyecto" TargetMode="External"/><Relationship Id="rId5" Type="http://schemas.openxmlformats.org/officeDocument/2006/relationships/hyperlink" Target="http://es.wikipedia.org/wiki/Matriz_de_Leopold#cite_note-Leopold-1" TargetMode="External"/><Relationship Id="rId4" Type="http://schemas.openxmlformats.org/officeDocument/2006/relationships/hyperlink" Target="http://es.wikipedia.org/wiki/197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a:lnSpc>
                <a:spcPct val="100000"/>
              </a:lnSpc>
              <a:spcBef>
                <a:spcPts val="0"/>
              </a:spcBef>
              <a:spcAft>
                <a:spcPts val="0"/>
              </a:spcAft>
              <a:buNone/>
            </a:pPr>
            <a:r>
              <a:rPr lang="en-US" sz="1200" b="0" i="0">
                <a:solidFill>
                  <a:srgbClr val="000000"/>
                </a:solidFill>
                <a:latin typeface="Arial"/>
                <a:ea typeface="+mn-ea"/>
                <a:cs typeface="+mn-cs"/>
              </a:rPr>
              <a:t>Resuma la investigación entre</a:t>
            </a:r>
            <a:r>
              <a:rPr lang="en-US" sz="1200" b="0" i="0" baseline="0">
                <a:solidFill>
                  <a:srgbClr val="000000"/>
                </a:solidFill>
                <a:latin typeface="Arial"/>
                <a:ea typeface="+mn-ea"/>
                <a:cs typeface="+mn-cs"/>
              </a:rPr>
              <a:t> tres y cinco puntos.</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5D81F1E7-4EFD-4BFF-B438-FCD52FD36B17}" type="slidenum">
              <a:rPr lang="en-US" sz="1200" b="0" i="0">
                <a:latin typeface="Arial"/>
                <a:ea typeface="+mn-ea"/>
                <a:cs typeface="+mn-cs"/>
              </a:rPr>
              <a:t>5</a:t>
            </a:fld>
            <a:endParaRPr lang="en-US" sz="1200" b="0" i="0">
              <a:latin typeface="Arial"/>
              <a:ea typeface="+mn-ea"/>
              <a:cs typeface="+mn-cs"/>
            </a:endParaRPr>
          </a:p>
        </p:txBody>
      </p:sp>
    </p:spTree>
    <p:extLst>
      <p:ext uri="{BB962C8B-B14F-4D97-AF65-F5344CB8AC3E}">
        <p14:creationId xmlns:p14="http://schemas.microsoft.com/office/powerpoint/2010/main" val="385503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17</a:t>
            </a:fld>
            <a:endParaRPr lang="en-US"/>
          </a:p>
        </p:txBody>
      </p:sp>
    </p:spTree>
    <p:extLst>
      <p:ext uri="{BB962C8B-B14F-4D97-AF65-F5344CB8AC3E}">
        <p14:creationId xmlns:p14="http://schemas.microsoft.com/office/powerpoint/2010/main" val="69300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19</a:t>
            </a:fld>
            <a:endParaRPr lang="en-US"/>
          </a:p>
        </p:txBody>
      </p:sp>
    </p:spTree>
    <p:extLst>
      <p:ext uri="{BB962C8B-B14F-4D97-AF65-F5344CB8AC3E}">
        <p14:creationId xmlns:p14="http://schemas.microsoft.com/office/powerpoint/2010/main" val="394106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La </a:t>
            </a:r>
            <a:r>
              <a:rPr lang="es-ES" sz="1200" b="1" i="0" kern="1200" dirty="0" smtClean="0">
                <a:solidFill>
                  <a:schemeClr val="tx1"/>
                </a:solidFill>
                <a:effectLst/>
                <a:latin typeface="+mn-lt"/>
                <a:ea typeface="+mn-ea"/>
                <a:cs typeface="+mn-cs"/>
              </a:rPr>
              <a:t>matriz de </a:t>
            </a:r>
            <a:r>
              <a:rPr lang="es-ES" sz="1200" b="1" i="0" kern="1200" dirty="0" err="1" smtClean="0">
                <a:solidFill>
                  <a:schemeClr val="tx1"/>
                </a:solidFill>
                <a:effectLst/>
                <a:latin typeface="+mn-lt"/>
                <a:ea typeface="+mn-ea"/>
                <a:cs typeface="+mn-cs"/>
              </a:rPr>
              <a:t>Leopold</a:t>
            </a:r>
            <a:r>
              <a:rPr lang="es-ES" sz="1200" b="0" i="0" kern="1200" dirty="0" smtClean="0">
                <a:solidFill>
                  <a:schemeClr val="tx1"/>
                </a:solidFill>
                <a:effectLst/>
                <a:latin typeface="+mn-lt"/>
                <a:ea typeface="+mn-ea"/>
                <a:cs typeface="+mn-cs"/>
              </a:rPr>
              <a:t> es un método cuantitativo de </a:t>
            </a:r>
            <a:r>
              <a:rPr lang="es-ES" sz="1200" b="0" i="0" u="none" strike="noStrike" kern="1200" dirty="0" smtClean="0">
                <a:solidFill>
                  <a:schemeClr val="tx1"/>
                </a:solidFill>
                <a:effectLst/>
                <a:latin typeface="+mn-lt"/>
                <a:ea typeface="+mn-ea"/>
                <a:cs typeface="+mn-cs"/>
                <a:hlinkClick r:id="rId3" tooltip="Evaluación de impacto ambiental"/>
              </a:rPr>
              <a:t>evaluación de impacto ambiental</a:t>
            </a:r>
            <a:r>
              <a:rPr lang="es-ES" sz="1200" b="0" i="0" kern="1200" dirty="0" smtClean="0">
                <a:solidFill>
                  <a:schemeClr val="tx1"/>
                </a:solidFill>
                <a:effectLst/>
                <a:latin typeface="+mn-lt"/>
                <a:ea typeface="+mn-ea"/>
                <a:cs typeface="+mn-cs"/>
              </a:rPr>
              <a:t> creado en </a:t>
            </a:r>
            <a:r>
              <a:rPr lang="es-ES" sz="1200" b="0" i="0" u="none" strike="noStrike" kern="1200" dirty="0" smtClean="0">
                <a:solidFill>
                  <a:schemeClr val="tx1"/>
                </a:solidFill>
                <a:effectLst/>
                <a:latin typeface="+mn-lt"/>
                <a:ea typeface="+mn-ea"/>
                <a:cs typeface="+mn-cs"/>
                <a:hlinkClick r:id="rId4" tooltip="1971"/>
              </a:rPr>
              <a:t>1971</a:t>
            </a:r>
            <a:r>
              <a:rPr lang="es-ES" sz="1200" b="0" i="0" u="none" strike="noStrike" kern="1200" baseline="30000" dirty="0" smtClean="0">
                <a:solidFill>
                  <a:schemeClr val="tx1"/>
                </a:solidFill>
                <a:effectLst/>
                <a:latin typeface="+mn-lt"/>
                <a:ea typeface="+mn-ea"/>
                <a:cs typeface="+mn-cs"/>
                <a:hlinkClick r:id="rId5"/>
              </a:rPr>
              <a:t>1</a:t>
            </a:r>
            <a:r>
              <a:rPr lang="es-ES" sz="1200" b="0" i="0" kern="1200" dirty="0" smtClean="0">
                <a:solidFill>
                  <a:schemeClr val="tx1"/>
                </a:solidFill>
                <a:effectLst/>
                <a:latin typeface="+mn-lt"/>
                <a:ea typeface="+mn-ea"/>
                <a:cs typeface="+mn-cs"/>
              </a:rPr>
              <a:t> Se utiliza para identificar el impacto inicial de un </a:t>
            </a:r>
            <a:r>
              <a:rPr lang="es-ES" sz="1200" b="0" i="0" u="none" strike="noStrike" kern="1200" dirty="0" smtClean="0">
                <a:solidFill>
                  <a:schemeClr val="tx1"/>
                </a:solidFill>
                <a:effectLst/>
                <a:latin typeface="+mn-lt"/>
                <a:ea typeface="+mn-ea"/>
                <a:cs typeface="+mn-cs"/>
                <a:hlinkClick r:id="rId6" tooltip="Proyecto"/>
              </a:rPr>
              <a:t>proyecto</a:t>
            </a:r>
            <a:r>
              <a:rPr lang="es-ES" sz="1200" b="0" i="0" kern="1200" dirty="0" smtClean="0">
                <a:solidFill>
                  <a:schemeClr val="tx1"/>
                </a:solidFill>
                <a:effectLst/>
                <a:latin typeface="+mn-lt"/>
                <a:ea typeface="+mn-ea"/>
                <a:cs typeface="+mn-cs"/>
              </a:rPr>
              <a:t> en un entorno natural.</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20</a:t>
            </a:fld>
            <a:endParaRPr lang="en-US"/>
          </a:p>
        </p:txBody>
      </p:sp>
    </p:spTree>
    <p:extLst>
      <p:ext uri="{BB962C8B-B14F-4D97-AF65-F5344CB8AC3E}">
        <p14:creationId xmlns:p14="http://schemas.microsoft.com/office/powerpoint/2010/main" val="172072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21</a:t>
            </a:fld>
            <a:endParaRPr lang="en-US"/>
          </a:p>
        </p:txBody>
      </p:sp>
    </p:spTree>
    <p:extLst>
      <p:ext uri="{BB962C8B-B14F-4D97-AF65-F5344CB8AC3E}">
        <p14:creationId xmlns:p14="http://schemas.microsoft.com/office/powerpoint/2010/main" val="256847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22</a:t>
            </a:fld>
            <a:endParaRPr lang="en-US"/>
          </a:p>
        </p:txBody>
      </p:sp>
    </p:spTree>
    <p:extLst>
      <p:ext uri="{BB962C8B-B14F-4D97-AF65-F5344CB8AC3E}">
        <p14:creationId xmlns:p14="http://schemas.microsoft.com/office/powerpoint/2010/main" val="230045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23</a:t>
            </a:fld>
            <a:endParaRPr lang="en-US"/>
          </a:p>
        </p:txBody>
      </p:sp>
    </p:spTree>
    <p:extLst>
      <p:ext uri="{BB962C8B-B14F-4D97-AF65-F5344CB8AC3E}">
        <p14:creationId xmlns:p14="http://schemas.microsoft.com/office/powerpoint/2010/main" val="68660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D81F1E7-4EFD-4BFF-B438-FCD52FD36B17}" type="slidenum">
              <a:rPr lang="es-ES" smtClean="0"/>
              <a:t>25</a:t>
            </a:fld>
            <a:endParaRPr lang="es-ES"/>
          </a:p>
        </p:txBody>
      </p:sp>
    </p:spTree>
    <p:extLst>
      <p:ext uri="{BB962C8B-B14F-4D97-AF65-F5344CB8AC3E}">
        <p14:creationId xmlns:p14="http://schemas.microsoft.com/office/powerpoint/2010/main" val="3260445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D81F1E7-4EFD-4BFF-B438-FCD52FD36B17}" type="slidenum">
              <a:rPr lang="es-ES" smtClean="0"/>
              <a:t>26</a:t>
            </a:fld>
            <a:endParaRPr lang="es-ES"/>
          </a:p>
        </p:txBody>
      </p:sp>
    </p:spTree>
    <p:extLst>
      <p:ext uri="{BB962C8B-B14F-4D97-AF65-F5344CB8AC3E}">
        <p14:creationId xmlns:p14="http://schemas.microsoft.com/office/powerpoint/2010/main" val="235650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a:t>
            </a:fld>
            <a:endParaRPr lang="en-US"/>
          </a:p>
        </p:txBody>
      </p:sp>
    </p:spTree>
    <p:extLst>
      <p:ext uri="{BB962C8B-B14F-4D97-AF65-F5344CB8AC3E}">
        <p14:creationId xmlns:p14="http://schemas.microsoft.com/office/powerpoint/2010/main" val="118087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C" sz="1600" dirty="0" smtClean="0"/>
              <a:t>A.- Diferencial competitivo</a:t>
            </a:r>
            <a:endParaRPr lang="es-ES" sz="1600" dirty="0" smtClean="0"/>
          </a:p>
          <a:p>
            <a:pPr marL="742950" lvl="1" indent="-285750">
              <a:buFont typeface="Arial" panose="020B0604020202020204" pitchFamily="34" charset="0"/>
              <a:buChar char="•"/>
            </a:pPr>
            <a:r>
              <a:rPr lang="es-EC" sz="1600" dirty="0" smtClean="0"/>
              <a:t>Mejor imagen de la Institución.</a:t>
            </a:r>
            <a:endParaRPr lang="es-ES" sz="1600" dirty="0" smtClean="0"/>
          </a:p>
          <a:p>
            <a:pPr marL="742950" lvl="1" indent="-285750">
              <a:buFont typeface="Arial" panose="020B0604020202020204" pitchFamily="34" charset="0"/>
              <a:buChar char="•"/>
            </a:pPr>
            <a:r>
              <a:rPr lang="es-EC" sz="1600" dirty="0" smtClean="0"/>
              <a:t>Aumento de la productividad.</a:t>
            </a:r>
            <a:endParaRPr lang="es-ES" sz="1600" dirty="0" smtClean="0"/>
          </a:p>
          <a:p>
            <a:pPr marL="742950" lvl="1" indent="-285750">
              <a:buFont typeface="Arial" panose="020B0604020202020204" pitchFamily="34" charset="0"/>
              <a:buChar char="•"/>
            </a:pPr>
            <a:r>
              <a:rPr lang="es-EC" sz="1600" dirty="0" smtClean="0"/>
              <a:t>Conquista de nuevos mercados.</a:t>
            </a:r>
            <a:endParaRPr lang="es-ES" sz="1600" dirty="0" smtClean="0"/>
          </a:p>
          <a:p>
            <a:r>
              <a:rPr lang="es-EC" sz="1600" dirty="0" smtClean="0"/>
              <a:t> </a:t>
            </a:r>
            <a:endParaRPr lang="es-ES" sz="1600" dirty="0" smtClean="0"/>
          </a:p>
          <a:p>
            <a:pPr lvl="0"/>
            <a:r>
              <a:rPr lang="es-EC" sz="1600" dirty="0" smtClean="0"/>
              <a:t>B.- Minimización de costos</a:t>
            </a:r>
            <a:endParaRPr lang="es-ES" sz="1600" dirty="0" smtClean="0"/>
          </a:p>
          <a:p>
            <a:pPr marL="742950" lvl="1" indent="-285750">
              <a:buFont typeface="Arial" panose="020B0604020202020204" pitchFamily="34" charset="0"/>
              <a:buChar char="•"/>
            </a:pPr>
            <a:r>
              <a:rPr lang="es-EC" sz="1600" dirty="0" smtClean="0"/>
              <a:t>Eliminación de desperdicios.</a:t>
            </a:r>
            <a:endParaRPr lang="es-ES" sz="1600" dirty="0" smtClean="0"/>
          </a:p>
          <a:p>
            <a:pPr marL="742950" lvl="1" indent="-285750">
              <a:buFont typeface="Arial" panose="020B0604020202020204" pitchFamily="34" charset="0"/>
              <a:buChar char="•"/>
            </a:pPr>
            <a:r>
              <a:rPr lang="es-EC" sz="1600" dirty="0" smtClean="0"/>
              <a:t>Conquista de  la conformidad a menor costo.</a:t>
            </a:r>
            <a:endParaRPr lang="es-ES" sz="1600" dirty="0" smtClean="0"/>
          </a:p>
          <a:p>
            <a:pPr marL="742950" lvl="1" indent="-285750">
              <a:buFont typeface="Arial" panose="020B0604020202020204" pitchFamily="34" charset="0"/>
              <a:buChar char="•"/>
            </a:pPr>
            <a:r>
              <a:rPr lang="es-EC" sz="1600" dirty="0" smtClean="0"/>
              <a:t>Racionalización de la gestión de los recursos humanos, físicos y financieros.</a:t>
            </a:r>
            <a:endParaRPr lang="es-ES" sz="1600" dirty="0" smtClean="0"/>
          </a:p>
          <a:p>
            <a:r>
              <a:rPr lang="es-EC" sz="1600" dirty="0" smtClean="0"/>
              <a:t> </a:t>
            </a:r>
            <a:endParaRPr lang="es-ES" sz="1600" dirty="0" smtClean="0"/>
          </a:p>
          <a:p>
            <a:pPr lvl="0"/>
            <a:r>
              <a:rPr lang="es-EC" sz="1600" dirty="0" smtClean="0"/>
              <a:t>C.- Mejoría organizacional</a:t>
            </a:r>
            <a:endParaRPr lang="es-ES" sz="1600" dirty="0" smtClean="0"/>
          </a:p>
          <a:p>
            <a:pPr marL="742950" lvl="1" indent="-285750">
              <a:buFont typeface="Arial" panose="020B0604020202020204" pitchFamily="34" charset="0"/>
              <a:buChar char="•"/>
            </a:pPr>
            <a:r>
              <a:rPr lang="es-EC" sz="1600" dirty="0" smtClean="0"/>
              <a:t>Gestión ambiental sistematizada.</a:t>
            </a:r>
            <a:endParaRPr lang="es-ES" sz="1600" dirty="0" smtClean="0"/>
          </a:p>
          <a:p>
            <a:pPr marL="742950" lvl="1" indent="-285750">
              <a:buFont typeface="Arial" panose="020B0604020202020204" pitchFamily="34" charset="0"/>
              <a:buChar char="•"/>
            </a:pPr>
            <a:r>
              <a:rPr lang="es-EC" sz="1600" dirty="0" smtClean="0"/>
              <a:t>Integración de la calidad ambiental a la gestión de los negocios.</a:t>
            </a:r>
            <a:endParaRPr lang="es-ES" sz="1600" dirty="0" smtClean="0"/>
          </a:p>
          <a:p>
            <a:pPr marL="742950" lvl="1" indent="-285750">
              <a:buFont typeface="Arial" panose="020B0604020202020204" pitchFamily="34" charset="0"/>
              <a:buChar char="•"/>
            </a:pPr>
            <a:r>
              <a:rPr lang="es-EC" sz="1600" dirty="0" smtClean="0"/>
              <a:t>Concientización ambiental de los funcionarios.</a:t>
            </a:r>
            <a:endParaRPr lang="es-ES" sz="1600" dirty="0" smtClean="0"/>
          </a:p>
          <a:p>
            <a:pPr marL="742950" lvl="1" indent="-285750">
              <a:buFont typeface="Arial" panose="020B0604020202020204" pitchFamily="34" charset="0"/>
              <a:buChar char="•"/>
            </a:pPr>
            <a:r>
              <a:rPr lang="es-EC" sz="1600" dirty="0" smtClean="0"/>
              <a:t>Relación armoniosa e integrada con la comunidad.</a:t>
            </a:r>
            <a:endParaRPr lang="es-ES" sz="1600" dirty="0" smtClean="0"/>
          </a:p>
          <a:p>
            <a:r>
              <a:rPr lang="es-EC" sz="1600" dirty="0" smtClean="0"/>
              <a:t> </a:t>
            </a:r>
            <a:endParaRPr lang="es-ES" sz="1600" dirty="0" smtClean="0"/>
          </a:p>
          <a:p>
            <a:pPr lvl="0"/>
            <a:r>
              <a:rPr lang="es-EC" sz="1600" dirty="0" smtClean="0"/>
              <a:t>D.- Minimización de los riesgos</a:t>
            </a:r>
            <a:endParaRPr lang="es-ES" sz="1600" dirty="0" smtClean="0"/>
          </a:p>
          <a:p>
            <a:pPr marL="742950" lvl="1" indent="-285750">
              <a:buFont typeface="Arial" panose="020B0604020202020204" pitchFamily="34" charset="0"/>
              <a:buChar char="•"/>
            </a:pPr>
            <a:r>
              <a:rPr lang="es-EC" sz="1600" dirty="0" smtClean="0"/>
              <a:t>Seguridad con relación al cumplimiento de las regulaciones ambientales.</a:t>
            </a:r>
            <a:endParaRPr lang="es-ES" sz="1600" dirty="0" smtClean="0"/>
          </a:p>
          <a:p>
            <a:pPr marL="742950" lvl="1" indent="-285750">
              <a:buFont typeface="Arial" panose="020B0604020202020204" pitchFamily="34" charset="0"/>
              <a:buChar char="•"/>
            </a:pPr>
            <a:r>
              <a:rPr lang="es-EC" sz="1600" dirty="0" smtClean="0"/>
              <a:t>Seguridad con relación a las informaciones existentes en Institución.</a:t>
            </a:r>
            <a:endParaRPr lang="es-ES" sz="1600" dirty="0" smtClean="0"/>
          </a:p>
          <a:p>
            <a:pPr marL="742950" lvl="1" indent="-285750">
              <a:buFont typeface="Arial" panose="020B0604020202020204" pitchFamily="34" charset="0"/>
              <a:buChar char="•"/>
            </a:pPr>
            <a:r>
              <a:rPr lang="es-EC" sz="1600" dirty="0" smtClean="0"/>
              <a:t>Minimización de la ocurrencia de accidentes ambientales.</a:t>
            </a:r>
            <a:endParaRPr lang="es-ES" sz="1600" dirty="0" smtClean="0"/>
          </a:p>
          <a:p>
            <a:pPr marL="742950" lvl="1" indent="-285750">
              <a:buFont typeface="Arial" panose="020B0604020202020204" pitchFamily="34" charset="0"/>
              <a:buChar char="•"/>
            </a:pPr>
            <a:r>
              <a:rPr lang="es-EC" sz="1600" dirty="0" smtClean="0"/>
              <a:t>Identificación de los puntos vulnerables de la Institución</a:t>
            </a:r>
            <a:endParaRPr lang="es-EC" dirty="0" smtClean="0"/>
          </a:p>
          <a:p>
            <a:pPr lvl="0" rtl="0"/>
            <a:endParaRPr lang="es-EC" dirty="0" smtClean="0"/>
          </a:p>
          <a:p>
            <a:pPr lvl="0" rtl="0"/>
            <a:r>
              <a:rPr lang="es-EC" dirty="0" smtClean="0"/>
              <a:t>E.- La globalización impone la gestión ambiental en todas las Instituciones.</a:t>
            </a:r>
          </a:p>
        </p:txBody>
      </p:sp>
      <p:sp>
        <p:nvSpPr>
          <p:cNvPr id="4" name="Slide Number Placeholder 3"/>
          <p:cNvSpPr>
            <a:spLocks noGrp="1"/>
          </p:cNvSpPr>
          <p:nvPr>
            <p:ph type="sldNum" sz="quarter" idx="10"/>
          </p:nvPr>
        </p:nvSpPr>
        <p:spPr/>
        <p:txBody>
          <a:bodyPr/>
          <a:lstStyle/>
          <a:p>
            <a:fld id="{5D81F1E7-4EFD-4BFF-B438-FCD52FD36B17}" type="slidenum">
              <a:rPr lang="en-US" smtClean="0"/>
              <a:t>10</a:t>
            </a:fld>
            <a:endParaRPr lang="en-US"/>
          </a:p>
        </p:txBody>
      </p:sp>
    </p:spTree>
    <p:extLst>
      <p:ext uri="{BB962C8B-B14F-4D97-AF65-F5344CB8AC3E}">
        <p14:creationId xmlns:p14="http://schemas.microsoft.com/office/powerpoint/2010/main" val="45823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11</a:t>
            </a:fld>
            <a:endParaRPr lang="en-US"/>
          </a:p>
        </p:txBody>
      </p:sp>
    </p:spTree>
    <p:extLst>
      <p:ext uri="{BB962C8B-B14F-4D97-AF65-F5344CB8AC3E}">
        <p14:creationId xmlns:p14="http://schemas.microsoft.com/office/powerpoint/2010/main" val="288001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12</a:t>
            </a:fld>
            <a:endParaRPr lang="en-US"/>
          </a:p>
        </p:txBody>
      </p:sp>
    </p:spTree>
    <p:extLst>
      <p:ext uri="{BB962C8B-B14F-4D97-AF65-F5344CB8AC3E}">
        <p14:creationId xmlns:p14="http://schemas.microsoft.com/office/powerpoint/2010/main" val="341779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13</a:t>
            </a:fld>
            <a:endParaRPr lang="en-US"/>
          </a:p>
        </p:txBody>
      </p:sp>
    </p:spTree>
    <p:extLst>
      <p:ext uri="{BB962C8B-B14F-4D97-AF65-F5344CB8AC3E}">
        <p14:creationId xmlns:p14="http://schemas.microsoft.com/office/powerpoint/2010/main" val="148094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14</a:t>
            </a:fld>
            <a:endParaRPr lang="en-US"/>
          </a:p>
        </p:txBody>
      </p:sp>
    </p:spTree>
    <p:extLst>
      <p:ext uri="{BB962C8B-B14F-4D97-AF65-F5344CB8AC3E}">
        <p14:creationId xmlns:p14="http://schemas.microsoft.com/office/powerpoint/2010/main" val="324854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15</a:t>
            </a:fld>
            <a:endParaRPr lang="en-US"/>
          </a:p>
        </p:txBody>
      </p:sp>
    </p:spTree>
    <p:extLst>
      <p:ext uri="{BB962C8B-B14F-4D97-AF65-F5344CB8AC3E}">
        <p14:creationId xmlns:p14="http://schemas.microsoft.com/office/powerpoint/2010/main" val="68022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16</a:t>
            </a:fld>
            <a:endParaRPr lang="en-US"/>
          </a:p>
        </p:txBody>
      </p:sp>
    </p:spTree>
    <p:extLst>
      <p:ext uri="{BB962C8B-B14F-4D97-AF65-F5344CB8AC3E}">
        <p14:creationId xmlns:p14="http://schemas.microsoft.com/office/powerpoint/2010/main" val="1046359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s-ES" smtClean="0"/>
              <a:t>Haga clic para modificar el estilo de título del patrón</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a:p>
        </p:txBody>
      </p:sp>
      <p:pic>
        <p:nvPicPr>
          <p:cNvPr id="9" name="Picture 8" descr="Primer plano de las probetas" title="Science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402902D-A5F5-4D7D-AAA7-32469BA0BC4D}" type="datetimeFigureOut">
              <a:rPr lang="en-US"/>
              <a:t>9/26/2014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402902D-A5F5-4D7D-AAA7-32469BA0BC4D}" type="datetimeFigureOut">
              <a:rPr lang="en-US"/>
              <a:t>9/26/2014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402902D-A5F5-4D7D-AAA7-32469BA0BC4D}" type="datetimeFigureOut">
              <a:rPr lang="en-US"/>
              <a:t>9/26/2014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s-ES" smtClean="0"/>
              <a:t>Haga clic para modificar el estilo de título del patrón</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0402902D-A5F5-4D7D-AAA7-32469BA0BC4D}" type="datetimeFigureOut">
              <a:rPr lang="en-US"/>
              <a:t>9/26/2014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0402902D-A5F5-4D7D-AAA7-32469BA0BC4D}" type="datetimeFigureOut">
              <a:rPr lang="en-US"/>
              <a:t>9/26/2014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0402902D-A5F5-4D7D-AAA7-32469BA0BC4D}" type="datetimeFigureOut">
              <a:rPr lang="en-US"/>
              <a:t>9/26/2014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t>9/26/2014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s-ES" smtClean="0"/>
              <a:t>Haga clic para modificar el estilo de título del patrón</a:t>
            </a:r>
            <a:endParaRP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9/26/2014</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‹Nº›</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TESIS/POL&#205;TICA%20AMBIENTAL%20Z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TESIS/Hyperv&#237;nculos/Cultivos%201.pdf" TargetMode="External"/><Relationship Id="rId3" Type="http://schemas.openxmlformats.org/officeDocument/2006/relationships/hyperlink" Target="TESIS/Hyperv&#237;nculos/Comedor%201.pdf" TargetMode="External"/><Relationship Id="rId7" Type="http://schemas.openxmlformats.org/officeDocument/2006/relationships/hyperlink" Target="TESIS/Hyperv&#237;nculos/Vivero%201.pdf" TargetMode="External"/><Relationship Id="rId12"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TESIS/Hyperv&#237;nculos/Bodega%201.pdf" TargetMode="External"/><Relationship Id="rId11" Type="http://schemas.openxmlformats.org/officeDocument/2006/relationships/hyperlink" Target="TESIS/Hyperv&#237;nculos/Bovinos%201.pdf" TargetMode="External"/><Relationship Id="rId5" Type="http://schemas.openxmlformats.org/officeDocument/2006/relationships/hyperlink" Target="TESIS/Hyperv&#237;nculos/Internado%201.pdf" TargetMode="External"/><Relationship Id="rId10" Type="http://schemas.openxmlformats.org/officeDocument/2006/relationships/hyperlink" Target="TESIS/Hyperv&#237;nculos/Porcinos%201.pdf" TargetMode="External"/><Relationship Id="rId4" Type="http://schemas.openxmlformats.org/officeDocument/2006/relationships/hyperlink" Target="TESIS/Hyperv&#237;nculos/Oficina%201.pdf" TargetMode="External"/><Relationship Id="rId9" Type="http://schemas.openxmlformats.org/officeDocument/2006/relationships/hyperlink" Target="TESIS/Hyperv&#237;nculos/Av&#237;col%201.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TESIS/Hyperv&#237;nculos/Cultivos%202.pdf" TargetMode="External"/><Relationship Id="rId13" Type="http://schemas.openxmlformats.org/officeDocument/2006/relationships/image" Target="../media/image25.JPG"/><Relationship Id="rId3" Type="http://schemas.openxmlformats.org/officeDocument/2006/relationships/hyperlink" Target="TESIS/Hyperv&#237;nculos/Comedor%202.pdf" TargetMode="External"/><Relationship Id="rId7" Type="http://schemas.openxmlformats.org/officeDocument/2006/relationships/hyperlink" Target="TESIS/Hyperv&#237;nculos/Vivero%202.pdf" TargetMode="External"/><Relationship Id="rId12"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TESIS/Hyperv&#237;nculos/Bodega%202.pdf" TargetMode="External"/><Relationship Id="rId11" Type="http://schemas.openxmlformats.org/officeDocument/2006/relationships/hyperlink" Target="TESIS/Hyperv&#237;nculos/Bovinos%202.pdf" TargetMode="External"/><Relationship Id="rId5" Type="http://schemas.openxmlformats.org/officeDocument/2006/relationships/hyperlink" Target="TESIS/Hyperv&#237;nculos/Internado%202.pdf" TargetMode="External"/><Relationship Id="rId10" Type="http://schemas.openxmlformats.org/officeDocument/2006/relationships/hyperlink" Target="TESIS/Hyperv&#237;nculos/Porcinos%202.pdf" TargetMode="External"/><Relationship Id="rId4" Type="http://schemas.openxmlformats.org/officeDocument/2006/relationships/hyperlink" Target="TESIS/Hyperv&#237;nculos/Oficina%202.pdf" TargetMode="External"/><Relationship Id="rId9" Type="http://schemas.openxmlformats.org/officeDocument/2006/relationships/hyperlink" Target="TESIS/Hyperv&#237;nculos/Av&#237;cola%202.pdf" TargetMode="External"/><Relationship Id="rId14" Type="http://schemas.openxmlformats.org/officeDocument/2006/relationships/image" Target="../media/image26.JPG"/></Relationships>
</file>

<file path=ppt/slides/_rels/slide22.xml.rels><?xml version="1.0" encoding="UTF-8" standalone="yes"?>
<Relationships xmlns="http://schemas.openxmlformats.org/package/2006/relationships"><Relationship Id="rId8" Type="http://schemas.openxmlformats.org/officeDocument/2006/relationships/hyperlink" Target="TESIS/Hyperv&#237;nculos/Cultivos%203.pdf" TargetMode="External"/><Relationship Id="rId3" Type="http://schemas.openxmlformats.org/officeDocument/2006/relationships/hyperlink" Target="TESIS/Hyperv&#237;nculos/Comedor%203.pdf" TargetMode="External"/><Relationship Id="rId7" Type="http://schemas.openxmlformats.org/officeDocument/2006/relationships/hyperlink" Target="TESIS/Hyperv&#237;nculos/Vivero%203.pdf" TargetMode="External"/><Relationship Id="rId12"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TESIS/Hyperv&#237;nculos/Bodega%203.pdf" TargetMode="External"/><Relationship Id="rId11" Type="http://schemas.openxmlformats.org/officeDocument/2006/relationships/hyperlink" Target="TESIS/Hyperv&#237;nculos/Bovinos%203.pdf" TargetMode="External"/><Relationship Id="rId5" Type="http://schemas.openxmlformats.org/officeDocument/2006/relationships/hyperlink" Target="TESIS/Hyperv&#237;nculos/Internado%203.pdf" TargetMode="External"/><Relationship Id="rId10" Type="http://schemas.openxmlformats.org/officeDocument/2006/relationships/hyperlink" Target="TESIS/Hyperv&#237;nculos/Porcinos%203.pdf" TargetMode="External"/><Relationship Id="rId4" Type="http://schemas.openxmlformats.org/officeDocument/2006/relationships/hyperlink" Target="TESIS/Hyperv&#237;nculos/Oficinas%203.pdf" TargetMode="External"/><Relationship Id="rId9" Type="http://schemas.openxmlformats.org/officeDocument/2006/relationships/hyperlink" Target="TESIS/Hyperv&#237;nculos/Av&#237;cola%203.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TESIS/Hyperv&#237;nculos/Cultivos%204.pdf" TargetMode="External"/><Relationship Id="rId3" Type="http://schemas.openxmlformats.org/officeDocument/2006/relationships/hyperlink" Target="TESIS/Hyperv&#237;nculos/Comedor%204.pdf" TargetMode="External"/><Relationship Id="rId7" Type="http://schemas.openxmlformats.org/officeDocument/2006/relationships/hyperlink" Target="TESIS/Hyperv&#237;nculos/Viveros%204.pdf" TargetMode="External"/><Relationship Id="rId12"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TESIS/Hyperv&#237;nculos/Bodega%204.pdf" TargetMode="External"/><Relationship Id="rId11" Type="http://schemas.openxmlformats.org/officeDocument/2006/relationships/hyperlink" Target="TESIS/Hyperv&#237;nculos/Bovinos%204.pdf" TargetMode="External"/><Relationship Id="rId5" Type="http://schemas.openxmlformats.org/officeDocument/2006/relationships/hyperlink" Target="TESIS/Hyperv&#237;nculos/Internado%204.pdf" TargetMode="External"/><Relationship Id="rId10" Type="http://schemas.openxmlformats.org/officeDocument/2006/relationships/hyperlink" Target="TESIS/Hyperv&#237;nculos/Porcinos%204.pdf" TargetMode="External"/><Relationship Id="rId4" Type="http://schemas.openxmlformats.org/officeDocument/2006/relationships/hyperlink" Target="TESIS/Hyperv&#237;nculos/Oficina%204.pdf" TargetMode="External"/><Relationship Id="rId9" Type="http://schemas.openxmlformats.org/officeDocument/2006/relationships/hyperlink" Target="TESIS/Hyperv&#237;nculos/Av&#237;cola%204.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030"/>
            <a:ext cx="9525000" cy="2752725"/>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440" y="1947361"/>
            <a:ext cx="1946497" cy="2010042"/>
          </a:xfrm>
          <a:prstGeom prst="rect">
            <a:avLst/>
          </a:prstGeom>
        </p:spPr>
      </p:pic>
    </p:spTree>
    <p:extLst>
      <p:ext uri="{BB962C8B-B14F-4D97-AF65-F5344CB8AC3E}">
        <p14:creationId xmlns:p14="http://schemas.microsoft.com/office/powerpoint/2010/main" val="39149321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5"/>
            <a:ext cx="10885969" cy="1191175"/>
          </a:xfrm>
        </p:spPr>
        <p:txBody>
          <a:bodyPr>
            <a:normAutofit/>
          </a:bodyPr>
          <a:lstStyle/>
          <a:p>
            <a:pPr algn="just" defTabSz="914400">
              <a:lnSpc>
                <a:spcPct val="90000"/>
              </a:lnSpc>
              <a:spcBef>
                <a:spcPts val="0"/>
              </a:spcBef>
              <a:buNone/>
            </a:pPr>
            <a:r>
              <a:rPr lang="es-EC" sz="3200" b="1" noProof="1" smtClean="0"/>
              <a:t>VENTAJAS Y RAZONES PARA IMPLEMENTAR UN SGA</a:t>
            </a:r>
            <a:endParaRPr lang="es-ES" sz="3200" b="1" noProof="1"/>
          </a:p>
        </p:txBody>
      </p:sp>
      <p:sp>
        <p:nvSpPr>
          <p:cNvPr id="52" name="Forma libre 51"/>
          <p:cNvSpPr/>
          <p:nvPr/>
        </p:nvSpPr>
        <p:spPr>
          <a:xfrm>
            <a:off x="5248384" y="1640633"/>
            <a:ext cx="1546840" cy="1005446"/>
          </a:xfrm>
          <a:custGeom>
            <a:avLst/>
            <a:gdLst>
              <a:gd name="connsiteX0" fmla="*/ 0 w 1546840"/>
              <a:gd name="connsiteY0" fmla="*/ 167578 h 1005446"/>
              <a:gd name="connsiteX1" fmla="*/ 167578 w 1546840"/>
              <a:gd name="connsiteY1" fmla="*/ 0 h 1005446"/>
              <a:gd name="connsiteX2" fmla="*/ 1379262 w 1546840"/>
              <a:gd name="connsiteY2" fmla="*/ 0 h 1005446"/>
              <a:gd name="connsiteX3" fmla="*/ 1546840 w 1546840"/>
              <a:gd name="connsiteY3" fmla="*/ 167578 h 1005446"/>
              <a:gd name="connsiteX4" fmla="*/ 1546840 w 1546840"/>
              <a:gd name="connsiteY4" fmla="*/ 837868 h 1005446"/>
              <a:gd name="connsiteX5" fmla="*/ 1379262 w 1546840"/>
              <a:gd name="connsiteY5" fmla="*/ 1005446 h 1005446"/>
              <a:gd name="connsiteX6" fmla="*/ 167578 w 1546840"/>
              <a:gd name="connsiteY6" fmla="*/ 1005446 h 1005446"/>
              <a:gd name="connsiteX7" fmla="*/ 0 w 1546840"/>
              <a:gd name="connsiteY7" fmla="*/ 837868 h 1005446"/>
              <a:gd name="connsiteX8" fmla="*/ 0 w 1546840"/>
              <a:gd name="connsiteY8" fmla="*/ 167578 h 10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40" h="1005446">
                <a:moveTo>
                  <a:pt x="0" y="167578"/>
                </a:moveTo>
                <a:cubicBezTo>
                  <a:pt x="0" y="75027"/>
                  <a:pt x="75027" y="0"/>
                  <a:pt x="167578" y="0"/>
                </a:cubicBezTo>
                <a:lnTo>
                  <a:pt x="1379262" y="0"/>
                </a:lnTo>
                <a:cubicBezTo>
                  <a:pt x="1471813" y="0"/>
                  <a:pt x="1546840" y="75027"/>
                  <a:pt x="1546840" y="167578"/>
                </a:cubicBezTo>
                <a:lnTo>
                  <a:pt x="1546840" y="837868"/>
                </a:lnTo>
                <a:cubicBezTo>
                  <a:pt x="1546840" y="930419"/>
                  <a:pt x="1471813" y="1005446"/>
                  <a:pt x="1379262" y="1005446"/>
                </a:cubicBezTo>
                <a:lnTo>
                  <a:pt x="167578" y="1005446"/>
                </a:lnTo>
                <a:cubicBezTo>
                  <a:pt x="75027" y="1005446"/>
                  <a:pt x="0" y="930419"/>
                  <a:pt x="0" y="837868"/>
                </a:cubicBezTo>
                <a:lnTo>
                  <a:pt x="0" y="1675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92" tIns="90992" rIns="90992" bIns="90992" numCol="1" spcCol="1270" anchor="ctr" anchorCtr="0">
            <a:noAutofit/>
          </a:bodyPr>
          <a:lstStyle/>
          <a:p>
            <a:pPr lvl="0" algn="ctr" defTabSz="488950" rtl="0">
              <a:lnSpc>
                <a:spcPct val="90000"/>
              </a:lnSpc>
              <a:spcBef>
                <a:spcPct val="0"/>
              </a:spcBef>
              <a:spcAft>
                <a:spcPct val="35000"/>
              </a:spcAft>
            </a:pPr>
            <a:r>
              <a:rPr lang="es-EC" sz="1400" b="1" kern="1200" dirty="0" smtClean="0"/>
              <a:t>DIFERENCIA COMPETITIVA</a:t>
            </a:r>
            <a:endParaRPr lang="es-ES" sz="1400" b="1" kern="1200" dirty="0"/>
          </a:p>
        </p:txBody>
      </p:sp>
      <p:sp>
        <p:nvSpPr>
          <p:cNvPr id="53" name="Forma libre 52"/>
          <p:cNvSpPr/>
          <p:nvPr/>
        </p:nvSpPr>
        <p:spPr>
          <a:xfrm>
            <a:off x="4014736" y="2143356"/>
            <a:ext cx="4014136" cy="4014136"/>
          </a:xfrm>
          <a:custGeom>
            <a:avLst/>
            <a:gdLst/>
            <a:ahLst/>
            <a:cxnLst/>
            <a:rect l="0" t="0" r="0" b="0"/>
            <a:pathLst>
              <a:path>
                <a:moveTo>
                  <a:pt x="2791093" y="159467"/>
                </a:moveTo>
                <a:arcTo wR="2007068" hR="2007068" stAng="17579630" swAng="195941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orma libre 53"/>
          <p:cNvSpPr/>
          <p:nvPr/>
        </p:nvSpPr>
        <p:spPr>
          <a:xfrm>
            <a:off x="7157219" y="3027483"/>
            <a:ext cx="1546840" cy="1005446"/>
          </a:xfrm>
          <a:custGeom>
            <a:avLst/>
            <a:gdLst>
              <a:gd name="connsiteX0" fmla="*/ 0 w 1546840"/>
              <a:gd name="connsiteY0" fmla="*/ 167578 h 1005446"/>
              <a:gd name="connsiteX1" fmla="*/ 167578 w 1546840"/>
              <a:gd name="connsiteY1" fmla="*/ 0 h 1005446"/>
              <a:gd name="connsiteX2" fmla="*/ 1379262 w 1546840"/>
              <a:gd name="connsiteY2" fmla="*/ 0 h 1005446"/>
              <a:gd name="connsiteX3" fmla="*/ 1546840 w 1546840"/>
              <a:gd name="connsiteY3" fmla="*/ 167578 h 1005446"/>
              <a:gd name="connsiteX4" fmla="*/ 1546840 w 1546840"/>
              <a:gd name="connsiteY4" fmla="*/ 837868 h 1005446"/>
              <a:gd name="connsiteX5" fmla="*/ 1379262 w 1546840"/>
              <a:gd name="connsiteY5" fmla="*/ 1005446 h 1005446"/>
              <a:gd name="connsiteX6" fmla="*/ 167578 w 1546840"/>
              <a:gd name="connsiteY6" fmla="*/ 1005446 h 1005446"/>
              <a:gd name="connsiteX7" fmla="*/ 0 w 1546840"/>
              <a:gd name="connsiteY7" fmla="*/ 837868 h 1005446"/>
              <a:gd name="connsiteX8" fmla="*/ 0 w 1546840"/>
              <a:gd name="connsiteY8" fmla="*/ 167578 h 10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40" h="1005446">
                <a:moveTo>
                  <a:pt x="0" y="167578"/>
                </a:moveTo>
                <a:cubicBezTo>
                  <a:pt x="0" y="75027"/>
                  <a:pt x="75027" y="0"/>
                  <a:pt x="167578" y="0"/>
                </a:cubicBezTo>
                <a:lnTo>
                  <a:pt x="1379262" y="0"/>
                </a:lnTo>
                <a:cubicBezTo>
                  <a:pt x="1471813" y="0"/>
                  <a:pt x="1546840" y="75027"/>
                  <a:pt x="1546840" y="167578"/>
                </a:cubicBezTo>
                <a:lnTo>
                  <a:pt x="1546840" y="837868"/>
                </a:lnTo>
                <a:cubicBezTo>
                  <a:pt x="1546840" y="930419"/>
                  <a:pt x="1471813" y="1005446"/>
                  <a:pt x="1379262" y="1005446"/>
                </a:cubicBezTo>
                <a:lnTo>
                  <a:pt x="167578" y="1005446"/>
                </a:lnTo>
                <a:cubicBezTo>
                  <a:pt x="75027" y="1005446"/>
                  <a:pt x="0" y="930419"/>
                  <a:pt x="0" y="837868"/>
                </a:cubicBezTo>
                <a:lnTo>
                  <a:pt x="0" y="1675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92" tIns="90992" rIns="90992" bIns="90992" numCol="1" spcCol="1270" anchor="ctr" anchorCtr="0">
            <a:noAutofit/>
          </a:bodyPr>
          <a:lstStyle/>
          <a:p>
            <a:pPr lvl="0" algn="ctr" defTabSz="488950" rtl="0">
              <a:lnSpc>
                <a:spcPct val="90000"/>
              </a:lnSpc>
              <a:spcBef>
                <a:spcPct val="0"/>
              </a:spcBef>
              <a:spcAft>
                <a:spcPct val="35000"/>
              </a:spcAft>
            </a:pPr>
            <a:r>
              <a:rPr lang="es-EC" sz="1400" b="1" kern="1200" dirty="0" smtClean="0"/>
              <a:t>MINIMIZACIÓN DE COSTOS</a:t>
            </a:r>
            <a:endParaRPr lang="es-ES" sz="1400" b="1" kern="1200" dirty="0"/>
          </a:p>
        </p:txBody>
      </p:sp>
      <p:sp>
        <p:nvSpPr>
          <p:cNvPr id="55" name="Forma libre 54"/>
          <p:cNvSpPr/>
          <p:nvPr/>
        </p:nvSpPr>
        <p:spPr>
          <a:xfrm>
            <a:off x="4014736" y="2143356"/>
            <a:ext cx="4014136" cy="4014136"/>
          </a:xfrm>
          <a:custGeom>
            <a:avLst/>
            <a:gdLst/>
            <a:ahLst/>
            <a:cxnLst/>
            <a:rect l="0" t="0" r="0" b="0"/>
            <a:pathLst>
              <a:path>
                <a:moveTo>
                  <a:pt x="4011404" y="1902393"/>
                </a:moveTo>
                <a:arcTo wR="2007068" hR="2007068" stAng="21420630" swAng="219467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orma libre 55"/>
          <p:cNvSpPr/>
          <p:nvPr/>
        </p:nvSpPr>
        <p:spPr>
          <a:xfrm>
            <a:off x="6301181" y="5271453"/>
            <a:ext cx="2136342" cy="1005446"/>
          </a:xfrm>
          <a:custGeom>
            <a:avLst/>
            <a:gdLst>
              <a:gd name="connsiteX0" fmla="*/ 0 w 1546840"/>
              <a:gd name="connsiteY0" fmla="*/ 167578 h 1005446"/>
              <a:gd name="connsiteX1" fmla="*/ 167578 w 1546840"/>
              <a:gd name="connsiteY1" fmla="*/ 0 h 1005446"/>
              <a:gd name="connsiteX2" fmla="*/ 1379262 w 1546840"/>
              <a:gd name="connsiteY2" fmla="*/ 0 h 1005446"/>
              <a:gd name="connsiteX3" fmla="*/ 1546840 w 1546840"/>
              <a:gd name="connsiteY3" fmla="*/ 167578 h 1005446"/>
              <a:gd name="connsiteX4" fmla="*/ 1546840 w 1546840"/>
              <a:gd name="connsiteY4" fmla="*/ 837868 h 1005446"/>
              <a:gd name="connsiteX5" fmla="*/ 1379262 w 1546840"/>
              <a:gd name="connsiteY5" fmla="*/ 1005446 h 1005446"/>
              <a:gd name="connsiteX6" fmla="*/ 167578 w 1546840"/>
              <a:gd name="connsiteY6" fmla="*/ 1005446 h 1005446"/>
              <a:gd name="connsiteX7" fmla="*/ 0 w 1546840"/>
              <a:gd name="connsiteY7" fmla="*/ 837868 h 1005446"/>
              <a:gd name="connsiteX8" fmla="*/ 0 w 1546840"/>
              <a:gd name="connsiteY8" fmla="*/ 167578 h 10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40" h="1005446">
                <a:moveTo>
                  <a:pt x="0" y="167578"/>
                </a:moveTo>
                <a:cubicBezTo>
                  <a:pt x="0" y="75027"/>
                  <a:pt x="75027" y="0"/>
                  <a:pt x="167578" y="0"/>
                </a:cubicBezTo>
                <a:lnTo>
                  <a:pt x="1379262" y="0"/>
                </a:lnTo>
                <a:cubicBezTo>
                  <a:pt x="1471813" y="0"/>
                  <a:pt x="1546840" y="75027"/>
                  <a:pt x="1546840" y="167578"/>
                </a:cubicBezTo>
                <a:lnTo>
                  <a:pt x="1546840" y="837868"/>
                </a:lnTo>
                <a:cubicBezTo>
                  <a:pt x="1546840" y="930419"/>
                  <a:pt x="1471813" y="1005446"/>
                  <a:pt x="1379262" y="1005446"/>
                </a:cubicBezTo>
                <a:lnTo>
                  <a:pt x="167578" y="1005446"/>
                </a:lnTo>
                <a:cubicBezTo>
                  <a:pt x="75027" y="1005446"/>
                  <a:pt x="0" y="930419"/>
                  <a:pt x="0" y="837868"/>
                </a:cubicBezTo>
                <a:lnTo>
                  <a:pt x="0" y="1675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92" tIns="90992" rIns="90992" bIns="90992" numCol="1" spcCol="1270" anchor="ctr" anchorCtr="0">
            <a:noAutofit/>
          </a:bodyPr>
          <a:lstStyle/>
          <a:p>
            <a:pPr lvl="0" algn="ctr" defTabSz="488950" rtl="0">
              <a:lnSpc>
                <a:spcPct val="90000"/>
              </a:lnSpc>
              <a:spcBef>
                <a:spcPct val="0"/>
              </a:spcBef>
              <a:spcAft>
                <a:spcPct val="35000"/>
              </a:spcAft>
            </a:pPr>
            <a:r>
              <a:rPr lang="es-EC" sz="1400" b="1" dirty="0" smtClean="0"/>
              <a:t>RIESGOS MEDIOAMBIENTALES</a:t>
            </a:r>
            <a:endParaRPr lang="es-ES" sz="1400" b="1" kern="1200" dirty="0"/>
          </a:p>
        </p:txBody>
      </p:sp>
      <p:sp>
        <p:nvSpPr>
          <p:cNvPr id="57" name="Forma libre 56"/>
          <p:cNvSpPr/>
          <p:nvPr/>
        </p:nvSpPr>
        <p:spPr>
          <a:xfrm>
            <a:off x="4014736" y="2143356"/>
            <a:ext cx="4014136" cy="4014136"/>
          </a:xfrm>
          <a:custGeom>
            <a:avLst/>
            <a:gdLst/>
            <a:ahLst/>
            <a:cxnLst/>
            <a:rect l="0" t="0" r="0" b="0"/>
            <a:pathLst>
              <a:path>
                <a:moveTo>
                  <a:pt x="2405411" y="3974209"/>
                </a:moveTo>
                <a:arcTo wR="2007068" hR="2007068" stAng="4713149" swAng="137370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8" name="Forma libre 57"/>
          <p:cNvSpPr/>
          <p:nvPr/>
        </p:nvSpPr>
        <p:spPr>
          <a:xfrm>
            <a:off x="3606085" y="5271453"/>
            <a:ext cx="2009415" cy="1005446"/>
          </a:xfrm>
          <a:custGeom>
            <a:avLst/>
            <a:gdLst>
              <a:gd name="connsiteX0" fmla="*/ 0 w 1546840"/>
              <a:gd name="connsiteY0" fmla="*/ 167578 h 1005446"/>
              <a:gd name="connsiteX1" fmla="*/ 167578 w 1546840"/>
              <a:gd name="connsiteY1" fmla="*/ 0 h 1005446"/>
              <a:gd name="connsiteX2" fmla="*/ 1379262 w 1546840"/>
              <a:gd name="connsiteY2" fmla="*/ 0 h 1005446"/>
              <a:gd name="connsiteX3" fmla="*/ 1546840 w 1546840"/>
              <a:gd name="connsiteY3" fmla="*/ 167578 h 1005446"/>
              <a:gd name="connsiteX4" fmla="*/ 1546840 w 1546840"/>
              <a:gd name="connsiteY4" fmla="*/ 837868 h 1005446"/>
              <a:gd name="connsiteX5" fmla="*/ 1379262 w 1546840"/>
              <a:gd name="connsiteY5" fmla="*/ 1005446 h 1005446"/>
              <a:gd name="connsiteX6" fmla="*/ 167578 w 1546840"/>
              <a:gd name="connsiteY6" fmla="*/ 1005446 h 1005446"/>
              <a:gd name="connsiteX7" fmla="*/ 0 w 1546840"/>
              <a:gd name="connsiteY7" fmla="*/ 837868 h 1005446"/>
              <a:gd name="connsiteX8" fmla="*/ 0 w 1546840"/>
              <a:gd name="connsiteY8" fmla="*/ 167578 h 10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40" h="1005446">
                <a:moveTo>
                  <a:pt x="0" y="167578"/>
                </a:moveTo>
                <a:cubicBezTo>
                  <a:pt x="0" y="75027"/>
                  <a:pt x="75027" y="0"/>
                  <a:pt x="167578" y="0"/>
                </a:cubicBezTo>
                <a:lnTo>
                  <a:pt x="1379262" y="0"/>
                </a:lnTo>
                <a:cubicBezTo>
                  <a:pt x="1471813" y="0"/>
                  <a:pt x="1546840" y="75027"/>
                  <a:pt x="1546840" y="167578"/>
                </a:cubicBezTo>
                <a:lnTo>
                  <a:pt x="1546840" y="837868"/>
                </a:lnTo>
                <a:cubicBezTo>
                  <a:pt x="1546840" y="930419"/>
                  <a:pt x="1471813" y="1005446"/>
                  <a:pt x="1379262" y="1005446"/>
                </a:cubicBezTo>
                <a:lnTo>
                  <a:pt x="167578" y="1005446"/>
                </a:lnTo>
                <a:cubicBezTo>
                  <a:pt x="75027" y="1005446"/>
                  <a:pt x="0" y="930419"/>
                  <a:pt x="0" y="837868"/>
                </a:cubicBezTo>
                <a:lnTo>
                  <a:pt x="0" y="1675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92" tIns="90992" rIns="90992" bIns="90992" numCol="1" spcCol="1270" anchor="ctr" anchorCtr="0">
            <a:noAutofit/>
          </a:bodyPr>
          <a:lstStyle/>
          <a:p>
            <a:pPr lvl="0" algn="ctr" defTabSz="488950" rtl="0">
              <a:lnSpc>
                <a:spcPct val="90000"/>
              </a:lnSpc>
              <a:spcBef>
                <a:spcPct val="0"/>
              </a:spcBef>
              <a:spcAft>
                <a:spcPct val="35000"/>
              </a:spcAft>
            </a:pPr>
            <a:r>
              <a:rPr lang="es-EC" sz="1400" b="1" dirty="0" smtClean="0"/>
              <a:t>CONCIENTIZACIÓN AMBIENTAL</a:t>
            </a:r>
            <a:endParaRPr lang="es-ES" sz="1400" b="1" kern="1200" dirty="0"/>
          </a:p>
        </p:txBody>
      </p:sp>
      <p:sp>
        <p:nvSpPr>
          <p:cNvPr id="59" name="Forma libre 58"/>
          <p:cNvSpPr/>
          <p:nvPr/>
        </p:nvSpPr>
        <p:spPr>
          <a:xfrm>
            <a:off x="4014736" y="2143356"/>
            <a:ext cx="4014136" cy="4014136"/>
          </a:xfrm>
          <a:custGeom>
            <a:avLst/>
            <a:gdLst/>
            <a:ahLst/>
            <a:cxnLst/>
            <a:rect l="0" t="0" r="0" b="0"/>
            <a:pathLst>
              <a:path>
                <a:moveTo>
                  <a:pt x="335113" y="3117423"/>
                </a:moveTo>
                <a:arcTo wR="2007068" hR="2007068" stAng="8784698" swAng="219467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Forma libre 59"/>
          <p:cNvSpPr/>
          <p:nvPr/>
        </p:nvSpPr>
        <p:spPr>
          <a:xfrm>
            <a:off x="3140015" y="3027483"/>
            <a:ext cx="1746373" cy="1005446"/>
          </a:xfrm>
          <a:custGeom>
            <a:avLst/>
            <a:gdLst>
              <a:gd name="connsiteX0" fmla="*/ 0 w 1546840"/>
              <a:gd name="connsiteY0" fmla="*/ 167578 h 1005446"/>
              <a:gd name="connsiteX1" fmla="*/ 167578 w 1546840"/>
              <a:gd name="connsiteY1" fmla="*/ 0 h 1005446"/>
              <a:gd name="connsiteX2" fmla="*/ 1379262 w 1546840"/>
              <a:gd name="connsiteY2" fmla="*/ 0 h 1005446"/>
              <a:gd name="connsiteX3" fmla="*/ 1546840 w 1546840"/>
              <a:gd name="connsiteY3" fmla="*/ 167578 h 1005446"/>
              <a:gd name="connsiteX4" fmla="*/ 1546840 w 1546840"/>
              <a:gd name="connsiteY4" fmla="*/ 837868 h 1005446"/>
              <a:gd name="connsiteX5" fmla="*/ 1379262 w 1546840"/>
              <a:gd name="connsiteY5" fmla="*/ 1005446 h 1005446"/>
              <a:gd name="connsiteX6" fmla="*/ 167578 w 1546840"/>
              <a:gd name="connsiteY6" fmla="*/ 1005446 h 1005446"/>
              <a:gd name="connsiteX7" fmla="*/ 0 w 1546840"/>
              <a:gd name="connsiteY7" fmla="*/ 837868 h 1005446"/>
              <a:gd name="connsiteX8" fmla="*/ 0 w 1546840"/>
              <a:gd name="connsiteY8" fmla="*/ 167578 h 10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40" h="1005446">
                <a:moveTo>
                  <a:pt x="0" y="167578"/>
                </a:moveTo>
                <a:cubicBezTo>
                  <a:pt x="0" y="75027"/>
                  <a:pt x="75027" y="0"/>
                  <a:pt x="167578" y="0"/>
                </a:cubicBezTo>
                <a:lnTo>
                  <a:pt x="1379262" y="0"/>
                </a:lnTo>
                <a:cubicBezTo>
                  <a:pt x="1471813" y="0"/>
                  <a:pt x="1546840" y="75027"/>
                  <a:pt x="1546840" y="167578"/>
                </a:cubicBezTo>
                <a:lnTo>
                  <a:pt x="1546840" y="837868"/>
                </a:lnTo>
                <a:cubicBezTo>
                  <a:pt x="1546840" y="930419"/>
                  <a:pt x="1471813" y="1005446"/>
                  <a:pt x="1379262" y="1005446"/>
                </a:cubicBezTo>
                <a:lnTo>
                  <a:pt x="167578" y="1005446"/>
                </a:lnTo>
                <a:cubicBezTo>
                  <a:pt x="75027" y="1005446"/>
                  <a:pt x="0" y="930419"/>
                  <a:pt x="0" y="837868"/>
                </a:cubicBezTo>
                <a:lnTo>
                  <a:pt x="0" y="1675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92" tIns="90992" rIns="90992" bIns="90992" numCol="1" spcCol="1270" anchor="ctr" anchorCtr="0">
            <a:noAutofit/>
          </a:bodyPr>
          <a:lstStyle/>
          <a:p>
            <a:pPr lvl="0" algn="ctr" defTabSz="488950" rtl="0">
              <a:lnSpc>
                <a:spcPct val="90000"/>
              </a:lnSpc>
              <a:spcBef>
                <a:spcPct val="0"/>
              </a:spcBef>
              <a:spcAft>
                <a:spcPct val="35000"/>
              </a:spcAft>
            </a:pPr>
            <a:r>
              <a:rPr lang="es-EC" sz="1400" b="1" kern="1200" dirty="0" smtClean="0"/>
              <a:t>GLOBALIZACIÓN</a:t>
            </a:r>
            <a:endParaRPr lang="es-ES" sz="1400" b="1" kern="1200" dirty="0"/>
          </a:p>
        </p:txBody>
      </p:sp>
      <p:sp>
        <p:nvSpPr>
          <p:cNvPr id="61" name="Forma libre 60"/>
          <p:cNvSpPr/>
          <p:nvPr/>
        </p:nvSpPr>
        <p:spPr>
          <a:xfrm>
            <a:off x="4014736" y="2143356"/>
            <a:ext cx="4014136" cy="4014136"/>
          </a:xfrm>
          <a:custGeom>
            <a:avLst/>
            <a:gdLst/>
            <a:ahLst/>
            <a:cxnLst/>
            <a:rect l="0" t="0" r="0" b="0"/>
            <a:pathLst>
              <a:path>
                <a:moveTo>
                  <a:pt x="350005" y="874608"/>
                </a:moveTo>
                <a:arcTo wR="2007068" hR="2007068" stAng="12860954" swAng="195941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3074" name="Picture 2" descr="http://www.grupoemas.com/img/implementacion-e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52" y="2981631"/>
            <a:ext cx="2236647" cy="22366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631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1000" fill="hold"/>
                                        <p:tgtEl>
                                          <p:spTgt spid="54"/>
                                        </p:tgtEl>
                                        <p:attrNameLst>
                                          <p:attrName>ppt_w</p:attrName>
                                        </p:attrNameLst>
                                      </p:cBhvr>
                                      <p:tavLst>
                                        <p:tav tm="0">
                                          <p:val>
                                            <p:fltVal val="0"/>
                                          </p:val>
                                        </p:tav>
                                        <p:tav tm="100000">
                                          <p:val>
                                            <p:strVal val="#ppt_w"/>
                                          </p:val>
                                        </p:tav>
                                      </p:tavLst>
                                    </p:anim>
                                    <p:anim calcmode="lin" valueType="num">
                                      <p:cBhvr>
                                        <p:cTn id="16" dur="1000" fill="hold"/>
                                        <p:tgtEl>
                                          <p:spTgt spid="54"/>
                                        </p:tgtEl>
                                        <p:attrNameLst>
                                          <p:attrName>ppt_h</p:attrName>
                                        </p:attrNameLst>
                                      </p:cBhvr>
                                      <p:tavLst>
                                        <p:tav tm="0">
                                          <p:val>
                                            <p:fltVal val="0"/>
                                          </p:val>
                                        </p:tav>
                                        <p:tav tm="100000">
                                          <p:val>
                                            <p:strVal val="#ppt_h"/>
                                          </p:val>
                                        </p:tav>
                                      </p:tavLst>
                                    </p:anim>
                                    <p:anim calcmode="lin" valueType="num">
                                      <p:cBhvr>
                                        <p:cTn id="17" dur="1000" fill="hold"/>
                                        <p:tgtEl>
                                          <p:spTgt spid="54"/>
                                        </p:tgtEl>
                                        <p:attrNameLst>
                                          <p:attrName>style.rotation</p:attrName>
                                        </p:attrNameLst>
                                      </p:cBhvr>
                                      <p:tavLst>
                                        <p:tav tm="0">
                                          <p:val>
                                            <p:fltVal val="90"/>
                                          </p:val>
                                        </p:tav>
                                        <p:tav tm="100000">
                                          <p:val>
                                            <p:fltVal val="0"/>
                                          </p:val>
                                        </p:tav>
                                      </p:tavLst>
                                    </p:anim>
                                    <p:animEffect transition="in" filter="fade">
                                      <p:cBhvr>
                                        <p:cTn id="18" dur="10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1000" fill="hold"/>
                                        <p:tgtEl>
                                          <p:spTgt spid="58"/>
                                        </p:tgtEl>
                                        <p:attrNameLst>
                                          <p:attrName>ppt_w</p:attrName>
                                        </p:attrNameLst>
                                      </p:cBhvr>
                                      <p:tavLst>
                                        <p:tav tm="0">
                                          <p:val>
                                            <p:fltVal val="0"/>
                                          </p:val>
                                        </p:tav>
                                        <p:tav tm="100000">
                                          <p:val>
                                            <p:strVal val="#ppt_w"/>
                                          </p:val>
                                        </p:tav>
                                      </p:tavLst>
                                    </p:anim>
                                    <p:anim calcmode="lin" valueType="num">
                                      <p:cBhvr>
                                        <p:cTn id="32" dur="1000" fill="hold"/>
                                        <p:tgtEl>
                                          <p:spTgt spid="58"/>
                                        </p:tgtEl>
                                        <p:attrNameLst>
                                          <p:attrName>ppt_h</p:attrName>
                                        </p:attrNameLst>
                                      </p:cBhvr>
                                      <p:tavLst>
                                        <p:tav tm="0">
                                          <p:val>
                                            <p:fltVal val="0"/>
                                          </p:val>
                                        </p:tav>
                                        <p:tav tm="100000">
                                          <p:val>
                                            <p:strVal val="#ppt_h"/>
                                          </p:val>
                                        </p:tav>
                                      </p:tavLst>
                                    </p:anim>
                                    <p:anim calcmode="lin" valueType="num">
                                      <p:cBhvr>
                                        <p:cTn id="33" dur="1000" fill="hold"/>
                                        <p:tgtEl>
                                          <p:spTgt spid="58"/>
                                        </p:tgtEl>
                                        <p:attrNameLst>
                                          <p:attrName>style.rotation</p:attrName>
                                        </p:attrNameLst>
                                      </p:cBhvr>
                                      <p:tavLst>
                                        <p:tav tm="0">
                                          <p:val>
                                            <p:fltVal val="90"/>
                                          </p:val>
                                        </p:tav>
                                        <p:tav tm="100000">
                                          <p:val>
                                            <p:fltVal val="0"/>
                                          </p:val>
                                        </p:tav>
                                      </p:tavLst>
                                    </p:anim>
                                    <p:animEffect transition="in" filter="fade">
                                      <p:cBhvr>
                                        <p:cTn id="34" dur="10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1000" fill="hold"/>
                                        <p:tgtEl>
                                          <p:spTgt spid="60"/>
                                        </p:tgtEl>
                                        <p:attrNameLst>
                                          <p:attrName>ppt_w</p:attrName>
                                        </p:attrNameLst>
                                      </p:cBhvr>
                                      <p:tavLst>
                                        <p:tav tm="0">
                                          <p:val>
                                            <p:fltVal val="0"/>
                                          </p:val>
                                        </p:tav>
                                        <p:tav tm="100000">
                                          <p:val>
                                            <p:strVal val="#ppt_w"/>
                                          </p:val>
                                        </p:tav>
                                      </p:tavLst>
                                    </p:anim>
                                    <p:anim calcmode="lin" valueType="num">
                                      <p:cBhvr>
                                        <p:cTn id="40" dur="1000" fill="hold"/>
                                        <p:tgtEl>
                                          <p:spTgt spid="60"/>
                                        </p:tgtEl>
                                        <p:attrNameLst>
                                          <p:attrName>ppt_h</p:attrName>
                                        </p:attrNameLst>
                                      </p:cBhvr>
                                      <p:tavLst>
                                        <p:tav tm="0">
                                          <p:val>
                                            <p:fltVal val="0"/>
                                          </p:val>
                                        </p:tav>
                                        <p:tav tm="100000">
                                          <p:val>
                                            <p:strVal val="#ppt_h"/>
                                          </p:val>
                                        </p:tav>
                                      </p:tavLst>
                                    </p:anim>
                                    <p:anim calcmode="lin" valueType="num">
                                      <p:cBhvr>
                                        <p:cTn id="41" dur="1000" fill="hold"/>
                                        <p:tgtEl>
                                          <p:spTgt spid="60"/>
                                        </p:tgtEl>
                                        <p:attrNameLst>
                                          <p:attrName>style.rotation</p:attrName>
                                        </p:attrNameLst>
                                      </p:cBhvr>
                                      <p:tavLst>
                                        <p:tav tm="0">
                                          <p:val>
                                            <p:fltVal val="90"/>
                                          </p:val>
                                        </p:tav>
                                        <p:tav tm="100000">
                                          <p:val>
                                            <p:fltVal val="0"/>
                                          </p:val>
                                        </p:tav>
                                      </p:tavLst>
                                    </p:anim>
                                    <p:animEffect transition="in" filter="fade">
                                      <p:cBhvr>
                                        <p:cTn id="4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6" grpId="0" animBg="1"/>
      <p:bldP spid="58"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1170276" cy="1097280"/>
          </a:xfrm>
        </p:spPr>
        <p:txBody>
          <a:bodyPr>
            <a:normAutofit/>
          </a:bodyPr>
          <a:lstStyle/>
          <a:p>
            <a:pPr algn="l" defTabSz="914400">
              <a:lnSpc>
                <a:spcPct val="90000"/>
              </a:lnSpc>
              <a:spcBef>
                <a:spcPts val="0"/>
              </a:spcBef>
              <a:buNone/>
            </a:pPr>
            <a:r>
              <a:rPr lang="es-EC" b="1" noProof="1" smtClean="0"/>
              <a:t>EXPERIENCIAS EN UNIVERSIDADES DEL EXTERIOR</a:t>
            </a:r>
            <a:endParaRPr lang="es-ES" b="1" noProof="1"/>
          </a:p>
        </p:txBody>
      </p:sp>
      <p:sp>
        <p:nvSpPr>
          <p:cNvPr id="3" name="Marcador de contenido 2"/>
          <p:cNvSpPr>
            <a:spLocks noGrp="1"/>
          </p:cNvSpPr>
          <p:nvPr>
            <p:ph idx="1"/>
          </p:nvPr>
        </p:nvSpPr>
        <p:spPr>
          <a:xfrm>
            <a:off x="433589" y="1714499"/>
            <a:ext cx="6765701" cy="3977963"/>
          </a:xfrm>
        </p:spPr>
        <p:txBody>
          <a:bodyPr>
            <a:noAutofit/>
          </a:bodyPr>
          <a:lstStyle/>
          <a:p>
            <a:pPr algn="just">
              <a:buFont typeface="Wingdings" panose="05000000000000000000" pitchFamily="2" charset="2"/>
              <a:buChar char="ü"/>
            </a:pPr>
            <a:r>
              <a:rPr lang="es-ES" sz="1800" dirty="0" smtClean="0"/>
              <a:t>Universidad Nacional de Cajamarca-Perú: “La implementación de un SGA contribuyó a satisfacer los requisitos reguladores y legislativos; redujo el impacto ambiental producido por el desarrollo de sus actividades; y promovió la conciencia ambiental en la comunidad”.</a:t>
            </a:r>
          </a:p>
          <a:p>
            <a:pPr algn="just">
              <a:buFont typeface="Wingdings" panose="05000000000000000000" pitchFamily="2" charset="2"/>
              <a:buChar char="ü"/>
            </a:pPr>
            <a:r>
              <a:rPr lang="es-ES" sz="1800" dirty="0" err="1" smtClean="0"/>
              <a:t>Australian</a:t>
            </a:r>
            <a:r>
              <a:rPr lang="es-ES" sz="1800" dirty="0" smtClean="0"/>
              <a:t> </a:t>
            </a:r>
            <a:r>
              <a:rPr lang="es-ES" sz="1800" dirty="0"/>
              <a:t>Nacional </a:t>
            </a:r>
            <a:r>
              <a:rPr lang="es-ES" sz="1800" dirty="0" err="1"/>
              <a:t>University</a:t>
            </a:r>
            <a:r>
              <a:rPr lang="es-ES" sz="1800" dirty="0"/>
              <a:t>: </a:t>
            </a:r>
            <a:r>
              <a:rPr lang="es-EC" sz="1800" dirty="0"/>
              <a:t>“Pocas</a:t>
            </a:r>
            <a:r>
              <a:rPr lang="es-ES" sz="1800" dirty="0"/>
              <a:t> Universidades están trabajando vigorosamente en iniciativas verdes en su operación. Una razón para esto puede ser que tales asuntos permanecen en la periferia como un asunto administrativo. Este trabajo sugiere que si los programas de manejo ambiental han de tener éxito deben ser centrales a la administración universitaria y no secundariamente a ella</a:t>
            </a:r>
            <a:r>
              <a:rPr lang="es-ES" sz="2400" dirty="0"/>
              <a:t>”.</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958" y="1416677"/>
            <a:ext cx="4851042" cy="5441324"/>
          </a:xfrm>
          <a:prstGeom prst="rect">
            <a:avLst/>
          </a:prstGeom>
        </p:spPr>
      </p:pic>
    </p:spTree>
    <p:extLst>
      <p:ext uri="{BB962C8B-B14F-4D97-AF65-F5344CB8AC3E}">
        <p14:creationId xmlns:p14="http://schemas.microsoft.com/office/powerpoint/2010/main" val="28260075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423302" cy="1097280"/>
          </a:xfrm>
        </p:spPr>
        <p:txBody>
          <a:bodyPr>
            <a:normAutofit/>
          </a:bodyPr>
          <a:lstStyle/>
          <a:p>
            <a:pPr algn="l" defTabSz="914400">
              <a:lnSpc>
                <a:spcPct val="90000"/>
              </a:lnSpc>
              <a:spcBef>
                <a:spcPts val="0"/>
              </a:spcBef>
              <a:buNone/>
            </a:pPr>
            <a:r>
              <a:rPr lang="es-EC" b="1" noProof="1" smtClean="0"/>
              <a:t>¿ QUE DICE LA ESPE EN GESTION AMBIENTAL ?</a:t>
            </a:r>
            <a:endParaRPr lang="es-ES" b="1" noProof="1"/>
          </a:p>
        </p:txBody>
      </p:sp>
      <p:sp>
        <p:nvSpPr>
          <p:cNvPr id="3" name="Marcador de contenido 2"/>
          <p:cNvSpPr>
            <a:spLocks noGrp="1"/>
          </p:cNvSpPr>
          <p:nvPr>
            <p:ph idx="1"/>
          </p:nvPr>
        </p:nvSpPr>
        <p:spPr>
          <a:xfrm>
            <a:off x="433589" y="1714499"/>
            <a:ext cx="4859627" cy="4879483"/>
          </a:xfrm>
        </p:spPr>
        <p:txBody>
          <a:bodyPr>
            <a:noAutofit/>
          </a:bodyPr>
          <a:lstStyle/>
          <a:p>
            <a:pPr marL="0" indent="0" algn="just">
              <a:buNone/>
            </a:pPr>
            <a:r>
              <a:rPr lang="es-EC" sz="2000" dirty="0"/>
              <a:t>Plan Estratégico Reformulado y </a:t>
            </a:r>
            <a:r>
              <a:rPr lang="es-EC" sz="2000" dirty="0" smtClean="0"/>
              <a:t>el </a:t>
            </a:r>
            <a:r>
              <a:rPr lang="es-EC" sz="2000" dirty="0"/>
              <a:t>Plan Estratégico Institucional </a:t>
            </a:r>
            <a:r>
              <a:rPr lang="es-EC" sz="2000" dirty="0" smtClean="0"/>
              <a:t>2012-2016</a:t>
            </a:r>
          </a:p>
          <a:p>
            <a:pPr marL="0" indent="0" algn="just">
              <a:buNone/>
            </a:pPr>
            <a:endParaRPr lang="es-EC" sz="2000" dirty="0" smtClean="0"/>
          </a:p>
          <a:p>
            <a:pPr algn="just"/>
            <a:r>
              <a:rPr lang="es-EC" sz="2000" dirty="0" smtClean="0"/>
              <a:t>“</a:t>
            </a:r>
            <a:r>
              <a:rPr lang="es-EC" sz="2000" dirty="0"/>
              <a:t>Ofrecer una formación científica y humanística del más alto nivel académico, respetuosa de los derechos humanos, de la equidad de género y del medio ambiente, que permita a los estudiantes contribuir al desarrollo humano del país y a una plena realización profesional y personal”.</a:t>
            </a:r>
            <a:endParaRPr lang="es-ES" sz="2000" dirty="0"/>
          </a:p>
          <a:p>
            <a:pPr marL="0" indent="0" algn="just">
              <a:buNone/>
            </a:pPr>
            <a:endParaRPr lang="es-ES" sz="24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462" y="1426200"/>
            <a:ext cx="6499538" cy="5431799"/>
          </a:xfrm>
          <a:prstGeom prst="rect">
            <a:avLst/>
          </a:prstGeom>
        </p:spPr>
      </p:pic>
    </p:spTree>
    <p:extLst>
      <p:ext uri="{BB962C8B-B14F-4D97-AF65-F5344CB8AC3E}">
        <p14:creationId xmlns:p14="http://schemas.microsoft.com/office/powerpoint/2010/main" val="2976077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423302" cy="1097280"/>
          </a:xfrm>
        </p:spPr>
        <p:txBody>
          <a:bodyPr>
            <a:normAutofit/>
          </a:bodyPr>
          <a:lstStyle/>
          <a:p>
            <a:pPr algn="l" defTabSz="914400">
              <a:lnSpc>
                <a:spcPct val="90000"/>
              </a:lnSpc>
              <a:spcBef>
                <a:spcPts val="0"/>
              </a:spcBef>
              <a:buNone/>
            </a:pPr>
            <a:r>
              <a:rPr lang="es-EC" b="1" noProof="1" smtClean="0"/>
              <a:t>¿ QUE DICE LA ESPE EN GESTION AMBIENTAL ?</a:t>
            </a:r>
            <a:endParaRPr lang="es-ES" b="1" noProof="1"/>
          </a:p>
        </p:txBody>
      </p:sp>
      <p:sp>
        <p:nvSpPr>
          <p:cNvPr id="3" name="Marcador de contenido 2"/>
          <p:cNvSpPr>
            <a:spLocks noGrp="1"/>
          </p:cNvSpPr>
          <p:nvPr>
            <p:ph idx="1"/>
          </p:nvPr>
        </p:nvSpPr>
        <p:spPr>
          <a:xfrm>
            <a:off x="6284890" y="2062229"/>
            <a:ext cx="5422006" cy="3952205"/>
          </a:xfrm>
        </p:spPr>
        <p:txBody>
          <a:bodyPr>
            <a:noAutofit/>
          </a:bodyPr>
          <a:lstStyle/>
          <a:p>
            <a:pPr marL="0" indent="0">
              <a:buNone/>
            </a:pPr>
            <a:r>
              <a:rPr lang="es-EC" sz="2000" b="1" dirty="0" smtClean="0"/>
              <a:t>Principios Filosóficos:</a:t>
            </a:r>
          </a:p>
          <a:p>
            <a:pPr algn="just"/>
            <a:r>
              <a:rPr lang="es-EC" sz="2000" dirty="0" smtClean="0"/>
              <a:t>Art </a:t>
            </a:r>
            <a:r>
              <a:rPr lang="es-EC" sz="2000" dirty="0"/>
              <a:t>8: “La conservación, defensa y cuidado del medio ambiente y el racional aprovechamiento de los recursos naturales</a:t>
            </a:r>
            <a:r>
              <a:rPr lang="es-EC" sz="2000" dirty="0" smtClean="0"/>
              <a:t>”</a:t>
            </a:r>
          </a:p>
          <a:p>
            <a:pPr marL="0" indent="0">
              <a:buNone/>
            </a:pPr>
            <a:r>
              <a:rPr lang="es-ES" sz="2000" b="1" dirty="0" smtClean="0"/>
              <a:t>Estrategia:</a:t>
            </a:r>
          </a:p>
          <a:p>
            <a:pPr algn="ctr"/>
            <a:r>
              <a:rPr lang="es-ES" sz="2000" dirty="0" smtClean="0"/>
              <a:t>La </a:t>
            </a:r>
            <a:r>
              <a:rPr lang="es-ES" sz="2000" dirty="0"/>
              <a:t>ESPE debe: “Gestionar proyectos tendientes a la preservación de la biodiversidad y cuidado del medio ambiente”. </a:t>
            </a:r>
          </a:p>
          <a:p>
            <a:pPr marL="0" indent="0" algn="just">
              <a:buNone/>
            </a:pPr>
            <a:endParaRPr lang="es-ES" sz="24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16676"/>
            <a:ext cx="6078828" cy="5441324"/>
          </a:xfrm>
          <a:prstGeom prst="rect">
            <a:avLst/>
          </a:prstGeom>
        </p:spPr>
      </p:pic>
    </p:spTree>
    <p:extLst>
      <p:ext uri="{BB962C8B-B14F-4D97-AF65-F5344CB8AC3E}">
        <p14:creationId xmlns:p14="http://schemas.microsoft.com/office/powerpoint/2010/main" val="17013748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058400" cy="1097280"/>
          </a:xfrm>
        </p:spPr>
        <p:txBody>
          <a:bodyPr>
            <a:normAutofit/>
          </a:bodyPr>
          <a:lstStyle/>
          <a:p>
            <a:pPr algn="l" defTabSz="914400">
              <a:lnSpc>
                <a:spcPct val="90000"/>
              </a:lnSpc>
              <a:spcBef>
                <a:spcPts val="0"/>
              </a:spcBef>
              <a:buNone/>
            </a:pPr>
            <a:r>
              <a:rPr lang="es-EC" b="1" noProof="1" smtClean="0"/>
              <a:t>EXPERIENCIAS DE SGA EN EMPRESAS</a:t>
            </a:r>
            <a:endParaRPr lang="es-ES" b="1" noProof="1"/>
          </a:p>
        </p:txBody>
      </p:sp>
      <p:sp>
        <p:nvSpPr>
          <p:cNvPr id="3" name="Marcador de contenido 2"/>
          <p:cNvSpPr>
            <a:spLocks noGrp="1"/>
          </p:cNvSpPr>
          <p:nvPr>
            <p:ph idx="1"/>
          </p:nvPr>
        </p:nvSpPr>
        <p:spPr>
          <a:xfrm>
            <a:off x="433590" y="1714499"/>
            <a:ext cx="4099774" cy="4879483"/>
          </a:xfrm>
        </p:spPr>
        <p:txBody>
          <a:bodyPr>
            <a:noAutofit/>
          </a:bodyPr>
          <a:lstStyle/>
          <a:p>
            <a:pPr algn="just">
              <a:buFont typeface="Wingdings" panose="05000000000000000000" pitchFamily="2" charset="2"/>
              <a:buChar char="ü"/>
            </a:pPr>
            <a:r>
              <a:rPr lang="es-EC" sz="2400" dirty="0" smtClean="0"/>
              <a:t>En Ecuador el 80% de Empresas No Invierte en protección ambiental ni reducción del impacto ambiental.</a:t>
            </a:r>
          </a:p>
          <a:p>
            <a:pPr algn="just">
              <a:buFont typeface="Wingdings" panose="05000000000000000000" pitchFamily="2" charset="2"/>
              <a:buChar char="ü"/>
            </a:pPr>
            <a:r>
              <a:rPr lang="es-EC" sz="2400" dirty="0"/>
              <a:t>E</a:t>
            </a:r>
            <a:r>
              <a:rPr lang="es-EC" sz="2400" dirty="0" smtClean="0"/>
              <a:t>l 20% restante invierte y en algún SGA</a:t>
            </a:r>
            <a:r>
              <a:rPr lang="es-EC" sz="2400" smtClean="0"/>
              <a:t>, pero </a:t>
            </a:r>
            <a:r>
              <a:rPr lang="es-EC" sz="2400" dirty="0" smtClean="0"/>
              <a:t>solo el 2</a:t>
            </a:r>
            <a:r>
              <a:rPr lang="es-EC" sz="2400" smtClean="0"/>
              <a:t>% lo </a:t>
            </a:r>
            <a:r>
              <a:rPr lang="es-EC" sz="2400" dirty="0" smtClean="0"/>
              <a:t>Certifica </a:t>
            </a:r>
            <a:r>
              <a:rPr lang="es-EC" sz="2400" dirty="0"/>
              <a:t>(</a:t>
            </a:r>
            <a:r>
              <a:rPr lang="es-EC" sz="2400" dirty="0" smtClean="0"/>
              <a:t>INEC, 2011)</a:t>
            </a:r>
            <a:endParaRPr lang="es-ES" sz="2400"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98524"/>
            <a:ext cx="2521105" cy="959476"/>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1786" y="1406372"/>
            <a:ext cx="7030213" cy="5439255"/>
          </a:xfrm>
          <a:prstGeom prst="rect">
            <a:avLst/>
          </a:prstGeom>
        </p:spPr>
      </p:pic>
    </p:spTree>
    <p:extLst>
      <p:ext uri="{BB962C8B-B14F-4D97-AF65-F5344CB8AC3E}">
        <p14:creationId xmlns:p14="http://schemas.microsoft.com/office/powerpoint/2010/main" val="5776181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058400" cy="1097280"/>
          </a:xfrm>
        </p:spPr>
        <p:txBody>
          <a:bodyPr>
            <a:normAutofit/>
          </a:bodyPr>
          <a:lstStyle/>
          <a:p>
            <a:pPr algn="l" defTabSz="914400">
              <a:lnSpc>
                <a:spcPct val="90000"/>
              </a:lnSpc>
              <a:spcBef>
                <a:spcPts val="0"/>
              </a:spcBef>
              <a:buNone/>
            </a:pPr>
            <a:r>
              <a:rPr lang="es-EC" b="1" noProof="1" smtClean="0"/>
              <a:t>MARCO LEGAL</a:t>
            </a:r>
            <a:endParaRPr lang="es-ES" b="1" noProof="1"/>
          </a:p>
        </p:txBody>
      </p:sp>
      <p:sp>
        <p:nvSpPr>
          <p:cNvPr id="3" name="Marcador de contenido 2"/>
          <p:cNvSpPr>
            <a:spLocks noGrp="1"/>
          </p:cNvSpPr>
          <p:nvPr>
            <p:ph idx="1"/>
          </p:nvPr>
        </p:nvSpPr>
        <p:spPr>
          <a:xfrm>
            <a:off x="433589" y="1714499"/>
            <a:ext cx="4640687" cy="4879483"/>
          </a:xfrm>
        </p:spPr>
        <p:txBody>
          <a:bodyPr>
            <a:noAutofit/>
          </a:bodyPr>
          <a:lstStyle/>
          <a:p>
            <a:pPr marL="0" indent="0">
              <a:buNone/>
            </a:pPr>
            <a:r>
              <a:rPr lang="es-ES" sz="1800" dirty="0"/>
              <a:t>El Art. 148 del Reglamento a la Ley de Gestión </a:t>
            </a:r>
            <a:r>
              <a:rPr lang="es-ES" sz="1800" dirty="0" smtClean="0"/>
              <a:t>Ambiental</a:t>
            </a:r>
          </a:p>
          <a:p>
            <a:pPr algn="just"/>
            <a:r>
              <a:rPr lang="es-ES" sz="1800" dirty="0" smtClean="0"/>
              <a:t>“</a:t>
            </a:r>
            <a:r>
              <a:rPr lang="es-ES" sz="1800" dirty="0"/>
              <a:t>El Ministerio del Ambiente suscribirá convenios con las Universidades y Escuelas Politécnicas y la Secretaría Nacional de Ciencia y Tecnología (SENACYT), para promover y auspiciar la investigación científica y tecnológica relacionada con la prevención de la contaminación y la forma de controlarla, incluyendo dentro de sus programas de estudio las prácticas y cursos correspondientes, así como la difusión en tesis, revistas y otros medios, de las recomendaciones a que haya lugar”.</a:t>
            </a:r>
          </a:p>
          <a:p>
            <a:pPr marL="0" indent="0">
              <a:buNone/>
            </a:pPr>
            <a:r>
              <a:rPr lang="es-ES" sz="1800" dirty="0"/>
              <a:t> </a:t>
            </a:r>
          </a:p>
          <a:p>
            <a:pPr marL="0" indent="0" algn="just">
              <a:buNone/>
            </a:pPr>
            <a:endParaRPr lang="es-ES" sz="2400" dirty="0"/>
          </a:p>
        </p:txBody>
      </p:sp>
      <p:pic>
        <p:nvPicPr>
          <p:cNvPr id="5" name="Picture 2" descr="http://static.wixstatic.com/media/84770f_e24409966f5383498ad268cf70d4e5b1.jpg_srz_940_385_85_22_0.50_1.20_0.00_jpg_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462" y="2660290"/>
            <a:ext cx="6499538" cy="29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530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058400" cy="1097280"/>
          </a:xfrm>
        </p:spPr>
        <p:txBody>
          <a:bodyPr>
            <a:normAutofit/>
          </a:bodyPr>
          <a:lstStyle/>
          <a:p>
            <a:pPr algn="l" defTabSz="914400">
              <a:lnSpc>
                <a:spcPct val="90000"/>
              </a:lnSpc>
              <a:spcBef>
                <a:spcPts val="0"/>
              </a:spcBef>
              <a:buNone/>
            </a:pPr>
            <a:r>
              <a:rPr lang="es-EC" b="1" noProof="1" smtClean="0"/>
              <a:t>MARCO LEGAL</a:t>
            </a:r>
            <a:endParaRPr lang="es-ES" b="1" noProof="1"/>
          </a:p>
        </p:txBody>
      </p:sp>
      <p:sp>
        <p:nvSpPr>
          <p:cNvPr id="3" name="Marcador de contenido 2"/>
          <p:cNvSpPr>
            <a:spLocks noGrp="1"/>
          </p:cNvSpPr>
          <p:nvPr>
            <p:ph idx="1"/>
          </p:nvPr>
        </p:nvSpPr>
        <p:spPr>
          <a:xfrm>
            <a:off x="446468" y="1753135"/>
            <a:ext cx="4640687" cy="4879483"/>
          </a:xfrm>
        </p:spPr>
        <p:txBody>
          <a:bodyPr>
            <a:noAutofit/>
          </a:bodyPr>
          <a:lstStyle/>
          <a:p>
            <a:pPr marL="0" indent="0" algn="just">
              <a:buNone/>
            </a:pPr>
            <a:r>
              <a:rPr lang="es-EC" sz="2000" dirty="0"/>
              <a:t>Art. 30.- </a:t>
            </a:r>
            <a:endParaRPr lang="es-EC" sz="2000" dirty="0" smtClean="0"/>
          </a:p>
          <a:p>
            <a:pPr marL="0" indent="0" algn="just">
              <a:buNone/>
            </a:pPr>
            <a:r>
              <a:rPr lang="es-EC" sz="2000" dirty="0" smtClean="0"/>
              <a:t>El </a:t>
            </a:r>
            <a:r>
              <a:rPr lang="es-EC" sz="2000" dirty="0"/>
              <a:t>Ministerio encargado del área educativa en coordinación con el Ministerio del ramo, establecerá las directrices de política ambiental a las que deberán sujetarse los planes y programas de estudios obligatorios, para todos los niveles, modalidades y ciclos de enseñanza de los establecimientos educativos públicos y privados </a:t>
            </a:r>
            <a:r>
              <a:rPr lang="es-EC" sz="2000" dirty="0" smtClean="0"/>
              <a:t>del país.</a:t>
            </a:r>
            <a:endParaRPr lang="es-ES" sz="2000" dirty="0"/>
          </a:p>
          <a:p>
            <a:pPr marL="0" indent="0" algn="just">
              <a:buNone/>
            </a:pPr>
            <a:endParaRPr lang="es-ES" sz="2400" dirty="0"/>
          </a:p>
        </p:txBody>
      </p:sp>
      <p:pic>
        <p:nvPicPr>
          <p:cNvPr id="4102" name="Picture 6" descr="http://yasuni-itt.gob.ec/images/lastNews/5-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086" y="1414530"/>
            <a:ext cx="7012914" cy="403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3526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058400" cy="1097280"/>
          </a:xfrm>
        </p:spPr>
        <p:txBody>
          <a:bodyPr>
            <a:normAutofit/>
          </a:bodyPr>
          <a:lstStyle/>
          <a:p>
            <a:pPr algn="l" defTabSz="914400">
              <a:lnSpc>
                <a:spcPct val="90000"/>
              </a:lnSpc>
              <a:spcBef>
                <a:spcPts val="0"/>
              </a:spcBef>
              <a:buNone/>
            </a:pPr>
            <a:r>
              <a:rPr lang="es-EC" b="1" noProof="1" smtClean="0"/>
              <a:t>METODOLOGIA</a:t>
            </a:r>
            <a:endParaRPr lang="es-ES" b="1" noProof="1"/>
          </a:p>
        </p:txBody>
      </p:sp>
      <p:sp>
        <p:nvSpPr>
          <p:cNvPr id="6" name="Oval 22"/>
          <p:cNvSpPr>
            <a:spLocks noChangeArrowheads="1"/>
          </p:cNvSpPr>
          <p:nvPr/>
        </p:nvSpPr>
        <p:spPr bwMode="auto">
          <a:xfrm>
            <a:off x="2800445" y="1945441"/>
            <a:ext cx="6481897" cy="445535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Text Box 18"/>
          <p:cNvSpPr txBox="1">
            <a:spLocks noChangeArrowheads="1"/>
          </p:cNvSpPr>
          <p:nvPr/>
        </p:nvSpPr>
        <p:spPr bwMode="auto">
          <a:xfrm>
            <a:off x="7269045" y="1633645"/>
            <a:ext cx="2241043" cy="1071678"/>
          </a:xfrm>
          <a:prstGeom prst="rect">
            <a:avLst/>
          </a:prstGeom>
          <a:solidFill>
            <a:schemeClr val="accent2"/>
          </a:solidFill>
          <a:ln w="9525">
            <a:solidFill>
              <a:srgbClr val="000066"/>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Paso 1:</a:t>
            </a:r>
            <a:endParaRPr kumimoji="0" lang="pt-B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4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sz="14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Política Ambiental </a:t>
            </a:r>
            <a:endParaRPr kumimoji="0" lang="pt-BR" sz="1400" b="0" i="0" u="none" strike="noStrike" cap="none" normalizeH="0" baseline="0" dirty="0" smtClean="0">
              <a:ln>
                <a:noFill/>
              </a:ln>
              <a:solidFill>
                <a:schemeClr val="tx1"/>
              </a:solidFill>
              <a:effectLst/>
              <a:latin typeface="Arial" panose="020B0604020202020204" pitchFamily="34" charset="0"/>
            </a:endParaRPr>
          </a:p>
        </p:txBody>
      </p:sp>
      <p:sp>
        <p:nvSpPr>
          <p:cNvPr id="9" name="Text Box 17"/>
          <p:cNvSpPr txBox="1">
            <a:spLocks noChangeArrowheads="1"/>
          </p:cNvSpPr>
          <p:nvPr/>
        </p:nvSpPr>
        <p:spPr bwMode="auto">
          <a:xfrm>
            <a:off x="7854675" y="3559332"/>
            <a:ext cx="2997922" cy="1474661"/>
          </a:xfrm>
          <a:prstGeom prst="rect">
            <a:avLst/>
          </a:prstGeom>
          <a:solidFill>
            <a:schemeClr val="accent2"/>
          </a:solidFill>
          <a:ln w="9525">
            <a:solidFill>
              <a:srgbClr val="000066"/>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Paso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6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Revisión Ambiental Inicial RAI</a:t>
            </a:r>
            <a:endParaRPr kumimoji="0" lang="es-E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6"/>
          <p:cNvSpPr txBox="1">
            <a:spLocks noChangeArrowheads="1"/>
          </p:cNvSpPr>
          <p:nvPr/>
        </p:nvSpPr>
        <p:spPr bwMode="auto">
          <a:xfrm>
            <a:off x="4210097" y="4563323"/>
            <a:ext cx="3226600" cy="2111000"/>
          </a:xfrm>
          <a:prstGeom prst="rect">
            <a:avLst/>
          </a:prstGeom>
          <a:solidFill>
            <a:schemeClr val="accent2"/>
          </a:solidFill>
          <a:ln w="9525">
            <a:solidFill>
              <a:srgbClr val="000066"/>
            </a:solidFill>
            <a:miter lim="800000"/>
            <a:headEnd/>
            <a:tailEnd/>
          </a:ln>
          <a:effectLst>
            <a:outerShdw dist="107763" dir="2700000" algn="ctr" rotWithShape="0">
              <a:srgbClr val="808080"/>
            </a:outerShdw>
          </a:effectLst>
        </p:spPr>
        <p:txBody>
          <a:bodyPr vert="horz" wrap="square" lIns="18000" tIns="45720" rIns="1800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Paso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6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Matriz de Identificación, descripción y evaluación de impactos ambientales.</a:t>
            </a:r>
            <a:endParaRPr kumimoji="0" lang="es-ES"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sz="16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6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Matriz de Cuantificación de los Impactos Ambientales.</a:t>
            </a:r>
            <a:endParaRPr kumimoji="0" lang="es-ES" sz="1600" b="0" i="0" u="none" strike="noStrike" cap="none" normalizeH="0" baseline="0" dirty="0" smtClean="0">
              <a:ln>
                <a:noFill/>
              </a:ln>
              <a:solidFill>
                <a:schemeClr val="tx1"/>
              </a:solidFill>
              <a:effectLst/>
              <a:latin typeface="Arial" panose="020B0604020202020204" pitchFamily="34" charset="0"/>
            </a:endParaRPr>
          </a:p>
        </p:txBody>
      </p:sp>
      <p:sp>
        <p:nvSpPr>
          <p:cNvPr id="11" name="Text Box 15"/>
          <p:cNvSpPr txBox="1">
            <a:spLocks noChangeArrowheads="1"/>
          </p:cNvSpPr>
          <p:nvPr/>
        </p:nvSpPr>
        <p:spPr bwMode="auto">
          <a:xfrm>
            <a:off x="1036692" y="3559332"/>
            <a:ext cx="2755427" cy="1227391"/>
          </a:xfrm>
          <a:prstGeom prst="rect">
            <a:avLst/>
          </a:prstGeom>
          <a:solidFill>
            <a:schemeClr val="accent2"/>
          </a:solidFill>
          <a:ln w="9525">
            <a:solidFill>
              <a:srgbClr val="000066"/>
            </a:solidFill>
            <a:miter lim="800000"/>
            <a:headEnd/>
            <a:tailEnd/>
          </a:ln>
          <a:effectLst>
            <a:outerShdw dist="107763" dir="2700000" algn="ctr" rotWithShape="0">
              <a:srgbClr val="808080"/>
            </a:outerShdw>
          </a:effectLst>
        </p:spPr>
        <p:txBody>
          <a:bodyPr vert="horz" wrap="square" lIns="18000" tIns="45720" rIns="18000" bIns="45720" numCol="1" anchor="t" anchorCtr="0" compatLnSpc="1">
            <a:prstTxWarp prst="textNoShape">
              <a:avLst/>
            </a:prstTxWarp>
          </a:bodyPr>
          <a:lstStyle>
            <a:lvl1pPr eaLnBrk="0" fontAlgn="base" hangingPunct="0">
              <a:spcBef>
                <a:spcPct val="0"/>
              </a:spcBef>
              <a:spcAft>
                <a:spcPct val="0"/>
              </a:spcAft>
              <a:tabLst>
                <a:tab pos="809625"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09625" algn="l"/>
              </a:tabLst>
            </a:pPr>
            <a:r>
              <a:rPr kumimoji="0" lang="es-ES" sz="1400" b="1" i="0" u="none" strike="noStrike" cap="none" normalizeH="0" baseline="0" dirty="0" smtClean="0">
                <a:ln>
                  <a:noFill/>
                </a:ln>
                <a:solidFill>
                  <a:srgbClr val="FFFFFF"/>
                </a:solidFill>
                <a:effectLst/>
                <a:ea typeface="Times New Roman" panose="02020603050405020304" pitchFamily="18" charset="0"/>
                <a:cs typeface="Arial" panose="020B0604020202020204" pitchFamily="34" charset="0"/>
              </a:rPr>
              <a:t>Paso 4:</a:t>
            </a:r>
          </a:p>
          <a:p>
            <a:pPr marL="0" marR="0" lvl="0" indent="0" algn="l" defTabSz="914400" rtl="0" eaLnBrk="0" fontAlgn="base" latinLnBrk="0" hangingPunct="0">
              <a:lnSpc>
                <a:spcPct val="100000"/>
              </a:lnSpc>
              <a:spcBef>
                <a:spcPct val="0"/>
              </a:spcBef>
              <a:spcAft>
                <a:spcPct val="0"/>
              </a:spcAft>
              <a:buClrTx/>
              <a:buSzTx/>
              <a:buFontTx/>
              <a:buNone/>
              <a:tabLst>
                <a:tab pos="809625" algn="l"/>
              </a:tabLst>
            </a:pPr>
            <a:endParaRPr kumimoji="0" lang="es-ES" sz="1400" b="1" i="0" u="none" strike="noStrike" cap="none" normalizeH="0" baseline="0" dirty="0" smtClean="0">
              <a:ln>
                <a:noFill/>
              </a:ln>
              <a:solidFill>
                <a:srgbClr val="FFFFFF"/>
              </a:solidFill>
              <a:effectLst/>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09625" algn="l"/>
              </a:tabLst>
            </a:pPr>
            <a:r>
              <a:rPr lang="es-ES" sz="1400" b="1" dirty="0" smtClean="0">
                <a:solidFill>
                  <a:srgbClr val="FFFFFF"/>
                </a:solidFill>
                <a:ea typeface="Times New Roman" panose="02020603050405020304" pitchFamily="18" charset="0"/>
                <a:cs typeface="Arial" panose="020B0604020202020204" pitchFamily="34" charset="0"/>
              </a:rPr>
              <a:t>Matriz de </a:t>
            </a:r>
            <a:r>
              <a:rPr kumimoji="0" lang="es-ES" sz="1400" b="1" i="0" u="none" strike="noStrike" cap="none" normalizeH="0" baseline="0" dirty="0" smtClean="0">
                <a:ln>
                  <a:noFill/>
                </a:ln>
                <a:solidFill>
                  <a:srgbClr val="FFFFFF"/>
                </a:solidFill>
                <a:effectLst/>
                <a:ea typeface="Times New Roman" panose="02020603050405020304" pitchFamily="18" charset="0"/>
                <a:cs typeface="Arial" panose="020B0604020202020204" pitchFamily="34" charset="0"/>
              </a:rPr>
              <a:t>Objetivos y Metas Ambientales</a:t>
            </a:r>
            <a:endParaRPr kumimoji="0" lang="es-ES" sz="14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09625" algn="l"/>
              </a:tabLst>
            </a:pPr>
            <a:endParaRPr kumimoji="0" lang="es-ES" sz="1400" b="1" i="0" u="none" strike="noStrike" cap="none" normalizeH="0" baseline="0" dirty="0" smtClean="0">
              <a:ln>
                <a:noFill/>
              </a:ln>
              <a:solidFill>
                <a:srgbClr val="FFFFFF"/>
              </a:solidFill>
              <a:effectLst/>
              <a:ea typeface="Times New Roman" panose="02020603050405020304" pitchFamily="18" charset="0"/>
              <a:cs typeface="Arial" panose="020B0604020202020204" pitchFamily="34" charset="0"/>
            </a:endParaRPr>
          </a:p>
        </p:txBody>
      </p:sp>
      <p:sp>
        <p:nvSpPr>
          <p:cNvPr id="12" name="Text Box 14"/>
          <p:cNvSpPr txBox="1">
            <a:spLocks noChangeArrowheads="1"/>
          </p:cNvSpPr>
          <p:nvPr/>
        </p:nvSpPr>
        <p:spPr bwMode="auto">
          <a:xfrm>
            <a:off x="2526298" y="1671917"/>
            <a:ext cx="2312785" cy="1273660"/>
          </a:xfrm>
          <a:prstGeom prst="rect">
            <a:avLst/>
          </a:prstGeom>
          <a:solidFill>
            <a:schemeClr val="accent2"/>
          </a:solidFill>
          <a:ln w="9525">
            <a:solidFill>
              <a:srgbClr val="000066"/>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Paso 5:</a:t>
            </a:r>
            <a:endParaRPr kumimoji="0" lang="es-E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1" i="0"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Programas</a:t>
            </a:r>
            <a:r>
              <a:rPr kumimoji="0" lang="es-ES" sz="1400" b="1" i="0" u="none" strike="noStrike" cap="none" normalizeH="0" dirty="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de Gestión Ambiental</a:t>
            </a:r>
            <a:endParaRPr kumimoji="0" lang="es-ES" sz="1400" b="0" i="0" u="none" strike="noStrike" cap="none" normalizeH="0" baseline="0" dirty="0" smtClean="0">
              <a:ln>
                <a:noFill/>
              </a:ln>
              <a:solidFill>
                <a:schemeClr val="tx1"/>
              </a:solidFill>
              <a:effectLst/>
              <a:latin typeface="Arial" panose="020B0604020202020204" pitchFamily="34" charset="0"/>
            </a:endParaRPr>
          </a:p>
        </p:txBody>
      </p:sp>
      <p:sp>
        <p:nvSpPr>
          <p:cNvPr id="13" name="AutoShape 13"/>
          <p:cNvSpPr>
            <a:spLocks noChangeArrowheads="1"/>
          </p:cNvSpPr>
          <p:nvPr/>
        </p:nvSpPr>
        <p:spPr bwMode="auto">
          <a:xfrm>
            <a:off x="8696748" y="2891616"/>
            <a:ext cx="216123" cy="235318"/>
          </a:xfrm>
          <a:prstGeom prst="triangle">
            <a:avLst>
              <a:gd name="adj" fmla="val 78731"/>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 name="AutoShape 12"/>
          <p:cNvSpPr>
            <a:spLocks noChangeArrowheads="1"/>
          </p:cNvSpPr>
          <p:nvPr/>
        </p:nvSpPr>
        <p:spPr bwMode="auto">
          <a:xfrm>
            <a:off x="8725444" y="5189891"/>
            <a:ext cx="216123" cy="235318"/>
          </a:xfrm>
          <a:prstGeom prst="rtTriangle">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 name="AutoShape 11"/>
          <p:cNvSpPr>
            <a:spLocks noChangeArrowheads="1"/>
          </p:cNvSpPr>
          <p:nvPr/>
        </p:nvSpPr>
        <p:spPr bwMode="auto">
          <a:xfrm rot="5323658">
            <a:off x="3801066" y="5777489"/>
            <a:ext cx="235318" cy="216123"/>
          </a:xfrm>
          <a:prstGeom prst="rtTriangle">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 name="AutoShape 10"/>
          <p:cNvSpPr>
            <a:spLocks noChangeArrowheads="1"/>
          </p:cNvSpPr>
          <p:nvPr/>
        </p:nvSpPr>
        <p:spPr bwMode="auto">
          <a:xfrm rot="2370368">
            <a:off x="3028227" y="3063202"/>
            <a:ext cx="216123" cy="234338"/>
          </a:xfrm>
          <a:prstGeom prst="triangle">
            <a:avLst>
              <a:gd name="adj" fmla="val 5000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7632374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600" b="1" dirty="0"/>
              <a:t>1.- Política Ambiental Hda. Zoila </a:t>
            </a:r>
            <a:r>
              <a:rPr lang="es-EC" sz="3600" b="1" dirty="0" smtClean="0"/>
              <a:t>Luz</a:t>
            </a:r>
            <a:endParaRPr lang="es-ES" dirty="0"/>
          </a:p>
        </p:txBody>
      </p:sp>
      <p:sp>
        <p:nvSpPr>
          <p:cNvPr id="3" name="Marcador de contenido 2"/>
          <p:cNvSpPr>
            <a:spLocks noGrp="1"/>
          </p:cNvSpPr>
          <p:nvPr>
            <p:ph idx="1"/>
          </p:nvPr>
        </p:nvSpPr>
        <p:spPr>
          <a:xfrm>
            <a:off x="1066800" y="1714500"/>
            <a:ext cx="9906000" cy="2664317"/>
          </a:xfrm>
        </p:spPr>
        <p:txBody>
          <a:bodyPr>
            <a:normAutofit/>
          </a:bodyPr>
          <a:lstStyle/>
          <a:p>
            <a:pPr marL="0" indent="0" algn="just">
              <a:buNone/>
            </a:pPr>
            <a:r>
              <a:rPr lang="es-EC" sz="4000" dirty="0" smtClean="0"/>
              <a:t>“Es una declaración pública y formalmente documentada sobre las intenciones y principios de acción acerca de su actuación medioambiental”</a:t>
            </a:r>
          </a:p>
          <a:p>
            <a:pPr marL="0" indent="0">
              <a:buNone/>
            </a:pPr>
            <a:endParaRPr lang="es-ES" dirty="0"/>
          </a:p>
        </p:txBody>
      </p:sp>
      <p:pic>
        <p:nvPicPr>
          <p:cNvPr id="3074" name="Picture 2" descr="http://360.espe.edu.ec/images/Sedes/6/Carrucel/img1.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466" y="5133733"/>
            <a:ext cx="3448534" cy="1724267"/>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7070502" y="5641697"/>
            <a:ext cx="1429554" cy="708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364982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058400" cy="1097280"/>
          </a:xfrm>
        </p:spPr>
        <p:txBody>
          <a:bodyPr>
            <a:normAutofit/>
          </a:bodyPr>
          <a:lstStyle/>
          <a:p>
            <a:pPr algn="l" defTabSz="914400">
              <a:lnSpc>
                <a:spcPct val="90000"/>
              </a:lnSpc>
              <a:spcBef>
                <a:spcPts val="0"/>
              </a:spcBef>
              <a:buNone/>
            </a:pPr>
            <a:r>
              <a:rPr lang="es-EC" b="1" noProof="1" smtClean="0"/>
              <a:t>2.- REVISIÓN AMBIENTAL INICIAL R.A.I.</a:t>
            </a:r>
            <a:endParaRPr lang="es-ES" b="1" noProof="1"/>
          </a:p>
        </p:txBody>
      </p:sp>
      <p:sp>
        <p:nvSpPr>
          <p:cNvPr id="3" name="Marcador de contenido 2"/>
          <p:cNvSpPr>
            <a:spLocks noGrp="1"/>
          </p:cNvSpPr>
          <p:nvPr>
            <p:ph idx="1"/>
          </p:nvPr>
        </p:nvSpPr>
        <p:spPr>
          <a:xfrm>
            <a:off x="652530" y="1907683"/>
            <a:ext cx="4640687" cy="1659766"/>
          </a:xfrm>
        </p:spPr>
        <p:txBody>
          <a:bodyPr>
            <a:noAutofit/>
          </a:bodyPr>
          <a:lstStyle/>
          <a:p>
            <a:pPr marL="0" indent="0" algn="just">
              <a:buNone/>
            </a:pPr>
            <a:r>
              <a:rPr lang="es-EC" sz="2400" dirty="0"/>
              <a:t>En la Revisión Ambiental Inicial se realizó una identificación de las principales áreas de la Hda. Zoila </a:t>
            </a:r>
            <a:r>
              <a:rPr lang="es-EC" sz="2400" dirty="0" smtClean="0"/>
              <a:t>Luz.</a:t>
            </a:r>
            <a:endParaRPr lang="es-ES" sz="2400" dirty="0"/>
          </a:p>
          <a:p>
            <a:pPr marL="0" indent="0" algn="just">
              <a:buNone/>
            </a:pPr>
            <a:endParaRPr lang="es-ES" sz="2400" dirty="0"/>
          </a:p>
        </p:txBody>
      </p:sp>
      <p:pic>
        <p:nvPicPr>
          <p:cNvPr id="4098" name="Picture 2" descr="http://www.esan.edu.pe/conexion/actualidad/2013/12/03/herrera_inspeccion_labo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93489" y="1477860"/>
            <a:ext cx="6518575" cy="544132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693489" y="1477860"/>
            <a:ext cx="2947116" cy="2862322"/>
          </a:xfrm>
          <a:prstGeom prst="rect">
            <a:avLst/>
          </a:prstGeom>
        </p:spPr>
        <p:txBody>
          <a:bodyPr wrap="square">
            <a:spAutoFit/>
          </a:bodyPr>
          <a:lstStyle/>
          <a:p>
            <a:pPr marL="342900" indent="-342900" algn="just">
              <a:buFont typeface="+mj-lt"/>
              <a:buAutoNum type="arabicPeriod"/>
            </a:pPr>
            <a:r>
              <a:rPr lang="es-EC" sz="2000" dirty="0">
                <a:solidFill>
                  <a:schemeClr val="bg1"/>
                </a:solidFill>
              </a:rPr>
              <a:t>Comedor</a:t>
            </a:r>
          </a:p>
          <a:p>
            <a:pPr marL="342900" indent="-342900" algn="just">
              <a:buFont typeface="+mj-lt"/>
              <a:buAutoNum type="arabicPeriod"/>
            </a:pPr>
            <a:r>
              <a:rPr lang="es-EC" sz="2000" dirty="0">
                <a:solidFill>
                  <a:schemeClr val="bg1"/>
                </a:solidFill>
              </a:rPr>
              <a:t>Oficinas</a:t>
            </a:r>
          </a:p>
          <a:p>
            <a:pPr marL="342900" indent="-342900" algn="just">
              <a:buFont typeface="+mj-lt"/>
              <a:buAutoNum type="arabicPeriod"/>
            </a:pPr>
            <a:r>
              <a:rPr lang="es-EC" sz="2000" dirty="0">
                <a:solidFill>
                  <a:schemeClr val="bg1"/>
                </a:solidFill>
              </a:rPr>
              <a:t>Internado</a:t>
            </a:r>
          </a:p>
          <a:p>
            <a:pPr marL="342900" indent="-342900" algn="just">
              <a:buFont typeface="+mj-lt"/>
              <a:buAutoNum type="arabicPeriod"/>
            </a:pPr>
            <a:r>
              <a:rPr lang="es-EC" sz="2000" dirty="0">
                <a:solidFill>
                  <a:schemeClr val="bg1"/>
                </a:solidFill>
              </a:rPr>
              <a:t>Bodega</a:t>
            </a:r>
          </a:p>
          <a:p>
            <a:pPr marL="342900" indent="-342900" algn="just">
              <a:buFont typeface="+mj-lt"/>
              <a:buAutoNum type="arabicPeriod"/>
            </a:pPr>
            <a:r>
              <a:rPr lang="es-EC" sz="2000" dirty="0">
                <a:solidFill>
                  <a:schemeClr val="bg1"/>
                </a:solidFill>
              </a:rPr>
              <a:t>Vivero Forestal</a:t>
            </a:r>
          </a:p>
          <a:p>
            <a:pPr marL="342900" indent="-342900" algn="just">
              <a:buFont typeface="+mj-lt"/>
              <a:buAutoNum type="arabicPeriod"/>
            </a:pPr>
            <a:r>
              <a:rPr lang="es-EC" sz="2000" dirty="0">
                <a:solidFill>
                  <a:schemeClr val="bg1"/>
                </a:solidFill>
              </a:rPr>
              <a:t>Cultivos Establecidos</a:t>
            </a:r>
          </a:p>
          <a:p>
            <a:pPr marL="342900" indent="-342900" algn="just">
              <a:buFont typeface="+mj-lt"/>
              <a:buAutoNum type="arabicPeriod"/>
            </a:pPr>
            <a:r>
              <a:rPr lang="es-EC" sz="2000" dirty="0">
                <a:solidFill>
                  <a:schemeClr val="bg1"/>
                </a:solidFill>
              </a:rPr>
              <a:t>Avícola</a:t>
            </a:r>
          </a:p>
          <a:p>
            <a:pPr marL="342900" indent="-342900" algn="just">
              <a:buFont typeface="+mj-lt"/>
              <a:buAutoNum type="arabicPeriod"/>
            </a:pPr>
            <a:r>
              <a:rPr lang="es-EC" sz="2000" dirty="0">
                <a:solidFill>
                  <a:schemeClr val="bg1"/>
                </a:solidFill>
              </a:rPr>
              <a:t>Porcinos</a:t>
            </a:r>
          </a:p>
          <a:p>
            <a:pPr marL="342900" indent="-342900" algn="just">
              <a:buFont typeface="+mj-lt"/>
              <a:buAutoNum type="arabicPeriod"/>
            </a:pPr>
            <a:r>
              <a:rPr lang="es-EC" sz="2000" dirty="0">
                <a:solidFill>
                  <a:schemeClr val="bg1"/>
                </a:solidFill>
              </a:rPr>
              <a:t>Bovinos</a:t>
            </a:r>
            <a:endParaRPr lang="es-ES" sz="2000" dirty="0">
              <a:solidFill>
                <a:schemeClr val="bg1"/>
              </a:solidFill>
            </a:endParaRPr>
          </a:p>
        </p:txBody>
      </p:sp>
      <p:sp>
        <p:nvSpPr>
          <p:cNvPr id="5" name="CuadroTexto 4"/>
          <p:cNvSpPr txBox="1"/>
          <p:nvPr/>
        </p:nvSpPr>
        <p:spPr>
          <a:xfrm>
            <a:off x="656823" y="4417454"/>
            <a:ext cx="4456090" cy="1569660"/>
          </a:xfrm>
          <a:prstGeom prst="rect">
            <a:avLst/>
          </a:prstGeom>
          <a:noFill/>
        </p:spPr>
        <p:txBody>
          <a:bodyPr wrap="square" rtlCol="0">
            <a:spAutoFit/>
          </a:bodyPr>
          <a:lstStyle/>
          <a:p>
            <a:pPr algn="just"/>
            <a:r>
              <a:rPr lang="es-EC" sz="2400" dirty="0"/>
              <a:t>En cada una de las áreas se focalizó las actividades que generan impactos positivos o negativos al ambiente.</a:t>
            </a:r>
            <a:r>
              <a:rPr lang="es-ES" sz="2400" dirty="0"/>
              <a:t> </a:t>
            </a:r>
          </a:p>
        </p:txBody>
      </p:sp>
    </p:spTree>
    <p:extLst>
      <p:ext uri="{BB962C8B-B14F-4D97-AF65-F5344CB8AC3E}">
        <p14:creationId xmlns:p14="http://schemas.microsoft.com/office/powerpoint/2010/main" val="11520240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fltVal val="0"/>
                                          </p:val>
                                        </p:tav>
                                        <p:tav tm="100000">
                                          <p:val>
                                            <p:strVal val="#ppt_w"/>
                                          </p:val>
                                        </p:tav>
                                      </p:tavLst>
                                    </p:anim>
                                    <p:anim calcmode="lin" valueType="num">
                                      <p:cBhvr>
                                        <p:cTn id="52" dur="1000" fill="hold"/>
                                        <p:tgtEl>
                                          <p:spTgt spid="5"/>
                                        </p:tgtEl>
                                        <p:attrNameLst>
                                          <p:attrName>ppt_h</p:attrName>
                                        </p:attrNameLst>
                                      </p:cBhvr>
                                      <p:tavLst>
                                        <p:tav tm="0">
                                          <p:val>
                                            <p:fltVal val="0"/>
                                          </p:val>
                                        </p:tav>
                                        <p:tav tm="100000">
                                          <p:val>
                                            <p:strVal val="#ppt_h"/>
                                          </p:val>
                                        </p:tav>
                                      </p:tavLst>
                                    </p:anim>
                                    <p:anim calcmode="lin" valueType="num">
                                      <p:cBhvr>
                                        <p:cTn id="53" dur="1000" fill="hold"/>
                                        <p:tgtEl>
                                          <p:spTgt spid="5"/>
                                        </p:tgtEl>
                                        <p:attrNameLst>
                                          <p:attrName>style.rotation</p:attrName>
                                        </p:attrNameLst>
                                      </p:cBhvr>
                                      <p:tavLst>
                                        <p:tav tm="0">
                                          <p:val>
                                            <p:fltVal val="90"/>
                                          </p:val>
                                        </p:tav>
                                        <p:tav tm="100000">
                                          <p:val>
                                            <p:fltVal val="0"/>
                                          </p:val>
                                        </p:tav>
                                      </p:tavLst>
                                    </p:anim>
                                    <p:animEffect transition="in" filter="fade">
                                      <p:cBhvr>
                                        <p:cTn id="5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artisticCrisscrossEtching trans="47000" pressure="0"/>
                    </a14:imgEffect>
                  </a14:imgLayer>
                </a14:imgProps>
              </a:ext>
              <a:ext uri="{28A0092B-C50C-407E-A947-70E740481C1C}">
                <a14:useLocalDpi xmlns:a14="http://schemas.microsoft.com/office/drawing/2010/main" val="0"/>
              </a:ext>
            </a:extLst>
          </a:blip>
          <a:stretch>
            <a:fillRect/>
          </a:stretch>
        </p:blipFill>
        <p:spPr>
          <a:xfrm>
            <a:off x="-299803" y="0"/>
            <a:ext cx="12816590" cy="6858000"/>
          </a:xfrm>
          <a:prstGeom prst="rect">
            <a:avLst/>
          </a:prstGeom>
        </p:spPr>
      </p:pic>
      <p:sp>
        <p:nvSpPr>
          <p:cNvPr id="2" name="Título 1"/>
          <p:cNvSpPr>
            <a:spLocks noGrp="1"/>
          </p:cNvSpPr>
          <p:nvPr>
            <p:ph type="title"/>
          </p:nvPr>
        </p:nvSpPr>
        <p:spPr>
          <a:xfrm>
            <a:off x="164892" y="516742"/>
            <a:ext cx="12027108" cy="1994638"/>
          </a:xfrm>
        </p:spPr>
        <p:txBody>
          <a:bodyPr>
            <a:noAutofit/>
          </a:bodyPr>
          <a:lstStyle/>
          <a:p>
            <a:pPr algn="ctr"/>
            <a:r>
              <a:rPr lang="es-EC" sz="3200" b="1" dirty="0">
                <a:solidFill>
                  <a:srgbClr val="FF0000"/>
                </a:solidFill>
                <a:latin typeface="Candara" panose="020E0502030303020204" pitchFamily="34" charset="0"/>
              </a:rPr>
              <a:t>ESTUDIO DE FACTIBILIDAD </a:t>
            </a:r>
            <a:r>
              <a:rPr lang="es-MX" sz="3200" b="1" dirty="0">
                <a:solidFill>
                  <a:srgbClr val="FF0000"/>
                </a:solidFill>
                <a:latin typeface="Candara" panose="020E0502030303020204" pitchFamily="34" charset="0"/>
              </a:rPr>
              <a:t>PARA LA IMPLEMENTACIÓN DE UN SISTEMA DE GESTIÓN AMBIENTAL BAJO LA NORMA ISO 14001  </a:t>
            </a:r>
            <a:r>
              <a:rPr lang="es-MX" sz="3200" b="1" dirty="0" smtClean="0">
                <a:solidFill>
                  <a:srgbClr val="FF0000"/>
                </a:solidFill>
                <a:latin typeface="Candara" panose="020E0502030303020204" pitchFamily="34" charset="0"/>
              </a:rPr>
              <a:t/>
            </a:r>
            <a:br>
              <a:rPr lang="es-MX" sz="3200" b="1" dirty="0" smtClean="0">
                <a:solidFill>
                  <a:srgbClr val="FF0000"/>
                </a:solidFill>
                <a:latin typeface="Candara" panose="020E0502030303020204" pitchFamily="34" charset="0"/>
              </a:rPr>
            </a:br>
            <a:r>
              <a:rPr lang="es-MX" sz="3200" b="1" dirty="0" smtClean="0">
                <a:solidFill>
                  <a:srgbClr val="FF0000"/>
                </a:solidFill>
                <a:latin typeface="Candara" panose="020E0502030303020204" pitchFamily="34" charset="0"/>
              </a:rPr>
              <a:t>EN </a:t>
            </a:r>
            <a:r>
              <a:rPr lang="es-MX" sz="3200" b="1" dirty="0">
                <a:solidFill>
                  <a:srgbClr val="FF0000"/>
                </a:solidFill>
                <a:latin typeface="Candara" panose="020E0502030303020204" pitchFamily="34" charset="0"/>
              </a:rPr>
              <a:t>LA HACIENDA ZOILA </a:t>
            </a:r>
            <a:r>
              <a:rPr lang="es-MX" sz="3200" b="1" dirty="0" smtClean="0">
                <a:solidFill>
                  <a:srgbClr val="FF0000"/>
                </a:solidFill>
                <a:latin typeface="Candara" panose="020E0502030303020204" pitchFamily="34" charset="0"/>
              </a:rPr>
              <a:t>LUZ</a:t>
            </a:r>
            <a:br>
              <a:rPr lang="es-MX" sz="3200" b="1" dirty="0" smtClean="0">
                <a:solidFill>
                  <a:srgbClr val="FF0000"/>
                </a:solidFill>
                <a:latin typeface="Candara" panose="020E0502030303020204" pitchFamily="34" charset="0"/>
              </a:rPr>
            </a:br>
            <a:r>
              <a:rPr lang="es-MX" sz="3200" b="1" dirty="0" smtClean="0">
                <a:solidFill>
                  <a:srgbClr val="FF0000"/>
                </a:solidFill>
                <a:latin typeface="Candara" panose="020E0502030303020204" pitchFamily="34" charset="0"/>
              </a:rPr>
              <a:t>ESPE-SANTO </a:t>
            </a:r>
            <a:r>
              <a:rPr lang="es-MX" sz="3200" b="1" dirty="0">
                <a:solidFill>
                  <a:srgbClr val="FF0000"/>
                </a:solidFill>
                <a:latin typeface="Candara" panose="020E0502030303020204" pitchFamily="34" charset="0"/>
              </a:rPr>
              <a:t>DOMINGO DE LOS </a:t>
            </a:r>
            <a:r>
              <a:rPr lang="es-MX" sz="3200" b="1" dirty="0" smtClean="0">
                <a:solidFill>
                  <a:srgbClr val="FF0000"/>
                </a:solidFill>
                <a:latin typeface="Candara" panose="020E0502030303020204" pitchFamily="34" charset="0"/>
              </a:rPr>
              <a:t>TSACHILAS</a:t>
            </a:r>
            <a:br>
              <a:rPr lang="es-MX" sz="3200" b="1" dirty="0" smtClean="0">
                <a:solidFill>
                  <a:srgbClr val="FF0000"/>
                </a:solidFill>
                <a:latin typeface="Candara" panose="020E0502030303020204" pitchFamily="34" charset="0"/>
              </a:rPr>
            </a:br>
            <a:endParaRPr lang="es-ES" sz="3200" b="1" dirty="0">
              <a:solidFill>
                <a:schemeClr val="bg1"/>
              </a:solidFill>
              <a:latin typeface="Candara" panose="020E0502030303020204" pitchFamily="34" charset="0"/>
            </a:endParaRPr>
          </a:p>
        </p:txBody>
      </p:sp>
      <p:sp>
        <p:nvSpPr>
          <p:cNvPr id="3" name="Subtítulo 2"/>
          <p:cNvSpPr>
            <a:spLocks noGrp="1"/>
          </p:cNvSpPr>
          <p:nvPr>
            <p:ph idx="1"/>
          </p:nvPr>
        </p:nvSpPr>
        <p:spPr>
          <a:xfrm>
            <a:off x="5958203" y="5576552"/>
            <a:ext cx="6700251" cy="1693572"/>
          </a:xfrm>
        </p:spPr>
        <p:txBody>
          <a:bodyPr>
            <a:normAutofit/>
          </a:bodyPr>
          <a:lstStyle/>
          <a:p>
            <a:pPr marL="0" indent="0">
              <a:spcBef>
                <a:spcPts val="0"/>
              </a:spcBef>
              <a:buNone/>
            </a:pPr>
            <a:r>
              <a:rPr lang="es-ES" sz="2000" noProof="1" smtClean="0">
                <a:solidFill>
                  <a:schemeClr val="bg1"/>
                </a:solidFill>
                <a:latin typeface="+mj-lt"/>
              </a:rPr>
              <a:t>Autor:		Diego Enrique Rivadeneira Huerta</a:t>
            </a:r>
          </a:p>
          <a:p>
            <a:pPr marL="0" indent="0">
              <a:spcBef>
                <a:spcPts val="0"/>
              </a:spcBef>
              <a:buNone/>
            </a:pPr>
            <a:r>
              <a:rPr lang="es-EC" sz="2000" dirty="0" smtClean="0">
                <a:solidFill>
                  <a:schemeClr val="bg1"/>
                </a:solidFill>
                <a:latin typeface="+mj-lt"/>
              </a:rPr>
              <a:t>Director:</a:t>
            </a:r>
            <a:r>
              <a:rPr lang="es-EC" sz="2000" dirty="0">
                <a:solidFill>
                  <a:schemeClr val="bg1"/>
                </a:solidFill>
                <a:latin typeface="+mj-lt"/>
              </a:rPr>
              <a:t>	Ing. </a:t>
            </a:r>
            <a:r>
              <a:rPr lang="es-EC" sz="2000" dirty="0" smtClean="0">
                <a:solidFill>
                  <a:schemeClr val="bg1"/>
                </a:solidFill>
                <a:latin typeface="+mj-lt"/>
              </a:rPr>
              <a:t>Vinicio Uday, Mg. Sc.</a:t>
            </a:r>
          </a:p>
          <a:p>
            <a:pPr marL="0" indent="0">
              <a:spcBef>
                <a:spcPts val="0"/>
              </a:spcBef>
              <a:buNone/>
            </a:pPr>
            <a:r>
              <a:rPr lang="es-EC" sz="2000" dirty="0" smtClean="0">
                <a:solidFill>
                  <a:schemeClr val="bg1"/>
                </a:solidFill>
                <a:latin typeface="+mj-lt"/>
              </a:rPr>
              <a:t>Codirector:	Ing. Patricio Vaca, Mg.</a:t>
            </a:r>
          </a:p>
        </p:txBody>
      </p:sp>
      <p:sp>
        <p:nvSpPr>
          <p:cNvPr id="4" name="CuadroTexto 3"/>
          <p:cNvSpPr txBox="1"/>
          <p:nvPr/>
        </p:nvSpPr>
        <p:spPr>
          <a:xfrm>
            <a:off x="201910" y="6058368"/>
            <a:ext cx="2627290" cy="461665"/>
          </a:xfrm>
          <a:prstGeom prst="rect">
            <a:avLst/>
          </a:prstGeom>
          <a:noFill/>
        </p:spPr>
        <p:txBody>
          <a:bodyPr wrap="square" rtlCol="0">
            <a:spAutoFit/>
          </a:bodyPr>
          <a:lstStyle/>
          <a:p>
            <a:r>
              <a:rPr lang="es-EC" sz="2400" b="1" dirty="0" smtClean="0">
                <a:solidFill>
                  <a:schemeClr val="bg1"/>
                </a:solidFill>
              </a:rPr>
              <a:t>SEP /  2014</a:t>
            </a:r>
            <a:endParaRPr lang="es-ES" sz="2400" b="1" dirty="0">
              <a:solidFill>
                <a:schemeClr val="bg1"/>
              </a:solidFill>
            </a:endParaRP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058400" cy="1097280"/>
          </a:xfrm>
        </p:spPr>
        <p:txBody>
          <a:bodyPr>
            <a:normAutofit fontScale="90000"/>
          </a:bodyPr>
          <a:lstStyle/>
          <a:p>
            <a:pPr algn="l" defTabSz="914400">
              <a:lnSpc>
                <a:spcPct val="90000"/>
              </a:lnSpc>
              <a:spcBef>
                <a:spcPts val="0"/>
              </a:spcBef>
              <a:buNone/>
            </a:pPr>
            <a:r>
              <a:rPr lang="es-EC" b="1" noProof="1" smtClean="0"/>
              <a:t>3A.- MATRIZ DE IDENTIFICACIÓN, DESCRIPCIÓN Y EVALUACIÓN DE LOS IMPACTOS</a:t>
            </a:r>
            <a:endParaRPr lang="es-ES" b="1" noProof="1"/>
          </a:p>
        </p:txBody>
      </p:sp>
      <p:sp>
        <p:nvSpPr>
          <p:cNvPr id="3" name="Marcador de contenido 2"/>
          <p:cNvSpPr>
            <a:spLocks noGrp="1"/>
          </p:cNvSpPr>
          <p:nvPr>
            <p:ph idx="1"/>
          </p:nvPr>
        </p:nvSpPr>
        <p:spPr>
          <a:xfrm>
            <a:off x="927279" y="1571222"/>
            <a:ext cx="2897746" cy="5074275"/>
          </a:xfrm>
        </p:spPr>
        <p:txBody>
          <a:bodyPr>
            <a:noAutofit/>
          </a:bodyPr>
          <a:lstStyle/>
          <a:p>
            <a:pPr marL="0" indent="0" algn="just">
              <a:buNone/>
            </a:pPr>
            <a:r>
              <a:rPr lang="es-EC" sz="2000" dirty="0" smtClean="0">
                <a:hlinkClick r:id="rId3" action="ppaction://hlinkfile"/>
              </a:rPr>
              <a:t>Comedor</a:t>
            </a:r>
            <a:endParaRPr lang="es-EC" sz="2000" dirty="0" smtClean="0"/>
          </a:p>
          <a:p>
            <a:pPr marL="0" indent="0" algn="just">
              <a:buNone/>
            </a:pPr>
            <a:r>
              <a:rPr lang="es-EC" sz="2000" dirty="0" smtClean="0">
                <a:hlinkClick r:id="rId4" action="ppaction://hlinkfile"/>
              </a:rPr>
              <a:t>Oficinas</a:t>
            </a:r>
            <a:endParaRPr lang="es-EC" sz="2000" dirty="0" smtClean="0"/>
          </a:p>
          <a:p>
            <a:pPr marL="0" indent="0" algn="just">
              <a:buNone/>
            </a:pPr>
            <a:r>
              <a:rPr lang="es-EC" sz="2000" dirty="0" smtClean="0">
                <a:hlinkClick r:id="rId5" action="ppaction://hlinkfile"/>
              </a:rPr>
              <a:t>Internado</a:t>
            </a:r>
            <a:endParaRPr lang="es-EC" sz="2000" dirty="0" smtClean="0"/>
          </a:p>
          <a:p>
            <a:pPr marL="0" indent="0" algn="just">
              <a:buNone/>
            </a:pPr>
            <a:r>
              <a:rPr lang="es-EC" sz="2000" dirty="0" smtClean="0">
                <a:hlinkClick r:id="rId6" action="ppaction://hlinkfile"/>
              </a:rPr>
              <a:t>Bodega</a:t>
            </a:r>
            <a:endParaRPr lang="es-EC" sz="2000" dirty="0" smtClean="0"/>
          </a:p>
          <a:p>
            <a:pPr marL="0" indent="0" algn="just">
              <a:buNone/>
            </a:pPr>
            <a:r>
              <a:rPr lang="es-EC" sz="2000" dirty="0" smtClean="0">
                <a:hlinkClick r:id="rId7" action="ppaction://hlinkfile"/>
              </a:rPr>
              <a:t>Vivero Forestal</a:t>
            </a:r>
            <a:endParaRPr lang="es-EC" sz="2000" dirty="0" smtClean="0"/>
          </a:p>
          <a:p>
            <a:pPr marL="0" indent="0" algn="just">
              <a:buNone/>
            </a:pPr>
            <a:r>
              <a:rPr lang="es-EC" sz="2000" dirty="0" smtClean="0">
                <a:hlinkClick r:id="rId8" action="ppaction://hlinkfile"/>
              </a:rPr>
              <a:t>Cultivos Establecidos</a:t>
            </a:r>
            <a:endParaRPr lang="es-EC" sz="2000" dirty="0" smtClean="0"/>
          </a:p>
          <a:p>
            <a:pPr marL="0" indent="0" algn="just">
              <a:buNone/>
            </a:pPr>
            <a:r>
              <a:rPr lang="es-EC" sz="2000" dirty="0" smtClean="0">
                <a:hlinkClick r:id="rId9" action="ppaction://hlinkfile"/>
              </a:rPr>
              <a:t>Avícola</a:t>
            </a:r>
            <a:endParaRPr lang="es-EC" sz="2000" dirty="0" smtClean="0"/>
          </a:p>
          <a:p>
            <a:pPr marL="0" indent="0" algn="just">
              <a:buNone/>
            </a:pPr>
            <a:r>
              <a:rPr lang="es-EC" sz="2000" dirty="0" smtClean="0">
                <a:hlinkClick r:id="rId10" action="ppaction://hlinkfile"/>
              </a:rPr>
              <a:t>Porcinos</a:t>
            </a:r>
            <a:endParaRPr lang="es-EC" sz="2000" dirty="0" smtClean="0"/>
          </a:p>
          <a:p>
            <a:pPr marL="0" indent="0" algn="just">
              <a:buNone/>
            </a:pPr>
            <a:r>
              <a:rPr lang="es-EC" sz="2000" dirty="0" smtClean="0">
                <a:hlinkClick r:id="rId11" action="ppaction://hlinkfile"/>
              </a:rPr>
              <a:t>Bovinos</a:t>
            </a:r>
            <a:endParaRPr lang="es-ES" sz="2000" dirty="0"/>
          </a:p>
          <a:p>
            <a:pPr marL="0" indent="0" algn="just">
              <a:buNone/>
            </a:pPr>
            <a:endParaRPr lang="es-ES" sz="2400" dirty="0"/>
          </a:p>
        </p:txBody>
      </p:sp>
      <p:pic>
        <p:nvPicPr>
          <p:cNvPr id="5122" name="Picture 2" descr="http://iasa2.espe.edu.ec/wp-content/uploads/2012/08/area-administrativ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024" y="1415064"/>
            <a:ext cx="8366975" cy="543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107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7" y="154546"/>
            <a:ext cx="10058400" cy="1097280"/>
          </a:xfrm>
        </p:spPr>
        <p:txBody>
          <a:bodyPr>
            <a:normAutofit/>
          </a:bodyPr>
          <a:lstStyle/>
          <a:p>
            <a:pPr>
              <a:spcBef>
                <a:spcPts val="0"/>
              </a:spcBef>
            </a:pPr>
            <a:r>
              <a:rPr lang="es-EC" b="1" noProof="1" smtClean="0"/>
              <a:t>3B.- </a:t>
            </a:r>
            <a:r>
              <a:rPr lang="es-EC" b="1" dirty="0" smtClean="0"/>
              <a:t>MATRIZ DE CUANTIFICACIÓN DE LOS IMPACTOS AMBIENTALES</a:t>
            </a:r>
            <a:endParaRPr lang="es-ES" b="1" noProof="1"/>
          </a:p>
        </p:txBody>
      </p:sp>
      <p:sp>
        <p:nvSpPr>
          <p:cNvPr id="3" name="Marcador de contenido 2"/>
          <p:cNvSpPr>
            <a:spLocks noGrp="1"/>
          </p:cNvSpPr>
          <p:nvPr>
            <p:ph idx="1"/>
          </p:nvPr>
        </p:nvSpPr>
        <p:spPr>
          <a:xfrm>
            <a:off x="927279" y="1571222"/>
            <a:ext cx="2897746" cy="5074275"/>
          </a:xfrm>
        </p:spPr>
        <p:txBody>
          <a:bodyPr>
            <a:noAutofit/>
          </a:bodyPr>
          <a:lstStyle/>
          <a:p>
            <a:pPr marL="0" indent="0" algn="just">
              <a:buNone/>
            </a:pPr>
            <a:r>
              <a:rPr lang="es-EC" sz="2000" dirty="0" smtClean="0">
                <a:hlinkClick r:id="rId3" action="ppaction://hlinkfile"/>
              </a:rPr>
              <a:t>Comedor</a:t>
            </a:r>
            <a:endParaRPr lang="es-EC" sz="2000" dirty="0" smtClean="0"/>
          </a:p>
          <a:p>
            <a:pPr marL="0" indent="0" algn="just">
              <a:buNone/>
            </a:pPr>
            <a:r>
              <a:rPr lang="es-EC" sz="2000" dirty="0" smtClean="0">
                <a:hlinkClick r:id="rId4" action="ppaction://hlinkfile"/>
              </a:rPr>
              <a:t>Oficinas</a:t>
            </a:r>
            <a:endParaRPr lang="es-EC" sz="2000" dirty="0" smtClean="0"/>
          </a:p>
          <a:p>
            <a:pPr marL="0" indent="0" algn="just">
              <a:buNone/>
            </a:pPr>
            <a:r>
              <a:rPr lang="es-EC" sz="2000" dirty="0" smtClean="0">
                <a:hlinkClick r:id="rId5" action="ppaction://hlinkfile"/>
              </a:rPr>
              <a:t>Internado</a:t>
            </a:r>
            <a:endParaRPr lang="es-EC" sz="2000" dirty="0" smtClean="0"/>
          </a:p>
          <a:p>
            <a:pPr marL="0" indent="0" algn="just">
              <a:buNone/>
            </a:pPr>
            <a:r>
              <a:rPr lang="es-EC" sz="2000" dirty="0" smtClean="0">
                <a:hlinkClick r:id="rId6" action="ppaction://hlinkfile"/>
              </a:rPr>
              <a:t>Bodega</a:t>
            </a:r>
            <a:endParaRPr lang="es-EC" sz="2000" dirty="0" smtClean="0"/>
          </a:p>
          <a:p>
            <a:pPr marL="0" indent="0" algn="just">
              <a:buNone/>
            </a:pPr>
            <a:r>
              <a:rPr lang="es-EC" sz="2000" dirty="0" smtClean="0">
                <a:hlinkClick r:id="rId7" action="ppaction://hlinkfile"/>
              </a:rPr>
              <a:t>Vivero Forestal</a:t>
            </a:r>
            <a:endParaRPr lang="es-EC" sz="2000" dirty="0" smtClean="0"/>
          </a:p>
          <a:p>
            <a:pPr marL="0" indent="0" algn="just">
              <a:buNone/>
            </a:pPr>
            <a:r>
              <a:rPr lang="es-EC" sz="2000" dirty="0" smtClean="0">
                <a:hlinkClick r:id="rId8" action="ppaction://hlinkfile"/>
              </a:rPr>
              <a:t>Cultivos Establecidos</a:t>
            </a:r>
            <a:endParaRPr lang="es-EC" sz="2000" dirty="0" smtClean="0"/>
          </a:p>
          <a:p>
            <a:pPr marL="0" indent="0" algn="just">
              <a:buNone/>
            </a:pPr>
            <a:r>
              <a:rPr lang="es-EC" sz="2000" dirty="0" smtClean="0">
                <a:hlinkClick r:id="rId9" action="ppaction://hlinkfile"/>
              </a:rPr>
              <a:t>Avícola</a:t>
            </a:r>
            <a:endParaRPr lang="es-EC" sz="2000" dirty="0" smtClean="0"/>
          </a:p>
          <a:p>
            <a:pPr marL="0" indent="0" algn="just">
              <a:buNone/>
            </a:pPr>
            <a:r>
              <a:rPr lang="es-EC" sz="2000" dirty="0" smtClean="0">
                <a:hlinkClick r:id="rId10" action="ppaction://hlinkfile"/>
              </a:rPr>
              <a:t>Porcinos</a:t>
            </a:r>
            <a:endParaRPr lang="es-EC" sz="2000" dirty="0" smtClean="0"/>
          </a:p>
          <a:p>
            <a:pPr marL="0" indent="0" algn="just">
              <a:buNone/>
            </a:pPr>
            <a:r>
              <a:rPr lang="es-EC" sz="2000" dirty="0" smtClean="0">
                <a:hlinkClick r:id="rId11" action="ppaction://hlinkfile"/>
              </a:rPr>
              <a:t>Bovinos</a:t>
            </a:r>
            <a:endParaRPr lang="es-ES" sz="2000" dirty="0"/>
          </a:p>
          <a:p>
            <a:pPr marL="0" indent="0" algn="just">
              <a:buNone/>
            </a:pPr>
            <a:endParaRPr lang="es-ES" sz="2400" dirty="0"/>
          </a:p>
        </p:txBody>
      </p:sp>
      <p:pic>
        <p:nvPicPr>
          <p:cNvPr id="4" name="Imagen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23974" y="1393600"/>
            <a:ext cx="4593463" cy="3445098"/>
          </a:xfrm>
          <a:prstGeom prst="rect">
            <a:avLst/>
          </a:prstGeom>
        </p:spPr>
      </p:pic>
      <p:pic>
        <p:nvPicPr>
          <p:cNvPr id="5" name="Imagen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3444" y="4108359"/>
            <a:ext cx="3518792" cy="2639094"/>
          </a:xfrm>
          <a:prstGeom prst="rect">
            <a:avLst/>
          </a:prstGeom>
        </p:spPr>
      </p:pic>
      <p:pic>
        <p:nvPicPr>
          <p:cNvPr id="8" name="Imagen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5425" y="1393600"/>
            <a:ext cx="3896575" cy="2922431"/>
          </a:xfrm>
          <a:prstGeom prst="rect">
            <a:avLst/>
          </a:prstGeom>
        </p:spPr>
      </p:pic>
    </p:spTree>
    <p:extLst>
      <p:ext uri="{BB962C8B-B14F-4D97-AF65-F5344CB8AC3E}">
        <p14:creationId xmlns:p14="http://schemas.microsoft.com/office/powerpoint/2010/main" val="34937822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6" y="154546"/>
            <a:ext cx="11299065" cy="1097280"/>
          </a:xfrm>
        </p:spPr>
        <p:txBody>
          <a:bodyPr>
            <a:normAutofit/>
          </a:bodyPr>
          <a:lstStyle/>
          <a:p>
            <a:pPr>
              <a:spcBef>
                <a:spcPts val="0"/>
              </a:spcBef>
            </a:pPr>
            <a:r>
              <a:rPr lang="es-EC" b="1" noProof="1" smtClean="0"/>
              <a:t>4A.- MATRIZ DE OBJETIVOS Y METAS AMBIENTALES</a:t>
            </a:r>
            <a:endParaRPr lang="es-ES" b="1" noProof="1"/>
          </a:p>
        </p:txBody>
      </p:sp>
      <p:sp>
        <p:nvSpPr>
          <p:cNvPr id="3" name="Marcador de contenido 2"/>
          <p:cNvSpPr>
            <a:spLocks noGrp="1"/>
          </p:cNvSpPr>
          <p:nvPr>
            <p:ph idx="1"/>
          </p:nvPr>
        </p:nvSpPr>
        <p:spPr>
          <a:xfrm>
            <a:off x="927279" y="1571222"/>
            <a:ext cx="2897746" cy="5074275"/>
          </a:xfrm>
        </p:spPr>
        <p:txBody>
          <a:bodyPr>
            <a:noAutofit/>
          </a:bodyPr>
          <a:lstStyle/>
          <a:p>
            <a:pPr marL="0" indent="0" algn="just">
              <a:buNone/>
            </a:pPr>
            <a:r>
              <a:rPr lang="es-EC" sz="2000" dirty="0" smtClean="0">
                <a:hlinkClick r:id="rId3" action="ppaction://hlinkfile"/>
              </a:rPr>
              <a:t>Comedor</a:t>
            </a:r>
            <a:endParaRPr lang="es-EC" sz="2000" dirty="0" smtClean="0"/>
          </a:p>
          <a:p>
            <a:pPr marL="0" indent="0" algn="just">
              <a:buNone/>
            </a:pPr>
            <a:r>
              <a:rPr lang="es-EC" sz="2000" dirty="0" smtClean="0">
                <a:hlinkClick r:id="rId4" action="ppaction://hlinkfile"/>
              </a:rPr>
              <a:t>Oficinas</a:t>
            </a:r>
            <a:endParaRPr lang="es-EC" sz="2000" dirty="0" smtClean="0"/>
          </a:p>
          <a:p>
            <a:pPr marL="0" indent="0" algn="just">
              <a:buNone/>
            </a:pPr>
            <a:r>
              <a:rPr lang="es-EC" sz="2000" dirty="0" smtClean="0">
                <a:hlinkClick r:id="rId5" action="ppaction://hlinkfile"/>
              </a:rPr>
              <a:t>Internado</a:t>
            </a:r>
            <a:endParaRPr lang="es-EC" sz="2000" dirty="0" smtClean="0"/>
          </a:p>
          <a:p>
            <a:pPr marL="0" indent="0" algn="just">
              <a:buNone/>
            </a:pPr>
            <a:r>
              <a:rPr lang="es-EC" sz="2000" dirty="0" smtClean="0">
                <a:hlinkClick r:id="rId6" action="ppaction://hlinkfile"/>
              </a:rPr>
              <a:t>Bodega</a:t>
            </a:r>
            <a:endParaRPr lang="es-EC" sz="2000" dirty="0" smtClean="0"/>
          </a:p>
          <a:p>
            <a:pPr marL="0" indent="0" algn="just">
              <a:buNone/>
            </a:pPr>
            <a:r>
              <a:rPr lang="es-EC" sz="2000" dirty="0" smtClean="0">
                <a:hlinkClick r:id="rId7" action="ppaction://hlinkfile"/>
              </a:rPr>
              <a:t>Vivero Forestal</a:t>
            </a:r>
            <a:endParaRPr lang="es-EC" sz="2000" dirty="0" smtClean="0"/>
          </a:p>
          <a:p>
            <a:pPr marL="0" indent="0" algn="just">
              <a:buNone/>
            </a:pPr>
            <a:r>
              <a:rPr lang="es-EC" sz="2000" dirty="0" smtClean="0">
                <a:hlinkClick r:id="rId8" action="ppaction://hlinkfile"/>
              </a:rPr>
              <a:t>Cultivos Establecidos</a:t>
            </a:r>
            <a:endParaRPr lang="es-EC" sz="2000" dirty="0" smtClean="0"/>
          </a:p>
          <a:p>
            <a:pPr marL="0" indent="0" algn="just">
              <a:buNone/>
            </a:pPr>
            <a:r>
              <a:rPr lang="es-EC" sz="2000" dirty="0" smtClean="0">
                <a:hlinkClick r:id="rId9" action="ppaction://hlinkfile"/>
              </a:rPr>
              <a:t>Avícola</a:t>
            </a:r>
            <a:endParaRPr lang="es-EC" sz="2000" dirty="0" smtClean="0"/>
          </a:p>
          <a:p>
            <a:pPr marL="0" indent="0" algn="just">
              <a:buNone/>
            </a:pPr>
            <a:r>
              <a:rPr lang="es-EC" sz="2000" dirty="0" smtClean="0">
                <a:hlinkClick r:id="rId10" action="ppaction://hlinkfile"/>
              </a:rPr>
              <a:t>Porcinos</a:t>
            </a:r>
            <a:endParaRPr lang="es-EC" sz="2000" dirty="0" smtClean="0"/>
          </a:p>
          <a:p>
            <a:pPr marL="0" indent="0" algn="just">
              <a:buNone/>
            </a:pPr>
            <a:r>
              <a:rPr lang="es-EC" sz="2000" dirty="0" smtClean="0">
                <a:hlinkClick r:id="rId11" action="ppaction://hlinkfile"/>
              </a:rPr>
              <a:t>Bovinos</a:t>
            </a:r>
            <a:endParaRPr lang="es-ES" sz="2000" dirty="0"/>
          </a:p>
          <a:p>
            <a:pPr marL="0" indent="0" algn="just">
              <a:buNone/>
            </a:pPr>
            <a:endParaRPr lang="es-ES" sz="2400" dirty="0"/>
          </a:p>
        </p:txBody>
      </p:sp>
      <p:cxnSp>
        <p:nvCxnSpPr>
          <p:cNvPr id="8" name="Conector recto de flecha 7"/>
          <p:cNvCxnSpPr/>
          <p:nvPr/>
        </p:nvCxnSpPr>
        <p:spPr>
          <a:xfrm>
            <a:off x="2202287" y="1828800"/>
            <a:ext cx="1236372" cy="354779"/>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12"/>
          <a:stretch>
            <a:fillRect/>
          </a:stretch>
        </p:blipFill>
        <p:spPr>
          <a:xfrm>
            <a:off x="3560285" y="2041911"/>
            <a:ext cx="8631715" cy="3508023"/>
          </a:xfrm>
          <a:prstGeom prst="rect">
            <a:avLst/>
          </a:prstGeom>
        </p:spPr>
      </p:pic>
    </p:spTree>
    <p:extLst>
      <p:ext uri="{BB962C8B-B14F-4D97-AF65-F5344CB8AC3E}">
        <p14:creationId xmlns:p14="http://schemas.microsoft.com/office/powerpoint/2010/main" val="27539005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196" y="154546"/>
            <a:ext cx="11299065" cy="1097280"/>
          </a:xfrm>
        </p:spPr>
        <p:txBody>
          <a:bodyPr>
            <a:normAutofit/>
          </a:bodyPr>
          <a:lstStyle/>
          <a:p>
            <a:pPr>
              <a:spcBef>
                <a:spcPts val="0"/>
              </a:spcBef>
            </a:pPr>
            <a:r>
              <a:rPr lang="es-EC" b="1" noProof="1" smtClean="0"/>
              <a:t>4B.- PROGRAMAS DE GESTION AMBIENTAL</a:t>
            </a:r>
            <a:endParaRPr lang="es-ES" b="1" noProof="1"/>
          </a:p>
        </p:txBody>
      </p:sp>
      <p:sp>
        <p:nvSpPr>
          <p:cNvPr id="3" name="Marcador de contenido 2"/>
          <p:cNvSpPr>
            <a:spLocks noGrp="1"/>
          </p:cNvSpPr>
          <p:nvPr>
            <p:ph idx="1"/>
          </p:nvPr>
        </p:nvSpPr>
        <p:spPr>
          <a:xfrm>
            <a:off x="927279" y="1571222"/>
            <a:ext cx="2897746" cy="5074275"/>
          </a:xfrm>
        </p:spPr>
        <p:txBody>
          <a:bodyPr>
            <a:noAutofit/>
          </a:bodyPr>
          <a:lstStyle/>
          <a:p>
            <a:pPr marL="0" indent="0" algn="just">
              <a:buNone/>
            </a:pPr>
            <a:r>
              <a:rPr lang="es-EC" sz="2000" dirty="0" smtClean="0">
                <a:hlinkClick r:id="rId3" action="ppaction://hlinkfile"/>
              </a:rPr>
              <a:t>Comedor</a:t>
            </a:r>
            <a:endParaRPr lang="es-EC" sz="2000" dirty="0" smtClean="0"/>
          </a:p>
          <a:p>
            <a:pPr marL="0" indent="0" algn="just">
              <a:buNone/>
            </a:pPr>
            <a:r>
              <a:rPr lang="es-EC" sz="2000" dirty="0" smtClean="0">
                <a:hlinkClick r:id="rId4" action="ppaction://hlinkfile"/>
              </a:rPr>
              <a:t>Oficinas</a:t>
            </a:r>
            <a:endParaRPr lang="es-EC" sz="2000" dirty="0" smtClean="0"/>
          </a:p>
          <a:p>
            <a:pPr marL="0" indent="0" algn="just">
              <a:buNone/>
            </a:pPr>
            <a:r>
              <a:rPr lang="es-EC" sz="2000" dirty="0" smtClean="0">
                <a:hlinkClick r:id="rId5" action="ppaction://hlinkfile"/>
              </a:rPr>
              <a:t>Internado</a:t>
            </a:r>
            <a:endParaRPr lang="es-EC" sz="2000" dirty="0" smtClean="0"/>
          </a:p>
          <a:p>
            <a:pPr marL="0" indent="0" algn="just">
              <a:buNone/>
            </a:pPr>
            <a:r>
              <a:rPr lang="es-EC" sz="2000" dirty="0" smtClean="0">
                <a:hlinkClick r:id="rId6" action="ppaction://hlinkfile"/>
              </a:rPr>
              <a:t>Bodega</a:t>
            </a:r>
            <a:endParaRPr lang="es-EC" sz="2000" dirty="0" smtClean="0"/>
          </a:p>
          <a:p>
            <a:pPr marL="0" indent="0" algn="just">
              <a:buNone/>
            </a:pPr>
            <a:r>
              <a:rPr lang="es-EC" sz="2000" dirty="0" smtClean="0">
                <a:hlinkClick r:id="rId7" action="ppaction://hlinkfile"/>
              </a:rPr>
              <a:t>Vivero Forestal</a:t>
            </a:r>
            <a:endParaRPr lang="es-EC" sz="2000" dirty="0" smtClean="0"/>
          </a:p>
          <a:p>
            <a:pPr marL="0" indent="0" algn="just">
              <a:buNone/>
            </a:pPr>
            <a:r>
              <a:rPr lang="es-EC" sz="2000" dirty="0" smtClean="0">
                <a:hlinkClick r:id="rId8" action="ppaction://hlinkfile"/>
              </a:rPr>
              <a:t>Cultivos Establecidos</a:t>
            </a:r>
            <a:endParaRPr lang="es-EC" sz="2000" dirty="0" smtClean="0"/>
          </a:p>
          <a:p>
            <a:pPr marL="0" indent="0" algn="just">
              <a:buNone/>
            </a:pPr>
            <a:r>
              <a:rPr lang="es-EC" sz="2000" dirty="0" smtClean="0">
                <a:hlinkClick r:id="rId9" action="ppaction://hlinkfile"/>
              </a:rPr>
              <a:t>Avícola</a:t>
            </a:r>
            <a:endParaRPr lang="es-EC" sz="2000" dirty="0" smtClean="0"/>
          </a:p>
          <a:p>
            <a:pPr marL="0" indent="0" algn="just">
              <a:buNone/>
            </a:pPr>
            <a:r>
              <a:rPr lang="es-EC" sz="2000" dirty="0" smtClean="0">
                <a:hlinkClick r:id="rId10" action="ppaction://hlinkfile"/>
              </a:rPr>
              <a:t>Porcinos</a:t>
            </a:r>
            <a:endParaRPr lang="es-EC" sz="2000" dirty="0" smtClean="0"/>
          </a:p>
          <a:p>
            <a:pPr marL="0" indent="0" algn="just">
              <a:buNone/>
            </a:pPr>
            <a:r>
              <a:rPr lang="es-EC" sz="2000" dirty="0" smtClean="0">
                <a:hlinkClick r:id="rId11" action="ppaction://hlinkfile"/>
              </a:rPr>
              <a:t>Bovinos</a:t>
            </a:r>
            <a:endParaRPr lang="es-ES" sz="2000" dirty="0"/>
          </a:p>
          <a:p>
            <a:pPr marL="0" indent="0" algn="just">
              <a:buNone/>
            </a:pPr>
            <a:endParaRPr lang="es-ES" sz="2400" dirty="0"/>
          </a:p>
        </p:txBody>
      </p:sp>
      <p:pic>
        <p:nvPicPr>
          <p:cNvPr id="4" name="Imagen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73770" y="1403797"/>
            <a:ext cx="7418230" cy="5454203"/>
          </a:xfrm>
          <a:prstGeom prst="rect">
            <a:avLst/>
          </a:prstGeom>
        </p:spPr>
      </p:pic>
    </p:spTree>
    <p:extLst>
      <p:ext uri="{BB962C8B-B14F-4D97-AF65-F5344CB8AC3E}">
        <p14:creationId xmlns:p14="http://schemas.microsoft.com/office/powerpoint/2010/main" val="39000656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60" y="261079"/>
            <a:ext cx="5717915" cy="428843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187" y="343525"/>
            <a:ext cx="5498059" cy="4123544"/>
          </a:xfrm>
          <a:prstGeom prst="rect">
            <a:avLst/>
          </a:prstGeom>
        </p:spPr>
      </p:pic>
      <p:pic>
        <p:nvPicPr>
          <p:cNvPr id="5" name="Imagen 4"/>
          <p:cNvPicPr/>
          <p:nvPr/>
        </p:nvPicPr>
        <p:blipFill rotWithShape="1">
          <a:blip r:embed="rId4">
            <a:extLst>
              <a:ext uri="{28A0092B-C50C-407E-A947-70E740481C1C}">
                <a14:useLocalDpi xmlns:a14="http://schemas.microsoft.com/office/drawing/2010/main" val="0"/>
              </a:ext>
            </a:extLst>
          </a:blip>
          <a:srcRect b="8019"/>
          <a:stretch/>
        </p:blipFill>
        <p:spPr bwMode="auto">
          <a:xfrm>
            <a:off x="3072984" y="1878938"/>
            <a:ext cx="6245350" cy="4386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84446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b="1" noProof="1" smtClean="0"/>
              <a:t>CONCLUSIONES</a:t>
            </a:r>
            <a:endParaRPr lang="es-ES" b="1" noProof="1"/>
          </a:p>
        </p:txBody>
      </p:sp>
      <p:sp>
        <p:nvSpPr>
          <p:cNvPr id="3" name="Marcador de posición de contenido 2"/>
          <p:cNvSpPr>
            <a:spLocks noGrp="1"/>
          </p:cNvSpPr>
          <p:nvPr>
            <p:ph idx="1"/>
          </p:nvPr>
        </p:nvSpPr>
        <p:spPr>
          <a:xfrm>
            <a:off x="564524" y="1714500"/>
            <a:ext cx="10678732" cy="4840846"/>
          </a:xfrm>
        </p:spPr>
        <p:txBody>
          <a:bodyPr>
            <a:normAutofit fontScale="92500" lnSpcReduction="20000"/>
          </a:bodyPr>
          <a:lstStyle/>
          <a:p>
            <a:pPr lvl="0" algn="just"/>
            <a:r>
              <a:rPr lang="es-EC" sz="2600" dirty="0"/>
              <a:t>La implementación de un </a:t>
            </a:r>
            <a:r>
              <a:rPr lang="es-EC" sz="2600" dirty="0" smtClean="0"/>
              <a:t>SGA bajo </a:t>
            </a:r>
            <a:r>
              <a:rPr lang="es-EC" sz="2600" dirty="0"/>
              <a:t>la Norma ISO </a:t>
            </a:r>
            <a:r>
              <a:rPr lang="es-EC" sz="2600" dirty="0" smtClean="0"/>
              <a:t>es </a:t>
            </a:r>
            <a:r>
              <a:rPr lang="es-EC" sz="2600" dirty="0"/>
              <a:t>factible y permitirá a la </a:t>
            </a:r>
            <a:r>
              <a:rPr lang="es-EC" sz="2600" dirty="0" smtClean="0"/>
              <a:t>Carrera de Ing. Agropecuaria de la ESPE </a:t>
            </a:r>
            <a:r>
              <a:rPr lang="es-EC" sz="2600" dirty="0"/>
              <a:t>manejar sus recursos y actividades de forma amigable con el </a:t>
            </a:r>
            <a:r>
              <a:rPr lang="es-EC" sz="2600" dirty="0" smtClean="0"/>
              <a:t>ambiente, generando un </a:t>
            </a:r>
            <a:r>
              <a:rPr lang="es-EC" sz="2600" dirty="0"/>
              <a:t>valor agregado y</a:t>
            </a:r>
            <a:r>
              <a:rPr lang="es-EC" sz="2600" dirty="0" smtClean="0"/>
              <a:t> </a:t>
            </a:r>
            <a:r>
              <a:rPr lang="es-EC" sz="2600" dirty="0"/>
              <a:t>el reconocimiento </a:t>
            </a:r>
            <a:r>
              <a:rPr lang="es-EC" sz="2600" dirty="0" smtClean="0"/>
              <a:t>de </a:t>
            </a:r>
            <a:r>
              <a:rPr lang="es-EC" sz="2600" dirty="0"/>
              <a:t>la comunidad </a:t>
            </a:r>
            <a:r>
              <a:rPr lang="es-EC" sz="2600" dirty="0" smtClean="0"/>
              <a:t>universitaria ecuatoriana, convirtiéndose en</a:t>
            </a:r>
            <a:r>
              <a:rPr lang="es-ES" sz="2600" dirty="0" smtClean="0"/>
              <a:t> </a:t>
            </a:r>
            <a:r>
              <a:rPr lang="es-ES" sz="2600" dirty="0"/>
              <a:t>un plan piloto y </a:t>
            </a:r>
            <a:r>
              <a:rPr lang="es-ES" sz="2600" dirty="0" smtClean="0"/>
              <a:t>pionero.</a:t>
            </a:r>
            <a:endParaRPr lang="es-ES" sz="2600" dirty="0"/>
          </a:p>
          <a:p>
            <a:pPr lvl="0" algn="just"/>
            <a:r>
              <a:rPr lang="es-ES" sz="2600" dirty="0"/>
              <a:t>La implementación del </a:t>
            </a:r>
            <a:r>
              <a:rPr lang="es-ES" sz="2600" dirty="0" smtClean="0"/>
              <a:t>SGA traerá </a:t>
            </a:r>
            <a:r>
              <a:rPr lang="es-ES" sz="2600" dirty="0"/>
              <a:t>mayor </a:t>
            </a:r>
            <a:r>
              <a:rPr lang="es-ES" sz="2600" dirty="0" smtClean="0"/>
              <a:t>competitividad, </a:t>
            </a:r>
            <a:r>
              <a:rPr lang="es-ES" sz="2600" dirty="0"/>
              <a:t>productividad, </a:t>
            </a:r>
            <a:r>
              <a:rPr lang="es-ES" sz="2600" dirty="0" smtClean="0"/>
              <a:t>eficiencia, creando una </a:t>
            </a:r>
            <a:r>
              <a:rPr lang="es-ES" sz="2600" dirty="0"/>
              <a:t>concientización ambiental de sus </a:t>
            </a:r>
            <a:r>
              <a:rPr lang="es-ES" sz="2600" dirty="0" smtClean="0"/>
              <a:t>usuarios, mejorando </a:t>
            </a:r>
            <a:r>
              <a:rPr lang="es-ES" sz="2600" dirty="0"/>
              <a:t>la imagen </a:t>
            </a:r>
            <a:r>
              <a:rPr lang="es-ES" sz="2600" dirty="0" smtClean="0"/>
              <a:t>Institucional. </a:t>
            </a:r>
            <a:endParaRPr lang="es-ES" sz="2600" dirty="0"/>
          </a:p>
          <a:p>
            <a:pPr lvl="0" algn="just"/>
            <a:r>
              <a:rPr lang="es-EC" sz="2600" dirty="0" smtClean="0"/>
              <a:t>Se puede donar </a:t>
            </a:r>
            <a:r>
              <a:rPr lang="es-EC" sz="2600" dirty="0" err="1" smtClean="0"/>
              <a:t>ó</a:t>
            </a:r>
            <a:r>
              <a:rPr lang="es-EC" sz="2600" dirty="0" smtClean="0"/>
              <a:t> comercializar todos los elementos reciclados en el proceso.</a:t>
            </a:r>
            <a:endParaRPr lang="es-ES" sz="2600" dirty="0"/>
          </a:p>
          <a:p>
            <a:pPr lvl="0" algn="just"/>
            <a:r>
              <a:rPr lang="es-EC" sz="2600" dirty="0" smtClean="0"/>
              <a:t>En </a:t>
            </a:r>
            <a:r>
              <a:rPr lang="es-EC" sz="2600" dirty="0" smtClean="0"/>
              <a:t>la Hda. Zoila Luz no se aplica el Reglamento </a:t>
            </a:r>
            <a:r>
              <a:rPr lang="es-EC" sz="2600" dirty="0"/>
              <a:t>Interno de la </a:t>
            </a:r>
            <a:r>
              <a:rPr lang="es-EC" sz="2600" dirty="0" smtClean="0"/>
              <a:t>ESPE</a:t>
            </a:r>
            <a:r>
              <a:rPr lang="es-EC" sz="2600" dirty="0"/>
              <a:t> </a:t>
            </a:r>
            <a:r>
              <a:rPr lang="es-EC" sz="2600" dirty="0" smtClean="0"/>
              <a:t>en lo referente a gestión ambiental.</a:t>
            </a:r>
            <a:endParaRPr lang="es-ES" sz="2600" dirty="0"/>
          </a:p>
          <a:p>
            <a:pPr marL="0" indent="0" algn="l" defTabSz="914400">
              <a:spcBef>
                <a:spcPts val="2200"/>
              </a:spcBef>
              <a:buClr>
                <a:schemeClr val="tx1">
                  <a:lumMod val="65000"/>
                </a:schemeClr>
              </a:buClr>
              <a:buNone/>
            </a:pPr>
            <a:endParaRPr lang="es-ES" noProof="1"/>
          </a:p>
        </p:txBody>
      </p:sp>
      <p:pic>
        <p:nvPicPr>
          <p:cNvPr id="4098" name="Picture 2" descr="http://cdn.clasipar.com/pictures/photos/002/733/254/vg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474" y="0"/>
            <a:ext cx="1428526" cy="133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C" b="1" noProof="1" smtClean="0"/>
              <a:t>RECOMENDACIONES</a:t>
            </a:r>
            <a:endParaRPr lang="es-ES" b="1" noProof="1"/>
          </a:p>
        </p:txBody>
      </p:sp>
      <p:sp>
        <p:nvSpPr>
          <p:cNvPr id="3" name="Marcador de posición de contenido 2"/>
          <p:cNvSpPr>
            <a:spLocks noGrp="1"/>
          </p:cNvSpPr>
          <p:nvPr>
            <p:ph idx="1"/>
          </p:nvPr>
        </p:nvSpPr>
        <p:spPr>
          <a:xfrm>
            <a:off x="3822879" y="1524668"/>
            <a:ext cx="7920507" cy="4995393"/>
          </a:xfrm>
        </p:spPr>
        <p:txBody>
          <a:bodyPr>
            <a:normAutofit lnSpcReduction="10000"/>
          </a:bodyPr>
          <a:lstStyle/>
          <a:p>
            <a:pPr lvl="0" algn="just"/>
            <a:r>
              <a:rPr lang="es-EC" sz="1800" dirty="0" smtClean="0"/>
              <a:t>Crear </a:t>
            </a:r>
            <a:r>
              <a:rPr lang="es-EC" sz="1800" dirty="0"/>
              <a:t>un Departamento de Gestión Ambiental en la Hda. Zoila Luz</a:t>
            </a:r>
            <a:r>
              <a:rPr lang="es-EC" sz="1800" dirty="0" smtClean="0"/>
              <a:t>, que implante, ejecute y controle permanente un SGA. </a:t>
            </a:r>
            <a:endParaRPr lang="es-ES" sz="1800" dirty="0"/>
          </a:p>
          <a:p>
            <a:pPr algn="just"/>
            <a:r>
              <a:rPr lang="es-EC" sz="1800" dirty="0" smtClean="0"/>
              <a:t>Considerar y aplicar </a:t>
            </a:r>
            <a:r>
              <a:rPr lang="es-EC" sz="1800" dirty="0"/>
              <a:t>los Objetivos y Metas Ambientales expuestos en el presente trabajo, así como sus respectivos Programas de Gestión Ambiental.</a:t>
            </a:r>
            <a:endParaRPr lang="es-ES" sz="1800" dirty="0"/>
          </a:p>
          <a:p>
            <a:pPr lvl="0" algn="just"/>
            <a:r>
              <a:rPr lang="es-EC" sz="1800" dirty="0" smtClean="0"/>
              <a:t>Considerar </a:t>
            </a:r>
            <a:r>
              <a:rPr lang="es-EC" sz="1800" dirty="0"/>
              <a:t>la Certificación de la </a:t>
            </a:r>
            <a:r>
              <a:rPr lang="es-EC" sz="1800" dirty="0" smtClean="0"/>
              <a:t>Hacienda Zoila Luz </a:t>
            </a:r>
            <a:r>
              <a:rPr lang="es-EC" sz="1800" dirty="0"/>
              <a:t>bajo la Norma ISO </a:t>
            </a:r>
            <a:r>
              <a:rPr lang="es-EC" sz="1800" dirty="0" smtClean="0"/>
              <a:t>14001, </a:t>
            </a:r>
            <a:r>
              <a:rPr lang="es-EC" sz="1800" dirty="0" smtClean="0"/>
              <a:t>para que sea un </a:t>
            </a:r>
            <a:r>
              <a:rPr lang="es-EC" sz="1800" dirty="0" smtClean="0"/>
              <a:t>ejemplo ante </a:t>
            </a:r>
            <a:r>
              <a:rPr lang="es-EC" sz="1800" dirty="0"/>
              <a:t>la comunidad e Instituciones </a:t>
            </a:r>
            <a:r>
              <a:rPr lang="es-EC" sz="1800" dirty="0" smtClean="0"/>
              <a:t>gubernamentales.</a:t>
            </a:r>
            <a:endParaRPr lang="es-ES" sz="1800" dirty="0"/>
          </a:p>
          <a:p>
            <a:pPr lvl="0" algn="just"/>
            <a:r>
              <a:rPr lang="es-EC" sz="1800" dirty="0" smtClean="0"/>
              <a:t>Crear </a:t>
            </a:r>
            <a:r>
              <a:rPr lang="es-EC" sz="1800" dirty="0"/>
              <a:t>un área adjunta a Bodega, “Bodega de reciclaje”, que será el área de acopio y comercialización de reciclaje.</a:t>
            </a:r>
            <a:endParaRPr lang="es-ES" sz="1800" dirty="0"/>
          </a:p>
          <a:p>
            <a:pPr lvl="0" algn="just"/>
            <a:r>
              <a:rPr lang="es-EC" sz="1800" dirty="0"/>
              <a:t>En toda las áreas analizadas, la </a:t>
            </a:r>
            <a:r>
              <a:rPr lang="es-EC" sz="1800" dirty="0" smtClean="0"/>
              <a:t>dirección disponga </a:t>
            </a:r>
            <a:r>
              <a:rPr lang="es-EC" sz="1800" dirty="0"/>
              <a:t>el reúso y el reciclaje de los elementos posibles.</a:t>
            </a:r>
            <a:endParaRPr lang="es-ES" sz="1800" dirty="0"/>
          </a:p>
          <a:p>
            <a:pPr algn="just"/>
            <a:r>
              <a:rPr lang="es-EC" sz="1800" dirty="0"/>
              <a:t>Continuar con el plan de mejoras que se está llevando actualmente en la Carrera de Ingeniería </a:t>
            </a:r>
            <a:r>
              <a:rPr lang="es-EC" sz="1800" dirty="0" smtClean="0"/>
              <a:t>Agropecuaria en la perspectiva de su Acreditación.</a:t>
            </a:r>
            <a:endParaRPr lang="es-ES" sz="1800" dirty="0"/>
          </a:p>
          <a:p>
            <a:pPr marL="0" lvl="0" indent="0" algn="just">
              <a:buNone/>
            </a:pPr>
            <a:endParaRPr lang="es-ES" sz="1400" dirty="0"/>
          </a:p>
        </p:txBody>
      </p:sp>
      <p:pic>
        <p:nvPicPr>
          <p:cNvPr id="6146" name="Picture 2" descr="http://soniadiez.es/wp-content/uploads/2012/02/recomendaci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8553"/>
            <a:ext cx="3395730" cy="54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846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30" y="5412040"/>
            <a:ext cx="4224270" cy="122081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22" y="5571569"/>
            <a:ext cx="873247" cy="901755"/>
          </a:xfrm>
          <a:prstGeom prst="rect">
            <a:avLst/>
          </a:prstGeom>
        </p:spPr>
      </p:pic>
      <p:pic>
        <p:nvPicPr>
          <p:cNvPr id="7170" name="Picture 2" descr="http://potencialidadenmovimiento.com/wp-content/uploads/2013/12/gracia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365" y="1025759"/>
            <a:ext cx="78676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25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defTabSz="914400">
              <a:lnSpc>
                <a:spcPct val="90000"/>
              </a:lnSpc>
              <a:spcBef>
                <a:spcPts val="0"/>
              </a:spcBef>
              <a:buNone/>
            </a:pPr>
            <a:r>
              <a:rPr lang="es-ES" b="1" noProof="1" smtClean="0"/>
              <a:t>INTRODUCCIÓN</a:t>
            </a:r>
            <a:endParaRPr lang="es-ES" b="1" noProof="1"/>
          </a:p>
        </p:txBody>
      </p:sp>
      <p:sp>
        <p:nvSpPr>
          <p:cNvPr id="3" name="Marcador de posición de contenido 2"/>
          <p:cNvSpPr>
            <a:spLocks noGrp="1"/>
          </p:cNvSpPr>
          <p:nvPr>
            <p:ph idx="1"/>
          </p:nvPr>
        </p:nvSpPr>
        <p:spPr>
          <a:xfrm>
            <a:off x="152400" y="1946318"/>
            <a:ext cx="7497651" cy="2174921"/>
          </a:xfrm>
        </p:spPr>
        <p:txBody>
          <a:bodyPr>
            <a:normAutofit/>
          </a:bodyPr>
          <a:lstStyle/>
          <a:p>
            <a:pPr algn="just"/>
            <a:r>
              <a:rPr lang="es-EC" dirty="0"/>
              <a:t>Actualmente en la Hda. Zoila Luz funciona la Carrera de Ingeniería Agropecuaria de la ESPE-Santo Domingo, institución que hasta la presente no maneja una política ambiental; tampoco tiene un control de los impactos de las actividades </a:t>
            </a:r>
            <a:r>
              <a:rPr lang="es-EC" dirty="0" smtClean="0"/>
              <a:t>productivas </a:t>
            </a:r>
            <a:r>
              <a:rPr lang="es-EC" dirty="0"/>
              <a:t>sobre el medio ambiente, </a:t>
            </a:r>
            <a:r>
              <a:rPr lang="es-EC" dirty="0" smtClean="0"/>
              <a:t>no tiene </a:t>
            </a:r>
            <a:r>
              <a:rPr lang="es-MX" dirty="0" smtClean="0"/>
              <a:t>un </a:t>
            </a:r>
            <a:r>
              <a:rPr lang="es-MX" dirty="0"/>
              <a:t>Sistema de Gestión Ambiental</a:t>
            </a:r>
            <a:r>
              <a:rPr lang="es-MX" dirty="0" smtClean="0"/>
              <a:t>.</a:t>
            </a:r>
          </a:p>
        </p:txBody>
      </p:sp>
      <p:sp>
        <p:nvSpPr>
          <p:cNvPr id="4" name="CuadroTexto 3"/>
          <p:cNvSpPr txBox="1"/>
          <p:nvPr/>
        </p:nvSpPr>
        <p:spPr>
          <a:xfrm>
            <a:off x="152399" y="4254445"/>
            <a:ext cx="7497651" cy="2062103"/>
          </a:xfrm>
          <a:prstGeom prst="rect">
            <a:avLst/>
          </a:prstGeom>
          <a:noFill/>
        </p:spPr>
        <p:txBody>
          <a:bodyPr wrap="square" rtlCol="0">
            <a:spAutoFit/>
          </a:bodyPr>
          <a:lstStyle/>
          <a:p>
            <a:pPr marL="342900" indent="-342900" algn="just">
              <a:buFont typeface="Arial" panose="020B0604020202020204" pitchFamily="34" charset="0"/>
              <a:buChar char="•"/>
            </a:pPr>
            <a:r>
              <a:rPr lang="es-EC" sz="2200" dirty="0"/>
              <a:t>La Naturaleza del presente estudio surge de ese ideal de realizar algo útil, necesario y de interés para la Universidad de las Fuerzas Armadas, debido a la carencia de estudios similares en todas las Instituciones educativas del país.</a:t>
            </a:r>
            <a:endParaRPr lang="es-ES" sz="2200" dirty="0"/>
          </a:p>
          <a:p>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354" y="2073499"/>
            <a:ext cx="4361645" cy="3663502"/>
          </a:xfrm>
          <a:prstGeom prst="rect">
            <a:avLst/>
          </a:prstGeom>
        </p:spPr>
      </p:pic>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defTabSz="914400">
              <a:lnSpc>
                <a:spcPct val="90000"/>
              </a:lnSpc>
              <a:spcBef>
                <a:spcPts val="0"/>
              </a:spcBef>
              <a:buNone/>
            </a:pPr>
            <a:r>
              <a:rPr lang="es-ES" b="1" noProof="1" smtClean="0"/>
              <a:t>INTRODUCCIÓN</a:t>
            </a:r>
            <a:endParaRPr lang="es-ES" b="1" noProof="1"/>
          </a:p>
        </p:txBody>
      </p:sp>
      <p:sp>
        <p:nvSpPr>
          <p:cNvPr id="3" name="Marcador de posición de contenido 2"/>
          <p:cNvSpPr>
            <a:spLocks noGrp="1"/>
          </p:cNvSpPr>
          <p:nvPr>
            <p:ph idx="1"/>
          </p:nvPr>
        </p:nvSpPr>
        <p:spPr>
          <a:xfrm>
            <a:off x="154547" y="2452239"/>
            <a:ext cx="4687910" cy="3684966"/>
          </a:xfrm>
        </p:spPr>
        <p:txBody>
          <a:bodyPr>
            <a:normAutofit/>
          </a:bodyPr>
          <a:lstStyle/>
          <a:p>
            <a:pPr algn="just"/>
            <a:r>
              <a:rPr lang="es-EC" sz="2400" dirty="0" smtClean="0"/>
              <a:t>La </a:t>
            </a:r>
            <a:r>
              <a:rPr lang="es-EC" sz="2400" dirty="0"/>
              <a:t>base del estudio fue la Norma ISO 14001, un</a:t>
            </a:r>
            <a:r>
              <a:rPr lang="es-ES" sz="2400" dirty="0"/>
              <a:t> marco reconocido mundialmente el cual se</a:t>
            </a:r>
            <a:r>
              <a:rPr lang="es-EC" sz="2400" dirty="0"/>
              <a:t> centra en proveer un conjunto de estándares basados en procedimientos. </a:t>
            </a:r>
            <a:endParaRPr lang="es-ES" sz="2400" dirty="0"/>
          </a:p>
          <a:p>
            <a:pPr algn="just"/>
            <a:endParaRPr lang="es-EC" noProof="1"/>
          </a:p>
        </p:txBody>
      </p:sp>
      <p:pic>
        <p:nvPicPr>
          <p:cNvPr id="2052" name="Picture 4" descr="http://www.kanban.es/wp-content/uploads/2013/08/ISO-14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735" y="57983"/>
            <a:ext cx="1850265" cy="12305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673" y="1443865"/>
            <a:ext cx="6628327" cy="5414135"/>
          </a:xfrm>
          <a:prstGeom prst="rect">
            <a:avLst/>
          </a:prstGeom>
        </p:spPr>
      </p:pic>
    </p:spTree>
    <p:extLst>
      <p:ext uri="{BB962C8B-B14F-4D97-AF65-F5344CB8AC3E}">
        <p14:creationId xmlns:p14="http://schemas.microsoft.com/office/powerpoint/2010/main" val="9927046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222" y="165636"/>
            <a:ext cx="10058400" cy="1097280"/>
          </a:xfrm>
        </p:spPr>
        <p:txBody>
          <a:bodyPr>
            <a:normAutofit/>
          </a:bodyPr>
          <a:lstStyle/>
          <a:p>
            <a:pPr algn="l" defTabSz="914400">
              <a:lnSpc>
                <a:spcPct val="90000"/>
              </a:lnSpc>
              <a:spcBef>
                <a:spcPts val="0"/>
              </a:spcBef>
              <a:buNone/>
            </a:pPr>
            <a:r>
              <a:rPr lang="es-ES" b="1" noProof="1" smtClean="0"/>
              <a:t>OBJETIVOS</a:t>
            </a:r>
            <a:endParaRPr lang="es-ES" b="1" noProof="1"/>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248" y="0"/>
            <a:ext cx="2680748" cy="1340374"/>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1698560371"/>
              </p:ext>
            </p:extLst>
          </p:nvPr>
        </p:nvGraphicFramePr>
        <p:xfrm>
          <a:off x="809222" y="3116687"/>
          <a:ext cx="10846158" cy="3322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Marcador de posición de contenido 2"/>
          <p:cNvSpPr txBox="1">
            <a:spLocks/>
          </p:cNvSpPr>
          <p:nvPr/>
        </p:nvSpPr>
        <p:spPr>
          <a:xfrm>
            <a:off x="809222" y="1607711"/>
            <a:ext cx="10846158" cy="1508976"/>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marL="0" indent="0">
              <a:buNone/>
            </a:pPr>
            <a:r>
              <a:rPr lang="es-EC" b="1" dirty="0" smtClean="0"/>
              <a:t>GENERAL:</a:t>
            </a:r>
          </a:p>
          <a:p>
            <a:pPr marL="0" indent="0" algn="just">
              <a:buNone/>
            </a:pPr>
            <a:r>
              <a:rPr lang="es-EC" dirty="0" smtClean="0"/>
              <a:t>“</a:t>
            </a:r>
            <a:r>
              <a:rPr lang="es-EC" dirty="0"/>
              <a:t>Realizar el estudio de factibilidad  para la implementación de un Sistema de Gestión Ambiental bajo la Norma ISO 14001  en la H</a:t>
            </a:r>
            <a:r>
              <a:rPr lang="es-EC" dirty="0" smtClean="0"/>
              <a:t>acienda </a:t>
            </a:r>
            <a:r>
              <a:rPr lang="es-EC" dirty="0"/>
              <a:t>Zoila Luz de la ESPE-Santo Domingo de los Tsáchilas”</a:t>
            </a:r>
            <a:endParaRPr lang="es-ES" noProof="1"/>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defTabSz="914400">
              <a:lnSpc>
                <a:spcPct val="90000"/>
              </a:lnSpc>
              <a:spcBef>
                <a:spcPts val="0"/>
              </a:spcBef>
              <a:buNone/>
            </a:pPr>
            <a:r>
              <a:rPr lang="es-EC" b="1" noProof="1" smtClean="0"/>
              <a:t>REVISIÓN DE LITERATURA</a:t>
            </a:r>
            <a:endParaRPr lang="es-ES" b="1" noProof="1"/>
          </a:p>
        </p:txBody>
      </p:sp>
      <p:sp>
        <p:nvSpPr>
          <p:cNvPr id="3" name="Marcador de contenido 2"/>
          <p:cNvSpPr>
            <a:spLocks noGrp="1"/>
          </p:cNvSpPr>
          <p:nvPr>
            <p:ph idx="1"/>
          </p:nvPr>
        </p:nvSpPr>
        <p:spPr>
          <a:xfrm>
            <a:off x="1066800" y="1714500"/>
            <a:ext cx="9403724" cy="3527202"/>
          </a:xfrm>
        </p:spPr>
        <p:txBody>
          <a:bodyPr>
            <a:noAutofit/>
          </a:bodyPr>
          <a:lstStyle/>
          <a:p>
            <a:r>
              <a:rPr lang="es-EC" sz="4000" dirty="0"/>
              <a:t>¿Qué es un SGA ?</a:t>
            </a:r>
          </a:p>
          <a:p>
            <a:pPr marL="0" indent="0">
              <a:buNone/>
            </a:pPr>
            <a:endParaRPr lang="es-EC" sz="4000" dirty="0" smtClean="0"/>
          </a:p>
          <a:p>
            <a:r>
              <a:rPr lang="es-EC" sz="4000" dirty="0" smtClean="0"/>
              <a:t>¿Qué es ISO 14001?</a:t>
            </a:r>
          </a:p>
          <a:p>
            <a:pPr marL="0" indent="0">
              <a:buNone/>
            </a:pPr>
            <a:endParaRPr lang="es-EC" sz="4000" dirty="0"/>
          </a:p>
          <a:p>
            <a:r>
              <a:rPr lang="es-EC" sz="4000" dirty="0" smtClean="0"/>
              <a:t>¿Qué es una Política Ambiental ?</a:t>
            </a:r>
            <a:endParaRPr lang="es-ES" sz="4000" dirty="0"/>
          </a:p>
        </p:txBody>
      </p:sp>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40620" y="1970216"/>
            <a:ext cx="3054402" cy="3885199"/>
          </a:xfrm>
          <a:prstGeom prst="rect">
            <a:avLst/>
          </a:prstGeom>
        </p:spPr>
      </p:pic>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alpaper.es/images/wallpapers/Campo-verde-38599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24662" y="2803866"/>
            <a:ext cx="11125654" cy="3416320"/>
          </a:xfrm>
          <a:prstGeom prst="rect">
            <a:avLst/>
          </a:prstGeom>
          <a:noFill/>
        </p:spPr>
        <p:txBody>
          <a:bodyPr wrap="square" rtlCol="0">
            <a:spAutoFit/>
          </a:bodyPr>
          <a:lstStyle/>
          <a:p>
            <a:endParaRPr lang="es-EC" sz="2800" b="1" dirty="0" smtClean="0"/>
          </a:p>
          <a:p>
            <a:r>
              <a:rPr lang="es-EC" sz="4800" b="1" dirty="0" smtClean="0"/>
              <a:t>¿Qué es un SGA?</a:t>
            </a:r>
          </a:p>
          <a:p>
            <a:endParaRPr lang="es-EC" sz="2800" b="1" dirty="0"/>
          </a:p>
          <a:p>
            <a:pPr algn="just"/>
            <a:r>
              <a:rPr lang="es-ES" sz="2800" dirty="0"/>
              <a:t>E</a:t>
            </a:r>
            <a:r>
              <a:rPr lang="es-ES" sz="2800" dirty="0" smtClean="0"/>
              <a:t>s </a:t>
            </a:r>
            <a:r>
              <a:rPr lang="es-ES" sz="2800" dirty="0"/>
              <a:t>un proceso cíclico de planificación, implantación, revisión y mejora de los procedimientos y acciones que lleva a cabo una organización para realizar su actividad garantizando el cumplimiento de sus objetivos ambientales.</a:t>
            </a:r>
            <a:endParaRPr lang="es-ES" dirty="0"/>
          </a:p>
        </p:txBody>
      </p:sp>
    </p:spTree>
    <p:extLst>
      <p:ext uri="{BB962C8B-B14F-4D97-AF65-F5344CB8AC3E}">
        <p14:creationId xmlns:p14="http://schemas.microsoft.com/office/powerpoint/2010/main" val="1194569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6" y="-1"/>
            <a:ext cx="12178484" cy="6865619"/>
          </a:xfrm>
          <a:prstGeom prst="rect">
            <a:avLst/>
          </a:prstGeom>
        </p:spPr>
      </p:pic>
      <p:sp>
        <p:nvSpPr>
          <p:cNvPr id="5" name="CuadroTexto 4"/>
          <p:cNvSpPr txBox="1"/>
          <p:nvPr/>
        </p:nvSpPr>
        <p:spPr>
          <a:xfrm>
            <a:off x="2910625" y="3309871"/>
            <a:ext cx="7920507" cy="2246769"/>
          </a:xfrm>
          <a:prstGeom prst="rect">
            <a:avLst/>
          </a:prstGeom>
          <a:noFill/>
        </p:spPr>
        <p:txBody>
          <a:bodyPr wrap="square" rtlCol="0">
            <a:spAutoFit/>
          </a:bodyPr>
          <a:lstStyle/>
          <a:p>
            <a:pPr algn="ctr"/>
            <a:r>
              <a:rPr lang="es-EC" sz="4000" dirty="0" smtClean="0">
                <a:solidFill>
                  <a:schemeClr val="bg1"/>
                </a:solidFill>
              </a:rPr>
              <a:t>Es una norma internacional que certifica un Sistema de Gestión Ambiental (SGA)</a:t>
            </a:r>
          </a:p>
          <a:p>
            <a:pPr algn="just"/>
            <a:endParaRPr lang="es-EC" sz="2000" dirty="0">
              <a:solidFill>
                <a:schemeClr val="bg1"/>
              </a:solidFill>
            </a:endParaRPr>
          </a:p>
        </p:txBody>
      </p:sp>
    </p:spTree>
    <p:extLst>
      <p:ext uri="{BB962C8B-B14F-4D97-AF65-F5344CB8AC3E}">
        <p14:creationId xmlns:p14="http://schemas.microsoft.com/office/powerpoint/2010/main" val="2210468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0"/>
            <a:ext cx="12904631" cy="7552426"/>
          </a:xfrm>
          <a:prstGeom prst="rect">
            <a:avLst/>
          </a:prstGeom>
        </p:spPr>
      </p:pic>
      <p:sp>
        <p:nvSpPr>
          <p:cNvPr id="3" name="CuadroTexto 2"/>
          <p:cNvSpPr txBox="1"/>
          <p:nvPr/>
        </p:nvSpPr>
        <p:spPr>
          <a:xfrm>
            <a:off x="721215" y="631063"/>
            <a:ext cx="10792498" cy="4431983"/>
          </a:xfrm>
          <a:prstGeom prst="rect">
            <a:avLst/>
          </a:prstGeom>
          <a:noFill/>
        </p:spPr>
        <p:txBody>
          <a:bodyPr wrap="square" rtlCol="0">
            <a:spAutoFit/>
          </a:bodyPr>
          <a:lstStyle/>
          <a:p>
            <a:r>
              <a:rPr lang="es-EC" sz="4800" b="1" dirty="0" smtClean="0"/>
              <a:t>¿Qué es  una Política Ambiental?</a:t>
            </a:r>
          </a:p>
          <a:p>
            <a:endParaRPr lang="es-EC" dirty="0"/>
          </a:p>
          <a:p>
            <a:endParaRPr lang="es-EC" dirty="0" smtClean="0"/>
          </a:p>
          <a:p>
            <a:pPr algn="just"/>
            <a:r>
              <a:rPr lang="es-EC" sz="3200" dirty="0" smtClean="0"/>
              <a:t>La ISO 14001 la define como </a:t>
            </a:r>
            <a:r>
              <a:rPr lang="es-EC" sz="3200" dirty="0" smtClean="0"/>
              <a:t>una </a:t>
            </a:r>
            <a:r>
              <a:rPr lang="es-EC" sz="3200" dirty="0" smtClean="0"/>
              <a:t>declaración hecha </a:t>
            </a:r>
            <a:r>
              <a:rPr lang="es-EC" sz="3200" dirty="0" smtClean="0"/>
              <a:t>por la </a:t>
            </a:r>
            <a:r>
              <a:rPr lang="es-EC" sz="3200" dirty="0" smtClean="0"/>
              <a:t>Institución</a:t>
            </a:r>
            <a:r>
              <a:rPr lang="es-EC" sz="3200" dirty="0" smtClean="0"/>
              <a:t> </a:t>
            </a:r>
            <a:r>
              <a:rPr lang="es-EC" sz="3200" dirty="0" smtClean="0"/>
              <a:t>sobre sus intenciones y principios con relación al desempeño ambiental general</a:t>
            </a:r>
            <a:r>
              <a:rPr lang="es-EC" sz="3200" dirty="0" smtClean="0"/>
              <a:t>.</a:t>
            </a:r>
            <a:endParaRPr lang="es-EC" sz="3200" dirty="0" smtClean="0"/>
          </a:p>
          <a:p>
            <a:pPr algn="just"/>
            <a:endParaRPr lang="es-EC" sz="2800" dirty="0"/>
          </a:p>
          <a:p>
            <a:pPr algn="just"/>
            <a:endParaRPr lang="es-EC" sz="2800" dirty="0" smtClean="0"/>
          </a:p>
          <a:p>
            <a:pPr algn="just"/>
            <a:endParaRPr lang="es-EC" sz="2800" dirty="0"/>
          </a:p>
          <a:p>
            <a:pPr algn="just"/>
            <a:endParaRPr lang="es-ES" dirty="0"/>
          </a:p>
        </p:txBody>
      </p:sp>
    </p:spTree>
    <p:extLst>
      <p:ext uri="{BB962C8B-B14F-4D97-AF65-F5344CB8AC3E}">
        <p14:creationId xmlns:p14="http://schemas.microsoft.com/office/powerpoint/2010/main" val="29786681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ceProject_16x9_TP102922646.potx" id="{51759793-40C1-42DE-9E22-426DECE40442}" vid="{C13A4E40-E29B-4D38-9BF8-FFC6BE69CB0C}"/>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2993B34-2A1E-4D69-B46F-FD7F62543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1285</Words>
  <Application>Microsoft Office PowerPoint</Application>
  <PresentationFormat>Panorámica</PresentationFormat>
  <Paragraphs>188</Paragraphs>
  <Slides>27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Candara</vt:lpstr>
      <vt:lpstr>Times New Roman</vt:lpstr>
      <vt:lpstr>Wingdings</vt:lpstr>
      <vt:lpstr>Academic Science 16x9</vt:lpstr>
      <vt:lpstr>Presentación de PowerPoint</vt:lpstr>
      <vt:lpstr>ESTUDIO DE FACTIBILIDAD PARA LA IMPLEMENTACIÓN DE UN SISTEMA DE GESTIÓN AMBIENTAL BAJO LA NORMA ISO 14001   EN LA HACIENDA ZOILA LUZ ESPE-SANTO DOMINGO DE LOS TSACHILAS </vt:lpstr>
      <vt:lpstr>INTRODUCCIÓN</vt:lpstr>
      <vt:lpstr>INTRODUCCIÓN</vt:lpstr>
      <vt:lpstr>OBJETIVOS</vt:lpstr>
      <vt:lpstr>REVISIÓN DE LITERATURA</vt:lpstr>
      <vt:lpstr>Presentación de PowerPoint</vt:lpstr>
      <vt:lpstr>Presentación de PowerPoint</vt:lpstr>
      <vt:lpstr>Presentación de PowerPoint</vt:lpstr>
      <vt:lpstr>VENTAJAS Y RAZONES PARA IMPLEMENTAR UN SGA</vt:lpstr>
      <vt:lpstr>EXPERIENCIAS EN UNIVERSIDADES DEL EXTERIOR</vt:lpstr>
      <vt:lpstr>¿ QUE DICE LA ESPE EN GESTION AMBIENTAL ?</vt:lpstr>
      <vt:lpstr>¿ QUE DICE LA ESPE EN GESTION AMBIENTAL ?</vt:lpstr>
      <vt:lpstr>EXPERIENCIAS DE SGA EN EMPRESAS</vt:lpstr>
      <vt:lpstr>MARCO LEGAL</vt:lpstr>
      <vt:lpstr>MARCO LEGAL</vt:lpstr>
      <vt:lpstr>METODOLOGIA</vt:lpstr>
      <vt:lpstr>1.- Política Ambiental Hda. Zoila Luz</vt:lpstr>
      <vt:lpstr>2.- REVISIÓN AMBIENTAL INICIAL R.A.I.</vt:lpstr>
      <vt:lpstr>3A.- MATRIZ DE IDENTIFICACIÓN, DESCRIPCIÓN Y EVALUACIÓN DE LOS IMPACTOS</vt:lpstr>
      <vt:lpstr>3B.- MATRIZ DE CUANTIFICACIÓN DE LOS IMPACTOS AMBIENTALES</vt:lpstr>
      <vt:lpstr>4A.- MATRIZ DE OBJETIVOS Y METAS AMBIENTALES</vt:lpstr>
      <vt:lpstr>4B.- PROGRAMAS DE GESTION AMBIENTAL</vt:lpstr>
      <vt:lpstr>Presentación de PowerPoint</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2014-09-05T01:54:55Z</dcterms:created>
  <dcterms:modified xsi:type="dcterms:W3CDTF">2014-09-26T15:39:57Z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TC029226479991</vt:lpwstr>
  </property>
</Properties>
</file>