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302" r:id="rId2"/>
    <p:sldId id="259" r:id="rId3"/>
    <p:sldId id="260" r:id="rId4"/>
    <p:sldId id="262" r:id="rId5"/>
    <p:sldId id="264" r:id="rId6"/>
    <p:sldId id="265" r:id="rId7"/>
    <p:sldId id="268" r:id="rId8"/>
    <p:sldId id="269" r:id="rId9"/>
    <p:sldId id="270" r:id="rId10"/>
    <p:sldId id="271" r:id="rId11"/>
    <p:sldId id="272" r:id="rId12"/>
    <p:sldId id="274" r:id="rId13"/>
    <p:sldId id="279" r:id="rId14"/>
    <p:sldId id="285" r:id="rId15"/>
    <p:sldId id="287" r:id="rId16"/>
    <p:sldId id="288" r:id="rId17"/>
    <p:sldId id="290" r:id="rId18"/>
    <p:sldId id="291" r:id="rId19"/>
    <p:sldId id="292" r:id="rId20"/>
    <p:sldId id="293" r:id="rId21"/>
    <p:sldId id="294" r:id="rId22"/>
    <p:sldId id="295" r:id="rId23"/>
    <p:sldId id="296" r:id="rId24"/>
    <p:sldId id="297" r:id="rId25"/>
    <p:sldId id="298" r:id="rId26"/>
    <p:sldId id="300" r:id="rId27"/>
    <p:sldId id="301"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9F751-6662-4338-94E8-73E06E313402}" type="datetimeFigureOut">
              <a:rPr lang="es-ES" smtClean="0"/>
              <a:pPr/>
              <a:t>10/04/2014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53F1E-5B1A-4B8E-9CEC-BA19B16F734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kern="1200" dirty="0" smtClean="0">
                <a:solidFill>
                  <a:schemeClr val="tx1"/>
                </a:solidFill>
                <a:latin typeface="+mn-lt"/>
                <a:ea typeface="+mn-ea"/>
                <a:cs typeface="+mn-cs"/>
              </a:rPr>
              <a:t>La población económicamente activa ocupada (PEAO) que se encuentren en los quintiles 4 y 5 de las parroquias Rumipamba, Jipijapa, Iñaquito y Concepción.</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6C953F1E-5B1A-4B8E-9CEC-BA19B16F7347}" type="slidenum">
              <a:rPr lang="es-ES" smtClean="0"/>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AFF226DD-1CEE-4B23-94DA-C344D3ED2567}" type="datetimeFigureOut">
              <a:rPr lang="es-ES" smtClean="0"/>
              <a:pPr/>
              <a:t>10/04/2014</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E3720F6-741D-4D46-853B-3EF8C64EE28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F226DD-1CEE-4B23-94DA-C344D3ED2567}" type="datetimeFigureOut">
              <a:rPr lang="es-ES" smtClean="0"/>
              <a:pPr/>
              <a:t>10/04/2014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E3720F6-741D-4D46-853B-3EF8C64EE28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F226DD-1CEE-4B23-94DA-C344D3ED2567}" type="datetimeFigureOut">
              <a:rPr lang="es-ES" smtClean="0"/>
              <a:pPr/>
              <a:t>10/04/2014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E3720F6-741D-4D46-853B-3EF8C64EE28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AFF226DD-1CEE-4B23-94DA-C344D3ED2567}" type="datetimeFigureOut">
              <a:rPr lang="es-ES" smtClean="0"/>
              <a:pPr/>
              <a:t>10/04/2014</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BE3720F6-741D-4D46-853B-3EF8C64EE28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AFF226DD-1CEE-4B23-94DA-C344D3ED2567}" type="datetimeFigureOut">
              <a:rPr lang="es-ES" smtClean="0"/>
              <a:pPr/>
              <a:t>10/04/2014</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BE3720F6-741D-4D46-853B-3EF8C64EE28E}"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AFF226DD-1CEE-4B23-94DA-C344D3ED2567}" type="datetimeFigureOut">
              <a:rPr lang="es-ES" smtClean="0"/>
              <a:pPr/>
              <a:t>10/04/2014</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BE3720F6-741D-4D46-853B-3EF8C64EE28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AFF226DD-1CEE-4B23-94DA-C344D3ED2567}" type="datetimeFigureOut">
              <a:rPr lang="es-ES" smtClean="0"/>
              <a:pPr/>
              <a:t>10/04/2014</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BE3720F6-741D-4D46-853B-3EF8C64EE28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FF226DD-1CEE-4B23-94DA-C344D3ED2567}" type="datetimeFigureOut">
              <a:rPr lang="es-ES" smtClean="0"/>
              <a:pPr/>
              <a:t>10/04/2014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E3720F6-741D-4D46-853B-3EF8C64EE28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AFF226DD-1CEE-4B23-94DA-C344D3ED2567}" type="datetimeFigureOut">
              <a:rPr lang="es-ES" smtClean="0"/>
              <a:pPr/>
              <a:t>10/04/2014</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BE3720F6-741D-4D46-853B-3EF8C64EE28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AFF226DD-1CEE-4B23-94DA-C344D3ED2567}" type="datetimeFigureOut">
              <a:rPr lang="es-ES" smtClean="0"/>
              <a:pPr/>
              <a:t>10/04/2014</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BE3720F6-741D-4D46-853B-3EF8C64EE28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AFF226DD-1CEE-4B23-94DA-C344D3ED2567}" type="datetimeFigureOut">
              <a:rPr lang="es-ES" smtClean="0"/>
              <a:pPr/>
              <a:t>10/04/2014</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BE3720F6-741D-4D46-853B-3EF8C64EE28E}"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FF226DD-1CEE-4B23-94DA-C344D3ED2567}" type="datetimeFigureOut">
              <a:rPr lang="es-ES" smtClean="0"/>
              <a:pPr/>
              <a:t>10/04/2014</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E3720F6-741D-4D46-853B-3EF8C64EE28E}"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1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1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17.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2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22.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 Id="rId4" Type="http://schemas.openxmlformats.org/officeDocument/2006/relationships/image" Target="../media/image53.png"/></Relationships>
</file>

<file path=ppt/slides/_rels/slide2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2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548680"/>
            <a:ext cx="8208912" cy="1566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1 Título"/>
          <p:cNvSpPr txBox="1">
            <a:spLocks/>
          </p:cNvSpPr>
          <p:nvPr/>
        </p:nvSpPr>
        <p:spPr>
          <a:xfrm>
            <a:off x="827584" y="2348880"/>
            <a:ext cx="7848600" cy="3816424"/>
          </a:xfrm>
          <a:prstGeom prst="rect">
            <a:avLst/>
          </a:prstGeom>
        </p:spPr>
        <p:txBody>
          <a:bodyPr/>
          <a:lstStyle/>
          <a:p>
            <a:pPr algn="ctr"/>
            <a:r>
              <a:rPr lang="es-ES" sz="2000" b="1" dirty="0">
                <a:solidFill>
                  <a:srgbClr val="000000"/>
                </a:solidFill>
                <a:effectLst>
                  <a:outerShdw blurRad="38100" dist="38100" dir="2700000" algn="tl">
                    <a:srgbClr val="000000">
                      <a:alpha val="43137"/>
                    </a:srgbClr>
                  </a:outerShdw>
                </a:effectLst>
              </a:rPr>
              <a:t>DEPARTAMENTO DE CIENCIAS </a:t>
            </a:r>
            <a:r>
              <a:rPr lang="es-ES" sz="2000" b="1" dirty="0" smtClean="0">
                <a:solidFill>
                  <a:srgbClr val="000000"/>
                </a:solidFill>
                <a:effectLst>
                  <a:outerShdw blurRad="38100" dist="38100" dir="2700000" algn="tl">
                    <a:srgbClr val="000000">
                      <a:alpha val="43137"/>
                    </a:srgbClr>
                  </a:outerShdw>
                </a:effectLst>
              </a:rPr>
              <a:t>ECONOMICAS</a:t>
            </a:r>
            <a:r>
              <a:rPr lang="es-ES" sz="2000" b="1" dirty="0">
                <a:solidFill>
                  <a:srgbClr val="000000"/>
                </a:solidFill>
                <a:effectLst>
                  <a:outerShdw blurRad="38100" dist="38100" dir="2700000" algn="tl">
                    <a:srgbClr val="000000">
                      <a:alpha val="43137"/>
                    </a:srgbClr>
                  </a:outerShdw>
                </a:effectLst>
              </a:rPr>
              <a:t>, ADMINISTRATIVAS Y DEL COMERCIO</a:t>
            </a:r>
            <a:br>
              <a:rPr lang="es-ES" sz="2000" b="1" dirty="0">
                <a:solidFill>
                  <a:srgbClr val="000000"/>
                </a:solidFill>
                <a:effectLst>
                  <a:outerShdw blurRad="38100" dist="38100" dir="2700000" algn="tl">
                    <a:srgbClr val="000000">
                      <a:alpha val="43137"/>
                    </a:srgbClr>
                  </a:outerShdw>
                </a:effectLst>
              </a:rPr>
            </a:br>
            <a:r>
              <a:rPr lang="es-ES" sz="2000" b="1" dirty="0">
                <a:solidFill>
                  <a:srgbClr val="000000"/>
                </a:solidFill>
                <a:effectLst>
                  <a:outerShdw blurRad="38100" dist="38100" dir="2700000" algn="tl">
                    <a:srgbClr val="000000">
                      <a:alpha val="43137"/>
                    </a:srgbClr>
                  </a:outerShdw>
                </a:effectLst>
              </a:rPr>
              <a:t/>
            </a:r>
            <a:br>
              <a:rPr lang="es-ES" sz="2000" b="1" dirty="0">
                <a:solidFill>
                  <a:srgbClr val="000000"/>
                </a:solidFill>
                <a:effectLst>
                  <a:outerShdw blurRad="38100" dist="38100" dir="2700000" algn="tl">
                    <a:srgbClr val="000000">
                      <a:alpha val="43137"/>
                    </a:srgbClr>
                  </a:outerShdw>
                </a:effectLst>
              </a:rPr>
            </a:br>
            <a:r>
              <a:rPr lang="en-US" sz="2000" b="1" dirty="0"/>
              <a:t> </a:t>
            </a:r>
            <a:endParaRPr lang="en-US" sz="2000" dirty="0"/>
          </a:p>
          <a:p>
            <a:pPr algn="ctr"/>
            <a:r>
              <a:rPr lang="es-EC" sz="2000" b="1" dirty="0"/>
              <a:t>TESIS DE GRADO PREVIA LA </a:t>
            </a:r>
            <a:r>
              <a:rPr lang="es-EC" sz="2000" b="1" dirty="0" smtClean="0"/>
              <a:t>OBTENCION </a:t>
            </a:r>
            <a:r>
              <a:rPr lang="es-EC" sz="2000" b="1" dirty="0"/>
              <a:t>DEL </a:t>
            </a:r>
            <a:r>
              <a:rPr lang="es-EC" sz="2000" b="1" dirty="0" smtClean="0"/>
              <a:t>TITULO </a:t>
            </a:r>
            <a:r>
              <a:rPr lang="es-EC" sz="2000" b="1" dirty="0"/>
              <a:t>DE</a:t>
            </a:r>
            <a:endParaRPr lang="en-US" sz="2000" dirty="0"/>
          </a:p>
          <a:p>
            <a:pPr algn="ctr"/>
            <a:r>
              <a:rPr lang="es-EC" sz="2000" b="1" dirty="0" smtClean="0"/>
              <a:t>INGENIERO COMERCIAL</a:t>
            </a:r>
            <a:r>
              <a:rPr lang="es-EC" sz="2000" b="1" dirty="0"/>
              <a:t> </a:t>
            </a:r>
            <a:endParaRPr lang="en-US" sz="2000" dirty="0"/>
          </a:p>
          <a:p>
            <a:pPr algn="ctr"/>
            <a:endParaRPr lang="en-US" sz="2000" dirty="0"/>
          </a:p>
          <a:p>
            <a:pPr algn="ctr"/>
            <a:r>
              <a:rPr lang="es-EC" sz="2000" b="1" dirty="0" smtClean="0"/>
              <a:t>“</a:t>
            </a:r>
            <a:r>
              <a:rPr lang="es-EC" sz="2000" dirty="0" smtClean="0"/>
              <a:t>ESTUDIO </a:t>
            </a:r>
            <a:r>
              <a:rPr lang="es-EC" sz="2000" dirty="0"/>
              <a:t>DE </a:t>
            </a:r>
            <a:r>
              <a:rPr lang="es-EC" sz="2000" dirty="0" smtClean="0"/>
              <a:t>PREFACTIBILIDAD </a:t>
            </a:r>
            <a:r>
              <a:rPr lang="es-EC" sz="2000" dirty="0"/>
              <a:t>PARA LA </a:t>
            </a:r>
            <a:r>
              <a:rPr lang="es-EC" sz="2000" dirty="0" smtClean="0"/>
              <a:t>CREACION </a:t>
            </a:r>
            <a:r>
              <a:rPr lang="es-EC" sz="2000" dirty="0"/>
              <a:t>DE UN </a:t>
            </a:r>
            <a:r>
              <a:rPr lang="es-EC" sz="2000" dirty="0" smtClean="0"/>
              <a:t>CENTRO DE ACONDICIONAMIENTO CORPORAL UBICADO EN EL SECTOR NORTE DE LA CIUDAD DE QUITO</a:t>
            </a:r>
            <a:endParaRPr lang="es-ES" sz="2400" b="1" dirty="0" smtClean="0">
              <a:solidFill>
                <a:srgbClr val="000000"/>
              </a:solidFill>
              <a:effectLst>
                <a:outerShdw blurRad="38100" dist="38100" dir="2700000" algn="tl">
                  <a:srgbClr val="000000">
                    <a:alpha val="43137"/>
                  </a:srgbClr>
                </a:outerShdw>
              </a:effectLst>
            </a:endParaRPr>
          </a:p>
          <a:p>
            <a:pPr algn="ctr">
              <a:defRPr/>
            </a:pPr>
            <a:r>
              <a:rPr lang="es-ES" sz="2400" b="1" dirty="0">
                <a:solidFill>
                  <a:srgbClr val="000000"/>
                </a:solidFill>
                <a:effectLst>
                  <a:outerShdw blurRad="38100" dist="38100" dir="2700000" algn="tl">
                    <a:srgbClr val="000000">
                      <a:alpha val="43137"/>
                    </a:srgbClr>
                  </a:outerShdw>
                </a:effectLst>
              </a:rPr>
              <a:t/>
            </a:r>
            <a:br>
              <a:rPr lang="es-ES" sz="2400" b="1" dirty="0">
                <a:solidFill>
                  <a:srgbClr val="000000"/>
                </a:solidFill>
                <a:effectLst>
                  <a:outerShdw blurRad="38100" dist="38100" dir="2700000" algn="tl">
                    <a:srgbClr val="000000">
                      <a:alpha val="43137"/>
                    </a:srgbClr>
                  </a:outerShdw>
                </a:effectLst>
              </a:rPr>
            </a:br>
            <a:r>
              <a:rPr lang="es-ES" dirty="0" smtClean="0">
                <a:solidFill>
                  <a:srgbClr val="000000"/>
                </a:solidFill>
                <a:effectLst>
                  <a:outerShdw blurRad="38100" dist="38100" dir="2700000" algn="tl">
                    <a:srgbClr val="000000">
                      <a:alpha val="43137"/>
                    </a:srgbClr>
                  </a:outerShdw>
                </a:effectLst>
              </a:rPr>
              <a:t>ANDRADE ROMERO LUIS CARLOS</a:t>
            </a:r>
          </a:p>
          <a:p>
            <a:pPr algn="ctr">
              <a:defRPr/>
            </a:pPr>
            <a:endParaRPr lang="es-ES" dirty="0">
              <a:solidFill>
                <a:srgbClr val="000000"/>
              </a:solidFill>
              <a:effectLst>
                <a:outerShdw blurRad="38100" dist="38100" dir="2700000" algn="tl">
                  <a:srgbClr val="000000">
                    <a:alpha val="43137"/>
                  </a:srgbClr>
                </a:outerShdw>
              </a:effectLst>
            </a:endParaRPr>
          </a:p>
          <a:p>
            <a:pPr algn="ctr">
              <a:defRPr/>
            </a:pPr>
            <a:r>
              <a:rPr lang="es-ES" dirty="0" smtClean="0">
                <a:solidFill>
                  <a:srgbClr val="000000"/>
                </a:solidFill>
                <a:effectLst>
                  <a:outerShdw blurRad="38100" dist="38100" dir="2700000" algn="tl">
                    <a:srgbClr val="000000">
                      <a:alpha val="43137"/>
                    </a:srgbClr>
                  </a:outerShdw>
                </a:effectLst>
              </a:rPr>
              <a:t>MARZO 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DEMANDA INSATISFECHA</a:t>
            </a:r>
            <a:endParaRPr lang="es-ES" dirty="0"/>
          </a:p>
        </p:txBody>
      </p:sp>
      <p:pic>
        <p:nvPicPr>
          <p:cNvPr id="30722" name="Picture 2"/>
          <p:cNvPicPr>
            <a:picLocks noChangeAspect="1" noChangeArrowheads="1"/>
          </p:cNvPicPr>
          <p:nvPr/>
        </p:nvPicPr>
        <p:blipFill>
          <a:blip r:embed="rId2" cstate="print"/>
          <a:srcRect/>
          <a:stretch>
            <a:fillRect/>
          </a:stretch>
        </p:blipFill>
        <p:spPr bwMode="auto">
          <a:xfrm>
            <a:off x="2000232" y="1833563"/>
            <a:ext cx="5286412" cy="416720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37" presetClass="entr" presetSubtype="0" fill="hold" nodeType="afterEffect">
                                  <p:stCondLst>
                                    <p:cond delay="0"/>
                                  </p:stCondLst>
                                  <p:childTnLst>
                                    <p:set>
                                      <p:cBhvr>
                                        <p:cTn id="12" dur="1" fill="hold">
                                          <p:stCondLst>
                                            <p:cond delay="0"/>
                                          </p:stCondLst>
                                        </p:cTn>
                                        <p:tgtEl>
                                          <p:spTgt spid="30722"/>
                                        </p:tgtEl>
                                        <p:attrNameLst>
                                          <p:attrName>style.visibility</p:attrName>
                                        </p:attrNameLst>
                                      </p:cBhvr>
                                      <p:to>
                                        <p:strVal val="visible"/>
                                      </p:to>
                                    </p:set>
                                    <p:animEffect transition="in" filter="fade">
                                      <p:cBhvr>
                                        <p:cTn id="13" dur="1000"/>
                                        <p:tgtEl>
                                          <p:spTgt spid="30722"/>
                                        </p:tgtEl>
                                      </p:cBhvr>
                                    </p:animEffect>
                                    <p:anim calcmode="lin" valueType="num">
                                      <p:cBhvr>
                                        <p:cTn id="14" dur="1000" fill="hold"/>
                                        <p:tgtEl>
                                          <p:spTgt spid="30722"/>
                                        </p:tgtEl>
                                        <p:attrNameLst>
                                          <p:attrName>ppt_x</p:attrName>
                                        </p:attrNameLst>
                                      </p:cBhvr>
                                      <p:tavLst>
                                        <p:tav tm="0">
                                          <p:val>
                                            <p:strVal val="#ppt_x"/>
                                          </p:val>
                                        </p:tav>
                                        <p:tav tm="100000">
                                          <p:val>
                                            <p:strVal val="#ppt_x"/>
                                          </p:val>
                                        </p:tav>
                                      </p:tavLst>
                                    </p:anim>
                                    <p:anim calcmode="lin" valueType="num">
                                      <p:cBhvr>
                                        <p:cTn id="15" dur="900" decel="100000" fill="hold"/>
                                        <p:tgtEl>
                                          <p:spTgt spid="30722"/>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07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582594"/>
          </a:xfrm>
        </p:spPr>
        <p:txBody>
          <a:bodyPr>
            <a:normAutofit/>
          </a:bodyPr>
          <a:lstStyle/>
          <a:p>
            <a:pPr algn="ctr"/>
            <a:r>
              <a:rPr lang="es-ES" sz="2800" dirty="0" smtClean="0"/>
              <a:t>MERCADO Y COMERCIALIZACION</a:t>
            </a:r>
            <a:endParaRPr lang="es-ES" sz="2800" dirty="0"/>
          </a:p>
        </p:txBody>
      </p:sp>
      <p:sp>
        <p:nvSpPr>
          <p:cNvPr id="3" name="2 Marcador de contenido"/>
          <p:cNvSpPr>
            <a:spLocks noGrp="1"/>
          </p:cNvSpPr>
          <p:nvPr>
            <p:ph idx="1"/>
          </p:nvPr>
        </p:nvSpPr>
        <p:spPr>
          <a:xfrm>
            <a:off x="285720" y="571480"/>
            <a:ext cx="8572560" cy="6286520"/>
          </a:xfrm>
        </p:spPr>
        <p:txBody>
          <a:bodyPr>
            <a:noAutofit/>
          </a:bodyPr>
          <a:lstStyle/>
          <a:p>
            <a:pPr>
              <a:buNone/>
            </a:pPr>
            <a:r>
              <a:rPr lang="es-ES" sz="1400" b="1" dirty="0" smtClean="0"/>
              <a:t>Estrategias de precios</a:t>
            </a:r>
          </a:p>
          <a:p>
            <a:pPr algn="just"/>
            <a:r>
              <a:rPr lang="es-ES" sz="1400" dirty="0" smtClean="0"/>
              <a:t> </a:t>
            </a:r>
            <a:r>
              <a:rPr lang="es-ES" sz="1400" dirty="0"/>
              <a:t>La estrategia del precio va enfocada al </a:t>
            </a:r>
            <a:r>
              <a:rPr lang="es-ES" sz="1400" dirty="0" smtClean="0"/>
              <a:t>segmento y la competencia</a:t>
            </a:r>
          </a:p>
          <a:p>
            <a:pPr algn="just">
              <a:buNone/>
            </a:pPr>
            <a:r>
              <a:rPr lang="es-ES" sz="1400" b="1" dirty="0" smtClean="0"/>
              <a:t>Estrategias de promoción</a:t>
            </a:r>
          </a:p>
          <a:p>
            <a:pPr algn="just"/>
            <a:r>
              <a:rPr lang="es-ES" sz="1400" dirty="0" smtClean="0"/>
              <a:t>La </a:t>
            </a:r>
            <a:r>
              <a:rPr lang="es-ES" sz="1400" dirty="0"/>
              <a:t>investigación de mercado arrojó resultados que permiten indicar que la estrategia a utilizar para promocionar el </a:t>
            </a:r>
            <a:r>
              <a:rPr lang="es-ES" sz="1400" dirty="0" smtClean="0"/>
              <a:t>Centro es por medio de redes sociales.</a:t>
            </a:r>
            <a:endParaRPr lang="es-ES" sz="1400" dirty="0"/>
          </a:p>
          <a:p>
            <a:pPr algn="just"/>
            <a:r>
              <a:rPr lang="es-ES" sz="1400" dirty="0"/>
              <a:t>Cabe indicar que por inauguración del Centro se podría aplicar promociones como el ingreso sin inscripciones o descuentos durante un tiempo limitado.</a:t>
            </a:r>
          </a:p>
          <a:p>
            <a:pPr algn="just"/>
            <a:r>
              <a:rPr lang="es-ES" sz="1400" dirty="0" smtClean="0"/>
              <a:t>En </a:t>
            </a:r>
            <a:r>
              <a:rPr lang="es-ES" sz="1400" dirty="0"/>
              <a:t>temporadas de baja afluencia al Centro se podría realizar promociones como 2x1 o descuentos en las membrecías </a:t>
            </a:r>
          </a:p>
          <a:p>
            <a:pPr algn="just"/>
            <a:r>
              <a:rPr lang="es-ES" sz="1400" dirty="0" smtClean="0"/>
              <a:t>La </a:t>
            </a:r>
            <a:r>
              <a:rPr lang="es-ES" sz="1400" dirty="0"/>
              <a:t>investigación también nos demuestra que a las personas que tomarían nuestro servicio les gustaría recibir incentivos por el pago de sus membrecías trimestrales, semestrales o </a:t>
            </a:r>
            <a:r>
              <a:rPr lang="es-ES" sz="1400" dirty="0" smtClean="0"/>
              <a:t>anuales</a:t>
            </a:r>
            <a:r>
              <a:rPr lang="es-ES" sz="1400" dirty="0"/>
              <a:t>.</a:t>
            </a:r>
          </a:p>
          <a:p>
            <a:pPr lvl="0" algn="just">
              <a:buNone/>
            </a:pPr>
            <a:r>
              <a:rPr lang="es-ES" sz="1400" b="1" dirty="0" smtClean="0"/>
              <a:t>Estrategias del servicio</a:t>
            </a:r>
          </a:p>
          <a:p>
            <a:pPr lvl="0" algn="just"/>
            <a:r>
              <a:rPr lang="es-ES" sz="1400" dirty="0" smtClean="0"/>
              <a:t>El </a:t>
            </a:r>
            <a:r>
              <a:rPr lang="es-ES" sz="1400" dirty="0"/>
              <a:t>Centro de Acondicionamiento Corporal va a brindar un servicio de fitness y fisicoculturismo para lo cual se contratará a personal altamente capacitado tanto en nutrición como en musculación a los cuales se les mantendrá continuamente capacitándose para que estén al día con los nuevos sistemas de entrenamiento y alimentación</a:t>
            </a:r>
          </a:p>
          <a:p>
            <a:pPr lvl="0" algn="just"/>
            <a:r>
              <a:rPr lang="es-ES" sz="1400" dirty="0"/>
              <a:t>Para el control de la calidad del servicio se pondrá a disposición de los clientes encuestas de opinión </a:t>
            </a:r>
            <a:r>
              <a:rPr lang="es-ES" sz="1400" dirty="0" smtClean="0"/>
              <a:t>periódicamente.</a:t>
            </a:r>
            <a:endParaRPr lang="es-ES" sz="1400" dirty="0"/>
          </a:p>
          <a:p>
            <a:pPr lvl="0" algn="just"/>
            <a:r>
              <a:rPr lang="es-ES" sz="1400" dirty="0"/>
              <a:t>Mantener al Centro a la vanguardia tecnológica en equipos y maquinaria de musculación </a:t>
            </a:r>
            <a:r>
              <a:rPr lang="es-ES" sz="1400" dirty="0" smtClean="0"/>
              <a:t>  </a:t>
            </a:r>
            <a:endParaRPr lang="es-ES" sz="1400" dirty="0"/>
          </a:p>
          <a:p>
            <a:pPr algn="just">
              <a:buNone/>
            </a:pPr>
            <a:r>
              <a:rPr lang="es-ES" sz="1400" b="1" dirty="0" smtClean="0"/>
              <a:t>Estrategia de plaza </a:t>
            </a:r>
          </a:p>
          <a:p>
            <a:pPr algn="just"/>
            <a:r>
              <a:rPr lang="es-ES" sz="1400" dirty="0" smtClean="0"/>
              <a:t>Al </a:t>
            </a:r>
            <a:r>
              <a:rPr lang="es-ES" sz="1400" dirty="0"/>
              <a:t>tener un espacio físico el Centro de Acondicionamiento Corporal, no existirán intermediarios por lo que la relación con el cliente es de manera directa</a:t>
            </a:r>
            <a:r>
              <a:rPr lang="es-ES" sz="16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par>
                          <p:cTn id="15" fill="hold">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par>
                          <p:cTn id="23" fill="hold">
                            <p:stCondLst>
                              <p:cond delay="2500"/>
                            </p:stCondLst>
                            <p:childTnLst>
                              <p:par>
                                <p:cTn id="24" presetID="2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00"/>
                                        <p:tgtEl>
                                          <p:spTgt spid="3">
                                            <p:txEl>
                                              <p:pRg st="3" end="3"/>
                                            </p:txEl>
                                          </p:spTgt>
                                        </p:tgtEl>
                                      </p:cBhvr>
                                    </p:animEffect>
                                  </p:childTnLst>
                                </p:cTn>
                              </p:par>
                            </p:childTnLst>
                          </p:cTn>
                        </p:par>
                        <p:par>
                          <p:cTn id="27" fill="hold">
                            <p:stCondLst>
                              <p:cond delay="3000"/>
                            </p:stCondLst>
                            <p:childTnLst>
                              <p:par>
                                <p:cTn id="28" presetID="22" presetClass="entr" presetSubtype="4"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par>
                          <p:cTn id="31" fill="hold">
                            <p:stCondLst>
                              <p:cond delay="3500"/>
                            </p:stCondLst>
                            <p:childTnLst>
                              <p:par>
                                <p:cTn id="32" presetID="22" presetClass="entr" presetSubtype="4"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par>
                          <p:cTn id="35" fill="hold">
                            <p:stCondLst>
                              <p:cond delay="4000"/>
                            </p:stCondLst>
                            <p:childTnLst>
                              <p:par>
                                <p:cTn id="36" presetID="22" presetClass="entr" presetSubtype="4"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down)">
                                      <p:cBhvr>
                                        <p:cTn id="38" dur="500"/>
                                        <p:tgtEl>
                                          <p:spTgt spid="3">
                                            <p:txEl>
                                              <p:pRg st="6" end="6"/>
                                            </p:txEl>
                                          </p:spTgt>
                                        </p:tgtEl>
                                      </p:cBhvr>
                                    </p:animEffect>
                                  </p:childTnLst>
                                </p:cTn>
                              </p:par>
                            </p:childTnLst>
                          </p:cTn>
                        </p:par>
                        <p:par>
                          <p:cTn id="39" fill="hold">
                            <p:stCondLst>
                              <p:cond delay="4500"/>
                            </p:stCondLst>
                            <p:childTnLst>
                              <p:par>
                                <p:cTn id="40" presetID="2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down)">
                                      <p:cBhvr>
                                        <p:cTn id="46" dur="500"/>
                                        <p:tgtEl>
                                          <p:spTgt spid="3">
                                            <p:txEl>
                                              <p:pRg st="8" end="8"/>
                                            </p:txEl>
                                          </p:spTgt>
                                        </p:tgtEl>
                                      </p:cBhvr>
                                    </p:animEffect>
                                  </p:childTnLst>
                                </p:cTn>
                              </p:par>
                            </p:childTnLst>
                          </p:cTn>
                        </p:par>
                        <p:par>
                          <p:cTn id="47" fill="hold">
                            <p:stCondLst>
                              <p:cond delay="5500"/>
                            </p:stCondLst>
                            <p:childTnLst>
                              <p:par>
                                <p:cTn id="48" presetID="22" presetClass="entr" presetSubtype="4"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wipe(down)">
                                      <p:cBhvr>
                                        <p:cTn id="50" dur="500"/>
                                        <p:tgtEl>
                                          <p:spTgt spid="3">
                                            <p:txEl>
                                              <p:pRg st="9" end="9"/>
                                            </p:txEl>
                                          </p:spTgt>
                                        </p:tgtEl>
                                      </p:cBhvr>
                                    </p:animEffect>
                                  </p:childTnLst>
                                </p:cTn>
                              </p:par>
                            </p:childTnLst>
                          </p:cTn>
                        </p:par>
                        <p:par>
                          <p:cTn id="51" fill="hold">
                            <p:stCondLst>
                              <p:cond delay="6000"/>
                            </p:stCondLst>
                            <p:childTnLst>
                              <p:par>
                                <p:cTn id="52" presetID="22" presetClass="entr" presetSubtype="4" fill="hold" grpId="0" nodeType="after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wipe(down)">
                                      <p:cBhvr>
                                        <p:cTn id="54" dur="500"/>
                                        <p:tgtEl>
                                          <p:spTgt spid="3">
                                            <p:txEl>
                                              <p:pRg st="10" end="10"/>
                                            </p:txEl>
                                          </p:spTgt>
                                        </p:tgtEl>
                                      </p:cBhvr>
                                    </p:animEffect>
                                  </p:childTnLst>
                                </p:cTn>
                              </p:par>
                            </p:childTnLst>
                          </p:cTn>
                        </p:par>
                        <p:par>
                          <p:cTn id="55" fill="hold">
                            <p:stCondLst>
                              <p:cond delay="6500"/>
                            </p:stCondLst>
                            <p:childTnLst>
                              <p:par>
                                <p:cTn id="56" presetID="22" presetClass="entr" presetSubtype="4" fill="hold" grpId="0" nodeType="after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wipe(down)">
                                      <p:cBhvr>
                                        <p:cTn id="58" dur="500"/>
                                        <p:tgtEl>
                                          <p:spTgt spid="3">
                                            <p:txEl>
                                              <p:pRg st="11" end="11"/>
                                            </p:txEl>
                                          </p:spTgt>
                                        </p:tgtEl>
                                      </p:cBhvr>
                                    </p:animEffect>
                                  </p:childTnLst>
                                </p:cTn>
                              </p:par>
                            </p:childTnLst>
                          </p:cTn>
                        </p:par>
                        <p:par>
                          <p:cTn id="59" fill="hold">
                            <p:stCondLst>
                              <p:cond delay="7000"/>
                            </p:stCondLst>
                            <p:childTnLst>
                              <p:par>
                                <p:cTn id="60" presetID="22" presetClass="entr" presetSubtype="4" fill="hold" grpId="0" nodeType="after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TAMAÑO Y CAPACIDAD DE PRODUCCION</a:t>
            </a:r>
            <a:endParaRPr lang="es-ES" dirty="0"/>
          </a:p>
        </p:txBody>
      </p:sp>
      <p:sp>
        <p:nvSpPr>
          <p:cNvPr id="3" name="2 Marcador de contenido"/>
          <p:cNvSpPr>
            <a:spLocks noGrp="1"/>
          </p:cNvSpPr>
          <p:nvPr>
            <p:ph idx="1"/>
          </p:nvPr>
        </p:nvSpPr>
        <p:spPr>
          <a:xfrm>
            <a:off x="457200" y="1600201"/>
            <a:ext cx="8229600" cy="1114419"/>
          </a:xfrm>
        </p:spPr>
        <p:txBody>
          <a:bodyPr>
            <a:normAutofit fontScale="62500" lnSpcReduction="20000"/>
          </a:bodyPr>
          <a:lstStyle/>
          <a:p>
            <a:pPr algn="just"/>
            <a:r>
              <a:rPr lang="es-ES" dirty="0"/>
              <a:t>El recurso financiero será nuestro principal condicionante, la inversión necesaria para el proyecto es de $122.581 de los cuales el 61% se obtendrá mediante crédito bancario y el 39% serán recursos propios</a:t>
            </a:r>
          </a:p>
          <a:p>
            <a:pPr>
              <a:buNone/>
            </a:pPr>
            <a:endParaRPr lang="es-ES" dirty="0"/>
          </a:p>
        </p:txBody>
      </p:sp>
      <p:pic>
        <p:nvPicPr>
          <p:cNvPr id="31747" name="Picture 3"/>
          <p:cNvPicPr>
            <a:picLocks noChangeAspect="1" noChangeArrowheads="1"/>
          </p:cNvPicPr>
          <p:nvPr/>
        </p:nvPicPr>
        <p:blipFill>
          <a:blip r:embed="rId2" cstate="print"/>
          <a:srcRect/>
          <a:stretch>
            <a:fillRect/>
          </a:stretch>
        </p:blipFill>
        <p:spPr bwMode="auto">
          <a:xfrm>
            <a:off x="142844" y="3067065"/>
            <a:ext cx="3643338" cy="2505075"/>
          </a:xfrm>
          <a:prstGeom prst="rect">
            <a:avLst/>
          </a:prstGeom>
          <a:noFill/>
          <a:ln w="9525">
            <a:noFill/>
            <a:miter lim="800000"/>
            <a:headEnd/>
            <a:tailEnd/>
          </a:ln>
          <a:effectLst/>
        </p:spPr>
      </p:pic>
      <p:pic>
        <p:nvPicPr>
          <p:cNvPr id="31748" name="Picture 4"/>
          <p:cNvPicPr>
            <a:picLocks noChangeAspect="1" noChangeArrowheads="1"/>
          </p:cNvPicPr>
          <p:nvPr/>
        </p:nvPicPr>
        <p:blipFill>
          <a:blip r:embed="rId3" cstate="print"/>
          <a:srcRect/>
          <a:stretch>
            <a:fillRect/>
          </a:stretch>
        </p:blipFill>
        <p:spPr bwMode="auto">
          <a:xfrm>
            <a:off x="3929026" y="2786058"/>
            <a:ext cx="5214974" cy="328614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par>
                          <p:cTn id="11" fill="hold">
                            <p:stCondLst>
                              <p:cond delay="1000"/>
                            </p:stCondLst>
                            <p:childTnLst>
                              <p:par>
                                <p:cTn id="12" presetID="23" presetClass="entr" presetSubtype="16" fill="hold" grpId="1"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55" presetClass="entr" presetSubtype="0" fill="hold" nodeType="afterEffect">
                                  <p:stCondLst>
                                    <p:cond delay="0"/>
                                  </p:stCondLst>
                                  <p:childTnLst>
                                    <p:set>
                                      <p:cBhvr>
                                        <p:cTn id="18" dur="1" fill="hold">
                                          <p:stCondLst>
                                            <p:cond delay="0"/>
                                          </p:stCondLst>
                                        </p:cTn>
                                        <p:tgtEl>
                                          <p:spTgt spid="31747"/>
                                        </p:tgtEl>
                                        <p:attrNameLst>
                                          <p:attrName>style.visibility</p:attrName>
                                        </p:attrNameLst>
                                      </p:cBhvr>
                                      <p:to>
                                        <p:strVal val="visible"/>
                                      </p:to>
                                    </p:set>
                                    <p:anim calcmode="lin" valueType="num">
                                      <p:cBhvr>
                                        <p:cTn id="19" dur="1000" fill="hold"/>
                                        <p:tgtEl>
                                          <p:spTgt spid="31747"/>
                                        </p:tgtEl>
                                        <p:attrNameLst>
                                          <p:attrName>ppt_w</p:attrName>
                                        </p:attrNameLst>
                                      </p:cBhvr>
                                      <p:tavLst>
                                        <p:tav tm="0">
                                          <p:val>
                                            <p:strVal val="#ppt_w*0.70"/>
                                          </p:val>
                                        </p:tav>
                                        <p:tav tm="100000">
                                          <p:val>
                                            <p:strVal val="#ppt_w"/>
                                          </p:val>
                                        </p:tav>
                                      </p:tavLst>
                                    </p:anim>
                                    <p:anim calcmode="lin" valueType="num">
                                      <p:cBhvr>
                                        <p:cTn id="20" dur="1000" fill="hold"/>
                                        <p:tgtEl>
                                          <p:spTgt spid="31747"/>
                                        </p:tgtEl>
                                        <p:attrNameLst>
                                          <p:attrName>ppt_h</p:attrName>
                                        </p:attrNameLst>
                                      </p:cBhvr>
                                      <p:tavLst>
                                        <p:tav tm="0">
                                          <p:val>
                                            <p:strVal val="#ppt_h"/>
                                          </p:val>
                                        </p:tav>
                                        <p:tav tm="100000">
                                          <p:val>
                                            <p:strVal val="#ppt_h"/>
                                          </p:val>
                                        </p:tav>
                                      </p:tavLst>
                                    </p:anim>
                                    <p:animEffect transition="in" filter="fade">
                                      <p:cBhvr>
                                        <p:cTn id="21" dur="1000"/>
                                        <p:tgtEl>
                                          <p:spTgt spid="31747"/>
                                        </p:tgtEl>
                                      </p:cBhvr>
                                    </p:animEffect>
                                  </p:childTnLst>
                                </p:cTn>
                              </p:par>
                            </p:childTnLst>
                          </p:cTn>
                        </p:par>
                        <p:par>
                          <p:cTn id="22" fill="hold">
                            <p:stCondLst>
                              <p:cond delay="2500"/>
                            </p:stCondLst>
                            <p:childTnLst>
                              <p:par>
                                <p:cTn id="23" presetID="55" presetClass="entr" presetSubtype="0" fill="hold" nodeType="afterEffect">
                                  <p:stCondLst>
                                    <p:cond delay="0"/>
                                  </p:stCondLst>
                                  <p:childTnLst>
                                    <p:set>
                                      <p:cBhvr>
                                        <p:cTn id="24" dur="1" fill="hold">
                                          <p:stCondLst>
                                            <p:cond delay="0"/>
                                          </p:stCondLst>
                                        </p:cTn>
                                        <p:tgtEl>
                                          <p:spTgt spid="31748"/>
                                        </p:tgtEl>
                                        <p:attrNameLst>
                                          <p:attrName>style.visibility</p:attrName>
                                        </p:attrNameLst>
                                      </p:cBhvr>
                                      <p:to>
                                        <p:strVal val="visible"/>
                                      </p:to>
                                    </p:set>
                                    <p:anim calcmode="lin" valueType="num">
                                      <p:cBhvr>
                                        <p:cTn id="25" dur="1000" fill="hold"/>
                                        <p:tgtEl>
                                          <p:spTgt spid="31748"/>
                                        </p:tgtEl>
                                        <p:attrNameLst>
                                          <p:attrName>ppt_w</p:attrName>
                                        </p:attrNameLst>
                                      </p:cBhvr>
                                      <p:tavLst>
                                        <p:tav tm="0">
                                          <p:val>
                                            <p:strVal val="#ppt_w*0.70"/>
                                          </p:val>
                                        </p:tav>
                                        <p:tav tm="100000">
                                          <p:val>
                                            <p:strVal val="#ppt_w"/>
                                          </p:val>
                                        </p:tav>
                                      </p:tavLst>
                                    </p:anim>
                                    <p:anim calcmode="lin" valueType="num">
                                      <p:cBhvr>
                                        <p:cTn id="26" dur="1000" fill="hold"/>
                                        <p:tgtEl>
                                          <p:spTgt spid="31748"/>
                                        </p:tgtEl>
                                        <p:attrNameLst>
                                          <p:attrName>ppt_h</p:attrName>
                                        </p:attrNameLst>
                                      </p:cBhvr>
                                      <p:tavLst>
                                        <p:tav tm="0">
                                          <p:val>
                                            <p:strVal val="#ppt_h"/>
                                          </p:val>
                                        </p:tav>
                                        <p:tav tm="100000">
                                          <p:val>
                                            <p:strVal val="#ppt_h"/>
                                          </p:val>
                                        </p:tav>
                                      </p:tavLst>
                                    </p:anim>
                                    <p:animEffect transition="in" filter="fade">
                                      <p:cBhvr>
                                        <p:cTn id="27" dur="10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786058"/>
            <a:ext cx="8229600" cy="1143000"/>
          </a:xfrm>
        </p:spPr>
        <p:txBody>
          <a:bodyPr>
            <a:normAutofit fontScale="90000"/>
          </a:bodyPr>
          <a:lstStyle/>
          <a:p>
            <a:r>
              <a:rPr lang="es-ES" dirty="0" smtClean="0"/>
              <a:t/>
            </a:r>
            <a:br>
              <a:rPr lang="es-ES" dirty="0" smtClean="0"/>
            </a:br>
            <a:endParaRPr lang="es-ES" dirty="0"/>
          </a:p>
        </p:txBody>
      </p:sp>
      <p:pic>
        <p:nvPicPr>
          <p:cNvPr id="6146" name="Picture 2"/>
          <p:cNvPicPr>
            <a:picLocks noChangeAspect="1" noChangeArrowheads="1"/>
          </p:cNvPicPr>
          <p:nvPr/>
        </p:nvPicPr>
        <p:blipFill>
          <a:blip r:embed="rId2" cstate="print"/>
          <a:srcRect/>
          <a:stretch>
            <a:fillRect/>
          </a:stretch>
        </p:blipFill>
        <p:spPr bwMode="auto">
          <a:xfrm>
            <a:off x="2071670" y="1214422"/>
            <a:ext cx="4929222" cy="471490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Scale>
                                      <p:cBhvr>
                                        <p:cTn id="7" dur="1000" decel="50000" fill="hold">
                                          <p:stCondLst>
                                            <p:cond delay="0"/>
                                          </p:stCondLst>
                                        </p:cTn>
                                        <p:tgtEl>
                                          <p:spTgt spid="61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146"/>
                                        </p:tgtEl>
                                        <p:attrNameLst>
                                          <p:attrName>ppt_x</p:attrName>
                                          <p:attrName>ppt_y</p:attrName>
                                        </p:attrNameLst>
                                      </p:cBhvr>
                                    </p:animMotion>
                                    <p:animEffect transition="in" filter="fade">
                                      <p:cBhvr>
                                        <p:cTn id="9"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000108"/>
          </a:xfrm>
        </p:spPr>
        <p:txBody>
          <a:bodyPr/>
          <a:lstStyle/>
          <a:p>
            <a:pPr algn="ctr"/>
            <a:r>
              <a:rPr lang="es-ES" dirty="0" smtClean="0"/>
              <a:t>PRESUPUESTOS </a:t>
            </a:r>
            <a:endParaRPr lang="es-ES" dirty="0"/>
          </a:p>
        </p:txBody>
      </p:sp>
      <p:pic>
        <p:nvPicPr>
          <p:cNvPr id="38914" name="Picture 2"/>
          <p:cNvPicPr>
            <a:picLocks noChangeAspect="1" noChangeArrowheads="1"/>
          </p:cNvPicPr>
          <p:nvPr/>
        </p:nvPicPr>
        <p:blipFill>
          <a:blip r:embed="rId2" cstate="print"/>
          <a:srcRect/>
          <a:stretch>
            <a:fillRect/>
          </a:stretch>
        </p:blipFill>
        <p:spPr bwMode="auto">
          <a:xfrm>
            <a:off x="428596" y="1071546"/>
            <a:ext cx="4343400" cy="2343150"/>
          </a:xfrm>
          <a:prstGeom prst="rect">
            <a:avLst/>
          </a:prstGeom>
          <a:noFill/>
          <a:ln w="9525">
            <a:noFill/>
            <a:miter lim="800000"/>
            <a:headEnd/>
            <a:tailEnd/>
          </a:ln>
          <a:effectLst/>
        </p:spPr>
      </p:pic>
      <p:pic>
        <p:nvPicPr>
          <p:cNvPr id="38917" name="Picture 5"/>
          <p:cNvPicPr>
            <a:picLocks noChangeAspect="1" noChangeArrowheads="1"/>
          </p:cNvPicPr>
          <p:nvPr/>
        </p:nvPicPr>
        <p:blipFill>
          <a:blip r:embed="rId3" cstate="print"/>
          <a:srcRect/>
          <a:stretch>
            <a:fillRect/>
          </a:stretch>
        </p:blipFill>
        <p:spPr bwMode="auto">
          <a:xfrm>
            <a:off x="1214414" y="3643314"/>
            <a:ext cx="2438400" cy="2786082"/>
          </a:xfrm>
          <a:prstGeom prst="rect">
            <a:avLst/>
          </a:prstGeom>
          <a:noFill/>
          <a:ln w="9525">
            <a:noFill/>
            <a:miter lim="800000"/>
            <a:headEnd/>
            <a:tailEnd/>
          </a:ln>
          <a:effectLst/>
        </p:spPr>
      </p:pic>
      <p:pic>
        <p:nvPicPr>
          <p:cNvPr id="38918" name="Picture 6"/>
          <p:cNvPicPr>
            <a:picLocks noChangeAspect="1" noChangeArrowheads="1"/>
          </p:cNvPicPr>
          <p:nvPr/>
        </p:nvPicPr>
        <p:blipFill>
          <a:blip r:embed="rId4" cstate="print"/>
          <a:srcRect/>
          <a:stretch>
            <a:fillRect/>
          </a:stretch>
        </p:blipFill>
        <p:spPr bwMode="auto">
          <a:xfrm>
            <a:off x="4500562" y="4000504"/>
            <a:ext cx="3714776" cy="2000264"/>
          </a:xfrm>
          <a:prstGeom prst="rect">
            <a:avLst/>
          </a:prstGeom>
          <a:noFill/>
          <a:ln w="9525">
            <a:noFill/>
            <a:miter lim="800000"/>
            <a:headEnd/>
            <a:tailEnd/>
          </a:ln>
          <a:effectLst/>
        </p:spPr>
      </p:pic>
      <p:pic>
        <p:nvPicPr>
          <p:cNvPr id="16385" name="Picture 1"/>
          <p:cNvPicPr>
            <a:picLocks noChangeAspect="1" noChangeArrowheads="1"/>
          </p:cNvPicPr>
          <p:nvPr/>
        </p:nvPicPr>
        <p:blipFill>
          <a:blip r:embed="rId5"/>
          <a:srcRect/>
          <a:stretch>
            <a:fillRect/>
          </a:stretch>
        </p:blipFill>
        <p:spPr bwMode="auto">
          <a:xfrm>
            <a:off x="5286380" y="1071546"/>
            <a:ext cx="2928958" cy="27146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30" presetClass="entr" presetSubtype="0" fill="hold" nodeType="afterEffect">
                                  <p:stCondLst>
                                    <p:cond delay="0"/>
                                  </p:stCondLst>
                                  <p:childTnLst>
                                    <p:set>
                                      <p:cBhvr>
                                        <p:cTn id="12" dur="1" fill="hold">
                                          <p:stCondLst>
                                            <p:cond delay="0"/>
                                          </p:stCondLst>
                                        </p:cTn>
                                        <p:tgtEl>
                                          <p:spTgt spid="38914"/>
                                        </p:tgtEl>
                                        <p:attrNameLst>
                                          <p:attrName>style.visibility</p:attrName>
                                        </p:attrNameLst>
                                      </p:cBhvr>
                                      <p:to>
                                        <p:strVal val="visible"/>
                                      </p:to>
                                    </p:set>
                                    <p:animEffect transition="in" filter="fade">
                                      <p:cBhvr>
                                        <p:cTn id="13" dur="800" decel="100000"/>
                                        <p:tgtEl>
                                          <p:spTgt spid="38914"/>
                                        </p:tgtEl>
                                      </p:cBhvr>
                                    </p:animEffect>
                                    <p:anim calcmode="lin" valueType="num">
                                      <p:cBhvr>
                                        <p:cTn id="14" dur="800" decel="100000" fill="hold"/>
                                        <p:tgtEl>
                                          <p:spTgt spid="38914"/>
                                        </p:tgtEl>
                                        <p:attrNameLst>
                                          <p:attrName>style.rotation</p:attrName>
                                        </p:attrNameLst>
                                      </p:cBhvr>
                                      <p:tavLst>
                                        <p:tav tm="0">
                                          <p:val>
                                            <p:fltVal val="-90"/>
                                          </p:val>
                                        </p:tav>
                                        <p:tav tm="100000">
                                          <p:val>
                                            <p:fltVal val="0"/>
                                          </p:val>
                                        </p:tav>
                                      </p:tavLst>
                                    </p:anim>
                                    <p:anim calcmode="lin" valueType="num">
                                      <p:cBhvr>
                                        <p:cTn id="15" dur="800" decel="100000" fill="hold"/>
                                        <p:tgtEl>
                                          <p:spTgt spid="38914"/>
                                        </p:tgtEl>
                                        <p:attrNameLst>
                                          <p:attrName>ppt_x</p:attrName>
                                        </p:attrNameLst>
                                      </p:cBhvr>
                                      <p:tavLst>
                                        <p:tav tm="0">
                                          <p:val>
                                            <p:strVal val="#ppt_x+0.4"/>
                                          </p:val>
                                        </p:tav>
                                        <p:tav tm="100000">
                                          <p:val>
                                            <p:strVal val="#ppt_x-0.05"/>
                                          </p:val>
                                        </p:tav>
                                      </p:tavLst>
                                    </p:anim>
                                    <p:anim calcmode="lin" valueType="num">
                                      <p:cBhvr>
                                        <p:cTn id="16" dur="800" decel="100000" fill="hold"/>
                                        <p:tgtEl>
                                          <p:spTgt spid="38914"/>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8914"/>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8914"/>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nodeType="afterEffect">
                                  <p:stCondLst>
                                    <p:cond delay="0"/>
                                  </p:stCondLst>
                                  <p:childTnLst>
                                    <p:set>
                                      <p:cBhvr>
                                        <p:cTn id="21" dur="1" fill="hold">
                                          <p:stCondLst>
                                            <p:cond delay="0"/>
                                          </p:stCondLst>
                                        </p:cTn>
                                        <p:tgtEl>
                                          <p:spTgt spid="38917"/>
                                        </p:tgtEl>
                                        <p:attrNameLst>
                                          <p:attrName>style.visibility</p:attrName>
                                        </p:attrNameLst>
                                      </p:cBhvr>
                                      <p:to>
                                        <p:strVal val="visible"/>
                                      </p:to>
                                    </p:set>
                                    <p:animEffect transition="in" filter="fade">
                                      <p:cBhvr>
                                        <p:cTn id="22" dur="800" decel="100000"/>
                                        <p:tgtEl>
                                          <p:spTgt spid="38917"/>
                                        </p:tgtEl>
                                      </p:cBhvr>
                                    </p:animEffect>
                                    <p:anim calcmode="lin" valueType="num">
                                      <p:cBhvr>
                                        <p:cTn id="23" dur="800" decel="100000" fill="hold"/>
                                        <p:tgtEl>
                                          <p:spTgt spid="38917"/>
                                        </p:tgtEl>
                                        <p:attrNameLst>
                                          <p:attrName>style.rotation</p:attrName>
                                        </p:attrNameLst>
                                      </p:cBhvr>
                                      <p:tavLst>
                                        <p:tav tm="0">
                                          <p:val>
                                            <p:fltVal val="-90"/>
                                          </p:val>
                                        </p:tav>
                                        <p:tav tm="100000">
                                          <p:val>
                                            <p:fltVal val="0"/>
                                          </p:val>
                                        </p:tav>
                                      </p:tavLst>
                                    </p:anim>
                                    <p:anim calcmode="lin" valueType="num">
                                      <p:cBhvr>
                                        <p:cTn id="24" dur="800" decel="100000" fill="hold"/>
                                        <p:tgtEl>
                                          <p:spTgt spid="38917"/>
                                        </p:tgtEl>
                                        <p:attrNameLst>
                                          <p:attrName>ppt_x</p:attrName>
                                        </p:attrNameLst>
                                      </p:cBhvr>
                                      <p:tavLst>
                                        <p:tav tm="0">
                                          <p:val>
                                            <p:strVal val="#ppt_x+0.4"/>
                                          </p:val>
                                        </p:tav>
                                        <p:tav tm="100000">
                                          <p:val>
                                            <p:strVal val="#ppt_x-0.05"/>
                                          </p:val>
                                        </p:tav>
                                      </p:tavLst>
                                    </p:anim>
                                    <p:anim calcmode="lin" valueType="num">
                                      <p:cBhvr>
                                        <p:cTn id="25" dur="800" decel="100000" fill="hold"/>
                                        <p:tgtEl>
                                          <p:spTgt spid="38917"/>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8917"/>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8917"/>
                                        </p:tgtEl>
                                        <p:attrNameLst>
                                          <p:attrName>ppt_y</p:attrName>
                                        </p:attrNameLst>
                                      </p:cBhvr>
                                      <p:tavLst>
                                        <p:tav tm="0">
                                          <p:val>
                                            <p:strVal val="#ppt_y+0.1"/>
                                          </p:val>
                                        </p:tav>
                                        <p:tav tm="100000">
                                          <p:val>
                                            <p:strVal val="#ppt_y"/>
                                          </p:val>
                                        </p:tav>
                                      </p:tavLst>
                                    </p:anim>
                                  </p:childTnLst>
                                </p:cTn>
                              </p:par>
                            </p:childTnLst>
                          </p:cTn>
                        </p:par>
                        <p:par>
                          <p:cTn id="28" fill="hold">
                            <p:stCondLst>
                              <p:cond delay="3000"/>
                            </p:stCondLst>
                            <p:childTnLst>
                              <p:par>
                                <p:cTn id="29" presetID="30" presetClass="entr" presetSubtype="0" fill="hold" nodeType="afterEffect">
                                  <p:stCondLst>
                                    <p:cond delay="0"/>
                                  </p:stCondLst>
                                  <p:childTnLst>
                                    <p:set>
                                      <p:cBhvr>
                                        <p:cTn id="30" dur="1" fill="hold">
                                          <p:stCondLst>
                                            <p:cond delay="0"/>
                                          </p:stCondLst>
                                        </p:cTn>
                                        <p:tgtEl>
                                          <p:spTgt spid="38918"/>
                                        </p:tgtEl>
                                        <p:attrNameLst>
                                          <p:attrName>style.visibility</p:attrName>
                                        </p:attrNameLst>
                                      </p:cBhvr>
                                      <p:to>
                                        <p:strVal val="visible"/>
                                      </p:to>
                                    </p:set>
                                    <p:animEffect transition="in" filter="fade">
                                      <p:cBhvr>
                                        <p:cTn id="31" dur="800" decel="100000"/>
                                        <p:tgtEl>
                                          <p:spTgt spid="38918"/>
                                        </p:tgtEl>
                                      </p:cBhvr>
                                    </p:animEffect>
                                    <p:anim calcmode="lin" valueType="num">
                                      <p:cBhvr>
                                        <p:cTn id="32" dur="800" decel="100000" fill="hold"/>
                                        <p:tgtEl>
                                          <p:spTgt spid="38918"/>
                                        </p:tgtEl>
                                        <p:attrNameLst>
                                          <p:attrName>style.rotation</p:attrName>
                                        </p:attrNameLst>
                                      </p:cBhvr>
                                      <p:tavLst>
                                        <p:tav tm="0">
                                          <p:val>
                                            <p:fltVal val="-90"/>
                                          </p:val>
                                        </p:tav>
                                        <p:tav tm="100000">
                                          <p:val>
                                            <p:fltVal val="0"/>
                                          </p:val>
                                        </p:tav>
                                      </p:tavLst>
                                    </p:anim>
                                    <p:anim calcmode="lin" valueType="num">
                                      <p:cBhvr>
                                        <p:cTn id="33" dur="800" decel="100000" fill="hold"/>
                                        <p:tgtEl>
                                          <p:spTgt spid="38918"/>
                                        </p:tgtEl>
                                        <p:attrNameLst>
                                          <p:attrName>ppt_x</p:attrName>
                                        </p:attrNameLst>
                                      </p:cBhvr>
                                      <p:tavLst>
                                        <p:tav tm="0">
                                          <p:val>
                                            <p:strVal val="#ppt_x+0.4"/>
                                          </p:val>
                                        </p:tav>
                                        <p:tav tm="100000">
                                          <p:val>
                                            <p:strVal val="#ppt_x-0.05"/>
                                          </p:val>
                                        </p:tav>
                                      </p:tavLst>
                                    </p:anim>
                                    <p:anim calcmode="lin" valueType="num">
                                      <p:cBhvr>
                                        <p:cTn id="34" dur="800" decel="100000" fill="hold"/>
                                        <p:tgtEl>
                                          <p:spTgt spid="38918"/>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8918"/>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891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39718"/>
          </a:xfrm>
        </p:spPr>
        <p:txBody>
          <a:bodyPr>
            <a:normAutofit fontScale="90000"/>
          </a:bodyPr>
          <a:lstStyle/>
          <a:p>
            <a:pPr algn="ctr"/>
            <a:r>
              <a:rPr lang="es-ES" sz="2800" dirty="0" smtClean="0"/>
              <a:t>PRESUPUESTOS DE OPERACION</a:t>
            </a:r>
            <a:endParaRPr lang="es-ES" sz="2800" dirty="0"/>
          </a:p>
        </p:txBody>
      </p:sp>
      <p:pic>
        <p:nvPicPr>
          <p:cNvPr id="40962" name="Picture 2"/>
          <p:cNvPicPr>
            <a:picLocks noChangeAspect="1" noChangeArrowheads="1"/>
          </p:cNvPicPr>
          <p:nvPr/>
        </p:nvPicPr>
        <p:blipFill>
          <a:blip r:embed="rId2" cstate="print"/>
          <a:srcRect/>
          <a:stretch>
            <a:fillRect/>
          </a:stretch>
        </p:blipFill>
        <p:spPr bwMode="auto">
          <a:xfrm>
            <a:off x="214282" y="1643050"/>
            <a:ext cx="3571900" cy="4286280"/>
          </a:xfrm>
          <a:prstGeom prst="rect">
            <a:avLst/>
          </a:prstGeom>
          <a:noFill/>
          <a:ln w="9525">
            <a:noFill/>
            <a:miter lim="800000"/>
            <a:headEnd/>
            <a:tailEnd/>
          </a:ln>
          <a:effectLst/>
        </p:spPr>
      </p:pic>
      <p:pic>
        <p:nvPicPr>
          <p:cNvPr id="40963" name="Picture 3"/>
          <p:cNvPicPr>
            <a:picLocks noChangeAspect="1" noChangeArrowheads="1"/>
          </p:cNvPicPr>
          <p:nvPr/>
        </p:nvPicPr>
        <p:blipFill>
          <a:blip r:embed="rId3" cstate="print"/>
          <a:srcRect/>
          <a:stretch>
            <a:fillRect/>
          </a:stretch>
        </p:blipFill>
        <p:spPr bwMode="auto">
          <a:xfrm>
            <a:off x="3929058" y="714356"/>
            <a:ext cx="4929222" cy="2928958"/>
          </a:xfrm>
          <a:prstGeom prst="rect">
            <a:avLst/>
          </a:prstGeom>
          <a:noFill/>
          <a:ln w="9525">
            <a:noFill/>
            <a:miter lim="800000"/>
            <a:headEnd/>
            <a:tailEnd/>
          </a:ln>
          <a:effectLst/>
        </p:spPr>
      </p:pic>
      <p:pic>
        <p:nvPicPr>
          <p:cNvPr id="40964" name="Picture 4"/>
          <p:cNvPicPr>
            <a:picLocks noChangeAspect="1" noChangeArrowheads="1"/>
          </p:cNvPicPr>
          <p:nvPr/>
        </p:nvPicPr>
        <p:blipFill>
          <a:blip r:embed="rId4" cstate="print"/>
          <a:srcRect/>
          <a:stretch>
            <a:fillRect/>
          </a:stretch>
        </p:blipFill>
        <p:spPr bwMode="auto">
          <a:xfrm>
            <a:off x="3929058" y="3786166"/>
            <a:ext cx="5000660" cy="307183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2" presetClass="entr" presetSubtype="0" fill="hold" nodeType="afterEffect">
                                  <p:stCondLst>
                                    <p:cond delay="0"/>
                                  </p:stCondLst>
                                  <p:childTnLst>
                                    <p:set>
                                      <p:cBhvr>
                                        <p:cTn id="12" dur="1" fill="hold">
                                          <p:stCondLst>
                                            <p:cond delay="0"/>
                                          </p:stCondLst>
                                        </p:cTn>
                                        <p:tgtEl>
                                          <p:spTgt spid="40963"/>
                                        </p:tgtEl>
                                        <p:attrNameLst>
                                          <p:attrName>style.visibility</p:attrName>
                                        </p:attrNameLst>
                                      </p:cBhvr>
                                      <p:to>
                                        <p:strVal val="visible"/>
                                      </p:to>
                                    </p:set>
                                    <p:animScale>
                                      <p:cBhvr>
                                        <p:cTn id="13" dur="1000" decel="50000" fill="hold">
                                          <p:stCondLst>
                                            <p:cond delay="0"/>
                                          </p:stCondLst>
                                        </p:cTn>
                                        <p:tgtEl>
                                          <p:spTgt spid="4096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40963"/>
                                        </p:tgtEl>
                                        <p:attrNameLst>
                                          <p:attrName>ppt_x</p:attrName>
                                          <p:attrName>ppt_y</p:attrName>
                                        </p:attrNameLst>
                                      </p:cBhvr>
                                    </p:animMotion>
                                    <p:animEffect transition="in" filter="fade">
                                      <p:cBhvr>
                                        <p:cTn id="15" dur="1000"/>
                                        <p:tgtEl>
                                          <p:spTgt spid="40963"/>
                                        </p:tgtEl>
                                      </p:cBhvr>
                                    </p:animEffect>
                                  </p:childTnLst>
                                </p:cTn>
                              </p:par>
                            </p:childTnLst>
                          </p:cTn>
                        </p:par>
                        <p:par>
                          <p:cTn id="16" fill="hold">
                            <p:stCondLst>
                              <p:cond delay="2000"/>
                            </p:stCondLst>
                            <p:childTnLst>
                              <p:par>
                                <p:cTn id="17" presetID="52" presetClass="entr" presetSubtype="0" fill="hold" nodeType="afterEffect">
                                  <p:stCondLst>
                                    <p:cond delay="0"/>
                                  </p:stCondLst>
                                  <p:childTnLst>
                                    <p:set>
                                      <p:cBhvr>
                                        <p:cTn id="18" dur="1" fill="hold">
                                          <p:stCondLst>
                                            <p:cond delay="0"/>
                                          </p:stCondLst>
                                        </p:cTn>
                                        <p:tgtEl>
                                          <p:spTgt spid="40964"/>
                                        </p:tgtEl>
                                        <p:attrNameLst>
                                          <p:attrName>style.visibility</p:attrName>
                                        </p:attrNameLst>
                                      </p:cBhvr>
                                      <p:to>
                                        <p:strVal val="visible"/>
                                      </p:to>
                                    </p:set>
                                    <p:animScale>
                                      <p:cBhvr>
                                        <p:cTn id="19" dur="1000" decel="50000" fill="hold">
                                          <p:stCondLst>
                                            <p:cond delay="0"/>
                                          </p:stCondLst>
                                        </p:cTn>
                                        <p:tgtEl>
                                          <p:spTgt spid="4096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0964"/>
                                        </p:tgtEl>
                                        <p:attrNameLst>
                                          <p:attrName>ppt_x</p:attrName>
                                          <p:attrName>ppt_y</p:attrName>
                                        </p:attrNameLst>
                                      </p:cBhvr>
                                    </p:animMotion>
                                    <p:animEffect transition="in" filter="fade">
                                      <p:cBhvr>
                                        <p:cTn id="21" dur="1000"/>
                                        <p:tgtEl>
                                          <p:spTgt spid="40964"/>
                                        </p:tgtEl>
                                      </p:cBhvr>
                                    </p:animEffect>
                                  </p:childTnLst>
                                </p:cTn>
                              </p:par>
                            </p:childTnLst>
                          </p:cTn>
                        </p:par>
                        <p:par>
                          <p:cTn id="22" fill="hold">
                            <p:stCondLst>
                              <p:cond delay="3000"/>
                            </p:stCondLst>
                            <p:childTnLst>
                              <p:par>
                                <p:cTn id="23" presetID="26" presetClass="entr" presetSubtype="0" fill="hold" nodeType="afterEffect">
                                  <p:stCondLst>
                                    <p:cond delay="0"/>
                                  </p:stCondLst>
                                  <p:childTnLst>
                                    <p:set>
                                      <p:cBhvr>
                                        <p:cTn id="24" dur="1" fill="hold">
                                          <p:stCondLst>
                                            <p:cond delay="0"/>
                                          </p:stCondLst>
                                        </p:cTn>
                                        <p:tgtEl>
                                          <p:spTgt spid="40962"/>
                                        </p:tgtEl>
                                        <p:attrNameLst>
                                          <p:attrName>style.visibility</p:attrName>
                                        </p:attrNameLst>
                                      </p:cBhvr>
                                      <p:to>
                                        <p:strVal val="visible"/>
                                      </p:to>
                                    </p:set>
                                    <p:animEffect transition="in" filter="wipe(down)">
                                      <p:cBhvr>
                                        <p:cTn id="25" dur="580">
                                          <p:stCondLst>
                                            <p:cond delay="0"/>
                                          </p:stCondLst>
                                        </p:cTn>
                                        <p:tgtEl>
                                          <p:spTgt spid="40962"/>
                                        </p:tgtEl>
                                      </p:cBhvr>
                                    </p:animEffect>
                                    <p:anim calcmode="lin" valueType="num">
                                      <p:cBhvr>
                                        <p:cTn id="26" dur="1822" tmFilter="0,0; 0.14,0.36; 0.43,0.73; 0.71,0.91; 1.0,1.0">
                                          <p:stCondLst>
                                            <p:cond delay="0"/>
                                          </p:stCondLst>
                                        </p:cTn>
                                        <p:tgtEl>
                                          <p:spTgt spid="4096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096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096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096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0962"/>
                                        </p:tgtEl>
                                        <p:attrNameLst>
                                          <p:attrName>ppt_y</p:attrName>
                                        </p:attrNameLst>
                                      </p:cBhvr>
                                      <p:tavLst>
                                        <p:tav tm="0" fmla="#ppt_y-sin(pi*$)/81">
                                          <p:val>
                                            <p:fltVal val="0"/>
                                          </p:val>
                                        </p:tav>
                                        <p:tav tm="100000">
                                          <p:val>
                                            <p:fltVal val="1"/>
                                          </p:val>
                                        </p:tav>
                                      </p:tavLst>
                                    </p:anim>
                                    <p:animScale>
                                      <p:cBhvr>
                                        <p:cTn id="31" dur="26">
                                          <p:stCondLst>
                                            <p:cond delay="650"/>
                                          </p:stCondLst>
                                        </p:cTn>
                                        <p:tgtEl>
                                          <p:spTgt spid="40962"/>
                                        </p:tgtEl>
                                      </p:cBhvr>
                                      <p:to x="100000" y="60000"/>
                                    </p:animScale>
                                    <p:animScale>
                                      <p:cBhvr>
                                        <p:cTn id="32" dur="166" decel="50000">
                                          <p:stCondLst>
                                            <p:cond delay="676"/>
                                          </p:stCondLst>
                                        </p:cTn>
                                        <p:tgtEl>
                                          <p:spTgt spid="40962"/>
                                        </p:tgtEl>
                                      </p:cBhvr>
                                      <p:to x="100000" y="100000"/>
                                    </p:animScale>
                                    <p:animScale>
                                      <p:cBhvr>
                                        <p:cTn id="33" dur="26">
                                          <p:stCondLst>
                                            <p:cond delay="1312"/>
                                          </p:stCondLst>
                                        </p:cTn>
                                        <p:tgtEl>
                                          <p:spTgt spid="40962"/>
                                        </p:tgtEl>
                                      </p:cBhvr>
                                      <p:to x="100000" y="80000"/>
                                    </p:animScale>
                                    <p:animScale>
                                      <p:cBhvr>
                                        <p:cTn id="34" dur="166" decel="50000">
                                          <p:stCondLst>
                                            <p:cond delay="1338"/>
                                          </p:stCondLst>
                                        </p:cTn>
                                        <p:tgtEl>
                                          <p:spTgt spid="40962"/>
                                        </p:tgtEl>
                                      </p:cBhvr>
                                      <p:to x="100000" y="100000"/>
                                    </p:animScale>
                                    <p:animScale>
                                      <p:cBhvr>
                                        <p:cTn id="35" dur="26">
                                          <p:stCondLst>
                                            <p:cond delay="1642"/>
                                          </p:stCondLst>
                                        </p:cTn>
                                        <p:tgtEl>
                                          <p:spTgt spid="40962"/>
                                        </p:tgtEl>
                                      </p:cBhvr>
                                      <p:to x="100000" y="90000"/>
                                    </p:animScale>
                                    <p:animScale>
                                      <p:cBhvr>
                                        <p:cTn id="36" dur="166" decel="50000">
                                          <p:stCondLst>
                                            <p:cond delay="1668"/>
                                          </p:stCondLst>
                                        </p:cTn>
                                        <p:tgtEl>
                                          <p:spTgt spid="40962"/>
                                        </p:tgtEl>
                                      </p:cBhvr>
                                      <p:to x="100000" y="100000"/>
                                    </p:animScale>
                                    <p:animScale>
                                      <p:cBhvr>
                                        <p:cTn id="37" dur="26">
                                          <p:stCondLst>
                                            <p:cond delay="1808"/>
                                          </p:stCondLst>
                                        </p:cTn>
                                        <p:tgtEl>
                                          <p:spTgt spid="40962"/>
                                        </p:tgtEl>
                                      </p:cBhvr>
                                      <p:to x="100000" y="95000"/>
                                    </p:animScale>
                                    <p:animScale>
                                      <p:cBhvr>
                                        <p:cTn id="38" dur="166" decel="50000">
                                          <p:stCondLst>
                                            <p:cond delay="1834"/>
                                          </p:stCondLst>
                                        </p:cTn>
                                        <p:tgtEl>
                                          <p:spTgt spid="4096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29600" cy="439718"/>
          </a:xfrm>
        </p:spPr>
        <p:txBody>
          <a:bodyPr>
            <a:normAutofit fontScale="90000"/>
          </a:bodyPr>
          <a:lstStyle/>
          <a:p>
            <a:pPr algn="ctr"/>
            <a:r>
              <a:rPr lang="es-ES" sz="2800" dirty="0" smtClean="0"/>
              <a:t>PRESUPUESTO DE EGRESOS</a:t>
            </a:r>
            <a:endParaRPr lang="es-ES" sz="2800" dirty="0"/>
          </a:p>
        </p:txBody>
      </p:sp>
      <p:pic>
        <p:nvPicPr>
          <p:cNvPr id="41986" name="Picture 2"/>
          <p:cNvPicPr>
            <a:picLocks noChangeAspect="1" noChangeArrowheads="1"/>
          </p:cNvPicPr>
          <p:nvPr/>
        </p:nvPicPr>
        <p:blipFill>
          <a:blip r:embed="rId2" cstate="print"/>
          <a:srcRect/>
          <a:stretch>
            <a:fillRect/>
          </a:stretch>
        </p:blipFill>
        <p:spPr bwMode="auto">
          <a:xfrm>
            <a:off x="285720" y="928670"/>
            <a:ext cx="4000528" cy="5286412"/>
          </a:xfrm>
          <a:prstGeom prst="rect">
            <a:avLst/>
          </a:prstGeom>
          <a:noFill/>
          <a:ln w="9525">
            <a:noFill/>
            <a:miter lim="800000"/>
            <a:headEnd/>
            <a:tailEnd/>
          </a:ln>
          <a:effectLst/>
        </p:spPr>
      </p:pic>
      <p:pic>
        <p:nvPicPr>
          <p:cNvPr id="41987" name="Picture 3"/>
          <p:cNvPicPr>
            <a:picLocks noChangeAspect="1" noChangeArrowheads="1"/>
          </p:cNvPicPr>
          <p:nvPr/>
        </p:nvPicPr>
        <p:blipFill>
          <a:blip r:embed="rId3" cstate="print"/>
          <a:srcRect/>
          <a:stretch>
            <a:fillRect/>
          </a:stretch>
        </p:blipFill>
        <p:spPr bwMode="auto">
          <a:xfrm>
            <a:off x="4500562" y="928670"/>
            <a:ext cx="4419597" cy="3124200"/>
          </a:xfrm>
          <a:prstGeom prst="rect">
            <a:avLst/>
          </a:prstGeom>
          <a:noFill/>
          <a:ln w="9525">
            <a:noFill/>
            <a:miter lim="800000"/>
            <a:headEnd/>
            <a:tailEnd/>
          </a:ln>
          <a:effectLst/>
        </p:spPr>
      </p:pic>
      <p:pic>
        <p:nvPicPr>
          <p:cNvPr id="41988" name="Picture 4"/>
          <p:cNvPicPr>
            <a:picLocks noChangeAspect="1" noChangeArrowheads="1"/>
          </p:cNvPicPr>
          <p:nvPr/>
        </p:nvPicPr>
        <p:blipFill>
          <a:blip r:embed="rId4" cstate="print"/>
          <a:srcRect/>
          <a:stretch>
            <a:fillRect/>
          </a:stretch>
        </p:blipFill>
        <p:spPr bwMode="auto">
          <a:xfrm>
            <a:off x="4500562" y="4214818"/>
            <a:ext cx="4429156" cy="242889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30" presetClass="entr" presetSubtype="0" fill="hold" nodeType="afterEffect">
                                  <p:stCondLst>
                                    <p:cond delay="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800" decel="100000"/>
                                        <p:tgtEl>
                                          <p:spTgt spid="41986"/>
                                        </p:tgtEl>
                                      </p:cBhvr>
                                    </p:animEffect>
                                    <p:anim calcmode="lin" valueType="num">
                                      <p:cBhvr>
                                        <p:cTn id="14" dur="800" decel="100000" fill="hold"/>
                                        <p:tgtEl>
                                          <p:spTgt spid="41986"/>
                                        </p:tgtEl>
                                        <p:attrNameLst>
                                          <p:attrName>style.rotation</p:attrName>
                                        </p:attrNameLst>
                                      </p:cBhvr>
                                      <p:tavLst>
                                        <p:tav tm="0">
                                          <p:val>
                                            <p:fltVal val="-90"/>
                                          </p:val>
                                        </p:tav>
                                        <p:tav tm="100000">
                                          <p:val>
                                            <p:fltVal val="0"/>
                                          </p:val>
                                        </p:tav>
                                      </p:tavLst>
                                    </p:anim>
                                    <p:anim calcmode="lin" valueType="num">
                                      <p:cBhvr>
                                        <p:cTn id="15" dur="800" decel="100000" fill="hold"/>
                                        <p:tgtEl>
                                          <p:spTgt spid="41986"/>
                                        </p:tgtEl>
                                        <p:attrNameLst>
                                          <p:attrName>ppt_x</p:attrName>
                                        </p:attrNameLst>
                                      </p:cBhvr>
                                      <p:tavLst>
                                        <p:tav tm="0">
                                          <p:val>
                                            <p:strVal val="#ppt_x+0.4"/>
                                          </p:val>
                                        </p:tav>
                                        <p:tav tm="100000">
                                          <p:val>
                                            <p:strVal val="#ppt_x-0.05"/>
                                          </p:val>
                                        </p:tav>
                                      </p:tavLst>
                                    </p:anim>
                                    <p:anim calcmode="lin" valueType="num">
                                      <p:cBhvr>
                                        <p:cTn id="16" dur="800" decel="100000" fill="hold"/>
                                        <p:tgtEl>
                                          <p:spTgt spid="41986"/>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41986"/>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41986"/>
                                        </p:tgtEl>
                                        <p:attrNameLst>
                                          <p:attrName>ppt_y</p:attrName>
                                        </p:attrNameLst>
                                      </p:cBhvr>
                                      <p:tavLst>
                                        <p:tav tm="0">
                                          <p:val>
                                            <p:strVal val="#ppt_y+0.1"/>
                                          </p:val>
                                        </p:tav>
                                        <p:tav tm="100000">
                                          <p:val>
                                            <p:strVal val="#ppt_y"/>
                                          </p:val>
                                        </p:tav>
                                      </p:tavLst>
                                    </p:anim>
                                  </p:childTnLst>
                                </p:cTn>
                              </p:par>
                            </p:childTnLst>
                          </p:cTn>
                        </p:par>
                        <p:par>
                          <p:cTn id="19" fill="hold">
                            <p:stCondLst>
                              <p:cond delay="2000"/>
                            </p:stCondLst>
                            <p:childTnLst>
                              <p:par>
                                <p:cTn id="20" presetID="30" presetClass="entr" presetSubtype="0" fill="hold" nodeType="afterEffect">
                                  <p:stCondLst>
                                    <p:cond delay="0"/>
                                  </p:stCondLst>
                                  <p:childTnLst>
                                    <p:set>
                                      <p:cBhvr>
                                        <p:cTn id="21" dur="1" fill="hold">
                                          <p:stCondLst>
                                            <p:cond delay="0"/>
                                          </p:stCondLst>
                                        </p:cTn>
                                        <p:tgtEl>
                                          <p:spTgt spid="41987"/>
                                        </p:tgtEl>
                                        <p:attrNameLst>
                                          <p:attrName>style.visibility</p:attrName>
                                        </p:attrNameLst>
                                      </p:cBhvr>
                                      <p:to>
                                        <p:strVal val="visible"/>
                                      </p:to>
                                    </p:set>
                                    <p:animEffect transition="in" filter="fade">
                                      <p:cBhvr>
                                        <p:cTn id="22" dur="800" decel="100000"/>
                                        <p:tgtEl>
                                          <p:spTgt spid="41987"/>
                                        </p:tgtEl>
                                      </p:cBhvr>
                                    </p:animEffect>
                                    <p:anim calcmode="lin" valueType="num">
                                      <p:cBhvr>
                                        <p:cTn id="23" dur="800" decel="100000" fill="hold"/>
                                        <p:tgtEl>
                                          <p:spTgt spid="41987"/>
                                        </p:tgtEl>
                                        <p:attrNameLst>
                                          <p:attrName>style.rotation</p:attrName>
                                        </p:attrNameLst>
                                      </p:cBhvr>
                                      <p:tavLst>
                                        <p:tav tm="0">
                                          <p:val>
                                            <p:fltVal val="-90"/>
                                          </p:val>
                                        </p:tav>
                                        <p:tav tm="100000">
                                          <p:val>
                                            <p:fltVal val="0"/>
                                          </p:val>
                                        </p:tav>
                                      </p:tavLst>
                                    </p:anim>
                                    <p:anim calcmode="lin" valueType="num">
                                      <p:cBhvr>
                                        <p:cTn id="24" dur="800" decel="100000" fill="hold"/>
                                        <p:tgtEl>
                                          <p:spTgt spid="41987"/>
                                        </p:tgtEl>
                                        <p:attrNameLst>
                                          <p:attrName>ppt_x</p:attrName>
                                        </p:attrNameLst>
                                      </p:cBhvr>
                                      <p:tavLst>
                                        <p:tav tm="0">
                                          <p:val>
                                            <p:strVal val="#ppt_x+0.4"/>
                                          </p:val>
                                        </p:tav>
                                        <p:tav tm="100000">
                                          <p:val>
                                            <p:strVal val="#ppt_x-0.05"/>
                                          </p:val>
                                        </p:tav>
                                      </p:tavLst>
                                    </p:anim>
                                    <p:anim calcmode="lin" valueType="num">
                                      <p:cBhvr>
                                        <p:cTn id="25" dur="800" decel="100000" fill="hold"/>
                                        <p:tgtEl>
                                          <p:spTgt spid="41987"/>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41987"/>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41987"/>
                                        </p:tgtEl>
                                        <p:attrNameLst>
                                          <p:attrName>ppt_y</p:attrName>
                                        </p:attrNameLst>
                                      </p:cBhvr>
                                      <p:tavLst>
                                        <p:tav tm="0">
                                          <p:val>
                                            <p:strVal val="#ppt_y+0.1"/>
                                          </p:val>
                                        </p:tav>
                                        <p:tav tm="100000">
                                          <p:val>
                                            <p:strVal val="#ppt_y"/>
                                          </p:val>
                                        </p:tav>
                                      </p:tavLst>
                                    </p:anim>
                                  </p:childTnLst>
                                </p:cTn>
                              </p:par>
                            </p:childTnLst>
                          </p:cTn>
                        </p:par>
                        <p:par>
                          <p:cTn id="28" fill="hold">
                            <p:stCondLst>
                              <p:cond delay="3000"/>
                            </p:stCondLst>
                            <p:childTnLst>
                              <p:par>
                                <p:cTn id="29" presetID="54" presetClass="entr" presetSubtype="0" accel="100000" fill="hold" nodeType="afterEffect">
                                  <p:stCondLst>
                                    <p:cond delay="0"/>
                                  </p:stCondLst>
                                  <p:childTnLst>
                                    <p:set>
                                      <p:cBhvr>
                                        <p:cTn id="30" dur="1" fill="hold">
                                          <p:stCondLst>
                                            <p:cond delay="0"/>
                                          </p:stCondLst>
                                        </p:cTn>
                                        <p:tgtEl>
                                          <p:spTgt spid="41988"/>
                                        </p:tgtEl>
                                        <p:attrNameLst>
                                          <p:attrName>style.visibility</p:attrName>
                                        </p:attrNameLst>
                                      </p:cBhvr>
                                      <p:to>
                                        <p:strVal val="visible"/>
                                      </p:to>
                                    </p:set>
                                    <p:anim calcmode="lin" valueType="num">
                                      <p:cBhvr>
                                        <p:cTn id="31" dur="500" fill="hold"/>
                                        <p:tgtEl>
                                          <p:spTgt spid="41988"/>
                                        </p:tgtEl>
                                        <p:attrNameLst>
                                          <p:attrName>ppt_w</p:attrName>
                                        </p:attrNameLst>
                                      </p:cBhvr>
                                      <p:tavLst>
                                        <p:tav tm="0">
                                          <p:val>
                                            <p:strVal val="#ppt_w*0.05"/>
                                          </p:val>
                                        </p:tav>
                                        <p:tav tm="100000">
                                          <p:val>
                                            <p:strVal val="#ppt_w"/>
                                          </p:val>
                                        </p:tav>
                                      </p:tavLst>
                                    </p:anim>
                                    <p:anim calcmode="lin" valueType="num">
                                      <p:cBhvr>
                                        <p:cTn id="32" dur="500" fill="hold"/>
                                        <p:tgtEl>
                                          <p:spTgt spid="41988"/>
                                        </p:tgtEl>
                                        <p:attrNameLst>
                                          <p:attrName>ppt_h</p:attrName>
                                        </p:attrNameLst>
                                      </p:cBhvr>
                                      <p:tavLst>
                                        <p:tav tm="0">
                                          <p:val>
                                            <p:strVal val="#ppt_h"/>
                                          </p:val>
                                        </p:tav>
                                        <p:tav tm="100000">
                                          <p:val>
                                            <p:strVal val="#ppt_h"/>
                                          </p:val>
                                        </p:tav>
                                      </p:tavLst>
                                    </p:anim>
                                    <p:anim calcmode="lin" valueType="num">
                                      <p:cBhvr>
                                        <p:cTn id="33" dur="500" fill="hold"/>
                                        <p:tgtEl>
                                          <p:spTgt spid="41988"/>
                                        </p:tgtEl>
                                        <p:attrNameLst>
                                          <p:attrName>ppt_x</p:attrName>
                                        </p:attrNameLst>
                                      </p:cBhvr>
                                      <p:tavLst>
                                        <p:tav tm="0">
                                          <p:val>
                                            <p:strVal val="#ppt_x-.2"/>
                                          </p:val>
                                        </p:tav>
                                        <p:tav tm="100000">
                                          <p:val>
                                            <p:strVal val="#ppt_x"/>
                                          </p:val>
                                        </p:tav>
                                      </p:tavLst>
                                    </p:anim>
                                    <p:anim calcmode="lin" valueType="num">
                                      <p:cBhvr>
                                        <p:cTn id="34" dur="500" fill="hold"/>
                                        <p:tgtEl>
                                          <p:spTgt spid="41988"/>
                                        </p:tgtEl>
                                        <p:attrNameLst>
                                          <p:attrName>ppt_y</p:attrName>
                                        </p:attrNameLst>
                                      </p:cBhvr>
                                      <p:tavLst>
                                        <p:tav tm="0">
                                          <p:val>
                                            <p:strVal val="#ppt_y"/>
                                          </p:val>
                                        </p:tav>
                                        <p:tav tm="100000">
                                          <p:val>
                                            <p:strVal val="#ppt_y"/>
                                          </p:val>
                                        </p:tav>
                                      </p:tavLst>
                                    </p:anim>
                                    <p:animEffect transition="in" filter="fade">
                                      <p:cBhvr>
                                        <p:cTn id="35"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071546"/>
          </a:xfrm>
        </p:spPr>
        <p:txBody>
          <a:bodyPr>
            <a:normAutofit/>
          </a:bodyPr>
          <a:lstStyle/>
          <a:p>
            <a:pPr algn="ctr"/>
            <a:r>
              <a:rPr lang="es-ES" sz="2800" dirty="0" smtClean="0"/>
              <a:t>ESTADOS FINANCIEROS PRO FORMA</a:t>
            </a:r>
            <a:br>
              <a:rPr lang="es-ES" sz="2800" dirty="0" smtClean="0"/>
            </a:br>
            <a:r>
              <a:rPr lang="es-ES" sz="2800" dirty="0" smtClean="0"/>
              <a:t>Estado de Resultados</a:t>
            </a:r>
            <a:endParaRPr lang="es-ES" sz="2800" dirty="0"/>
          </a:p>
        </p:txBody>
      </p:sp>
      <p:pic>
        <p:nvPicPr>
          <p:cNvPr id="11266" name="Picture 2"/>
          <p:cNvPicPr>
            <a:picLocks noChangeAspect="1" noChangeArrowheads="1"/>
          </p:cNvPicPr>
          <p:nvPr/>
        </p:nvPicPr>
        <p:blipFill>
          <a:blip r:embed="rId2"/>
          <a:srcRect/>
          <a:stretch>
            <a:fillRect/>
          </a:stretch>
        </p:blipFill>
        <p:spPr bwMode="auto">
          <a:xfrm>
            <a:off x="500034" y="1428736"/>
            <a:ext cx="8143932" cy="4714907"/>
          </a:xfrm>
          <a:prstGeom prst="rect">
            <a:avLst/>
          </a:prstGeom>
          <a:ln>
            <a:headEnd/>
            <a:tailEnd/>
          </a:ln>
        </p:spPr>
        <p:style>
          <a:lnRef idx="1">
            <a:schemeClr val="accent5"/>
          </a:lnRef>
          <a:fillRef idx="2">
            <a:schemeClr val="accent5"/>
          </a:fillRef>
          <a:effectRef idx="1">
            <a:schemeClr val="accent5"/>
          </a:effectRef>
          <a:fontRef idx="minor">
            <a:schemeClr val="dk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Autofit/>
          </a:bodyPr>
          <a:lstStyle/>
          <a:p>
            <a:pPr algn="ctr"/>
            <a:r>
              <a:rPr lang="es-ES" sz="2800" dirty="0" smtClean="0"/>
              <a:t>ESTADOS FINANCIEROS PRO FORMA</a:t>
            </a:r>
            <a:br>
              <a:rPr lang="es-ES" sz="2800" dirty="0" smtClean="0"/>
            </a:br>
            <a:r>
              <a:rPr lang="es-ES" sz="2800" dirty="0" smtClean="0"/>
              <a:t>Flujo de Fondos del Proyecto Puro</a:t>
            </a:r>
            <a:endParaRPr lang="es-ES" sz="2800" dirty="0"/>
          </a:p>
        </p:txBody>
      </p:sp>
      <p:pic>
        <p:nvPicPr>
          <p:cNvPr id="1028" name="Picture 4"/>
          <p:cNvPicPr>
            <a:picLocks noChangeAspect="1" noChangeArrowheads="1"/>
          </p:cNvPicPr>
          <p:nvPr/>
        </p:nvPicPr>
        <p:blipFill>
          <a:blip r:embed="rId2"/>
          <a:srcRect/>
          <a:stretch>
            <a:fillRect/>
          </a:stretch>
        </p:blipFill>
        <p:spPr bwMode="auto">
          <a:xfrm>
            <a:off x="357158" y="1393825"/>
            <a:ext cx="8429683" cy="5035571"/>
          </a:xfrm>
          <a:prstGeom prst="rect">
            <a:avLst/>
          </a:prstGeom>
          <a:ln>
            <a:headEnd/>
            <a:tailEnd/>
          </a:ln>
        </p:spPr>
        <p:style>
          <a:lnRef idx="1">
            <a:schemeClr val="accent5"/>
          </a:lnRef>
          <a:fillRef idx="2">
            <a:schemeClr val="accent5"/>
          </a:fillRef>
          <a:effectRef idx="1">
            <a:schemeClr val="accent5"/>
          </a:effectRef>
          <a:fontRef idx="minor">
            <a:schemeClr val="dk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fontScale="90000"/>
          </a:bodyPr>
          <a:lstStyle/>
          <a:p>
            <a:pPr algn="ctr"/>
            <a:r>
              <a:rPr lang="es-ES" sz="3200" dirty="0" smtClean="0"/>
              <a:t>ESTADOS FINANCIEROS PRO FORMA</a:t>
            </a:r>
            <a:br>
              <a:rPr lang="es-ES" sz="3200" dirty="0" smtClean="0"/>
            </a:br>
            <a:r>
              <a:rPr lang="es-ES" sz="3200" dirty="0" smtClean="0"/>
              <a:t>Flujo de Fondos del Inversionista</a:t>
            </a:r>
            <a:endParaRPr lang="es-ES" sz="3200" dirty="0"/>
          </a:p>
        </p:txBody>
      </p:sp>
      <p:pic>
        <p:nvPicPr>
          <p:cNvPr id="2051" name="Picture 3"/>
          <p:cNvPicPr>
            <a:picLocks noChangeAspect="1" noChangeArrowheads="1"/>
          </p:cNvPicPr>
          <p:nvPr/>
        </p:nvPicPr>
        <p:blipFill>
          <a:blip r:embed="rId2"/>
          <a:srcRect/>
          <a:stretch>
            <a:fillRect/>
          </a:stretch>
        </p:blipFill>
        <p:spPr bwMode="auto">
          <a:xfrm>
            <a:off x="214282" y="1357298"/>
            <a:ext cx="8715436" cy="5072098"/>
          </a:xfrm>
          <a:prstGeom prst="rect">
            <a:avLst/>
          </a:prstGeom>
          <a:ln>
            <a:headEnd/>
            <a:tailEnd/>
          </a:ln>
        </p:spPr>
        <p:style>
          <a:lnRef idx="1">
            <a:schemeClr val="accent5"/>
          </a:lnRef>
          <a:fillRef idx="2">
            <a:schemeClr val="accent5"/>
          </a:fillRef>
          <a:effectRef idx="1">
            <a:schemeClr val="accent5"/>
          </a:effectRef>
          <a:fontRef idx="minor">
            <a:schemeClr val="dk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SEGMENTACIÓN DE MERCADO</a:t>
            </a:r>
            <a:endParaRPr lang="es-E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1714480" y="1714488"/>
            <a:ext cx="5762442" cy="3214710"/>
          </a:xfrm>
          <a:prstGeom prst="rect">
            <a:avLst/>
          </a:prstGeom>
          <a:noFill/>
          <a:ln w="9525">
            <a:noFill/>
            <a:miter lim="800000"/>
            <a:headEnd/>
            <a:tailEnd/>
          </a:ln>
          <a:effectLst/>
        </p:spPr>
      </p:pic>
      <p:sp>
        <p:nvSpPr>
          <p:cNvPr id="15" name="14 CuadroTexto"/>
          <p:cNvSpPr txBox="1"/>
          <p:nvPr/>
        </p:nvSpPr>
        <p:spPr>
          <a:xfrm>
            <a:off x="1071538" y="5357826"/>
            <a:ext cx="7072362" cy="1200329"/>
          </a:xfrm>
          <a:prstGeom prst="rect">
            <a:avLst/>
          </a:prstGeom>
          <a:noFill/>
        </p:spPr>
        <p:txBody>
          <a:bodyPr wrap="square" rtlCol="0">
            <a:spAutoFit/>
          </a:bodyPr>
          <a:lstStyle/>
          <a:p>
            <a:pPr algn="just"/>
            <a:r>
              <a:rPr lang="es-ES" b="1" dirty="0"/>
              <a:t>La población económicamente activa ocupada (PEAO) que se encuentren en los quintiles 4 y 5 de las parroquias Rumipamba, Jipijapa, Iñaquito y Concepción.</a:t>
            </a:r>
            <a:endParaRPr lang="es-ES" dirty="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diamond(in)">
                                      <p:cBhvr>
                                        <p:cTn id="11" dur="2000"/>
                                        <p:tgtEl>
                                          <p:spTgt spid="1026"/>
                                        </p:tgtEl>
                                      </p:cBhvr>
                                    </p:animEffect>
                                  </p:childTnLst>
                                </p:cTn>
                              </p:par>
                            </p:childTnLst>
                          </p:cTn>
                        </p:par>
                        <p:par>
                          <p:cTn id="12" fill="hold">
                            <p:stCondLst>
                              <p:cond delay="2500"/>
                            </p:stCondLst>
                            <p:childTnLst>
                              <p:par>
                                <p:cTn id="13" presetID="3" presetClass="entr" presetSubtype="1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285860"/>
          </a:xfrm>
        </p:spPr>
        <p:txBody>
          <a:bodyPr>
            <a:normAutofit/>
          </a:bodyPr>
          <a:lstStyle/>
          <a:p>
            <a:pPr algn="ctr"/>
            <a:r>
              <a:rPr lang="es-ES" sz="3200" dirty="0" smtClean="0"/>
              <a:t>EVALUACION FINANCIERA</a:t>
            </a:r>
            <a:br>
              <a:rPr lang="es-ES" sz="3200" dirty="0" smtClean="0"/>
            </a:br>
            <a:r>
              <a:rPr lang="es-ES" sz="3200" dirty="0" smtClean="0"/>
              <a:t>TASAS DE DESCUENTO</a:t>
            </a:r>
            <a:endParaRPr lang="es-ES" sz="3200" dirty="0"/>
          </a:p>
        </p:txBody>
      </p:sp>
      <p:sp>
        <p:nvSpPr>
          <p:cNvPr id="3" name="2 Marcador de contenido"/>
          <p:cNvSpPr>
            <a:spLocks noGrp="1"/>
          </p:cNvSpPr>
          <p:nvPr>
            <p:ph idx="1"/>
          </p:nvPr>
        </p:nvSpPr>
        <p:spPr>
          <a:xfrm>
            <a:off x="457200" y="1600201"/>
            <a:ext cx="8229600" cy="1900237"/>
          </a:xfrm>
        </p:spPr>
        <p:txBody>
          <a:bodyPr>
            <a:normAutofit fontScale="55000" lnSpcReduction="20000"/>
          </a:bodyPr>
          <a:lstStyle/>
          <a:p>
            <a:r>
              <a:rPr lang="es-ES" b="1" dirty="0" smtClean="0"/>
              <a:t>Tasa de Descuento del Proyecto Puro</a:t>
            </a:r>
          </a:p>
          <a:p>
            <a:pPr>
              <a:buNone/>
            </a:pPr>
            <a:r>
              <a:rPr lang="es-ES" dirty="0" smtClean="0"/>
              <a:t>Tasa </a:t>
            </a:r>
            <a:r>
              <a:rPr lang="es-ES" dirty="0"/>
              <a:t>de descuento = Costo de oportunidad </a:t>
            </a:r>
            <a:r>
              <a:rPr lang="es-ES" dirty="0" smtClean="0"/>
              <a:t>+Tasa de </a:t>
            </a:r>
            <a:r>
              <a:rPr lang="es-ES" dirty="0"/>
              <a:t>inflación + Prima por riesgo</a:t>
            </a:r>
          </a:p>
          <a:p>
            <a:pPr>
              <a:buNone/>
            </a:pPr>
            <a:r>
              <a:rPr lang="es-ES" dirty="0"/>
              <a:t>Tasa de descuento = 7%+0+5%</a:t>
            </a:r>
          </a:p>
          <a:p>
            <a:pPr>
              <a:buNone/>
            </a:pPr>
            <a:r>
              <a:rPr lang="es-ES" dirty="0"/>
              <a:t>Tasa de descuento = 12</a:t>
            </a:r>
            <a:r>
              <a:rPr lang="es-ES" dirty="0" smtClean="0"/>
              <a:t>%</a:t>
            </a:r>
          </a:p>
          <a:p>
            <a:pPr>
              <a:buNone/>
            </a:pPr>
            <a:endParaRPr lang="es-ES" dirty="0"/>
          </a:p>
          <a:p>
            <a:r>
              <a:rPr lang="es-ES" b="1" dirty="0" smtClean="0"/>
              <a:t>Tasa de Descuento considerando el financiamiento</a:t>
            </a:r>
          </a:p>
          <a:p>
            <a:pPr>
              <a:buNone/>
            </a:pPr>
            <a:endParaRPr lang="es-ES" b="1" dirty="0" smtClean="0"/>
          </a:p>
          <a:p>
            <a:pPr>
              <a:buNone/>
            </a:pPr>
            <a:endParaRPr lang="es-ES" dirty="0"/>
          </a:p>
          <a:p>
            <a:pPr>
              <a:buNone/>
            </a:pPr>
            <a:endParaRPr lang="es-ES" b="1" dirty="0"/>
          </a:p>
        </p:txBody>
      </p:sp>
      <p:sp>
        <p:nvSpPr>
          <p:cNvPr id="532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3249" name="Picture 1"/>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571472" y="3571876"/>
            <a:ext cx="6741150" cy="714380"/>
          </a:xfrm>
          <a:prstGeom prst="rect">
            <a:avLst/>
          </a:prstGeom>
          <a:noFill/>
        </p:spPr>
      </p:pic>
      <p:sp>
        <p:nvSpPr>
          <p:cNvPr id="53251" name="Rectangle 3"/>
          <p:cNvSpPr>
            <a:spLocks noChangeArrowheads="1"/>
          </p:cNvSpPr>
          <p:nvPr/>
        </p:nvSpPr>
        <p:spPr bwMode="auto">
          <a:xfrm>
            <a:off x="91440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p:txBody>
      </p:sp>
      <p:sp>
        <p:nvSpPr>
          <p:cNvPr id="532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3252" name="Picture 4"/>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571472" y="4500570"/>
            <a:ext cx="7160036" cy="571504"/>
          </a:xfrm>
          <a:prstGeom prst="rect">
            <a:avLst/>
          </a:prstGeom>
          <a:noFill/>
        </p:spPr>
      </p:pic>
      <p:sp>
        <p:nvSpPr>
          <p:cNvPr id="53254" name="Rectangle 6"/>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p:txBody>
      </p:sp>
      <p:sp>
        <p:nvSpPr>
          <p:cNvPr id="532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3255" name="Picture 7"/>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571472" y="5286388"/>
            <a:ext cx="3143272" cy="642942"/>
          </a:xfrm>
          <a:prstGeom prst="rect">
            <a:avLst/>
          </a:prstGeom>
          <a:noFill/>
        </p:spPr>
      </p:pic>
      <p:sp>
        <p:nvSpPr>
          <p:cNvPr id="53257" name="Rectangle 9"/>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30"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23" fill="hold">
                            <p:stCondLst>
                              <p:cond delay="3000"/>
                            </p:stCondLst>
                            <p:childTnLst>
                              <p:par>
                                <p:cTn id="24" presetID="30" presetClass="entr" presetSubtype="0" fill="hold" grpId="0"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800" decel="100000"/>
                                        <p:tgtEl>
                                          <p:spTgt spid="3">
                                            <p:txEl>
                                              <p:pRg st="1" end="1"/>
                                            </p:txEl>
                                          </p:spTgt>
                                        </p:tgtEl>
                                      </p:cBhvr>
                                    </p:animEffect>
                                    <p:anim calcmode="lin" valueType="num">
                                      <p:cBhvr>
                                        <p:cTn id="27"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8"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9"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32" fill="hold">
                            <p:stCondLst>
                              <p:cond delay="4000"/>
                            </p:stCondLst>
                            <p:childTnLst>
                              <p:par>
                                <p:cTn id="33" presetID="30" presetClass="entr" presetSubtype="0" fill="hold" grpId="0" nodeType="after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800" decel="100000"/>
                                        <p:tgtEl>
                                          <p:spTgt spid="3">
                                            <p:txEl>
                                              <p:pRg st="2" end="2"/>
                                            </p:txEl>
                                          </p:spTgt>
                                        </p:tgtEl>
                                      </p:cBhvr>
                                    </p:animEffect>
                                    <p:anim calcmode="lin" valueType="num">
                                      <p:cBhvr>
                                        <p:cTn id="36"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41" fill="hold">
                            <p:stCondLst>
                              <p:cond delay="5000"/>
                            </p:stCondLst>
                            <p:childTnLst>
                              <p:par>
                                <p:cTn id="42" presetID="30" presetClass="entr" presetSubtype="0" fill="hold" grpId="0" nodeType="after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800" decel="100000"/>
                                        <p:tgtEl>
                                          <p:spTgt spid="3">
                                            <p:txEl>
                                              <p:pRg st="3" end="3"/>
                                            </p:txEl>
                                          </p:spTgt>
                                        </p:tgtEl>
                                      </p:cBhvr>
                                    </p:animEffect>
                                    <p:anim calcmode="lin" valueType="num">
                                      <p:cBhvr>
                                        <p:cTn id="45"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par>
                          <p:cTn id="50" fill="hold">
                            <p:stCondLst>
                              <p:cond delay="6000"/>
                            </p:stCondLst>
                            <p:childTnLst>
                              <p:par>
                                <p:cTn id="51" presetID="30" presetClass="entr" presetSubtype="0" fill="hold" grpId="0" nodeType="after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fade">
                                      <p:cBhvr>
                                        <p:cTn id="53" dur="800" decel="100000"/>
                                        <p:tgtEl>
                                          <p:spTgt spid="3">
                                            <p:txEl>
                                              <p:pRg st="5" end="5"/>
                                            </p:txEl>
                                          </p:spTgt>
                                        </p:tgtEl>
                                      </p:cBhvr>
                                    </p:animEffect>
                                    <p:anim calcmode="lin" valueType="num">
                                      <p:cBhvr>
                                        <p:cTn id="54"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5"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6"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par>
                          <p:cTn id="59" fill="hold">
                            <p:stCondLst>
                              <p:cond delay="7000"/>
                            </p:stCondLst>
                            <p:childTnLst>
                              <p:par>
                                <p:cTn id="60" presetID="30" presetClass="entr" presetSubtype="0" fill="hold" nodeType="afterEffect">
                                  <p:stCondLst>
                                    <p:cond delay="0"/>
                                  </p:stCondLst>
                                  <p:childTnLst>
                                    <p:set>
                                      <p:cBhvr>
                                        <p:cTn id="61" dur="1" fill="hold">
                                          <p:stCondLst>
                                            <p:cond delay="0"/>
                                          </p:stCondLst>
                                        </p:cTn>
                                        <p:tgtEl>
                                          <p:spTgt spid="53249"/>
                                        </p:tgtEl>
                                        <p:attrNameLst>
                                          <p:attrName>style.visibility</p:attrName>
                                        </p:attrNameLst>
                                      </p:cBhvr>
                                      <p:to>
                                        <p:strVal val="visible"/>
                                      </p:to>
                                    </p:set>
                                    <p:animEffect transition="in" filter="fade">
                                      <p:cBhvr>
                                        <p:cTn id="62" dur="800" decel="100000"/>
                                        <p:tgtEl>
                                          <p:spTgt spid="53249"/>
                                        </p:tgtEl>
                                      </p:cBhvr>
                                    </p:animEffect>
                                    <p:anim calcmode="lin" valueType="num">
                                      <p:cBhvr>
                                        <p:cTn id="63" dur="800" decel="100000" fill="hold"/>
                                        <p:tgtEl>
                                          <p:spTgt spid="53249"/>
                                        </p:tgtEl>
                                        <p:attrNameLst>
                                          <p:attrName>style.rotation</p:attrName>
                                        </p:attrNameLst>
                                      </p:cBhvr>
                                      <p:tavLst>
                                        <p:tav tm="0">
                                          <p:val>
                                            <p:fltVal val="-90"/>
                                          </p:val>
                                        </p:tav>
                                        <p:tav tm="100000">
                                          <p:val>
                                            <p:fltVal val="0"/>
                                          </p:val>
                                        </p:tav>
                                      </p:tavLst>
                                    </p:anim>
                                    <p:anim calcmode="lin" valueType="num">
                                      <p:cBhvr>
                                        <p:cTn id="64" dur="800" decel="100000" fill="hold"/>
                                        <p:tgtEl>
                                          <p:spTgt spid="53249"/>
                                        </p:tgtEl>
                                        <p:attrNameLst>
                                          <p:attrName>ppt_x</p:attrName>
                                        </p:attrNameLst>
                                      </p:cBhvr>
                                      <p:tavLst>
                                        <p:tav tm="0">
                                          <p:val>
                                            <p:strVal val="#ppt_x+0.4"/>
                                          </p:val>
                                        </p:tav>
                                        <p:tav tm="100000">
                                          <p:val>
                                            <p:strVal val="#ppt_x-0.05"/>
                                          </p:val>
                                        </p:tav>
                                      </p:tavLst>
                                    </p:anim>
                                    <p:anim calcmode="lin" valueType="num">
                                      <p:cBhvr>
                                        <p:cTn id="65" dur="800" decel="100000" fill="hold"/>
                                        <p:tgtEl>
                                          <p:spTgt spid="53249"/>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53249"/>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53249"/>
                                        </p:tgtEl>
                                        <p:attrNameLst>
                                          <p:attrName>ppt_y</p:attrName>
                                        </p:attrNameLst>
                                      </p:cBhvr>
                                      <p:tavLst>
                                        <p:tav tm="0">
                                          <p:val>
                                            <p:strVal val="#ppt_y+0.1"/>
                                          </p:val>
                                        </p:tav>
                                        <p:tav tm="100000">
                                          <p:val>
                                            <p:strVal val="#ppt_y"/>
                                          </p:val>
                                        </p:tav>
                                      </p:tavLst>
                                    </p:anim>
                                  </p:childTnLst>
                                </p:cTn>
                              </p:par>
                            </p:childTnLst>
                          </p:cTn>
                        </p:par>
                        <p:par>
                          <p:cTn id="68" fill="hold">
                            <p:stCondLst>
                              <p:cond delay="8000"/>
                            </p:stCondLst>
                            <p:childTnLst>
                              <p:par>
                                <p:cTn id="69" presetID="30" presetClass="entr" presetSubtype="0" fill="hold" nodeType="afterEffect">
                                  <p:stCondLst>
                                    <p:cond delay="0"/>
                                  </p:stCondLst>
                                  <p:childTnLst>
                                    <p:set>
                                      <p:cBhvr>
                                        <p:cTn id="70" dur="1" fill="hold">
                                          <p:stCondLst>
                                            <p:cond delay="0"/>
                                          </p:stCondLst>
                                        </p:cTn>
                                        <p:tgtEl>
                                          <p:spTgt spid="53252"/>
                                        </p:tgtEl>
                                        <p:attrNameLst>
                                          <p:attrName>style.visibility</p:attrName>
                                        </p:attrNameLst>
                                      </p:cBhvr>
                                      <p:to>
                                        <p:strVal val="visible"/>
                                      </p:to>
                                    </p:set>
                                    <p:animEffect transition="in" filter="fade">
                                      <p:cBhvr>
                                        <p:cTn id="71" dur="800" decel="100000"/>
                                        <p:tgtEl>
                                          <p:spTgt spid="53252"/>
                                        </p:tgtEl>
                                      </p:cBhvr>
                                    </p:animEffect>
                                    <p:anim calcmode="lin" valueType="num">
                                      <p:cBhvr>
                                        <p:cTn id="72" dur="800" decel="100000" fill="hold"/>
                                        <p:tgtEl>
                                          <p:spTgt spid="53252"/>
                                        </p:tgtEl>
                                        <p:attrNameLst>
                                          <p:attrName>style.rotation</p:attrName>
                                        </p:attrNameLst>
                                      </p:cBhvr>
                                      <p:tavLst>
                                        <p:tav tm="0">
                                          <p:val>
                                            <p:fltVal val="-90"/>
                                          </p:val>
                                        </p:tav>
                                        <p:tav tm="100000">
                                          <p:val>
                                            <p:fltVal val="0"/>
                                          </p:val>
                                        </p:tav>
                                      </p:tavLst>
                                    </p:anim>
                                    <p:anim calcmode="lin" valueType="num">
                                      <p:cBhvr>
                                        <p:cTn id="73" dur="800" decel="100000" fill="hold"/>
                                        <p:tgtEl>
                                          <p:spTgt spid="53252"/>
                                        </p:tgtEl>
                                        <p:attrNameLst>
                                          <p:attrName>ppt_x</p:attrName>
                                        </p:attrNameLst>
                                      </p:cBhvr>
                                      <p:tavLst>
                                        <p:tav tm="0">
                                          <p:val>
                                            <p:strVal val="#ppt_x+0.4"/>
                                          </p:val>
                                        </p:tav>
                                        <p:tav tm="100000">
                                          <p:val>
                                            <p:strVal val="#ppt_x-0.05"/>
                                          </p:val>
                                        </p:tav>
                                      </p:tavLst>
                                    </p:anim>
                                    <p:anim calcmode="lin" valueType="num">
                                      <p:cBhvr>
                                        <p:cTn id="74" dur="800" decel="100000" fill="hold"/>
                                        <p:tgtEl>
                                          <p:spTgt spid="53252"/>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53252"/>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53252"/>
                                        </p:tgtEl>
                                        <p:attrNameLst>
                                          <p:attrName>ppt_y</p:attrName>
                                        </p:attrNameLst>
                                      </p:cBhvr>
                                      <p:tavLst>
                                        <p:tav tm="0">
                                          <p:val>
                                            <p:strVal val="#ppt_y+0.1"/>
                                          </p:val>
                                        </p:tav>
                                        <p:tav tm="100000">
                                          <p:val>
                                            <p:strVal val="#ppt_y"/>
                                          </p:val>
                                        </p:tav>
                                      </p:tavLst>
                                    </p:anim>
                                  </p:childTnLst>
                                </p:cTn>
                              </p:par>
                            </p:childTnLst>
                          </p:cTn>
                        </p:par>
                        <p:par>
                          <p:cTn id="77" fill="hold">
                            <p:stCondLst>
                              <p:cond delay="9000"/>
                            </p:stCondLst>
                            <p:childTnLst>
                              <p:par>
                                <p:cTn id="78" presetID="30" presetClass="entr" presetSubtype="0" fill="hold" nodeType="afterEffect">
                                  <p:stCondLst>
                                    <p:cond delay="0"/>
                                  </p:stCondLst>
                                  <p:childTnLst>
                                    <p:set>
                                      <p:cBhvr>
                                        <p:cTn id="79" dur="1" fill="hold">
                                          <p:stCondLst>
                                            <p:cond delay="0"/>
                                          </p:stCondLst>
                                        </p:cTn>
                                        <p:tgtEl>
                                          <p:spTgt spid="53255"/>
                                        </p:tgtEl>
                                        <p:attrNameLst>
                                          <p:attrName>style.visibility</p:attrName>
                                        </p:attrNameLst>
                                      </p:cBhvr>
                                      <p:to>
                                        <p:strVal val="visible"/>
                                      </p:to>
                                    </p:set>
                                    <p:animEffect transition="in" filter="fade">
                                      <p:cBhvr>
                                        <p:cTn id="80" dur="800" decel="100000"/>
                                        <p:tgtEl>
                                          <p:spTgt spid="53255"/>
                                        </p:tgtEl>
                                      </p:cBhvr>
                                    </p:animEffect>
                                    <p:anim calcmode="lin" valueType="num">
                                      <p:cBhvr>
                                        <p:cTn id="81" dur="800" decel="100000" fill="hold"/>
                                        <p:tgtEl>
                                          <p:spTgt spid="53255"/>
                                        </p:tgtEl>
                                        <p:attrNameLst>
                                          <p:attrName>style.rotation</p:attrName>
                                        </p:attrNameLst>
                                      </p:cBhvr>
                                      <p:tavLst>
                                        <p:tav tm="0">
                                          <p:val>
                                            <p:fltVal val="-90"/>
                                          </p:val>
                                        </p:tav>
                                        <p:tav tm="100000">
                                          <p:val>
                                            <p:fltVal val="0"/>
                                          </p:val>
                                        </p:tav>
                                      </p:tavLst>
                                    </p:anim>
                                    <p:anim calcmode="lin" valueType="num">
                                      <p:cBhvr>
                                        <p:cTn id="82" dur="800" decel="100000" fill="hold"/>
                                        <p:tgtEl>
                                          <p:spTgt spid="53255"/>
                                        </p:tgtEl>
                                        <p:attrNameLst>
                                          <p:attrName>ppt_x</p:attrName>
                                        </p:attrNameLst>
                                      </p:cBhvr>
                                      <p:tavLst>
                                        <p:tav tm="0">
                                          <p:val>
                                            <p:strVal val="#ppt_x+0.4"/>
                                          </p:val>
                                        </p:tav>
                                        <p:tav tm="100000">
                                          <p:val>
                                            <p:strVal val="#ppt_x-0.05"/>
                                          </p:val>
                                        </p:tav>
                                      </p:tavLst>
                                    </p:anim>
                                    <p:anim calcmode="lin" valueType="num">
                                      <p:cBhvr>
                                        <p:cTn id="83" dur="800" decel="100000" fill="hold"/>
                                        <p:tgtEl>
                                          <p:spTgt spid="53255"/>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53255"/>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5325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018366"/>
          </a:xfrm>
        </p:spPr>
        <p:txBody>
          <a:bodyPr>
            <a:normAutofit fontScale="90000"/>
          </a:bodyPr>
          <a:lstStyle/>
          <a:p>
            <a:pPr algn="ctr"/>
            <a:r>
              <a:rPr lang="es-ES" sz="3200" dirty="0" smtClean="0"/>
              <a:t>CRITERIOS DE EVALUACION</a:t>
            </a:r>
            <a:br>
              <a:rPr lang="es-ES" sz="3200" dirty="0" smtClean="0"/>
            </a:br>
            <a:r>
              <a:rPr lang="es-ES" sz="3200" dirty="0" smtClean="0"/>
              <a:t>Valor Actual Neto (VAN)</a:t>
            </a:r>
            <a:endParaRPr lang="es-ES" sz="3200" dirty="0"/>
          </a:p>
        </p:txBody>
      </p:sp>
      <p:sp>
        <p:nvSpPr>
          <p:cNvPr id="542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4276" name="Picture 4"/>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3357554" y="5929330"/>
            <a:ext cx="2500330" cy="523875"/>
          </a:xfrm>
          <a:prstGeom prst="rect">
            <a:avLst/>
          </a:prstGeom>
          <a:noFill/>
        </p:spPr>
      </p:pic>
      <p:sp>
        <p:nvSpPr>
          <p:cNvPr id="54278" name="Rectangle 6"/>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p:txBody>
      </p:sp>
      <p:pic>
        <p:nvPicPr>
          <p:cNvPr id="9217" name="Picture 1"/>
          <p:cNvPicPr>
            <a:picLocks noChangeAspect="1" noChangeArrowheads="1"/>
          </p:cNvPicPr>
          <p:nvPr/>
        </p:nvPicPr>
        <p:blipFill>
          <a:blip r:embed="rId3"/>
          <a:srcRect/>
          <a:stretch>
            <a:fillRect/>
          </a:stretch>
        </p:blipFill>
        <p:spPr bwMode="auto">
          <a:xfrm>
            <a:off x="285720" y="1571612"/>
            <a:ext cx="4214842" cy="4286280"/>
          </a:xfrm>
          <a:prstGeom prst="rect">
            <a:avLst/>
          </a:prstGeom>
          <a:noFill/>
          <a:ln w="9525">
            <a:noFill/>
            <a:miter lim="800000"/>
            <a:headEnd/>
            <a:tailEnd/>
          </a:ln>
          <a:effectLst/>
        </p:spPr>
      </p:pic>
      <p:pic>
        <p:nvPicPr>
          <p:cNvPr id="9218" name="Picture 2"/>
          <p:cNvPicPr>
            <a:picLocks noChangeAspect="1" noChangeArrowheads="1"/>
          </p:cNvPicPr>
          <p:nvPr/>
        </p:nvPicPr>
        <p:blipFill>
          <a:blip r:embed="rId4"/>
          <a:srcRect/>
          <a:stretch>
            <a:fillRect/>
          </a:stretch>
        </p:blipFill>
        <p:spPr bwMode="auto">
          <a:xfrm>
            <a:off x="4714876" y="1571612"/>
            <a:ext cx="4071966" cy="421484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1" presetClass="entr" presetSubtype="0" fill="hold" nodeType="after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fade">
                                      <p:cBhvr>
                                        <p:cTn id="13" dur="770" decel="100000"/>
                                        <p:tgtEl>
                                          <p:spTgt spid="54276"/>
                                        </p:tgtEl>
                                      </p:cBhvr>
                                    </p:animEffect>
                                    <p:animScale>
                                      <p:cBhvr>
                                        <p:cTn id="14" dur="770" decel="100000"/>
                                        <p:tgtEl>
                                          <p:spTgt spid="54276"/>
                                        </p:tgtEl>
                                      </p:cBhvr>
                                      <p:from x="10000" y="10000"/>
                                      <p:to x="200000" y="450000"/>
                                    </p:animScale>
                                    <p:animScale>
                                      <p:cBhvr>
                                        <p:cTn id="15" dur="1230" accel="100000" fill="hold">
                                          <p:stCondLst>
                                            <p:cond delay="770"/>
                                          </p:stCondLst>
                                        </p:cTn>
                                        <p:tgtEl>
                                          <p:spTgt spid="54276"/>
                                        </p:tgtEl>
                                      </p:cBhvr>
                                      <p:from x="200000" y="450000"/>
                                      <p:to x="100000" y="100000"/>
                                    </p:animScale>
                                    <p:set>
                                      <p:cBhvr>
                                        <p:cTn id="16" dur="770" fill="hold"/>
                                        <p:tgtEl>
                                          <p:spTgt spid="54276"/>
                                        </p:tgtEl>
                                        <p:attrNameLst>
                                          <p:attrName>ppt_x</p:attrName>
                                        </p:attrNameLst>
                                      </p:cBhvr>
                                      <p:to>
                                        <p:strVal val="(0.5)"/>
                                      </p:to>
                                    </p:set>
                                    <p:anim from="(0.5)" to="(#ppt_x)" calcmode="lin" valueType="num">
                                      <p:cBhvr>
                                        <p:cTn id="17" dur="1230" accel="100000" fill="hold">
                                          <p:stCondLst>
                                            <p:cond delay="770"/>
                                          </p:stCondLst>
                                        </p:cTn>
                                        <p:tgtEl>
                                          <p:spTgt spid="54276"/>
                                        </p:tgtEl>
                                        <p:attrNameLst>
                                          <p:attrName>ppt_x</p:attrName>
                                        </p:attrNameLst>
                                      </p:cBhvr>
                                    </p:anim>
                                    <p:set>
                                      <p:cBhvr>
                                        <p:cTn id="18" dur="770" fill="hold"/>
                                        <p:tgtEl>
                                          <p:spTgt spid="54276"/>
                                        </p:tgtEl>
                                        <p:attrNameLst>
                                          <p:attrName>ppt_y</p:attrName>
                                        </p:attrNameLst>
                                      </p:cBhvr>
                                      <p:to>
                                        <p:strVal val="(#ppt_y+0.4)"/>
                                      </p:to>
                                    </p:set>
                                    <p:anim from="(#ppt_y+0.4)" to="(#ppt_y)" calcmode="lin" valueType="num">
                                      <p:cBhvr>
                                        <p:cTn id="19" dur="1230" accel="100000" fill="hold">
                                          <p:stCondLst>
                                            <p:cond delay="770"/>
                                          </p:stCondLst>
                                        </p:cTn>
                                        <p:tgtEl>
                                          <p:spTgt spid="5427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EVALUACION FINANCIERA</a:t>
            </a:r>
            <a:br>
              <a:rPr lang="es-ES" dirty="0" smtClean="0"/>
            </a:br>
            <a:r>
              <a:rPr lang="es-ES" dirty="0" smtClean="0"/>
              <a:t>Tasa Interna de Retorno (TIR)</a:t>
            </a:r>
            <a:endParaRPr lang="es-ES" dirty="0"/>
          </a:p>
        </p:txBody>
      </p:sp>
      <p:sp>
        <p:nvSpPr>
          <p:cNvPr id="553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5300" name="Picture 4"/>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3571868" y="6000768"/>
            <a:ext cx="2286016" cy="523875"/>
          </a:xfrm>
          <a:prstGeom prst="rect">
            <a:avLst/>
          </a:prstGeom>
          <a:noFill/>
        </p:spPr>
      </p:pic>
      <p:sp>
        <p:nvSpPr>
          <p:cNvPr id="55302" name="Rectangle 6"/>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p:txBody>
      </p:sp>
      <p:pic>
        <p:nvPicPr>
          <p:cNvPr id="8193" name="Picture 1"/>
          <p:cNvPicPr>
            <a:picLocks noChangeAspect="1" noChangeArrowheads="1"/>
          </p:cNvPicPr>
          <p:nvPr/>
        </p:nvPicPr>
        <p:blipFill>
          <a:blip r:embed="rId3"/>
          <a:srcRect/>
          <a:stretch>
            <a:fillRect/>
          </a:stretch>
        </p:blipFill>
        <p:spPr bwMode="auto">
          <a:xfrm>
            <a:off x="428596" y="1714488"/>
            <a:ext cx="4000528" cy="4214842"/>
          </a:xfrm>
          <a:prstGeom prst="rect">
            <a:avLst/>
          </a:prstGeom>
          <a:noFill/>
          <a:ln w="9525">
            <a:noFill/>
            <a:miter lim="800000"/>
            <a:headEnd/>
            <a:tailEnd/>
          </a:ln>
          <a:effectLst/>
        </p:spPr>
      </p:pic>
      <p:pic>
        <p:nvPicPr>
          <p:cNvPr id="8194" name="Picture 2"/>
          <p:cNvPicPr>
            <a:picLocks noChangeAspect="1" noChangeArrowheads="1"/>
          </p:cNvPicPr>
          <p:nvPr/>
        </p:nvPicPr>
        <p:blipFill>
          <a:blip r:embed="rId4"/>
          <a:srcRect/>
          <a:stretch>
            <a:fillRect/>
          </a:stretch>
        </p:blipFill>
        <p:spPr bwMode="auto">
          <a:xfrm>
            <a:off x="4786314" y="1714488"/>
            <a:ext cx="3857652" cy="421484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1" presetClass="entr" presetSubtype="0" fill="hold" nodeType="afterEffect">
                                  <p:stCondLst>
                                    <p:cond delay="0"/>
                                  </p:stCondLst>
                                  <p:childTnLst>
                                    <p:set>
                                      <p:cBhvr>
                                        <p:cTn id="12" dur="1" fill="hold">
                                          <p:stCondLst>
                                            <p:cond delay="0"/>
                                          </p:stCondLst>
                                        </p:cTn>
                                        <p:tgtEl>
                                          <p:spTgt spid="55300"/>
                                        </p:tgtEl>
                                        <p:attrNameLst>
                                          <p:attrName>style.visibility</p:attrName>
                                        </p:attrNameLst>
                                      </p:cBhvr>
                                      <p:to>
                                        <p:strVal val="visible"/>
                                      </p:to>
                                    </p:set>
                                    <p:animEffect transition="in" filter="fade">
                                      <p:cBhvr>
                                        <p:cTn id="13" dur="770" decel="100000"/>
                                        <p:tgtEl>
                                          <p:spTgt spid="55300"/>
                                        </p:tgtEl>
                                      </p:cBhvr>
                                    </p:animEffect>
                                    <p:animScale>
                                      <p:cBhvr>
                                        <p:cTn id="14" dur="770" decel="100000"/>
                                        <p:tgtEl>
                                          <p:spTgt spid="55300"/>
                                        </p:tgtEl>
                                      </p:cBhvr>
                                      <p:from x="10000" y="10000"/>
                                      <p:to x="200000" y="450000"/>
                                    </p:animScale>
                                    <p:animScale>
                                      <p:cBhvr>
                                        <p:cTn id="15" dur="1230" accel="100000" fill="hold">
                                          <p:stCondLst>
                                            <p:cond delay="770"/>
                                          </p:stCondLst>
                                        </p:cTn>
                                        <p:tgtEl>
                                          <p:spTgt spid="55300"/>
                                        </p:tgtEl>
                                      </p:cBhvr>
                                      <p:from x="200000" y="450000"/>
                                      <p:to x="100000" y="100000"/>
                                    </p:animScale>
                                    <p:set>
                                      <p:cBhvr>
                                        <p:cTn id="16" dur="770" fill="hold"/>
                                        <p:tgtEl>
                                          <p:spTgt spid="55300"/>
                                        </p:tgtEl>
                                        <p:attrNameLst>
                                          <p:attrName>ppt_x</p:attrName>
                                        </p:attrNameLst>
                                      </p:cBhvr>
                                      <p:to>
                                        <p:strVal val="(0.5)"/>
                                      </p:to>
                                    </p:set>
                                    <p:anim from="(0.5)" to="(#ppt_x)" calcmode="lin" valueType="num">
                                      <p:cBhvr>
                                        <p:cTn id="17" dur="1230" accel="100000" fill="hold">
                                          <p:stCondLst>
                                            <p:cond delay="770"/>
                                          </p:stCondLst>
                                        </p:cTn>
                                        <p:tgtEl>
                                          <p:spTgt spid="55300"/>
                                        </p:tgtEl>
                                        <p:attrNameLst>
                                          <p:attrName>ppt_x</p:attrName>
                                        </p:attrNameLst>
                                      </p:cBhvr>
                                    </p:anim>
                                    <p:set>
                                      <p:cBhvr>
                                        <p:cTn id="18" dur="770" fill="hold"/>
                                        <p:tgtEl>
                                          <p:spTgt spid="55300"/>
                                        </p:tgtEl>
                                        <p:attrNameLst>
                                          <p:attrName>ppt_y</p:attrName>
                                        </p:attrNameLst>
                                      </p:cBhvr>
                                      <p:to>
                                        <p:strVal val="(#ppt_y+0.4)"/>
                                      </p:to>
                                    </p:set>
                                    <p:anim from="(#ppt_y+0.4)" to="(#ppt_y)" calcmode="lin" valueType="num">
                                      <p:cBhvr>
                                        <p:cTn id="19" dur="1230" accel="100000" fill="hold">
                                          <p:stCondLst>
                                            <p:cond delay="770"/>
                                          </p:stCondLst>
                                        </p:cTn>
                                        <p:tgtEl>
                                          <p:spTgt spid="5530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3200" dirty="0" smtClean="0"/>
              <a:t>EVALUACION FINANCIERA</a:t>
            </a:r>
            <a:br>
              <a:rPr lang="es-ES" sz="3200" dirty="0" smtClean="0"/>
            </a:br>
            <a:r>
              <a:rPr lang="es-ES" sz="3200" dirty="0" smtClean="0"/>
              <a:t>Periodo de Recuperación de la Inversión</a:t>
            </a:r>
            <a:endParaRPr lang="es-ES" sz="3200" dirty="0"/>
          </a:p>
        </p:txBody>
      </p:sp>
      <p:pic>
        <p:nvPicPr>
          <p:cNvPr id="56322" name="Picture 2"/>
          <p:cNvPicPr>
            <a:picLocks noChangeAspect="1" noChangeArrowheads="1"/>
          </p:cNvPicPr>
          <p:nvPr/>
        </p:nvPicPr>
        <p:blipFill>
          <a:blip r:embed="rId2" cstate="print"/>
          <a:srcRect/>
          <a:stretch>
            <a:fillRect/>
          </a:stretch>
        </p:blipFill>
        <p:spPr bwMode="auto">
          <a:xfrm>
            <a:off x="357158" y="1785926"/>
            <a:ext cx="4214842" cy="2786082"/>
          </a:xfrm>
          <a:prstGeom prst="rect">
            <a:avLst/>
          </a:prstGeom>
          <a:noFill/>
          <a:ln w="9525">
            <a:noFill/>
            <a:miter lim="800000"/>
            <a:headEnd/>
            <a:tailEnd/>
          </a:ln>
          <a:effectLst/>
        </p:spPr>
      </p:pic>
      <p:pic>
        <p:nvPicPr>
          <p:cNvPr id="56323" name="Picture 3"/>
          <p:cNvPicPr>
            <a:picLocks noChangeAspect="1" noChangeArrowheads="1"/>
          </p:cNvPicPr>
          <p:nvPr/>
        </p:nvPicPr>
        <p:blipFill>
          <a:blip r:embed="rId3" cstate="print"/>
          <a:srcRect/>
          <a:stretch>
            <a:fillRect/>
          </a:stretch>
        </p:blipFill>
        <p:spPr bwMode="auto">
          <a:xfrm>
            <a:off x="4714876" y="1785926"/>
            <a:ext cx="4214810" cy="2786082"/>
          </a:xfrm>
          <a:prstGeom prst="rect">
            <a:avLst/>
          </a:prstGeom>
          <a:noFill/>
          <a:ln w="9525">
            <a:noFill/>
            <a:miter lim="800000"/>
            <a:headEnd/>
            <a:tailEnd/>
          </a:ln>
          <a:effectLst/>
        </p:spPr>
      </p:pic>
      <p:sp>
        <p:nvSpPr>
          <p:cNvPr id="6" name="5 CuadroTexto"/>
          <p:cNvSpPr txBox="1"/>
          <p:nvPr/>
        </p:nvSpPr>
        <p:spPr>
          <a:xfrm>
            <a:off x="642910" y="4929198"/>
            <a:ext cx="3500462" cy="646331"/>
          </a:xfrm>
          <a:prstGeom prst="rect">
            <a:avLst/>
          </a:prstGeom>
          <a:noFill/>
        </p:spPr>
        <p:txBody>
          <a:bodyPr wrap="square" rtlCol="0">
            <a:spAutoFit/>
          </a:bodyPr>
          <a:lstStyle/>
          <a:p>
            <a:r>
              <a:rPr lang="es-ES" dirty="0" smtClean="0"/>
              <a:t>Periodo de recuperación de la inversión = 4 años y 11 meses</a:t>
            </a:r>
            <a:endParaRPr lang="es-ES" dirty="0"/>
          </a:p>
        </p:txBody>
      </p:sp>
      <p:sp>
        <p:nvSpPr>
          <p:cNvPr id="8" name="7 CuadroTexto"/>
          <p:cNvSpPr txBox="1"/>
          <p:nvPr/>
        </p:nvSpPr>
        <p:spPr>
          <a:xfrm>
            <a:off x="5143504" y="4929198"/>
            <a:ext cx="3214710" cy="646331"/>
          </a:xfrm>
          <a:prstGeom prst="rect">
            <a:avLst/>
          </a:prstGeom>
          <a:noFill/>
        </p:spPr>
        <p:txBody>
          <a:bodyPr wrap="square" rtlCol="0">
            <a:spAutoFit/>
          </a:bodyPr>
          <a:lstStyle/>
          <a:p>
            <a:r>
              <a:rPr lang="es-ES" dirty="0" smtClean="0"/>
              <a:t>Periodo de recuperación de la inversión = 4 años y 5 meses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5" presetClass="entr" presetSubtype="0" fill="hold" nodeType="afterEffect">
                                  <p:stCondLst>
                                    <p:cond delay="0"/>
                                  </p:stCondLst>
                                  <p:childTnLst>
                                    <p:set>
                                      <p:cBhvr>
                                        <p:cTn id="13" dur="1" fill="hold">
                                          <p:stCondLst>
                                            <p:cond delay="0"/>
                                          </p:stCondLst>
                                        </p:cTn>
                                        <p:tgtEl>
                                          <p:spTgt spid="56322"/>
                                        </p:tgtEl>
                                        <p:attrNameLst>
                                          <p:attrName>style.visibility</p:attrName>
                                        </p:attrNameLst>
                                      </p:cBhvr>
                                      <p:to>
                                        <p:strVal val="visible"/>
                                      </p:to>
                                    </p:set>
                                    <p:anim calcmode="lin" valueType="num">
                                      <p:cBhvr>
                                        <p:cTn id="14" dur="1000" fill="hold"/>
                                        <p:tgtEl>
                                          <p:spTgt spid="56322"/>
                                        </p:tgtEl>
                                        <p:attrNameLst>
                                          <p:attrName>ppt_w</p:attrName>
                                        </p:attrNameLst>
                                      </p:cBhvr>
                                      <p:tavLst>
                                        <p:tav tm="0">
                                          <p:val>
                                            <p:strVal val="#ppt_w*0.70"/>
                                          </p:val>
                                        </p:tav>
                                        <p:tav tm="100000">
                                          <p:val>
                                            <p:strVal val="#ppt_w"/>
                                          </p:val>
                                        </p:tav>
                                      </p:tavLst>
                                    </p:anim>
                                    <p:anim calcmode="lin" valueType="num">
                                      <p:cBhvr>
                                        <p:cTn id="15" dur="1000" fill="hold"/>
                                        <p:tgtEl>
                                          <p:spTgt spid="56322"/>
                                        </p:tgtEl>
                                        <p:attrNameLst>
                                          <p:attrName>ppt_h</p:attrName>
                                        </p:attrNameLst>
                                      </p:cBhvr>
                                      <p:tavLst>
                                        <p:tav tm="0">
                                          <p:val>
                                            <p:strVal val="#ppt_h"/>
                                          </p:val>
                                        </p:tav>
                                        <p:tav tm="100000">
                                          <p:val>
                                            <p:strVal val="#ppt_h"/>
                                          </p:val>
                                        </p:tav>
                                      </p:tavLst>
                                    </p:anim>
                                    <p:animEffect transition="in" filter="fade">
                                      <p:cBhvr>
                                        <p:cTn id="16" dur="1000"/>
                                        <p:tgtEl>
                                          <p:spTgt spid="56322"/>
                                        </p:tgtEl>
                                      </p:cBhvr>
                                    </p:animEffect>
                                  </p:childTnLst>
                                </p:cTn>
                              </p:par>
                            </p:childTnLst>
                          </p:cTn>
                        </p:par>
                        <p:par>
                          <p:cTn id="17" fill="hold">
                            <p:stCondLst>
                              <p:cond delay="3000"/>
                            </p:stCondLst>
                            <p:childTnLst>
                              <p:par>
                                <p:cTn id="18" presetID="55"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par>
                          <p:cTn id="23" fill="hold">
                            <p:stCondLst>
                              <p:cond delay="4000"/>
                            </p:stCondLst>
                            <p:childTnLst>
                              <p:par>
                                <p:cTn id="24" presetID="55" presetClass="entr" presetSubtype="0" fill="hold" nodeType="afterEffect">
                                  <p:stCondLst>
                                    <p:cond delay="0"/>
                                  </p:stCondLst>
                                  <p:childTnLst>
                                    <p:set>
                                      <p:cBhvr>
                                        <p:cTn id="25" dur="1" fill="hold">
                                          <p:stCondLst>
                                            <p:cond delay="0"/>
                                          </p:stCondLst>
                                        </p:cTn>
                                        <p:tgtEl>
                                          <p:spTgt spid="56323"/>
                                        </p:tgtEl>
                                        <p:attrNameLst>
                                          <p:attrName>style.visibility</p:attrName>
                                        </p:attrNameLst>
                                      </p:cBhvr>
                                      <p:to>
                                        <p:strVal val="visible"/>
                                      </p:to>
                                    </p:set>
                                    <p:anim calcmode="lin" valueType="num">
                                      <p:cBhvr>
                                        <p:cTn id="26" dur="1000" fill="hold"/>
                                        <p:tgtEl>
                                          <p:spTgt spid="56323"/>
                                        </p:tgtEl>
                                        <p:attrNameLst>
                                          <p:attrName>ppt_w</p:attrName>
                                        </p:attrNameLst>
                                      </p:cBhvr>
                                      <p:tavLst>
                                        <p:tav tm="0">
                                          <p:val>
                                            <p:strVal val="#ppt_w*0.70"/>
                                          </p:val>
                                        </p:tav>
                                        <p:tav tm="100000">
                                          <p:val>
                                            <p:strVal val="#ppt_w"/>
                                          </p:val>
                                        </p:tav>
                                      </p:tavLst>
                                    </p:anim>
                                    <p:anim calcmode="lin" valueType="num">
                                      <p:cBhvr>
                                        <p:cTn id="27" dur="1000" fill="hold"/>
                                        <p:tgtEl>
                                          <p:spTgt spid="56323"/>
                                        </p:tgtEl>
                                        <p:attrNameLst>
                                          <p:attrName>ppt_h</p:attrName>
                                        </p:attrNameLst>
                                      </p:cBhvr>
                                      <p:tavLst>
                                        <p:tav tm="0">
                                          <p:val>
                                            <p:strVal val="#ppt_h"/>
                                          </p:val>
                                        </p:tav>
                                        <p:tav tm="100000">
                                          <p:val>
                                            <p:strVal val="#ppt_h"/>
                                          </p:val>
                                        </p:tav>
                                      </p:tavLst>
                                    </p:anim>
                                    <p:animEffect transition="in" filter="fade">
                                      <p:cBhvr>
                                        <p:cTn id="28" dur="1000"/>
                                        <p:tgtEl>
                                          <p:spTgt spid="56323"/>
                                        </p:tgtEl>
                                      </p:cBhvr>
                                    </p:animEffect>
                                  </p:childTnLst>
                                </p:cTn>
                              </p:par>
                            </p:childTnLst>
                          </p:cTn>
                        </p:par>
                        <p:par>
                          <p:cTn id="29" fill="hold">
                            <p:stCondLst>
                              <p:cond delay="5000"/>
                            </p:stCondLst>
                            <p:childTnLst>
                              <p:par>
                                <p:cTn id="30" presetID="55"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ppt_w</p:attrName>
                                        </p:attrNameLst>
                                      </p:cBhvr>
                                      <p:tavLst>
                                        <p:tav tm="0">
                                          <p:val>
                                            <p:strVal val="#ppt_w*0.70"/>
                                          </p:val>
                                        </p:tav>
                                        <p:tav tm="100000">
                                          <p:val>
                                            <p:strVal val="#ppt_w"/>
                                          </p:val>
                                        </p:tav>
                                      </p:tavLst>
                                    </p:anim>
                                    <p:anim calcmode="lin" valueType="num">
                                      <p:cBhvr>
                                        <p:cTn id="33" dur="1000" fill="hold"/>
                                        <p:tgtEl>
                                          <p:spTgt spid="8"/>
                                        </p:tgtEl>
                                        <p:attrNameLst>
                                          <p:attrName>ppt_h</p:attrName>
                                        </p:attrNameLst>
                                      </p:cBhvr>
                                      <p:tavLst>
                                        <p:tav tm="0">
                                          <p:val>
                                            <p:strVal val="#ppt_h"/>
                                          </p:val>
                                        </p:tav>
                                        <p:tav tm="100000">
                                          <p:val>
                                            <p:strVal val="#ppt_h"/>
                                          </p:val>
                                        </p:tav>
                                      </p:tavLst>
                                    </p:anim>
                                    <p:animEffect transition="in" filter="fade">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071546"/>
          </a:xfrm>
        </p:spPr>
        <p:txBody>
          <a:bodyPr>
            <a:normAutofit/>
          </a:bodyPr>
          <a:lstStyle/>
          <a:p>
            <a:pPr algn="ctr"/>
            <a:r>
              <a:rPr lang="es-ES" sz="2400" dirty="0" smtClean="0"/>
              <a:t>EVALUACION FINANCIERA</a:t>
            </a:r>
            <a:br>
              <a:rPr lang="es-ES" sz="2400" dirty="0" smtClean="0"/>
            </a:br>
            <a:r>
              <a:rPr lang="es-ES" sz="2400" dirty="0" smtClean="0"/>
              <a:t>Relación Beneficio Costo</a:t>
            </a:r>
            <a:endParaRPr lang="es-ES" sz="2400" dirty="0"/>
          </a:p>
        </p:txBody>
      </p:sp>
      <p:sp>
        <p:nvSpPr>
          <p:cNvPr id="573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57348" name="Picture 4"/>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3643306" y="5715016"/>
            <a:ext cx="1500198" cy="1000132"/>
          </a:xfrm>
          <a:prstGeom prst="rect">
            <a:avLst/>
          </a:prstGeom>
          <a:noFill/>
        </p:spPr>
      </p:pic>
      <p:sp>
        <p:nvSpPr>
          <p:cNvPr id="57350" name="Rectangle 6"/>
          <p:cNvSpPr>
            <a:spLocks noChangeArrowheads="1"/>
          </p:cNvSpPr>
          <p:nvPr/>
        </p:nvSpPr>
        <p:spPr bwMode="auto">
          <a:xfrm>
            <a:off x="0" y="1171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p:txBody>
      </p:sp>
      <p:pic>
        <p:nvPicPr>
          <p:cNvPr id="6145" name="Picture 1"/>
          <p:cNvPicPr>
            <a:picLocks noChangeAspect="1" noChangeArrowheads="1"/>
          </p:cNvPicPr>
          <p:nvPr/>
        </p:nvPicPr>
        <p:blipFill>
          <a:blip r:embed="rId3"/>
          <a:srcRect/>
          <a:stretch>
            <a:fillRect/>
          </a:stretch>
        </p:blipFill>
        <p:spPr bwMode="auto">
          <a:xfrm>
            <a:off x="214282" y="1142984"/>
            <a:ext cx="4286280" cy="4572032"/>
          </a:xfrm>
          <a:prstGeom prst="rect">
            <a:avLst/>
          </a:prstGeom>
          <a:noFill/>
          <a:ln w="9525">
            <a:noFill/>
            <a:miter lim="800000"/>
            <a:headEnd/>
            <a:tailEnd/>
          </a:ln>
          <a:effectLst/>
        </p:spPr>
      </p:pic>
      <p:pic>
        <p:nvPicPr>
          <p:cNvPr id="6146" name="Picture 2"/>
          <p:cNvPicPr>
            <a:picLocks noChangeAspect="1" noChangeArrowheads="1"/>
          </p:cNvPicPr>
          <p:nvPr/>
        </p:nvPicPr>
        <p:blipFill>
          <a:blip r:embed="rId4"/>
          <a:srcRect/>
          <a:stretch>
            <a:fillRect/>
          </a:stretch>
        </p:blipFill>
        <p:spPr bwMode="auto">
          <a:xfrm>
            <a:off x="4714876" y="1142984"/>
            <a:ext cx="4214842" cy="457203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p:stCondLst>
                              <p:cond delay="2000"/>
                            </p:stCondLst>
                            <p:childTnLst>
                              <p:par>
                                <p:cTn id="15" presetID="51" presetClass="entr" presetSubtype="0" fill="hold" nodeType="afterEffect">
                                  <p:stCondLst>
                                    <p:cond delay="0"/>
                                  </p:stCondLst>
                                  <p:childTnLst>
                                    <p:set>
                                      <p:cBhvr>
                                        <p:cTn id="16" dur="1" fill="hold">
                                          <p:stCondLst>
                                            <p:cond delay="0"/>
                                          </p:stCondLst>
                                        </p:cTn>
                                        <p:tgtEl>
                                          <p:spTgt spid="57348"/>
                                        </p:tgtEl>
                                        <p:attrNameLst>
                                          <p:attrName>style.visibility</p:attrName>
                                        </p:attrNameLst>
                                      </p:cBhvr>
                                      <p:to>
                                        <p:strVal val="visible"/>
                                      </p:to>
                                    </p:set>
                                    <p:animEffect transition="in" filter="fade">
                                      <p:cBhvr>
                                        <p:cTn id="17" dur="770" decel="100000"/>
                                        <p:tgtEl>
                                          <p:spTgt spid="57348"/>
                                        </p:tgtEl>
                                      </p:cBhvr>
                                    </p:animEffect>
                                    <p:animScale>
                                      <p:cBhvr>
                                        <p:cTn id="18" dur="770" decel="100000"/>
                                        <p:tgtEl>
                                          <p:spTgt spid="57348"/>
                                        </p:tgtEl>
                                      </p:cBhvr>
                                      <p:from x="10000" y="10000"/>
                                      <p:to x="200000" y="450000"/>
                                    </p:animScale>
                                    <p:animScale>
                                      <p:cBhvr>
                                        <p:cTn id="19" dur="1230" accel="100000" fill="hold">
                                          <p:stCondLst>
                                            <p:cond delay="770"/>
                                          </p:stCondLst>
                                        </p:cTn>
                                        <p:tgtEl>
                                          <p:spTgt spid="57348"/>
                                        </p:tgtEl>
                                      </p:cBhvr>
                                      <p:from x="200000" y="450000"/>
                                      <p:to x="100000" y="100000"/>
                                    </p:animScale>
                                    <p:set>
                                      <p:cBhvr>
                                        <p:cTn id="20" dur="770" fill="hold"/>
                                        <p:tgtEl>
                                          <p:spTgt spid="57348"/>
                                        </p:tgtEl>
                                        <p:attrNameLst>
                                          <p:attrName>ppt_x</p:attrName>
                                        </p:attrNameLst>
                                      </p:cBhvr>
                                      <p:to>
                                        <p:strVal val="(0.5)"/>
                                      </p:to>
                                    </p:set>
                                    <p:anim from="(0.5)" to="(#ppt_x)" calcmode="lin" valueType="num">
                                      <p:cBhvr>
                                        <p:cTn id="21" dur="1230" accel="100000" fill="hold">
                                          <p:stCondLst>
                                            <p:cond delay="770"/>
                                          </p:stCondLst>
                                        </p:cTn>
                                        <p:tgtEl>
                                          <p:spTgt spid="57348"/>
                                        </p:tgtEl>
                                        <p:attrNameLst>
                                          <p:attrName>ppt_x</p:attrName>
                                        </p:attrNameLst>
                                      </p:cBhvr>
                                    </p:anim>
                                    <p:set>
                                      <p:cBhvr>
                                        <p:cTn id="22" dur="770" fill="hold"/>
                                        <p:tgtEl>
                                          <p:spTgt spid="57348"/>
                                        </p:tgtEl>
                                        <p:attrNameLst>
                                          <p:attrName>ppt_y</p:attrName>
                                        </p:attrNameLst>
                                      </p:cBhvr>
                                      <p:to>
                                        <p:strVal val="(#ppt_y+0.4)"/>
                                      </p:to>
                                    </p:set>
                                    <p:anim from="(#ppt_y+0.4)" to="(#ppt_y)" calcmode="lin" valueType="num">
                                      <p:cBhvr>
                                        <p:cTn id="23" dur="1230" accel="100000" fill="hold">
                                          <p:stCondLst>
                                            <p:cond delay="770"/>
                                          </p:stCondLst>
                                        </p:cTn>
                                        <p:tgtEl>
                                          <p:spTgt spid="5734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EVALUACION FINANCIERA</a:t>
            </a:r>
            <a:br>
              <a:rPr lang="es-ES" dirty="0" smtClean="0"/>
            </a:br>
            <a:r>
              <a:rPr lang="es-ES" dirty="0" smtClean="0"/>
              <a:t>Análisis de Sensibilidad</a:t>
            </a:r>
            <a:endParaRPr lang="es-ES" dirty="0"/>
          </a:p>
        </p:txBody>
      </p:sp>
      <p:pic>
        <p:nvPicPr>
          <p:cNvPr id="5121" name="Picture 1"/>
          <p:cNvPicPr>
            <a:picLocks noChangeAspect="1" noChangeArrowheads="1"/>
          </p:cNvPicPr>
          <p:nvPr/>
        </p:nvPicPr>
        <p:blipFill>
          <a:blip r:embed="rId2"/>
          <a:srcRect/>
          <a:stretch>
            <a:fillRect/>
          </a:stretch>
        </p:blipFill>
        <p:spPr bwMode="auto">
          <a:xfrm>
            <a:off x="214283" y="1857364"/>
            <a:ext cx="4357717" cy="3857652"/>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a:srcRect/>
          <a:stretch>
            <a:fillRect/>
          </a:stretch>
        </p:blipFill>
        <p:spPr bwMode="auto">
          <a:xfrm>
            <a:off x="4857752" y="1857364"/>
            <a:ext cx="4000528" cy="385765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946928"/>
          </a:xfrm>
        </p:spPr>
        <p:txBody>
          <a:bodyPr/>
          <a:lstStyle/>
          <a:p>
            <a:pPr algn="ctr"/>
            <a:r>
              <a:rPr lang="es-ES" dirty="0" smtClean="0"/>
              <a:t>CONCLUSIONES</a:t>
            </a:r>
            <a:endParaRPr lang="es-ES" dirty="0"/>
          </a:p>
        </p:txBody>
      </p:sp>
      <p:sp>
        <p:nvSpPr>
          <p:cNvPr id="3" name="2 Marcador de contenido"/>
          <p:cNvSpPr>
            <a:spLocks noGrp="1"/>
          </p:cNvSpPr>
          <p:nvPr>
            <p:ph idx="1"/>
          </p:nvPr>
        </p:nvSpPr>
        <p:spPr>
          <a:xfrm>
            <a:off x="457200" y="928670"/>
            <a:ext cx="8229600" cy="5715040"/>
          </a:xfrm>
        </p:spPr>
        <p:txBody>
          <a:bodyPr>
            <a:normAutofit fontScale="25000" lnSpcReduction="20000"/>
          </a:bodyPr>
          <a:lstStyle/>
          <a:p>
            <a:pPr lvl="0" algn="just"/>
            <a:r>
              <a:rPr lang="es-ES" sz="6400" dirty="0"/>
              <a:t>Mediante la  investigación de mercado realizada se concluye que el proyecto cuenta con un segmento de mercado que si estaría dispuesto a contratar los servicios del Centro cuya principal característica es la personalización de su servicio</a:t>
            </a:r>
            <a:r>
              <a:rPr lang="es-ES" sz="6400" dirty="0" smtClean="0"/>
              <a:t>.</a:t>
            </a:r>
          </a:p>
          <a:p>
            <a:pPr lvl="0" algn="just">
              <a:buNone/>
            </a:pPr>
            <a:endParaRPr lang="es-ES" sz="6400" dirty="0"/>
          </a:p>
          <a:p>
            <a:pPr lvl="0" algn="just"/>
            <a:r>
              <a:rPr lang="es-ES" sz="6400" dirty="0"/>
              <a:t>Después de realizar el estudio técnico se concluye  que el Centro de Acondicionamiento Corporal estará ubicado en el sector de la Granda Centeno en las calles Barón de Carondelet y Pablo Herrera (esquina), el local no será propio pues no se cuenta con los recursos necesarios para incurrir en esta inversión, por lo que se alquilará un local de 500metros cuadrados que permite una distribución de planta adecuada para poder brindar el servicio con los estándares de calidad deseados</a:t>
            </a:r>
            <a:r>
              <a:rPr lang="es-ES" sz="6400" dirty="0" smtClean="0"/>
              <a:t>.</a:t>
            </a:r>
          </a:p>
          <a:p>
            <a:pPr lvl="0" algn="just">
              <a:buNone/>
            </a:pPr>
            <a:endParaRPr lang="es-ES" sz="6400" dirty="0"/>
          </a:p>
          <a:p>
            <a:pPr lvl="0" algn="just"/>
            <a:r>
              <a:rPr lang="es-ES" sz="6400" dirty="0"/>
              <a:t>Para la supervivencia en el mercado, el estudio de la empresa y su organización nos permite concluir que las estrategias de diversificación relacionada, diferenciación y penetración del mercado nos permitirá captar clientes en horarios donde históricamente la demanda es baja, podremos diferenciarnos de la competencia e ingresar a nuevos mercados que han sido olvidados por la </a:t>
            </a:r>
            <a:r>
              <a:rPr lang="es-ES" sz="6400" dirty="0" smtClean="0"/>
              <a:t>competencia</a:t>
            </a:r>
          </a:p>
          <a:p>
            <a:pPr lvl="0" algn="just">
              <a:buNone/>
            </a:pPr>
            <a:endParaRPr lang="es-ES" sz="6400" dirty="0"/>
          </a:p>
          <a:p>
            <a:pPr lvl="0" algn="just"/>
            <a:r>
              <a:rPr lang="es-ES" sz="6400" dirty="0"/>
              <a:t>La evaluación financiera permite conocer que el proyecto es factible de realizarse puesto que el resultado de indicadores financieros como el VAN mayor a cero y el TIR mayor a la tasa de descuento tanto en condiciones normales como en condiciones pesimistas permiten concluir la viabilidad de ejecución del Centro que tendrá un periodo de recuperación de la inversión de 4 años y 5 meses.</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RECOMENDACIONES</a:t>
            </a:r>
            <a:endParaRPr lang="es-ES" dirty="0"/>
          </a:p>
        </p:txBody>
      </p:sp>
      <p:sp>
        <p:nvSpPr>
          <p:cNvPr id="3" name="2 Marcador de contenido"/>
          <p:cNvSpPr>
            <a:spLocks noGrp="1"/>
          </p:cNvSpPr>
          <p:nvPr>
            <p:ph idx="1"/>
          </p:nvPr>
        </p:nvSpPr>
        <p:spPr>
          <a:xfrm>
            <a:off x="457200" y="1600200"/>
            <a:ext cx="8229600" cy="4829196"/>
          </a:xfrm>
        </p:spPr>
        <p:txBody>
          <a:bodyPr>
            <a:normAutofit fontScale="55000" lnSpcReduction="20000"/>
          </a:bodyPr>
          <a:lstStyle/>
          <a:p>
            <a:pPr lvl="0" algn="just"/>
            <a:r>
              <a:rPr lang="es-ES" dirty="0"/>
              <a:t>Poner en marcha el proyecto pues su factibilidad ha sido demostrada gracias a los resultados positivos que arrojaron  la investigación de mercado, estudio organizacional, técnico  y financiero</a:t>
            </a:r>
            <a:r>
              <a:rPr lang="es-ES" dirty="0" smtClean="0"/>
              <a:t>.</a:t>
            </a:r>
          </a:p>
          <a:p>
            <a:pPr lvl="0" algn="just">
              <a:buNone/>
            </a:pPr>
            <a:endParaRPr lang="es-ES" dirty="0"/>
          </a:p>
          <a:p>
            <a:pPr lvl="0" algn="just"/>
            <a:r>
              <a:rPr lang="es-ES" dirty="0"/>
              <a:t>Realizar campañas publicitarias principalmente en redes sociales para captar la gran demanda insatisfecha que se determinó en la investigación de </a:t>
            </a:r>
            <a:r>
              <a:rPr lang="es-ES" dirty="0" smtClean="0"/>
              <a:t>campo.</a:t>
            </a:r>
          </a:p>
          <a:p>
            <a:pPr lvl="0" algn="just">
              <a:buNone/>
            </a:pPr>
            <a:endParaRPr lang="es-ES" dirty="0"/>
          </a:p>
          <a:p>
            <a:pPr lvl="0" algn="just"/>
            <a:r>
              <a:rPr lang="es-ES" dirty="0"/>
              <a:t>Contratar al personal idóneo para poder llevar a cabo la filosofía del Centro de excelencia y  personalización del servicio que sumado a  la capacitación continua permita estar a la vanguardia de los cambios de sistemas de nutrición y entrenamiento para innovar continuamente</a:t>
            </a:r>
            <a:r>
              <a:rPr lang="es-ES" dirty="0" smtClean="0"/>
              <a:t>.</a:t>
            </a:r>
          </a:p>
          <a:p>
            <a:pPr lvl="0" algn="just">
              <a:buNone/>
            </a:pPr>
            <a:endParaRPr lang="es-ES" dirty="0"/>
          </a:p>
          <a:p>
            <a:pPr lvl="0" algn="just"/>
            <a:r>
              <a:rPr lang="es-ES" dirty="0"/>
              <a:t>Penetrar en nuevos segmentos de mercado que permita un crecimiento puesto que debido a la capacidad fija del Centro no podemos saturar aún más el servicio en horas pico sino que se debe distribuir esa demanda a  diferentes horas permitiendo sacar provecho de la capacidad </a:t>
            </a:r>
            <a:r>
              <a:rPr lang="es-ES" dirty="0" smtClean="0"/>
              <a:t>del Centro.</a:t>
            </a:r>
            <a:endParaRPr lang="es-ES" dirty="0"/>
          </a:p>
          <a:p>
            <a:pPr>
              <a:buNone/>
            </a:pP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60000">
              <a:schemeClr val="bg2">
                <a:shade val="92000"/>
                <a:satMod val="230000"/>
              </a:schemeClr>
            </a:gs>
            <a:gs pos="100000">
              <a:schemeClr val="bg2">
                <a:tint val="85000"/>
                <a:satMod val="400000"/>
              </a:schemeClr>
            </a:gs>
          </a:gsLst>
          <a:lin ang="5400000" scaled="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DETERMINACION DEL UNIVERSO</a:t>
            </a:r>
            <a:endParaRPr lang="es-ES" dirty="0"/>
          </a:p>
        </p:txBody>
      </p:sp>
      <p:sp>
        <p:nvSpPr>
          <p:cNvPr id="174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7411" name="Picture 3"/>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42910" y="4572008"/>
            <a:ext cx="3307995" cy="280988"/>
          </a:xfrm>
          <a:prstGeom prst="rect">
            <a:avLst/>
          </a:prstGeom>
          <a:noFill/>
        </p:spPr>
      </p:pic>
      <p:sp>
        <p:nvSpPr>
          <p:cNvPr id="17413" name="Rectangle 5"/>
          <p:cNvSpPr>
            <a:spLocks noChangeArrowheads="1"/>
          </p:cNvSpPr>
          <p:nvPr/>
        </p:nvSpPr>
        <p:spPr bwMode="auto">
          <a:xfrm>
            <a:off x="45720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00125" algn="l"/>
              </a:tabLst>
            </a:pPr>
            <a:endParaRPr kumimoji="0" lang="es-ES" sz="1800" b="0" i="0" u="none" strike="noStrike" cap="none" normalizeH="0" baseline="0" smtClean="0">
              <a:ln>
                <a:noFill/>
              </a:ln>
              <a:solidFill>
                <a:schemeClr val="tx1"/>
              </a:solidFill>
              <a:effectLst/>
              <a:latin typeface="Arial" charset="0"/>
            </a:endParaRPr>
          </a:p>
        </p:txBody>
      </p:sp>
      <p:sp>
        <p:nvSpPr>
          <p:cNvPr id="1741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7414" name="Picture 6"/>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571472" y="5072074"/>
            <a:ext cx="2912057" cy="280988"/>
          </a:xfrm>
          <a:prstGeom prst="rect">
            <a:avLst/>
          </a:prstGeom>
          <a:noFill/>
        </p:spPr>
      </p:pic>
      <p:sp>
        <p:nvSpPr>
          <p:cNvPr id="17416" name="Rectangle 8"/>
          <p:cNvSpPr>
            <a:spLocks noChangeArrowheads="1"/>
          </p:cNvSpPr>
          <p:nvPr/>
        </p:nvSpPr>
        <p:spPr bwMode="auto">
          <a:xfrm>
            <a:off x="45720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00125" algn="l"/>
              </a:tabLst>
            </a:pPr>
            <a:endParaRPr kumimoji="0" lang="es-ES" sz="1800" b="0" i="0" u="none" strike="noStrike" cap="none" normalizeH="0" baseline="0" smtClean="0">
              <a:ln>
                <a:noFill/>
              </a:ln>
              <a:solidFill>
                <a:schemeClr val="tx1"/>
              </a:solidFill>
              <a:effectLst/>
              <a:latin typeface="Arial" charset="0"/>
            </a:endParaRPr>
          </a:p>
        </p:txBody>
      </p:sp>
      <p:sp>
        <p:nvSpPr>
          <p:cNvPr id="1742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17423"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17422" name="Picture 14"/>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571472" y="5500702"/>
            <a:ext cx="2114556" cy="352426"/>
          </a:xfrm>
          <a:prstGeom prst="rect">
            <a:avLst/>
          </a:prstGeom>
          <a:noFill/>
        </p:spPr>
      </p:pic>
      <p:sp>
        <p:nvSpPr>
          <p:cNvPr id="17424" name="Rectangle 16"/>
          <p:cNvSpPr>
            <a:spLocks noChangeArrowheads="1"/>
          </p:cNvSpPr>
          <p:nvPr/>
        </p:nvSpPr>
        <p:spPr bwMode="auto">
          <a:xfrm>
            <a:off x="45720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00125" algn="l"/>
              </a:tabLst>
            </a:pPr>
            <a:endParaRPr kumimoji="0" lang="es-ES" sz="1800" b="0" i="0" u="none" strike="noStrike" cap="none" normalizeH="0" baseline="0" smtClean="0">
              <a:ln>
                <a:noFill/>
              </a:ln>
              <a:solidFill>
                <a:schemeClr val="tx1"/>
              </a:solidFill>
              <a:effectLst/>
              <a:latin typeface="Arial" charset="0"/>
            </a:endParaRPr>
          </a:p>
        </p:txBody>
      </p:sp>
      <p:sp>
        <p:nvSpPr>
          <p:cNvPr id="20" name="19 CuadroTexto"/>
          <p:cNvSpPr txBox="1"/>
          <p:nvPr/>
        </p:nvSpPr>
        <p:spPr>
          <a:xfrm>
            <a:off x="4214810" y="4286256"/>
            <a:ext cx="4357718" cy="2031325"/>
          </a:xfrm>
          <a:prstGeom prst="rect">
            <a:avLst/>
          </a:prstGeom>
          <a:noFill/>
        </p:spPr>
        <p:txBody>
          <a:bodyPr wrap="square" rtlCol="0">
            <a:spAutoFit/>
          </a:bodyPr>
          <a:lstStyle/>
          <a:p>
            <a:pPr algn="just"/>
            <a:r>
              <a:rPr lang="es-ES" dirty="0"/>
              <a:t>Por otra parte el INEC (Censo de población 2010)  indica </a:t>
            </a:r>
            <a:r>
              <a:rPr lang="es-ES" dirty="0" smtClean="0"/>
              <a:t>que:</a:t>
            </a:r>
          </a:p>
          <a:p>
            <a:pPr algn="just"/>
            <a:r>
              <a:rPr lang="es-ES" dirty="0" smtClean="0"/>
              <a:t>Quintil </a:t>
            </a:r>
            <a:r>
              <a:rPr lang="es-ES" dirty="0"/>
              <a:t>4 </a:t>
            </a:r>
            <a:r>
              <a:rPr lang="es-ES" dirty="0" smtClean="0"/>
              <a:t>= 11,2%</a:t>
            </a:r>
          </a:p>
          <a:p>
            <a:pPr algn="just"/>
            <a:r>
              <a:rPr lang="es-ES" dirty="0" smtClean="0"/>
              <a:t>Quintil 5 = 1,9% </a:t>
            </a:r>
          </a:p>
          <a:p>
            <a:pPr algn="just"/>
            <a:r>
              <a:rPr lang="es-ES" dirty="0" smtClean="0"/>
              <a:t>Quintil 4 y 5 = 13,1%</a:t>
            </a:r>
          </a:p>
          <a:p>
            <a:pPr algn="just"/>
            <a:r>
              <a:rPr lang="es-ES" b="1" dirty="0" smtClean="0"/>
              <a:t>Universo = 12422</a:t>
            </a:r>
            <a:endParaRPr lang="es-ES" b="1" dirty="0"/>
          </a:p>
          <a:p>
            <a:endParaRPr lang="es-ES" dirty="0"/>
          </a:p>
        </p:txBody>
      </p:sp>
      <p:pic>
        <p:nvPicPr>
          <p:cNvPr id="2050" name="Picture 2"/>
          <p:cNvPicPr>
            <a:picLocks noChangeAspect="1" noChangeArrowheads="1"/>
          </p:cNvPicPr>
          <p:nvPr/>
        </p:nvPicPr>
        <p:blipFill>
          <a:blip r:embed="rId5" cstate="print"/>
          <a:srcRect/>
          <a:stretch>
            <a:fillRect/>
          </a:stretch>
        </p:blipFill>
        <p:spPr bwMode="auto">
          <a:xfrm>
            <a:off x="1857356" y="1571612"/>
            <a:ext cx="5286412" cy="262415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8" presetClass="entr" presetSubtype="16" fill="hold" nodeType="after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diamond(in)">
                                      <p:cBhvr>
                                        <p:cTn id="12" dur="2000"/>
                                        <p:tgtEl>
                                          <p:spTgt spid="2050"/>
                                        </p:tgtEl>
                                      </p:cBhvr>
                                    </p:animEffect>
                                  </p:childTnLst>
                                </p:cTn>
                              </p:par>
                            </p:childTnLst>
                          </p:cTn>
                        </p:par>
                        <p:par>
                          <p:cTn id="13" fill="hold">
                            <p:stCondLst>
                              <p:cond delay="2500"/>
                            </p:stCondLst>
                            <p:childTnLst>
                              <p:par>
                                <p:cTn id="14" presetID="9" presetClass="entr" presetSubtype="0" fill="hold" nodeType="afterEffect">
                                  <p:stCondLst>
                                    <p:cond delay="0"/>
                                  </p:stCondLst>
                                  <p:childTnLst>
                                    <p:set>
                                      <p:cBhvr>
                                        <p:cTn id="15" dur="1" fill="hold">
                                          <p:stCondLst>
                                            <p:cond delay="0"/>
                                          </p:stCondLst>
                                        </p:cTn>
                                        <p:tgtEl>
                                          <p:spTgt spid="17411"/>
                                        </p:tgtEl>
                                        <p:attrNameLst>
                                          <p:attrName>style.visibility</p:attrName>
                                        </p:attrNameLst>
                                      </p:cBhvr>
                                      <p:to>
                                        <p:strVal val="visible"/>
                                      </p:to>
                                    </p:set>
                                    <p:animEffect transition="in" filter="dissolve">
                                      <p:cBhvr>
                                        <p:cTn id="16" dur="500"/>
                                        <p:tgtEl>
                                          <p:spTgt spid="17411"/>
                                        </p:tgtEl>
                                      </p:cBhvr>
                                    </p:animEffect>
                                  </p:childTnLst>
                                </p:cTn>
                              </p:par>
                            </p:childTnLst>
                          </p:cTn>
                        </p:par>
                        <p:par>
                          <p:cTn id="17" fill="hold">
                            <p:stCondLst>
                              <p:cond delay="3000"/>
                            </p:stCondLst>
                            <p:childTnLst>
                              <p:par>
                                <p:cTn id="18" presetID="9" presetClass="entr" presetSubtype="0" fill="hold" nodeType="afterEffect">
                                  <p:stCondLst>
                                    <p:cond delay="0"/>
                                  </p:stCondLst>
                                  <p:childTnLst>
                                    <p:set>
                                      <p:cBhvr>
                                        <p:cTn id="19" dur="1" fill="hold">
                                          <p:stCondLst>
                                            <p:cond delay="0"/>
                                          </p:stCondLst>
                                        </p:cTn>
                                        <p:tgtEl>
                                          <p:spTgt spid="17414"/>
                                        </p:tgtEl>
                                        <p:attrNameLst>
                                          <p:attrName>style.visibility</p:attrName>
                                        </p:attrNameLst>
                                      </p:cBhvr>
                                      <p:to>
                                        <p:strVal val="visible"/>
                                      </p:to>
                                    </p:set>
                                    <p:animEffect transition="in" filter="dissolve">
                                      <p:cBhvr>
                                        <p:cTn id="20" dur="500"/>
                                        <p:tgtEl>
                                          <p:spTgt spid="17414"/>
                                        </p:tgtEl>
                                      </p:cBhvr>
                                    </p:animEffect>
                                  </p:childTnLst>
                                </p:cTn>
                              </p:par>
                            </p:childTnLst>
                          </p:cTn>
                        </p:par>
                        <p:par>
                          <p:cTn id="21" fill="hold">
                            <p:stCondLst>
                              <p:cond delay="3500"/>
                            </p:stCondLst>
                            <p:childTnLst>
                              <p:par>
                                <p:cTn id="22" presetID="9" presetClass="entr" presetSubtype="0" fill="hold" nodeType="afterEffect">
                                  <p:stCondLst>
                                    <p:cond delay="0"/>
                                  </p:stCondLst>
                                  <p:childTnLst>
                                    <p:set>
                                      <p:cBhvr>
                                        <p:cTn id="23" dur="1" fill="hold">
                                          <p:stCondLst>
                                            <p:cond delay="0"/>
                                          </p:stCondLst>
                                        </p:cTn>
                                        <p:tgtEl>
                                          <p:spTgt spid="17422"/>
                                        </p:tgtEl>
                                        <p:attrNameLst>
                                          <p:attrName>style.visibility</p:attrName>
                                        </p:attrNameLst>
                                      </p:cBhvr>
                                      <p:to>
                                        <p:strVal val="visible"/>
                                      </p:to>
                                    </p:set>
                                    <p:animEffect transition="in" filter="dissolve">
                                      <p:cBhvr>
                                        <p:cTn id="24" dur="500"/>
                                        <p:tgtEl>
                                          <p:spTgt spid="17422"/>
                                        </p:tgtEl>
                                      </p:cBhvr>
                                    </p:animEffect>
                                  </p:childTnLst>
                                </p:cTn>
                              </p:par>
                            </p:childTnLst>
                          </p:cTn>
                        </p:par>
                        <p:par>
                          <p:cTn id="25" fill="hold">
                            <p:stCondLst>
                              <p:cond delay="4000"/>
                            </p:stCondLst>
                            <p:childTnLst>
                              <p:par>
                                <p:cTn id="26" presetID="9" presetClass="entr" presetSubtype="0"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TAMAÑO DE LA MUESTRA</a:t>
            </a:r>
            <a:endParaRPr lang="es-ES" dirty="0"/>
          </a:p>
        </p:txBody>
      </p:sp>
      <p:sp>
        <p:nvSpPr>
          <p:cNvPr id="3" name="2 Marcador de contenido"/>
          <p:cNvSpPr>
            <a:spLocks noGrp="1"/>
          </p:cNvSpPr>
          <p:nvPr>
            <p:ph idx="1"/>
          </p:nvPr>
        </p:nvSpPr>
        <p:spPr/>
        <p:txBody>
          <a:bodyPr/>
          <a:lstStyle/>
          <a:p>
            <a:r>
              <a:rPr lang="es-ES" dirty="0"/>
              <a:t> Donde:                     </a:t>
            </a:r>
          </a:p>
          <a:p>
            <a:r>
              <a:rPr lang="es-ES" dirty="0"/>
              <a:t>              </a:t>
            </a:r>
            <a:r>
              <a:rPr lang="es-ES" dirty="0" smtClean="0"/>
              <a:t>          </a:t>
            </a:r>
            <a:endParaRPr lang="es-ES" dirty="0"/>
          </a:p>
          <a:p>
            <a:r>
              <a:rPr lang="es-ES" dirty="0"/>
              <a:t>e = 7%</a:t>
            </a:r>
          </a:p>
          <a:p>
            <a:r>
              <a:rPr lang="es-ES" dirty="0"/>
              <a:t>p = 25</a:t>
            </a:r>
            <a:r>
              <a:rPr lang="es-ES" dirty="0" smtClean="0"/>
              <a:t>%</a:t>
            </a:r>
            <a:r>
              <a:rPr lang="es-ES" dirty="0" smtClean="0">
                <a:latin typeface="Times New Roman"/>
                <a:ea typeface="Times New Roman"/>
                <a:cs typeface="Times New Roman"/>
              </a:rPr>
              <a:t> </a:t>
            </a:r>
            <a:r>
              <a:rPr lang="es-ES" dirty="0"/>
              <a:t> </a:t>
            </a:r>
          </a:p>
          <a:p>
            <a:r>
              <a:rPr lang="es-ES" dirty="0"/>
              <a:t>q = 75%</a:t>
            </a:r>
          </a:p>
          <a:p>
            <a:r>
              <a:rPr lang="es-ES" dirty="0"/>
              <a:t>N = 12422</a:t>
            </a:r>
          </a:p>
          <a:p>
            <a:pPr>
              <a:buNone/>
            </a:pPr>
            <a:endParaRPr lang="es-ES" dirty="0"/>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1505" name="Picture 1"/>
          <p:cNvPicPr>
            <a:picLocks noChangeAspect="1" noChangeArrowheads="1"/>
          </p:cNvPicPr>
          <p:nvPr/>
        </p:nvPicPr>
        <p:blipFill>
          <a:blip r:embed="rId2"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4071933" y="2643182"/>
            <a:ext cx="3584889" cy="857256"/>
          </a:xfrm>
          <a:prstGeom prst="rect">
            <a:avLst/>
          </a:prstGeom>
          <a:noFill/>
        </p:spPr>
      </p:pic>
      <p:sp>
        <p:nvSpPr>
          <p:cNvPr id="21507" name="Rectangle 3"/>
          <p:cNvSpPr>
            <a:spLocks noChangeArrowheads="1"/>
          </p:cNvSpPr>
          <p:nvPr/>
        </p:nvSpPr>
        <p:spPr bwMode="auto">
          <a:xfrm>
            <a:off x="45720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00125" algn="l"/>
              </a:tabLst>
            </a:pPr>
            <a:endParaRPr kumimoji="0" lang="es-ES" sz="1800" b="0" i="0" u="none" strike="noStrike" cap="none" normalizeH="0" baseline="0" smtClean="0">
              <a:ln>
                <a:noFill/>
              </a:ln>
              <a:solidFill>
                <a:schemeClr val="tx1"/>
              </a:solidFill>
              <a:effectLst/>
              <a:latin typeface="Arial" charset="0"/>
            </a:endParaRPr>
          </a:p>
        </p:txBody>
      </p:sp>
      <p:sp>
        <p:nvSpPr>
          <p:cNvPr id="2150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1508" name="Picture 4"/>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928662" y="2357430"/>
            <a:ext cx="1120278" cy="357190"/>
          </a:xfrm>
          <a:prstGeom prst="rect">
            <a:avLst/>
          </a:prstGeom>
          <a:noFill/>
        </p:spPr>
      </p:pic>
      <p:sp>
        <p:nvSpPr>
          <p:cNvPr id="2151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1510" name="Picture 6"/>
          <p:cNvPicPr>
            <a:picLocks noChangeAspect="1" noChangeArrowheads="1"/>
          </p:cNvPicPr>
          <p:nvPr/>
        </p:nvPicPr>
        <p:blipFill>
          <a:blip r:embed="rId4"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4286248" y="4357694"/>
            <a:ext cx="2786082" cy="482628"/>
          </a:xfrm>
          <a:prstGeom prst="rect">
            <a:avLst/>
          </a:prstGeom>
          <a:noFill/>
        </p:spPr>
      </p:pic>
      <p:sp>
        <p:nvSpPr>
          <p:cNvPr id="21512" name="Rectangle 8"/>
          <p:cNvSpPr>
            <a:spLocks noChangeArrowheads="1"/>
          </p:cNvSpPr>
          <p:nvPr/>
        </p:nvSpPr>
        <p:spPr bwMode="auto">
          <a:xfrm>
            <a:off x="68580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00125" algn="l"/>
              </a:tabLst>
            </a:pPr>
            <a:endParaRPr kumimoji="0" lang="es-E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399032"/>
          </a:xfrm>
        </p:spPr>
        <p:txBody>
          <a:bodyPr/>
          <a:lstStyle/>
          <a:p>
            <a:pPr algn="ctr"/>
            <a:r>
              <a:rPr lang="es-ES" dirty="0" smtClean="0"/>
              <a:t>HABITOS DE CONSUMO</a:t>
            </a:r>
            <a:endParaRPr lang="es-ES" dirty="0"/>
          </a:p>
        </p:txBody>
      </p:sp>
      <p:pic>
        <p:nvPicPr>
          <p:cNvPr id="22532" name="Picture 4"/>
          <p:cNvPicPr>
            <a:picLocks noChangeAspect="1" noChangeArrowheads="1"/>
          </p:cNvPicPr>
          <p:nvPr/>
        </p:nvPicPr>
        <p:blipFill>
          <a:blip r:embed="rId2" cstate="print"/>
          <a:srcRect/>
          <a:stretch>
            <a:fillRect/>
          </a:stretch>
        </p:blipFill>
        <p:spPr bwMode="auto">
          <a:xfrm>
            <a:off x="571473" y="1428737"/>
            <a:ext cx="4181166" cy="1857387"/>
          </a:xfrm>
          <a:prstGeom prst="rect">
            <a:avLst/>
          </a:prstGeom>
          <a:noFill/>
          <a:ln w="9525">
            <a:noFill/>
            <a:miter lim="800000"/>
            <a:headEnd/>
            <a:tailEnd/>
          </a:ln>
          <a:effectLst/>
        </p:spPr>
      </p:pic>
      <p:pic>
        <p:nvPicPr>
          <p:cNvPr id="22534" name="Picture 6"/>
          <p:cNvPicPr>
            <a:picLocks noChangeAspect="1" noChangeArrowheads="1"/>
          </p:cNvPicPr>
          <p:nvPr/>
        </p:nvPicPr>
        <p:blipFill>
          <a:blip r:embed="rId3" cstate="print"/>
          <a:srcRect/>
          <a:stretch>
            <a:fillRect/>
          </a:stretch>
        </p:blipFill>
        <p:spPr bwMode="auto">
          <a:xfrm>
            <a:off x="571472" y="3357562"/>
            <a:ext cx="4403734" cy="3286148"/>
          </a:xfrm>
          <a:prstGeom prst="rect">
            <a:avLst/>
          </a:prstGeom>
          <a:noFill/>
          <a:ln w="9525">
            <a:noFill/>
            <a:miter lim="800000"/>
            <a:headEnd/>
            <a:tailEnd/>
          </a:ln>
          <a:effectLst/>
        </p:spPr>
      </p:pic>
      <p:pic>
        <p:nvPicPr>
          <p:cNvPr id="3074" name="Picture 2"/>
          <p:cNvPicPr>
            <a:picLocks noChangeAspect="1" noChangeArrowheads="1"/>
          </p:cNvPicPr>
          <p:nvPr/>
        </p:nvPicPr>
        <p:blipFill>
          <a:blip r:embed="rId4" cstate="print"/>
          <a:srcRect/>
          <a:stretch>
            <a:fillRect/>
          </a:stretch>
        </p:blipFill>
        <p:spPr bwMode="auto">
          <a:xfrm>
            <a:off x="4929190" y="2500306"/>
            <a:ext cx="4214810" cy="435769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22532"/>
                                        </p:tgtEl>
                                        <p:attrNameLst>
                                          <p:attrName>style.visibility</p:attrName>
                                        </p:attrNameLst>
                                      </p:cBhvr>
                                      <p:to>
                                        <p:strVal val="visible"/>
                                      </p:to>
                                    </p:set>
                                    <p:anim calcmode="lin" valueType="num">
                                      <p:cBhvr>
                                        <p:cTn id="18" dur="1000" fill="hold"/>
                                        <p:tgtEl>
                                          <p:spTgt spid="22532"/>
                                        </p:tgtEl>
                                        <p:attrNameLst>
                                          <p:attrName>ppt_w</p:attrName>
                                        </p:attrNameLst>
                                      </p:cBhvr>
                                      <p:tavLst>
                                        <p:tav tm="0">
                                          <p:val>
                                            <p:strVal val="#ppt_w*0.70"/>
                                          </p:val>
                                        </p:tav>
                                        <p:tav tm="100000">
                                          <p:val>
                                            <p:strVal val="#ppt_w"/>
                                          </p:val>
                                        </p:tav>
                                      </p:tavLst>
                                    </p:anim>
                                    <p:anim calcmode="lin" valueType="num">
                                      <p:cBhvr>
                                        <p:cTn id="19" dur="1000" fill="hold"/>
                                        <p:tgtEl>
                                          <p:spTgt spid="22532"/>
                                        </p:tgtEl>
                                        <p:attrNameLst>
                                          <p:attrName>ppt_h</p:attrName>
                                        </p:attrNameLst>
                                      </p:cBhvr>
                                      <p:tavLst>
                                        <p:tav tm="0">
                                          <p:val>
                                            <p:strVal val="#ppt_h"/>
                                          </p:val>
                                        </p:tav>
                                        <p:tav tm="100000">
                                          <p:val>
                                            <p:strVal val="#ppt_h"/>
                                          </p:val>
                                        </p:tav>
                                      </p:tavLst>
                                    </p:anim>
                                    <p:animEffect transition="in" filter="fade">
                                      <p:cBhvr>
                                        <p:cTn id="20" dur="1000"/>
                                        <p:tgtEl>
                                          <p:spTgt spid="22532"/>
                                        </p:tgtEl>
                                      </p:cBhvr>
                                    </p:animEffect>
                                  </p:childTnLst>
                                </p:cTn>
                              </p:par>
                            </p:childTnLst>
                          </p:cTn>
                        </p:par>
                        <p:par>
                          <p:cTn id="21" fill="hold">
                            <p:stCondLst>
                              <p:cond delay="2000"/>
                            </p:stCondLst>
                            <p:childTnLst>
                              <p:par>
                                <p:cTn id="22" presetID="55" presetClass="entr" presetSubtype="0" fill="hold" nodeType="afterEffect">
                                  <p:stCondLst>
                                    <p:cond delay="0"/>
                                  </p:stCondLst>
                                  <p:childTnLst>
                                    <p:set>
                                      <p:cBhvr>
                                        <p:cTn id="23" dur="1" fill="hold">
                                          <p:stCondLst>
                                            <p:cond delay="0"/>
                                          </p:stCondLst>
                                        </p:cTn>
                                        <p:tgtEl>
                                          <p:spTgt spid="22534"/>
                                        </p:tgtEl>
                                        <p:attrNameLst>
                                          <p:attrName>style.visibility</p:attrName>
                                        </p:attrNameLst>
                                      </p:cBhvr>
                                      <p:to>
                                        <p:strVal val="visible"/>
                                      </p:to>
                                    </p:set>
                                    <p:anim calcmode="lin" valueType="num">
                                      <p:cBhvr>
                                        <p:cTn id="24" dur="1000" fill="hold"/>
                                        <p:tgtEl>
                                          <p:spTgt spid="22534"/>
                                        </p:tgtEl>
                                        <p:attrNameLst>
                                          <p:attrName>ppt_w</p:attrName>
                                        </p:attrNameLst>
                                      </p:cBhvr>
                                      <p:tavLst>
                                        <p:tav tm="0">
                                          <p:val>
                                            <p:strVal val="#ppt_w*0.70"/>
                                          </p:val>
                                        </p:tav>
                                        <p:tav tm="100000">
                                          <p:val>
                                            <p:strVal val="#ppt_w"/>
                                          </p:val>
                                        </p:tav>
                                      </p:tavLst>
                                    </p:anim>
                                    <p:anim calcmode="lin" valueType="num">
                                      <p:cBhvr>
                                        <p:cTn id="25" dur="1000" fill="hold"/>
                                        <p:tgtEl>
                                          <p:spTgt spid="22534"/>
                                        </p:tgtEl>
                                        <p:attrNameLst>
                                          <p:attrName>ppt_h</p:attrName>
                                        </p:attrNameLst>
                                      </p:cBhvr>
                                      <p:tavLst>
                                        <p:tav tm="0">
                                          <p:val>
                                            <p:strVal val="#ppt_h"/>
                                          </p:val>
                                        </p:tav>
                                        <p:tav tm="100000">
                                          <p:val>
                                            <p:strVal val="#ppt_h"/>
                                          </p:val>
                                        </p:tav>
                                      </p:tavLst>
                                    </p:anim>
                                    <p:animEffect transition="in" filter="fade">
                                      <p:cBhvr>
                                        <p:cTn id="26" dur="1000"/>
                                        <p:tgtEl>
                                          <p:spTgt spid="22534"/>
                                        </p:tgtEl>
                                      </p:cBhvr>
                                    </p:animEffect>
                                  </p:childTnLst>
                                </p:cTn>
                              </p:par>
                              <p:par>
                                <p:cTn id="27" presetID="55" presetClass="entr" presetSubtype="0" fill="hold" nodeType="withEffect">
                                  <p:stCondLst>
                                    <p:cond delay="0"/>
                                  </p:stCondLst>
                                  <p:childTnLst>
                                    <p:set>
                                      <p:cBhvr>
                                        <p:cTn id="28" dur="1" fill="hold">
                                          <p:stCondLst>
                                            <p:cond delay="0"/>
                                          </p:stCondLst>
                                        </p:cTn>
                                        <p:tgtEl>
                                          <p:spTgt spid="3074"/>
                                        </p:tgtEl>
                                        <p:attrNameLst>
                                          <p:attrName>style.visibility</p:attrName>
                                        </p:attrNameLst>
                                      </p:cBhvr>
                                      <p:to>
                                        <p:strVal val="visible"/>
                                      </p:to>
                                    </p:set>
                                    <p:anim calcmode="lin" valueType="num">
                                      <p:cBhvr>
                                        <p:cTn id="29" dur="1000" fill="hold"/>
                                        <p:tgtEl>
                                          <p:spTgt spid="3074"/>
                                        </p:tgtEl>
                                        <p:attrNameLst>
                                          <p:attrName>ppt_w</p:attrName>
                                        </p:attrNameLst>
                                      </p:cBhvr>
                                      <p:tavLst>
                                        <p:tav tm="0">
                                          <p:val>
                                            <p:strVal val="#ppt_w*0.70"/>
                                          </p:val>
                                        </p:tav>
                                        <p:tav tm="100000">
                                          <p:val>
                                            <p:strVal val="#ppt_w"/>
                                          </p:val>
                                        </p:tav>
                                      </p:tavLst>
                                    </p:anim>
                                    <p:anim calcmode="lin" valueType="num">
                                      <p:cBhvr>
                                        <p:cTn id="30" dur="1000" fill="hold"/>
                                        <p:tgtEl>
                                          <p:spTgt spid="3074"/>
                                        </p:tgtEl>
                                        <p:attrNameLst>
                                          <p:attrName>ppt_h</p:attrName>
                                        </p:attrNameLst>
                                      </p:cBhvr>
                                      <p:tavLst>
                                        <p:tav tm="0">
                                          <p:val>
                                            <p:strVal val="#ppt_h"/>
                                          </p:val>
                                        </p:tav>
                                        <p:tav tm="100000">
                                          <p:val>
                                            <p:strVal val="#ppt_h"/>
                                          </p:val>
                                        </p:tav>
                                      </p:tavLst>
                                    </p:anim>
                                    <p:animEffect transition="in" filter="fade">
                                      <p:cBhvr>
                                        <p:cTn id="31"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42852"/>
            <a:ext cx="8229600" cy="571504"/>
          </a:xfrm>
        </p:spPr>
        <p:txBody>
          <a:bodyPr>
            <a:noAutofit/>
          </a:bodyPr>
          <a:lstStyle/>
          <a:p>
            <a:pPr algn="ctr"/>
            <a:r>
              <a:rPr lang="es-ES" sz="3200" dirty="0" smtClean="0"/>
              <a:t>HABITOS DE CONSUMO</a:t>
            </a:r>
            <a:endParaRPr lang="es-ES" sz="3200" dirty="0"/>
          </a:p>
        </p:txBody>
      </p:sp>
      <p:pic>
        <p:nvPicPr>
          <p:cNvPr id="23554" name="Picture 2"/>
          <p:cNvPicPr>
            <a:picLocks noChangeAspect="1" noChangeArrowheads="1"/>
          </p:cNvPicPr>
          <p:nvPr/>
        </p:nvPicPr>
        <p:blipFill>
          <a:blip r:embed="rId2" cstate="print"/>
          <a:srcRect/>
          <a:stretch>
            <a:fillRect/>
          </a:stretch>
        </p:blipFill>
        <p:spPr bwMode="auto">
          <a:xfrm>
            <a:off x="214282" y="1000108"/>
            <a:ext cx="4214842" cy="2786082"/>
          </a:xfrm>
          <a:prstGeom prst="rect">
            <a:avLst/>
          </a:prstGeom>
          <a:noFill/>
          <a:ln w="9525">
            <a:noFill/>
            <a:miter lim="800000"/>
            <a:headEnd/>
            <a:tailEnd/>
          </a:ln>
          <a:effectLst/>
        </p:spPr>
      </p:pic>
      <p:pic>
        <p:nvPicPr>
          <p:cNvPr id="23555" name="Picture 3"/>
          <p:cNvPicPr>
            <a:picLocks noChangeAspect="1" noChangeArrowheads="1"/>
          </p:cNvPicPr>
          <p:nvPr/>
        </p:nvPicPr>
        <p:blipFill>
          <a:blip r:embed="rId3" cstate="print"/>
          <a:srcRect/>
          <a:stretch>
            <a:fillRect/>
          </a:stretch>
        </p:blipFill>
        <p:spPr bwMode="auto">
          <a:xfrm>
            <a:off x="214282" y="3929066"/>
            <a:ext cx="4071965" cy="2428892"/>
          </a:xfrm>
          <a:prstGeom prst="rect">
            <a:avLst/>
          </a:prstGeom>
          <a:noFill/>
          <a:ln w="9525">
            <a:noFill/>
            <a:miter lim="800000"/>
            <a:headEnd/>
            <a:tailEnd/>
          </a:ln>
          <a:effectLst/>
        </p:spPr>
      </p:pic>
      <p:pic>
        <p:nvPicPr>
          <p:cNvPr id="23556" name="Picture 4"/>
          <p:cNvPicPr>
            <a:picLocks noChangeAspect="1" noChangeArrowheads="1"/>
          </p:cNvPicPr>
          <p:nvPr/>
        </p:nvPicPr>
        <p:blipFill>
          <a:blip r:embed="rId4" cstate="print"/>
          <a:srcRect/>
          <a:stretch>
            <a:fillRect/>
          </a:stretch>
        </p:blipFill>
        <p:spPr bwMode="auto">
          <a:xfrm>
            <a:off x="4572000" y="857232"/>
            <a:ext cx="4572000" cy="3214709"/>
          </a:xfrm>
          <a:prstGeom prst="rect">
            <a:avLst/>
          </a:prstGeom>
          <a:noFill/>
          <a:ln w="9525">
            <a:noFill/>
            <a:miter lim="800000"/>
            <a:headEnd/>
            <a:tailEnd/>
          </a:ln>
          <a:effectLst/>
        </p:spPr>
      </p:pic>
      <p:pic>
        <p:nvPicPr>
          <p:cNvPr id="4098" name="Picture 2"/>
          <p:cNvPicPr>
            <a:picLocks noChangeAspect="1" noChangeArrowheads="1"/>
          </p:cNvPicPr>
          <p:nvPr/>
        </p:nvPicPr>
        <p:blipFill>
          <a:blip r:embed="rId5" cstate="print"/>
          <a:srcRect/>
          <a:stretch>
            <a:fillRect/>
          </a:stretch>
        </p:blipFill>
        <p:spPr bwMode="auto">
          <a:xfrm>
            <a:off x="4357686" y="3857628"/>
            <a:ext cx="4786314" cy="278608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55" presetClass="entr" presetSubtype="0" fill="hold" nodeType="afterEffect">
                                  <p:stCondLst>
                                    <p:cond delay="0"/>
                                  </p:stCondLst>
                                  <p:childTnLst>
                                    <p:set>
                                      <p:cBhvr>
                                        <p:cTn id="10" dur="1" fill="hold">
                                          <p:stCondLst>
                                            <p:cond delay="0"/>
                                          </p:stCondLst>
                                        </p:cTn>
                                        <p:tgtEl>
                                          <p:spTgt spid="23554"/>
                                        </p:tgtEl>
                                        <p:attrNameLst>
                                          <p:attrName>style.visibility</p:attrName>
                                        </p:attrNameLst>
                                      </p:cBhvr>
                                      <p:to>
                                        <p:strVal val="visible"/>
                                      </p:to>
                                    </p:set>
                                    <p:anim calcmode="lin" valueType="num">
                                      <p:cBhvr>
                                        <p:cTn id="11" dur="1000" fill="hold"/>
                                        <p:tgtEl>
                                          <p:spTgt spid="23554"/>
                                        </p:tgtEl>
                                        <p:attrNameLst>
                                          <p:attrName>ppt_w</p:attrName>
                                        </p:attrNameLst>
                                      </p:cBhvr>
                                      <p:tavLst>
                                        <p:tav tm="0">
                                          <p:val>
                                            <p:strVal val="#ppt_w*0.70"/>
                                          </p:val>
                                        </p:tav>
                                        <p:tav tm="100000">
                                          <p:val>
                                            <p:strVal val="#ppt_w"/>
                                          </p:val>
                                        </p:tav>
                                      </p:tavLst>
                                    </p:anim>
                                    <p:anim calcmode="lin" valueType="num">
                                      <p:cBhvr>
                                        <p:cTn id="12" dur="1000" fill="hold"/>
                                        <p:tgtEl>
                                          <p:spTgt spid="23554"/>
                                        </p:tgtEl>
                                        <p:attrNameLst>
                                          <p:attrName>ppt_h</p:attrName>
                                        </p:attrNameLst>
                                      </p:cBhvr>
                                      <p:tavLst>
                                        <p:tav tm="0">
                                          <p:val>
                                            <p:strVal val="#ppt_h"/>
                                          </p:val>
                                        </p:tav>
                                        <p:tav tm="100000">
                                          <p:val>
                                            <p:strVal val="#ppt_h"/>
                                          </p:val>
                                        </p:tav>
                                      </p:tavLst>
                                    </p:anim>
                                    <p:animEffect transition="in" filter="fade">
                                      <p:cBhvr>
                                        <p:cTn id="13" dur="1000"/>
                                        <p:tgtEl>
                                          <p:spTgt spid="23554"/>
                                        </p:tgtEl>
                                      </p:cBhvr>
                                    </p:animEffect>
                                  </p:childTnLst>
                                </p:cTn>
                              </p:par>
                              <p:par>
                                <p:cTn id="14" presetID="55" presetClass="entr" presetSubtype="0" fill="hold" nodeType="withEffect">
                                  <p:stCondLst>
                                    <p:cond delay="0"/>
                                  </p:stCondLst>
                                  <p:childTnLst>
                                    <p:set>
                                      <p:cBhvr>
                                        <p:cTn id="15" dur="1" fill="hold">
                                          <p:stCondLst>
                                            <p:cond delay="0"/>
                                          </p:stCondLst>
                                        </p:cTn>
                                        <p:tgtEl>
                                          <p:spTgt spid="23555"/>
                                        </p:tgtEl>
                                        <p:attrNameLst>
                                          <p:attrName>style.visibility</p:attrName>
                                        </p:attrNameLst>
                                      </p:cBhvr>
                                      <p:to>
                                        <p:strVal val="visible"/>
                                      </p:to>
                                    </p:set>
                                    <p:anim calcmode="lin" valueType="num">
                                      <p:cBhvr>
                                        <p:cTn id="16" dur="1000" fill="hold"/>
                                        <p:tgtEl>
                                          <p:spTgt spid="23555"/>
                                        </p:tgtEl>
                                        <p:attrNameLst>
                                          <p:attrName>ppt_w</p:attrName>
                                        </p:attrNameLst>
                                      </p:cBhvr>
                                      <p:tavLst>
                                        <p:tav tm="0">
                                          <p:val>
                                            <p:strVal val="#ppt_w*0.70"/>
                                          </p:val>
                                        </p:tav>
                                        <p:tav tm="100000">
                                          <p:val>
                                            <p:strVal val="#ppt_w"/>
                                          </p:val>
                                        </p:tav>
                                      </p:tavLst>
                                    </p:anim>
                                    <p:anim calcmode="lin" valueType="num">
                                      <p:cBhvr>
                                        <p:cTn id="17" dur="1000" fill="hold"/>
                                        <p:tgtEl>
                                          <p:spTgt spid="23555"/>
                                        </p:tgtEl>
                                        <p:attrNameLst>
                                          <p:attrName>ppt_h</p:attrName>
                                        </p:attrNameLst>
                                      </p:cBhvr>
                                      <p:tavLst>
                                        <p:tav tm="0">
                                          <p:val>
                                            <p:strVal val="#ppt_h"/>
                                          </p:val>
                                        </p:tav>
                                        <p:tav tm="100000">
                                          <p:val>
                                            <p:strVal val="#ppt_h"/>
                                          </p:val>
                                        </p:tav>
                                      </p:tavLst>
                                    </p:anim>
                                    <p:animEffect transition="in" filter="fade">
                                      <p:cBhvr>
                                        <p:cTn id="18" dur="1000"/>
                                        <p:tgtEl>
                                          <p:spTgt spid="23555"/>
                                        </p:tgtEl>
                                      </p:cBhvr>
                                    </p:animEffect>
                                  </p:childTnLst>
                                </p:cTn>
                              </p:par>
                            </p:childTnLst>
                          </p:cTn>
                        </p:par>
                        <p:par>
                          <p:cTn id="19" fill="hold">
                            <p:stCondLst>
                              <p:cond delay="2000"/>
                            </p:stCondLst>
                            <p:childTnLst>
                              <p:par>
                                <p:cTn id="20" presetID="8" presetClass="entr" presetSubtype="16" fill="hold" nodeType="afterEffect">
                                  <p:stCondLst>
                                    <p:cond delay="0"/>
                                  </p:stCondLst>
                                  <p:childTnLst>
                                    <p:set>
                                      <p:cBhvr>
                                        <p:cTn id="21" dur="1" fill="hold">
                                          <p:stCondLst>
                                            <p:cond delay="0"/>
                                          </p:stCondLst>
                                        </p:cTn>
                                        <p:tgtEl>
                                          <p:spTgt spid="23556"/>
                                        </p:tgtEl>
                                        <p:attrNameLst>
                                          <p:attrName>style.visibility</p:attrName>
                                        </p:attrNameLst>
                                      </p:cBhvr>
                                      <p:to>
                                        <p:strVal val="visible"/>
                                      </p:to>
                                    </p:set>
                                    <p:animEffect transition="in" filter="diamond(in)">
                                      <p:cBhvr>
                                        <p:cTn id="22" dur="2000"/>
                                        <p:tgtEl>
                                          <p:spTgt spid="23556"/>
                                        </p:tgtEl>
                                      </p:cBhvr>
                                    </p:animEffect>
                                  </p:childTnLst>
                                </p:cTn>
                              </p:par>
                            </p:childTnLst>
                          </p:cTn>
                        </p:par>
                        <p:par>
                          <p:cTn id="23" fill="hold">
                            <p:stCondLst>
                              <p:cond delay="4000"/>
                            </p:stCondLst>
                            <p:childTnLst>
                              <p:par>
                                <p:cTn id="24" presetID="8" presetClass="entr" presetSubtype="16" fill="hold" nodeType="afterEffect">
                                  <p:stCondLst>
                                    <p:cond delay="0"/>
                                  </p:stCondLst>
                                  <p:childTnLst>
                                    <p:set>
                                      <p:cBhvr>
                                        <p:cTn id="25" dur="1" fill="hold">
                                          <p:stCondLst>
                                            <p:cond delay="0"/>
                                          </p:stCondLst>
                                        </p:cTn>
                                        <p:tgtEl>
                                          <p:spTgt spid="4098"/>
                                        </p:tgtEl>
                                        <p:attrNameLst>
                                          <p:attrName>style.visibility</p:attrName>
                                        </p:attrNameLst>
                                      </p:cBhvr>
                                      <p:to>
                                        <p:strVal val="visible"/>
                                      </p:to>
                                    </p:set>
                                    <p:animEffect transition="in" filter="diamond(in)">
                                      <p:cBhvr>
                                        <p:cTn id="26"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DEMANDA ACTUAL DEL SERVICIO</a:t>
            </a:r>
            <a:endParaRPr lang="es-ES" dirty="0"/>
          </a:p>
        </p:txBody>
      </p:sp>
      <p:pic>
        <p:nvPicPr>
          <p:cNvPr id="26626" name="Picture 2"/>
          <p:cNvPicPr>
            <a:picLocks noChangeAspect="1" noChangeArrowheads="1"/>
          </p:cNvPicPr>
          <p:nvPr/>
        </p:nvPicPr>
        <p:blipFill>
          <a:blip r:embed="rId2" cstate="print"/>
          <a:srcRect/>
          <a:stretch>
            <a:fillRect/>
          </a:stretch>
        </p:blipFill>
        <p:spPr bwMode="auto">
          <a:xfrm>
            <a:off x="214283" y="1571612"/>
            <a:ext cx="4143403" cy="2571768"/>
          </a:xfrm>
          <a:prstGeom prst="rect">
            <a:avLst/>
          </a:prstGeom>
          <a:noFill/>
          <a:ln w="9525">
            <a:noFill/>
            <a:miter lim="800000"/>
            <a:headEnd/>
            <a:tailEnd/>
          </a:ln>
          <a:effectLst/>
        </p:spPr>
      </p:pic>
      <p:pic>
        <p:nvPicPr>
          <p:cNvPr id="26627" name="Picture 3"/>
          <p:cNvPicPr>
            <a:picLocks noChangeAspect="1" noChangeArrowheads="1"/>
          </p:cNvPicPr>
          <p:nvPr/>
        </p:nvPicPr>
        <p:blipFill>
          <a:blip r:embed="rId3" cstate="print"/>
          <a:srcRect/>
          <a:stretch>
            <a:fillRect/>
          </a:stretch>
        </p:blipFill>
        <p:spPr bwMode="auto">
          <a:xfrm>
            <a:off x="214282" y="4214818"/>
            <a:ext cx="4214842" cy="2357454"/>
          </a:xfrm>
          <a:prstGeom prst="rect">
            <a:avLst/>
          </a:prstGeom>
          <a:noFill/>
          <a:ln w="9525">
            <a:noFill/>
            <a:miter lim="800000"/>
            <a:headEnd/>
            <a:tailEnd/>
          </a:ln>
          <a:effectLst/>
        </p:spPr>
      </p:pic>
      <p:pic>
        <p:nvPicPr>
          <p:cNvPr id="26628" name="Picture 4"/>
          <p:cNvPicPr>
            <a:picLocks noChangeAspect="1" noChangeArrowheads="1"/>
          </p:cNvPicPr>
          <p:nvPr/>
        </p:nvPicPr>
        <p:blipFill>
          <a:blip r:embed="rId4" cstate="print"/>
          <a:srcRect/>
          <a:stretch>
            <a:fillRect/>
          </a:stretch>
        </p:blipFill>
        <p:spPr bwMode="auto">
          <a:xfrm>
            <a:off x="4572000" y="1571612"/>
            <a:ext cx="4214842" cy="457203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26626"/>
                                        </p:tgtEl>
                                        <p:attrNameLst>
                                          <p:attrName>style.visibility</p:attrName>
                                        </p:attrNameLst>
                                      </p:cBhvr>
                                      <p:to>
                                        <p:strVal val="visible"/>
                                      </p:to>
                                    </p:set>
                                    <p:anim calcmode="lin" valueType="num">
                                      <p:cBhvr>
                                        <p:cTn id="13" dur="500" fill="hold"/>
                                        <p:tgtEl>
                                          <p:spTgt spid="26626"/>
                                        </p:tgtEl>
                                        <p:attrNameLst>
                                          <p:attrName>ppt_w</p:attrName>
                                        </p:attrNameLst>
                                      </p:cBhvr>
                                      <p:tavLst>
                                        <p:tav tm="0">
                                          <p:val>
                                            <p:fltVal val="0"/>
                                          </p:val>
                                        </p:tav>
                                        <p:tav tm="100000">
                                          <p:val>
                                            <p:strVal val="#ppt_w"/>
                                          </p:val>
                                        </p:tav>
                                      </p:tavLst>
                                    </p:anim>
                                    <p:anim calcmode="lin" valueType="num">
                                      <p:cBhvr>
                                        <p:cTn id="14" dur="500" fill="hold"/>
                                        <p:tgtEl>
                                          <p:spTgt spid="26626"/>
                                        </p:tgtEl>
                                        <p:attrNameLst>
                                          <p:attrName>ppt_h</p:attrName>
                                        </p:attrNameLst>
                                      </p:cBhvr>
                                      <p:tavLst>
                                        <p:tav tm="0">
                                          <p:val>
                                            <p:fltVal val="0"/>
                                          </p:val>
                                        </p:tav>
                                        <p:tav tm="100000">
                                          <p:val>
                                            <p:strVal val="#ppt_h"/>
                                          </p:val>
                                        </p:tav>
                                      </p:tavLst>
                                    </p:anim>
                                    <p:animEffect transition="in" filter="fade">
                                      <p:cBhvr>
                                        <p:cTn id="15" dur="500"/>
                                        <p:tgtEl>
                                          <p:spTgt spid="26626"/>
                                        </p:tgtEl>
                                      </p:cBhvr>
                                    </p:animEffect>
                                  </p:childTnLst>
                                </p:cTn>
                              </p:par>
                            </p:childTnLst>
                          </p:cTn>
                        </p:par>
                        <p:par>
                          <p:cTn id="16" fill="hold">
                            <p:stCondLst>
                              <p:cond delay="1500"/>
                            </p:stCondLst>
                            <p:childTnLst>
                              <p:par>
                                <p:cTn id="17" presetID="53" presetClass="entr" presetSubtype="0" fill="hold" nodeType="afterEffect">
                                  <p:stCondLst>
                                    <p:cond delay="0"/>
                                  </p:stCondLst>
                                  <p:childTnLst>
                                    <p:set>
                                      <p:cBhvr>
                                        <p:cTn id="18" dur="1" fill="hold">
                                          <p:stCondLst>
                                            <p:cond delay="0"/>
                                          </p:stCondLst>
                                        </p:cTn>
                                        <p:tgtEl>
                                          <p:spTgt spid="26627"/>
                                        </p:tgtEl>
                                        <p:attrNameLst>
                                          <p:attrName>style.visibility</p:attrName>
                                        </p:attrNameLst>
                                      </p:cBhvr>
                                      <p:to>
                                        <p:strVal val="visible"/>
                                      </p:to>
                                    </p:set>
                                    <p:anim calcmode="lin" valueType="num">
                                      <p:cBhvr>
                                        <p:cTn id="19" dur="500" fill="hold"/>
                                        <p:tgtEl>
                                          <p:spTgt spid="26627"/>
                                        </p:tgtEl>
                                        <p:attrNameLst>
                                          <p:attrName>ppt_w</p:attrName>
                                        </p:attrNameLst>
                                      </p:cBhvr>
                                      <p:tavLst>
                                        <p:tav tm="0">
                                          <p:val>
                                            <p:fltVal val="0"/>
                                          </p:val>
                                        </p:tav>
                                        <p:tav tm="100000">
                                          <p:val>
                                            <p:strVal val="#ppt_w"/>
                                          </p:val>
                                        </p:tav>
                                      </p:tavLst>
                                    </p:anim>
                                    <p:anim calcmode="lin" valueType="num">
                                      <p:cBhvr>
                                        <p:cTn id="20" dur="500" fill="hold"/>
                                        <p:tgtEl>
                                          <p:spTgt spid="26627"/>
                                        </p:tgtEl>
                                        <p:attrNameLst>
                                          <p:attrName>ppt_h</p:attrName>
                                        </p:attrNameLst>
                                      </p:cBhvr>
                                      <p:tavLst>
                                        <p:tav tm="0">
                                          <p:val>
                                            <p:fltVal val="0"/>
                                          </p:val>
                                        </p:tav>
                                        <p:tav tm="100000">
                                          <p:val>
                                            <p:strVal val="#ppt_h"/>
                                          </p:val>
                                        </p:tav>
                                      </p:tavLst>
                                    </p:anim>
                                    <p:animEffect transition="in" filter="fade">
                                      <p:cBhvr>
                                        <p:cTn id="21" dur="500"/>
                                        <p:tgtEl>
                                          <p:spTgt spid="26627"/>
                                        </p:tgtEl>
                                      </p:cBhvr>
                                    </p:animEffect>
                                  </p:childTnLst>
                                </p:cTn>
                              </p:par>
                            </p:childTnLst>
                          </p:cTn>
                        </p:par>
                        <p:par>
                          <p:cTn id="22" fill="hold">
                            <p:stCondLst>
                              <p:cond delay="2000"/>
                            </p:stCondLst>
                            <p:childTnLst>
                              <p:par>
                                <p:cTn id="23" presetID="15" presetClass="entr" presetSubtype="0" fill="hold" nodeType="afterEffect">
                                  <p:stCondLst>
                                    <p:cond delay="0"/>
                                  </p:stCondLst>
                                  <p:childTnLst>
                                    <p:set>
                                      <p:cBhvr>
                                        <p:cTn id="24" dur="1" fill="hold">
                                          <p:stCondLst>
                                            <p:cond delay="0"/>
                                          </p:stCondLst>
                                        </p:cTn>
                                        <p:tgtEl>
                                          <p:spTgt spid="26628"/>
                                        </p:tgtEl>
                                        <p:attrNameLst>
                                          <p:attrName>style.visibility</p:attrName>
                                        </p:attrNameLst>
                                      </p:cBhvr>
                                      <p:to>
                                        <p:strVal val="visible"/>
                                      </p:to>
                                    </p:set>
                                    <p:anim calcmode="lin" valueType="num">
                                      <p:cBhvr>
                                        <p:cTn id="25" dur="1000" fill="hold"/>
                                        <p:tgtEl>
                                          <p:spTgt spid="26628"/>
                                        </p:tgtEl>
                                        <p:attrNameLst>
                                          <p:attrName>ppt_w</p:attrName>
                                        </p:attrNameLst>
                                      </p:cBhvr>
                                      <p:tavLst>
                                        <p:tav tm="0">
                                          <p:val>
                                            <p:fltVal val="0"/>
                                          </p:val>
                                        </p:tav>
                                        <p:tav tm="100000">
                                          <p:val>
                                            <p:strVal val="#ppt_w"/>
                                          </p:val>
                                        </p:tav>
                                      </p:tavLst>
                                    </p:anim>
                                    <p:anim calcmode="lin" valueType="num">
                                      <p:cBhvr>
                                        <p:cTn id="26" dur="1000" fill="hold"/>
                                        <p:tgtEl>
                                          <p:spTgt spid="26628"/>
                                        </p:tgtEl>
                                        <p:attrNameLst>
                                          <p:attrName>ppt_h</p:attrName>
                                        </p:attrNameLst>
                                      </p:cBhvr>
                                      <p:tavLst>
                                        <p:tav tm="0">
                                          <p:val>
                                            <p:fltVal val="0"/>
                                          </p:val>
                                        </p:tav>
                                        <p:tav tm="100000">
                                          <p:val>
                                            <p:strVal val="#ppt_h"/>
                                          </p:val>
                                        </p:tav>
                                      </p:tavLst>
                                    </p:anim>
                                    <p:anim calcmode="lin" valueType="num">
                                      <p:cBhvr>
                                        <p:cTn id="27" dur="1000" fill="hold"/>
                                        <p:tgtEl>
                                          <p:spTgt spid="26628"/>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2662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582594"/>
          </a:xfrm>
        </p:spPr>
        <p:txBody>
          <a:bodyPr>
            <a:normAutofit/>
          </a:bodyPr>
          <a:lstStyle/>
          <a:p>
            <a:pPr algn="ctr"/>
            <a:r>
              <a:rPr lang="es-ES" sz="3200" dirty="0" smtClean="0"/>
              <a:t>DEMANDA PROYECTADA</a:t>
            </a:r>
            <a:endParaRPr lang="es-ES" sz="3200" dirty="0"/>
          </a:p>
        </p:txBody>
      </p:sp>
      <p:pic>
        <p:nvPicPr>
          <p:cNvPr id="27650" name="Picture 2"/>
          <p:cNvPicPr>
            <a:picLocks noChangeAspect="1" noChangeArrowheads="1"/>
          </p:cNvPicPr>
          <p:nvPr/>
        </p:nvPicPr>
        <p:blipFill>
          <a:blip r:embed="rId2" cstate="print"/>
          <a:srcRect/>
          <a:stretch>
            <a:fillRect/>
          </a:stretch>
        </p:blipFill>
        <p:spPr bwMode="auto">
          <a:xfrm>
            <a:off x="214282" y="1000108"/>
            <a:ext cx="4143404" cy="5857892"/>
          </a:xfrm>
          <a:prstGeom prst="rect">
            <a:avLst/>
          </a:prstGeom>
          <a:noFill/>
          <a:ln w="9525">
            <a:noFill/>
            <a:miter lim="800000"/>
            <a:headEnd/>
            <a:tailEnd/>
          </a:ln>
          <a:effectLst/>
        </p:spPr>
      </p:pic>
      <p:pic>
        <p:nvPicPr>
          <p:cNvPr id="27651" name="Picture 3"/>
          <p:cNvPicPr>
            <a:picLocks noChangeAspect="1" noChangeArrowheads="1"/>
          </p:cNvPicPr>
          <p:nvPr/>
        </p:nvPicPr>
        <p:blipFill>
          <a:blip r:embed="rId3" cstate="print"/>
          <a:srcRect/>
          <a:stretch>
            <a:fillRect/>
          </a:stretch>
        </p:blipFill>
        <p:spPr bwMode="auto">
          <a:xfrm>
            <a:off x="4572000" y="1000108"/>
            <a:ext cx="4429156" cy="564360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27650"/>
                                        </p:tgtEl>
                                        <p:attrNameLst>
                                          <p:attrName>style.visibility</p:attrName>
                                        </p:attrNameLst>
                                      </p:cBhvr>
                                      <p:to>
                                        <p:strVal val="visible"/>
                                      </p:to>
                                    </p:set>
                                    <p:anim calcmode="lin" valueType="num">
                                      <p:cBhvr>
                                        <p:cTn id="13" dur="1000" fill="hold"/>
                                        <p:tgtEl>
                                          <p:spTgt spid="2765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2765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27650"/>
                                        </p:tgtEl>
                                        <p:attrNameLst>
                                          <p:attrName>ppt_y</p:attrName>
                                        </p:attrNameLst>
                                      </p:cBhvr>
                                      <p:tavLst>
                                        <p:tav tm="0">
                                          <p:val>
                                            <p:strVal val="#ppt_y"/>
                                          </p:val>
                                        </p:tav>
                                        <p:tav tm="100000">
                                          <p:val>
                                            <p:strVal val="#ppt_y"/>
                                          </p:val>
                                        </p:tav>
                                      </p:tavLst>
                                    </p:anim>
                                    <p:animEffect transition="in" filter="fade">
                                      <p:cBhvr>
                                        <p:cTn id="16" dur="1000"/>
                                        <p:tgtEl>
                                          <p:spTgt spid="27650"/>
                                        </p:tgtEl>
                                      </p:cBhvr>
                                    </p:animEffect>
                                  </p:childTnLst>
                                </p:cTn>
                              </p:par>
                            </p:childTnLst>
                          </p:cTn>
                        </p:par>
                        <p:par>
                          <p:cTn id="17" fill="hold">
                            <p:stCondLst>
                              <p:cond delay="2000"/>
                            </p:stCondLst>
                            <p:childTnLst>
                              <p:par>
                                <p:cTn id="18" presetID="48" presetClass="entr" presetSubtype="0" accel="50000" fill="hold" nodeType="afterEffect">
                                  <p:stCondLst>
                                    <p:cond delay="0"/>
                                  </p:stCondLst>
                                  <p:childTnLst>
                                    <p:set>
                                      <p:cBhvr>
                                        <p:cTn id="19" dur="1" fill="hold">
                                          <p:stCondLst>
                                            <p:cond delay="0"/>
                                          </p:stCondLst>
                                        </p:cTn>
                                        <p:tgtEl>
                                          <p:spTgt spid="27651"/>
                                        </p:tgtEl>
                                        <p:attrNameLst>
                                          <p:attrName>style.visibility</p:attrName>
                                        </p:attrNameLst>
                                      </p:cBhvr>
                                      <p:to>
                                        <p:strVal val="visible"/>
                                      </p:to>
                                    </p:set>
                                    <p:anim calcmode="lin" valueType="num">
                                      <p:cBhvr>
                                        <p:cTn id="20" dur="1000" fill="hold"/>
                                        <p:tgtEl>
                                          <p:spTgt spid="2765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27651"/>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27651"/>
                                        </p:tgtEl>
                                        <p:attrNameLst>
                                          <p:attrName>ppt_y</p:attrName>
                                        </p:attrNameLst>
                                      </p:cBhvr>
                                      <p:tavLst>
                                        <p:tav tm="0">
                                          <p:val>
                                            <p:strVal val="#ppt_y"/>
                                          </p:val>
                                        </p:tav>
                                        <p:tav tm="100000">
                                          <p:val>
                                            <p:strVal val="#ppt_y"/>
                                          </p:val>
                                        </p:tav>
                                      </p:tavLst>
                                    </p:anim>
                                    <p:animEffect transition="in" filter="fade">
                                      <p:cBhvr>
                                        <p:cTn id="23" dur="10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a:bodyPr>
          <a:lstStyle/>
          <a:p>
            <a:pPr algn="ctr"/>
            <a:r>
              <a:rPr lang="es-ES" sz="3200" dirty="0" smtClean="0"/>
              <a:t>OFERTA ACTUAL Y PROYECTADA</a:t>
            </a:r>
            <a:endParaRPr lang="es-ES" sz="3200" dirty="0"/>
          </a:p>
        </p:txBody>
      </p:sp>
      <p:pic>
        <p:nvPicPr>
          <p:cNvPr id="28674" name="Picture 2"/>
          <p:cNvPicPr>
            <a:picLocks noChangeAspect="1" noChangeArrowheads="1"/>
          </p:cNvPicPr>
          <p:nvPr/>
        </p:nvPicPr>
        <p:blipFill>
          <a:blip r:embed="rId2" cstate="print"/>
          <a:srcRect/>
          <a:stretch>
            <a:fillRect/>
          </a:stretch>
        </p:blipFill>
        <p:spPr bwMode="auto">
          <a:xfrm>
            <a:off x="357158" y="1142984"/>
            <a:ext cx="4519626" cy="3733800"/>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cstate="print"/>
          <a:srcRect/>
          <a:stretch>
            <a:fillRect/>
          </a:stretch>
        </p:blipFill>
        <p:spPr bwMode="auto">
          <a:xfrm>
            <a:off x="5072066" y="1571612"/>
            <a:ext cx="3543300" cy="1562100"/>
          </a:xfrm>
          <a:prstGeom prst="rect">
            <a:avLst/>
          </a:prstGeom>
          <a:noFill/>
          <a:ln w="9525">
            <a:noFill/>
            <a:miter lim="800000"/>
            <a:headEnd/>
            <a:tailEnd/>
          </a:ln>
          <a:effectLst/>
        </p:spPr>
      </p:pic>
      <p:pic>
        <p:nvPicPr>
          <p:cNvPr id="28676" name="Picture 4"/>
          <p:cNvPicPr>
            <a:picLocks noChangeAspect="1" noChangeArrowheads="1"/>
          </p:cNvPicPr>
          <p:nvPr/>
        </p:nvPicPr>
        <p:blipFill>
          <a:blip r:embed="rId4" cstate="print"/>
          <a:srcRect/>
          <a:stretch>
            <a:fillRect/>
          </a:stretch>
        </p:blipFill>
        <p:spPr bwMode="auto">
          <a:xfrm>
            <a:off x="500034" y="4953000"/>
            <a:ext cx="6143668" cy="1905000"/>
          </a:xfrm>
          <a:prstGeom prst="rect">
            <a:avLst/>
          </a:prstGeom>
          <a:noFill/>
          <a:ln w="9525">
            <a:noFill/>
            <a:miter lim="800000"/>
            <a:headEnd/>
            <a:tailEnd/>
          </a:ln>
          <a:effectLst/>
        </p:spPr>
      </p:pic>
      <p:sp>
        <p:nvSpPr>
          <p:cNvPr id="286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8677" name="Picture 5"/>
          <p:cNvPicPr>
            <a:picLocks noChangeAspect="1" noChangeArrowheads="1"/>
          </p:cNvPicPr>
          <p:nvPr/>
        </p:nvPicPr>
        <p:blipFill>
          <a:blip r:embed="rId5" cstate="print">
            <a:clrChange>
              <a:clrFrom>
                <a:srgbClr val="FFFFFF"/>
              </a:clrFrom>
              <a:clrTo>
                <a:srgbClr val="FFFFFF">
                  <a:alpha val="0"/>
                </a:srgbClr>
              </a:clrTo>
            </a:clrChange>
            <a:duotone>
              <a:prstClr val="black"/>
              <a:schemeClr val="accent1">
                <a:tint val="45000"/>
                <a:satMod val="400000"/>
              </a:schemeClr>
            </a:duotone>
            <a:lum bright="-54000" contrast="-51000"/>
          </a:blip>
          <a:srcRect/>
          <a:stretch>
            <a:fillRect/>
          </a:stretch>
        </p:blipFill>
        <p:spPr bwMode="auto">
          <a:xfrm>
            <a:off x="5072066" y="3357562"/>
            <a:ext cx="3857652" cy="928694"/>
          </a:xfrm>
          <a:prstGeom prst="rect">
            <a:avLst/>
          </a:prstGeom>
          <a:noFill/>
        </p:spPr>
      </p:pic>
      <p:sp>
        <p:nvSpPr>
          <p:cNvPr id="28679" name="Rectangle 7"/>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p:txBody>
      </p:sp>
      <p:sp>
        <p:nvSpPr>
          <p:cNvPr id="2868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pic>
        <p:nvPicPr>
          <p:cNvPr id="28680" name="Picture 8"/>
          <p:cNvPicPr>
            <a:picLocks noChangeAspect="1" noChangeArrowheads="1"/>
          </p:cNvPicPr>
          <p:nvPr/>
        </p:nvPicPr>
        <p:blipFill>
          <a:blip r:embed="rId6" cstate="print">
            <a:clrChange>
              <a:clrFrom>
                <a:srgbClr val="FFFFFF"/>
              </a:clrFrom>
              <a:clrTo>
                <a:srgbClr val="FFFFFF">
                  <a:alpha val="0"/>
                </a:srgbClr>
              </a:clrTo>
            </a:clrChange>
            <a:duotone>
              <a:prstClr val="black"/>
              <a:schemeClr val="accent5">
                <a:tint val="45000"/>
                <a:satMod val="400000"/>
              </a:schemeClr>
            </a:duotone>
          </a:blip>
          <a:srcRect/>
          <a:stretch>
            <a:fillRect/>
          </a:stretch>
        </p:blipFill>
        <p:spPr bwMode="auto">
          <a:xfrm>
            <a:off x="6572264" y="4429132"/>
            <a:ext cx="1006626" cy="357190"/>
          </a:xfrm>
          <a:prstGeom prst="rect">
            <a:avLst/>
          </a:prstGeom>
          <a:noFill/>
        </p:spPr>
      </p:pic>
      <p:sp>
        <p:nvSpPr>
          <p:cNvPr id="28682" name="Rectangle 10"/>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28674"/>
                                        </p:tgtEl>
                                        <p:attrNameLst>
                                          <p:attrName>style.visibility</p:attrName>
                                        </p:attrNameLst>
                                      </p:cBhvr>
                                      <p:to>
                                        <p:strVal val="visible"/>
                                      </p:to>
                                    </p:set>
                                    <p:animEffect transition="in" filter="dissolve">
                                      <p:cBhvr>
                                        <p:cTn id="13" dur="500"/>
                                        <p:tgtEl>
                                          <p:spTgt spid="28674"/>
                                        </p:tgtEl>
                                      </p:cBhvr>
                                    </p:animEffect>
                                  </p:childTnLst>
                                </p:cTn>
                              </p:par>
                              <p:par>
                                <p:cTn id="14" presetID="23" presetClass="entr" presetSubtype="16" fill="hold" nodeType="withEffect">
                                  <p:stCondLst>
                                    <p:cond delay="0"/>
                                  </p:stCondLst>
                                  <p:childTnLst>
                                    <p:set>
                                      <p:cBhvr>
                                        <p:cTn id="15" dur="1" fill="hold">
                                          <p:stCondLst>
                                            <p:cond delay="0"/>
                                          </p:stCondLst>
                                        </p:cTn>
                                        <p:tgtEl>
                                          <p:spTgt spid="28675"/>
                                        </p:tgtEl>
                                        <p:attrNameLst>
                                          <p:attrName>style.visibility</p:attrName>
                                        </p:attrNameLst>
                                      </p:cBhvr>
                                      <p:to>
                                        <p:strVal val="visible"/>
                                      </p:to>
                                    </p:set>
                                    <p:anim calcmode="lin" valueType="num">
                                      <p:cBhvr>
                                        <p:cTn id="16" dur="500" fill="hold"/>
                                        <p:tgtEl>
                                          <p:spTgt spid="28675"/>
                                        </p:tgtEl>
                                        <p:attrNameLst>
                                          <p:attrName>ppt_w</p:attrName>
                                        </p:attrNameLst>
                                      </p:cBhvr>
                                      <p:tavLst>
                                        <p:tav tm="0">
                                          <p:val>
                                            <p:fltVal val="0"/>
                                          </p:val>
                                        </p:tav>
                                        <p:tav tm="100000">
                                          <p:val>
                                            <p:strVal val="#ppt_w"/>
                                          </p:val>
                                        </p:tav>
                                      </p:tavLst>
                                    </p:anim>
                                    <p:anim calcmode="lin" valueType="num">
                                      <p:cBhvr>
                                        <p:cTn id="17" dur="500" fill="hold"/>
                                        <p:tgtEl>
                                          <p:spTgt spid="28675"/>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35" presetClass="entr" presetSubtype="0" fill="hold" nodeType="afterEffect">
                                  <p:stCondLst>
                                    <p:cond delay="0"/>
                                  </p:stCondLst>
                                  <p:childTnLst>
                                    <p:set>
                                      <p:cBhvr>
                                        <p:cTn id="20" dur="1" fill="hold">
                                          <p:stCondLst>
                                            <p:cond delay="0"/>
                                          </p:stCondLst>
                                        </p:cTn>
                                        <p:tgtEl>
                                          <p:spTgt spid="28677"/>
                                        </p:tgtEl>
                                        <p:attrNameLst>
                                          <p:attrName>style.visibility</p:attrName>
                                        </p:attrNameLst>
                                      </p:cBhvr>
                                      <p:to>
                                        <p:strVal val="visible"/>
                                      </p:to>
                                    </p:set>
                                    <p:animEffect transition="in" filter="fade">
                                      <p:cBhvr>
                                        <p:cTn id="21" dur="2000"/>
                                        <p:tgtEl>
                                          <p:spTgt spid="28677"/>
                                        </p:tgtEl>
                                      </p:cBhvr>
                                    </p:animEffect>
                                    <p:anim calcmode="lin" valueType="num">
                                      <p:cBhvr>
                                        <p:cTn id="22" dur="2000" fill="hold"/>
                                        <p:tgtEl>
                                          <p:spTgt spid="28677"/>
                                        </p:tgtEl>
                                        <p:attrNameLst>
                                          <p:attrName>style.rotation</p:attrName>
                                        </p:attrNameLst>
                                      </p:cBhvr>
                                      <p:tavLst>
                                        <p:tav tm="0">
                                          <p:val>
                                            <p:fltVal val="720"/>
                                          </p:val>
                                        </p:tav>
                                        <p:tav tm="100000">
                                          <p:val>
                                            <p:fltVal val="0"/>
                                          </p:val>
                                        </p:tav>
                                      </p:tavLst>
                                    </p:anim>
                                    <p:anim calcmode="lin" valueType="num">
                                      <p:cBhvr>
                                        <p:cTn id="23" dur="2000" fill="hold"/>
                                        <p:tgtEl>
                                          <p:spTgt spid="28677"/>
                                        </p:tgtEl>
                                        <p:attrNameLst>
                                          <p:attrName>ppt_h</p:attrName>
                                        </p:attrNameLst>
                                      </p:cBhvr>
                                      <p:tavLst>
                                        <p:tav tm="0">
                                          <p:val>
                                            <p:fltVal val="0"/>
                                          </p:val>
                                        </p:tav>
                                        <p:tav tm="100000">
                                          <p:val>
                                            <p:strVal val="#ppt_h"/>
                                          </p:val>
                                        </p:tav>
                                      </p:tavLst>
                                    </p:anim>
                                    <p:anim calcmode="lin" valueType="num">
                                      <p:cBhvr>
                                        <p:cTn id="24" dur="2000" fill="hold"/>
                                        <p:tgtEl>
                                          <p:spTgt spid="28677"/>
                                        </p:tgtEl>
                                        <p:attrNameLst>
                                          <p:attrName>ppt_w</p:attrName>
                                        </p:attrNameLst>
                                      </p:cBhvr>
                                      <p:tavLst>
                                        <p:tav tm="0">
                                          <p:val>
                                            <p:fltVal val="0"/>
                                          </p:val>
                                        </p:tav>
                                        <p:tav tm="100000">
                                          <p:val>
                                            <p:strVal val="#ppt_w"/>
                                          </p:val>
                                        </p:tav>
                                      </p:tavLst>
                                    </p:anim>
                                  </p:childTnLst>
                                </p:cTn>
                              </p:par>
                            </p:childTnLst>
                          </p:cTn>
                        </p:par>
                        <p:par>
                          <p:cTn id="25" fill="hold">
                            <p:stCondLst>
                              <p:cond delay="3500"/>
                            </p:stCondLst>
                            <p:childTnLst>
                              <p:par>
                                <p:cTn id="26" presetID="35" presetClass="entr" presetSubtype="0" fill="hold" nodeType="afterEffect">
                                  <p:stCondLst>
                                    <p:cond delay="0"/>
                                  </p:stCondLst>
                                  <p:childTnLst>
                                    <p:set>
                                      <p:cBhvr>
                                        <p:cTn id="27" dur="1" fill="hold">
                                          <p:stCondLst>
                                            <p:cond delay="0"/>
                                          </p:stCondLst>
                                        </p:cTn>
                                        <p:tgtEl>
                                          <p:spTgt spid="28680"/>
                                        </p:tgtEl>
                                        <p:attrNameLst>
                                          <p:attrName>style.visibility</p:attrName>
                                        </p:attrNameLst>
                                      </p:cBhvr>
                                      <p:to>
                                        <p:strVal val="visible"/>
                                      </p:to>
                                    </p:set>
                                    <p:animEffect transition="in" filter="fade">
                                      <p:cBhvr>
                                        <p:cTn id="28" dur="2000"/>
                                        <p:tgtEl>
                                          <p:spTgt spid="28680"/>
                                        </p:tgtEl>
                                      </p:cBhvr>
                                    </p:animEffect>
                                    <p:anim calcmode="lin" valueType="num">
                                      <p:cBhvr>
                                        <p:cTn id="29" dur="2000" fill="hold"/>
                                        <p:tgtEl>
                                          <p:spTgt spid="28680"/>
                                        </p:tgtEl>
                                        <p:attrNameLst>
                                          <p:attrName>style.rotation</p:attrName>
                                        </p:attrNameLst>
                                      </p:cBhvr>
                                      <p:tavLst>
                                        <p:tav tm="0">
                                          <p:val>
                                            <p:fltVal val="720"/>
                                          </p:val>
                                        </p:tav>
                                        <p:tav tm="100000">
                                          <p:val>
                                            <p:fltVal val="0"/>
                                          </p:val>
                                        </p:tav>
                                      </p:tavLst>
                                    </p:anim>
                                    <p:anim calcmode="lin" valueType="num">
                                      <p:cBhvr>
                                        <p:cTn id="30" dur="2000" fill="hold"/>
                                        <p:tgtEl>
                                          <p:spTgt spid="28680"/>
                                        </p:tgtEl>
                                        <p:attrNameLst>
                                          <p:attrName>ppt_h</p:attrName>
                                        </p:attrNameLst>
                                      </p:cBhvr>
                                      <p:tavLst>
                                        <p:tav tm="0">
                                          <p:val>
                                            <p:fltVal val="0"/>
                                          </p:val>
                                        </p:tav>
                                        <p:tav tm="100000">
                                          <p:val>
                                            <p:strVal val="#ppt_h"/>
                                          </p:val>
                                        </p:tav>
                                      </p:tavLst>
                                    </p:anim>
                                    <p:anim calcmode="lin" valueType="num">
                                      <p:cBhvr>
                                        <p:cTn id="31" dur="2000" fill="hold"/>
                                        <p:tgtEl>
                                          <p:spTgt spid="28680"/>
                                        </p:tgtEl>
                                        <p:attrNameLst>
                                          <p:attrName>ppt_w</p:attrName>
                                        </p:attrNameLst>
                                      </p:cBhvr>
                                      <p:tavLst>
                                        <p:tav tm="0">
                                          <p:val>
                                            <p:fltVal val="0"/>
                                          </p:val>
                                        </p:tav>
                                        <p:tav tm="100000">
                                          <p:val>
                                            <p:strVal val="#ppt_w"/>
                                          </p:val>
                                        </p:tav>
                                      </p:tavLst>
                                    </p:anim>
                                  </p:childTnLst>
                                </p:cTn>
                              </p:par>
                            </p:childTnLst>
                          </p:cTn>
                        </p:par>
                        <p:par>
                          <p:cTn id="32" fill="hold">
                            <p:stCondLst>
                              <p:cond delay="5500"/>
                            </p:stCondLst>
                            <p:childTnLst>
                              <p:par>
                                <p:cTn id="33" presetID="35" presetClass="entr" presetSubtype="0" fill="hold" nodeType="afterEffect">
                                  <p:stCondLst>
                                    <p:cond delay="0"/>
                                  </p:stCondLst>
                                  <p:childTnLst>
                                    <p:set>
                                      <p:cBhvr>
                                        <p:cTn id="34" dur="1" fill="hold">
                                          <p:stCondLst>
                                            <p:cond delay="0"/>
                                          </p:stCondLst>
                                        </p:cTn>
                                        <p:tgtEl>
                                          <p:spTgt spid="28676"/>
                                        </p:tgtEl>
                                        <p:attrNameLst>
                                          <p:attrName>style.visibility</p:attrName>
                                        </p:attrNameLst>
                                      </p:cBhvr>
                                      <p:to>
                                        <p:strVal val="visible"/>
                                      </p:to>
                                    </p:set>
                                    <p:animEffect transition="in" filter="fade">
                                      <p:cBhvr>
                                        <p:cTn id="35" dur="2000"/>
                                        <p:tgtEl>
                                          <p:spTgt spid="28676"/>
                                        </p:tgtEl>
                                      </p:cBhvr>
                                    </p:animEffect>
                                    <p:anim calcmode="lin" valueType="num">
                                      <p:cBhvr>
                                        <p:cTn id="36" dur="2000" fill="hold"/>
                                        <p:tgtEl>
                                          <p:spTgt spid="28676"/>
                                        </p:tgtEl>
                                        <p:attrNameLst>
                                          <p:attrName>style.rotation</p:attrName>
                                        </p:attrNameLst>
                                      </p:cBhvr>
                                      <p:tavLst>
                                        <p:tav tm="0">
                                          <p:val>
                                            <p:fltVal val="720"/>
                                          </p:val>
                                        </p:tav>
                                        <p:tav tm="100000">
                                          <p:val>
                                            <p:fltVal val="0"/>
                                          </p:val>
                                        </p:tav>
                                      </p:tavLst>
                                    </p:anim>
                                    <p:anim calcmode="lin" valueType="num">
                                      <p:cBhvr>
                                        <p:cTn id="37" dur="2000" fill="hold"/>
                                        <p:tgtEl>
                                          <p:spTgt spid="28676"/>
                                        </p:tgtEl>
                                        <p:attrNameLst>
                                          <p:attrName>ppt_h</p:attrName>
                                        </p:attrNameLst>
                                      </p:cBhvr>
                                      <p:tavLst>
                                        <p:tav tm="0">
                                          <p:val>
                                            <p:fltVal val="0"/>
                                          </p:val>
                                        </p:tav>
                                        <p:tav tm="100000">
                                          <p:val>
                                            <p:strVal val="#ppt_h"/>
                                          </p:val>
                                        </p:tav>
                                      </p:tavLst>
                                    </p:anim>
                                    <p:anim calcmode="lin" valueType="num">
                                      <p:cBhvr>
                                        <p:cTn id="38" dur="2000" fill="hold"/>
                                        <p:tgtEl>
                                          <p:spTgt spid="2867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933</TotalTime>
  <Words>908</Words>
  <Application>Microsoft Office PowerPoint</Application>
  <PresentationFormat>Presentación en pantalla (4:3)</PresentationFormat>
  <Paragraphs>85</Paragraphs>
  <Slides>27</Slides>
  <Notes>1</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Brío</vt:lpstr>
      <vt:lpstr>Diapositiva 1</vt:lpstr>
      <vt:lpstr>SEGMENTACIÓN DE MERCADO</vt:lpstr>
      <vt:lpstr>DETERMINACION DEL UNIVERSO</vt:lpstr>
      <vt:lpstr>TAMAÑO DE LA MUESTRA</vt:lpstr>
      <vt:lpstr>HABITOS DE CONSUMO</vt:lpstr>
      <vt:lpstr>HABITOS DE CONSUMO</vt:lpstr>
      <vt:lpstr>DEMANDA ACTUAL DEL SERVICIO</vt:lpstr>
      <vt:lpstr>DEMANDA PROYECTADA</vt:lpstr>
      <vt:lpstr>OFERTA ACTUAL Y PROYECTADA</vt:lpstr>
      <vt:lpstr>DEMANDA INSATISFECHA</vt:lpstr>
      <vt:lpstr>MERCADO Y COMERCIALIZACION</vt:lpstr>
      <vt:lpstr>TAMAÑO Y CAPACIDAD DE PRODUCCION</vt:lpstr>
      <vt:lpstr> </vt:lpstr>
      <vt:lpstr>PRESUPUESTOS </vt:lpstr>
      <vt:lpstr>PRESUPUESTOS DE OPERACION</vt:lpstr>
      <vt:lpstr>PRESUPUESTO DE EGRESOS</vt:lpstr>
      <vt:lpstr>ESTADOS FINANCIEROS PRO FORMA Estado de Resultados</vt:lpstr>
      <vt:lpstr>ESTADOS FINANCIEROS PRO FORMA Flujo de Fondos del Proyecto Puro</vt:lpstr>
      <vt:lpstr>ESTADOS FINANCIEROS PRO FORMA Flujo de Fondos del Inversionista</vt:lpstr>
      <vt:lpstr>EVALUACION FINANCIERA TASAS DE DESCUENTO</vt:lpstr>
      <vt:lpstr>CRITERIOS DE EVALUACION Valor Actual Neto (VAN)</vt:lpstr>
      <vt:lpstr>EVALUACION FINANCIERA Tasa Interna de Retorno (TIR)</vt:lpstr>
      <vt:lpstr>EVALUACION FINANCIERA Periodo de Recuperación de la Inversión</vt:lpstr>
      <vt:lpstr>EVALUACION FINANCIERA Relación Beneficio Costo</vt:lpstr>
      <vt:lpstr>EVALUACION FINANCIERA Análisis de Sensibilidad</vt:lpstr>
      <vt:lpstr>CONCLUSIONES</vt:lpstr>
      <vt:lpstr>RECOMENDACIONES</vt:lpstr>
    </vt:vector>
  </TitlesOfParts>
  <Company>Evolution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1</dc:title>
  <dc:creator>EvoMaxV2</dc:creator>
  <cp:lastModifiedBy>EvoMaxV2</cp:lastModifiedBy>
  <cp:revision>81</cp:revision>
  <dcterms:created xsi:type="dcterms:W3CDTF">2014-02-23T15:32:16Z</dcterms:created>
  <dcterms:modified xsi:type="dcterms:W3CDTF">2014-04-10T19:22:19Z</dcterms:modified>
</cp:coreProperties>
</file>