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9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90" r:id="rId14"/>
    <p:sldId id="291" r:id="rId15"/>
    <p:sldId id="270" r:id="rId16"/>
    <p:sldId id="293" r:id="rId17"/>
    <p:sldId id="299" r:id="rId18"/>
    <p:sldId id="301" r:id="rId19"/>
    <p:sldId id="300" r:id="rId20"/>
    <p:sldId id="302" r:id="rId21"/>
    <p:sldId id="292" r:id="rId22"/>
    <p:sldId id="271" r:id="rId23"/>
    <p:sldId id="272" r:id="rId24"/>
    <p:sldId id="273" r:id="rId25"/>
    <p:sldId id="275" r:id="rId26"/>
    <p:sldId id="276" r:id="rId27"/>
    <p:sldId id="277" r:id="rId28"/>
    <p:sldId id="280" r:id="rId29"/>
    <p:sldId id="279" r:id="rId30"/>
    <p:sldId id="281" r:id="rId31"/>
    <p:sldId id="282" r:id="rId32"/>
    <p:sldId id="294" r:id="rId33"/>
    <p:sldId id="295" r:id="rId34"/>
    <p:sldId id="296" r:id="rId35"/>
    <p:sldId id="297" r:id="rId36"/>
    <p:sldId id="298" r:id="rId37"/>
    <p:sldId id="284" r:id="rId38"/>
    <p:sldId id="285" r:id="rId39"/>
    <p:sldId id="286" r:id="rId40"/>
    <p:sldId id="287" r:id="rId41"/>
    <p:sldId id="288" r:id="rId4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08" autoAdjust="0"/>
  </p:normalViewPr>
  <p:slideViewPr>
    <p:cSldViewPr snapToGrid="0" snapToObjects="1">
      <p:cViewPr>
        <p:scale>
          <a:sx n="68" d="100"/>
          <a:sy n="68" d="100"/>
        </p:scale>
        <p:origin x="-12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61209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43739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21053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02005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69024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68197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27198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06814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774972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053544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47651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1A015-B598-164C-9658-B9DE1F41EAA8}" type="datetimeFigureOut">
              <a:rPr lang="es-ES" smtClean="0"/>
              <a:t>03/09/2014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2DF77-A9B4-0245-B889-32B04EB1DA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5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0.xml"/><Relationship Id="rId3" Type="http://schemas.openxmlformats.org/officeDocument/2006/relationships/slide" Target="slide4.xml"/><Relationship Id="rId7" Type="http://schemas.openxmlformats.org/officeDocument/2006/relationships/slide" Target="slide22.xml"/><Relationship Id="rId12" Type="http://schemas.openxmlformats.org/officeDocument/2006/relationships/slide" Target="slide29.xml"/><Relationship Id="rId17" Type="http://schemas.openxmlformats.org/officeDocument/2006/relationships/slide" Target="slide41.xml"/><Relationship Id="rId2" Type="http://schemas.openxmlformats.org/officeDocument/2006/relationships/slide" Target="slide3.xml"/><Relationship Id="rId16" Type="http://schemas.openxmlformats.org/officeDocument/2006/relationships/slide" Target="slide4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slide" Target="slide28.xml"/><Relationship Id="rId5" Type="http://schemas.openxmlformats.org/officeDocument/2006/relationships/slide" Target="slide6.xml"/><Relationship Id="rId15" Type="http://schemas.openxmlformats.org/officeDocument/2006/relationships/slide" Target="slide37.xml"/><Relationship Id="rId10" Type="http://schemas.openxmlformats.org/officeDocument/2006/relationships/slide" Target="slide27.xml"/><Relationship Id="rId4" Type="http://schemas.openxmlformats.org/officeDocument/2006/relationships/slide" Target="slide5.xml"/><Relationship Id="rId9" Type="http://schemas.openxmlformats.org/officeDocument/2006/relationships/slide" Target="slide23.xml"/><Relationship Id="rId14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5630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_tradnl" sz="4000" b="1" dirty="0" smtClean="0"/>
              <a:t/>
            </a:r>
            <a:br>
              <a:rPr lang="es-ES_tradnl" sz="4000" b="1" dirty="0" smtClean="0"/>
            </a:br>
            <a:r>
              <a:rPr lang="es-ES_tradnl" sz="4000" b="1" dirty="0" smtClean="0"/>
              <a:t>ANÁLISIS</a:t>
            </a:r>
            <a:r>
              <a:rPr lang="es-ES_tradnl" sz="4000" b="1" dirty="0"/>
              <a:t>, DISEÑO E IMPLEMENTACIÓN DE UNA SOLUCIÓN DE TELECOMUNICACIONES PARA LA COOPERATIVA DE AHORRO Y CRÉDITO HUAICANA Y SUS SUCURSALES</a:t>
            </a:r>
            <a:r>
              <a:rPr lang="es-ES_tradnl" sz="4000" dirty="0"/>
              <a:t/>
            </a:r>
            <a:br>
              <a:rPr lang="es-ES_tradnl" sz="4000" dirty="0"/>
            </a:b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5559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56408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3200" dirty="0" smtClean="0"/>
              <a:t>Dirección: </a:t>
            </a:r>
            <a:r>
              <a:rPr lang="es-ES_tradnl" sz="3200" dirty="0"/>
              <a:t>Av. 24 de mayo Nº 654 y César Mora Pareja </a:t>
            </a: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 smtClean="0"/>
              <a:t>Número de Usuarios: 2</a:t>
            </a:r>
            <a:br>
              <a:rPr lang="es-ES_tradnl" sz="3200" dirty="0" smtClean="0"/>
            </a:br>
            <a:r>
              <a:rPr lang="es-ES_tradnl" sz="3200" dirty="0" smtClean="0"/>
              <a:t>Departamentos: Cajas y Atención al Cliente</a:t>
            </a:r>
            <a:endParaRPr lang="es-ES" sz="32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Sucursal Puembo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819547" y="46755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365" y="3082327"/>
            <a:ext cx="7980104" cy="302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44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61549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3200" dirty="0" smtClean="0"/>
              <a:t>Dirección: </a:t>
            </a:r>
            <a:r>
              <a:rPr lang="es-ES_tradnl" sz="3200" dirty="0"/>
              <a:t>Vía Interoceánica Nº 2855</a:t>
            </a: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 smtClean="0"/>
              <a:t>Número de Usuarios: </a:t>
            </a:r>
            <a:r>
              <a:rPr lang="es-ES_tradnl" sz="3200" dirty="0"/>
              <a:t>3</a:t>
            </a: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 smtClean="0"/>
              <a:t>Departamentos: Cajas y Atención al Cliente</a:t>
            </a:r>
            <a:endParaRPr lang="es-ES" sz="32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Sucursal Cumbayá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819547" y="46755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75" y="3076026"/>
            <a:ext cx="8483600" cy="327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74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61549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3200" dirty="0" smtClean="0"/>
              <a:t>Dirección: </a:t>
            </a:r>
            <a:r>
              <a:rPr lang="es-ES_tradnl" sz="3200" dirty="0"/>
              <a:t>San Francisco de Tanda</a:t>
            </a: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 smtClean="0"/>
              <a:t>Número de Usuarios: 2 </a:t>
            </a:r>
            <a:br>
              <a:rPr lang="es-ES_tradnl" sz="3200" dirty="0" smtClean="0"/>
            </a:br>
            <a:r>
              <a:rPr lang="es-ES_tradnl" sz="3200" dirty="0" smtClean="0"/>
              <a:t>Departamentos: Cajas y Atención al Cliente</a:t>
            </a:r>
            <a:endParaRPr lang="es-ES" sz="32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Sucursal San Francisco de Tanda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819547" y="46755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75" y="3076026"/>
            <a:ext cx="8483600" cy="327224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657946" y="6460327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 action="ppaction://hlinksldjump"/>
              </a:rPr>
              <a:t>IR </a:t>
            </a:r>
            <a:r>
              <a:rPr lang="es-ES" dirty="0" smtClean="0">
                <a:hlinkClick r:id="rId3" action="ppaction://hlinksldjump"/>
              </a:rPr>
              <a:t>AL </a:t>
            </a:r>
            <a:r>
              <a:rPr lang="es-ES" dirty="0">
                <a:hlinkClick r:id="rId3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2594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DISTANCIAS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29" y="1297738"/>
            <a:ext cx="8277142" cy="519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61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NÚMERO DE USUARIOS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159608" y="1417638"/>
            <a:ext cx="72751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Ubicación	</a:t>
            </a:r>
            <a:r>
              <a:rPr lang="es-ES" dirty="0" smtClean="0"/>
              <a:t>				Número </a:t>
            </a:r>
            <a:r>
              <a:rPr lang="es-ES" dirty="0"/>
              <a:t>de Usuarios</a:t>
            </a:r>
          </a:p>
          <a:p>
            <a:r>
              <a:rPr lang="es-ES" dirty="0"/>
              <a:t>Matriz Nayón	</a:t>
            </a:r>
            <a:r>
              <a:rPr lang="es-ES" dirty="0" smtClean="0"/>
              <a:t>				15 </a:t>
            </a:r>
            <a:r>
              <a:rPr lang="es-ES" dirty="0"/>
              <a:t>usuarios</a:t>
            </a:r>
          </a:p>
          <a:p>
            <a:r>
              <a:rPr lang="es-ES" dirty="0"/>
              <a:t>Sucursal </a:t>
            </a:r>
            <a:r>
              <a:rPr lang="es-ES" dirty="0" smtClean="0"/>
              <a:t>Nayón	</a:t>
            </a:r>
            <a:r>
              <a:rPr lang="es-ES" dirty="0"/>
              <a:t>	</a:t>
            </a:r>
            <a:r>
              <a:rPr lang="es-ES" dirty="0" smtClean="0"/>
              <a:t>		3 </a:t>
            </a:r>
            <a:r>
              <a:rPr lang="es-ES" dirty="0"/>
              <a:t>usuarios</a:t>
            </a:r>
          </a:p>
          <a:p>
            <a:r>
              <a:rPr lang="es-ES" dirty="0"/>
              <a:t>Sucursal San Francisco de Tanda	2 usuarios</a:t>
            </a:r>
          </a:p>
          <a:p>
            <a:r>
              <a:rPr lang="es-ES" dirty="0"/>
              <a:t>Sucursal Puembo	</a:t>
            </a:r>
            <a:r>
              <a:rPr lang="es-ES" dirty="0" smtClean="0"/>
              <a:t>			2 </a:t>
            </a:r>
            <a:r>
              <a:rPr lang="es-ES" dirty="0"/>
              <a:t>usuarios</a:t>
            </a:r>
          </a:p>
          <a:p>
            <a:r>
              <a:rPr lang="es-ES" dirty="0"/>
              <a:t>Sucursal </a:t>
            </a:r>
            <a:r>
              <a:rPr lang="es-ES" dirty="0" smtClean="0"/>
              <a:t>Cumbayá			</a:t>
            </a:r>
            <a:r>
              <a:rPr lang="es-ES" dirty="0"/>
              <a:t>	3 usuarios</a:t>
            </a:r>
          </a:p>
        </p:txBody>
      </p:sp>
    </p:spTree>
    <p:extLst>
      <p:ext uri="{BB962C8B-B14F-4D97-AF65-F5344CB8AC3E}">
        <p14:creationId xmlns:p14="http://schemas.microsoft.com/office/powerpoint/2010/main" val="3104860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ANÁLISIS </a:t>
            </a:r>
            <a:r>
              <a:rPr lang="es-ES" dirty="0"/>
              <a:t>COMPARATIVO DE LOS SISTEMAS DE TELECOMUNICACIONES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2258175"/>
            <a:ext cx="4040188" cy="639762"/>
          </a:xfrm>
        </p:spPr>
        <p:txBody>
          <a:bodyPr/>
          <a:lstStyle/>
          <a:p>
            <a:r>
              <a:rPr lang="es-ES" dirty="0" smtClean="0"/>
              <a:t>ALÁMBRICOS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3217818"/>
            <a:ext cx="4040188" cy="3951288"/>
          </a:xfrm>
        </p:spPr>
        <p:txBody>
          <a:bodyPr/>
          <a:lstStyle/>
          <a:p>
            <a:r>
              <a:rPr lang="es-ES_tradnl" b="1" dirty="0"/>
              <a:t>Par de Cobre (Cable Neopreno)</a:t>
            </a:r>
            <a:endParaRPr lang="es-ES_tradnl" dirty="0"/>
          </a:p>
          <a:p>
            <a:r>
              <a:rPr lang="es-ES_tradnl" b="1" dirty="0"/>
              <a:t>Fibra Óptica</a:t>
            </a:r>
            <a:endParaRPr lang="es-ES_tradnl" dirty="0"/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2258175"/>
            <a:ext cx="4041775" cy="639762"/>
          </a:xfrm>
        </p:spPr>
        <p:txBody>
          <a:bodyPr/>
          <a:lstStyle/>
          <a:p>
            <a:r>
              <a:rPr lang="es-ES" dirty="0" smtClean="0"/>
              <a:t>INALÁMBRICOS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3217818"/>
            <a:ext cx="4041775" cy="3951288"/>
          </a:xfrm>
        </p:spPr>
        <p:txBody>
          <a:bodyPr/>
          <a:lstStyle/>
          <a:p>
            <a:r>
              <a:rPr lang="es-ES_tradnl" b="1" dirty="0"/>
              <a:t>Enlaces SMDBA</a:t>
            </a:r>
            <a:endParaRPr lang="es-ES_tradnl" dirty="0"/>
          </a:p>
          <a:p>
            <a:r>
              <a:rPr lang="es-ES_tradnl" b="1" dirty="0"/>
              <a:t>Enlaces Banda </a:t>
            </a:r>
            <a:r>
              <a:rPr lang="es-ES_tradnl" b="1" dirty="0" smtClean="0"/>
              <a:t>Licenciada</a:t>
            </a:r>
          </a:p>
          <a:p>
            <a:r>
              <a:rPr lang="es-ES_tradnl" b="1" dirty="0" err="1" smtClean="0"/>
              <a:t>WiMAX</a:t>
            </a:r>
            <a:endParaRPr lang="es-ES_tradnl" dirty="0"/>
          </a:p>
          <a:p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7686833" y="6476469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 action="ppaction://hlinksldjump"/>
              </a:rPr>
              <a:t>IR </a:t>
            </a:r>
            <a:r>
              <a:rPr lang="es-ES" dirty="0" smtClean="0">
                <a:hlinkClick r:id="rId2" action="ppaction://hlinksldjump"/>
              </a:rPr>
              <a:t>AL </a:t>
            </a:r>
            <a:r>
              <a:rPr lang="es-ES" dirty="0">
                <a:hlinkClick r:id="rId2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1526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defTabSz="457200" rtl="0">
              <a:spcBef>
                <a:spcPct val="0"/>
              </a:spcBef>
            </a:pPr>
            <a:r>
              <a:rPr lang="es-ES_tradnl" b="1" dirty="0" smtClean="0"/>
              <a:t>VIABILIDAD</a:t>
            </a:r>
            <a:br>
              <a:rPr lang="es-ES_tradnl" b="1" dirty="0" smtClean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91540" y="923718"/>
            <a:ext cx="8106871" cy="49143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b="1" dirty="0"/>
              <a:t>Par de Cobre (Cable Neopreno</a:t>
            </a:r>
            <a:r>
              <a:rPr lang="es-ES_tradnl" b="1" dirty="0" smtClean="0"/>
              <a:t>)</a:t>
            </a:r>
            <a:endParaRPr lang="es-ES_tradnl" dirty="0" smtClean="0"/>
          </a:p>
          <a:p>
            <a:r>
              <a:rPr lang="es-ES_tradnl" dirty="0" smtClean="0"/>
              <a:t>La </a:t>
            </a:r>
            <a:r>
              <a:rPr lang="es-ES_tradnl" dirty="0"/>
              <a:t>distancia entre la matriz y sus agencias es superior a los 3 Km.</a:t>
            </a:r>
          </a:p>
          <a:p>
            <a:pPr lvl="0"/>
            <a:r>
              <a:rPr lang="es-ES_tradnl" dirty="0"/>
              <a:t>En la instalación de este sistema de comunicaciones se requiere de una infraestructura de  </a:t>
            </a:r>
            <a:r>
              <a:rPr lang="es-ES_tradnl" dirty="0" smtClean="0"/>
              <a:t>postes</a:t>
            </a:r>
          </a:p>
          <a:p>
            <a:pPr lvl="0"/>
            <a:r>
              <a:rPr lang="es-ES_tradnl" dirty="0" smtClean="0"/>
              <a:t>El </a:t>
            </a:r>
            <a:r>
              <a:rPr lang="es-ES_tradnl" dirty="0"/>
              <a:t>medio físico utilizado en este sistema de comunicación es el </a:t>
            </a:r>
            <a:r>
              <a:rPr lang="es-ES_tradnl" dirty="0" smtClean="0"/>
              <a:t>cobre</a:t>
            </a:r>
          </a:p>
          <a:p>
            <a:pPr lvl="0"/>
            <a:r>
              <a:rPr lang="es-ES_tradnl" dirty="0" smtClean="0"/>
              <a:t>Por </a:t>
            </a:r>
            <a:r>
              <a:rPr lang="es-ES_tradnl" dirty="0"/>
              <a:t>las condiciones atmosféricas este sistema requiere de un mantenimiento periódico.</a:t>
            </a:r>
          </a:p>
          <a:p>
            <a:pPr lvl="0"/>
            <a:r>
              <a:rPr lang="es-ES_tradnl" dirty="0"/>
              <a:t>En el caso de existir la afectación del servicio el tiempo de solución es muy </a:t>
            </a:r>
            <a:r>
              <a:rPr lang="es-ES_tradnl" dirty="0" smtClean="0"/>
              <a:t>alto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28831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defTabSz="457200" rtl="0">
              <a:spcBef>
                <a:spcPct val="0"/>
              </a:spcBef>
            </a:pPr>
            <a:r>
              <a:rPr lang="es-ES_tradnl" b="1" dirty="0" smtClean="0"/>
              <a:t>VIABILIDAD</a:t>
            </a:r>
            <a:br>
              <a:rPr lang="es-ES_tradnl" b="1" dirty="0" smtClean="0"/>
            </a:br>
            <a:endParaRPr lang="es-E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91540" y="1097280"/>
            <a:ext cx="8247549" cy="502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_tradnl" sz="2000" b="1" dirty="0" smtClean="0"/>
              <a:t>Fibra Óptica</a:t>
            </a:r>
            <a:endParaRPr lang="es-ES_tradnl" sz="2000" dirty="0" smtClean="0"/>
          </a:p>
          <a:p>
            <a:r>
              <a:rPr lang="es-ES_tradnl" sz="2000" dirty="0"/>
              <a:t>Puede proporcionar comunicaciones hasta los 70 km, </a:t>
            </a:r>
            <a:endParaRPr lang="es-ES_tradnl" sz="2000" dirty="0" smtClean="0"/>
          </a:p>
          <a:p>
            <a:r>
              <a:rPr lang="es-ES_tradnl" sz="2000" dirty="0" smtClean="0"/>
              <a:t>Facilidad </a:t>
            </a:r>
            <a:r>
              <a:rPr lang="es-ES_tradnl" sz="2000" dirty="0"/>
              <a:t>para localizar los cortes gracias a un proceso basado en la </a:t>
            </a:r>
            <a:r>
              <a:rPr lang="es-ES_tradnl" sz="2000" dirty="0" smtClean="0"/>
              <a:t>telemetría</a:t>
            </a:r>
          </a:p>
          <a:p>
            <a:r>
              <a:rPr lang="es-ES_tradnl" sz="2000" dirty="0" smtClean="0"/>
              <a:t>Este </a:t>
            </a:r>
            <a:r>
              <a:rPr lang="es-ES_tradnl" sz="2000" dirty="0"/>
              <a:t>sistema de comunicación es resistente al calor, frío, </a:t>
            </a:r>
            <a:r>
              <a:rPr lang="es-ES_tradnl" sz="2000" dirty="0" smtClean="0"/>
              <a:t>corrosión.</a:t>
            </a:r>
          </a:p>
          <a:p>
            <a:pPr marL="0" lvl="0" indent="0">
              <a:buNone/>
            </a:pPr>
            <a:r>
              <a:rPr lang="es-ES_tradnl" sz="2000" dirty="0" smtClean="0"/>
              <a:t>No es viable</a:t>
            </a:r>
          </a:p>
          <a:p>
            <a:r>
              <a:rPr lang="es-ES_tradnl" sz="2000" dirty="0" smtClean="0"/>
              <a:t>Se </a:t>
            </a:r>
            <a:r>
              <a:rPr lang="es-ES_tradnl" sz="2000" dirty="0"/>
              <a:t>necesita de mano de obra </a:t>
            </a:r>
            <a:endParaRPr lang="es-ES_tradnl" sz="2000" dirty="0" smtClean="0"/>
          </a:p>
          <a:p>
            <a:r>
              <a:rPr lang="es-ES_tradnl" sz="2000" dirty="0" smtClean="0"/>
              <a:t>Este </a:t>
            </a:r>
            <a:r>
              <a:rPr lang="es-ES_tradnl" sz="2000" dirty="0"/>
              <a:t>sistema de comunicaciones está expuesto a posibles daños por factores </a:t>
            </a:r>
            <a:r>
              <a:rPr lang="es-ES_tradnl" sz="2000" dirty="0" smtClean="0"/>
              <a:t>externos</a:t>
            </a:r>
          </a:p>
          <a:p>
            <a:r>
              <a:rPr lang="es-ES_tradnl" sz="2000" dirty="0" smtClean="0"/>
              <a:t>Alta </a:t>
            </a:r>
            <a:r>
              <a:rPr lang="es-ES_tradnl" sz="2000" dirty="0"/>
              <a:t>fragilidad de las </a:t>
            </a:r>
            <a:r>
              <a:rPr lang="es-ES_tradnl" sz="2000" dirty="0" smtClean="0"/>
              <a:t>fibras</a:t>
            </a:r>
          </a:p>
          <a:p>
            <a:r>
              <a:rPr lang="es-ES_tradnl" sz="2000" dirty="0" smtClean="0"/>
              <a:t>Falta </a:t>
            </a:r>
            <a:r>
              <a:rPr lang="es-ES_tradnl" sz="2000" dirty="0"/>
              <a:t>de postes en la ruta hacia las agencias.</a:t>
            </a:r>
          </a:p>
          <a:p>
            <a:r>
              <a:rPr lang="es-ES_tradnl" sz="2000" dirty="0" smtClean="0"/>
              <a:t>Las </a:t>
            </a:r>
            <a:r>
              <a:rPr lang="es-ES_tradnl" sz="2000" dirty="0"/>
              <a:t>instalaciones de la Cooperativa no cuenta con ductos apropiados para el paso de la </a:t>
            </a:r>
            <a:r>
              <a:rPr lang="es-ES_tradnl" sz="2000" dirty="0" smtClean="0"/>
              <a:t>fibra.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495856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defTabSz="457200" rtl="0">
              <a:spcBef>
                <a:spcPct val="0"/>
              </a:spcBef>
            </a:pPr>
            <a:r>
              <a:rPr lang="es-ES_tradnl" b="1" dirty="0" smtClean="0"/>
              <a:t>VIABILIDAD</a:t>
            </a:r>
            <a:br>
              <a:rPr lang="es-ES_tradnl" b="1" dirty="0" smtClean="0"/>
            </a:br>
            <a:endParaRPr lang="es-ES" dirty="0"/>
          </a:p>
        </p:txBody>
      </p:sp>
      <p:sp>
        <p:nvSpPr>
          <p:cNvPr id="6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24252"/>
            <a:ext cx="8229600" cy="26067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ES_tradnl" sz="2000" b="1" dirty="0" smtClean="0"/>
              <a:t>Enlaces </a:t>
            </a:r>
            <a:r>
              <a:rPr lang="es-ES_tradnl" sz="2000" b="1" dirty="0" smtClean="0"/>
              <a:t>SMDBA</a:t>
            </a:r>
          </a:p>
          <a:p>
            <a:pPr marL="0" indent="0">
              <a:spcBef>
                <a:spcPts val="0"/>
              </a:spcBef>
              <a:buNone/>
            </a:pPr>
            <a:endParaRPr lang="es-ES_tradnl" sz="2000" dirty="0" smtClean="0"/>
          </a:p>
          <a:p>
            <a:pPr>
              <a:spcBef>
                <a:spcPts val="0"/>
              </a:spcBef>
            </a:pPr>
            <a:r>
              <a:rPr lang="es-ES_tradnl" sz="2000" dirty="0"/>
              <a:t>Existe línea de vista </a:t>
            </a:r>
            <a:endParaRPr lang="es-ES_tradnl" sz="2000" dirty="0" smtClean="0"/>
          </a:p>
          <a:p>
            <a:pPr>
              <a:spcBef>
                <a:spcPts val="0"/>
              </a:spcBef>
            </a:pPr>
            <a:r>
              <a:rPr lang="es-ES_tradnl" sz="2000" dirty="0" smtClean="0"/>
              <a:t>La </a:t>
            </a:r>
            <a:r>
              <a:rPr lang="es-ES_tradnl" sz="2000" dirty="0"/>
              <a:t>infraestructura física de la Cooperativa es apropiada para la </a:t>
            </a:r>
            <a:r>
              <a:rPr lang="es-ES_tradnl" sz="2000" dirty="0" smtClean="0"/>
              <a:t>instalación</a:t>
            </a:r>
          </a:p>
          <a:p>
            <a:pPr>
              <a:spcBef>
                <a:spcPts val="0"/>
              </a:spcBef>
            </a:pPr>
            <a:r>
              <a:rPr lang="es-ES_tradnl" sz="2000" dirty="0" smtClean="0"/>
              <a:t>El </a:t>
            </a:r>
            <a:r>
              <a:rPr lang="es-ES_tradnl" sz="2000" dirty="0"/>
              <a:t>soporte  de estos sistemas se los pueden realizar remotamente.</a:t>
            </a:r>
          </a:p>
          <a:p>
            <a:pPr>
              <a:spcBef>
                <a:spcPts val="0"/>
              </a:spcBef>
            </a:pPr>
            <a:r>
              <a:rPr lang="es-ES_tradnl" sz="2000" dirty="0"/>
              <a:t>El cableado desde la IDU  hasta ODU  se utiliza cable UTP/</a:t>
            </a:r>
            <a:r>
              <a:rPr lang="es-ES_tradnl" sz="2000" dirty="0" smtClean="0"/>
              <a:t>FTP</a:t>
            </a:r>
            <a:endParaRPr lang="es-ES_tradnl" sz="2000" dirty="0"/>
          </a:p>
          <a:p>
            <a:pPr>
              <a:spcBef>
                <a:spcPts val="0"/>
              </a:spcBef>
            </a:pPr>
            <a:r>
              <a:rPr lang="es-ES_tradnl" sz="2000" dirty="0"/>
              <a:t>Las antenas de este tipo de enlaces son de dimensión y peso </a:t>
            </a:r>
            <a:r>
              <a:rPr lang="es-ES_tradnl" sz="2000" dirty="0" smtClean="0"/>
              <a:t>reducido</a:t>
            </a:r>
          </a:p>
          <a:p>
            <a:pPr>
              <a:spcBef>
                <a:spcPts val="0"/>
              </a:spcBef>
            </a:pPr>
            <a:r>
              <a:rPr lang="es-ES_tradnl" sz="2000" dirty="0" smtClean="0"/>
              <a:t>La distancia de cableado es corto</a:t>
            </a:r>
          </a:p>
          <a:p>
            <a:pPr>
              <a:spcBef>
                <a:spcPts val="0"/>
              </a:spcBef>
            </a:pPr>
            <a:r>
              <a:rPr lang="es-ES_tradnl" sz="2000" dirty="0" smtClean="0"/>
              <a:t>El </a:t>
            </a:r>
            <a:r>
              <a:rPr lang="es-ES_tradnl" sz="2000" dirty="0"/>
              <a:t>tiempo de solución de problemas es </a:t>
            </a:r>
            <a:r>
              <a:rPr lang="es-ES_tradnl" sz="2000" dirty="0" smtClean="0"/>
              <a:t>corto</a:t>
            </a:r>
          </a:p>
        </p:txBody>
      </p:sp>
    </p:spTree>
    <p:extLst>
      <p:ext uri="{BB962C8B-B14F-4D97-AF65-F5344CB8AC3E}">
        <p14:creationId xmlns:p14="http://schemas.microsoft.com/office/powerpoint/2010/main" val="3889340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defTabSz="457200" rtl="0">
              <a:spcBef>
                <a:spcPct val="0"/>
              </a:spcBef>
            </a:pPr>
            <a:r>
              <a:rPr lang="es-ES_tradnl" b="1" dirty="0" smtClean="0"/>
              <a:t>VIABILIDAD</a:t>
            </a:r>
            <a:br>
              <a:rPr lang="es-ES_tradnl" b="1" dirty="0" smtClean="0"/>
            </a:br>
            <a:endParaRPr lang="es-ES" dirty="0"/>
          </a:p>
        </p:txBody>
      </p:sp>
      <p:sp>
        <p:nvSpPr>
          <p:cNvPr id="7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097280"/>
            <a:ext cx="8300720" cy="48425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000" b="1" dirty="0" smtClean="0"/>
              <a:t>Enlaces </a:t>
            </a:r>
            <a:r>
              <a:rPr lang="es-ES_tradnl" sz="2000" b="1" dirty="0"/>
              <a:t>Banda Licenciada</a:t>
            </a:r>
            <a:endParaRPr lang="es-ES_tradnl" sz="2000" dirty="0"/>
          </a:p>
          <a:p>
            <a:pPr lvl="0"/>
            <a:r>
              <a:rPr lang="es-ES_tradnl" sz="2000" dirty="0" smtClean="0"/>
              <a:t>Existe </a:t>
            </a:r>
            <a:r>
              <a:rPr lang="es-ES_tradnl" sz="2000" dirty="0"/>
              <a:t>línea de vista</a:t>
            </a:r>
          </a:p>
          <a:p>
            <a:pPr lvl="0"/>
            <a:r>
              <a:rPr lang="es-ES_tradnl" sz="2000" dirty="0"/>
              <a:t>La Cooperativa cuenta con infraestructura física adecuada para la instalación de torres y mástiles.</a:t>
            </a:r>
          </a:p>
          <a:p>
            <a:r>
              <a:rPr lang="es-ES_tradnl" sz="2000" dirty="0"/>
              <a:t>Fácil mantenimiento de los </a:t>
            </a:r>
            <a:r>
              <a:rPr lang="es-ES_tradnl" sz="2000" dirty="0" smtClean="0"/>
              <a:t>enlaces</a:t>
            </a:r>
          </a:p>
          <a:p>
            <a:pPr marL="0" lvl="0" indent="0">
              <a:buNone/>
            </a:pPr>
            <a:r>
              <a:rPr lang="es-ES_tradnl" sz="2000" dirty="0"/>
              <a:t>No es viable</a:t>
            </a:r>
          </a:p>
          <a:p>
            <a:r>
              <a:rPr lang="es-ES_tradnl" sz="2000" dirty="0"/>
              <a:t>Las instalaciones de la Cooperativa no cuenta con sistemas a tierra adecuados.</a:t>
            </a:r>
          </a:p>
          <a:p>
            <a:r>
              <a:rPr lang="es-ES_tradnl" sz="2000" dirty="0"/>
              <a:t>No cuenta con una infraestructura de equipos.</a:t>
            </a:r>
          </a:p>
          <a:p>
            <a:r>
              <a:rPr lang="es-ES_tradnl" sz="2000" dirty="0"/>
              <a:t>Este tipo de enlaces involucra el uso de antenas de gran tamaño y peso</a:t>
            </a:r>
          </a:p>
          <a:p>
            <a:r>
              <a:rPr lang="es-ES_tradnl" sz="2000" dirty="0"/>
              <a:t>La instalación es mucho más compleja por la dificultad del cableando y manejo de los elementos.</a:t>
            </a: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2870639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15481" y="1227523"/>
            <a:ext cx="5943600" cy="5630477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es-ES" sz="1500" dirty="0" smtClean="0">
                <a:solidFill>
                  <a:schemeClr val="tx1"/>
                </a:solidFill>
                <a:hlinkClick r:id="rId2" action="ppaction://hlinksldjump"/>
              </a:rPr>
              <a:t>INTRODUCCIÓN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 smtClean="0">
                <a:solidFill>
                  <a:schemeClr val="tx1"/>
                </a:solidFill>
                <a:hlinkClick r:id="rId3" action="ppaction://hlinksldjump"/>
              </a:rPr>
              <a:t>OBJETIVOS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4" action="ppaction://hlinksldjump"/>
              </a:rPr>
              <a:t>ALCANCE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5" action="ppaction://hlinksldjump"/>
              </a:rPr>
              <a:t>LEVANTAMIENTO DE LA INFORMACIÓN ACTUAL  Y REQUERIMIENTOS DE LA </a:t>
            </a:r>
            <a:r>
              <a:rPr lang="es-ES" sz="1500" dirty="0" smtClean="0">
                <a:solidFill>
                  <a:schemeClr val="tx1"/>
                </a:solidFill>
                <a:hlinkClick r:id="rId5" action="ppaction://hlinksldjump"/>
              </a:rPr>
              <a:t>COOPERATIVA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6" action="ppaction://hlinksldjump"/>
              </a:rPr>
              <a:t>ANÁLISIS COMPARATIVO DE LOS SISTEMAS DE TELECOMUNICACIONES 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7" action="ppaction://hlinksldjump"/>
              </a:rPr>
              <a:t>DISEÑO DE LA RED DE </a:t>
            </a:r>
            <a:r>
              <a:rPr lang="es-ES" sz="1500" dirty="0" smtClean="0">
                <a:solidFill>
                  <a:schemeClr val="tx1"/>
                </a:solidFill>
                <a:hlinkClick r:id="rId7" action="ppaction://hlinksldjump"/>
              </a:rPr>
              <a:t>TELECOMUNICACIONES</a:t>
            </a:r>
          </a:p>
          <a:p>
            <a:pPr marL="457200" indent="-457200" algn="l">
              <a:buFont typeface="Arial"/>
              <a:buChar char="•"/>
            </a:pPr>
            <a:r>
              <a:rPr lang="es-ES" sz="1500" dirty="0" smtClean="0">
                <a:solidFill>
                  <a:schemeClr val="tx1"/>
                </a:solidFill>
                <a:hlinkClick r:id="rId8" action="ppaction://hlinksldjump"/>
              </a:rPr>
              <a:t>LÍNEA </a:t>
            </a:r>
            <a:r>
              <a:rPr lang="es-ES" sz="1500" dirty="0">
                <a:solidFill>
                  <a:schemeClr val="tx1"/>
                </a:solidFill>
                <a:hlinkClick r:id="rId8" action="ppaction://hlinksldjump"/>
              </a:rPr>
              <a:t>DE </a:t>
            </a:r>
            <a:r>
              <a:rPr lang="es-ES" sz="1500" dirty="0" smtClean="0">
                <a:solidFill>
                  <a:schemeClr val="tx1"/>
                </a:solidFill>
                <a:hlinkClick r:id="rId8" action="ppaction://hlinksldjump"/>
              </a:rPr>
              <a:t>VISTA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9" action="ppaction://hlinksldjump"/>
              </a:rPr>
              <a:t>INFRAESTRUCTURA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10" action="ppaction://hlinksldjump"/>
              </a:rPr>
              <a:t>REQUERIMIENTOS TÉCNICOS DE LA RED</a:t>
            </a:r>
            <a:endParaRPr lang="es-ES" sz="1500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s-ES" sz="1500" dirty="0" smtClean="0">
                <a:solidFill>
                  <a:schemeClr val="tx1"/>
                </a:solidFill>
                <a:hlinkClick r:id="rId11" action="ppaction://hlinksldjump"/>
              </a:rPr>
              <a:t>Radios</a:t>
            </a:r>
            <a:endParaRPr lang="es-ES" sz="1500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s-ES" sz="1500" dirty="0" smtClean="0">
                <a:solidFill>
                  <a:schemeClr val="tx1"/>
                </a:solidFill>
                <a:hlinkClick r:id="rId11" action="ppaction://hlinksldjump"/>
              </a:rPr>
              <a:t>Antenas</a:t>
            </a:r>
            <a:endParaRPr lang="es-ES" sz="1500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12" action="ppaction://hlinksldjump"/>
              </a:rPr>
              <a:t>Radios con Antena </a:t>
            </a:r>
            <a:r>
              <a:rPr lang="es-ES" sz="1500" dirty="0" smtClean="0">
                <a:solidFill>
                  <a:schemeClr val="tx1"/>
                </a:solidFill>
                <a:hlinkClick r:id="rId12" action="ppaction://hlinksldjump"/>
              </a:rPr>
              <a:t>Integrada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13" action="ppaction://hlinksldjump"/>
              </a:rPr>
              <a:t>DISEÑO DE LA RED CON LOS EQUIPOS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14" action="ppaction://hlinksldjump"/>
              </a:rPr>
              <a:t>IMPLEMENTACIÓN DE LA RED DE TELECOMUNICACIONES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15" action="ppaction://hlinksldjump"/>
              </a:rPr>
              <a:t>ESTADO DE CONEXIÓN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16" action="ppaction://hlinksldjump"/>
              </a:rPr>
              <a:t>CONCLUSIONES</a:t>
            </a:r>
            <a:endParaRPr lang="es-ES" sz="15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s-ES" sz="1500" dirty="0">
                <a:solidFill>
                  <a:schemeClr val="tx1"/>
                </a:solidFill>
                <a:hlinkClick r:id="rId17" action="ppaction://hlinksldjump"/>
              </a:rPr>
              <a:t>RECOMENDACIONES</a:t>
            </a:r>
            <a:endParaRPr lang="es-ES" sz="1500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0468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defTabSz="457200" rtl="0">
              <a:spcBef>
                <a:spcPct val="0"/>
              </a:spcBef>
            </a:pPr>
            <a:r>
              <a:rPr lang="es-ES_tradnl" b="1" dirty="0" smtClean="0"/>
              <a:t>VIABILIDAD</a:t>
            </a:r>
            <a:br>
              <a:rPr lang="es-ES_tradnl" b="1" dirty="0" smtClean="0"/>
            </a:br>
            <a:endParaRPr lang="es-ES" dirty="0"/>
          </a:p>
        </p:txBody>
      </p:sp>
      <p:sp>
        <p:nvSpPr>
          <p:cNvPr id="7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097280"/>
            <a:ext cx="8300720" cy="48425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000" b="1" dirty="0" smtClean="0"/>
              <a:t>Enlaces </a:t>
            </a:r>
            <a:r>
              <a:rPr lang="es-ES_tradnl" sz="2000" b="1" dirty="0" err="1" smtClean="0"/>
              <a:t>WiMAX</a:t>
            </a:r>
            <a:endParaRPr lang="es-ES_tradnl" sz="2000" b="1" dirty="0"/>
          </a:p>
          <a:p>
            <a:pPr marL="0" indent="0">
              <a:buNone/>
            </a:pPr>
            <a:r>
              <a:rPr lang="es-ES_tradnl" sz="2000" dirty="0" smtClean="0"/>
              <a:t>Este </a:t>
            </a:r>
            <a:r>
              <a:rPr lang="es-ES_tradnl" sz="2000" dirty="0"/>
              <a:t>sistema  de telecomunicaciones es viable por:</a:t>
            </a:r>
            <a:endParaRPr lang="es-ES" sz="2000" dirty="0"/>
          </a:p>
          <a:p>
            <a:pPr lvl="0"/>
            <a:r>
              <a:rPr lang="es-ES_tradnl" sz="2000" dirty="0"/>
              <a:t>Existe línea de vista para los enlaces entre la Matriz y las sucursales.</a:t>
            </a:r>
            <a:endParaRPr lang="es-ES" sz="2000" dirty="0"/>
          </a:p>
          <a:p>
            <a:pPr lvl="0"/>
            <a:r>
              <a:rPr lang="es-ES_tradnl" sz="2000" dirty="0"/>
              <a:t>La Cooperativa cuenta con infraestructura física para la instalación de torres y mástiles.</a:t>
            </a:r>
            <a:endParaRPr lang="es-ES" sz="2000" dirty="0"/>
          </a:p>
          <a:p>
            <a:pPr lvl="0"/>
            <a:r>
              <a:rPr lang="es-ES_tradnl" sz="2000" dirty="0"/>
              <a:t>Fácil mantenimiento de los enlaces.</a:t>
            </a:r>
            <a:endParaRPr lang="es-ES" sz="2000" dirty="0"/>
          </a:p>
          <a:p>
            <a:pPr lvl="0"/>
            <a:r>
              <a:rPr lang="es-ES_tradnl" sz="2000" dirty="0"/>
              <a:t>El tiempo de solución de problemas es corto</a:t>
            </a:r>
            <a:r>
              <a:rPr lang="es-ES_tradnl" sz="2000" dirty="0" smtClean="0"/>
              <a:t>.</a:t>
            </a:r>
          </a:p>
          <a:p>
            <a:pPr marL="0" indent="0">
              <a:buNone/>
            </a:pPr>
            <a:r>
              <a:rPr lang="es-ES_tradnl" sz="2000" dirty="0" smtClean="0"/>
              <a:t>No </a:t>
            </a:r>
            <a:r>
              <a:rPr lang="es-ES_tradnl" sz="2000" dirty="0"/>
              <a:t>es viable por:</a:t>
            </a:r>
            <a:endParaRPr lang="es-ES" sz="2000" dirty="0"/>
          </a:p>
          <a:p>
            <a:pPr lvl="0"/>
            <a:r>
              <a:rPr lang="es-ES_tradnl" sz="2000" dirty="0"/>
              <a:t>La Cooperativa no cuenta con un sistemas a tierra adecuados.</a:t>
            </a:r>
            <a:endParaRPr lang="es-ES" sz="2000" dirty="0"/>
          </a:p>
          <a:p>
            <a:pPr lvl="0"/>
            <a:r>
              <a:rPr lang="es-ES_tradnl" sz="2000" dirty="0"/>
              <a:t>No cuenta con una infraestructura de equipos.</a:t>
            </a:r>
            <a:endParaRPr lang="es-ES" sz="2000" dirty="0"/>
          </a:p>
          <a:p>
            <a:pPr lvl="0"/>
            <a:r>
              <a:rPr lang="es-ES_tradnl" sz="2000" dirty="0"/>
              <a:t>La instalación es mucho más compleja.</a:t>
            </a:r>
            <a:endParaRPr lang="es-ES" sz="2000" dirty="0"/>
          </a:p>
          <a:p>
            <a:pPr lvl="0"/>
            <a:r>
              <a:rPr lang="es-ES_tradnl" sz="2000" dirty="0"/>
              <a:t>Se necesita de mano de obra calificada para su instalación, configuración y mantenimiento de los equipos.</a:t>
            </a:r>
            <a:endParaRPr lang="es-ES" sz="2000" dirty="0"/>
          </a:p>
          <a:p>
            <a:pPr marL="0" indent="0">
              <a:buNone/>
            </a:pP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3197121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19781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/>
              <a:t>PROPUESTA DEL SISTEMA DE TELECOMUNICACIONES A IMPLEMENTARSE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9791" y="1775762"/>
            <a:ext cx="835016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Luego de realizar el estudio y el análisis de los sistemas de telecomunicaciones, </a:t>
            </a:r>
            <a:endParaRPr lang="es-ES" dirty="0" smtClean="0"/>
          </a:p>
          <a:p>
            <a:pPr algn="just"/>
            <a:r>
              <a:rPr lang="es-ES" dirty="0" smtClean="0"/>
              <a:t>se </a:t>
            </a:r>
            <a:r>
              <a:rPr lang="es-ES" dirty="0"/>
              <a:t>descarta el uso de los sistemas alámbricos por las siguientes razones:</a:t>
            </a:r>
          </a:p>
          <a:p>
            <a:pPr algn="just"/>
            <a:r>
              <a:rPr lang="es-ES" dirty="0"/>
              <a:t>•	No son viables debido a que no existe la infraestructura </a:t>
            </a:r>
            <a:r>
              <a:rPr lang="es-ES" dirty="0" smtClean="0"/>
              <a:t>adecuada para </a:t>
            </a:r>
            <a:r>
              <a:rPr lang="es-ES" dirty="0"/>
              <a:t>la implementación (Postes),</a:t>
            </a:r>
          </a:p>
          <a:p>
            <a:pPr algn="just"/>
            <a:r>
              <a:rPr lang="es-ES" dirty="0"/>
              <a:t>•	No son escalables, no ofrecen la flexibilidad al cliente para creación</a:t>
            </a:r>
            <a:r>
              <a:rPr lang="es-ES" dirty="0" smtClean="0"/>
              <a:t>, cierre </a:t>
            </a:r>
            <a:r>
              <a:rPr lang="es-ES" dirty="0"/>
              <a:t>y traslado de sucursales. A demás representa un </a:t>
            </a:r>
            <a:r>
              <a:rPr lang="es-ES" dirty="0" smtClean="0"/>
              <a:t>incremento considerable </a:t>
            </a:r>
            <a:r>
              <a:rPr lang="es-ES" dirty="0"/>
              <a:t>en la inversión que la Cooperativa debe realizar.</a:t>
            </a:r>
          </a:p>
          <a:p>
            <a:pPr algn="just"/>
            <a:endParaRPr lang="es-ES" dirty="0"/>
          </a:p>
          <a:p>
            <a:pPr algn="dist"/>
            <a:r>
              <a:rPr lang="es-ES" dirty="0"/>
              <a:t>Se plantea como solución para la Cooperativa de Ahorro y Crédito </a:t>
            </a:r>
            <a:r>
              <a:rPr lang="es-ES" dirty="0" smtClean="0"/>
              <a:t>HUAICANA</a:t>
            </a:r>
          </a:p>
          <a:p>
            <a:pPr algn="dist"/>
            <a:r>
              <a:rPr lang="es-ES" dirty="0" smtClean="0"/>
              <a:t>la </a:t>
            </a:r>
            <a:r>
              <a:rPr lang="es-ES" dirty="0"/>
              <a:t>utilización de un sistema de comunicación inalámbrico. Técnicamente </a:t>
            </a:r>
            <a:r>
              <a:rPr lang="es-ES" dirty="0" smtClean="0"/>
              <a:t>los</a:t>
            </a:r>
          </a:p>
          <a:p>
            <a:pPr algn="dist"/>
            <a:r>
              <a:rPr lang="es-ES" dirty="0" smtClean="0"/>
              <a:t>sistemas </a:t>
            </a:r>
            <a:r>
              <a:rPr lang="es-ES" dirty="0"/>
              <a:t>SMDBA y Banda Licenciada satisfacen los requerimientos de </a:t>
            </a:r>
            <a:r>
              <a:rPr lang="es-ES" dirty="0" smtClean="0"/>
              <a:t>la</a:t>
            </a:r>
          </a:p>
          <a:p>
            <a:pPr algn="dist"/>
            <a:r>
              <a:rPr lang="es-ES" dirty="0" smtClean="0"/>
              <a:t>institución</a:t>
            </a:r>
            <a:r>
              <a:rPr lang="es-ES" dirty="0"/>
              <a:t>, pero un punto crucial es el factor económico. Se concluye que </a:t>
            </a:r>
            <a:r>
              <a:rPr lang="es-ES" dirty="0" smtClean="0"/>
              <a:t>la</a:t>
            </a:r>
          </a:p>
          <a:p>
            <a:pPr algn="dist"/>
            <a:r>
              <a:rPr lang="es-ES" dirty="0" smtClean="0"/>
              <a:t>mejor </a:t>
            </a:r>
            <a:r>
              <a:rPr lang="es-ES" dirty="0"/>
              <a:t>opción para la instalación es utilizar el sistema SMDBA. Debido a que </a:t>
            </a:r>
            <a:r>
              <a:rPr lang="es-ES" dirty="0" smtClean="0"/>
              <a:t>en</a:t>
            </a:r>
          </a:p>
          <a:p>
            <a:pPr algn="dist"/>
            <a:r>
              <a:rPr lang="es-ES" dirty="0" smtClean="0"/>
              <a:t>el </a:t>
            </a:r>
            <a:r>
              <a:rPr lang="es-ES" dirty="0"/>
              <a:t>mercado existen un sin número de equipos que se puede utilizar, los </a:t>
            </a:r>
            <a:r>
              <a:rPr lang="es-ES" dirty="0" smtClean="0"/>
              <a:t>mismos</a:t>
            </a:r>
          </a:p>
          <a:p>
            <a:pPr algn="dist"/>
            <a:r>
              <a:rPr lang="es-ES" dirty="0" smtClean="0"/>
              <a:t>que </a:t>
            </a:r>
            <a:r>
              <a:rPr lang="es-ES" dirty="0"/>
              <a:t>brindan la seguridad necesaria para la red y cumplen con </a:t>
            </a:r>
            <a:r>
              <a:rPr lang="es-ES" dirty="0" smtClean="0"/>
              <a:t>los</a:t>
            </a:r>
          </a:p>
          <a:p>
            <a:pPr algn="just"/>
            <a:r>
              <a:rPr lang="es-ES" dirty="0" smtClean="0"/>
              <a:t>requerimientos técnicos.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85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80507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DISEÑO DE LA RED DE TELECOMUNICACIONES</a:t>
            </a:r>
            <a:r>
              <a:rPr lang="es-ES_tradnl" dirty="0"/>
              <a:t/>
            </a:r>
            <a:br>
              <a:rPr lang="es-ES_tradnl" dirty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275098"/>
            <a:ext cx="6400800" cy="3205779"/>
          </a:xfrm>
        </p:spPr>
        <p:txBody>
          <a:bodyPr>
            <a:normAutofit/>
          </a:bodyPr>
          <a:lstStyle/>
          <a:p>
            <a:pPr marL="0" lvl="1"/>
            <a:r>
              <a:rPr lang="es-ES" b="1" dirty="0">
                <a:solidFill>
                  <a:schemeClr val="tx1"/>
                </a:solidFill>
              </a:rPr>
              <a:t>INSPECCIÓN DE LA MATRIZ Y AGENCIAS DE LA </a:t>
            </a:r>
            <a:r>
              <a:rPr lang="es-ES" b="1" dirty="0" smtClean="0">
                <a:solidFill>
                  <a:schemeClr val="tx1"/>
                </a:solidFill>
              </a:rPr>
              <a:t>COOPERATIVA</a:t>
            </a:r>
          </a:p>
          <a:p>
            <a:pPr marL="0" lvl="1" algn="l"/>
            <a:endParaRPr lang="es-ES" b="1" dirty="0">
              <a:solidFill>
                <a:schemeClr val="tx1"/>
              </a:solidFill>
            </a:endParaRPr>
          </a:p>
          <a:p>
            <a:pPr lvl="1" indent="-457200" algn="l">
              <a:buFont typeface="Arial"/>
              <a:buChar char="•"/>
            </a:pPr>
            <a:r>
              <a:rPr lang="es-ES" b="1" dirty="0" smtClean="0">
                <a:solidFill>
                  <a:schemeClr val="tx1"/>
                </a:solidFill>
              </a:rPr>
              <a:t>Infraestructura</a:t>
            </a:r>
          </a:p>
          <a:p>
            <a:pPr lvl="1" indent="-457200" algn="l">
              <a:buFont typeface="Arial"/>
              <a:buChar char="•"/>
            </a:pPr>
            <a:r>
              <a:rPr lang="es-ES" b="1" dirty="0" smtClean="0">
                <a:solidFill>
                  <a:schemeClr val="tx1"/>
                </a:solidFill>
              </a:rPr>
              <a:t>Línea de vista</a:t>
            </a:r>
            <a:endParaRPr lang="es-ES_tradnl" b="1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7686833" y="6488668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 action="ppaction://hlinksldjump"/>
              </a:rPr>
              <a:t>IR </a:t>
            </a:r>
            <a:r>
              <a:rPr lang="es-ES" dirty="0" smtClean="0">
                <a:hlinkClick r:id="rId2" action="ppaction://hlinksldjump"/>
              </a:rPr>
              <a:t>AL </a:t>
            </a:r>
            <a:r>
              <a:rPr lang="es-ES" dirty="0">
                <a:hlinkClick r:id="rId2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648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INFRAESTRUCTURA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79" y="1245105"/>
            <a:ext cx="7175776" cy="27677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2904"/>
            <a:ext cx="9144000" cy="235131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98441" y="6488668"/>
            <a:ext cx="124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 action="ppaction://hlinksldjump"/>
              </a:rPr>
              <a:t>IR A 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0455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LÍNEA DE VISTA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193536"/>
            <a:ext cx="8890000" cy="3429000"/>
          </a:xfrm>
          <a:prstGeom prst="rect">
            <a:avLst/>
          </a:prstGeom>
        </p:spPr>
      </p:pic>
      <p:pic>
        <p:nvPicPr>
          <p:cNvPr id="8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193" y="3684702"/>
            <a:ext cx="4199998" cy="27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19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48642"/>
            <a:ext cx="8229600" cy="1143000"/>
          </a:xfrm>
        </p:spPr>
        <p:txBody>
          <a:bodyPr/>
          <a:lstStyle/>
          <a:p>
            <a:r>
              <a:rPr lang="es-ES" dirty="0"/>
              <a:t>LÍNEA DE VISTA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91" y="786537"/>
            <a:ext cx="7753162" cy="29905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02" y="3779927"/>
            <a:ext cx="7769151" cy="299667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868388" y="6410325"/>
            <a:ext cx="124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 action="ppaction://hlinksldjump"/>
              </a:rPr>
              <a:t>IR A 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0798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LÍNEA DE VISTA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763340"/>
            <a:ext cx="8890000" cy="3429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670733" y="6488668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 action="ppaction://hlinksldjump"/>
              </a:rPr>
              <a:t>IR </a:t>
            </a:r>
            <a:r>
              <a:rPr lang="es-ES" dirty="0" smtClean="0">
                <a:hlinkClick r:id="rId3" action="ppaction://hlinksldjump"/>
              </a:rPr>
              <a:t>AL </a:t>
            </a:r>
            <a:r>
              <a:rPr lang="es-ES" dirty="0">
                <a:hlinkClick r:id="rId3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1619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97652"/>
            <a:ext cx="7772400" cy="1470025"/>
          </a:xfrm>
        </p:spPr>
        <p:txBody>
          <a:bodyPr>
            <a:normAutofit/>
          </a:bodyPr>
          <a:lstStyle/>
          <a:p>
            <a:r>
              <a:rPr lang="es-ES" dirty="0"/>
              <a:t>REQUERIMIENTOS TÉCNICOS DE LA RED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1371600" y="2275098"/>
            <a:ext cx="6400800" cy="3205779"/>
          </a:xfrm>
        </p:spPr>
        <p:txBody>
          <a:bodyPr>
            <a:normAutofit/>
          </a:bodyPr>
          <a:lstStyle/>
          <a:p>
            <a:pPr marL="0" lvl="1"/>
            <a:r>
              <a:rPr lang="es-ES" b="1" dirty="0" smtClean="0">
                <a:solidFill>
                  <a:schemeClr val="tx1"/>
                </a:solidFill>
              </a:rPr>
              <a:t>EQUIPOS</a:t>
            </a:r>
          </a:p>
          <a:p>
            <a:pPr marL="0" lvl="1" algn="l"/>
            <a:endParaRPr lang="es-ES" b="1" dirty="0">
              <a:solidFill>
                <a:schemeClr val="tx1"/>
              </a:solidFill>
            </a:endParaRPr>
          </a:p>
          <a:p>
            <a:pPr lvl="1" indent="-457200" algn="l">
              <a:buFont typeface="Arial"/>
              <a:buChar char="•"/>
            </a:pPr>
            <a:r>
              <a:rPr lang="es-ES" b="1" dirty="0" smtClean="0">
                <a:solidFill>
                  <a:schemeClr val="tx1"/>
                </a:solidFill>
              </a:rPr>
              <a:t>Radios</a:t>
            </a:r>
          </a:p>
          <a:p>
            <a:pPr lvl="1" indent="-457200" algn="l">
              <a:buFont typeface="Arial"/>
              <a:buChar char="•"/>
            </a:pPr>
            <a:r>
              <a:rPr lang="es-ES_tradnl" b="1" dirty="0" smtClean="0">
                <a:solidFill>
                  <a:schemeClr val="tx1"/>
                </a:solidFill>
              </a:rPr>
              <a:t>Antenas</a:t>
            </a:r>
          </a:p>
          <a:p>
            <a:pPr lvl="1" indent="-457200" algn="l">
              <a:buFont typeface="Arial"/>
              <a:buChar char="•"/>
            </a:pPr>
            <a:r>
              <a:rPr lang="es-ES_tradnl" b="1" dirty="0" smtClean="0">
                <a:solidFill>
                  <a:schemeClr val="tx1"/>
                </a:solidFill>
              </a:rPr>
              <a:t>Radios con Antena Integrada</a:t>
            </a:r>
            <a:endParaRPr lang="es-ES_tradnl" b="1" dirty="0">
              <a:solidFill>
                <a:schemeClr val="tx1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6028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64" y="760634"/>
            <a:ext cx="7300866" cy="26567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64" y="3824397"/>
            <a:ext cx="7300866" cy="273914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978864" y="-332539"/>
            <a:ext cx="7772400" cy="1470025"/>
          </a:xfrm>
        </p:spPr>
        <p:txBody>
          <a:bodyPr/>
          <a:lstStyle/>
          <a:p>
            <a:r>
              <a:rPr lang="es-ES" sz="4000" dirty="0" smtClean="0"/>
              <a:t>Radios</a:t>
            </a:r>
            <a:endParaRPr lang="es-ES" sz="4000" dirty="0"/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131264" y="284277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/>
              <a:t>Antenas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065118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88329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/>
              <a:t>Radios con Antenas Integradas</a:t>
            </a:r>
            <a:endParaRPr lang="es-E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8" y="2137597"/>
            <a:ext cx="8839200" cy="304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686833" y="6476469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 action="ppaction://hlinksldjump"/>
              </a:rPr>
              <a:t>IR </a:t>
            </a:r>
            <a:r>
              <a:rPr lang="es-ES" dirty="0" smtClean="0">
                <a:hlinkClick r:id="rId3" action="ppaction://hlinksldjump"/>
              </a:rPr>
              <a:t>AL </a:t>
            </a:r>
            <a:r>
              <a:rPr lang="es-ES" dirty="0">
                <a:hlinkClick r:id="rId3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4617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_tradnl" dirty="0"/>
              <a:t>La Cooperativa de Ahorros y Crédito Huaicana cuenta con 5 agencias ubicadas en Nayón, Puembo, </a:t>
            </a:r>
            <a:r>
              <a:rPr lang="es-ES_tradnl" dirty="0" smtClean="0"/>
              <a:t>Cumbayá</a:t>
            </a:r>
            <a:r>
              <a:rPr lang="es-ES_tradnl" dirty="0"/>
              <a:t> </a:t>
            </a:r>
            <a:r>
              <a:rPr lang="es-ES_tradnl" dirty="0" smtClean="0"/>
              <a:t>y San </a:t>
            </a:r>
            <a:r>
              <a:rPr lang="es-ES_tradnl" dirty="0"/>
              <a:t>Francisco de </a:t>
            </a:r>
            <a:r>
              <a:rPr lang="es-ES_tradnl" dirty="0" smtClean="0"/>
              <a:t>Tanda. </a:t>
            </a:r>
            <a:r>
              <a:rPr lang="es-ES_tradnl" dirty="0"/>
              <a:t>El sistema de telecomunicación actual es rústico y desactualizado por esta razón, se ve la necesidad de buscar una nueva alternativa tecnológica que cumpla con sus requerimientos de transporte de información con altos niveles de seguridad y le permita reducir los costos operativos obteniendo mejores ventajas competitivas. </a:t>
            </a:r>
          </a:p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7686833" y="6462664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 action="ppaction://hlinksldjump"/>
              </a:rPr>
              <a:t>IR </a:t>
            </a:r>
            <a:r>
              <a:rPr lang="es-ES" dirty="0" smtClean="0">
                <a:hlinkClick r:id="rId2" action="ppaction://hlinksldjump"/>
              </a:rPr>
              <a:t>AL </a:t>
            </a:r>
            <a:r>
              <a:rPr lang="es-ES" dirty="0">
                <a:hlinkClick r:id="rId2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3076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51079"/>
            <a:ext cx="7772400" cy="1470025"/>
          </a:xfrm>
        </p:spPr>
        <p:txBody>
          <a:bodyPr/>
          <a:lstStyle/>
          <a:p>
            <a:r>
              <a:rPr lang="es-ES" dirty="0" smtClean="0"/>
              <a:t>DISEÑO DE LA RED CON LOS EQUIPOS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2" y="1821104"/>
            <a:ext cx="7552055" cy="415163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86833" y="5941497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 action="ppaction://hlinksldjump"/>
              </a:rPr>
              <a:t>IR </a:t>
            </a:r>
            <a:r>
              <a:rPr lang="es-ES" dirty="0" smtClean="0">
                <a:hlinkClick r:id="rId3" action="ppaction://hlinksldjump"/>
              </a:rPr>
              <a:t>AL </a:t>
            </a:r>
            <a:r>
              <a:rPr lang="es-ES" dirty="0">
                <a:hlinkClick r:id="rId3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3098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67360"/>
            <a:ext cx="7772400" cy="1470025"/>
          </a:xfrm>
        </p:spPr>
        <p:txBody>
          <a:bodyPr/>
          <a:lstStyle/>
          <a:p>
            <a:r>
              <a:rPr lang="es-ES" dirty="0"/>
              <a:t>IMPLEMENTACIÓN DE LA RED DE TELECOMUNICACIONES</a:t>
            </a:r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859" y="2429787"/>
            <a:ext cx="5228111" cy="29869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5800" y="1783455"/>
            <a:ext cx="50828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s-ES" sz="3200" dirty="0"/>
              <a:t>Configuración de los Equipos</a:t>
            </a:r>
            <a:endParaRPr lang="es-ES_tradnl" sz="3200" dirty="0"/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1" y="5335327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Para la configuración de los equipos </a:t>
            </a:r>
            <a:r>
              <a:rPr lang="es-ES" sz="2400" dirty="0" err="1"/>
              <a:t>Teletronics</a:t>
            </a:r>
            <a:r>
              <a:rPr lang="es-ES" sz="2400" dirty="0"/>
              <a:t>'  SLAB </a:t>
            </a:r>
            <a:r>
              <a:rPr lang="es-ES" sz="2400" dirty="0" smtClean="0"/>
              <a:t>5826 existe </a:t>
            </a:r>
            <a:r>
              <a:rPr lang="es-ES" sz="2400" dirty="0"/>
              <a:t>dos modos de funcionamiento. El modo ACCESS POINT y  </a:t>
            </a:r>
            <a:r>
              <a:rPr lang="es-ES" sz="2400" dirty="0" smtClean="0"/>
              <a:t>el </a:t>
            </a:r>
            <a:r>
              <a:rPr lang="es-ES" sz="2400" dirty="0"/>
              <a:t>modo SUBSCRIBER UNIT.</a:t>
            </a:r>
            <a:endParaRPr lang="es-ES_tradnl" sz="2400" dirty="0"/>
          </a:p>
          <a:p>
            <a:endParaRPr lang="es-ES" sz="2400" dirty="0"/>
          </a:p>
        </p:txBody>
      </p:sp>
      <p:sp>
        <p:nvSpPr>
          <p:cNvPr id="7" name="Rectángulo 6"/>
          <p:cNvSpPr/>
          <p:nvPr/>
        </p:nvSpPr>
        <p:spPr>
          <a:xfrm>
            <a:off x="7686833" y="6040274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 action="ppaction://hlinksldjump"/>
              </a:rPr>
              <a:t>IR </a:t>
            </a:r>
            <a:r>
              <a:rPr lang="es-ES" dirty="0" smtClean="0">
                <a:hlinkClick r:id="rId3" action="ppaction://hlinksldjump"/>
              </a:rPr>
              <a:t>AL </a:t>
            </a:r>
            <a:r>
              <a:rPr lang="es-ES" dirty="0">
                <a:hlinkClick r:id="rId3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5248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MONTAJE DE LOS EQUIPOS</a:t>
            </a:r>
            <a:endParaRPr lang="es-ES" dirty="0"/>
          </a:p>
        </p:txBody>
      </p:sp>
      <p:pic>
        <p:nvPicPr>
          <p:cNvPr id="3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112" y="3639754"/>
            <a:ext cx="4295775" cy="245427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7200" y="1661981"/>
            <a:ext cx="8451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Primeramente, se busca la mejor ubicación que este alejada de obstáculos como: paredes, árboles, los cables de alta tensión, techos, etc.  En nuestro caso tanto en la Matriz y las Sucursales se instalarán en las terrazas que son de concreto.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881356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40" y="706860"/>
            <a:ext cx="8516036" cy="31173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40" y="3904953"/>
            <a:ext cx="8516036" cy="28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70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8297"/>
          <a:stretch/>
        </p:blipFill>
        <p:spPr>
          <a:xfrm>
            <a:off x="354835" y="647120"/>
            <a:ext cx="8011797" cy="29605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34" y="3640023"/>
            <a:ext cx="8185167" cy="30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78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65" y="1846721"/>
            <a:ext cx="8161201" cy="29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53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735795"/>
            <a:ext cx="898292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 smtClean="0"/>
              <a:t>ALINEACIÓN DE LAS ANTENAS</a:t>
            </a:r>
          </a:p>
          <a:p>
            <a:endParaRPr lang="es-ES" dirty="0" smtClean="0"/>
          </a:p>
          <a:p>
            <a:r>
              <a:rPr lang="es-ES" sz="2400" dirty="0" smtClean="0"/>
              <a:t>El proceso de alineación de las antenas de los radios se realiza en cada trayecto del enlace, se rota el ángulo de elevación y azimut de cada antena para conseguir el mayor nivel de señal y funcionamiento óptimo del enlace. Los equipos fueron configurados anteriormente con los parámetros del cada enlace</a:t>
            </a:r>
            <a:endParaRPr lang="es-ES" sz="2400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596588"/>
            <a:ext cx="3477895" cy="2671445"/>
          </a:xfrm>
          <a:prstGeom prst="rect">
            <a:avLst/>
          </a:prstGeom>
        </p:spPr>
      </p:pic>
      <p:pic>
        <p:nvPicPr>
          <p:cNvPr id="4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07" y="3596589"/>
            <a:ext cx="3562350" cy="2671445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4"/>
          <a:stretch>
            <a:fillRect/>
          </a:stretch>
        </p:blipFill>
        <p:spPr>
          <a:xfrm>
            <a:off x="6611132" y="3596588"/>
            <a:ext cx="2457619" cy="26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58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0291"/>
            <a:ext cx="7772400" cy="1470025"/>
          </a:xfrm>
        </p:spPr>
        <p:txBody>
          <a:bodyPr/>
          <a:lstStyle/>
          <a:p>
            <a:r>
              <a:rPr lang="es-ES" dirty="0" smtClean="0"/>
              <a:t>ESTADO DE CONEXIÓN</a:t>
            </a:r>
            <a:endParaRPr lang="es-ES" dirty="0"/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466" y="1223555"/>
            <a:ext cx="5076004" cy="2569713"/>
          </a:xfrm>
          <a:prstGeom prst="rect">
            <a:avLst/>
          </a:prstGeom>
        </p:spPr>
      </p:pic>
      <p:pic>
        <p:nvPicPr>
          <p:cNvPr id="5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658"/>
            <a:ext cx="4571999" cy="2315510"/>
          </a:xfrm>
          <a:prstGeom prst="rect">
            <a:avLst/>
          </a:prstGeom>
        </p:spPr>
      </p:pic>
      <p:pic>
        <p:nvPicPr>
          <p:cNvPr id="6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90650"/>
            <a:ext cx="453199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07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0291"/>
            <a:ext cx="7772400" cy="1470025"/>
          </a:xfrm>
        </p:spPr>
        <p:txBody>
          <a:bodyPr/>
          <a:lstStyle/>
          <a:p>
            <a:r>
              <a:rPr lang="es-ES" dirty="0" smtClean="0"/>
              <a:t>ESTADO DE CONEXIÓN</a:t>
            </a:r>
            <a:endParaRPr lang="es-ES" dirty="0"/>
          </a:p>
        </p:txBody>
      </p:sp>
      <p:pic>
        <p:nvPicPr>
          <p:cNvPr id="7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34" y="1063469"/>
            <a:ext cx="4944229" cy="2827789"/>
          </a:xfrm>
          <a:prstGeom prst="rect">
            <a:avLst/>
          </a:prstGeom>
        </p:spPr>
      </p:pic>
      <p:pic>
        <p:nvPicPr>
          <p:cNvPr id="8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82" y="3770042"/>
            <a:ext cx="4988062" cy="269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37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0291"/>
            <a:ext cx="7772400" cy="1470025"/>
          </a:xfrm>
        </p:spPr>
        <p:txBody>
          <a:bodyPr/>
          <a:lstStyle/>
          <a:p>
            <a:r>
              <a:rPr lang="es-ES" dirty="0" smtClean="0"/>
              <a:t>ESTADO DE CONEXIÓN</a:t>
            </a:r>
            <a:endParaRPr lang="es-ES" dirty="0"/>
          </a:p>
        </p:txBody>
      </p:sp>
      <p:pic>
        <p:nvPicPr>
          <p:cNvPr id="5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66" y="1195965"/>
            <a:ext cx="4891165" cy="2922905"/>
          </a:xfrm>
          <a:prstGeom prst="rect">
            <a:avLst/>
          </a:prstGeom>
        </p:spPr>
      </p:pic>
      <p:pic>
        <p:nvPicPr>
          <p:cNvPr id="6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66" y="3809548"/>
            <a:ext cx="4891165" cy="25313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686833" y="6476469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 action="ppaction://hlinksldjump"/>
              </a:rPr>
              <a:t>IR </a:t>
            </a:r>
            <a:r>
              <a:rPr lang="es-ES" dirty="0" smtClean="0">
                <a:hlinkClick r:id="rId4" action="ppaction://hlinksldjump"/>
              </a:rPr>
              <a:t>AL </a:t>
            </a:r>
            <a:r>
              <a:rPr lang="es-ES" dirty="0">
                <a:hlinkClick r:id="rId4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8701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Analizar, diseñar e implementar</a:t>
            </a:r>
          </a:p>
          <a:p>
            <a:r>
              <a:rPr lang="es-ES" dirty="0"/>
              <a:t>Realizar el levantamiento de los </a:t>
            </a:r>
            <a:r>
              <a:rPr lang="es-ES" dirty="0" smtClean="0"/>
              <a:t>requerimientos</a:t>
            </a:r>
          </a:p>
          <a:p>
            <a:r>
              <a:rPr lang="es-ES" dirty="0"/>
              <a:t>Determinar el mejor sistema de telecomunicaciones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7686833" y="6461056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 action="ppaction://hlinksldjump"/>
              </a:rPr>
              <a:t>IR </a:t>
            </a:r>
            <a:r>
              <a:rPr lang="es-ES" dirty="0" smtClean="0">
                <a:hlinkClick r:id="rId2" action="ppaction://hlinksldjump"/>
              </a:rPr>
              <a:t>AL </a:t>
            </a:r>
            <a:r>
              <a:rPr lang="es-ES" dirty="0">
                <a:hlinkClick r:id="rId2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4331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s-ES" b="1" dirty="0" smtClean="0"/>
              <a:t>CONCLUSIONES</a:t>
            </a:r>
            <a:r>
              <a:rPr lang="es-ES_tradnl" dirty="0"/>
              <a:t/>
            </a:r>
            <a:br>
              <a:rPr lang="es-ES_tradnl" dirty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834" y="1111247"/>
            <a:ext cx="8922166" cy="4411048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chemeClr val="tx1"/>
                </a:solidFill>
              </a:rPr>
              <a:t>El estudio de campo o inspección física es </a:t>
            </a:r>
            <a:r>
              <a:rPr lang="es-ES" dirty="0" smtClean="0">
                <a:solidFill>
                  <a:schemeClr val="tx1"/>
                </a:solidFill>
              </a:rPr>
              <a:t>indispensable</a:t>
            </a: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00"/>
                </a:solidFill>
              </a:rPr>
              <a:t>La utilización del software </a:t>
            </a:r>
            <a:r>
              <a:rPr lang="es-ES" dirty="0" err="1">
                <a:solidFill>
                  <a:srgbClr val="000000"/>
                </a:solidFill>
              </a:rPr>
              <a:t>Pathloss</a:t>
            </a:r>
            <a:r>
              <a:rPr lang="es-ES" dirty="0">
                <a:solidFill>
                  <a:srgbClr val="000000"/>
                </a:solidFill>
              </a:rPr>
              <a:t> nos permite obtener los perfiles </a:t>
            </a:r>
            <a:r>
              <a:rPr lang="es-ES" dirty="0" smtClean="0">
                <a:solidFill>
                  <a:srgbClr val="000000"/>
                </a:solidFill>
              </a:rPr>
              <a:t>topográficos</a:t>
            </a: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00"/>
                </a:solidFill>
              </a:rPr>
              <a:t>Los equipos utilizados son los  </a:t>
            </a:r>
            <a:r>
              <a:rPr lang="es-ES" dirty="0" err="1">
                <a:solidFill>
                  <a:srgbClr val="000000"/>
                </a:solidFill>
              </a:rPr>
              <a:t>Teletronics</a:t>
            </a:r>
            <a:r>
              <a:rPr lang="es-ES" dirty="0">
                <a:solidFill>
                  <a:srgbClr val="000000"/>
                </a:solidFill>
              </a:rPr>
              <a:t>' SLAB 5826 con antena </a:t>
            </a:r>
            <a:r>
              <a:rPr lang="es-ES" dirty="0" smtClean="0">
                <a:solidFill>
                  <a:srgbClr val="000000"/>
                </a:solidFill>
              </a:rPr>
              <a:t>integrada</a:t>
            </a: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00"/>
                </a:solidFill>
              </a:rPr>
              <a:t>Los radios objeto del diseño, están dispuestos uno como Access Point (AP)  y otro como </a:t>
            </a:r>
            <a:r>
              <a:rPr lang="es-ES" dirty="0" err="1">
                <a:solidFill>
                  <a:srgbClr val="000000"/>
                </a:solidFill>
              </a:rPr>
              <a:t>Subscriber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Unit</a:t>
            </a:r>
            <a:r>
              <a:rPr lang="es-ES" dirty="0">
                <a:solidFill>
                  <a:srgbClr val="000000"/>
                </a:solidFill>
              </a:rPr>
              <a:t> (SU)</a:t>
            </a:r>
            <a:r>
              <a:rPr lang="es-ES_tradnl" dirty="0">
                <a:solidFill>
                  <a:srgbClr val="000000"/>
                </a:solidFill>
              </a:rPr>
              <a:t>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686833" y="6476469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 action="ppaction://hlinksldjump"/>
              </a:rPr>
              <a:t>IR </a:t>
            </a:r>
            <a:r>
              <a:rPr lang="es-ES" dirty="0" smtClean="0">
                <a:hlinkClick r:id="rId2" action="ppaction://hlinksldjump"/>
              </a:rPr>
              <a:t>AL </a:t>
            </a:r>
            <a:r>
              <a:rPr lang="es-ES" dirty="0">
                <a:hlinkClick r:id="rId2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9145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s-ES" b="1" dirty="0" smtClean="0"/>
              <a:t>RECOMENDACIONES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834" y="1111247"/>
            <a:ext cx="8922166" cy="4411048"/>
          </a:xfrm>
        </p:spPr>
        <p:txBody>
          <a:bodyPr>
            <a:norm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s-ES" dirty="0" smtClean="0">
                <a:solidFill>
                  <a:srgbClr val="000000"/>
                </a:solidFill>
              </a:rPr>
              <a:t>Investigar </a:t>
            </a:r>
            <a:r>
              <a:rPr lang="es-ES" dirty="0">
                <a:solidFill>
                  <a:srgbClr val="000000"/>
                </a:solidFill>
              </a:rPr>
              <a:t>las políticas, normas y regulaciones de cada </a:t>
            </a:r>
            <a:r>
              <a:rPr lang="es-ES" dirty="0" smtClean="0">
                <a:solidFill>
                  <a:srgbClr val="000000"/>
                </a:solidFill>
              </a:rPr>
              <a:t>país</a:t>
            </a: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00"/>
                </a:solidFill>
              </a:rPr>
              <a:t>Para el montaje de las antenas de los radio se recomienda instalarlas libres de obstáculos.</a:t>
            </a:r>
            <a:r>
              <a:rPr lang="es-ES_tradnl" dirty="0">
                <a:solidFill>
                  <a:srgbClr val="000000"/>
                </a:solidFill>
              </a:rPr>
              <a:t> </a:t>
            </a:r>
            <a:endParaRPr lang="es-ES_tradnl" dirty="0" smtClean="0">
              <a:solidFill>
                <a:srgbClr val="000000"/>
              </a:solidFill>
            </a:endParaRP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00"/>
                </a:solidFill>
              </a:rPr>
              <a:t>R</a:t>
            </a:r>
            <a:r>
              <a:rPr lang="es-ES" dirty="0" smtClean="0">
                <a:solidFill>
                  <a:srgbClr val="000000"/>
                </a:solidFill>
              </a:rPr>
              <a:t>ealizar </a:t>
            </a:r>
            <a:r>
              <a:rPr lang="es-ES" dirty="0">
                <a:solidFill>
                  <a:srgbClr val="000000"/>
                </a:solidFill>
              </a:rPr>
              <a:t>las respectivas pruebas para garantizar el servicio a los </a:t>
            </a:r>
            <a:r>
              <a:rPr lang="es-ES" dirty="0" smtClean="0">
                <a:solidFill>
                  <a:srgbClr val="000000"/>
                </a:solidFill>
              </a:rPr>
              <a:t>usuarios</a:t>
            </a:r>
            <a:endParaRPr lang="es-ES_tradnl" dirty="0" smtClean="0">
              <a:solidFill>
                <a:srgbClr val="000000"/>
              </a:solidFill>
            </a:endParaRP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00"/>
                </a:solidFill>
              </a:rPr>
              <a:t>Se recomienda que se realice mantenimientos preventivos del sistema de telecomunicaciones</a:t>
            </a:r>
            <a:r>
              <a:rPr lang="es-ES_tradnl" dirty="0">
                <a:solidFill>
                  <a:srgbClr val="000000"/>
                </a:solidFill>
              </a:rPr>
              <a:t>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686833" y="6476469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 action="ppaction://hlinksldjump"/>
              </a:rPr>
              <a:t>IR </a:t>
            </a:r>
            <a:r>
              <a:rPr lang="es-ES" dirty="0" smtClean="0">
                <a:hlinkClick r:id="rId2" action="ppaction://hlinksldjump"/>
              </a:rPr>
              <a:t>AL </a:t>
            </a:r>
            <a:r>
              <a:rPr lang="es-ES" dirty="0">
                <a:hlinkClick r:id="rId2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6481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ALCANCE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 smtClean="0"/>
              <a:t>La presente tesis se centra esencialmente en realizar el análisis, diseño e implementación de una solución de telecomunicaciones para la Cooperativa de Ahorro y Crédito Huaicana y sus sucursales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7686833" y="6462664"/>
            <a:ext cx="134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2" action="ppaction://hlinksldjump"/>
              </a:rPr>
              <a:t>IR </a:t>
            </a:r>
            <a:r>
              <a:rPr lang="es-ES" dirty="0" smtClean="0">
                <a:hlinkClick r:id="rId2" action="ppaction://hlinksldjump"/>
              </a:rPr>
              <a:t>AL </a:t>
            </a:r>
            <a:r>
              <a:rPr lang="es-ES" dirty="0">
                <a:hlinkClick r:id="rId2" action="ppaction://hlinksldjump"/>
              </a:rPr>
              <a:t>INDICE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6449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4937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LEVANTAMIENTO DE LA INFORMACIÓN ACTUAL  Y REQUERIMIENTOS DE LA COOPERATIVA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7555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_tradnl" dirty="0"/>
              <a:t>La Cooperativa de Ahorro y Crédito HUAICANA Ltd., actualmente se encuentra en una etapa de modernización de toda su infraestructura tecnológica, con el objetivo primordial de sobresalir en el mercado financiero ecuatoriano y brindar más y mejores servicios a sus clientes.  </a:t>
            </a:r>
          </a:p>
          <a:p>
            <a:pPr marL="0" indent="0" algn="just">
              <a:buNone/>
            </a:pPr>
            <a:endParaRPr lang="es-ES_tradnl" dirty="0" smtClean="0"/>
          </a:p>
          <a:p>
            <a:pPr marL="0" indent="0" algn="just">
              <a:buNone/>
            </a:pPr>
            <a:r>
              <a:rPr lang="es-ES_tradnl" dirty="0" smtClean="0"/>
              <a:t>Por </a:t>
            </a:r>
            <a:r>
              <a:rPr lang="es-ES_tradnl" dirty="0"/>
              <a:t>esta razón, ha optado por utilizar tecnologías de telecomunicaciones para satisfacer su necesidad de integración y comunicación entre sus distintas sucursales con su oficina matriz.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125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92669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3200" dirty="0" smtClean="0"/>
              <a:t>Dirección: Calle </a:t>
            </a:r>
            <a:r>
              <a:rPr lang="es-ES_tradnl" sz="3200" dirty="0"/>
              <a:t>Quito y </a:t>
            </a:r>
            <a:r>
              <a:rPr lang="es-ES_tradnl" sz="3200" dirty="0" err="1" smtClean="0"/>
              <a:t>Quisquis</a:t>
            </a:r>
            <a:r>
              <a:rPr lang="es-ES_tradnl" sz="3200" dirty="0"/>
              <a:t/>
            </a:r>
            <a:br>
              <a:rPr lang="es-ES_tradnl" sz="3200" dirty="0"/>
            </a:br>
            <a:r>
              <a:rPr lang="es-ES_tradnl" sz="3200" dirty="0" smtClean="0"/>
              <a:t>Número de Usuarios: 15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>Departamentos: Cajas, Sistemas, RRHH, Gerencia, Contabilidad, Inversiones, Cobranza; Atención al Cliente</a:t>
            </a:r>
            <a:endParaRPr lang="es-ES" sz="32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Matriz </a:t>
            </a:r>
            <a:r>
              <a:rPr lang="es-ES" dirty="0" smtClean="0"/>
              <a:t>Nayón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71" y="3595391"/>
            <a:ext cx="7393782" cy="28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77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56408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3200" dirty="0" smtClean="0"/>
              <a:t>Dirección: Calle Quito y  Eloy Alfaro</a:t>
            </a:r>
            <a:r>
              <a:rPr lang="es-ES_tradnl" sz="3200" dirty="0"/>
              <a:t/>
            </a:r>
            <a:br>
              <a:rPr lang="es-ES_tradnl" sz="3200" dirty="0"/>
            </a:br>
            <a:r>
              <a:rPr lang="es-ES_tradnl" sz="3200" dirty="0" smtClean="0"/>
              <a:t>Número de Usuarios: </a:t>
            </a:r>
            <a:r>
              <a:rPr lang="es-ES_tradnl" sz="3200" dirty="0"/>
              <a:t>3</a:t>
            </a:r>
            <a:br>
              <a:rPr lang="es-ES_tradnl" sz="3200" dirty="0"/>
            </a:br>
            <a:r>
              <a:rPr lang="es-ES_tradnl" sz="3200" dirty="0"/>
              <a:t>Departamentos: Cajas y Atención al Cliente</a:t>
            </a:r>
            <a:endParaRPr lang="es-ES" sz="32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Sucursal Nayón</a:t>
            </a:r>
            <a:endParaRPr lang="es-ES" dirty="0"/>
          </a:p>
        </p:txBody>
      </p:sp>
      <p:pic>
        <p:nvPicPr>
          <p:cNvPr id="9" name="Marcador de contenido 8" descr="C:\Users\CARLOS\SkyDrive\inspeccion huaicana\DSC00500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85" b="-41585"/>
          <a:stretch/>
        </p:blipFill>
        <p:spPr bwMode="auto">
          <a:xfrm>
            <a:off x="457200" y="2707087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0 Imagen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748" b="-66086"/>
          <a:stretch/>
        </p:blipFill>
        <p:spPr bwMode="auto">
          <a:xfrm>
            <a:off x="4495800" y="1786465"/>
            <a:ext cx="4038600" cy="6098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8819547" y="46755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2967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1152</Words>
  <Application>Microsoft Office PowerPoint</Application>
  <PresentationFormat>Presentación en pantalla (4:3)</PresentationFormat>
  <Paragraphs>176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 ANÁLISIS, DISEÑO E IMPLEMENTACIÓN DE UNA SOLUCIÓN DE TELECOMUNICACIONES PARA LA COOPERATIVA DE AHORRO Y CRÉDITO HUAICANA Y SUS SUCURSALES </vt:lpstr>
      <vt:lpstr>Presentación de PowerPoint</vt:lpstr>
      <vt:lpstr>INTRODUCCIÓN</vt:lpstr>
      <vt:lpstr>OBJETIVOS</vt:lpstr>
      <vt:lpstr>ALCANCE</vt:lpstr>
      <vt:lpstr>LEVANTAMIENTO DE LA INFORMACIÓN ACTUAL  Y REQUERIMIENTOS DE LA COOPERATIVA</vt:lpstr>
      <vt:lpstr>Presentación de PowerPoint</vt:lpstr>
      <vt:lpstr>Dirección: Calle Quito y Quisquis Número de Usuarios: 15 Departamentos: Cajas, Sistemas, RRHH, Gerencia, Contabilidad, Inversiones, Cobranza; Atención al Cliente</vt:lpstr>
      <vt:lpstr>Dirección: Calle Quito y  Eloy Alfaro Número de Usuarios: 3 Departamentos: Cajas y Atención al Cliente</vt:lpstr>
      <vt:lpstr>Dirección: Av. 24 de mayo Nº 654 y César Mora Pareja  Número de Usuarios: 2 Departamentos: Cajas y Atención al Cliente</vt:lpstr>
      <vt:lpstr>Dirección: Vía Interoceánica Nº 2855 Número de Usuarios: 3 Departamentos: Cajas y Atención al Cliente</vt:lpstr>
      <vt:lpstr>Dirección: San Francisco de Tanda Número de Usuarios: 2  Departamentos: Cajas y Atención al Cliente</vt:lpstr>
      <vt:lpstr>DISTANCIAS</vt:lpstr>
      <vt:lpstr>NÚMERO DE USUARIOS</vt:lpstr>
      <vt:lpstr> ANÁLISIS COMPARATIVO DE LOS SISTEMAS DE TELECOMUNICACIONES </vt:lpstr>
      <vt:lpstr>VIABILIDAD </vt:lpstr>
      <vt:lpstr>VIABILIDAD </vt:lpstr>
      <vt:lpstr>VIABILIDAD </vt:lpstr>
      <vt:lpstr>VIABILIDAD </vt:lpstr>
      <vt:lpstr>VIABILIDAD </vt:lpstr>
      <vt:lpstr>PROPUESTA DEL SISTEMA DE TELECOMUNICACIONES A IMPLEMENTARSE</vt:lpstr>
      <vt:lpstr>DISEÑO DE LA RED DE TELECOMUNICACIONES </vt:lpstr>
      <vt:lpstr>INFRAESTRUCTURA</vt:lpstr>
      <vt:lpstr>LÍNEA DE VISTA</vt:lpstr>
      <vt:lpstr>LÍNEA DE VISTA</vt:lpstr>
      <vt:lpstr>LÍNEA DE VISTA</vt:lpstr>
      <vt:lpstr>REQUERIMIENTOS TÉCNICOS DE LA RED</vt:lpstr>
      <vt:lpstr>Radios</vt:lpstr>
      <vt:lpstr>Radios con Antenas Integradas</vt:lpstr>
      <vt:lpstr>DISEÑO DE LA RED CON LOS EQUIPOS</vt:lpstr>
      <vt:lpstr>IMPLEMENTACIÓN DE LA RED DE TELECOMUNICACIONES</vt:lpstr>
      <vt:lpstr>MONTAJE DE LOS EQUIPOS</vt:lpstr>
      <vt:lpstr>Presentación de PowerPoint</vt:lpstr>
      <vt:lpstr>Presentación de PowerPoint</vt:lpstr>
      <vt:lpstr>Presentación de PowerPoint</vt:lpstr>
      <vt:lpstr>Presentación de PowerPoint</vt:lpstr>
      <vt:lpstr>ESTADO DE CONEXIÓN</vt:lpstr>
      <vt:lpstr>ESTADO DE CONEXIÓN</vt:lpstr>
      <vt:lpstr>ESTADO DE CONEXIÓN</vt:lpstr>
      <vt:lpstr>CONCLUSIONES </vt:lpstr>
      <vt:lpstr>RECOMENDACIONES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TESIS PREVIO A LA OBTENCIÓN DEL TÍTULO DE INGENIERO EN SISTEMAS E INFORMÁTICA </dc:title>
  <dc:creator>Carlos Tituaña</dc:creator>
  <cp:lastModifiedBy>CARLOS</cp:lastModifiedBy>
  <cp:revision>47</cp:revision>
  <dcterms:created xsi:type="dcterms:W3CDTF">2014-07-11T17:57:37Z</dcterms:created>
  <dcterms:modified xsi:type="dcterms:W3CDTF">2014-09-03T23:35:55Z</dcterms:modified>
</cp:coreProperties>
</file>