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97" r:id="rId11"/>
    <p:sldId id="298" r:id="rId12"/>
    <p:sldId id="302" r:id="rId13"/>
    <p:sldId id="299" r:id="rId14"/>
    <p:sldId id="300" r:id="rId15"/>
    <p:sldId id="303" r:id="rId16"/>
    <p:sldId id="301" r:id="rId17"/>
    <p:sldId id="306" r:id="rId18"/>
    <p:sldId id="332" r:id="rId19"/>
    <p:sldId id="266" r:id="rId20"/>
    <p:sldId id="269" r:id="rId21"/>
    <p:sldId id="341" r:id="rId22"/>
    <p:sldId id="268" r:id="rId23"/>
    <p:sldId id="316" r:id="rId24"/>
    <p:sldId id="318" r:id="rId25"/>
    <p:sldId id="319" r:id="rId26"/>
    <p:sldId id="270" r:id="rId27"/>
    <p:sldId id="317" r:id="rId28"/>
    <p:sldId id="320" r:id="rId29"/>
    <p:sldId id="279" r:id="rId30"/>
    <p:sldId id="281" r:id="rId31"/>
    <p:sldId id="287" r:id="rId32"/>
    <p:sldId id="289" r:id="rId33"/>
    <p:sldId id="290" r:id="rId34"/>
    <p:sldId id="356" r:id="rId35"/>
    <p:sldId id="328" r:id="rId36"/>
    <p:sldId id="347" r:id="rId37"/>
    <p:sldId id="348" r:id="rId38"/>
    <p:sldId id="349" r:id="rId39"/>
    <p:sldId id="329" r:id="rId40"/>
    <p:sldId id="330" r:id="rId41"/>
    <p:sldId id="331" r:id="rId42"/>
    <p:sldId id="351" r:id="rId43"/>
    <p:sldId id="336" r:id="rId44"/>
    <p:sldId id="339" r:id="rId45"/>
    <p:sldId id="277" r:id="rId46"/>
    <p:sldId id="272" r:id="rId47"/>
    <p:sldId id="273" r:id="rId48"/>
    <p:sldId id="355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SOLICITUDES</a:t>
            </a:r>
            <a:r>
              <a:rPr lang="en-US" baseline="0" dirty="0"/>
              <a:t> DE SERVICIO</a:t>
            </a:r>
            <a:endParaRPr lang="en-US" dirty="0"/>
          </a:p>
        </c:rich>
      </c:tx>
      <c:layout>
        <c:manualLayout>
          <c:xMode val="edge"/>
          <c:yMode val="edge"/>
          <c:x val="6.1766816540602135E-2"/>
          <c:y val="2.17555884447894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97192662359255E-2"/>
          <c:y val="0.13694275496146416"/>
          <c:w val="0.75008395947889972"/>
          <c:h val="0.781896307211983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Hoja1!$F$5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cat>
            <c:strRef>
              <c:f>Hoja1!$E$6:$E$9</c:f>
              <c:strCache>
                <c:ptCount val="4"/>
                <c:pt idx="0">
                  <c:v>Mensajería </c:v>
                </c:pt>
                <c:pt idx="1">
                  <c:v>Correo</c:v>
                </c:pt>
                <c:pt idx="2">
                  <c:v>Telefónica</c:v>
                </c:pt>
                <c:pt idx="3">
                  <c:v>Personal</c:v>
                </c:pt>
              </c:strCache>
            </c:strRef>
          </c:cat>
          <c:val>
            <c:numRef>
              <c:f>Hoja1!$F$6:$F$9</c:f>
              <c:numCache>
                <c:formatCode>0%</c:formatCode>
                <c:ptCount val="4"/>
                <c:pt idx="0">
                  <c:v>0.30000000000000016</c:v>
                </c:pt>
                <c:pt idx="1">
                  <c:v>0.1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11552"/>
        <c:axId val="39338560"/>
      </c:barChart>
      <c:catAx>
        <c:axId val="9231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9338560"/>
        <c:crosses val="autoZero"/>
        <c:auto val="1"/>
        <c:lblAlgn val="ctr"/>
        <c:lblOffset val="100"/>
        <c:noMultiLvlLbl val="0"/>
      </c:catAx>
      <c:valAx>
        <c:axId val="39338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31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Hoja1!$E$5</c:f>
              <c:strCache>
                <c:ptCount val="1"/>
                <c:pt idx="0">
                  <c:v>Casos reportados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Hoja1!$D$6:$D$9</c:f>
              <c:strCache>
                <c:ptCount val="4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Semana 4</c:v>
                </c:pt>
              </c:strCache>
            </c:strRef>
          </c:cat>
          <c:val>
            <c:numRef>
              <c:f>Hoja1!$E$6:$E$9</c:f>
              <c:numCache>
                <c:formatCode>General</c:formatCode>
                <c:ptCount val="4"/>
                <c:pt idx="0">
                  <c:v>39</c:v>
                </c:pt>
                <c:pt idx="1">
                  <c:v>45</c:v>
                </c:pt>
                <c:pt idx="2">
                  <c:v>42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13600"/>
        <c:axId val="39341440"/>
      </c:barChart>
      <c:catAx>
        <c:axId val="9231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39341440"/>
        <c:crosses val="autoZero"/>
        <c:auto val="1"/>
        <c:lblAlgn val="ctr"/>
        <c:lblOffset val="100"/>
        <c:noMultiLvlLbl val="0"/>
      </c:catAx>
      <c:valAx>
        <c:axId val="39341440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13600"/>
        <c:crosses val="autoZero"/>
        <c:crossBetween val="between"/>
        <c:majorUnit val="5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Tipos</a:t>
            </a:r>
            <a:r>
              <a:rPr lang="en-US" baseline="0"/>
              <a:t> de Casos</a:t>
            </a:r>
            <a:endParaRPr lang="en-US"/>
          </a:p>
        </c:rich>
      </c:tx>
      <c:layout>
        <c:manualLayout>
          <c:xMode val="edge"/>
          <c:yMode val="edge"/>
          <c:x val="0.63816511961254829"/>
          <c:y val="8.391610445242356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Hoja1!$E$23</c:f>
              <c:strCache>
                <c:ptCount val="1"/>
                <c:pt idx="0">
                  <c:v>Cantidad Semanal</c:v>
                </c:pt>
              </c:strCache>
            </c:strRef>
          </c:tx>
          <c:dLbls>
            <c:dLbl>
              <c:idx val="7"/>
              <c:layout>
                <c:manualLayout>
                  <c:x val="-3.1427583410664359E-2"/>
                  <c:y val="-1.51545779183911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1721219571928633E-2"/>
                  <c:y val="4.12777175211147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0756600328599573E-2"/>
                  <c:y val="-1.7258965734624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6114077789872434E-2"/>
                  <c:y val="-2.78748791059912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Hoja1!$D$24:$D$34</c:f>
              <c:strCache>
                <c:ptCount val="11"/>
                <c:pt idx="0">
                  <c:v>Configuración del Proxy</c:v>
                </c:pt>
                <c:pt idx="1">
                  <c:v>Virus</c:v>
                </c:pt>
                <c:pt idx="2">
                  <c:v>Bloqueo de contraseña</c:v>
                </c:pt>
                <c:pt idx="3">
                  <c:v>Problemas correo</c:v>
                </c:pt>
                <c:pt idx="4">
                  <c:v>Daño del equipo (Hardware o Software)</c:v>
                </c:pt>
                <c:pt idx="5">
                  <c:v>Instalación de aplicaciones o programas</c:v>
                </c:pt>
                <c:pt idx="6">
                  <c:v>Problemas con aplicaciones</c:v>
                </c:pt>
                <c:pt idx="7">
                  <c:v>Problemas de impresión </c:v>
                </c:pt>
                <c:pt idx="8">
                  <c:v>Respaldo de información</c:v>
                </c:pt>
                <c:pt idx="9">
                  <c:v>Conectividad a la red</c:v>
                </c:pt>
                <c:pt idx="10">
                  <c:v>Acceso al file server</c:v>
                </c:pt>
              </c:strCache>
            </c:strRef>
          </c:cat>
          <c:val>
            <c:numRef>
              <c:f>Hoja1!$E$24:$E$34</c:f>
              <c:numCache>
                <c:formatCode>General</c:formatCode>
                <c:ptCount val="11"/>
                <c:pt idx="0">
                  <c:v>27</c:v>
                </c:pt>
                <c:pt idx="1">
                  <c:v>24</c:v>
                </c:pt>
                <c:pt idx="2">
                  <c:v>21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12</c:v>
                </c:pt>
                <c:pt idx="8">
                  <c:v>11</c:v>
                </c:pt>
                <c:pt idx="9">
                  <c:v>7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15EFB-AB3C-4E1B-B968-877219F5DC77}" type="datetimeFigureOut">
              <a:rPr lang="es-EC" smtClean="0"/>
              <a:t>07/10/2014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4DFB-8A7A-44F6-B11B-55B4DAD209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80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AB83E0-3F7E-424F-8F85-E68855E48E91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8D963E-5A7A-4E4C-99C0-D3E158EE670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33.xml"/><Relationship Id="rId2" Type="http://schemas.openxmlformats.org/officeDocument/2006/relationships/slide" Target="slide4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8.xml"/><Relationship Id="rId5" Type="http://schemas.openxmlformats.org/officeDocument/2006/relationships/slide" Target="slide7.xml"/><Relationship Id="rId15" Type="http://schemas.openxmlformats.org/officeDocument/2006/relationships/slide" Target="slide43.xml"/><Relationship Id="rId10" Type="http://schemas.openxmlformats.org/officeDocument/2006/relationships/slide" Target="slide47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0493" y="3140968"/>
            <a:ext cx="7772400" cy="1226567"/>
          </a:xfrm>
        </p:spPr>
        <p:txBody>
          <a:bodyPr>
            <a:normAutofit fontScale="90000"/>
          </a:bodyPr>
          <a:lstStyle/>
          <a:p>
            <a:r>
              <a:rPr lang="es-MX" sz="3100" dirty="0"/>
              <a:t>ANÁLISIS, DISEÑO Y PLAN DE IMPLANTACIÓN DE LA “MESA DE SERVICIOS” DE LA EMPRESA HUAWEI UTILIZANDO ITIL V3.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49530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Por: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JOSE LUIS PARRA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SANTIAGO BOHÓRQUEZ</a:t>
            </a:r>
          </a:p>
          <a:p>
            <a:endParaRPr lang="es-ES" dirty="0"/>
          </a:p>
        </p:txBody>
      </p:sp>
      <p:pic>
        <p:nvPicPr>
          <p:cNvPr id="4" name="3 Imagen" descr="LOGOTIPO_Universidad de Fuerzas Armadas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4994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ww.espe.edu.ec/portal/images/section/D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15557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 MARCO TEÓRICO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12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TECNOLOGÍA DE LA INFORMACIÓN (TI)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5050904" cy="420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El término TI significa tecnologías de la información, el departamento o equipo que dentro de </a:t>
            </a:r>
            <a:r>
              <a:rPr lang="es-ES" dirty="0" smtClean="0"/>
              <a:t>una </a:t>
            </a:r>
            <a:r>
              <a:rPr lang="es-ES" dirty="0"/>
              <a:t>organización </a:t>
            </a:r>
            <a:r>
              <a:rPr lang="es-ES" dirty="0" smtClean="0"/>
              <a:t>que ejerce </a:t>
            </a:r>
            <a:r>
              <a:rPr lang="es-ES" dirty="0"/>
              <a:t>las funciones de TI se encarga de estudiar, diseñar, desarrollar, implementar y administrar los sistemas de información utilizados para el manejo de datos e información de toda la organización. </a:t>
            </a:r>
            <a:endParaRPr lang="es-EC" dirty="0"/>
          </a:p>
        </p:txBody>
      </p:sp>
      <p:pic>
        <p:nvPicPr>
          <p:cNvPr id="33794" name="Picture 2" descr="http://www.eoi.es/blogs/juanadoricelcepeda/files/2012/01/comunica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57335"/>
            <a:ext cx="33813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s-EC" dirty="0" smtClean="0"/>
              <a:t>SERVICIOS TI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140968"/>
            <a:ext cx="7499176" cy="31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Son un conjunto de recursos de la infraestructura de TI, que buscan responder con una o más necesidades de los clientes o usuarios. </a:t>
            </a:r>
            <a:endParaRPr lang="es-ES" dirty="0" smtClean="0"/>
          </a:p>
          <a:p>
            <a:pPr algn="just"/>
            <a:r>
              <a:rPr lang="es-ES" dirty="0" smtClean="0"/>
              <a:t>Están </a:t>
            </a:r>
            <a:r>
              <a:rPr lang="es-ES" dirty="0"/>
              <a:t>direccionados  al cumplimiento de los objetivos organizacionales y es observado por el cliente como una solución que aporta a su función dentro del negocio.</a:t>
            </a:r>
            <a:endParaRPr lang="es-EC" dirty="0"/>
          </a:p>
        </p:txBody>
      </p:sp>
      <p:pic>
        <p:nvPicPr>
          <p:cNvPr id="34818" name="Picture 2" descr="http://www.muycomputerpro.com/wp-content/uploads/2011/03/servicio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416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ITIL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40371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Librería de Infraestructura de la Tecnología de Información (ITIL) es la única documentación consistente, comprensiva y no propietaria, de las mejores prácticas para el Manejo de Servicios de TI.</a:t>
            </a:r>
            <a:endParaRPr lang="es-EC" dirty="0"/>
          </a:p>
        </p:txBody>
      </p:sp>
      <p:pic>
        <p:nvPicPr>
          <p:cNvPr id="35842" name="Picture 2" descr="http://www.newhorizons.com/LOCALWEBADMIN/images/452/NH%20Peru%20I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0384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CICLO DE VIDA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3068960"/>
            <a:ext cx="3250704" cy="2475720"/>
          </a:xfrm>
        </p:spPr>
        <p:txBody>
          <a:bodyPr>
            <a:normAutofit/>
          </a:bodyPr>
          <a:lstStyle/>
          <a:p>
            <a:pPr lvl="0"/>
            <a:r>
              <a:rPr lang="es-EC" sz="2000" dirty="0"/>
              <a:t>Estrategia de Servicio.</a:t>
            </a:r>
            <a:endParaRPr lang="es-ES" sz="2000" dirty="0"/>
          </a:p>
          <a:p>
            <a:pPr lvl="0"/>
            <a:r>
              <a:rPr lang="es-EC" sz="2000" dirty="0"/>
              <a:t>Diseño de Servicio</a:t>
            </a:r>
            <a:endParaRPr lang="es-ES" sz="2000" dirty="0"/>
          </a:p>
          <a:p>
            <a:pPr lvl="0"/>
            <a:r>
              <a:rPr lang="es-EC" sz="2000" dirty="0"/>
              <a:t>Transición de Servicio.</a:t>
            </a:r>
            <a:endParaRPr lang="es-ES" sz="2000" dirty="0"/>
          </a:p>
          <a:p>
            <a:pPr lvl="0"/>
            <a:r>
              <a:rPr lang="es-EC" sz="2000" dirty="0"/>
              <a:t>Operación de Servicio.</a:t>
            </a:r>
            <a:endParaRPr lang="es-ES" sz="2000" dirty="0"/>
          </a:p>
          <a:p>
            <a:r>
              <a:rPr lang="es-EC" sz="2000" dirty="0"/>
              <a:t>Mejoramiento Continuo del Servicio.</a:t>
            </a:r>
            <a:endParaRPr lang="es-ES" sz="2000" dirty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8884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3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 rtl="0">
              <a:spcBef>
                <a:spcPct val="0"/>
              </a:spcBef>
            </a:pPr>
            <a:r>
              <a:rPr lang="es-MX" sz="4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VENTAJAS DE ITIL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003232" cy="309634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sz="2400" dirty="0"/>
              <a:t>La entrega de servicios TI se orienta más </a:t>
            </a:r>
            <a:r>
              <a:rPr lang="es-ES" sz="2400" dirty="0" smtClean="0"/>
              <a:t>al usuario.</a:t>
            </a:r>
          </a:p>
          <a:p>
            <a:pPr lvl="0" algn="just"/>
            <a:endParaRPr lang="es-ES" sz="2400" dirty="0" smtClean="0"/>
          </a:p>
          <a:p>
            <a:pPr lvl="0" algn="just"/>
            <a:r>
              <a:rPr lang="es-ES" sz="2400" dirty="0" smtClean="0"/>
              <a:t>Se </a:t>
            </a:r>
            <a:r>
              <a:rPr lang="es-ES" sz="2400" dirty="0"/>
              <a:t>detallan mejor los servicios TI, en un lenguaje más cómodo y entendible para el usuario. </a:t>
            </a:r>
            <a:endParaRPr lang="es-ES" sz="2400" dirty="0" smtClean="0"/>
          </a:p>
          <a:p>
            <a:pPr lvl="0" algn="just"/>
            <a:endParaRPr lang="es-EC" sz="2400" dirty="0"/>
          </a:p>
          <a:p>
            <a:pPr lvl="0" algn="just"/>
            <a:r>
              <a:rPr lang="es-ES" sz="2400" dirty="0"/>
              <a:t>La administración de los servicio de TI tiene más control y los cambios resultan más fáciles de implementar</a:t>
            </a:r>
            <a:r>
              <a:rPr lang="es-ES" sz="2400" dirty="0" smtClean="0"/>
              <a:t>.</a:t>
            </a:r>
          </a:p>
          <a:p>
            <a:pPr lvl="0" algn="just"/>
            <a:endParaRPr lang="es-ES" sz="2400" dirty="0"/>
          </a:p>
          <a:p>
            <a:pPr algn="just"/>
            <a:r>
              <a:rPr lang="es-ES" sz="2400" dirty="0"/>
              <a:t>Reduce el impacto de los incidentes mejorando de esta manera la Disponibilidad de los Servicios TI</a:t>
            </a:r>
            <a:endParaRPr lang="es-EC" sz="2400" dirty="0"/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5023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MESA DE SERVICIOS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4104456" cy="2619736"/>
          </a:xfrm>
        </p:spPr>
        <p:txBody>
          <a:bodyPr/>
          <a:lstStyle/>
          <a:p>
            <a:pPr algn="just"/>
            <a:r>
              <a:rPr lang="es-ES" sz="2000" dirty="0"/>
              <a:t>La Mesa de Servicios nos permite tener un mayor control en el área de TI y definir con mayor precisión las actividades realizadas por cada área de servicio </a:t>
            </a:r>
            <a:endParaRPr lang="es-EC" dirty="0"/>
          </a:p>
        </p:txBody>
      </p:sp>
      <p:pic>
        <p:nvPicPr>
          <p:cNvPr id="36870" name="Picture 6" descr="http://www.computerworldmexico.mx/postsGenPic.aspx?i=25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147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VENTAJAS DE LA MESA DE SERVICIOS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es-ES" sz="2000" dirty="0" smtClean="0"/>
          </a:p>
          <a:p>
            <a:pPr lvl="0" algn="just"/>
            <a:r>
              <a:rPr lang="es-ES" sz="2000" dirty="0" smtClean="0"/>
              <a:t>Ser </a:t>
            </a:r>
            <a:r>
              <a:rPr lang="es-ES" sz="2000" dirty="0"/>
              <a:t>el único punto de contacto para clientes y </a:t>
            </a:r>
            <a:r>
              <a:rPr lang="es-ES" sz="2000" dirty="0" smtClean="0"/>
              <a:t>usuarios</a:t>
            </a:r>
          </a:p>
          <a:p>
            <a:pPr lvl="0" algn="just"/>
            <a:endParaRPr lang="es-EC" sz="2000" dirty="0"/>
          </a:p>
          <a:p>
            <a:pPr lvl="0" algn="just"/>
            <a:r>
              <a:rPr lang="es-ES" sz="2000" dirty="0"/>
              <a:t>Facilitar la restauración normal del servicio dentro de los niveles </a:t>
            </a:r>
            <a:r>
              <a:rPr lang="es-ES" sz="2000" dirty="0" smtClean="0"/>
              <a:t>y </a:t>
            </a:r>
            <a:r>
              <a:rPr lang="es-ES" sz="2000" dirty="0"/>
              <a:t>prioridades establecidas, minimizando el impacto al negocio</a:t>
            </a:r>
            <a:r>
              <a:rPr lang="es-ES" sz="2000" dirty="0" smtClean="0"/>
              <a:t>.</a:t>
            </a:r>
          </a:p>
          <a:p>
            <a:pPr lvl="0" algn="just"/>
            <a:endParaRPr lang="es-EC" sz="2000" dirty="0"/>
          </a:p>
          <a:p>
            <a:pPr lvl="0" algn="just"/>
            <a:r>
              <a:rPr lang="es-ES" sz="2000" dirty="0"/>
              <a:t>Detectar con mayor facilidad puntos de mejora en los servicios proporcionados en </a:t>
            </a:r>
            <a:r>
              <a:rPr lang="es-ES" sz="2000" dirty="0" smtClean="0"/>
              <a:t>TI.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dirty="0"/>
              <a:t>Optimizar procesos y procedimientos que permitan reducir los tiempos de solución y el correcto escalamiento de los mismos.</a:t>
            </a:r>
            <a:endParaRPr lang="es-EC" sz="2000" dirty="0"/>
          </a:p>
          <a:p>
            <a:pPr lvl="0" algn="just"/>
            <a:endParaRPr lang="es-EC" sz="2000" dirty="0"/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4062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ANÁLISIS DE LA SITUACIÓN ACTUAL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7890" name="Picture 2" descr="http://4.bp.blogspot.com/-5JKrM0pkA6g/U3PEHiGMZMI/AAAAAAAACt4/yV2KFA8JWGo/s1600/Huawe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SITUACIÓN ACTUAL DE </a:t>
            </a:r>
            <a:br>
              <a:rPr lang="es-ES" b="1" dirty="0" smtClean="0"/>
            </a:br>
            <a:r>
              <a:rPr lang="es-ES" b="1" dirty="0" smtClean="0"/>
              <a:t>HUAWEI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2924944"/>
            <a:ext cx="8229600" cy="4281339"/>
          </a:xfrm>
        </p:spPr>
        <p:txBody>
          <a:bodyPr>
            <a:normAutofit/>
          </a:bodyPr>
          <a:lstStyle/>
          <a:p>
            <a:pPr algn="just"/>
            <a:r>
              <a:rPr lang="es-EC" sz="2400" dirty="0" smtClean="0"/>
              <a:t>La </a:t>
            </a:r>
            <a:r>
              <a:rPr lang="es-EC" sz="2400" dirty="0"/>
              <a:t>empresa </a:t>
            </a:r>
            <a:r>
              <a:rPr lang="es-EC" sz="2400" dirty="0" err="1" smtClean="0"/>
              <a:t>Huawei</a:t>
            </a:r>
            <a:r>
              <a:rPr lang="es-EC" sz="2400" dirty="0" smtClean="0"/>
              <a:t> actualmente </a:t>
            </a:r>
            <a:r>
              <a:rPr lang="es-EC" sz="2400" dirty="0"/>
              <a:t>está conformada por </a:t>
            </a:r>
            <a:r>
              <a:rPr lang="es-EC" sz="2400" dirty="0" smtClean="0"/>
              <a:t>490 </a:t>
            </a:r>
            <a:r>
              <a:rPr lang="es-EC" sz="2400" dirty="0"/>
              <a:t>personas locales y extranjeras, tiene oficinas en Quito, Guayaquil  y Cuenca. </a:t>
            </a:r>
            <a:endParaRPr lang="es-EC" sz="2400" dirty="0" smtClean="0"/>
          </a:p>
          <a:p>
            <a:pPr algn="just"/>
            <a:endParaRPr lang="es-ES" sz="2000" dirty="0"/>
          </a:p>
          <a:p>
            <a:pPr algn="just"/>
            <a:r>
              <a:rPr lang="es-EC" sz="2400" dirty="0"/>
              <a:t>La Sucursal mayor está en Quito conformada por </a:t>
            </a:r>
            <a:r>
              <a:rPr lang="es-EC" sz="2400" dirty="0" smtClean="0"/>
              <a:t>350 </a:t>
            </a:r>
            <a:r>
              <a:rPr lang="es-EC" sz="2400" dirty="0"/>
              <a:t>empleados, Guayaquil  90 empleados  y  Cuenca 10 empleados y todas estas se reportan vía remota. </a:t>
            </a:r>
            <a:endParaRPr lang="es-ES" sz="2000" dirty="0"/>
          </a:p>
        </p:txBody>
      </p:sp>
      <p:pic>
        <p:nvPicPr>
          <p:cNvPr id="38914" name="Picture 2" descr="http://4.bp.blogspot.com/-5JKrM0pkA6g/U3PEHiGMZMI/AAAAAAAACt4/yV2KFA8JWGo/s1600/Huawei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5678" y="404664"/>
            <a:ext cx="2622426" cy="720080"/>
          </a:xfrm>
        </p:spPr>
        <p:txBody>
          <a:bodyPr>
            <a:normAutofit/>
          </a:bodyPr>
          <a:lstStyle/>
          <a:p>
            <a:r>
              <a:rPr lang="es-E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s-E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95536" y="1461284"/>
            <a:ext cx="3600399" cy="3046988"/>
            <a:chOff x="580153" y="276294"/>
            <a:chExt cx="2748822" cy="313736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99592" y="276294"/>
              <a:ext cx="2429383" cy="31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5418138" algn="r"/>
                </a:tabLst>
              </a:pPr>
              <a:r>
                <a:rPr lang="es-MX" sz="1600" b="1" dirty="0" smtClean="0">
                  <a:effectLst>
                    <a:outerShdw blurRad="38100" dist="38100" dir="2700000" algn="tl">
                      <a:schemeClr val="tx1">
                        <a:alpha val="43000"/>
                      </a:schemeClr>
                    </a:outerShdw>
                  </a:effectLst>
                  <a:latin typeface="Arial Narrow" pitchFamily="34" charset="0"/>
                </a:rPr>
                <a:t>INTRODUCCIÓN</a:t>
              </a:r>
              <a:endParaRPr lang="es-ES" sz="1600" b="1" dirty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 Narrow" pitchFamily="34" charset="0"/>
              </a:endParaRPr>
            </a:p>
            <a:p>
              <a:pPr marL="171450" marR="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2" action="ppaction://hlinksldjump"/>
                </a:rPr>
                <a:t>Tema</a:t>
              </a:r>
              <a:endParaRPr lang="es-ES" sz="1600" b="1" dirty="0">
                <a:noFill/>
                <a:latin typeface="Arial Narrow" pitchFamily="34" charset="0"/>
              </a:endParaRPr>
            </a:p>
            <a:p>
              <a:pPr marL="171450" marR="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3" action="ppaction://hlinksldjump"/>
                </a:rPr>
                <a:t>Antecedentes</a:t>
              </a:r>
              <a:endParaRPr lang="es-MX" sz="1600" b="1" dirty="0">
                <a:noFill/>
                <a:latin typeface="Arial Narrow" pitchFamily="34" charset="0"/>
              </a:endParaRPr>
            </a:p>
            <a:p>
              <a:pPr marL="171450" marR="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4" action="ppaction://hlinksldjump"/>
                </a:rPr>
                <a:t>Planteamiento del Problema</a:t>
              </a:r>
              <a:endParaRPr lang="es-ES" sz="1600" b="1" dirty="0">
                <a:noFill/>
                <a:latin typeface="Arial Narrow" pitchFamily="34" charset="0"/>
              </a:endParaRPr>
            </a:p>
            <a:p>
              <a:pPr marL="17145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4" action="ppaction://hlinksldjump"/>
                </a:rPr>
                <a:t>Justificación</a:t>
              </a:r>
              <a:endParaRPr lang="es-ES" sz="1600" b="1" dirty="0">
                <a:noFill/>
                <a:latin typeface="Arial Narrow" pitchFamily="34" charset="0"/>
              </a:endParaRPr>
            </a:p>
            <a:p>
              <a:pPr marL="171450" marR="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 smtClean="0">
                  <a:noFill/>
                  <a:latin typeface="Arial Narrow" pitchFamily="34" charset="0"/>
                  <a:hlinkClick r:id="rId5" action="ppaction://hlinksldjump"/>
                </a:rPr>
                <a:t>Objetivo </a:t>
              </a:r>
              <a:r>
                <a:rPr lang="es-MX" sz="1600" b="1" dirty="0">
                  <a:noFill/>
                  <a:latin typeface="Arial Narrow" pitchFamily="34" charset="0"/>
                  <a:hlinkClick r:id="rId5" action="ppaction://hlinksldjump"/>
                </a:rPr>
                <a:t>General</a:t>
              </a:r>
              <a:endParaRPr lang="es-MX" sz="1600" b="1" dirty="0">
                <a:noFill/>
                <a:latin typeface="Arial Narrow" pitchFamily="34" charset="0"/>
              </a:endParaRPr>
            </a:p>
            <a:p>
              <a:pPr marL="17145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6" action="ppaction://hlinksldjump"/>
                </a:rPr>
                <a:t>Objetivos  Específicos</a:t>
              </a:r>
              <a:endParaRPr lang="es-ES" sz="1600" b="1" dirty="0">
                <a:noFill/>
                <a:latin typeface="Arial Narrow" pitchFamily="34" charset="0"/>
              </a:endParaRPr>
            </a:p>
            <a:p>
              <a:pPr marL="171450" marR="0" lvl="0" indent="-17145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5418138" algn="r"/>
                </a:tabLst>
              </a:pPr>
              <a:r>
                <a:rPr lang="es-MX" sz="1600" b="1" dirty="0">
                  <a:noFill/>
                  <a:latin typeface="Arial Narrow" pitchFamily="34" charset="0"/>
                  <a:hlinkClick r:id="rId7" action="ppaction://hlinksldjump"/>
                </a:rPr>
                <a:t>Alcance del Proyecto</a:t>
              </a:r>
              <a:endParaRPr lang="es-MX" sz="1600" b="1" dirty="0">
                <a:noFill/>
                <a:latin typeface="Arial Narrow" pitchFamily="34" charset="0"/>
              </a:endParaRPr>
            </a:p>
          </p:txBody>
        </p:sp>
        <p:pic>
          <p:nvPicPr>
            <p:cNvPr id="9220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53" y="448778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18 Grupo"/>
          <p:cNvGrpSpPr/>
          <p:nvPr/>
        </p:nvGrpSpPr>
        <p:grpSpPr>
          <a:xfrm>
            <a:off x="683568" y="4742527"/>
            <a:ext cx="3919839" cy="414665"/>
            <a:chOff x="619166" y="3589528"/>
            <a:chExt cx="3919839" cy="414665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892288" y="3589528"/>
              <a:ext cx="3646717" cy="41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5418138" algn="r"/>
                </a:tabLst>
              </a:pP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hlinkClick r:id="rId9" action="ppaction://hlinksldjump"/>
                </a:rPr>
                <a:t>MARCO </a:t>
              </a:r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hlinkClick r:id="rId9" action="ppaction://hlinksldjump"/>
                </a:rPr>
                <a:t>TEÓRICO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2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66" y="3760841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19 Grupo"/>
          <p:cNvGrpSpPr/>
          <p:nvPr/>
        </p:nvGrpSpPr>
        <p:grpSpPr>
          <a:xfrm>
            <a:off x="4139952" y="2420888"/>
            <a:ext cx="4572000" cy="1200329"/>
            <a:chOff x="5099318" y="1611515"/>
            <a:chExt cx="3756467" cy="1200329"/>
          </a:xfrm>
        </p:grpSpPr>
        <p:sp>
          <p:nvSpPr>
            <p:cNvPr id="8" name="7 Rectángulo"/>
            <p:cNvSpPr/>
            <p:nvPr/>
          </p:nvSpPr>
          <p:spPr>
            <a:xfrm>
              <a:off x="5399401" y="1611515"/>
              <a:ext cx="34563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DISEÑO DE LA MESA DE SERVICIOS</a:t>
              </a:r>
              <a:endParaRPr lang="es-E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10" action="ppaction://hlinksldjump"/>
              </a:endParaRP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MX" sz="1600" b="1" dirty="0" smtClean="0">
                  <a:noFill/>
                  <a:latin typeface="Arial Narrow" pitchFamily="34" charset="0"/>
                  <a:hlinkClick r:id="rId11" action="ppaction://hlinksldjump"/>
                </a:rPr>
                <a:t>Estrategia para la Mesa de Servicios.</a:t>
              </a:r>
              <a:endParaRPr lang="es-MX" sz="1600" b="1" dirty="0" smtClean="0">
                <a:noFill/>
                <a:latin typeface="Arial Narrow" pitchFamily="34" charset="0"/>
              </a:endParaRP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MX" sz="1600" b="1" dirty="0" smtClean="0">
                  <a:noFill/>
                  <a:latin typeface="Arial Narrow" pitchFamily="34" charset="0"/>
                  <a:hlinkClick r:id="rId12" action="ppaction://hlinksldjump"/>
                </a:rPr>
                <a:t>Diseño de la Mesa de Servicios. </a:t>
              </a:r>
              <a:endParaRPr lang="es-MX" sz="1600" b="1" dirty="0" smtClean="0">
                <a:noFill/>
                <a:latin typeface="Arial Narrow" pitchFamily="34" charset="0"/>
              </a:endParaRPr>
            </a:p>
          </p:txBody>
        </p:sp>
        <p:pic>
          <p:nvPicPr>
            <p:cNvPr id="14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318" y="1759599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20 Grupo"/>
          <p:cNvGrpSpPr/>
          <p:nvPr/>
        </p:nvGrpSpPr>
        <p:grpSpPr>
          <a:xfrm>
            <a:off x="4211960" y="1441807"/>
            <a:ext cx="4464496" cy="1200329"/>
            <a:chOff x="4919988" y="1029088"/>
            <a:chExt cx="3828476" cy="1200329"/>
          </a:xfrm>
        </p:grpSpPr>
        <p:sp>
          <p:nvSpPr>
            <p:cNvPr id="7" name="6 Rectángulo"/>
            <p:cNvSpPr/>
            <p:nvPr/>
          </p:nvSpPr>
          <p:spPr>
            <a:xfrm>
              <a:off x="5220072" y="1029088"/>
              <a:ext cx="35283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SITUACIÓN ACTUAL DE HUAWEI</a:t>
              </a:r>
            </a:p>
            <a:p>
              <a:pPr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" sz="1600" b="1" dirty="0">
                  <a:noFill/>
                  <a:latin typeface="Arial Narrow" pitchFamily="34" charset="0"/>
                  <a:hlinkClick r:id="rId13" action="ppaction://hlinksldjump"/>
                </a:rPr>
                <a:t>Situación actual de Huawei</a:t>
              </a:r>
              <a:endParaRPr lang="es-ES" sz="1600" b="1" dirty="0">
                <a:noFill/>
                <a:latin typeface="Arial Narrow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E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6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988" y="1142258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21 Grupo"/>
          <p:cNvGrpSpPr/>
          <p:nvPr/>
        </p:nvGrpSpPr>
        <p:grpSpPr>
          <a:xfrm>
            <a:off x="733047" y="5309879"/>
            <a:ext cx="3430167" cy="1077218"/>
            <a:chOff x="5498275" y="5007171"/>
            <a:chExt cx="3430167" cy="1077218"/>
          </a:xfrm>
        </p:grpSpPr>
        <p:pic>
          <p:nvPicPr>
            <p:cNvPr id="13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275" y="5718580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10 Grupo"/>
            <p:cNvGrpSpPr/>
            <p:nvPr/>
          </p:nvGrpSpPr>
          <p:grpSpPr>
            <a:xfrm>
              <a:off x="5498275" y="5007171"/>
              <a:ext cx="3430167" cy="1077218"/>
              <a:chOff x="5087266" y="3061367"/>
              <a:chExt cx="3430167" cy="1077218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5325819" y="3061367"/>
                <a:ext cx="319161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hlinkClick r:id="rId14" action="ppaction://hlinksldjump"/>
                  </a:rPr>
                  <a:t>CONCLUSIONES</a:t>
                </a:r>
                <a:endParaRPr lang="es-E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s-E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hlinkClick r:id="rId10" action="ppaction://hlinksldjump"/>
                  </a:rPr>
                  <a:t>RECOMENDACIONES</a:t>
                </a:r>
              </a:p>
            </p:txBody>
          </p:sp>
          <p:pic>
            <p:nvPicPr>
              <p:cNvPr id="15" name="Picture 4" descr="9right.gif (3443 bytes)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7266" y="3324954"/>
                <a:ext cx="312135" cy="208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19 Grupo"/>
          <p:cNvGrpSpPr/>
          <p:nvPr/>
        </p:nvGrpSpPr>
        <p:grpSpPr>
          <a:xfrm>
            <a:off x="4139952" y="3683933"/>
            <a:ext cx="4572000" cy="2308324"/>
            <a:chOff x="5099318" y="1611515"/>
            <a:chExt cx="3756467" cy="2308324"/>
          </a:xfrm>
        </p:grpSpPr>
        <p:sp>
          <p:nvSpPr>
            <p:cNvPr id="26" name="25 Rectángulo"/>
            <p:cNvSpPr/>
            <p:nvPr/>
          </p:nvSpPr>
          <p:spPr>
            <a:xfrm>
              <a:off x="5399401" y="1611515"/>
              <a:ext cx="345638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5418138" algn="r"/>
                </a:tabLst>
              </a:pPr>
              <a:r>
                <a:rPr lang="es-E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ELABORACIÓN DEL PLAN DE IMPLANTACIÓN 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" sz="1600" b="1" dirty="0" smtClean="0">
                  <a:noFill/>
                  <a:latin typeface="Arial Narrow" pitchFamily="34" charset="0"/>
                  <a:hlinkClick r:id="rId15" action="ppaction://hlinksldjump"/>
                </a:rPr>
                <a:t>Plan </a:t>
              </a:r>
              <a:r>
                <a:rPr lang="es-ES" sz="1600" b="1" dirty="0">
                  <a:noFill/>
                  <a:latin typeface="Arial Narrow" pitchFamily="34" charset="0"/>
                  <a:hlinkClick r:id="rId15" action="ppaction://hlinksldjump"/>
                </a:rPr>
                <a:t>de desarrollo para alcanzar los objetivos de la implantación</a:t>
              </a:r>
              <a:endParaRPr lang="es-MX" sz="1600" b="1" dirty="0">
                <a:noFill/>
                <a:latin typeface="Arial Narrow" pitchFamily="34" charset="0"/>
              </a:endParaRP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C" sz="1600" b="1" dirty="0">
                  <a:noFill/>
                  <a:latin typeface="Arial Narrow" pitchFamily="34" charset="0"/>
                  <a:hlinkClick r:id="rId16" action="ppaction://hlinksldjump"/>
                </a:rPr>
                <a:t>Modelo Propuesto</a:t>
              </a:r>
              <a:r>
                <a:rPr lang="es-MX" sz="1600" b="1" dirty="0">
                  <a:noFill/>
                  <a:latin typeface="Arial Narrow" pitchFamily="34" charset="0"/>
                  <a:hlinkClick r:id="rId16" action="ppaction://hlinksldjump"/>
                </a:rPr>
                <a:t>. </a:t>
              </a:r>
              <a:endParaRPr lang="es-MX" sz="1600" b="1" dirty="0" smtClean="0">
                <a:noFill/>
                <a:latin typeface="Arial Narrow" pitchFamily="34" charset="0"/>
              </a:endParaRP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</a:pPr>
              <a:endParaRPr lang="es-MX" sz="1600" b="1" dirty="0" smtClean="0">
                <a:noFill/>
                <a:latin typeface="Arial Narrow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hlinkClick r:id="" action="ppaction://noaction"/>
                </a:rPr>
                <a:t>PLANTILLAS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27" name="Picture 4" descr="9right.gif (3443 bytes)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318" y="1759599"/>
              <a:ext cx="312135" cy="20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9right.gif (3443 bytes)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61248"/>
            <a:ext cx="379900" cy="2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PROCESO ACTUAL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71600" y="1988840"/>
          <a:ext cx="7128792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Visio" r:id="rId3" imgW="6694541" imgH="2927485" progId="Visio.Drawing.11">
                  <p:embed/>
                </p:oleObj>
              </mc:Choice>
              <mc:Fallback>
                <p:oleObj name="Visio" r:id="rId3" imgW="6694541" imgH="2927485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7128792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47" name="Picture 223" descr="http://4.bp.blogspot.com/-5JKrM0pkA6g/U3PEHiGMZMI/AAAAAAAACt4/yV2KFA8JWGo/s1600/Huawei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16" y="1886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67" y="548680"/>
            <a:ext cx="8229600" cy="1066800"/>
          </a:xfrm>
        </p:spPr>
        <p:txBody>
          <a:bodyPr/>
          <a:lstStyle/>
          <a:p>
            <a:r>
              <a:rPr lang="es-EC" b="1" dirty="0"/>
              <a:t>HP </a:t>
            </a:r>
            <a:r>
              <a:rPr lang="es-EC" b="1" dirty="0" err="1"/>
              <a:t>Service</a:t>
            </a:r>
            <a:r>
              <a:rPr lang="es-EC" b="1" dirty="0"/>
              <a:t> Manager</a:t>
            </a:r>
            <a:endParaRPr lang="es-EC" dirty="0"/>
          </a:p>
        </p:txBody>
      </p:sp>
      <p:pic>
        <p:nvPicPr>
          <p:cNvPr id="4" name="3 Imagen" descr="F:\HP service manag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ESQUEMA DE ATENCIÓN </a:t>
            </a:r>
            <a:r>
              <a:rPr lang="es-ES" sz="4000" b="1" dirty="0"/>
              <a:t>ACTUAL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C" sz="2000" dirty="0"/>
              <a:t>El </a:t>
            </a:r>
            <a:r>
              <a:rPr lang="es-EC" sz="2000" dirty="0" smtClean="0"/>
              <a:t>Centro de Servicios está </a:t>
            </a:r>
            <a:r>
              <a:rPr lang="es-EC" sz="2000" dirty="0"/>
              <a:t>conformada </a:t>
            </a:r>
            <a:r>
              <a:rPr lang="es-EC" sz="2000" dirty="0" smtClean="0"/>
              <a:t>por una sola persona.</a:t>
            </a:r>
          </a:p>
          <a:p>
            <a:pPr marL="109728" indent="0" algn="just">
              <a:buNone/>
            </a:pPr>
            <a:r>
              <a:rPr lang="es-EC" sz="2000" dirty="0" smtClean="0"/>
              <a:t>La </a:t>
            </a:r>
            <a:r>
              <a:rPr lang="es-EC" sz="2000" dirty="0"/>
              <a:t>atención a los usuarios se basa en la recepción de cualquier solicitud </a:t>
            </a:r>
            <a:r>
              <a:rPr lang="es-EC" sz="2000" dirty="0" smtClean="0"/>
              <a:t>por medio:</a:t>
            </a:r>
            <a:endParaRPr lang="es-ES" sz="2000" dirty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/>
          </a:p>
          <a:p>
            <a:pPr lvl="0" algn="just"/>
            <a:r>
              <a:rPr lang="es-EC" sz="2000" dirty="0"/>
              <a:t>Mensajería.</a:t>
            </a:r>
            <a:endParaRPr lang="es-ES" sz="2000" dirty="0"/>
          </a:p>
          <a:p>
            <a:pPr lvl="0" algn="just"/>
            <a:r>
              <a:rPr lang="es-EC" sz="2000" dirty="0"/>
              <a:t>Correo </a:t>
            </a:r>
            <a:endParaRPr lang="es-ES" sz="2000" dirty="0"/>
          </a:p>
          <a:p>
            <a:pPr lvl="0" algn="just"/>
            <a:r>
              <a:rPr lang="es-EC" sz="2000" dirty="0"/>
              <a:t>Telefonía </a:t>
            </a:r>
            <a:endParaRPr lang="es-ES" sz="2000" dirty="0"/>
          </a:p>
          <a:p>
            <a:pPr lvl="0" algn="just"/>
            <a:r>
              <a:rPr lang="es-EC" sz="2000" dirty="0"/>
              <a:t>Personal. </a:t>
            </a:r>
            <a:endParaRPr lang="es-ES" sz="2000" dirty="0"/>
          </a:p>
          <a:p>
            <a:endParaRPr lang="es-ES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318067532"/>
              </p:ext>
            </p:extLst>
          </p:nvPr>
        </p:nvGraphicFramePr>
        <p:xfrm>
          <a:off x="3563888" y="2204864"/>
          <a:ext cx="4788024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s-EC" sz="3200" b="1" dirty="0"/>
              <a:t>INDICADORES Y MÉTRICAS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01722"/>
              </p:ext>
            </p:extLst>
          </p:nvPr>
        </p:nvGraphicFramePr>
        <p:xfrm>
          <a:off x="611560" y="2636912"/>
          <a:ext cx="3096344" cy="194421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05153"/>
                <a:gridCol w="1491191"/>
              </a:tblGrid>
              <a:tr h="277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Proyección Mensual </a:t>
                      </a:r>
                      <a:endParaRPr lang="es-EC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Semanas laborales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Casos reportados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Semana 1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Semana 2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Semana 3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Semana 4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</a:t>
                      </a:r>
                      <a:endParaRPr lang="es-EC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169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354873564"/>
              </p:ext>
            </p:extLst>
          </p:nvPr>
        </p:nvGraphicFramePr>
        <p:xfrm>
          <a:off x="3995936" y="2132856"/>
          <a:ext cx="4857750" cy="315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5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s-EC" sz="3200" b="1" dirty="0"/>
              <a:t>INDICADORES Y MÉTRICAS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23687"/>
              </p:ext>
            </p:extLst>
          </p:nvPr>
        </p:nvGraphicFramePr>
        <p:xfrm>
          <a:off x="467544" y="2204864"/>
          <a:ext cx="3816424" cy="3220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1296144"/>
              </a:tblGrid>
              <a:tr h="188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Proyección</a:t>
                      </a:r>
                      <a:r>
                        <a:rPr lang="es-EC" sz="1100" baseline="0" dirty="0" smtClean="0">
                          <a:effectLst/>
                        </a:rPr>
                        <a:t>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u="sng" dirty="0">
                          <a:solidFill>
                            <a:schemeClr val="tx1"/>
                          </a:solidFill>
                          <a:effectLst/>
                        </a:rPr>
                        <a:t>Tipos de Incidentes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Cantidad Semanal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Configuración del Proxy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Virus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Bloqueo de contraseña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Problemas correo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Daño del equipo (Hardware o Software)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Instalación de aplicaciones o programas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Problemas con aplicaciones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Problemas de impresión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Respaldo de información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Conectividad a la red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Acceso al file server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169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077180148"/>
              </p:ext>
            </p:extLst>
          </p:nvPr>
        </p:nvGraphicFramePr>
        <p:xfrm>
          <a:off x="4788024" y="1556792"/>
          <a:ext cx="447866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8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s-EC" sz="3200" b="1" dirty="0"/>
              <a:t>INDICADORES Y MÉTRICAS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89900"/>
              </p:ext>
            </p:extLst>
          </p:nvPr>
        </p:nvGraphicFramePr>
        <p:xfrm>
          <a:off x="1475656" y="3356992"/>
          <a:ext cx="5616624" cy="136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3411"/>
                <a:gridCol w="1473213"/>
              </a:tblGrid>
              <a:tr h="4560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Longevidad de Casos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Incidentes cerrarlo o resuelto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131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Incidentes pendientes 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38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6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3459" y="620688"/>
            <a:ext cx="8229600" cy="10668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DEFINICIÓN DEL PROBLEMA DE LA MESA DE SERVICIOS</a:t>
            </a:r>
            <a:endParaRPr lang="es-ES" sz="3200" b="1" dirty="0"/>
          </a:p>
        </p:txBody>
      </p:sp>
      <p:grpSp>
        <p:nvGrpSpPr>
          <p:cNvPr id="27650" name="Grupo 983"/>
          <p:cNvGrpSpPr>
            <a:grpSpLocks/>
          </p:cNvGrpSpPr>
          <p:nvPr/>
        </p:nvGrpSpPr>
        <p:grpSpPr bwMode="auto">
          <a:xfrm>
            <a:off x="421362" y="1867192"/>
            <a:ext cx="8197162" cy="4464496"/>
            <a:chOff x="3654" y="2784"/>
            <a:chExt cx="11744" cy="5576"/>
          </a:xfrm>
        </p:grpSpPr>
        <p:cxnSp>
          <p:nvCxnSpPr>
            <p:cNvPr id="984" name="22 Conector recto de flecha"/>
            <p:cNvCxnSpPr>
              <a:cxnSpLocks/>
            </p:cNvCxnSpPr>
            <p:nvPr/>
          </p:nvCxnSpPr>
          <p:spPr bwMode="auto">
            <a:xfrm flipH="1">
              <a:off x="7701" y="6231"/>
              <a:ext cx="28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5" name="24 Conector recto de flecha"/>
            <p:cNvCxnSpPr>
              <a:cxnSpLocks/>
            </p:cNvCxnSpPr>
            <p:nvPr/>
          </p:nvCxnSpPr>
          <p:spPr bwMode="auto">
            <a:xfrm flipH="1">
              <a:off x="11556" y="6779"/>
              <a:ext cx="31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6" name="37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6922" y="7120"/>
              <a:ext cx="313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</p:spPr>
        </p:cxnSp>
        <p:sp>
          <p:nvSpPr>
            <p:cNvPr id="987" name="6 Rectángulo"/>
            <p:cNvSpPr>
              <a:spLocks noChangeArrowheads="1"/>
            </p:cNvSpPr>
            <p:nvPr/>
          </p:nvSpPr>
          <p:spPr bwMode="auto">
            <a:xfrm>
              <a:off x="12968" y="4933"/>
              <a:ext cx="2430" cy="7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FF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Calidad del Servicio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8" name="7 Conector recto de flecha"/>
            <p:cNvCxnSpPr>
              <a:cxnSpLocks noChangeShapeType="1"/>
            </p:cNvCxnSpPr>
            <p:nvPr/>
          </p:nvCxnSpPr>
          <p:spPr bwMode="auto">
            <a:xfrm>
              <a:off x="4073" y="5339"/>
              <a:ext cx="88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9" name="8 Conector recto de flecha"/>
            <p:cNvCxnSpPr>
              <a:cxnSpLocks noChangeShapeType="1"/>
            </p:cNvCxnSpPr>
            <p:nvPr/>
          </p:nvCxnSpPr>
          <p:spPr bwMode="auto">
            <a:xfrm>
              <a:off x="6428" y="3324"/>
              <a:ext cx="1485" cy="19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0" name="9 Conector recto de flecha"/>
            <p:cNvCxnSpPr>
              <a:cxnSpLocks noChangeShapeType="1"/>
            </p:cNvCxnSpPr>
            <p:nvPr/>
          </p:nvCxnSpPr>
          <p:spPr bwMode="auto">
            <a:xfrm>
              <a:off x="10176" y="3455"/>
              <a:ext cx="1485" cy="1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1" name="10 Conector recto de flecha"/>
            <p:cNvCxnSpPr>
              <a:cxnSpLocks noChangeShapeType="1"/>
            </p:cNvCxnSpPr>
            <p:nvPr/>
          </p:nvCxnSpPr>
          <p:spPr bwMode="auto">
            <a:xfrm flipV="1">
              <a:off x="6038" y="5339"/>
              <a:ext cx="2460" cy="27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2" name="11 Conector recto de flecha"/>
            <p:cNvCxnSpPr>
              <a:cxnSpLocks noChangeShapeType="1"/>
            </p:cNvCxnSpPr>
            <p:nvPr/>
          </p:nvCxnSpPr>
          <p:spPr bwMode="auto">
            <a:xfrm flipV="1">
              <a:off x="10778" y="5339"/>
              <a:ext cx="1755" cy="2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993" name="12 Rectángulo"/>
            <p:cNvSpPr>
              <a:spLocks noChangeArrowheads="1"/>
            </p:cNvSpPr>
            <p:nvPr/>
          </p:nvSpPr>
          <p:spPr bwMode="auto">
            <a:xfrm>
              <a:off x="9097" y="2946"/>
              <a:ext cx="2430" cy="49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Software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4" name="13 Rectángulo"/>
            <p:cNvSpPr>
              <a:spLocks noChangeArrowheads="1"/>
            </p:cNvSpPr>
            <p:nvPr/>
          </p:nvSpPr>
          <p:spPr bwMode="auto">
            <a:xfrm>
              <a:off x="5063" y="2784"/>
              <a:ext cx="2895" cy="49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Talento Humano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5" name="14 Rectángulo"/>
            <p:cNvSpPr>
              <a:spLocks noChangeArrowheads="1"/>
            </p:cNvSpPr>
            <p:nvPr/>
          </p:nvSpPr>
          <p:spPr bwMode="auto">
            <a:xfrm>
              <a:off x="4658" y="7862"/>
              <a:ext cx="2430" cy="49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Métodos de Trabajo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6" name="15 Rectángulo"/>
            <p:cNvSpPr>
              <a:spLocks noChangeArrowheads="1"/>
            </p:cNvSpPr>
            <p:nvPr/>
          </p:nvSpPr>
          <p:spPr bwMode="auto">
            <a:xfrm>
              <a:off x="9563" y="7689"/>
              <a:ext cx="2430" cy="49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Información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97" name="16 Conector recto de flecha"/>
            <p:cNvCxnSpPr>
              <a:cxnSpLocks noChangeShapeType="1"/>
            </p:cNvCxnSpPr>
            <p:nvPr/>
          </p:nvCxnSpPr>
          <p:spPr bwMode="auto">
            <a:xfrm>
              <a:off x="4883" y="4458"/>
              <a:ext cx="22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8" name="18 Conector recto de flecha"/>
            <p:cNvCxnSpPr>
              <a:cxnSpLocks noChangeShapeType="1"/>
            </p:cNvCxnSpPr>
            <p:nvPr/>
          </p:nvCxnSpPr>
          <p:spPr bwMode="auto">
            <a:xfrm flipH="1">
              <a:off x="7672" y="4897"/>
              <a:ext cx="25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9" name="20 Conector recto de flecha"/>
            <p:cNvCxnSpPr>
              <a:cxnSpLocks noChangeShapeType="1"/>
            </p:cNvCxnSpPr>
            <p:nvPr/>
          </p:nvCxnSpPr>
          <p:spPr bwMode="auto">
            <a:xfrm flipH="1">
              <a:off x="11228" y="4611"/>
              <a:ext cx="23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0" name="21 Conector recto de flecha"/>
            <p:cNvCxnSpPr>
              <a:cxnSpLocks noChangeShapeType="1"/>
            </p:cNvCxnSpPr>
            <p:nvPr/>
          </p:nvCxnSpPr>
          <p:spPr bwMode="auto">
            <a:xfrm>
              <a:off x="4988" y="5997"/>
              <a:ext cx="2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01" name="Cuadro de texto 2"/>
            <p:cNvSpPr txBox="1">
              <a:spLocks noChangeArrowheads="1"/>
            </p:cNvSpPr>
            <p:nvPr/>
          </p:nvSpPr>
          <p:spPr bwMode="auto">
            <a:xfrm>
              <a:off x="4613" y="3945"/>
              <a:ext cx="1935" cy="3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Personal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2" name="25 Conector recto de flecha"/>
            <p:cNvCxnSpPr>
              <a:cxnSpLocks noChangeShapeType="1"/>
            </p:cNvCxnSpPr>
            <p:nvPr/>
          </p:nvCxnSpPr>
          <p:spPr bwMode="auto">
            <a:xfrm>
              <a:off x="4478" y="5132"/>
              <a:ext cx="31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03" name="Text Box 260"/>
            <p:cNvSpPr txBox="1">
              <a:spLocks noChangeArrowheads="1"/>
            </p:cNvSpPr>
            <p:nvPr/>
          </p:nvSpPr>
          <p:spPr bwMode="auto">
            <a:xfrm>
              <a:off x="7701" y="4476"/>
              <a:ext cx="2565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Acumulación de Trabajo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4" name="Text Box 261"/>
            <p:cNvSpPr txBox="1">
              <a:spLocks noChangeArrowheads="1"/>
            </p:cNvSpPr>
            <p:nvPr/>
          </p:nvSpPr>
          <p:spPr bwMode="auto">
            <a:xfrm>
              <a:off x="4583" y="4726"/>
              <a:ext cx="2775" cy="3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Estrategia Organizacional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5" name="Text Box 262"/>
            <p:cNvSpPr txBox="1">
              <a:spLocks noChangeArrowheads="1"/>
            </p:cNvSpPr>
            <p:nvPr/>
          </p:nvSpPr>
          <p:spPr bwMode="auto">
            <a:xfrm>
              <a:off x="7733" y="3830"/>
              <a:ext cx="2625" cy="6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 registro de Incidentes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6" name="Text Box 263"/>
            <p:cNvSpPr txBox="1">
              <a:spLocks noChangeArrowheads="1"/>
            </p:cNvSpPr>
            <p:nvPr/>
          </p:nvSpPr>
          <p:spPr bwMode="auto">
            <a:xfrm>
              <a:off x="11018" y="4142"/>
              <a:ext cx="2385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Uso no adecuado del  Software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7" name="35 Conector recto de flecha"/>
            <p:cNvCxnSpPr>
              <a:cxnSpLocks noChangeShapeType="1"/>
            </p:cNvCxnSpPr>
            <p:nvPr/>
          </p:nvCxnSpPr>
          <p:spPr bwMode="auto">
            <a:xfrm>
              <a:off x="4508" y="6843"/>
              <a:ext cx="24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08" name="Text Box 265"/>
            <p:cNvSpPr txBox="1">
              <a:spLocks noChangeArrowheads="1"/>
            </p:cNvSpPr>
            <p:nvPr/>
          </p:nvSpPr>
          <p:spPr bwMode="auto">
            <a:xfrm>
              <a:off x="8196" y="5713"/>
              <a:ext cx="2070" cy="5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Seguimiento y control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9" name="Text Box 266"/>
            <p:cNvSpPr txBox="1">
              <a:spLocks noChangeArrowheads="1"/>
            </p:cNvSpPr>
            <p:nvPr/>
          </p:nvSpPr>
          <p:spPr bwMode="auto">
            <a:xfrm>
              <a:off x="7313" y="6687"/>
              <a:ext cx="2595" cy="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Información Desactualizada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0" name="Text Box 267"/>
            <p:cNvSpPr txBox="1">
              <a:spLocks noChangeArrowheads="1"/>
            </p:cNvSpPr>
            <p:nvPr/>
          </p:nvSpPr>
          <p:spPr bwMode="auto">
            <a:xfrm>
              <a:off x="8498" y="6304"/>
              <a:ext cx="316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formulario reporte de servicio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2" name="46 Cuadro de texto"/>
            <p:cNvSpPr txBox="1">
              <a:spLocks noChangeArrowheads="1"/>
            </p:cNvSpPr>
            <p:nvPr/>
          </p:nvSpPr>
          <p:spPr bwMode="auto">
            <a:xfrm>
              <a:off x="11993" y="6362"/>
              <a:ext cx="2808" cy="352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Extracción de poca Información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3" name="Text Box 270"/>
            <p:cNvSpPr txBox="1">
              <a:spLocks noChangeArrowheads="1"/>
            </p:cNvSpPr>
            <p:nvPr/>
          </p:nvSpPr>
          <p:spPr bwMode="auto">
            <a:xfrm>
              <a:off x="4870" y="5510"/>
              <a:ext cx="2833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coordinación entre áreas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4" name="AutoShape 271"/>
            <p:cNvCxnSpPr>
              <a:cxnSpLocks noChangeShapeType="1"/>
            </p:cNvCxnSpPr>
            <p:nvPr/>
          </p:nvCxnSpPr>
          <p:spPr bwMode="auto">
            <a:xfrm>
              <a:off x="7868" y="4152"/>
              <a:ext cx="2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15" name="Text Box 272"/>
            <p:cNvSpPr txBox="1">
              <a:spLocks noChangeArrowheads="1"/>
            </p:cNvSpPr>
            <p:nvPr/>
          </p:nvSpPr>
          <p:spPr bwMode="auto">
            <a:xfrm>
              <a:off x="3654" y="6349"/>
              <a:ext cx="3314" cy="4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Falta de capacitación interna para el personal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6" name="AutoShape 273"/>
            <p:cNvCxnSpPr>
              <a:cxnSpLocks noChangeShapeType="1"/>
            </p:cNvCxnSpPr>
            <p:nvPr/>
          </p:nvCxnSpPr>
          <p:spPr bwMode="auto">
            <a:xfrm>
              <a:off x="8588" y="6659"/>
              <a:ext cx="2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es-EC" dirty="0" smtClean="0"/>
              <a:t>ANÁLISIS COMPARATIVO CON ITIL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96690"/>
              </p:ext>
            </p:extLst>
          </p:nvPr>
        </p:nvGraphicFramePr>
        <p:xfrm>
          <a:off x="2669476" y="1933990"/>
          <a:ext cx="4782843" cy="44459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2203"/>
                <a:gridCol w="1362203"/>
                <a:gridCol w="211101"/>
                <a:gridCol w="923668"/>
                <a:gridCol w="923668"/>
              </a:tblGrid>
              <a:tr h="200467">
                <a:tc>
                  <a:txBody>
                    <a:bodyPr/>
                    <a:lstStyle/>
                    <a:p>
                      <a:pPr algn="l"/>
                      <a:endParaRPr lang="es-EC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Artefactos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 dirty="0">
                          <a:effectLst/>
                        </a:rPr>
                        <a:t>HUAWEI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Observación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>
                  <a:txBody>
                    <a:bodyPr/>
                    <a:lstStyle/>
                    <a:p>
                      <a:pPr algn="l"/>
                      <a:endParaRPr lang="es-EC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5485"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2100">
                          <a:effectLst/>
                        </a:rPr>
                        <a:t>ITIL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Estructura Organizacional ITIL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 dirty="0">
                          <a:effectLst/>
                        </a:rPr>
                        <a:t>Falta de madurez en la organización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Catálogo de Servicios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C" sz="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s-EC" sz="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está definido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Acuerdos de nivel de servicio (SLA)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No está definido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Acuerdos de nivel de operación (OLA)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No está definido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SLR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No está definido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5154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La organización tiene establecido el ciclo de vida del servicio.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6873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Gestión de Incidentes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No hay una excelente administración de incidentes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Gestión de Problemas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No está definido 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  <a:tr h="343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Gestión de Cambios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S" sz="800" dirty="0">
                          <a:effectLst/>
                        </a:rPr>
                        <a:t>No está definido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49" marR="515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DISEÑO DE LA MESA DE SERVICIOS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85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17646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90662"/>
            <a:ext cx="8229600" cy="706090"/>
          </a:xfrm>
        </p:spPr>
        <p:txBody>
          <a:bodyPr>
            <a:normAutofit fontScale="90000"/>
          </a:bodyPr>
          <a:lstStyle/>
          <a:p>
            <a:pPr lvl="3" algn="l" rtl="0">
              <a:spcBef>
                <a:spcPct val="0"/>
              </a:spcBef>
            </a:pP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/>
              <a:t/>
            </a:r>
            <a:br>
              <a:rPr lang="es-EC" sz="3100" b="1" dirty="0"/>
            </a:b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SELECCIÓN DE ALTERNATIVAS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Mesa de Servicio</a:t>
            </a:r>
            <a:r>
              <a:rPr lang="es-EC" b="1" dirty="0"/>
              <a:t> Centralizad</a:t>
            </a:r>
            <a:r>
              <a:rPr lang="es-ES" b="1" dirty="0" smtClean="0"/>
              <a:t>a</a:t>
            </a:r>
          </a:p>
          <a:p>
            <a:pPr marL="0" indent="0" algn="just">
              <a:buNone/>
            </a:pPr>
            <a:endParaRPr lang="es-EC" sz="2400" dirty="0" smtClean="0"/>
          </a:p>
          <a:p>
            <a:pPr marL="0" indent="0" algn="just">
              <a:buNone/>
            </a:pPr>
            <a:r>
              <a:rPr lang="es-EC" sz="2400" dirty="0" smtClean="0"/>
              <a:t>De </a:t>
            </a:r>
            <a:r>
              <a:rPr lang="es-EC" sz="2400" dirty="0"/>
              <a:t>acuerdo a las alternativas mencionadas anteriormente </a:t>
            </a:r>
            <a:r>
              <a:rPr lang="es-EC" sz="2400" dirty="0" smtClean="0"/>
              <a:t>se escogió </a:t>
            </a:r>
            <a:r>
              <a:rPr lang="es-EC" sz="2400" dirty="0"/>
              <a:t>es  </a:t>
            </a:r>
            <a:r>
              <a:rPr lang="es-EC" sz="2400" dirty="0" smtClean="0"/>
              <a:t>la </a:t>
            </a:r>
            <a:r>
              <a:rPr lang="es-ES" sz="2400" dirty="0" smtClean="0"/>
              <a:t>Mesa </a:t>
            </a:r>
            <a:r>
              <a:rPr lang="es-ES" sz="2400" dirty="0"/>
              <a:t>de </a:t>
            </a:r>
            <a:r>
              <a:rPr lang="es-ES" sz="2400" dirty="0" smtClean="0"/>
              <a:t>Servicios</a:t>
            </a:r>
            <a:r>
              <a:rPr lang="es-EC" sz="2400" dirty="0" smtClean="0"/>
              <a:t> </a:t>
            </a:r>
            <a:r>
              <a:rPr lang="es-EC" sz="2400" dirty="0"/>
              <a:t>Centralizad</a:t>
            </a:r>
            <a:r>
              <a:rPr lang="es-ES" sz="2400" dirty="0" smtClean="0"/>
              <a:t>a.</a:t>
            </a:r>
            <a:endParaRPr lang="es-ES" sz="2400" b="1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81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  <p:pic>
        <p:nvPicPr>
          <p:cNvPr id="5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NECESIDADES MANIFESTADAS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HUAWEI está interesada en implantar un servicio de soporte </a:t>
            </a:r>
            <a:r>
              <a:rPr lang="es-EC" dirty="0" smtClean="0"/>
              <a:t>N1 y N2,  por lo tanto: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C" b="1" dirty="0"/>
              <a:t>Nivel 1:</a:t>
            </a:r>
            <a:r>
              <a:rPr lang="es-EC" dirty="0"/>
              <a:t> Mesa de Ayuda.</a:t>
            </a:r>
          </a:p>
          <a:p>
            <a:pPr lvl="0" algn="just"/>
            <a:r>
              <a:rPr lang="es-EC" b="1" dirty="0"/>
              <a:t>Nivel 2:</a:t>
            </a:r>
            <a:r>
              <a:rPr lang="es-EC" dirty="0"/>
              <a:t> Soporte Técnico.</a:t>
            </a:r>
          </a:p>
          <a:p>
            <a:endParaRPr lang="es-EC" dirty="0"/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4000" b="1" dirty="0" smtClean="0"/>
              <a:t>ESTRATEGIAS DE IMPLANTACIÓN DE TODOS LOS CAMBIOS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36504"/>
          </a:xfrm>
        </p:spPr>
        <p:txBody>
          <a:bodyPr>
            <a:normAutofit/>
          </a:bodyPr>
          <a:lstStyle/>
          <a:p>
            <a:pPr lvl="0"/>
            <a:r>
              <a:rPr lang="es-EC" sz="2000" b="1" dirty="0"/>
              <a:t>Acciones para mejorar el </a:t>
            </a:r>
            <a:r>
              <a:rPr lang="es-EC" sz="2000" b="1" dirty="0" smtClean="0"/>
              <a:t>servicio</a:t>
            </a:r>
          </a:p>
          <a:p>
            <a:pPr lvl="1" algn="just"/>
            <a:r>
              <a:rPr lang="es-EC" sz="2000" dirty="0" smtClean="0">
                <a:solidFill>
                  <a:schemeClr val="tx1"/>
                </a:solidFill>
              </a:rPr>
              <a:t>Mantenimientos </a:t>
            </a:r>
            <a:r>
              <a:rPr lang="es-EC" sz="2000" dirty="0">
                <a:solidFill>
                  <a:schemeClr val="tx1"/>
                </a:solidFill>
              </a:rPr>
              <a:t>preventivos de la infraestructura </a:t>
            </a:r>
            <a:r>
              <a:rPr lang="es-EC" sz="2000" dirty="0" smtClean="0">
                <a:solidFill>
                  <a:schemeClr val="tx1"/>
                </a:solidFill>
              </a:rPr>
              <a:t>microinformática </a:t>
            </a:r>
            <a:r>
              <a:rPr lang="es-EC" sz="2000" dirty="0">
                <a:solidFill>
                  <a:schemeClr val="tx1"/>
                </a:solidFill>
              </a:rPr>
              <a:t>2 veces por año</a:t>
            </a:r>
            <a:r>
              <a:rPr lang="es-EC" sz="2000" dirty="0" smtClean="0"/>
              <a:t>.</a:t>
            </a:r>
          </a:p>
          <a:p>
            <a:pPr lvl="1" algn="just"/>
            <a:r>
              <a:rPr lang="es-EC" sz="2000" dirty="0">
                <a:solidFill>
                  <a:schemeClr val="tx1"/>
                </a:solidFill>
              </a:rPr>
              <a:t>Establecimiento de SLA’s.</a:t>
            </a:r>
          </a:p>
          <a:p>
            <a:pPr lvl="1" algn="just"/>
            <a:endParaRPr lang="es-EC" sz="2000" dirty="0" smtClean="0"/>
          </a:p>
          <a:p>
            <a:r>
              <a:rPr lang="es-EC" sz="2000" b="1" dirty="0" smtClean="0"/>
              <a:t>Acciones </a:t>
            </a:r>
            <a:r>
              <a:rPr lang="es-EC" sz="2000" b="1" dirty="0"/>
              <a:t>para mejorar los procesos de </a:t>
            </a:r>
            <a:r>
              <a:rPr lang="es-EC" sz="2000" b="1" dirty="0" smtClean="0"/>
              <a:t>atención</a:t>
            </a:r>
          </a:p>
          <a:p>
            <a:pPr lvl="1"/>
            <a:r>
              <a:rPr lang="es-EC" sz="2000" dirty="0">
                <a:solidFill>
                  <a:schemeClr val="tx1"/>
                </a:solidFill>
              </a:rPr>
              <a:t>Nivelación </a:t>
            </a:r>
            <a:r>
              <a:rPr lang="es-EC" sz="2000" dirty="0" smtClean="0">
                <a:solidFill>
                  <a:schemeClr val="tx1"/>
                </a:solidFill>
              </a:rPr>
              <a:t>de carga </a:t>
            </a:r>
            <a:r>
              <a:rPr lang="es-EC" sz="2000" dirty="0">
                <a:solidFill>
                  <a:schemeClr val="tx1"/>
                </a:solidFill>
              </a:rPr>
              <a:t>de trabajo del personal de </a:t>
            </a:r>
            <a:r>
              <a:rPr lang="es-EC" sz="2000" dirty="0" smtClean="0">
                <a:solidFill>
                  <a:schemeClr val="tx1"/>
                </a:solidFill>
              </a:rPr>
              <a:t>servicio.</a:t>
            </a:r>
          </a:p>
          <a:p>
            <a:pPr lvl="1"/>
            <a:r>
              <a:rPr lang="es-EC" sz="2000" dirty="0">
                <a:solidFill>
                  <a:schemeClr val="tx1"/>
                </a:solidFill>
              </a:rPr>
              <a:t>Capacitaciones </a:t>
            </a:r>
            <a:r>
              <a:rPr lang="es-EC" sz="2000" dirty="0" smtClean="0">
                <a:solidFill>
                  <a:schemeClr val="tx1"/>
                </a:solidFill>
              </a:rPr>
              <a:t>continuas.</a:t>
            </a:r>
          </a:p>
          <a:p>
            <a:pPr lvl="1"/>
            <a:endParaRPr lang="es-EC" sz="2000" dirty="0" smtClean="0">
              <a:solidFill>
                <a:schemeClr val="tx1"/>
              </a:solidFill>
            </a:endParaRPr>
          </a:p>
          <a:p>
            <a:r>
              <a:rPr lang="es-EC" sz="2000" b="1" dirty="0"/>
              <a:t>Acciones para mejorar las políticas de trabajo</a:t>
            </a:r>
          </a:p>
          <a:p>
            <a:pPr lvl="1"/>
            <a:r>
              <a:rPr lang="es-EC" sz="2000" dirty="0">
                <a:solidFill>
                  <a:schemeClr val="tx1"/>
                </a:solidFill>
              </a:rPr>
              <a:t>Medición de cumplimiento de </a:t>
            </a:r>
            <a:r>
              <a:rPr lang="es-EC" sz="2000" dirty="0" err="1">
                <a:solidFill>
                  <a:schemeClr val="tx1"/>
                </a:solidFill>
              </a:rPr>
              <a:t>SLA’s</a:t>
            </a:r>
            <a:r>
              <a:rPr lang="es-EC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C" sz="2000" dirty="0">
                <a:solidFill>
                  <a:schemeClr val="tx1"/>
                </a:solidFill>
              </a:rPr>
              <a:t>Implementación de nuevas herramientas de gestión</a:t>
            </a:r>
          </a:p>
          <a:p>
            <a:pPr lvl="1"/>
            <a:endParaRPr lang="es-EC" sz="2200" dirty="0">
              <a:solidFill>
                <a:schemeClr val="tx1"/>
              </a:solidFill>
            </a:endParaRPr>
          </a:p>
          <a:p>
            <a:endParaRPr lang="es-EC" sz="2400" b="1" dirty="0" smtClean="0"/>
          </a:p>
          <a:p>
            <a:pPr marL="109728" indent="0">
              <a:buNone/>
            </a:pPr>
            <a:endParaRPr lang="es-EC" sz="2400" b="1" dirty="0"/>
          </a:p>
          <a:p>
            <a:pPr lvl="0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00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144502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>UBICACIÓN  DE RECURSOS DE LA MESA DE SERVICIOS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664295"/>
          </a:xfrm>
        </p:spPr>
        <p:txBody>
          <a:bodyPr/>
          <a:lstStyle/>
          <a:p>
            <a:pPr algn="just"/>
            <a:r>
              <a:rPr lang="es-EC" sz="2400" dirty="0"/>
              <a:t>Debido a la existencia de sucursales a nivel nacional se ve conveniente el asignar los recursos a la Matriz, en donde operara el Mesa de Servicio principal que es la propuesta de la presente Tesis.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4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>
            <a:normAutofit/>
          </a:bodyPr>
          <a:lstStyle/>
          <a:p>
            <a:r>
              <a:rPr lang="es-EC" b="1" dirty="0" smtClean="0"/>
              <a:t>DISEÑO DEL SERVICIO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3200" dirty="0"/>
              <a:t>Se ha decidido constituir el Catálogo de </a:t>
            </a:r>
            <a:r>
              <a:rPr lang="es-EC" sz="3200" dirty="0" smtClean="0"/>
              <a:t>Servicios</a:t>
            </a:r>
            <a:r>
              <a:rPr lang="es-EC" sz="3200" dirty="0"/>
              <a:t> </a:t>
            </a:r>
            <a:r>
              <a:rPr lang="es-EC" sz="3200" dirty="0" smtClean="0"/>
              <a:t>y se </a:t>
            </a:r>
            <a:r>
              <a:rPr lang="es-EC" sz="3200" dirty="0"/>
              <a:t>debe basar en los siguientes puntos</a:t>
            </a:r>
            <a:r>
              <a:rPr lang="es-EC" sz="3200" dirty="0" smtClean="0"/>
              <a:t>.</a:t>
            </a:r>
          </a:p>
          <a:p>
            <a:pPr marL="0" indent="0" algn="just">
              <a:buNone/>
            </a:pPr>
            <a:endParaRPr lang="es-EC" sz="3200" dirty="0"/>
          </a:p>
          <a:p>
            <a:pPr lvl="0" algn="just"/>
            <a:r>
              <a:rPr lang="es-EC" sz="3200" dirty="0"/>
              <a:t>Plazos de entrega</a:t>
            </a:r>
          </a:p>
          <a:p>
            <a:pPr lvl="0" algn="just"/>
            <a:r>
              <a:rPr lang="es-EC" sz="3200" dirty="0"/>
              <a:t>Disponibilidad del servicio</a:t>
            </a:r>
          </a:p>
          <a:p>
            <a:pPr lvl="0" algn="just"/>
            <a:r>
              <a:rPr lang="es-EC" sz="3200" dirty="0"/>
              <a:t>Servicios auxiliares</a:t>
            </a:r>
          </a:p>
          <a:p>
            <a:pPr lvl="0" algn="just"/>
            <a:r>
              <a:rPr lang="es-EC" sz="3200" dirty="0" smtClean="0"/>
              <a:t>Soporte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83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01824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CATALOGO </a:t>
            </a:r>
            <a:r>
              <a:rPr lang="es-EC" dirty="0"/>
              <a:t>DE SERVICIOS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51082"/>
              </p:ext>
            </p:extLst>
          </p:nvPr>
        </p:nvGraphicFramePr>
        <p:xfrm>
          <a:off x="2187730" y="1484784"/>
          <a:ext cx="4760534" cy="5088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728"/>
                <a:gridCol w="2503806"/>
              </a:tblGrid>
              <a:tr h="300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Elemento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Definición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/>
                </a:tc>
              </a:tr>
              <a:tr h="1651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Plazos de entrega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Modo de Atención del Incidente: El incidente se atiende en forma inmediata, si no se soluciona en el Nivel 1 se escala enseguida al Nivel 2. Un incidente no puede estar abierto sin solución o reporte alguno más de 24 horas.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</a:tr>
              <a:tr h="554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Disponibilidad del servicio 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El servicio estará disponible 8x5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</a:tr>
              <a:tr h="927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Servicios auxiliares.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Como servicio auxiliar, se contara con la atención telefónica y vía mail.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</a:tr>
              <a:tr h="550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Disposiciones legales aplicables.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Ver documentos legales de la organización.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/>
                </a:tc>
              </a:tr>
              <a:tr h="11036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Soporte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Directa, Telefónica, Remota.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De acuerdo al servicio se escogerá los tipos de soporte.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793" marR="637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248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882" y="476672"/>
            <a:ext cx="7070398" cy="864096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C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GESTIÓN DE DISPONIBILIDAD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62715"/>
              </p:ext>
            </p:extLst>
          </p:nvPr>
        </p:nvGraphicFramePr>
        <p:xfrm>
          <a:off x="2400138" y="1340768"/>
          <a:ext cx="4620134" cy="5206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148"/>
                <a:gridCol w="1588306"/>
                <a:gridCol w="1586680"/>
              </a:tblGrid>
              <a:tr h="2427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es-EC" sz="900" spc="-15" dirty="0">
                          <a:effectLst/>
                        </a:rPr>
                        <a:t>T</a:t>
                      </a:r>
                      <a:r>
                        <a:rPr lang="es-EC" sz="900" spc="5" dirty="0">
                          <a:effectLst/>
                        </a:rPr>
                        <a:t>i</a:t>
                      </a:r>
                      <a:r>
                        <a:rPr lang="es-EC" sz="900" dirty="0">
                          <a:effectLst/>
                        </a:rPr>
                        <a:t>po de </a:t>
                      </a:r>
                      <a:r>
                        <a:rPr lang="es-EC" sz="900" spc="-5" dirty="0">
                          <a:effectLst/>
                        </a:rPr>
                        <a:t>C</a:t>
                      </a:r>
                      <a:r>
                        <a:rPr lang="es-EC" sz="900" dirty="0">
                          <a:effectLst/>
                        </a:rPr>
                        <a:t>on</a:t>
                      </a:r>
                      <a:r>
                        <a:rPr lang="es-EC" sz="900" spc="5" dirty="0">
                          <a:effectLst/>
                        </a:rPr>
                        <a:t>t</a:t>
                      </a:r>
                      <a:r>
                        <a:rPr lang="es-EC" sz="900" dirty="0">
                          <a:effectLst/>
                        </a:rPr>
                        <a:t>ac</a:t>
                      </a:r>
                      <a:r>
                        <a:rPr lang="es-EC" sz="900" spc="5" dirty="0">
                          <a:effectLst/>
                        </a:rPr>
                        <a:t>t</a:t>
                      </a:r>
                      <a:r>
                        <a:rPr lang="es-EC" sz="900" dirty="0">
                          <a:effectLst/>
                        </a:rPr>
                        <a:t>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900" spc="-5">
                          <a:effectLst/>
                        </a:rPr>
                        <a:t>D</a:t>
                      </a:r>
                      <a:r>
                        <a:rPr lang="es-ES" sz="900" spc="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spon</a:t>
                      </a:r>
                      <a:r>
                        <a:rPr lang="es-ES" sz="900" spc="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b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 spc="5">
                          <a:effectLst/>
                        </a:rPr>
                        <a:t>li</a:t>
                      </a:r>
                      <a:r>
                        <a:rPr lang="es-ES" sz="900">
                          <a:effectLst/>
                        </a:rPr>
                        <a:t>dad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900" spc="-5" dirty="0">
                          <a:effectLst/>
                        </a:rPr>
                        <a:t>U</a:t>
                      </a:r>
                      <a:r>
                        <a:rPr lang="es-ES" sz="900" dirty="0">
                          <a:effectLst/>
                        </a:rPr>
                        <a:t>sar</a:t>
                      </a:r>
                      <a:r>
                        <a:rPr lang="es-ES" sz="900" spc="10" dirty="0">
                          <a:effectLst/>
                        </a:rPr>
                        <a:t> </a:t>
                      </a:r>
                      <a:r>
                        <a:rPr lang="es-ES" sz="900" dirty="0">
                          <a:effectLst/>
                        </a:rPr>
                        <a:t>cuando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/>
                </a:tc>
              </a:tr>
              <a:tr h="1072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Atención Telefónica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Durante el tiempo de trabajo definido por la empresa (8x5).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 spc="-5">
                          <a:effectLst/>
                        </a:rPr>
                        <a:t>A</a:t>
                      </a:r>
                      <a:r>
                        <a:rPr lang="es-ES" sz="900">
                          <a:effectLst/>
                        </a:rPr>
                        <a:t>p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>
                          <a:effectLst/>
                        </a:rPr>
                        <a:t>op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ado pa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>
                          <a:effectLst/>
                        </a:rPr>
                        <a:t>a 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nc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den</a:t>
                      </a:r>
                      <a:r>
                        <a:rPr lang="es-ES" sz="900" spc="5">
                          <a:effectLst/>
                        </a:rPr>
                        <a:t>t</a:t>
                      </a:r>
                      <a:r>
                        <a:rPr lang="es-ES" sz="900">
                          <a:effectLst/>
                        </a:rPr>
                        <a:t>es de menor impacto en función del análisis, riesgo y criticidad.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</a:tr>
              <a:tr h="1705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E-mail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Los </a:t>
                      </a:r>
                      <a:r>
                        <a:rPr lang="es-ES" sz="900" spc="5">
                          <a:effectLst/>
                        </a:rPr>
                        <a:t>m</a:t>
                      </a:r>
                      <a:r>
                        <a:rPr lang="es-ES" sz="900">
                          <a:effectLst/>
                        </a:rPr>
                        <a:t>ensa</a:t>
                      </a:r>
                      <a:r>
                        <a:rPr lang="es-ES" sz="900" spc="5">
                          <a:effectLst/>
                        </a:rPr>
                        <a:t>j</a:t>
                      </a:r>
                      <a:r>
                        <a:rPr lang="es-ES" sz="900" spc="-15">
                          <a:effectLst/>
                        </a:rPr>
                        <a:t>e</a:t>
                      </a:r>
                      <a:r>
                        <a:rPr lang="es-ES" sz="900">
                          <a:effectLst/>
                        </a:rPr>
                        <a:t>s p</a:t>
                      </a:r>
                      <a:r>
                        <a:rPr lang="es-ES" sz="900" spc="-15">
                          <a:effectLst/>
                        </a:rPr>
                        <a:t>u</a:t>
                      </a:r>
                      <a:r>
                        <a:rPr lang="es-ES" sz="900">
                          <a:effectLst/>
                        </a:rPr>
                        <a:t>eden </a:t>
                      </a:r>
                      <a:r>
                        <a:rPr lang="es-ES" sz="900" spc="5">
                          <a:effectLst/>
                        </a:rPr>
                        <a:t>enviarse</a:t>
                      </a:r>
                      <a:r>
                        <a:rPr lang="es-ES" sz="900">
                          <a:effectLst/>
                        </a:rPr>
                        <a:t> en cua</a:t>
                      </a:r>
                      <a:r>
                        <a:rPr lang="es-ES" sz="900" spc="-15">
                          <a:effectLst/>
                        </a:rPr>
                        <a:t>l</a:t>
                      </a:r>
                      <a:r>
                        <a:rPr lang="es-ES" sz="900" spc="10">
                          <a:effectLst/>
                        </a:rPr>
                        <a:t>q</a:t>
                      </a:r>
                      <a:r>
                        <a:rPr lang="es-ES" sz="900">
                          <a:effectLst/>
                        </a:rPr>
                        <a:t>u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er </a:t>
                      </a:r>
                      <a:r>
                        <a:rPr lang="es-ES" sz="900" spc="5">
                          <a:effectLst/>
                        </a:rPr>
                        <a:t>m</a:t>
                      </a:r>
                      <a:r>
                        <a:rPr lang="es-ES" sz="900">
                          <a:effectLst/>
                        </a:rPr>
                        <a:t>o</a:t>
                      </a:r>
                      <a:r>
                        <a:rPr lang="es-ES" sz="900" spc="5">
                          <a:effectLst/>
                        </a:rPr>
                        <a:t>m</a:t>
                      </a:r>
                      <a:r>
                        <a:rPr lang="es-ES" sz="900">
                          <a:effectLst/>
                        </a:rPr>
                        <a:t>e</a:t>
                      </a:r>
                      <a:r>
                        <a:rPr lang="es-ES" sz="900" spc="-15">
                          <a:effectLst/>
                        </a:rPr>
                        <a:t>n</a:t>
                      </a:r>
                      <a:r>
                        <a:rPr lang="es-ES" sz="900" spc="5">
                          <a:effectLst/>
                        </a:rPr>
                        <a:t>t</a:t>
                      </a:r>
                      <a:r>
                        <a:rPr lang="es-ES" sz="900">
                          <a:effectLst/>
                        </a:rPr>
                        <a:t>o. </a:t>
                      </a:r>
                      <a:r>
                        <a:rPr lang="es-ES" sz="900" spc="5">
                          <a:effectLst/>
                        </a:rPr>
                        <a:t>G</a:t>
                      </a:r>
                      <a:r>
                        <a:rPr lang="es-ES" sz="900">
                          <a:effectLst/>
                        </a:rPr>
                        <a:t>en</a:t>
                      </a:r>
                      <a:r>
                        <a:rPr lang="es-ES" sz="900" spc="-15">
                          <a:effectLst/>
                        </a:rPr>
                        <a:t>e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>
                          <a:effectLst/>
                        </a:rPr>
                        <a:t>a</a:t>
                      </a:r>
                      <a:r>
                        <a:rPr lang="es-ES" sz="900" spc="-5">
                          <a:effectLst/>
                        </a:rPr>
                        <a:t>l</a:t>
                      </a:r>
                      <a:r>
                        <a:rPr lang="es-ES" sz="900" spc="5">
                          <a:effectLst/>
                        </a:rPr>
                        <a:t>m</a:t>
                      </a:r>
                      <a:r>
                        <a:rPr lang="es-ES" sz="900">
                          <a:effectLst/>
                        </a:rPr>
                        <a:t>en</a:t>
                      </a:r>
                      <a:r>
                        <a:rPr lang="es-ES" sz="900" spc="-5">
                          <a:effectLst/>
                        </a:rPr>
                        <a:t>t</a:t>
                      </a:r>
                      <a:r>
                        <a:rPr lang="es-ES" sz="900">
                          <a:effectLst/>
                        </a:rPr>
                        <a:t>e</a:t>
                      </a:r>
                      <a:r>
                        <a:rPr lang="es-ES" sz="900" spc="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se a</a:t>
                      </a:r>
                      <a:r>
                        <a:rPr lang="es-ES" sz="900" spc="5">
                          <a:effectLst/>
                        </a:rPr>
                        <a:t>t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enden</a:t>
                      </a:r>
                      <a:r>
                        <a:rPr lang="es-ES" sz="900" spc="14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en</a:t>
                      </a:r>
                      <a:r>
                        <a:rPr lang="es-ES" sz="900" spc="14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el</a:t>
                      </a:r>
                      <a:r>
                        <a:rPr lang="es-ES" sz="900" spc="13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o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>
                          <a:effectLst/>
                        </a:rPr>
                        <a:t>den</a:t>
                      </a:r>
                      <a:r>
                        <a:rPr lang="es-ES" sz="900" spc="14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en</a:t>
                      </a:r>
                      <a:r>
                        <a:rPr lang="es-ES" sz="900" spc="125">
                          <a:effectLst/>
                        </a:rPr>
                        <a:t> </a:t>
                      </a:r>
                      <a:r>
                        <a:rPr lang="es-ES" sz="900" spc="10">
                          <a:effectLst/>
                        </a:rPr>
                        <a:t>q</a:t>
                      </a:r>
                      <a:r>
                        <a:rPr lang="es-ES" sz="900">
                          <a:effectLst/>
                        </a:rPr>
                        <a:t>ue son</a:t>
                      </a:r>
                      <a:r>
                        <a:rPr lang="es-ES" sz="900" spc="5">
                          <a:effectLst/>
                        </a:rPr>
                        <a:t> r</a:t>
                      </a:r>
                      <a:r>
                        <a:rPr lang="es-ES" sz="900">
                          <a:effectLst/>
                        </a:rPr>
                        <a:t>ec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b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dos dentro del plazo establecido 8x5.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 spc="-5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 spc="-5">
                          <a:effectLst/>
                        </a:rPr>
                        <a:t>Cuando no se trata </a:t>
                      </a:r>
                      <a:r>
                        <a:rPr lang="es-ES" sz="900">
                          <a:effectLst/>
                        </a:rPr>
                        <a:t>de </a:t>
                      </a:r>
                      <a:r>
                        <a:rPr lang="es-ES" sz="900" spc="50">
                          <a:effectLst/>
                        </a:rPr>
                        <a:t> </a:t>
                      </a:r>
                      <a:r>
                        <a:rPr lang="es-ES" sz="900" spc="-15">
                          <a:effectLst/>
                        </a:rPr>
                        <a:t>incidentes </a:t>
                      </a:r>
                      <a:r>
                        <a:rPr lang="es-ES" sz="900">
                          <a:effectLst/>
                        </a:rPr>
                        <a:t>con p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o</a:t>
                      </a:r>
                      <a:r>
                        <a:rPr lang="es-ES" sz="900" spc="5">
                          <a:effectLst/>
                        </a:rPr>
                        <a:t>r</a:t>
                      </a:r>
                      <a:r>
                        <a:rPr lang="es-ES" sz="900" spc="-5">
                          <a:effectLst/>
                        </a:rPr>
                        <a:t>i</a:t>
                      </a:r>
                      <a:r>
                        <a:rPr lang="es-ES" sz="900">
                          <a:effectLst/>
                        </a:rPr>
                        <a:t>dad</a:t>
                      </a:r>
                      <a:r>
                        <a:rPr lang="es-ES" sz="900" spc="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a</a:t>
                      </a:r>
                      <a:r>
                        <a:rPr lang="es-ES" sz="900" spc="-5">
                          <a:effectLst/>
                        </a:rPr>
                        <a:t>l</a:t>
                      </a:r>
                      <a:r>
                        <a:rPr lang="es-ES" sz="900" spc="5">
                          <a:effectLst/>
                        </a:rPr>
                        <a:t>t</a:t>
                      </a:r>
                      <a:r>
                        <a:rPr lang="es-ES" sz="900">
                          <a:effectLst/>
                        </a:rPr>
                        <a:t>a.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</a:tr>
              <a:tr h="728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Personal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Pueden acercarse a la mesa de ayuda en el horario establecido. 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Dependiendo de la gravedad del incidente.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</a:tr>
              <a:tr h="1457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>
                          <a:effectLst/>
                        </a:rPr>
                        <a:t>Web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952500" algn="l"/>
                          <a:tab pos="1739900" algn="l"/>
                        </a:tabLs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952500" algn="l"/>
                          <a:tab pos="1739900" algn="l"/>
                        </a:tabLs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952500" algn="l"/>
                          <a:tab pos="1739900" algn="l"/>
                        </a:tabLst>
                      </a:pPr>
                      <a:r>
                        <a:rPr lang="es-EC" sz="900">
                          <a:effectLst/>
                        </a:rPr>
                        <a:t>La as</a:t>
                      </a:r>
                      <a:r>
                        <a:rPr lang="es-EC" sz="900" spc="-5">
                          <a:effectLst/>
                        </a:rPr>
                        <a:t>i</a:t>
                      </a:r>
                      <a:r>
                        <a:rPr lang="es-EC" sz="900" spc="-10">
                          <a:effectLst/>
                        </a:rPr>
                        <a:t>s</a:t>
                      </a:r>
                      <a:r>
                        <a:rPr lang="es-EC" sz="900" spc="5">
                          <a:effectLst/>
                        </a:rPr>
                        <a:t>t</a:t>
                      </a:r>
                      <a:r>
                        <a:rPr lang="es-EC" sz="900">
                          <a:effectLst/>
                        </a:rPr>
                        <a:t>enc</a:t>
                      </a:r>
                      <a:r>
                        <a:rPr lang="es-EC" sz="900" spc="-5">
                          <a:effectLst/>
                        </a:rPr>
                        <a:t>i</a:t>
                      </a:r>
                      <a:r>
                        <a:rPr lang="es-EC" sz="900">
                          <a:effectLst/>
                        </a:rPr>
                        <a:t>a es</a:t>
                      </a:r>
                      <a:r>
                        <a:rPr lang="es-EC" sz="900" spc="5">
                          <a:effectLst/>
                        </a:rPr>
                        <a:t>t</a:t>
                      </a:r>
                      <a:r>
                        <a:rPr lang="es-EC" sz="900">
                          <a:effectLst/>
                        </a:rPr>
                        <a:t>á d</a:t>
                      </a:r>
                      <a:r>
                        <a:rPr lang="es-EC" sz="900" spc="-5">
                          <a:effectLst/>
                        </a:rPr>
                        <a:t>i</a:t>
                      </a:r>
                      <a:r>
                        <a:rPr lang="es-EC" sz="900">
                          <a:effectLst/>
                        </a:rPr>
                        <a:t>spon</a:t>
                      </a:r>
                      <a:r>
                        <a:rPr lang="es-EC" sz="900" spc="-5">
                          <a:effectLst/>
                        </a:rPr>
                        <a:t>i</a:t>
                      </a:r>
                      <a:r>
                        <a:rPr lang="es-EC" sz="900">
                          <a:effectLst/>
                        </a:rPr>
                        <a:t>b</a:t>
                      </a:r>
                      <a:r>
                        <a:rPr lang="es-EC" sz="900" spc="-5">
                          <a:effectLst/>
                        </a:rPr>
                        <a:t>l</a:t>
                      </a:r>
                      <a:r>
                        <a:rPr lang="es-EC" sz="900">
                          <a:effectLst/>
                        </a:rPr>
                        <a:t>e</a:t>
                      </a:r>
                      <a:r>
                        <a:rPr lang="es-EC" sz="900" spc="5">
                          <a:effectLst/>
                        </a:rPr>
                        <a:t> </a:t>
                      </a:r>
                      <a:r>
                        <a:rPr lang="es-EC" sz="900">
                          <a:effectLst/>
                        </a:rPr>
                        <a:t>8x5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900" spc="-5" dirty="0">
                          <a:effectLst/>
                        </a:rPr>
                        <a:t>Disponible solo para el personal de HUAWEI, </a:t>
                      </a:r>
                      <a:r>
                        <a:rPr lang="es-ES" sz="900" dirty="0">
                          <a:effectLst/>
                        </a:rPr>
                        <a:t>cuando se requiera de  a</a:t>
                      </a:r>
                      <a:r>
                        <a:rPr lang="es-ES" sz="900" spc="-5" dirty="0">
                          <a:effectLst/>
                        </a:rPr>
                        <a:t>l</a:t>
                      </a:r>
                      <a:r>
                        <a:rPr lang="es-ES" sz="900" spc="10" dirty="0">
                          <a:effectLst/>
                        </a:rPr>
                        <a:t>g</a:t>
                      </a:r>
                      <a:r>
                        <a:rPr lang="es-ES" sz="900" dirty="0">
                          <a:effectLst/>
                        </a:rPr>
                        <a:t>una </a:t>
                      </a:r>
                      <a:r>
                        <a:rPr lang="es-ES" sz="900" spc="5" dirty="0">
                          <a:effectLst/>
                        </a:rPr>
                        <a:t>r</a:t>
                      </a:r>
                      <a:r>
                        <a:rPr lang="es-ES" sz="900" dirty="0">
                          <a:effectLst/>
                        </a:rPr>
                        <a:t>eso</a:t>
                      </a:r>
                      <a:r>
                        <a:rPr lang="es-ES" sz="900" spc="-5" dirty="0">
                          <a:effectLst/>
                        </a:rPr>
                        <a:t>l</a:t>
                      </a:r>
                      <a:r>
                        <a:rPr lang="es-ES" sz="900" dirty="0">
                          <a:effectLst/>
                        </a:rPr>
                        <a:t>uc</a:t>
                      </a:r>
                      <a:r>
                        <a:rPr lang="es-ES" sz="900" spc="-5" dirty="0">
                          <a:effectLst/>
                        </a:rPr>
                        <a:t>i</a:t>
                      </a:r>
                      <a:r>
                        <a:rPr lang="es-ES" sz="900" dirty="0">
                          <a:effectLst/>
                        </a:rPr>
                        <a:t>ón  a incidentes  conoc</a:t>
                      </a:r>
                      <a:r>
                        <a:rPr lang="es-ES" sz="900" spc="-5" dirty="0">
                          <a:effectLst/>
                        </a:rPr>
                        <a:t>i</a:t>
                      </a:r>
                      <a:r>
                        <a:rPr lang="es-ES" sz="900" dirty="0">
                          <a:effectLst/>
                        </a:rPr>
                        <a:t>dos (Base del Conocimiento)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61" marR="550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2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MECANISMOS DE LA MESA DE SERVICIOS PROPUESTAS</a:t>
            </a:r>
            <a:endParaRPr lang="es-EC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054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ACTIVIDADES DE LA MESA DE SERVICIOS.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CL" dirty="0"/>
              <a:t>Responder a los incidentes o requerimientos de los usuarios de </a:t>
            </a:r>
            <a:r>
              <a:rPr lang="es-CL" dirty="0" err="1" smtClean="0"/>
              <a:t>Huawei</a:t>
            </a:r>
            <a:r>
              <a:rPr lang="es-CL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CL" dirty="0"/>
              <a:t>Registrar todos los incidentes, permitiendo la gestión en el tiempo del servicio, agregando valor a través del mejoramiento continuo y la retroalimentación</a:t>
            </a:r>
            <a:r>
              <a:rPr lang="es-CL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CL" dirty="0"/>
              <a:t>Solucionar la mayor parte de los incidentes durante el primer contacto, lo cual permite que en un alto porcentaje se cumplan los </a:t>
            </a:r>
            <a:r>
              <a:rPr lang="es-CL" dirty="0" err="1" smtClean="0"/>
              <a:t>SLAs</a:t>
            </a:r>
            <a:r>
              <a:rPr lang="es-CL" dirty="0" smtClean="0"/>
              <a:t>. </a:t>
            </a:r>
          </a:p>
          <a:p>
            <a:pPr lvl="0"/>
            <a:endParaRPr lang="es-EC" dirty="0"/>
          </a:p>
          <a:p>
            <a:pPr lvl="0"/>
            <a:r>
              <a:rPr lang="es-EC" dirty="0"/>
              <a:t>Escalar a los técnicos del Nivel 2 (Soporte Técnico) aquellos incidentes que no puedan ser resueltos en el Nivel 1(Mesa de Ayuda</a:t>
            </a:r>
            <a:r>
              <a:rPr lang="es-EC" dirty="0" smtClean="0"/>
              <a:t>).</a:t>
            </a:r>
          </a:p>
          <a:p>
            <a:pPr lvl="0"/>
            <a:endParaRPr lang="es-EC" dirty="0"/>
          </a:p>
          <a:p>
            <a:pPr lvl="0"/>
            <a:r>
              <a:rPr lang="es-EC" dirty="0"/>
              <a:t>Hacer seguimiento a todos los casos asignados hasta su cierre.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6963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C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PRIORIDADES DE LA MESA DE SERVICIOS EN HUAWEI. 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C" b="1" dirty="0"/>
              <a:t>Prioridad Alta:</a:t>
            </a:r>
            <a:r>
              <a:rPr lang="es-EC" dirty="0"/>
              <a:t> </a:t>
            </a:r>
            <a:r>
              <a:rPr lang="es-EC" dirty="0" smtClean="0"/>
              <a:t>Cuando </a:t>
            </a:r>
            <a:r>
              <a:rPr lang="es-EC" dirty="0"/>
              <a:t>hay afectación a todos los usuarios</a:t>
            </a:r>
            <a:r>
              <a:rPr lang="es-EC" dirty="0" smtClean="0"/>
              <a:t>.</a:t>
            </a:r>
          </a:p>
          <a:p>
            <a:pPr fontAlgn="base"/>
            <a:endParaRPr lang="es-EC" dirty="0"/>
          </a:p>
          <a:p>
            <a:pPr fontAlgn="base"/>
            <a:r>
              <a:rPr lang="es-EC" b="1" dirty="0"/>
              <a:t>Prioridad Media:</a:t>
            </a:r>
            <a:r>
              <a:rPr lang="es-EC" dirty="0"/>
              <a:t> </a:t>
            </a:r>
            <a:r>
              <a:rPr lang="es-EC" dirty="0" smtClean="0"/>
              <a:t>Cuando </a:t>
            </a:r>
            <a:r>
              <a:rPr lang="es-EC" dirty="0"/>
              <a:t>se afecta a un grupo de usuarios o a toda una Unidad</a:t>
            </a:r>
            <a:r>
              <a:rPr lang="es-EC" dirty="0" smtClean="0"/>
              <a:t>.</a:t>
            </a:r>
          </a:p>
          <a:p>
            <a:pPr fontAlgn="base"/>
            <a:endParaRPr lang="es-EC" dirty="0"/>
          </a:p>
          <a:p>
            <a:pPr fontAlgn="base"/>
            <a:r>
              <a:rPr lang="es-EC" b="1" dirty="0"/>
              <a:t>Prioridad  Normal</a:t>
            </a:r>
            <a:r>
              <a:rPr lang="es-EC" dirty="0"/>
              <a:t>: </a:t>
            </a:r>
            <a:r>
              <a:rPr lang="es-EC" dirty="0" smtClean="0"/>
              <a:t>Cuando </a:t>
            </a:r>
            <a:r>
              <a:rPr lang="es-EC" dirty="0"/>
              <a:t>solo se afecta a un usuario.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58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56216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C" b="1" dirty="0"/>
              <a:t>Jefe de la Mesa de Servicios </a:t>
            </a:r>
            <a:endParaRPr lang="es-EC" b="1" dirty="0" smtClean="0"/>
          </a:p>
          <a:p>
            <a:pPr marL="109728" indent="0" algn="just">
              <a:buNone/>
            </a:pPr>
            <a:endParaRPr lang="es-EC" b="1" dirty="0" smtClean="0"/>
          </a:p>
          <a:p>
            <a:pPr lvl="0" algn="just"/>
            <a:r>
              <a:rPr lang="es-EC" sz="2400" dirty="0"/>
              <a:t>Supervisar el personal que esté a su cargo</a:t>
            </a:r>
            <a:r>
              <a:rPr lang="es-EC" sz="2400" dirty="0" smtClean="0"/>
              <a:t>.</a:t>
            </a:r>
            <a:endParaRPr lang="es-EC" sz="2100" dirty="0"/>
          </a:p>
          <a:p>
            <a:pPr lvl="0" algn="just"/>
            <a:r>
              <a:rPr lang="es-EC" sz="2400" dirty="0" smtClean="0"/>
              <a:t>Aplicar </a:t>
            </a:r>
            <a:r>
              <a:rPr lang="es-EC" sz="2400" dirty="0"/>
              <a:t>las mejores prácticas definidas por ITIL</a:t>
            </a:r>
            <a:r>
              <a:rPr lang="es-EC" sz="2400" dirty="0" smtClean="0"/>
              <a:t>.</a:t>
            </a:r>
            <a:endParaRPr lang="es-EC" sz="2100" dirty="0"/>
          </a:p>
          <a:p>
            <a:pPr lvl="0" algn="just"/>
            <a:r>
              <a:rPr lang="es-EC" sz="2400" dirty="0"/>
              <a:t>Realizar estadísticas de incidentes</a:t>
            </a:r>
            <a:r>
              <a:rPr lang="es-EC" sz="2400" dirty="0" smtClean="0"/>
              <a:t>.</a:t>
            </a:r>
            <a:endParaRPr lang="es-EC" sz="2100" dirty="0"/>
          </a:p>
          <a:p>
            <a:pPr lvl="0" algn="just"/>
            <a:r>
              <a:rPr lang="es-EC" sz="2400" dirty="0"/>
              <a:t>Mantener una actitud proactiva frente a las oportunidades de mejora de los servicios</a:t>
            </a:r>
            <a:r>
              <a:rPr lang="es-EC" sz="2400" dirty="0" smtClean="0"/>
              <a:t>.</a:t>
            </a:r>
            <a:endParaRPr lang="es-EC" sz="2100" dirty="0"/>
          </a:p>
          <a:p>
            <a:pPr lvl="0" algn="just"/>
            <a:r>
              <a:rPr lang="es-EC" sz="2400" dirty="0"/>
              <a:t>Coordinar la realización de la encuesta de satisfacción del </a:t>
            </a:r>
            <a:r>
              <a:rPr lang="es-EC" sz="2400" dirty="0" smtClean="0"/>
              <a:t>servicio dentro </a:t>
            </a:r>
            <a:r>
              <a:rPr lang="es-EC" sz="2400" dirty="0"/>
              <a:t>de </a:t>
            </a:r>
            <a:r>
              <a:rPr lang="es-EC" sz="2400" dirty="0" err="1" smtClean="0"/>
              <a:t>Huawei</a:t>
            </a:r>
            <a:r>
              <a:rPr lang="es-EC" sz="2400" dirty="0" smtClean="0"/>
              <a:t>.</a:t>
            </a:r>
            <a:endParaRPr lang="es-EC" sz="2100" dirty="0"/>
          </a:p>
          <a:p>
            <a:pPr lvl="0" algn="just"/>
            <a:r>
              <a:rPr lang="es-EC" sz="2400" dirty="0"/>
              <a:t>Supervisar y brindar capacitación al personal</a:t>
            </a:r>
            <a:r>
              <a:rPr lang="es-EC" sz="2400" dirty="0" smtClean="0"/>
              <a:t>.</a:t>
            </a:r>
            <a:endParaRPr lang="es-EC" sz="2100" dirty="0"/>
          </a:p>
          <a:p>
            <a:pPr algn="just"/>
            <a:endParaRPr lang="es-EC" b="1" dirty="0"/>
          </a:p>
          <a:p>
            <a:pPr algn="just"/>
            <a:endParaRPr lang="es-EC" dirty="0"/>
          </a:p>
          <a:p>
            <a:pPr algn="just"/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1066800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C" sz="3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PERSONAL ROLES Y RESPONSABILIDADES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18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ES" b="1" dirty="0" smtClean="0"/>
              <a:t>TEMA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161277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“</a:t>
            </a:r>
            <a:r>
              <a:rPr lang="es-MX" sz="2800" dirty="0" smtClean="0">
                <a:solidFill>
                  <a:schemeClr val="tx1"/>
                </a:solidFill>
              </a:rPr>
              <a:t>ANÁLISIS</a:t>
            </a:r>
            <a:r>
              <a:rPr lang="es-MX" sz="2800" dirty="0">
                <a:solidFill>
                  <a:schemeClr val="tx1"/>
                </a:solidFill>
              </a:rPr>
              <a:t>, DISEÑO Y PLAN DE IMPLANTACIÓN DE LA “MESA DE SERVICIOS” DE LA EMPRESA HUAWEI UTILIZANDO ITIL </a:t>
            </a:r>
            <a:r>
              <a:rPr lang="es-MX" sz="2800" dirty="0" smtClean="0">
                <a:solidFill>
                  <a:schemeClr val="tx1"/>
                </a:solidFill>
              </a:rPr>
              <a:t>V3”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C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PERSONAL ROLES Y RESPONSABILIDADES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3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es-EC" sz="3100" b="1" dirty="0">
                <a:solidFill>
                  <a:schemeClr val="tx1"/>
                </a:solidFill>
              </a:rPr>
              <a:t>Agentes de la Mesa de </a:t>
            </a:r>
            <a:r>
              <a:rPr lang="es-EC" sz="3100" b="1" dirty="0" smtClean="0">
                <a:solidFill>
                  <a:schemeClr val="tx1"/>
                </a:solidFill>
              </a:rPr>
              <a:t>Ayuda</a:t>
            </a:r>
            <a:endParaRPr lang="es-EC" sz="3100" b="1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es-EC" sz="2400" dirty="0"/>
          </a:p>
          <a:p>
            <a:pPr lvl="0" algn="just"/>
            <a:r>
              <a:rPr lang="es-EC" dirty="0"/>
              <a:t>Recibir llamadas, correos o mensajes de los usuarios de </a:t>
            </a:r>
            <a:r>
              <a:rPr lang="es-EC" dirty="0" err="1" smtClean="0"/>
              <a:t>Huawei</a:t>
            </a:r>
            <a:r>
              <a:rPr lang="es-EC" dirty="0"/>
              <a:t>.</a:t>
            </a:r>
            <a:endParaRPr lang="es-EC" sz="2400" dirty="0"/>
          </a:p>
          <a:p>
            <a:pPr lvl="0" algn="just"/>
            <a:r>
              <a:rPr lang="es-EC" dirty="0" smtClean="0"/>
              <a:t>Identificar </a:t>
            </a:r>
            <a:r>
              <a:rPr lang="es-EC" dirty="0"/>
              <a:t>los incidentes  hasta su resolución.</a:t>
            </a:r>
            <a:endParaRPr lang="es-EC" sz="2400" dirty="0"/>
          </a:p>
          <a:p>
            <a:pPr algn="just"/>
            <a:r>
              <a:rPr lang="es-EC" dirty="0"/>
              <a:t>Confirmar la satisfacción del usuario con respecto a la solución </a:t>
            </a:r>
            <a:r>
              <a:rPr lang="es-EC" dirty="0" smtClean="0"/>
              <a:t>brindada.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19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71464"/>
            <a:ext cx="8229600" cy="5103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C" b="1" dirty="0"/>
              <a:t>Técnicos de la Mesa de </a:t>
            </a:r>
            <a:r>
              <a:rPr lang="es-EC" b="1" dirty="0" smtClean="0"/>
              <a:t>Servicios</a:t>
            </a:r>
          </a:p>
          <a:p>
            <a:pPr marL="109728" lvl="0" indent="0" algn="just">
              <a:buNone/>
            </a:pPr>
            <a:endParaRPr lang="es-EC" b="1" dirty="0" smtClean="0"/>
          </a:p>
          <a:p>
            <a:pPr algn="just"/>
            <a:r>
              <a:rPr lang="es-EC" sz="2400" dirty="0"/>
              <a:t>Atención en sitio para dar solución a los incidentes reportados por los </a:t>
            </a:r>
            <a:r>
              <a:rPr lang="es-EC" sz="2400" dirty="0" smtClean="0"/>
              <a:t>usuarios cuando sea asignado por la Mesa de Ayuda.</a:t>
            </a:r>
            <a:endParaRPr lang="es-EC" sz="2400" dirty="0"/>
          </a:p>
          <a:p>
            <a:pPr algn="just"/>
            <a:r>
              <a:rPr lang="es-EC" sz="2400" dirty="0"/>
              <a:t>Ejecutar trabajos de mantenimiento preventivo y correctivo de los equipos de computación de la organización.</a:t>
            </a:r>
          </a:p>
          <a:p>
            <a:pPr lvl="0" algn="just"/>
            <a:r>
              <a:rPr lang="es-EC" sz="2400" dirty="0"/>
              <a:t>Soporte en sistemas informáticos.</a:t>
            </a:r>
            <a:endParaRPr lang="es-EC" sz="2000" dirty="0"/>
          </a:p>
          <a:p>
            <a:pPr lvl="0" algn="just"/>
            <a:r>
              <a:rPr lang="es-EC" sz="2400" dirty="0" smtClean="0"/>
              <a:t>Capacitar </a:t>
            </a:r>
            <a:r>
              <a:rPr lang="es-EC" sz="2400" dirty="0"/>
              <a:t>a los usuarios en el uso de herramientas. </a:t>
            </a:r>
            <a:endParaRPr lang="es-EC" sz="2000" dirty="0"/>
          </a:p>
          <a:p>
            <a:pPr algn="just"/>
            <a:r>
              <a:rPr lang="es-EC" sz="2400" dirty="0"/>
              <a:t>Documentar las soluciones dadas para mantener actualizado el Catálogo de Servicios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324544" y="404664"/>
            <a:ext cx="871296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>
              <a:spcBef>
                <a:spcPct val="0"/>
              </a:spcBef>
            </a:pPr>
            <a:r>
              <a:rPr lang="es-EC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PERSONAL ROLES </a:t>
            </a:r>
            <a:r>
              <a:rPr lang="es-EC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 RESPONSABILIDADES</a:t>
            </a:r>
            <a:endParaRPr lang="es-EC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7345" y="685800"/>
            <a:ext cx="8167370" cy="706582"/>
          </a:xfrm>
        </p:spPr>
        <p:txBody>
          <a:bodyPr>
            <a:normAutofit/>
          </a:bodyPr>
          <a:lstStyle/>
          <a:p>
            <a:r>
              <a:rPr lang="es-EC" b="1" dirty="0" smtClean="0"/>
              <a:t>ESQUEMA DE SOPORTE</a:t>
            </a:r>
            <a:endParaRPr lang="es-EC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5342890"/>
            <a:ext cx="5497195" cy="962025"/>
          </a:xfrm>
          <a:prstGeom prst="rect">
            <a:avLst/>
          </a:prstGeom>
          <a:solidFill>
            <a:srgbClr val="FFC00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ES" sz="1200" kern="1200" dirty="0">
                <a:solidFill>
                  <a:srgbClr val="C00000"/>
                </a:solidFill>
                <a:effectLst/>
                <a:latin typeface="Tahoma"/>
                <a:ea typeface="Times New Roman"/>
                <a:cs typeface="Times New Roman"/>
              </a:rPr>
              <a:t>Prioridad Alta: cuando hay afectación a todos los usuarios.</a:t>
            </a:r>
            <a:endParaRPr lang="es-EC" sz="1200" dirty="0">
              <a:effectLst/>
              <a:latin typeface="Times New Roman"/>
              <a:ea typeface="Times New Roman"/>
            </a:endParaRPr>
          </a:p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ES" sz="1200" kern="1200" dirty="0">
                <a:solidFill>
                  <a:srgbClr val="C00000"/>
                </a:solidFill>
                <a:effectLst/>
                <a:latin typeface="Tahoma"/>
                <a:ea typeface="Times New Roman"/>
                <a:cs typeface="Times New Roman"/>
              </a:rPr>
              <a:t>Prioridad Media: cuando se afecta a un grupo de usuarios o a toda una Unidad.</a:t>
            </a:r>
            <a:endParaRPr lang="es-EC" sz="1200" dirty="0">
              <a:effectLst/>
              <a:latin typeface="Times New Roman"/>
              <a:ea typeface="Times New Roman"/>
            </a:endParaRPr>
          </a:p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ES" sz="1200" kern="1200" dirty="0">
                <a:solidFill>
                  <a:srgbClr val="C00000"/>
                </a:solidFill>
                <a:effectLst/>
                <a:latin typeface="Tahoma"/>
                <a:ea typeface="Times New Roman"/>
                <a:cs typeface="Times New Roman"/>
              </a:rPr>
              <a:t>Prioridad  Normal: cuando solo se afecta a un usuario.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857375" y="2673985"/>
            <a:ext cx="2604770" cy="1290320"/>
          </a:xfrm>
          <a:prstGeom prst="rect">
            <a:avLst/>
          </a:prstGeom>
          <a:solidFill>
            <a:srgbClr val="94AE5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N2 de Soporte Técnico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2735" y="5534478"/>
            <a:ext cx="1986025" cy="568325"/>
          </a:xfrm>
          <a:prstGeom prst="rect">
            <a:avLst/>
          </a:prstGeom>
          <a:solidFill>
            <a:srgbClr val="10A7B7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helpdesk@huawei.com.ec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857375" y="4114165"/>
            <a:ext cx="2604770" cy="642620"/>
          </a:xfrm>
          <a:prstGeom prst="rect">
            <a:avLst/>
          </a:prstGeom>
          <a:solidFill>
            <a:srgbClr val="94AE5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Requerimientos 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371715" y="2695575"/>
            <a:ext cx="1367790" cy="642620"/>
          </a:xfrm>
          <a:prstGeom prst="rect">
            <a:avLst/>
          </a:prstGeom>
          <a:solidFill>
            <a:srgbClr val="94AE5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Jefe de la Mesa de Ayuda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42 CuadroTexto"/>
          <p:cNvSpPr txBox="1"/>
          <p:nvPr/>
        </p:nvSpPr>
        <p:spPr>
          <a:xfrm>
            <a:off x="8166100" y="2380615"/>
            <a:ext cx="697230" cy="31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MX" sz="1200" kern="1200">
                <a:solidFill>
                  <a:srgbClr val="C00000"/>
                </a:solidFill>
                <a:effectLst/>
                <a:latin typeface="Tahoma"/>
                <a:ea typeface="Times New Roman"/>
                <a:cs typeface="Times New Roman"/>
              </a:rPr>
              <a:t>15 min.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44 Conector recto"/>
          <p:cNvCxnSpPr/>
          <p:nvPr/>
        </p:nvCxnSpPr>
        <p:spPr bwMode="auto">
          <a:xfrm>
            <a:off x="3924300" y="2404110"/>
            <a:ext cx="41433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45 Conector recto de flecha"/>
          <p:cNvCxnSpPr/>
          <p:nvPr/>
        </p:nvCxnSpPr>
        <p:spPr bwMode="auto">
          <a:xfrm>
            <a:off x="8067040" y="2403475"/>
            <a:ext cx="0" cy="2876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26 Conector recto de flecha"/>
          <p:cNvCxnSpPr/>
          <p:nvPr/>
        </p:nvCxnSpPr>
        <p:spPr bwMode="auto">
          <a:xfrm>
            <a:off x="1739900" y="2632075"/>
            <a:ext cx="0" cy="24955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29 CuadroTexto"/>
          <p:cNvSpPr txBox="1"/>
          <p:nvPr/>
        </p:nvSpPr>
        <p:spPr>
          <a:xfrm>
            <a:off x="4593590" y="2039620"/>
            <a:ext cx="3507105" cy="367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s-MX" sz="1200" kern="1200">
                <a:solidFill>
                  <a:srgbClr val="9C9E9E"/>
                </a:solidFill>
                <a:effectLst/>
                <a:latin typeface="Tahoma"/>
                <a:ea typeface="Times New Roman"/>
                <a:cs typeface="Times New Roman"/>
              </a:rPr>
              <a:t>Escalamiento jerárquico </a:t>
            </a:r>
            <a:r>
              <a:rPr lang="es-MX" sz="1400" kern="1200">
                <a:solidFill>
                  <a:srgbClr val="9C9E9E"/>
                </a:solidFill>
                <a:effectLst/>
                <a:latin typeface="Tahoma"/>
                <a:ea typeface="Times New Roman"/>
                <a:cs typeface="Times New Roman"/>
              </a:rPr>
              <a:t>(incidentes mayores)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6" name="30 CuadroTexto"/>
          <p:cNvSpPr txBox="1"/>
          <p:nvPr/>
        </p:nvSpPr>
        <p:spPr>
          <a:xfrm rot="16200000">
            <a:off x="682308" y="3836987"/>
            <a:ext cx="1706880" cy="329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430"/>
              </a:spcBef>
              <a:spcAft>
                <a:spcPts val="0"/>
              </a:spcAft>
            </a:pPr>
            <a:r>
              <a:rPr lang="es-MX" sz="1200" kern="1200">
                <a:solidFill>
                  <a:srgbClr val="9C9E9E"/>
                </a:solidFill>
                <a:effectLst/>
                <a:latin typeface="Tahoma"/>
                <a:ea typeface="Times New Roman"/>
                <a:cs typeface="Times New Roman"/>
              </a:rPr>
              <a:t>Escalamiento funcional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371715" y="3676650"/>
            <a:ext cx="1367790" cy="642620"/>
          </a:xfrm>
          <a:prstGeom prst="rect">
            <a:avLst/>
          </a:prstGeom>
          <a:solidFill>
            <a:srgbClr val="94AE5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Director de TI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8" name="45 Conector recto de flecha"/>
          <p:cNvCxnSpPr/>
          <p:nvPr/>
        </p:nvCxnSpPr>
        <p:spPr bwMode="auto">
          <a:xfrm>
            <a:off x="8057515" y="3341370"/>
            <a:ext cx="0" cy="2876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45 Conector recto de flecha"/>
          <p:cNvCxnSpPr/>
          <p:nvPr/>
        </p:nvCxnSpPr>
        <p:spPr bwMode="auto">
          <a:xfrm>
            <a:off x="8047990" y="4317365"/>
            <a:ext cx="0" cy="2876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7371715" y="4583430"/>
            <a:ext cx="1367790" cy="642620"/>
          </a:xfrm>
          <a:prstGeom prst="rect">
            <a:avLst/>
          </a:prstGeom>
          <a:solidFill>
            <a:srgbClr val="94AE5A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ES_tradnl" sz="1200" kern="1200">
                <a:solidFill>
                  <a:srgbClr val="FFFFFF"/>
                </a:solidFill>
                <a:effectLst/>
                <a:latin typeface="Tahoma"/>
                <a:ea typeface="MS PGothic"/>
                <a:cs typeface="Times New Roman"/>
              </a:rPr>
              <a:t>Director de TI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295400" y="1770899"/>
            <a:ext cx="2600960" cy="761365"/>
          </a:xfrm>
          <a:prstGeom prst="rect">
            <a:avLst/>
          </a:prstGeom>
          <a:solidFill>
            <a:srgbClr val="10A7B7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ES" sz="1200" kern="1200" dirty="0">
                <a:solidFill>
                  <a:srgbClr val="052385"/>
                </a:solidFill>
                <a:effectLst/>
                <a:latin typeface="Tahoma"/>
                <a:ea typeface="Times New Roman"/>
                <a:cs typeface="Times New Roman"/>
              </a:rPr>
              <a:t>Mesa de ayuda – N1</a:t>
            </a:r>
            <a:endParaRPr lang="es-EC" sz="1200" dirty="0">
              <a:effectLst/>
              <a:latin typeface="Times New Roman"/>
              <a:ea typeface="Times New Roman"/>
            </a:endParaRPr>
          </a:p>
          <a:p>
            <a:pPr fontAlgn="base">
              <a:spcBef>
                <a:spcPts val="290"/>
              </a:spcBef>
              <a:spcAft>
                <a:spcPts val="0"/>
              </a:spcAft>
            </a:pPr>
            <a:r>
              <a:rPr lang="es-ES" sz="1200" dirty="0">
                <a:solidFill>
                  <a:srgbClr val="052385"/>
                </a:solidFill>
                <a:latin typeface="Tahoma"/>
                <a:ea typeface="Times New Roman"/>
                <a:cs typeface="Times New Roman"/>
              </a:rPr>
              <a:t>A</a:t>
            </a:r>
            <a:r>
              <a:rPr lang="es-ES" sz="1200" kern="1200" dirty="0" smtClean="0">
                <a:solidFill>
                  <a:srgbClr val="052385"/>
                </a:solidFill>
                <a:effectLst/>
                <a:latin typeface="Tahoma"/>
                <a:ea typeface="Times New Roman"/>
                <a:cs typeface="Times New Roman"/>
              </a:rPr>
              <a:t>tender</a:t>
            </a:r>
            <a:r>
              <a:rPr lang="es-ES" sz="1200" kern="1200" dirty="0">
                <a:solidFill>
                  <a:srgbClr val="052385"/>
                </a:solidFill>
                <a:effectLst/>
                <a:latin typeface="Tahoma"/>
                <a:ea typeface="Times New Roman"/>
                <a:cs typeface="Times New Roman"/>
              </a:rPr>
              <a:t>, resolver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1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E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Elaboración del plan de implantación de la nueva mesa de servicios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b="1" dirty="0"/>
              <a:t>Objetivo </a:t>
            </a:r>
            <a:r>
              <a:rPr lang="es-ES" b="1" dirty="0" smtClean="0"/>
              <a:t>General</a:t>
            </a:r>
          </a:p>
          <a:p>
            <a:endParaRPr lang="es-EC" dirty="0"/>
          </a:p>
          <a:p>
            <a:pPr algn="just"/>
            <a:r>
              <a:rPr lang="es-ES" sz="2400" b="1" dirty="0"/>
              <a:t> </a:t>
            </a:r>
            <a:r>
              <a:rPr lang="es-ES" sz="2400" dirty="0" smtClean="0"/>
              <a:t>Implantar </a:t>
            </a:r>
            <a:r>
              <a:rPr lang="es-ES" sz="2400" dirty="0"/>
              <a:t>una Mesa de servicio en HUAWEI  para lograr un alto nivel de </a:t>
            </a:r>
            <a:r>
              <a:rPr lang="es-ES" sz="2400" dirty="0" smtClean="0"/>
              <a:t>adaptabilidad </a:t>
            </a:r>
            <a:r>
              <a:rPr lang="es-ES" sz="2400" dirty="0"/>
              <a:t>a las necesidades de la empresa.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21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792088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C" sz="4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FACTORES DE ÉXITO</a:t>
            </a:r>
            <a:r>
              <a:rPr lang="es-EC" b="1" dirty="0" smtClean="0"/>
              <a:t>.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C" dirty="0"/>
              <a:t>Adecuado reclutamiento del personal, mantenerlo motivado evitando la rotación excesiva causando una pérdida de experiencia adquirida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Entregar al usuario final un servicio de calidad, mejorando la atención en el primer contacto y reduciendo los tiempos de solución de los incidentes, cumpliendo con los niveles de servicios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Dar seguimiento hasta la resolución de los incidentes reportados por los usuarios. </a:t>
            </a:r>
            <a:endParaRPr lang="es-EC" dirty="0" smtClean="0"/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Claridad en la definición de los roles y sus responsabilidades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Elaborar informes semanales y mensuales que permitan llevar un control de métricas e indicadores de rendimiento que permitan tomar decisiones para la mejorara del servicio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algn="just"/>
            <a:r>
              <a:rPr lang="es-EC" dirty="0"/>
              <a:t>Proveer de materiales y herramientas adecuadas que permitan tener un personal de servicio TI preparado para dar soporte.</a:t>
            </a:r>
          </a:p>
        </p:txBody>
      </p:sp>
    </p:spTree>
    <p:extLst>
      <p:ext uri="{BB962C8B-B14F-4D97-AF65-F5344CB8AC3E}">
        <p14:creationId xmlns:p14="http://schemas.microsoft.com/office/powerpoint/2010/main" val="15312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66800"/>
          </a:xfrm>
        </p:spPr>
        <p:txBody>
          <a:bodyPr/>
          <a:lstStyle/>
          <a:p>
            <a:r>
              <a:rPr lang="es-ES" b="1" dirty="0" smtClean="0"/>
              <a:t>MODELO PROPUESTO</a:t>
            </a:r>
            <a:endParaRPr lang="es-ES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Picture 4" descr="9right.gif (3443 bytes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17694"/>
              </p:ext>
            </p:extLst>
          </p:nvPr>
        </p:nvGraphicFramePr>
        <p:xfrm>
          <a:off x="611560" y="1268760"/>
          <a:ext cx="7776864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6" r:id="rId5" imgW="6106789" imgH="4246664" progId="Visio.Drawing.11">
                  <p:embed/>
                </p:oleObj>
              </mc:Choice>
              <mc:Fallback>
                <p:oleObj r:id="rId5" imgW="6106789" imgH="4246664" progId="Visio.Drawing.11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7776864" cy="5040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796950"/>
          </a:xfrm>
        </p:spPr>
        <p:txBody>
          <a:bodyPr>
            <a:normAutofit/>
          </a:bodyPr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9182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000" dirty="0" smtClean="0"/>
              <a:t>El desarrollo del presente proyecto de Tesis ha contribuido sobre el tema de que ITIL es una guía de mejores prácticas aplicadas a la gestión de los servicio de TI.	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/>
              <a:t>La falta de </a:t>
            </a:r>
            <a:r>
              <a:rPr lang="es-ES" sz="2000" dirty="0" smtClean="0"/>
              <a:t>organización influye en la mala atención al usuario, con tiempos de solución de incidentes muy altos lo cual deriva en la insatisfacción por el servicio TI recibido.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Al no llevar un registro de  </a:t>
            </a:r>
            <a:r>
              <a:rPr lang="es-ES" sz="2000" dirty="0"/>
              <a:t>indicadores de desempeño </a:t>
            </a:r>
            <a:r>
              <a:rPr lang="es-ES" sz="2000" dirty="0" smtClean="0"/>
              <a:t>conlleva en la falta de información necesaria que permita encontrar falencias del servicio evitando  mejorar la calidad del mismo.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Con </a:t>
            </a:r>
            <a:r>
              <a:rPr lang="es-ES" sz="2000" dirty="0"/>
              <a:t>ITIL se establece un marco de referencia para la comunicación interna entre los usuarios de la </a:t>
            </a:r>
            <a:r>
              <a:rPr lang="es-ES" sz="2000" dirty="0" smtClean="0"/>
              <a:t>organización con el departamento de TI, </a:t>
            </a:r>
            <a:r>
              <a:rPr lang="es-ES" sz="2000" dirty="0"/>
              <a:t>permitiendo una mejor identificación de los procesos de la Mesa de Servicios inexistentes en la actualidad en </a:t>
            </a:r>
            <a:r>
              <a:rPr lang="es-ES" sz="2000" dirty="0" err="1" smtClean="0"/>
              <a:t>Huawei</a:t>
            </a:r>
            <a:r>
              <a:rPr lang="es-ES" sz="2000" dirty="0" smtClean="0"/>
              <a:t> observados luego del análisis de la situación actual.</a:t>
            </a:r>
          </a:p>
          <a:p>
            <a:pPr lvl="0" algn="just"/>
            <a:endParaRPr lang="es-EC" sz="2000" dirty="0" smtClean="0"/>
          </a:p>
          <a:p>
            <a:pPr marL="109728" lvl="0" indent="0" algn="just">
              <a:buNone/>
            </a:pPr>
            <a:endParaRPr lang="es-EC" sz="2000" dirty="0" smtClean="0"/>
          </a:p>
          <a:p>
            <a:pPr lvl="0" algn="just">
              <a:buNone/>
            </a:pPr>
            <a:endParaRPr lang="es-ES" sz="2400" dirty="0" smtClean="0"/>
          </a:p>
          <a:p>
            <a:pPr lvl="0" algn="just"/>
            <a:endParaRPr lang="es-ES" sz="2000" dirty="0"/>
          </a:p>
        </p:txBody>
      </p:sp>
      <p:pic>
        <p:nvPicPr>
          <p:cNvPr id="5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68132"/>
            <a:ext cx="8229600" cy="4409140"/>
          </a:xfrm>
        </p:spPr>
        <p:txBody>
          <a:bodyPr>
            <a:normAutofit/>
          </a:bodyPr>
          <a:lstStyle/>
          <a:p>
            <a:pPr algn="just"/>
            <a:r>
              <a:rPr lang="es-EC" sz="2000" dirty="0" smtClean="0"/>
              <a:t>Se recomienda la implementación del presente Proyecto de Tesis en </a:t>
            </a:r>
            <a:r>
              <a:rPr lang="es-EC" sz="2000" dirty="0" err="1" smtClean="0"/>
              <a:t>Huawei</a:t>
            </a:r>
            <a:r>
              <a:rPr lang="es-EC" sz="2000" dirty="0" smtClean="0"/>
              <a:t>, continuado con la siguiente fase de ITIL que es la Transición del Servicio, para entregar a los usuarios internos un mejor servicio de TI.</a:t>
            </a:r>
          </a:p>
          <a:p>
            <a:pPr algn="just"/>
            <a:endParaRPr lang="es-EC" sz="2000" dirty="0" smtClean="0"/>
          </a:p>
          <a:p>
            <a:pPr lvl="0" algn="just"/>
            <a:r>
              <a:rPr lang="es-EC" sz="2000" dirty="0" smtClean="0"/>
              <a:t>Aprovechar el marco de referencia que brinda  ITIL ya que permite organizar al Departamento de TI de </a:t>
            </a:r>
            <a:r>
              <a:rPr lang="es-EC" sz="2000" dirty="0" err="1" smtClean="0"/>
              <a:t>Huawei</a:t>
            </a:r>
            <a:r>
              <a:rPr lang="es-EC" sz="2000" dirty="0" smtClean="0"/>
              <a:t> mejorando de esta manera la comunicación con el resto de áreas de la organización.</a:t>
            </a:r>
          </a:p>
          <a:p>
            <a:pPr lvl="0" algn="just"/>
            <a:endParaRPr lang="es-EC" sz="2000" dirty="0" smtClean="0"/>
          </a:p>
          <a:p>
            <a:pPr lvl="0" algn="just"/>
            <a:r>
              <a:rPr lang="es-EC" sz="2000" dirty="0"/>
              <a:t>Capacitar continuamente al </a:t>
            </a:r>
            <a:r>
              <a:rPr lang="es-EC" sz="2000" dirty="0" smtClean="0"/>
              <a:t>personal técnico </a:t>
            </a:r>
            <a:r>
              <a:rPr lang="es-EC" sz="2000" dirty="0"/>
              <a:t>de la </a:t>
            </a:r>
            <a:r>
              <a:rPr lang="es-EC" sz="2000" dirty="0" smtClean="0"/>
              <a:t>organización, manteniendo un compromiso de mejoramiento continuo en la actualización de los conocimientos, aplicados para entregar de servicios de calidad al resto de  usuarios de </a:t>
            </a:r>
            <a:r>
              <a:rPr lang="es-EC" sz="2000" dirty="0" err="1" smtClean="0"/>
              <a:t>Huawei</a:t>
            </a:r>
            <a:r>
              <a:rPr lang="es-EC" sz="2000" dirty="0" smtClean="0"/>
              <a:t>.</a:t>
            </a:r>
          </a:p>
          <a:p>
            <a:pPr lvl="0" algn="just"/>
            <a:endParaRPr lang="es-EC" sz="2000" dirty="0" smtClean="0"/>
          </a:p>
          <a:p>
            <a:pPr lvl="0" algn="just"/>
            <a:endParaRPr lang="es-ES" sz="2400" dirty="0" smtClean="0"/>
          </a:p>
          <a:p>
            <a:pPr algn="just"/>
            <a:endParaRPr lang="es-ES" sz="2400" dirty="0"/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53273" y="6165304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706438"/>
          </a:xfrm>
        </p:spPr>
        <p:txBody>
          <a:bodyPr/>
          <a:lstStyle/>
          <a:p>
            <a:r>
              <a:rPr lang="es-ES" b="1" dirty="0"/>
              <a:t>RECOMENDACIONES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229600" cy="1066800"/>
          </a:xfrm>
        </p:spPr>
        <p:txBody>
          <a:bodyPr/>
          <a:lstStyle/>
          <a:p>
            <a:r>
              <a:rPr lang="es-EC" dirty="0" smtClean="0"/>
              <a:t>GRACIAS POR LA ATENCIÓN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46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ANTECEDENTES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503221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Para la</a:t>
            </a:r>
            <a:r>
              <a:rPr lang="es-EC" sz="2800" dirty="0" smtClean="0">
                <a:solidFill>
                  <a:schemeClr val="tx1"/>
                </a:solidFill>
              </a:rPr>
              <a:t> </a:t>
            </a:r>
            <a:r>
              <a:rPr lang="es-EC" sz="2800" dirty="0">
                <a:solidFill>
                  <a:schemeClr val="tx1"/>
                </a:solidFill>
              </a:rPr>
              <a:t>implantación del marco ITIL se analizó </a:t>
            </a:r>
            <a:r>
              <a:rPr lang="es-EC" sz="2800" dirty="0" smtClean="0">
                <a:solidFill>
                  <a:schemeClr val="tx1"/>
                </a:solidFill>
              </a:rPr>
              <a:t>las </a:t>
            </a:r>
            <a:r>
              <a:rPr lang="es-EC" sz="2800" dirty="0">
                <a:solidFill>
                  <a:schemeClr val="tx1"/>
                </a:solidFill>
              </a:rPr>
              <a:t>necesidades de </a:t>
            </a:r>
            <a:r>
              <a:rPr lang="es-EC" sz="2800" dirty="0" err="1" smtClean="0">
                <a:solidFill>
                  <a:schemeClr val="tx1"/>
                </a:solidFill>
              </a:rPr>
              <a:t>Huawei</a:t>
            </a:r>
            <a:r>
              <a:rPr lang="es-EC" sz="2800" dirty="0" smtClean="0">
                <a:solidFill>
                  <a:schemeClr val="tx1"/>
                </a:solidFill>
              </a:rPr>
              <a:t> </a:t>
            </a:r>
            <a:r>
              <a:rPr lang="es-EC" dirty="0" smtClean="0"/>
              <a:t>para</a:t>
            </a:r>
            <a:r>
              <a:rPr lang="es-EC" sz="2800" dirty="0" smtClean="0">
                <a:solidFill>
                  <a:schemeClr val="tx1"/>
                </a:solidFill>
              </a:rPr>
              <a:t> </a:t>
            </a:r>
            <a:r>
              <a:rPr lang="es-EC" sz="2800" dirty="0">
                <a:solidFill>
                  <a:schemeClr val="tx1"/>
                </a:solidFill>
              </a:rPr>
              <a:t>brindar un mejor </a:t>
            </a:r>
            <a:r>
              <a:rPr lang="es-EC" sz="2800" dirty="0" smtClean="0">
                <a:solidFill>
                  <a:schemeClr val="tx1"/>
                </a:solidFill>
              </a:rPr>
              <a:t>servicio de TI </a:t>
            </a:r>
            <a:r>
              <a:rPr lang="es-EC" sz="2800" dirty="0">
                <a:solidFill>
                  <a:schemeClr val="tx1"/>
                </a:solidFill>
              </a:rPr>
              <a:t>a sus </a:t>
            </a:r>
            <a:r>
              <a:rPr lang="es-EC" sz="2800" dirty="0" smtClean="0">
                <a:solidFill>
                  <a:schemeClr val="tx1"/>
                </a:solidFill>
              </a:rPr>
              <a:t>usuarios. </a:t>
            </a:r>
            <a:r>
              <a:rPr lang="es-EC" sz="2800" dirty="0">
                <a:solidFill>
                  <a:schemeClr val="tx1"/>
                </a:solidFill>
              </a:rPr>
              <a:t>Por esta razón, se busca una solución tecnológica y administrativa que permita mejorar la disponibilidad y la utilización de los Recursos </a:t>
            </a:r>
            <a:r>
              <a:rPr lang="es-EC" sz="2800" dirty="0" smtClean="0">
                <a:solidFill>
                  <a:schemeClr val="tx1"/>
                </a:solidFill>
              </a:rPr>
              <a:t>TI.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658" y="980728"/>
            <a:ext cx="8229600" cy="1066800"/>
          </a:xfrm>
        </p:spPr>
        <p:txBody>
          <a:bodyPr/>
          <a:lstStyle/>
          <a:p>
            <a:r>
              <a:rPr lang="es-ES" b="1" dirty="0" smtClean="0"/>
              <a:t>JUSTIFICACIÓN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7658" y="2420888"/>
            <a:ext cx="8229600" cy="362784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C" sz="2800" dirty="0" smtClean="0">
                <a:solidFill>
                  <a:schemeClr val="tx1"/>
                </a:solidFill>
              </a:rPr>
              <a:t>Mediante ITIL se pretende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mejorar la calidad del servicio a través de la aplicación de las mejores prácticas de la tecnología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de información orientada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al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negocio,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partiendo de un análisis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profundo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que permita dar  un diagnóstico sobre la situación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actual de la empresa, para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tomar las acciones pertinentes en cuanto al funcionamiento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del </a:t>
            </a:r>
            <a:r>
              <a:rPr lang="es-ES" dirty="0">
                <a:solidFill>
                  <a:schemeClr val="tx1"/>
                </a:solidFill>
                <a:cs typeface="Arial" charset="0"/>
              </a:rPr>
              <a:t>centro de </a:t>
            </a:r>
            <a:r>
              <a:rPr lang="es-ES" dirty="0" smtClean="0">
                <a:solidFill>
                  <a:schemeClr val="tx1"/>
                </a:solidFill>
                <a:cs typeface="Arial" charset="0"/>
              </a:rPr>
              <a:t>servicios.</a:t>
            </a:r>
            <a:endParaRPr lang="es-EC" sz="2800" dirty="0" smtClean="0"/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 GENERAL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354" y="3284984"/>
            <a:ext cx="8136904" cy="1224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800" dirty="0">
                <a:solidFill>
                  <a:schemeClr val="tx1"/>
                </a:solidFill>
              </a:rPr>
              <a:t>Realizar el análisis, diseño y plan de implantación de la “Mesa de Servicios” de la empresa HUAWEI utilizando ITIL V3.0.</a:t>
            </a:r>
            <a:endParaRPr lang="es-ES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7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219" y="476672"/>
            <a:ext cx="8229600" cy="1066800"/>
          </a:xfrm>
        </p:spPr>
        <p:txBody>
          <a:bodyPr/>
          <a:lstStyle/>
          <a:p>
            <a:r>
              <a:rPr lang="es-ES" b="1" dirty="0" smtClean="0"/>
              <a:t>OBJETIVOS ESPECÍFICOS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35855"/>
            <a:ext cx="8229600" cy="3753385"/>
          </a:xfrm>
        </p:spPr>
        <p:txBody>
          <a:bodyPr>
            <a:normAutofit/>
          </a:bodyPr>
          <a:lstStyle/>
          <a:p>
            <a:pPr lvl="0" algn="just"/>
            <a:r>
              <a:rPr lang="es-ES" sz="2400" dirty="0">
                <a:solidFill>
                  <a:schemeClr val="tx1"/>
                </a:solidFill>
              </a:rPr>
              <a:t>Realizar un diagnóstico de la situación actual del área de TI en Huawei.</a:t>
            </a:r>
          </a:p>
          <a:p>
            <a:pPr algn="just"/>
            <a:r>
              <a:rPr lang="es-EC" sz="2400" dirty="0">
                <a:solidFill>
                  <a:schemeClr val="tx1"/>
                </a:solidFill>
              </a:rPr>
              <a:t>Recopilar datos, información, métricas de rendimiento que sustenten los niveles de atención a los </a:t>
            </a:r>
            <a:r>
              <a:rPr lang="es-EC" sz="2400" dirty="0" smtClean="0">
                <a:solidFill>
                  <a:schemeClr val="tx1"/>
                </a:solidFill>
              </a:rPr>
              <a:t>usuarios.</a:t>
            </a:r>
            <a:endParaRPr lang="es-EC" sz="2400" dirty="0">
              <a:solidFill>
                <a:schemeClr val="tx1"/>
              </a:solidFill>
            </a:endParaRPr>
          </a:p>
          <a:p>
            <a:pPr lvl="0" algn="just"/>
            <a:r>
              <a:rPr lang="es-EC" sz="2400" dirty="0">
                <a:solidFill>
                  <a:schemeClr val="tx1"/>
                </a:solidFill>
              </a:rPr>
              <a:t>Revisar, analizar y mejorar el diseño de los procesos y definir responsabilidades en forma conjunta con </a:t>
            </a:r>
            <a:r>
              <a:rPr lang="es-EC" sz="2400" dirty="0" err="1" smtClean="0">
                <a:solidFill>
                  <a:schemeClr val="tx1"/>
                </a:solidFill>
              </a:rPr>
              <a:t>Huawei</a:t>
            </a:r>
            <a:r>
              <a:rPr lang="es-EC" sz="24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es-EC" sz="2400" dirty="0" smtClean="0">
                <a:solidFill>
                  <a:schemeClr val="tx1"/>
                </a:solidFill>
              </a:rPr>
              <a:t>Elaborar </a:t>
            </a:r>
            <a:r>
              <a:rPr lang="es-EC" sz="2400" dirty="0">
                <a:solidFill>
                  <a:schemeClr val="tx1"/>
                </a:solidFill>
              </a:rPr>
              <a:t>un plan de implantación claro y </a:t>
            </a:r>
            <a:r>
              <a:rPr lang="es-EC" sz="2400" dirty="0" smtClean="0">
                <a:solidFill>
                  <a:schemeClr val="tx1"/>
                </a:solidFill>
              </a:rPr>
              <a:t>conciso </a:t>
            </a:r>
            <a:r>
              <a:rPr lang="es-EC" sz="2400" dirty="0">
                <a:solidFill>
                  <a:schemeClr val="tx1"/>
                </a:solidFill>
              </a:rPr>
              <a:t>de la Mesa de Servicios.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ALCANCE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182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Cubrir las necesidades del departamento de TI de la empresa mediante la utilización de ITIL.</a:t>
            </a:r>
          </a:p>
          <a:p>
            <a:pPr lvl="0" algn="just"/>
            <a:r>
              <a:rPr lang="es-ES" dirty="0">
                <a:solidFill>
                  <a:schemeClr val="tx1"/>
                </a:solidFill>
              </a:rPr>
              <a:t>Minimizar al máximo la </a:t>
            </a:r>
            <a:r>
              <a:rPr lang="es-ES" dirty="0" smtClean="0">
                <a:solidFill>
                  <a:schemeClr val="tx1"/>
                </a:solidFill>
              </a:rPr>
              <a:t>indisponibilidad </a:t>
            </a:r>
            <a:r>
              <a:rPr lang="es-ES" dirty="0"/>
              <a:t>o</a:t>
            </a:r>
            <a:r>
              <a:rPr lang="es-ES" dirty="0" smtClean="0">
                <a:solidFill>
                  <a:schemeClr val="tx1"/>
                </a:solidFill>
              </a:rPr>
              <a:t>perativa </a:t>
            </a:r>
            <a:r>
              <a:rPr lang="es-ES" dirty="0">
                <a:solidFill>
                  <a:schemeClr val="tx1"/>
                </a:solidFill>
              </a:rPr>
              <a:t>de los </a:t>
            </a:r>
            <a:r>
              <a:rPr lang="es-ES" dirty="0" smtClean="0">
                <a:solidFill>
                  <a:schemeClr val="tx1"/>
                </a:solidFill>
              </a:rPr>
              <a:t>servicios.</a:t>
            </a:r>
            <a:endParaRPr lang="es-EC" dirty="0">
              <a:solidFill>
                <a:schemeClr val="tx1"/>
              </a:solidFill>
            </a:endParaRPr>
          </a:p>
          <a:p>
            <a:pPr lvl="0" algn="just"/>
            <a:r>
              <a:rPr lang="es-ES" dirty="0">
                <a:solidFill>
                  <a:schemeClr val="tx1"/>
                </a:solidFill>
              </a:rPr>
              <a:t>Registrar al menos el 95% de todos los incidentes o requerimientos que se </a:t>
            </a:r>
            <a:r>
              <a:rPr lang="es-ES" dirty="0" smtClean="0">
                <a:solidFill>
                  <a:schemeClr val="tx1"/>
                </a:solidFill>
              </a:rPr>
              <a:t>reporten </a:t>
            </a:r>
            <a:r>
              <a:rPr lang="es-ES" dirty="0">
                <a:solidFill>
                  <a:schemeClr val="tx1"/>
                </a:solidFill>
              </a:rPr>
              <a:t>a la Mesa de Servicios.</a:t>
            </a:r>
            <a:endParaRPr lang="es-EC" dirty="0">
              <a:solidFill>
                <a:schemeClr val="tx1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4" name="Picture 4" descr="9right.gif (3443 bytes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6309320"/>
            <a:ext cx="984898" cy="3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4045</TotalTime>
  <Words>2154</Words>
  <Application>Microsoft Office PowerPoint</Application>
  <PresentationFormat>Presentación en pantalla (4:3)</PresentationFormat>
  <Paragraphs>376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Urbano</vt:lpstr>
      <vt:lpstr>Visio</vt:lpstr>
      <vt:lpstr>Visio.Drawing.11</vt:lpstr>
      <vt:lpstr>ANÁLISIS, DISEÑO Y PLAN DE IMPLANTACIÓN DE LA “MESA DE SERVICIOS” DE LA EMPRESA HUAWEI UTILIZANDO ITIL V3. </vt:lpstr>
      <vt:lpstr>AGENDA</vt:lpstr>
      <vt:lpstr>INTRODUCCIÓN</vt:lpstr>
      <vt:lpstr>TEMA</vt:lpstr>
      <vt:lpstr>ANTECEDENTES</vt:lpstr>
      <vt:lpstr>JUSTIFICACIÓN</vt:lpstr>
      <vt:lpstr>OBJETIVO GENERAL</vt:lpstr>
      <vt:lpstr>OBJETIVOS ESPECÍFICOS</vt:lpstr>
      <vt:lpstr>ALCANCE</vt:lpstr>
      <vt:lpstr> MARCO TEÓRICO</vt:lpstr>
      <vt:lpstr>TECNOLOGÍA DE LA INFORMACIÓN (TI)</vt:lpstr>
      <vt:lpstr>SERVICIOS TI</vt:lpstr>
      <vt:lpstr>ITIL</vt:lpstr>
      <vt:lpstr>CICLO DE VIDA</vt:lpstr>
      <vt:lpstr>VENTAJAS DE ITIL </vt:lpstr>
      <vt:lpstr>MESA DE SERVICIOS</vt:lpstr>
      <vt:lpstr>VENTAJAS DE LA MESA DE SERVICIOS</vt:lpstr>
      <vt:lpstr>ANÁLISIS DE LA SITUACIÓN ACTUAL</vt:lpstr>
      <vt:lpstr>SITUACIÓN ACTUAL DE  HUAWEI </vt:lpstr>
      <vt:lpstr>PROCESO ACTUAL </vt:lpstr>
      <vt:lpstr>HP Service Manager</vt:lpstr>
      <vt:lpstr>ESQUEMA DE ATENCIÓN ACTUAL  </vt:lpstr>
      <vt:lpstr>INDICADORES Y MÉTRICAS</vt:lpstr>
      <vt:lpstr>INDICADORES Y MÉTRICAS</vt:lpstr>
      <vt:lpstr>INDICADORES Y MÉTRICAS</vt:lpstr>
      <vt:lpstr>DEFINICIÓN DEL PROBLEMA DE LA MESA DE SERVICIOS</vt:lpstr>
      <vt:lpstr>ANÁLISIS COMPARATIVO CON ITIL</vt:lpstr>
      <vt:lpstr>DISEÑO DE LA MESA DE SERVICIOS</vt:lpstr>
      <vt:lpstr>   SELECCIÓN DE ALTERNATIVAS    </vt:lpstr>
      <vt:lpstr>NECESIDADES MANIFESTADAS</vt:lpstr>
      <vt:lpstr> ESTRATEGIAS DE IMPLANTACIÓN DE TODOS LOS CAMBIOS </vt:lpstr>
      <vt:lpstr>  UBICACIÓN  DE RECURSOS DE LA MESA DE SERVICIOS </vt:lpstr>
      <vt:lpstr>DISEÑO DEL SERVICIO</vt:lpstr>
      <vt:lpstr>CATALOGO DE SERVICIOS</vt:lpstr>
      <vt:lpstr>GESTIÓN DE DISPONIBILIDAD </vt:lpstr>
      <vt:lpstr>MECANISMOS DE LA MESA DE SERVICIOS PROPUESTAS</vt:lpstr>
      <vt:lpstr>ACTIVIDADES DE LA MESA DE SERVICIOS.</vt:lpstr>
      <vt:lpstr>PRIORIDADES DE LA MESA DE SERVICIOS EN HUAWEI.  </vt:lpstr>
      <vt:lpstr>PERSONAL ROLES Y RESPONSABILIDADES </vt:lpstr>
      <vt:lpstr>PERSONAL ROLES Y RESPONSABILIDADES</vt:lpstr>
      <vt:lpstr>Presentación de PowerPoint</vt:lpstr>
      <vt:lpstr>ESQUEMA DE SOPORTE</vt:lpstr>
      <vt:lpstr>Elaboración del plan de implantación de la nueva mesa de servicios </vt:lpstr>
      <vt:lpstr>FACTORES DE ÉXITO.  </vt:lpstr>
      <vt:lpstr>MODELO PROPUESTO</vt:lpstr>
      <vt:lpstr>CONCLUSIONES</vt:lpstr>
      <vt:lpstr>RECOMENDACIONES</vt:lpstr>
      <vt:lpstr>GRACIAS POR LA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</dc:creator>
  <cp:lastModifiedBy>Santiago Bohorquez</cp:lastModifiedBy>
  <cp:revision>234</cp:revision>
  <dcterms:created xsi:type="dcterms:W3CDTF">2014-08-13T07:49:54Z</dcterms:created>
  <dcterms:modified xsi:type="dcterms:W3CDTF">2014-10-08T04:10:47Z</dcterms:modified>
</cp:coreProperties>
</file>