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9"/>
    <a:srgbClr val="DEDEDE"/>
    <a:srgbClr val="E4E4E4"/>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18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DB435498-3468-4749-96CD-900D3929DCD6}" type="datetimeFigureOut">
              <a:rPr lang="es-ES"/>
              <a:pPr>
                <a:defRPr/>
              </a:pPr>
              <a:t>30/10/2014</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E3A77535-1E0E-4C2E-A01F-0D14D1007A4C}" type="slidenum">
              <a:rPr lang="es-ES"/>
              <a:pPr>
                <a:defRPr/>
              </a:pPr>
              <a:t>‹Nº›</a:t>
            </a:fld>
            <a:endParaRPr lang="es-ES"/>
          </a:p>
        </p:txBody>
      </p:sp>
    </p:spTree>
    <p:extLst>
      <p:ext uri="{BB962C8B-B14F-4D97-AF65-F5344CB8AC3E}">
        <p14:creationId xmlns:p14="http://schemas.microsoft.com/office/powerpoint/2010/main" val="2371570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C6C66C03-8727-49E8-BB68-5A0AD4C25A0D}" type="datetimeFigureOut">
              <a:rPr lang="es-ES"/>
              <a:pPr>
                <a:defRPr/>
              </a:pPr>
              <a:t>30/10/2014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8F4CAE9E-809B-457C-ACDB-EE99B5FA0244}" type="slidenum">
              <a:rPr lang="es-ES"/>
              <a:pPr>
                <a:defRPr/>
              </a:pPr>
              <a:t>‹Nº›</a:t>
            </a:fld>
            <a:endParaRPr lang="es-ES"/>
          </a:p>
        </p:txBody>
      </p:sp>
    </p:spTree>
    <p:extLst>
      <p:ext uri="{BB962C8B-B14F-4D97-AF65-F5344CB8AC3E}">
        <p14:creationId xmlns:p14="http://schemas.microsoft.com/office/powerpoint/2010/main" val="637564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3A8720B-9983-499D-8567-CF1EF9F5DDCC}" type="datetimeFigureOut">
              <a:rPr lang="es-ES"/>
              <a:pPr>
                <a:defRPr/>
              </a:pPr>
              <a:t>30/10/2014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8517B42-E312-42BE-9822-3050F97D5266}" type="slidenum">
              <a:rPr lang="es-ES"/>
              <a:pPr>
                <a:defRPr/>
              </a:pPr>
              <a:t>‹Nº›</a:t>
            </a:fld>
            <a:endParaRPr lang="es-ES"/>
          </a:p>
        </p:txBody>
      </p:sp>
    </p:spTree>
    <p:extLst>
      <p:ext uri="{BB962C8B-B14F-4D97-AF65-F5344CB8AC3E}">
        <p14:creationId xmlns:p14="http://schemas.microsoft.com/office/powerpoint/2010/main" val="2365622896"/>
      </p:ext>
    </p:extLst>
  </p:cSld>
  <p:clrMapOvr>
    <a:masterClrMapping/>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D14BE0B-9432-4442-A011-40EF66E87A5C}" type="datetimeFigureOut">
              <a:rPr lang="es-ES"/>
              <a:pPr>
                <a:defRPr/>
              </a:pPr>
              <a:t>30/10/2014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8B1E023-2B9C-417E-875A-AD128BDBCA94}" type="slidenum">
              <a:rPr lang="es-ES"/>
              <a:pPr>
                <a:defRPr/>
              </a:pPr>
              <a:t>‹Nº›</a:t>
            </a:fld>
            <a:endParaRPr lang="es-ES"/>
          </a:p>
        </p:txBody>
      </p:sp>
    </p:spTree>
    <p:extLst>
      <p:ext uri="{BB962C8B-B14F-4D97-AF65-F5344CB8AC3E}">
        <p14:creationId xmlns:p14="http://schemas.microsoft.com/office/powerpoint/2010/main" val="3344197924"/>
      </p:ext>
    </p:extLst>
  </p:cSld>
  <p:clrMapOvr>
    <a:masterClrMapping/>
  </p:clrMapOvr>
  <p:transitio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9717117-968A-49BC-A524-EE0A4CDA1CD6}" type="datetimeFigureOut">
              <a:rPr lang="es-ES"/>
              <a:pPr>
                <a:defRPr/>
              </a:pPr>
              <a:t>30/10/2014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6BEC6F7-7825-42A4-BD46-FECB50FADEA1}" type="slidenum">
              <a:rPr lang="es-ES"/>
              <a:pPr>
                <a:defRPr/>
              </a:pPr>
              <a:t>‹Nº›</a:t>
            </a:fld>
            <a:endParaRPr lang="es-ES"/>
          </a:p>
        </p:txBody>
      </p:sp>
    </p:spTree>
    <p:extLst>
      <p:ext uri="{BB962C8B-B14F-4D97-AF65-F5344CB8AC3E}">
        <p14:creationId xmlns:p14="http://schemas.microsoft.com/office/powerpoint/2010/main" val="3942958554"/>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B0309E2-A264-47C7-9C56-D44E129C1F09}" type="datetimeFigureOut">
              <a:rPr lang="es-ES"/>
              <a:pPr>
                <a:defRPr/>
              </a:pPr>
              <a:t>30/10/2014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BFED521-43D2-49F9-83FB-C635463D5139}" type="slidenum">
              <a:rPr lang="es-ES"/>
              <a:pPr>
                <a:defRPr/>
              </a:pPr>
              <a:t>‹Nº›</a:t>
            </a:fld>
            <a:endParaRPr lang="es-ES"/>
          </a:p>
        </p:txBody>
      </p:sp>
    </p:spTree>
    <p:extLst>
      <p:ext uri="{BB962C8B-B14F-4D97-AF65-F5344CB8AC3E}">
        <p14:creationId xmlns:p14="http://schemas.microsoft.com/office/powerpoint/2010/main" val="2634842338"/>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76670ED-0BA0-4979-A263-A2FD70DCFF10}" type="datetimeFigureOut">
              <a:rPr lang="es-ES"/>
              <a:pPr>
                <a:defRPr/>
              </a:pPr>
              <a:t>30/10/2014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D9F4070-C41B-46BE-865D-AF7546824D7B}" type="slidenum">
              <a:rPr lang="es-ES"/>
              <a:pPr>
                <a:defRPr/>
              </a:pPr>
              <a:t>‹Nº›</a:t>
            </a:fld>
            <a:endParaRPr lang="es-ES"/>
          </a:p>
        </p:txBody>
      </p:sp>
    </p:spTree>
    <p:extLst>
      <p:ext uri="{BB962C8B-B14F-4D97-AF65-F5344CB8AC3E}">
        <p14:creationId xmlns:p14="http://schemas.microsoft.com/office/powerpoint/2010/main" val="1466735069"/>
      </p:ext>
    </p:extLst>
  </p:cSld>
  <p:clrMapOvr>
    <a:masterClrMapping/>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AAD4588-8993-45A8-9F66-80FAD6262E01}" type="datetimeFigureOut">
              <a:rPr lang="es-ES"/>
              <a:pPr>
                <a:defRPr/>
              </a:pPr>
              <a:t>30/10/2014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97618B6-C70D-4843-B55E-CEC8C6302911}" type="slidenum">
              <a:rPr lang="es-ES"/>
              <a:pPr>
                <a:defRPr/>
              </a:pPr>
              <a:t>‹Nº›</a:t>
            </a:fld>
            <a:endParaRPr lang="es-ES"/>
          </a:p>
        </p:txBody>
      </p:sp>
    </p:spTree>
    <p:extLst>
      <p:ext uri="{BB962C8B-B14F-4D97-AF65-F5344CB8AC3E}">
        <p14:creationId xmlns:p14="http://schemas.microsoft.com/office/powerpoint/2010/main" val="2586886812"/>
      </p:ext>
    </p:extLst>
  </p:cSld>
  <p:clrMapOvr>
    <a:masterClrMapping/>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D2C133EF-7128-4FAF-A679-8501F638D372}" type="datetimeFigureOut">
              <a:rPr lang="es-ES"/>
              <a:pPr>
                <a:defRPr/>
              </a:pPr>
              <a:t>30/10/2014</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9B7E24D2-91DF-4975-9169-C53452060A3E}" type="slidenum">
              <a:rPr lang="es-ES"/>
              <a:pPr>
                <a:defRPr/>
              </a:pPr>
              <a:t>‹Nº›</a:t>
            </a:fld>
            <a:endParaRPr lang="es-ES"/>
          </a:p>
        </p:txBody>
      </p:sp>
    </p:spTree>
    <p:extLst>
      <p:ext uri="{BB962C8B-B14F-4D97-AF65-F5344CB8AC3E}">
        <p14:creationId xmlns:p14="http://schemas.microsoft.com/office/powerpoint/2010/main" val="1946001725"/>
      </p:ext>
    </p:extLst>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1B00D851-24C1-40A8-B7F0-0B7363EEB417}" type="datetimeFigureOut">
              <a:rPr lang="es-ES"/>
              <a:pPr>
                <a:defRPr/>
              </a:pPr>
              <a:t>30/10/2014</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A4C6F8D8-EAEA-4CF4-ADC4-AB3373E9FD6E}" type="slidenum">
              <a:rPr lang="es-ES"/>
              <a:pPr>
                <a:defRPr/>
              </a:pPr>
              <a:t>‹Nº›</a:t>
            </a:fld>
            <a:endParaRPr lang="es-ES"/>
          </a:p>
        </p:txBody>
      </p:sp>
    </p:spTree>
    <p:extLst>
      <p:ext uri="{BB962C8B-B14F-4D97-AF65-F5344CB8AC3E}">
        <p14:creationId xmlns:p14="http://schemas.microsoft.com/office/powerpoint/2010/main" val="2745477745"/>
      </p:ext>
    </p:extLst>
  </p:cSld>
  <p:clrMapOvr>
    <a:masterClrMapping/>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1A2D476-3E53-473C-9987-BBFA367A01A2}" type="datetimeFigureOut">
              <a:rPr lang="es-ES"/>
              <a:pPr>
                <a:defRPr/>
              </a:pPr>
              <a:t>30/10/2014</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D4601C2A-28C3-424D-8D19-57D96A9BBA0A}" type="slidenum">
              <a:rPr lang="es-ES"/>
              <a:pPr>
                <a:defRPr/>
              </a:pPr>
              <a:t>‹Nº›</a:t>
            </a:fld>
            <a:endParaRPr lang="es-ES"/>
          </a:p>
        </p:txBody>
      </p:sp>
    </p:spTree>
    <p:extLst>
      <p:ext uri="{BB962C8B-B14F-4D97-AF65-F5344CB8AC3E}">
        <p14:creationId xmlns:p14="http://schemas.microsoft.com/office/powerpoint/2010/main" val="3737732449"/>
      </p:ext>
    </p:extLst>
  </p:cSld>
  <p:clrMapOvr>
    <a:masterClrMapping/>
  </p:clrMapOvr>
  <p:transitio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0B7F713-4049-45EC-9A4F-12509158B703}" type="datetimeFigureOut">
              <a:rPr lang="es-ES"/>
              <a:pPr>
                <a:defRPr/>
              </a:pPr>
              <a:t>30/10/2014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DA6BFAA-7E8F-472C-BE70-C69AC139EDBF}" type="slidenum">
              <a:rPr lang="es-ES"/>
              <a:pPr>
                <a:defRPr/>
              </a:pPr>
              <a:t>‹Nº›</a:t>
            </a:fld>
            <a:endParaRPr lang="es-ES"/>
          </a:p>
        </p:txBody>
      </p:sp>
    </p:spTree>
    <p:extLst>
      <p:ext uri="{BB962C8B-B14F-4D97-AF65-F5344CB8AC3E}">
        <p14:creationId xmlns:p14="http://schemas.microsoft.com/office/powerpoint/2010/main" val="1999640197"/>
      </p:ext>
    </p:extLst>
  </p:cSld>
  <p:clrMapOvr>
    <a:masterClrMapping/>
  </p:clrMapOvr>
  <p:transitio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05E23BD-EBB0-4226-AE04-E61B991D1AC5}" type="datetimeFigureOut">
              <a:rPr lang="es-ES"/>
              <a:pPr>
                <a:defRPr/>
              </a:pPr>
              <a:t>30/10/2014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6CA7F03-C73A-44E4-8735-31E45A71D237}" type="slidenum">
              <a:rPr lang="es-ES"/>
              <a:pPr>
                <a:defRPr/>
              </a:pPr>
              <a:t>‹Nº›</a:t>
            </a:fld>
            <a:endParaRPr lang="es-ES"/>
          </a:p>
        </p:txBody>
      </p:sp>
    </p:spTree>
    <p:extLst>
      <p:ext uri="{BB962C8B-B14F-4D97-AF65-F5344CB8AC3E}">
        <p14:creationId xmlns:p14="http://schemas.microsoft.com/office/powerpoint/2010/main" val="80245797"/>
      </p:ext>
    </p:extLst>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C238CDA-4B9C-48E5-8B0C-0DD2394632F9}" type="datetimeFigureOut">
              <a:rPr lang="es-ES"/>
              <a:pPr>
                <a:defRPr/>
              </a:pPr>
              <a:t>30/10/2014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AA645BE-06D3-461B-AB7C-064C8DAAFB98}"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1 Título"/>
          <p:cNvSpPr>
            <a:spLocks noGrp="1"/>
          </p:cNvSpPr>
          <p:nvPr>
            <p:ph type="ctrTitle"/>
          </p:nvPr>
        </p:nvSpPr>
        <p:spPr>
          <a:xfrm>
            <a:off x="1101725" y="3436938"/>
            <a:ext cx="7772400" cy="2089150"/>
          </a:xfrm>
        </p:spPr>
        <p:txBody>
          <a:bodyPr/>
          <a:lstStyle/>
          <a:p>
            <a:pPr eaLnBrk="1" hangingPunct="1"/>
            <a:r>
              <a:rPr lang="es-ES" sz="2000" b="1" dirty="0" smtClean="0">
                <a:cs typeface="Arial" charset="0"/>
              </a:rPr>
              <a:t>AUTOR: PAOLA MONTENEGRO BERRAZUETA.</a:t>
            </a:r>
            <a:br>
              <a:rPr lang="es-ES" sz="2000" b="1" dirty="0" smtClean="0">
                <a:cs typeface="Arial" charset="0"/>
              </a:rPr>
            </a:br>
            <a:r>
              <a:rPr lang="es-ES" sz="2000" b="1" dirty="0" smtClean="0">
                <a:cs typeface="Arial" charset="0"/>
              </a:rPr>
              <a:t/>
            </a:r>
            <a:br>
              <a:rPr lang="es-ES" sz="2000" b="1" dirty="0" smtClean="0">
                <a:cs typeface="Arial" charset="0"/>
              </a:rPr>
            </a:br>
            <a:r>
              <a:rPr lang="es-ES" sz="2000" b="1" dirty="0" smtClean="0">
                <a:cs typeface="Arial" charset="0"/>
              </a:rPr>
              <a:t>DIRECTOR: ING. ÁLVARO CARRILLO P, MBA.</a:t>
            </a:r>
            <a:br>
              <a:rPr lang="es-ES" sz="2000" b="1" dirty="0" smtClean="0">
                <a:cs typeface="Arial" charset="0"/>
              </a:rPr>
            </a:br>
            <a:r>
              <a:rPr lang="es-ES" sz="2000" b="1" dirty="0" smtClean="0">
                <a:cs typeface="Arial" charset="0"/>
              </a:rPr>
              <a:t>CODIRECTOR: ING. LUIS TIPÁN, MBA.</a:t>
            </a:r>
          </a:p>
        </p:txBody>
      </p:sp>
      <p:sp>
        <p:nvSpPr>
          <p:cNvPr id="2051" name="1 Título"/>
          <p:cNvSpPr txBox="1">
            <a:spLocks/>
          </p:cNvSpPr>
          <p:nvPr/>
        </p:nvSpPr>
        <p:spPr bwMode="auto">
          <a:xfrm>
            <a:off x="1123950" y="1196975"/>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MX" sz="3200" dirty="0"/>
              <a:t>PLAN FINANCIERO PARA LA CREACIÓN DE UN CENTRO DE AYUDA AL ADULTO MAYOR UBICADO EN LA CIUDAD DE LATACUNGA</a:t>
            </a:r>
            <a:endParaRPr lang="es-ES" sz="3200" b="1" dirty="0">
              <a:latin typeface="Arial" charset="0"/>
            </a:endParaRPr>
          </a:p>
        </p:txBody>
      </p:sp>
    </p:spTree>
  </p:cSld>
  <p:clrMapOvr>
    <a:masterClrMapping/>
  </p:clrMapOvr>
  <p:transition spd="slow"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611560" y="692696"/>
            <a:ext cx="7632848" cy="954107"/>
          </a:xfrm>
          <a:prstGeom prst="rect">
            <a:avLst/>
          </a:prstGeom>
        </p:spPr>
        <p:txBody>
          <a:bodyPr wrap="square">
            <a:spAutoFit/>
          </a:bodyPr>
          <a:lstStyle/>
          <a:p>
            <a:pPr lvl="0"/>
            <a:r>
              <a:rPr lang="es-MX" sz="2800" b="1" dirty="0"/>
              <a:t>Acude actualmente algún centro de cuidado del Adulto Mayor?</a:t>
            </a:r>
            <a:endParaRPr lang="es-EC" sz="2800" dirty="0"/>
          </a:p>
        </p:txBody>
      </p:sp>
      <p:pic>
        <p:nvPicPr>
          <p:cNvPr id="11274"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571" y="2276872"/>
            <a:ext cx="458152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614210" y="2264524"/>
            <a:ext cx="3294112" cy="2677656"/>
          </a:xfrm>
          <a:prstGeom prst="rect">
            <a:avLst/>
          </a:prstGeom>
        </p:spPr>
        <p:txBody>
          <a:bodyPr wrap="square">
            <a:spAutoFit/>
          </a:bodyPr>
          <a:lstStyle/>
          <a:p>
            <a:pPr algn="just"/>
            <a:r>
              <a:rPr lang="es-ES" sz="2800" dirty="0"/>
              <a:t>El 16.32% de adultos mayores encuestados ya acuden actualmente a algún centro de cuidado.</a:t>
            </a:r>
            <a:endParaRPr lang="es-EC" sz="2800" dirty="0"/>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755576" y="620688"/>
            <a:ext cx="7992888" cy="954107"/>
          </a:xfrm>
          <a:prstGeom prst="rect">
            <a:avLst/>
          </a:prstGeom>
        </p:spPr>
        <p:txBody>
          <a:bodyPr wrap="square">
            <a:spAutoFit/>
          </a:bodyPr>
          <a:lstStyle/>
          <a:p>
            <a:pPr lvl="0"/>
            <a:r>
              <a:rPr lang="es-MX" sz="2800" b="1" dirty="0"/>
              <a:t>Considera que debe existir un centro de atención y cuidado para el Adulto Mayor?</a:t>
            </a:r>
            <a:endParaRPr lang="es-EC" sz="2800" dirty="0"/>
          </a:p>
        </p:txBody>
      </p:sp>
      <p:pic>
        <p:nvPicPr>
          <p:cNvPr id="12298"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16" y="2060848"/>
            <a:ext cx="4343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454352" y="1844824"/>
            <a:ext cx="3294112" cy="3539430"/>
          </a:xfrm>
          <a:prstGeom prst="rect">
            <a:avLst/>
          </a:prstGeom>
        </p:spPr>
        <p:txBody>
          <a:bodyPr wrap="square">
            <a:spAutoFit/>
          </a:bodyPr>
          <a:lstStyle/>
          <a:p>
            <a:pPr algn="just"/>
            <a:r>
              <a:rPr lang="es-ES" sz="2800" dirty="0"/>
              <a:t>Un 68.95% de los encuestados consideran que si debe existir en la ciudad de L</a:t>
            </a:r>
            <a:r>
              <a:rPr lang="es-ES" sz="2800" dirty="0" smtClean="0"/>
              <a:t>atacunga </a:t>
            </a:r>
            <a:r>
              <a:rPr lang="es-ES" sz="2800" dirty="0"/>
              <a:t>un Centro de Cuidado y Atención para el Adulto Mayor.</a:t>
            </a:r>
            <a:endParaRPr lang="es-EC" sz="2800" dirty="0"/>
          </a:p>
        </p:txBody>
      </p:sp>
    </p:spTree>
  </p:cSld>
  <p:clrMapOvr>
    <a:masterClrMapping/>
  </p:clrMapOvr>
  <p:transition spd="slow"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539552" y="692696"/>
            <a:ext cx="7992888" cy="523220"/>
          </a:xfrm>
          <a:prstGeom prst="rect">
            <a:avLst/>
          </a:prstGeom>
        </p:spPr>
        <p:txBody>
          <a:bodyPr wrap="square">
            <a:spAutoFit/>
          </a:bodyPr>
          <a:lstStyle/>
          <a:p>
            <a:pPr lvl="0"/>
            <a:r>
              <a:rPr lang="es-MX" sz="2800" b="1" dirty="0"/>
              <a:t>Acudiría a un centro de cuidado del Adulto Mayor?</a:t>
            </a:r>
            <a:endParaRPr lang="es-EC" sz="2800" dirty="0"/>
          </a:p>
        </p:txBody>
      </p:sp>
      <p:pic>
        <p:nvPicPr>
          <p:cNvPr id="13322"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88840"/>
            <a:ext cx="4419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508104" y="1976492"/>
            <a:ext cx="3240360" cy="3108543"/>
          </a:xfrm>
          <a:prstGeom prst="rect">
            <a:avLst/>
          </a:prstGeom>
        </p:spPr>
        <p:txBody>
          <a:bodyPr wrap="square">
            <a:spAutoFit/>
          </a:bodyPr>
          <a:lstStyle/>
          <a:p>
            <a:pPr algn="just"/>
            <a:r>
              <a:rPr lang="es-MX" sz="2800" dirty="0"/>
              <a:t>Un representativo 31.05% de los encuestados si asistirían al Centro de Cuidado y Atención para el Adulto Mayor.</a:t>
            </a:r>
            <a:endParaRPr lang="es-EC" sz="2800" dirty="0"/>
          </a:p>
        </p:txBody>
      </p:sp>
    </p:spTree>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804622" y="764704"/>
            <a:ext cx="5519460" cy="523220"/>
          </a:xfrm>
          <a:prstGeom prst="rect">
            <a:avLst/>
          </a:prstGeom>
        </p:spPr>
        <p:txBody>
          <a:bodyPr wrap="none">
            <a:spAutoFit/>
          </a:bodyPr>
          <a:lstStyle/>
          <a:p>
            <a:pPr lvl="1"/>
            <a:r>
              <a:rPr lang="es-MX" sz="2800" b="1" dirty="0"/>
              <a:t>El tiempo de permanencia sería?</a:t>
            </a:r>
            <a:endParaRPr lang="es-EC" sz="2800" dirty="0"/>
          </a:p>
        </p:txBody>
      </p:sp>
      <p:pic>
        <p:nvPicPr>
          <p:cNvPr id="14349"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555" y="2188443"/>
            <a:ext cx="458152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580112" y="1659572"/>
            <a:ext cx="3168352" cy="3785652"/>
          </a:xfrm>
          <a:prstGeom prst="rect">
            <a:avLst/>
          </a:prstGeom>
        </p:spPr>
        <p:txBody>
          <a:bodyPr wrap="square">
            <a:spAutoFit/>
          </a:bodyPr>
          <a:lstStyle/>
          <a:p>
            <a:pPr algn="just"/>
            <a:r>
              <a:rPr lang="es-MX" sz="2400" dirty="0"/>
              <a:t>Del 31.05% de los encuestados que si asistirían al Centro de Cuidado y Atención para el Adulto Mayor, el 38.14% lo haría de manera permanente (internado) y el 61.86% eventualmente (servicio externo).</a:t>
            </a:r>
            <a:endParaRPr lang="es-EC" sz="2400" dirty="0"/>
          </a:p>
        </p:txBody>
      </p:sp>
    </p:spTree>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611560" y="692696"/>
            <a:ext cx="7992888" cy="954107"/>
          </a:xfrm>
          <a:prstGeom prst="rect">
            <a:avLst/>
          </a:prstGeom>
        </p:spPr>
        <p:txBody>
          <a:bodyPr wrap="square">
            <a:spAutoFit/>
          </a:bodyPr>
          <a:lstStyle/>
          <a:p>
            <a:pPr lvl="0"/>
            <a:r>
              <a:rPr lang="es-MX" sz="2800" b="1" dirty="0"/>
              <a:t>Qué servicios debería brindar el centro de atención del adulto mayor?</a:t>
            </a:r>
            <a:endParaRPr lang="es-EC" sz="2800" dirty="0"/>
          </a:p>
        </p:txBody>
      </p:sp>
      <p:pic>
        <p:nvPicPr>
          <p:cNvPr id="15377"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937845"/>
            <a:ext cx="52673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886400" y="1268760"/>
            <a:ext cx="3150096" cy="4893647"/>
          </a:xfrm>
          <a:prstGeom prst="rect">
            <a:avLst/>
          </a:prstGeom>
        </p:spPr>
        <p:txBody>
          <a:bodyPr wrap="square">
            <a:spAutoFit/>
          </a:bodyPr>
          <a:lstStyle/>
          <a:p>
            <a:pPr algn="just"/>
            <a:r>
              <a:rPr lang="es-MX" sz="2400" dirty="0"/>
              <a:t>Los requerimiento son diversos de los encuestados, pero el centro de atención del Adulto Mayor, abarcará el mayor número de servicios generales y de especialización para atender a un gran porcentaje de la población de éste sector vulnerable de la economía.</a:t>
            </a:r>
            <a:endParaRPr lang="es-EC" sz="2400" dirty="0"/>
          </a:p>
        </p:txBody>
      </p:sp>
    </p:spTree>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611560" y="764704"/>
            <a:ext cx="8064896" cy="954107"/>
          </a:xfrm>
          <a:prstGeom prst="rect">
            <a:avLst/>
          </a:prstGeom>
        </p:spPr>
        <p:txBody>
          <a:bodyPr wrap="square">
            <a:spAutoFit/>
          </a:bodyPr>
          <a:lstStyle/>
          <a:p>
            <a:pPr lvl="0"/>
            <a:r>
              <a:rPr lang="es-MX" sz="2800" b="1" dirty="0"/>
              <a:t>Quién decide en el hogar el traslado suyo a un centro de cuidado?</a:t>
            </a:r>
            <a:endParaRPr lang="es-EC" sz="2800" dirty="0"/>
          </a:p>
        </p:txBody>
      </p:sp>
      <p:pic>
        <p:nvPicPr>
          <p:cNvPr id="16405"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348880"/>
            <a:ext cx="4536504"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814392" y="1772816"/>
            <a:ext cx="3078088" cy="3970318"/>
          </a:xfrm>
          <a:prstGeom prst="rect">
            <a:avLst/>
          </a:prstGeom>
        </p:spPr>
        <p:txBody>
          <a:bodyPr wrap="square">
            <a:spAutoFit/>
          </a:bodyPr>
          <a:lstStyle/>
          <a:p>
            <a:pPr algn="just"/>
            <a:r>
              <a:rPr lang="es-MX" sz="2800" dirty="0"/>
              <a:t>El 69.49% de los adultos mayores encuestados en la zona urbana de la ciudad de Latacunga  toman sus propias decisiones, para asistir o internarse </a:t>
            </a:r>
            <a:endParaRPr lang="es-EC" sz="2800" dirty="0"/>
          </a:p>
        </p:txBody>
      </p:sp>
    </p:spTree>
  </p:cSld>
  <p:clrMapOvr>
    <a:masterClrMapping/>
  </p:clrMapOvr>
  <p:transition spd="slow"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611560" y="1076538"/>
            <a:ext cx="8208912" cy="5016758"/>
          </a:xfrm>
          <a:prstGeom prst="rect">
            <a:avLst/>
          </a:prstGeom>
        </p:spPr>
        <p:txBody>
          <a:bodyPr wrap="square">
            <a:spAutoFit/>
          </a:bodyPr>
          <a:lstStyle/>
          <a:p>
            <a:r>
              <a:rPr lang="es-MX" sz="2000" dirty="0"/>
              <a:t>En </a:t>
            </a:r>
            <a:r>
              <a:rPr lang="es-MX" sz="2000" dirty="0" smtClean="0"/>
              <a:t>Latacunga</a:t>
            </a:r>
            <a:r>
              <a:rPr lang="es-MX" sz="2000" dirty="0"/>
              <a:t>, se encuentra un solo centro de cuidado del adulto </a:t>
            </a:r>
            <a:r>
              <a:rPr lang="es-MX" sz="2000" dirty="0" smtClean="0"/>
              <a:t>mayor:</a:t>
            </a:r>
            <a:endParaRPr lang="es-EC" sz="2000" dirty="0"/>
          </a:p>
          <a:p>
            <a:r>
              <a:rPr lang="es-MX" sz="2000" dirty="0" smtClean="0"/>
              <a:t>Nombre</a:t>
            </a:r>
            <a:r>
              <a:rPr lang="es-MX" sz="2000" dirty="0"/>
              <a:t>:		</a:t>
            </a:r>
            <a:r>
              <a:rPr lang="es-MX" sz="2000" dirty="0" smtClean="0"/>
              <a:t>	Hogar </a:t>
            </a:r>
            <a:r>
              <a:rPr lang="es-MX" sz="2000" dirty="0"/>
              <a:t>de Ancianos Instituto </a:t>
            </a:r>
            <a:r>
              <a:rPr lang="es-MX" sz="2000" dirty="0" err="1"/>
              <a:t>Estupiñán</a:t>
            </a:r>
            <a:r>
              <a:rPr lang="es-MX" sz="2000" dirty="0"/>
              <a:t>. </a:t>
            </a:r>
            <a:endParaRPr lang="es-EC" sz="2000" dirty="0"/>
          </a:p>
          <a:p>
            <a:r>
              <a:rPr lang="es-MX" sz="2000" dirty="0"/>
              <a:t>Descripción:		Centro residencial para personas de la tercera edad.</a:t>
            </a:r>
            <a:endParaRPr lang="es-EC" sz="2000" dirty="0"/>
          </a:p>
          <a:p>
            <a:r>
              <a:rPr lang="es-MX" sz="2000" dirty="0"/>
              <a:t>Dirección:		Juan Abel Echeverría.</a:t>
            </a:r>
            <a:endParaRPr lang="es-EC" sz="2000" dirty="0"/>
          </a:p>
          <a:p>
            <a:r>
              <a:rPr lang="es-MX" sz="2000" dirty="0"/>
              <a:t>Localidad:		Latacunga</a:t>
            </a:r>
            <a:endParaRPr lang="es-EC" sz="2000" dirty="0"/>
          </a:p>
          <a:p>
            <a:r>
              <a:rPr lang="es-MX" sz="2000" dirty="0"/>
              <a:t>Provincia:		Cotopaxi</a:t>
            </a:r>
            <a:endParaRPr lang="es-EC" sz="2000" dirty="0"/>
          </a:p>
          <a:p>
            <a:r>
              <a:rPr lang="es-MX" sz="2000" dirty="0"/>
              <a:t>País:			Ecuador</a:t>
            </a:r>
            <a:endParaRPr lang="es-EC" sz="2000" dirty="0"/>
          </a:p>
          <a:p>
            <a:r>
              <a:rPr lang="es-MX" sz="2000" dirty="0" smtClean="0"/>
              <a:t>Incluye </a:t>
            </a:r>
            <a:r>
              <a:rPr lang="es-MX" sz="2000" dirty="0"/>
              <a:t>los siguientes servicios:</a:t>
            </a:r>
            <a:endParaRPr lang="es-EC" sz="2000" dirty="0"/>
          </a:p>
          <a:p>
            <a:r>
              <a:rPr lang="es-MX" sz="2000" dirty="0" smtClean="0"/>
              <a:t>Cuidado </a:t>
            </a:r>
            <a:r>
              <a:rPr lang="es-MX" sz="2000" dirty="0"/>
              <a:t>espiritual.</a:t>
            </a:r>
            <a:endParaRPr lang="es-EC" sz="2000" dirty="0"/>
          </a:p>
          <a:p>
            <a:pPr lvl="0"/>
            <a:r>
              <a:rPr lang="es-MX" sz="2000" dirty="0"/>
              <a:t>Vivienda</a:t>
            </a:r>
            <a:endParaRPr lang="es-EC" sz="2000" dirty="0"/>
          </a:p>
          <a:p>
            <a:pPr lvl="0"/>
            <a:r>
              <a:rPr lang="es-MX" sz="2000" dirty="0"/>
              <a:t>Alimentación.</a:t>
            </a:r>
            <a:endParaRPr lang="es-EC" sz="2000" dirty="0"/>
          </a:p>
          <a:p>
            <a:pPr lvl="0"/>
            <a:r>
              <a:rPr lang="es-MX" sz="2000" dirty="0"/>
              <a:t>Vestuario.</a:t>
            </a:r>
            <a:endParaRPr lang="es-EC" sz="2000" dirty="0"/>
          </a:p>
          <a:p>
            <a:pPr lvl="0"/>
            <a:r>
              <a:rPr lang="es-MX" sz="2000" dirty="0"/>
              <a:t>Salud.</a:t>
            </a:r>
            <a:endParaRPr lang="es-EC" sz="2000" dirty="0"/>
          </a:p>
          <a:p>
            <a:pPr lvl="0"/>
            <a:r>
              <a:rPr lang="es-MX" sz="2000" dirty="0"/>
              <a:t>Terapia física y ocupacional esporádicamente.</a:t>
            </a:r>
            <a:endParaRPr lang="es-EC" sz="2000" dirty="0"/>
          </a:p>
          <a:p>
            <a:pPr lvl="0"/>
            <a:r>
              <a:rPr lang="es-MX" sz="2000" dirty="0"/>
              <a:t>Servicios </a:t>
            </a:r>
            <a:r>
              <a:rPr lang="es-MX" sz="2000" dirty="0" err="1"/>
              <a:t>exequiales</a:t>
            </a:r>
            <a:r>
              <a:rPr lang="es-MX" sz="2000" dirty="0"/>
              <a:t>.</a:t>
            </a:r>
            <a:endParaRPr lang="es-EC" sz="2000" dirty="0"/>
          </a:p>
        </p:txBody>
      </p:sp>
      <p:sp>
        <p:nvSpPr>
          <p:cNvPr id="12" name="1 Título"/>
          <p:cNvSpPr>
            <a:spLocks noGrp="1"/>
          </p:cNvSpPr>
          <p:nvPr>
            <p:ph type="title"/>
          </p:nvPr>
        </p:nvSpPr>
        <p:spPr>
          <a:xfrm>
            <a:off x="457200" y="332656"/>
            <a:ext cx="8229600" cy="778098"/>
          </a:xfrm>
        </p:spPr>
        <p:txBody>
          <a:bodyPr/>
          <a:lstStyle/>
          <a:p>
            <a:pPr lvl="1"/>
            <a:r>
              <a:rPr lang="es-MX" b="1" dirty="0" smtClean="0"/>
              <a:t>Oferta</a:t>
            </a:r>
            <a:endParaRPr lang="es-EC" dirty="0"/>
          </a:p>
        </p:txBody>
      </p:sp>
    </p:spTree>
  </p:cSld>
  <p:clrMapOvr>
    <a:masterClrMapping/>
  </p:clrMapOvr>
  <p:transition spd="slow"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755576" y="1146224"/>
            <a:ext cx="7992888" cy="4154984"/>
          </a:xfrm>
          <a:prstGeom prst="rect">
            <a:avLst/>
          </a:prstGeom>
        </p:spPr>
        <p:txBody>
          <a:bodyPr wrap="square">
            <a:spAutoFit/>
          </a:bodyPr>
          <a:lstStyle/>
          <a:p>
            <a:pPr marL="342900" lvl="0" indent="-342900">
              <a:buFont typeface="Arial" panose="020B0604020202020204" pitchFamily="34" charset="0"/>
              <a:buChar char="•"/>
            </a:pPr>
            <a:r>
              <a:rPr lang="es-MX" sz="2400" dirty="0"/>
              <a:t>En el “Instituto </a:t>
            </a:r>
            <a:r>
              <a:rPr lang="es-MX" sz="2400" dirty="0" err="1"/>
              <a:t>Estupiñan</a:t>
            </a:r>
            <a:r>
              <a:rPr lang="es-MX" sz="2400" dirty="0"/>
              <a:t>” habitan 61 Adultos Mayores de los cuales 41 son mujeres y 20 son varones </a:t>
            </a:r>
            <a:endParaRPr lang="es-EC" sz="2400" dirty="0"/>
          </a:p>
          <a:p>
            <a:pPr marL="342900" lvl="0" indent="-342900">
              <a:buFont typeface="Arial" panose="020B0604020202020204" pitchFamily="34" charset="0"/>
              <a:buChar char="•"/>
            </a:pPr>
            <a:r>
              <a:rPr lang="es-MX" sz="2400" dirty="0"/>
              <a:t>El grupo tiene una media de 65 años de edad</a:t>
            </a:r>
            <a:endParaRPr lang="es-EC" sz="2400" dirty="0"/>
          </a:p>
          <a:p>
            <a:pPr marL="342900" lvl="0" indent="-342900">
              <a:buFont typeface="Arial" panose="020B0604020202020204" pitchFamily="34" charset="0"/>
              <a:buChar char="•"/>
            </a:pPr>
            <a:r>
              <a:rPr lang="es-MX" sz="2400" dirty="0"/>
              <a:t>En cuanto al género el 67.21% pertenece al género femenino y el 32.78% al género masculino.</a:t>
            </a:r>
            <a:endParaRPr lang="es-EC" sz="2400" dirty="0"/>
          </a:p>
          <a:p>
            <a:pPr marL="342900" lvl="0" indent="-342900" algn="just">
              <a:buFont typeface="Arial" panose="020B0604020202020204" pitchFamily="34" charset="0"/>
              <a:buChar char="•"/>
            </a:pPr>
            <a:r>
              <a:rPr lang="es-MX" sz="2400" dirty="0"/>
              <a:t>La realidad personal del Adulto Mayor está marcada por la ausencia familiar o abandono en algunos casos, el 78% viven esta realidad, y el 12% cuentan con el apoyo relativo de la familia.</a:t>
            </a:r>
            <a:endParaRPr lang="es-EC" sz="2400" dirty="0"/>
          </a:p>
          <a:p>
            <a:pPr marL="342900" lvl="0" indent="-342900">
              <a:buFont typeface="Arial" panose="020B0604020202020204" pitchFamily="34" charset="0"/>
              <a:buChar char="•"/>
            </a:pPr>
            <a:r>
              <a:rPr lang="es-MX" sz="2400" dirty="0"/>
              <a:t>El 80% provienen del área rural y el 20% del área urbana de la provincia de Cotopaxi.</a:t>
            </a:r>
            <a:endParaRPr lang="es-EC" sz="2400" dirty="0"/>
          </a:p>
        </p:txBody>
      </p:sp>
    </p:spTree>
  </p:cSld>
  <p:clrMapOvr>
    <a:masterClrMapping/>
  </p:clrMapOvr>
  <p:transition spd="slow"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lstStyle/>
          <a:p>
            <a:r>
              <a:rPr lang="es-EC" dirty="0" smtClean="0"/>
              <a:t>Demanda</a:t>
            </a:r>
            <a:endParaRPr lang="es-EC" dirty="0"/>
          </a:p>
        </p:txBody>
      </p:sp>
      <p:sp>
        <p:nvSpPr>
          <p:cNvPr id="3" name="2 Rectángulo"/>
          <p:cNvSpPr/>
          <p:nvPr/>
        </p:nvSpPr>
        <p:spPr>
          <a:xfrm>
            <a:off x="4905053" y="980728"/>
            <a:ext cx="4131443" cy="5262979"/>
          </a:xfrm>
          <a:prstGeom prst="rect">
            <a:avLst/>
          </a:prstGeom>
        </p:spPr>
        <p:txBody>
          <a:bodyPr wrap="square">
            <a:spAutoFit/>
          </a:bodyPr>
          <a:lstStyle/>
          <a:p>
            <a:pPr algn="just"/>
            <a:r>
              <a:rPr lang="es-MX" sz="2400" dirty="0"/>
              <a:t>De acuerdo al estudio de mercado se tiene una demanda actual (que requiere y acudiría al Centro de Ayuda al Adulto Mayor – Latacunga) de 31,05% de la población de personas mayores de 65 años en la ciudad de Latacunga. </a:t>
            </a:r>
            <a:endParaRPr lang="es-EC" sz="2400" dirty="0"/>
          </a:p>
          <a:p>
            <a:pPr algn="just"/>
            <a:r>
              <a:rPr lang="es-MX" sz="2400" dirty="0"/>
              <a:t>Éste porcentaje representa 9.916 adultos mayores que actualmente requieren el Centro de Ayuda en Latacunga. (31.934 adultos mayores X 31.05%)</a:t>
            </a:r>
            <a:endParaRPr lang="es-EC" sz="2400" dirty="0"/>
          </a:p>
        </p:txBody>
      </p:sp>
      <p:pic>
        <p:nvPicPr>
          <p:cNvPr id="19490"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900411"/>
            <a:ext cx="458152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lstStyle/>
          <a:p>
            <a:r>
              <a:rPr lang="es-EC" dirty="0" smtClean="0"/>
              <a:t>Demanda Insatisfecha</a:t>
            </a:r>
            <a:endParaRPr lang="es-EC" dirty="0"/>
          </a:p>
        </p:txBody>
      </p:sp>
      <p:sp>
        <p:nvSpPr>
          <p:cNvPr id="3" name="2 Rectángulo"/>
          <p:cNvSpPr/>
          <p:nvPr/>
        </p:nvSpPr>
        <p:spPr>
          <a:xfrm>
            <a:off x="5382344" y="1484784"/>
            <a:ext cx="3510136" cy="4154984"/>
          </a:xfrm>
          <a:prstGeom prst="rect">
            <a:avLst/>
          </a:prstGeom>
        </p:spPr>
        <p:txBody>
          <a:bodyPr wrap="square">
            <a:spAutoFit/>
          </a:bodyPr>
          <a:lstStyle/>
          <a:p>
            <a:pPr algn="just"/>
            <a:r>
              <a:rPr lang="es-MX" sz="2400" dirty="0"/>
              <a:t>La demanda actual es de 9.916 adultos mayores, de los cuales el 38.14% buscan una estadía permanente y representan 3.782 personas, y de ellos un 33.33% buscan atención especial, por lo que se tendría una </a:t>
            </a:r>
            <a:r>
              <a:rPr lang="es-MX" sz="2400" b="1" dirty="0"/>
              <a:t>demanda insatisfecha de 1.260 adultos mayores.</a:t>
            </a:r>
            <a:endParaRPr lang="es-EC" sz="2400" dirty="0"/>
          </a:p>
        </p:txBody>
      </p:sp>
      <p:graphicFrame>
        <p:nvGraphicFramePr>
          <p:cNvPr id="4" name="3 Tabla"/>
          <p:cNvGraphicFramePr>
            <a:graphicFrameLocks noGrp="1"/>
          </p:cNvGraphicFramePr>
          <p:nvPr>
            <p:extLst>
              <p:ext uri="{D42A27DB-BD31-4B8C-83A1-F6EECF244321}">
                <p14:modId xmlns:p14="http://schemas.microsoft.com/office/powerpoint/2010/main" val="3773877352"/>
              </p:ext>
            </p:extLst>
          </p:nvPr>
        </p:nvGraphicFramePr>
        <p:xfrm>
          <a:off x="521296" y="893572"/>
          <a:ext cx="4698776" cy="2687735"/>
        </p:xfrm>
        <a:graphic>
          <a:graphicData uri="http://schemas.openxmlformats.org/drawingml/2006/table">
            <a:tbl>
              <a:tblPr firstRow="1" firstCol="1" bandRow="1">
                <a:tableStyleId>{5C22544A-7EE6-4342-B048-85BDC9FD1C3A}</a:tableStyleId>
              </a:tblPr>
              <a:tblGrid>
                <a:gridCol w="3389316"/>
                <a:gridCol w="1309460"/>
              </a:tblGrid>
              <a:tr h="537547">
                <a:tc>
                  <a:txBody>
                    <a:bodyPr/>
                    <a:lstStyle/>
                    <a:p>
                      <a:endParaRPr lang="es-EC" sz="1600" dirty="0">
                        <a:effectLst/>
                        <a:latin typeface="Calibri"/>
                      </a:endParaRPr>
                    </a:p>
                  </a:txBody>
                  <a:tcPr marL="68580" marR="68580" marT="0" marB="0"/>
                </a:tc>
                <a:tc>
                  <a:txBody>
                    <a:bodyPr/>
                    <a:lstStyle/>
                    <a:p>
                      <a:pPr>
                        <a:lnSpc>
                          <a:spcPct val="115000"/>
                        </a:lnSpc>
                        <a:spcAft>
                          <a:spcPts val="0"/>
                        </a:spcAft>
                      </a:pPr>
                      <a:r>
                        <a:rPr lang="es-ES" sz="1600">
                          <a:effectLst/>
                        </a:rPr>
                        <a:t>PERSONAS</a:t>
                      </a:r>
                      <a:endParaRPr lang="es-EC" sz="1600">
                        <a:effectLst/>
                        <a:latin typeface="Calibri"/>
                        <a:ea typeface="Calibri"/>
                        <a:cs typeface="Times New Roman"/>
                      </a:endParaRPr>
                    </a:p>
                  </a:txBody>
                  <a:tcPr marL="68580" marR="68580" marT="0" marB="0"/>
                </a:tc>
              </a:tr>
              <a:tr h="537547">
                <a:tc>
                  <a:txBody>
                    <a:bodyPr/>
                    <a:lstStyle/>
                    <a:p>
                      <a:pPr>
                        <a:lnSpc>
                          <a:spcPct val="115000"/>
                        </a:lnSpc>
                        <a:spcAft>
                          <a:spcPts val="0"/>
                        </a:spcAft>
                      </a:pPr>
                      <a:r>
                        <a:rPr lang="es-ES" sz="1600">
                          <a:effectLst/>
                        </a:rPr>
                        <a:t>Demanda Actual Total</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a:effectLst/>
                        </a:rPr>
                        <a:t>         9.916   </a:t>
                      </a:r>
                      <a:endParaRPr lang="es-EC" sz="1600">
                        <a:effectLst/>
                        <a:latin typeface="Calibri"/>
                        <a:ea typeface="Calibri"/>
                        <a:cs typeface="Times New Roman"/>
                      </a:endParaRPr>
                    </a:p>
                  </a:txBody>
                  <a:tcPr marL="68580" marR="68580" marT="0" marB="0"/>
                </a:tc>
              </a:tr>
              <a:tr h="537547">
                <a:tc>
                  <a:txBody>
                    <a:bodyPr/>
                    <a:lstStyle/>
                    <a:p>
                      <a:pPr>
                        <a:lnSpc>
                          <a:spcPct val="115000"/>
                        </a:lnSpc>
                        <a:spcAft>
                          <a:spcPts val="0"/>
                        </a:spcAft>
                      </a:pPr>
                      <a:r>
                        <a:rPr lang="es-ES" sz="1600">
                          <a:effectLst/>
                        </a:rPr>
                        <a:t>Estancia Permanente (38,14%)</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a:effectLst/>
                        </a:rPr>
                        <a:t>         3.782   </a:t>
                      </a:r>
                      <a:endParaRPr lang="es-EC" sz="1600">
                        <a:effectLst/>
                        <a:latin typeface="Calibri"/>
                        <a:ea typeface="Calibri"/>
                        <a:cs typeface="Times New Roman"/>
                      </a:endParaRPr>
                    </a:p>
                  </a:txBody>
                  <a:tcPr marL="68580" marR="68580" marT="0" marB="0"/>
                </a:tc>
              </a:tr>
              <a:tr h="537547">
                <a:tc>
                  <a:txBody>
                    <a:bodyPr/>
                    <a:lstStyle/>
                    <a:p>
                      <a:pPr>
                        <a:lnSpc>
                          <a:spcPct val="115000"/>
                        </a:lnSpc>
                        <a:spcAft>
                          <a:spcPts val="0"/>
                        </a:spcAft>
                      </a:pPr>
                      <a:r>
                        <a:rPr lang="es-ES" sz="1600">
                          <a:effectLst/>
                        </a:rPr>
                        <a:t>Servicios Eventuales (61,86%)</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a:effectLst/>
                        </a:rPr>
                        <a:t>         6.135   </a:t>
                      </a:r>
                      <a:endParaRPr lang="es-EC" sz="1600">
                        <a:effectLst/>
                        <a:latin typeface="Calibri"/>
                        <a:ea typeface="Calibri"/>
                        <a:cs typeface="Times New Roman"/>
                      </a:endParaRPr>
                    </a:p>
                  </a:txBody>
                  <a:tcPr marL="68580" marR="68580" marT="0" marB="0"/>
                </a:tc>
              </a:tr>
              <a:tr h="537547">
                <a:tc>
                  <a:txBody>
                    <a:bodyPr/>
                    <a:lstStyle/>
                    <a:p>
                      <a:pPr>
                        <a:lnSpc>
                          <a:spcPct val="115000"/>
                        </a:lnSpc>
                        <a:spcAft>
                          <a:spcPts val="0"/>
                        </a:spcAft>
                      </a:pPr>
                      <a:r>
                        <a:rPr lang="es-ES" sz="1600">
                          <a:effectLst/>
                        </a:rPr>
                        <a:t>Cuidado Especial (33,33%)</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dirty="0">
                          <a:effectLst/>
                        </a:rPr>
                        <a:t>         1.260   </a:t>
                      </a:r>
                      <a:endParaRPr lang="es-EC" sz="1600" dirty="0">
                        <a:effectLst/>
                        <a:latin typeface="Calibri"/>
                        <a:ea typeface="Calibri"/>
                        <a:cs typeface="Times New Roman"/>
                      </a:endParaRPr>
                    </a:p>
                  </a:txBody>
                  <a:tcPr marL="68580" marR="68580" marT="0" marB="0"/>
                </a:tc>
              </a:tr>
            </a:tbl>
          </a:graphicData>
        </a:graphic>
      </p:graphicFrame>
      <p:pic>
        <p:nvPicPr>
          <p:cNvPr id="20498"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356992"/>
            <a:ext cx="4676775"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JUSTIFICACIÓN</a:t>
            </a:r>
            <a:endParaRPr lang="es-EC" dirty="0"/>
          </a:p>
        </p:txBody>
      </p:sp>
      <p:sp>
        <p:nvSpPr>
          <p:cNvPr id="3" name="2 Rectángulo"/>
          <p:cNvSpPr/>
          <p:nvPr/>
        </p:nvSpPr>
        <p:spPr>
          <a:xfrm>
            <a:off x="1043608" y="1822172"/>
            <a:ext cx="7056784" cy="3046988"/>
          </a:xfrm>
          <a:prstGeom prst="rect">
            <a:avLst/>
          </a:prstGeom>
        </p:spPr>
        <p:txBody>
          <a:bodyPr wrap="square">
            <a:spAutoFit/>
          </a:bodyPr>
          <a:lstStyle/>
          <a:p>
            <a:pPr algn="just"/>
            <a:r>
              <a:rPr lang="es-MX" sz="3200" dirty="0"/>
              <a:t>El Plan Nacional del Buen Vivir en la Política 3.4. señala  “Brindar atención integral a las mujeres y a los grupos de atención prioritaria, con enfoque de género, generacional, familiar, comunitario e intercultural”</a:t>
            </a:r>
            <a:endParaRPr lang="es-EC" sz="3200" dirty="0"/>
          </a:p>
        </p:txBody>
      </p:sp>
    </p:spTree>
  </p:cSld>
  <p:clrMapOvr>
    <a:masterClrMapping/>
  </p:clrMapOvr>
  <p:transition spd="slow"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Mercado Meta</a:t>
            </a:r>
            <a:endParaRPr lang="es-EC" dirty="0"/>
          </a:p>
        </p:txBody>
      </p:sp>
      <p:sp>
        <p:nvSpPr>
          <p:cNvPr id="3" name="2 Rectángulo"/>
          <p:cNvSpPr/>
          <p:nvPr/>
        </p:nvSpPr>
        <p:spPr>
          <a:xfrm>
            <a:off x="5094312" y="1340768"/>
            <a:ext cx="3870176" cy="4401205"/>
          </a:xfrm>
          <a:prstGeom prst="rect">
            <a:avLst/>
          </a:prstGeom>
        </p:spPr>
        <p:txBody>
          <a:bodyPr wrap="square">
            <a:spAutoFit/>
          </a:bodyPr>
          <a:lstStyle/>
          <a:p>
            <a:pPr algn="just"/>
            <a:r>
              <a:rPr lang="es-MX" sz="2000" dirty="0"/>
              <a:t>Considerando la capacidad </a:t>
            </a:r>
            <a:r>
              <a:rPr lang="es-MX" sz="2000" dirty="0" smtClean="0"/>
              <a:t>instalada (</a:t>
            </a:r>
            <a:r>
              <a:rPr lang="es-MX" sz="2000" b="1" dirty="0" smtClean="0"/>
              <a:t>100 pacientes diarios</a:t>
            </a:r>
            <a:r>
              <a:rPr lang="es-MX" sz="2000" dirty="0" smtClean="0"/>
              <a:t>) </a:t>
            </a:r>
            <a:r>
              <a:rPr lang="es-MX" sz="2000" dirty="0"/>
              <a:t>que se piensa implementar para la creación del albergue, no se podrá atender a toda esa demanda insatisfecha, por lo que se dirigirá el servicio a quienes requieren  </a:t>
            </a:r>
            <a:r>
              <a:rPr lang="es-MX" sz="2000" b="1" dirty="0"/>
              <a:t>Atención Médica Gerontológica que es el 2,64% </a:t>
            </a:r>
            <a:r>
              <a:rPr lang="es-MX" sz="2000" dirty="0"/>
              <a:t>de la demanda insatisfecha y que representan 33 pacientes permanentes y el </a:t>
            </a:r>
            <a:r>
              <a:rPr lang="es-MX" sz="2000" b="1" dirty="0"/>
              <a:t>6.03% que representan 76 personas.</a:t>
            </a:r>
            <a:r>
              <a:rPr lang="es-MX" sz="2000" dirty="0"/>
              <a:t> Teniendo un Total de </a:t>
            </a:r>
            <a:r>
              <a:rPr lang="es-MX" sz="2000" b="1" u="sng" dirty="0"/>
              <a:t>109 pacientes permanentes</a:t>
            </a:r>
            <a:r>
              <a:rPr lang="es-MX" sz="2000" dirty="0" smtClean="0"/>
              <a:t>. </a:t>
            </a:r>
            <a:r>
              <a:rPr lang="es-MX" sz="2000" b="1" u="sng" dirty="0" smtClean="0"/>
              <a:t>Se atenderán 100.</a:t>
            </a:r>
            <a:endParaRPr lang="es-EC" sz="2000" b="1" u="sng" dirty="0"/>
          </a:p>
        </p:txBody>
      </p:sp>
      <p:pic>
        <p:nvPicPr>
          <p:cNvPr id="24578"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531" y="3340571"/>
            <a:ext cx="458152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968621468"/>
              </p:ext>
            </p:extLst>
          </p:nvPr>
        </p:nvGraphicFramePr>
        <p:xfrm>
          <a:off x="323528" y="1281692"/>
          <a:ext cx="4680520" cy="1964892"/>
        </p:xfrm>
        <a:graphic>
          <a:graphicData uri="http://schemas.openxmlformats.org/drawingml/2006/table">
            <a:tbl>
              <a:tblPr firstRow="1" firstCol="1" bandRow="1">
                <a:tableStyleId>{5C22544A-7EE6-4342-B048-85BDC9FD1C3A}</a:tableStyleId>
              </a:tblPr>
              <a:tblGrid>
                <a:gridCol w="3512337"/>
                <a:gridCol w="1168183"/>
              </a:tblGrid>
              <a:tr h="236962">
                <a:tc>
                  <a:txBody>
                    <a:bodyPr/>
                    <a:lstStyle/>
                    <a:p>
                      <a:endParaRPr lang="es-EC" sz="1400" dirty="0">
                        <a:effectLst/>
                        <a:latin typeface="Calibri"/>
                      </a:endParaRPr>
                    </a:p>
                  </a:txBody>
                  <a:tcPr marL="68580" marR="68580" marT="0" marB="0"/>
                </a:tc>
                <a:tc>
                  <a:txBody>
                    <a:bodyPr/>
                    <a:lstStyle/>
                    <a:p>
                      <a:pPr>
                        <a:lnSpc>
                          <a:spcPct val="115000"/>
                        </a:lnSpc>
                        <a:spcAft>
                          <a:spcPts val="0"/>
                        </a:spcAft>
                      </a:pPr>
                      <a:r>
                        <a:rPr lang="es-ES" sz="1400">
                          <a:effectLst/>
                        </a:rPr>
                        <a:t>PERSONAS</a:t>
                      </a:r>
                      <a:endParaRPr lang="es-EC" sz="1400">
                        <a:effectLst/>
                        <a:latin typeface="Calibri"/>
                        <a:ea typeface="Calibri"/>
                        <a:cs typeface="Times New Roman"/>
                      </a:endParaRPr>
                    </a:p>
                  </a:txBody>
                  <a:tcPr marL="68580" marR="68580" marT="0" marB="0"/>
                </a:tc>
              </a:tr>
              <a:tr h="245859">
                <a:tc>
                  <a:txBody>
                    <a:bodyPr/>
                    <a:lstStyle/>
                    <a:p>
                      <a:pPr>
                        <a:lnSpc>
                          <a:spcPct val="115000"/>
                        </a:lnSpc>
                        <a:spcAft>
                          <a:spcPts val="0"/>
                        </a:spcAft>
                      </a:pPr>
                      <a:r>
                        <a:rPr lang="es-ES" sz="1400" dirty="0">
                          <a:effectLst/>
                        </a:rPr>
                        <a:t>Cuidado Especial (33,33%)</a:t>
                      </a:r>
                      <a:endParaRPr lang="es-EC" sz="1400" dirty="0">
                        <a:effectLst/>
                        <a:latin typeface="Calibri"/>
                        <a:ea typeface="Calibri"/>
                        <a:cs typeface="Times New Roman"/>
                      </a:endParaRPr>
                    </a:p>
                  </a:txBody>
                  <a:tcPr marL="68580" marR="68580" marT="0" marB="0"/>
                </a:tc>
                <a:tc>
                  <a:txBody>
                    <a:bodyPr/>
                    <a:lstStyle/>
                    <a:p>
                      <a:pPr>
                        <a:lnSpc>
                          <a:spcPct val="115000"/>
                        </a:lnSpc>
                        <a:spcAft>
                          <a:spcPts val="0"/>
                        </a:spcAft>
                      </a:pPr>
                      <a:r>
                        <a:rPr lang="es-ES" sz="1400">
                          <a:effectLst/>
                        </a:rPr>
                        <a:t>         1.260   </a:t>
                      </a:r>
                      <a:endParaRPr lang="es-EC" sz="1400">
                        <a:effectLst/>
                        <a:latin typeface="Calibri"/>
                        <a:ea typeface="Calibri"/>
                        <a:cs typeface="Times New Roman"/>
                      </a:endParaRPr>
                    </a:p>
                  </a:txBody>
                  <a:tcPr marL="68580" marR="68580" marT="0" marB="0"/>
                </a:tc>
              </a:tr>
              <a:tr h="245859">
                <a:tc>
                  <a:txBody>
                    <a:bodyPr/>
                    <a:lstStyle/>
                    <a:p>
                      <a:pPr>
                        <a:lnSpc>
                          <a:spcPct val="115000"/>
                        </a:lnSpc>
                        <a:spcAft>
                          <a:spcPts val="0"/>
                        </a:spcAft>
                      </a:pPr>
                      <a:r>
                        <a:rPr lang="es-MX" sz="1400" dirty="0">
                          <a:effectLst/>
                        </a:rPr>
                        <a:t> Atención Médica Gerontológica. </a:t>
                      </a:r>
                      <a:endParaRPr lang="es-EC" sz="14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s-MX" sz="1400">
                          <a:effectLst/>
                        </a:rPr>
                        <a:t>2,64%</a:t>
                      </a:r>
                      <a:endParaRPr lang="es-EC" sz="1400">
                        <a:effectLst/>
                        <a:latin typeface="Calibri"/>
                        <a:ea typeface="Calibri"/>
                        <a:cs typeface="Times New Roman"/>
                      </a:endParaRPr>
                    </a:p>
                  </a:txBody>
                  <a:tcPr marL="68580" marR="68580" marT="0" marB="0"/>
                </a:tc>
              </a:tr>
              <a:tr h="245859">
                <a:tc>
                  <a:txBody>
                    <a:bodyPr/>
                    <a:lstStyle/>
                    <a:p>
                      <a:endParaRPr lang="es-EC" sz="1400">
                        <a:effectLst/>
                        <a:latin typeface="Calibri"/>
                      </a:endParaRPr>
                    </a:p>
                  </a:txBody>
                  <a:tcPr marL="68580" marR="68580" marT="0" marB="0"/>
                </a:tc>
                <a:tc>
                  <a:txBody>
                    <a:bodyPr/>
                    <a:lstStyle/>
                    <a:p>
                      <a:pPr>
                        <a:lnSpc>
                          <a:spcPct val="115000"/>
                        </a:lnSpc>
                        <a:spcAft>
                          <a:spcPts val="0"/>
                        </a:spcAft>
                      </a:pPr>
                      <a:r>
                        <a:rPr lang="es-ES" sz="1400">
                          <a:effectLst/>
                        </a:rPr>
                        <a:t>               33   </a:t>
                      </a:r>
                      <a:endParaRPr lang="es-EC" sz="1400">
                        <a:effectLst/>
                        <a:latin typeface="Calibri"/>
                        <a:ea typeface="Calibri"/>
                        <a:cs typeface="Times New Roman"/>
                      </a:endParaRPr>
                    </a:p>
                  </a:txBody>
                  <a:tcPr marL="68580" marR="68580" marT="0" marB="0"/>
                </a:tc>
              </a:tr>
              <a:tr h="245859">
                <a:tc>
                  <a:txBody>
                    <a:bodyPr/>
                    <a:lstStyle/>
                    <a:p>
                      <a:pPr>
                        <a:lnSpc>
                          <a:spcPct val="115000"/>
                        </a:lnSpc>
                        <a:spcAft>
                          <a:spcPts val="0"/>
                        </a:spcAft>
                      </a:pPr>
                      <a:r>
                        <a:rPr lang="es-MX" sz="1400">
                          <a:effectLst/>
                        </a:rPr>
                        <a:t> Terapia física, gimnasia pasiva.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MX" sz="1400">
                          <a:effectLst/>
                        </a:rPr>
                        <a:t>6,03%</a:t>
                      </a:r>
                      <a:endParaRPr lang="es-EC" sz="1400">
                        <a:effectLst/>
                        <a:latin typeface="Calibri"/>
                        <a:ea typeface="Calibri"/>
                        <a:cs typeface="Times New Roman"/>
                      </a:endParaRPr>
                    </a:p>
                  </a:txBody>
                  <a:tcPr marL="68580" marR="68580" marT="0" marB="0"/>
                </a:tc>
              </a:tr>
              <a:tr h="236962">
                <a:tc>
                  <a:txBody>
                    <a:bodyPr/>
                    <a:lstStyle/>
                    <a:p>
                      <a:endParaRPr lang="es-EC" sz="1400">
                        <a:effectLst/>
                        <a:latin typeface="Calibri"/>
                      </a:endParaRPr>
                    </a:p>
                  </a:txBody>
                  <a:tcPr marL="68580" marR="68580" marT="0" marB="0"/>
                </a:tc>
                <a:tc>
                  <a:txBody>
                    <a:bodyPr/>
                    <a:lstStyle/>
                    <a:p>
                      <a:pPr>
                        <a:lnSpc>
                          <a:spcPct val="115000"/>
                        </a:lnSpc>
                        <a:spcAft>
                          <a:spcPts val="0"/>
                        </a:spcAft>
                      </a:pPr>
                      <a:r>
                        <a:rPr lang="es-ES" sz="1400">
                          <a:effectLst/>
                        </a:rPr>
                        <a:t>               76   </a:t>
                      </a:r>
                      <a:endParaRPr lang="es-EC" sz="1400">
                        <a:effectLst/>
                        <a:latin typeface="Calibri"/>
                        <a:ea typeface="Calibri"/>
                        <a:cs typeface="Times New Roman"/>
                      </a:endParaRPr>
                    </a:p>
                  </a:txBody>
                  <a:tcPr marL="68580" marR="68580" marT="0" marB="0"/>
                </a:tc>
              </a:tr>
              <a:tr h="236962">
                <a:tc>
                  <a:txBody>
                    <a:bodyPr/>
                    <a:lstStyle/>
                    <a:p>
                      <a:pPr>
                        <a:lnSpc>
                          <a:spcPct val="115000"/>
                        </a:lnSpc>
                        <a:spcAft>
                          <a:spcPts val="0"/>
                        </a:spcAft>
                      </a:pPr>
                      <a:r>
                        <a:rPr lang="es-ES" sz="1400">
                          <a:effectLst/>
                        </a:rPr>
                        <a:t>Total Adultos Atender Permanentes</a:t>
                      </a:r>
                      <a:endParaRPr lang="es-EC" sz="1400">
                        <a:effectLst/>
                        <a:latin typeface="Calibri"/>
                        <a:ea typeface="Calibri"/>
                        <a:cs typeface="Times New Roman"/>
                      </a:endParaRPr>
                    </a:p>
                  </a:txBody>
                  <a:tcPr marL="68580" marR="68580" marT="0" marB="0"/>
                </a:tc>
                <a:tc>
                  <a:txBody>
                    <a:bodyPr/>
                    <a:lstStyle/>
                    <a:p>
                      <a:pPr>
                        <a:lnSpc>
                          <a:spcPct val="115000"/>
                        </a:lnSpc>
                        <a:spcAft>
                          <a:spcPts val="0"/>
                        </a:spcAft>
                      </a:pPr>
                      <a:r>
                        <a:rPr lang="es-ES" sz="1400">
                          <a:effectLst/>
                        </a:rPr>
                        <a:t>             109   </a:t>
                      </a:r>
                      <a:endParaRPr lang="es-EC" sz="1400">
                        <a:effectLst/>
                        <a:latin typeface="Calibri"/>
                        <a:ea typeface="Calibri"/>
                        <a:cs typeface="Times New Roman"/>
                      </a:endParaRPr>
                    </a:p>
                  </a:txBody>
                  <a:tcPr marL="68580" marR="68580" marT="0" marB="0"/>
                </a:tc>
              </a:tr>
              <a:tr h="236962">
                <a:tc>
                  <a:txBody>
                    <a:bodyPr/>
                    <a:lstStyle/>
                    <a:p>
                      <a:pPr>
                        <a:lnSpc>
                          <a:spcPct val="115000"/>
                        </a:lnSpc>
                        <a:spcAft>
                          <a:spcPts val="0"/>
                        </a:spcAft>
                      </a:pPr>
                      <a:r>
                        <a:rPr lang="es-ES" sz="1400">
                          <a:effectLst/>
                        </a:rPr>
                        <a:t>Capacidad Instalada</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dirty="0">
                          <a:effectLst/>
                        </a:rPr>
                        <a:t>100</a:t>
                      </a:r>
                      <a:endParaRPr lang="es-EC" sz="1400" dirty="0">
                        <a:effectLst/>
                        <a:latin typeface="Calibri"/>
                        <a:ea typeface="Calibri"/>
                        <a:cs typeface="Times New Roman"/>
                      </a:endParaRPr>
                    </a:p>
                  </a:txBody>
                  <a:tcPr marL="68580" marR="68580" marT="0" marB="0"/>
                </a:tc>
              </a:tr>
            </a:tbl>
          </a:graphicData>
        </a:graphic>
      </p:graphicFrame>
    </p:spTree>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lstStyle/>
          <a:p>
            <a:r>
              <a:rPr lang="es-EC" dirty="0" smtClean="0"/>
              <a:t>ESTUDIO TÉCNICO</a:t>
            </a:r>
            <a:endParaRPr lang="es-EC" dirty="0"/>
          </a:p>
        </p:txBody>
      </p:sp>
      <p:graphicFrame>
        <p:nvGraphicFramePr>
          <p:cNvPr id="3" name="2 Tabla"/>
          <p:cNvGraphicFramePr>
            <a:graphicFrameLocks noGrp="1"/>
          </p:cNvGraphicFramePr>
          <p:nvPr>
            <p:extLst>
              <p:ext uri="{D42A27DB-BD31-4B8C-83A1-F6EECF244321}">
                <p14:modId xmlns:p14="http://schemas.microsoft.com/office/powerpoint/2010/main" val="3776394424"/>
              </p:ext>
            </p:extLst>
          </p:nvPr>
        </p:nvGraphicFramePr>
        <p:xfrm>
          <a:off x="179512" y="2109335"/>
          <a:ext cx="3758401" cy="2926080"/>
        </p:xfrm>
        <a:graphic>
          <a:graphicData uri="http://schemas.openxmlformats.org/drawingml/2006/table">
            <a:tbl>
              <a:tblPr firstRow="1" firstCol="1" lastRow="1" lastCol="1" bandRow="1" bandCol="1">
                <a:tableStyleId>{5C22544A-7EE6-4342-B048-85BDC9FD1C3A}</a:tableStyleId>
              </a:tblPr>
              <a:tblGrid>
                <a:gridCol w="1788676"/>
                <a:gridCol w="1969725"/>
              </a:tblGrid>
              <a:tr h="457106">
                <a:tc>
                  <a:txBody>
                    <a:bodyPr/>
                    <a:lstStyle/>
                    <a:p>
                      <a:pPr algn="ctr">
                        <a:lnSpc>
                          <a:spcPct val="200000"/>
                        </a:lnSpc>
                        <a:spcAft>
                          <a:spcPts val="0"/>
                        </a:spcAft>
                      </a:pPr>
                      <a:r>
                        <a:rPr lang="es-MX" sz="1600" dirty="0">
                          <a:effectLst/>
                        </a:rPr>
                        <a:t>FACTOR</a:t>
                      </a:r>
                      <a:endParaRPr lang="es-EC" sz="1600" dirty="0">
                        <a:effectLst/>
                        <a:latin typeface="Calibri"/>
                        <a:ea typeface="Times New Roman"/>
                      </a:endParaRPr>
                    </a:p>
                  </a:txBody>
                  <a:tcPr marL="68580" marR="68580" marT="0" marB="0"/>
                </a:tc>
                <a:tc>
                  <a:txBody>
                    <a:bodyPr/>
                    <a:lstStyle/>
                    <a:p>
                      <a:pPr algn="ctr">
                        <a:lnSpc>
                          <a:spcPct val="200000"/>
                        </a:lnSpc>
                        <a:spcAft>
                          <a:spcPts val="0"/>
                        </a:spcAft>
                      </a:pPr>
                      <a:r>
                        <a:rPr lang="es-MX" sz="1600">
                          <a:effectLst/>
                        </a:rPr>
                        <a:t>LOCALIZACIÓN</a:t>
                      </a:r>
                      <a:endParaRPr lang="es-EC" sz="1600">
                        <a:effectLst/>
                        <a:latin typeface="Calibri"/>
                        <a:ea typeface="Times New Roman"/>
                      </a:endParaRPr>
                    </a:p>
                  </a:txBody>
                  <a:tcPr marL="68580" marR="68580" marT="0" marB="0"/>
                </a:tc>
              </a:tr>
              <a:tr h="457106">
                <a:tc>
                  <a:txBody>
                    <a:bodyPr/>
                    <a:lstStyle/>
                    <a:p>
                      <a:pPr algn="just">
                        <a:lnSpc>
                          <a:spcPct val="200000"/>
                        </a:lnSpc>
                        <a:spcAft>
                          <a:spcPts val="0"/>
                        </a:spcAft>
                      </a:pPr>
                      <a:r>
                        <a:rPr lang="es-MX" sz="1600">
                          <a:effectLst/>
                        </a:rPr>
                        <a:t>PAÍS</a:t>
                      </a:r>
                      <a:endParaRPr lang="es-EC" sz="1600">
                        <a:effectLst/>
                        <a:latin typeface="Calibri"/>
                        <a:ea typeface="Times New Roman"/>
                      </a:endParaRPr>
                    </a:p>
                  </a:txBody>
                  <a:tcPr marL="68580" marR="68580" marT="0" marB="0"/>
                </a:tc>
                <a:tc>
                  <a:txBody>
                    <a:bodyPr/>
                    <a:lstStyle/>
                    <a:p>
                      <a:pPr algn="just">
                        <a:lnSpc>
                          <a:spcPct val="200000"/>
                        </a:lnSpc>
                        <a:spcAft>
                          <a:spcPts val="0"/>
                        </a:spcAft>
                      </a:pPr>
                      <a:r>
                        <a:rPr lang="es-MX" sz="1600">
                          <a:effectLst/>
                        </a:rPr>
                        <a:t>Ecuador </a:t>
                      </a:r>
                      <a:endParaRPr lang="es-EC" sz="1600">
                        <a:effectLst/>
                        <a:latin typeface="Calibri"/>
                        <a:ea typeface="Times New Roman"/>
                      </a:endParaRPr>
                    </a:p>
                  </a:txBody>
                  <a:tcPr marL="68580" marR="68580" marT="0" marB="0"/>
                </a:tc>
              </a:tr>
              <a:tr h="457106">
                <a:tc>
                  <a:txBody>
                    <a:bodyPr/>
                    <a:lstStyle/>
                    <a:p>
                      <a:pPr algn="just">
                        <a:lnSpc>
                          <a:spcPct val="200000"/>
                        </a:lnSpc>
                        <a:spcAft>
                          <a:spcPts val="0"/>
                        </a:spcAft>
                      </a:pPr>
                      <a:r>
                        <a:rPr lang="es-MX" sz="1600">
                          <a:effectLst/>
                        </a:rPr>
                        <a:t>PROVINCIA</a:t>
                      </a:r>
                      <a:endParaRPr lang="es-EC" sz="1600">
                        <a:effectLst/>
                        <a:latin typeface="Calibri"/>
                        <a:ea typeface="Times New Roman"/>
                      </a:endParaRPr>
                    </a:p>
                  </a:txBody>
                  <a:tcPr marL="68580" marR="68580" marT="0" marB="0"/>
                </a:tc>
                <a:tc>
                  <a:txBody>
                    <a:bodyPr/>
                    <a:lstStyle/>
                    <a:p>
                      <a:pPr algn="just">
                        <a:lnSpc>
                          <a:spcPct val="200000"/>
                        </a:lnSpc>
                        <a:spcAft>
                          <a:spcPts val="0"/>
                        </a:spcAft>
                      </a:pPr>
                      <a:r>
                        <a:rPr lang="es-MX" sz="1600">
                          <a:effectLst/>
                        </a:rPr>
                        <a:t>Cotopaxi</a:t>
                      </a:r>
                      <a:endParaRPr lang="es-EC" sz="1600">
                        <a:effectLst/>
                        <a:latin typeface="Calibri"/>
                        <a:ea typeface="Times New Roman"/>
                      </a:endParaRPr>
                    </a:p>
                  </a:txBody>
                  <a:tcPr marL="68580" marR="68580" marT="0" marB="0"/>
                </a:tc>
              </a:tr>
              <a:tr h="457106">
                <a:tc>
                  <a:txBody>
                    <a:bodyPr/>
                    <a:lstStyle/>
                    <a:p>
                      <a:pPr algn="just">
                        <a:lnSpc>
                          <a:spcPct val="200000"/>
                        </a:lnSpc>
                        <a:spcAft>
                          <a:spcPts val="0"/>
                        </a:spcAft>
                      </a:pPr>
                      <a:r>
                        <a:rPr lang="es-MX" sz="1600">
                          <a:effectLst/>
                        </a:rPr>
                        <a:t>CANTÓN</a:t>
                      </a:r>
                      <a:endParaRPr lang="es-EC" sz="1600">
                        <a:effectLst/>
                        <a:latin typeface="Calibri"/>
                        <a:ea typeface="Times New Roman"/>
                      </a:endParaRPr>
                    </a:p>
                  </a:txBody>
                  <a:tcPr marL="68580" marR="68580" marT="0" marB="0"/>
                </a:tc>
                <a:tc>
                  <a:txBody>
                    <a:bodyPr/>
                    <a:lstStyle/>
                    <a:p>
                      <a:pPr algn="just">
                        <a:lnSpc>
                          <a:spcPct val="200000"/>
                        </a:lnSpc>
                        <a:spcAft>
                          <a:spcPts val="0"/>
                        </a:spcAft>
                      </a:pPr>
                      <a:r>
                        <a:rPr lang="es-MX" sz="1600">
                          <a:effectLst/>
                        </a:rPr>
                        <a:t>Latacunga</a:t>
                      </a:r>
                      <a:endParaRPr lang="es-EC" sz="1600">
                        <a:effectLst/>
                        <a:latin typeface="Calibri"/>
                        <a:ea typeface="Times New Roman"/>
                      </a:endParaRPr>
                    </a:p>
                  </a:txBody>
                  <a:tcPr marL="68580" marR="68580" marT="0" marB="0"/>
                </a:tc>
              </a:tr>
              <a:tr h="457106">
                <a:tc>
                  <a:txBody>
                    <a:bodyPr/>
                    <a:lstStyle/>
                    <a:p>
                      <a:pPr algn="just">
                        <a:lnSpc>
                          <a:spcPct val="200000"/>
                        </a:lnSpc>
                        <a:spcAft>
                          <a:spcPts val="0"/>
                        </a:spcAft>
                      </a:pPr>
                      <a:r>
                        <a:rPr lang="es-MX" sz="1600">
                          <a:effectLst/>
                        </a:rPr>
                        <a:t>ZONA</a:t>
                      </a:r>
                      <a:endParaRPr lang="es-EC" sz="1600">
                        <a:effectLst/>
                        <a:latin typeface="Calibri"/>
                        <a:ea typeface="Times New Roman"/>
                      </a:endParaRPr>
                    </a:p>
                  </a:txBody>
                  <a:tcPr marL="68580" marR="68580" marT="0" marB="0"/>
                </a:tc>
                <a:tc>
                  <a:txBody>
                    <a:bodyPr/>
                    <a:lstStyle/>
                    <a:p>
                      <a:pPr algn="just">
                        <a:lnSpc>
                          <a:spcPct val="200000"/>
                        </a:lnSpc>
                        <a:spcAft>
                          <a:spcPts val="0"/>
                        </a:spcAft>
                      </a:pPr>
                      <a:r>
                        <a:rPr lang="es-MX" sz="1600">
                          <a:effectLst/>
                        </a:rPr>
                        <a:t>Urbana</a:t>
                      </a:r>
                      <a:endParaRPr lang="es-EC" sz="1600">
                        <a:effectLst/>
                        <a:latin typeface="Calibri"/>
                        <a:ea typeface="Times New Roman"/>
                      </a:endParaRPr>
                    </a:p>
                  </a:txBody>
                  <a:tcPr marL="68580" marR="68580" marT="0" marB="0"/>
                </a:tc>
              </a:tr>
              <a:tr h="457106">
                <a:tc>
                  <a:txBody>
                    <a:bodyPr/>
                    <a:lstStyle/>
                    <a:p>
                      <a:pPr algn="just">
                        <a:lnSpc>
                          <a:spcPct val="200000"/>
                        </a:lnSpc>
                        <a:spcAft>
                          <a:spcPts val="0"/>
                        </a:spcAft>
                      </a:pPr>
                      <a:r>
                        <a:rPr lang="es-MX" sz="1600">
                          <a:effectLst/>
                        </a:rPr>
                        <a:t>SECTOR</a:t>
                      </a:r>
                      <a:endParaRPr lang="es-EC" sz="1600">
                        <a:effectLst/>
                        <a:latin typeface="Calibri"/>
                        <a:ea typeface="Times New Roman"/>
                      </a:endParaRPr>
                    </a:p>
                  </a:txBody>
                  <a:tcPr marL="68580" marR="68580" marT="0" marB="0"/>
                </a:tc>
                <a:tc>
                  <a:txBody>
                    <a:bodyPr/>
                    <a:lstStyle/>
                    <a:p>
                      <a:pPr algn="just">
                        <a:lnSpc>
                          <a:spcPct val="200000"/>
                        </a:lnSpc>
                        <a:spcAft>
                          <a:spcPts val="0"/>
                        </a:spcAft>
                      </a:pPr>
                      <a:r>
                        <a:rPr lang="es-MX" sz="1600" dirty="0">
                          <a:effectLst/>
                        </a:rPr>
                        <a:t>Norte / Sur</a:t>
                      </a:r>
                      <a:endParaRPr lang="es-EC" sz="1600" dirty="0">
                        <a:effectLst/>
                        <a:latin typeface="Calibri"/>
                        <a:ea typeface="Times New Roman"/>
                      </a:endParaRPr>
                    </a:p>
                  </a:txBody>
                  <a:tcPr marL="68580" marR="68580" marT="0" marB="0"/>
                </a:tc>
              </a:tr>
            </a:tbl>
          </a:graphicData>
        </a:graphic>
      </p:graphicFrame>
      <p:sp>
        <p:nvSpPr>
          <p:cNvPr id="4" name="Rectangle 1"/>
          <p:cNvSpPr>
            <a:spLocks noChangeArrowheads="1"/>
          </p:cNvSpPr>
          <p:nvPr/>
        </p:nvSpPr>
        <p:spPr bwMode="auto">
          <a:xfrm>
            <a:off x="4283968" y="1447616"/>
            <a:ext cx="432048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es-MX" altLang="es-EC" sz="2000" dirty="0">
                <a:latin typeface="Arial" pitchFamily="34" charset="0"/>
                <a:ea typeface="Calibri" pitchFamily="34" charset="0"/>
                <a:cs typeface="Arial" pitchFamily="34" charset="0"/>
              </a:rPr>
              <a:t>L</a:t>
            </a:r>
            <a:r>
              <a:rPr kumimoji="0" lang="es-MX" altLang="es-EC"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mejor alternativa de localización esta en Belisario Quevedo de la zona urbana en la ciudad de Latacunga.</a:t>
            </a:r>
            <a:endParaRPr kumimoji="0" lang="es-MX" altLang="es-EC"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4248472" y="3352924"/>
            <a:ext cx="4572000" cy="2308324"/>
          </a:xfrm>
          <a:prstGeom prst="rect">
            <a:avLst/>
          </a:prstGeom>
        </p:spPr>
        <p:txBody>
          <a:bodyPr>
            <a:spAutoFit/>
          </a:bodyPr>
          <a:lstStyle/>
          <a:p>
            <a:pPr lvl="2" algn="just"/>
            <a:r>
              <a:rPr lang="es-MX" sz="2400" b="1" dirty="0"/>
              <a:t>Definición del Negocio</a:t>
            </a:r>
            <a:endParaRPr lang="es-EC" sz="2400" dirty="0"/>
          </a:p>
          <a:p>
            <a:pPr algn="just"/>
            <a:r>
              <a:rPr lang="es-MX" sz="2400" b="1" dirty="0"/>
              <a:t> </a:t>
            </a:r>
            <a:endParaRPr lang="es-EC" sz="2400" dirty="0"/>
          </a:p>
          <a:p>
            <a:pPr algn="just"/>
            <a:r>
              <a:rPr lang="es-MX" sz="2400" dirty="0"/>
              <a:t>Ayudar al mejoramiento del nivel de vida de la población de la tercera edad de la Ciudad y del Campo en el cantón Latacunga.</a:t>
            </a:r>
            <a:endParaRPr lang="es-EC" sz="2400" dirty="0"/>
          </a:p>
        </p:txBody>
      </p:sp>
    </p:spTree>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395536" y="476672"/>
            <a:ext cx="8496944" cy="5632311"/>
          </a:xfrm>
          <a:prstGeom prst="rect">
            <a:avLst/>
          </a:prstGeom>
        </p:spPr>
        <p:txBody>
          <a:bodyPr wrap="square">
            <a:spAutoFit/>
          </a:bodyPr>
          <a:lstStyle/>
          <a:p>
            <a:r>
              <a:rPr lang="es-MX" sz="2400" b="1" dirty="0"/>
              <a:t>Los fines específicos son:</a:t>
            </a:r>
            <a:endParaRPr lang="es-EC" sz="2400" b="1" dirty="0"/>
          </a:p>
          <a:p>
            <a:r>
              <a:rPr lang="es-MX" sz="2400" dirty="0"/>
              <a:t> </a:t>
            </a:r>
            <a:endParaRPr lang="es-EC" sz="2400" dirty="0"/>
          </a:p>
          <a:p>
            <a:pPr marL="342900" lvl="0" indent="-342900">
              <a:buFont typeface="Arial" panose="020B0604020202020204" pitchFamily="34" charset="0"/>
              <a:buChar char="•"/>
            </a:pPr>
            <a:r>
              <a:rPr lang="es-MX" sz="2400" dirty="0"/>
              <a:t>Desarrollo de actividades de difusión, sociabilización y entrenamiento en personas de la Tercera Edad</a:t>
            </a:r>
            <a:endParaRPr lang="es-EC" sz="2400" dirty="0"/>
          </a:p>
          <a:p>
            <a:pPr marL="342900" lvl="0" indent="-342900">
              <a:buFont typeface="Arial" panose="020B0604020202020204" pitchFamily="34" charset="0"/>
              <a:buChar char="•"/>
            </a:pPr>
            <a:r>
              <a:rPr lang="es-MX" sz="2400" dirty="0"/>
              <a:t>Mejorar la calidad de vida del grupo de la Tercera Edad</a:t>
            </a:r>
            <a:endParaRPr lang="es-EC" sz="2400" dirty="0"/>
          </a:p>
          <a:p>
            <a:pPr marL="342900" lvl="0" indent="-342900">
              <a:buFont typeface="Arial" panose="020B0604020202020204" pitchFamily="34" charset="0"/>
              <a:buChar char="•"/>
            </a:pPr>
            <a:r>
              <a:rPr lang="es-MX" sz="2400" dirty="0"/>
              <a:t>Crear una red de comunicación de la personas de la Tercera Edad</a:t>
            </a:r>
            <a:endParaRPr lang="es-EC" sz="2400" dirty="0"/>
          </a:p>
          <a:p>
            <a:pPr marL="342900" lvl="0" indent="-342900">
              <a:buFont typeface="Arial" panose="020B0604020202020204" pitchFamily="34" charset="0"/>
              <a:buChar char="•"/>
            </a:pPr>
            <a:r>
              <a:rPr lang="es-MX" sz="2400" dirty="0"/>
              <a:t>Buscar o promover el bien común de la sociedad, mediante las actividades de promocionar, desarrollar e incentivar el bien general en sus aspectos sociales, culturales, educacionales, actividades relacionadas con la filantropía y beneficencia pública.</a:t>
            </a:r>
            <a:endParaRPr lang="es-EC" sz="2400" dirty="0"/>
          </a:p>
          <a:p>
            <a:pPr marL="342900" lvl="0" indent="-342900">
              <a:buFont typeface="Arial" panose="020B0604020202020204" pitchFamily="34" charset="0"/>
              <a:buChar char="•"/>
            </a:pPr>
            <a:r>
              <a:rPr lang="es-MX" sz="2400" dirty="0"/>
              <a:t>Gestionar que se brinde atención a la salud y alimentación a las personas de la Tercera Edad.</a:t>
            </a:r>
            <a:endParaRPr lang="es-EC" sz="2400" dirty="0"/>
          </a:p>
          <a:p>
            <a:pPr marL="342900" lvl="0" indent="-342900">
              <a:buFont typeface="Arial" panose="020B0604020202020204" pitchFamily="34" charset="0"/>
              <a:buChar char="•"/>
            </a:pPr>
            <a:r>
              <a:rPr lang="es-MX" sz="2400" dirty="0"/>
              <a:t>Difundir los derechos de la Tercera Edad</a:t>
            </a:r>
            <a:endParaRPr lang="es-EC" sz="2400" dirty="0"/>
          </a:p>
        </p:txBody>
      </p:sp>
    </p:spTree>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899592" y="188640"/>
            <a:ext cx="8208912" cy="6063198"/>
          </a:xfrm>
          <a:prstGeom prst="rect">
            <a:avLst/>
          </a:prstGeom>
        </p:spPr>
        <p:txBody>
          <a:bodyPr wrap="square">
            <a:spAutoFit/>
          </a:bodyPr>
          <a:lstStyle/>
          <a:p>
            <a:pPr lvl="3"/>
            <a:r>
              <a:rPr lang="es-MX" sz="2800" b="1" dirty="0"/>
              <a:t>Servicios</a:t>
            </a:r>
            <a:endParaRPr lang="es-EC" sz="2800" dirty="0"/>
          </a:p>
          <a:p>
            <a:r>
              <a:rPr lang="es-MX" sz="2000" dirty="0"/>
              <a:t> </a:t>
            </a:r>
            <a:endParaRPr lang="es-EC" sz="2000" dirty="0"/>
          </a:p>
          <a:p>
            <a:pPr marL="342900" lvl="0" indent="-342900">
              <a:buFont typeface="Arial" panose="020B0604020202020204" pitchFamily="34" charset="0"/>
              <a:buChar char="•"/>
            </a:pPr>
            <a:r>
              <a:rPr lang="es-MX" sz="2000" dirty="0"/>
              <a:t>Vivienda adecuada para su desplazamiento. </a:t>
            </a:r>
            <a:endParaRPr lang="es-EC" sz="2000" dirty="0"/>
          </a:p>
          <a:p>
            <a:pPr marL="342900" lvl="0" indent="-342900">
              <a:buFont typeface="Arial" panose="020B0604020202020204" pitchFamily="34" charset="0"/>
              <a:buChar char="•"/>
            </a:pPr>
            <a:r>
              <a:rPr lang="es-MX" sz="2000" dirty="0"/>
              <a:t>Ambiente familiar. </a:t>
            </a:r>
            <a:endParaRPr lang="es-EC" sz="2000" dirty="0"/>
          </a:p>
          <a:p>
            <a:pPr marL="342900" lvl="0" indent="-342900">
              <a:buFont typeface="Arial" panose="020B0604020202020204" pitchFamily="34" charset="0"/>
              <a:buChar char="•"/>
            </a:pPr>
            <a:r>
              <a:rPr lang="es-MX" sz="2000" dirty="0"/>
              <a:t>Guardería diaria. </a:t>
            </a:r>
            <a:endParaRPr lang="es-EC" sz="2000" dirty="0"/>
          </a:p>
          <a:p>
            <a:pPr marL="342900" lvl="0" indent="-342900">
              <a:buFont typeface="Arial" panose="020B0604020202020204" pitchFamily="34" charset="0"/>
              <a:buChar char="•"/>
            </a:pPr>
            <a:r>
              <a:rPr lang="es-MX" sz="2000" dirty="0"/>
              <a:t>Enfermería 24 horas. </a:t>
            </a:r>
            <a:endParaRPr lang="es-EC" sz="2000" dirty="0"/>
          </a:p>
          <a:p>
            <a:pPr marL="342900" lvl="0" indent="-342900">
              <a:buFont typeface="Arial" panose="020B0604020202020204" pitchFamily="34" charset="0"/>
              <a:buChar char="•"/>
            </a:pPr>
            <a:r>
              <a:rPr lang="es-MX" sz="2000" dirty="0"/>
              <a:t>Atención Médica Gerontológica. </a:t>
            </a:r>
            <a:endParaRPr lang="es-EC" sz="2000" dirty="0"/>
          </a:p>
          <a:p>
            <a:pPr marL="342900" lvl="0" indent="-342900">
              <a:buFont typeface="Arial" panose="020B0604020202020204" pitchFamily="34" charset="0"/>
              <a:buChar char="•"/>
            </a:pPr>
            <a:r>
              <a:rPr lang="es-MX" sz="2000" dirty="0"/>
              <a:t>Terapia física, gimnasia pasiva. </a:t>
            </a:r>
            <a:endParaRPr lang="es-EC" sz="2000" dirty="0"/>
          </a:p>
          <a:p>
            <a:pPr marL="342900" lvl="0" indent="-342900">
              <a:buFont typeface="Arial" panose="020B0604020202020204" pitchFamily="34" charset="0"/>
              <a:buChar char="•"/>
            </a:pPr>
            <a:r>
              <a:rPr lang="es-MX" sz="2000" dirty="0"/>
              <a:t>Terapia ocupacional. </a:t>
            </a:r>
            <a:endParaRPr lang="es-EC" sz="2000" dirty="0"/>
          </a:p>
          <a:p>
            <a:pPr marL="342900" lvl="0" indent="-342900">
              <a:buFont typeface="Arial" panose="020B0604020202020204" pitchFamily="34" charset="0"/>
              <a:buChar char="•"/>
            </a:pPr>
            <a:r>
              <a:rPr lang="es-MX" sz="2000" dirty="0"/>
              <a:t>Actividades recreativas fuera de las instalaciones. </a:t>
            </a:r>
            <a:endParaRPr lang="es-EC" sz="2000" dirty="0"/>
          </a:p>
          <a:p>
            <a:pPr marL="342900" lvl="0" indent="-342900">
              <a:buFont typeface="Arial" panose="020B0604020202020204" pitchFamily="34" charset="0"/>
              <a:buChar char="•"/>
            </a:pPr>
            <a:r>
              <a:rPr lang="es-MX" sz="2000" dirty="0"/>
              <a:t>Control de signos vitales. </a:t>
            </a:r>
            <a:endParaRPr lang="es-EC" sz="2000" dirty="0"/>
          </a:p>
          <a:p>
            <a:pPr marL="342900" lvl="0" indent="-342900">
              <a:buFont typeface="Arial" panose="020B0604020202020204" pitchFamily="34" charset="0"/>
              <a:buChar char="•"/>
            </a:pPr>
            <a:r>
              <a:rPr lang="es-MX" sz="2000" dirty="0"/>
              <a:t>Suministración de Medicinas. </a:t>
            </a:r>
            <a:endParaRPr lang="es-EC" sz="2000" dirty="0"/>
          </a:p>
          <a:p>
            <a:pPr marL="342900" lvl="0" indent="-342900">
              <a:buFont typeface="Arial" panose="020B0604020202020204" pitchFamily="34" charset="0"/>
              <a:buChar char="•"/>
            </a:pPr>
            <a:r>
              <a:rPr lang="es-MX" sz="2000" dirty="0"/>
              <a:t>Nutrición balanceada. </a:t>
            </a:r>
            <a:endParaRPr lang="es-EC" sz="2000" dirty="0"/>
          </a:p>
          <a:p>
            <a:pPr marL="342900" lvl="0" indent="-342900">
              <a:buFont typeface="Arial" panose="020B0604020202020204" pitchFamily="34" charset="0"/>
              <a:buChar char="•"/>
            </a:pPr>
            <a:r>
              <a:rPr lang="es-MX" sz="2000" dirty="0"/>
              <a:t>Servicio de Peluquería. </a:t>
            </a:r>
            <a:endParaRPr lang="es-EC" sz="2000" dirty="0"/>
          </a:p>
          <a:p>
            <a:pPr marL="342900" lvl="0" indent="-342900">
              <a:buFont typeface="Arial" panose="020B0604020202020204" pitchFamily="34" charset="0"/>
              <a:buChar char="•"/>
            </a:pPr>
            <a:r>
              <a:rPr lang="es-MX" sz="2000" dirty="0"/>
              <a:t>Servicios espirituales. </a:t>
            </a:r>
            <a:endParaRPr lang="es-EC" sz="2000" dirty="0"/>
          </a:p>
          <a:p>
            <a:pPr marL="342900" lvl="0" indent="-342900">
              <a:buFont typeface="Arial" panose="020B0604020202020204" pitchFamily="34" charset="0"/>
              <a:buChar char="•"/>
            </a:pPr>
            <a:r>
              <a:rPr lang="es-MX" sz="2000" dirty="0"/>
              <a:t>Arreglo y lavado de ropa. </a:t>
            </a:r>
            <a:endParaRPr lang="es-EC" sz="2000" dirty="0"/>
          </a:p>
          <a:p>
            <a:pPr marL="342900" lvl="0" indent="-342900">
              <a:buFont typeface="Arial" panose="020B0604020202020204" pitchFamily="34" charset="0"/>
              <a:buChar char="•"/>
            </a:pPr>
            <a:r>
              <a:rPr lang="es-MX" sz="2000" dirty="0"/>
              <a:t>Personal especializado. </a:t>
            </a:r>
            <a:endParaRPr lang="es-EC" sz="2000" dirty="0"/>
          </a:p>
          <a:p>
            <a:pPr marL="342900" lvl="0" indent="-342900">
              <a:buFont typeface="Arial" panose="020B0604020202020204" pitchFamily="34" charset="0"/>
              <a:buChar char="•"/>
            </a:pPr>
            <a:r>
              <a:rPr lang="es-MX" sz="2000" dirty="0"/>
              <a:t>Atención médica a domicilio. </a:t>
            </a:r>
            <a:endParaRPr lang="es-EC" sz="2000" dirty="0"/>
          </a:p>
          <a:p>
            <a:pPr marL="342900" lvl="0" indent="-342900">
              <a:buFont typeface="Arial" panose="020B0604020202020204" pitchFamily="34" charset="0"/>
              <a:buChar char="•"/>
            </a:pPr>
            <a:r>
              <a:rPr lang="es-MX" sz="2000" dirty="0"/>
              <a:t>Transporte puerta a puerta</a:t>
            </a:r>
            <a:endParaRPr lang="es-EC" sz="2000" dirty="0"/>
          </a:p>
        </p:txBody>
      </p:sp>
    </p:spTree>
    <p:extLst>
      <p:ext uri="{BB962C8B-B14F-4D97-AF65-F5344CB8AC3E}">
        <p14:creationId xmlns:p14="http://schemas.microsoft.com/office/powerpoint/2010/main" val="4157230330"/>
      </p:ext>
    </p:extLst>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611560" y="116632"/>
            <a:ext cx="8280920" cy="6186309"/>
          </a:xfrm>
          <a:prstGeom prst="rect">
            <a:avLst/>
          </a:prstGeom>
        </p:spPr>
        <p:txBody>
          <a:bodyPr wrap="square">
            <a:spAutoFit/>
          </a:bodyPr>
          <a:lstStyle/>
          <a:p>
            <a:pPr lvl="3" algn="just"/>
            <a:r>
              <a:rPr lang="es-MX" sz="2200" b="1" dirty="0" smtClean="0"/>
              <a:t>Misión</a:t>
            </a:r>
            <a:r>
              <a:rPr lang="es-MX" sz="2200" dirty="0" smtClean="0"/>
              <a:t> </a:t>
            </a:r>
            <a:endParaRPr lang="es-EC" sz="2200" dirty="0"/>
          </a:p>
          <a:p>
            <a:pPr algn="just"/>
            <a:r>
              <a:rPr lang="es-MX" sz="2200" dirty="0"/>
              <a:t>Ofrecer a los adultos mayores un lugar donde pueda tener una vida digna, confortable y sana, mejorando su calidad de vida a través de su convivencia armónica con otras personas en el ámbito físico, espiritual, social para que así puedan vivir en la forma más adecuada posible a fin de lograr un mayor bienestar y una calidad de vida de excelencia.</a:t>
            </a:r>
            <a:endParaRPr lang="es-EC" sz="2200" dirty="0"/>
          </a:p>
          <a:p>
            <a:pPr lvl="3" algn="just"/>
            <a:endParaRPr lang="es-MX" sz="2200" b="1" dirty="0" smtClean="0"/>
          </a:p>
          <a:p>
            <a:pPr lvl="3" algn="just"/>
            <a:r>
              <a:rPr lang="es-MX" sz="2200" b="1" dirty="0" smtClean="0"/>
              <a:t>Visión</a:t>
            </a:r>
            <a:r>
              <a:rPr lang="es-MX" sz="2200" dirty="0" smtClean="0"/>
              <a:t> </a:t>
            </a:r>
            <a:endParaRPr lang="es-EC" sz="2200" dirty="0"/>
          </a:p>
          <a:p>
            <a:pPr algn="just"/>
            <a:r>
              <a:rPr lang="es-MX" sz="2200" dirty="0"/>
              <a:t>Mejorar la calidad de vida  del adulto mayor con servicios de cuidado, atención y salud efectivos, manteniendo un liderazgo en el centro del país.</a:t>
            </a:r>
            <a:endParaRPr lang="es-EC" sz="2200" dirty="0"/>
          </a:p>
          <a:p>
            <a:pPr algn="just"/>
            <a:r>
              <a:rPr lang="es-MX" sz="2200" dirty="0"/>
              <a:t> </a:t>
            </a:r>
            <a:endParaRPr lang="es-EC" sz="2200" dirty="0"/>
          </a:p>
          <a:p>
            <a:pPr lvl="3" algn="just"/>
            <a:r>
              <a:rPr lang="es-MX" sz="2200" b="1" dirty="0"/>
              <a:t>Valores</a:t>
            </a:r>
            <a:endParaRPr lang="es-EC" sz="2200" dirty="0"/>
          </a:p>
          <a:p>
            <a:pPr algn="just"/>
            <a:r>
              <a:rPr lang="es-MX" sz="2200" dirty="0" smtClean="0"/>
              <a:t>Calidad </a:t>
            </a:r>
            <a:r>
              <a:rPr lang="es-MX" sz="2200" dirty="0"/>
              <a:t>de Vida</a:t>
            </a:r>
            <a:endParaRPr lang="es-EC" sz="2200" dirty="0"/>
          </a:p>
          <a:p>
            <a:pPr lvl="0" algn="just"/>
            <a:r>
              <a:rPr lang="es-MX" sz="2200" dirty="0"/>
              <a:t>Satisfacción Emocional</a:t>
            </a:r>
            <a:endParaRPr lang="es-EC" sz="2200" dirty="0"/>
          </a:p>
          <a:p>
            <a:pPr lvl="0" algn="just"/>
            <a:r>
              <a:rPr lang="es-MX" sz="2200" dirty="0"/>
              <a:t>Hermandad</a:t>
            </a:r>
            <a:endParaRPr lang="es-EC" sz="2200" dirty="0"/>
          </a:p>
          <a:p>
            <a:pPr lvl="0" algn="just"/>
            <a:r>
              <a:rPr lang="es-MX" sz="2200" dirty="0"/>
              <a:t>Familiaridad</a:t>
            </a:r>
            <a:endParaRPr lang="es-EC" sz="2200" dirty="0"/>
          </a:p>
          <a:p>
            <a:pPr lvl="0" algn="just"/>
            <a:r>
              <a:rPr lang="es-MX" sz="2200" dirty="0"/>
              <a:t>Felicidad</a:t>
            </a:r>
            <a:endParaRPr lang="es-EC" sz="2200" dirty="0"/>
          </a:p>
        </p:txBody>
      </p:sp>
    </p:spTree>
    <p:extLst>
      <p:ext uri="{BB962C8B-B14F-4D97-AF65-F5344CB8AC3E}">
        <p14:creationId xmlns:p14="http://schemas.microsoft.com/office/powerpoint/2010/main" val="2349128097"/>
      </p:ext>
    </p:extLst>
  </p:cSld>
  <p:clrMapOvr>
    <a:masterClrMapping/>
  </p:clrMapOvr>
  <p:transition spd="slow"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235" y="764704"/>
            <a:ext cx="7022157" cy="5582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1 Título"/>
          <p:cNvSpPr>
            <a:spLocks noGrp="1"/>
          </p:cNvSpPr>
          <p:nvPr>
            <p:ph type="title"/>
          </p:nvPr>
        </p:nvSpPr>
        <p:spPr>
          <a:xfrm>
            <a:off x="457200" y="44624"/>
            <a:ext cx="8229600" cy="720080"/>
          </a:xfrm>
        </p:spPr>
        <p:txBody>
          <a:bodyPr/>
          <a:lstStyle/>
          <a:p>
            <a:r>
              <a:rPr lang="es-EC" sz="3600" dirty="0" smtClean="0"/>
              <a:t>Estructura Orgánica</a:t>
            </a:r>
            <a:endParaRPr lang="es-EC" sz="3600" dirty="0"/>
          </a:p>
        </p:txBody>
      </p:sp>
    </p:spTree>
    <p:extLst>
      <p:ext uri="{BB962C8B-B14F-4D97-AF65-F5344CB8AC3E}">
        <p14:creationId xmlns:p14="http://schemas.microsoft.com/office/powerpoint/2010/main" val="2925805384"/>
      </p:ext>
    </p:extLst>
  </p:cSld>
  <p:clrMapOvr>
    <a:masterClrMapping/>
  </p:clrMapOvr>
  <p:transition spd="slow"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r>
              <a:rPr lang="es-EC" dirty="0" smtClean="0"/>
              <a:t>PLAN FINANCIERO</a:t>
            </a:r>
            <a:endParaRPr lang="es-EC" dirty="0"/>
          </a:p>
        </p:txBody>
      </p:sp>
      <p:sp>
        <p:nvSpPr>
          <p:cNvPr id="3" name="2 Rectángulo"/>
          <p:cNvSpPr/>
          <p:nvPr/>
        </p:nvSpPr>
        <p:spPr>
          <a:xfrm>
            <a:off x="323528" y="1168291"/>
            <a:ext cx="8496944" cy="4708981"/>
          </a:xfrm>
          <a:prstGeom prst="rect">
            <a:avLst/>
          </a:prstGeom>
        </p:spPr>
        <p:txBody>
          <a:bodyPr wrap="square">
            <a:spAutoFit/>
          </a:bodyPr>
          <a:lstStyle/>
          <a:p>
            <a:pPr lvl="2" algn="just"/>
            <a:r>
              <a:rPr lang="es-MX" sz="2000" b="1" dirty="0"/>
              <a:t>Misión </a:t>
            </a:r>
            <a:r>
              <a:rPr lang="es-MX" sz="2000" b="1" dirty="0" smtClean="0"/>
              <a:t>Financiera</a:t>
            </a:r>
            <a:r>
              <a:rPr lang="es-MX" sz="2000" dirty="0"/>
              <a:t> </a:t>
            </a:r>
            <a:endParaRPr lang="es-EC" sz="2000" dirty="0"/>
          </a:p>
          <a:p>
            <a:pPr algn="just"/>
            <a:r>
              <a:rPr lang="es-MX" sz="2000" dirty="0"/>
              <a:t>Administrar eficientemente los recursos financieros del Centro de Ayuda al Adulto Mayor, con niveles adecuados de liquidez, rentabilidad y deuda, para atender con calidad las necesidades que tienen los miembros de éste grupo vulnerable de la economía, con un entorno que desarrolle el buen vivir.</a:t>
            </a:r>
            <a:endParaRPr lang="es-EC" sz="2000" dirty="0"/>
          </a:p>
          <a:p>
            <a:pPr algn="just"/>
            <a:r>
              <a:rPr lang="es-MX" sz="2000" dirty="0"/>
              <a:t> </a:t>
            </a:r>
            <a:endParaRPr lang="es-EC" sz="2000" dirty="0"/>
          </a:p>
          <a:p>
            <a:pPr lvl="2" algn="just"/>
            <a:r>
              <a:rPr lang="es-MX" sz="2000" b="1" dirty="0"/>
              <a:t>Misión </a:t>
            </a:r>
            <a:r>
              <a:rPr lang="es-MX" sz="2000" b="1" dirty="0" smtClean="0"/>
              <a:t>Social</a:t>
            </a:r>
            <a:r>
              <a:rPr lang="es-MX" sz="2000" dirty="0"/>
              <a:t> </a:t>
            </a:r>
            <a:endParaRPr lang="es-EC" sz="2000" dirty="0"/>
          </a:p>
          <a:p>
            <a:pPr algn="just"/>
            <a:r>
              <a:rPr lang="es-MX" sz="2000" dirty="0"/>
              <a:t>Dar prioridad al cuidado óptimo de  las personas de la tercera edad, antes que al capital.</a:t>
            </a:r>
            <a:endParaRPr lang="es-EC" sz="2000" dirty="0"/>
          </a:p>
          <a:p>
            <a:pPr algn="just"/>
            <a:r>
              <a:rPr lang="es-MX" sz="2000" dirty="0"/>
              <a:t> </a:t>
            </a:r>
            <a:endParaRPr lang="es-EC" sz="2000" dirty="0"/>
          </a:p>
          <a:p>
            <a:pPr lvl="2" algn="just"/>
            <a:r>
              <a:rPr lang="es-MX" sz="2000" b="1" dirty="0"/>
              <a:t>Principios </a:t>
            </a:r>
            <a:r>
              <a:rPr lang="es-MX" sz="2000" b="1" dirty="0" smtClean="0"/>
              <a:t>Financieros</a:t>
            </a:r>
            <a:r>
              <a:rPr lang="es-MX" sz="2000" dirty="0"/>
              <a:t> </a:t>
            </a:r>
            <a:endParaRPr lang="es-EC" sz="2000" dirty="0"/>
          </a:p>
          <a:p>
            <a:pPr lvl="0" algn="just"/>
            <a:r>
              <a:rPr lang="es-MX" sz="2000" dirty="0"/>
              <a:t>Equidad en el uso de recursos financieros</a:t>
            </a:r>
            <a:endParaRPr lang="es-EC" sz="2000" dirty="0"/>
          </a:p>
          <a:p>
            <a:pPr lvl="0" algn="just"/>
            <a:r>
              <a:rPr lang="es-MX" sz="2000" dirty="0"/>
              <a:t>Uso de utilidades en atención humana y de salud.</a:t>
            </a:r>
            <a:endParaRPr lang="es-EC" sz="2000" dirty="0"/>
          </a:p>
          <a:p>
            <a:pPr lvl="0" algn="just"/>
            <a:r>
              <a:rPr lang="es-MX" sz="2000" dirty="0"/>
              <a:t>Cuidado del manejo de los recursos financieros.</a:t>
            </a:r>
            <a:endParaRPr lang="es-EC" sz="2000" dirty="0"/>
          </a:p>
          <a:p>
            <a:pPr lvl="0" algn="just"/>
            <a:r>
              <a:rPr lang="es-MX" sz="2000" dirty="0"/>
              <a:t>Cubrir costos y gastos antes que generar utilidades.</a:t>
            </a:r>
            <a:endParaRPr lang="es-EC" sz="2000" dirty="0"/>
          </a:p>
        </p:txBody>
      </p:sp>
    </p:spTree>
    <p:extLst>
      <p:ext uri="{BB962C8B-B14F-4D97-AF65-F5344CB8AC3E}">
        <p14:creationId xmlns:p14="http://schemas.microsoft.com/office/powerpoint/2010/main" val="3827485860"/>
      </p:ext>
    </p:extLst>
  </p:cSld>
  <p:clrMapOvr>
    <a:masterClrMapping/>
  </p:clrMapOvr>
  <p:transition spd="slow"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539552" y="764704"/>
            <a:ext cx="8208912" cy="2677656"/>
          </a:xfrm>
          <a:prstGeom prst="rect">
            <a:avLst/>
          </a:prstGeom>
        </p:spPr>
        <p:txBody>
          <a:bodyPr wrap="square">
            <a:spAutoFit/>
          </a:bodyPr>
          <a:lstStyle/>
          <a:p>
            <a:pPr lvl="2"/>
            <a:r>
              <a:rPr lang="es-MX" sz="2400" b="1" dirty="0"/>
              <a:t>Objetivos Estratégicos</a:t>
            </a:r>
            <a:endParaRPr lang="es-EC" sz="2400" dirty="0"/>
          </a:p>
          <a:p>
            <a:r>
              <a:rPr lang="es-MX" sz="2400" dirty="0"/>
              <a:t> </a:t>
            </a:r>
            <a:endParaRPr lang="es-EC" sz="2400" dirty="0"/>
          </a:p>
          <a:p>
            <a:pPr marL="342900" lvl="0" indent="-342900">
              <a:buFont typeface="Arial" panose="020B0604020202020204" pitchFamily="34" charset="0"/>
              <a:buChar char="•"/>
            </a:pPr>
            <a:r>
              <a:rPr lang="es-MX" sz="2400" dirty="0"/>
              <a:t>Mantener la liquidez en niveles superiores a 4 puntos.</a:t>
            </a:r>
            <a:endParaRPr lang="es-EC" sz="2400" dirty="0"/>
          </a:p>
          <a:p>
            <a:pPr marL="342900" lvl="0" indent="-342900">
              <a:buFont typeface="Arial" panose="020B0604020202020204" pitchFamily="34" charset="0"/>
              <a:buChar char="•"/>
            </a:pPr>
            <a:r>
              <a:rPr lang="es-MX" sz="2400" dirty="0"/>
              <a:t>Lograr una rentabilidad social del 8% a 10% anual.</a:t>
            </a:r>
            <a:endParaRPr lang="es-EC" sz="2400" dirty="0"/>
          </a:p>
          <a:p>
            <a:pPr marL="342900" lvl="0" indent="-342900">
              <a:buFont typeface="Arial" panose="020B0604020202020204" pitchFamily="34" charset="0"/>
              <a:buChar char="•"/>
            </a:pPr>
            <a:r>
              <a:rPr lang="es-MX" sz="2400" dirty="0"/>
              <a:t>Aprovechar los niveles de deuda hasta llegar a niveles del 40%.</a:t>
            </a:r>
            <a:endParaRPr lang="es-EC" sz="2400" dirty="0"/>
          </a:p>
          <a:p>
            <a:pPr marL="342900" lvl="0" indent="-342900">
              <a:buFont typeface="Arial" panose="020B0604020202020204" pitchFamily="34" charset="0"/>
              <a:buChar char="•"/>
            </a:pPr>
            <a:r>
              <a:rPr lang="es-MX" sz="2400" dirty="0"/>
              <a:t>Cuidar los niveles de generación del punto de equilibrio.</a:t>
            </a:r>
            <a:endParaRPr lang="es-EC" sz="2400" dirty="0"/>
          </a:p>
        </p:txBody>
      </p:sp>
    </p:spTree>
    <p:extLst>
      <p:ext uri="{BB962C8B-B14F-4D97-AF65-F5344CB8AC3E}">
        <p14:creationId xmlns:p14="http://schemas.microsoft.com/office/powerpoint/2010/main" val="2906135074"/>
      </p:ext>
    </p:extLst>
  </p:cSld>
  <p:clrMapOvr>
    <a:masterClrMapping/>
  </p:clrMapOvr>
  <p:transition spd="slow"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720080"/>
          </a:xfrm>
        </p:spPr>
        <p:txBody>
          <a:bodyPr/>
          <a:lstStyle/>
          <a:p>
            <a:r>
              <a:rPr lang="es-EC" sz="3600" dirty="0" smtClean="0"/>
              <a:t>Estrategias</a:t>
            </a:r>
            <a:endParaRPr lang="es-EC" sz="3600" dirty="0"/>
          </a:p>
        </p:txBody>
      </p:sp>
      <p:sp>
        <p:nvSpPr>
          <p:cNvPr id="3" name="2 Rectángulo"/>
          <p:cNvSpPr/>
          <p:nvPr/>
        </p:nvSpPr>
        <p:spPr>
          <a:xfrm>
            <a:off x="395536" y="548680"/>
            <a:ext cx="8496944" cy="5632311"/>
          </a:xfrm>
          <a:prstGeom prst="rect">
            <a:avLst/>
          </a:prstGeom>
        </p:spPr>
        <p:txBody>
          <a:bodyPr wrap="square">
            <a:spAutoFit/>
          </a:bodyPr>
          <a:lstStyle/>
          <a:p>
            <a:r>
              <a:rPr lang="es-MX" sz="2400" b="1" dirty="0"/>
              <a:t>Financieras</a:t>
            </a:r>
            <a:endParaRPr lang="es-EC" sz="2400" dirty="0"/>
          </a:p>
          <a:p>
            <a:r>
              <a:rPr lang="es-MX" sz="2400" dirty="0"/>
              <a:t> </a:t>
            </a:r>
            <a:endParaRPr lang="es-EC" sz="2400" dirty="0"/>
          </a:p>
          <a:p>
            <a:pPr marL="342900" lvl="0" indent="-342900">
              <a:buFont typeface="Arial" panose="020B0604020202020204" pitchFamily="34" charset="0"/>
              <a:buChar char="•"/>
            </a:pPr>
            <a:r>
              <a:rPr lang="es-MX" sz="2400" dirty="0"/>
              <a:t>Obtener el financiamiento del 50% gasto mensual del  servicio prestado al Adulto Mayor Internado, de parte del Estado, a través del MIES, y por parte del Municipio de Latacunga. </a:t>
            </a:r>
            <a:endParaRPr lang="es-EC" sz="2400" dirty="0"/>
          </a:p>
          <a:p>
            <a:pPr marL="342900" lvl="0" indent="-342900">
              <a:buFont typeface="Arial" panose="020B0604020202020204" pitchFamily="34" charset="0"/>
              <a:buChar char="•"/>
            </a:pPr>
            <a:r>
              <a:rPr lang="es-MX" sz="2400" dirty="0"/>
              <a:t>Ampliar los créditos del Banco del Estado a la misma tasa del 8% anual, y con carácter no reembolsable.</a:t>
            </a:r>
            <a:endParaRPr lang="es-EC" sz="2400" dirty="0"/>
          </a:p>
          <a:p>
            <a:pPr marL="342900" lvl="0" indent="-342900">
              <a:buFont typeface="Arial" panose="020B0604020202020204" pitchFamily="34" charset="0"/>
              <a:buChar char="•"/>
            </a:pPr>
            <a:r>
              <a:rPr lang="es-MX" sz="2400" dirty="0"/>
              <a:t>Destinar excesos de liquidez a la adquisición de equipos médicos y medicinas.</a:t>
            </a:r>
            <a:endParaRPr lang="es-EC" sz="2400" dirty="0"/>
          </a:p>
          <a:p>
            <a:pPr marL="342900" lvl="0" indent="-342900">
              <a:buFont typeface="Arial" panose="020B0604020202020204" pitchFamily="34" charset="0"/>
              <a:buChar char="•"/>
            </a:pPr>
            <a:r>
              <a:rPr lang="es-MX" sz="2400" dirty="0"/>
              <a:t>Realizar un análisis financiero mensual del estado del Centro de Apoyo al Adulto Mayor, para tomar correctivos.</a:t>
            </a:r>
            <a:endParaRPr lang="es-EC" sz="2400" dirty="0"/>
          </a:p>
          <a:p>
            <a:pPr marL="342900" lvl="0" indent="-342900">
              <a:buFont typeface="Arial" panose="020B0604020202020204" pitchFamily="34" charset="0"/>
              <a:buChar char="•"/>
            </a:pPr>
            <a:r>
              <a:rPr lang="es-MX" sz="2400" dirty="0"/>
              <a:t>Realizar alianzas con fundaciones y otros estamentos del Estado para obtener apoyo de especialistas médicos y de otorgación de alimentos, vestidos, y activos productivos para el funcionamiento del centro</a:t>
            </a:r>
            <a:r>
              <a:rPr lang="es-MX" sz="2400" dirty="0" smtClean="0"/>
              <a:t>.</a:t>
            </a:r>
            <a:endParaRPr lang="es-EC" sz="2400" dirty="0"/>
          </a:p>
        </p:txBody>
      </p:sp>
    </p:spTree>
    <p:extLst>
      <p:ext uri="{BB962C8B-B14F-4D97-AF65-F5344CB8AC3E}">
        <p14:creationId xmlns:p14="http://schemas.microsoft.com/office/powerpoint/2010/main" val="2537661336"/>
      </p:ext>
    </p:extLst>
  </p:cSld>
  <p:clrMapOvr>
    <a:masterClrMapping/>
  </p:clrMapOvr>
  <p:transition spd="slow"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720080"/>
          </a:xfrm>
        </p:spPr>
        <p:txBody>
          <a:bodyPr/>
          <a:lstStyle/>
          <a:p>
            <a:r>
              <a:rPr lang="es-EC" sz="3600" dirty="0" smtClean="0"/>
              <a:t>Estrategias</a:t>
            </a:r>
            <a:endParaRPr lang="es-EC" sz="3600" dirty="0"/>
          </a:p>
        </p:txBody>
      </p:sp>
      <p:sp>
        <p:nvSpPr>
          <p:cNvPr id="3" name="2 Rectángulo"/>
          <p:cNvSpPr/>
          <p:nvPr/>
        </p:nvSpPr>
        <p:spPr>
          <a:xfrm>
            <a:off x="395536" y="973172"/>
            <a:ext cx="8496944" cy="4832092"/>
          </a:xfrm>
          <a:prstGeom prst="rect">
            <a:avLst/>
          </a:prstGeom>
        </p:spPr>
        <p:txBody>
          <a:bodyPr wrap="square">
            <a:spAutoFit/>
          </a:bodyPr>
          <a:lstStyle/>
          <a:p>
            <a:pPr algn="just"/>
            <a:r>
              <a:rPr lang="es-MX" sz="2200" b="1" dirty="0" smtClean="0"/>
              <a:t>Sociales</a:t>
            </a:r>
            <a:endParaRPr lang="es-EC" sz="2200" dirty="0"/>
          </a:p>
          <a:p>
            <a:pPr marL="342900" indent="-342900" algn="just">
              <a:buFont typeface="Arial" panose="020B0604020202020204" pitchFamily="34" charset="0"/>
              <a:buChar char="•"/>
            </a:pPr>
            <a:r>
              <a:rPr lang="es-MX" sz="2200" dirty="0"/>
              <a:t> </a:t>
            </a:r>
            <a:r>
              <a:rPr lang="es-MX" sz="2200" dirty="0" smtClean="0"/>
              <a:t>Capacitar </a:t>
            </a:r>
            <a:r>
              <a:rPr lang="es-MX" sz="2200" dirty="0"/>
              <a:t>a todo el personal que labora en el Centro de Ayuda al Adulto Mayor.</a:t>
            </a:r>
            <a:endParaRPr lang="es-EC" sz="2200" dirty="0"/>
          </a:p>
          <a:p>
            <a:pPr marL="342900" lvl="0" indent="-342900" algn="just">
              <a:buFont typeface="Arial" panose="020B0604020202020204" pitchFamily="34" charset="0"/>
              <a:buChar char="•"/>
            </a:pPr>
            <a:r>
              <a:rPr lang="es-MX" sz="2200" dirty="0"/>
              <a:t>Desarrollar Talleres de Motivación y Emprendimiento para los Adultos Mayores que se internan en el Centro de Apoyo, así como para los que acudan a consultas externas.</a:t>
            </a:r>
            <a:endParaRPr lang="es-EC" sz="2200" dirty="0"/>
          </a:p>
          <a:p>
            <a:pPr marL="342900" lvl="0" indent="-342900" algn="just">
              <a:buFont typeface="Arial" panose="020B0604020202020204" pitchFamily="34" charset="0"/>
              <a:buChar char="•"/>
            </a:pPr>
            <a:r>
              <a:rPr lang="es-MX" sz="2200" dirty="0"/>
              <a:t>Fomentar la unidad de los adultos mayores internos, para lograr una calidad de vida digna y feliz.</a:t>
            </a:r>
            <a:endParaRPr lang="es-EC" sz="2200" dirty="0"/>
          </a:p>
          <a:p>
            <a:pPr marL="342900" lvl="0" indent="-342900" algn="just">
              <a:buFont typeface="Arial" panose="020B0604020202020204" pitchFamily="34" charset="0"/>
              <a:buChar char="•"/>
            </a:pPr>
            <a:r>
              <a:rPr lang="es-MX" sz="2200" dirty="0"/>
              <a:t>Brindar los servicios médicos, alimenticios, deportivos, psicológicos, ambulatorios y farmacéuticos de manera oportuna y eficiente.</a:t>
            </a:r>
            <a:endParaRPr lang="es-EC" sz="2200" dirty="0"/>
          </a:p>
          <a:p>
            <a:pPr algn="just"/>
            <a:r>
              <a:rPr lang="es-MX" sz="2200" dirty="0"/>
              <a:t> </a:t>
            </a:r>
            <a:r>
              <a:rPr lang="es-MX" sz="2200" b="1" dirty="0" smtClean="0"/>
              <a:t>Generación </a:t>
            </a:r>
            <a:r>
              <a:rPr lang="es-MX" sz="2200" b="1" dirty="0"/>
              <a:t>de Servicios</a:t>
            </a:r>
            <a:endParaRPr lang="es-EC" sz="2200" dirty="0"/>
          </a:p>
          <a:p>
            <a:pPr marL="342900" indent="-342900" algn="just">
              <a:buFont typeface="Arial" panose="020B0604020202020204" pitchFamily="34" charset="0"/>
              <a:buChar char="•"/>
            </a:pPr>
            <a:r>
              <a:rPr lang="es-MX" sz="2200" dirty="0" smtClean="0"/>
              <a:t>Mantener </a:t>
            </a:r>
            <a:r>
              <a:rPr lang="es-MX" sz="2200" dirty="0"/>
              <a:t>la capacidad instalada en 100 plazas, (100 adultos mayores internos) durante los 10 años de evaluación del proyecto.</a:t>
            </a:r>
            <a:endParaRPr lang="es-EC" sz="2200" dirty="0"/>
          </a:p>
          <a:p>
            <a:pPr marL="342900" lvl="0" indent="-342900" algn="just">
              <a:buFont typeface="Arial" panose="020B0604020202020204" pitchFamily="34" charset="0"/>
              <a:buChar char="•"/>
            </a:pPr>
            <a:r>
              <a:rPr lang="es-MX" sz="2200" dirty="0"/>
              <a:t>Ampliar la prestación de servicios sociales, médicos y humanos.</a:t>
            </a:r>
            <a:endParaRPr lang="es-EC" sz="2200" dirty="0"/>
          </a:p>
        </p:txBody>
      </p:sp>
    </p:spTree>
    <p:extLst>
      <p:ext uri="{BB962C8B-B14F-4D97-AF65-F5344CB8AC3E}">
        <p14:creationId xmlns:p14="http://schemas.microsoft.com/office/powerpoint/2010/main" val="4289665608"/>
      </p:ext>
    </p:extLst>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 </a:t>
            </a:r>
            <a:endParaRPr lang="es-EC" dirty="0"/>
          </a:p>
        </p:txBody>
      </p:sp>
      <p:sp>
        <p:nvSpPr>
          <p:cNvPr id="3" name="2 Rectángulo"/>
          <p:cNvSpPr/>
          <p:nvPr/>
        </p:nvSpPr>
        <p:spPr>
          <a:xfrm>
            <a:off x="971600" y="1340768"/>
            <a:ext cx="7560840" cy="3539430"/>
          </a:xfrm>
          <a:prstGeom prst="rect">
            <a:avLst/>
          </a:prstGeom>
        </p:spPr>
        <p:txBody>
          <a:bodyPr wrap="square">
            <a:spAutoFit/>
          </a:bodyPr>
          <a:lstStyle/>
          <a:p>
            <a:pPr algn="just"/>
            <a:r>
              <a:rPr lang="es-MX" sz="2800" dirty="0" smtClean="0"/>
              <a:t>GENERAL</a:t>
            </a:r>
          </a:p>
          <a:p>
            <a:pPr algn="just"/>
            <a:r>
              <a:rPr lang="es-MX" sz="2800" dirty="0" smtClean="0"/>
              <a:t>Diseñar </a:t>
            </a:r>
            <a:r>
              <a:rPr lang="es-MX" sz="2800" dirty="0"/>
              <a:t>un plan financiero para la creación de un centro de cuidado del adulto mayor para apoyar al mejoramiento de la calidad de vida del sector prioritario, con la finalidad de establecer las condiciones financieras, de mercado y administrativas de ejecución en la ciudad de Latacunga, provincia de Cotopaxi.</a:t>
            </a:r>
            <a:endParaRPr lang="es-EC" sz="2800" dirty="0"/>
          </a:p>
        </p:txBody>
      </p:sp>
    </p:spTree>
  </p:cSld>
  <p:clrMapOvr>
    <a:masterClrMapping/>
  </p:clrMapOvr>
  <p:transition spd="slow"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419787389"/>
              </p:ext>
            </p:extLst>
          </p:nvPr>
        </p:nvGraphicFramePr>
        <p:xfrm>
          <a:off x="1547664" y="836712"/>
          <a:ext cx="6696744" cy="5112564"/>
        </p:xfrm>
        <a:graphic>
          <a:graphicData uri="http://schemas.openxmlformats.org/drawingml/2006/table">
            <a:tbl>
              <a:tblPr firstRow="1" firstCol="1" bandRow="1">
                <a:tableStyleId>{5C22544A-7EE6-4342-B048-85BDC9FD1C3A}</a:tableStyleId>
              </a:tblPr>
              <a:tblGrid>
                <a:gridCol w="4780325"/>
                <a:gridCol w="1916419"/>
              </a:tblGrid>
              <a:tr h="339283">
                <a:tc>
                  <a:txBody>
                    <a:bodyPr/>
                    <a:lstStyle/>
                    <a:p>
                      <a:pPr>
                        <a:lnSpc>
                          <a:spcPct val="115000"/>
                        </a:lnSpc>
                        <a:spcAft>
                          <a:spcPts val="0"/>
                        </a:spcAft>
                      </a:pPr>
                      <a:r>
                        <a:rPr lang="es-ES" sz="1800">
                          <a:effectLst/>
                        </a:rPr>
                        <a:t>INVERSIÓN</a:t>
                      </a:r>
                      <a:endParaRPr lang="es-EC"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a:effectLst/>
                        </a:rPr>
                        <a:t>DÓLARES</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ACTIVOS FIJOS</a:t>
                      </a:r>
                      <a:endParaRPr lang="es-EC"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a:effectLst/>
                        </a:rPr>
                        <a:t> </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Terreno</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100.000,00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Edificios / Construcciones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180.000,00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Maquinaria y Equipos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121.000,00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Muebles y Enseres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124.000,00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Vehículos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137.000,00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       SUBTOTAL</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662.000,00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ACTIVOS DIFERIDOS</a:t>
                      </a:r>
                      <a:endParaRPr lang="es-EC" sz="1800">
                        <a:effectLst/>
                        <a:latin typeface="Calibri"/>
                        <a:ea typeface="Calibri"/>
                        <a:cs typeface="Times New Roman"/>
                      </a:endParaRPr>
                    </a:p>
                  </a:txBody>
                  <a:tcPr marL="68580" marR="68580" marT="0" marB="0"/>
                </a:tc>
                <a:tc>
                  <a:txBody>
                    <a:bodyPr/>
                    <a:lstStyle/>
                    <a:p>
                      <a:endParaRPr lang="es-EC" sz="1800">
                        <a:effectLst/>
                        <a:latin typeface="Calibri"/>
                      </a:endParaRPr>
                    </a:p>
                  </a:txBody>
                  <a:tcPr marL="68580" marR="68580" marT="0" marB="0"/>
                </a:tc>
              </a:tr>
              <a:tr h="339283">
                <a:tc>
                  <a:txBody>
                    <a:bodyPr/>
                    <a:lstStyle/>
                    <a:p>
                      <a:pPr>
                        <a:lnSpc>
                          <a:spcPct val="115000"/>
                        </a:lnSpc>
                        <a:spcAft>
                          <a:spcPts val="0"/>
                        </a:spcAft>
                      </a:pPr>
                      <a:r>
                        <a:rPr lang="es-ES" sz="1800">
                          <a:effectLst/>
                        </a:rPr>
                        <a:t>Planos y Permisos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38.000,00</a:t>
                      </a:r>
                      <a:endParaRPr lang="es-EC" sz="1800">
                        <a:effectLst/>
                        <a:latin typeface="Calibri"/>
                        <a:ea typeface="Calibri"/>
                        <a:cs typeface="Times New Roman"/>
                      </a:endParaRPr>
                    </a:p>
                  </a:txBody>
                  <a:tcPr marL="68580" marR="68580" marT="0" marB="0"/>
                </a:tc>
              </a:tr>
              <a:tr h="701885">
                <a:tc>
                  <a:txBody>
                    <a:bodyPr/>
                    <a:lstStyle/>
                    <a:p>
                      <a:pPr>
                        <a:lnSpc>
                          <a:spcPct val="115000"/>
                        </a:lnSpc>
                        <a:spcAft>
                          <a:spcPts val="0"/>
                        </a:spcAft>
                      </a:pPr>
                      <a:r>
                        <a:rPr lang="es-ES" sz="1800">
                          <a:effectLst/>
                        </a:rPr>
                        <a:t>Imprevistos (5% de activos diferidos)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1.900,00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        SUBTOTAL</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39.900,00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Capital de Trabajo Operativo</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33.745.00</a:t>
                      </a:r>
                      <a:endParaRPr lang="es-EC" sz="1800">
                        <a:effectLst/>
                        <a:latin typeface="Calibri"/>
                        <a:ea typeface="Calibri"/>
                        <a:cs typeface="Times New Roman"/>
                      </a:endParaRPr>
                    </a:p>
                  </a:txBody>
                  <a:tcPr marL="68580" marR="68580" marT="0" marB="0"/>
                </a:tc>
              </a:tr>
              <a:tr h="339283">
                <a:tc>
                  <a:txBody>
                    <a:bodyPr/>
                    <a:lstStyle/>
                    <a:p>
                      <a:pPr>
                        <a:lnSpc>
                          <a:spcPct val="115000"/>
                        </a:lnSpc>
                        <a:spcAft>
                          <a:spcPts val="0"/>
                        </a:spcAft>
                      </a:pPr>
                      <a:r>
                        <a:rPr lang="es-ES" sz="1800">
                          <a:effectLst/>
                        </a:rPr>
                        <a:t>INVERSION TOTAL</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dirty="0">
                          <a:effectLst/>
                        </a:rPr>
                        <a:t>735.645,00</a:t>
                      </a:r>
                      <a:endParaRPr lang="es-EC" sz="1800" dirty="0">
                        <a:effectLst/>
                        <a:latin typeface="Calibri"/>
                        <a:ea typeface="Calibri"/>
                        <a:cs typeface="Times New Roman"/>
                      </a:endParaRPr>
                    </a:p>
                  </a:txBody>
                  <a:tcPr marL="68580" marR="68580" marT="0" marB="0"/>
                </a:tc>
              </a:tr>
            </a:tbl>
          </a:graphicData>
        </a:graphic>
      </p:graphicFrame>
      <p:sp>
        <p:nvSpPr>
          <p:cNvPr id="6" name="1 Título"/>
          <p:cNvSpPr>
            <a:spLocks noGrp="1"/>
          </p:cNvSpPr>
          <p:nvPr>
            <p:ph type="title"/>
          </p:nvPr>
        </p:nvSpPr>
        <p:spPr>
          <a:xfrm>
            <a:off x="457200" y="44624"/>
            <a:ext cx="8229600" cy="720080"/>
          </a:xfrm>
        </p:spPr>
        <p:txBody>
          <a:bodyPr/>
          <a:lstStyle/>
          <a:p>
            <a:r>
              <a:rPr lang="es-EC" sz="3600" dirty="0" smtClean="0"/>
              <a:t>Inversión del Centro de Cuidado</a:t>
            </a:r>
            <a:endParaRPr lang="es-EC" sz="3600" dirty="0"/>
          </a:p>
        </p:txBody>
      </p:sp>
    </p:spTree>
    <p:extLst>
      <p:ext uri="{BB962C8B-B14F-4D97-AF65-F5344CB8AC3E}">
        <p14:creationId xmlns:p14="http://schemas.microsoft.com/office/powerpoint/2010/main" val="3178405007"/>
      </p:ext>
    </p:extLst>
  </p:cSld>
  <p:clrMapOvr>
    <a:masterClrMapping/>
  </p:clrMapOvr>
  <p:transition spd="slow"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713077864"/>
              </p:ext>
            </p:extLst>
          </p:nvPr>
        </p:nvGraphicFramePr>
        <p:xfrm>
          <a:off x="1907808" y="980728"/>
          <a:ext cx="5328488" cy="2813244"/>
        </p:xfrm>
        <a:graphic>
          <a:graphicData uri="http://schemas.openxmlformats.org/drawingml/2006/table">
            <a:tbl>
              <a:tblPr firstRow="1" firstCol="1" bandRow="1">
                <a:tableStyleId>{5C22544A-7EE6-4342-B048-85BDC9FD1C3A}</a:tableStyleId>
              </a:tblPr>
              <a:tblGrid>
                <a:gridCol w="3767535"/>
                <a:gridCol w="1560953"/>
              </a:tblGrid>
              <a:tr h="703311">
                <a:tc>
                  <a:txBody>
                    <a:bodyPr/>
                    <a:lstStyle/>
                    <a:p>
                      <a:pPr>
                        <a:lnSpc>
                          <a:spcPct val="200000"/>
                        </a:lnSpc>
                        <a:spcAft>
                          <a:spcPts val="0"/>
                        </a:spcAft>
                      </a:pPr>
                      <a:r>
                        <a:rPr lang="es-MX" sz="1600">
                          <a:effectLst/>
                        </a:rPr>
                        <a:t>FINANCIAMIENTO </a:t>
                      </a:r>
                      <a:endParaRPr lang="es-EC" sz="1600">
                        <a:effectLst/>
                        <a:latin typeface="Calibri"/>
                        <a:ea typeface="Calibri"/>
                        <a:cs typeface="Times New Roman"/>
                      </a:endParaRPr>
                    </a:p>
                  </a:txBody>
                  <a:tcPr marL="68580" marR="68580" marT="0" marB="0"/>
                </a:tc>
                <a:tc>
                  <a:txBody>
                    <a:bodyPr/>
                    <a:lstStyle/>
                    <a:p>
                      <a:pPr algn="r">
                        <a:lnSpc>
                          <a:spcPct val="200000"/>
                        </a:lnSpc>
                        <a:spcAft>
                          <a:spcPts val="0"/>
                        </a:spcAft>
                      </a:pPr>
                      <a:r>
                        <a:rPr lang="es-MX" sz="1600">
                          <a:effectLst/>
                        </a:rPr>
                        <a:t> </a:t>
                      </a:r>
                      <a:endParaRPr lang="es-EC" sz="1600">
                        <a:effectLst/>
                        <a:latin typeface="Calibri"/>
                        <a:ea typeface="Calibri"/>
                        <a:cs typeface="Times New Roman"/>
                      </a:endParaRPr>
                    </a:p>
                  </a:txBody>
                  <a:tcPr marL="68580" marR="68580" marT="0" marB="0"/>
                </a:tc>
              </a:tr>
              <a:tr h="703311">
                <a:tc>
                  <a:txBody>
                    <a:bodyPr/>
                    <a:lstStyle/>
                    <a:p>
                      <a:pPr>
                        <a:lnSpc>
                          <a:spcPct val="200000"/>
                        </a:lnSpc>
                        <a:spcAft>
                          <a:spcPts val="0"/>
                        </a:spcAft>
                      </a:pPr>
                      <a:r>
                        <a:rPr lang="es-MX" sz="1600">
                          <a:effectLst/>
                        </a:rPr>
                        <a:t>Aporte Accionistas</a:t>
                      </a:r>
                      <a:endParaRPr lang="es-EC" sz="1600">
                        <a:effectLst/>
                        <a:latin typeface="Calibri"/>
                        <a:ea typeface="Calibri"/>
                        <a:cs typeface="Times New Roman"/>
                      </a:endParaRPr>
                    </a:p>
                  </a:txBody>
                  <a:tcPr marL="68580" marR="68580" marT="0" marB="0"/>
                </a:tc>
                <a:tc>
                  <a:txBody>
                    <a:bodyPr/>
                    <a:lstStyle/>
                    <a:p>
                      <a:pPr algn="r">
                        <a:lnSpc>
                          <a:spcPct val="200000"/>
                        </a:lnSpc>
                        <a:spcAft>
                          <a:spcPts val="0"/>
                        </a:spcAft>
                      </a:pPr>
                      <a:r>
                        <a:rPr lang="es-MX" sz="1600">
                          <a:effectLst/>
                        </a:rPr>
                        <a:t>435.645,00</a:t>
                      </a:r>
                      <a:endParaRPr lang="es-EC" sz="1600">
                        <a:effectLst/>
                        <a:latin typeface="Calibri"/>
                        <a:ea typeface="Calibri"/>
                        <a:cs typeface="Times New Roman"/>
                      </a:endParaRPr>
                    </a:p>
                  </a:txBody>
                  <a:tcPr marL="68580" marR="68580" marT="0" marB="0"/>
                </a:tc>
              </a:tr>
              <a:tr h="703311">
                <a:tc>
                  <a:txBody>
                    <a:bodyPr/>
                    <a:lstStyle/>
                    <a:p>
                      <a:pPr>
                        <a:lnSpc>
                          <a:spcPct val="200000"/>
                        </a:lnSpc>
                        <a:spcAft>
                          <a:spcPts val="0"/>
                        </a:spcAft>
                      </a:pPr>
                      <a:r>
                        <a:rPr lang="es-MX" sz="1600">
                          <a:effectLst/>
                        </a:rPr>
                        <a:t>Crédito Banco del Estado </a:t>
                      </a:r>
                      <a:endParaRPr lang="es-EC" sz="1600">
                        <a:effectLst/>
                        <a:latin typeface="Calibri"/>
                        <a:ea typeface="Calibri"/>
                        <a:cs typeface="Times New Roman"/>
                      </a:endParaRPr>
                    </a:p>
                  </a:txBody>
                  <a:tcPr marL="68580" marR="68580" marT="0" marB="0"/>
                </a:tc>
                <a:tc>
                  <a:txBody>
                    <a:bodyPr/>
                    <a:lstStyle/>
                    <a:p>
                      <a:pPr algn="r">
                        <a:lnSpc>
                          <a:spcPct val="200000"/>
                        </a:lnSpc>
                        <a:spcAft>
                          <a:spcPts val="0"/>
                        </a:spcAft>
                      </a:pPr>
                      <a:r>
                        <a:rPr lang="es-MX" sz="1600">
                          <a:effectLst/>
                        </a:rPr>
                        <a:t>300.000,00</a:t>
                      </a:r>
                      <a:endParaRPr lang="es-EC" sz="1600">
                        <a:effectLst/>
                        <a:latin typeface="Calibri"/>
                        <a:ea typeface="Calibri"/>
                        <a:cs typeface="Times New Roman"/>
                      </a:endParaRPr>
                    </a:p>
                  </a:txBody>
                  <a:tcPr marL="68580" marR="68580" marT="0" marB="0"/>
                </a:tc>
              </a:tr>
              <a:tr h="703311">
                <a:tc>
                  <a:txBody>
                    <a:bodyPr/>
                    <a:lstStyle/>
                    <a:p>
                      <a:pPr>
                        <a:lnSpc>
                          <a:spcPct val="200000"/>
                        </a:lnSpc>
                        <a:spcAft>
                          <a:spcPts val="0"/>
                        </a:spcAft>
                      </a:pPr>
                      <a:r>
                        <a:rPr lang="es-MX" sz="1600">
                          <a:effectLst/>
                        </a:rPr>
                        <a:t>TOTAL FINANCIAMIENTO</a:t>
                      </a:r>
                      <a:endParaRPr lang="es-EC" sz="1600">
                        <a:effectLst/>
                        <a:latin typeface="Calibri"/>
                        <a:ea typeface="Calibri"/>
                        <a:cs typeface="Times New Roman"/>
                      </a:endParaRPr>
                    </a:p>
                  </a:txBody>
                  <a:tcPr marL="68580" marR="68580" marT="0" marB="0"/>
                </a:tc>
                <a:tc>
                  <a:txBody>
                    <a:bodyPr/>
                    <a:lstStyle/>
                    <a:p>
                      <a:pPr algn="r">
                        <a:lnSpc>
                          <a:spcPct val="200000"/>
                        </a:lnSpc>
                        <a:spcAft>
                          <a:spcPts val="0"/>
                        </a:spcAft>
                      </a:pPr>
                      <a:r>
                        <a:rPr lang="es-MX" sz="1600" dirty="0">
                          <a:effectLst/>
                        </a:rPr>
                        <a:t>735.645,00</a:t>
                      </a:r>
                      <a:endParaRPr lang="es-EC" sz="1600" dirty="0">
                        <a:effectLst/>
                        <a:latin typeface="Calibri"/>
                        <a:ea typeface="Calibri"/>
                        <a:cs typeface="Times New Roman"/>
                      </a:endParaRPr>
                    </a:p>
                  </a:txBody>
                  <a:tcPr marL="68580" marR="68580" marT="0" marB="0"/>
                </a:tc>
              </a:tr>
            </a:tbl>
          </a:graphicData>
        </a:graphic>
      </p:graphicFrame>
      <p:sp>
        <p:nvSpPr>
          <p:cNvPr id="3" name="2 Rectángulo"/>
          <p:cNvSpPr/>
          <p:nvPr/>
        </p:nvSpPr>
        <p:spPr>
          <a:xfrm>
            <a:off x="1187624" y="4077072"/>
            <a:ext cx="7488832" cy="1938992"/>
          </a:xfrm>
          <a:prstGeom prst="rect">
            <a:avLst/>
          </a:prstGeom>
        </p:spPr>
        <p:txBody>
          <a:bodyPr wrap="square">
            <a:spAutoFit/>
          </a:bodyPr>
          <a:lstStyle/>
          <a:p>
            <a:pPr algn="just"/>
            <a:r>
              <a:rPr lang="es-MX" sz="2400" dirty="0"/>
              <a:t>Del total de inversión del proyecto que suman 735.645,00 dólares, de los cuáles 300.000 dólares se conseguirán a través de un crédito del Banco del Estado en Convenio con el Municipio de Latacunga, a una tasa del 8% a un plazo de cinco años.</a:t>
            </a:r>
            <a:endParaRPr lang="es-EC" sz="2400" dirty="0"/>
          </a:p>
        </p:txBody>
      </p:sp>
    </p:spTree>
    <p:extLst>
      <p:ext uri="{BB962C8B-B14F-4D97-AF65-F5344CB8AC3E}">
        <p14:creationId xmlns:p14="http://schemas.microsoft.com/office/powerpoint/2010/main" val="3056439638"/>
      </p:ext>
    </p:extLst>
  </p:cSld>
  <p:clrMapOvr>
    <a:masterClrMapping/>
  </p:clrMapOvr>
  <p:transition spd="slow"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01859505"/>
              </p:ext>
            </p:extLst>
          </p:nvPr>
        </p:nvGraphicFramePr>
        <p:xfrm>
          <a:off x="323528" y="1052737"/>
          <a:ext cx="8568952" cy="4766626"/>
        </p:xfrm>
        <a:graphic>
          <a:graphicData uri="http://schemas.openxmlformats.org/drawingml/2006/table">
            <a:tbl>
              <a:tblPr firstRow="1" firstCol="1" bandRow="1">
                <a:tableStyleId>{5C22544A-7EE6-4342-B048-85BDC9FD1C3A}</a:tableStyleId>
              </a:tblPr>
              <a:tblGrid>
                <a:gridCol w="3130767"/>
                <a:gridCol w="1130012"/>
                <a:gridCol w="1059387"/>
                <a:gridCol w="1059387"/>
                <a:gridCol w="1059387"/>
                <a:gridCol w="1130012"/>
              </a:tblGrid>
              <a:tr h="245530">
                <a:tc>
                  <a:txBody>
                    <a:bodyPr/>
                    <a:lstStyle/>
                    <a:p>
                      <a:pPr>
                        <a:lnSpc>
                          <a:spcPct val="115000"/>
                        </a:lnSpc>
                        <a:spcAft>
                          <a:spcPts val="0"/>
                        </a:spcAft>
                      </a:pPr>
                      <a:r>
                        <a:rPr lang="es-ES" sz="1400">
                          <a:effectLst/>
                        </a:rPr>
                        <a:t>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a:t>
                      </a:r>
                      <a:endParaRPr lang="es-EC" sz="1400">
                        <a:effectLst/>
                        <a:latin typeface="Calibri"/>
                        <a:ea typeface="Calibri"/>
                        <a:cs typeface="Times New Roman"/>
                      </a:endParaRPr>
                    </a:p>
                  </a:txBody>
                  <a:tcPr marL="68580" marR="68580" marT="0" marB="0"/>
                </a:tc>
              </a:tr>
              <a:tr h="507986">
                <a:tc>
                  <a:txBody>
                    <a:bodyPr/>
                    <a:lstStyle/>
                    <a:p>
                      <a:pPr>
                        <a:lnSpc>
                          <a:spcPct val="115000"/>
                        </a:lnSpc>
                        <a:spcAft>
                          <a:spcPts val="0"/>
                        </a:spcAft>
                      </a:pPr>
                      <a:r>
                        <a:rPr lang="es-ES" sz="1400">
                          <a:effectLst/>
                        </a:rPr>
                        <a:t>Ventas Netas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546.000,00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588.000,00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634.200,00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685.020,00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740.922,00</a:t>
                      </a:r>
                      <a:endParaRPr lang="es-EC" sz="1400">
                        <a:effectLst/>
                        <a:latin typeface="Calibri"/>
                        <a:ea typeface="Calibri"/>
                        <a:cs typeface="Times New Roman"/>
                      </a:endParaRPr>
                    </a:p>
                  </a:txBody>
                  <a:tcPr marL="68580" marR="68580" marT="0" marB="0"/>
                </a:tc>
              </a:tr>
              <a:tr h="507986">
                <a:tc>
                  <a:txBody>
                    <a:bodyPr/>
                    <a:lstStyle/>
                    <a:p>
                      <a:pPr>
                        <a:lnSpc>
                          <a:spcPct val="115000"/>
                        </a:lnSpc>
                        <a:spcAft>
                          <a:spcPts val="0"/>
                        </a:spcAft>
                      </a:pPr>
                      <a:r>
                        <a:rPr lang="es-ES" sz="1400">
                          <a:effectLst/>
                        </a:rPr>
                        <a:t>Costo de Ventas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490.720,00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505.620,00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522.010,00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540.039,00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629.260,90</a:t>
                      </a:r>
                      <a:endParaRPr lang="es-EC" sz="1400">
                        <a:effectLst/>
                        <a:latin typeface="Calibri"/>
                        <a:ea typeface="Calibri"/>
                        <a:cs typeface="Times New Roman"/>
                      </a:endParaRPr>
                    </a:p>
                  </a:txBody>
                  <a:tcPr marL="68580" marR="68580" marT="0" marB="0"/>
                </a:tc>
              </a:tr>
              <a:tr h="507986">
                <a:tc>
                  <a:txBody>
                    <a:bodyPr/>
                    <a:lstStyle/>
                    <a:p>
                      <a:pPr>
                        <a:lnSpc>
                          <a:spcPct val="115000"/>
                        </a:lnSpc>
                        <a:spcAft>
                          <a:spcPts val="0"/>
                        </a:spcAft>
                      </a:pPr>
                      <a:r>
                        <a:rPr lang="es-ES" sz="1400">
                          <a:effectLst/>
                        </a:rPr>
                        <a:t>UTILIDAD BRUTA EN VENTAS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55.280,00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82.380,00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112.190,00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144.981,00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111.661,10</a:t>
                      </a:r>
                      <a:endParaRPr lang="es-EC" sz="1400">
                        <a:effectLst/>
                        <a:latin typeface="Calibri"/>
                        <a:ea typeface="Calibri"/>
                        <a:cs typeface="Times New Roman"/>
                      </a:endParaRPr>
                    </a:p>
                  </a:txBody>
                  <a:tcPr marL="68580" marR="68580" marT="0" marB="0"/>
                </a:tc>
              </a:tr>
              <a:tr h="245530">
                <a:tc>
                  <a:txBody>
                    <a:bodyPr/>
                    <a:lstStyle/>
                    <a:p>
                      <a:pPr>
                        <a:lnSpc>
                          <a:spcPct val="115000"/>
                        </a:lnSpc>
                        <a:spcAft>
                          <a:spcPts val="0"/>
                        </a:spcAft>
                      </a:pPr>
                      <a:r>
                        <a:rPr lang="es-ES" sz="1400">
                          <a:effectLst/>
                        </a:rPr>
                        <a:t>Gastos de ventas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20.800,00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21.200,00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21.640,00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22.124,00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22.656,40</a:t>
                      </a:r>
                      <a:endParaRPr lang="es-EC" sz="1400">
                        <a:effectLst/>
                        <a:latin typeface="Calibri"/>
                        <a:ea typeface="Calibri"/>
                        <a:cs typeface="Times New Roman"/>
                      </a:endParaRPr>
                    </a:p>
                  </a:txBody>
                  <a:tcPr marL="68580" marR="68580" marT="0" marB="0"/>
                </a:tc>
              </a:tr>
              <a:tr h="245530">
                <a:tc>
                  <a:txBody>
                    <a:bodyPr/>
                    <a:lstStyle/>
                    <a:p>
                      <a:pPr>
                        <a:lnSpc>
                          <a:spcPct val="115000"/>
                        </a:lnSpc>
                        <a:spcAft>
                          <a:spcPts val="0"/>
                        </a:spcAft>
                      </a:pPr>
                      <a:r>
                        <a:rPr lang="es-ES" sz="1400">
                          <a:effectLst/>
                        </a:rPr>
                        <a:t>Gastos de administración</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67.600,00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67.600,00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67.600,00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67.600,00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67.600,00</a:t>
                      </a:r>
                      <a:endParaRPr lang="es-EC" sz="1400">
                        <a:effectLst/>
                        <a:latin typeface="Calibri"/>
                        <a:ea typeface="Calibri"/>
                        <a:cs typeface="Times New Roman"/>
                      </a:endParaRPr>
                    </a:p>
                  </a:txBody>
                  <a:tcPr marL="68580" marR="68580" marT="0" marB="0"/>
                </a:tc>
              </a:tr>
              <a:tr h="245530">
                <a:tc>
                  <a:txBody>
                    <a:bodyPr/>
                    <a:lstStyle/>
                    <a:p>
                      <a:pPr>
                        <a:lnSpc>
                          <a:spcPct val="115000"/>
                        </a:lnSpc>
                        <a:spcAft>
                          <a:spcPts val="0"/>
                        </a:spcAft>
                      </a:pPr>
                      <a:r>
                        <a:rPr lang="es-ES" sz="1400">
                          <a:effectLst/>
                        </a:rPr>
                        <a:t>UTILIDAD OPERACIONAL</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-33.120,00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-6.420,00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22.950,00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55.257,00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21.404,70</a:t>
                      </a:r>
                      <a:endParaRPr lang="es-EC" sz="1400">
                        <a:effectLst/>
                        <a:latin typeface="Calibri"/>
                        <a:ea typeface="Calibri"/>
                        <a:cs typeface="Times New Roman"/>
                      </a:endParaRPr>
                    </a:p>
                  </a:txBody>
                  <a:tcPr marL="68580" marR="68580" marT="0" marB="0"/>
                </a:tc>
              </a:tr>
              <a:tr h="245530">
                <a:tc>
                  <a:txBody>
                    <a:bodyPr/>
                    <a:lstStyle/>
                    <a:p>
                      <a:pPr>
                        <a:lnSpc>
                          <a:spcPct val="115000"/>
                        </a:lnSpc>
                        <a:spcAft>
                          <a:spcPts val="0"/>
                        </a:spcAft>
                      </a:pPr>
                      <a:r>
                        <a:rPr lang="es-ES" sz="1400">
                          <a:effectLst/>
                        </a:rPr>
                        <a:t>Gastos financieros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23.000,51</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18.841,03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14.342,13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9.476,12</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4.213,05</a:t>
                      </a:r>
                      <a:endParaRPr lang="es-EC" sz="1400">
                        <a:effectLst/>
                        <a:latin typeface="Calibri"/>
                        <a:ea typeface="Calibri"/>
                        <a:cs typeface="Times New Roman"/>
                      </a:endParaRPr>
                    </a:p>
                  </a:txBody>
                  <a:tcPr marL="68580" marR="68580" marT="0" marB="0"/>
                </a:tc>
              </a:tr>
              <a:tr h="507986">
                <a:tc>
                  <a:txBody>
                    <a:bodyPr/>
                    <a:lstStyle/>
                    <a:p>
                      <a:pPr>
                        <a:lnSpc>
                          <a:spcPct val="115000"/>
                        </a:lnSpc>
                        <a:spcAft>
                          <a:spcPts val="0"/>
                        </a:spcAft>
                      </a:pPr>
                      <a:r>
                        <a:rPr lang="es-ES" sz="1400">
                          <a:effectLst/>
                        </a:rPr>
                        <a:t>UTILIDAD (PERDIDA) ANTES PARTICIPACION</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-56.120,51</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-25.261,03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8.607,87</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45.780,88</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17.191,65</a:t>
                      </a:r>
                      <a:endParaRPr lang="es-EC" sz="1400">
                        <a:effectLst/>
                        <a:latin typeface="Calibri"/>
                        <a:ea typeface="Calibri"/>
                        <a:cs typeface="Times New Roman"/>
                      </a:endParaRPr>
                    </a:p>
                  </a:txBody>
                  <a:tcPr marL="68580" marR="68580" marT="0" marB="0"/>
                </a:tc>
              </a:tr>
              <a:tr h="245530">
                <a:tc>
                  <a:txBody>
                    <a:bodyPr/>
                    <a:lstStyle/>
                    <a:p>
                      <a:pPr>
                        <a:lnSpc>
                          <a:spcPct val="115000"/>
                        </a:lnSpc>
                        <a:spcAft>
                          <a:spcPts val="0"/>
                        </a:spcAft>
                      </a:pPr>
                      <a:r>
                        <a:rPr lang="es-ES" sz="1400">
                          <a:effectLst/>
                        </a:rPr>
                        <a:t>Participación utilidades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1.291,18</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6.867,13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2.578,75</a:t>
                      </a:r>
                      <a:endParaRPr lang="es-EC" sz="1400">
                        <a:effectLst/>
                        <a:latin typeface="Calibri"/>
                        <a:ea typeface="Calibri"/>
                        <a:cs typeface="Times New Roman"/>
                      </a:endParaRPr>
                    </a:p>
                  </a:txBody>
                  <a:tcPr marL="68580" marR="68580" marT="0" marB="0"/>
                </a:tc>
              </a:tr>
              <a:tr h="507986">
                <a:tc>
                  <a:txBody>
                    <a:bodyPr/>
                    <a:lstStyle/>
                    <a:p>
                      <a:pPr>
                        <a:lnSpc>
                          <a:spcPct val="115000"/>
                        </a:lnSpc>
                        <a:spcAft>
                          <a:spcPts val="0"/>
                        </a:spcAft>
                      </a:pPr>
                      <a:r>
                        <a:rPr lang="es-ES" sz="1400">
                          <a:effectLst/>
                        </a:rPr>
                        <a:t>UTILIDAD ANTES IMP.RENTA</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-56.120,51</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-25.261,03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7.316,69</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38.913,75</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14.612,90</a:t>
                      </a:r>
                      <a:endParaRPr lang="es-EC" sz="1400">
                        <a:effectLst/>
                        <a:latin typeface="Calibri"/>
                        <a:ea typeface="Calibri"/>
                        <a:cs typeface="Times New Roman"/>
                      </a:endParaRPr>
                    </a:p>
                  </a:txBody>
                  <a:tcPr marL="68580" marR="68580" marT="0" marB="0"/>
                </a:tc>
              </a:tr>
              <a:tr h="245530">
                <a:tc>
                  <a:txBody>
                    <a:bodyPr/>
                    <a:lstStyle/>
                    <a:p>
                      <a:pPr>
                        <a:lnSpc>
                          <a:spcPct val="115000"/>
                        </a:lnSpc>
                        <a:spcAft>
                          <a:spcPts val="0"/>
                        </a:spcAft>
                      </a:pPr>
                      <a:r>
                        <a:rPr lang="es-ES" sz="1400">
                          <a:effectLst/>
                        </a:rPr>
                        <a:t>Impuesto a la renta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0,00</a:t>
                      </a:r>
                      <a:endParaRPr lang="es-EC" sz="1400">
                        <a:effectLst/>
                        <a:latin typeface="Calibri"/>
                        <a:ea typeface="Calibri"/>
                        <a:cs typeface="Times New Roman"/>
                      </a:endParaRPr>
                    </a:p>
                  </a:txBody>
                  <a:tcPr marL="68580" marR="68580" marT="0" marB="0"/>
                </a:tc>
              </a:tr>
              <a:tr h="507986">
                <a:tc>
                  <a:txBody>
                    <a:bodyPr/>
                    <a:lstStyle/>
                    <a:p>
                      <a:pPr>
                        <a:lnSpc>
                          <a:spcPct val="115000"/>
                        </a:lnSpc>
                        <a:spcAft>
                          <a:spcPts val="0"/>
                        </a:spcAft>
                      </a:pPr>
                      <a:r>
                        <a:rPr lang="es-ES" sz="1400">
                          <a:effectLst/>
                        </a:rPr>
                        <a:t>UTILIDAD (PERDIDA) NETA</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-56.120,51</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-25.261,03</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7.316,69</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38.913,75</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dirty="0">
                          <a:effectLst/>
                        </a:rPr>
                        <a:t>14.612,90</a:t>
                      </a:r>
                      <a:endParaRPr lang="es-EC" sz="1400" dirty="0">
                        <a:effectLst/>
                        <a:latin typeface="Calibri"/>
                        <a:ea typeface="Calibri"/>
                        <a:cs typeface="Times New Roman"/>
                      </a:endParaRPr>
                    </a:p>
                  </a:txBody>
                  <a:tcPr marL="68580" marR="68580" marT="0" marB="0"/>
                </a:tc>
              </a:tr>
            </a:tbl>
          </a:graphicData>
        </a:graphic>
      </p:graphicFrame>
      <p:sp>
        <p:nvSpPr>
          <p:cNvPr id="3" name="1 Título"/>
          <p:cNvSpPr>
            <a:spLocks noGrp="1"/>
          </p:cNvSpPr>
          <p:nvPr>
            <p:ph type="title"/>
          </p:nvPr>
        </p:nvSpPr>
        <p:spPr>
          <a:xfrm>
            <a:off x="457200" y="44624"/>
            <a:ext cx="8229600" cy="720080"/>
          </a:xfrm>
        </p:spPr>
        <p:txBody>
          <a:bodyPr/>
          <a:lstStyle/>
          <a:p>
            <a:r>
              <a:rPr lang="es-EC" sz="3600" dirty="0" smtClean="0"/>
              <a:t>Estados de Resultados</a:t>
            </a:r>
            <a:endParaRPr lang="es-EC" sz="3600" dirty="0"/>
          </a:p>
        </p:txBody>
      </p:sp>
    </p:spTree>
    <p:extLst>
      <p:ext uri="{BB962C8B-B14F-4D97-AF65-F5344CB8AC3E}">
        <p14:creationId xmlns:p14="http://schemas.microsoft.com/office/powerpoint/2010/main" val="572462504"/>
      </p:ext>
    </p:extLst>
  </p:cSld>
  <p:clrMapOvr>
    <a:masterClrMapping/>
  </p:clrMapOvr>
  <p:transition spd="slow"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140318424"/>
              </p:ext>
            </p:extLst>
          </p:nvPr>
        </p:nvGraphicFramePr>
        <p:xfrm>
          <a:off x="1043608" y="1196752"/>
          <a:ext cx="7200800" cy="1682496"/>
        </p:xfrm>
        <a:graphic>
          <a:graphicData uri="http://schemas.openxmlformats.org/drawingml/2006/table">
            <a:tbl>
              <a:tblPr firstRow="1" firstCol="1" bandRow="1">
                <a:tableStyleId>{5C22544A-7EE6-4342-B048-85BDC9FD1C3A}</a:tableStyleId>
              </a:tblPr>
              <a:tblGrid>
                <a:gridCol w="2673808"/>
                <a:gridCol w="1169896"/>
                <a:gridCol w="1119032"/>
                <a:gridCol w="1119032"/>
                <a:gridCol w="1119032"/>
              </a:tblGrid>
              <a:tr h="161925">
                <a:tc>
                  <a:txBody>
                    <a:bodyPr/>
                    <a:lstStyle/>
                    <a:p>
                      <a:pPr>
                        <a:lnSpc>
                          <a:spcPct val="115000"/>
                        </a:lnSpc>
                        <a:spcAft>
                          <a:spcPts val="0"/>
                        </a:spcAft>
                      </a:pPr>
                      <a:r>
                        <a:rPr lang="es-ES" sz="1600">
                          <a:effectLst/>
                        </a:rPr>
                        <a:t>Liquidez</a:t>
                      </a:r>
                      <a:endParaRPr lang="es-EC" sz="1600">
                        <a:effectLst/>
                        <a:latin typeface="Calibri"/>
                        <a:ea typeface="Calibri"/>
                        <a:cs typeface="Times New Roman"/>
                      </a:endParaRPr>
                    </a:p>
                  </a:txBody>
                  <a:tcPr marL="68580" marR="68580" marT="0" marB="0"/>
                </a:tc>
                <a:tc gridSpan="4">
                  <a:txBody>
                    <a:bodyPr/>
                    <a:lstStyle/>
                    <a:p>
                      <a:pPr algn="ctr">
                        <a:lnSpc>
                          <a:spcPct val="115000"/>
                        </a:lnSpc>
                        <a:spcAft>
                          <a:spcPts val="0"/>
                        </a:spcAft>
                      </a:pPr>
                      <a:r>
                        <a:rPr lang="es-ES" sz="1600">
                          <a:effectLst/>
                        </a:rPr>
                        <a:t>USD </a:t>
                      </a:r>
                      <a:endParaRPr lang="es-EC" sz="1600">
                        <a:effectLst/>
                        <a:latin typeface="Calibri"/>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nSpc>
                          <a:spcPct val="115000"/>
                        </a:lnSpc>
                        <a:spcAft>
                          <a:spcPts val="0"/>
                        </a:spcAft>
                      </a:pPr>
                      <a:r>
                        <a:rPr lang="es-ES" sz="1600">
                          <a:effectLst/>
                        </a:rPr>
                        <a:t>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3</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PROM</a:t>
                      </a:r>
                      <a:endParaRPr lang="es-EC" sz="16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600">
                          <a:effectLst/>
                        </a:rPr>
                        <a:t>Capital de trabajo</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264.896,9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273.383,4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309.581,7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282.620,7 </a:t>
                      </a:r>
                      <a:endParaRPr lang="es-EC" sz="16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600">
                          <a:effectLst/>
                        </a:rPr>
                        <a:t>Índice de liquidez (prueba ácida)</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4,5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4,3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4,4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4,4 </a:t>
                      </a:r>
                      <a:endParaRPr lang="es-EC" sz="16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600">
                          <a:effectLst/>
                        </a:rPr>
                        <a:t>Índice de solvencia</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4,5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4,3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4,4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dirty="0">
                          <a:effectLst/>
                        </a:rPr>
                        <a:t>4,4 </a:t>
                      </a:r>
                      <a:endParaRPr lang="es-EC" sz="1600" dirty="0">
                        <a:effectLst/>
                        <a:latin typeface="Calibri"/>
                        <a:ea typeface="Calibri"/>
                        <a:cs typeface="Times New Roman"/>
                      </a:endParaRPr>
                    </a:p>
                  </a:txBody>
                  <a:tcPr marL="68580" marR="68580" marT="0" marB="0"/>
                </a:tc>
              </a:tr>
            </a:tbl>
          </a:graphicData>
        </a:graphic>
      </p:graphicFrame>
      <p:sp>
        <p:nvSpPr>
          <p:cNvPr id="3" name="2 Rectángulo"/>
          <p:cNvSpPr/>
          <p:nvPr/>
        </p:nvSpPr>
        <p:spPr>
          <a:xfrm>
            <a:off x="971600" y="3440837"/>
            <a:ext cx="7344816" cy="1938992"/>
          </a:xfrm>
          <a:prstGeom prst="rect">
            <a:avLst/>
          </a:prstGeom>
        </p:spPr>
        <p:txBody>
          <a:bodyPr wrap="square">
            <a:spAutoFit/>
          </a:bodyPr>
          <a:lstStyle/>
          <a:p>
            <a:pPr algn="just"/>
            <a:r>
              <a:rPr lang="es-MX" sz="2400" dirty="0"/>
              <a:t>La liquidez es favorable porque el capital de trabajo es positivo, y los índices de liquidez son mayores que 1, así la solvencia significa que el Centro de Ayuda dispone de 4.4 dólares de activos corrientes para cubrir cada dólar de pasivo corriente.</a:t>
            </a:r>
            <a:endParaRPr lang="es-EC" sz="2400" dirty="0"/>
          </a:p>
        </p:txBody>
      </p:sp>
      <p:sp>
        <p:nvSpPr>
          <p:cNvPr id="4" name="1 Título"/>
          <p:cNvSpPr>
            <a:spLocks noGrp="1"/>
          </p:cNvSpPr>
          <p:nvPr>
            <p:ph type="title"/>
          </p:nvPr>
        </p:nvSpPr>
        <p:spPr>
          <a:xfrm>
            <a:off x="457200" y="44624"/>
            <a:ext cx="8229600" cy="720080"/>
          </a:xfrm>
        </p:spPr>
        <p:txBody>
          <a:bodyPr/>
          <a:lstStyle/>
          <a:p>
            <a:r>
              <a:rPr lang="es-EC" sz="3600" dirty="0" smtClean="0"/>
              <a:t>Indicadores Financieros</a:t>
            </a:r>
            <a:endParaRPr lang="es-EC" sz="3600" dirty="0"/>
          </a:p>
        </p:txBody>
      </p:sp>
    </p:spTree>
    <p:extLst>
      <p:ext uri="{BB962C8B-B14F-4D97-AF65-F5344CB8AC3E}">
        <p14:creationId xmlns:p14="http://schemas.microsoft.com/office/powerpoint/2010/main" val="2981249850"/>
      </p:ext>
    </p:extLst>
  </p:cSld>
  <p:clrMapOvr>
    <a:masterClrMapping/>
  </p:clrMapOvr>
  <p:transition spd="slow"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51503628"/>
              </p:ext>
            </p:extLst>
          </p:nvPr>
        </p:nvGraphicFramePr>
        <p:xfrm>
          <a:off x="827586" y="1124744"/>
          <a:ext cx="7704854" cy="2415173"/>
        </p:xfrm>
        <a:graphic>
          <a:graphicData uri="http://schemas.openxmlformats.org/drawingml/2006/table">
            <a:tbl>
              <a:tblPr firstRow="1" firstCol="1" bandRow="1">
                <a:tableStyleId>{5C22544A-7EE6-4342-B048-85BDC9FD1C3A}</a:tableStyleId>
              </a:tblPr>
              <a:tblGrid>
                <a:gridCol w="2817823"/>
                <a:gridCol w="1262941"/>
                <a:gridCol w="1208030"/>
                <a:gridCol w="1208030"/>
                <a:gridCol w="1208030"/>
              </a:tblGrid>
              <a:tr h="338389">
                <a:tc>
                  <a:txBody>
                    <a:bodyPr/>
                    <a:lstStyle/>
                    <a:p>
                      <a:pPr algn="ctr">
                        <a:lnSpc>
                          <a:spcPct val="115000"/>
                        </a:lnSpc>
                        <a:spcAft>
                          <a:spcPts val="0"/>
                        </a:spcAft>
                      </a:pPr>
                      <a:r>
                        <a:rPr lang="es-ES" sz="1600" dirty="0" smtClean="0">
                          <a:effectLst/>
                        </a:rPr>
                        <a:t>RENTABILIDAD</a:t>
                      </a:r>
                      <a:r>
                        <a:rPr lang="es-ES" sz="1600" dirty="0">
                          <a:effectLst/>
                        </a:rPr>
                        <a:t> </a:t>
                      </a:r>
                      <a:endParaRPr lang="es-EC"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600">
                          <a:effectLst/>
                        </a:rPr>
                        <a:t>1</a:t>
                      </a:r>
                      <a:endParaRPr lang="es-EC"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600">
                          <a:effectLst/>
                        </a:rPr>
                        <a:t>2</a:t>
                      </a:r>
                      <a:endParaRPr lang="es-EC"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600">
                          <a:effectLst/>
                        </a:rPr>
                        <a:t>3</a:t>
                      </a:r>
                      <a:endParaRPr lang="es-EC"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600">
                          <a:effectLst/>
                        </a:rPr>
                        <a:t>PROM</a:t>
                      </a:r>
                      <a:endParaRPr lang="es-EC" sz="1600">
                        <a:effectLst/>
                        <a:latin typeface="Calibri"/>
                        <a:ea typeface="Calibri"/>
                        <a:cs typeface="Times New Roman"/>
                      </a:endParaRPr>
                    </a:p>
                  </a:txBody>
                  <a:tcPr marL="68580" marR="68580" marT="0" marB="0"/>
                </a:tc>
              </a:tr>
              <a:tr h="700003">
                <a:tc>
                  <a:txBody>
                    <a:bodyPr/>
                    <a:lstStyle/>
                    <a:p>
                      <a:pPr>
                        <a:lnSpc>
                          <a:spcPct val="115000"/>
                        </a:lnSpc>
                        <a:spcAft>
                          <a:spcPts val="0"/>
                        </a:spcAft>
                      </a:pPr>
                      <a:r>
                        <a:rPr lang="es-ES" sz="1600">
                          <a:effectLst/>
                        </a:rPr>
                        <a:t>Utilidad neta/patrimonio (ROE)</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-8,26%</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-3,86%</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1,11%</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-3,67%</a:t>
                      </a:r>
                      <a:endParaRPr lang="es-EC" sz="1600">
                        <a:effectLst/>
                        <a:latin typeface="Calibri"/>
                        <a:ea typeface="Calibri"/>
                        <a:cs typeface="Times New Roman"/>
                      </a:endParaRPr>
                    </a:p>
                  </a:txBody>
                  <a:tcPr marL="68580" marR="68580" marT="0" marB="0"/>
                </a:tc>
              </a:tr>
              <a:tr h="700003">
                <a:tc>
                  <a:txBody>
                    <a:bodyPr/>
                    <a:lstStyle/>
                    <a:p>
                      <a:pPr>
                        <a:lnSpc>
                          <a:spcPct val="115000"/>
                        </a:lnSpc>
                        <a:spcAft>
                          <a:spcPts val="0"/>
                        </a:spcAft>
                      </a:pPr>
                      <a:r>
                        <a:rPr lang="es-ES" sz="1600">
                          <a:effectLst/>
                        </a:rPr>
                        <a:t>Utilidad neta/activos totales (ROA)</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-5,92%</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-2,90%</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0,89%</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-2,64%</a:t>
                      </a:r>
                      <a:endParaRPr lang="es-EC" sz="1600">
                        <a:effectLst/>
                        <a:latin typeface="Calibri"/>
                        <a:ea typeface="Calibri"/>
                        <a:cs typeface="Times New Roman"/>
                      </a:endParaRPr>
                    </a:p>
                  </a:txBody>
                  <a:tcPr marL="68580" marR="68580" marT="0" marB="0"/>
                </a:tc>
              </a:tr>
              <a:tr h="338389">
                <a:tc>
                  <a:txBody>
                    <a:bodyPr/>
                    <a:lstStyle/>
                    <a:p>
                      <a:pPr>
                        <a:lnSpc>
                          <a:spcPct val="115000"/>
                        </a:lnSpc>
                        <a:spcAft>
                          <a:spcPts val="0"/>
                        </a:spcAft>
                      </a:pPr>
                      <a:r>
                        <a:rPr lang="es-ES" sz="1600">
                          <a:effectLst/>
                        </a:rPr>
                        <a:t>Utilidad neta/ventas</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-10,28%</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-4,30%</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1,15%</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-4,47%</a:t>
                      </a:r>
                      <a:endParaRPr lang="es-EC" sz="1600">
                        <a:effectLst/>
                        <a:latin typeface="Calibri"/>
                        <a:ea typeface="Calibri"/>
                        <a:cs typeface="Times New Roman"/>
                      </a:endParaRPr>
                    </a:p>
                  </a:txBody>
                  <a:tcPr marL="68580" marR="68580" marT="0" marB="0"/>
                </a:tc>
              </a:tr>
              <a:tr h="338389">
                <a:tc>
                  <a:txBody>
                    <a:bodyPr/>
                    <a:lstStyle/>
                    <a:p>
                      <a:pPr>
                        <a:lnSpc>
                          <a:spcPct val="115000"/>
                        </a:lnSpc>
                        <a:spcAft>
                          <a:spcPts val="0"/>
                        </a:spcAft>
                      </a:pPr>
                      <a:r>
                        <a:rPr lang="es-ES" sz="1600">
                          <a:effectLst/>
                        </a:rPr>
                        <a:t>Cobertura de intereses</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(1,4)</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(0,3)</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1,6 </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dirty="0">
                          <a:effectLst/>
                        </a:rPr>
                        <a:t>(0,1)</a:t>
                      </a:r>
                      <a:endParaRPr lang="es-EC" sz="1600" dirty="0">
                        <a:effectLst/>
                        <a:latin typeface="Calibri"/>
                        <a:ea typeface="Calibri"/>
                        <a:cs typeface="Times New Roman"/>
                      </a:endParaRPr>
                    </a:p>
                  </a:txBody>
                  <a:tcPr marL="68580" marR="68580" marT="0" marB="0"/>
                </a:tc>
              </a:tr>
            </a:tbl>
          </a:graphicData>
        </a:graphic>
      </p:graphicFrame>
      <p:sp>
        <p:nvSpPr>
          <p:cNvPr id="3" name="2 Rectángulo"/>
          <p:cNvSpPr/>
          <p:nvPr/>
        </p:nvSpPr>
        <p:spPr>
          <a:xfrm>
            <a:off x="683568" y="3861048"/>
            <a:ext cx="7776864" cy="1938992"/>
          </a:xfrm>
          <a:prstGeom prst="rect">
            <a:avLst/>
          </a:prstGeom>
        </p:spPr>
        <p:txBody>
          <a:bodyPr wrap="square">
            <a:spAutoFit/>
          </a:bodyPr>
          <a:lstStyle/>
          <a:p>
            <a:pPr algn="just"/>
            <a:r>
              <a:rPr lang="es-EC" sz="2400" dirty="0"/>
              <a:t>	Los dos primeros años la rentabilidad es negativa porque el Centro de Ayuda tiene pérdidas, pero a partir del tercer año ésta mejora, y como es un proyecto social no importa generar ganancias, sino más bien, cubrir con la operación normal de los servicios que oferta el centro.</a:t>
            </a:r>
          </a:p>
        </p:txBody>
      </p:sp>
    </p:spTree>
    <p:extLst>
      <p:ext uri="{BB962C8B-B14F-4D97-AF65-F5344CB8AC3E}">
        <p14:creationId xmlns:p14="http://schemas.microsoft.com/office/powerpoint/2010/main" val="2315151557"/>
      </p:ext>
    </p:extLst>
  </p:cSld>
  <p:clrMapOvr>
    <a:masterClrMapping/>
  </p:clrMapOvr>
  <p:transition spd="slow"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64758679"/>
              </p:ext>
            </p:extLst>
          </p:nvPr>
        </p:nvGraphicFramePr>
        <p:xfrm>
          <a:off x="395535" y="678727"/>
          <a:ext cx="8352928" cy="4171188"/>
        </p:xfrm>
        <a:graphic>
          <a:graphicData uri="http://schemas.openxmlformats.org/drawingml/2006/table">
            <a:tbl>
              <a:tblPr firstRow="1" firstCol="1" bandRow="1">
                <a:tableStyleId>{5C22544A-7EE6-4342-B048-85BDC9FD1C3A}</a:tableStyleId>
              </a:tblPr>
              <a:tblGrid>
                <a:gridCol w="2308998"/>
                <a:gridCol w="1208786"/>
                <a:gridCol w="1208786"/>
                <a:gridCol w="1208786"/>
                <a:gridCol w="1208786"/>
                <a:gridCol w="1208786"/>
              </a:tblGrid>
              <a:tr h="161925">
                <a:tc>
                  <a:txBody>
                    <a:bodyPr/>
                    <a:lstStyle/>
                    <a:p>
                      <a:endParaRPr lang="es-EC" sz="1400">
                        <a:effectLst/>
                        <a:latin typeface="Calibri"/>
                      </a:endParaRPr>
                    </a:p>
                  </a:txBody>
                  <a:tcPr marL="68580" marR="68580" marT="0" marB="0"/>
                </a:tc>
                <a:tc>
                  <a:txBody>
                    <a:bodyPr/>
                    <a:lstStyle/>
                    <a:p>
                      <a:pPr algn="ctr">
                        <a:lnSpc>
                          <a:spcPct val="115000"/>
                        </a:lnSpc>
                        <a:spcAft>
                          <a:spcPts val="0"/>
                        </a:spcAft>
                      </a:pPr>
                      <a:r>
                        <a:rPr lang="es-ES" sz="1400">
                          <a:effectLst/>
                        </a:rPr>
                        <a:t>1 </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2 </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3 </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4 </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5 </a:t>
                      </a:r>
                      <a:endParaRPr lang="es-EC" sz="1400">
                        <a:effectLst/>
                        <a:latin typeface="Calibri"/>
                        <a:ea typeface="Calibri"/>
                        <a:cs typeface="Times New Roman"/>
                      </a:endParaRPr>
                    </a:p>
                  </a:txBody>
                  <a:tcPr marL="68580" marR="68580" marT="0" marB="0"/>
                </a:tc>
              </a:tr>
              <a:tr h="171450">
                <a:tc>
                  <a:txBody>
                    <a:bodyPr/>
                    <a:lstStyle/>
                    <a:p>
                      <a:pPr algn="r">
                        <a:lnSpc>
                          <a:spcPct val="115000"/>
                        </a:lnSpc>
                        <a:spcAft>
                          <a:spcPts val="0"/>
                        </a:spcAft>
                      </a:pPr>
                      <a:r>
                        <a:rPr lang="es-ES" sz="1400">
                          <a:effectLst/>
                        </a:rPr>
                        <a:t>COSTOS Y GASTOS</a:t>
                      </a:r>
                      <a:endParaRPr lang="es-EC" sz="1400">
                        <a:effectLst/>
                        <a:latin typeface="Calibri"/>
                        <a:ea typeface="Calibri"/>
                        <a:cs typeface="Times New Roman"/>
                      </a:endParaRPr>
                    </a:p>
                  </a:txBody>
                  <a:tcPr marL="68580" marR="68580" marT="0" marB="0"/>
                </a:tc>
                <a:tc gridSpan="5">
                  <a:txBody>
                    <a:bodyPr/>
                    <a:lstStyle/>
                    <a:p>
                      <a:pPr algn="ctr">
                        <a:lnSpc>
                          <a:spcPct val="115000"/>
                        </a:lnSpc>
                        <a:spcAft>
                          <a:spcPts val="0"/>
                        </a:spcAft>
                      </a:pPr>
                      <a:r>
                        <a:rPr lang="es-ES" sz="1400">
                          <a:effectLst/>
                        </a:rPr>
                        <a:t>Fijo</a:t>
                      </a:r>
                      <a:endParaRPr lang="es-EC" sz="1400">
                        <a:effectLst/>
                        <a:latin typeface="Calibri"/>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gn="r">
                        <a:lnSpc>
                          <a:spcPct val="115000"/>
                        </a:lnSpc>
                        <a:spcAft>
                          <a:spcPts val="0"/>
                        </a:spcAft>
                      </a:pPr>
                      <a:r>
                        <a:rPr lang="es-ES" sz="1400">
                          <a:effectLst/>
                        </a:rPr>
                        <a:t>Mano de obra indirecta</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53.400,0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53.400,0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53.400,0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53.400,0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53.400,0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Mantenimiento y seguros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39.340,0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39.340,0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39.340,0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39.340,0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57.330,0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Depreciaciones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85.400,0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85.400,0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85.400,0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85.400,0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136.800,0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Amortizaciones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7.980,0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7.980,0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7.980,0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7.980,0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7.980,0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Gastos administrativos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60.000,0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60.000,0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60.000,0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60.000,0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60.000,0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Gastos de ventas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20.800,0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21.200,0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21.640,0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22.124,0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22.656,4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Gastos financieros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23.000,5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18.841,0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14.342,1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9.476,1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4.213,0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TOTAL</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289.920,5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286.161,0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282.102,1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277.720,1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342.379,4 </a:t>
                      </a:r>
                      <a:endParaRPr lang="es-EC" sz="1400">
                        <a:effectLst/>
                        <a:latin typeface="Calibri"/>
                        <a:ea typeface="Calibri"/>
                        <a:cs typeface="Times New Roman"/>
                      </a:endParaRPr>
                    </a:p>
                  </a:txBody>
                  <a:tcPr marL="68580" marR="68580" marT="0" marB="0"/>
                </a:tc>
              </a:tr>
              <a:tr h="171450">
                <a:tc>
                  <a:txBody>
                    <a:bodyPr/>
                    <a:lstStyle/>
                    <a:p>
                      <a:pPr algn="r">
                        <a:lnSpc>
                          <a:spcPct val="115000"/>
                        </a:lnSpc>
                        <a:spcAft>
                          <a:spcPts val="0"/>
                        </a:spcAft>
                      </a:pPr>
                      <a:r>
                        <a:rPr lang="es-ES" sz="1400">
                          <a:effectLst/>
                        </a:rPr>
                        <a:t>COSTOS Y GASTOS</a:t>
                      </a:r>
                      <a:endParaRPr lang="es-EC" sz="1400">
                        <a:effectLst/>
                        <a:latin typeface="Calibri"/>
                        <a:ea typeface="Calibri"/>
                        <a:cs typeface="Times New Roman"/>
                      </a:endParaRPr>
                    </a:p>
                  </a:txBody>
                  <a:tcPr marL="68580" marR="68580" marT="0" marB="0"/>
                </a:tc>
                <a:tc gridSpan="5">
                  <a:txBody>
                    <a:bodyPr/>
                    <a:lstStyle/>
                    <a:p>
                      <a:pPr algn="ctr">
                        <a:lnSpc>
                          <a:spcPct val="115000"/>
                        </a:lnSpc>
                        <a:spcAft>
                          <a:spcPts val="0"/>
                        </a:spcAft>
                      </a:pPr>
                      <a:r>
                        <a:rPr lang="es-ES" sz="1400">
                          <a:effectLst/>
                        </a:rPr>
                        <a:t>Variable</a:t>
                      </a:r>
                      <a:endParaRPr lang="es-EC" sz="1400">
                        <a:effectLst/>
                        <a:latin typeface="Calibri"/>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gn="r">
                        <a:lnSpc>
                          <a:spcPct val="115000"/>
                        </a:lnSpc>
                        <a:spcAft>
                          <a:spcPts val="0"/>
                        </a:spcAft>
                      </a:pPr>
                      <a:r>
                        <a:rPr lang="es-ES" sz="1400">
                          <a:effectLst/>
                        </a:rPr>
                        <a:t>Mano de obra directa</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163.200,0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163.200,0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163.200,0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163.200,0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163.200,0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Materiales directos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120.000,0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132.000,0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145.200,0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159.720,0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175.692,0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Suministros y servicios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29.000,0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31.900,0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35.090,0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38.599,0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42.458,9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TOTAL</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312.200,0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327.100,0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343.490,0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361.519,0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381.350,9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VENTAS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546.000,0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588.000,0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634.200,0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685.020,0 </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740.922,0 </a:t>
                      </a:r>
                      <a:endParaRPr lang="es-EC" sz="1400">
                        <a:effectLst/>
                        <a:latin typeface="Calibri"/>
                        <a:ea typeface="Calibri"/>
                        <a:cs typeface="Times New Roman"/>
                      </a:endParaRPr>
                    </a:p>
                  </a:txBody>
                  <a:tcPr marL="68580" marR="68580" marT="0" marB="0"/>
                </a:tc>
              </a:tr>
              <a:tr h="161925">
                <a:tc>
                  <a:txBody>
                    <a:bodyPr/>
                    <a:lstStyle/>
                    <a:p>
                      <a:pPr algn="r">
                        <a:lnSpc>
                          <a:spcPct val="115000"/>
                        </a:lnSpc>
                        <a:spcAft>
                          <a:spcPts val="0"/>
                        </a:spcAft>
                      </a:pPr>
                      <a:r>
                        <a:rPr lang="es-ES" sz="1400">
                          <a:effectLst/>
                        </a:rPr>
                        <a:t>PUNTO DE EQUILIBRIO</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124,00%</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109,68%</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97,04%</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85,85%</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dirty="0">
                          <a:effectLst/>
                        </a:rPr>
                        <a:t>95,22%</a:t>
                      </a:r>
                      <a:endParaRPr lang="es-EC" sz="1400" dirty="0">
                        <a:effectLst/>
                        <a:latin typeface="Calibri"/>
                        <a:ea typeface="Calibri"/>
                        <a:cs typeface="Times New Roman"/>
                      </a:endParaRPr>
                    </a:p>
                  </a:txBody>
                  <a:tcPr marL="68580" marR="68580" marT="0" marB="0"/>
                </a:tc>
              </a:tr>
            </a:tbl>
          </a:graphicData>
        </a:graphic>
      </p:graphicFrame>
      <p:sp>
        <p:nvSpPr>
          <p:cNvPr id="3" name="2 Rectángulo"/>
          <p:cNvSpPr/>
          <p:nvPr/>
        </p:nvSpPr>
        <p:spPr>
          <a:xfrm>
            <a:off x="611560" y="4748951"/>
            <a:ext cx="8280920" cy="1631216"/>
          </a:xfrm>
          <a:prstGeom prst="rect">
            <a:avLst/>
          </a:prstGeom>
        </p:spPr>
        <p:txBody>
          <a:bodyPr wrap="square">
            <a:spAutoFit/>
          </a:bodyPr>
          <a:lstStyle/>
          <a:p>
            <a:pPr algn="just"/>
            <a:r>
              <a:rPr lang="es-MX" sz="2000" dirty="0"/>
              <a:t>Se observa que el proyecto tiene que tener ingresos mayores al 100% en los dos primeros años de ejecución por la pérdida que genera el centro de ayuda al adulto mayor, pero a partir del tercer año es favorable porque para llegar al punto de equilibrio se deben mantener ingresos menores al 100% de lo presupuestado.</a:t>
            </a:r>
            <a:endParaRPr lang="es-EC" sz="2000" dirty="0"/>
          </a:p>
        </p:txBody>
      </p:sp>
      <p:sp>
        <p:nvSpPr>
          <p:cNvPr id="4" name="1 Título"/>
          <p:cNvSpPr>
            <a:spLocks noGrp="1"/>
          </p:cNvSpPr>
          <p:nvPr>
            <p:ph type="title"/>
          </p:nvPr>
        </p:nvSpPr>
        <p:spPr>
          <a:xfrm>
            <a:off x="457200" y="44624"/>
            <a:ext cx="8229600" cy="720080"/>
          </a:xfrm>
        </p:spPr>
        <p:txBody>
          <a:bodyPr/>
          <a:lstStyle/>
          <a:p>
            <a:r>
              <a:rPr lang="es-EC" sz="3600" dirty="0" smtClean="0"/>
              <a:t>Punto de Equilibrio</a:t>
            </a:r>
            <a:endParaRPr lang="es-EC" sz="3600" dirty="0"/>
          </a:p>
        </p:txBody>
      </p:sp>
    </p:spTree>
    <p:extLst>
      <p:ext uri="{BB962C8B-B14F-4D97-AF65-F5344CB8AC3E}">
        <p14:creationId xmlns:p14="http://schemas.microsoft.com/office/powerpoint/2010/main" val="2756963410"/>
      </p:ext>
    </p:extLst>
  </p:cSld>
  <p:clrMapOvr>
    <a:masterClrMapping/>
  </p:clrMapOvr>
  <p:transition spd="slow"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827584" y="1124744"/>
            <a:ext cx="7632848" cy="2677656"/>
          </a:xfrm>
          <a:prstGeom prst="rect">
            <a:avLst/>
          </a:prstGeom>
        </p:spPr>
        <p:txBody>
          <a:bodyPr wrap="square">
            <a:spAutoFit/>
          </a:bodyPr>
          <a:lstStyle/>
          <a:p>
            <a:pPr algn="just"/>
            <a:r>
              <a:rPr lang="es-MX" sz="2400" dirty="0"/>
              <a:t>El proyecto es factible de ejecución, ya que presenta resultados favorables como son un VAN  mayor que cero, una TIR superior al costo de oportunidad, el Período de Recuperación de la Inversión menor a los diez años de vida útil del proyecto ay que se recupera en 8 años, y una tasa de beneficio costo superior a uno. En el siguiente cuadro se observa el resumen de factores de evaluación financiera:</a:t>
            </a:r>
            <a:endParaRPr lang="es-EC" sz="2400" dirty="0"/>
          </a:p>
        </p:txBody>
      </p:sp>
      <p:sp>
        <p:nvSpPr>
          <p:cNvPr id="7" name="1 Título"/>
          <p:cNvSpPr>
            <a:spLocks noGrp="1"/>
          </p:cNvSpPr>
          <p:nvPr>
            <p:ph type="title"/>
          </p:nvPr>
        </p:nvSpPr>
        <p:spPr>
          <a:xfrm>
            <a:off x="457200" y="260648"/>
            <a:ext cx="8229600" cy="720080"/>
          </a:xfrm>
        </p:spPr>
        <p:txBody>
          <a:bodyPr/>
          <a:lstStyle/>
          <a:p>
            <a:r>
              <a:rPr lang="es-EC" sz="3600" dirty="0" smtClean="0"/>
              <a:t>Evaluación Financiera</a:t>
            </a:r>
            <a:endParaRPr lang="es-EC" sz="3600" dirty="0"/>
          </a:p>
        </p:txBody>
      </p:sp>
      <p:graphicFrame>
        <p:nvGraphicFramePr>
          <p:cNvPr id="8" name="7 Tabla"/>
          <p:cNvGraphicFramePr>
            <a:graphicFrameLocks noGrp="1"/>
          </p:cNvGraphicFramePr>
          <p:nvPr>
            <p:extLst>
              <p:ext uri="{D42A27DB-BD31-4B8C-83A1-F6EECF244321}">
                <p14:modId xmlns:p14="http://schemas.microsoft.com/office/powerpoint/2010/main" val="1641079974"/>
              </p:ext>
            </p:extLst>
          </p:nvPr>
        </p:nvGraphicFramePr>
        <p:xfrm>
          <a:off x="1619672" y="4077072"/>
          <a:ext cx="6120679" cy="1962912"/>
        </p:xfrm>
        <a:graphic>
          <a:graphicData uri="http://schemas.openxmlformats.org/drawingml/2006/table">
            <a:tbl>
              <a:tblPr firstRow="1" firstCol="1" bandRow="1">
                <a:tableStyleId>{5C22544A-7EE6-4342-B048-85BDC9FD1C3A}</a:tableStyleId>
              </a:tblPr>
              <a:tblGrid>
                <a:gridCol w="4358902"/>
                <a:gridCol w="1132395"/>
                <a:gridCol w="629382"/>
              </a:tblGrid>
              <a:tr h="161925">
                <a:tc>
                  <a:txBody>
                    <a:bodyPr/>
                    <a:lstStyle/>
                    <a:p>
                      <a:pPr>
                        <a:lnSpc>
                          <a:spcPct val="115000"/>
                        </a:lnSpc>
                        <a:spcAft>
                          <a:spcPts val="0"/>
                        </a:spcAft>
                      </a:pPr>
                      <a:r>
                        <a:rPr lang="es-ES" sz="1600">
                          <a:effectLst/>
                        </a:rPr>
                        <a:t>Retorno</a:t>
                      </a:r>
                      <a:endParaRPr lang="es-EC" sz="1600">
                        <a:effectLst/>
                        <a:latin typeface="Calibri"/>
                        <a:ea typeface="Calibri"/>
                        <a:cs typeface="Times New Roman"/>
                      </a:endParaRPr>
                    </a:p>
                  </a:txBody>
                  <a:tcPr marL="68580" marR="68580" marT="0" marB="0"/>
                </a:tc>
                <a:tc>
                  <a:txBody>
                    <a:bodyPr/>
                    <a:lstStyle/>
                    <a:p>
                      <a:endParaRPr lang="es-EC" sz="1600">
                        <a:effectLst/>
                        <a:latin typeface="Calibri"/>
                      </a:endParaRPr>
                    </a:p>
                  </a:txBody>
                  <a:tcPr marL="68580" marR="68580" marT="0" marB="0"/>
                </a:tc>
                <a:tc>
                  <a:txBody>
                    <a:bodyPr/>
                    <a:lstStyle/>
                    <a:p>
                      <a:endParaRPr lang="es-EC" sz="1600">
                        <a:effectLst/>
                        <a:latin typeface="Calibri"/>
                      </a:endParaRPr>
                    </a:p>
                  </a:txBody>
                  <a:tcPr marL="68580" marR="68580" marT="0" marB="0"/>
                </a:tc>
              </a:tr>
              <a:tr h="161925">
                <a:tc>
                  <a:txBody>
                    <a:bodyPr/>
                    <a:lstStyle/>
                    <a:p>
                      <a:pPr>
                        <a:lnSpc>
                          <a:spcPct val="115000"/>
                        </a:lnSpc>
                        <a:spcAft>
                          <a:spcPts val="0"/>
                        </a:spcAft>
                      </a:pPr>
                      <a:r>
                        <a:rPr lang="es-ES" sz="1600">
                          <a:effectLst/>
                        </a:rPr>
                        <a:t>Tasa interna de retorno financiera (TIRF)</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11,34%</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 </a:t>
                      </a:r>
                      <a:endParaRPr lang="es-EC" sz="16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600">
                          <a:effectLst/>
                        </a:rPr>
                        <a:t>Tasa interna de retorno del inversionista (TIRI)</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11,47%</a:t>
                      </a:r>
                      <a:endParaRPr lang="es-EC" sz="1600">
                        <a:effectLst/>
                        <a:latin typeface="Calibri"/>
                        <a:ea typeface="Calibri"/>
                        <a:cs typeface="Times New Roman"/>
                      </a:endParaRPr>
                    </a:p>
                  </a:txBody>
                  <a:tcPr marL="68580" marR="68580" marT="0" marB="0"/>
                </a:tc>
                <a:tc>
                  <a:txBody>
                    <a:bodyPr/>
                    <a:lstStyle/>
                    <a:p>
                      <a:endParaRPr lang="es-EC" sz="1600">
                        <a:effectLst/>
                        <a:latin typeface="Calibri"/>
                      </a:endParaRPr>
                    </a:p>
                  </a:txBody>
                  <a:tcPr marL="68580" marR="68580" marT="0" marB="0"/>
                </a:tc>
              </a:tr>
              <a:tr h="161925">
                <a:tc>
                  <a:txBody>
                    <a:bodyPr/>
                    <a:lstStyle/>
                    <a:p>
                      <a:pPr>
                        <a:lnSpc>
                          <a:spcPct val="115000"/>
                        </a:lnSpc>
                        <a:spcAft>
                          <a:spcPts val="0"/>
                        </a:spcAft>
                      </a:pPr>
                      <a:r>
                        <a:rPr lang="es-ES" sz="1600">
                          <a:effectLst/>
                        </a:rPr>
                        <a:t>Valor actual neto (VAN)</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63.202,14  </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a:effectLst/>
                        </a:rPr>
                        <a:t>USD </a:t>
                      </a:r>
                      <a:endParaRPr lang="es-EC" sz="16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600">
                          <a:effectLst/>
                        </a:rPr>
                        <a:t>Período de recuperación (nominal)</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8,16  </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a:effectLst/>
                        </a:rPr>
                        <a:t>AÑO</a:t>
                      </a:r>
                      <a:endParaRPr lang="es-EC" sz="16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600">
                          <a:effectLst/>
                        </a:rPr>
                        <a:t>Coeficiente beneficio/costo</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1,09  </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r>
            </a:tbl>
          </a:graphicData>
        </a:graphic>
      </p:graphicFrame>
    </p:spTree>
    <p:extLst>
      <p:ext uri="{BB962C8B-B14F-4D97-AF65-F5344CB8AC3E}">
        <p14:creationId xmlns:p14="http://schemas.microsoft.com/office/powerpoint/2010/main" val="366324751"/>
      </p:ext>
    </p:extLst>
  </p:cSld>
  <p:clrMapOvr>
    <a:masterClrMapping/>
  </p:clrMapOvr>
  <p:transition spd="slow"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1403648" y="2332037"/>
            <a:ext cx="6912768" cy="1384995"/>
          </a:xfrm>
          <a:prstGeom prst="rect">
            <a:avLst/>
          </a:prstGeom>
        </p:spPr>
        <p:txBody>
          <a:bodyPr wrap="square">
            <a:spAutoFit/>
          </a:bodyPr>
          <a:lstStyle/>
          <a:p>
            <a:pPr algn="ctr"/>
            <a:r>
              <a:rPr lang="es-MX" sz="2800" b="1" cap="all" dirty="0"/>
              <a:t>APORTE DEL PROYECTO AL MEJORAMIENTO DE LA CALIDAD DE VIDA DE LOS GRUPOS PRIORITARIOS</a:t>
            </a:r>
            <a:endParaRPr lang="es-EC" sz="2800" dirty="0"/>
          </a:p>
        </p:txBody>
      </p:sp>
    </p:spTree>
    <p:extLst>
      <p:ext uri="{BB962C8B-B14F-4D97-AF65-F5344CB8AC3E}">
        <p14:creationId xmlns:p14="http://schemas.microsoft.com/office/powerpoint/2010/main" val="938080112"/>
      </p:ext>
    </p:extLst>
  </p:cSld>
  <p:clrMapOvr>
    <a:masterClrMapping/>
  </p:clrMapOvr>
  <p:transition spd="slow"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120312444"/>
              </p:ext>
            </p:extLst>
          </p:nvPr>
        </p:nvGraphicFramePr>
        <p:xfrm>
          <a:off x="107504" y="188640"/>
          <a:ext cx="8928991" cy="6187440"/>
        </p:xfrm>
        <a:graphic>
          <a:graphicData uri="http://schemas.openxmlformats.org/drawingml/2006/table">
            <a:tbl>
              <a:tblPr firstRow="1" firstCol="1" bandRow="1">
                <a:tableStyleId>{5C22544A-7EE6-4342-B048-85BDC9FD1C3A}</a:tableStyleId>
              </a:tblPr>
              <a:tblGrid>
                <a:gridCol w="5363496"/>
                <a:gridCol w="2460813"/>
                <a:gridCol w="1104682"/>
              </a:tblGrid>
              <a:tr h="116050">
                <a:tc>
                  <a:txBody>
                    <a:bodyPr/>
                    <a:lstStyle/>
                    <a:p>
                      <a:pPr algn="just">
                        <a:lnSpc>
                          <a:spcPct val="100000"/>
                        </a:lnSpc>
                        <a:spcAft>
                          <a:spcPts val="0"/>
                        </a:spcAft>
                      </a:pPr>
                      <a:r>
                        <a:rPr lang="es-MX" sz="1400" spc="-25" dirty="0">
                          <a:effectLst/>
                        </a:rPr>
                        <a:t>Objetivos</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Centro de Ayuda</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Nivel</a:t>
                      </a:r>
                      <a:endParaRPr lang="es-EC" sz="1400">
                        <a:effectLst/>
                        <a:latin typeface="Calibri"/>
                        <a:ea typeface="Calibri"/>
                        <a:cs typeface="Times New Roman"/>
                      </a:endParaRPr>
                    </a:p>
                  </a:txBody>
                  <a:tcPr marL="52223" marR="52223" marT="0" marB="0"/>
                </a:tc>
              </a:tr>
              <a:tr h="232101">
                <a:tc>
                  <a:txBody>
                    <a:bodyPr/>
                    <a:lstStyle/>
                    <a:p>
                      <a:pPr algn="just">
                        <a:lnSpc>
                          <a:spcPct val="100000"/>
                        </a:lnSpc>
                        <a:spcAft>
                          <a:spcPts val="0"/>
                        </a:spcAft>
                      </a:pPr>
                      <a:r>
                        <a:rPr lang="es-MX" sz="1400" spc="-25" dirty="0">
                          <a:effectLst/>
                        </a:rPr>
                        <a:t>Objetivo 1: “Consolidar el Estado democrático y la construcción del poder popular”</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Libre ejercicio de empresa de servicios</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20%</a:t>
                      </a:r>
                      <a:endParaRPr lang="es-EC" sz="1400">
                        <a:effectLst/>
                        <a:latin typeface="Calibri"/>
                        <a:ea typeface="Calibri"/>
                        <a:cs typeface="Times New Roman"/>
                      </a:endParaRPr>
                    </a:p>
                  </a:txBody>
                  <a:tcPr marL="52223" marR="52223" marT="0" marB="0"/>
                </a:tc>
              </a:tr>
              <a:tr h="348151">
                <a:tc>
                  <a:txBody>
                    <a:bodyPr/>
                    <a:lstStyle/>
                    <a:p>
                      <a:pPr algn="just">
                        <a:lnSpc>
                          <a:spcPct val="100000"/>
                        </a:lnSpc>
                        <a:spcAft>
                          <a:spcPts val="0"/>
                        </a:spcAft>
                      </a:pPr>
                      <a:r>
                        <a:rPr lang="es-MX" sz="1400" spc="-25" dirty="0">
                          <a:effectLst/>
                        </a:rPr>
                        <a:t>Objetivo 2 “Auspiciar la igualdad, la cohesión, la inclusión y la equidad social y territorial, en la diversidad”.</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Grupo Vulnerable de la Economía: Adulto Mayor.</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100%</a:t>
                      </a:r>
                      <a:endParaRPr lang="es-EC" sz="1400">
                        <a:effectLst/>
                        <a:latin typeface="Calibri"/>
                        <a:ea typeface="Calibri"/>
                        <a:cs typeface="Times New Roman"/>
                      </a:endParaRPr>
                    </a:p>
                  </a:txBody>
                  <a:tcPr marL="52223" marR="52223" marT="0" marB="0"/>
                </a:tc>
              </a:tr>
              <a:tr h="348151">
                <a:tc>
                  <a:txBody>
                    <a:bodyPr/>
                    <a:lstStyle/>
                    <a:p>
                      <a:pPr algn="just">
                        <a:lnSpc>
                          <a:spcPct val="100000"/>
                        </a:lnSpc>
                        <a:spcAft>
                          <a:spcPts val="0"/>
                        </a:spcAft>
                      </a:pPr>
                      <a:r>
                        <a:rPr lang="es-MX" sz="1400" spc="-25" dirty="0">
                          <a:effectLst/>
                        </a:rPr>
                        <a:t>Objetivo 3 “Mejorar la calidad de vida de la población”.</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Apoyo en salud, vivienda, cuidado, alimentación y hogar.</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100%</a:t>
                      </a:r>
                      <a:endParaRPr lang="es-EC" sz="1400">
                        <a:effectLst/>
                        <a:latin typeface="Calibri"/>
                        <a:ea typeface="Calibri"/>
                        <a:cs typeface="Times New Roman"/>
                      </a:endParaRPr>
                    </a:p>
                  </a:txBody>
                  <a:tcPr marL="52223" marR="52223" marT="0" marB="0"/>
                </a:tc>
              </a:tr>
              <a:tr h="348151">
                <a:tc>
                  <a:txBody>
                    <a:bodyPr/>
                    <a:lstStyle/>
                    <a:p>
                      <a:pPr algn="just">
                        <a:lnSpc>
                          <a:spcPct val="100000"/>
                        </a:lnSpc>
                        <a:spcAft>
                          <a:spcPts val="0"/>
                        </a:spcAft>
                      </a:pPr>
                      <a:r>
                        <a:rPr lang="es-MX" sz="1400" spc="-25" dirty="0">
                          <a:effectLst/>
                        </a:rPr>
                        <a:t>Objetivo 4: “Fortalecer las capacidades y potencialidades de la ciudadanía”.</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Desarrollo físico y psicológico del Adulto Mayor.</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100%</a:t>
                      </a:r>
                      <a:endParaRPr lang="es-EC" sz="1400">
                        <a:effectLst/>
                        <a:latin typeface="Calibri"/>
                        <a:ea typeface="Calibri"/>
                        <a:cs typeface="Times New Roman"/>
                      </a:endParaRPr>
                    </a:p>
                  </a:txBody>
                  <a:tcPr marL="52223" marR="52223" marT="0" marB="0"/>
                </a:tc>
              </a:tr>
              <a:tr h="464201">
                <a:tc>
                  <a:txBody>
                    <a:bodyPr/>
                    <a:lstStyle/>
                    <a:p>
                      <a:pPr algn="just">
                        <a:lnSpc>
                          <a:spcPct val="100000"/>
                        </a:lnSpc>
                        <a:spcAft>
                          <a:spcPts val="0"/>
                        </a:spcAft>
                      </a:pPr>
                      <a:r>
                        <a:rPr lang="es-MX" sz="1400" spc="-25" dirty="0">
                          <a:effectLst/>
                        </a:rPr>
                        <a:t>Objetivo 5: “Construir espacios de encuentro común y fortalecer la identidad nacional, las identidades diversas, la plurinacionalidad y la interculturalidad”.</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No existe diferenciación de razas, cultos, ni creencias sociales.</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100%</a:t>
                      </a:r>
                      <a:endParaRPr lang="es-EC" sz="1400">
                        <a:effectLst/>
                        <a:latin typeface="Calibri"/>
                        <a:ea typeface="Calibri"/>
                        <a:cs typeface="Times New Roman"/>
                      </a:endParaRPr>
                    </a:p>
                  </a:txBody>
                  <a:tcPr marL="52223" marR="52223" marT="0" marB="0"/>
                </a:tc>
              </a:tr>
              <a:tr h="348151">
                <a:tc>
                  <a:txBody>
                    <a:bodyPr/>
                    <a:lstStyle/>
                    <a:p>
                      <a:pPr algn="just">
                        <a:lnSpc>
                          <a:spcPct val="100000"/>
                        </a:lnSpc>
                        <a:spcAft>
                          <a:spcPts val="0"/>
                        </a:spcAft>
                      </a:pPr>
                      <a:r>
                        <a:rPr lang="es-MX" sz="1400" spc="-25">
                          <a:effectLst/>
                        </a:rPr>
                        <a:t>Objetivo 7: “Garantizar los derechos de la naturaleza y promover la sostenibilidad ambiental territorial y global”.</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Cuidado del ambiente en todo proceso.</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50%</a:t>
                      </a:r>
                      <a:endParaRPr lang="es-EC" sz="1400">
                        <a:effectLst/>
                        <a:latin typeface="Calibri"/>
                        <a:ea typeface="Calibri"/>
                        <a:cs typeface="Times New Roman"/>
                      </a:endParaRPr>
                    </a:p>
                  </a:txBody>
                  <a:tcPr marL="52223" marR="52223" marT="0" marB="0"/>
                </a:tc>
              </a:tr>
              <a:tr h="348151">
                <a:tc>
                  <a:txBody>
                    <a:bodyPr/>
                    <a:lstStyle/>
                    <a:p>
                      <a:pPr algn="just">
                        <a:lnSpc>
                          <a:spcPct val="100000"/>
                        </a:lnSpc>
                        <a:spcAft>
                          <a:spcPts val="0"/>
                        </a:spcAft>
                      </a:pPr>
                      <a:r>
                        <a:rPr lang="es-MX" sz="1400" spc="-25">
                          <a:effectLst/>
                        </a:rPr>
                        <a:t>Objetivo 8: “Consolidar el sistema económico social y solidario, de forma sostenible”.</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Apoyo Grupo Vulnerable: Adulto Mayor</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100%</a:t>
                      </a:r>
                      <a:endParaRPr lang="es-EC" sz="1400">
                        <a:effectLst/>
                        <a:latin typeface="Calibri"/>
                        <a:ea typeface="Calibri"/>
                        <a:cs typeface="Times New Roman"/>
                      </a:endParaRPr>
                    </a:p>
                  </a:txBody>
                  <a:tcPr marL="52223" marR="52223" marT="0" marB="0"/>
                </a:tc>
              </a:tr>
              <a:tr h="580252">
                <a:tc>
                  <a:txBody>
                    <a:bodyPr/>
                    <a:lstStyle/>
                    <a:p>
                      <a:pPr algn="just">
                        <a:lnSpc>
                          <a:spcPct val="100000"/>
                        </a:lnSpc>
                        <a:spcAft>
                          <a:spcPts val="0"/>
                        </a:spcAft>
                      </a:pPr>
                      <a:r>
                        <a:rPr lang="es-MX" sz="1400" spc="-25">
                          <a:effectLst/>
                        </a:rPr>
                        <a:t>Objetivo 9: “Garantizar el trabajo digno en todas sus formas”.</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Genera fuentes de trabajo: Médicos, Obreros, Administradores, entre otros.</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100%</a:t>
                      </a:r>
                      <a:endParaRPr lang="es-EC" sz="1400">
                        <a:effectLst/>
                        <a:latin typeface="Calibri"/>
                        <a:ea typeface="Calibri"/>
                        <a:cs typeface="Times New Roman"/>
                      </a:endParaRPr>
                    </a:p>
                  </a:txBody>
                  <a:tcPr marL="52223" marR="52223" marT="0" marB="0"/>
                </a:tc>
              </a:tr>
              <a:tr h="232101">
                <a:tc>
                  <a:txBody>
                    <a:bodyPr/>
                    <a:lstStyle/>
                    <a:p>
                      <a:pPr algn="just">
                        <a:lnSpc>
                          <a:spcPct val="100000"/>
                        </a:lnSpc>
                        <a:spcAft>
                          <a:spcPts val="0"/>
                        </a:spcAft>
                      </a:pPr>
                      <a:r>
                        <a:rPr lang="es-MX" sz="1400" spc="-25">
                          <a:effectLst/>
                        </a:rPr>
                        <a:t>Objetivo 10: “Impulsar la transformación de la matriz productiva”.</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Uso de Energía Renovable.</a:t>
                      </a:r>
                      <a:endParaRPr lang="es-EC" sz="1400" dirty="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5%</a:t>
                      </a:r>
                      <a:endParaRPr lang="es-EC" sz="1400" dirty="0">
                        <a:effectLst/>
                        <a:latin typeface="Calibri"/>
                        <a:ea typeface="Calibri"/>
                        <a:cs typeface="Times New Roman"/>
                      </a:endParaRPr>
                    </a:p>
                  </a:txBody>
                  <a:tcPr marL="52223" marR="52223" marT="0" marB="0"/>
                </a:tc>
              </a:tr>
              <a:tr h="464201">
                <a:tc>
                  <a:txBody>
                    <a:bodyPr/>
                    <a:lstStyle/>
                    <a:p>
                      <a:pPr algn="just">
                        <a:lnSpc>
                          <a:spcPct val="100000"/>
                        </a:lnSpc>
                        <a:spcAft>
                          <a:spcPts val="0"/>
                        </a:spcAft>
                      </a:pPr>
                      <a:r>
                        <a:rPr lang="es-MX" sz="1400" spc="-25">
                          <a:effectLst/>
                        </a:rPr>
                        <a:t>Objetivo 11: “Asegurar la soberanía y eficiencia de los sectores estratégicos para la transformación industrial y tecnológica”.</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Puede generar nuevo conocimiento sobre la calidad de vida del adulto Mayor.</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20%</a:t>
                      </a:r>
                      <a:endParaRPr lang="es-EC" sz="1400" dirty="0">
                        <a:effectLst/>
                        <a:latin typeface="Calibri"/>
                        <a:ea typeface="Calibri"/>
                        <a:cs typeface="Times New Roman"/>
                      </a:endParaRPr>
                    </a:p>
                  </a:txBody>
                  <a:tcPr marL="52223" marR="52223" marT="0" marB="0"/>
                </a:tc>
              </a:tr>
              <a:tr h="464201">
                <a:tc>
                  <a:txBody>
                    <a:bodyPr/>
                    <a:lstStyle/>
                    <a:p>
                      <a:pPr algn="just">
                        <a:lnSpc>
                          <a:spcPct val="100000"/>
                        </a:lnSpc>
                        <a:spcAft>
                          <a:spcPts val="0"/>
                        </a:spcAft>
                      </a:pPr>
                      <a:r>
                        <a:rPr lang="es-MX" sz="1400" spc="-25">
                          <a:effectLst/>
                        </a:rPr>
                        <a:t>Objetivo 12: “Garantizar la soberanía y la paz, y profundizar la inserción estratégica en el mundo y la integración latinoamericana”.</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Puede generar convenios y tareas internacionales de apoyo mutuo.</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dirty="0">
                          <a:effectLst/>
                        </a:rPr>
                        <a:t>20%</a:t>
                      </a:r>
                      <a:endParaRPr lang="es-EC" sz="1400" dirty="0">
                        <a:effectLst/>
                        <a:latin typeface="Calibri"/>
                        <a:ea typeface="Calibri"/>
                        <a:cs typeface="Times New Roman"/>
                      </a:endParaRPr>
                    </a:p>
                  </a:txBody>
                  <a:tcPr marL="52223" marR="52223" marT="0" marB="0"/>
                </a:tc>
              </a:tr>
              <a:tr h="232101">
                <a:tc>
                  <a:txBody>
                    <a:bodyPr/>
                    <a:lstStyle/>
                    <a:p>
                      <a:pPr algn="just">
                        <a:lnSpc>
                          <a:spcPct val="100000"/>
                        </a:lnSpc>
                        <a:spcAft>
                          <a:spcPts val="0"/>
                        </a:spcAft>
                      </a:pPr>
                      <a:r>
                        <a:rPr lang="es-MX" sz="1400" spc="-25">
                          <a:effectLst/>
                        </a:rPr>
                        <a:t>Total Aporte Porcentual: 715 / 1200</a:t>
                      </a:r>
                      <a:endParaRPr lang="es-EC" sz="1400">
                        <a:effectLst/>
                        <a:latin typeface="Calibri"/>
                        <a:ea typeface="Calibri"/>
                        <a:cs typeface="Times New Roman"/>
                      </a:endParaRPr>
                    </a:p>
                  </a:txBody>
                  <a:tcPr marL="52223" marR="52223" marT="0" marB="0"/>
                </a:tc>
                <a:tc>
                  <a:txBody>
                    <a:bodyPr/>
                    <a:lstStyle/>
                    <a:p>
                      <a:pPr algn="just">
                        <a:lnSpc>
                          <a:spcPct val="100000"/>
                        </a:lnSpc>
                        <a:spcAft>
                          <a:spcPts val="0"/>
                        </a:spcAft>
                      </a:pPr>
                      <a:r>
                        <a:rPr lang="es-MX" sz="1400" spc="-25">
                          <a:effectLst/>
                        </a:rPr>
                        <a:t> </a:t>
                      </a:r>
                      <a:endParaRPr lang="es-EC" sz="1400">
                        <a:effectLst/>
                        <a:latin typeface="Calibri"/>
                        <a:ea typeface="Calibri"/>
                        <a:cs typeface="Times New Roman"/>
                      </a:endParaRPr>
                    </a:p>
                  </a:txBody>
                  <a:tcPr marL="52223" marR="52223" marT="0" marB="0"/>
                </a:tc>
                <a:tc>
                  <a:txBody>
                    <a:bodyPr/>
                    <a:lstStyle/>
                    <a:p>
                      <a:pPr algn="ctr">
                        <a:lnSpc>
                          <a:spcPct val="100000"/>
                        </a:lnSpc>
                        <a:spcAft>
                          <a:spcPts val="0"/>
                        </a:spcAft>
                      </a:pPr>
                      <a:r>
                        <a:rPr lang="es-MX" sz="1400" spc="-25" dirty="0">
                          <a:effectLst/>
                        </a:rPr>
                        <a:t>59.58%</a:t>
                      </a:r>
                      <a:endParaRPr lang="es-EC" sz="1400" dirty="0">
                        <a:effectLst/>
                      </a:endParaRPr>
                    </a:p>
                    <a:p>
                      <a:pPr algn="ctr">
                        <a:lnSpc>
                          <a:spcPct val="100000"/>
                        </a:lnSpc>
                        <a:spcAft>
                          <a:spcPts val="0"/>
                        </a:spcAft>
                      </a:pPr>
                      <a:r>
                        <a:rPr lang="es-MX" sz="1400" spc="-25" dirty="0">
                          <a:effectLst/>
                        </a:rPr>
                        <a:t> </a:t>
                      </a:r>
                      <a:endParaRPr lang="es-EC" sz="1400" dirty="0">
                        <a:effectLst/>
                        <a:latin typeface="Calibri"/>
                        <a:ea typeface="Calibri"/>
                        <a:cs typeface="Times New Roman"/>
                      </a:endParaRPr>
                    </a:p>
                  </a:txBody>
                  <a:tcPr marL="52223" marR="52223" marT="0" marB="0"/>
                </a:tc>
              </a:tr>
            </a:tbl>
          </a:graphicData>
        </a:graphic>
      </p:graphicFrame>
    </p:spTree>
    <p:extLst>
      <p:ext uri="{BB962C8B-B14F-4D97-AF65-F5344CB8AC3E}">
        <p14:creationId xmlns:p14="http://schemas.microsoft.com/office/powerpoint/2010/main" val="1929206726"/>
      </p:ext>
    </p:extLst>
  </p:cSld>
  <p:clrMapOvr>
    <a:masterClrMapping/>
  </p:clrMapOvr>
  <p:transition spd="slow"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075100638"/>
              </p:ext>
            </p:extLst>
          </p:nvPr>
        </p:nvGraphicFramePr>
        <p:xfrm>
          <a:off x="1979712" y="3463272"/>
          <a:ext cx="5775712" cy="1261872"/>
        </p:xfrm>
        <a:graphic>
          <a:graphicData uri="http://schemas.openxmlformats.org/drawingml/2006/table">
            <a:tbl>
              <a:tblPr firstRow="1" firstCol="1" bandRow="1">
                <a:tableStyleId>{5C22544A-7EE6-4342-B048-85BDC9FD1C3A}</a:tableStyleId>
              </a:tblPr>
              <a:tblGrid>
                <a:gridCol w="2301341"/>
                <a:gridCol w="3474371"/>
              </a:tblGrid>
              <a:tr h="161925">
                <a:tc>
                  <a:txBody>
                    <a:bodyPr/>
                    <a:lstStyle/>
                    <a:p>
                      <a:pPr>
                        <a:lnSpc>
                          <a:spcPct val="115000"/>
                        </a:lnSpc>
                        <a:spcAft>
                          <a:spcPts val="0"/>
                        </a:spcAft>
                      </a:pPr>
                      <a:r>
                        <a:rPr lang="es-ES" sz="1800">
                          <a:effectLst/>
                        </a:rPr>
                        <a:t>Sueldos y salarios</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293.400,00  </a:t>
                      </a:r>
                      <a:endParaRPr lang="es-EC" sz="18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800">
                          <a:effectLst/>
                        </a:rPr>
                        <a:t>Valor agregado</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287.870,00  </a:t>
                      </a:r>
                      <a:endParaRPr lang="es-EC" sz="18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800">
                          <a:effectLst/>
                        </a:rPr>
                        <a:t>Población atendida</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a:effectLst/>
                        </a:rPr>
                        <a:t>100 adultos internos</a:t>
                      </a:r>
                      <a:endParaRPr lang="es-EC" sz="18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S" sz="1800">
                          <a:effectLst/>
                        </a:rPr>
                        <a:t> </a:t>
                      </a:r>
                      <a:endParaRPr lang="es-EC" sz="18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800" dirty="0">
                          <a:effectLst/>
                        </a:rPr>
                        <a:t>35 adultos consulta externa</a:t>
                      </a:r>
                      <a:endParaRPr lang="es-EC" sz="1800" dirty="0">
                        <a:effectLst/>
                        <a:latin typeface="Calibri"/>
                        <a:ea typeface="Calibri"/>
                        <a:cs typeface="Times New Roman"/>
                      </a:endParaRPr>
                    </a:p>
                  </a:txBody>
                  <a:tcPr marL="68580" marR="68580" marT="0" marB="0"/>
                </a:tc>
              </a:tr>
            </a:tbl>
          </a:graphicData>
        </a:graphic>
      </p:graphicFrame>
      <p:sp>
        <p:nvSpPr>
          <p:cNvPr id="3" name="2 Rectángulo"/>
          <p:cNvSpPr/>
          <p:nvPr/>
        </p:nvSpPr>
        <p:spPr>
          <a:xfrm>
            <a:off x="611560" y="461571"/>
            <a:ext cx="8208912" cy="2246769"/>
          </a:xfrm>
          <a:prstGeom prst="rect">
            <a:avLst/>
          </a:prstGeom>
        </p:spPr>
        <p:txBody>
          <a:bodyPr wrap="square">
            <a:spAutoFit/>
          </a:bodyPr>
          <a:lstStyle/>
          <a:p>
            <a:pPr algn="just"/>
            <a:r>
              <a:rPr lang="es-MX" sz="2000" b="1" dirty="0"/>
              <a:t>Indicadores Sociales</a:t>
            </a:r>
            <a:endParaRPr lang="es-EC" sz="2000" dirty="0"/>
          </a:p>
          <a:p>
            <a:pPr algn="just"/>
            <a:r>
              <a:rPr lang="es-MX" sz="2000" dirty="0"/>
              <a:t> </a:t>
            </a:r>
            <a:endParaRPr lang="es-EC" sz="2000" dirty="0"/>
          </a:p>
          <a:p>
            <a:pPr algn="just"/>
            <a:r>
              <a:rPr lang="es-MX" sz="2000" dirty="0"/>
              <a:t>El proyecto apoya con una generación de remuneraciones y giro de compras a terceros por montos superiores a los 250 mil dólares anuales por cada uno, aparte de brindar servicio a 100 adultos mayores internados de manera permanente, y a 35 adultos atendidos por día en consulta externa y servicios recreacionales y motivacionales gratuitos.</a:t>
            </a:r>
            <a:endParaRPr lang="es-EC" sz="2000" dirty="0"/>
          </a:p>
        </p:txBody>
      </p:sp>
    </p:spTree>
    <p:extLst>
      <p:ext uri="{BB962C8B-B14F-4D97-AF65-F5344CB8AC3E}">
        <p14:creationId xmlns:p14="http://schemas.microsoft.com/office/powerpoint/2010/main" val="898982906"/>
      </p:ext>
    </p:extLst>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 Específicos</a:t>
            </a:r>
            <a:endParaRPr lang="es-EC" dirty="0"/>
          </a:p>
        </p:txBody>
      </p:sp>
      <p:sp>
        <p:nvSpPr>
          <p:cNvPr id="3" name="2 Rectángulo"/>
          <p:cNvSpPr/>
          <p:nvPr/>
        </p:nvSpPr>
        <p:spPr>
          <a:xfrm>
            <a:off x="827584" y="1268760"/>
            <a:ext cx="7920880" cy="4893647"/>
          </a:xfrm>
          <a:prstGeom prst="rect">
            <a:avLst/>
          </a:prstGeom>
        </p:spPr>
        <p:txBody>
          <a:bodyPr wrap="square">
            <a:spAutoFit/>
          </a:bodyPr>
          <a:lstStyle/>
          <a:p>
            <a:pPr marL="342900" lvl="0" indent="-342900" algn="just">
              <a:buFont typeface="Arial" panose="020B0604020202020204" pitchFamily="34" charset="0"/>
              <a:buChar char="•"/>
            </a:pPr>
            <a:r>
              <a:rPr lang="es-MX" sz="2400" dirty="0"/>
              <a:t>Realizar un estudio de mercado, con el fin de determinar la oferta actual y la demanda insatisfecha.</a:t>
            </a:r>
            <a:endParaRPr lang="es-EC" sz="2400" dirty="0"/>
          </a:p>
          <a:p>
            <a:pPr marL="342900" lvl="0" indent="-342900" algn="just">
              <a:buFont typeface="Arial" panose="020B0604020202020204" pitchFamily="34" charset="0"/>
              <a:buChar char="•"/>
            </a:pPr>
            <a:r>
              <a:rPr lang="es-MX" sz="2400" dirty="0"/>
              <a:t>Realizar un estudio técnico con el fin de establecer el tamaño, localización e ingeniería del proyecto y cuantificar los recursos necesarios que nos permitan poner en marcha el presente proyecto.</a:t>
            </a:r>
            <a:endParaRPr lang="es-EC" sz="2400" dirty="0"/>
          </a:p>
          <a:p>
            <a:pPr marL="342900" lvl="0" indent="-342900" algn="just">
              <a:buFont typeface="Arial" panose="020B0604020202020204" pitchFamily="34" charset="0"/>
              <a:buChar char="•"/>
            </a:pPr>
            <a:r>
              <a:rPr lang="es-MX" sz="2400" dirty="0"/>
              <a:t>Diseñar la estructura organizacional de la empresa para establecer su base legal, filosofía corporativa; así como la organización y sus funciones.</a:t>
            </a:r>
            <a:endParaRPr lang="es-EC" sz="2400" dirty="0"/>
          </a:p>
          <a:p>
            <a:pPr marL="342900" lvl="0" indent="-342900" algn="just">
              <a:buFont typeface="Arial" panose="020B0604020202020204" pitchFamily="34" charset="0"/>
              <a:buChar char="•"/>
            </a:pPr>
            <a:r>
              <a:rPr lang="es-MX" sz="2400" dirty="0"/>
              <a:t>Elaborar un estudio financiero que permita determinar la rentabilidad del proyecto.</a:t>
            </a:r>
            <a:endParaRPr lang="es-EC" sz="2400" dirty="0"/>
          </a:p>
          <a:p>
            <a:pPr marL="342900" lvl="0" indent="-342900" algn="just">
              <a:buFont typeface="Arial" panose="020B0604020202020204" pitchFamily="34" charset="0"/>
              <a:buChar char="•"/>
            </a:pPr>
            <a:r>
              <a:rPr lang="es-MX" sz="2400" dirty="0"/>
              <a:t>Evaluar el aporte del proyecto al cumplimiento de los objetivos del Plan Nacional del Buen Vivir.</a:t>
            </a:r>
            <a:endParaRPr lang="es-EC" sz="2400" dirty="0"/>
          </a:p>
        </p:txBody>
      </p:sp>
    </p:spTree>
  </p:cSld>
  <p:clrMapOvr>
    <a:masterClrMapping/>
  </p:clrMapOvr>
  <p:transition spd="slow"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720080"/>
          </a:xfrm>
        </p:spPr>
        <p:txBody>
          <a:bodyPr/>
          <a:lstStyle/>
          <a:p>
            <a:r>
              <a:rPr lang="es-EC" sz="3600" dirty="0" smtClean="0"/>
              <a:t>Conclusión</a:t>
            </a:r>
            <a:endParaRPr lang="es-EC" sz="3600" dirty="0"/>
          </a:p>
        </p:txBody>
      </p:sp>
      <p:sp>
        <p:nvSpPr>
          <p:cNvPr id="3" name="2 Rectángulo"/>
          <p:cNvSpPr/>
          <p:nvPr/>
        </p:nvSpPr>
        <p:spPr>
          <a:xfrm>
            <a:off x="755576" y="1362248"/>
            <a:ext cx="7848872" cy="3785652"/>
          </a:xfrm>
          <a:prstGeom prst="rect">
            <a:avLst/>
          </a:prstGeom>
        </p:spPr>
        <p:txBody>
          <a:bodyPr wrap="square">
            <a:spAutoFit/>
          </a:bodyPr>
          <a:lstStyle/>
          <a:p>
            <a:pPr algn="just"/>
            <a:r>
              <a:rPr lang="es-MX" sz="2400" dirty="0"/>
              <a:t>Mediante el estudio financiero </a:t>
            </a:r>
            <a:r>
              <a:rPr lang="es-MX" sz="2400" dirty="0" smtClean="0"/>
              <a:t>se </a:t>
            </a:r>
            <a:r>
              <a:rPr lang="es-MX" sz="2400" dirty="0"/>
              <a:t>requiere una inversión de </a:t>
            </a:r>
            <a:r>
              <a:rPr lang="es-MX" sz="2400" dirty="0" smtClean="0"/>
              <a:t>que </a:t>
            </a:r>
            <a:r>
              <a:rPr lang="es-MX" sz="2400" dirty="0"/>
              <a:t>suman 735.645,00 dólares, de los cuáles 300.000 dólares se conseguirán a través de un crédito del Banco del Estado en Convenio con el Municipio de Latacunga, a una tasa del 8% a un plazo de cinco </a:t>
            </a:r>
            <a:r>
              <a:rPr lang="es-MX" sz="2400" dirty="0" smtClean="0"/>
              <a:t>años. La </a:t>
            </a:r>
            <a:r>
              <a:rPr lang="es-MX" sz="2400" dirty="0"/>
              <a:t>capacidad instalada del proyecta </a:t>
            </a:r>
            <a:r>
              <a:rPr lang="es-MX" sz="2400"/>
              <a:t>será </a:t>
            </a:r>
            <a:r>
              <a:rPr lang="es-MX" sz="2400" smtClean="0"/>
              <a:t>La </a:t>
            </a:r>
            <a:r>
              <a:rPr lang="es-MX" sz="2400" dirty="0"/>
              <a:t>atención de 100 adultos mayores por mes, como internos, y de 35 adultos mayores atendidos diarios por consulta externa. Además la localización óptima del proyecto es en la ciudad de Latacunga Barrio Belisario Quevedo, en la naturaleza.</a:t>
            </a:r>
            <a:endParaRPr lang="es-EC" sz="2400" dirty="0"/>
          </a:p>
        </p:txBody>
      </p:sp>
    </p:spTree>
    <p:extLst>
      <p:ext uri="{BB962C8B-B14F-4D97-AF65-F5344CB8AC3E}">
        <p14:creationId xmlns:p14="http://schemas.microsoft.com/office/powerpoint/2010/main" val="3465773329"/>
      </p:ext>
    </p:extLst>
  </p:cSld>
  <p:clrMapOvr>
    <a:masterClrMapping/>
  </p:clrMapOvr>
  <p:transition spd="slow"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720080"/>
          </a:xfrm>
        </p:spPr>
        <p:txBody>
          <a:bodyPr/>
          <a:lstStyle/>
          <a:p>
            <a:r>
              <a:rPr lang="es-EC" sz="3600" dirty="0" smtClean="0"/>
              <a:t>Recomendación</a:t>
            </a:r>
            <a:endParaRPr lang="es-EC" sz="3600" dirty="0"/>
          </a:p>
        </p:txBody>
      </p:sp>
      <p:sp>
        <p:nvSpPr>
          <p:cNvPr id="3" name="2 Rectángulo"/>
          <p:cNvSpPr/>
          <p:nvPr/>
        </p:nvSpPr>
        <p:spPr>
          <a:xfrm>
            <a:off x="755576" y="1362248"/>
            <a:ext cx="7848872" cy="1569660"/>
          </a:xfrm>
          <a:prstGeom prst="rect">
            <a:avLst/>
          </a:prstGeom>
        </p:spPr>
        <p:txBody>
          <a:bodyPr wrap="square">
            <a:spAutoFit/>
          </a:bodyPr>
          <a:lstStyle/>
          <a:p>
            <a:pPr lvl="0" algn="just"/>
            <a:r>
              <a:rPr lang="es-MX" sz="2400" dirty="0"/>
              <a:t>Es importante realizar convenios internacionales para incorporar tecnología blanda y dura para fortalecer los servicios que preste el Centro de Ayuda, y brindar una calidad de vida efectiva a todos sus miembros.</a:t>
            </a:r>
            <a:endParaRPr lang="es-EC" sz="2400" dirty="0"/>
          </a:p>
        </p:txBody>
      </p:sp>
    </p:spTree>
    <p:extLst>
      <p:ext uri="{BB962C8B-B14F-4D97-AF65-F5344CB8AC3E}">
        <p14:creationId xmlns:p14="http://schemas.microsoft.com/office/powerpoint/2010/main" val="3440959086"/>
      </p:ext>
    </p:extLst>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cap="all" dirty="0"/>
              <a:t>estudio de mercado</a:t>
            </a:r>
            <a:endParaRPr lang="es-EC" dirty="0"/>
          </a:p>
        </p:txBody>
      </p:sp>
      <p:sp>
        <p:nvSpPr>
          <p:cNvPr id="3" name="2 Rectángulo"/>
          <p:cNvSpPr/>
          <p:nvPr/>
        </p:nvSpPr>
        <p:spPr>
          <a:xfrm>
            <a:off x="1115616" y="2190343"/>
            <a:ext cx="7272808" cy="2246769"/>
          </a:xfrm>
          <a:prstGeom prst="rect">
            <a:avLst/>
          </a:prstGeom>
        </p:spPr>
        <p:txBody>
          <a:bodyPr wrap="square">
            <a:spAutoFit/>
          </a:bodyPr>
          <a:lstStyle/>
          <a:p>
            <a:pPr algn="just"/>
            <a:r>
              <a:rPr lang="es-MX" sz="2800" dirty="0" smtClean="0"/>
              <a:t>OBJETIVO DEL ESTUDIO DE MERCADO</a:t>
            </a:r>
          </a:p>
          <a:p>
            <a:pPr algn="just"/>
            <a:r>
              <a:rPr lang="es-MX" sz="2800" dirty="0" smtClean="0"/>
              <a:t>Obtener </a:t>
            </a:r>
            <a:r>
              <a:rPr lang="es-MX" sz="2800" dirty="0"/>
              <a:t>información cualitativa y cuantitativa de población perteneciente a la tercera edad y que reside en la ciudad de Latacunga, para establecer la demanda insatisfecha.</a:t>
            </a:r>
            <a:endParaRPr lang="es-EC" sz="2800" dirty="0"/>
          </a:p>
        </p:txBody>
      </p:sp>
    </p:spTree>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78098"/>
          </a:xfrm>
        </p:spPr>
        <p:txBody>
          <a:bodyPr/>
          <a:lstStyle/>
          <a:p>
            <a:pPr lvl="1"/>
            <a:r>
              <a:rPr lang="es-MX" b="1" dirty="0" smtClean="0"/>
              <a:t>Tamaño de la Muestra</a:t>
            </a:r>
            <a:endParaRPr lang="es-EC" dirty="0"/>
          </a:p>
        </p:txBody>
      </p:sp>
      <p:sp>
        <p:nvSpPr>
          <p:cNvPr id="3" name="2 Rectángulo"/>
          <p:cNvSpPr/>
          <p:nvPr/>
        </p:nvSpPr>
        <p:spPr>
          <a:xfrm>
            <a:off x="1115616" y="3212976"/>
            <a:ext cx="7416824" cy="2308324"/>
          </a:xfrm>
          <a:prstGeom prst="rect">
            <a:avLst/>
          </a:prstGeom>
        </p:spPr>
        <p:txBody>
          <a:bodyPr wrap="square">
            <a:spAutoFit/>
          </a:bodyPr>
          <a:lstStyle/>
          <a:p>
            <a:pPr algn="just"/>
            <a:r>
              <a:rPr lang="es-ES" sz="2400" dirty="0"/>
              <a:t>n = 	Tamaño de muestra.</a:t>
            </a:r>
            <a:endParaRPr lang="es-EC" sz="2400" dirty="0"/>
          </a:p>
          <a:p>
            <a:pPr algn="just"/>
            <a:r>
              <a:rPr lang="es-ES" sz="2400" dirty="0"/>
              <a:t>PQ = 	Varianza de la población con respecto a las </a:t>
            </a:r>
            <a:r>
              <a:rPr lang="es-ES" sz="2400" dirty="0" smtClean="0"/>
              <a:t>  principales </a:t>
            </a:r>
            <a:r>
              <a:rPr lang="es-ES" sz="2400" dirty="0"/>
              <a:t>características que van a representar. </a:t>
            </a:r>
            <a:endParaRPr lang="es-EC" sz="2400" dirty="0"/>
          </a:p>
          <a:p>
            <a:pPr algn="just"/>
            <a:r>
              <a:rPr lang="es-ES" sz="2400" dirty="0"/>
              <a:t>N = 	Población</a:t>
            </a:r>
            <a:endParaRPr lang="es-EC" sz="2400" dirty="0"/>
          </a:p>
          <a:p>
            <a:pPr algn="just"/>
            <a:r>
              <a:rPr lang="es-ES" sz="2400" dirty="0"/>
              <a:t>E = 	Error de Estimación. </a:t>
            </a:r>
            <a:endParaRPr lang="es-EC" sz="2400" dirty="0"/>
          </a:p>
          <a:p>
            <a:pPr algn="just"/>
            <a:r>
              <a:rPr lang="es-ES" sz="2400" dirty="0"/>
              <a:t>Z =	Valor de en la curva normal del nivel de confianza.</a:t>
            </a:r>
            <a:endParaRPr lang="es-EC" sz="2400" dirty="0"/>
          </a:p>
        </p:txBody>
      </p:sp>
      <p:pic>
        <p:nvPicPr>
          <p:cNvPr id="2151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274" y="1325562"/>
            <a:ext cx="8017197" cy="1887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298128546"/>
              </p:ext>
            </p:extLst>
          </p:nvPr>
        </p:nvGraphicFramePr>
        <p:xfrm>
          <a:off x="1979712" y="1009697"/>
          <a:ext cx="5616624" cy="3840480"/>
        </p:xfrm>
        <a:graphic>
          <a:graphicData uri="http://schemas.openxmlformats.org/drawingml/2006/table">
            <a:tbl>
              <a:tblPr firstRow="1" firstCol="1" bandRow="1">
                <a:tableStyleId>{5C22544A-7EE6-4342-B048-85BDC9FD1C3A}</a:tableStyleId>
              </a:tblPr>
              <a:tblGrid>
                <a:gridCol w="4010764"/>
                <a:gridCol w="1605860"/>
              </a:tblGrid>
              <a:tr h="541065">
                <a:tc>
                  <a:txBody>
                    <a:bodyPr/>
                    <a:lstStyle/>
                    <a:p>
                      <a:pPr algn="ctr">
                        <a:lnSpc>
                          <a:spcPct val="200000"/>
                        </a:lnSpc>
                        <a:spcAft>
                          <a:spcPts val="0"/>
                        </a:spcAft>
                      </a:pPr>
                      <a:r>
                        <a:rPr lang="es-MX" sz="1800" dirty="0">
                          <a:effectLst/>
                        </a:rPr>
                        <a:t>VARIABLES</a:t>
                      </a:r>
                      <a:endParaRPr lang="es-EC" sz="18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a:effectLst/>
                        </a:rPr>
                        <a:t>VALOR</a:t>
                      </a:r>
                      <a:endParaRPr lang="es-EC" sz="1800">
                        <a:effectLst/>
                        <a:latin typeface="Calibri"/>
                        <a:ea typeface="Calibri"/>
                        <a:cs typeface="Times New Roman"/>
                      </a:endParaRPr>
                    </a:p>
                  </a:txBody>
                  <a:tcPr marL="68580" marR="68580" marT="0" marB="0"/>
                </a:tc>
              </a:tr>
              <a:tr h="541065">
                <a:tc>
                  <a:txBody>
                    <a:bodyPr/>
                    <a:lstStyle/>
                    <a:p>
                      <a:pPr algn="ctr">
                        <a:lnSpc>
                          <a:spcPct val="200000"/>
                        </a:lnSpc>
                        <a:spcAft>
                          <a:spcPts val="0"/>
                        </a:spcAft>
                      </a:pPr>
                      <a:r>
                        <a:rPr lang="es-MX" sz="1800">
                          <a:effectLst/>
                        </a:rPr>
                        <a:t>N</a:t>
                      </a:r>
                      <a:endParaRPr lang="es-EC" sz="180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a:effectLst/>
                        </a:rPr>
                        <a:t>31.934</a:t>
                      </a:r>
                      <a:endParaRPr lang="es-EC" sz="1800">
                        <a:effectLst/>
                        <a:latin typeface="Calibri"/>
                        <a:ea typeface="Calibri"/>
                        <a:cs typeface="Times New Roman"/>
                      </a:endParaRPr>
                    </a:p>
                  </a:txBody>
                  <a:tcPr marL="68580" marR="68580" marT="0" marB="0"/>
                </a:tc>
              </a:tr>
              <a:tr h="541065">
                <a:tc>
                  <a:txBody>
                    <a:bodyPr/>
                    <a:lstStyle/>
                    <a:p>
                      <a:pPr algn="ctr">
                        <a:lnSpc>
                          <a:spcPct val="200000"/>
                        </a:lnSpc>
                        <a:spcAft>
                          <a:spcPts val="0"/>
                        </a:spcAft>
                      </a:pPr>
                      <a:r>
                        <a:rPr lang="es-MX" sz="1800">
                          <a:effectLst/>
                        </a:rPr>
                        <a:t>P</a:t>
                      </a:r>
                      <a:endParaRPr lang="es-EC" sz="180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a:effectLst/>
                        </a:rPr>
                        <a:t>0,50</a:t>
                      </a:r>
                      <a:endParaRPr lang="es-EC" sz="1800">
                        <a:effectLst/>
                        <a:latin typeface="Calibri"/>
                        <a:ea typeface="Calibri"/>
                        <a:cs typeface="Times New Roman"/>
                      </a:endParaRPr>
                    </a:p>
                  </a:txBody>
                  <a:tcPr marL="68580" marR="68580" marT="0" marB="0"/>
                </a:tc>
              </a:tr>
              <a:tr h="541065">
                <a:tc>
                  <a:txBody>
                    <a:bodyPr/>
                    <a:lstStyle/>
                    <a:p>
                      <a:pPr algn="ctr">
                        <a:lnSpc>
                          <a:spcPct val="200000"/>
                        </a:lnSpc>
                        <a:spcAft>
                          <a:spcPts val="0"/>
                        </a:spcAft>
                      </a:pPr>
                      <a:r>
                        <a:rPr lang="es-MX" sz="1800">
                          <a:effectLst/>
                        </a:rPr>
                        <a:t>Q</a:t>
                      </a:r>
                      <a:endParaRPr lang="es-EC" sz="180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a:effectLst/>
                        </a:rPr>
                        <a:t>0,50</a:t>
                      </a:r>
                      <a:endParaRPr lang="es-EC" sz="1800">
                        <a:effectLst/>
                        <a:latin typeface="Calibri"/>
                        <a:ea typeface="Calibri"/>
                        <a:cs typeface="Times New Roman"/>
                      </a:endParaRPr>
                    </a:p>
                  </a:txBody>
                  <a:tcPr marL="68580" marR="68580" marT="0" marB="0"/>
                </a:tc>
              </a:tr>
              <a:tr h="541065">
                <a:tc>
                  <a:txBody>
                    <a:bodyPr/>
                    <a:lstStyle/>
                    <a:p>
                      <a:pPr algn="ctr">
                        <a:lnSpc>
                          <a:spcPct val="200000"/>
                        </a:lnSpc>
                        <a:spcAft>
                          <a:spcPts val="0"/>
                        </a:spcAft>
                      </a:pPr>
                      <a:r>
                        <a:rPr lang="es-MX" sz="1800">
                          <a:effectLst/>
                        </a:rPr>
                        <a:t>E</a:t>
                      </a:r>
                      <a:endParaRPr lang="es-EC" sz="180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a:effectLst/>
                        </a:rPr>
                        <a:t>0,05</a:t>
                      </a:r>
                      <a:endParaRPr lang="es-EC" sz="1800">
                        <a:effectLst/>
                        <a:latin typeface="Calibri"/>
                        <a:ea typeface="Calibri"/>
                        <a:cs typeface="Times New Roman"/>
                      </a:endParaRPr>
                    </a:p>
                  </a:txBody>
                  <a:tcPr marL="68580" marR="68580" marT="0" marB="0"/>
                </a:tc>
              </a:tr>
              <a:tr h="541065">
                <a:tc>
                  <a:txBody>
                    <a:bodyPr/>
                    <a:lstStyle/>
                    <a:p>
                      <a:pPr algn="ctr">
                        <a:lnSpc>
                          <a:spcPct val="200000"/>
                        </a:lnSpc>
                        <a:spcAft>
                          <a:spcPts val="0"/>
                        </a:spcAft>
                      </a:pPr>
                      <a:r>
                        <a:rPr lang="es-MX" sz="1800">
                          <a:effectLst/>
                        </a:rPr>
                        <a:t>Z</a:t>
                      </a:r>
                      <a:endParaRPr lang="es-EC" sz="180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a:effectLst/>
                        </a:rPr>
                        <a:t>1,96</a:t>
                      </a:r>
                      <a:endParaRPr lang="es-EC" sz="1800">
                        <a:effectLst/>
                        <a:latin typeface="Calibri"/>
                        <a:ea typeface="Calibri"/>
                        <a:cs typeface="Times New Roman"/>
                      </a:endParaRPr>
                    </a:p>
                  </a:txBody>
                  <a:tcPr marL="68580" marR="68580" marT="0" marB="0"/>
                </a:tc>
              </a:tr>
              <a:tr h="541065">
                <a:tc>
                  <a:txBody>
                    <a:bodyPr/>
                    <a:lstStyle/>
                    <a:p>
                      <a:pPr algn="ctr">
                        <a:lnSpc>
                          <a:spcPct val="200000"/>
                        </a:lnSpc>
                        <a:spcAft>
                          <a:spcPts val="0"/>
                        </a:spcAft>
                      </a:pPr>
                      <a:r>
                        <a:rPr lang="es-MX" sz="1800">
                          <a:effectLst/>
                        </a:rPr>
                        <a:t>Tamaño de Muestra</a:t>
                      </a:r>
                      <a:endParaRPr lang="es-EC" sz="1800">
                        <a:effectLst/>
                        <a:latin typeface="Calibri"/>
                        <a:ea typeface="Calibri"/>
                        <a:cs typeface="Times New Roman"/>
                      </a:endParaRPr>
                    </a:p>
                  </a:txBody>
                  <a:tcPr marL="68580" marR="68580" marT="0" marB="0"/>
                </a:tc>
                <a:tc>
                  <a:txBody>
                    <a:bodyPr/>
                    <a:lstStyle/>
                    <a:p>
                      <a:pPr algn="ctr">
                        <a:lnSpc>
                          <a:spcPct val="200000"/>
                        </a:lnSpc>
                        <a:spcAft>
                          <a:spcPts val="0"/>
                        </a:spcAft>
                      </a:pPr>
                      <a:r>
                        <a:rPr lang="es-MX" sz="1800" dirty="0">
                          <a:effectLst/>
                        </a:rPr>
                        <a:t>380</a:t>
                      </a:r>
                      <a:endParaRPr lang="es-EC" sz="1800" dirty="0">
                        <a:effectLst/>
                        <a:latin typeface="Calibri"/>
                        <a:ea typeface="Calibri"/>
                        <a:cs typeface="Times New Roman"/>
                      </a:endParaRPr>
                    </a:p>
                  </a:txBody>
                  <a:tcPr marL="68580" marR="68580" marT="0" marB="0"/>
                </a:tc>
              </a:tr>
            </a:tbl>
          </a:graphicData>
        </a:graphic>
      </p:graphicFrame>
      <p:sp>
        <p:nvSpPr>
          <p:cNvPr id="4" name="3 CuadroTexto"/>
          <p:cNvSpPr txBox="1"/>
          <p:nvPr/>
        </p:nvSpPr>
        <p:spPr>
          <a:xfrm>
            <a:off x="1115616" y="5157192"/>
            <a:ext cx="6912768" cy="461665"/>
          </a:xfrm>
          <a:prstGeom prst="rect">
            <a:avLst/>
          </a:prstGeom>
          <a:noFill/>
        </p:spPr>
        <p:txBody>
          <a:bodyPr wrap="square" rtlCol="0">
            <a:spAutoFit/>
          </a:bodyPr>
          <a:lstStyle/>
          <a:p>
            <a:pPr algn="ctr"/>
            <a:r>
              <a:rPr lang="es-EC" sz="2400" dirty="0" smtClean="0"/>
              <a:t>Se aplican 380 encuestas.</a:t>
            </a:r>
            <a:endParaRPr lang="es-EC" sz="2400" dirty="0"/>
          </a:p>
        </p:txBody>
      </p:sp>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Resultados del Estudio de Mercado</a:t>
            </a:r>
            <a:endParaRPr lang="es-EC" dirty="0"/>
          </a:p>
        </p:txBody>
      </p:sp>
      <p:sp>
        <p:nvSpPr>
          <p:cNvPr id="3" name="2 Rectángulo"/>
          <p:cNvSpPr/>
          <p:nvPr/>
        </p:nvSpPr>
        <p:spPr>
          <a:xfrm>
            <a:off x="827584" y="1772816"/>
            <a:ext cx="7776864" cy="523220"/>
          </a:xfrm>
          <a:prstGeom prst="rect">
            <a:avLst/>
          </a:prstGeom>
        </p:spPr>
        <p:txBody>
          <a:bodyPr wrap="square">
            <a:spAutoFit/>
          </a:bodyPr>
          <a:lstStyle/>
          <a:p>
            <a:pPr lvl="0"/>
            <a:r>
              <a:rPr lang="es-MX" sz="2800" b="1" dirty="0"/>
              <a:t>Requiere algún tipo de atención especial?</a:t>
            </a:r>
            <a:endParaRPr lang="es-EC" sz="2800" dirty="0"/>
          </a:p>
        </p:txBody>
      </p:sp>
      <p:graphicFrame>
        <p:nvGraphicFramePr>
          <p:cNvPr id="4" name="3 Tabla"/>
          <p:cNvGraphicFramePr>
            <a:graphicFrameLocks noGrp="1"/>
          </p:cNvGraphicFramePr>
          <p:nvPr>
            <p:extLst>
              <p:ext uri="{D42A27DB-BD31-4B8C-83A1-F6EECF244321}">
                <p14:modId xmlns:p14="http://schemas.microsoft.com/office/powerpoint/2010/main" val="1139738918"/>
              </p:ext>
            </p:extLst>
          </p:nvPr>
        </p:nvGraphicFramePr>
        <p:xfrm>
          <a:off x="811378" y="2492896"/>
          <a:ext cx="4120663" cy="1656183"/>
        </p:xfrm>
        <a:graphic>
          <a:graphicData uri="http://schemas.openxmlformats.org/drawingml/2006/table">
            <a:tbl>
              <a:tblPr firstRow="1" firstCol="1" bandRow="1">
                <a:tableStyleId>{5C22544A-7EE6-4342-B048-85BDC9FD1C3A}</a:tableStyleId>
              </a:tblPr>
              <a:tblGrid>
                <a:gridCol w="1583652"/>
                <a:gridCol w="1266922"/>
                <a:gridCol w="1270089"/>
              </a:tblGrid>
              <a:tr h="654258">
                <a:tc>
                  <a:txBody>
                    <a:bodyPr/>
                    <a:lstStyle/>
                    <a:p>
                      <a:endParaRPr lang="es-EC" sz="1600" dirty="0">
                        <a:effectLst/>
                        <a:latin typeface="Calibri"/>
                      </a:endParaRPr>
                    </a:p>
                  </a:txBody>
                  <a:tcPr marL="68580" marR="68580" marT="0" marB="0"/>
                </a:tc>
                <a:tc>
                  <a:txBody>
                    <a:bodyPr/>
                    <a:lstStyle/>
                    <a:p>
                      <a:pPr>
                        <a:lnSpc>
                          <a:spcPct val="115000"/>
                        </a:lnSpc>
                        <a:spcAft>
                          <a:spcPts val="0"/>
                        </a:spcAft>
                      </a:pPr>
                      <a:r>
                        <a:rPr lang="es-ES" sz="1600">
                          <a:effectLst/>
                        </a:rPr>
                        <a:t>Frecuencia</a:t>
                      </a:r>
                      <a:endParaRPr lang="es-EC" sz="1600">
                        <a:effectLst/>
                        <a:latin typeface="Calibri"/>
                        <a:ea typeface="Calibri"/>
                        <a:cs typeface="Times New Roman"/>
                      </a:endParaRPr>
                    </a:p>
                  </a:txBody>
                  <a:tcPr marL="68580" marR="68580" marT="0" marB="0"/>
                </a:tc>
                <a:tc>
                  <a:txBody>
                    <a:bodyPr/>
                    <a:lstStyle/>
                    <a:p>
                      <a:pPr>
                        <a:lnSpc>
                          <a:spcPct val="115000"/>
                        </a:lnSpc>
                        <a:spcAft>
                          <a:spcPts val="0"/>
                        </a:spcAft>
                      </a:pPr>
                      <a:r>
                        <a:rPr lang="es-ES" sz="1600" dirty="0">
                          <a:effectLst/>
                        </a:rPr>
                        <a:t>Porcentaje</a:t>
                      </a:r>
                      <a:endParaRPr lang="es-EC" sz="1600" dirty="0">
                        <a:effectLst/>
                        <a:latin typeface="Calibri"/>
                        <a:ea typeface="Calibri"/>
                        <a:cs typeface="Times New Roman"/>
                      </a:endParaRPr>
                    </a:p>
                  </a:txBody>
                  <a:tcPr marL="68580" marR="68580" marT="0" marB="0"/>
                </a:tc>
              </a:tr>
              <a:tr h="333975">
                <a:tc>
                  <a:txBody>
                    <a:bodyPr/>
                    <a:lstStyle/>
                    <a:p>
                      <a:pPr>
                        <a:lnSpc>
                          <a:spcPct val="115000"/>
                        </a:lnSpc>
                        <a:spcAft>
                          <a:spcPts val="0"/>
                        </a:spcAft>
                      </a:pPr>
                      <a:r>
                        <a:rPr lang="es-ES" sz="1600">
                          <a:effectLst/>
                        </a:rPr>
                        <a:t>Si</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267</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70,26%</a:t>
                      </a:r>
                      <a:endParaRPr lang="es-EC" sz="1600">
                        <a:effectLst/>
                        <a:latin typeface="Calibri"/>
                        <a:ea typeface="Calibri"/>
                        <a:cs typeface="Times New Roman"/>
                      </a:endParaRPr>
                    </a:p>
                  </a:txBody>
                  <a:tcPr marL="68580" marR="68580" marT="0" marB="0"/>
                </a:tc>
              </a:tr>
              <a:tr h="333975">
                <a:tc>
                  <a:txBody>
                    <a:bodyPr/>
                    <a:lstStyle/>
                    <a:p>
                      <a:pPr>
                        <a:lnSpc>
                          <a:spcPct val="115000"/>
                        </a:lnSpc>
                        <a:spcAft>
                          <a:spcPts val="0"/>
                        </a:spcAft>
                      </a:pPr>
                      <a:r>
                        <a:rPr lang="es-ES" sz="1600">
                          <a:effectLst/>
                        </a:rPr>
                        <a:t>No</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113</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a:effectLst/>
                        </a:rPr>
                        <a:t>29,74%</a:t>
                      </a:r>
                      <a:endParaRPr lang="es-EC" sz="1600">
                        <a:effectLst/>
                        <a:latin typeface="Calibri"/>
                        <a:ea typeface="Calibri"/>
                        <a:cs typeface="Times New Roman"/>
                      </a:endParaRPr>
                    </a:p>
                  </a:txBody>
                  <a:tcPr marL="68580" marR="68580" marT="0" marB="0"/>
                </a:tc>
              </a:tr>
              <a:tr h="333975">
                <a:tc>
                  <a:txBody>
                    <a:bodyPr/>
                    <a:lstStyle/>
                    <a:p>
                      <a:endParaRPr lang="es-EC" sz="1600">
                        <a:effectLst/>
                        <a:latin typeface="Calibri"/>
                      </a:endParaRPr>
                    </a:p>
                  </a:txBody>
                  <a:tcPr marL="68580" marR="68580" marT="0" marB="0"/>
                </a:tc>
                <a:tc>
                  <a:txBody>
                    <a:bodyPr/>
                    <a:lstStyle/>
                    <a:p>
                      <a:pPr algn="r">
                        <a:lnSpc>
                          <a:spcPct val="115000"/>
                        </a:lnSpc>
                        <a:spcAft>
                          <a:spcPts val="0"/>
                        </a:spcAft>
                      </a:pPr>
                      <a:r>
                        <a:rPr lang="es-ES" sz="1600">
                          <a:effectLst/>
                        </a:rPr>
                        <a:t>380</a:t>
                      </a:r>
                      <a:endParaRPr lang="es-EC" sz="16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600" dirty="0">
                          <a:effectLst/>
                        </a:rPr>
                        <a:t>100,00%</a:t>
                      </a:r>
                      <a:endParaRPr lang="es-EC" sz="1600" dirty="0">
                        <a:effectLst/>
                        <a:latin typeface="Calibri"/>
                        <a:ea typeface="Calibri"/>
                        <a:cs typeface="Times New Roman"/>
                      </a:endParaRPr>
                    </a:p>
                  </a:txBody>
                  <a:tcPr marL="68580" marR="68580" marT="0" marB="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692180392"/>
              </p:ext>
            </p:extLst>
          </p:nvPr>
        </p:nvGraphicFramePr>
        <p:xfrm>
          <a:off x="5148064" y="2420888"/>
          <a:ext cx="3672408" cy="1962912"/>
        </p:xfrm>
        <a:graphic>
          <a:graphicData uri="http://schemas.openxmlformats.org/drawingml/2006/table">
            <a:tbl>
              <a:tblPr firstRow="1" firstCol="1" bandRow="1">
                <a:tableStyleId>{5C22544A-7EE6-4342-B048-85BDC9FD1C3A}</a:tableStyleId>
              </a:tblPr>
              <a:tblGrid>
                <a:gridCol w="1649764"/>
                <a:gridCol w="1010060"/>
                <a:gridCol w="1012584"/>
              </a:tblGrid>
              <a:tr h="190500">
                <a:tc>
                  <a:txBody>
                    <a:bodyPr/>
                    <a:lstStyle/>
                    <a:p>
                      <a:endParaRPr lang="es-EC" sz="1400">
                        <a:effectLst/>
                        <a:latin typeface="Calibri"/>
                      </a:endParaRPr>
                    </a:p>
                  </a:txBody>
                  <a:tcPr marL="68580" marR="68580" marT="0" marB="0"/>
                </a:tc>
                <a:tc>
                  <a:txBody>
                    <a:bodyPr/>
                    <a:lstStyle/>
                    <a:p>
                      <a:pPr>
                        <a:lnSpc>
                          <a:spcPct val="115000"/>
                        </a:lnSpc>
                        <a:spcAft>
                          <a:spcPts val="0"/>
                        </a:spcAft>
                      </a:pPr>
                      <a:r>
                        <a:rPr lang="es-ES" sz="1400">
                          <a:effectLst/>
                        </a:rPr>
                        <a:t>Frecuencia</a:t>
                      </a:r>
                      <a:endParaRPr lang="es-EC" sz="1400">
                        <a:effectLst/>
                        <a:latin typeface="Calibri"/>
                        <a:ea typeface="Calibri"/>
                        <a:cs typeface="Times New Roman"/>
                      </a:endParaRPr>
                    </a:p>
                  </a:txBody>
                  <a:tcPr marL="68580" marR="68580" marT="0" marB="0"/>
                </a:tc>
                <a:tc>
                  <a:txBody>
                    <a:bodyPr/>
                    <a:lstStyle/>
                    <a:p>
                      <a:pPr>
                        <a:lnSpc>
                          <a:spcPct val="115000"/>
                        </a:lnSpc>
                        <a:spcAft>
                          <a:spcPts val="0"/>
                        </a:spcAft>
                      </a:pPr>
                      <a:r>
                        <a:rPr lang="es-ES" sz="1400">
                          <a:effectLst/>
                        </a:rPr>
                        <a:t>Porcentaje</a:t>
                      </a:r>
                      <a:endParaRPr lang="es-EC" sz="14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S" sz="1400">
                          <a:effectLst/>
                        </a:rPr>
                        <a:t>Medicina General</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128</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47,94%</a:t>
                      </a:r>
                      <a:endParaRPr lang="es-EC" sz="14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S" sz="1400">
                          <a:effectLst/>
                        </a:rPr>
                        <a:t>Psicológico</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18</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6,74%</a:t>
                      </a:r>
                      <a:endParaRPr lang="es-EC" sz="14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S" sz="1400">
                          <a:effectLst/>
                        </a:rPr>
                        <a:t>Tratamiento Cáncer</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65</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24,34%</a:t>
                      </a:r>
                      <a:endParaRPr lang="es-EC" sz="14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S" sz="1400">
                          <a:effectLst/>
                        </a:rPr>
                        <a:t>Otros</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56</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a:effectLst/>
                        </a:rPr>
                        <a:t>20,97%</a:t>
                      </a:r>
                      <a:endParaRPr lang="es-EC" sz="1400">
                        <a:effectLst/>
                        <a:latin typeface="Calibri"/>
                        <a:ea typeface="Calibri"/>
                        <a:cs typeface="Times New Roman"/>
                      </a:endParaRPr>
                    </a:p>
                  </a:txBody>
                  <a:tcPr marL="68580" marR="68580" marT="0" marB="0"/>
                </a:tc>
              </a:tr>
              <a:tr h="190500">
                <a:tc>
                  <a:txBody>
                    <a:bodyPr/>
                    <a:lstStyle/>
                    <a:p>
                      <a:endParaRPr lang="es-EC" sz="1400">
                        <a:effectLst/>
                        <a:latin typeface="Calibri"/>
                      </a:endParaRPr>
                    </a:p>
                  </a:txBody>
                  <a:tcPr marL="68580" marR="68580" marT="0" marB="0"/>
                </a:tc>
                <a:tc>
                  <a:txBody>
                    <a:bodyPr/>
                    <a:lstStyle/>
                    <a:p>
                      <a:pPr algn="r">
                        <a:lnSpc>
                          <a:spcPct val="115000"/>
                        </a:lnSpc>
                        <a:spcAft>
                          <a:spcPts val="0"/>
                        </a:spcAft>
                      </a:pPr>
                      <a:r>
                        <a:rPr lang="es-ES" sz="1400">
                          <a:effectLst/>
                        </a:rPr>
                        <a:t>267</a:t>
                      </a:r>
                      <a:endParaRPr lang="es-EC" sz="1400">
                        <a:effectLst/>
                        <a:latin typeface="Calibri"/>
                        <a:ea typeface="Calibri"/>
                        <a:cs typeface="Times New Roman"/>
                      </a:endParaRPr>
                    </a:p>
                  </a:txBody>
                  <a:tcPr marL="68580" marR="68580" marT="0" marB="0"/>
                </a:tc>
                <a:tc>
                  <a:txBody>
                    <a:bodyPr/>
                    <a:lstStyle/>
                    <a:p>
                      <a:pPr algn="r">
                        <a:lnSpc>
                          <a:spcPct val="115000"/>
                        </a:lnSpc>
                        <a:spcAft>
                          <a:spcPts val="0"/>
                        </a:spcAft>
                      </a:pPr>
                      <a:r>
                        <a:rPr lang="es-ES" sz="1400" dirty="0">
                          <a:effectLst/>
                        </a:rPr>
                        <a:t>100,00%</a:t>
                      </a:r>
                      <a:endParaRPr lang="es-EC" sz="1400" dirty="0">
                        <a:effectLst/>
                        <a:latin typeface="Calibri"/>
                        <a:ea typeface="Calibri"/>
                        <a:cs typeface="Times New Roman"/>
                      </a:endParaRPr>
                    </a:p>
                  </a:txBody>
                  <a:tcPr marL="68580" marR="68580" marT="0" marB="0"/>
                </a:tc>
              </a:tr>
            </a:tbl>
          </a:graphicData>
        </a:graphic>
      </p:graphicFrame>
      <p:sp>
        <p:nvSpPr>
          <p:cNvPr id="6" name="5 Rectángulo"/>
          <p:cNvSpPr/>
          <p:nvPr/>
        </p:nvSpPr>
        <p:spPr>
          <a:xfrm>
            <a:off x="827584" y="4509120"/>
            <a:ext cx="7632848" cy="1569660"/>
          </a:xfrm>
          <a:prstGeom prst="rect">
            <a:avLst/>
          </a:prstGeom>
        </p:spPr>
        <p:txBody>
          <a:bodyPr wrap="square">
            <a:spAutoFit/>
          </a:bodyPr>
          <a:lstStyle/>
          <a:p>
            <a:pPr algn="just"/>
            <a:r>
              <a:rPr lang="es-MX" sz="2400" dirty="0"/>
              <a:t>El 47.94% de los encuestados requieren atención médica general, un 24.34% requieren tratamiento para cáncer, el 20.97% de los adultos mayores tienen otro tipo de atenciones y el 6.74% ayuda psicológica.</a:t>
            </a:r>
            <a:endParaRPr lang="es-EC" sz="2400" dirty="0"/>
          </a:p>
        </p:txBody>
      </p:sp>
    </p:spTree>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755576" y="764704"/>
            <a:ext cx="2603085" cy="523220"/>
          </a:xfrm>
          <a:prstGeom prst="rect">
            <a:avLst/>
          </a:prstGeom>
        </p:spPr>
        <p:txBody>
          <a:bodyPr wrap="none">
            <a:spAutoFit/>
          </a:bodyPr>
          <a:lstStyle/>
          <a:p>
            <a:pPr lvl="0"/>
            <a:r>
              <a:rPr lang="es-MX" sz="2800" b="1" dirty="0"/>
              <a:t>Usted vive sólo?</a:t>
            </a:r>
            <a:endParaRPr lang="es-EC" sz="2800" dirty="0"/>
          </a:p>
        </p:txBody>
      </p:sp>
      <p:pic>
        <p:nvPicPr>
          <p:cNvPr id="10250"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67" y="2286744"/>
            <a:ext cx="42195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5220072" y="1689770"/>
            <a:ext cx="3672408" cy="3539430"/>
          </a:xfrm>
          <a:prstGeom prst="rect">
            <a:avLst/>
          </a:prstGeom>
        </p:spPr>
        <p:txBody>
          <a:bodyPr wrap="square">
            <a:spAutoFit/>
          </a:bodyPr>
          <a:lstStyle/>
          <a:p>
            <a:pPr algn="just"/>
            <a:r>
              <a:rPr lang="es-MX" sz="2800" dirty="0"/>
              <a:t>Un 68.68% de los adultos mayores encuestados viven en compañía de familiares u otras personas, es decir no están solos, pero un 31.32% viven solos.</a:t>
            </a:r>
            <a:endParaRPr lang="es-EC" sz="2800" dirty="0"/>
          </a:p>
        </p:txBody>
      </p:sp>
    </p:spTree>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2687</TotalTime>
  <Words>2357</Words>
  <Application>Microsoft Office PowerPoint</Application>
  <PresentationFormat>Presentación en pantalla (4:3)</PresentationFormat>
  <Paragraphs>555</Paragraphs>
  <Slides>41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41</vt:i4>
      </vt:variant>
    </vt:vector>
  </HeadingPairs>
  <TitlesOfParts>
    <vt:vector size="45" baseType="lpstr">
      <vt:lpstr>Arial</vt:lpstr>
      <vt:lpstr>Calibri</vt:lpstr>
      <vt:lpstr>Times New Roman</vt:lpstr>
      <vt:lpstr>Tema de Office</vt:lpstr>
      <vt:lpstr>AUTOR: PAOLA MONTENEGRO BERRAZUETA.  DIRECTOR: ING. ÁLVARO CARRILLO P, MBA. CODIRECTOR: ING. LUIS TIPÁN, MBA.</vt:lpstr>
      <vt:lpstr>JUSTIFICACIÓN</vt:lpstr>
      <vt:lpstr>Objetivos </vt:lpstr>
      <vt:lpstr>Objetivos Específicos</vt:lpstr>
      <vt:lpstr>estudio de mercado</vt:lpstr>
      <vt:lpstr>Tamaño de la Muestra</vt:lpstr>
      <vt:lpstr>Presentación de PowerPoint</vt:lpstr>
      <vt:lpstr>Resultados del Estudio de Mercado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Oferta</vt:lpstr>
      <vt:lpstr>Presentación de PowerPoint</vt:lpstr>
      <vt:lpstr>Demanda</vt:lpstr>
      <vt:lpstr>Demanda Insatisfecha</vt:lpstr>
      <vt:lpstr>Mercado Meta</vt:lpstr>
      <vt:lpstr>ESTUDIO TÉCNICO</vt:lpstr>
      <vt:lpstr>Presentación de PowerPoint</vt:lpstr>
      <vt:lpstr>Presentación de PowerPoint</vt:lpstr>
      <vt:lpstr>Presentación de PowerPoint</vt:lpstr>
      <vt:lpstr>Estructura Orgánica</vt:lpstr>
      <vt:lpstr>PLAN FINANCIERO</vt:lpstr>
      <vt:lpstr>Presentación de PowerPoint</vt:lpstr>
      <vt:lpstr>Estrategias</vt:lpstr>
      <vt:lpstr>Estrategias</vt:lpstr>
      <vt:lpstr>Inversión del Centro de Cuidado</vt:lpstr>
      <vt:lpstr>Presentación de PowerPoint</vt:lpstr>
      <vt:lpstr>Estados de Resultados</vt:lpstr>
      <vt:lpstr>Indicadores Financieros</vt:lpstr>
      <vt:lpstr>Presentación de PowerPoint</vt:lpstr>
      <vt:lpstr>Punto de Equilibrio</vt:lpstr>
      <vt:lpstr>Evaluación Financiera</vt:lpstr>
      <vt:lpstr>Presentación de PowerPoint</vt:lpstr>
      <vt:lpstr>Presentación de PowerPoint</vt:lpstr>
      <vt:lpstr>Presentación de PowerPoint</vt:lpstr>
      <vt:lpstr>Conclusión</vt:lpstr>
      <vt:lpstr>Recomendación</vt:lpstr>
    </vt:vector>
  </TitlesOfParts>
  <Company>JONATHAN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JONATHAN</dc:creator>
  <cp:lastModifiedBy>Equipo 7</cp:lastModifiedBy>
  <cp:revision>240</cp:revision>
  <dcterms:created xsi:type="dcterms:W3CDTF">2014-02-06T17:16:42Z</dcterms:created>
  <dcterms:modified xsi:type="dcterms:W3CDTF">2014-10-31T01:20:56Z</dcterms:modified>
</cp:coreProperties>
</file>