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Default Extension="xlsx" ContentType="application/vnd.openxmlformats-officedocument.spreadsheetml.sheet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emf" ContentType="image/x-emf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Default Extension="vml" ContentType="application/vnd.openxmlformats-officedocument.vmlDrawing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sldIdLst>
    <p:sldId id="256" r:id="rId2"/>
    <p:sldId id="258" r:id="rId3"/>
    <p:sldId id="260" r:id="rId4"/>
    <p:sldId id="261" r:id="rId5"/>
    <p:sldId id="262" r:id="rId6"/>
    <p:sldId id="267" r:id="rId7"/>
    <p:sldId id="268" r:id="rId8"/>
    <p:sldId id="269" r:id="rId9"/>
    <p:sldId id="272" r:id="rId10"/>
    <p:sldId id="273" r:id="rId11"/>
    <p:sldId id="274" r:id="rId12"/>
    <p:sldId id="300" r:id="rId13"/>
    <p:sldId id="301" r:id="rId14"/>
    <p:sldId id="279" r:id="rId15"/>
    <p:sldId id="303" r:id="rId16"/>
    <p:sldId id="304" r:id="rId17"/>
    <p:sldId id="280" r:id="rId18"/>
    <p:sldId id="283" r:id="rId19"/>
    <p:sldId id="287" r:id="rId20"/>
    <p:sldId id="289" r:id="rId21"/>
    <p:sldId id="290" r:id="rId22"/>
    <p:sldId id="291" r:id="rId23"/>
    <p:sldId id="292" r:id="rId24"/>
    <p:sldId id="293" r:id="rId25"/>
    <p:sldId id="297" r:id="rId26"/>
    <p:sldId id="298" r:id="rId27"/>
    <p:sldId id="29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9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hyperlink" Target="caja%20de%20ahorro%20cr&#233;dito.xlsx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hyperlink" Target="caja%20de%20ahorro%20cr&#233;dito.xls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D4506-6A17-4D11-9E77-6DB1711C6788}" type="doc">
      <dgm:prSet loTypeId="urn:microsoft.com/office/officeart/2005/8/layout/target1" loCatId="relationship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9E85372-E559-46AB-AF6A-D454BF0C68AD}">
      <dgm:prSet phldrT="[Text]"/>
      <dgm:spPr/>
      <dgm:t>
        <a:bodyPr/>
        <a:lstStyle/>
        <a:p>
          <a:r>
            <a:rPr lang="es-EC" dirty="0" smtClean="0"/>
            <a:t>Constitución del Ecuador</a:t>
          </a:r>
          <a:endParaRPr lang="en-US" dirty="0"/>
        </a:p>
      </dgm:t>
    </dgm:pt>
    <dgm:pt modelId="{C235E31A-E7D3-435E-AE00-1C0C5326EC81}" type="parTrans" cxnId="{3D8EBD84-9D34-4EFF-B59B-F97BF852E8CB}">
      <dgm:prSet/>
      <dgm:spPr/>
      <dgm:t>
        <a:bodyPr/>
        <a:lstStyle/>
        <a:p>
          <a:endParaRPr lang="en-US"/>
        </a:p>
      </dgm:t>
    </dgm:pt>
    <dgm:pt modelId="{89867B3D-87E7-43FB-94A4-FE03BA14C36B}" type="sibTrans" cxnId="{3D8EBD84-9D34-4EFF-B59B-F97BF852E8CB}">
      <dgm:prSet/>
      <dgm:spPr/>
      <dgm:t>
        <a:bodyPr/>
        <a:lstStyle/>
        <a:p>
          <a:endParaRPr lang="en-US"/>
        </a:p>
      </dgm:t>
    </dgm:pt>
    <dgm:pt modelId="{AD6A47DB-FD6E-4FD8-87AC-B44B1A02CAE5}">
      <dgm:prSet phldrT="[Text]"/>
      <dgm:spPr/>
      <dgm:t>
        <a:bodyPr/>
        <a:lstStyle/>
        <a:p>
          <a:r>
            <a:rPr lang="es-EC" dirty="0" smtClean="0"/>
            <a:t>Ley Orgánica de Economía Popular y </a:t>
          </a:r>
          <a:r>
            <a:rPr lang="es-EC" dirty="0" smtClean="0"/>
            <a:t>Solidaria</a:t>
          </a:r>
          <a:endParaRPr lang="en-US" dirty="0"/>
        </a:p>
      </dgm:t>
    </dgm:pt>
    <dgm:pt modelId="{EBDD8523-541A-4398-9669-C44A0F4EDFC6}" type="parTrans" cxnId="{4E99F7E4-F780-4181-B5C7-B659908A8232}">
      <dgm:prSet/>
      <dgm:spPr/>
      <dgm:t>
        <a:bodyPr/>
        <a:lstStyle/>
        <a:p>
          <a:endParaRPr lang="en-US"/>
        </a:p>
      </dgm:t>
    </dgm:pt>
    <dgm:pt modelId="{C78C035A-C1CC-4F3D-8AB6-604F0DD4BFCD}" type="sibTrans" cxnId="{4E99F7E4-F780-4181-B5C7-B659908A8232}">
      <dgm:prSet/>
      <dgm:spPr/>
      <dgm:t>
        <a:bodyPr/>
        <a:lstStyle/>
        <a:p>
          <a:endParaRPr lang="en-US"/>
        </a:p>
      </dgm:t>
    </dgm:pt>
    <dgm:pt modelId="{4B93EEB8-F9A2-49A3-AF63-47A7C2676718}" type="pres">
      <dgm:prSet presAssocID="{F6FD4506-6A17-4D11-9E77-6DB1711C6788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F4968A-3FA2-451B-8B58-624AAFEC007B}" type="pres">
      <dgm:prSet presAssocID="{F9E85372-E559-46AB-AF6A-D454BF0C68AD}" presName="circle1" presStyleLbl="lnNode1" presStyleIdx="0" presStyleCnt="2"/>
      <dgm:spPr/>
    </dgm:pt>
    <dgm:pt modelId="{949F649A-2BF8-4FF9-9CD1-5A8F65907775}" type="pres">
      <dgm:prSet presAssocID="{F9E85372-E559-46AB-AF6A-D454BF0C68AD}" presName="text1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B8308-575A-4CC5-8CA3-313BEDCFBB9B}" type="pres">
      <dgm:prSet presAssocID="{F9E85372-E559-46AB-AF6A-D454BF0C68AD}" presName="line1" presStyleLbl="callout" presStyleIdx="0" presStyleCnt="4"/>
      <dgm:spPr/>
    </dgm:pt>
    <dgm:pt modelId="{F3998149-99FB-4C6F-BE88-0CDDAB215DFF}" type="pres">
      <dgm:prSet presAssocID="{F9E85372-E559-46AB-AF6A-D454BF0C68AD}" presName="d1" presStyleLbl="callout" presStyleIdx="1" presStyleCnt="4"/>
      <dgm:spPr/>
    </dgm:pt>
    <dgm:pt modelId="{E4493201-8355-4F77-96E8-7C8C76C49B21}" type="pres">
      <dgm:prSet presAssocID="{AD6A47DB-FD6E-4FD8-87AC-B44B1A02CAE5}" presName="circle2" presStyleLbl="lnNode1" presStyleIdx="1" presStyleCnt="2"/>
      <dgm:spPr/>
    </dgm:pt>
    <dgm:pt modelId="{ACD63A38-9B6E-45FB-B046-6899B013EA48}" type="pres">
      <dgm:prSet presAssocID="{AD6A47DB-FD6E-4FD8-87AC-B44B1A02CAE5}" presName="text2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7C1542-A521-4F7A-BCC8-F392E790B1A3}" type="pres">
      <dgm:prSet presAssocID="{AD6A47DB-FD6E-4FD8-87AC-B44B1A02CAE5}" presName="line2" presStyleLbl="callout" presStyleIdx="2" presStyleCnt="4"/>
      <dgm:spPr/>
    </dgm:pt>
    <dgm:pt modelId="{15FD3BE7-C423-4BAC-A93D-F97D5F9CC805}" type="pres">
      <dgm:prSet presAssocID="{AD6A47DB-FD6E-4FD8-87AC-B44B1A02CAE5}" presName="d2" presStyleLbl="callout" presStyleIdx="3" presStyleCnt="4"/>
      <dgm:spPr/>
    </dgm:pt>
  </dgm:ptLst>
  <dgm:cxnLst>
    <dgm:cxn modelId="{B467E0C5-FD55-46E3-9CE1-C28F4BD0FA50}" type="presOf" srcId="{AD6A47DB-FD6E-4FD8-87AC-B44B1A02CAE5}" destId="{ACD63A38-9B6E-45FB-B046-6899B013EA48}" srcOrd="0" destOrd="0" presId="urn:microsoft.com/office/officeart/2005/8/layout/target1"/>
    <dgm:cxn modelId="{3D8EBD84-9D34-4EFF-B59B-F97BF852E8CB}" srcId="{F6FD4506-6A17-4D11-9E77-6DB1711C6788}" destId="{F9E85372-E559-46AB-AF6A-D454BF0C68AD}" srcOrd="0" destOrd="0" parTransId="{C235E31A-E7D3-435E-AE00-1C0C5326EC81}" sibTransId="{89867B3D-87E7-43FB-94A4-FE03BA14C36B}"/>
    <dgm:cxn modelId="{8B7D4CF3-EC5D-4568-BB58-31ED510D8F8A}" type="presOf" srcId="{F9E85372-E559-46AB-AF6A-D454BF0C68AD}" destId="{949F649A-2BF8-4FF9-9CD1-5A8F65907775}" srcOrd="0" destOrd="0" presId="urn:microsoft.com/office/officeart/2005/8/layout/target1"/>
    <dgm:cxn modelId="{4E99F7E4-F780-4181-B5C7-B659908A8232}" srcId="{F6FD4506-6A17-4D11-9E77-6DB1711C6788}" destId="{AD6A47DB-FD6E-4FD8-87AC-B44B1A02CAE5}" srcOrd="1" destOrd="0" parTransId="{EBDD8523-541A-4398-9669-C44A0F4EDFC6}" sibTransId="{C78C035A-C1CC-4F3D-8AB6-604F0DD4BFCD}"/>
    <dgm:cxn modelId="{0947AC5D-052E-432C-AE85-8EF5CDE14AC0}" type="presOf" srcId="{F6FD4506-6A17-4D11-9E77-6DB1711C6788}" destId="{4B93EEB8-F9A2-49A3-AF63-47A7C2676718}" srcOrd="0" destOrd="0" presId="urn:microsoft.com/office/officeart/2005/8/layout/target1"/>
    <dgm:cxn modelId="{38E47D0B-5F91-4EDF-9AF9-4D71E1DAAB63}" type="presParOf" srcId="{4B93EEB8-F9A2-49A3-AF63-47A7C2676718}" destId="{C9F4968A-3FA2-451B-8B58-624AAFEC007B}" srcOrd="0" destOrd="0" presId="urn:microsoft.com/office/officeart/2005/8/layout/target1"/>
    <dgm:cxn modelId="{6B28EECC-A472-472B-B0BE-921355B86936}" type="presParOf" srcId="{4B93EEB8-F9A2-49A3-AF63-47A7C2676718}" destId="{949F649A-2BF8-4FF9-9CD1-5A8F65907775}" srcOrd="1" destOrd="0" presId="urn:microsoft.com/office/officeart/2005/8/layout/target1"/>
    <dgm:cxn modelId="{76D3386A-EFAA-4867-848E-6F2756B3B20C}" type="presParOf" srcId="{4B93EEB8-F9A2-49A3-AF63-47A7C2676718}" destId="{E13B8308-575A-4CC5-8CA3-313BEDCFBB9B}" srcOrd="2" destOrd="0" presId="urn:microsoft.com/office/officeart/2005/8/layout/target1"/>
    <dgm:cxn modelId="{5F8F985B-A9FE-4046-9136-446E11EBBE55}" type="presParOf" srcId="{4B93EEB8-F9A2-49A3-AF63-47A7C2676718}" destId="{F3998149-99FB-4C6F-BE88-0CDDAB215DFF}" srcOrd="3" destOrd="0" presId="urn:microsoft.com/office/officeart/2005/8/layout/target1"/>
    <dgm:cxn modelId="{53D44521-3FEA-4A4C-859A-A003E7B5DADD}" type="presParOf" srcId="{4B93EEB8-F9A2-49A3-AF63-47A7C2676718}" destId="{E4493201-8355-4F77-96E8-7C8C76C49B21}" srcOrd="4" destOrd="0" presId="urn:microsoft.com/office/officeart/2005/8/layout/target1"/>
    <dgm:cxn modelId="{7A4D2626-8D0D-4880-AFE9-DE2EAECD9DA0}" type="presParOf" srcId="{4B93EEB8-F9A2-49A3-AF63-47A7C2676718}" destId="{ACD63A38-9B6E-45FB-B046-6899B013EA48}" srcOrd="5" destOrd="0" presId="urn:microsoft.com/office/officeart/2005/8/layout/target1"/>
    <dgm:cxn modelId="{C1359BE8-B941-43BD-9DC3-FDFF861E6538}" type="presParOf" srcId="{4B93EEB8-F9A2-49A3-AF63-47A7C2676718}" destId="{567C1542-A521-4F7A-BCC8-F392E790B1A3}" srcOrd="6" destOrd="0" presId="urn:microsoft.com/office/officeart/2005/8/layout/target1"/>
    <dgm:cxn modelId="{F890351A-B3DF-473E-B454-052588E6A21E}" type="presParOf" srcId="{4B93EEB8-F9A2-49A3-AF63-47A7C2676718}" destId="{15FD3BE7-C423-4BAC-A93D-F97D5F9CC805}" srcOrd="7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E112CA4-1CFA-40C4-B4D8-5467288B0E7A}" type="doc">
      <dgm:prSet loTypeId="urn:microsoft.com/office/officeart/2005/8/layout/matrix3" loCatId="matrix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C15F0CB-6B9A-48B9-A4C7-DCA22EED4533}">
      <dgm:prSet phldrT="[Text]"/>
      <dgm:spPr/>
      <dgm:t>
        <a:bodyPr/>
        <a:lstStyle/>
        <a:p>
          <a:r>
            <a:rPr lang="es-ES" b="1" dirty="0" smtClean="0"/>
            <a:t>Misión:</a:t>
          </a:r>
          <a:endParaRPr lang="en-US" dirty="0"/>
        </a:p>
      </dgm:t>
    </dgm:pt>
    <dgm:pt modelId="{46B18759-9740-422D-81F3-F41AF9D83F21}" type="parTrans" cxnId="{9BECE948-3CFD-4DD4-8137-EFE123E5D4D2}">
      <dgm:prSet/>
      <dgm:spPr/>
      <dgm:t>
        <a:bodyPr/>
        <a:lstStyle/>
        <a:p>
          <a:endParaRPr lang="en-US"/>
        </a:p>
      </dgm:t>
    </dgm:pt>
    <dgm:pt modelId="{727B6F85-FBF6-4737-9240-F4392D2DFFB8}" type="sibTrans" cxnId="{9BECE948-3CFD-4DD4-8137-EFE123E5D4D2}">
      <dgm:prSet/>
      <dgm:spPr/>
      <dgm:t>
        <a:bodyPr/>
        <a:lstStyle/>
        <a:p>
          <a:endParaRPr lang="en-US"/>
        </a:p>
      </dgm:t>
    </dgm:pt>
    <dgm:pt modelId="{A0F95DCB-6C96-4DFA-9BCB-F0D6D7EEA1ED}">
      <dgm:prSet phldrT="[Text]"/>
      <dgm:spPr/>
      <dgm:t>
        <a:bodyPr/>
        <a:lstStyle/>
        <a:p>
          <a:r>
            <a:rPr lang="es-ES" b="1" dirty="0" smtClean="0"/>
            <a:t>Visión:</a:t>
          </a:r>
          <a:endParaRPr lang="en-US" dirty="0"/>
        </a:p>
      </dgm:t>
    </dgm:pt>
    <dgm:pt modelId="{97C6C783-5FF9-4825-A0A1-8943E4ABC306}" type="parTrans" cxnId="{AD029082-C0B2-49B6-86D8-F47365113392}">
      <dgm:prSet/>
      <dgm:spPr/>
      <dgm:t>
        <a:bodyPr/>
        <a:lstStyle/>
        <a:p>
          <a:endParaRPr lang="en-US"/>
        </a:p>
      </dgm:t>
    </dgm:pt>
    <dgm:pt modelId="{5E0EB9FB-2D24-4D76-BE62-1CC4A6359796}" type="sibTrans" cxnId="{AD029082-C0B2-49B6-86D8-F47365113392}">
      <dgm:prSet/>
      <dgm:spPr/>
      <dgm:t>
        <a:bodyPr/>
        <a:lstStyle/>
        <a:p>
          <a:endParaRPr lang="en-US"/>
        </a:p>
      </dgm:t>
    </dgm:pt>
    <dgm:pt modelId="{76B98843-584F-408E-8C47-B079782B6AF5}">
      <dgm:prSet phldrT="[Text]" phldr="1"/>
      <dgm:spPr/>
      <dgm:t>
        <a:bodyPr/>
        <a:lstStyle/>
        <a:p>
          <a:endParaRPr lang="en-US"/>
        </a:p>
      </dgm:t>
    </dgm:pt>
    <dgm:pt modelId="{5AFA2BFD-DEC9-46C5-BD88-119F7199CCDB}" type="parTrans" cxnId="{C96BA60A-8EB6-44E2-8ADD-1EAE70294095}">
      <dgm:prSet/>
      <dgm:spPr/>
      <dgm:t>
        <a:bodyPr/>
        <a:lstStyle/>
        <a:p>
          <a:endParaRPr lang="en-US"/>
        </a:p>
      </dgm:t>
    </dgm:pt>
    <dgm:pt modelId="{9E1EEA02-D615-46B0-8E52-94133883C646}" type="sibTrans" cxnId="{C96BA60A-8EB6-44E2-8ADD-1EAE70294095}">
      <dgm:prSet/>
      <dgm:spPr/>
      <dgm:t>
        <a:bodyPr/>
        <a:lstStyle/>
        <a:p>
          <a:endParaRPr lang="en-US"/>
        </a:p>
      </dgm:t>
    </dgm:pt>
    <dgm:pt modelId="{43A49DEF-1188-4303-A331-BF54D6A16854}">
      <dgm:prSet phldrT="[Text]" phldr="1"/>
      <dgm:spPr/>
      <dgm:t>
        <a:bodyPr/>
        <a:lstStyle/>
        <a:p>
          <a:endParaRPr lang="en-US"/>
        </a:p>
      </dgm:t>
    </dgm:pt>
    <dgm:pt modelId="{69C9720D-1041-44E6-8C2D-C4D1F476FD33}" type="parTrans" cxnId="{BE605CD9-5140-4615-BC2E-C906B7F54BEB}">
      <dgm:prSet/>
      <dgm:spPr/>
      <dgm:t>
        <a:bodyPr/>
        <a:lstStyle/>
        <a:p>
          <a:endParaRPr lang="en-US"/>
        </a:p>
      </dgm:t>
    </dgm:pt>
    <dgm:pt modelId="{6F6F8CFE-7E41-428B-BB86-966884807F11}" type="sibTrans" cxnId="{BE605CD9-5140-4615-BC2E-C906B7F54BEB}">
      <dgm:prSet/>
      <dgm:spPr/>
      <dgm:t>
        <a:bodyPr/>
        <a:lstStyle/>
        <a:p>
          <a:endParaRPr lang="en-US"/>
        </a:p>
      </dgm:t>
    </dgm:pt>
    <dgm:pt modelId="{0361D31F-FDA0-4278-B733-E593472E2034}">
      <dgm:prSet/>
      <dgm:spPr/>
      <dgm:t>
        <a:bodyPr/>
        <a:lstStyle/>
        <a:p>
          <a:r>
            <a:rPr lang="es-ES" smtClean="0"/>
            <a:t>Somos una entidad que busca el bienestar de los socios que pertenecen a Wärtsilä Ecuador en cuanto al ahorro y crédito brindando un servicio de calidad que promueva el ahorro sistemático para solventar necesidades futuras de endeudamiento y un mejor manejo de los recursos financieros de quiénes pertenecen a la Institución, bajo mecanismos legales y personal altamente calificado</a:t>
          </a:r>
          <a:endParaRPr lang="en-US"/>
        </a:p>
      </dgm:t>
    </dgm:pt>
    <dgm:pt modelId="{9D1131EA-5707-4B95-BAE5-73C4D145BC35}" type="parTrans" cxnId="{25963375-12C6-4187-99E6-628F3B0148F0}">
      <dgm:prSet/>
      <dgm:spPr/>
      <dgm:t>
        <a:bodyPr/>
        <a:lstStyle/>
        <a:p>
          <a:endParaRPr lang="en-US"/>
        </a:p>
      </dgm:t>
    </dgm:pt>
    <dgm:pt modelId="{BE7391AE-B9FE-4432-9BCD-440A9E7DB586}" type="sibTrans" cxnId="{25963375-12C6-4187-99E6-628F3B0148F0}">
      <dgm:prSet/>
      <dgm:spPr/>
      <dgm:t>
        <a:bodyPr/>
        <a:lstStyle/>
        <a:p>
          <a:endParaRPr lang="en-US"/>
        </a:p>
      </dgm:t>
    </dgm:pt>
    <dgm:pt modelId="{D016C9C6-3FE1-451F-8321-83E796172F39}">
      <dgm:prSet/>
      <dgm:spPr/>
      <dgm:t>
        <a:bodyPr/>
        <a:lstStyle/>
        <a:p>
          <a:r>
            <a:rPr lang="es-ES" smtClean="0"/>
            <a:t>Ser una organización pionera en la captación de los ahorros de los colaboradores de Wärtsilä Ecuador, brindar préstamos a la mejor tasa de interés  y extender los servicios que ofrece en un período de 5 años</a:t>
          </a:r>
          <a:endParaRPr lang="en-US"/>
        </a:p>
      </dgm:t>
    </dgm:pt>
    <dgm:pt modelId="{F90DB2B9-AE9B-4598-91DF-CC7550A539CD}" type="parTrans" cxnId="{9A21FB89-872E-44A1-ACE3-F29A97CFA59D}">
      <dgm:prSet/>
      <dgm:spPr/>
      <dgm:t>
        <a:bodyPr/>
        <a:lstStyle/>
        <a:p>
          <a:endParaRPr lang="en-US"/>
        </a:p>
      </dgm:t>
    </dgm:pt>
    <dgm:pt modelId="{5CF7B3CD-9E3B-4C56-BAF5-517F038AC804}" type="sibTrans" cxnId="{9A21FB89-872E-44A1-ACE3-F29A97CFA59D}">
      <dgm:prSet/>
      <dgm:spPr/>
      <dgm:t>
        <a:bodyPr/>
        <a:lstStyle/>
        <a:p>
          <a:endParaRPr lang="en-US"/>
        </a:p>
      </dgm:t>
    </dgm:pt>
    <dgm:pt modelId="{DC031FA2-A59E-4F10-B065-24D40832469E}" type="pres">
      <dgm:prSet presAssocID="{CE112CA4-1CFA-40C4-B4D8-5467288B0E7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7F7C7A-D16E-4E2B-9D64-AF212106FCA8}" type="pres">
      <dgm:prSet presAssocID="{CE112CA4-1CFA-40C4-B4D8-5467288B0E7A}" presName="diamond" presStyleLbl="bgShp" presStyleIdx="0" presStyleCnt="1"/>
      <dgm:spPr/>
    </dgm:pt>
    <dgm:pt modelId="{9D9E270E-8645-437F-A7F5-19019D76E82B}" type="pres">
      <dgm:prSet presAssocID="{CE112CA4-1CFA-40C4-B4D8-5467288B0E7A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EDF0D-25CF-4981-9DA9-F3D0666ED11F}" type="pres">
      <dgm:prSet presAssocID="{CE112CA4-1CFA-40C4-B4D8-5467288B0E7A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F44AD-0ABC-42E0-83E4-14FF64125ACE}" type="pres">
      <dgm:prSet presAssocID="{CE112CA4-1CFA-40C4-B4D8-5467288B0E7A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D1289D-16BE-4FFC-BE19-3B639C6DDAE9}" type="pres">
      <dgm:prSet presAssocID="{CE112CA4-1CFA-40C4-B4D8-5467288B0E7A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605CD9-5140-4615-BC2E-C906B7F54BEB}" srcId="{CE112CA4-1CFA-40C4-B4D8-5467288B0E7A}" destId="{43A49DEF-1188-4303-A331-BF54D6A16854}" srcOrd="5" destOrd="0" parTransId="{69C9720D-1041-44E6-8C2D-C4D1F476FD33}" sibTransId="{6F6F8CFE-7E41-428B-BB86-966884807F11}"/>
    <dgm:cxn modelId="{AD029082-C0B2-49B6-86D8-F47365113392}" srcId="{CE112CA4-1CFA-40C4-B4D8-5467288B0E7A}" destId="{A0F95DCB-6C96-4DFA-9BCB-F0D6D7EEA1ED}" srcOrd="2" destOrd="0" parTransId="{97C6C783-5FF9-4825-A0A1-8943E4ABC306}" sibTransId="{5E0EB9FB-2D24-4D76-BE62-1CC4A6359796}"/>
    <dgm:cxn modelId="{9A21FB89-872E-44A1-ACE3-F29A97CFA59D}" srcId="{CE112CA4-1CFA-40C4-B4D8-5467288B0E7A}" destId="{D016C9C6-3FE1-451F-8321-83E796172F39}" srcOrd="3" destOrd="0" parTransId="{F90DB2B9-AE9B-4598-91DF-CC7550A539CD}" sibTransId="{5CF7B3CD-9E3B-4C56-BAF5-517F038AC804}"/>
    <dgm:cxn modelId="{37D91630-89EF-4D2D-BA17-EAC28426B8F5}" type="presOf" srcId="{7C15F0CB-6B9A-48B9-A4C7-DCA22EED4533}" destId="{9D9E270E-8645-437F-A7F5-19019D76E82B}" srcOrd="0" destOrd="0" presId="urn:microsoft.com/office/officeart/2005/8/layout/matrix3"/>
    <dgm:cxn modelId="{5ED7D5ED-21A8-4969-985D-57A020536923}" type="presOf" srcId="{D016C9C6-3FE1-451F-8321-83E796172F39}" destId="{D4D1289D-16BE-4FFC-BE19-3B639C6DDAE9}" srcOrd="0" destOrd="0" presId="urn:microsoft.com/office/officeart/2005/8/layout/matrix3"/>
    <dgm:cxn modelId="{5E5B5696-7B06-47DE-86AD-BD1925EA6DA9}" type="presOf" srcId="{CE112CA4-1CFA-40C4-B4D8-5467288B0E7A}" destId="{DC031FA2-A59E-4F10-B065-24D40832469E}" srcOrd="0" destOrd="0" presId="urn:microsoft.com/office/officeart/2005/8/layout/matrix3"/>
    <dgm:cxn modelId="{5FD9A443-76AE-41C0-BA97-917EC1143636}" type="presOf" srcId="{0361D31F-FDA0-4278-B733-E593472E2034}" destId="{863EDF0D-25CF-4981-9DA9-F3D0666ED11F}" srcOrd="0" destOrd="0" presId="urn:microsoft.com/office/officeart/2005/8/layout/matrix3"/>
    <dgm:cxn modelId="{9BECE948-3CFD-4DD4-8137-EFE123E5D4D2}" srcId="{CE112CA4-1CFA-40C4-B4D8-5467288B0E7A}" destId="{7C15F0CB-6B9A-48B9-A4C7-DCA22EED4533}" srcOrd="0" destOrd="0" parTransId="{46B18759-9740-422D-81F3-F41AF9D83F21}" sibTransId="{727B6F85-FBF6-4737-9240-F4392D2DFFB8}"/>
    <dgm:cxn modelId="{25963375-12C6-4187-99E6-628F3B0148F0}" srcId="{CE112CA4-1CFA-40C4-B4D8-5467288B0E7A}" destId="{0361D31F-FDA0-4278-B733-E593472E2034}" srcOrd="1" destOrd="0" parTransId="{9D1131EA-5707-4B95-BAE5-73C4D145BC35}" sibTransId="{BE7391AE-B9FE-4432-9BCD-440A9E7DB586}"/>
    <dgm:cxn modelId="{C96BA60A-8EB6-44E2-8ADD-1EAE70294095}" srcId="{CE112CA4-1CFA-40C4-B4D8-5467288B0E7A}" destId="{76B98843-584F-408E-8C47-B079782B6AF5}" srcOrd="4" destOrd="0" parTransId="{5AFA2BFD-DEC9-46C5-BD88-119F7199CCDB}" sibTransId="{9E1EEA02-D615-46B0-8E52-94133883C646}"/>
    <dgm:cxn modelId="{18D6DB67-6F85-4D19-BCBA-7D0A57D0664C}" type="presOf" srcId="{A0F95DCB-6C96-4DFA-9BCB-F0D6D7EEA1ED}" destId="{FABF44AD-0ABC-42E0-83E4-14FF64125ACE}" srcOrd="0" destOrd="0" presId="urn:microsoft.com/office/officeart/2005/8/layout/matrix3"/>
    <dgm:cxn modelId="{FB156806-D764-4CEA-B9C6-9C0BD0AA171C}" type="presParOf" srcId="{DC031FA2-A59E-4F10-B065-24D40832469E}" destId="{C27F7C7A-D16E-4E2B-9D64-AF212106FCA8}" srcOrd="0" destOrd="0" presId="urn:microsoft.com/office/officeart/2005/8/layout/matrix3"/>
    <dgm:cxn modelId="{7A481927-04EE-4D05-BA26-C50308E31CE9}" type="presParOf" srcId="{DC031FA2-A59E-4F10-B065-24D40832469E}" destId="{9D9E270E-8645-437F-A7F5-19019D76E82B}" srcOrd="1" destOrd="0" presId="urn:microsoft.com/office/officeart/2005/8/layout/matrix3"/>
    <dgm:cxn modelId="{820C8611-5D29-494E-8818-F0C101EE92DF}" type="presParOf" srcId="{DC031FA2-A59E-4F10-B065-24D40832469E}" destId="{863EDF0D-25CF-4981-9DA9-F3D0666ED11F}" srcOrd="2" destOrd="0" presId="urn:microsoft.com/office/officeart/2005/8/layout/matrix3"/>
    <dgm:cxn modelId="{C5F03D12-7DB7-473B-9CE7-54DDC04D58B8}" type="presParOf" srcId="{DC031FA2-A59E-4F10-B065-24D40832469E}" destId="{FABF44AD-0ABC-42E0-83E4-14FF64125ACE}" srcOrd="3" destOrd="0" presId="urn:microsoft.com/office/officeart/2005/8/layout/matrix3"/>
    <dgm:cxn modelId="{AAC918B2-5AB2-49FA-879B-408D22C782B3}" type="presParOf" srcId="{DC031FA2-A59E-4F10-B065-24D40832469E}" destId="{D4D1289D-16BE-4FFC-BE19-3B639C6DDAE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D032142-AA45-48F3-BD98-3FA5BF5B5F9E}" type="doc">
      <dgm:prSet loTypeId="urn:microsoft.com/office/officeart/2005/8/layout/lProcess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37617C-5A45-4C44-8F9F-DBA59C96574C}">
      <dgm:prSet phldrT="[Text]"/>
      <dgm:spPr/>
      <dgm:t>
        <a:bodyPr/>
        <a:lstStyle/>
        <a:p>
          <a:r>
            <a:rPr lang="es-EC" dirty="0" smtClean="0"/>
            <a:t>Objetivos</a:t>
          </a:r>
          <a:endParaRPr lang="en-US" dirty="0"/>
        </a:p>
      </dgm:t>
    </dgm:pt>
    <dgm:pt modelId="{E10FF641-13E1-4FD3-A95E-FF09EB99FB01}" type="parTrans" cxnId="{A80307A7-ABC1-4524-B83A-EEA44E165609}">
      <dgm:prSet/>
      <dgm:spPr/>
      <dgm:t>
        <a:bodyPr/>
        <a:lstStyle/>
        <a:p>
          <a:endParaRPr lang="en-US"/>
        </a:p>
      </dgm:t>
    </dgm:pt>
    <dgm:pt modelId="{3B16F42D-3E5C-4231-946E-4ADC906B3511}" type="sibTrans" cxnId="{A80307A7-ABC1-4524-B83A-EEA44E165609}">
      <dgm:prSet/>
      <dgm:spPr/>
      <dgm:t>
        <a:bodyPr/>
        <a:lstStyle/>
        <a:p>
          <a:endParaRPr lang="en-US"/>
        </a:p>
      </dgm:t>
    </dgm:pt>
    <dgm:pt modelId="{9E10BDCD-C288-4A83-AAA6-2EB52291311E}">
      <dgm:prSet phldrT="[Text]"/>
      <dgm:spPr/>
      <dgm:t>
        <a:bodyPr/>
        <a:lstStyle/>
        <a:p>
          <a:r>
            <a:rPr lang="es-EC" dirty="0" smtClean="0"/>
            <a:t>Garantizar </a:t>
          </a:r>
          <a:endParaRPr lang="en-US" dirty="0"/>
        </a:p>
      </dgm:t>
    </dgm:pt>
    <dgm:pt modelId="{2E4BC830-DC8D-4DF3-8099-AF8724FEE9D1}" type="parTrans" cxnId="{C7B9F5DE-D570-4047-A949-25CCC63343AB}">
      <dgm:prSet/>
      <dgm:spPr/>
      <dgm:t>
        <a:bodyPr/>
        <a:lstStyle/>
        <a:p>
          <a:endParaRPr lang="en-US"/>
        </a:p>
      </dgm:t>
    </dgm:pt>
    <dgm:pt modelId="{61E04493-FFCC-4582-A46F-DBE227A404FD}" type="sibTrans" cxnId="{C7B9F5DE-D570-4047-A949-25CCC63343AB}">
      <dgm:prSet/>
      <dgm:spPr/>
      <dgm:t>
        <a:bodyPr/>
        <a:lstStyle/>
        <a:p>
          <a:endParaRPr lang="en-US"/>
        </a:p>
      </dgm:t>
    </dgm:pt>
    <dgm:pt modelId="{19BE2F37-6AE4-471A-B4F6-E023B5029177}">
      <dgm:prSet phldrT="[Text]"/>
      <dgm:spPr/>
      <dgm:t>
        <a:bodyPr/>
        <a:lstStyle/>
        <a:p>
          <a:r>
            <a:rPr lang="es-EC" dirty="0" smtClean="0"/>
            <a:t>Direccionar</a:t>
          </a:r>
          <a:endParaRPr lang="en-US" dirty="0"/>
        </a:p>
      </dgm:t>
    </dgm:pt>
    <dgm:pt modelId="{2C8C5A3D-F688-488B-8155-7BC8802DE6D7}" type="parTrans" cxnId="{D4EA3BBF-9306-48E5-913D-3672FD3EFFE2}">
      <dgm:prSet/>
      <dgm:spPr/>
      <dgm:t>
        <a:bodyPr/>
        <a:lstStyle/>
        <a:p>
          <a:endParaRPr lang="en-US"/>
        </a:p>
      </dgm:t>
    </dgm:pt>
    <dgm:pt modelId="{EF403CC9-862D-4374-8745-C6DF7F799F9B}" type="sibTrans" cxnId="{D4EA3BBF-9306-48E5-913D-3672FD3EFFE2}">
      <dgm:prSet/>
      <dgm:spPr/>
      <dgm:t>
        <a:bodyPr/>
        <a:lstStyle/>
        <a:p>
          <a:endParaRPr lang="en-US"/>
        </a:p>
      </dgm:t>
    </dgm:pt>
    <dgm:pt modelId="{B77AC98D-9E10-4FE9-AA1F-149A61991790}">
      <dgm:prSet phldrT="[Text]"/>
      <dgm:spPr/>
      <dgm:t>
        <a:bodyPr/>
        <a:lstStyle/>
        <a:p>
          <a:r>
            <a:rPr lang="es-EC" dirty="0" smtClean="0"/>
            <a:t>Valores</a:t>
          </a:r>
          <a:endParaRPr lang="en-US" dirty="0"/>
        </a:p>
      </dgm:t>
    </dgm:pt>
    <dgm:pt modelId="{3E79D2A0-2E1F-4CDF-B3C8-34E78844E64F}" type="parTrans" cxnId="{7F8DC0AE-3868-4D55-8FFE-4D5D335885B3}">
      <dgm:prSet/>
      <dgm:spPr/>
      <dgm:t>
        <a:bodyPr/>
        <a:lstStyle/>
        <a:p>
          <a:endParaRPr lang="en-US"/>
        </a:p>
      </dgm:t>
    </dgm:pt>
    <dgm:pt modelId="{2816AB59-0878-4F3F-8E66-D8FDDA2B62EC}" type="sibTrans" cxnId="{7F8DC0AE-3868-4D55-8FFE-4D5D335885B3}">
      <dgm:prSet/>
      <dgm:spPr/>
      <dgm:t>
        <a:bodyPr/>
        <a:lstStyle/>
        <a:p>
          <a:endParaRPr lang="en-US"/>
        </a:p>
      </dgm:t>
    </dgm:pt>
    <dgm:pt modelId="{A2CFAF71-3456-4073-B444-A270E3C3164F}">
      <dgm:prSet phldrT="[Text]"/>
      <dgm:spPr/>
      <dgm:t>
        <a:bodyPr/>
        <a:lstStyle/>
        <a:p>
          <a:r>
            <a:rPr lang="es-ES" dirty="0" smtClean="0"/>
            <a:t>Energía</a:t>
          </a:r>
          <a:endParaRPr lang="en-US" dirty="0"/>
        </a:p>
      </dgm:t>
    </dgm:pt>
    <dgm:pt modelId="{3FC35C8C-BD90-4492-B378-0BE6D29B8231}" type="parTrans" cxnId="{CC41F3B9-AB1E-4123-A47F-DEEFF4386D12}">
      <dgm:prSet/>
      <dgm:spPr/>
      <dgm:t>
        <a:bodyPr/>
        <a:lstStyle/>
        <a:p>
          <a:endParaRPr lang="en-US"/>
        </a:p>
      </dgm:t>
    </dgm:pt>
    <dgm:pt modelId="{EED4E8B8-3520-41A7-8EB4-3A56F33C4FCF}" type="sibTrans" cxnId="{CC41F3B9-AB1E-4123-A47F-DEEFF4386D12}">
      <dgm:prSet/>
      <dgm:spPr/>
      <dgm:t>
        <a:bodyPr/>
        <a:lstStyle/>
        <a:p>
          <a:endParaRPr lang="en-US"/>
        </a:p>
      </dgm:t>
    </dgm:pt>
    <dgm:pt modelId="{51B1D67B-D043-4BA8-B9C0-70A9288A46F7}">
      <dgm:prSet phldrT="[Text]"/>
      <dgm:spPr/>
      <dgm:t>
        <a:bodyPr/>
        <a:lstStyle/>
        <a:p>
          <a:r>
            <a:rPr lang="es-EC" dirty="0" smtClean="0"/>
            <a:t>Incentivar</a:t>
          </a:r>
          <a:endParaRPr lang="en-US" dirty="0"/>
        </a:p>
      </dgm:t>
    </dgm:pt>
    <dgm:pt modelId="{378E5930-F1AB-4154-AB9E-4EE68B71F4BB}" type="parTrans" cxnId="{A33BABEE-6AA7-4141-9332-02353B4C6AEF}">
      <dgm:prSet/>
      <dgm:spPr/>
      <dgm:t>
        <a:bodyPr/>
        <a:lstStyle/>
        <a:p>
          <a:endParaRPr lang="en-US"/>
        </a:p>
      </dgm:t>
    </dgm:pt>
    <dgm:pt modelId="{113E2FFC-85EB-4EF0-B4DF-DC5F32BE76AE}" type="sibTrans" cxnId="{A33BABEE-6AA7-4141-9332-02353B4C6AEF}">
      <dgm:prSet/>
      <dgm:spPr/>
      <dgm:t>
        <a:bodyPr/>
        <a:lstStyle/>
        <a:p>
          <a:endParaRPr lang="en-US"/>
        </a:p>
      </dgm:t>
    </dgm:pt>
    <dgm:pt modelId="{86BB72A5-A8B7-48AA-9FBB-EA01D68ADBC5}">
      <dgm:prSet phldrT="[Text]"/>
      <dgm:spPr/>
      <dgm:t>
        <a:bodyPr/>
        <a:lstStyle/>
        <a:p>
          <a:r>
            <a:rPr lang="es-EC" dirty="0" smtClean="0"/>
            <a:t>Invertir</a:t>
          </a:r>
          <a:endParaRPr lang="en-US" dirty="0"/>
        </a:p>
      </dgm:t>
    </dgm:pt>
    <dgm:pt modelId="{C3B4536A-A39F-49E6-A09E-9C904D059EEA}" type="parTrans" cxnId="{0A6A0B69-1278-4906-A605-199544E914C7}">
      <dgm:prSet/>
      <dgm:spPr/>
      <dgm:t>
        <a:bodyPr/>
        <a:lstStyle/>
        <a:p>
          <a:endParaRPr lang="en-US"/>
        </a:p>
      </dgm:t>
    </dgm:pt>
    <dgm:pt modelId="{00E19895-6242-4827-AA46-66C4F4744445}" type="sibTrans" cxnId="{0A6A0B69-1278-4906-A605-199544E914C7}">
      <dgm:prSet/>
      <dgm:spPr/>
      <dgm:t>
        <a:bodyPr/>
        <a:lstStyle/>
        <a:p>
          <a:endParaRPr lang="en-US"/>
        </a:p>
      </dgm:t>
    </dgm:pt>
    <dgm:pt modelId="{A97BFA55-9C8E-424E-B1F5-7E3963E350F8}">
      <dgm:prSet/>
      <dgm:spPr/>
      <dgm:t>
        <a:bodyPr/>
        <a:lstStyle/>
        <a:p>
          <a:r>
            <a:rPr lang="es-ES" smtClean="0"/>
            <a:t>Entusiasmo</a:t>
          </a:r>
          <a:endParaRPr lang="en-US"/>
        </a:p>
      </dgm:t>
    </dgm:pt>
    <dgm:pt modelId="{1F832196-2CBB-43EA-9AEB-9541714C4565}" type="parTrans" cxnId="{3751929C-A1CC-4F28-9743-15B73F2E660C}">
      <dgm:prSet/>
      <dgm:spPr/>
      <dgm:t>
        <a:bodyPr/>
        <a:lstStyle/>
        <a:p>
          <a:endParaRPr lang="en-US"/>
        </a:p>
      </dgm:t>
    </dgm:pt>
    <dgm:pt modelId="{73CCAF63-65FC-441E-B36F-BBB4B18812D2}" type="sibTrans" cxnId="{3751929C-A1CC-4F28-9743-15B73F2E660C}">
      <dgm:prSet/>
      <dgm:spPr/>
      <dgm:t>
        <a:bodyPr/>
        <a:lstStyle/>
        <a:p>
          <a:endParaRPr lang="en-US"/>
        </a:p>
      </dgm:t>
    </dgm:pt>
    <dgm:pt modelId="{BCB66B4E-9DC8-4DFA-8936-DEE68963E8B9}">
      <dgm:prSet/>
      <dgm:spPr/>
      <dgm:t>
        <a:bodyPr/>
        <a:lstStyle/>
        <a:p>
          <a:r>
            <a:rPr lang="es-ES" smtClean="0"/>
            <a:t>Excelencia</a:t>
          </a:r>
          <a:endParaRPr lang="en-US"/>
        </a:p>
      </dgm:t>
    </dgm:pt>
    <dgm:pt modelId="{4F8A23BB-233E-4E81-9518-85C863435235}" type="parTrans" cxnId="{DE538F24-5181-4C16-8708-D1267C68334C}">
      <dgm:prSet/>
      <dgm:spPr/>
      <dgm:t>
        <a:bodyPr/>
        <a:lstStyle/>
        <a:p>
          <a:endParaRPr lang="en-US"/>
        </a:p>
      </dgm:t>
    </dgm:pt>
    <dgm:pt modelId="{99AEB19C-DEE6-4FB3-8357-64786B264E55}" type="sibTrans" cxnId="{DE538F24-5181-4C16-8708-D1267C68334C}">
      <dgm:prSet/>
      <dgm:spPr/>
      <dgm:t>
        <a:bodyPr/>
        <a:lstStyle/>
        <a:p>
          <a:endParaRPr lang="en-US"/>
        </a:p>
      </dgm:t>
    </dgm:pt>
    <dgm:pt modelId="{E45DA544-E991-461F-A0C6-BD7E77646111}">
      <dgm:prSet/>
      <dgm:spPr/>
      <dgm:t>
        <a:bodyPr/>
        <a:lstStyle/>
        <a:p>
          <a:r>
            <a:rPr lang="es-ES" smtClean="0"/>
            <a:t>Honestidad</a:t>
          </a:r>
          <a:endParaRPr lang="en-US"/>
        </a:p>
      </dgm:t>
    </dgm:pt>
    <dgm:pt modelId="{EDFC0068-35C4-41E4-BA24-A2AE6D8B4459}" type="parTrans" cxnId="{4DEB942E-EE0A-42D2-8D1D-034786165CE3}">
      <dgm:prSet/>
      <dgm:spPr/>
      <dgm:t>
        <a:bodyPr/>
        <a:lstStyle/>
        <a:p>
          <a:endParaRPr lang="en-US"/>
        </a:p>
      </dgm:t>
    </dgm:pt>
    <dgm:pt modelId="{7F6081A9-215B-406C-8F22-53FB3FBD97DC}" type="sibTrans" cxnId="{4DEB942E-EE0A-42D2-8D1D-034786165CE3}">
      <dgm:prSet/>
      <dgm:spPr/>
      <dgm:t>
        <a:bodyPr/>
        <a:lstStyle/>
        <a:p>
          <a:endParaRPr lang="en-US"/>
        </a:p>
      </dgm:t>
    </dgm:pt>
    <dgm:pt modelId="{0B1B7C00-A0D1-4011-AD4A-648598F68D61}">
      <dgm:prSet/>
      <dgm:spPr/>
      <dgm:t>
        <a:bodyPr/>
        <a:lstStyle/>
        <a:p>
          <a:r>
            <a:rPr lang="es-ES" smtClean="0"/>
            <a:t>Trabajo en Equipo</a:t>
          </a:r>
          <a:endParaRPr lang="en-US"/>
        </a:p>
      </dgm:t>
    </dgm:pt>
    <dgm:pt modelId="{02DD5E0F-16E2-4B52-A48E-810D67A8C27C}" type="parTrans" cxnId="{8C2D243D-D9BF-40C6-82A9-00FAF7C58FC0}">
      <dgm:prSet/>
      <dgm:spPr/>
      <dgm:t>
        <a:bodyPr/>
        <a:lstStyle/>
        <a:p>
          <a:endParaRPr lang="en-US"/>
        </a:p>
      </dgm:t>
    </dgm:pt>
    <dgm:pt modelId="{0E0D6029-F309-40F7-B67B-5B55A86D9A5A}" type="sibTrans" cxnId="{8C2D243D-D9BF-40C6-82A9-00FAF7C58FC0}">
      <dgm:prSet/>
      <dgm:spPr/>
      <dgm:t>
        <a:bodyPr/>
        <a:lstStyle/>
        <a:p>
          <a:endParaRPr lang="en-US"/>
        </a:p>
      </dgm:t>
    </dgm:pt>
    <dgm:pt modelId="{CBD9DA70-3C25-4391-B116-E2A25BA5FDF7}">
      <dgm:prSet/>
      <dgm:spPr/>
      <dgm:t>
        <a:bodyPr/>
        <a:lstStyle/>
        <a:p>
          <a:r>
            <a:rPr lang="es-ES" smtClean="0"/>
            <a:t>Innovación</a:t>
          </a:r>
          <a:endParaRPr lang="en-US"/>
        </a:p>
      </dgm:t>
    </dgm:pt>
    <dgm:pt modelId="{B1880EDF-FEF9-4C96-993B-66B73698A056}" type="parTrans" cxnId="{C2B77975-94CE-4BA8-BFC4-C478A5DB2EC3}">
      <dgm:prSet/>
      <dgm:spPr/>
      <dgm:t>
        <a:bodyPr/>
        <a:lstStyle/>
        <a:p>
          <a:endParaRPr lang="en-US"/>
        </a:p>
      </dgm:t>
    </dgm:pt>
    <dgm:pt modelId="{CA679954-D3D9-458D-8B58-4E458E4EEFEA}" type="sibTrans" cxnId="{C2B77975-94CE-4BA8-BFC4-C478A5DB2EC3}">
      <dgm:prSet/>
      <dgm:spPr/>
      <dgm:t>
        <a:bodyPr/>
        <a:lstStyle/>
        <a:p>
          <a:endParaRPr lang="en-US"/>
        </a:p>
      </dgm:t>
    </dgm:pt>
    <dgm:pt modelId="{3638BCE7-8FF7-43C8-BD8B-138915B40788}">
      <dgm:prSet/>
      <dgm:spPr/>
      <dgm:t>
        <a:bodyPr/>
        <a:lstStyle/>
        <a:p>
          <a:r>
            <a:rPr lang="es-ES" smtClean="0"/>
            <a:t>Liderazgo</a:t>
          </a:r>
          <a:endParaRPr lang="en-US"/>
        </a:p>
      </dgm:t>
    </dgm:pt>
    <dgm:pt modelId="{EBBCFD38-7819-4F50-A501-6BB0418378E9}" type="parTrans" cxnId="{7747952E-7BBA-4703-B036-9FD46BCDFD3F}">
      <dgm:prSet/>
      <dgm:spPr/>
      <dgm:t>
        <a:bodyPr/>
        <a:lstStyle/>
        <a:p>
          <a:endParaRPr lang="en-US"/>
        </a:p>
      </dgm:t>
    </dgm:pt>
    <dgm:pt modelId="{E0E771BD-07E8-4D17-8F68-2D8F1C58604C}" type="sibTrans" cxnId="{7747952E-7BBA-4703-B036-9FD46BCDFD3F}">
      <dgm:prSet/>
      <dgm:spPr/>
      <dgm:t>
        <a:bodyPr/>
        <a:lstStyle/>
        <a:p>
          <a:endParaRPr lang="en-US"/>
        </a:p>
      </dgm:t>
    </dgm:pt>
    <dgm:pt modelId="{1DB920FC-9A3B-44EB-BD09-3846BB3D186C}">
      <dgm:prSet/>
      <dgm:spPr/>
      <dgm:t>
        <a:bodyPr/>
        <a:lstStyle/>
        <a:p>
          <a:r>
            <a:rPr lang="es-ES" smtClean="0"/>
            <a:t>Orientación al Cliente</a:t>
          </a:r>
          <a:endParaRPr lang="en-US"/>
        </a:p>
      </dgm:t>
    </dgm:pt>
    <dgm:pt modelId="{56EEA8F7-F9F1-48BC-8BE7-16BF2F61CC54}" type="parTrans" cxnId="{064E1C83-3B70-4E10-A461-6BD8ABB099C2}">
      <dgm:prSet/>
      <dgm:spPr/>
      <dgm:t>
        <a:bodyPr/>
        <a:lstStyle/>
        <a:p>
          <a:endParaRPr lang="en-US"/>
        </a:p>
      </dgm:t>
    </dgm:pt>
    <dgm:pt modelId="{197C1D01-803F-4A04-A435-F4939D4A128A}" type="sibTrans" cxnId="{064E1C83-3B70-4E10-A461-6BD8ABB099C2}">
      <dgm:prSet/>
      <dgm:spPr/>
      <dgm:t>
        <a:bodyPr/>
        <a:lstStyle/>
        <a:p>
          <a:endParaRPr lang="en-US"/>
        </a:p>
      </dgm:t>
    </dgm:pt>
    <dgm:pt modelId="{B122F592-25FA-4BDA-8477-16EFC03B04E7}">
      <dgm:prSet/>
      <dgm:spPr/>
      <dgm:t>
        <a:bodyPr/>
        <a:lstStyle/>
        <a:p>
          <a:r>
            <a:rPr lang="es-ES" smtClean="0"/>
            <a:t>Transparencia</a:t>
          </a:r>
          <a:endParaRPr lang="en-US"/>
        </a:p>
      </dgm:t>
    </dgm:pt>
    <dgm:pt modelId="{37DAB0FF-23E1-453E-8783-0E56DFDB4638}" type="parTrans" cxnId="{7E58E3B2-A2C8-49BC-847E-05B09C32BEE9}">
      <dgm:prSet/>
      <dgm:spPr/>
      <dgm:t>
        <a:bodyPr/>
        <a:lstStyle/>
        <a:p>
          <a:endParaRPr lang="en-US"/>
        </a:p>
      </dgm:t>
    </dgm:pt>
    <dgm:pt modelId="{951F6F0A-50E0-495D-A553-5AEE5162A098}" type="sibTrans" cxnId="{7E58E3B2-A2C8-49BC-847E-05B09C32BEE9}">
      <dgm:prSet/>
      <dgm:spPr/>
      <dgm:t>
        <a:bodyPr/>
        <a:lstStyle/>
        <a:p>
          <a:endParaRPr lang="en-US"/>
        </a:p>
      </dgm:t>
    </dgm:pt>
    <dgm:pt modelId="{685ECF59-A51D-441A-8BD3-EB7EBF84C10B}">
      <dgm:prSet/>
      <dgm:spPr/>
      <dgm:t>
        <a:bodyPr/>
        <a:lstStyle/>
        <a:p>
          <a:r>
            <a:rPr lang="es-ES" smtClean="0"/>
            <a:t>Orientación a Resultados</a:t>
          </a:r>
          <a:endParaRPr lang="en-US"/>
        </a:p>
      </dgm:t>
    </dgm:pt>
    <dgm:pt modelId="{CAC3A775-2539-4DC6-987E-4DC30167AFF2}" type="parTrans" cxnId="{B645AC00-117F-4BDC-981D-760687B8E042}">
      <dgm:prSet/>
      <dgm:spPr/>
      <dgm:t>
        <a:bodyPr/>
        <a:lstStyle/>
        <a:p>
          <a:endParaRPr lang="en-US"/>
        </a:p>
      </dgm:t>
    </dgm:pt>
    <dgm:pt modelId="{979E1889-0BAA-4F45-913D-2AFFABE4216E}" type="sibTrans" cxnId="{B645AC00-117F-4BDC-981D-760687B8E042}">
      <dgm:prSet/>
      <dgm:spPr/>
      <dgm:t>
        <a:bodyPr/>
        <a:lstStyle/>
        <a:p>
          <a:endParaRPr lang="en-US"/>
        </a:p>
      </dgm:t>
    </dgm:pt>
    <dgm:pt modelId="{0ACE1746-F561-4FA4-B72E-65D6AC1F8172}" type="pres">
      <dgm:prSet presAssocID="{9D032142-AA45-48F3-BD98-3FA5BF5B5F9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C6B09B-B43B-4EA0-9ADF-AA647622B62C}" type="pres">
      <dgm:prSet presAssocID="{3037617C-5A45-4C44-8F9F-DBA59C96574C}" presName="compNode" presStyleCnt="0"/>
      <dgm:spPr/>
    </dgm:pt>
    <dgm:pt modelId="{3AD28A37-63AA-45F4-A0E4-72D7E2B3E777}" type="pres">
      <dgm:prSet presAssocID="{3037617C-5A45-4C44-8F9F-DBA59C96574C}" presName="aNode" presStyleLbl="bgShp" presStyleIdx="0" presStyleCnt="2"/>
      <dgm:spPr/>
      <dgm:t>
        <a:bodyPr/>
        <a:lstStyle/>
        <a:p>
          <a:endParaRPr lang="en-US"/>
        </a:p>
      </dgm:t>
    </dgm:pt>
    <dgm:pt modelId="{187B51AE-649C-454F-99DA-626CF9B3584A}" type="pres">
      <dgm:prSet presAssocID="{3037617C-5A45-4C44-8F9F-DBA59C96574C}" presName="textNode" presStyleLbl="bgShp" presStyleIdx="0" presStyleCnt="2"/>
      <dgm:spPr/>
      <dgm:t>
        <a:bodyPr/>
        <a:lstStyle/>
        <a:p>
          <a:endParaRPr lang="en-US"/>
        </a:p>
      </dgm:t>
    </dgm:pt>
    <dgm:pt modelId="{C7B1BD3F-A353-4DB3-99A2-02A316F9AD0B}" type="pres">
      <dgm:prSet presAssocID="{3037617C-5A45-4C44-8F9F-DBA59C96574C}" presName="compChildNode" presStyleCnt="0"/>
      <dgm:spPr/>
    </dgm:pt>
    <dgm:pt modelId="{1EFFD9D1-F1ED-45D5-86FA-07003581DEAC}" type="pres">
      <dgm:prSet presAssocID="{3037617C-5A45-4C44-8F9F-DBA59C96574C}" presName="theInnerList" presStyleCnt="0"/>
      <dgm:spPr/>
    </dgm:pt>
    <dgm:pt modelId="{0F4CB810-5083-449F-BC03-AC51F219BBB7}" type="pres">
      <dgm:prSet presAssocID="{9E10BDCD-C288-4A83-AAA6-2EB52291311E}" presName="child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18975-62C5-47F7-B4F4-D3B3ABA34F48}" type="pres">
      <dgm:prSet presAssocID="{9E10BDCD-C288-4A83-AAA6-2EB52291311E}" presName="aSpace2" presStyleCnt="0"/>
      <dgm:spPr/>
    </dgm:pt>
    <dgm:pt modelId="{D9AD7DED-A75F-48D0-AF5E-51C2EF831F65}" type="pres">
      <dgm:prSet presAssocID="{19BE2F37-6AE4-471A-B4F6-E023B5029177}" presName="child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1D5571-6784-444C-A532-6E1AB8F34CD0}" type="pres">
      <dgm:prSet presAssocID="{19BE2F37-6AE4-471A-B4F6-E023B5029177}" presName="aSpace2" presStyleCnt="0"/>
      <dgm:spPr/>
    </dgm:pt>
    <dgm:pt modelId="{F5D12C1F-B102-4548-A94A-AC854CA7E229}" type="pres">
      <dgm:prSet presAssocID="{51B1D67B-D043-4BA8-B9C0-70A9288A46F7}" presName="child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E0B189-E2BA-47EF-8CEF-3079CB22984E}" type="pres">
      <dgm:prSet presAssocID="{51B1D67B-D043-4BA8-B9C0-70A9288A46F7}" presName="aSpace2" presStyleCnt="0"/>
      <dgm:spPr/>
    </dgm:pt>
    <dgm:pt modelId="{39DC0BE4-EAA9-40B4-8733-61E2ECA40177}" type="pres">
      <dgm:prSet presAssocID="{86BB72A5-A8B7-48AA-9FBB-EA01D68ADBC5}" presName="child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89624-0C19-4F7E-8358-56E3AB831CAC}" type="pres">
      <dgm:prSet presAssocID="{3037617C-5A45-4C44-8F9F-DBA59C96574C}" presName="aSpace" presStyleCnt="0"/>
      <dgm:spPr/>
    </dgm:pt>
    <dgm:pt modelId="{A6A98BA7-7D03-403C-A883-0F5C01A5A70D}" type="pres">
      <dgm:prSet presAssocID="{B77AC98D-9E10-4FE9-AA1F-149A61991790}" presName="compNode" presStyleCnt="0"/>
      <dgm:spPr/>
    </dgm:pt>
    <dgm:pt modelId="{753C89B3-3BE4-4C9D-90C3-612B833F242B}" type="pres">
      <dgm:prSet presAssocID="{B77AC98D-9E10-4FE9-AA1F-149A61991790}" presName="aNode" presStyleLbl="bgShp" presStyleIdx="1" presStyleCnt="2"/>
      <dgm:spPr/>
      <dgm:t>
        <a:bodyPr/>
        <a:lstStyle/>
        <a:p>
          <a:endParaRPr lang="en-US"/>
        </a:p>
      </dgm:t>
    </dgm:pt>
    <dgm:pt modelId="{7715F9D8-4CDB-43C4-915F-7F1DD170B564}" type="pres">
      <dgm:prSet presAssocID="{B77AC98D-9E10-4FE9-AA1F-149A61991790}" presName="textNode" presStyleLbl="bgShp" presStyleIdx="1" presStyleCnt="2"/>
      <dgm:spPr/>
      <dgm:t>
        <a:bodyPr/>
        <a:lstStyle/>
        <a:p>
          <a:endParaRPr lang="en-US"/>
        </a:p>
      </dgm:t>
    </dgm:pt>
    <dgm:pt modelId="{5C13BB01-B0C4-4C0F-9370-A486BC206324}" type="pres">
      <dgm:prSet presAssocID="{B77AC98D-9E10-4FE9-AA1F-149A61991790}" presName="compChildNode" presStyleCnt="0"/>
      <dgm:spPr/>
    </dgm:pt>
    <dgm:pt modelId="{E5125861-1C84-42EA-9AA4-1796707DDFBB}" type="pres">
      <dgm:prSet presAssocID="{B77AC98D-9E10-4FE9-AA1F-149A61991790}" presName="theInnerList" presStyleCnt="0"/>
      <dgm:spPr/>
    </dgm:pt>
    <dgm:pt modelId="{46BF7123-F8B2-4873-A1F5-E98AA54C9982}" type="pres">
      <dgm:prSet presAssocID="{A2CFAF71-3456-4073-B444-A270E3C3164F}" presName="child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A9C4D1-0AF3-4E84-A4BD-EBF3F3ACFD86}" type="pres">
      <dgm:prSet presAssocID="{A2CFAF71-3456-4073-B444-A270E3C3164F}" presName="aSpace2" presStyleCnt="0"/>
      <dgm:spPr/>
    </dgm:pt>
    <dgm:pt modelId="{C8993A9B-4E3A-46BA-A95B-4076C631AC26}" type="pres">
      <dgm:prSet presAssocID="{A97BFA55-9C8E-424E-B1F5-7E3963E350F8}" presName="child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11758-01EB-4A66-9DAB-D1636E60F39D}" type="pres">
      <dgm:prSet presAssocID="{A97BFA55-9C8E-424E-B1F5-7E3963E350F8}" presName="aSpace2" presStyleCnt="0"/>
      <dgm:spPr/>
    </dgm:pt>
    <dgm:pt modelId="{9A7D0B96-EF6C-4A88-9B97-93AA06957AD1}" type="pres">
      <dgm:prSet presAssocID="{BCB66B4E-9DC8-4DFA-8936-DEE68963E8B9}" presName="child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388E3-9E25-48C4-9F33-C5C4378D09FC}" type="pres">
      <dgm:prSet presAssocID="{BCB66B4E-9DC8-4DFA-8936-DEE68963E8B9}" presName="aSpace2" presStyleCnt="0"/>
      <dgm:spPr/>
    </dgm:pt>
    <dgm:pt modelId="{79ED653B-3CB7-42BF-B806-22131D4F48F3}" type="pres">
      <dgm:prSet presAssocID="{E45DA544-E991-461F-A0C6-BD7E77646111}" presName="child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F7975-5086-4539-A124-FFA5719310B7}" type="pres">
      <dgm:prSet presAssocID="{E45DA544-E991-461F-A0C6-BD7E77646111}" presName="aSpace2" presStyleCnt="0"/>
      <dgm:spPr/>
    </dgm:pt>
    <dgm:pt modelId="{0B1EF484-AA9C-46FC-9D49-4570475710E2}" type="pres">
      <dgm:prSet presAssocID="{0B1B7C00-A0D1-4011-AD4A-648598F68D61}" presName="child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EC193-A344-4AFD-9009-D863A016546F}" type="pres">
      <dgm:prSet presAssocID="{0B1B7C00-A0D1-4011-AD4A-648598F68D61}" presName="aSpace2" presStyleCnt="0"/>
      <dgm:spPr/>
    </dgm:pt>
    <dgm:pt modelId="{41A76E33-BD5A-4AAF-886F-82DBF32961A2}" type="pres">
      <dgm:prSet presAssocID="{CBD9DA70-3C25-4391-B116-E2A25BA5FDF7}" presName="child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D01BBB-EC5D-4DC2-92A1-F7A07746012C}" type="pres">
      <dgm:prSet presAssocID="{CBD9DA70-3C25-4391-B116-E2A25BA5FDF7}" presName="aSpace2" presStyleCnt="0"/>
      <dgm:spPr/>
    </dgm:pt>
    <dgm:pt modelId="{1681ED25-2C2F-4138-9BE3-57511CB855D1}" type="pres">
      <dgm:prSet presAssocID="{3638BCE7-8FF7-43C8-BD8B-138915B40788}" presName="child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F1B4C9-D86F-4FC9-8D83-BDA15C824A6C}" type="pres">
      <dgm:prSet presAssocID="{3638BCE7-8FF7-43C8-BD8B-138915B40788}" presName="aSpace2" presStyleCnt="0"/>
      <dgm:spPr/>
    </dgm:pt>
    <dgm:pt modelId="{CB90B67B-072F-442C-8DC6-3B388B2E3AAB}" type="pres">
      <dgm:prSet presAssocID="{1DB920FC-9A3B-44EB-BD09-3846BB3D186C}" presName="child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B994C-1CF5-416B-90EA-B4AAE6708D93}" type="pres">
      <dgm:prSet presAssocID="{1DB920FC-9A3B-44EB-BD09-3846BB3D186C}" presName="aSpace2" presStyleCnt="0"/>
      <dgm:spPr/>
    </dgm:pt>
    <dgm:pt modelId="{F05952A8-4F96-4D53-8FE0-64F62AFAFD69}" type="pres">
      <dgm:prSet presAssocID="{B122F592-25FA-4BDA-8477-16EFC03B04E7}" presName="child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81092-47BB-4949-A68A-9918F1CBFA55}" type="pres">
      <dgm:prSet presAssocID="{B122F592-25FA-4BDA-8477-16EFC03B04E7}" presName="aSpace2" presStyleCnt="0"/>
      <dgm:spPr/>
    </dgm:pt>
    <dgm:pt modelId="{2414646C-9E3E-47CA-9C7C-AB9D39690C10}" type="pres">
      <dgm:prSet presAssocID="{685ECF59-A51D-441A-8BD3-EB7EBF84C10B}" presName="child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636E39-8493-466E-8C6D-371809D3F5EC}" type="presOf" srcId="{1DB920FC-9A3B-44EB-BD09-3846BB3D186C}" destId="{CB90B67B-072F-442C-8DC6-3B388B2E3AAB}" srcOrd="0" destOrd="0" presId="urn:microsoft.com/office/officeart/2005/8/layout/lProcess2"/>
    <dgm:cxn modelId="{BCF7EDDC-C949-49C8-9739-7465768D667C}" type="presOf" srcId="{BCB66B4E-9DC8-4DFA-8936-DEE68963E8B9}" destId="{9A7D0B96-EF6C-4A88-9B97-93AA06957AD1}" srcOrd="0" destOrd="0" presId="urn:microsoft.com/office/officeart/2005/8/layout/lProcess2"/>
    <dgm:cxn modelId="{7A61E34A-D121-4F7B-BD97-DA4623C19DEE}" type="presOf" srcId="{B77AC98D-9E10-4FE9-AA1F-149A61991790}" destId="{753C89B3-3BE4-4C9D-90C3-612B833F242B}" srcOrd="0" destOrd="0" presId="urn:microsoft.com/office/officeart/2005/8/layout/lProcess2"/>
    <dgm:cxn modelId="{7F8DC0AE-3868-4D55-8FFE-4D5D335885B3}" srcId="{9D032142-AA45-48F3-BD98-3FA5BF5B5F9E}" destId="{B77AC98D-9E10-4FE9-AA1F-149A61991790}" srcOrd="1" destOrd="0" parTransId="{3E79D2A0-2E1F-4CDF-B3C8-34E78844E64F}" sibTransId="{2816AB59-0878-4F3F-8E66-D8FDDA2B62EC}"/>
    <dgm:cxn modelId="{3B3E2A66-CFF9-434D-B7F0-3A29BF5DAC08}" type="presOf" srcId="{51B1D67B-D043-4BA8-B9C0-70A9288A46F7}" destId="{F5D12C1F-B102-4548-A94A-AC854CA7E229}" srcOrd="0" destOrd="0" presId="urn:microsoft.com/office/officeart/2005/8/layout/lProcess2"/>
    <dgm:cxn modelId="{8C2D243D-D9BF-40C6-82A9-00FAF7C58FC0}" srcId="{B77AC98D-9E10-4FE9-AA1F-149A61991790}" destId="{0B1B7C00-A0D1-4011-AD4A-648598F68D61}" srcOrd="4" destOrd="0" parTransId="{02DD5E0F-16E2-4B52-A48E-810D67A8C27C}" sibTransId="{0E0D6029-F309-40F7-B67B-5B55A86D9A5A}"/>
    <dgm:cxn modelId="{FB4EF9C5-1611-4837-B8F5-4DC37E0C11E9}" type="presOf" srcId="{9E10BDCD-C288-4A83-AAA6-2EB52291311E}" destId="{0F4CB810-5083-449F-BC03-AC51F219BBB7}" srcOrd="0" destOrd="0" presId="urn:microsoft.com/office/officeart/2005/8/layout/lProcess2"/>
    <dgm:cxn modelId="{D4EA3BBF-9306-48E5-913D-3672FD3EFFE2}" srcId="{3037617C-5A45-4C44-8F9F-DBA59C96574C}" destId="{19BE2F37-6AE4-471A-B4F6-E023B5029177}" srcOrd="1" destOrd="0" parTransId="{2C8C5A3D-F688-488B-8155-7BC8802DE6D7}" sibTransId="{EF403CC9-862D-4374-8745-C6DF7F799F9B}"/>
    <dgm:cxn modelId="{253588EE-63EE-46D6-B89A-D6794E001D80}" type="presOf" srcId="{9D032142-AA45-48F3-BD98-3FA5BF5B5F9E}" destId="{0ACE1746-F561-4FA4-B72E-65D6AC1F8172}" srcOrd="0" destOrd="0" presId="urn:microsoft.com/office/officeart/2005/8/layout/lProcess2"/>
    <dgm:cxn modelId="{4DEB942E-EE0A-42D2-8D1D-034786165CE3}" srcId="{B77AC98D-9E10-4FE9-AA1F-149A61991790}" destId="{E45DA544-E991-461F-A0C6-BD7E77646111}" srcOrd="3" destOrd="0" parTransId="{EDFC0068-35C4-41E4-BA24-A2AE6D8B4459}" sibTransId="{7F6081A9-215B-406C-8F22-53FB3FBD97DC}"/>
    <dgm:cxn modelId="{B645AC00-117F-4BDC-981D-760687B8E042}" srcId="{B77AC98D-9E10-4FE9-AA1F-149A61991790}" destId="{685ECF59-A51D-441A-8BD3-EB7EBF84C10B}" srcOrd="9" destOrd="0" parTransId="{CAC3A775-2539-4DC6-987E-4DC30167AFF2}" sibTransId="{979E1889-0BAA-4F45-913D-2AFFABE4216E}"/>
    <dgm:cxn modelId="{8B151EE4-0842-4F21-B09B-A5300AE9B005}" type="presOf" srcId="{B77AC98D-9E10-4FE9-AA1F-149A61991790}" destId="{7715F9D8-4CDB-43C4-915F-7F1DD170B564}" srcOrd="1" destOrd="0" presId="urn:microsoft.com/office/officeart/2005/8/layout/lProcess2"/>
    <dgm:cxn modelId="{2625D4F6-DCDF-4985-80A5-8ABDC80971FB}" type="presOf" srcId="{685ECF59-A51D-441A-8BD3-EB7EBF84C10B}" destId="{2414646C-9E3E-47CA-9C7C-AB9D39690C10}" srcOrd="0" destOrd="0" presId="urn:microsoft.com/office/officeart/2005/8/layout/lProcess2"/>
    <dgm:cxn modelId="{C2B77975-94CE-4BA8-BFC4-C478A5DB2EC3}" srcId="{B77AC98D-9E10-4FE9-AA1F-149A61991790}" destId="{CBD9DA70-3C25-4391-B116-E2A25BA5FDF7}" srcOrd="5" destOrd="0" parTransId="{B1880EDF-FEF9-4C96-993B-66B73698A056}" sibTransId="{CA679954-D3D9-458D-8B58-4E458E4EEFEA}"/>
    <dgm:cxn modelId="{3751929C-A1CC-4F28-9743-15B73F2E660C}" srcId="{B77AC98D-9E10-4FE9-AA1F-149A61991790}" destId="{A97BFA55-9C8E-424E-B1F5-7E3963E350F8}" srcOrd="1" destOrd="0" parTransId="{1F832196-2CBB-43EA-9AEB-9541714C4565}" sibTransId="{73CCAF63-65FC-441E-B36F-BBB4B18812D2}"/>
    <dgm:cxn modelId="{E79A4D5F-290A-4883-9B35-33FDEC699D5A}" type="presOf" srcId="{86BB72A5-A8B7-48AA-9FBB-EA01D68ADBC5}" destId="{39DC0BE4-EAA9-40B4-8733-61E2ECA40177}" srcOrd="0" destOrd="0" presId="urn:microsoft.com/office/officeart/2005/8/layout/lProcess2"/>
    <dgm:cxn modelId="{E866AE88-C970-4C87-BBD0-B01C463AE8AE}" type="presOf" srcId="{CBD9DA70-3C25-4391-B116-E2A25BA5FDF7}" destId="{41A76E33-BD5A-4AAF-886F-82DBF32961A2}" srcOrd="0" destOrd="0" presId="urn:microsoft.com/office/officeart/2005/8/layout/lProcess2"/>
    <dgm:cxn modelId="{DF7D8D4C-7B64-4DEA-8C2A-DACBEE8B5089}" type="presOf" srcId="{A2CFAF71-3456-4073-B444-A270E3C3164F}" destId="{46BF7123-F8B2-4873-A1F5-E98AA54C9982}" srcOrd="0" destOrd="0" presId="urn:microsoft.com/office/officeart/2005/8/layout/lProcess2"/>
    <dgm:cxn modelId="{0A6A0B69-1278-4906-A605-199544E914C7}" srcId="{3037617C-5A45-4C44-8F9F-DBA59C96574C}" destId="{86BB72A5-A8B7-48AA-9FBB-EA01D68ADBC5}" srcOrd="3" destOrd="0" parTransId="{C3B4536A-A39F-49E6-A09E-9C904D059EEA}" sibTransId="{00E19895-6242-4827-AA46-66C4F4744445}"/>
    <dgm:cxn modelId="{1D5C4362-7E35-4AF6-9D2A-652223E02448}" type="presOf" srcId="{3638BCE7-8FF7-43C8-BD8B-138915B40788}" destId="{1681ED25-2C2F-4138-9BE3-57511CB855D1}" srcOrd="0" destOrd="0" presId="urn:microsoft.com/office/officeart/2005/8/layout/lProcess2"/>
    <dgm:cxn modelId="{7E58E3B2-A2C8-49BC-847E-05B09C32BEE9}" srcId="{B77AC98D-9E10-4FE9-AA1F-149A61991790}" destId="{B122F592-25FA-4BDA-8477-16EFC03B04E7}" srcOrd="8" destOrd="0" parTransId="{37DAB0FF-23E1-453E-8783-0E56DFDB4638}" sibTransId="{951F6F0A-50E0-495D-A553-5AEE5162A098}"/>
    <dgm:cxn modelId="{CC41F3B9-AB1E-4123-A47F-DEEFF4386D12}" srcId="{B77AC98D-9E10-4FE9-AA1F-149A61991790}" destId="{A2CFAF71-3456-4073-B444-A270E3C3164F}" srcOrd="0" destOrd="0" parTransId="{3FC35C8C-BD90-4492-B378-0BE6D29B8231}" sibTransId="{EED4E8B8-3520-41A7-8EB4-3A56F33C4FCF}"/>
    <dgm:cxn modelId="{8857E1F7-E8A9-471A-9A9B-B3A6C2841808}" type="presOf" srcId="{0B1B7C00-A0D1-4011-AD4A-648598F68D61}" destId="{0B1EF484-AA9C-46FC-9D49-4570475710E2}" srcOrd="0" destOrd="0" presId="urn:microsoft.com/office/officeart/2005/8/layout/lProcess2"/>
    <dgm:cxn modelId="{331CF1E1-97DC-4553-BA0B-26ABD95A8CDB}" type="presOf" srcId="{3037617C-5A45-4C44-8F9F-DBA59C96574C}" destId="{187B51AE-649C-454F-99DA-626CF9B3584A}" srcOrd="1" destOrd="0" presId="urn:microsoft.com/office/officeart/2005/8/layout/lProcess2"/>
    <dgm:cxn modelId="{A80307A7-ABC1-4524-B83A-EEA44E165609}" srcId="{9D032142-AA45-48F3-BD98-3FA5BF5B5F9E}" destId="{3037617C-5A45-4C44-8F9F-DBA59C96574C}" srcOrd="0" destOrd="0" parTransId="{E10FF641-13E1-4FD3-A95E-FF09EB99FB01}" sibTransId="{3B16F42D-3E5C-4231-946E-4ADC906B3511}"/>
    <dgm:cxn modelId="{064E1C83-3B70-4E10-A461-6BD8ABB099C2}" srcId="{B77AC98D-9E10-4FE9-AA1F-149A61991790}" destId="{1DB920FC-9A3B-44EB-BD09-3846BB3D186C}" srcOrd="7" destOrd="0" parTransId="{56EEA8F7-F9F1-48BC-8BE7-16BF2F61CC54}" sibTransId="{197C1D01-803F-4A04-A435-F4939D4A128A}"/>
    <dgm:cxn modelId="{7747952E-7BBA-4703-B036-9FD46BCDFD3F}" srcId="{B77AC98D-9E10-4FE9-AA1F-149A61991790}" destId="{3638BCE7-8FF7-43C8-BD8B-138915B40788}" srcOrd="6" destOrd="0" parTransId="{EBBCFD38-7819-4F50-A501-6BB0418378E9}" sibTransId="{E0E771BD-07E8-4D17-8F68-2D8F1C58604C}"/>
    <dgm:cxn modelId="{DE538F24-5181-4C16-8708-D1267C68334C}" srcId="{B77AC98D-9E10-4FE9-AA1F-149A61991790}" destId="{BCB66B4E-9DC8-4DFA-8936-DEE68963E8B9}" srcOrd="2" destOrd="0" parTransId="{4F8A23BB-233E-4E81-9518-85C863435235}" sibTransId="{99AEB19C-DEE6-4FB3-8357-64786B264E55}"/>
    <dgm:cxn modelId="{C7B9F5DE-D570-4047-A949-25CCC63343AB}" srcId="{3037617C-5A45-4C44-8F9F-DBA59C96574C}" destId="{9E10BDCD-C288-4A83-AAA6-2EB52291311E}" srcOrd="0" destOrd="0" parTransId="{2E4BC830-DC8D-4DF3-8099-AF8724FEE9D1}" sibTransId="{61E04493-FFCC-4582-A46F-DBE227A404FD}"/>
    <dgm:cxn modelId="{A33BABEE-6AA7-4141-9332-02353B4C6AEF}" srcId="{3037617C-5A45-4C44-8F9F-DBA59C96574C}" destId="{51B1D67B-D043-4BA8-B9C0-70A9288A46F7}" srcOrd="2" destOrd="0" parTransId="{378E5930-F1AB-4154-AB9E-4EE68B71F4BB}" sibTransId="{113E2FFC-85EB-4EF0-B4DF-DC5F32BE76AE}"/>
    <dgm:cxn modelId="{BEB310D9-6193-467D-9F62-26E7694730E5}" type="presOf" srcId="{E45DA544-E991-461F-A0C6-BD7E77646111}" destId="{79ED653B-3CB7-42BF-B806-22131D4F48F3}" srcOrd="0" destOrd="0" presId="urn:microsoft.com/office/officeart/2005/8/layout/lProcess2"/>
    <dgm:cxn modelId="{AAA0D2BF-742F-4E47-BF7B-CC35BC15B0F1}" type="presOf" srcId="{19BE2F37-6AE4-471A-B4F6-E023B5029177}" destId="{D9AD7DED-A75F-48D0-AF5E-51C2EF831F65}" srcOrd="0" destOrd="0" presId="urn:microsoft.com/office/officeart/2005/8/layout/lProcess2"/>
    <dgm:cxn modelId="{A1A6C1C7-E217-4DA3-8503-8E66CD1867A2}" type="presOf" srcId="{3037617C-5A45-4C44-8F9F-DBA59C96574C}" destId="{3AD28A37-63AA-45F4-A0E4-72D7E2B3E777}" srcOrd="0" destOrd="0" presId="urn:microsoft.com/office/officeart/2005/8/layout/lProcess2"/>
    <dgm:cxn modelId="{37D21C1D-4528-4F14-B3F8-2D3711DF9929}" type="presOf" srcId="{A97BFA55-9C8E-424E-B1F5-7E3963E350F8}" destId="{C8993A9B-4E3A-46BA-A95B-4076C631AC26}" srcOrd="0" destOrd="0" presId="urn:microsoft.com/office/officeart/2005/8/layout/lProcess2"/>
    <dgm:cxn modelId="{402EF9FF-C604-44C6-A3C7-33ADEB105FEA}" type="presOf" srcId="{B122F592-25FA-4BDA-8477-16EFC03B04E7}" destId="{F05952A8-4F96-4D53-8FE0-64F62AFAFD69}" srcOrd="0" destOrd="0" presId="urn:microsoft.com/office/officeart/2005/8/layout/lProcess2"/>
    <dgm:cxn modelId="{83FB1E6A-1E83-4687-8D17-590CA72D9DAC}" type="presParOf" srcId="{0ACE1746-F561-4FA4-B72E-65D6AC1F8172}" destId="{EAC6B09B-B43B-4EA0-9ADF-AA647622B62C}" srcOrd="0" destOrd="0" presId="urn:microsoft.com/office/officeart/2005/8/layout/lProcess2"/>
    <dgm:cxn modelId="{8528D9E3-D3A2-413A-BF4D-FEC5361313C8}" type="presParOf" srcId="{EAC6B09B-B43B-4EA0-9ADF-AA647622B62C}" destId="{3AD28A37-63AA-45F4-A0E4-72D7E2B3E777}" srcOrd="0" destOrd="0" presId="urn:microsoft.com/office/officeart/2005/8/layout/lProcess2"/>
    <dgm:cxn modelId="{11E1F640-6CC2-4B0F-811F-653B474AFAC4}" type="presParOf" srcId="{EAC6B09B-B43B-4EA0-9ADF-AA647622B62C}" destId="{187B51AE-649C-454F-99DA-626CF9B3584A}" srcOrd="1" destOrd="0" presId="urn:microsoft.com/office/officeart/2005/8/layout/lProcess2"/>
    <dgm:cxn modelId="{20FA6F50-78E1-4B00-B0CD-2D17FDA77F90}" type="presParOf" srcId="{EAC6B09B-B43B-4EA0-9ADF-AA647622B62C}" destId="{C7B1BD3F-A353-4DB3-99A2-02A316F9AD0B}" srcOrd="2" destOrd="0" presId="urn:microsoft.com/office/officeart/2005/8/layout/lProcess2"/>
    <dgm:cxn modelId="{CC16E599-8464-48B3-9ED2-3E85456411E0}" type="presParOf" srcId="{C7B1BD3F-A353-4DB3-99A2-02A316F9AD0B}" destId="{1EFFD9D1-F1ED-45D5-86FA-07003581DEAC}" srcOrd="0" destOrd="0" presId="urn:microsoft.com/office/officeart/2005/8/layout/lProcess2"/>
    <dgm:cxn modelId="{17DF1596-3E5E-49F9-BC7A-3089C4C95543}" type="presParOf" srcId="{1EFFD9D1-F1ED-45D5-86FA-07003581DEAC}" destId="{0F4CB810-5083-449F-BC03-AC51F219BBB7}" srcOrd="0" destOrd="0" presId="urn:microsoft.com/office/officeart/2005/8/layout/lProcess2"/>
    <dgm:cxn modelId="{BDFE1987-2DDD-41CE-A460-DA216ACC70D5}" type="presParOf" srcId="{1EFFD9D1-F1ED-45D5-86FA-07003581DEAC}" destId="{C2C18975-62C5-47F7-B4F4-D3B3ABA34F48}" srcOrd="1" destOrd="0" presId="urn:microsoft.com/office/officeart/2005/8/layout/lProcess2"/>
    <dgm:cxn modelId="{F5C27D03-2A3D-4466-AB3B-B0080A86C6B9}" type="presParOf" srcId="{1EFFD9D1-F1ED-45D5-86FA-07003581DEAC}" destId="{D9AD7DED-A75F-48D0-AF5E-51C2EF831F65}" srcOrd="2" destOrd="0" presId="urn:microsoft.com/office/officeart/2005/8/layout/lProcess2"/>
    <dgm:cxn modelId="{5568F81E-B42E-4668-AC41-68C0AAC1034B}" type="presParOf" srcId="{1EFFD9D1-F1ED-45D5-86FA-07003581DEAC}" destId="{9A1D5571-6784-444C-A532-6E1AB8F34CD0}" srcOrd="3" destOrd="0" presId="urn:microsoft.com/office/officeart/2005/8/layout/lProcess2"/>
    <dgm:cxn modelId="{1C181392-FABC-4D4D-82B8-3877C24DD5F7}" type="presParOf" srcId="{1EFFD9D1-F1ED-45D5-86FA-07003581DEAC}" destId="{F5D12C1F-B102-4548-A94A-AC854CA7E229}" srcOrd="4" destOrd="0" presId="urn:microsoft.com/office/officeart/2005/8/layout/lProcess2"/>
    <dgm:cxn modelId="{E39F83B6-408F-4779-A2A3-D0D6A6B99944}" type="presParOf" srcId="{1EFFD9D1-F1ED-45D5-86FA-07003581DEAC}" destId="{E5E0B189-E2BA-47EF-8CEF-3079CB22984E}" srcOrd="5" destOrd="0" presId="urn:microsoft.com/office/officeart/2005/8/layout/lProcess2"/>
    <dgm:cxn modelId="{18564903-7B34-4805-B595-4952D883110B}" type="presParOf" srcId="{1EFFD9D1-F1ED-45D5-86FA-07003581DEAC}" destId="{39DC0BE4-EAA9-40B4-8733-61E2ECA40177}" srcOrd="6" destOrd="0" presId="urn:microsoft.com/office/officeart/2005/8/layout/lProcess2"/>
    <dgm:cxn modelId="{6005D4B1-6633-43C8-B760-92B7E2BA25A3}" type="presParOf" srcId="{0ACE1746-F561-4FA4-B72E-65D6AC1F8172}" destId="{9B389624-0C19-4F7E-8358-56E3AB831CAC}" srcOrd="1" destOrd="0" presId="urn:microsoft.com/office/officeart/2005/8/layout/lProcess2"/>
    <dgm:cxn modelId="{0D0A24F0-585A-491B-91B1-1E0DADAECA3E}" type="presParOf" srcId="{0ACE1746-F561-4FA4-B72E-65D6AC1F8172}" destId="{A6A98BA7-7D03-403C-A883-0F5C01A5A70D}" srcOrd="2" destOrd="0" presId="urn:microsoft.com/office/officeart/2005/8/layout/lProcess2"/>
    <dgm:cxn modelId="{7D269C4F-723F-42F2-8877-30099F0317C7}" type="presParOf" srcId="{A6A98BA7-7D03-403C-A883-0F5C01A5A70D}" destId="{753C89B3-3BE4-4C9D-90C3-612B833F242B}" srcOrd="0" destOrd="0" presId="urn:microsoft.com/office/officeart/2005/8/layout/lProcess2"/>
    <dgm:cxn modelId="{984AEFB1-3A9F-4FF8-B9D3-8208E571ACAB}" type="presParOf" srcId="{A6A98BA7-7D03-403C-A883-0F5C01A5A70D}" destId="{7715F9D8-4CDB-43C4-915F-7F1DD170B564}" srcOrd="1" destOrd="0" presId="urn:microsoft.com/office/officeart/2005/8/layout/lProcess2"/>
    <dgm:cxn modelId="{3B246CF3-5E89-465A-8B7C-988D314B55B7}" type="presParOf" srcId="{A6A98BA7-7D03-403C-A883-0F5C01A5A70D}" destId="{5C13BB01-B0C4-4C0F-9370-A486BC206324}" srcOrd="2" destOrd="0" presId="urn:microsoft.com/office/officeart/2005/8/layout/lProcess2"/>
    <dgm:cxn modelId="{34997EBE-FF8D-4916-BCEA-9810E559284E}" type="presParOf" srcId="{5C13BB01-B0C4-4C0F-9370-A486BC206324}" destId="{E5125861-1C84-42EA-9AA4-1796707DDFBB}" srcOrd="0" destOrd="0" presId="urn:microsoft.com/office/officeart/2005/8/layout/lProcess2"/>
    <dgm:cxn modelId="{2D64EA5B-6428-4C03-A7CD-B830F11F6EE6}" type="presParOf" srcId="{E5125861-1C84-42EA-9AA4-1796707DDFBB}" destId="{46BF7123-F8B2-4873-A1F5-E98AA54C9982}" srcOrd="0" destOrd="0" presId="urn:microsoft.com/office/officeart/2005/8/layout/lProcess2"/>
    <dgm:cxn modelId="{3E0AEFB9-1BE3-425D-A7C1-D917138B1494}" type="presParOf" srcId="{E5125861-1C84-42EA-9AA4-1796707DDFBB}" destId="{E3A9C4D1-0AF3-4E84-A4BD-EBF3F3ACFD86}" srcOrd="1" destOrd="0" presId="urn:microsoft.com/office/officeart/2005/8/layout/lProcess2"/>
    <dgm:cxn modelId="{5C88B138-11E8-4FC6-98D1-74B7D25AF199}" type="presParOf" srcId="{E5125861-1C84-42EA-9AA4-1796707DDFBB}" destId="{C8993A9B-4E3A-46BA-A95B-4076C631AC26}" srcOrd="2" destOrd="0" presId="urn:microsoft.com/office/officeart/2005/8/layout/lProcess2"/>
    <dgm:cxn modelId="{9C5C42ED-A2BB-4B4F-810F-0A7C431A9B3F}" type="presParOf" srcId="{E5125861-1C84-42EA-9AA4-1796707DDFBB}" destId="{0CF11758-01EB-4A66-9DAB-D1636E60F39D}" srcOrd="3" destOrd="0" presId="urn:microsoft.com/office/officeart/2005/8/layout/lProcess2"/>
    <dgm:cxn modelId="{A0C21B36-394D-439E-B887-F85D2AAC8D9A}" type="presParOf" srcId="{E5125861-1C84-42EA-9AA4-1796707DDFBB}" destId="{9A7D0B96-EF6C-4A88-9B97-93AA06957AD1}" srcOrd="4" destOrd="0" presId="urn:microsoft.com/office/officeart/2005/8/layout/lProcess2"/>
    <dgm:cxn modelId="{EF5D93E6-16CA-4C32-9BB7-50415741741C}" type="presParOf" srcId="{E5125861-1C84-42EA-9AA4-1796707DDFBB}" destId="{246388E3-9E25-48C4-9F33-C5C4378D09FC}" srcOrd="5" destOrd="0" presId="urn:microsoft.com/office/officeart/2005/8/layout/lProcess2"/>
    <dgm:cxn modelId="{BB1074DA-F715-4596-B534-CA0F04CA7D0C}" type="presParOf" srcId="{E5125861-1C84-42EA-9AA4-1796707DDFBB}" destId="{79ED653B-3CB7-42BF-B806-22131D4F48F3}" srcOrd="6" destOrd="0" presId="urn:microsoft.com/office/officeart/2005/8/layout/lProcess2"/>
    <dgm:cxn modelId="{049AAECB-016E-49F0-9FB6-310825DC9F34}" type="presParOf" srcId="{E5125861-1C84-42EA-9AA4-1796707DDFBB}" destId="{074F7975-5086-4539-A124-FFA5719310B7}" srcOrd="7" destOrd="0" presId="urn:microsoft.com/office/officeart/2005/8/layout/lProcess2"/>
    <dgm:cxn modelId="{8CB6BEBB-B92C-452A-AF03-A864A9E72F29}" type="presParOf" srcId="{E5125861-1C84-42EA-9AA4-1796707DDFBB}" destId="{0B1EF484-AA9C-46FC-9D49-4570475710E2}" srcOrd="8" destOrd="0" presId="urn:microsoft.com/office/officeart/2005/8/layout/lProcess2"/>
    <dgm:cxn modelId="{A85AFDF4-C395-4DEB-ACBD-548FAD920E19}" type="presParOf" srcId="{E5125861-1C84-42EA-9AA4-1796707DDFBB}" destId="{C35EC193-A344-4AFD-9009-D863A016546F}" srcOrd="9" destOrd="0" presId="urn:microsoft.com/office/officeart/2005/8/layout/lProcess2"/>
    <dgm:cxn modelId="{14E34EBA-08C1-43AE-849C-9D8E02DBA590}" type="presParOf" srcId="{E5125861-1C84-42EA-9AA4-1796707DDFBB}" destId="{41A76E33-BD5A-4AAF-886F-82DBF32961A2}" srcOrd="10" destOrd="0" presId="urn:microsoft.com/office/officeart/2005/8/layout/lProcess2"/>
    <dgm:cxn modelId="{56C3B218-6FDC-4853-8106-6A276DC4E014}" type="presParOf" srcId="{E5125861-1C84-42EA-9AA4-1796707DDFBB}" destId="{52D01BBB-EC5D-4DC2-92A1-F7A07746012C}" srcOrd="11" destOrd="0" presId="urn:microsoft.com/office/officeart/2005/8/layout/lProcess2"/>
    <dgm:cxn modelId="{FAFCA725-E479-49C0-91EF-D40D5CFB582B}" type="presParOf" srcId="{E5125861-1C84-42EA-9AA4-1796707DDFBB}" destId="{1681ED25-2C2F-4138-9BE3-57511CB855D1}" srcOrd="12" destOrd="0" presId="urn:microsoft.com/office/officeart/2005/8/layout/lProcess2"/>
    <dgm:cxn modelId="{DDB7C06C-F59C-471F-9D40-446692AB2ECA}" type="presParOf" srcId="{E5125861-1C84-42EA-9AA4-1796707DDFBB}" destId="{70F1B4C9-D86F-4FC9-8D83-BDA15C824A6C}" srcOrd="13" destOrd="0" presId="urn:microsoft.com/office/officeart/2005/8/layout/lProcess2"/>
    <dgm:cxn modelId="{9408219F-08B3-45C9-B16B-C94819EEFA18}" type="presParOf" srcId="{E5125861-1C84-42EA-9AA4-1796707DDFBB}" destId="{CB90B67B-072F-442C-8DC6-3B388B2E3AAB}" srcOrd="14" destOrd="0" presId="urn:microsoft.com/office/officeart/2005/8/layout/lProcess2"/>
    <dgm:cxn modelId="{BA879798-F7FC-4809-B49A-19DB3CA7E1CB}" type="presParOf" srcId="{E5125861-1C84-42EA-9AA4-1796707DDFBB}" destId="{7E2B994C-1CF5-416B-90EA-B4AAE6708D93}" srcOrd="15" destOrd="0" presId="urn:microsoft.com/office/officeart/2005/8/layout/lProcess2"/>
    <dgm:cxn modelId="{9DA00C89-AB66-44DE-81B9-5A02AAA20598}" type="presParOf" srcId="{E5125861-1C84-42EA-9AA4-1796707DDFBB}" destId="{F05952A8-4F96-4D53-8FE0-64F62AFAFD69}" srcOrd="16" destOrd="0" presId="urn:microsoft.com/office/officeart/2005/8/layout/lProcess2"/>
    <dgm:cxn modelId="{F605144C-2A53-41BC-9DC9-4F8CD34EA100}" type="presParOf" srcId="{E5125861-1C84-42EA-9AA4-1796707DDFBB}" destId="{0CF81092-47BB-4949-A68A-9918F1CBFA55}" srcOrd="17" destOrd="0" presId="urn:microsoft.com/office/officeart/2005/8/layout/lProcess2"/>
    <dgm:cxn modelId="{D3359F64-B60F-4F94-B90A-BD121AB4EEFD}" type="presParOf" srcId="{E5125861-1C84-42EA-9AA4-1796707DDFBB}" destId="{2414646C-9E3E-47CA-9C7C-AB9D39690C10}" srcOrd="1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8F9208A-64DF-4F9A-B4F0-6B9D14E4E78D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1BA33B4-DED6-4CDC-84B1-A99916F09F9F}">
      <dgm:prSet phldrT="[Texto]"/>
      <dgm:spPr/>
      <dgm:t>
        <a:bodyPr/>
        <a:lstStyle/>
        <a:p>
          <a:r>
            <a:rPr lang="es-ES"/>
            <a:t>Asamblea General</a:t>
          </a:r>
        </a:p>
      </dgm:t>
    </dgm:pt>
    <dgm:pt modelId="{CBD72C76-EB3A-4B1E-B4BE-CFC1C723AB95}" type="parTrans" cxnId="{D3156D5D-A488-49F6-BDB5-A83BB2AED825}">
      <dgm:prSet/>
      <dgm:spPr/>
      <dgm:t>
        <a:bodyPr/>
        <a:lstStyle/>
        <a:p>
          <a:endParaRPr lang="es-ES"/>
        </a:p>
      </dgm:t>
    </dgm:pt>
    <dgm:pt modelId="{7F19FDDE-EEAF-4DF1-B714-271B2F946C6C}" type="sibTrans" cxnId="{D3156D5D-A488-49F6-BDB5-A83BB2AED825}">
      <dgm:prSet/>
      <dgm:spPr/>
      <dgm:t>
        <a:bodyPr/>
        <a:lstStyle/>
        <a:p>
          <a:endParaRPr lang="es-ES"/>
        </a:p>
      </dgm:t>
    </dgm:pt>
    <dgm:pt modelId="{8A77844B-610A-43A7-99D7-52B2D87334F5}" type="asst">
      <dgm:prSet phldrT="[Texto]"/>
      <dgm:spPr/>
      <dgm:t>
        <a:bodyPr/>
        <a:lstStyle/>
        <a:p>
          <a:r>
            <a:rPr lang="es-ES"/>
            <a:t>Directorio</a:t>
          </a:r>
        </a:p>
      </dgm:t>
    </dgm:pt>
    <dgm:pt modelId="{3F8C1B54-AFE0-46EA-8738-55B2F01742AE}" type="parTrans" cxnId="{E5DA3248-961B-4671-90FF-57CDC36FCCF8}">
      <dgm:prSet/>
      <dgm:spPr/>
      <dgm:t>
        <a:bodyPr/>
        <a:lstStyle/>
        <a:p>
          <a:endParaRPr lang="es-ES"/>
        </a:p>
      </dgm:t>
    </dgm:pt>
    <dgm:pt modelId="{0966B5C1-DA3E-4B96-86BB-948AAFC63424}" type="sibTrans" cxnId="{E5DA3248-961B-4671-90FF-57CDC36FCCF8}">
      <dgm:prSet/>
      <dgm:spPr/>
      <dgm:t>
        <a:bodyPr/>
        <a:lstStyle/>
        <a:p>
          <a:endParaRPr lang="es-ES"/>
        </a:p>
      </dgm:t>
    </dgm:pt>
    <dgm:pt modelId="{465FA95B-310F-402F-969C-139B05173DBB}">
      <dgm:prSet phldrT="[Texto]"/>
      <dgm:spPr/>
      <dgm:t>
        <a:bodyPr/>
        <a:lstStyle/>
        <a:p>
          <a:r>
            <a:rPr lang="es-ES"/>
            <a:t>Consejo de Vigilancia</a:t>
          </a:r>
        </a:p>
      </dgm:t>
    </dgm:pt>
    <dgm:pt modelId="{31764F48-AC14-49A2-8DDB-96C1EB61F43E}" type="parTrans" cxnId="{C4AF54B8-DCE6-47A2-98CD-16347AE273C8}">
      <dgm:prSet/>
      <dgm:spPr/>
      <dgm:t>
        <a:bodyPr/>
        <a:lstStyle/>
        <a:p>
          <a:endParaRPr lang="es-ES"/>
        </a:p>
      </dgm:t>
    </dgm:pt>
    <dgm:pt modelId="{AF1F9A8D-860E-4CDA-8533-ACB8D184F988}" type="sibTrans" cxnId="{C4AF54B8-DCE6-47A2-98CD-16347AE273C8}">
      <dgm:prSet/>
      <dgm:spPr/>
      <dgm:t>
        <a:bodyPr/>
        <a:lstStyle/>
        <a:p>
          <a:endParaRPr lang="es-ES"/>
        </a:p>
      </dgm:t>
    </dgm:pt>
    <dgm:pt modelId="{083814DD-86F8-418C-8EE2-1139F60016D9}">
      <dgm:prSet phldrT="[Texto]"/>
      <dgm:spPr/>
      <dgm:t>
        <a:bodyPr/>
        <a:lstStyle/>
        <a:p>
          <a:r>
            <a:rPr lang="es-ES"/>
            <a:t>Comité de Crédito</a:t>
          </a:r>
        </a:p>
      </dgm:t>
    </dgm:pt>
    <dgm:pt modelId="{411F065C-809C-44B7-96AB-6F52AF5C95C2}" type="parTrans" cxnId="{16026755-5E39-4ADE-BC13-FFDBD79ABFB2}">
      <dgm:prSet/>
      <dgm:spPr/>
      <dgm:t>
        <a:bodyPr/>
        <a:lstStyle/>
        <a:p>
          <a:endParaRPr lang="es-ES"/>
        </a:p>
      </dgm:t>
    </dgm:pt>
    <dgm:pt modelId="{B75B429B-ADDF-4289-BC14-6203F35027C1}" type="sibTrans" cxnId="{16026755-5E39-4ADE-BC13-FFDBD79ABFB2}">
      <dgm:prSet/>
      <dgm:spPr/>
      <dgm:t>
        <a:bodyPr/>
        <a:lstStyle/>
        <a:p>
          <a:endParaRPr lang="es-ES"/>
        </a:p>
      </dgm:t>
    </dgm:pt>
    <dgm:pt modelId="{77B9004D-9598-400B-B064-052A89025726}">
      <dgm:prSet phldrT="[Texto]"/>
      <dgm:spPr/>
      <dgm:t>
        <a:bodyPr/>
        <a:lstStyle/>
        <a:p>
          <a:r>
            <a:rPr lang="es-ES"/>
            <a:t>Promotores</a:t>
          </a:r>
        </a:p>
      </dgm:t>
    </dgm:pt>
    <dgm:pt modelId="{5A23D793-CA80-4A8C-B473-C0C07E7A6FF1}" type="parTrans" cxnId="{A327713D-0E4B-41B5-8515-9CCA7479C7F0}">
      <dgm:prSet/>
      <dgm:spPr/>
      <dgm:t>
        <a:bodyPr/>
        <a:lstStyle/>
        <a:p>
          <a:endParaRPr lang="en-US"/>
        </a:p>
      </dgm:t>
    </dgm:pt>
    <dgm:pt modelId="{EB9AE389-0725-4104-8E92-FB2337186C1C}" type="sibTrans" cxnId="{A327713D-0E4B-41B5-8515-9CCA7479C7F0}">
      <dgm:prSet/>
      <dgm:spPr/>
      <dgm:t>
        <a:bodyPr/>
        <a:lstStyle/>
        <a:p>
          <a:endParaRPr lang="en-US"/>
        </a:p>
      </dgm:t>
    </dgm:pt>
    <dgm:pt modelId="{5330B4DB-C64E-43A7-8892-83A8FA1BF61E}" type="pres">
      <dgm:prSet presAssocID="{18F9208A-64DF-4F9A-B4F0-6B9D14E4E78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53D4EEA-E1ED-418D-B56A-1F931B41EE35}" type="pres">
      <dgm:prSet presAssocID="{11BA33B4-DED6-4CDC-84B1-A99916F09F9F}" presName="hierRoot1" presStyleCnt="0">
        <dgm:presLayoutVars>
          <dgm:hierBranch val="init"/>
        </dgm:presLayoutVars>
      </dgm:prSet>
      <dgm:spPr/>
    </dgm:pt>
    <dgm:pt modelId="{A5B2238C-4114-4927-B757-48FBD8D9C3E0}" type="pres">
      <dgm:prSet presAssocID="{11BA33B4-DED6-4CDC-84B1-A99916F09F9F}" presName="rootComposite1" presStyleCnt="0"/>
      <dgm:spPr/>
    </dgm:pt>
    <dgm:pt modelId="{3FD935E6-0DD1-4D4D-923A-04C4F6793BA9}" type="pres">
      <dgm:prSet presAssocID="{11BA33B4-DED6-4CDC-84B1-A99916F09F9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1539A2-D13D-4A5F-BECD-BA265AC8AF1A}" type="pres">
      <dgm:prSet presAssocID="{11BA33B4-DED6-4CDC-84B1-A99916F09F9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B0B16F7-63EF-470E-90FB-FFB0B51157A7}" type="pres">
      <dgm:prSet presAssocID="{11BA33B4-DED6-4CDC-84B1-A99916F09F9F}" presName="hierChild2" presStyleCnt="0"/>
      <dgm:spPr/>
    </dgm:pt>
    <dgm:pt modelId="{30C9C653-AB86-4980-B73A-E25867701CA1}" type="pres">
      <dgm:prSet presAssocID="{31764F48-AC14-49A2-8DDB-96C1EB61F43E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EF8E035-055F-4D71-9DC5-66DA91836FB1}" type="pres">
      <dgm:prSet presAssocID="{465FA95B-310F-402F-969C-139B05173DBB}" presName="hierRoot2" presStyleCnt="0">
        <dgm:presLayoutVars>
          <dgm:hierBranch val="init"/>
        </dgm:presLayoutVars>
      </dgm:prSet>
      <dgm:spPr/>
    </dgm:pt>
    <dgm:pt modelId="{B4F5C1D0-30AE-4EE3-B963-16BC9F45F33C}" type="pres">
      <dgm:prSet presAssocID="{465FA95B-310F-402F-969C-139B05173DBB}" presName="rootComposite" presStyleCnt="0"/>
      <dgm:spPr/>
    </dgm:pt>
    <dgm:pt modelId="{852D54B4-F2A2-433E-8000-947DA4BD72B0}" type="pres">
      <dgm:prSet presAssocID="{465FA95B-310F-402F-969C-139B05173DB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06AB05-F1C1-494E-A10A-F108CCC59730}" type="pres">
      <dgm:prSet presAssocID="{465FA95B-310F-402F-969C-139B05173DBB}" presName="rootConnector" presStyleLbl="node2" presStyleIdx="0" presStyleCnt="3"/>
      <dgm:spPr/>
      <dgm:t>
        <a:bodyPr/>
        <a:lstStyle/>
        <a:p>
          <a:endParaRPr lang="es-ES"/>
        </a:p>
      </dgm:t>
    </dgm:pt>
    <dgm:pt modelId="{F1286364-8F08-4387-8DA3-C26FC38B82FA}" type="pres">
      <dgm:prSet presAssocID="{465FA95B-310F-402F-969C-139B05173DBB}" presName="hierChild4" presStyleCnt="0"/>
      <dgm:spPr/>
    </dgm:pt>
    <dgm:pt modelId="{790F59EC-097F-4C80-AE1B-98D7399176B0}" type="pres">
      <dgm:prSet presAssocID="{465FA95B-310F-402F-969C-139B05173DBB}" presName="hierChild5" presStyleCnt="0"/>
      <dgm:spPr/>
    </dgm:pt>
    <dgm:pt modelId="{755F4917-2084-49C6-BCF4-53AD906F68DE}" type="pres">
      <dgm:prSet presAssocID="{411F065C-809C-44B7-96AB-6F52AF5C95C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157D8B9D-34D3-417B-827E-DA7EAD319446}" type="pres">
      <dgm:prSet presAssocID="{083814DD-86F8-418C-8EE2-1139F60016D9}" presName="hierRoot2" presStyleCnt="0">
        <dgm:presLayoutVars>
          <dgm:hierBranch val="init"/>
        </dgm:presLayoutVars>
      </dgm:prSet>
      <dgm:spPr/>
    </dgm:pt>
    <dgm:pt modelId="{CA430B33-03D1-42EC-8CE4-47BC240C7411}" type="pres">
      <dgm:prSet presAssocID="{083814DD-86F8-418C-8EE2-1139F60016D9}" presName="rootComposite" presStyleCnt="0"/>
      <dgm:spPr/>
    </dgm:pt>
    <dgm:pt modelId="{130B7AB2-CFD4-4E84-BCD3-25B2BDF7F5B7}" type="pres">
      <dgm:prSet presAssocID="{083814DD-86F8-418C-8EE2-1139F60016D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5F1CE7-5B7E-4079-9761-AD8A8271DFD5}" type="pres">
      <dgm:prSet presAssocID="{083814DD-86F8-418C-8EE2-1139F60016D9}" presName="rootConnector" presStyleLbl="node2" presStyleIdx="1" presStyleCnt="3"/>
      <dgm:spPr/>
      <dgm:t>
        <a:bodyPr/>
        <a:lstStyle/>
        <a:p>
          <a:endParaRPr lang="es-ES"/>
        </a:p>
      </dgm:t>
    </dgm:pt>
    <dgm:pt modelId="{AB0399B5-3293-4E32-A389-F8A918CA4FE5}" type="pres">
      <dgm:prSet presAssocID="{083814DD-86F8-418C-8EE2-1139F60016D9}" presName="hierChild4" presStyleCnt="0"/>
      <dgm:spPr/>
    </dgm:pt>
    <dgm:pt modelId="{CEE10782-08C1-46A6-9551-E1766F9407C6}" type="pres">
      <dgm:prSet presAssocID="{083814DD-86F8-418C-8EE2-1139F60016D9}" presName="hierChild5" presStyleCnt="0"/>
      <dgm:spPr/>
    </dgm:pt>
    <dgm:pt modelId="{99129FE2-CC3A-4EF2-A024-76DAD730E2A8}" type="pres">
      <dgm:prSet presAssocID="{5A23D793-CA80-4A8C-B473-C0C07E7A6FF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5B4E6857-B925-43EA-8462-B23E67A48100}" type="pres">
      <dgm:prSet presAssocID="{77B9004D-9598-400B-B064-052A89025726}" presName="hierRoot2" presStyleCnt="0">
        <dgm:presLayoutVars>
          <dgm:hierBranch val="init"/>
        </dgm:presLayoutVars>
      </dgm:prSet>
      <dgm:spPr/>
    </dgm:pt>
    <dgm:pt modelId="{FB877A44-EC97-4631-9EE9-FC331A4E0018}" type="pres">
      <dgm:prSet presAssocID="{77B9004D-9598-400B-B064-052A89025726}" presName="rootComposite" presStyleCnt="0"/>
      <dgm:spPr/>
    </dgm:pt>
    <dgm:pt modelId="{8B711837-12B6-47EC-B4B9-DB68AE968C6B}" type="pres">
      <dgm:prSet presAssocID="{77B9004D-9598-400B-B064-052A8902572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D869B6-B35B-44C9-8A7D-6605C53AFB0B}" type="pres">
      <dgm:prSet presAssocID="{77B9004D-9598-400B-B064-052A89025726}" presName="rootConnector" presStyleLbl="node2" presStyleIdx="2" presStyleCnt="3"/>
      <dgm:spPr/>
      <dgm:t>
        <a:bodyPr/>
        <a:lstStyle/>
        <a:p>
          <a:endParaRPr lang="en-US"/>
        </a:p>
      </dgm:t>
    </dgm:pt>
    <dgm:pt modelId="{B1A30448-4CD3-49A7-8B26-4D256CA1A600}" type="pres">
      <dgm:prSet presAssocID="{77B9004D-9598-400B-B064-052A89025726}" presName="hierChild4" presStyleCnt="0"/>
      <dgm:spPr/>
    </dgm:pt>
    <dgm:pt modelId="{24F1A360-0CCA-47BF-BAF8-6080C6E27C6D}" type="pres">
      <dgm:prSet presAssocID="{77B9004D-9598-400B-B064-052A89025726}" presName="hierChild5" presStyleCnt="0"/>
      <dgm:spPr/>
    </dgm:pt>
    <dgm:pt modelId="{5A0A3F31-4760-493C-9573-18344A81663C}" type="pres">
      <dgm:prSet presAssocID="{11BA33B4-DED6-4CDC-84B1-A99916F09F9F}" presName="hierChild3" presStyleCnt="0"/>
      <dgm:spPr/>
    </dgm:pt>
    <dgm:pt modelId="{8CAFFCAC-7D81-48E7-B0F7-DA442BDD1D9C}" type="pres">
      <dgm:prSet presAssocID="{3F8C1B54-AFE0-46EA-8738-55B2F01742AE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92D80F-F53A-4DB9-AD07-BF5A60077520}" type="pres">
      <dgm:prSet presAssocID="{8A77844B-610A-43A7-99D7-52B2D87334F5}" presName="hierRoot3" presStyleCnt="0">
        <dgm:presLayoutVars>
          <dgm:hierBranch val="init"/>
        </dgm:presLayoutVars>
      </dgm:prSet>
      <dgm:spPr/>
    </dgm:pt>
    <dgm:pt modelId="{313B96DB-22A6-4285-ADCB-C497488597B2}" type="pres">
      <dgm:prSet presAssocID="{8A77844B-610A-43A7-99D7-52B2D87334F5}" presName="rootComposite3" presStyleCnt="0"/>
      <dgm:spPr/>
    </dgm:pt>
    <dgm:pt modelId="{B5964CA6-4ACA-4861-9F3B-3F358F49EF2A}" type="pres">
      <dgm:prSet presAssocID="{8A77844B-610A-43A7-99D7-52B2D87334F5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C00CC5-E832-4143-B883-B29C6CA6EC11}" type="pres">
      <dgm:prSet presAssocID="{8A77844B-610A-43A7-99D7-52B2D87334F5}" presName="rootConnector3" presStyleLbl="asst1" presStyleIdx="0" presStyleCnt="1"/>
      <dgm:spPr/>
      <dgm:t>
        <a:bodyPr/>
        <a:lstStyle/>
        <a:p>
          <a:endParaRPr lang="es-ES"/>
        </a:p>
      </dgm:t>
    </dgm:pt>
    <dgm:pt modelId="{ED481AE1-29B0-4AAE-A2A1-5267DE3966F4}" type="pres">
      <dgm:prSet presAssocID="{8A77844B-610A-43A7-99D7-52B2D87334F5}" presName="hierChild6" presStyleCnt="0"/>
      <dgm:spPr/>
    </dgm:pt>
    <dgm:pt modelId="{B080BEA2-426F-491A-AE66-794687EB26D2}" type="pres">
      <dgm:prSet presAssocID="{8A77844B-610A-43A7-99D7-52B2D87334F5}" presName="hierChild7" presStyleCnt="0"/>
      <dgm:spPr/>
    </dgm:pt>
  </dgm:ptLst>
  <dgm:cxnLst>
    <dgm:cxn modelId="{D7289F8D-7DBC-4880-9570-3129DC8D7BF0}" type="presOf" srcId="{18F9208A-64DF-4F9A-B4F0-6B9D14E4E78D}" destId="{5330B4DB-C64E-43A7-8892-83A8FA1BF61E}" srcOrd="0" destOrd="0" presId="urn:microsoft.com/office/officeart/2005/8/layout/orgChart1"/>
    <dgm:cxn modelId="{D3156D5D-A488-49F6-BDB5-A83BB2AED825}" srcId="{18F9208A-64DF-4F9A-B4F0-6B9D14E4E78D}" destId="{11BA33B4-DED6-4CDC-84B1-A99916F09F9F}" srcOrd="0" destOrd="0" parTransId="{CBD72C76-EB3A-4B1E-B4BE-CFC1C723AB95}" sibTransId="{7F19FDDE-EEAF-4DF1-B714-271B2F946C6C}"/>
    <dgm:cxn modelId="{BA5E816B-6A44-4E3A-86A1-2F3EC5A16021}" type="presOf" srcId="{31764F48-AC14-49A2-8DDB-96C1EB61F43E}" destId="{30C9C653-AB86-4980-B73A-E25867701CA1}" srcOrd="0" destOrd="0" presId="urn:microsoft.com/office/officeart/2005/8/layout/orgChart1"/>
    <dgm:cxn modelId="{10999698-E2CB-43C5-9836-A6B67FAE4F06}" type="presOf" srcId="{8A77844B-610A-43A7-99D7-52B2D87334F5}" destId="{B5964CA6-4ACA-4861-9F3B-3F358F49EF2A}" srcOrd="0" destOrd="0" presId="urn:microsoft.com/office/officeart/2005/8/layout/orgChart1"/>
    <dgm:cxn modelId="{C4AF54B8-DCE6-47A2-98CD-16347AE273C8}" srcId="{11BA33B4-DED6-4CDC-84B1-A99916F09F9F}" destId="{465FA95B-310F-402F-969C-139B05173DBB}" srcOrd="1" destOrd="0" parTransId="{31764F48-AC14-49A2-8DDB-96C1EB61F43E}" sibTransId="{AF1F9A8D-860E-4CDA-8533-ACB8D184F988}"/>
    <dgm:cxn modelId="{F37F50ED-29B6-43FD-9E57-A61020C9B86C}" type="presOf" srcId="{3F8C1B54-AFE0-46EA-8738-55B2F01742AE}" destId="{8CAFFCAC-7D81-48E7-B0F7-DA442BDD1D9C}" srcOrd="0" destOrd="0" presId="urn:microsoft.com/office/officeart/2005/8/layout/orgChart1"/>
    <dgm:cxn modelId="{7E06DAEE-E850-470D-B522-EA7E5B20A618}" type="presOf" srcId="{083814DD-86F8-418C-8EE2-1139F60016D9}" destId="{5F5F1CE7-5B7E-4079-9761-AD8A8271DFD5}" srcOrd="1" destOrd="0" presId="urn:microsoft.com/office/officeart/2005/8/layout/orgChart1"/>
    <dgm:cxn modelId="{8F72D642-588B-44E0-94F2-DA32C7FA3E4E}" type="presOf" srcId="{465FA95B-310F-402F-969C-139B05173DBB}" destId="{3C06AB05-F1C1-494E-A10A-F108CCC59730}" srcOrd="1" destOrd="0" presId="urn:microsoft.com/office/officeart/2005/8/layout/orgChart1"/>
    <dgm:cxn modelId="{262D0503-FC3E-4190-89C0-8316FDB16369}" type="presOf" srcId="{11BA33B4-DED6-4CDC-84B1-A99916F09F9F}" destId="{3FD935E6-0DD1-4D4D-923A-04C4F6793BA9}" srcOrd="0" destOrd="0" presId="urn:microsoft.com/office/officeart/2005/8/layout/orgChart1"/>
    <dgm:cxn modelId="{806F7286-0B60-4535-89BE-D4CF40CBA588}" type="presOf" srcId="{77B9004D-9598-400B-B064-052A89025726}" destId="{76D869B6-B35B-44C9-8A7D-6605C53AFB0B}" srcOrd="1" destOrd="0" presId="urn:microsoft.com/office/officeart/2005/8/layout/orgChart1"/>
    <dgm:cxn modelId="{2D4FF92C-FCDD-410B-A814-C065F71B36F3}" type="presOf" srcId="{411F065C-809C-44B7-96AB-6F52AF5C95C2}" destId="{755F4917-2084-49C6-BCF4-53AD906F68DE}" srcOrd="0" destOrd="0" presId="urn:microsoft.com/office/officeart/2005/8/layout/orgChart1"/>
    <dgm:cxn modelId="{A327713D-0E4B-41B5-8515-9CCA7479C7F0}" srcId="{11BA33B4-DED6-4CDC-84B1-A99916F09F9F}" destId="{77B9004D-9598-400B-B064-052A89025726}" srcOrd="3" destOrd="0" parTransId="{5A23D793-CA80-4A8C-B473-C0C07E7A6FF1}" sibTransId="{EB9AE389-0725-4104-8E92-FB2337186C1C}"/>
    <dgm:cxn modelId="{C689AF35-89B7-4DF9-95BC-6ADDD4D2755A}" type="presOf" srcId="{5A23D793-CA80-4A8C-B473-C0C07E7A6FF1}" destId="{99129FE2-CC3A-4EF2-A024-76DAD730E2A8}" srcOrd="0" destOrd="0" presId="urn:microsoft.com/office/officeart/2005/8/layout/orgChart1"/>
    <dgm:cxn modelId="{B1E31380-0197-4ECF-B4F5-DC582D08D4B5}" type="presOf" srcId="{465FA95B-310F-402F-969C-139B05173DBB}" destId="{852D54B4-F2A2-433E-8000-947DA4BD72B0}" srcOrd="0" destOrd="0" presId="urn:microsoft.com/office/officeart/2005/8/layout/orgChart1"/>
    <dgm:cxn modelId="{233A5480-0403-4DAB-9574-CDCD94DEDE79}" type="presOf" srcId="{11BA33B4-DED6-4CDC-84B1-A99916F09F9F}" destId="{B61539A2-D13D-4A5F-BECD-BA265AC8AF1A}" srcOrd="1" destOrd="0" presId="urn:microsoft.com/office/officeart/2005/8/layout/orgChart1"/>
    <dgm:cxn modelId="{F09DCB7A-3D94-4CBF-B5CA-6652642B6047}" type="presOf" srcId="{77B9004D-9598-400B-B064-052A89025726}" destId="{8B711837-12B6-47EC-B4B9-DB68AE968C6B}" srcOrd="0" destOrd="0" presId="urn:microsoft.com/office/officeart/2005/8/layout/orgChart1"/>
    <dgm:cxn modelId="{2A7A51F8-E573-4725-88EC-8258B31843BF}" type="presOf" srcId="{8A77844B-610A-43A7-99D7-52B2D87334F5}" destId="{50C00CC5-E832-4143-B883-B29C6CA6EC11}" srcOrd="1" destOrd="0" presId="urn:microsoft.com/office/officeart/2005/8/layout/orgChart1"/>
    <dgm:cxn modelId="{059E6680-0F09-4782-A300-D109C284F4F9}" type="presOf" srcId="{083814DD-86F8-418C-8EE2-1139F60016D9}" destId="{130B7AB2-CFD4-4E84-BCD3-25B2BDF7F5B7}" srcOrd="0" destOrd="0" presId="urn:microsoft.com/office/officeart/2005/8/layout/orgChart1"/>
    <dgm:cxn modelId="{16026755-5E39-4ADE-BC13-FFDBD79ABFB2}" srcId="{11BA33B4-DED6-4CDC-84B1-A99916F09F9F}" destId="{083814DD-86F8-418C-8EE2-1139F60016D9}" srcOrd="2" destOrd="0" parTransId="{411F065C-809C-44B7-96AB-6F52AF5C95C2}" sibTransId="{B75B429B-ADDF-4289-BC14-6203F35027C1}"/>
    <dgm:cxn modelId="{E5DA3248-961B-4671-90FF-57CDC36FCCF8}" srcId="{11BA33B4-DED6-4CDC-84B1-A99916F09F9F}" destId="{8A77844B-610A-43A7-99D7-52B2D87334F5}" srcOrd="0" destOrd="0" parTransId="{3F8C1B54-AFE0-46EA-8738-55B2F01742AE}" sibTransId="{0966B5C1-DA3E-4B96-86BB-948AAFC63424}"/>
    <dgm:cxn modelId="{4135484B-3610-4738-8A1C-879AFBD3B7E1}" type="presParOf" srcId="{5330B4DB-C64E-43A7-8892-83A8FA1BF61E}" destId="{453D4EEA-E1ED-418D-B56A-1F931B41EE35}" srcOrd="0" destOrd="0" presId="urn:microsoft.com/office/officeart/2005/8/layout/orgChart1"/>
    <dgm:cxn modelId="{31303A99-B1A7-48EE-9ACC-DBC933AD8225}" type="presParOf" srcId="{453D4EEA-E1ED-418D-B56A-1F931B41EE35}" destId="{A5B2238C-4114-4927-B757-48FBD8D9C3E0}" srcOrd="0" destOrd="0" presId="urn:microsoft.com/office/officeart/2005/8/layout/orgChart1"/>
    <dgm:cxn modelId="{5D8BD40A-0DA2-49CF-BDAB-737A44910B55}" type="presParOf" srcId="{A5B2238C-4114-4927-B757-48FBD8D9C3E0}" destId="{3FD935E6-0DD1-4D4D-923A-04C4F6793BA9}" srcOrd="0" destOrd="0" presId="urn:microsoft.com/office/officeart/2005/8/layout/orgChart1"/>
    <dgm:cxn modelId="{070F4887-BC7E-42A4-A398-E3F169593755}" type="presParOf" srcId="{A5B2238C-4114-4927-B757-48FBD8D9C3E0}" destId="{B61539A2-D13D-4A5F-BECD-BA265AC8AF1A}" srcOrd="1" destOrd="0" presId="urn:microsoft.com/office/officeart/2005/8/layout/orgChart1"/>
    <dgm:cxn modelId="{39902531-17E9-443D-BD94-7B1740E71713}" type="presParOf" srcId="{453D4EEA-E1ED-418D-B56A-1F931B41EE35}" destId="{9B0B16F7-63EF-470E-90FB-FFB0B51157A7}" srcOrd="1" destOrd="0" presId="urn:microsoft.com/office/officeart/2005/8/layout/orgChart1"/>
    <dgm:cxn modelId="{F6D423A1-01C8-4850-AE8D-8D7D415DC103}" type="presParOf" srcId="{9B0B16F7-63EF-470E-90FB-FFB0B51157A7}" destId="{30C9C653-AB86-4980-B73A-E25867701CA1}" srcOrd="0" destOrd="0" presId="urn:microsoft.com/office/officeart/2005/8/layout/orgChart1"/>
    <dgm:cxn modelId="{8AC139E1-6293-4D15-A87D-15D61EEF8CE0}" type="presParOf" srcId="{9B0B16F7-63EF-470E-90FB-FFB0B51157A7}" destId="{6EF8E035-055F-4D71-9DC5-66DA91836FB1}" srcOrd="1" destOrd="0" presId="urn:microsoft.com/office/officeart/2005/8/layout/orgChart1"/>
    <dgm:cxn modelId="{C58CDE62-3F63-4B9D-AC32-1075562EFE17}" type="presParOf" srcId="{6EF8E035-055F-4D71-9DC5-66DA91836FB1}" destId="{B4F5C1D0-30AE-4EE3-B963-16BC9F45F33C}" srcOrd="0" destOrd="0" presId="urn:microsoft.com/office/officeart/2005/8/layout/orgChart1"/>
    <dgm:cxn modelId="{A7F5F2D3-8970-40D2-88F1-49AD8BBB856B}" type="presParOf" srcId="{B4F5C1D0-30AE-4EE3-B963-16BC9F45F33C}" destId="{852D54B4-F2A2-433E-8000-947DA4BD72B0}" srcOrd="0" destOrd="0" presId="urn:microsoft.com/office/officeart/2005/8/layout/orgChart1"/>
    <dgm:cxn modelId="{48636BFA-EC39-46FA-88F1-459A9EA97A49}" type="presParOf" srcId="{B4F5C1D0-30AE-4EE3-B963-16BC9F45F33C}" destId="{3C06AB05-F1C1-494E-A10A-F108CCC59730}" srcOrd="1" destOrd="0" presId="urn:microsoft.com/office/officeart/2005/8/layout/orgChart1"/>
    <dgm:cxn modelId="{111E3063-C959-420B-B0A3-4BD2AAC2EFFA}" type="presParOf" srcId="{6EF8E035-055F-4D71-9DC5-66DA91836FB1}" destId="{F1286364-8F08-4387-8DA3-C26FC38B82FA}" srcOrd="1" destOrd="0" presId="urn:microsoft.com/office/officeart/2005/8/layout/orgChart1"/>
    <dgm:cxn modelId="{907DC3D6-1A86-4A64-8A64-63C05595CDD3}" type="presParOf" srcId="{6EF8E035-055F-4D71-9DC5-66DA91836FB1}" destId="{790F59EC-097F-4C80-AE1B-98D7399176B0}" srcOrd="2" destOrd="0" presId="urn:microsoft.com/office/officeart/2005/8/layout/orgChart1"/>
    <dgm:cxn modelId="{A90E3060-FC41-4B85-962E-3CEE60C2089F}" type="presParOf" srcId="{9B0B16F7-63EF-470E-90FB-FFB0B51157A7}" destId="{755F4917-2084-49C6-BCF4-53AD906F68DE}" srcOrd="2" destOrd="0" presId="urn:microsoft.com/office/officeart/2005/8/layout/orgChart1"/>
    <dgm:cxn modelId="{A5954B4C-7E9E-4557-9AB5-4202EF84732B}" type="presParOf" srcId="{9B0B16F7-63EF-470E-90FB-FFB0B51157A7}" destId="{157D8B9D-34D3-417B-827E-DA7EAD319446}" srcOrd="3" destOrd="0" presId="urn:microsoft.com/office/officeart/2005/8/layout/orgChart1"/>
    <dgm:cxn modelId="{8C33629E-C3DF-4B64-8D95-EC0FC58DA60C}" type="presParOf" srcId="{157D8B9D-34D3-417B-827E-DA7EAD319446}" destId="{CA430B33-03D1-42EC-8CE4-47BC240C7411}" srcOrd="0" destOrd="0" presId="urn:microsoft.com/office/officeart/2005/8/layout/orgChart1"/>
    <dgm:cxn modelId="{7D9DD7A5-AD13-4C7B-B8E7-9BCFBCCC0AF5}" type="presParOf" srcId="{CA430B33-03D1-42EC-8CE4-47BC240C7411}" destId="{130B7AB2-CFD4-4E84-BCD3-25B2BDF7F5B7}" srcOrd="0" destOrd="0" presId="urn:microsoft.com/office/officeart/2005/8/layout/orgChart1"/>
    <dgm:cxn modelId="{EA522171-496A-4B1C-9BF7-9CE2CFD67828}" type="presParOf" srcId="{CA430B33-03D1-42EC-8CE4-47BC240C7411}" destId="{5F5F1CE7-5B7E-4079-9761-AD8A8271DFD5}" srcOrd="1" destOrd="0" presId="urn:microsoft.com/office/officeart/2005/8/layout/orgChart1"/>
    <dgm:cxn modelId="{58466FD7-ECB4-4011-8545-B5A70EDEDBA9}" type="presParOf" srcId="{157D8B9D-34D3-417B-827E-DA7EAD319446}" destId="{AB0399B5-3293-4E32-A389-F8A918CA4FE5}" srcOrd="1" destOrd="0" presId="urn:microsoft.com/office/officeart/2005/8/layout/orgChart1"/>
    <dgm:cxn modelId="{8B11C497-A3C8-4A78-A047-9AF4AB1C5B6A}" type="presParOf" srcId="{157D8B9D-34D3-417B-827E-DA7EAD319446}" destId="{CEE10782-08C1-46A6-9551-E1766F9407C6}" srcOrd="2" destOrd="0" presId="urn:microsoft.com/office/officeart/2005/8/layout/orgChart1"/>
    <dgm:cxn modelId="{75FF8D4C-63E8-432A-B64E-3D4020097EEC}" type="presParOf" srcId="{9B0B16F7-63EF-470E-90FB-FFB0B51157A7}" destId="{99129FE2-CC3A-4EF2-A024-76DAD730E2A8}" srcOrd="4" destOrd="0" presId="urn:microsoft.com/office/officeart/2005/8/layout/orgChart1"/>
    <dgm:cxn modelId="{A22189A9-E430-4C15-9972-FBC0A26480BC}" type="presParOf" srcId="{9B0B16F7-63EF-470E-90FB-FFB0B51157A7}" destId="{5B4E6857-B925-43EA-8462-B23E67A48100}" srcOrd="5" destOrd="0" presId="urn:microsoft.com/office/officeart/2005/8/layout/orgChart1"/>
    <dgm:cxn modelId="{3F0391FB-7387-44AD-A9B4-3BC1007EC380}" type="presParOf" srcId="{5B4E6857-B925-43EA-8462-B23E67A48100}" destId="{FB877A44-EC97-4631-9EE9-FC331A4E0018}" srcOrd="0" destOrd="0" presId="urn:microsoft.com/office/officeart/2005/8/layout/orgChart1"/>
    <dgm:cxn modelId="{FE14D727-9FBF-426E-8AE2-2D6344EAC85A}" type="presParOf" srcId="{FB877A44-EC97-4631-9EE9-FC331A4E0018}" destId="{8B711837-12B6-47EC-B4B9-DB68AE968C6B}" srcOrd="0" destOrd="0" presId="urn:microsoft.com/office/officeart/2005/8/layout/orgChart1"/>
    <dgm:cxn modelId="{5631515B-1940-489C-9525-B8792EAEAB72}" type="presParOf" srcId="{FB877A44-EC97-4631-9EE9-FC331A4E0018}" destId="{76D869B6-B35B-44C9-8A7D-6605C53AFB0B}" srcOrd="1" destOrd="0" presId="urn:microsoft.com/office/officeart/2005/8/layout/orgChart1"/>
    <dgm:cxn modelId="{9AFE4455-526A-44EC-91D8-1DCFFAB33E18}" type="presParOf" srcId="{5B4E6857-B925-43EA-8462-B23E67A48100}" destId="{B1A30448-4CD3-49A7-8B26-4D256CA1A600}" srcOrd="1" destOrd="0" presId="urn:microsoft.com/office/officeart/2005/8/layout/orgChart1"/>
    <dgm:cxn modelId="{26D37425-682C-4A01-B23C-BB3C05962691}" type="presParOf" srcId="{5B4E6857-B925-43EA-8462-B23E67A48100}" destId="{24F1A360-0CCA-47BF-BAF8-6080C6E27C6D}" srcOrd="2" destOrd="0" presId="urn:microsoft.com/office/officeart/2005/8/layout/orgChart1"/>
    <dgm:cxn modelId="{E1B4E56D-BCA2-4C99-9D40-39BF8E6868EF}" type="presParOf" srcId="{453D4EEA-E1ED-418D-B56A-1F931B41EE35}" destId="{5A0A3F31-4760-493C-9573-18344A81663C}" srcOrd="2" destOrd="0" presId="urn:microsoft.com/office/officeart/2005/8/layout/orgChart1"/>
    <dgm:cxn modelId="{90A1D09C-333F-42D8-9DB6-19FBCD026B68}" type="presParOf" srcId="{5A0A3F31-4760-493C-9573-18344A81663C}" destId="{8CAFFCAC-7D81-48E7-B0F7-DA442BDD1D9C}" srcOrd="0" destOrd="0" presId="urn:microsoft.com/office/officeart/2005/8/layout/orgChart1"/>
    <dgm:cxn modelId="{606093B8-F223-4ACA-906A-1C545B8286B3}" type="presParOf" srcId="{5A0A3F31-4760-493C-9573-18344A81663C}" destId="{9B92D80F-F53A-4DB9-AD07-BF5A60077520}" srcOrd="1" destOrd="0" presId="urn:microsoft.com/office/officeart/2005/8/layout/orgChart1"/>
    <dgm:cxn modelId="{19986BBD-B51C-465D-8D82-845138BBF16B}" type="presParOf" srcId="{9B92D80F-F53A-4DB9-AD07-BF5A60077520}" destId="{313B96DB-22A6-4285-ADCB-C497488597B2}" srcOrd="0" destOrd="0" presId="urn:microsoft.com/office/officeart/2005/8/layout/orgChart1"/>
    <dgm:cxn modelId="{0EAF0416-FEF3-4280-8640-AEA9E222445D}" type="presParOf" srcId="{313B96DB-22A6-4285-ADCB-C497488597B2}" destId="{B5964CA6-4ACA-4861-9F3B-3F358F49EF2A}" srcOrd="0" destOrd="0" presId="urn:microsoft.com/office/officeart/2005/8/layout/orgChart1"/>
    <dgm:cxn modelId="{DFA04667-EA9B-4352-B2AE-F5DF9B81F1C3}" type="presParOf" srcId="{313B96DB-22A6-4285-ADCB-C497488597B2}" destId="{50C00CC5-E832-4143-B883-B29C6CA6EC11}" srcOrd="1" destOrd="0" presId="urn:microsoft.com/office/officeart/2005/8/layout/orgChart1"/>
    <dgm:cxn modelId="{56CAEC86-FF32-4E36-8CBD-A0C966F9D0A6}" type="presParOf" srcId="{9B92D80F-F53A-4DB9-AD07-BF5A60077520}" destId="{ED481AE1-29B0-4AAE-A2A1-5267DE3966F4}" srcOrd="1" destOrd="0" presId="urn:microsoft.com/office/officeart/2005/8/layout/orgChart1"/>
    <dgm:cxn modelId="{6AF63A22-2FD1-4A78-9E47-D7F925B4F2D8}" type="presParOf" srcId="{9B92D80F-F53A-4DB9-AD07-BF5A60077520}" destId="{B080BEA2-426F-491A-AE66-794687EB26D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5D04013-7A01-4713-8AD1-3EA15048A58B}" type="doc">
      <dgm:prSet loTypeId="urn:microsoft.com/office/officeart/2005/8/layout/process2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A59C964-4BE9-4336-BA29-E767051959F7}">
      <dgm:prSet/>
      <dgm:spPr/>
      <dgm:t>
        <a:bodyPr/>
        <a:lstStyle/>
        <a:p>
          <a:r>
            <a:rPr lang="es-ES" dirty="0" smtClean="0"/>
            <a:t>Promueven una cultura de ahorro</a:t>
          </a:r>
          <a:endParaRPr lang="en-US" dirty="0"/>
        </a:p>
      </dgm:t>
    </dgm:pt>
    <dgm:pt modelId="{9F4A169C-2F81-468B-8B04-DA67CAC2C512}" type="parTrans" cxnId="{1C41F169-7940-4CAD-A5A0-602E50C30676}">
      <dgm:prSet/>
      <dgm:spPr/>
      <dgm:t>
        <a:bodyPr/>
        <a:lstStyle/>
        <a:p>
          <a:endParaRPr lang="en-US"/>
        </a:p>
      </dgm:t>
    </dgm:pt>
    <dgm:pt modelId="{C03F6414-4E5D-4CEC-934C-6303BC1FD164}" type="sibTrans" cxnId="{1C41F169-7940-4CAD-A5A0-602E50C30676}">
      <dgm:prSet/>
      <dgm:spPr/>
      <dgm:t>
        <a:bodyPr/>
        <a:lstStyle/>
        <a:p>
          <a:endParaRPr lang="en-US"/>
        </a:p>
      </dgm:t>
    </dgm:pt>
    <dgm:pt modelId="{570EB988-872E-4170-B0CA-E711196E486C}">
      <dgm:prSet/>
      <dgm:spPr/>
      <dgm:t>
        <a:bodyPr/>
        <a:lstStyle/>
        <a:p>
          <a:r>
            <a:rPr lang="es-ES" dirty="0" smtClean="0"/>
            <a:t>No cuentan con mecanismos de ahorro</a:t>
          </a:r>
          <a:endParaRPr lang="en-US" dirty="0"/>
        </a:p>
      </dgm:t>
    </dgm:pt>
    <dgm:pt modelId="{88A4DB6A-E397-4B9A-BBD8-A476238934E0}" type="parTrans" cxnId="{E376CEA0-0434-4D96-BE28-DF8E989DE262}">
      <dgm:prSet/>
      <dgm:spPr/>
      <dgm:t>
        <a:bodyPr/>
        <a:lstStyle/>
        <a:p>
          <a:endParaRPr lang="en-US"/>
        </a:p>
      </dgm:t>
    </dgm:pt>
    <dgm:pt modelId="{FAA91E69-FB57-42DB-84E3-8640E50A20A2}" type="sibTrans" cxnId="{E376CEA0-0434-4D96-BE28-DF8E989DE262}">
      <dgm:prSet/>
      <dgm:spPr/>
      <dgm:t>
        <a:bodyPr/>
        <a:lstStyle/>
        <a:p>
          <a:endParaRPr lang="en-US"/>
        </a:p>
      </dgm:t>
    </dgm:pt>
    <dgm:pt modelId="{769506A0-62E3-41A9-87DF-E5B4A2EAB500}">
      <dgm:prSet/>
      <dgm:spPr/>
      <dgm:t>
        <a:bodyPr/>
        <a:lstStyle/>
        <a:p>
          <a:r>
            <a:rPr lang="es-ES" dirty="0" smtClean="0"/>
            <a:t>Fuentes de financiamiento</a:t>
          </a:r>
          <a:endParaRPr lang="en-US" dirty="0"/>
        </a:p>
      </dgm:t>
    </dgm:pt>
    <dgm:pt modelId="{A0BB8E66-3875-4B74-9622-34245BEF2218}" type="parTrans" cxnId="{D9538C6A-4FBA-4EF3-A22F-1874B5AA46BA}">
      <dgm:prSet/>
      <dgm:spPr/>
      <dgm:t>
        <a:bodyPr/>
        <a:lstStyle/>
        <a:p>
          <a:endParaRPr lang="en-US"/>
        </a:p>
      </dgm:t>
    </dgm:pt>
    <dgm:pt modelId="{E0C3EC5D-3D3B-4320-BF9E-1FE4B37CD19D}" type="sibTrans" cxnId="{D9538C6A-4FBA-4EF3-A22F-1874B5AA46BA}">
      <dgm:prSet/>
      <dgm:spPr/>
      <dgm:t>
        <a:bodyPr/>
        <a:lstStyle/>
        <a:p>
          <a:endParaRPr lang="en-US"/>
        </a:p>
      </dgm:t>
    </dgm:pt>
    <dgm:pt modelId="{89ACD80B-CDF2-4AB8-9533-F70FBF1828E9}">
      <dgm:prSet/>
      <dgm:spPr/>
      <dgm:t>
        <a:bodyPr/>
        <a:lstStyle/>
        <a:p>
          <a:r>
            <a:rPr lang="es-ES" dirty="0" smtClean="0"/>
            <a:t>Objeto de retención</a:t>
          </a:r>
          <a:endParaRPr lang="en-US" dirty="0"/>
        </a:p>
      </dgm:t>
    </dgm:pt>
    <dgm:pt modelId="{46C3A5FA-6CF4-4370-9DA0-8DFB6A7D3CA8}" type="parTrans" cxnId="{AE58711D-7B16-4E67-95AB-1DFFB0E91211}">
      <dgm:prSet/>
      <dgm:spPr/>
      <dgm:t>
        <a:bodyPr/>
        <a:lstStyle/>
        <a:p>
          <a:endParaRPr lang="en-US"/>
        </a:p>
      </dgm:t>
    </dgm:pt>
    <dgm:pt modelId="{55253E71-73F6-4A23-AE54-221A6B36D81C}" type="sibTrans" cxnId="{AE58711D-7B16-4E67-95AB-1DFFB0E91211}">
      <dgm:prSet/>
      <dgm:spPr/>
      <dgm:t>
        <a:bodyPr/>
        <a:lstStyle/>
        <a:p>
          <a:endParaRPr lang="en-US"/>
        </a:p>
      </dgm:t>
    </dgm:pt>
    <dgm:pt modelId="{10E531F9-FAA9-4A7E-8359-8249282FC197}" type="pres">
      <dgm:prSet presAssocID="{35D04013-7A01-4713-8AD1-3EA15048A58B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4FF0A1-1A5E-4488-92CA-17A35F23B25D}" type="pres">
      <dgm:prSet presAssocID="{9A59C964-4BE9-4336-BA29-E767051959F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4D68C9-E63F-4576-B6DB-6A09FE38FF98}" type="pres">
      <dgm:prSet presAssocID="{C03F6414-4E5D-4CEC-934C-6303BC1FD16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4A0AEA56-5DF2-4EA2-8CA0-26C6EA4BCB31}" type="pres">
      <dgm:prSet presAssocID="{C03F6414-4E5D-4CEC-934C-6303BC1FD16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B3ADC3C-7ACE-4910-840C-9167E5F1F2F6}" type="pres">
      <dgm:prSet presAssocID="{570EB988-872E-4170-B0CA-E711196E486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263697-A40B-425F-A00A-9585F846AD9D}" type="pres">
      <dgm:prSet presAssocID="{FAA91E69-FB57-42DB-84E3-8640E50A20A2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D64BB4F-51D7-4495-B91D-CC42640AE97B}" type="pres">
      <dgm:prSet presAssocID="{FAA91E69-FB57-42DB-84E3-8640E50A20A2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1D6F8F3-2F40-4912-BB0A-1285A81FB64E}" type="pres">
      <dgm:prSet presAssocID="{769506A0-62E3-41A9-87DF-E5B4A2EAB50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52C4F-009A-45D4-A250-1994C6940BEC}" type="pres">
      <dgm:prSet presAssocID="{E0C3EC5D-3D3B-4320-BF9E-1FE4B37CD19D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D2B62C5-B9E5-4FBE-943A-B86B92BFB4A2}" type="pres">
      <dgm:prSet presAssocID="{E0C3EC5D-3D3B-4320-BF9E-1FE4B37CD19D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00E960D-9A1D-4F1B-A845-AEEFD1D238D4}" type="pres">
      <dgm:prSet presAssocID="{89ACD80B-CDF2-4AB8-9533-F70FBF1828E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2D218B-33F8-4435-9C03-FC2079F35E34}" type="presOf" srcId="{FAA91E69-FB57-42DB-84E3-8640E50A20A2}" destId="{5D64BB4F-51D7-4495-B91D-CC42640AE97B}" srcOrd="1" destOrd="0" presId="urn:microsoft.com/office/officeart/2005/8/layout/process2"/>
    <dgm:cxn modelId="{4392520E-CFAA-4557-A7C9-EB5D3AA5F3A2}" type="presOf" srcId="{89ACD80B-CDF2-4AB8-9533-F70FBF1828E9}" destId="{900E960D-9A1D-4F1B-A845-AEEFD1D238D4}" srcOrd="0" destOrd="0" presId="urn:microsoft.com/office/officeart/2005/8/layout/process2"/>
    <dgm:cxn modelId="{D9538C6A-4FBA-4EF3-A22F-1874B5AA46BA}" srcId="{35D04013-7A01-4713-8AD1-3EA15048A58B}" destId="{769506A0-62E3-41A9-87DF-E5B4A2EAB500}" srcOrd="2" destOrd="0" parTransId="{A0BB8E66-3875-4B74-9622-34245BEF2218}" sibTransId="{E0C3EC5D-3D3B-4320-BF9E-1FE4B37CD19D}"/>
    <dgm:cxn modelId="{D53376B1-041A-4C92-923A-C00347B689AE}" type="presOf" srcId="{E0C3EC5D-3D3B-4320-BF9E-1FE4B37CD19D}" destId="{1D2B62C5-B9E5-4FBE-943A-B86B92BFB4A2}" srcOrd="1" destOrd="0" presId="urn:microsoft.com/office/officeart/2005/8/layout/process2"/>
    <dgm:cxn modelId="{E774CBBC-E23D-46B5-A95E-C8B5CA6EC1F4}" type="presOf" srcId="{769506A0-62E3-41A9-87DF-E5B4A2EAB500}" destId="{B1D6F8F3-2F40-4912-BB0A-1285A81FB64E}" srcOrd="0" destOrd="0" presId="urn:microsoft.com/office/officeart/2005/8/layout/process2"/>
    <dgm:cxn modelId="{1C41F169-7940-4CAD-A5A0-602E50C30676}" srcId="{35D04013-7A01-4713-8AD1-3EA15048A58B}" destId="{9A59C964-4BE9-4336-BA29-E767051959F7}" srcOrd="0" destOrd="0" parTransId="{9F4A169C-2F81-468B-8B04-DA67CAC2C512}" sibTransId="{C03F6414-4E5D-4CEC-934C-6303BC1FD164}"/>
    <dgm:cxn modelId="{DBEF8FFF-F011-4E72-9005-9BAE6E3D7CF2}" type="presOf" srcId="{C03F6414-4E5D-4CEC-934C-6303BC1FD164}" destId="{4A0AEA56-5DF2-4EA2-8CA0-26C6EA4BCB31}" srcOrd="1" destOrd="0" presId="urn:microsoft.com/office/officeart/2005/8/layout/process2"/>
    <dgm:cxn modelId="{FBE9B27B-DBE3-47C3-A967-DB75E3B5B228}" type="presOf" srcId="{35D04013-7A01-4713-8AD1-3EA15048A58B}" destId="{10E531F9-FAA9-4A7E-8359-8249282FC197}" srcOrd="0" destOrd="0" presId="urn:microsoft.com/office/officeart/2005/8/layout/process2"/>
    <dgm:cxn modelId="{4A894BD2-1EBA-49D2-8043-2B1EAFEDB705}" type="presOf" srcId="{570EB988-872E-4170-B0CA-E711196E486C}" destId="{9B3ADC3C-7ACE-4910-840C-9167E5F1F2F6}" srcOrd="0" destOrd="0" presId="urn:microsoft.com/office/officeart/2005/8/layout/process2"/>
    <dgm:cxn modelId="{7CA9D6B4-156E-4276-BF1C-0C3CF96B9F71}" type="presOf" srcId="{9A59C964-4BE9-4336-BA29-E767051959F7}" destId="{B14FF0A1-1A5E-4488-92CA-17A35F23B25D}" srcOrd="0" destOrd="0" presId="urn:microsoft.com/office/officeart/2005/8/layout/process2"/>
    <dgm:cxn modelId="{E376CEA0-0434-4D96-BE28-DF8E989DE262}" srcId="{35D04013-7A01-4713-8AD1-3EA15048A58B}" destId="{570EB988-872E-4170-B0CA-E711196E486C}" srcOrd="1" destOrd="0" parTransId="{88A4DB6A-E397-4B9A-BBD8-A476238934E0}" sibTransId="{FAA91E69-FB57-42DB-84E3-8640E50A20A2}"/>
    <dgm:cxn modelId="{D170DCB0-CE40-4E35-B9B1-DF01423186F8}" type="presOf" srcId="{FAA91E69-FB57-42DB-84E3-8640E50A20A2}" destId="{D6263697-A40B-425F-A00A-9585F846AD9D}" srcOrd="0" destOrd="0" presId="urn:microsoft.com/office/officeart/2005/8/layout/process2"/>
    <dgm:cxn modelId="{AE58711D-7B16-4E67-95AB-1DFFB0E91211}" srcId="{35D04013-7A01-4713-8AD1-3EA15048A58B}" destId="{89ACD80B-CDF2-4AB8-9533-F70FBF1828E9}" srcOrd="3" destOrd="0" parTransId="{46C3A5FA-6CF4-4370-9DA0-8DFB6A7D3CA8}" sibTransId="{55253E71-73F6-4A23-AE54-221A6B36D81C}"/>
    <dgm:cxn modelId="{314E3991-293F-4AFC-8D4C-3278090CAE1D}" type="presOf" srcId="{C03F6414-4E5D-4CEC-934C-6303BC1FD164}" destId="{154D68C9-E63F-4576-B6DB-6A09FE38FF98}" srcOrd="0" destOrd="0" presId="urn:microsoft.com/office/officeart/2005/8/layout/process2"/>
    <dgm:cxn modelId="{7D99AC86-3792-4405-A927-B1AE9BC23328}" type="presOf" srcId="{E0C3EC5D-3D3B-4320-BF9E-1FE4B37CD19D}" destId="{B4A52C4F-009A-45D4-A250-1994C6940BEC}" srcOrd="0" destOrd="0" presId="urn:microsoft.com/office/officeart/2005/8/layout/process2"/>
    <dgm:cxn modelId="{88DBE981-5899-4788-87D5-C96FA2F815AE}" type="presParOf" srcId="{10E531F9-FAA9-4A7E-8359-8249282FC197}" destId="{B14FF0A1-1A5E-4488-92CA-17A35F23B25D}" srcOrd="0" destOrd="0" presId="urn:microsoft.com/office/officeart/2005/8/layout/process2"/>
    <dgm:cxn modelId="{E734F16C-9C95-4A6C-9C58-B9A0741C3581}" type="presParOf" srcId="{10E531F9-FAA9-4A7E-8359-8249282FC197}" destId="{154D68C9-E63F-4576-B6DB-6A09FE38FF98}" srcOrd="1" destOrd="0" presId="urn:microsoft.com/office/officeart/2005/8/layout/process2"/>
    <dgm:cxn modelId="{4127829D-91BC-4B1E-B9A0-64FFDD588D25}" type="presParOf" srcId="{154D68C9-E63F-4576-B6DB-6A09FE38FF98}" destId="{4A0AEA56-5DF2-4EA2-8CA0-26C6EA4BCB31}" srcOrd="0" destOrd="0" presId="urn:microsoft.com/office/officeart/2005/8/layout/process2"/>
    <dgm:cxn modelId="{9F347841-0C62-4D5F-AE54-3EEF77C7879D}" type="presParOf" srcId="{10E531F9-FAA9-4A7E-8359-8249282FC197}" destId="{9B3ADC3C-7ACE-4910-840C-9167E5F1F2F6}" srcOrd="2" destOrd="0" presId="urn:microsoft.com/office/officeart/2005/8/layout/process2"/>
    <dgm:cxn modelId="{307E931E-B2BC-4F8E-8173-01E132A044C1}" type="presParOf" srcId="{10E531F9-FAA9-4A7E-8359-8249282FC197}" destId="{D6263697-A40B-425F-A00A-9585F846AD9D}" srcOrd="3" destOrd="0" presId="urn:microsoft.com/office/officeart/2005/8/layout/process2"/>
    <dgm:cxn modelId="{D3F9AED1-2CDB-4305-8A02-F4C71B14BC33}" type="presParOf" srcId="{D6263697-A40B-425F-A00A-9585F846AD9D}" destId="{5D64BB4F-51D7-4495-B91D-CC42640AE97B}" srcOrd="0" destOrd="0" presId="urn:microsoft.com/office/officeart/2005/8/layout/process2"/>
    <dgm:cxn modelId="{466BA09F-F56C-4144-B303-964155EDF4C0}" type="presParOf" srcId="{10E531F9-FAA9-4A7E-8359-8249282FC197}" destId="{B1D6F8F3-2F40-4912-BB0A-1285A81FB64E}" srcOrd="4" destOrd="0" presId="urn:microsoft.com/office/officeart/2005/8/layout/process2"/>
    <dgm:cxn modelId="{D6EFB3A8-98EF-4188-8284-9700DDDD48A5}" type="presParOf" srcId="{10E531F9-FAA9-4A7E-8359-8249282FC197}" destId="{B4A52C4F-009A-45D4-A250-1994C6940BEC}" srcOrd="5" destOrd="0" presId="urn:microsoft.com/office/officeart/2005/8/layout/process2"/>
    <dgm:cxn modelId="{FA8BA2A2-445A-4CF1-918A-BF3B2065C8E5}" type="presParOf" srcId="{B4A52C4F-009A-45D4-A250-1994C6940BEC}" destId="{1D2B62C5-B9E5-4FBE-943A-B86B92BFB4A2}" srcOrd="0" destOrd="0" presId="urn:microsoft.com/office/officeart/2005/8/layout/process2"/>
    <dgm:cxn modelId="{7CAC59F6-D8E3-4F29-8335-43132B0BA1F8}" type="presParOf" srcId="{10E531F9-FAA9-4A7E-8359-8249282FC197}" destId="{900E960D-9A1D-4F1B-A845-AEEFD1D238D4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5D04013-7A01-4713-8AD1-3EA15048A58B}" type="doc">
      <dgm:prSet loTypeId="urn:microsoft.com/office/officeart/2005/8/layout/process2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565558A-3920-46F5-AA56-77AC42DC1F0F}">
      <dgm:prSet/>
      <dgm:spPr/>
      <dgm:t>
        <a:bodyPr/>
        <a:lstStyle/>
        <a:p>
          <a:r>
            <a:rPr lang="es-EC" dirty="0" smtClean="0"/>
            <a:t> </a:t>
          </a:r>
          <a:r>
            <a:rPr lang="es-ES" dirty="0" smtClean="0"/>
            <a:t>Optimizar</a:t>
          </a:r>
          <a:endParaRPr lang="en-US" dirty="0"/>
        </a:p>
      </dgm:t>
    </dgm:pt>
    <dgm:pt modelId="{3D12F912-0BA7-4D35-B665-9F86BB5AA26D}" type="parTrans" cxnId="{F1DA65FD-D675-42F0-BFC9-9E809BE09AFA}">
      <dgm:prSet/>
      <dgm:spPr/>
      <dgm:t>
        <a:bodyPr/>
        <a:lstStyle/>
        <a:p>
          <a:endParaRPr lang="en-US"/>
        </a:p>
      </dgm:t>
    </dgm:pt>
    <dgm:pt modelId="{C15086FA-3A2B-4E61-9515-FB8BB8D4EC49}" type="sibTrans" cxnId="{F1DA65FD-D675-42F0-BFC9-9E809BE09AFA}">
      <dgm:prSet/>
      <dgm:spPr/>
      <dgm:t>
        <a:bodyPr/>
        <a:lstStyle/>
        <a:p>
          <a:endParaRPr lang="en-US"/>
        </a:p>
      </dgm:t>
    </dgm:pt>
    <dgm:pt modelId="{960D9C80-8470-4045-AAA1-9AB2B2B0FDD7}">
      <dgm:prSet/>
      <dgm:spPr/>
      <dgm:t>
        <a:bodyPr/>
        <a:lstStyle/>
        <a:p>
          <a:r>
            <a:rPr lang="es-ES" dirty="0" smtClean="0"/>
            <a:t>Crear la Caja de Ahorro y Crédito “W </a:t>
          </a:r>
          <a:r>
            <a:rPr lang="es-ES" dirty="0" err="1" smtClean="0"/>
            <a:t>Savers</a:t>
          </a:r>
          <a:r>
            <a:rPr lang="es-ES" dirty="0" smtClean="0"/>
            <a:t>”</a:t>
          </a:r>
          <a:endParaRPr lang="en-US" dirty="0"/>
        </a:p>
      </dgm:t>
    </dgm:pt>
    <dgm:pt modelId="{9C7A8691-008B-4DAA-8F29-09824DE4FB9D}" type="parTrans" cxnId="{6C5FAD52-0575-41ED-A7D6-45A8B319D253}">
      <dgm:prSet/>
      <dgm:spPr/>
      <dgm:t>
        <a:bodyPr/>
        <a:lstStyle/>
        <a:p>
          <a:endParaRPr lang="en-US"/>
        </a:p>
      </dgm:t>
    </dgm:pt>
    <dgm:pt modelId="{1C606101-62EE-457A-938B-687FEEB857A6}" type="sibTrans" cxnId="{6C5FAD52-0575-41ED-A7D6-45A8B319D253}">
      <dgm:prSet/>
      <dgm:spPr/>
      <dgm:t>
        <a:bodyPr/>
        <a:lstStyle/>
        <a:p>
          <a:endParaRPr lang="en-US"/>
        </a:p>
      </dgm:t>
    </dgm:pt>
    <dgm:pt modelId="{5397D95C-BBA8-409D-BD12-30A1AF51F98E}">
      <dgm:prSet/>
      <dgm:spPr/>
      <dgm:t>
        <a:bodyPr/>
        <a:lstStyle/>
        <a:p>
          <a:r>
            <a:rPr lang="es-ES" dirty="0" smtClean="0"/>
            <a:t>Contribuir</a:t>
          </a:r>
          <a:endParaRPr lang="en-US" dirty="0"/>
        </a:p>
      </dgm:t>
    </dgm:pt>
    <dgm:pt modelId="{A2DF1BD9-77D5-4B8F-93B9-E2762B0698B7}" type="parTrans" cxnId="{161C76FE-CA41-4DCF-80EA-BE86E0739DB4}">
      <dgm:prSet/>
      <dgm:spPr/>
      <dgm:t>
        <a:bodyPr/>
        <a:lstStyle/>
        <a:p>
          <a:endParaRPr lang="en-US"/>
        </a:p>
      </dgm:t>
    </dgm:pt>
    <dgm:pt modelId="{5EF60FC9-EA9B-458C-AB00-9D913964259B}" type="sibTrans" cxnId="{161C76FE-CA41-4DCF-80EA-BE86E0739DB4}">
      <dgm:prSet/>
      <dgm:spPr/>
      <dgm:t>
        <a:bodyPr/>
        <a:lstStyle/>
        <a:p>
          <a:endParaRPr lang="en-US"/>
        </a:p>
      </dgm:t>
    </dgm:pt>
    <dgm:pt modelId="{8C94C222-3640-4A33-9E16-A7B9F6329B20}">
      <dgm:prSet/>
      <dgm:spPr/>
      <dgm:t>
        <a:bodyPr/>
        <a:lstStyle/>
        <a:p>
          <a:r>
            <a:rPr lang="es-ES" dirty="0" smtClean="0"/>
            <a:t>Fomentar la comunicación</a:t>
          </a:r>
          <a:endParaRPr lang="en-US" dirty="0"/>
        </a:p>
      </dgm:t>
    </dgm:pt>
    <dgm:pt modelId="{256C756C-A259-440A-BC62-82C84D1E7592}" type="parTrans" cxnId="{74E690B7-3271-4456-A0EB-2524788BFD81}">
      <dgm:prSet/>
      <dgm:spPr/>
      <dgm:t>
        <a:bodyPr/>
        <a:lstStyle/>
        <a:p>
          <a:endParaRPr lang="en-US"/>
        </a:p>
      </dgm:t>
    </dgm:pt>
    <dgm:pt modelId="{7DE5ACB0-BF83-4AA0-AF9C-B3C4479E4DCA}" type="sibTrans" cxnId="{74E690B7-3271-4456-A0EB-2524788BFD81}">
      <dgm:prSet/>
      <dgm:spPr/>
      <dgm:t>
        <a:bodyPr/>
        <a:lstStyle/>
        <a:p>
          <a:endParaRPr lang="en-US"/>
        </a:p>
      </dgm:t>
    </dgm:pt>
    <dgm:pt modelId="{3A2612B4-E66D-4001-9C46-DAA60F188ED4}" type="pres">
      <dgm:prSet presAssocID="{35D04013-7A01-4713-8AD1-3EA15048A58B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D59301-4C0A-4837-B4A6-32FF7B519781}" type="pres">
      <dgm:prSet presAssocID="{D565558A-3920-46F5-AA56-77AC42DC1F0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56D74A-4B27-4453-A29B-2ED48D7B1B3F}" type="pres">
      <dgm:prSet presAssocID="{C15086FA-3A2B-4E61-9515-FB8BB8D4EC4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DE5F013F-7D3B-4718-B4EC-120BC4231CB9}" type="pres">
      <dgm:prSet presAssocID="{C15086FA-3A2B-4E61-9515-FB8BB8D4EC4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C787DF13-2AE0-463B-AE38-92AE3272738D}" type="pres">
      <dgm:prSet presAssocID="{960D9C80-8470-4045-AAA1-9AB2B2B0FDD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DAE747-28E9-47FE-8F3C-15C9C870F7E9}" type="pres">
      <dgm:prSet presAssocID="{1C606101-62EE-457A-938B-687FEEB857A6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BF9F4C1-291C-4D92-BBF7-D8B4B29ABB08}" type="pres">
      <dgm:prSet presAssocID="{1C606101-62EE-457A-938B-687FEEB857A6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BA08582-FDFE-4F92-A4E3-EFEC73D7F457}" type="pres">
      <dgm:prSet presAssocID="{5397D95C-BBA8-409D-BD12-30A1AF51F98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D2F572-8966-4C1D-BD7C-CE4141F994D6}" type="pres">
      <dgm:prSet presAssocID="{5EF60FC9-EA9B-458C-AB00-9D913964259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26C1407-4227-4E09-9814-9B1D44314C63}" type="pres">
      <dgm:prSet presAssocID="{5EF60FC9-EA9B-458C-AB00-9D913964259B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54753254-ECD0-44B1-94C0-E5D6B6A626CE}" type="pres">
      <dgm:prSet presAssocID="{8C94C222-3640-4A33-9E16-A7B9F6329B2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5FAD52-0575-41ED-A7D6-45A8B319D253}" srcId="{35D04013-7A01-4713-8AD1-3EA15048A58B}" destId="{960D9C80-8470-4045-AAA1-9AB2B2B0FDD7}" srcOrd="1" destOrd="0" parTransId="{9C7A8691-008B-4DAA-8F29-09824DE4FB9D}" sibTransId="{1C606101-62EE-457A-938B-687FEEB857A6}"/>
    <dgm:cxn modelId="{3F3027A7-F8BB-46D6-B5E0-1B5EFF2DEC30}" type="presOf" srcId="{1C606101-62EE-457A-938B-687FEEB857A6}" destId="{BBF9F4C1-291C-4D92-BBF7-D8B4B29ABB08}" srcOrd="1" destOrd="0" presId="urn:microsoft.com/office/officeart/2005/8/layout/process2"/>
    <dgm:cxn modelId="{5F70884C-DBE3-4CE0-B06D-F68CB1F3DD6F}" type="presOf" srcId="{35D04013-7A01-4713-8AD1-3EA15048A58B}" destId="{3A2612B4-E66D-4001-9C46-DAA60F188ED4}" srcOrd="0" destOrd="0" presId="urn:microsoft.com/office/officeart/2005/8/layout/process2"/>
    <dgm:cxn modelId="{D2294E0D-FB2B-43E0-BCC5-C3C9B1906B28}" type="presOf" srcId="{1C606101-62EE-457A-938B-687FEEB857A6}" destId="{CDDAE747-28E9-47FE-8F3C-15C9C870F7E9}" srcOrd="0" destOrd="0" presId="urn:microsoft.com/office/officeart/2005/8/layout/process2"/>
    <dgm:cxn modelId="{0299E915-A911-4568-B142-E2DEC7F9501E}" type="presOf" srcId="{960D9C80-8470-4045-AAA1-9AB2B2B0FDD7}" destId="{C787DF13-2AE0-463B-AE38-92AE3272738D}" srcOrd="0" destOrd="0" presId="urn:microsoft.com/office/officeart/2005/8/layout/process2"/>
    <dgm:cxn modelId="{EABF9619-20EB-4B97-BFB5-EF8F9959987A}" type="presOf" srcId="{D565558A-3920-46F5-AA56-77AC42DC1F0F}" destId="{36D59301-4C0A-4837-B4A6-32FF7B519781}" srcOrd="0" destOrd="0" presId="urn:microsoft.com/office/officeart/2005/8/layout/process2"/>
    <dgm:cxn modelId="{F1DA65FD-D675-42F0-BFC9-9E809BE09AFA}" srcId="{35D04013-7A01-4713-8AD1-3EA15048A58B}" destId="{D565558A-3920-46F5-AA56-77AC42DC1F0F}" srcOrd="0" destOrd="0" parTransId="{3D12F912-0BA7-4D35-B665-9F86BB5AA26D}" sibTransId="{C15086FA-3A2B-4E61-9515-FB8BB8D4EC49}"/>
    <dgm:cxn modelId="{FC4BFE8D-386E-403E-A2C9-069680ACE35A}" type="presOf" srcId="{C15086FA-3A2B-4E61-9515-FB8BB8D4EC49}" destId="{DE5F013F-7D3B-4718-B4EC-120BC4231CB9}" srcOrd="1" destOrd="0" presId="urn:microsoft.com/office/officeart/2005/8/layout/process2"/>
    <dgm:cxn modelId="{A7CF40CE-F218-4928-9DD0-1EF2E669F9D3}" type="presOf" srcId="{8C94C222-3640-4A33-9E16-A7B9F6329B20}" destId="{54753254-ECD0-44B1-94C0-E5D6B6A626CE}" srcOrd="0" destOrd="0" presId="urn:microsoft.com/office/officeart/2005/8/layout/process2"/>
    <dgm:cxn modelId="{9CE25E6F-0E35-4FEA-8463-EA344CBD01F7}" type="presOf" srcId="{5EF60FC9-EA9B-458C-AB00-9D913964259B}" destId="{53D2F572-8966-4C1D-BD7C-CE4141F994D6}" srcOrd="0" destOrd="0" presId="urn:microsoft.com/office/officeart/2005/8/layout/process2"/>
    <dgm:cxn modelId="{D7E331D8-853C-462D-A02A-B599ECD60AEC}" type="presOf" srcId="{5EF60FC9-EA9B-458C-AB00-9D913964259B}" destId="{626C1407-4227-4E09-9814-9B1D44314C63}" srcOrd="1" destOrd="0" presId="urn:microsoft.com/office/officeart/2005/8/layout/process2"/>
    <dgm:cxn modelId="{89D4AF42-E6C4-4038-B26D-CB6F044F3571}" type="presOf" srcId="{C15086FA-3A2B-4E61-9515-FB8BB8D4EC49}" destId="{D156D74A-4B27-4453-A29B-2ED48D7B1B3F}" srcOrd="0" destOrd="0" presId="urn:microsoft.com/office/officeart/2005/8/layout/process2"/>
    <dgm:cxn modelId="{74E690B7-3271-4456-A0EB-2524788BFD81}" srcId="{35D04013-7A01-4713-8AD1-3EA15048A58B}" destId="{8C94C222-3640-4A33-9E16-A7B9F6329B20}" srcOrd="3" destOrd="0" parTransId="{256C756C-A259-440A-BC62-82C84D1E7592}" sibTransId="{7DE5ACB0-BF83-4AA0-AF9C-B3C4479E4DCA}"/>
    <dgm:cxn modelId="{273AC17F-957C-4267-8838-7D0065CBEB21}" type="presOf" srcId="{5397D95C-BBA8-409D-BD12-30A1AF51F98E}" destId="{2BA08582-FDFE-4F92-A4E3-EFEC73D7F457}" srcOrd="0" destOrd="0" presId="urn:microsoft.com/office/officeart/2005/8/layout/process2"/>
    <dgm:cxn modelId="{161C76FE-CA41-4DCF-80EA-BE86E0739DB4}" srcId="{35D04013-7A01-4713-8AD1-3EA15048A58B}" destId="{5397D95C-BBA8-409D-BD12-30A1AF51F98E}" srcOrd="2" destOrd="0" parTransId="{A2DF1BD9-77D5-4B8F-93B9-E2762B0698B7}" sibTransId="{5EF60FC9-EA9B-458C-AB00-9D913964259B}"/>
    <dgm:cxn modelId="{82948667-2E28-49E4-A409-F0BECCBDC914}" type="presParOf" srcId="{3A2612B4-E66D-4001-9C46-DAA60F188ED4}" destId="{36D59301-4C0A-4837-B4A6-32FF7B519781}" srcOrd="0" destOrd="0" presId="urn:microsoft.com/office/officeart/2005/8/layout/process2"/>
    <dgm:cxn modelId="{D8673317-81A0-4333-BC48-ADE9E099549D}" type="presParOf" srcId="{3A2612B4-E66D-4001-9C46-DAA60F188ED4}" destId="{D156D74A-4B27-4453-A29B-2ED48D7B1B3F}" srcOrd="1" destOrd="0" presId="urn:microsoft.com/office/officeart/2005/8/layout/process2"/>
    <dgm:cxn modelId="{6794B3B6-BA1A-4A30-80DC-9CE4EDB2C079}" type="presParOf" srcId="{D156D74A-4B27-4453-A29B-2ED48D7B1B3F}" destId="{DE5F013F-7D3B-4718-B4EC-120BC4231CB9}" srcOrd="0" destOrd="0" presId="urn:microsoft.com/office/officeart/2005/8/layout/process2"/>
    <dgm:cxn modelId="{26BB3CF7-B962-4193-9B1C-340ADA9CBC4C}" type="presParOf" srcId="{3A2612B4-E66D-4001-9C46-DAA60F188ED4}" destId="{C787DF13-2AE0-463B-AE38-92AE3272738D}" srcOrd="2" destOrd="0" presId="urn:microsoft.com/office/officeart/2005/8/layout/process2"/>
    <dgm:cxn modelId="{0BB96C29-8ED7-4E3C-9AF7-74037C3DA4FB}" type="presParOf" srcId="{3A2612B4-E66D-4001-9C46-DAA60F188ED4}" destId="{CDDAE747-28E9-47FE-8F3C-15C9C870F7E9}" srcOrd="3" destOrd="0" presId="urn:microsoft.com/office/officeart/2005/8/layout/process2"/>
    <dgm:cxn modelId="{2D99185E-3D40-40A9-931D-C04599826263}" type="presParOf" srcId="{CDDAE747-28E9-47FE-8F3C-15C9C870F7E9}" destId="{BBF9F4C1-291C-4D92-BBF7-D8B4B29ABB08}" srcOrd="0" destOrd="0" presId="urn:microsoft.com/office/officeart/2005/8/layout/process2"/>
    <dgm:cxn modelId="{01651FBE-D12C-42F3-8572-BF5DAFA7C4E7}" type="presParOf" srcId="{3A2612B4-E66D-4001-9C46-DAA60F188ED4}" destId="{2BA08582-FDFE-4F92-A4E3-EFEC73D7F457}" srcOrd="4" destOrd="0" presId="urn:microsoft.com/office/officeart/2005/8/layout/process2"/>
    <dgm:cxn modelId="{55A46F13-57E8-4584-8EEC-3638D5CD4EF2}" type="presParOf" srcId="{3A2612B4-E66D-4001-9C46-DAA60F188ED4}" destId="{53D2F572-8966-4C1D-BD7C-CE4141F994D6}" srcOrd="5" destOrd="0" presId="urn:microsoft.com/office/officeart/2005/8/layout/process2"/>
    <dgm:cxn modelId="{84E85265-BB70-43B8-AE8E-3FEDCE0E0C64}" type="presParOf" srcId="{53D2F572-8966-4C1D-BD7C-CE4141F994D6}" destId="{626C1407-4227-4E09-9814-9B1D44314C63}" srcOrd="0" destOrd="0" presId="urn:microsoft.com/office/officeart/2005/8/layout/process2"/>
    <dgm:cxn modelId="{07218B5A-EA1D-4F8C-BD14-974B27E5DFDE}" type="presParOf" srcId="{3A2612B4-E66D-4001-9C46-DAA60F188ED4}" destId="{54753254-ECD0-44B1-94C0-E5D6B6A626CE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F9583D-C993-433C-9879-A45187633B79}" type="doc">
      <dgm:prSet loTypeId="urn:microsoft.com/office/officeart/2005/8/layout/balance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832074-DE73-49E5-B620-6EEC96419FE5}">
      <dgm:prSet phldrT="[Text]"/>
      <dgm:spPr/>
      <dgm:t>
        <a:bodyPr/>
        <a:lstStyle/>
        <a:p>
          <a:r>
            <a:rPr lang="es-EC" dirty="0" smtClean="0"/>
            <a:t>Ventajas</a:t>
          </a:r>
          <a:endParaRPr lang="en-US" dirty="0"/>
        </a:p>
      </dgm:t>
    </dgm:pt>
    <dgm:pt modelId="{8F13D9D4-ACE2-42E6-A629-DA2542DE61AC}" type="parTrans" cxnId="{B6705272-D0B7-49E5-B72E-76730276AAAE}">
      <dgm:prSet/>
      <dgm:spPr/>
      <dgm:t>
        <a:bodyPr/>
        <a:lstStyle/>
        <a:p>
          <a:endParaRPr lang="en-US"/>
        </a:p>
      </dgm:t>
    </dgm:pt>
    <dgm:pt modelId="{2821E9EC-B358-4F67-AAD5-6BBB4173DAD1}" type="sibTrans" cxnId="{B6705272-D0B7-49E5-B72E-76730276AAAE}">
      <dgm:prSet/>
      <dgm:spPr/>
      <dgm:t>
        <a:bodyPr/>
        <a:lstStyle/>
        <a:p>
          <a:endParaRPr lang="en-US"/>
        </a:p>
      </dgm:t>
    </dgm:pt>
    <dgm:pt modelId="{C1E8DFA1-F313-4C1E-996D-8654A15205F8}">
      <dgm:prSet phldrT="[Text]"/>
      <dgm:spPr/>
      <dgm:t>
        <a:bodyPr/>
        <a:lstStyle/>
        <a:p>
          <a:r>
            <a:rPr lang="es-EC" dirty="0" smtClean="0"/>
            <a:t>No Costos Adicionales</a:t>
          </a:r>
          <a:endParaRPr lang="en-US" dirty="0"/>
        </a:p>
      </dgm:t>
    </dgm:pt>
    <dgm:pt modelId="{F9B60F8E-5385-4B27-A334-5FDAB4C164C3}" type="parTrans" cxnId="{380FE4B5-03B4-45BC-BBB6-2A07396F31FA}">
      <dgm:prSet/>
      <dgm:spPr/>
      <dgm:t>
        <a:bodyPr/>
        <a:lstStyle/>
        <a:p>
          <a:endParaRPr lang="en-US"/>
        </a:p>
      </dgm:t>
    </dgm:pt>
    <dgm:pt modelId="{27D6F8D8-1512-4FAB-BF20-A420DF793ADF}" type="sibTrans" cxnId="{380FE4B5-03B4-45BC-BBB6-2A07396F31FA}">
      <dgm:prSet/>
      <dgm:spPr/>
      <dgm:t>
        <a:bodyPr/>
        <a:lstStyle/>
        <a:p>
          <a:endParaRPr lang="en-US"/>
        </a:p>
      </dgm:t>
    </dgm:pt>
    <dgm:pt modelId="{943DD81C-973B-4CC2-BB19-CFB51B551909}">
      <dgm:prSet phldrT="[Text]"/>
      <dgm:spPr/>
      <dgm:t>
        <a:bodyPr/>
        <a:lstStyle/>
        <a:p>
          <a:r>
            <a:rPr lang="es-EC" dirty="0" smtClean="0"/>
            <a:t>Bienestar Económico</a:t>
          </a:r>
          <a:endParaRPr lang="en-US" dirty="0"/>
        </a:p>
      </dgm:t>
    </dgm:pt>
    <dgm:pt modelId="{7A05EE61-26CA-42CD-B522-975D5711408B}" type="parTrans" cxnId="{677ADBE8-CFDF-4502-8715-361401E0F499}">
      <dgm:prSet/>
      <dgm:spPr/>
      <dgm:t>
        <a:bodyPr/>
        <a:lstStyle/>
        <a:p>
          <a:endParaRPr lang="en-US"/>
        </a:p>
      </dgm:t>
    </dgm:pt>
    <dgm:pt modelId="{E59E06D1-7C31-4BAC-A023-29B0ECD20358}" type="sibTrans" cxnId="{677ADBE8-CFDF-4502-8715-361401E0F499}">
      <dgm:prSet/>
      <dgm:spPr/>
      <dgm:t>
        <a:bodyPr/>
        <a:lstStyle/>
        <a:p>
          <a:endParaRPr lang="en-US"/>
        </a:p>
      </dgm:t>
    </dgm:pt>
    <dgm:pt modelId="{D5158040-5A13-4590-BE43-B008DEDAC498}">
      <dgm:prSet phldrT="[Text]"/>
      <dgm:spPr/>
      <dgm:t>
        <a:bodyPr/>
        <a:lstStyle/>
        <a:p>
          <a:r>
            <a:rPr lang="es-EC" dirty="0" smtClean="0"/>
            <a:t>Desventajas</a:t>
          </a:r>
          <a:endParaRPr lang="en-US" dirty="0"/>
        </a:p>
      </dgm:t>
    </dgm:pt>
    <dgm:pt modelId="{3C1790C7-FB5E-420A-B702-2BBB164C762C}" type="parTrans" cxnId="{020C124A-4A55-41C3-A975-3939623B93A1}">
      <dgm:prSet/>
      <dgm:spPr/>
      <dgm:t>
        <a:bodyPr/>
        <a:lstStyle/>
        <a:p>
          <a:endParaRPr lang="en-US"/>
        </a:p>
      </dgm:t>
    </dgm:pt>
    <dgm:pt modelId="{C2517982-3E86-4FCD-AEBA-FB1CC6E0A825}" type="sibTrans" cxnId="{020C124A-4A55-41C3-A975-3939623B93A1}">
      <dgm:prSet/>
      <dgm:spPr/>
      <dgm:t>
        <a:bodyPr/>
        <a:lstStyle/>
        <a:p>
          <a:endParaRPr lang="en-US"/>
        </a:p>
      </dgm:t>
    </dgm:pt>
    <dgm:pt modelId="{7F6FFD6E-7FA5-4BD6-9734-B114DEC8CE42}">
      <dgm:prSet phldrT="[Text]"/>
      <dgm:spPr/>
      <dgm:t>
        <a:bodyPr/>
        <a:lstStyle/>
        <a:p>
          <a:r>
            <a:rPr lang="es-EC" dirty="0" smtClean="0"/>
            <a:t>No hay uso de tarjetas de crédito</a:t>
          </a:r>
          <a:endParaRPr lang="en-US" dirty="0"/>
        </a:p>
      </dgm:t>
    </dgm:pt>
    <dgm:pt modelId="{EB66586E-BB58-4922-B855-96EF12E874CB}" type="parTrans" cxnId="{015ADF2A-D81E-4389-B38B-23DE8888E17C}">
      <dgm:prSet/>
      <dgm:spPr/>
      <dgm:t>
        <a:bodyPr/>
        <a:lstStyle/>
        <a:p>
          <a:endParaRPr lang="en-US"/>
        </a:p>
      </dgm:t>
    </dgm:pt>
    <dgm:pt modelId="{985C88B9-C140-4711-B2AE-1652E3681AAD}" type="sibTrans" cxnId="{015ADF2A-D81E-4389-B38B-23DE8888E17C}">
      <dgm:prSet/>
      <dgm:spPr/>
      <dgm:t>
        <a:bodyPr/>
        <a:lstStyle/>
        <a:p>
          <a:endParaRPr lang="en-US"/>
        </a:p>
      </dgm:t>
    </dgm:pt>
    <dgm:pt modelId="{A776BC98-DC93-4A61-8A61-6C439F0279C5}">
      <dgm:prSet phldrT="[Text]"/>
      <dgm:spPr/>
      <dgm:t>
        <a:bodyPr/>
        <a:lstStyle/>
        <a:p>
          <a:r>
            <a:rPr lang="es-EC" dirty="0" smtClean="0"/>
            <a:t>Depósitos inmovilizados por un período de tiempo</a:t>
          </a:r>
          <a:endParaRPr lang="en-US" dirty="0"/>
        </a:p>
      </dgm:t>
    </dgm:pt>
    <dgm:pt modelId="{5C24EDD4-18AD-46A5-BE9F-45C00A43A925}" type="parTrans" cxnId="{83F49FEC-0609-4950-8792-D1701677E147}">
      <dgm:prSet/>
      <dgm:spPr/>
      <dgm:t>
        <a:bodyPr/>
        <a:lstStyle/>
        <a:p>
          <a:endParaRPr lang="en-US"/>
        </a:p>
      </dgm:t>
    </dgm:pt>
    <dgm:pt modelId="{1272D644-CC1E-43D2-BED2-832F6939A59D}" type="sibTrans" cxnId="{83F49FEC-0609-4950-8792-D1701677E147}">
      <dgm:prSet/>
      <dgm:spPr/>
      <dgm:t>
        <a:bodyPr/>
        <a:lstStyle/>
        <a:p>
          <a:endParaRPr lang="en-US"/>
        </a:p>
      </dgm:t>
    </dgm:pt>
    <dgm:pt modelId="{973BD395-0355-4EFD-8E75-CE6AE48B369F}">
      <dgm:prSet phldrT="[Text]"/>
      <dgm:spPr/>
      <dgm:t>
        <a:bodyPr/>
        <a:lstStyle/>
        <a:p>
          <a:r>
            <a:rPr lang="es-EC" dirty="0" smtClean="0"/>
            <a:t>Mayor motivación</a:t>
          </a:r>
          <a:endParaRPr lang="en-US" dirty="0"/>
        </a:p>
      </dgm:t>
    </dgm:pt>
    <dgm:pt modelId="{6D81AB52-0BA2-48CA-9C14-7E3E8E2EB318}" type="parTrans" cxnId="{4FB2657B-312D-402C-B766-0DCBBE5F199D}">
      <dgm:prSet/>
      <dgm:spPr/>
      <dgm:t>
        <a:bodyPr/>
        <a:lstStyle/>
        <a:p>
          <a:endParaRPr lang="en-US"/>
        </a:p>
      </dgm:t>
    </dgm:pt>
    <dgm:pt modelId="{2DE5A77A-060E-4017-A3A3-7B159204324D}" type="sibTrans" cxnId="{4FB2657B-312D-402C-B766-0DCBBE5F199D}">
      <dgm:prSet/>
      <dgm:spPr/>
      <dgm:t>
        <a:bodyPr/>
        <a:lstStyle/>
        <a:p>
          <a:endParaRPr lang="en-US"/>
        </a:p>
      </dgm:t>
    </dgm:pt>
    <dgm:pt modelId="{8D8ECA3D-796B-4326-8A95-AF503B8ECC4E}">
      <dgm:prSet phldrT="[Text]"/>
      <dgm:spPr/>
      <dgm:t>
        <a:bodyPr/>
        <a:lstStyle/>
        <a:p>
          <a:r>
            <a:rPr lang="es-EC" dirty="0" smtClean="0"/>
            <a:t>Medio Económico de Financiamiento</a:t>
          </a:r>
          <a:endParaRPr lang="en-US" dirty="0"/>
        </a:p>
      </dgm:t>
    </dgm:pt>
    <dgm:pt modelId="{B23C9CCD-3F8B-4609-BB3C-EDCDEE548585}" type="parTrans" cxnId="{3294490E-7A4D-47D3-A5CF-9DC2DC8BFF51}">
      <dgm:prSet/>
      <dgm:spPr/>
      <dgm:t>
        <a:bodyPr/>
        <a:lstStyle/>
        <a:p>
          <a:endParaRPr lang="en-US"/>
        </a:p>
      </dgm:t>
    </dgm:pt>
    <dgm:pt modelId="{CA0DD4ED-E8D3-42C4-B3E2-D1C0911686F4}" type="sibTrans" cxnId="{3294490E-7A4D-47D3-A5CF-9DC2DC8BFF51}">
      <dgm:prSet/>
      <dgm:spPr/>
      <dgm:t>
        <a:bodyPr/>
        <a:lstStyle/>
        <a:p>
          <a:endParaRPr lang="en-US"/>
        </a:p>
      </dgm:t>
    </dgm:pt>
    <dgm:pt modelId="{C54CF74A-D6C5-479D-B30E-62C5018EBDE8}" type="pres">
      <dgm:prSet presAssocID="{ECF9583D-C993-433C-9879-A45187633B79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3848F3-2270-4F8B-8F30-4CAAE0D51A22}" type="pres">
      <dgm:prSet presAssocID="{ECF9583D-C993-433C-9879-A45187633B79}" presName="dummyMaxCanvas" presStyleCnt="0"/>
      <dgm:spPr/>
    </dgm:pt>
    <dgm:pt modelId="{DB87ECCD-F5A7-4FB7-ADFD-20ECDE8B9162}" type="pres">
      <dgm:prSet presAssocID="{ECF9583D-C993-433C-9879-A45187633B79}" presName="parentComposite" presStyleCnt="0"/>
      <dgm:spPr/>
    </dgm:pt>
    <dgm:pt modelId="{56D72B3D-FAAB-44F5-A807-E9A6B93C2F78}" type="pres">
      <dgm:prSet presAssocID="{ECF9583D-C993-433C-9879-A45187633B79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AD19FDBE-A2B1-4210-A075-240EA16992AC}" type="pres">
      <dgm:prSet presAssocID="{ECF9583D-C993-433C-9879-A45187633B79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11F7DC7B-927D-449B-A441-6C8B280590CB}" type="pres">
      <dgm:prSet presAssocID="{ECF9583D-C993-433C-9879-A45187633B79}" presName="childrenComposite" presStyleCnt="0"/>
      <dgm:spPr/>
    </dgm:pt>
    <dgm:pt modelId="{439E868E-CB73-4F4B-A433-F111E419C29A}" type="pres">
      <dgm:prSet presAssocID="{ECF9583D-C993-433C-9879-A45187633B79}" presName="dummyMaxCanvas_ChildArea" presStyleCnt="0"/>
      <dgm:spPr/>
    </dgm:pt>
    <dgm:pt modelId="{38695C8C-D8B0-4E97-AFEF-8AAFA2E52EE9}" type="pres">
      <dgm:prSet presAssocID="{ECF9583D-C993-433C-9879-A45187633B79}" presName="fulcrum" presStyleLbl="alignAccFollowNode1" presStyleIdx="2" presStyleCnt="4"/>
      <dgm:spPr/>
    </dgm:pt>
    <dgm:pt modelId="{3D9BAD00-2808-4812-8A3C-9325C938B3E4}" type="pres">
      <dgm:prSet presAssocID="{ECF9583D-C993-433C-9879-A45187633B79}" presName="balance_42" presStyleLbl="alignAccFollowNode1" presStyleIdx="3" presStyleCnt="4">
        <dgm:presLayoutVars>
          <dgm:bulletEnabled val="1"/>
        </dgm:presLayoutVars>
      </dgm:prSet>
      <dgm:spPr/>
    </dgm:pt>
    <dgm:pt modelId="{939D5473-E665-4B3E-8793-ACCEB44A03BE}" type="pres">
      <dgm:prSet presAssocID="{ECF9583D-C993-433C-9879-A45187633B79}" presName="left_42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AFB17C-2D0D-476C-A8C9-ECBD9AF2F9E7}" type="pres">
      <dgm:prSet presAssocID="{ECF9583D-C993-433C-9879-A45187633B79}" presName="left_42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0F0E7-8E2E-42D3-951F-D2852DF98FFD}" type="pres">
      <dgm:prSet presAssocID="{ECF9583D-C993-433C-9879-A45187633B79}" presName="left_42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D338C1-F7B3-472C-9B71-061BEE7E5807}" type="pres">
      <dgm:prSet presAssocID="{ECF9583D-C993-433C-9879-A45187633B79}" presName="left_42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134598-F763-414D-881D-F513819170CE}" type="pres">
      <dgm:prSet presAssocID="{ECF9583D-C993-433C-9879-A45187633B79}" presName="right_42_1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148CA8-9F22-4637-9B80-ACADC1664F40}" type="pres">
      <dgm:prSet presAssocID="{ECF9583D-C993-433C-9879-A45187633B79}" presName="right_42_2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EB4C09-D014-498A-8672-2F0E2DF6316A}" type="presOf" srcId="{943DD81C-973B-4CC2-BB19-CFB51B551909}" destId="{D4AFB17C-2D0D-476C-A8C9-ECBD9AF2F9E7}" srcOrd="0" destOrd="0" presId="urn:microsoft.com/office/officeart/2005/8/layout/balance1"/>
    <dgm:cxn modelId="{F3648CD2-B8C3-4CA5-800C-E9B303E6375C}" type="presOf" srcId="{ECF9583D-C993-433C-9879-A45187633B79}" destId="{C54CF74A-D6C5-479D-B30E-62C5018EBDE8}" srcOrd="0" destOrd="0" presId="urn:microsoft.com/office/officeart/2005/8/layout/balance1"/>
    <dgm:cxn modelId="{F93C4A45-939D-44E8-A0D8-23F424EF4660}" type="presOf" srcId="{8D8ECA3D-796B-4326-8A95-AF503B8ECC4E}" destId="{E3D338C1-F7B3-472C-9B71-061BEE7E5807}" srcOrd="0" destOrd="0" presId="urn:microsoft.com/office/officeart/2005/8/layout/balance1"/>
    <dgm:cxn modelId="{020C124A-4A55-41C3-A975-3939623B93A1}" srcId="{ECF9583D-C993-433C-9879-A45187633B79}" destId="{D5158040-5A13-4590-BE43-B008DEDAC498}" srcOrd="1" destOrd="0" parTransId="{3C1790C7-FB5E-420A-B702-2BBB164C762C}" sibTransId="{C2517982-3E86-4FCD-AEBA-FB1CC6E0A825}"/>
    <dgm:cxn modelId="{373814B2-48DA-4938-82C4-FB667A986581}" type="presOf" srcId="{51832074-DE73-49E5-B620-6EEC96419FE5}" destId="{56D72B3D-FAAB-44F5-A807-E9A6B93C2F78}" srcOrd="0" destOrd="0" presId="urn:microsoft.com/office/officeart/2005/8/layout/balance1"/>
    <dgm:cxn modelId="{015ADF2A-D81E-4389-B38B-23DE8888E17C}" srcId="{D5158040-5A13-4590-BE43-B008DEDAC498}" destId="{7F6FFD6E-7FA5-4BD6-9734-B114DEC8CE42}" srcOrd="0" destOrd="0" parTransId="{EB66586E-BB58-4922-B855-96EF12E874CB}" sibTransId="{985C88B9-C140-4711-B2AE-1652E3681AAD}"/>
    <dgm:cxn modelId="{403C6D12-AF56-4169-97AD-EA5D94BD20C0}" type="presOf" srcId="{973BD395-0355-4EFD-8E75-CE6AE48B369F}" destId="{1660F0E7-8E2E-42D3-951F-D2852DF98FFD}" srcOrd="0" destOrd="0" presId="urn:microsoft.com/office/officeart/2005/8/layout/balance1"/>
    <dgm:cxn modelId="{6CBAA774-7137-4BC3-B80C-68F6AB5BFBFB}" type="presOf" srcId="{7F6FFD6E-7FA5-4BD6-9734-B114DEC8CE42}" destId="{1A134598-F763-414D-881D-F513819170CE}" srcOrd="0" destOrd="0" presId="urn:microsoft.com/office/officeart/2005/8/layout/balance1"/>
    <dgm:cxn modelId="{380FE4B5-03B4-45BC-BBB6-2A07396F31FA}" srcId="{51832074-DE73-49E5-B620-6EEC96419FE5}" destId="{C1E8DFA1-F313-4C1E-996D-8654A15205F8}" srcOrd="0" destOrd="0" parTransId="{F9B60F8E-5385-4B27-A334-5FDAB4C164C3}" sibTransId="{27D6F8D8-1512-4FAB-BF20-A420DF793ADF}"/>
    <dgm:cxn modelId="{56AB984D-28F6-494F-8ABC-5BD5D120058C}" type="presOf" srcId="{A776BC98-DC93-4A61-8A61-6C439F0279C5}" destId="{F3148CA8-9F22-4637-9B80-ACADC1664F40}" srcOrd="0" destOrd="0" presId="urn:microsoft.com/office/officeart/2005/8/layout/balance1"/>
    <dgm:cxn modelId="{4FB2657B-312D-402C-B766-0DCBBE5F199D}" srcId="{51832074-DE73-49E5-B620-6EEC96419FE5}" destId="{973BD395-0355-4EFD-8E75-CE6AE48B369F}" srcOrd="2" destOrd="0" parTransId="{6D81AB52-0BA2-48CA-9C14-7E3E8E2EB318}" sibTransId="{2DE5A77A-060E-4017-A3A3-7B159204324D}"/>
    <dgm:cxn modelId="{3294490E-7A4D-47D3-A5CF-9DC2DC8BFF51}" srcId="{51832074-DE73-49E5-B620-6EEC96419FE5}" destId="{8D8ECA3D-796B-4326-8A95-AF503B8ECC4E}" srcOrd="3" destOrd="0" parTransId="{B23C9CCD-3F8B-4609-BB3C-EDCDEE548585}" sibTransId="{CA0DD4ED-E8D3-42C4-B3E2-D1C0911686F4}"/>
    <dgm:cxn modelId="{83F49FEC-0609-4950-8792-D1701677E147}" srcId="{D5158040-5A13-4590-BE43-B008DEDAC498}" destId="{A776BC98-DC93-4A61-8A61-6C439F0279C5}" srcOrd="1" destOrd="0" parTransId="{5C24EDD4-18AD-46A5-BE9F-45C00A43A925}" sibTransId="{1272D644-CC1E-43D2-BED2-832F6939A59D}"/>
    <dgm:cxn modelId="{F01FBD64-5507-4031-AA83-BE4CEA25A24F}" type="presOf" srcId="{D5158040-5A13-4590-BE43-B008DEDAC498}" destId="{AD19FDBE-A2B1-4210-A075-240EA16992AC}" srcOrd="0" destOrd="0" presId="urn:microsoft.com/office/officeart/2005/8/layout/balance1"/>
    <dgm:cxn modelId="{677ADBE8-CFDF-4502-8715-361401E0F499}" srcId="{51832074-DE73-49E5-B620-6EEC96419FE5}" destId="{943DD81C-973B-4CC2-BB19-CFB51B551909}" srcOrd="1" destOrd="0" parTransId="{7A05EE61-26CA-42CD-B522-975D5711408B}" sibTransId="{E59E06D1-7C31-4BAC-A023-29B0ECD20358}"/>
    <dgm:cxn modelId="{4985B26C-DCED-4BD0-AC59-8CBC01BF263C}" type="presOf" srcId="{C1E8DFA1-F313-4C1E-996D-8654A15205F8}" destId="{939D5473-E665-4B3E-8793-ACCEB44A03BE}" srcOrd="0" destOrd="0" presId="urn:microsoft.com/office/officeart/2005/8/layout/balance1"/>
    <dgm:cxn modelId="{B6705272-D0B7-49E5-B72E-76730276AAAE}" srcId="{ECF9583D-C993-433C-9879-A45187633B79}" destId="{51832074-DE73-49E5-B620-6EEC96419FE5}" srcOrd="0" destOrd="0" parTransId="{8F13D9D4-ACE2-42E6-A629-DA2542DE61AC}" sibTransId="{2821E9EC-B358-4F67-AAD5-6BBB4173DAD1}"/>
    <dgm:cxn modelId="{9C4DA054-DAD6-43DC-8BAF-AAAFCB403944}" type="presParOf" srcId="{C54CF74A-D6C5-479D-B30E-62C5018EBDE8}" destId="{4A3848F3-2270-4F8B-8F30-4CAAE0D51A22}" srcOrd="0" destOrd="0" presId="urn:microsoft.com/office/officeart/2005/8/layout/balance1"/>
    <dgm:cxn modelId="{4101C0A0-A082-44ED-A4AC-E633B6554E9E}" type="presParOf" srcId="{C54CF74A-D6C5-479D-B30E-62C5018EBDE8}" destId="{DB87ECCD-F5A7-4FB7-ADFD-20ECDE8B9162}" srcOrd="1" destOrd="0" presId="urn:microsoft.com/office/officeart/2005/8/layout/balance1"/>
    <dgm:cxn modelId="{60AEBBF8-E805-4B37-B1C5-69F2AA0E501A}" type="presParOf" srcId="{DB87ECCD-F5A7-4FB7-ADFD-20ECDE8B9162}" destId="{56D72B3D-FAAB-44F5-A807-E9A6B93C2F78}" srcOrd="0" destOrd="0" presId="urn:microsoft.com/office/officeart/2005/8/layout/balance1"/>
    <dgm:cxn modelId="{0917AF15-3C1B-412D-917F-0DC19FFDC9AA}" type="presParOf" srcId="{DB87ECCD-F5A7-4FB7-ADFD-20ECDE8B9162}" destId="{AD19FDBE-A2B1-4210-A075-240EA16992AC}" srcOrd="1" destOrd="0" presId="urn:microsoft.com/office/officeart/2005/8/layout/balance1"/>
    <dgm:cxn modelId="{40F75A09-F57F-4105-A6A2-9735DE704385}" type="presParOf" srcId="{C54CF74A-D6C5-479D-B30E-62C5018EBDE8}" destId="{11F7DC7B-927D-449B-A441-6C8B280590CB}" srcOrd="2" destOrd="0" presId="urn:microsoft.com/office/officeart/2005/8/layout/balance1"/>
    <dgm:cxn modelId="{E9B23468-55CA-48B2-AA47-2A0CC05B3113}" type="presParOf" srcId="{11F7DC7B-927D-449B-A441-6C8B280590CB}" destId="{439E868E-CB73-4F4B-A433-F111E419C29A}" srcOrd="0" destOrd="0" presId="urn:microsoft.com/office/officeart/2005/8/layout/balance1"/>
    <dgm:cxn modelId="{1791207F-B443-4D0A-A1B9-D74BB527C4C0}" type="presParOf" srcId="{11F7DC7B-927D-449B-A441-6C8B280590CB}" destId="{38695C8C-D8B0-4E97-AFEF-8AAFA2E52EE9}" srcOrd="1" destOrd="0" presId="urn:microsoft.com/office/officeart/2005/8/layout/balance1"/>
    <dgm:cxn modelId="{4EA088C6-46A3-4DF4-8CF5-731B5BB6AD4F}" type="presParOf" srcId="{11F7DC7B-927D-449B-A441-6C8B280590CB}" destId="{3D9BAD00-2808-4812-8A3C-9325C938B3E4}" srcOrd="2" destOrd="0" presId="urn:microsoft.com/office/officeart/2005/8/layout/balance1"/>
    <dgm:cxn modelId="{690DB3B4-1B91-4474-ABDF-BA55ABDC1646}" type="presParOf" srcId="{11F7DC7B-927D-449B-A441-6C8B280590CB}" destId="{939D5473-E665-4B3E-8793-ACCEB44A03BE}" srcOrd="3" destOrd="0" presId="urn:microsoft.com/office/officeart/2005/8/layout/balance1"/>
    <dgm:cxn modelId="{E80D8241-3C23-44FE-BE68-328D32711F85}" type="presParOf" srcId="{11F7DC7B-927D-449B-A441-6C8B280590CB}" destId="{D4AFB17C-2D0D-476C-A8C9-ECBD9AF2F9E7}" srcOrd="4" destOrd="0" presId="urn:microsoft.com/office/officeart/2005/8/layout/balance1"/>
    <dgm:cxn modelId="{47D0A9B3-694F-4580-9656-0A144DCC5A65}" type="presParOf" srcId="{11F7DC7B-927D-449B-A441-6C8B280590CB}" destId="{1660F0E7-8E2E-42D3-951F-D2852DF98FFD}" srcOrd="5" destOrd="0" presId="urn:microsoft.com/office/officeart/2005/8/layout/balance1"/>
    <dgm:cxn modelId="{3B6C3E74-B2AB-4471-AFE9-D7F507F0CCDE}" type="presParOf" srcId="{11F7DC7B-927D-449B-A441-6C8B280590CB}" destId="{E3D338C1-F7B3-472C-9B71-061BEE7E5807}" srcOrd="6" destOrd="0" presId="urn:microsoft.com/office/officeart/2005/8/layout/balance1"/>
    <dgm:cxn modelId="{5653D600-B4D2-4F26-9FEA-212BC38ACA1F}" type="presParOf" srcId="{11F7DC7B-927D-449B-A441-6C8B280590CB}" destId="{1A134598-F763-414D-881D-F513819170CE}" srcOrd="7" destOrd="0" presId="urn:microsoft.com/office/officeart/2005/8/layout/balance1"/>
    <dgm:cxn modelId="{F69E8505-79A3-474F-BDB1-E8AEB333D208}" type="presParOf" srcId="{11F7DC7B-927D-449B-A441-6C8B280590CB}" destId="{F3148CA8-9F22-4637-9B80-ACADC1664F40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A281A1-B114-49F8-AA9C-CCC37173167A}" type="doc">
      <dgm:prSet loTypeId="urn:microsoft.com/office/officeart/2005/8/layout/radial6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553E5B1-4B52-4C6E-9409-A13E805BD27B}">
      <dgm:prSet phldrT="[Text]"/>
      <dgm:spPr/>
      <dgm:t>
        <a:bodyPr/>
        <a:lstStyle/>
        <a:p>
          <a:r>
            <a:rPr lang="es-EC" dirty="0" smtClean="0"/>
            <a:t>Experiencias de Cajas de Ahorro y Crédito en Otros Países</a:t>
          </a:r>
          <a:endParaRPr lang="en-US" dirty="0"/>
        </a:p>
      </dgm:t>
    </dgm:pt>
    <dgm:pt modelId="{DABFEC8B-1487-461F-9B27-862FC75DFB77}" type="parTrans" cxnId="{DE6A64D1-6610-414F-B2AB-54C36794700F}">
      <dgm:prSet/>
      <dgm:spPr/>
      <dgm:t>
        <a:bodyPr/>
        <a:lstStyle/>
        <a:p>
          <a:endParaRPr lang="en-US"/>
        </a:p>
      </dgm:t>
    </dgm:pt>
    <dgm:pt modelId="{8BB2AC24-E6DC-4678-9089-30956FF49BD2}" type="sibTrans" cxnId="{DE6A64D1-6610-414F-B2AB-54C36794700F}">
      <dgm:prSet/>
      <dgm:spPr/>
      <dgm:t>
        <a:bodyPr/>
        <a:lstStyle/>
        <a:p>
          <a:endParaRPr lang="en-US"/>
        </a:p>
      </dgm:t>
    </dgm:pt>
    <dgm:pt modelId="{59702F40-4EA9-485F-8346-A29CF4DD9D4C}">
      <dgm:prSet phldrT="[Text]"/>
      <dgm:spPr/>
      <dgm:t>
        <a:bodyPr/>
        <a:lstStyle/>
        <a:p>
          <a:r>
            <a:rPr lang="es-EC" dirty="0" smtClean="0"/>
            <a:t>México</a:t>
          </a:r>
          <a:endParaRPr lang="en-US" dirty="0"/>
        </a:p>
      </dgm:t>
    </dgm:pt>
    <dgm:pt modelId="{7CA48F98-5401-4EED-8528-8CC3B22DD63D}" type="parTrans" cxnId="{9120E5A2-9DAB-42D2-8C48-154979BD6A87}">
      <dgm:prSet/>
      <dgm:spPr/>
      <dgm:t>
        <a:bodyPr/>
        <a:lstStyle/>
        <a:p>
          <a:endParaRPr lang="en-US"/>
        </a:p>
      </dgm:t>
    </dgm:pt>
    <dgm:pt modelId="{ECA624AB-C758-4B31-9375-84E89846CBD9}" type="sibTrans" cxnId="{9120E5A2-9DAB-42D2-8C48-154979BD6A87}">
      <dgm:prSet/>
      <dgm:spPr/>
      <dgm:t>
        <a:bodyPr/>
        <a:lstStyle/>
        <a:p>
          <a:endParaRPr lang="en-US"/>
        </a:p>
      </dgm:t>
    </dgm:pt>
    <dgm:pt modelId="{7CE33668-2ECF-4B14-BFF4-F065A820BA76}">
      <dgm:prSet phldrT="[Text]"/>
      <dgm:spPr/>
      <dgm:t>
        <a:bodyPr/>
        <a:lstStyle/>
        <a:p>
          <a:r>
            <a:rPr lang="es-EC" dirty="0" smtClean="0"/>
            <a:t>Colombia</a:t>
          </a:r>
          <a:endParaRPr lang="en-US" dirty="0"/>
        </a:p>
      </dgm:t>
    </dgm:pt>
    <dgm:pt modelId="{8550C00F-5D57-44E1-A330-245D9A38B5B6}" type="parTrans" cxnId="{85A688AD-536F-4275-8938-8DEC13B0B67B}">
      <dgm:prSet/>
      <dgm:spPr/>
      <dgm:t>
        <a:bodyPr/>
        <a:lstStyle/>
        <a:p>
          <a:endParaRPr lang="en-US"/>
        </a:p>
      </dgm:t>
    </dgm:pt>
    <dgm:pt modelId="{3B89F854-9212-4E50-AD6F-EF7D371CEC05}" type="sibTrans" cxnId="{85A688AD-536F-4275-8938-8DEC13B0B67B}">
      <dgm:prSet/>
      <dgm:spPr/>
      <dgm:t>
        <a:bodyPr/>
        <a:lstStyle/>
        <a:p>
          <a:endParaRPr lang="en-US"/>
        </a:p>
      </dgm:t>
    </dgm:pt>
    <dgm:pt modelId="{CC5A6144-1659-4C77-A804-B6416D6A32B2}">
      <dgm:prSet phldrT="[Text]"/>
      <dgm:spPr/>
      <dgm:t>
        <a:bodyPr/>
        <a:lstStyle/>
        <a:p>
          <a:r>
            <a:rPr lang="es-EC" dirty="0" smtClean="0"/>
            <a:t>Chile</a:t>
          </a:r>
          <a:endParaRPr lang="en-US" dirty="0"/>
        </a:p>
      </dgm:t>
    </dgm:pt>
    <dgm:pt modelId="{CDD69B84-EE07-4E4C-A3E0-F2138F053EEB}" type="parTrans" cxnId="{E032FB47-B860-4485-80DF-B02DC434EA80}">
      <dgm:prSet/>
      <dgm:spPr/>
      <dgm:t>
        <a:bodyPr/>
        <a:lstStyle/>
        <a:p>
          <a:endParaRPr lang="en-US"/>
        </a:p>
      </dgm:t>
    </dgm:pt>
    <dgm:pt modelId="{71E56CB2-C848-4A70-A047-1615C40623C2}" type="sibTrans" cxnId="{E032FB47-B860-4485-80DF-B02DC434EA80}">
      <dgm:prSet/>
      <dgm:spPr/>
      <dgm:t>
        <a:bodyPr/>
        <a:lstStyle/>
        <a:p>
          <a:endParaRPr lang="en-US"/>
        </a:p>
      </dgm:t>
    </dgm:pt>
    <dgm:pt modelId="{5479149D-8C74-4E00-8849-28C86F4D8703}">
      <dgm:prSet phldrT="[Text]"/>
      <dgm:spPr/>
      <dgm:t>
        <a:bodyPr/>
        <a:lstStyle/>
        <a:p>
          <a:r>
            <a:rPr lang="es-EC" dirty="0" smtClean="0"/>
            <a:t>Perú</a:t>
          </a:r>
          <a:endParaRPr lang="en-US" dirty="0"/>
        </a:p>
      </dgm:t>
    </dgm:pt>
    <dgm:pt modelId="{4C00BB10-7BE8-46EC-98D0-E3E42FEFF6E4}" type="parTrans" cxnId="{7BAC53E3-B253-4282-96CB-624BE00BE319}">
      <dgm:prSet/>
      <dgm:spPr/>
      <dgm:t>
        <a:bodyPr/>
        <a:lstStyle/>
        <a:p>
          <a:endParaRPr lang="en-US"/>
        </a:p>
      </dgm:t>
    </dgm:pt>
    <dgm:pt modelId="{BD75238A-44DA-4D53-B1E8-7F4074041F8A}" type="sibTrans" cxnId="{7BAC53E3-B253-4282-96CB-624BE00BE319}">
      <dgm:prSet/>
      <dgm:spPr/>
      <dgm:t>
        <a:bodyPr/>
        <a:lstStyle/>
        <a:p>
          <a:endParaRPr lang="en-US"/>
        </a:p>
      </dgm:t>
    </dgm:pt>
    <dgm:pt modelId="{9DE5B9D3-F8F8-4AF9-8D23-F1016C9713CB}" type="pres">
      <dgm:prSet presAssocID="{A1A281A1-B114-49F8-AA9C-CCC37173167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875F94-DA56-4E06-9F15-54C826411193}" type="pres">
      <dgm:prSet presAssocID="{9553E5B1-4B52-4C6E-9409-A13E805BD27B}" presName="centerShape" presStyleLbl="node0" presStyleIdx="0" presStyleCnt="1"/>
      <dgm:spPr/>
      <dgm:t>
        <a:bodyPr/>
        <a:lstStyle/>
        <a:p>
          <a:endParaRPr lang="en-US"/>
        </a:p>
      </dgm:t>
    </dgm:pt>
    <dgm:pt modelId="{5EF8ADFE-9C17-4E37-8C9F-12133DB3AE1C}" type="pres">
      <dgm:prSet presAssocID="{59702F40-4EA9-485F-8346-A29CF4DD9D4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34032B-F9C3-4548-A628-F1039C20EC5C}" type="pres">
      <dgm:prSet presAssocID="{59702F40-4EA9-485F-8346-A29CF4DD9D4C}" presName="dummy" presStyleCnt="0"/>
      <dgm:spPr/>
    </dgm:pt>
    <dgm:pt modelId="{A1801393-811E-41A5-AFF3-81D7DED8D7AB}" type="pres">
      <dgm:prSet presAssocID="{ECA624AB-C758-4B31-9375-84E89846CBD9}" presName="sibTrans" presStyleLbl="sibTrans2D1" presStyleIdx="0" presStyleCnt="4"/>
      <dgm:spPr/>
      <dgm:t>
        <a:bodyPr/>
        <a:lstStyle/>
        <a:p>
          <a:endParaRPr lang="en-US"/>
        </a:p>
      </dgm:t>
    </dgm:pt>
    <dgm:pt modelId="{665D5898-71D5-419A-A1E8-39A013668523}" type="pres">
      <dgm:prSet presAssocID="{7CE33668-2ECF-4B14-BFF4-F065A820BA7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ABE758-A27F-45A4-B907-0B6D67E15BA6}" type="pres">
      <dgm:prSet presAssocID="{7CE33668-2ECF-4B14-BFF4-F065A820BA76}" presName="dummy" presStyleCnt="0"/>
      <dgm:spPr/>
    </dgm:pt>
    <dgm:pt modelId="{E698C9A4-E4C3-4F40-AC7C-D14BCB260C6A}" type="pres">
      <dgm:prSet presAssocID="{3B89F854-9212-4E50-AD6F-EF7D371CEC0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93C7258-8631-451B-917E-A6F99544EF1A}" type="pres">
      <dgm:prSet presAssocID="{CC5A6144-1659-4C77-A804-B6416D6A32B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22001-3D20-4253-9878-39768182CE70}" type="pres">
      <dgm:prSet presAssocID="{CC5A6144-1659-4C77-A804-B6416D6A32B2}" presName="dummy" presStyleCnt="0"/>
      <dgm:spPr/>
    </dgm:pt>
    <dgm:pt modelId="{8E81C1B7-212A-4121-A5A8-D95045ECC116}" type="pres">
      <dgm:prSet presAssocID="{71E56CB2-C848-4A70-A047-1615C40623C2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BECECED-5371-44C2-AEE1-050AA62634AC}" type="pres">
      <dgm:prSet presAssocID="{5479149D-8C74-4E00-8849-28C86F4D870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2C73B0-E001-4252-8E8D-9B26CE2F6BFD}" type="pres">
      <dgm:prSet presAssocID="{5479149D-8C74-4E00-8849-28C86F4D8703}" presName="dummy" presStyleCnt="0"/>
      <dgm:spPr/>
    </dgm:pt>
    <dgm:pt modelId="{A2410792-EA2A-4435-A3F6-C4E316EC776C}" type="pres">
      <dgm:prSet presAssocID="{BD75238A-44DA-4D53-B1E8-7F4074041F8A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0F3FDA0D-8742-487A-A2F9-2FC32DA877D0}" type="presOf" srcId="{BD75238A-44DA-4D53-B1E8-7F4074041F8A}" destId="{A2410792-EA2A-4435-A3F6-C4E316EC776C}" srcOrd="0" destOrd="0" presId="urn:microsoft.com/office/officeart/2005/8/layout/radial6"/>
    <dgm:cxn modelId="{85A688AD-536F-4275-8938-8DEC13B0B67B}" srcId="{9553E5B1-4B52-4C6E-9409-A13E805BD27B}" destId="{7CE33668-2ECF-4B14-BFF4-F065A820BA76}" srcOrd="1" destOrd="0" parTransId="{8550C00F-5D57-44E1-A330-245D9A38B5B6}" sibTransId="{3B89F854-9212-4E50-AD6F-EF7D371CEC05}"/>
    <dgm:cxn modelId="{C8CD3B72-F601-484C-9283-21241FDC8F15}" type="presOf" srcId="{5479149D-8C74-4E00-8849-28C86F4D8703}" destId="{CBECECED-5371-44C2-AEE1-050AA62634AC}" srcOrd="0" destOrd="0" presId="urn:microsoft.com/office/officeart/2005/8/layout/radial6"/>
    <dgm:cxn modelId="{49BA257F-C08E-40BB-A1FF-6DD2BD7A1E1E}" type="presOf" srcId="{7CE33668-2ECF-4B14-BFF4-F065A820BA76}" destId="{665D5898-71D5-419A-A1E8-39A013668523}" srcOrd="0" destOrd="0" presId="urn:microsoft.com/office/officeart/2005/8/layout/radial6"/>
    <dgm:cxn modelId="{7BAC53E3-B253-4282-96CB-624BE00BE319}" srcId="{9553E5B1-4B52-4C6E-9409-A13E805BD27B}" destId="{5479149D-8C74-4E00-8849-28C86F4D8703}" srcOrd="3" destOrd="0" parTransId="{4C00BB10-7BE8-46EC-98D0-E3E42FEFF6E4}" sibTransId="{BD75238A-44DA-4D53-B1E8-7F4074041F8A}"/>
    <dgm:cxn modelId="{E032FB47-B860-4485-80DF-B02DC434EA80}" srcId="{9553E5B1-4B52-4C6E-9409-A13E805BD27B}" destId="{CC5A6144-1659-4C77-A804-B6416D6A32B2}" srcOrd="2" destOrd="0" parTransId="{CDD69B84-EE07-4E4C-A3E0-F2138F053EEB}" sibTransId="{71E56CB2-C848-4A70-A047-1615C40623C2}"/>
    <dgm:cxn modelId="{F737C454-9515-400B-B541-680539724EBF}" type="presOf" srcId="{CC5A6144-1659-4C77-A804-B6416D6A32B2}" destId="{893C7258-8631-451B-917E-A6F99544EF1A}" srcOrd="0" destOrd="0" presId="urn:microsoft.com/office/officeart/2005/8/layout/radial6"/>
    <dgm:cxn modelId="{9120E5A2-9DAB-42D2-8C48-154979BD6A87}" srcId="{9553E5B1-4B52-4C6E-9409-A13E805BD27B}" destId="{59702F40-4EA9-485F-8346-A29CF4DD9D4C}" srcOrd="0" destOrd="0" parTransId="{7CA48F98-5401-4EED-8528-8CC3B22DD63D}" sibTransId="{ECA624AB-C758-4B31-9375-84E89846CBD9}"/>
    <dgm:cxn modelId="{6B79BA84-6B15-4087-AC87-9A9235FF26F0}" type="presOf" srcId="{ECA624AB-C758-4B31-9375-84E89846CBD9}" destId="{A1801393-811E-41A5-AFF3-81D7DED8D7AB}" srcOrd="0" destOrd="0" presId="urn:microsoft.com/office/officeart/2005/8/layout/radial6"/>
    <dgm:cxn modelId="{E98B554A-FB65-4067-B395-7BB147568FCC}" type="presOf" srcId="{59702F40-4EA9-485F-8346-A29CF4DD9D4C}" destId="{5EF8ADFE-9C17-4E37-8C9F-12133DB3AE1C}" srcOrd="0" destOrd="0" presId="urn:microsoft.com/office/officeart/2005/8/layout/radial6"/>
    <dgm:cxn modelId="{52FD14BC-301F-44AB-99F2-665439D51B79}" type="presOf" srcId="{A1A281A1-B114-49F8-AA9C-CCC37173167A}" destId="{9DE5B9D3-F8F8-4AF9-8D23-F1016C9713CB}" srcOrd="0" destOrd="0" presId="urn:microsoft.com/office/officeart/2005/8/layout/radial6"/>
    <dgm:cxn modelId="{603D0342-1399-4132-9E94-D2535EB82CD2}" type="presOf" srcId="{9553E5B1-4B52-4C6E-9409-A13E805BD27B}" destId="{57875F94-DA56-4E06-9F15-54C826411193}" srcOrd="0" destOrd="0" presId="urn:microsoft.com/office/officeart/2005/8/layout/radial6"/>
    <dgm:cxn modelId="{DE6A64D1-6610-414F-B2AB-54C36794700F}" srcId="{A1A281A1-B114-49F8-AA9C-CCC37173167A}" destId="{9553E5B1-4B52-4C6E-9409-A13E805BD27B}" srcOrd="0" destOrd="0" parTransId="{DABFEC8B-1487-461F-9B27-862FC75DFB77}" sibTransId="{8BB2AC24-E6DC-4678-9089-30956FF49BD2}"/>
    <dgm:cxn modelId="{3A531D3F-1FC9-498E-B3AE-DA39D6A40334}" type="presOf" srcId="{71E56CB2-C848-4A70-A047-1615C40623C2}" destId="{8E81C1B7-212A-4121-A5A8-D95045ECC116}" srcOrd="0" destOrd="0" presId="urn:microsoft.com/office/officeart/2005/8/layout/radial6"/>
    <dgm:cxn modelId="{64BCFD67-4A78-4600-9DD8-F24202119BF2}" type="presOf" srcId="{3B89F854-9212-4E50-AD6F-EF7D371CEC05}" destId="{E698C9A4-E4C3-4F40-AC7C-D14BCB260C6A}" srcOrd="0" destOrd="0" presId="urn:microsoft.com/office/officeart/2005/8/layout/radial6"/>
    <dgm:cxn modelId="{F70A435D-FA8E-4933-A965-18329CD9F21C}" type="presParOf" srcId="{9DE5B9D3-F8F8-4AF9-8D23-F1016C9713CB}" destId="{57875F94-DA56-4E06-9F15-54C826411193}" srcOrd="0" destOrd="0" presId="urn:microsoft.com/office/officeart/2005/8/layout/radial6"/>
    <dgm:cxn modelId="{A19459F9-00BD-4FF6-8313-F4223DCA920B}" type="presParOf" srcId="{9DE5B9D3-F8F8-4AF9-8D23-F1016C9713CB}" destId="{5EF8ADFE-9C17-4E37-8C9F-12133DB3AE1C}" srcOrd="1" destOrd="0" presId="urn:microsoft.com/office/officeart/2005/8/layout/radial6"/>
    <dgm:cxn modelId="{936C0EC9-8B9B-45D3-B91E-A22A7445D7BD}" type="presParOf" srcId="{9DE5B9D3-F8F8-4AF9-8D23-F1016C9713CB}" destId="{1434032B-F9C3-4548-A628-F1039C20EC5C}" srcOrd="2" destOrd="0" presId="urn:microsoft.com/office/officeart/2005/8/layout/radial6"/>
    <dgm:cxn modelId="{6E5F158A-FA49-4DE9-B5DD-717D2EBF1C2C}" type="presParOf" srcId="{9DE5B9D3-F8F8-4AF9-8D23-F1016C9713CB}" destId="{A1801393-811E-41A5-AFF3-81D7DED8D7AB}" srcOrd="3" destOrd="0" presId="urn:microsoft.com/office/officeart/2005/8/layout/radial6"/>
    <dgm:cxn modelId="{074093E8-8CFF-4497-898C-D76D49F80807}" type="presParOf" srcId="{9DE5B9D3-F8F8-4AF9-8D23-F1016C9713CB}" destId="{665D5898-71D5-419A-A1E8-39A013668523}" srcOrd="4" destOrd="0" presId="urn:microsoft.com/office/officeart/2005/8/layout/radial6"/>
    <dgm:cxn modelId="{24994BF1-EC91-444E-831F-BACDF203E21A}" type="presParOf" srcId="{9DE5B9D3-F8F8-4AF9-8D23-F1016C9713CB}" destId="{3EABE758-A27F-45A4-B907-0B6D67E15BA6}" srcOrd="5" destOrd="0" presId="urn:microsoft.com/office/officeart/2005/8/layout/radial6"/>
    <dgm:cxn modelId="{186CC088-91DA-475C-A2E8-601E24089563}" type="presParOf" srcId="{9DE5B9D3-F8F8-4AF9-8D23-F1016C9713CB}" destId="{E698C9A4-E4C3-4F40-AC7C-D14BCB260C6A}" srcOrd="6" destOrd="0" presId="urn:microsoft.com/office/officeart/2005/8/layout/radial6"/>
    <dgm:cxn modelId="{D4B2DA07-6175-4986-B08E-BF1AC2CE1AC0}" type="presParOf" srcId="{9DE5B9D3-F8F8-4AF9-8D23-F1016C9713CB}" destId="{893C7258-8631-451B-917E-A6F99544EF1A}" srcOrd="7" destOrd="0" presId="urn:microsoft.com/office/officeart/2005/8/layout/radial6"/>
    <dgm:cxn modelId="{BE2EDAD4-C045-4928-AC17-4FC2F807BBCF}" type="presParOf" srcId="{9DE5B9D3-F8F8-4AF9-8D23-F1016C9713CB}" destId="{0B722001-3D20-4253-9878-39768182CE70}" srcOrd="8" destOrd="0" presId="urn:microsoft.com/office/officeart/2005/8/layout/radial6"/>
    <dgm:cxn modelId="{5D4876FC-6ACF-459D-ACB0-950834D036D0}" type="presParOf" srcId="{9DE5B9D3-F8F8-4AF9-8D23-F1016C9713CB}" destId="{8E81C1B7-212A-4121-A5A8-D95045ECC116}" srcOrd="9" destOrd="0" presId="urn:microsoft.com/office/officeart/2005/8/layout/radial6"/>
    <dgm:cxn modelId="{B6E4FC7A-4651-4288-B217-2C0C25DAB74C}" type="presParOf" srcId="{9DE5B9D3-F8F8-4AF9-8D23-F1016C9713CB}" destId="{CBECECED-5371-44C2-AEE1-050AA62634AC}" srcOrd="10" destOrd="0" presId="urn:microsoft.com/office/officeart/2005/8/layout/radial6"/>
    <dgm:cxn modelId="{A5A15416-5BFD-400A-9E0C-C7DBC8189D79}" type="presParOf" srcId="{9DE5B9D3-F8F8-4AF9-8D23-F1016C9713CB}" destId="{292C73B0-E001-4252-8E8D-9B26CE2F6BFD}" srcOrd="11" destOrd="0" presId="urn:microsoft.com/office/officeart/2005/8/layout/radial6"/>
    <dgm:cxn modelId="{85CC8F1C-3DB5-46E0-ADD2-CC2B8CB7A020}" type="presParOf" srcId="{9DE5B9D3-F8F8-4AF9-8D23-F1016C9713CB}" destId="{A2410792-EA2A-4435-A3F6-C4E316EC776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8209BB-A849-4CF2-B17E-47E67BF04B93}" type="doc">
      <dgm:prSet loTypeId="urn:microsoft.com/office/officeart/2005/8/layout/radial3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7B1E354-FED3-40FB-BC9F-05DD6C0DB5B0}">
      <dgm:prSet phldrT="[Text]"/>
      <dgm:spPr/>
      <dgm:t>
        <a:bodyPr/>
        <a:lstStyle/>
        <a:p>
          <a:r>
            <a:rPr lang="es-EC" dirty="0" smtClean="0"/>
            <a:t>Definición del Problema</a:t>
          </a:r>
          <a:endParaRPr lang="en-US" dirty="0"/>
        </a:p>
      </dgm:t>
    </dgm:pt>
    <dgm:pt modelId="{AC06170C-0086-46FF-B5E2-10C16C576F85}" type="parTrans" cxnId="{E0EBF00F-8646-483C-9912-18BB4D1CF9EE}">
      <dgm:prSet/>
      <dgm:spPr/>
      <dgm:t>
        <a:bodyPr/>
        <a:lstStyle/>
        <a:p>
          <a:endParaRPr lang="en-US"/>
        </a:p>
      </dgm:t>
    </dgm:pt>
    <dgm:pt modelId="{E08826C3-B292-43FC-8919-A0F03C92C643}" type="sibTrans" cxnId="{E0EBF00F-8646-483C-9912-18BB4D1CF9EE}">
      <dgm:prSet/>
      <dgm:spPr/>
      <dgm:t>
        <a:bodyPr/>
        <a:lstStyle/>
        <a:p>
          <a:endParaRPr lang="en-US"/>
        </a:p>
      </dgm:t>
    </dgm:pt>
    <dgm:pt modelId="{965FCCEF-3FBA-4F9F-AAFC-CFA1C108C899}">
      <dgm:prSet phldrT="[Text]"/>
      <dgm:spPr/>
      <dgm:t>
        <a:bodyPr/>
        <a:lstStyle/>
        <a:p>
          <a:r>
            <a:rPr lang="es-EC" dirty="0" smtClean="0"/>
            <a:t>Tendencias de Endeudamiento no Programado</a:t>
          </a:r>
          <a:endParaRPr lang="en-US" dirty="0"/>
        </a:p>
      </dgm:t>
    </dgm:pt>
    <dgm:pt modelId="{E20960E9-8C23-4B02-98D7-26BEF428895A}" type="parTrans" cxnId="{A5FAA531-D341-408B-950D-E0E35B04A5EC}">
      <dgm:prSet/>
      <dgm:spPr/>
      <dgm:t>
        <a:bodyPr/>
        <a:lstStyle/>
        <a:p>
          <a:endParaRPr lang="en-US"/>
        </a:p>
      </dgm:t>
    </dgm:pt>
    <dgm:pt modelId="{8EF952A4-6AB6-4883-AFD1-514E2B37E227}" type="sibTrans" cxnId="{A5FAA531-D341-408B-950D-E0E35B04A5EC}">
      <dgm:prSet/>
      <dgm:spPr/>
      <dgm:t>
        <a:bodyPr/>
        <a:lstStyle/>
        <a:p>
          <a:endParaRPr lang="en-US"/>
        </a:p>
      </dgm:t>
    </dgm:pt>
    <dgm:pt modelId="{CCFDDC3D-AFAF-46A4-99E6-FF732ACF2BAC}">
      <dgm:prSet phldrT="[Text]"/>
      <dgm:spPr/>
      <dgm:t>
        <a:bodyPr/>
        <a:lstStyle/>
        <a:p>
          <a:r>
            <a:rPr lang="es-EC" dirty="0" smtClean="0"/>
            <a:t>No existe una cultura de ahorro</a:t>
          </a:r>
          <a:endParaRPr lang="en-US" dirty="0"/>
        </a:p>
      </dgm:t>
    </dgm:pt>
    <dgm:pt modelId="{7FADA845-0468-432A-A8B7-6C42B9754647}" type="parTrans" cxnId="{0BAE49A0-2083-43F8-9DCD-26F063B75EB0}">
      <dgm:prSet/>
      <dgm:spPr/>
      <dgm:t>
        <a:bodyPr/>
        <a:lstStyle/>
        <a:p>
          <a:endParaRPr lang="en-US"/>
        </a:p>
      </dgm:t>
    </dgm:pt>
    <dgm:pt modelId="{7CC665AE-52C9-4AFB-A740-4DAA462E443D}" type="sibTrans" cxnId="{0BAE49A0-2083-43F8-9DCD-26F063B75EB0}">
      <dgm:prSet/>
      <dgm:spPr/>
      <dgm:t>
        <a:bodyPr/>
        <a:lstStyle/>
        <a:p>
          <a:endParaRPr lang="en-US"/>
        </a:p>
      </dgm:t>
    </dgm:pt>
    <dgm:pt modelId="{DD8438D7-0F0A-4C74-AE93-B3196689CE6E}">
      <dgm:prSet phldrT="[Text]"/>
      <dgm:spPr/>
      <dgm:t>
        <a:bodyPr/>
        <a:lstStyle/>
        <a:p>
          <a:r>
            <a:rPr lang="es-EC" dirty="0" smtClean="0"/>
            <a:t>Préstamos con intereses altos y por mucho tiempo</a:t>
          </a:r>
          <a:endParaRPr lang="en-US" dirty="0"/>
        </a:p>
      </dgm:t>
    </dgm:pt>
    <dgm:pt modelId="{2F915CAE-26C1-4462-B7CD-032E171EC5A8}" type="parTrans" cxnId="{9CAA73B6-B718-4176-B740-3D6FEB95BA5C}">
      <dgm:prSet/>
      <dgm:spPr/>
      <dgm:t>
        <a:bodyPr/>
        <a:lstStyle/>
        <a:p>
          <a:endParaRPr lang="en-US"/>
        </a:p>
      </dgm:t>
    </dgm:pt>
    <dgm:pt modelId="{96173EAE-1640-434E-A108-80EFCFF8FCF1}" type="sibTrans" cxnId="{9CAA73B6-B718-4176-B740-3D6FEB95BA5C}">
      <dgm:prSet/>
      <dgm:spPr/>
      <dgm:t>
        <a:bodyPr/>
        <a:lstStyle/>
        <a:p>
          <a:endParaRPr lang="en-US"/>
        </a:p>
      </dgm:t>
    </dgm:pt>
    <dgm:pt modelId="{AC024F79-6D49-49B4-835A-07C718EC5FCF}">
      <dgm:prSet phldrT="[Text]"/>
      <dgm:spPr/>
      <dgm:t>
        <a:bodyPr/>
        <a:lstStyle/>
        <a:p>
          <a:r>
            <a:rPr lang="es-EC" dirty="0" smtClean="0"/>
            <a:t>No cuentan con un capital para eventualidades graves</a:t>
          </a:r>
          <a:endParaRPr lang="en-US" dirty="0"/>
        </a:p>
      </dgm:t>
    </dgm:pt>
    <dgm:pt modelId="{C24C7607-F6F1-4D6B-ADC3-DCB001E764C8}" type="parTrans" cxnId="{A2BA9D26-CADB-4117-A1DE-F91822D342DA}">
      <dgm:prSet/>
      <dgm:spPr/>
      <dgm:t>
        <a:bodyPr/>
        <a:lstStyle/>
        <a:p>
          <a:endParaRPr lang="en-US"/>
        </a:p>
      </dgm:t>
    </dgm:pt>
    <dgm:pt modelId="{BC2322DA-3FD5-41B3-B6A7-6C1CB911D86C}" type="sibTrans" cxnId="{A2BA9D26-CADB-4117-A1DE-F91822D342DA}">
      <dgm:prSet/>
      <dgm:spPr/>
      <dgm:t>
        <a:bodyPr/>
        <a:lstStyle/>
        <a:p>
          <a:endParaRPr lang="en-US"/>
        </a:p>
      </dgm:t>
    </dgm:pt>
    <dgm:pt modelId="{65940E0B-2855-4568-BD57-A9B2F9A8172B}">
      <dgm:prSet phldrT="[Text]"/>
      <dgm:spPr/>
      <dgm:t>
        <a:bodyPr/>
        <a:lstStyle/>
        <a:p>
          <a:r>
            <a:rPr lang="es-EC" dirty="0" smtClean="0"/>
            <a:t>Buscan trabajar Horas Extras para solventar necesidades emergentes</a:t>
          </a:r>
          <a:endParaRPr lang="en-US" dirty="0"/>
        </a:p>
      </dgm:t>
    </dgm:pt>
    <dgm:pt modelId="{112AA2B1-2138-48E8-8DB6-01AA61E46C0D}" type="parTrans" cxnId="{9D1895F1-334A-4D1C-A1D2-1468BABED3A4}">
      <dgm:prSet/>
      <dgm:spPr/>
    </dgm:pt>
    <dgm:pt modelId="{7AF5E709-7B84-4346-BB37-30016860C144}" type="sibTrans" cxnId="{9D1895F1-334A-4D1C-A1D2-1468BABED3A4}">
      <dgm:prSet/>
      <dgm:spPr/>
    </dgm:pt>
    <dgm:pt modelId="{F18E5050-DD46-4CF1-A9C6-7B17B52A9EA5}" type="pres">
      <dgm:prSet presAssocID="{A88209BB-A849-4CF2-B17E-47E67BF04B9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1C4195-73AD-41F3-9425-0510B20B313B}" type="pres">
      <dgm:prSet presAssocID="{A88209BB-A849-4CF2-B17E-47E67BF04B93}" presName="radial" presStyleCnt="0">
        <dgm:presLayoutVars>
          <dgm:animLvl val="ctr"/>
        </dgm:presLayoutVars>
      </dgm:prSet>
      <dgm:spPr/>
    </dgm:pt>
    <dgm:pt modelId="{D6E1239E-C05A-4026-8F62-46116C408232}" type="pres">
      <dgm:prSet presAssocID="{57B1E354-FED3-40FB-BC9F-05DD6C0DB5B0}" presName="centerShape" presStyleLbl="vennNode1" presStyleIdx="0" presStyleCnt="6"/>
      <dgm:spPr/>
      <dgm:t>
        <a:bodyPr/>
        <a:lstStyle/>
        <a:p>
          <a:endParaRPr lang="en-US"/>
        </a:p>
      </dgm:t>
    </dgm:pt>
    <dgm:pt modelId="{9E5484DE-2928-4DA2-959F-694C4F449F73}" type="pres">
      <dgm:prSet presAssocID="{965FCCEF-3FBA-4F9F-AAFC-CFA1C108C899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5AFA44-CE61-45F5-A448-4C7D87FC2FDF}" type="pres">
      <dgm:prSet presAssocID="{CCFDDC3D-AFAF-46A4-99E6-FF732ACF2BAC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098F66-41A7-4E2D-8592-EAD5F140C163}" type="pres">
      <dgm:prSet presAssocID="{DD8438D7-0F0A-4C74-AE93-B3196689CE6E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BA824-BC14-419A-93FA-775FCF2C43B5}" type="pres">
      <dgm:prSet presAssocID="{AC024F79-6D49-49B4-835A-07C718EC5FCF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8531D-C7AE-403C-AD1C-B7B76951C83E}" type="pres">
      <dgm:prSet presAssocID="{65940E0B-2855-4568-BD57-A9B2F9A8172B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FA1EE9-26EC-40A6-9CDF-A0ED7596E9FF}" type="presOf" srcId="{DD8438D7-0F0A-4C74-AE93-B3196689CE6E}" destId="{C4098F66-41A7-4E2D-8592-EAD5F140C163}" srcOrd="0" destOrd="0" presId="urn:microsoft.com/office/officeart/2005/8/layout/radial3"/>
    <dgm:cxn modelId="{A2BA9D26-CADB-4117-A1DE-F91822D342DA}" srcId="{57B1E354-FED3-40FB-BC9F-05DD6C0DB5B0}" destId="{AC024F79-6D49-49B4-835A-07C718EC5FCF}" srcOrd="3" destOrd="0" parTransId="{C24C7607-F6F1-4D6B-ADC3-DCB001E764C8}" sibTransId="{BC2322DA-3FD5-41B3-B6A7-6C1CB911D86C}"/>
    <dgm:cxn modelId="{D477F3CE-97DE-4213-8A59-B14D30FCAA3F}" type="presOf" srcId="{AC024F79-6D49-49B4-835A-07C718EC5FCF}" destId="{443BA824-BC14-419A-93FA-775FCF2C43B5}" srcOrd="0" destOrd="0" presId="urn:microsoft.com/office/officeart/2005/8/layout/radial3"/>
    <dgm:cxn modelId="{A5FAA531-D341-408B-950D-E0E35B04A5EC}" srcId="{57B1E354-FED3-40FB-BC9F-05DD6C0DB5B0}" destId="{965FCCEF-3FBA-4F9F-AAFC-CFA1C108C899}" srcOrd="0" destOrd="0" parTransId="{E20960E9-8C23-4B02-98D7-26BEF428895A}" sibTransId="{8EF952A4-6AB6-4883-AFD1-514E2B37E227}"/>
    <dgm:cxn modelId="{EEFF6A08-B215-4496-86F9-D2D42B258BA8}" type="presOf" srcId="{57B1E354-FED3-40FB-BC9F-05DD6C0DB5B0}" destId="{D6E1239E-C05A-4026-8F62-46116C408232}" srcOrd="0" destOrd="0" presId="urn:microsoft.com/office/officeart/2005/8/layout/radial3"/>
    <dgm:cxn modelId="{0BAE49A0-2083-43F8-9DCD-26F063B75EB0}" srcId="{57B1E354-FED3-40FB-BC9F-05DD6C0DB5B0}" destId="{CCFDDC3D-AFAF-46A4-99E6-FF732ACF2BAC}" srcOrd="1" destOrd="0" parTransId="{7FADA845-0468-432A-A8B7-6C42B9754647}" sibTransId="{7CC665AE-52C9-4AFB-A740-4DAA462E443D}"/>
    <dgm:cxn modelId="{9CAA73B6-B718-4176-B740-3D6FEB95BA5C}" srcId="{57B1E354-FED3-40FB-BC9F-05DD6C0DB5B0}" destId="{DD8438D7-0F0A-4C74-AE93-B3196689CE6E}" srcOrd="2" destOrd="0" parTransId="{2F915CAE-26C1-4462-B7CD-032E171EC5A8}" sibTransId="{96173EAE-1640-434E-A108-80EFCFF8FCF1}"/>
    <dgm:cxn modelId="{9D1895F1-334A-4D1C-A1D2-1468BABED3A4}" srcId="{57B1E354-FED3-40FB-BC9F-05DD6C0DB5B0}" destId="{65940E0B-2855-4568-BD57-A9B2F9A8172B}" srcOrd="4" destOrd="0" parTransId="{112AA2B1-2138-48E8-8DB6-01AA61E46C0D}" sibTransId="{7AF5E709-7B84-4346-BB37-30016860C144}"/>
    <dgm:cxn modelId="{551FFE0F-4FF8-475E-902E-09E517120F00}" type="presOf" srcId="{CCFDDC3D-AFAF-46A4-99E6-FF732ACF2BAC}" destId="{F25AFA44-CE61-45F5-A448-4C7D87FC2FDF}" srcOrd="0" destOrd="0" presId="urn:microsoft.com/office/officeart/2005/8/layout/radial3"/>
    <dgm:cxn modelId="{C47A5DE1-FCBC-42A2-9F1C-B46B50B3FE59}" type="presOf" srcId="{965FCCEF-3FBA-4F9F-AAFC-CFA1C108C899}" destId="{9E5484DE-2928-4DA2-959F-694C4F449F73}" srcOrd="0" destOrd="0" presId="urn:microsoft.com/office/officeart/2005/8/layout/radial3"/>
    <dgm:cxn modelId="{E0EBF00F-8646-483C-9912-18BB4D1CF9EE}" srcId="{A88209BB-A849-4CF2-B17E-47E67BF04B93}" destId="{57B1E354-FED3-40FB-BC9F-05DD6C0DB5B0}" srcOrd="0" destOrd="0" parTransId="{AC06170C-0086-46FF-B5E2-10C16C576F85}" sibTransId="{E08826C3-B292-43FC-8919-A0F03C92C643}"/>
    <dgm:cxn modelId="{024685F8-E853-4F98-B744-7E7BD8268860}" type="presOf" srcId="{A88209BB-A849-4CF2-B17E-47E67BF04B93}" destId="{F18E5050-DD46-4CF1-A9C6-7B17B52A9EA5}" srcOrd="0" destOrd="0" presId="urn:microsoft.com/office/officeart/2005/8/layout/radial3"/>
    <dgm:cxn modelId="{EB9A77BD-6D34-431F-A4B0-8170E1615714}" type="presOf" srcId="{65940E0B-2855-4568-BD57-A9B2F9A8172B}" destId="{77C8531D-C7AE-403C-AD1C-B7B76951C83E}" srcOrd="0" destOrd="0" presId="urn:microsoft.com/office/officeart/2005/8/layout/radial3"/>
    <dgm:cxn modelId="{10E86BC5-3524-46EF-829E-BA3A1D18D645}" type="presParOf" srcId="{F18E5050-DD46-4CF1-A9C6-7B17B52A9EA5}" destId="{251C4195-73AD-41F3-9425-0510B20B313B}" srcOrd="0" destOrd="0" presId="urn:microsoft.com/office/officeart/2005/8/layout/radial3"/>
    <dgm:cxn modelId="{3607FE02-71D5-4BD6-B2DC-2818D9090454}" type="presParOf" srcId="{251C4195-73AD-41F3-9425-0510B20B313B}" destId="{D6E1239E-C05A-4026-8F62-46116C408232}" srcOrd="0" destOrd="0" presId="urn:microsoft.com/office/officeart/2005/8/layout/radial3"/>
    <dgm:cxn modelId="{64ADF48D-DE1B-4F42-8B92-8B50029D7060}" type="presParOf" srcId="{251C4195-73AD-41F3-9425-0510B20B313B}" destId="{9E5484DE-2928-4DA2-959F-694C4F449F73}" srcOrd="1" destOrd="0" presId="urn:microsoft.com/office/officeart/2005/8/layout/radial3"/>
    <dgm:cxn modelId="{1985D8B8-2F2D-47F9-9381-556E3CB71285}" type="presParOf" srcId="{251C4195-73AD-41F3-9425-0510B20B313B}" destId="{F25AFA44-CE61-45F5-A448-4C7D87FC2FDF}" srcOrd="2" destOrd="0" presId="urn:microsoft.com/office/officeart/2005/8/layout/radial3"/>
    <dgm:cxn modelId="{3CA5761B-A109-4589-8FF4-BBD7C32DCC91}" type="presParOf" srcId="{251C4195-73AD-41F3-9425-0510B20B313B}" destId="{C4098F66-41A7-4E2D-8592-EAD5F140C163}" srcOrd="3" destOrd="0" presId="urn:microsoft.com/office/officeart/2005/8/layout/radial3"/>
    <dgm:cxn modelId="{7F43F60E-FACD-4346-9836-865F30F1A9AA}" type="presParOf" srcId="{251C4195-73AD-41F3-9425-0510B20B313B}" destId="{443BA824-BC14-419A-93FA-775FCF2C43B5}" srcOrd="4" destOrd="0" presId="urn:microsoft.com/office/officeart/2005/8/layout/radial3"/>
    <dgm:cxn modelId="{339714F9-C3B8-4986-97CE-F13FE3EB0AA5}" type="presParOf" srcId="{251C4195-73AD-41F3-9425-0510B20B313B}" destId="{77C8531D-C7AE-403C-AD1C-B7B76951C83E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E56905-39D8-45EA-B76E-2F02B0332968}" type="doc">
      <dgm:prSet loTypeId="urn:microsoft.com/office/officeart/2005/8/layout/hProcess9" loCatId="process" qsTypeId="urn:microsoft.com/office/officeart/2005/8/quickstyle/simple3" qsCatId="simple" csTypeId="urn:microsoft.com/office/officeart/2005/8/colors/colorful2" csCatId="colorful" phldr="1"/>
      <dgm:spPr/>
    </dgm:pt>
    <dgm:pt modelId="{F4B69B12-A525-4133-8EB8-7B2A0D3BAEC2}">
      <dgm:prSet phldrT="[Text]"/>
      <dgm:spPr/>
      <dgm:t>
        <a:bodyPr/>
        <a:lstStyle/>
        <a:p>
          <a:r>
            <a:rPr lang="es-EC" dirty="0" smtClean="0"/>
            <a:t>Crédito Promedio: $4350</a:t>
          </a:r>
          <a:endParaRPr lang="en-US" dirty="0"/>
        </a:p>
      </dgm:t>
    </dgm:pt>
    <dgm:pt modelId="{351476E3-8B2F-4D28-91D2-6915A2B9E2B7}" type="parTrans" cxnId="{A33262C2-E35D-41DA-AB4C-868EF931EB64}">
      <dgm:prSet/>
      <dgm:spPr/>
      <dgm:t>
        <a:bodyPr/>
        <a:lstStyle/>
        <a:p>
          <a:endParaRPr lang="en-US"/>
        </a:p>
      </dgm:t>
    </dgm:pt>
    <dgm:pt modelId="{A70766A4-7A57-46C7-BEDE-AEA4F881FE4A}" type="sibTrans" cxnId="{A33262C2-E35D-41DA-AB4C-868EF931EB64}">
      <dgm:prSet/>
      <dgm:spPr/>
      <dgm:t>
        <a:bodyPr/>
        <a:lstStyle/>
        <a:p>
          <a:endParaRPr lang="en-US"/>
        </a:p>
      </dgm:t>
    </dgm:pt>
    <dgm:pt modelId="{731B8B36-224F-4196-9908-CF67CB014DDA}">
      <dgm:prSet phldrT="[Text]"/>
      <dgm:spPr/>
      <dgm:t>
        <a:bodyPr/>
        <a:lstStyle/>
        <a:p>
          <a:r>
            <a:rPr lang="es-EC" dirty="0" smtClean="0"/>
            <a:t>Tendencia a adquirir créditos: </a:t>
          </a:r>
          <a:r>
            <a:rPr lang="es-ES" dirty="0" smtClean="0"/>
            <a:t>abril, mayo, junio y julio </a:t>
          </a:r>
          <a:endParaRPr lang="en-US" dirty="0"/>
        </a:p>
      </dgm:t>
    </dgm:pt>
    <dgm:pt modelId="{AE2D046D-E0ED-4ED1-B25A-FC065DF70F93}" type="parTrans" cxnId="{405C321E-BF8F-41DE-9F43-5A06053443E9}">
      <dgm:prSet/>
      <dgm:spPr/>
      <dgm:t>
        <a:bodyPr/>
        <a:lstStyle/>
        <a:p>
          <a:endParaRPr lang="en-US"/>
        </a:p>
      </dgm:t>
    </dgm:pt>
    <dgm:pt modelId="{12C722DA-C141-4A13-A6FE-1F85E59EA4F3}" type="sibTrans" cxnId="{405C321E-BF8F-41DE-9F43-5A06053443E9}">
      <dgm:prSet/>
      <dgm:spPr/>
      <dgm:t>
        <a:bodyPr/>
        <a:lstStyle/>
        <a:p>
          <a:endParaRPr lang="en-US"/>
        </a:p>
      </dgm:t>
    </dgm:pt>
    <dgm:pt modelId="{E5673AEC-9D82-4B5C-BD79-D90F94EECE2A}" type="pres">
      <dgm:prSet presAssocID="{F7E56905-39D8-45EA-B76E-2F02B0332968}" presName="CompostProcess" presStyleCnt="0">
        <dgm:presLayoutVars>
          <dgm:dir/>
          <dgm:resizeHandles val="exact"/>
        </dgm:presLayoutVars>
      </dgm:prSet>
      <dgm:spPr/>
    </dgm:pt>
    <dgm:pt modelId="{1E5D0ADA-F826-4B96-A826-C2BA3FF73B27}" type="pres">
      <dgm:prSet presAssocID="{F7E56905-39D8-45EA-B76E-2F02B0332968}" presName="arrow" presStyleLbl="bgShp" presStyleIdx="0" presStyleCnt="1"/>
      <dgm:spPr/>
    </dgm:pt>
    <dgm:pt modelId="{0111B2D4-5416-485A-9852-1D6A41297678}" type="pres">
      <dgm:prSet presAssocID="{F7E56905-39D8-45EA-B76E-2F02B0332968}" presName="linearProcess" presStyleCnt="0"/>
      <dgm:spPr/>
    </dgm:pt>
    <dgm:pt modelId="{08C98884-55F8-463C-928F-24F85CBC4372}" type="pres">
      <dgm:prSet presAssocID="{F4B69B12-A525-4133-8EB8-7B2A0D3BAEC2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5C724A-AB91-415B-A8E2-704B02C0FB9A}" type="pres">
      <dgm:prSet presAssocID="{A70766A4-7A57-46C7-BEDE-AEA4F881FE4A}" presName="sibTrans" presStyleCnt="0"/>
      <dgm:spPr/>
    </dgm:pt>
    <dgm:pt modelId="{315311E0-AE0D-4F87-B99F-77FA174FF15D}" type="pres">
      <dgm:prSet presAssocID="{731B8B36-224F-4196-9908-CF67CB014DDA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3262C2-E35D-41DA-AB4C-868EF931EB64}" srcId="{F7E56905-39D8-45EA-B76E-2F02B0332968}" destId="{F4B69B12-A525-4133-8EB8-7B2A0D3BAEC2}" srcOrd="0" destOrd="0" parTransId="{351476E3-8B2F-4D28-91D2-6915A2B9E2B7}" sibTransId="{A70766A4-7A57-46C7-BEDE-AEA4F881FE4A}"/>
    <dgm:cxn modelId="{9AC53EBD-DEE5-4C29-9FC4-9AA45F1B1551}" type="presOf" srcId="{F7E56905-39D8-45EA-B76E-2F02B0332968}" destId="{E5673AEC-9D82-4B5C-BD79-D90F94EECE2A}" srcOrd="0" destOrd="0" presId="urn:microsoft.com/office/officeart/2005/8/layout/hProcess9"/>
    <dgm:cxn modelId="{FEC4363A-7AB3-401C-A023-8FCFB48A0879}" type="presOf" srcId="{F4B69B12-A525-4133-8EB8-7B2A0D3BAEC2}" destId="{08C98884-55F8-463C-928F-24F85CBC4372}" srcOrd="0" destOrd="0" presId="urn:microsoft.com/office/officeart/2005/8/layout/hProcess9"/>
    <dgm:cxn modelId="{19820DA2-AA78-4D77-BA20-1D6A16908846}" type="presOf" srcId="{731B8B36-224F-4196-9908-CF67CB014DDA}" destId="{315311E0-AE0D-4F87-B99F-77FA174FF15D}" srcOrd="0" destOrd="0" presId="urn:microsoft.com/office/officeart/2005/8/layout/hProcess9"/>
    <dgm:cxn modelId="{405C321E-BF8F-41DE-9F43-5A06053443E9}" srcId="{F7E56905-39D8-45EA-B76E-2F02B0332968}" destId="{731B8B36-224F-4196-9908-CF67CB014DDA}" srcOrd="1" destOrd="0" parTransId="{AE2D046D-E0ED-4ED1-B25A-FC065DF70F93}" sibTransId="{12C722DA-C141-4A13-A6FE-1F85E59EA4F3}"/>
    <dgm:cxn modelId="{FE4D7A29-ADDE-4445-93C4-DB72CE92D1D5}" type="presParOf" srcId="{E5673AEC-9D82-4B5C-BD79-D90F94EECE2A}" destId="{1E5D0ADA-F826-4B96-A826-C2BA3FF73B27}" srcOrd="0" destOrd="0" presId="urn:microsoft.com/office/officeart/2005/8/layout/hProcess9"/>
    <dgm:cxn modelId="{E3264DF7-895C-4EA7-840C-299112353EFC}" type="presParOf" srcId="{E5673AEC-9D82-4B5C-BD79-D90F94EECE2A}" destId="{0111B2D4-5416-485A-9852-1D6A41297678}" srcOrd="1" destOrd="0" presId="urn:microsoft.com/office/officeart/2005/8/layout/hProcess9"/>
    <dgm:cxn modelId="{EE452F7A-C823-4199-BCD9-A2B274372E74}" type="presParOf" srcId="{0111B2D4-5416-485A-9852-1D6A41297678}" destId="{08C98884-55F8-463C-928F-24F85CBC4372}" srcOrd="0" destOrd="0" presId="urn:microsoft.com/office/officeart/2005/8/layout/hProcess9"/>
    <dgm:cxn modelId="{0E0F4A60-41D6-43EC-912E-179B4AB7FBF3}" type="presParOf" srcId="{0111B2D4-5416-485A-9852-1D6A41297678}" destId="{3F5C724A-AB91-415B-A8E2-704B02C0FB9A}" srcOrd="1" destOrd="0" presId="urn:microsoft.com/office/officeart/2005/8/layout/hProcess9"/>
    <dgm:cxn modelId="{9BFDBF94-A948-4C8E-973E-A0D520FF30DD}" type="presParOf" srcId="{0111B2D4-5416-485A-9852-1D6A41297678}" destId="{315311E0-AE0D-4F87-B99F-77FA174FF15D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E56905-39D8-45EA-B76E-2F02B0332968}" type="doc">
      <dgm:prSet loTypeId="urn:microsoft.com/office/officeart/2005/8/layout/hProcess9" loCatId="process" qsTypeId="urn:microsoft.com/office/officeart/2005/8/quickstyle/simple3" qsCatId="simple" csTypeId="urn:microsoft.com/office/officeart/2005/8/colors/colorful2" csCatId="colorful" phldr="1"/>
      <dgm:spPr/>
    </dgm:pt>
    <dgm:pt modelId="{CF3C95BC-8026-45B2-83C9-5284F1E8C068}">
      <dgm:prSet/>
      <dgm:spPr/>
      <dgm:t>
        <a:bodyPr/>
        <a:lstStyle/>
        <a:p>
          <a:r>
            <a:rPr lang="es-EC" dirty="0" smtClean="0"/>
            <a:t> Desarrollo al Sector de Microcrédito. Tendencia al Consumo</a:t>
          </a:r>
          <a:endParaRPr lang="en-US" dirty="0"/>
        </a:p>
      </dgm:t>
    </dgm:pt>
    <dgm:pt modelId="{EA3C7BED-6AE1-4DFF-A895-A8D5BB3E89AE}" type="parTrans" cxnId="{1484B515-634B-43DB-BE63-979D9AACB811}">
      <dgm:prSet/>
      <dgm:spPr/>
      <dgm:t>
        <a:bodyPr/>
        <a:lstStyle/>
        <a:p>
          <a:endParaRPr lang="en-US"/>
        </a:p>
      </dgm:t>
    </dgm:pt>
    <dgm:pt modelId="{1E15332B-A065-4029-9D7A-35FC785DC4BF}" type="sibTrans" cxnId="{1484B515-634B-43DB-BE63-979D9AACB811}">
      <dgm:prSet/>
      <dgm:spPr/>
      <dgm:t>
        <a:bodyPr/>
        <a:lstStyle/>
        <a:p>
          <a:endParaRPr lang="en-US"/>
        </a:p>
      </dgm:t>
    </dgm:pt>
    <dgm:pt modelId="{E5673AEC-9D82-4B5C-BD79-D90F94EECE2A}" type="pres">
      <dgm:prSet presAssocID="{F7E56905-39D8-45EA-B76E-2F02B0332968}" presName="CompostProcess" presStyleCnt="0">
        <dgm:presLayoutVars>
          <dgm:dir/>
          <dgm:resizeHandles val="exact"/>
        </dgm:presLayoutVars>
      </dgm:prSet>
      <dgm:spPr/>
    </dgm:pt>
    <dgm:pt modelId="{1E5D0ADA-F826-4B96-A826-C2BA3FF73B27}" type="pres">
      <dgm:prSet presAssocID="{F7E56905-39D8-45EA-B76E-2F02B0332968}" presName="arrow" presStyleLbl="bgShp" presStyleIdx="0" presStyleCnt="1"/>
      <dgm:spPr/>
    </dgm:pt>
    <dgm:pt modelId="{0111B2D4-5416-485A-9852-1D6A41297678}" type="pres">
      <dgm:prSet presAssocID="{F7E56905-39D8-45EA-B76E-2F02B0332968}" presName="linearProcess" presStyleCnt="0"/>
      <dgm:spPr/>
    </dgm:pt>
    <dgm:pt modelId="{C8B16121-F85E-40C8-9762-A93A6DBAD061}" type="pres">
      <dgm:prSet presAssocID="{CF3C95BC-8026-45B2-83C9-5284F1E8C068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84B515-634B-43DB-BE63-979D9AACB811}" srcId="{F7E56905-39D8-45EA-B76E-2F02B0332968}" destId="{CF3C95BC-8026-45B2-83C9-5284F1E8C068}" srcOrd="0" destOrd="0" parTransId="{EA3C7BED-6AE1-4DFF-A895-A8D5BB3E89AE}" sibTransId="{1E15332B-A065-4029-9D7A-35FC785DC4BF}"/>
    <dgm:cxn modelId="{8AF06ACE-ED59-49A7-B876-9A0625142C78}" type="presOf" srcId="{F7E56905-39D8-45EA-B76E-2F02B0332968}" destId="{E5673AEC-9D82-4B5C-BD79-D90F94EECE2A}" srcOrd="0" destOrd="0" presId="urn:microsoft.com/office/officeart/2005/8/layout/hProcess9"/>
    <dgm:cxn modelId="{C074A5C7-A360-4014-9745-1F991F5E2A03}" type="presOf" srcId="{CF3C95BC-8026-45B2-83C9-5284F1E8C068}" destId="{C8B16121-F85E-40C8-9762-A93A6DBAD061}" srcOrd="0" destOrd="0" presId="urn:microsoft.com/office/officeart/2005/8/layout/hProcess9"/>
    <dgm:cxn modelId="{7634EB2E-4F34-4827-9637-DEA62855138F}" type="presParOf" srcId="{E5673AEC-9D82-4B5C-BD79-D90F94EECE2A}" destId="{1E5D0ADA-F826-4B96-A826-C2BA3FF73B27}" srcOrd="0" destOrd="0" presId="urn:microsoft.com/office/officeart/2005/8/layout/hProcess9"/>
    <dgm:cxn modelId="{EAD75D72-C05D-460C-A94A-BACAEDD898D4}" type="presParOf" srcId="{E5673AEC-9D82-4B5C-BD79-D90F94EECE2A}" destId="{0111B2D4-5416-485A-9852-1D6A41297678}" srcOrd="1" destOrd="0" presId="urn:microsoft.com/office/officeart/2005/8/layout/hProcess9"/>
    <dgm:cxn modelId="{43BD7193-06A9-449A-915C-7B470B7F1B86}" type="presParOf" srcId="{0111B2D4-5416-485A-9852-1D6A41297678}" destId="{C8B16121-F85E-40C8-9762-A93A6DBAD061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989198-2A5A-4231-B41C-7706CCEB013F}" type="doc">
      <dgm:prSet loTypeId="urn:microsoft.com/office/officeart/2009/layout/CircleArrowProcess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082BCAAD-2108-4C75-9A68-7C06C91BDE89}">
      <dgm:prSet phldrT="[Texto]"/>
      <dgm:spPr/>
      <dgm:t>
        <a:bodyPr/>
        <a:lstStyle/>
        <a:p>
          <a:r>
            <a:rPr lang="es-ES" dirty="0" smtClean="0"/>
            <a:t>CUESTIONARIO</a:t>
          </a:r>
          <a:endParaRPr lang="es-ES" dirty="0"/>
        </a:p>
      </dgm:t>
    </dgm:pt>
    <dgm:pt modelId="{BF6318F8-B83D-4A69-A872-978E76242F68}" type="parTrans" cxnId="{F0DCA094-3995-49EF-A981-9893AE718A0F}">
      <dgm:prSet/>
      <dgm:spPr/>
      <dgm:t>
        <a:bodyPr/>
        <a:lstStyle/>
        <a:p>
          <a:endParaRPr lang="es-ES"/>
        </a:p>
      </dgm:t>
    </dgm:pt>
    <dgm:pt modelId="{961F1233-D918-4F30-AFCC-A0E1B87B3DBF}" type="sibTrans" cxnId="{F0DCA094-3995-49EF-A981-9893AE718A0F}">
      <dgm:prSet/>
      <dgm:spPr/>
      <dgm:t>
        <a:bodyPr/>
        <a:lstStyle/>
        <a:p>
          <a:endParaRPr lang="es-ES"/>
        </a:p>
      </dgm:t>
    </dgm:pt>
    <dgm:pt modelId="{C1E856FE-0159-4A89-816D-07011BBF47F7}">
      <dgm:prSet phldrT="[Texto]"/>
      <dgm:spPr/>
      <dgm:t>
        <a:bodyPr/>
        <a:lstStyle/>
        <a:p>
          <a:r>
            <a:rPr lang="es-ES" dirty="0" smtClean="0"/>
            <a:t>RESPUESTAS CONCRETAS</a:t>
          </a:r>
          <a:endParaRPr lang="es-ES" dirty="0"/>
        </a:p>
      </dgm:t>
    </dgm:pt>
    <dgm:pt modelId="{D44048B0-5987-438A-95A7-D1971E65DBC1}" type="parTrans" cxnId="{70665209-B15B-435F-A147-6E6C1008490E}">
      <dgm:prSet/>
      <dgm:spPr/>
      <dgm:t>
        <a:bodyPr/>
        <a:lstStyle/>
        <a:p>
          <a:endParaRPr lang="es-ES"/>
        </a:p>
      </dgm:t>
    </dgm:pt>
    <dgm:pt modelId="{A0AE01E2-6EE2-4906-8B5F-E22A58E0E773}" type="sibTrans" cxnId="{70665209-B15B-435F-A147-6E6C1008490E}">
      <dgm:prSet/>
      <dgm:spPr/>
      <dgm:t>
        <a:bodyPr/>
        <a:lstStyle/>
        <a:p>
          <a:endParaRPr lang="es-ES"/>
        </a:p>
      </dgm:t>
    </dgm:pt>
    <dgm:pt modelId="{C73ACD0A-D922-449A-B4DA-6582FC379969}">
      <dgm:prSet phldrT="[Texto]"/>
      <dgm:spPr/>
      <dgm:t>
        <a:bodyPr/>
        <a:lstStyle/>
        <a:p>
          <a:r>
            <a:rPr lang="es-ES" dirty="0" smtClean="0"/>
            <a:t>OBSERVACIÓN DE CAMPO</a:t>
          </a:r>
          <a:endParaRPr lang="es-ES" dirty="0"/>
        </a:p>
      </dgm:t>
    </dgm:pt>
    <dgm:pt modelId="{7B1BB3CE-79B3-4C2D-A9F2-21073EB8E62E}" type="parTrans" cxnId="{0EC66644-0F4A-4191-B8EB-B8CFC726FD25}">
      <dgm:prSet/>
      <dgm:spPr/>
      <dgm:t>
        <a:bodyPr/>
        <a:lstStyle/>
        <a:p>
          <a:endParaRPr lang="es-ES"/>
        </a:p>
      </dgm:t>
    </dgm:pt>
    <dgm:pt modelId="{4FBC3EA0-5152-482C-A069-D1FB1E535024}" type="sibTrans" cxnId="{0EC66644-0F4A-4191-B8EB-B8CFC726FD25}">
      <dgm:prSet/>
      <dgm:spPr/>
      <dgm:t>
        <a:bodyPr/>
        <a:lstStyle/>
        <a:p>
          <a:endParaRPr lang="es-ES"/>
        </a:p>
      </dgm:t>
    </dgm:pt>
    <dgm:pt modelId="{38AA6339-F786-4D7C-97C7-6E1335201D0E}" type="pres">
      <dgm:prSet presAssocID="{72989198-2A5A-4231-B41C-7706CCEB013F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20CB64AD-1D14-4D51-BBCB-C831119E2997}" type="pres">
      <dgm:prSet presAssocID="{082BCAAD-2108-4C75-9A68-7C06C91BDE89}" presName="Accent1" presStyleCnt="0"/>
      <dgm:spPr/>
    </dgm:pt>
    <dgm:pt modelId="{72ED5936-A919-4168-B44D-BC95351F2DB7}" type="pres">
      <dgm:prSet presAssocID="{082BCAAD-2108-4C75-9A68-7C06C91BDE89}" presName="Accent" presStyleLbl="node1" presStyleIdx="0" presStyleCnt="3"/>
      <dgm:spPr/>
    </dgm:pt>
    <dgm:pt modelId="{98A82881-3677-4133-AD4B-26DFA64CF741}" type="pres">
      <dgm:prSet presAssocID="{082BCAAD-2108-4C75-9A68-7C06C91BDE89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D3F774-2A10-4D62-B225-E0444B4E69B9}" type="pres">
      <dgm:prSet presAssocID="{C1E856FE-0159-4A89-816D-07011BBF47F7}" presName="Accent2" presStyleCnt="0"/>
      <dgm:spPr/>
    </dgm:pt>
    <dgm:pt modelId="{57E48BED-BF3A-491E-9E2F-B04912F186CA}" type="pres">
      <dgm:prSet presAssocID="{C1E856FE-0159-4A89-816D-07011BBF47F7}" presName="Accent" presStyleLbl="node1" presStyleIdx="1" presStyleCnt="3"/>
      <dgm:spPr/>
    </dgm:pt>
    <dgm:pt modelId="{3E45CC59-5296-4AAA-834E-F9EAB387C033}" type="pres">
      <dgm:prSet presAssocID="{C1E856FE-0159-4A89-816D-07011BBF47F7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03C077-B3F4-463C-BE39-F83700F73D9D}" type="pres">
      <dgm:prSet presAssocID="{C73ACD0A-D922-449A-B4DA-6582FC379969}" presName="Accent3" presStyleCnt="0"/>
      <dgm:spPr/>
    </dgm:pt>
    <dgm:pt modelId="{48E45BB0-88F2-4EEC-959B-C19F93368A03}" type="pres">
      <dgm:prSet presAssocID="{C73ACD0A-D922-449A-B4DA-6582FC379969}" presName="Accent" presStyleLbl="node1" presStyleIdx="2" presStyleCnt="3"/>
      <dgm:spPr/>
    </dgm:pt>
    <dgm:pt modelId="{3E3617E6-7249-4081-8041-39A49392C943}" type="pres">
      <dgm:prSet presAssocID="{C73ACD0A-D922-449A-B4DA-6582FC379969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0DCA094-3995-49EF-A981-9893AE718A0F}" srcId="{72989198-2A5A-4231-B41C-7706CCEB013F}" destId="{082BCAAD-2108-4C75-9A68-7C06C91BDE89}" srcOrd="0" destOrd="0" parTransId="{BF6318F8-B83D-4A69-A872-978E76242F68}" sibTransId="{961F1233-D918-4F30-AFCC-A0E1B87B3DBF}"/>
    <dgm:cxn modelId="{0EC66644-0F4A-4191-B8EB-B8CFC726FD25}" srcId="{72989198-2A5A-4231-B41C-7706CCEB013F}" destId="{C73ACD0A-D922-449A-B4DA-6582FC379969}" srcOrd="2" destOrd="0" parTransId="{7B1BB3CE-79B3-4C2D-A9F2-21073EB8E62E}" sibTransId="{4FBC3EA0-5152-482C-A069-D1FB1E535024}"/>
    <dgm:cxn modelId="{EDB51AA0-DC2D-4AD2-AB10-BB797CBB2F58}" type="presOf" srcId="{C1E856FE-0159-4A89-816D-07011BBF47F7}" destId="{3E45CC59-5296-4AAA-834E-F9EAB387C033}" srcOrd="0" destOrd="0" presId="urn:microsoft.com/office/officeart/2009/layout/CircleArrowProcess"/>
    <dgm:cxn modelId="{70665209-B15B-435F-A147-6E6C1008490E}" srcId="{72989198-2A5A-4231-B41C-7706CCEB013F}" destId="{C1E856FE-0159-4A89-816D-07011BBF47F7}" srcOrd="1" destOrd="0" parTransId="{D44048B0-5987-438A-95A7-D1971E65DBC1}" sibTransId="{A0AE01E2-6EE2-4906-8B5F-E22A58E0E773}"/>
    <dgm:cxn modelId="{6220C1F8-3A67-4F17-BF98-7A174B30686D}" type="presOf" srcId="{C73ACD0A-D922-449A-B4DA-6582FC379969}" destId="{3E3617E6-7249-4081-8041-39A49392C943}" srcOrd="0" destOrd="0" presId="urn:microsoft.com/office/officeart/2009/layout/CircleArrowProcess"/>
    <dgm:cxn modelId="{2063340C-A69E-4C36-B627-68AE6AFEF582}" type="presOf" srcId="{082BCAAD-2108-4C75-9A68-7C06C91BDE89}" destId="{98A82881-3677-4133-AD4B-26DFA64CF741}" srcOrd="0" destOrd="0" presId="urn:microsoft.com/office/officeart/2009/layout/CircleArrowProcess"/>
    <dgm:cxn modelId="{0AD87970-8F29-4C7A-AA6E-837AA4F46766}" type="presOf" srcId="{72989198-2A5A-4231-B41C-7706CCEB013F}" destId="{38AA6339-F786-4D7C-97C7-6E1335201D0E}" srcOrd="0" destOrd="0" presId="urn:microsoft.com/office/officeart/2009/layout/CircleArrowProcess"/>
    <dgm:cxn modelId="{E72FEE05-3D38-484B-95D0-C7EB43988E0E}" type="presParOf" srcId="{38AA6339-F786-4D7C-97C7-6E1335201D0E}" destId="{20CB64AD-1D14-4D51-BBCB-C831119E2997}" srcOrd="0" destOrd="0" presId="urn:microsoft.com/office/officeart/2009/layout/CircleArrowProcess"/>
    <dgm:cxn modelId="{54B0722F-00E5-4FDE-893E-85F15B33E40E}" type="presParOf" srcId="{20CB64AD-1D14-4D51-BBCB-C831119E2997}" destId="{72ED5936-A919-4168-B44D-BC95351F2DB7}" srcOrd="0" destOrd="0" presId="urn:microsoft.com/office/officeart/2009/layout/CircleArrowProcess"/>
    <dgm:cxn modelId="{A8C498BA-4192-4480-A36E-5EE37E6DCA80}" type="presParOf" srcId="{38AA6339-F786-4D7C-97C7-6E1335201D0E}" destId="{98A82881-3677-4133-AD4B-26DFA64CF741}" srcOrd="1" destOrd="0" presId="urn:microsoft.com/office/officeart/2009/layout/CircleArrowProcess"/>
    <dgm:cxn modelId="{D7326BDD-CEE8-43DF-B251-790D159311B3}" type="presParOf" srcId="{38AA6339-F786-4D7C-97C7-6E1335201D0E}" destId="{08D3F774-2A10-4D62-B225-E0444B4E69B9}" srcOrd="2" destOrd="0" presId="urn:microsoft.com/office/officeart/2009/layout/CircleArrowProcess"/>
    <dgm:cxn modelId="{3031E756-5E55-467D-AE6F-79789E6EE8EF}" type="presParOf" srcId="{08D3F774-2A10-4D62-B225-E0444B4E69B9}" destId="{57E48BED-BF3A-491E-9E2F-B04912F186CA}" srcOrd="0" destOrd="0" presId="urn:microsoft.com/office/officeart/2009/layout/CircleArrowProcess"/>
    <dgm:cxn modelId="{7BA6F4C5-C7CC-44DF-897C-55EF47F4AACC}" type="presParOf" srcId="{38AA6339-F786-4D7C-97C7-6E1335201D0E}" destId="{3E45CC59-5296-4AAA-834E-F9EAB387C033}" srcOrd="3" destOrd="0" presId="urn:microsoft.com/office/officeart/2009/layout/CircleArrowProcess"/>
    <dgm:cxn modelId="{4006AF9D-F5A9-4638-9CDA-B8C6EE94608C}" type="presParOf" srcId="{38AA6339-F786-4D7C-97C7-6E1335201D0E}" destId="{CE03C077-B3F4-463C-BE39-F83700F73D9D}" srcOrd="4" destOrd="0" presId="urn:microsoft.com/office/officeart/2009/layout/CircleArrowProcess"/>
    <dgm:cxn modelId="{257310D2-F80F-4AE3-86E6-CAADC862B52F}" type="presParOf" srcId="{CE03C077-B3F4-463C-BE39-F83700F73D9D}" destId="{48E45BB0-88F2-4EEC-959B-C19F93368A03}" srcOrd="0" destOrd="0" presId="urn:microsoft.com/office/officeart/2009/layout/CircleArrowProcess"/>
    <dgm:cxn modelId="{F539F3BB-8D7A-4936-ABB6-D9E1651B78ED}" type="presParOf" srcId="{38AA6339-F786-4D7C-97C7-6E1335201D0E}" destId="{3E3617E6-7249-4081-8041-39A49392C943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2C48550-24EB-4E4C-A221-65E2A354345F}" type="doc">
      <dgm:prSet loTypeId="urn:microsoft.com/office/officeart/2005/8/layout/pyramid2" loCatId="list" qsTypeId="urn:microsoft.com/office/officeart/2005/8/quickstyle/simple3" qsCatId="simple" csTypeId="urn:microsoft.com/office/officeart/2005/8/colors/accent1_2" csCatId="accent1" phldr="1"/>
      <dgm:spPr/>
    </dgm:pt>
    <dgm:pt modelId="{9780B921-C9B3-430E-BD91-8463080DA65B}">
      <dgm:prSet phldrT="[Text]"/>
      <dgm:spPr/>
      <dgm:t>
        <a:bodyPr/>
        <a:lstStyle/>
        <a:p>
          <a:r>
            <a:rPr lang="es-ES" dirty="0" smtClean="0"/>
            <a:t>Existe un 83% de nivel de aceptación en cuanto a la implantación de la Caja de Ahorro y Crédito en la organización, por lo que contamos con un nivel considerable de participación en su creación.</a:t>
          </a:r>
          <a:endParaRPr lang="en-US" dirty="0"/>
        </a:p>
      </dgm:t>
    </dgm:pt>
    <dgm:pt modelId="{A3E5B6EB-32AE-4641-980A-F2818FE2AFF3}" type="parTrans" cxnId="{4717E070-CDBA-45FF-A0BA-17584E42BF2A}">
      <dgm:prSet/>
      <dgm:spPr/>
      <dgm:t>
        <a:bodyPr/>
        <a:lstStyle/>
        <a:p>
          <a:endParaRPr lang="en-US"/>
        </a:p>
      </dgm:t>
    </dgm:pt>
    <dgm:pt modelId="{8FB38F73-BB5F-467C-953A-F173DE651915}" type="sibTrans" cxnId="{4717E070-CDBA-45FF-A0BA-17584E42BF2A}">
      <dgm:prSet/>
      <dgm:spPr/>
      <dgm:t>
        <a:bodyPr/>
        <a:lstStyle/>
        <a:p>
          <a:endParaRPr lang="en-US"/>
        </a:p>
      </dgm:t>
    </dgm:pt>
    <dgm:pt modelId="{FA9E5A22-E818-422B-A1E5-17ACB8E18008}">
      <dgm:prSet/>
      <dgm:spPr/>
      <dgm:t>
        <a:bodyPr/>
        <a:lstStyle/>
        <a:p>
          <a:r>
            <a:rPr lang="es-ES" smtClean="0"/>
            <a:t>El nivel de ahorro de los colaboradores estaría encaminado entre el 4.1% al 6% de su nivel total de ingresos</a:t>
          </a:r>
          <a:endParaRPr lang="en-US"/>
        </a:p>
      </dgm:t>
    </dgm:pt>
    <dgm:pt modelId="{C973064C-63CD-4C16-BE3D-4B05EDA3329F}" type="parTrans" cxnId="{EEFB1732-63E0-4540-8544-8936284AF351}">
      <dgm:prSet/>
      <dgm:spPr/>
      <dgm:t>
        <a:bodyPr/>
        <a:lstStyle/>
        <a:p>
          <a:endParaRPr lang="en-US"/>
        </a:p>
      </dgm:t>
    </dgm:pt>
    <dgm:pt modelId="{C7FFADCE-C327-44B8-A950-8BB5F09F9057}" type="sibTrans" cxnId="{EEFB1732-63E0-4540-8544-8936284AF351}">
      <dgm:prSet/>
      <dgm:spPr/>
      <dgm:t>
        <a:bodyPr/>
        <a:lstStyle/>
        <a:p>
          <a:endParaRPr lang="en-US"/>
        </a:p>
      </dgm:t>
    </dgm:pt>
    <dgm:pt modelId="{502A9A56-FCDA-4123-8ABF-19CE4936F687}">
      <dgm:prSet/>
      <dgm:spPr/>
      <dgm:t>
        <a:bodyPr/>
        <a:lstStyle/>
        <a:p>
          <a:r>
            <a:rPr lang="es-ES" smtClean="0"/>
            <a:t>El medio más factible para obtener los ahorros por parte de los colaboradores es por medio de descuentos en sus roles de pagos con un 89% de preferencia por este medio por parte de los encuestados</a:t>
          </a:r>
          <a:endParaRPr lang="en-US"/>
        </a:p>
      </dgm:t>
    </dgm:pt>
    <dgm:pt modelId="{6357CE91-F6D2-4CFF-8497-53C354482CA4}" type="parTrans" cxnId="{E8144743-9779-44BC-8A2A-DABF47F3D5D6}">
      <dgm:prSet/>
      <dgm:spPr/>
      <dgm:t>
        <a:bodyPr/>
        <a:lstStyle/>
        <a:p>
          <a:endParaRPr lang="en-US"/>
        </a:p>
      </dgm:t>
    </dgm:pt>
    <dgm:pt modelId="{CEB80C89-E587-42CC-B369-B3973C0E0D73}" type="sibTrans" cxnId="{E8144743-9779-44BC-8A2A-DABF47F3D5D6}">
      <dgm:prSet/>
      <dgm:spPr/>
      <dgm:t>
        <a:bodyPr/>
        <a:lstStyle/>
        <a:p>
          <a:endParaRPr lang="en-US"/>
        </a:p>
      </dgm:t>
    </dgm:pt>
    <dgm:pt modelId="{752400E7-26EA-4158-986F-0A23B51E6DCC}">
      <dgm:prSet/>
      <dgm:spPr/>
      <dgm:t>
        <a:bodyPr/>
        <a:lstStyle/>
        <a:p>
          <a:r>
            <a:rPr lang="es-ES" smtClean="0"/>
            <a:t>El 63% de los encuestados desean que en los beneficios adicionales de la Caja de Ahorro se ofrezca Direccionamiento de cómo invertir su dinero</a:t>
          </a:r>
          <a:endParaRPr lang="en-US"/>
        </a:p>
      </dgm:t>
    </dgm:pt>
    <dgm:pt modelId="{05D05524-5D54-4B1E-B3E4-D586EB6924F0}" type="parTrans" cxnId="{0F87819C-506C-4086-A83F-435B404DD3B9}">
      <dgm:prSet/>
      <dgm:spPr/>
      <dgm:t>
        <a:bodyPr/>
        <a:lstStyle/>
        <a:p>
          <a:endParaRPr lang="en-US"/>
        </a:p>
      </dgm:t>
    </dgm:pt>
    <dgm:pt modelId="{9993DA24-AB0F-4596-BD48-CD0B05FBAB4D}" type="sibTrans" cxnId="{0F87819C-506C-4086-A83F-435B404DD3B9}">
      <dgm:prSet/>
      <dgm:spPr/>
      <dgm:t>
        <a:bodyPr/>
        <a:lstStyle/>
        <a:p>
          <a:endParaRPr lang="en-US"/>
        </a:p>
      </dgm:t>
    </dgm:pt>
    <dgm:pt modelId="{19AF22DB-B4D6-405A-9B68-FB2DD65D5C91}" type="pres">
      <dgm:prSet presAssocID="{72C48550-24EB-4E4C-A221-65E2A354345F}" presName="compositeShape" presStyleCnt="0">
        <dgm:presLayoutVars>
          <dgm:dir/>
          <dgm:resizeHandles/>
        </dgm:presLayoutVars>
      </dgm:prSet>
      <dgm:spPr/>
    </dgm:pt>
    <dgm:pt modelId="{1E68386D-9A47-4E59-A7D0-F4C8F15A5E97}" type="pres">
      <dgm:prSet presAssocID="{72C48550-24EB-4E4C-A221-65E2A354345F}" presName="pyramid" presStyleLbl="node1" presStyleIdx="0" presStyleCnt="1"/>
      <dgm:spPr/>
    </dgm:pt>
    <dgm:pt modelId="{33657489-0845-4E0E-A450-21E134337647}" type="pres">
      <dgm:prSet presAssocID="{72C48550-24EB-4E4C-A221-65E2A354345F}" presName="theList" presStyleCnt="0"/>
      <dgm:spPr/>
    </dgm:pt>
    <dgm:pt modelId="{58777915-7538-48E2-B863-41FDF581902D}" type="pres">
      <dgm:prSet presAssocID="{9780B921-C9B3-430E-BD91-8463080DA65B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8A0023-BE23-4F27-94B6-5C6F1533980F}" type="pres">
      <dgm:prSet presAssocID="{9780B921-C9B3-430E-BD91-8463080DA65B}" presName="aSpace" presStyleCnt="0"/>
      <dgm:spPr/>
    </dgm:pt>
    <dgm:pt modelId="{A0F98C48-269F-46C0-8F03-AC884129E683}" type="pres">
      <dgm:prSet presAssocID="{FA9E5A22-E818-422B-A1E5-17ACB8E18008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EC907-D56D-40D8-8F61-389703436790}" type="pres">
      <dgm:prSet presAssocID="{FA9E5A22-E818-422B-A1E5-17ACB8E18008}" presName="aSpace" presStyleCnt="0"/>
      <dgm:spPr/>
    </dgm:pt>
    <dgm:pt modelId="{2C7D39FF-EB85-430F-925C-75F68DB04F4F}" type="pres">
      <dgm:prSet presAssocID="{502A9A56-FCDA-4123-8ABF-19CE4936F687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2B321-E277-4D69-A75C-02281C91A849}" type="pres">
      <dgm:prSet presAssocID="{502A9A56-FCDA-4123-8ABF-19CE4936F687}" presName="aSpace" presStyleCnt="0"/>
      <dgm:spPr/>
    </dgm:pt>
    <dgm:pt modelId="{DDAEBE06-0F47-40DB-9693-A6C565407774}" type="pres">
      <dgm:prSet presAssocID="{752400E7-26EA-4158-986F-0A23B51E6DCC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D32A5-7379-4696-BF8B-6374F0F2A63C}" type="pres">
      <dgm:prSet presAssocID="{752400E7-26EA-4158-986F-0A23B51E6DCC}" presName="aSpace" presStyleCnt="0"/>
      <dgm:spPr/>
    </dgm:pt>
  </dgm:ptLst>
  <dgm:cxnLst>
    <dgm:cxn modelId="{0F87819C-506C-4086-A83F-435B404DD3B9}" srcId="{72C48550-24EB-4E4C-A221-65E2A354345F}" destId="{752400E7-26EA-4158-986F-0A23B51E6DCC}" srcOrd="3" destOrd="0" parTransId="{05D05524-5D54-4B1E-B3E4-D586EB6924F0}" sibTransId="{9993DA24-AB0F-4596-BD48-CD0B05FBAB4D}"/>
    <dgm:cxn modelId="{6542172C-A592-43C5-88C0-22EF438BD8EC}" type="presOf" srcId="{9780B921-C9B3-430E-BD91-8463080DA65B}" destId="{58777915-7538-48E2-B863-41FDF581902D}" srcOrd="0" destOrd="0" presId="urn:microsoft.com/office/officeart/2005/8/layout/pyramid2"/>
    <dgm:cxn modelId="{E8144743-9779-44BC-8A2A-DABF47F3D5D6}" srcId="{72C48550-24EB-4E4C-A221-65E2A354345F}" destId="{502A9A56-FCDA-4123-8ABF-19CE4936F687}" srcOrd="2" destOrd="0" parTransId="{6357CE91-F6D2-4CFF-8497-53C354482CA4}" sibTransId="{CEB80C89-E587-42CC-B369-B3973C0E0D73}"/>
    <dgm:cxn modelId="{D4890B66-000C-461C-8CAF-CF074207EDD4}" type="presOf" srcId="{752400E7-26EA-4158-986F-0A23B51E6DCC}" destId="{DDAEBE06-0F47-40DB-9693-A6C565407774}" srcOrd="0" destOrd="0" presId="urn:microsoft.com/office/officeart/2005/8/layout/pyramid2"/>
    <dgm:cxn modelId="{4717E070-CDBA-45FF-A0BA-17584E42BF2A}" srcId="{72C48550-24EB-4E4C-A221-65E2A354345F}" destId="{9780B921-C9B3-430E-BD91-8463080DA65B}" srcOrd="0" destOrd="0" parTransId="{A3E5B6EB-32AE-4641-980A-F2818FE2AFF3}" sibTransId="{8FB38F73-BB5F-467C-953A-F173DE651915}"/>
    <dgm:cxn modelId="{A87AFAA3-7C01-4493-BCC7-4BAABDECA218}" type="presOf" srcId="{502A9A56-FCDA-4123-8ABF-19CE4936F687}" destId="{2C7D39FF-EB85-430F-925C-75F68DB04F4F}" srcOrd="0" destOrd="0" presId="urn:microsoft.com/office/officeart/2005/8/layout/pyramid2"/>
    <dgm:cxn modelId="{F0E472E4-BB01-4C56-B519-F9329C17E172}" type="presOf" srcId="{FA9E5A22-E818-422B-A1E5-17ACB8E18008}" destId="{A0F98C48-269F-46C0-8F03-AC884129E683}" srcOrd="0" destOrd="0" presId="urn:microsoft.com/office/officeart/2005/8/layout/pyramid2"/>
    <dgm:cxn modelId="{EEFB1732-63E0-4540-8544-8936284AF351}" srcId="{72C48550-24EB-4E4C-A221-65E2A354345F}" destId="{FA9E5A22-E818-422B-A1E5-17ACB8E18008}" srcOrd="1" destOrd="0" parTransId="{C973064C-63CD-4C16-BE3D-4B05EDA3329F}" sibTransId="{C7FFADCE-C327-44B8-A950-8BB5F09F9057}"/>
    <dgm:cxn modelId="{69E9AEF5-FEE8-4D79-B866-7BE34EC0181A}" type="presOf" srcId="{72C48550-24EB-4E4C-A221-65E2A354345F}" destId="{19AF22DB-B4D6-405A-9B68-FB2DD65D5C91}" srcOrd="0" destOrd="0" presId="urn:microsoft.com/office/officeart/2005/8/layout/pyramid2"/>
    <dgm:cxn modelId="{08D6128E-EB3C-4D63-8125-42FE3C32AFF7}" type="presParOf" srcId="{19AF22DB-B4D6-405A-9B68-FB2DD65D5C91}" destId="{1E68386D-9A47-4E59-A7D0-F4C8F15A5E97}" srcOrd="0" destOrd="0" presId="urn:microsoft.com/office/officeart/2005/8/layout/pyramid2"/>
    <dgm:cxn modelId="{55D1777F-999A-4DAE-BF28-22719120515A}" type="presParOf" srcId="{19AF22DB-B4D6-405A-9B68-FB2DD65D5C91}" destId="{33657489-0845-4E0E-A450-21E134337647}" srcOrd="1" destOrd="0" presId="urn:microsoft.com/office/officeart/2005/8/layout/pyramid2"/>
    <dgm:cxn modelId="{46C46FE0-E879-4270-A111-40AEAF69785B}" type="presParOf" srcId="{33657489-0845-4E0E-A450-21E134337647}" destId="{58777915-7538-48E2-B863-41FDF581902D}" srcOrd="0" destOrd="0" presId="urn:microsoft.com/office/officeart/2005/8/layout/pyramid2"/>
    <dgm:cxn modelId="{12CC00F9-E443-41F2-AF46-E0CC35152F45}" type="presParOf" srcId="{33657489-0845-4E0E-A450-21E134337647}" destId="{868A0023-BE23-4F27-94B6-5C6F1533980F}" srcOrd="1" destOrd="0" presId="urn:microsoft.com/office/officeart/2005/8/layout/pyramid2"/>
    <dgm:cxn modelId="{49F8AB68-4FF9-4850-A702-B2E962435487}" type="presParOf" srcId="{33657489-0845-4E0E-A450-21E134337647}" destId="{A0F98C48-269F-46C0-8F03-AC884129E683}" srcOrd="2" destOrd="0" presId="urn:microsoft.com/office/officeart/2005/8/layout/pyramid2"/>
    <dgm:cxn modelId="{66166C81-BB64-4F11-8DA0-6415C1EDB842}" type="presParOf" srcId="{33657489-0845-4E0E-A450-21E134337647}" destId="{2C5EC907-D56D-40D8-8F61-389703436790}" srcOrd="3" destOrd="0" presId="urn:microsoft.com/office/officeart/2005/8/layout/pyramid2"/>
    <dgm:cxn modelId="{C9166046-6CAC-4F53-8326-47666C2B874A}" type="presParOf" srcId="{33657489-0845-4E0E-A450-21E134337647}" destId="{2C7D39FF-EB85-430F-925C-75F68DB04F4F}" srcOrd="4" destOrd="0" presId="urn:microsoft.com/office/officeart/2005/8/layout/pyramid2"/>
    <dgm:cxn modelId="{D9897DA8-3DB0-4D31-AE19-D43E74B0B921}" type="presParOf" srcId="{33657489-0845-4E0E-A450-21E134337647}" destId="{1A02B321-E277-4D69-A75C-02281C91A849}" srcOrd="5" destOrd="0" presId="urn:microsoft.com/office/officeart/2005/8/layout/pyramid2"/>
    <dgm:cxn modelId="{E2481C11-4750-4E9E-A53C-E59B097B3AB1}" type="presParOf" srcId="{33657489-0845-4E0E-A450-21E134337647}" destId="{DDAEBE06-0F47-40DB-9693-A6C565407774}" srcOrd="6" destOrd="0" presId="urn:microsoft.com/office/officeart/2005/8/layout/pyramid2"/>
    <dgm:cxn modelId="{F91061B8-32F0-4714-99CB-E52DDC405DE8}" type="presParOf" srcId="{33657489-0845-4E0E-A450-21E134337647}" destId="{D1AD32A5-7379-4696-BF8B-6374F0F2A63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9B1C903-5207-4DE8-80BA-0E33E2C6159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EC6DDC-34B9-41AA-AF62-9C210B1F3ED7}">
      <dgm:prSet phldrT="[Text]"/>
      <dgm:spPr/>
      <dgm:t>
        <a:bodyPr/>
        <a:lstStyle/>
        <a:p>
          <a:r>
            <a:rPr lang="es-EC" dirty="0" smtClean="0"/>
            <a:t>Inversiones (80% Capital Prestado; 20% Capital Propio) </a:t>
          </a:r>
          <a:r>
            <a:rPr lang="es-EC" dirty="0" smtClean="0">
              <a:hlinkClick xmlns:r="http://schemas.openxmlformats.org/officeDocument/2006/relationships" r:id="rId1" action="ppaction://hlinkfile"/>
            </a:rPr>
            <a:t>caja de ahorro crédito.xlsx</a:t>
          </a:r>
          <a:endParaRPr lang="en-US" dirty="0"/>
        </a:p>
      </dgm:t>
    </dgm:pt>
    <dgm:pt modelId="{5DA3411E-29D1-4C63-B5D4-147DF7BD7959}" type="parTrans" cxnId="{B1043BDB-42F3-4535-A402-13659B1062B2}">
      <dgm:prSet/>
      <dgm:spPr/>
      <dgm:t>
        <a:bodyPr/>
        <a:lstStyle/>
        <a:p>
          <a:endParaRPr lang="en-US"/>
        </a:p>
      </dgm:t>
    </dgm:pt>
    <dgm:pt modelId="{477E68B0-D420-492F-B0D0-33BAF82C24B5}" type="sibTrans" cxnId="{B1043BDB-42F3-4535-A402-13659B1062B2}">
      <dgm:prSet/>
      <dgm:spPr/>
      <dgm:t>
        <a:bodyPr/>
        <a:lstStyle/>
        <a:p>
          <a:endParaRPr lang="en-US"/>
        </a:p>
      </dgm:t>
    </dgm:pt>
    <dgm:pt modelId="{6BFD55FB-CF5D-49FC-9E20-8A6EE855F029}">
      <dgm:prSet phldrT="[Text]"/>
      <dgm:spPr/>
      <dgm:t>
        <a:bodyPr/>
        <a:lstStyle/>
        <a:p>
          <a:r>
            <a:rPr lang="es-EC" dirty="0" smtClean="0"/>
            <a:t>Remuneraciones (80% Personal Administrativo; 20% MOD)</a:t>
          </a:r>
          <a:endParaRPr lang="en-US" dirty="0"/>
        </a:p>
      </dgm:t>
    </dgm:pt>
    <dgm:pt modelId="{5BD9003F-4166-4AC9-80C2-BCFEABF4A601}" type="parTrans" cxnId="{3E06EB75-C2D4-40F6-A1D7-B426636AEC29}">
      <dgm:prSet/>
      <dgm:spPr/>
      <dgm:t>
        <a:bodyPr/>
        <a:lstStyle/>
        <a:p>
          <a:endParaRPr lang="en-US"/>
        </a:p>
      </dgm:t>
    </dgm:pt>
    <dgm:pt modelId="{58C1CCD8-4B6F-47B9-BE83-69422B7A9561}" type="sibTrans" cxnId="{3E06EB75-C2D4-40F6-A1D7-B426636AEC29}">
      <dgm:prSet/>
      <dgm:spPr/>
      <dgm:t>
        <a:bodyPr/>
        <a:lstStyle/>
        <a:p>
          <a:endParaRPr lang="en-US"/>
        </a:p>
      </dgm:t>
    </dgm:pt>
    <dgm:pt modelId="{421F0FC4-8F99-4F1E-932F-CADF1C4BE0B6}">
      <dgm:prSet phldrT="[Text]"/>
      <dgm:spPr/>
      <dgm:t>
        <a:bodyPr/>
        <a:lstStyle/>
        <a:p>
          <a:r>
            <a:rPr lang="es-EC" dirty="0" smtClean="0"/>
            <a:t>Tasa de Descuento</a:t>
          </a:r>
          <a:endParaRPr lang="en-US" dirty="0"/>
        </a:p>
      </dgm:t>
    </dgm:pt>
    <dgm:pt modelId="{1E8E6FD7-0666-4E95-A8A0-866E348717F5}" type="parTrans" cxnId="{B1F19DA3-D29C-4639-A931-42ABE328AC3C}">
      <dgm:prSet/>
      <dgm:spPr/>
      <dgm:t>
        <a:bodyPr/>
        <a:lstStyle/>
        <a:p>
          <a:endParaRPr lang="en-US"/>
        </a:p>
      </dgm:t>
    </dgm:pt>
    <dgm:pt modelId="{AEA75586-54E2-443E-A0C7-766CC8DB0B54}" type="sibTrans" cxnId="{B1F19DA3-D29C-4639-A931-42ABE328AC3C}">
      <dgm:prSet/>
      <dgm:spPr/>
      <dgm:t>
        <a:bodyPr/>
        <a:lstStyle/>
        <a:p>
          <a:endParaRPr lang="en-US"/>
        </a:p>
      </dgm:t>
    </dgm:pt>
    <dgm:pt modelId="{D340F3B4-3019-4400-AA4F-10A8BCFFD3B1}">
      <dgm:prSet phldrT="[Text]"/>
      <dgm:spPr/>
      <dgm:t>
        <a:bodyPr/>
        <a:lstStyle/>
        <a:p>
          <a:r>
            <a:rPr lang="es-EC" dirty="0" smtClean="0"/>
            <a:t>Egresos Proyectados</a:t>
          </a:r>
          <a:endParaRPr lang="en-US" dirty="0"/>
        </a:p>
      </dgm:t>
    </dgm:pt>
    <dgm:pt modelId="{3DFCA1A7-90F0-4C3F-A2C5-17158FA8268D}" type="parTrans" cxnId="{0AEC4FD1-C4D5-41D0-BE18-9D1ADB0D0F69}">
      <dgm:prSet/>
      <dgm:spPr/>
      <dgm:t>
        <a:bodyPr/>
        <a:lstStyle/>
        <a:p>
          <a:endParaRPr lang="en-US"/>
        </a:p>
      </dgm:t>
    </dgm:pt>
    <dgm:pt modelId="{E7374F9A-55AA-49DC-8DC4-FD7C7DDF4CFF}" type="sibTrans" cxnId="{0AEC4FD1-C4D5-41D0-BE18-9D1ADB0D0F69}">
      <dgm:prSet/>
      <dgm:spPr/>
      <dgm:t>
        <a:bodyPr/>
        <a:lstStyle/>
        <a:p>
          <a:endParaRPr lang="en-US"/>
        </a:p>
      </dgm:t>
    </dgm:pt>
    <dgm:pt modelId="{3F1AC88E-AB25-4E3C-9832-3840436819BF}">
      <dgm:prSet phldrT="[Text]"/>
      <dgm:spPr/>
      <dgm:t>
        <a:bodyPr/>
        <a:lstStyle/>
        <a:p>
          <a:r>
            <a:rPr lang="es-EC" dirty="0" smtClean="0"/>
            <a:t>Estado de Resultados Proyectado</a:t>
          </a:r>
          <a:endParaRPr lang="en-US" dirty="0"/>
        </a:p>
      </dgm:t>
    </dgm:pt>
    <dgm:pt modelId="{60595971-41E8-4007-81D9-8FC574C57A3D}" type="parTrans" cxnId="{6A16F2C9-BE3B-4F2E-9FAC-5EF7F5959D73}">
      <dgm:prSet/>
      <dgm:spPr/>
      <dgm:t>
        <a:bodyPr/>
        <a:lstStyle/>
        <a:p>
          <a:endParaRPr lang="en-US"/>
        </a:p>
      </dgm:t>
    </dgm:pt>
    <dgm:pt modelId="{EC2E198E-7102-4260-8FBF-E2905D326055}" type="sibTrans" cxnId="{6A16F2C9-BE3B-4F2E-9FAC-5EF7F5959D73}">
      <dgm:prSet/>
      <dgm:spPr/>
      <dgm:t>
        <a:bodyPr/>
        <a:lstStyle/>
        <a:p>
          <a:endParaRPr lang="en-US"/>
        </a:p>
      </dgm:t>
    </dgm:pt>
    <dgm:pt modelId="{14E2B09C-6DD4-41C2-9665-89E6A18FC828}">
      <dgm:prSet phldrT="[Text]"/>
      <dgm:spPr/>
      <dgm:t>
        <a:bodyPr/>
        <a:lstStyle/>
        <a:p>
          <a:r>
            <a:rPr lang="es-EC" dirty="0" smtClean="0"/>
            <a:t>Estado de Resultados del Inversionista</a:t>
          </a:r>
          <a:endParaRPr lang="en-US" dirty="0"/>
        </a:p>
      </dgm:t>
    </dgm:pt>
    <dgm:pt modelId="{D9BD07E2-9BE3-469F-B3CF-D7905BF46D3A}" type="parTrans" cxnId="{B729C802-9C46-48B2-82C6-8C7C68CB7C56}">
      <dgm:prSet/>
      <dgm:spPr/>
    </dgm:pt>
    <dgm:pt modelId="{2E58F7E5-7D27-4F37-B2C1-355C5DDD61C0}" type="sibTrans" cxnId="{B729C802-9C46-48B2-82C6-8C7C68CB7C56}">
      <dgm:prSet/>
      <dgm:spPr/>
    </dgm:pt>
    <dgm:pt modelId="{3E8A4FCA-33E5-489B-AC6F-8BF0EEDAAFFE}">
      <dgm:prSet phldrT="[Text]"/>
      <dgm:spPr/>
      <dgm:t>
        <a:bodyPr/>
        <a:lstStyle/>
        <a:p>
          <a:r>
            <a:rPr lang="es-EC" dirty="0" smtClean="0"/>
            <a:t>Balance General Proyectado</a:t>
          </a:r>
          <a:endParaRPr lang="en-US" dirty="0"/>
        </a:p>
      </dgm:t>
    </dgm:pt>
    <dgm:pt modelId="{9600740A-5E0E-4A1E-A5F5-230FA6B09832}" type="parTrans" cxnId="{1A1507FB-DD11-4F21-A7CD-4A97110BD920}">
      <dgm:prSet/>
      <dgm:spPr/>
    </dgm:pt>
    <dgm:pt modelId="{65C3A3CA-1FFE-4974-9DBC-EABDAC7C34E5}" type="sibTrans" cxnId="{1A1507FB-DD11-4F21-A7CD-4A97110BD920}">
      <dgm:prSet/>
      <dgm:spPr/>
    </dgm:pt>
    <dgm:pt modelId="{2408E08D-FFEC-473E-80F3-52FBB540316C}">
      <dgm:prSet phldrT="[Text]"/>
      <dgm:spPr/>
      <dgm:t>
        <a:bodyPr/>
        <a:lstStyle/>
        <a:p>
          <a:r>
            <a:rPr lang="es-EC" dirty="0" smtClean="0"/>
            <a:t>Fuentes y Usos</a:t>
          </a:r>
          <a:endParaRPr lang="en-US" dirty="0"/>
        </a:p>
      </dgm:t>
    </dgm:pt>
    <dgm:pt modelId="{89299644-E864-4237-8AD2-16D20AB212D4}" type="parTrans" cxnId="{CE270BAD-6316-41A4-A206-123BA04398BC}">
      <dgm:prSet/>
      <dgm:spPr/>
    </dgm:pt>
    <dgm:pt modelId="{8D826CC1-39AC-4043-8D01-EBB930D8CFFC}" type="sibTrans" cxnId="{CE270BAD-6316-41A4-A206-123BA04398BC}">
      <dgm:prSet/>
      <dgm:spPr/>
    </dgm:pt>
    <dgm:pt modelId="{DD39DBBF-F988-4D1C-9337-50950F029D31}" type="pres">
      <dgm:prSet presAssocID="{59B1C903-5207-4DE8-80BA-0E33E2C6159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2DAA8E-0C44-461E-91C8-0A7B8DC8B449}" type="pres">
      <dgm:prSet presAssocID="{41EC6DDC-34B9-41AA-AF62-9C210B1F3ED7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798513-9BC5-45DC-8066-61776FEFC024}" type="pres">
      <dgm:prSet presAssocID="{477E68B0-D420-492F-B0D0-33BAF82C24B5}" presName="sibTrans" presStyleCnt="0"/>
      <dgm:spPr/>
    </dgm:pt>
    <dgm:pt modelId="{8968B541-2956-464A-AD14-42B0175E5492}" type="pres">
      <dgm:prSet presAssocID="{6BFD55FB-CF5D-49FC-9E20-8A6EE855F02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1E1112-9558-431E-9560-624E4D83513E}" type="pres">
      <dgm:prSet presAssocID="{58C1CCD8-4B6F-47B9-BE83-69422B7A9561}" presName="sibTrans" presStyleCnt="0"/>
      <dgm:spPr/>
    </dgm:pt>
    <dgm:pt modelId="{C8DEC5D5-CB06-4CF6-ADAE-0189CD11C241}" type="pres">
      <dgm:prSet presAssocID="{421F0FC4-8F99-4F1E-932F-CADF1C4BE0B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2DABF9-1BCA-4DA2-B98B-0C5B56C10490}" type="pres">
      <dgm:prSet presAssocID="{AEA75586-54E2-443E-A0C7-766CC8DB0B54}" presName="sibTrans" presStyleCnt="0"/>
      <dgm:spPr/>
    </dgm:pt>
    <dgm:pt modelId="{200500F6-5D7E-4A1C-9998-1FA504360AF9}" type="pres">
      <dgm:prSet presAssocID="{D340F3B4-3019-4400-AA4F-10A8BCFFD3B1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D6818A-3530-4A51-979A-7D9829BC2B82}" type="pres">
      <dgm:prSet presAssocID="{E7374F9A-55AA-49DC-8DC4-FD7C7DDF4CFF}" presName="sibTrans" presStyleCnt="0"/>
      <dgm:spPr/>
    </dgm:pt>
    <dgm:pt modelId="{E8019F4E-B50F-4AC3-B5F2-DAE235EDC010}" type="pres">
      <dgm:prSet presAssocID="{3F1AC88E-AB25-4E3C-9832-3840436819BF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BDFF4-7022-4BFF-A747-EF191410C4DE}" type="pres">
      <dgm:prSet presAssocID="{EC2E198E-7102-4260-8FBF-E2905D326055}" presName="sibTrans" presStyleCnt="0"/>
      <dgm:spPr/>
    </dgm:pt>
    <dgm:pt modelId="{3901DCCB-447A-41A7-B79B-F6CC8B97F238}" type="pres">
      <dgm:prSet presAssocID="{14E2B09C-6DD4-41C2-9665-89E6A18FC82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30231-0D2A-4C8F-85B4-6BDDE10AD9D2}" type="pres">
      <dgm:prSet presAssocID="{2E58F7E5-7D27-4F37-B2C1-355C5DDD61C0}" presName="sibTrans" presStyleCnt="0"/>
      <dgm:spPr/>
    </dgm:pt>
    <dgm:pt modelId="{379ECF17-4021-4263-AD80-BBBC3DCC2D3D}" type="pres">
      <dgm:prSet presAssocID="{3E8A4FCA-33E5-489B-AC6F-8BF0EEDAAFFE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4E3C1-B2BD-4ADC-B159-D20B865DC78A}" type="pres">
      <dgm:prSet presAssocID="{65C3A3CA-1FFE-4974-9DBC-EABDAC7C34E5}" presName="sibTrans" presStyleCnt="0"/>
      <dgm:spPr/>
    </dgm:pt>
    <dgm:pt modelId="{A2366B47-9160-4801-A075-82F5EAB3D526}" type="pres">
      <dgm:prSet presAssocID="{2408E08D-FFEC-473E-80F3-52FBB540316C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6DA1D9-EA76-4045-8801-F4BC6138284E}" type="presOf" srcId="{6BFD55FB-CF5D-49FC-9E20-8A6EE855F029}" destId="{8968B541-2956-464A-AD14-42B0175E5492}" srcOrd="0" destOrd="0" presId="urn:microsoft.com/office/officeart/2005/8/layout/default"/>
    <dgm:cxn modelId="{3E06EB75-C2D4-40F6-A1D7-B426636AEC29}" srcId="{59B1C903-5207-4DE8-80BA-0E33E2C61596}" destId="{6BFD55FB-CF5D-49FC-9E20-8A6EE855F029}" srcOrd="1" destOrd="0" parTransId="{5BD9003F-4166-4AC9-80C2-BCFEABF4A601}" sibTransId="{58C1CCD8-4B6F-47B9-BE83-69422B7A9561}"/>
    <dgm:cxn modelId="{62784FA0-8251-4245-A7B7-B30E8CA687EB}" type="presOf" srcId="{2408E08D-FFEC-473E-80F3-52FBB540316C}" destId="{A2366B47-9160-4801-A075-82F5EAB3D526}" srcOrd="0" destOrd="0" presId="urn:microsoft.com/office/officeart/2005/8/layout/default"/>
    <dgm:cxn modelId="{B1F19DA3-D29C-4639-A931-42ABE328AC3C}" srcId="{59B1C903-5207-4DE8-80BA-0E33E2C61596}" destId="{421F0FC4-8F99-4F1E-932F-CADF1C4BE0B6}" srcOrd="2" destOrd="0" parTransId="{1E8E6FD7-0666-4E95-A8A0-866E348717F5}" sibTransId="{AEA75586-54E2-443E-A0C7-766CC8DB0B54}"/>
    <dgm:cxn modelId="{1A1507FB-DD11-4F21-A7CD-4A97110BD920}" srcId="{59B1C903-5207-4DE8-80BA-0E33E2C61596}" destId="{3E8A4FCA-33E5-489B-AC6F-8BF0EEDAAFFE}" srcOrd="6" destOrd="0" parTransId="{9600740A-5E0E-4A1E-A5F5-230FA6B09832}" sibTransId="{65C3A3CA-1FFE-4974-9DBC-EABDAC7C34E5}"/>
    <dgm:cxn modelId="{B729C802-9C46-48B2-82C6-8C7C68CB7C56}" srcId="{59B1C903-5207-4DE8-80BA-0E33E2C61596}" destId="{14E2B09C-6DD4-41C2-9665-89E6A18FC828}" srcOrd="5" destOrd="0" parTransId="{D9BD07E2-9BE3-469F-B3CF-D7905BF46D3A}" sibTransId="{2E58F7E5-7D27-4F37-B2C1-355C5DDD61C0}"/>
    <dgm:cxn modelId="{C856FEBC-4A39-41C0-BD69-3DD6C64E2579}" type="presOf" srcId="{D340F3B4-3019-4400-AA4F-10A8BCFFD3B1}" destId="{200500F6-5D7E-4A1C-9998-1FA504360AF9}" srcOrd="0" destOrd="0" presId="urn:microsoft.com/office/officeart/2005/8/layout/default"/>
    <dgm:cxn modelId="{CE270BAD-6316-41A4-A206-123BA04398BC}" srcId="{59B1C903-5207-4DE8-80BA-0E33E2C61596}" destId="{2408E08D-FFEC-473E-80F3-52FBB540316C}" srcOrd="7" destOrd="0" parTransId="{89299644-E864-4237-8AD2-16D20AB212D4}" sibTransId="{8D826CC1-39AC-4043-8D01-EBB930D8CFFC}"/>
    <dgm:cxn modelId="{75EEEFFA-50D8-4287-A278-85528368D725}" type="presOf" srcId="{421F0FC4-8F99-4F1E-932F-CADF1C4BE0B6}" destId="{C8DEC5D5-CB06-4CF6-ADAE-0189CD11C241}" srcOrd="0" destOrd="0" presId="urn:microsoft.com/office/officeart/2005/8/layout/default"/>
    <dgm:cxn modelId="{C1133BE2-6B7E-455D-B68A-5099B6B586CA}" type="presOf" srcId="{3E8A4FCA-33E5-489B-AC6F-8BF0EEDAAFFE}" destId="{379ECF17-4021-4263-AD80-BBBC3DCC2D3D}" srcOrd="0" destOrd="0" presId="urn:microsoft.com/office/officeart/2005/8/layout/default"/>
    <dgm:cxn modelId="{B1043BDB-42F3-4535-A402-13659B1062B2}" srcId="{59B1C903-5207-4DE8-80BA-0E33E2C61596}" destId="{41EC6DDC-34B9-41AA-AF62-9C210B1F3ED7}" srcOrd="0" destOrd="0" parTransId="{5DA3411E-29D1-4C63-B5D4-147DF7BD7959}" sibTransId="{477E68B0-D420-492F-B0D0-33BAF82C24B5}"/>
    <dgm:cxn modelId="{19292A22-E12A-4806-BE15-611BA3C945B7}" type="presOf" srcId="{41EC6DDC-34B9-41AA-AF62-9C210B1F3ED7}" destId="{9E2DAA8E-0C44-461E-91C8-0A7B8DC8B449}" srcOrd="0" destOrd="0" presId="urn:microsoft.com/office/officeart/2005/8/layout/default"/>
    <dgm:cxn modelId="{DDB1D030-EE37-4D36-B207-A0B11BF63EF1}" type="presOf" srcId="{3F1AC88E-AB25-4E3C-9832-3840436819BF}" destId="{E8019F4E-B50F-4AC3-B5F2-DAE235EDC010}" srcOrd="0" destOrd="0" presId="urn:microsoft.com/office/officeart/2005/8/layout/default"/>
    <dgm:cxn modelId="{0AEC4FD1-C4D5-41D0-BE18-9D1ADB0D0F69}" srcId="{59B1C903-5207-4DE8-80BA-0E33E2C61596}" destId="{D340F3B4-3019-4400-AA4F-10A8BCFFD3B1}" srcOrd="3" destOrd="0" parTransId="{3DFCA1A7-90F0-4C3F-A2C5-17158FA8268D}" sibTransId="{E7374F9A-55AA-49DC-8DC4-FD7C7DDF4CFF}"/>
    <dgm:cxn modelId="{0522B4FB-A57F-4418-93B9-E62DE63AC0CE}" type="presOf" srcId="{59B1C903-5207-4DE8-80BA-0E33E2C61596}" destId="{DD39DBBF-F988-4D1C-9337-50950F029D31}" srcOrd="0" destOrd="0" presId="urn:microsoft.com/office/officeart/2005/8/layout/default"/>
    <dgm:cxn modelId="{95BE2069-FCEE-4261-B7B8-EB54DF2172A3}" type="presOf" srcId="{14E2B09C-6DD4-41C2-9665-89E6A18FC828}" destId="{3901DCCB-447A-41A7-B79B-F6CC8B97F238}" srcOrd="0" destOrd="0" presId="urn:microsoft.com/office/officeart/2005/8/layout/default"/>
    <dgm:cxn modelId="{6A16F2C9-BE3B-4F2E-9FAC-5EF7F5959D73}" srcId="{59B1C903-5207-4DE8-80BA-0E33E2C61596}" destId="{3F1AC88E-AB25-4E3C-9832-3840436819BF}" srcOrd="4" destOrd="0" parTransId="{60595971-41E8-4007-81D9-8FC574C57A3D}" sibTransId="{EC2E198E-7102-4260-8FBF-E2905D326055}"/>
    <dgm:cxn modelId="{CAB16BC3-378A-429E-BC63-42EEC17E5287}" type="presParOf" srcId="{DD39DBBF-F988-4D1C-9337-50950F029D31}" destId="{9E2DAA8E-0C44-461E-91C8-0A7B8DC8B449}" srcOrd="0" destOrd="0" presId="urn:microsoft.com/office/officeart/2005/8/layout/default"/>
    <dgm:cxn modelId="{D42C4C54-1CE3-4404-B3AB-06D9E3E45796}" type="presParOf" srcId="{DD39DBBF-F988-4D1C-9337-50950F029D31}" destId="{C2798513-9BC5-45DC-8066-61776FEFC024}" srcOrd="1" destOrd="0" presId="urn:microsoft.com/office/officeart/2005/8/layout/default"/>
    <dgm:cxn modelId="{50C56B04-4C78-429C-96E7-A9B5C2C5FEED}" type="presParOf" srcId="{DD39DBBF-F988-4D1C-9337-50950F029D31}" destId="{8968B541-2956-464A-AD14-42B0175E5492}" srcOrd="2" destOrd="0" presId="urn:microsoft.com/office/officeart/2005/8/layout/default"/>
    <dgm:cxn modelId="{F07B842E-70B2-4384-A0DF-34CCBBF57B1E}" type="presParOf" srcId="{DD39DBBF-F988-4D1C-9337-50950F029D31}" destId="{C21E1112-9558-431E-9560-624E4D83513E}" srcOrd="3" destOrd="0" presId="urn:microsoft.com/office/officeart/2005/8/layout/default"/>
    <dgm:cxn modelId="{719F7508-4451-4330-BB44-120E1382E10B}" type="presParOf" srcId="{DD39DBBF-F988-4D1C-9337-50950F029D31}" destId="{C8DEC5D5-CB06-4CF6-ADAE-0189CD11C241}" srcOrd="4" destOrd="0" presId="urn:microsoft.com/office/officeart/2005/8/layout/default"/>
    <dgm:cxn modelId="{84FAB429-CDDB-4323-BAAA-61AED17486A1}" type="presParOf" srcId="{DD39DBBF-F988-4D1C-9337-50950F029D31}" destId="{AF2DABF9-1BCA-4DA2-B98B-0C5B56C10490}" srcOrd="5" destOrd="0" presId="urn:microsoft.com/office/officeart/2005/8/layout/default"/>
    <dgm:cxn modelId="{3F62B11E-BB78-4A07-994B-5625931C7253}" type="presParOf" srcId="{DD39DBBF-F988-4D1C-9337-50950F029D31}" destId="{200500F6-5D7E-4A1C-9998-1FA504360AF9}" srcOrd="6" destOrd="0" presId="urn:microsoft.com/office/officeart/2005/8/layout/default"/>
    <dgm:cxn modelId="{97C7800A-6DB8-40A4-802E-197FAB9D42A1}" type="presParOf" srcId="{DD39DBBF-F988-4D1C-9337-50950F029D31}" destId="{82D6818A-3530-4A51-979A-7D9829BC2B82}" srcOrd="7" destOrd="0" presId="urn:microsoft.com/office/officeart/2005/8/layout/default"/>
    <dgm:cxn modelId="{E8409574-3C9B-4AFD-9456-C1BAEA9679AC}" type="presParOf" srcId="{DD39DBBF-F988-4D1C-9337-50950F029D31}" destId="{E8019F4E-B50F-4AC3-B5F2-DAE235EDC010}" srcOrd="8" destOrd="0" presId="urn:microsoft.com/office/officeart/2005/8/layout/default"/>
    <dgm:cxn modelId="{1715B4ED-E3A6-4E19-93B1-23D5233C2745}" type="presParOf" srcId="{DD39DBBF-F988-4D1C-9337-50950F029D31}" destId="{43FBDFF4-7022-4BFF-A747-EF191410C4DE}" srcOrd="9" destOrd="0" presId="urn:microsoft.com/office/officeart/2005/8/layout/default"/>
    <dgm:cxn modelId="{CCA8A278-2692-4198-9BAD-65FEB528C53F}" type="presParOf" srcId="{DD39DBBF-F988-4D1C-9337-50950F029D31}" destId="{3901DCCB-447A-41A7-B79B-F6CC8B97F238}" srcOrd="10" destOrd="0" presId="urn:microsoft.com/office/officeart/2005/8/layout/default"/>
    <dgm:cxn modelId="{21C746AC-B988-415D-AE55-B91D431AC4EE}" type="presParOf" srcId="{DD39DBBF-F988-4D1C-9337-50950F029D31}" destId="{DF330231-0D2A-4C8F-85B4-6BDDE10AD9D2}" srcOrd="11" destOrd="0" presId="urn:microsoft.com/office/officeart/2005/8/layout/default"/>
    <dgm:cxn modelId="{BF8002CE-E35E-4050-BDEF-77BA1FCF0695}" type="presParOf" srcId="{DD39DBBF-F988-4D1C-9337-50950F029D31}" destId="{379ECF17-4021-4263-AD80-BBBC3DCC2D3D}" srcOrd="12" destOrd="0" presId="urn:microsoft.com/office/officeart/2005/8/layout/default"/>
    <dgm:cxn modelId="{D6F66E69-FC6A-4BCB-A871-A5D656F17B32}" type="presParOf" srcId="{DD39DBBF-F988-4D1C-9337-50950F029D31}" destId="{BD64E3C1-B2BD-4ADC-B159-D20B865DC78A}" srcOrd="13" destOrd="0" presId="urn:microsoft.com/office/officeart/2005/8/layout/default"/>
    <dgm:cxn modelId="{7DE58141-40C4-4557-AC90-4ADB854CC48B}" type="presParOf" srcId="{DD39DBBF-F988-4D1C-9337-50950F029D31}" destId="{A2366B47-9160-4801-A075-82F5EAB3D526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493201-8355-4F77-96E8-7C8C76C49B21}">
      <dsp:nvSpPr>
        <dsp:cNvPr id="0" name=""/>
        <dsp:cNvSpPr/>
      </dsp:nvSpPr>
      <dsp:spPr>
        <a:xfrm>
          <a:off x="405044" y="1278141"/>
          <a:ext cx="3834426" cy="383442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20423036"/>
                <a:satOff val="-23986"/>
                <a:lumOff val="9216"/>
                <a:alphaOff val="0"/>
                <a:tint val="30000"/>
                <a:satMod val="300000"/>
              </a:schemeClr>
              <a:schemeClr val="accent4">
                <a:hueOff val="20423036"/>
                <a:satOff val="-23986"/>
                <a:lumOff val="9216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C9F4968A-3FA2-451B-8B58-624AAFEC007B}">
      <dsp:nvSpPr>
        <dsp:cNvPr id="0" name=""/>
        <dsp:cNvSpPr/>
      </dsp:nvSpPr>
      <dsp:spPr>
        <a:xfrm>
          <a:off x="1683187" y="2556283"/>
          <a:ext cx="1278141" cy="1278141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4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949F649A-2BF8-4FF9-9CD1-5A8F65907775}">
      <dsp:nvSpPr>
        <dsp:cNvPr id="0" name=""/>
        <dsp:cNvSpPr/>
      </dsp:nvSpPr>
      <dsp:spPr>
        <a:xfrm>
          <a:off x="4878541" y="0"/>
          <a:ext cx="1917213" cy="1597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34290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Constitución del Ecuador</a:t>
          </a:r>
          <a:endParaRPr lang="en-US" sz="2700" kern="1200" dirty="0"/>
        </a:p>
      </dsp:txBody>
      <dsp:txXfrm>
        <a:off x="4878541" y="0"/>
        <a:ext cx="1917213" cy="1597677"/>
      </dsp:txXfrm>
    </dsp:sp>
    <dsp:sp modelId="{E13B8308-575A-4CC5-8CA3-313BEDCFBB9B}">
      <dsp:nvSpPr>
        <dsp:cNvPr id="0" name=""/>
        <dsp:cNvSpPr/>
      </dsp:nvSpPr>
      <dsp:spPr>
        <a:xfrm>
          <a:off x="4399238" y="798838"/>
          <a:ext cx="479303" cy="0"/>
        </a:xfrm>
        <a:prstGeom prst="lin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4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F3998149-99FB-4C6F-BE88-0CDDAB215DFF}">
      <dsp:nvSpPr>
        <dsp:cNvPr id="0" name=""/>
        <dsp:cNvSpPr/>
      </dsp:nvSpPr>
      <dsp:spPr>
        <a:xfrm rot="5400000">
          <a:off x="2161052" y="958766"/>
          <a:ext cx="2397794" cy="2075383"/>
        </a:xfrm>
        <a:prstGeom prst="lin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4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ACD63A38-9B6E-45FB-B046-6899B013EA48}">
      <dsp:nvSpPr>
        <dsp:cNvPr id="0" name=""/>
        <dsp:cNvSpPr/>
      </dsp:nvSpPr>
      <dsp:spPr>
        <a:xfrm>
          <a:off x="4878541" y="1597677"/>
          <a:ext cx="1917213" cy="1597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34290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Ley Orgánica de Economía Popular y </a:t>
          </a:r>
          <a:r>
            <a:rPr lang="es-EC" sz="2700" kern="1200" dirty="0" smtClean="0"/>
            <a:t>Solidaria</a:t>
          </a:r>
          <a:endParaRPr lang="en-US" sz="2700" kern="1200" dirty="0"/>
        </a:p>
      </dsp:txBody>
      <dsp:txXfrm>
        <a:off x="4878541" y="1597677"/>
        <a:ext cx="1917213" cy="1597677"/>
      </dsp:txXfrm>
    </dsp:sp>
    <dsp:sp modelId="{567C1542-A521-4F7A-BCC8-F392E790B1A3}">
      <dsp:nvSpPr>
        <dsp:cNvPr id="0" name=""/>
        <dsp:cNvSpPr/>
      </dsp:nvSpPr>
      <dsp:spPr>
        <a:xfrm>
          <a:off x="4399238" y="2396516"/>
          <a:ext cx="479303" cy="0"/>
        </a:xfrm>
        <a:prstGeom prst="lin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4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15FD3BE7-C423-4BAC-A93D-F97D5F9CC805}">
      <dsp:nvSpPr>
        <dsp:cNvPr id="0" name=""/>
        <dsp:cNvSpPr/>
      </dsp:nvSpPr>
      <dsp:spPr>
        <a:xfrm rot="5400000">
          <a:off x="2978456" y="2658088"/>
          <a:ext cx="1678456" cy="1159913"/>
        </a:xfrm>
        <a:prstGeom prst="lin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4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7F7C7A-D16E-4E2B-9D64-AF212106FCA8}">
      <dsp:nvSpPr>
        <dsp:cNvPr id="0" name=""/>
        <dsp:cNvSpPr/>
      </dsp:nvSpPr>
      <dsp:spPr>
        <a:xfrm>
          <a:off x="1152127" y="0"/>
          <a:ext cx="6408712" cy="6408712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E270E-8645-437F-A7F5-19019D76E82B}">
      <dsp:nvSpPr>
        <dsp:cNvPr id="0" name=""/>
        <dsp:cNvSpPr/>
      </dsp:nvSpPr>
      <dsp:spPr>
        <a:xfrm>
          <a:off x="1760955" y="608827"/>
          <a:ext cx="2499397" cy="24993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/>
            <a:t>Misión:</a:t>
          </a:r>
          <a:endParaRPr lang="en-US" sz="1300" kern="1200" dirty="0"/>
        </a:p>
      </dsp:txBody>
      <dsp:txXfrm>
        <a:off x="1760955" y="608827"/>
        <a:ext cx="2499397" cy="2499397"/>
      </dsp:txXfrm>
    </dsp:sp>
    <dsp:sp modelId="{863EDF0D-25CF-4981-9DA9-F3D0666ED11F}">
      <dsp:nvSpPr>
        <dsp:cNvPr id="0" name=""/>
        <dsp:cNvSpPr/>
      </dsp:nvSpPr>
      <dsp:spPr>
        <a:xfrm>
          <a:off x="4452614" y="608827"/>
          <a:ext cx="2499397" cy="24993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/>
            <a:t>Somos una entidad que busca el bienestar de los socios que pertenecen a Wärtsilä Ecuador en cuanto al ahorro y crédito brindando un servicio de calidad que promueva el ahorro sistemático para solventar necesidades futuras de endeudamiento y un mejor manejo de los recursos financieros de quiénes pertenecen a la Institución, bajo mecanismos legales y personal altamente calificado</a:t>
          </a:r>
          <a:endParaRPr lang="en-US" sz="1300" kern="1200"/>
        </a:p>
      </dsp:txBody>
      <dsp:txXfrm>
        <a:off x="4452614" y="608827"/>
        <a:ext cx="2499397" cy="2499397"/>
      </dsp:txXfrm>
    </dsp:sp>
    <dsp:sp modelId="{FABF44AD-0ABC-42E0-83E4-14FF64125ACE}">
      <dsp:nvSpPr>
        <dsp:cNvPr id="0" name=""/>
        <dsp:cNvSpPr/>
      </dsp:nvSpPr>
      <dsp:spPr>
        <a:xfrm>
          <a:off x="1760955" y="3300486"/>
          <a:ext cx="2499397" cy="24993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/>
            <a:t>Visión:</a:t>
          </a:r>
          <a:endParaRPr lang="en-US" sz="1300" kern="1200" dirty="0"/>
        </a:p>
      </dsp:txBody>
      <dsp:txXfrm>
        <a:off x="1760955" y="3300486"/>
        <a:ext cx="2499397" cy="2499397"/>
      </dsp:txXfrm>
    </dsp:sp>
    <dsp:sp modelId="{D4D1289D-16BE-4FFC-BE19-3B639C6DDAE9}">
      <dsp:nvSpPr>
        <dsp:cNvPr id="0" name=""/>
        <dsp:cNvSpPr/>
      </dsp:nvSpPr>
      <dsp:spPr>
        <a:xfrm>
          <a:off x="4452614" y="3300486"/>
          <a:ext cx="2499397" cy="24993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/>
            <a:t>Ser una organización pionera en la captación de los ahorros de los colaboradores de Wärtsilä Ecuador, brindar préstamos a la mejor tasa de interés  y extender los servicios que ofrece en un período de 5 años</a:t>
          </a:r>
          <a:endParaRPr lang="en-US" sz="1300" kern="1200"/>
        </a:p>
      </dsp:txBody>
      <dsp:txXfrm>
        <a:off x="4452614" y="3300486"/>
        <a:ext cx="2499397" cy="2499397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D28A37-63AA-45F4-A0E4-72D7E2B3E777}">
      <dsp:nvSpPr>
        <dsp:cNvPr id="0" name=""/>
        <dsp:cNvSpPr/>
      </dsp:nvSpPr>
      <dsp:spPr>
        <a:xfrm>
          <a:off x="3639" y="0"/>
          <a:ext cx="3501459" cy="590465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500" kern="1200" dirty="0" smtClean="0"/>
            <a:t>Objetivos</a:t>
          </a:r>
          <a:endParaRPr lang="en-US" sz="6500" kern="1200" dirty="0"/>
        </a:p>
      </dsp:txBody>
      <dsp:txXfrm>
        <a:off x="3639" y="0"/>
        <a:ext cx="3501459" cy="1771396"/>
      </dsp:txXfrm>
    </dsp:sp>
    <dsp:sp modelId="{0F4CB810-5083-449F-BC03-AC51F219BBB7}">
      <dsp:nvSpPr>
        <dsp:cNvPr id="0" name=""/>
        <dsp:cNvSpPr/>
      </dsp:nvSpPr>
      <dsp:spPr>
        <a:xfrm>
          <a:off x="353785" y="1771540"/>
          <a:ext cx="2801167" cy="86018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Garantizar </a:t>
          </a:r>
          <a:endParaRPr lang="en-US" sz="1800" kern="1200" dirty="0"/>
        </a:p>
      </dsp:txBody>
      <dsp:txXfrm>
        <a:off x="353785" y="1771540"/>
        <a:ext cx="2801167" cy="860182"/>
      </dsp:txXfrm>
    </dsp:sp>
    <dsp:sp modelId="{D9AD7DED-A75F-48D0-AF5E-51C2EF831F65}">
      <dsp:nvSpPr>
        <dsp:cNvPr id="0" name=""/>
        <dsp:cNvSpPr/>
      </dsp:nvSpPr>
      <dsp:spPr>
        <a:xfrm>
          <a:off x="353785" y="2764059"/>
          <a:ext cx="2801167" cy="86018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Direccionar</a:t>
          </a:r>
          <a:endParaRPr lang="en-US" sz="1800" kern="1200" dirty="0"/>
        </a:p>
      </dsp:txBody>
      <dsp:txXfrm>
        <a:off x="353785" y="2764059"/>
        <a:ext cx="2801167" cy="860182"/>
      </dsp:txXfrm>
    </dsp:sp>
    <dsp:sp modelId="{F5D12C1F-B102-4548-A94A-AC854CA7E229}">
      <dsp:nvSpPr>
        <dsp:cNvPr id="0" name=""/>
        <dsp:cNvSpPr/>
      </dsp:nvSpPr>
      <dsp:spPr>
        <a:xfrm>
          <a:off x="353785" y="3756577"/>
          <a:ext cx="2801167" cy="86018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Incentivar</a:t>
          </a:r>
          <a:endParaRPr lang="en-US" sz="1800" kern="1200" dirty="0"/>
        </a:p>
      </dsp:txBody>
      <dsp:txXfrm>
        <a:off x="353785" y="3756577"/>
        <a:ext cx="2801167" cy="860182"/>
      </dsp:txXfrm>
    </dsp:sp>
    <dsp:sp modelId="{39DC0BE4-EAA9-40B4-8733-61E2ECA40177}">
      <dsp:nvSpPr>
        <dsp:cNvPr id="0" name=""/>
        <dsp:cNvSpPr/>
      </dsp:nvSpPr>
      <dsp:spPr>
        <a:xfrm>
          <a:off x="353785" y="4749096"/>
          <a:ext cx="2801167" cy="86018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Invertir</a:t>
          </a:r>
          <a:endParaRPr lang="en-US" sz="1800" kern="1200" dirty="0"/>
        </a:p>
      </dsp:txBody>
      <dsp:txXfrm>
        <a:off x="353785" y="4749096"/>
        <a:ext cx="2801167" cy="860182"/>
      </dsp:txXfrm>
    </dsp:sp>
    <dsp:sp modelId="{753C89B3-3BE4-4C9D-90C3-612B833F242B}">
      <dsp:nvSpPr>
        <dsp:cNvPr id="0" name=""/>
        <dsp:cNvSpPr/>
      </dsp:nvSpPr>
      <dsp:spPr>
        <a:xfrm>
          <a:off x="3767708" y="0"/>
          <a:ext cx="3501459" cy="590465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500" kern="1200" dirty="0" smtClean="0"/>
            <a:t>Valores</a:t>
          </a:r>
          <a:endParaRPr lang="en-US" sz="6500" kern="1200" dirty="0"/>
        </a:p>
      </dsp:txBody>
      <dsp:txXfrm>
        <a:off x="3767708" y="0"/>
        <a:ext cx="3501459" cy="1771396"/>
      </dsp:txXfrm>
    </dsp:sp>
    <dsp:sp modelId="{46BF7123-F8B2-4873-A1F5-E98AA54C9982}">
      <dsp:nvSpPr>
        <dsp:cNvPr id="0" name=""/>
        <dsp:cNvSpPr/>
      </dsp:nvSpPr>
      <dsp:spPr>
        <a:xfrm>
          <a:off x="4117854" y="1772910"/>
          <a:ext cx="2801167" cy="3368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Energía</a:t>
          </a:r>
          <a:endParaRPr lang="en-US" sz="1800" kern="1200" dirty="0"/>
        </a:p>
      </dsp:txBody>
      <dsp:txXfrm>
        <a:off x="4117854" y="1772910"/>
        <a:ext cx="2801167" cy="336858"/>
      </dsp:txXfrm>
    </dsp:sp>
    <dsp:sp modelId="{C8993A9B-4E3A-46BA-A95B-4076C631AC26}">
      <dsp:nvSpPr>
        <dsp:cNvPr id="0" name=""/>
        <dsp:cNvSpPr/>
      </dsp:nvSpPr>
      <dsp:spPr>
        <a:xfrm>
          <a:off x="4117854" y="2161592"/>
          <a:ext cx="2801167" cy="3368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Entusiasmo</a:t>
          </a:r>
          <a:endParaRPr lang="en-US" sz="1800" kern="1200"/>
        </a:p>
      </dsp:txBody>
      <dsp:txXfrm>
        <a:off x="4117854" y="2161592"/>
        <a:ext cx="2801167" cy="336858"/>
      </dsp:txXfrm>
    </dsp:sp>
    <dsp:sp modelId="{9A7D0B96-EF6C-4A88-9B97-93AA06957AD1}">
      <dsp:nvSpPr>
        <dsp:cNvPr id="0" name=""/>
        <dsp:cNvSpPr/>
      </dsp:nvSpPr>
      <dsp:spPr>
        <a:xfrm>
          <a:off x="4117854" y="2550275"/>
          <a:ext cx="2801167" cy="3368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Excelencia</a:t>
          </a:r>
          <a:endParaRPr lang="en-US" sz="1800" kern="1200"/>
        </a:p>
      </dsp:txBody>
      <dsp:txXfrm>
        <a:off x="4117854" y="2550275"/>
        <a:ext cx="2801167" cy="336858"/>
      </dsp:txXfrm>
    </dsp:sp>
    <dsp:sp modelId="{79ED653B-3CB7-42BF-B806-22131D4F48F3}">
      <dsp:nvSpPr>
        <dsp:cNvPr id="0" name=""/>
        <dsp:cNvSpPr/>
      </dsp:nvSpPr>
      <dsp:spPr>
        <a:xfrm>
          <a:off x="4117854" y="2938957"/>
          <a:ext cx="2801167" cy="3368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Honestidad</a:t>
          </a:r>
          <a:endParaRPr lang="en-US" sz="1800" kern="1200"/>
        </a:p>
      </dsp:txBody>
      <dsp:txXfrm>
        <a:off x="4117854" y="2938957"/>
        <a:ext cx="2801167" cy="336858"/>
      </dsp:txXfrm>
    </dsp:sp>
    <dsp:sp modelId="{0B1EF484-AA9C-46FC-9D49-4570475710E2}">
      <dsp:nvSpPr>
        <dsp:cNvPr id="0" name=""/>
        <dsp:cNvSpPr/>
      </dsp:nvSpPr>
      <dsp:spPr>
        <a:xfrm>
          <a:off x="4117854" y="3327639"/>
          <a:ext cx="2801167" cy="3368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Trabajo en Equipo</a:t>
          </a:r>
          <a:endParaRPr lang="en-US" sz="1800" kern="1200"/>
        </a:p>
      </dsp:txBody>
      <dsp:txXfrm>
        <a:off x="4117854" y="3327639"/>
        <a:ext cx="2801167" cy="336858"/>
      </dsp:txXfrm>
    </dsp:sp>
    <dsp:sp modelId="{41A76E33-BD5A-4AAF-886F-82DBF32961A2}">
      <dsp:nvSpPr>
        <dsp:cNvPr id="0" name=""/>
        <dsp:cNvSpPr/>
      </dsp:nvSpPr>
      <dsp:spPr>
        <a:xfrm>
          <a:off x="4117854" y="3716322"/>
          <a:ext cx="2801167" cy="3368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Innovación</a:t>
          </a:r>
          <a:endParaRPr lang="en-US" sz="1800" kern="1200"/>
        </a:p>
      </dsp:txBody>
      <dsp:txXfrm>
        <a:off x="4117854" y="3716322"/>
        <a:ext cx="2801167" cy="336858"/>
      </dsp:txXfrm>
    </dsp:sp>
    <dsp:sp modelId="{1681ED25-2C2F-4138-9BE3-57511CB855D1}">
      <dsp:nvSpPr>
        <dsp:cNvPr id="0" name=""/>
        <dsp:cNvSpPr/>
      </dsp:nvSpPr>
      <dsp:spPr>
        <a:xfrm>
          <a:off x="4117854" y="4105004"/>
          <a:ext cx="2801167" cy="3368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Liderazgo</a:t>
          </a:r>
          <a:endParaRPr lang="en-US" sz="1800" kern="1200"/>
        </a:p>
      </dsp:txBody>
      <dsp:txXfrm>
        <a:off x="4117854" y="4105004"/>
        <a:ext cx="2801167" cy="336858"/>
      </dsp:txXfrm>
    </dsp:sp>
    <dsp:sp modelId="{CB90B67B-072F-442C-8DC6-3B388B2E3AAB}">
      <dsp:nvSpPr>
        <dsp:cNvPr id="0" name=""/>
        <dsp:cNvSpPr/>
      </dsp:nvSpPr>
      <dsp:spPr>
        <a:xfrm>
          <a:off x="4117854" y="4493686"/>
          <a:ext cx="2801167" cy="3368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Orientación al Cliente</a:t>
          </a:r>
          <a:endParaRPr lang="en-US" sz="1800" kern="1200"/>
        </a:p>
      </dsp:txBody>
      <dsp:txXfrm>
        <a:off x="4117854" y="4493686"/>
        <a:ext cx="2801167" cy="336858"/>
      </dsp:txXfrm>
    </dsp:sp>
    <dsp:sp modelId="{F05952A8-4F96-4D53-8FE0-64F62AFAFD69}">
      <dsp:nvSpPr>
        <dsp:cNvPr id="0" name=""/>
        <dsp:cNvSpPr/>
      </dsp:nvSpPr>
      <dsp:spPr>
        <a:xfrm>
          <a:off x="4117854" y="4882369"/>
          <a:ext cx="2801167" cy="3368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Transparencia</a:t>
          </a:r>
          <a:endParaRPr lang="en-US" sz="1800" kern="1200"/>
        </a:p>
      </dsp:txBody>
      <dsp:txXfrm>
        <a:off x="4117854" y="4882369"/>
        <a:ext cx="2801167" cy="336858"/>
      </dsp:txXfrm>
    </dsp:sp>
    <dsp:sp modelId="{2414646C-9E3E-47CA-9C7C-AB9D39690C10}">
      <dsp:nvSpPr>
        <dsp:cNvPr id="0" name=""/>
        <dsp:cNvSpPr/>
      </dsp:nvSpPr>
      <dsp:spPr>
        <a:xfrm>
          <a:off x="4117854" y="5271051"/>
          <a:ext cx="2801167" cy="3368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Orientación a Resultados</a:t>
          </a:r>
          <a:endParaRPr lang="en-US" sz="1800" kern="1200"/>
        </a:p>
      </dsp:txBody>
      <dsp:txXfrm>
        <a:off x="4117854" y="5271051"/>
        <a:ext cx="2801167" cy="336858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AFFCAC-7D81-48E7-B0F7-DA442BDD1D9C}">
      <dsp:nvSpPr>
        <dsp:cNvPr id="0" name=""/>
        <dsp:cNvSpPr/>
      </dsp:nvSpPr>
      <dsp:spPr>
        <a:xfrm>
          <a:off x="2973830" y="1164033"/>
          <a:ext cx="194521" cy="852190"/>
        </a:xfrm>
        <a:custGeom>
          <a:avLst/>
          <a:gdLst/>
          <a:ahLst/>
          <a:cxnLst/>
          <a:rect l="0" t="0" r="0" b="0"/>
          <a:pathLst>
            <a:path>
              <a:moveTo>
                <a:pt x="194521" y="0"/>
              </a:moveTo>
              <a:lnTo>
                <a:pt x="194521" y="852190"/>
              </a:lnTo>
              <a:lnTo>
                <a:pt x="0" y="85219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129FE2-CC3A-4EF2-A024-76DAD730E2A8}">
      <dsp:nvSpPr>
        <dsp:cNvPr id="0" name=""/>
        <dsp:cNvSpPr/>
      </dsp:nvSpPr>
      <dsp:spPr>
        <a:xfrm>
          <a:off x="3168351" y="1164033"/>
          <a:ext cx="2241632" cy="17043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859"/>
              </a:lnTo>
              <a:lnTo>
                <a:pt x="2241632" y="1509859"/>
              </a:lnTo>
              <a:lnTo>
                <a:pt x="2241632" y="170438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5F4917-2084-49C6-BCF4-53AD906F68DE}">
      <dsp:nvSpPr>
        <dsp:cNvPr id="0" name=""/>
        <dsp:cNvSpPr/>
      </dsp:nvSpPr>
      <dsp:spPr>
        <a:xfrm>
          <a:off x="3122631" y="1164033"/>
          <a:ext cx="91440" cy="17043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438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C9C653-AB86-4980-B73A-E25867701CA1}">
      <dsp:nvSpPr>
        <dsp:cNvPr id="0" name=""/>
        <dsp:cNvSpPr/>
      </dsp:nvSpPr>
      <dsp:spPr>
        <a:xfrm>
          <a:off x="926719" y="1164033"/>
          <a:ext cx="2241632" cy="1704381"/>
        </a:xfrm>
        <a:custGeom>
          <a:avLst/>
          <a:gdLst/>
          <a:ahLst/>
          <a:cxnLst/>
          <a:rect l="0" t="0" r="0" b="0"/>
          <a:pathLst>
            <a:path>
              <a:moveTo>
                <a:pt x="2241632" y="0"/>
              </a:moveTo>
              <a:lnTo>
                <a:pt x="2241632" y="1509859"/>
              </a:lnTo>
              <a:lnTo>
                <a:pt x="0" y="1509859"/>
              </a:lnTo>
              <a:lnTo>
                <a:pt x="0" y="170438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D935E6-0DD1-4D4D-923A-04C4F6793BA9}">
      <dsp:nvSpPr>
        <dsp:cNvPr id="0" name=""/>
        <dsp:cNvSpPr/>
      </dsp:nvSpPr>
      <dsp:spPr>
        <a:xfrm>
          <a:off x="2242057" y="237738"/>
          <a:ext cx="1852588" cy="926294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/>
            <a:t>Asamblea General</a:t>
          </a:r>
        </a:p>
      </dsp:txBody>
      <dsp:txXfrm>
        <a:off x="2242057" y="237738"/>
        <a:ext cx="1852588" cy="926294"/>
      </dsp:txXfrm>
    </dsp:sp>
    <dsp:sp modelId="{852D54B4-F2A2-433E-8000-947DA4BD72B0}">
      <dsp:nvSpPr>
        <dsp:cNvPr id="0" name=""/>
        <dsp:cNvSpPr/>
      </dsp:nvSpPr>
      <dsp:spPr>
        <a:xfrm>
          <a:off x="425" y="2868414"/>
          <a:ext cx="1852588" cy="926294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/>
            <a:t>Consejo de Vigilancia</a:t>
          </a:r>
        </a:p>
      </dsp:txBody>
      <dsp:txXfrm>
        <a:off x="425" y="2868414"/>
        <a:ext cx="1852588" cy="926294"/>
      </dsp:txXfrm>
    </dsp:sp>
    <dsp:sp modelId="{130B7AB2-CFD4-4E84-BCD3-25B2BDF7F5B7}">
      <dsp:nvSpPr>
        <dsp:cNvPr id="0" name=""/>
        <dsp:cNvSpPr/>
      </dsp:nvSpPr>
      <dsp:spPr>
        <a:xfrm>
          <a:off x="2242057" y="2868414"/>
          <a:ext cx="1852588" cy="926294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/>
            <a:t>Comité de Crédito</a:t>
          </a:r>
        </a:p>
      </dsp:txBody>
      <dsp:txXfrm>
        <a:off x="2242057" y="2868414"/>
        <a:ext cx="1852588" cy="926294"/>
      </dsp:txXfrm>
    </dsp:sp>
    <dsp:sp modelId="{8B711837-12B6-47EC-B4B9-DB68AE968C6B}">
      <dsp:nvSpPr>
        <dsp:cNvPr id="0" name=""/>
        <dsp:cNvSpPr/>
      </dsp:nvSpPr>
      <dsp:spPr>
        <a:xfrm>
          <a:off x="4483689" y="2868414"/>
          <a:ext cx="1852588" cy="926294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/>
            <a:t>Promotores</a:t>
          </a:r>
        </a:p>
      </dsp:txBody>
      <dsp:txXfrm>
        <a:off x="4483689" y="2868414"/>
        <a:ext cx="1852588" cy="926294"/>
      </dsp:txXfrm>
    </dsp:sp>
    <dsp:sp modelId="{B5964CA6-4ACA-4861-9F3B-3F358F49EF2A}">
      <dsp:nvSpPr>
        <dsp:cNvPr id="0" name=""/>
        <dsp:cNvSpPr/>
      </dsp:nvSpPr>
      <dsp:spPr>
        <a:xfrm>
          <a:off x="1121241" y="1553076"/>
          <a:ext cx="1852588" cy="926294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/>
            <a:t>Directorio</a:t>
          </a:r>
        </a:p>
      </dsp:txBody>
      <dsp:txXfrm>
        <a:off x="1121241" y="1553076"/>
        <a:ext cx="1852588" cy="926294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4FF0A1-1A5E-4488-92CA-17A35F23B25D}">
      <dsp:nvSpPr>
        <dsp:cNvPr id="0" name=""/>
        <dsp:cNvSpPr/>
      </dsp:nvSpPr>
      <dsp:spPr>
        <a:xfrm>
          <a:off x="2770119" y="2293"/>
          <a:ext cx="2092609" cy="8530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Promueven una cultura de ahorro</a:t>
          </a:r>
          <a:endParaRPr lang="en-US" sz="1800" kern="1200" dirty="0"/>
        </a:p>
      </dsp:txBody>
      <dsp:txXfrm>
        <a:off x="2770119" y="2293"/>
        <a:ext cx="2092609" cy="853038"/>
      </dsp:txXfrm>
    </dsp:sp>
    <dsp:sp modelId="{154D68C9-E63F-4576-B6DB-6A09FE38FF98}">
      <dsp:nvSpPr>
        <dsp:cNvPr id="0" name=""/>
        <dsp:cNvSpPr/>
      </dsp:nvSpPr>
      <dsp:spPr>
        <a:xfrm rot="5400000">
          <a:off x="3656479" y="876657"/>
          <a:ext cx="319889" cy="383867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5400000">
        <a:off x="3656479" y="876657"/>
        <a:ext cx="319889" cy="383867"/>
      </dsp:txXfrm>
    </dsp:sp>
    <dsp:sp modelId="{9B3ADC3C-7ACE-4910-840C-9167E5F1F2F6}">
      <dsp:nvSpPr>
        <dsp:cNvPr id="0" name=""/>
        <dsp:cNvSpPr/>
      </dsp:nvSpPr>
      <dsp:spPr>
        <a:xfrm>
          <a:off x="2770119" y="1281850"/>
          <a:ext cx="2092609" cy="8530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635930"/>
                <a:satOff val="-14509"/>
                <a:lumOff val="5360"/>
                <a:alphaOff val="0"/>
                <a:tint val="30000"/>
                <a:satMod val="300000"/>
              </a:schemeClr>
              <a:schemeClr val="accent2">
                <a:hueOff val="635930"/>
                <a:satOff val="-14509"/>
                <a:lumOff val="536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No cuentan con mecanismos de ahorro</a:t>
          </a:r>
          <a:endParaRPr lang="en-US" sz="1800" kern="1200" dirty="0"/>
        </a:p>
      </dsp:txBody>
      <dsp:txXfrm>
        <a:off x="2770119" y="1281850"/>
        <a:ext cx="2092609" cy="853038"/>
      </dsp:txXfrm>
    </dsp:sp>
    <dsp:sp modelId="{D6263697-A40B-425F-A00A-9585F846AD9D}">
      <dsp:nvSpPr>
        <dsp:cNvPr id="0" name=""/>
        <dsp:cNvSpPr/>
      </dsp:nvSpPr>
      <dsp:spPr>
        <a:xfrm rot="5400000">
          <a:off x="3656479" y="2156214"/>
          <a:ext cx="319889" cy="383867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953895"/>
                <a:satOff val="-21764"/>
                <a:lumOff val="8039"/>
                <a:alphaOff val="0"/>
                <a:tint val="30000"/>
                <a:satMod val="300000"/>
              </a:schemeClr>
              <a:schemeClr val="accent2">
                <a:hueOff val="953895"/>
                <a:satOff val="-21764"/>
                <a:lumOff val="8039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5400000">
        <a:off x="3656479" y="2156214"/>
        <a:ext cx="319889" cy="383867"/>
      </dsp:txXfrm>
    </dsp:sp>
    <dsp:sp modelId="{B1D6F8F3-2F40-4912-BB0A-1285A81FB64E}">
      <dsp:nvSpPr>
        <dsp:cNvPr id="0" name=""/>
        <dsp:cNvSpPr/>
      </dsp:nvSpPr>
      <dsp:spPr>
        <a:xfrm>
          <a:off x="2770119" y="2561407"/>
          <a:ext cx="2092609" cy="8530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1271860"/>
                <a:satOff val="-29019"/>
                <a:lumOff val="10719"/>
                <a:alphaOff val="0"/>
                <a:tint val="30000"/>
                <a:satMod val="300000"/>
              </a:schemeClr>
              <a:schemeClr val="accent2">
                <a:hueOff val="1271860"/>
                <a:satOff val="-29019"/>
                <a:lumOff val="10719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Fuentes de financiamiento</a:t>
          </a:r>
          <a:endParaRPr lang="en-US" sz="1800" kern="1200" dirty="0"/>
        </a:p>
      </dsp:txBody>
      <dsp:txXfrm>
        <a:off x="2770119" y="2561407"/>
        <a:ext cx="2092609" cy="853038"/>
      </dsp:txXfrm>
    </dsp:sp>
    <dsp:sp modelId="{B4A52C4F-009A-45D4-A250-1994C6940BEC}">
      <dsp:nvSpPr>
        <dsp:cNvPr id="0" name=""/>
        <dsp:cNvSpPr/>
      </dsp:nvSpPr>
      <dsp:spPr>
        <a:xfrm rot="5400000">
          <a:off x="3656479" y="3435771"/>
          <a:ext cx="319889" cy="383867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1907790"/>
                <a:satOff val="-43528"/>
                <a:lumOff val="16079"/>
                <a:alphaOff val="0"/>
                <a:tint val="30000"/>
                <a:satMod val="300000"/>
              </a:schemeClr>
              <a:schemeClr val="accent2">
                <a:hueOff val="1907790"/>
                <a:satOff val="-43528"/>
                <a:lumOff val="16079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5400000">
        <a:off x="3656479" y="3435771"/>
        <a:ext cx="319889" cy="383867"/>
      </dsp:txXfrm>
    </dsp:sp>
    <dsp:sp modelId="{900E960D-9A1D-4F1B-A845-AEEFD1D238D4}">
      <dsp:nvSpPr>
        <dsp:cNvPr id="0" name=""/>
        <dsp:cNvSpPr/>
      </dsp:nvSpPr>
      <dsp:spPr>
        <a:xfrm>
          <a:off x="2770119" y="3840964"/>
          <a:ext cx="2092609" cy="8530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1907790"/>
                <a:satOff val="-43528"/>
                <a:lumOff val="16079"/>
                <a:alphaOff val="0"/>
                <a:tint val="30000"/>
                <a:satMod val="300000"/>
              </a:schemeClr>
              <a:schemeClr val="accent2">
                <a:hueOff val="1907790"/>
                <a:satOff val="-43528"/>
                <a:lumOff val="16079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Objeto de retención</a:t>
          </a:r>
          <a:endParaRPr lang="en-US" sz="1800" kern="1200" dirty="0"/>
        </a:p>
      </dsp:txBody>
      <dsp:txXfrm>
        <a:off x="2770119" y="3840964"/>
        <a:ext cx="2092609" cy="853038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D59301-4C0A-4837-B4A6-32FF7B519781}">
      <dsp:nvSpPr>
        <dsp:cNvPr id="0" name=""/>
        <dsp:cNvSpPr/>
      </dsp:nvSpPr>
      <dsp:spPr>
        <a:xfrm>
          <a:off x="2726134" y="2293"/>
          <a:ext cx="2180578" cy="8530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 </a:t>
          </a:r>
          <a:r>
            <a:rPr lang="es-ES" sz="1800" kern="1200" dirty="0" smtClean="0"/>
            <a:t>Optimizar</a:t>
          </a:r>
          <a:endParaRPr lang="en-US" sz="1800" kern="1200" dirty="0"/>
        </a:p>
      </dsp:txBody>
      <dsp:txXfrm>
        <a:off x="2726134" y="2293"/>
        <a:ext cx="2180578" cy="853038"/>
      </dsp:txXfrm>
    </dsp:sp>
    <dsp:sp modelId="{D156D74A-4B27-4453-A29B-2ED48D7B1B3F}">
      <dsp:nvSpPr>
        <dsp:cNvPr id="0" name=""/>
        <dsp:cNvSpPr/>
      </dsp:nvSpPr>
      <dsp:spPr>
        <a:xfrm rot="5400000">
          <a:off x="3656479" y="876657"/>
          <a:ext cx="319889" cy="383867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5400000">
        <a:off x="3656479" y="876657"/>
        <a:ext cx="319889" cy="383867"/>
      </dsp:txXfrm>
    </dsp:sp>
    <dsp:sp modelId="{C787DF13-2AE0-463B-AE38-92AE3272738D}">
      <dsp:nvSpPr>
        <dsp:cNvPr id="0" name=""/>
        <dsp:cNvSpPr/>
      </dsp:nvSpPr>
      <dsp:spPr>
        <a:xfrm>
          <a:off x="2726134" y="1281850"/>
          <a:ext cx="2180578" cy="8530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635930"/>
                <a:satOff val="-14509"/>
                <a:lumOff val="5360"/>
                <a:alphaOff val="0"/>
                <a:tint val="30000"/>
                <a:satMod val="300000"/>
              </a:schemeClr>
              <a:schemeClr val="accent2">
                <a:hueOff val="635930"/>
                <a:satOff val="-14509"/>
                <a:lumOff val="536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Crear la Caja de Ahorro y Crédito “W </a:t>
          </a:r>
          <a:r>
            <a:rPr lang="es-ES" sz="1800" kern="1200" dirty="0" err="1" smtClean="0"/>
            <a:t>Savers</a:t>
          </a:r>
          <a:r>
            <a:rPr lang="es-ES" sz="1800" kern="1200" dirty="0" smtClean="0"/>
            <a:t>”</a:t>
          </a:r>
          <a:endParaRPr lang="en-US" sz="1800" kern="1200" dirty="0"/>
        </a:p>
      </dsp:txBody>
      <dsp:txXfrm>
        <a:off x="2726134" y="1281850"/>
        <a:ext cx="2180578" cy="853038"/>
      </dsp:txXfrm>
    </dsp:sp>
    <dsp:sp modelId="{CDDAE747-28E9-47FE-8F3C-15C9C870F7E9}">
      <dsp:nvSpPr>
        <dsp:cNvPr id="0" name=""/>
        <dsp:cNvSpPr/>
      </dsp:nvSpPr>
      <dsp:spPr>
        <a:xfrm rot="5400000">
          <a:off x="3656479" y="2156214"/>
          <a:ext cx="319889" cy="383867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953895"/>
                <a:satOff val="-21764"/>
                <a:lumOff val="8039"/>
                <a:alphaOff val="0"/>
                <a:tint val="30000"/>
                <a:satMod val="300000"/>
              </a:schemeClr>
              <a:schemeClr val="accent2">
                <a:hueOff val="953895"/>
                <a:satOff val="-21764"/>
                <a:lumOff val="8039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5400000">
        <a:off x="3656479" y="2156214"/>
        <a:ext cx="319889" cy="383867"/>
      </dsp:txXfrm>
    </dsp:sp>
    <dsp:sp modelId="{2BA08582-FDFE-4F92-A4E3-EFEC73D7F457}">
      <dsp:nvSpPr>
        <dsp:cNvPr id="0" name=""/>
        <dsp:cNvSpPr/>
      </dsp:nvSpPr>
      <dsp:spPr>
        <a:xfrm>
          <a:off x="2726134" y="2561407"/>
          <a:ext cx="2180578" cy="8530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1271860"/>
                <a:satOff val="-29019"/>
                <a:lumOff val="10719"/>
                <a:alphaOff val="0"/>
                <a:tint val="30000"/>
                <a:satMod val="300000"/>
              </a:schemeClr>
              <a:schemeClr val="accent2">
                <a:hueOff val="1271860"/>
                <a:satOff val="-29019"/>
                <a:lumOff val="10719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Contribuir</a:t>
          </a:r>
          <a:endParaRPr lang="en-US" sz="1800" kern="1200" dirty="0"/>
        </a:p>
      </dsp:txBody>
      <dsp:txXfrm>
        <a:off x="2726134" y="2561407"/>
        <a:ext cx="2180578" cy="853038"/>
      </dsp:txXfrm>
    </dsp:sp>
    <dsp:sp modelId="{53D2F572-8966-4C1D-BD7C-CE4141F994D6}">
      <dsp:nvSpPr>
        <dsp:cNvPr id="0" name=""/>
        <dsp:cNvSpPr/>
      </dsp:nvSpPr>
      <dsp:spPr>
        <a:xfrm rot="5400000">
          <a:off x="3656479" y="3435771"/>
          <a:ext cx="319889" cy="383867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1907790"/>
                <a:satOff val="-43528"/>
                <a:lumOff val="16079"/>
                <a:alphaOff val="0"/>
                <a:tint val="30000"/>
                <a:satMod val="300000"/>
              </a:schemeClr>
              <a:schemeClr val="accent2">
                <a:hueOff val="1907790"/>
                <a:satOff val="-43528"/>
                <a:lumOff val="16079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5400000">
        <a:off x="3656479" y="3435771"/>
        <a:ext cx="319889" cy="383867"/>
      </dsp:txXfrm>
    </dsp:sp>
    <dsp:sp modelId="{54753254-ECD0-44B1-94C0-E5D6B6A626CE}">
      <dsp:nvSpPr>
        <dsp:cNvPr id="0" name=""/>
        <dsp:cNvSpPr/>
      </dsp:nvSpPr>
      <dsp:spPr>
        <a:xfrm>
          <a:off x="2726134" y="3840964"/>
          <a:ext cx="2180578" cy="8530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1907790"/>
                <a:satOff val="-43528"/>
                <a:lumOff val="16079"/>
                <a:alphaOff val="0"/>
                <a:tint val="30000"/>
                <a:satMod val="300000"/>
              </a:schemeClr>
              <a:schemeClr val="accent2">
                <a:hueOff val="1907790"/>
                <a:satOff val="-43528"/>
                <a:lumOff val="16079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Fomentar la comunicación</a:t>
          </a:r>
          <a:endParaRPr lang="en-US" sz="1800" kern="1200" dirty="0"/>
        </a:p>
      </dsp:txBody>
      <dsp:txXfrm>
        <a:off x="2726134" y="3840964"/>
        <a:ext cx="2180578" cy="85303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D72B3D-FAAB-44F5-A807-E9A6B93C2F78}">
      <dsp:nvSpPr>
        <dsp:cNvPr id="0" name=""/>
        <dsp:cNvSpPr/>
      </dsp:nvSpPr>
      <dsp:spPr>
        <a:xfrm>
          <a:off x="1371032" y="0"/>
          <a:ext cx="2177521" cy="120973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400" kern="1200" dirty="0" smtClean="0"/>
            <a:t>Ventajas</a:t>
          </a:r>
          <a:endParaRPr lang="en-US" sz="3400" kern="1200" dirty="0"/>
        </a:p>
      </dsp:txBody>
      <dsp:txXfrm>
        <a:off x="1371032" y="0"/>
        <a:ext cx="2177521" cy="1209734"/>
      </dsp:txXfrm>
    </dsp:sp>
    <dsp:sp modelId="{AD19FDBE-A2B1-4210-A075-240EA16992AC}">
      <dsp:nvSpPr>
        <dsp:cNvPr id="0" name=""/>
        <dsp:cNvSpPr/>
      </dsp:nvSpPr>
      <dsp:spPr>
        <a:xfrm>
          <a:off x="4516341" y="0"/>
          <a:ext cx="2177521" cy="120973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400" kern="1200" dirty="0" smtClean="0"/>
            <a:t>Desventajas</a:t>
          </a:r>
          <a:endParaRPr lang="en-US" sz="3400" kern="1200" dirty="0"/>
        </a:p>
      </dsp:txBody>
      <dsp:txXfrm>
        <a:off x="4516341" y="0"/>
        <a:ext cx="2177521" cy="1209734"/>
      </dsp:txXfrm>
    </dsp:sp>
    <dsp:sp modelId="{38695C8C-D8B0-4E97-AFEF-8AAFA2E52EE9}">
      <dsp:nvSpPr>
        <dsp:cNvPr id="0" name=""/>
        <dsp:cNvSpPr/>
      </dsp:nvSpPr>
      <dsp:spPr>
        <a:xfrm>
          <a:off x="3578797" y="5141371"/>
          <a:ext cx="907300" cy="90730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9BAD00-2808-4812-8A3C-9325C938B3E4}">
      <dsp:nvSpPr>
        <dsp:cNvPr id="0" name=""/>
        <dsp:cNvSpPr/>
      </dsp:nvSpPr>
      <dsp:spPr>
        <a:xfrm rot="21360000">
          <a:off x="1309714" y="4752582"/>
          <a:ext cx="5445467" cy="3807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9D5473-E665-4B3E-8793-ACCEB44A03BE}">
      <dsp:nvSpPr>
        <dsp:cNvPr id="0" name=""/>
        <dsp:cNvSpPr/>
      </dsp:nvSpPr>
      <dsp:spPr>
        <a:xfrm rot="21360000">
          <a:off x="1318820" y="4066585"/>
          <a:ext cx="2160971" cy="746279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No Costos Adicionales</a:t>
          </a:r>
          <a:endParaRPr lang="en-US" sz="1600" kern="1200" dirty="0"/>
        </a:p>
      </dsp:txBody>
      <dsp:txXfrm rot="21360000">
        <a:off x="1318820" y="4066585"/>
        <a:ext cx="2160971" cy="746279"/>
      </dsp:txXfrm>
    </dsp:sp>
    <dsp:sp modelId="{D4AFB17C-2D0D-476C-A8C9-ECBD9AF2F9E7}">
      <dsp:nvSpPr>
        <dsp:cNvPr id="0" name=""/>
        <dsp:cNvSpPr/>
      </dsp:nvSpPr>
      <dsp:spPr>
        <a:xfrm rot="21360000">
          <a:off x="1258334" y="3268160"/>
          <a:ext cx="2160971" cy="746279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Bienestar Económico</a:t>
          </a:r>
          <a:endParaRPr lang="en-US" sz="1600" kern="1200" dirty="0"/>
        </a:p>
      </dsp:txBody>
      <dsp:txXfrm rot="21360000">
        <a:off x="1258334" y="3268160"/>
        <a:ext cx="2160971" cy="746279"/>
      </dsp:txXfrm>
    </dsp:sp>
    <dsp:sp modelId="{1660F0E7-8E2E-42D3-951F-D2852DF98FFD}">
      <dsp:nvSpPr>
        <dsp:cNvPr id="0" name=""/>
        <dsp:cNvSpPr/>
      </dsp:nvSpPr>
      <dsp:spPr>
        <a:xfrm rot="21360000">
          <a:off x="1197847" y="2469736"/>
          <a:ext cx="2160971" cy="746279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Mayor motivación</a:t>
          </a:r>
          <a:endParaRPr lang="en-US" sz="1600" kern="1200" dirty="0"/>
        </a:p>
      </dsp:txBody>
      <dsp:txXfrm rot="21360000">
        <a:off x="1197847" y="2469736"/>
        <a:ext cx="2160971" cy="746279"/>
      </dsp:txXfrm>
    </dsp:sp>
    <dsp:sp modelId="{E3D338C1-F7B3-472C-9B71-061BEE7E5807}">
      <dsp:nvSpPr>
        <dsp:cNvPr id="0" name=""/>
        <dsp:cNvSpPr/>
      </dsp:nvSpPr>
      <dsp:spPr>
        <a:xfrm rot="21360000">
          <a:off x="1137360" y="1671311"/>
          <a:ext cx="2160971" cy="746279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Medio Económico de Financiamiento</a:t>
          </a:r>
          <a:endParaRPr lang="en-US" sz="1600" kern="1200" dirty="0"/>
        </a:p>
      </dsp:txBody>
      <dsp:txXfrm rot="21360000">
        <a:off x="1137360" y="1671311"/>
        <a:ext cx="2160971" cy="746279"/>
      </dsp:txXfrm>
    </dsp:sp>
    <dsp:sp modelId="{1A134598-F763-414D-881D-F513819170CE}">
      <dsp:nvSpPr>
        <dsp:cNvPr id="0" name=""/>
        <dsp:cNvSpPr/>
      </dsp:nvSpPr>
      <dsp:spPr>
        <a:xfrm rot="21360000">
          <a:off x="4464130" y="3848833"/>
          <a:ext cx="2160971" cy="746279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No hay uso de tarjetas de crédito</a:t>
          </a:r>
          <a:endParaRPr lang="en-US" sz="1600" kern="1200" dirty="0"/>
        </a:p>
      </dsp:txBody>
      <dsp:txXfrm rot="21360000">
        <a:off x="4464130" y="3848833"/>
        <a:ext cx="2160971" cy="746279"/>
      </dsp:txXfrm>
    </dsp:sp>
    <dsp:sp modelId="{F3148CA8-9F22-4637-9B80-ACADC1664F40}">
      <dsp:nvSpPr>
        <dsp:cNvPr id="0" name=""/>
        <dsp:cNvSpPr/>
      </dsp:nvSpPr>
      <dsp:spPr>
        <a:xfrm rot="21360000">
          <a:off x="4403643" y="3050408"/>
          <a:ext cx="2160971" cy="746279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Depósitos inmovilizados por un período de tiempo</a:t>
          </a:r>
          <a:endParaRPr lang="en-US" sz="1600" kern="1200" dirty="0"/>
        </a:p>
      </dsp:txBody>
      <dsp:txXfrm rot="21360000">
        <a:off x="4403643" y="3050408"/>
        <a:ext cx="2160971" cy="74627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410792-EA2A-4435-A3F6-C4E316EC776C}">
      <dsp:nvSpPr>
        <dsp:cNvPr id="0" name=""/>
        <dsp:cNvSpPr/>
      </dsp:nvSpPr>
      <dsp:spPr>
        <a:xfrm>
          <a:off x="1641008" y="704904"/>
          <a:ext cx="4710870" cy="4710870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5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E81C1B7-212A-4121-A5A8-D95045ECC116}">
      <dsp:nvSpPr>
        <dsp:cNvPr id="0" name=""/>
        <dsp:cNvSpPr/>
      </dsp:nvSpPr>
      <dsp:spPr>
        <a:xfrm>
          <a:off x="1641008" y="704904"/>
          <a:ext cx="4710870" cy="4710870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4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698C9A4-E4C3-4F40-AC7C-D14BCB260C6A}">
      <dsp:nvSpPr>
        <dsp:cNvPr id="0" name=""/>
        <dsp:cNvSpPr/>
      </dsp:nvSpPr>
      <dsp:spPr>
        <a:xfrm>
          <a:off x="1641008" y="704904"/>
          <a:ext cx="4710870" cy="4710870"/>
        </a:xfrm>
        <a:prstGeom prst="blockArc">
          <a:avLst>
            <a:gd name="adj1" fmla="val 0"/>
            <a:gd name="adj2" fmla="val 5400000"/>
            <a:gd name="adj3" fmla="val 4643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3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1801393-811E-41A5-AFF3-81D7DED8D7AB}">
      <dsp:nvSpPr>
        <dsp:cNvPr id="0" name=""/>
        <dsp:cNvSpPr/>
      </dsp:nvSpPr>
      <dsp:spPr>
        <a:xfrm>
          <a:off x="1641008" y="704904"/>
          <a:ext cx="4710870" cy="4710870"/>
        </a:xfrm>
        <a:prstGeom prst="blockArc">
          <a:avLst>
            <a:gd name="adj1" fmla="val 16200000"/>
            <a:gd name="adj2" fmla="val 0"/>
            <a:gd name="adj3" fmla="val 4643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7875F94-DA56-4E06-9F15-54C826411193}">
      <dsp:nvSpPr>
        <dsp:cNvPr id="0" name=""/>
        <dsp:cNvSpPr/>
      </dsp:nvSpPr>
      <dsp:spPr>
        <a:xfrm>
          <a:off x="2911471" y="1975367"/>
          <a:ext cx="2169944" cy="216994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Experiencias de Cajas de Ahorro y Crédito en Otros Países</a:t>
          </a:r>
          <a:endParaRPr lang="en-US" sz="2200" kern="1200" dirty="0"/>
        </a:p>
      </dsp:txBody>
      <dsp:txXfrm>
        <a:off x="2911471" y="1975367"/>
        <a:ext cx="2169944" cy="2169944"/>
      </dsp:txXfrm>
    </dsp:sp>
    <dsp:sp modelId="{5EF8ADFE-9C17-4E37-8C9F-12133DB3AE1C}">
      <dsp:nvSpPr>
        <dsp:cNvPr id="0" name=""/>
        <dsp:cNvSpPr/>
      </dsp:nvSpPr>
      <dsp:spPr>
        <a:xfrm>
          <a:off x="3236963" y="106"/>
          <a:ext cx="1518960" cy="151896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México</a:t>
          </a:r>
          <a:endParaRPr lang="en-US" sz="2100" kern="1200" dirty="0"/>
        </a:p>
      </dsp:txBody>
      <dsp:txXfrm>
        <a:off x="3236963" y="106"/>
        <a:ext cx="1518960" cy="1518960"/>
      </dsp:txXfrm>
    </dsp:sp>
    <dsp:sp modelId="{665D5898-71D5-419A-A1E8-39A013668523}">
      <dsp:nvSpPr>
        <dsp:cNvPr id="0" name=""/>
        <dsp:cNvSpPr/>
      </dsp:nvSpPr>
      <dsp:spPr>
        <a:xfrm>
          <a:off x="5537716" y="2300859"/>
          <a:ext cx="1518960" cy="151896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3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Colombia</a:t>
          </a:r>
          <a:endParaRPr lang="en-US" sz="2100" kern="1200" dirty="0"/>
        </a:p>
      </dsp:txBody>
      <dsp:txXfrm>
        <a:off x="5537716" y="2300859"/>
        <a:ext cx="1518960" cy="1518960"/>
      </dsp:txXfrm>
    </dsp:sp>
    <dsp:sp modelId="{893C7258-8631-451B-917E-A6F99544EF1A}">
      <dsp:nvSpPr>
        <dsp:cNvPr id="0" name=""/>
        <dsp:cNvSpPr/>
      </dsp:nvSpPr>
      <dsp:spPr>
        <a:xfrm>
          <a:off x="3236963" y="4601612"/>
          <a:ext cx="1518960" cy="151896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4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Chile</a:t>
          </a:r>
          <a:endParaRPr lang="en-US" sz="2100" kern="1200" dirty="0"/>
        </a:p>
      </dsp:txBody>
      <dsp:txXfrm>
        <a:off x="3236963" y="4601612"/>
        <a:ext cx="1518960" cy="1518960"/>
      </dsp:txXfrm>
    </dsp:sp>
    <dsp:sp modelId="{CBECECED-5371-44C2-AEE1-050AA62634AC}">
      <dsp:nvSpPr>
        <dsp:cNvPr id="0" name=""/>
        <dsp:cNvSpPr/>
      </dsp:nvSpPr>
      <dsp:spPr>
        <a:xfrm>
          <a:off x="936210" y="2300859"/>
          <a:ext cx="1518960" cy="151896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5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Perú</a:t>
          </a:r>
          <a:endParaRPr lang="en-US" sz="2100" kern="1200" dirty="0"/>
        </a:p>
      </dsp:txBody>
      <dsp:txXfrm>
        <a:off x="936210" y="2300859"/>
        <a:ext cx="1518960" cy="151896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E1239E-C05A-4026-8F62-46116C408232}">
      <dsp:nvSpPr>
        <dsp:cNvPr id="0" name=""/>
        <dsp:cNvSpPr/>
      </dsp:nvSpPr>
      <dsp:spPr>
        <a:xfrm>
          <a:off x="2226270" y="1465145"/>
          <a:ext cx="3396330" cy="339633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alpha val="50000"/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4">
                <a:alpha val="50000"/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700" kern="1200" dirty="0" smtClean="0"/>
            <a:t>Definición del Problema</a:t>
          </a:r>
          <a:endParaRPr lang="en-US" sz="4700" kern="1200" dirty="0"/>
        </a:p>
      </dsp:txBody>
      <dsp:txXfrm>
        <a:off x="2226270" y="1465145"/>
        <a:ext cx="3396330" cy="3396330"/>
      </dsp:txXfrm>
    </dsp:sp>
    <dsp:sp modelId="{9E5484DE-2928-4DA2-959F-694C4F449F73}">
      <dsp:nvSpPr>
        <dsp:cNvPr id="0" name=""/>
        <dsp:cNvSpPr/>
      </dsp:nvSpPr>
      <dsp:spPr>
        <a:xfrm>
          <a:off x="3075353" y="104784"/>
          <a:ext cx="1698165" cy="1698165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alpha val="50000"/>
                <a:hueOff val="4084607"/>
                <a:satOff val="-4797"/>
                <a:lumOff val="1843"/>
                <a:alphaOff val="0"/>
                <a:tint val="30000"/>
                <a:satMod val="300000"/>
              </a:schemeClr>
              <a:schemeClr val="accent4">
                <a:alpha val="50000"/>
                <a:hueOff val="4084607"/>
                <a:satOff val="-4797"/>
                <a:lumOff val="1843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Tendencias de Endeudamiento no Programado</a:t>
          </a:r>
          <a:endParaRPr lang="en-US" sz="1600" kern="1200" dirty="0"/>
        </a:p>
      </dsp:txBody>
      <dsp:txXfrm>
        <a:off x="3075353" y="104784"/>
        <a:ext cx="1698165" cy="1698165"/>
      </dsp:txXfrm>
    </dsp:sp>
    <dsp:sp modelId="{F25AFA44-CE61-45F5-A448-4C7D87FC2FDF}">
      <dsp:nvSpPr>
        <dsp:cNvPr id="0" name=""/>
        <dsp:cNvSpPr/>
      </dsp:nvSpPr>
      <dsp:spPr>
        <a:xfrm>
          <a:off x="5176659" y="1631472"/>
          <a:ext cx="1698165" cy="1698165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alpha val="50000"/>
                <a:hueOff val="8169215"/>
                <a:satOff val="-9594"/>
                <a:lumOff val="3686"/>
                <a:alphaOff val="0"/>
                <a:tint val="30000"/>
                <a:satMod val="300000"/>
              </a:schemeClr>
              <a:schemeClr val="accent4">
                <a:alpha val="50000"/>
                <a:hueOff val="8169215"/>
                <a:satOff val="-9594"/>
                <a:lumOff val="3686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No existe una cultura de ahorro</a:t>
          </a:r>
          <a:endParaRPr lang="en-US" sz="1600" kern="1200" dirty="0"/>
        </a:p>
      </dsp:txBody>
      <dsp:txXfrm>
        <a:off x="5176659" y="1631472"/>
        <a:ext cx="1698165" cy="1698165"/>
      </dsp:txXfrm>
    </dsp:sp>
    <dsp:sp modelId="{C4098F66-41A7-4E2D-8592-EAD5F140C163}">
      <dsp:nvSpPr>
        <dsp:cNvPr id="0" name=""/>
        <dsp:cNvSpPr/>
      </dsp:nvSpPr>
      <dsp:spPr>
        <a:xfrm>
          <a:off x="4374031" y="4101705"/>
          <a:ext cx="1698165" cy="1698165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alpha val="50000"/>
                <a:hueOff val="12253823"/>
                <a:satOff val="-14392"/>
                <a:lumOff val="5530"/>
                <a:alphaOff val="0"/>
                <a:tint val="30000"/>
                <a:satMod val="300000"/>
              </a:schemeClr>
              <a:schemeClr val="accent4">
                <a:alpha val="50000"/>
                <a:hueOff val="12253823"/>
                <a:satOff val="-14392"/>
                <a:lumOff val="553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Préstamos con intereses altos y por mucho tiempo</a:t>
          </a:r>
          <a:endParaRPr lang="en-US" sz="1600" kern="1200" dirty="0"/>
        </a:p>
      </dsp:txBody>
      <dsp:txXfrm>
        <a:off x="4374031" y="4101705"/>
        <a:ext cx="1698165" cy="1698165"/>
      </dsp:txXfrm>
    </dsp:sp>
    <dsp:sp modelId="{443BA824-BC14-419A-93FA-775FCF2C43B5}">
      <dsp:nvSpPr>
        <dsp:cNvPr id="0" name=""/>
        <dsp:cNvSpPr/>
      </dsp:nvSpPr>
      <dsp:spPr>
        <a:xfrm>
          <a:off x="1776675" y="4101705"/>
          <a:ext cx="1698165" cy="1698165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alpha val="50000"/>
                <a:hueOff val="16338430"/>
                <a:satOff val="-19189"/>
                <a:lumOff val="7373"/>
                <a:alphaOff val="0"/>
                <a:tint val="30000"/>
                <a:satMod val="300000"/>
              </a:schemeClr>
              <a:schemeClr val="accent4">
                <a:alpha val="50000"/>
                <a:hueOff val="16338430"/>
                <a:satOff val="-19189"/>
                <a:lumOff val="7373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No cuentan con un capital para eventualidades graves</a:t>
          </a:r>
          <a:endParaRPr lang="en-US" sz="1600" kern="1200" dirty="0"/>
        </a:p>
      </dsp:txBody>
      <dsp:txXfrm>
        <a:off x="1776675" y="4101705"/>
        <a:ext cx="1698165" cy="1698165"/>
      </dsp:txXfrm>
    </dsp:sp>
    <dsp:sp modelId="{77C8531D-C7AE-403C-AD1C-B7B76951C83E}">
      <dsp:nvSpPr>
        <dsp:cNvPr id="0" name=""/>
        <dsp:cNvSpPr/>
      </dsp:nvSpPr>
      <dsp:spPr>
        <a:xfrm>
          <a:off x="974047" y="1631472"/>
          <a:ext cx="1698165" cy="1698165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alpha val="50000"/>
                <a:hueOff val="20423036"/>
                <a:satOff val="-23986"/>
                <a:lumOff val="9216"/>
                <a:alphaOff val="0"/>
                <a:tint val="30000"/>
                <a:satMod val="300000"/>
              </a:schemeClr>
              <a:schemeClr val="accent4">
                <a:alpha val="50000"/>
                <a:hueOff val="20423036"/>
                <a:satOff val="-23986"/>
                <a:lumOff val="9216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Buscan trabajar Horas Extras para solventar necesidades emergentes</a:t>
          </a:r>
          <a:endParaRPr lang="en-US" sz="1600" kern="1200" dirty="0"/>
        </a:p>
      </dsp:txBody>
      <dsp:txXfrm>
        <a:off x="974047" y="1631472"/>
        <a:ext cx="1698165" cy="169816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5D0ADA-F826-4B96-A826-C2BA3FF73B27}">
      <dsp:nvSpPr>
        <dsp:cNvPr id="0" name=""/>
        <dsp:cNvSpPr/>
      </dsp:nvSpPr>
      <dsp:spPr>
        <a:xfrm>
          <a:off x="264629" y="0"/>
          <a:ext cx="2999133" cy="266429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C98884-55F8-463C-928F-24F85CBC4372}">
      <dsp:nvSpPr>
        <dsp:cNvPr id="0" name=""/>
        <dsp:cNvSpPr/>
      </dsp:nvSpPr>
      <dsp:spPr>
        <a:xfrm>
          <a:off x="199548" y="799288"/>
          <a:ext cx="1521619" cy="1065718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Crédito Promedio: $4350</a:t>
          </a:r>
          <a:endParaRPr lang="en-US" sz="1600" kern="1200" dirty="0"/>
        </a:p>
      </dsp:txBody>
      <dsp:txXfrm>
        <a:off x="199548" y="799288"/>
        <a:ext cx="1521619" cy="1065718"/>
      </dsp:txXfrm>
    </dsp:sp>
    <dsp:sp modelId="{315311E0-AE0D-4F87-B99F-77FA174FF15D}">
      <dsp:nvSpPr>
        <dsp:cNvPr id="0" name=""/>
        <dsp:cNvSpPr/>
      </dsp:nvSpPr>
      <dsp:spPr>
        <a:xfrm>
          <a:off x="1807224" y="799288"/>
          <a:ext cx="1521619" cy="1065718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1907790"/>
                <a:satOff val="-43528"/>
                <a:lumOff val="16079"/>
                <a:alphaOff val="0"/>
                <a:tint val="30000"/>
                <a:satMod val="300000"/>
              </a:schemeClr>
              <a:schemeClr val="accent2">
                <a:hueOff val="1907790"/>
                <a:satOff val="-43528"/>
                <a:lumOff val="16079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Tendencia a adquirir créditos: </a:t>
          </a:r>
          <a:r>
            <a:rPr lang="es-ES" sz="1600" kern="1200" dirty="0" smtClean="0"/>
            <a:t>abril, mayo, junio y julio </a:t>
          </a:r>
          <a:endParaRPr lang="en-US" sz="1600" kern="1200" dirty="0"/>
        </a:p>
      </dsp:txBody>
      <dsp:txXfrm>
        <a:off x="1807224" y="799288"/>
        <a:ext cx="1521619" cy="106571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5D0ADA-F826-4B96-A826-C2BA3FF73B27}">
      <dsp:nvSpPr>
        <dsp:cNvPr id="0" name=""/>
        <dsp:cNvSpPr/>
      </dsp:nvSpPr>
      <dsp:spPr>
        <a:xfrm>
          <a:off x="264629" y="0"/>
          <a:ext cx="2999133" cy="266429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8B16121-F85E-40C8-9762-A93A6DBAD061}">
      <dsp:nvSpPr>
        <dsp:cNvPr id="0" name=""/>
        <dsp:cNvSpPr/>
      </dsp:nvSpPr>
      <dsp:spPr>
        <a:xfrm>
          <a:off x="578876" y="799288"/>
          <a:ext cx="2370638" cy="1065718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 Desarrollo al Sector de Microcrédito. Tendencia al Consumo</a:t>
          </a:r>
          <a:endParaRPr lang="en-US" sz="2000" kern="1200" dirty="0"/>
        </a:p>
      </dsp:txBody>
      <dsp:txXfrm>
        <a:off x="578876" y="799288"/>
        <a:ext cx="2370638" cy="106571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ED5936-A919-4168-B44D-BC95351F2DB7}">
      <dsp:nvSpPr>
        <dsp:cNvPr id="0" name=""/>
        <dsp:cNvSpPr/>
      </dsp:nvSpPr>
      <dsp:spPr>
        <a:xfrm>
          <a:off x="1933371" y="0"/>
          <a:ext cx="2156474" cy="215680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3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8A82881-3677-4133-AD4B-26DFA64CF741}">
      <dsp:nvSpPr>
        <dsp:cNvPr id="0" name=""/>
        <dsp:cNvSpPr/>
      </dsp:nvSpPr>
      <dsp:spPr>
        <a:xfrm>
          <a:off x="2410023" y="778671"/>
          <a:ext cx="1198311" cy="599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CUESTIONARIO</a:t>
          </a:r>
          <a:endParaRPr lang="es-ES" sz="1400" kern="1200" dirty="0"/>
        </a:p>
      </dsp:txBody>
      <dsp:txXfrm>
        <a:off x="2410023" y="778671"/>
        <a:ext cx="1198311" cy="599012"/>
      </dsp:txXfrm>
    </dsp:sp>
    <dsp:sp modelId="{57E48BED-BF3A-491E-9E2F-B04912F186CA}">
      <dsp:nvSpPr>
        <dsp:cNvPr id="0" name=""/>
        <dsp:cNvSpPr/>
      </dsp:nvSpPr>
      <dsp:spPr>
        <a:xfrm>
          <a:off x="1334417" y="1239243"/>
          <a:ext cx="2156474" cy="215680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-707096"/>
                <a:satOff val="3212"/>
                <a:lumOff val="-3725"/>
                <a:alphaOff val="0"/>
                <a:tint val="30000"/>
                <a:satMod val="300000"/>
              </a:schemeClr>
              <a:schemeClr val="accent3">
                <a:hueOff val="-707096"/>
                <a:satOff val="3212"/>
                <a:lumOff val="-3725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E45CC59-5296-4AAA-834E-F9EAB387C033}">
      <dsp:nvSpPr>
        <dsp:cNvPr id="0" name=""/>
        <dsp:cNvSpPr/>
      </dsp:nvSpPr>
      <dsp:spPr>
        <a:xfrm>
          <a:off x="1813499" y="2025082"/>
          <a:ext cx="1198311" cy="599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RESPUESTAS CONCRETAS</a:t>
          </a:r>
          <a:endParaRPr lang="es-ES" sz="1400" kern="1200" dirty="0"/>
        </a:p>
      </dsp:txBody>
      <dsp:txXfrm>
        <a:off x="1813499" y="2025082"/>
        <a:ext cx="1198311" cy="599012"/>
      </dsp:txXfrm>
    </dsp:sp>
    <dsp:sp modelId="{48E45BB0-88F2-4EEC-959B-C19F93368A03}">
      <dsp:nvSpPr>
        <dsp:cNvPr id="0" name=""/>
        <dsp:cNvSpPr/>
      </dsp:nvSpPr>
      <dsp:spPr>
        <a:xfrm>
          <a:off x="2086855" y="2626783"/>
          <a:ext cx="1852745" cy="185348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-1414192"/>
                <a:satOff val="6425"/>
                <a:lumOff val="-7451"/>
                <a:alphaOff val="0"/>
                <a:tint val="30000"/>
                <a:satMod val="300000"/>
              </a:schemeClr>
              <a:schemeClr val="accent3">
                <a:hueOff val="-1414192"/>
                <a:satOff val="6425"/>
                <a:lumOff val="-7451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E3617E6-7249-4081-8041-39A49392C943}">
      <dsp:nvSpPr>
        <dsp:cNvPr id="0" name=""/>
        <dsp:cNvSpPr/>
      </dsp:nvSpPr>
      <dsp:spPr>
        <a:xfrm>
          <a:off x="2412857" y="3273286"/>
          <a:ext cx="1198311" cy="599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OBSERVACIÓN DE CAMPO</a:t>
          </a:r>
          <a:endParaRPr lang="es-ES" sz="1400" kern="1200" dirty="0"/>
        </a:p>
      </dsp:txBody>
      <dsp:txXfrm>
        <a:off x="2412857" y="3273286"/>
        <a:ext cx="1198311" cy="59901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68386D-9A47-4E59-A7D0-F4C8F15A5E97}">
      <dsp:nvSpPr>
        <dsp:cNvPr id="0" name=""/>
        <dsp:cNvSpPr/>
      </dsp:nvSpPr>
      <dsp:spPr>
        <a:xfrm>
          <a:off x="300633" y="0"/>
          <a:ext cx="5112567" cy="5112567"/>
        </a:xfrm>
        <a:prstGeom prst="triangl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8777915-7538-48E2-B863-41FDF581902D}">
      <dsp:nvSpPr>
        <dsp:cNvPr id="0" name=""/>
        <dsp:cNvSpPr/>
      </dsp:nvSpPr>
      <dsp:spPr>
        <a:xfrm>
          <a:off x="2856917" y="511756"/>
          <a:ext cx="3323169" cy="9086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Existe un 83% de nivel de aceptación en cuanto a la implantación de la Caja de Ahorro y Crédito en la organización, por lo que contamos con un nivel considerable de participación en su creación.</a:t>
          </a:r>
          <a:endParaRPr lang="en-US" sz="1200" kern="1200" dirty="0"/>
        </a:p>
      </dsp:txBody>
      <dsp:txXfrm>
        <a:off x="2856917" y="511756"/>
        <a:ext cx="3323169" cy="908679"/>
      </dsp:txXfrm>
    </dsp:sp>
    <dsp:sp modelId="{A0F98C48-269F-46C0-8F03-AC884129E683}">
      <dsp:nvSpPr>
        <dsp:cNvPr id="0" name=""/>
        <dsp:cNvSpPr/>
      </dsp:nvSpPr>
      <dsp:spPr>
        <a:xfrm>
          <a:off x="2856917" y="1534020"/>
          <a:ext cx="3323169" cy="9086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/>
            <a:t>El nivel de ahorro de los colaboradores estaría encaminado entre el 4.1% al 6% de su nivel total de ingresos</a:t>
          </a:r>
          <a:endParaRPr lang="en-US" sz="1200" kern="1200"/>
        </a:p>
      </dsp:txBody>
      <dsp:txXfrm>
        <a:off x="2856917" y="1534020"/>
        <a:ext cx="3323169" cy="908679"/>
      </dsp:txXfrm>
    </dsp:sp>
    <dsp:sp modelId="{2C7D39FF-EB85-430F-925C-75F68DB04F4F}">
      <dsp:nvSpPr>
        <dsp:cNvPr id="0" name=""/>
        <dsp:cNvSpPr/>
      </dsp:nvSpPr>
      <dsp:spPr>
        <a:xfrm>
          <a:off x="2856917" y="2556283"/>
          <a:ext cx="3323169" cy="9086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/>
            <a:t>El medio más factible para obtener los ahorros por parte de los colaboradores es por medio de descuentos en sus roles de pagos con un 89% de preferencia por este medio por parte de los encuestados</a:t>
          </a:r>
          <a:endParaRPr lang="en-US" sz="1200" kern="1200"/>
        </a:p>
      </dsp:txBody>
      <dsp:txXfrm>
        <a:off x="2856917" y="2556283"/>
        <a:ext cx="3323169" cy="908679"/>
      </dsp:txXfrm>
    </dsp:sp>
    <dsp:sp modelId="{DDAEBE06-0F47-40DB-9693-A6C565407774}">
      <dsp:nvSpPr>
        <dsp:cNvPr id="0" name=""/>
        <dsp:cNvSpPr/>
      </dsp:nvSpPr>
      <dsp:spPr>
        <a:xfrm>
          <a:off x="2856917" y="3578547"/>
          <a:ext cx="3323169" cy="9086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/>
            <a:t>El 63% de los encuestados desean que en los beneficios adicionales de la Caja de Ahorro se ofrezca Direccionamiento de cómo invertir su dinero</a:t>
          </a:r>
          <a:endParaRPr lang="en-US" sz="1200" kern="1200"/>
        </a:p>
      </dsp:txBody>
      <dsp:txXfrm>
        <a:off x="2856917" y="3578547"/>
        <a:ext cx="3323169" cy="90867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2DAA8E-0C44-461E-91C8-0A7B8DC8B449}">
      <dsp:nvSpPr>
        <dsp:cNvPr id="0" name=""/>
        <dsp:cNvSpPr/>
      </dsp:nvSpPr>
      <dsp:spPr>
        <a:xfrm>
          <a:off x="105199" y="2742"/>
          <a:ext cx="2409525" cy="1445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Inversiones (80% Capital Prestado; 20% Capital Propio) </a:t>
          </a:r>
          <a:r>
            <a:rPr lang="es-EC" sz="2100" kern="1200" dirty="0" smtClean="0">
              <a:hlinkClick xmlns:r="http://schemas.openxmlformats.org/officeDocument/2006/relationships" r:id="rId1" action="ppaction://hlinkfile"/>
            </a:rPr>
            <a:t>caja de ahorro crédito.xlsx</a:t>
          </a:r>
          <a:endParaRPr lang="en-US" sz="2100" kern="1200" dirty="0"/>
        </a:p>
      </dsp:txBody>
      <dsp:txXfrm>
        <a:off x="105199" y="2742"/>
        <a:ext cx="2409525" cy="1445715"/>
      </dsp:txXfrm>
    </dsp:sp>
    <dsp:sp modelId="{8968B541-2956-464A-AD14-42B0175E5492}">
      <dsp:nvSpPr>
        <dsp:cNvPr id="0" name=""/>
        <dsp:cNvSpPr/>
      </dsp:nvSpPr>
      <dsp:spPr>
        <a:xfrm>
          <a:off x="2755677" y="2742"/>
          <a:ext cx="2409525" cy="1445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Remuneraciones (80% Personal Administrativo; 20% MOD)</a:t>
          </a:r>
          <a:endParaRPr lang="en-US" sz="2100" kern="1200" dirty="0"/>
        </a:p>
      </dsp:txBody>
      <dsp:txXfrm>
        <a:off x="2755677" y="2742"/>
        <a:ext cx="2409525" cy="1445715"/>
      </dsp:txXfrm>
    </dsp:sp>
    <dsp:sp modelId="{C8DEC5D5-CB06-4CF6-ADAE-0189CD11C241}">
      <dsp:nvSpPr>
        <dsp:cNvPr id="0" name=""/>
        <dsp:cNvSpPr/>
      </dsp:nvSpPr>
      <dsp:spPr>
        <a:xfrm>
          <a:off x="5406155" y="2742"/>
          <a:ext cx="2409525" cy="1445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Tasa de Descuento</a:t>
          </a:r>
          <a:endParaRPr lang="en-US" sz="2100" kern="1200" dirty="0"/>
        </a:p>
      </dsp:txBody>
      <dsp:txXfrm>
        <a:off x="5406155" y="2742"/>
        <a:ext cx="2409525" cy="1445715"/>
      </dsp:txXfrm>
    </dsp:sp>
    <dsp:sp modelId="{200500F6-5D7E-4A1C-9998-1FA504360AF9}">
      <dsp:nvSpPr>
        <dsp:cNvPr id="0" name=""/>
        <dsp:cNvSpPr/>
      </dsp:nvSpPr>
      <dsp:spPr>
        <a:xfrm>
          <a:off x="105199" y="1689410"/>
          <a:ext cx="2409525" cy="1445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Egresos Proyectados</a:t>
          </a:r>
          <a:endParaRPr lang="en-US" sz="2100" kern="1200" dirty="0"/>
        </a:p>
      </dsp:txBody>
      <dsp:txXfrm>
        <a:off x="105199" y="1689410"/>
        <a:ext cx="2409525" cy="1445715"/>
      </dsp:txXfrm>
    </dsp:sp>
    <dsp:sp modelId="{E8019F4E-B50F-4AC3-B5F2-DAE235EDC010}">
      <dsp:nvSpPr>
        <dsp:cNvPr id="0" name=""/>
        <dsp:cNvSpPr/>
      </dsp:nvSpPr>
      <dsp:spPr>
        <a:xfrm>
          <a:off x="2755677" y="1689410"/>
          <a:ext cx="2409525" cy="1445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Estado de Resultados Proyectado</a:t>
          </a:r>
          <a:endParaRPr lang="en-US" sz="2100" kern="1200" dirty="0"/>
        </a:p>
      </dsp:txBody>
      <dsp:txXfrm>
        <a:off x="2755677" y="1689410"/>
        <a:ext cx="2409525" cy="1445715"/>
      </dsp:txXfrm>
    </dsp:sp>
    <dsp:sp modelId="{3901DCCB-447A-41A7-B79B-F6CC8B97F238}">
      <dsp:nvSpPr>
        <dsp:cNvPr id="0" name=""/>
        <dsp:cNvSpPr/>
      </dsp:nvSpPr>
      <dsp:spPr>
        <a:xfrm>
          <a:off x="5406155" y="1689410"/>
          <a:ext cx="2409525" cy="1445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Estado de Resultados del Inversionista</a:t>
          </a:r>
          <a:endParaRPr lang="en-US" sz="2100" kern="1200" dirty="0"/>
        </a:p>
      </dsp:txBody>
      <dsp:txXfrm>
        <a:off x="5406155" y="1689410"/>
        <a:ext cx="2409525" cy="1445715"/>
      </dsp:txXfrm>
    </dsp:sp>
    <dsp:sp modelId="{379ECF17-4021-4263-AD80-BBBC3DCC2D3D}">
      <dsp:nvSpPr>
        <dsp:cNvPr id="0" name=""/>
        <dsp:cNvSpPr/>
      </dsp:nvSpPr>
      <dsp:spPr>
        <a:xfrm>
          <a:off x="1430438" y="3376078"/>
          <a:ext cx="2409525" cy="1445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Balance General Proyectado</a:t>
          </a:r>
          <a:endParaRPr lang="en-US" sz="2100" kern="1200" dirty="0"/>
        </a:p>
      </dsp:txBody>
      <dsp:txXfrm>
        <a:off x="1430438" y="3376078"/>
        <a:ext cx="2409525" cy="1445715"/>
      </dsp:txXfrm>
    </dsp:sp>
    <dsp:sp modelId="{A2366B47-9160-4801-A075-82F5EAB3D526}">
      <dsp:nvSpPr>
        <dsp:cNvPr id="0" name=""/>
        <dsp:cNvSpPr/>
      </dsp:nvSpPr>
      <dsp:spPr>
        <a:xfrm>
          <a:off x="4080916" y="3376078"/>
          <a:ext cx="2409525" cy="1445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Fuentes y Usos</a:t>
          </a:r>
          <a:endParaRPr lang="en-US" sz="2100" kern="1200" dirty="0"/>
        </a:p>
      </dsp:txBody>
      <dsp:txXfrm>
        <a:off x="4080916" y="3376078"/>
        <a:ext cx="2409525" cy="1445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7857-3CA5-4565-916C-2A60BC057E85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65480EC-6CDD-488E-8C68-C577627D2F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7857-3CA5-4565-916C-2A60BC057E85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80EC-6CDD-488E-8C68-C577627D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7857-3CA5-4565-916C-2A60BC057E85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80EC-6CDD-488E-8C68-C577627D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7857-3CA5-4565-916C-2A60BC057E85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80EC-6CDD-488E-8C68-C577627D2F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7857-3CA5-4565-916C-2A60BC057E85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65480EC-6CDD-488E-8C68-C577627D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7857-3CA5-4565-916C-2A60BC057E85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80EC-6CDD-488E-8C68-C577627D2F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7857-3CA5-4565-916C-2A60BC057E85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80EC-6CDD-488E-8C68-C577627D2F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7857-3CA5-4565-916C-2A60BC057E85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80EC-6CDD-488E-8C68-C577627D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7857-3CA5-4565-916C-2A60BC057E85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80EC-6CDD-488E-8C68-C577627D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7857-3CA5-4565-916C-2A60BC057E85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80EC-6CDD-488E-8C68-C577627D2F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7857-3CA5-4565-916C-2A60BC057E85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65480EC-6CDD-488E-8C68-C577627D2F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A1D7857-3CA5-4565-916C-2A60BC057E85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65480EC-6CDD-488E-8C68-C577627D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package" Target="../embeddings/Microsoft_Office_Excel_Worksheet5.xls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9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33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34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diagramDrawing" Target="../diagrams/drawing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QuickStyle" Target="../diagrams/quickStyle6.xml"/><Relationship Id="rId5" Type="http://schemas.openxmlformats.org/officeDocument/2006/relationships/diagramQuickStyle" Target="../diagrams/quickStyle5.xml"/><Relationship Id="rId10" Type="http://schemas.openxmlformats.org/officeDocument/2006/relationships/diagramLayout" Target="../diagrams/layout6.xml"/><Relationship Id="rId4" Type="http://schemas.openxmlformats.org/officeDocument/2006/relationships/diagramLayout" Target="../diagrams/layout5.xml"/><Relationship Id="rId9" Type="http://schemas.openxmlformats.org/officeDocument/2006/relationships/diagramData" Target="../diagrams/data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4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0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3284984"/>
            <a:ext cx="6400800" cy="3036912"/>
          </a:xfrm>
        </p:spPr>
        <p:txBody>
          <a:bodyPr>
            <a:normAutofit fontScale="77500" lnSpcReduction="20000"/>
          </a:bodyPr>
          <a:lstStyle/>
          <a:p>
            <a:r>
              <a:rPr lang="es-EC" sz="2800" b="1" dirty="0" smtClean="0">
                <a:latin typeface="Arial" pitchFamily="34" charset="0"/>
                <a:cs typeface="Arial" pitchFamily="34" charset="0"/>
              </a:rPr>
              <a:t>DEFENSA DE TESIS</a:t>
            </a:r>
            <a:r>
              <a:rPr lang="es-EC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C" sz="2800" dirty="0" smtClean="0">
                <a:latin typeface="Arial" pitchFamily="34" charset="0"/>
                <a:cs typeface="Arial" pitchFamily="34" charset="0"/>
              </a:rPr>
            </a:br>
            <a:r>
              <a:rPr lang="es-EC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C" sz="2800" dirty="0" smtClean="0">
                <a:latin typeface="Arial" pitchFamily="34" charset="0"/>
                <a:cs typeface="Arial" pitchFamily="34" charset="0"/>
              </a:rPr>
            </a:br>
            <a:r>
              <a:rPr lang="es-EC" sz="2800" dirty="0" smtClean="0">
                <a:latin typeface="Arial" pitchFamily="34" charset="0"/>
                <a:cs typeface="Arial" pitchFamily="34" charset="0"/>
              </a:rPr>
              <a:t>PAULINA ELIZABETH MÁRQUEZ ALBUJA</a:t>
            </a:r>
            <a:br>
              <a:rPr lang="es-EC" sz="2800" dirty="0" smtClean="0">
                <a:latin typeface="Arial" pitchFamily="34" charset="0"/>
                <a:cs typeface="Arial" pitchFamily="34" charset="0"/>
              </a:rPr>
            </a:br>
            <a:r>
              <a:rPr lang="es-EC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C" sz="2800" dirty="0" smtClean="0">
                <a:latin typeface="Arial" pitchFamily="34" charset="0"/>
                <a:cs typeface="Arial" pitchFamily="34" charset="0"/>
              </a:rPr>
            </a:br>
            <a:r>
              <a:rPr lang="es-EC" sz="2800" b="1" dirty="0" smtClean="0">
                <a:latin typeface="Arial" pitchFamily="34" charset="0"/>
                <a:cs typeface="Arial" pitchFamily="34" charset="0"/>
              </a:rPr>
              <a:t>DIRECTOR: 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MSC. JORGE VILLAVICENCIO CH. </a:t>
            </a:r>
            <a:br>
              <a:rPr lang="es-ES" sz="2800" dirty="0" smtClean="0">
                <a:latin typeface="Arial" pitchFamily="34" charset="0"/>
                <a:cs typeface="Arial" pitchFamily="34" charset="0"/>
              </a:rPr>
            </a:br>
            <a:r>
              <a:rPr lang="es-E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800" dirty="0" smtClean="0">
                <a:latin typeface="Arial" pitchFamily="34" charset="0"/>
                <a:cs typeface="Arial" pitchFamily="34" charset="0"/>
              </a:rPr>
            </a:b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CODIRECTOR: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ECO. JUAN CARLOS ERAZO FIERRO</a:t>
            </a:r>
            <a:br>
              <a:rPr lang="es-ES" sz="2800" dirty="0" smtClean="0">
                <a:latin typeface="Arial" pitchFamily="34" charset="0"/>
                <a:cs typeface="Arial" pitchFamily="34" charset="0"/>
              </a:rPr>
            </a:br>
            <a:r>
              <a:rPr lang="es-E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800" dirty="0" smtClean="0">
                <a:latin typeface="Arial" pitchFamily="34" charset="0"/>
                <a:cs typeface="Arial" pitchFamily="34" charset="0"/>
              </a:rPr>
            </a:b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FEBRERO 2014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800" dirty="0" smtClean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C" sz="2400" b="1" dirty="0" smtClean="0"/>
              <a:t> 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s-EC" sz="2400" b="1" dirty="0" smtClean="0"/>
              <a:t>“PLAN DE IMPLEMENTACIÓN DE UNA CAJA DE AHORRO Y CRÉDITO PARA LOS EMPLEADOS DE LA EMPRESA WÄRTSILÄ ECUADOR S.A”</a:t>
            </a:r>
            <a:endParaRPr lang="en-US" sz="2400" dirty="0"/>
          </a:p>
        </p:txBody>
      </p:sp>
      <p:pic>
        <p:nvPicPr>
          <p:cNvPr id="4" name="3 Imagen" descr="http://blogs.espe.edu.ec/wp-content/uploads/2013/07/Comunicado-2-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035" t="35917" r="11037" b="29125"/>
          <a:stretch/>
        </p:blipFill>
        <p:spPr bwMode="auto">
          <a:xfrm>
            <a:off x="2843808" y="116632"/>
            <a:ext cx="3453011" cy="11967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979712" y="908720"/>
          <a:ext cx="5472608" cy="3060715"/>
        </p:xfrm>
        <a:graphic>
          <a:graphicData uri="http://schemas.openxmlformats.org/drawingml/2006/table">
            <a:tbl>
              <a:tblPr/>
              <a:tblGrid>
                <a:gridCol w="2829695"/>
                <a:gridCol w="2642913"/>
              </a:tblGrid>
              <a:tr h="309129">
                <a:tc>
                  <a:txBody>
                    <a:bodyPr/>
                    <a:lstStyle/>
                    <a:p>
                      <a:pPr indent="54038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Años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Número Empleados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09129">
                <a:tc>
                  <a:txBody>
                    <a:bodyPr/>
                    <a:lstStyle/>
                    <a:p>
                      <a:pPr indent="540385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Año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2012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29">
                <a:tc>
                  <a:txBody>
                    <a:bodyPr/>
                    <a:lstStyle/>
                    <a:p>
                      <a:pPr indent="540385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Año 2013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257">
                <a:tc>
                  <a:txBody>
                    <a:bodyPr/>
                    <a:lstStyle/>
                    <a:p>
                      <a:pPr indent="540385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Número Actual / Número Anterior de empleados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1.181818182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257">
                <a:tc>
                  <a:txBody>
                    <a:bodyPr/>
                    <a:lstStyle/>
                    <a:p>
                      <a:pPr indent="540385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Raíz cuadrada de ( Número Actual / Número Anterior)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1.087114613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395">
                <a:tc>
                  <a:txBody>
                    <a:bodyPr/>
                    <a:lstStyle/>
                    <a:p>
                      <a:pPr indent="540385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Cálculo Factor de Crecimiento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8.71%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763688" y="0"/>
            <a:ext cx="5950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Análisis de la Demanda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043608" y="544522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Proyección de la Demanda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1187624" y="4149080"/>
          <a:ext cx="7416824" cy="1224136"/>
        </p:xfrm>
        <a:graphic>
          <a:graphicData uri="http://schemas.openxmlformats.org/presentationml/2006/ole">
            <p:oleObj spid="_x0000_s44034" name="Worksheet" r:id="rId3" imgW="7324657" imgH="809535" progId="Excel.Sheet.12">
              <p:embed/>
            </p:oleObj>
          </a:graphicData>
        </a:graphic>
      </p:graphicFrame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899592" y="551723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*Elaborado por: Paulina Márquez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8" name="Picture 6" descr="https://encrypted-tbn3.gstatic.com/images?q=tbn:ANd9GcTnczXRuj8v3rgik62I8Vb6SpCj_7s9N8s1C59uUmJVzqtzu9S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556792"/>
            <a:ext cx="1549558" cy="155981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404664"/>
            <a:ext cx="7146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ANÁLISIS FINANCIERO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539552" y="1700808"/>
          <a:ext cx="792088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119675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27584" y="-171400"/>
          <a:ext cx="7848872" cy="6830030"/>
        </p:xfrm>
        <a:graphic>
          <a:graphicData uri="http://schemas.openxmlformats.org/drawingml/2006/table">
            <a:tbl>
              <a:tblPr/>
              <a:tblGrid>
                <a:gridCol w="6156419"/>
                <a:gridCol w="1692453"/>
              </a:tblGrid>
              <a:tr h="579668"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Tabla No. 19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Monto Por Tasa Pasiva Anual Por Ahorro Obligatorio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28" marR="2342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8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428" marR="2342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428" marR="2342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8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Salario Fijo Mensual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28" marR="234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192.551,11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28" marR="234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8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Salario Variable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28" marR="234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55.620,40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28" marR="234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8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Ingresos Mensuales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28" marR="234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248.171,51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28" marR="234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8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Porcentaje de Salario Fijo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28" marR="234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78%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28" marR="234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8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Porcentaje Salario Variable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28" marR="234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22%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28" marR="234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8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Porcentaje de Aceptación Empresa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28" marR="234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83%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28" marR="234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57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Valor de Salarios dentro del porcentaje de aceptación de la encuesta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28" marR="234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205.982,35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28" marR="234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8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Porcentaje de ahorro mínimo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28" marR="234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4%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28" marR="234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8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Monto mensual de ahorro mínimo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28" marR="234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8239,29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28" marR="234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8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Monto anual de ahorro mínimo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28" marR="234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98871,53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28" marR="234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8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Tasa Pasiva Recibida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28" marR="234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8,92%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28" marR="234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8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Monto por Tasa Pasiva  Anual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28" marR="234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17638,68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28" marR="234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428" marR="2342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428" marR="2342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1286">
                <a:tc gridSpan="2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INTERÉS OBTENIDO POR APORTACIÓN OBLIGATORIA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28" marR="2342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8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428" marR="2342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428" marR="2342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8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Número de Empleados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28" marR="234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130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28" marR="234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8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Porcentaje de Aceptación Empresa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28" marR="234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83%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28" marR="234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8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Número de participantes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28" marR="234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108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28" marR="234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8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Valor obligatorio inicial no reembolsable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28" marR="234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      50,00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28" marR="234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8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Valor total obligatorio inicial no reembolsable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28" marR="234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5.395,00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28" marR="234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8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Tasa Pasiva Recibida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28" marR="234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8,92%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28" marR="234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8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Monto por Tasa Pasiva  Anual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28" marR="234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962,468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28" marR="234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979712" y="332656"/>
          <a:ext cx="4608512" cy="3528392"/>
        </p:xfrm>
        <a:graphic>
          <a:graphicData uri="http://schemas.openxmlformats.org/drawingml/2006/table">
            <a:tbl>
              <a:tblPr/>
              <a:tblGrid>
                <a:gridCol w="3614779"/>
                <a:gridCol w="993733"/>
              </a:tblGrid>
              <a:tr h="76132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VALOR RECIBIDO ANUAL POR SOCIO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3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53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Valor Total Tasa Pasiva Anual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18601,15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53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Número de Empleados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53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Valor Anual por Empleado obtenido en tasa pasiva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    172,39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53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Porcentaje de Participación Empleados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5,00%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53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Valor Global recibido por los socios anual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9.887,15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53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Valor Individual recibido por los socios anual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      91,63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53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Valor recibido anual por la Caja de Ahorros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      80,76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22" name="AutoShape 2" descr="data:image/jpeg;base64,/9j/4AAQSkZJRgABAQAAAQABAAD/2wCEAAkGBhISEBQUExQVERUVFRgYGBcWFh0VHxcfGxgWGx4cGxcXHSYeFx0jGxYaHy8gIycpLC0sGB4xNTAqNSgrLCkBCQoKDgwOGg8PGiwkHyIyKS0sNTEsKS4uLCowNS4sKSwtLCwsKTQsLywpKSkpKi0pLCwsNS0sNSwsLDUsLCwpL//AABEIAMwAzAMBIgACEQEDEQH/xAAcAAEAAgMBAQEAAAAAAAAAAAAABQYDBAcCAQj/xABLEAACAQIDBAYHBQUFBQgDAAABAgMAEQQSIQUxQWEGEyJRcYEHMkJSkaGxFCNicsGCkrLR8BUzU6LhJDSDk8IWY3N0s9LT8SVDVP/EABoBAQACAwEAAAAAAAAAAAAAAAADBAECBQb/xAA9EQACAQIDBAcEBwcFAAAAAAAAAQIDERIhMQRBUXETImGBkaHwBTKx0RQzQlJywfEkYpKiwtLhFSNDgrL/2gAMAwEAAhEDEQA/AO40pSgFKUoBSlKAUpSgFKUoBSlKAUpSgFKUoBSlKAUpSgFKUoBSlKAUpSgFKUoBSleZHsCTwoD1So6PHyMeyo/rzrJ103uL/XnQG7So+bGyILsoA7/6NaTbblOiKB+JgQPIX7X0oCbdwBckAc9K1v7RB9RWk5gafvHSq+Nr5m7K/anBtf2Ae6/q+QuazTYmc6zSiFRvWPsWHOR7n4BaAl5JZbXJjhHeTm/kKj321CDY4xWPdHlb+ENUHjOlux4SCzrO45HEMOWY3t8ajMR6bcOotDhpGA3ZisY+V/pWuJEMq0I6suY2in+NOfCFj9IqxybZhX1sTIn548v8SCqE3p0fhg1/55/+OvcPp1N+1g9PwzX+RjFYxo0+lUuPxOg4TaIk/usVDMe7sk/5WuPhW59pkX1o780Ob5Gxqgp6U9l4jTEQMl+LxLJ81uantl4vBT/7njCje4smby6mW9h4AeNbKSZLGrGWjLJDjkY2B17jofgdaz1BzNiFFp4lxKj24Rlcc+qYn/KxPKs2AxocEwSCUA2aNtGQ9xv2lPJhWSQlqVgw+MV9NzDep0I8v1rPQClKUApSlAKUpQClKUArW2g1ozz0rZrR2q3ZA7zQGpg0fNdOHE7q2JpZ1FyYvg2vIC9e8M2SG+4m9tL6nQaceFRkuFlBBMrvK18iCwCjiT3AcT5CgPe2sRaNOu9aR0VI01LEsOHHvPADU142ts5pAJJ2VI1BvHmyqBpq7e2dN2g5HfUTt6eHZ6ibEStPM97X9Y21yot+yo0+pJOtcy2/0wxWLe7yFUB7Ma2IHxF2PM/KtW7EFSsoZby9Yzp2IiVwyKbCwdvVH5VG/wA7VzXaO2J8VI7Su0l3OnAW00UaCtyHEZIS8rXIvYC1z3DTjesOF2a1gJHEehZkW9wPWa7bla1+/nUTncx0FSpfHfLNpK7S7d0e/PsIo4bXtMF5cayRYLN6qyyfkQt+mlTgMMIlAQRSq1kaxkJGYalnuASLncPWFZcROxhilJOs3asSO0qgHQd4jDftGqrqdp3aPsCSw4oxV3a7vJ6Yk9Yxa3aakBLst1Uu0UyqLElhltcgA6jiSPiK+JsxiucRTlfeCEj423VZEySYyYi0itExFtQzIkbqL9xlQL4tbjWPZEaSSpI8h6wsSSWAIsLjskZnvqOyQFtupjvkviby9jYI45tWwxf1abvK+TSzSVtfkVjqkO57eIrw2GYWI17iuv8AqKmdmOUhB7OaeQ3zgEZF7PauDYZmJuPdNehs1ZLsmWEo1nZLlCtnJYKd3qbgbG40Fb4+thucxeyZVdljtXRpJ/dbvm7LKV0+SaNvYHpMx2FsM/2iMexLcm3J/WHnfwrpWxOleB2mVsxwuKtYahZByVt0q8cpB3aiuQY3ZzBQ5HWRndKgOn5xbsnkfK9aBwxBDA3F7hhpY+W41LGoUZ0q1Bu3WS1TVpR5rdzV49p+h5MU0ZVMXYa2jxKDKtzuDjXqmO7Xsk91wKlIsQykLJx9Vhub+R5VzPoT6RmsMPjrPGRlErC9hutJwYW9r499Xrq/s4tfrMK27W5h7rHjFz3r+X1bCdyWnUU1dE7StaGUqQrG4Pqt38jz+tbNZJBSlKAUpSgFKUoBWvjcOGXU2tretitPGdthHwtmfw7vP6XoCExGHOUSks1zlhjBYFid2gOl99+ABJrT2zk2fh3xE8haRuAdru3BEudFHy1J4mpzCyK5bEuQsaKwjvoAg9aQn8Vt/ugd5rh3TjpW2PxRcX6pOzEu7T3iPeb6WFaSlYr163Rxy13EftPa8mKm6yQsznQC5IQdygk2Fe8JAWJCkAKLvIdyD9STuA1P0xYTCFnWJd7kBmtcICQLm24C++pPDCFHYBXiHqMGJYOBp219aOS+uZdFPDTWrKpxLmw7BVnJ2Tk42xtWvFPdHjLi92izuZ5sHFE0VwHjJV1m3nNcG9+AFtV92+87suLiaJiscjGR7MEVDcgk65tx48j4VixUXVp1bTx9Q5zqwIdmsfZUa3vvGgvWBWxOKYpH1gjsFWMeyoAUBmHeOHG+l6ibctfXI9JFUdlkobNFSdusrpJJe7Kba6r1TWr8jaxO1YkxBlzh36sB0RL3fIFazeqFzAa916jBtZgvVxRqqFs1pj1hbSwFrCw0FrC9xvq/bE9GkEYDYoy24qgyoPzFSXtz7POugbN6P4WFR1MMaA8Qo1534+NTRpSe63mc+rtSeVSrKWmULRjlp1mm3a/BHApBiHWyp1YuCeqicXINxdtSbHUa0lxk6nMyRhrHttGyNqCCeCk67yK/RwW27SvEkCt6yhvEA/WtugfHyK/0ii25WneWTfSO7XbkfnLCYuLKqypIuWLIpQh1GhsxW1/WJYgE3JO6pGeVTgwIpEkIb7xUFiFBJV2Ui41IBJ07K11jb/QfZ8ilnjELHc8XZYnkoBDnkQa5ztroFLh262AyMAdGMbRuPlle/doeRqOdJq914fIv7NtTioRpTxKNrRmktMklNZcsSWZq4SYSSKI2KQYdLlibXGg7XNmIW3G5tv01/wCyg5Z4EYNmAKesHDZjmt7B0N13AWtxvnwmLZ1EU7MoD5sygWc7rMPZYa2O7U3HGpWPDENKgukea7X4BScoPEnXQcSa1Sa7Uyar0G1wd7wnDjrDO7beV3LN70QcOBFrgW7193/Srv0L6U9TaCY/dHRSfY5H8P08KhJ4ZWYyBCummawLADeb2LtYXJFQ+NnFrjcflyqynY8lONr1IK1tcrJr7yXDit27LTsYUQMIm/uJDaM/4bbwl+Cn2Twtl7qkcNMblG9Zf8w4GqJ0B6SJjIXwU5u6p2DexZB3HfmQ218DVlwGKdlZXN8RhjZuHWIfVe3c6i+mgZWHCpk7ksJqauiepXiKQMoYagi4r3WTcUpSgFKUoD47AAk6Aa1C4i7Rqgur4ljmI0Kp7Vu7sdkHgWFSG0dQqe+wB8N5+Q+da+CGfESycEtEnlZnI8SQv/DoClel/pGIcOmDj0aUXcD2YxpblmIt4Ka5JAAAWPDQeNSnTHbX2vHTSg3UtkT8q6C3I6nzqKxRAIUblFv51Vm8Tt6sUI1LSntH3co/iej7knLmkSux8ReJkRikuYubGxlUAaKRrde0cvG57q38K97zyvHIhusyvfNqDYgAC5NhlZTe44WNa2M6OCPARYtXcSdhmHDtG4y6Agr2eJrdxOw8Y8sETLGOvYWMV7NJYXaQG1iF1sNOyx0JNVpOMndM9P7M2raKND6K4pPdLclLXFo8s3lndI9dGejM20ZxoI0QAMQNIl91b3zOdTrffc87xiVw2DbqFjF0bsIzlF9QEzSvvcm5GugC2AvVx6P7DjwkCwxjQak8WY72PMn+VR/S/BqVjmsC0LX4AlSpVt+ptfNYd3GrWBwg5fa9ZIrVa0ZtUoN4L79ZPfKT3t+WiIBseVAbqsKQ24RsY2b8j31NWLojtBZIiIyzRLbIW3re94yfay9++xAOoNVrDYy4PZFna0RuNSQAANeNyb9172q8bKwKwwRxLuRAt997DeTxJ33rTZas6ibkRbTTjTdom3SlKuFUpe1dsI0rFyWdS6rH1hhWMBsuZ2HaLNa/5SBbeT4THe/GqhhoYcQxNjxs2j1g6XbQSLakCsqhZYWDNuNwwygnuOo15VkxW0BFh5HZctgQl7dom4AGv9CqdSrUjUwot06UJU8TPuM6LJiojJFZpFsM1rCYBQQWA0D62JHEHwFegxLIOpZihDAKba33ZGtrpfQ8Na6L0We+Cw50F4U3aeyL/Oq36Rth/dnEoDdbdZl324OLcQbf0KmnG2a7zejUdRqLfWXut/8Al9j3cGVGTEAMWYlcmrte+42AB7ybAeNVXE7RBdibBXJJA3Lcki3hU3trAzl8NFKEj65u0VOa7WF2YWADZTuFxcseNQHS3ZS4acIhcqUBu++9yDuA00B86rxcfdvmyD2ltVapNVoxtGFlnvbte/Znbka2C2vLhcQksZ7cTXH4hxB5MNPOu8zbRRlw20Ij92yqsn/hyWsSO+N7G/AF6/PUxuitxHZP6V1f0O7SXEYTEYGXtBQSAeKSXBHk1/3hU9OXE50UqVVwj7srOPJ5+K0fajo+E7LvHuHrL4HfbwP1rcqvbGxbNBCzm8kLtBKSLXKsYyde8qredWGpy0KUpQClKUBpSyDriTujjJPLMf5Kag9q45sPseWX1XMLP+3Lc/V/lW5tlz1GMPEr1Y81A+r1Bel+cR7MyDTPJGo8Ab2+C1iWhHUlhg2cUwii/JRf4VhkJIPeb1sQmyOfAf18a1qrLVnNrdWhTjxxS8Xh/p8zqW38Osuz4fdDYZrD3c8dx8L1ZMAypjcOCMq/eBT+MroOVwG177DjVXwDmbY65O2yw5bDeWj4eN1HxqbxpMkcckXaKtHKtjvysr2BOmoFvOuVGTpzXY/kewsqkMt6LF026UjA4YstmmfsxKdxbvIHsqNT32txrkse3pevGJkvipFDZRKSVBbs36tdCVzZQqgXDId4NbPTTbf23FPIMwSMdXGrDKRbV7qdQWOt+Ij8LwWHxOQhiMwVle3NSD8wCLc66FWreVtx0fZ+wRWzOqleeeT4W071n5Fgk25NhzH1mDRCb3VxdXB3hQp7B5MWI4C1eujfTOXBSL2mbD5iHiYl8q3N2RjqMhsvc2R9NxFnxeATEw2LFlcAoy2BU71cH3h3/KufNhGEjIw7StkIHLQWHdaxHjVenWeq1N6FGjtKdOUUtXlv4cbWv8N10foSCdXVWUhlYAgjcQdQa91SvRhtAmBsOxJ6k9gnijE6D8KvmUcgOFqkOn+2Th8IQhyvKcinuB9Y/u38yK6yd1c8rUhgm48PV+8gtubLg2ljHfrlWPDR5W1F2YEk2/ANxbvvavW0NjxYpRH/ALsbFkZxYMQu7kLXJBsbC9t9QXQrY4YmZgbJ2V5niedvr4VJ9L9mz4mB4oB1jqvWkXsSq6ZQd2Zrm17A5TVadROqorcSxg1TcmWToDtqGXCpEjhpMOojkUG+o0zA+0jWJBFb3S+YLgZ7m10KjmzdlR5sQPOvz30X6VNg8fDNcqucJIN10YhWBHI2bllrtXS/aSzyR4eK7GKRZJiPVWyNlQni5LK2UbgATa63lrTwQciOlBzmola6S4XPJgTazfahe3d1MxPzVarfpRYdbhxxyP8AxLVu2j2sThlGuTrJG5DLkHxLH4Huqh+kfFBsaFBB6uNQbcCSSQe42ynzrkbNd1I9i+Zb9ptR2afa1+RXsML5l71+Y3VZ/RRtLqtqRDhKrRnzGYfNaquFazr42+On61t7ExPVYyB72yTxnyzi/wAr10llJnAv/s058HJd2TXm5H6CgitisZDY2kSOZSTvYq0bWHCxiQ+LVNYSXNGrd6g/KonGdnaWGP8AiYedD+y0Lj/qqR2WLRge6zD4MRVovm3SlKAUpSgIXaA7E3OeEf54aqfpvb/Y4P8AzA/9OSrTteTLDiW35JEf93qm/Sq56aoC2ARvcnUnzDL/ANVay0IK/wBXI40n923iP0rBWeL+7fy+o/lWCq8dWUdp9yl+H+qRP9DukRwsxVtYZD95+E2tn52Gh5DlXSMAerkaLejfeRHhYntKPBjmHJwOFccw57Q+HxFq6nHC6YTDvGCysiSw2N7OAesgu3vKGC3PtEaZRVTaKWJ3Xr9Pgd/2XL9lUm9JNeSa8c/Ax9Iui5lfrojlkygMu7rMpupB3K6ncTobAHSqJOdSFBU5ipUixQr6wIO61wR3hlrrWHxCuuZTcHvFiORB1B5GtLanRmCc53Tt2tnUlGIHAlSL253qrCrZYZLQ9Ds+0ypSunk8v09byJ9H+I+6aA3tGcyX1srXNvJr/GtjpNsgCQTAWDWVyOBtYN4kdi/DQ8K3tj7HjguUBubXLHMTbhyGtTzwKylWF1YWI7xW9OfXxIr1p2m5RyTv+hVeimL6nFxtuVvu2HJrAfBgvlWT0oYlpMXDAmrZLgc3Yj6LU10T6PgYiR31ELWQd5IuGI5KbeN+4VimwqPjp8T6xuIoz3BBZyPF8wvy510sfRU8T7jnbS47RX6nBX9eR7wGFWCFYxuRdT3neT5m9TnROH7gTH1pz1n7J9QfuW8yar+Pn0t31H4aOQgRiaZYgLBFkKhR3ArZrdwLaVzaO1xpzbnd3LFXZJVILDayKj049HBn2vKIGVIHAklbf1bt6yBeJa2e3DMb8AbvhoEgitc2UFmdjcsd7Mx4k6mssMCouVQFH89ST3knUk6mo/amKBZU1Khg0tgToPVjFt7s+QZRqRfvrWrWlXlbcZpUo0I33kZtTbRwsDTMPv57lEPsqB2cw4BF1P4mI41y95CxLMSzMSWJ3knUk+Jq+ekaAx9V1otM8TPItwerDMAkdwSOyL3I0LAmqBV6hTwXvr6y7jie2ZfVJPVN+bV++1zJB66/mH1r5MbOeTfrX3DDtr4isuFw/WYiNPflRf3nA/WpvtHNt+zc5fl/lH6R2kn+2YM93XD4x3/St/ZvqH87/wAbVG7TP/5DBD8GIb4LGP8ArqR2b6h/O/8AG1WjpG3SlKAUpSgInH4TrBiYuMsOniVZfkbVC9N4/tWxZHGv3KS6fhsx+hqy4nsyxt33Q+eo+Y+daey4Q0U2HcXCO8ZHejjMvlle3kaw8zWSxJo/OOFPrD3lNvH/AOr1grb2hgGw2IeJ/WicqedjofMWPnWDEx5WNtx1FVvtczmSTns6e+DafJ5rzUvFHhWsQe412b0Zyx4rAS4WTtBHJFjYhX7asp3gh8xB4ECuMol6uHQHbJwuJV/Z9Vx3oePip1+I40eTUvHkdH2RUxKezP7VnH8Ud3em1zsdEXDtHK0cnrgDtWt1i8HHPgRwPIitxEqa2ns9cRGpUgMO1G+/eNx71I0I/W1Q0Um8MMrKbMp9k/qDwPGqdbZ8DutDsUa+NYXqelhHcK9M1fGesDyVA2kTpNmTBY/qppDwOHZz/wAM/wAn+VR2EBWNAd+UX5k6k+ZJNau2Z7ae/FiE+MRP1UVuWpWqXpRXMxSppVZPkfHUHeL18VANwtXqvLvb+t9U+0uZ6B2sLnhW90W2P1hXEOuVFuYEIte97ykd5uct9wN9501NlbM+1ya/3CN2zwlYH+7XvUH1zxIy+8Bv+kLpKMHhCENpZexHb2dNW8FHztXU2WhgXSz7vXwOfVk69RUKe/X1wW85B6Rts/aMbMwPZD9Wn5Y7j4FrnzqqVlxEuZr+Q/r51iq3BNLM857T2iNfaG4e6rRjyWV+/XvM+D9YnuBNTfo82f1208MtrhX6w/sAtf42qDtlj5ufkP8AWuk+gzYxaafEkaIoiQ/iazN8AF/erMc5XMuNlSpc5P8A7Wt/KovvOi5w202P/wDPhBfl10hNx5QVK7LW0KX3kX+Ov61BbIkMkeJm1/2nEMiXt6ifdKVt7JCM4/PVmVbADuqyXD7SlKAUpSgMGNgLoQNDvHIjUfOozrgs8U25Z1ET8mW5S/xdfNamqisXggweBiVEgLRsN6MDe45q1mFAcw9NHR4pOmKUdiUZHtwddxP5l0/Z51z9I86c1+n+lfoXE4JdoYKSCYBXsUe2uSRbWYX4Xsw5EVw6TZEuHmaOQZXjazdx8O8Ea+dQTjvRTklTqNy92as/nzTs1ysaeGwtS+Dw9iDWWPBAajcflyrbVQoos0V3TlRnbetGvJr4ovPQvpOEUQymyX7DH2fwnl3HhVk6QbPzRmVB94i309tRqVP1HcfE1TdndH4Dh4WfrnkxGYK0YzKhAJCsPK2vHuph+kmL2dljxcTNE2ikMGI7wrXsbb8pPhWH1VhloegpP6VaUbKpw+92rt4rwJXD4rMtxr3Hkd1Getzo9FgZ4gMPIXAAGUtZhb3lIuKlf+z0X4vjXN+iVGsreJeltEIStJNPhYpO10LWt7EeIkPgsLD6sKkb1ZY+jkIctYsTG0epuMrEFtOdh8K8xdGYlUC7mwAuTrp36VJLY5uEUtVchjtcFOTejsVutXD4ZsTiVhBKqQzOwNiqLYGxG5mJC94BYjdVvbo/CBclgPGqltXpjgcBJIYCcRMyhSA10XKWPafcNSbgXNRw2RwmpVLWRZjVdeMoUU2/JcbvdkWva218Ps/DBmAjjQBY40AF7DREUeHgBXAelnSiTGTtI536BQdEXgg/U8TV3wuwMZtCWLFYsxvG/bSAyFWkjte0SAWAsQdTduNr3qL9KGysHeOfDuvWSgWiRd6gEZiqgdXkAC2tc8d1dF3n1np6zOXtdWOz0ZUqDvJ5Slut92PPe9+iOe17iiLEAV4FbDdhbe0d/Id1JPcjhbPSUm5z92OvbwS7X83ojxO+ZgFBO5VA1J4C3eSa71s/ZzbO2THAlhiZbRrx++lvc7wWCDMxtrljNqofof6HmfEfapF+5hPYv7cnLvC7/EjuNdNgxInxUmIOsGFzRRa3DybpXAHu26oc+s03EyQjZFuliqSdWWsvX6EhgcCsZihQWjw8ageNrDxNgT51KVr4GEhbt6zHM3ieHkNK2KlLIpSlAKUpQCsGLw+ddNGGqnuIrPSgIWZyjfaVB3ZZ0GpsNzW4lLnmVPGwFRnTToouLQTxAGVV0I//AGLvtfidbjxqyzRkHOovwYd4/mK0FlGH1GuHY3v/AIJP0j/hPLdhmsoqSszkqHJcEeI7v5GpnovgsJLKBM5Z2a0cZBCvpfVxfuIsbedWXpr0L68GbD2Etrldwk5jub6/OuQYnGPE5BzIynVTdSCPmp5+FRNOLuiupRhaFXTc+HzXZu1XB9Nxmy8RBiBiMID1Sz5EwovlkOQrI49mPe1ifd566+yduYPHdbhPsxzw55Vgnl1klJa65rmwBNuVxppVe2R6TplVw5eVmRIwc2Xq1DHM2QaM+Vj2t+ig1a9o4HB4xDGpwtpHjGEMIyzIdDIWI1FgGJ5DXWikpaEsqTh1lo+9Pk/y3b0aWM9HCPKXgc4NljjzIl5RHIxN1BUhgLW3bt+6sKLt7CLcSLOoYqFZ1kLHNl0zhXOv4uNfdrdDMXD/ALPgcY0aSM8xWVurdClhn66MZyp7I15c6yYfbGNTqMI+CmlfDGKRmhkWQSKDfNme12Zhf1hretejje+nItw9pV4rBPrL95KXhe7XkecR092vC8cUuFQSSmyDIRnPcLMRfzr3/wBp9uyh8mHSMISGJUAqQASCXe24g7ra1hfp7FJio3OFxYbCCdmgSFTlke4EhbNdewzg3G9+NYsf0pM8ssUeDxnW43B5GibKuqhgJRdt1iQWIF8iVjD+8zb/AFKO6nD+F/m2vI132BtPGKjTYoSCRI5BEshJaNmUMwVVWO4U3trw897ZvRTZyx4+PEBckE4i6+RgrRgxxsCptZTna1ha99b7q0oNjbW+z4TIkUEuCEio5l7cgFwU6u1iMoGhNjYbqlcL0Ow/XRS4mR8cMWc5LEJEXZboxhQ6jQLdtLslZjBLO2faQ1tur11hk8uGSj4KxG9E8XjQj4TDCLEJDKRBjpL5IlYENluLs1iRZdN4va1bPRw4fZ74nDnFRQ4lMQrPNiI7GaIgMVS5G+5FwTrc21r70h2thMLGcI0KgTQsZYsKwywygrkZSSAhO+41uoNjrXOtudJpcSyPKVeRI1jzhQL24k+0b313b7AXo5WyWbIY0sMVObsuL39kVvflxaPfSnGQPjZ5oVyo8hMa2twAL5eGZgWA5/Dz0S6LS7QxIiS4UdqWS2iLf4ZjwH8jX3op0PxG0JcsQsgPbla+VP8A3Nb2fpXbYMPDsuCPC4SPrcRJfIl7NIwsGllYDsotxdraaKASVBzCF82Qt9O0krQWi4vi+Lf+EZMVEII4tnYO8bsls669RGNGlYnTOTot97EmxCmpPBYJAEijGWGAAAd5HPjbeTxJrV2Zs5ogyZ+txEhzYia1tbblGuUDcqcB3nUzcMIVQoFgKnLKPdKUoZFKUoBSlKAUpSgFas0RUllFwfWTv5jn9a2qUBBIXw4zQgzYe+sQ9eLv6sH1lH+HvGuXgtR/SLohg9qxdYrBZLWWZN4I9lx7VjvU6jlVjnwhvmQ5G49zfmH676isTs8GQuhODxB9oapL3Z10WTda5s1tARWGjWUVJWZw/pN0ExmBJMiZ4xuljuV8+KeenOojBbTeJw6MVcbnRijD9pdbb/jX6L/tuSLs4uLKP8WO8kZH4hbNHzzAqPeqF2l6N9mY1esiCxltRJhyADzyi6n4VFKncgjTqUm3RlrqnmnzTyfejm+yfSVNFJ1jBJH6pYQ7izZVYsBdbg+sRcipvC+kaJ2xHXLiFSWWOVDBIC6ZAn3ZN17F13DgxBFa+1PQfilJME0Uw4BwY2+WYH5VXsX6Mtpxn/di9uKMrD6g1raa3m3Tv/kpfwtr+5eCRIL0sY7b+3ANDEzKHW4YmMIEIYKbMTYG2tiB3VnwvTQx7WxGLZHmhmVoxqFZY+zlygns2y7tN5O+qxJ0Rx678LiPJCf4b1ki6C7Rc6YSbzAX+Iisdfj5Giq0t1Oet/eX9hasP6Skw0Tw4eImIvdRiJDI2UoAytYsxJa7XvoDVYxnTOd4FgDssCaLEvZUAMSBcdpgulgTplXuqTwPoi2lJa8aQj/vHGnkoNWzY3oLQEHFYgyfgiXIPNzcnyArOGT1+RJ09R/V00u15/HL+W5yZS8rBFBdmOiICSTyA1JrovRH0MyyESY09VHv6pT22/MRog8Lnwq/YMbO2eTFhog01tY4F62Vt9szeyCRa7kLfjWbEwYmcXxD/YoDf7qJryvcWs8w9T8seu7tbwZIwSNOic5Y6rxMDHJCBhNnRIzocrW0jw99SZGHrNY3yDtEkXsDes2zdliJnyMZsRJbrsQ2/S9lHuqLnLGNBc8Sb7WBwIVBHEgw0I3BRZm+Hq333OpqShhVQAosBUhYSPOHw4RbDzPEnvJ4mstKUMilKUApSlAKUpQClKUApSlAK8yRBhZgCDwNeqUBp/ZHT+7bT3X7Q8jvFRWJ2LAWLtC+HkOplw7FL/mMdi3gwNWGlAV+GHEgjqcYkwF7rPGCx5Zoilv3TWT7ZtBfWw0EnNMQy/5Xi/WpebCI/rKreIrCNlxjdmXwZh9DQGmm08VxwhB5TIfrasb7Tx3s4Nf2sSq/wo1SP9mr3v8A8xv518/s1O9/+Y386Ai5DtFgbthMLz7c9uRv1YrWfZCSH7/E4jF636tD1abrEFYbZl5OzfSp5NlxDXID49r61sqoG7SgIvAYDq0yQRR4VO4AX8cq6X5kmt2HAqpzG7t7zany7vKtilAKUpQClKUApSlAKUpQClKUApSlAKUpQClKUApSlAKUpQClKUApSlAKUpQClKUApSlAKUpQClKU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ISEBQUExQVERUVFRgYGBcWFh0VHxcfGxgWGx4cGxcXHSYeFx0jGxYaHy8gIycpLC0sGB4xNTAqNSgrLCkBCQoKDgwOGg8PGiwkHyIyKS0sNTEsKS4uLCowNS4sKSwtLCwsKTQsLywpKSkpKi0pLCwsNS0sNSwsLDUsLCwpL//AABEIAMwAzAMBIgACEQEDEQH/xAAcAAEAAgMBAQEAAAAAAAAAAAAABQYDBAcCAQj/xABLEAACAQIDBAYHBQUFBQgDAAABAgMAEQQSIQUxQWEGEyJRcYEHMkJSkaGxFCNicsGCkrLR8BUzU6LhJDSDk8IWY3N0s9LT8SVDVP/EABoBAQACAwEAAAAAAAAAAAAAAAADBAECBQb/xAA9EQACAQIDBAcEBwcFAAAAAAAAAQIDERIhMQRBUXETImGBkaHwBTKx0RQzQlJywfEkYpKiwtLhFSNDgrL/2gAMAwEAAhEDEQA/AO40pSgFKUoBSlKAUpSgFKUoBSlKAUpSgFKUoBSlKAUpSgFKUoBSlKAUpSgFKUoBSleZHsCTwoD1So6PHyMeyo/rzrJ103uL/XnQG7So+bGyILsoA7/6NaTbblOiKB+JgQPIX7X0oCbdwBckAc9K1v7RB9RWk5gafvHSq+Nr5m7K/anBtf2Ae6/q+QuazTYmc6zSiFRvWPsWHOR7n4BaAl5JZbXJjhHeTm/kKj321CDY4xWPdHlb+ENUHjOlux4SCzrO45HEMOWY3t8ajMR6bcOotDhpGA3ZisY+V/pWuJEMq0I6suY2in+NOfCFj9IqxybZhX1sTIn548v8SCqE3p0fhg1/55/+OvcPp1N+1g9PwzX+RjFYxo0+lUuPxOg4TaIk/usVDMe7sk/5WuPhW59pkX1o780Ob5Gxqgp6U9l4jTEQMl+LxLJ81uantl4vBT/7njCje4smby6mW9h4AeNbKSZLGrGWjLJDjkY2B17jofgdaz1BzNiFFp4lxKj24Rlcc+qYn/KxPKs2AxocEwSCUA2aNtGQ9xv2lPJhWSQlqVgw+MV9NzDep0I8v1rPQClKUApSlAKUpQClKUArW2g1ozz0rZrR2q3ZA7zQGpg0fNdOHE7q2JpZ1FyYvg2vIC9e8M2SG+4m9tL6nQaceFRkuFlBBMrvK18iCwCjiT3AcT5CgPe2sRaNOu9aR0VI01LEsOHHvPADU142ts5pAJJ2VI1BvHmyqBpq7e2dN2g5HfUTt6eHZ6ibEStPM97X9Y21yot+yo0+pJOtcy2/0wxWLe7yFUB7Ma2IHxF2PM/KtW7EFSsoZby9Yzp2IiVwyKbCwdvVH5VG/wA7VzXaO2J8VI7Su0l3OnAW00UaCtyHEZIS8rXIvYC1z3DTjesOF2a1gJHEehZkW9wPWa7bla1+/nUTncx0FSpfHfLNpK7S7d0e/PsIo4bXtMF5cayRYLN6qyyfkQt+mlTgMMIlAQRSq1kaxkJGYalnuASLncPWFZcROxhilJOs3asSO0qgHQd4jDftGqrqdp3aPsCSw4oxV3a7vJ6Yk9Yxa3aakBLst1Uu0UyqLElhltcgA6jiSPiK+JsxiucRTlfeCEj423VZEySYyYi0itExFtQzIkbqL9xlQL4tbjWPZEaSSpI8h6wsSSWAIsLjskZnvqOyQFtupjvkviby9jYI45tWwxf1abvK+TSzSVtfkVjqkO57eIrw2GYWI17iuv8AqKmdmOUhB7OaeQ3zgEZF7PauDYZmJuPdNehs1ZLsmWEo1nZLlCtnJYKd3qbgbG40Fb4+thucxeyZVdljtXRpJ/dbvm7LKV0+SaNvYHpMx2FsM/2iMexLcm3J/WHnfwrpWxOleB2mVsxwuKtYahZByVt0q8cpB3aiuQY3ZzBQ5HWRndKgOn5xbsnkfK9aBwxBDA3F7hhpY+W41LGoUZ0q1Bu3WS1TVpR5rdzV49p+h5MU0ZVMXYa2jxKDKtzuDjXqmO7Xsk91wKlIsQykLJx9Vhub+R5VzPoT6RmsMPjrPGRlErC9hutJwYW9r499Xrq/s4tfrMK27W5h7rHjFz3r+X1bCdyWnUU1dE7StaGUqQrG4Pqt38jz+tbNZJBSlKAUpSgFKUoBWvjcOGXU2tretitPGdthHwtmfw7vP6XoCExGHOUSks1zlhjBYFid2gOl99+ABJrT2zk2fh3xE8haRuAdru3BEudFHy1J4mpzCyK5bEuQsaKwjvoAg9aQn8Vt/ugd5rh3TjpW2PxRcX6pOzEu7T3iPeb6WFaSlYr163Rxy13EftPa8mKm6yQsznQC5IQdygk2Fe8JAWJCkAKLvIdyD9STuA1P0xYTCFnWJd7kBmtcICQLm24C++pPDCFHYBXiHqMGJYOBp219aOS+uZdFPDTWrKpxLmw7BVnJ2Tk42xtWvFPdHjLi92izuZ5sHFE0VwHjJV1m3nNcG9+AFtV92+87suLiaJiscjGR7MEVDcgk65tx48j4VixUXVp1bTx9Q5zqwIdmsfZUa3vvGgvWBWxOKYpH1gjsFWMeyoAUBmHeOHG+l6ibctfXI9JFUdlkobNFSdusrpJJe7Kba6r1TWr8jaxO1YkxBlzh36sB0RL3fIFazeqFzAa916jBtZgvVxRqqFs1pj1hbSwFrCw0FrC9xvq/bE9GkEYDYoy24qgyoPzFSXtz7POugbN6P4WFR1MMaA8Qo1534+NTRpSe63mc+rtSeVSrKWmULRjlp1mm3a/BHApBiHWyp1YuCeqicXINxdtSbHUa0lxk6nMyRhrHttGyNqCCeCk67yK/RwW27SvEkCt6yhvEA/WtugfHyK/0ii25WneWTfSO7XbkfnLCYuLKqypIuWLIpQh1GhsxW1/WJYgE3JO6pGeVTgwIpEkIb7xUFiFBJV2Ui41IBJ07K11jb/QfZ8ilnjELHc8XZYnkoBDnkQa5ztroFLh262AyMAdGMbRuPlle/doeRqOdJq914fIv7NtTioRpTxKNrRmktMklNZcsSWZq4SYSSKI2KQYdLlibXGg7XNmIW3G5tv01/wCyg5Z4EYNmAKesHDZjmt7B0N13AWtxvnwmLZ1EU7MoD5sygWc7rMPZYa2O7U3HGpWPDENKgukea7X4BScoPEnXQcSa1Sa7Uyar0G1wd7wnDjrDO7beV3LN70QcOBFrgW7193/Srv0L6U9TaCY/dHRSfY5H8P08KhJ4ZWYyBCummawLADeb2LtYXJFQ+NnFrjcflyqynY8lONr1IK1tcrJr7yXDit27LTsYUQMIm/uJDaM/4bbwl+Cn2Twtl7qkcNMblG9Zf8w4GqJ0B6SJjIXwU5u6p2DexZB3HfmQ218DVlwGKdlZXN8RhjZuHWIfVe3c6i+mgZWHCpk7ksJqauiepXiKQMoYagi4r3WTcUpSgFKUoD47AAk6Aa1C4i7Rqgur4ljmI0Kp7Vu7sdkHgWFSG0dQqe+wB8N5+Q+da+CGfESycEtEnlZnI8SQv/DoClel/pGIcOmDj0aUXcD2YxpblmIt4Ka5JAAAWPDQeNSnTHbX2vHTSg3UtkT8q6C3I6nzqKxRAIUblFv51Vm8Tt6sUI1LSntH3co/iej7knLmkSux8ReJkRikuYubGxlUAaKRrde0cvG57q38K97zyvHIhusyvfNqDYgAC5NhlZTe44WNa2M6OCPARYtXcSdhmHDtG4y6Agr2eJrdxOw8Y8sETLGOvYWMV7NJYXaQG1iF1sNOyx0JNVpOMndM9P7M2raKND6K4pPdLclLXFo8s3lndI9dGejM20ZxoI0QAMQNIl91b3zOdTrffc87xiVw2DbqFjF0bsIzlF9QEzSvvcm5GugC2AvVx6P7DjwkCwxjQak8WY72PMn+VR/S/BqVjmsC0LX4AlSpVt+ptfNYd3GrWBwg5fa9ZIrVa0ZtUoN4L79ZPfKT3t+WiIBseVAbqsKQ24RsY2b8j31NWLojtBZIiIyzRLbIW3re94yfay9++xAOoNVrDYy4PZFna0RuNSQAANeNyb9172q8bKwKwwRxLuRAt997DeTxJ33rTZas6ibkRbTTjTdom3SlKuFUpe1dsI0rFyWdS6rH1hhWMBsuZ2HaLNa/5SBbeT4THe/GqhhoYcQxNjxs2j1g6XbQSLakCsqhZYWDNuNwwygnuOo15VkxW0BFh5HZctgQl7dom4AGv9CqdSrUjUwot06UJU8TPuM6LJiojJFZpFsM1rCYBQQWA0D62JHEHwFegxLIOpZihDAKba33ZGtrpfQ8Na6L0We+Cw50F4U3aeyL/Oq36Rth/dnEoDdbdZl324OLcQbf0KmnG2a7zejUdRqLfWXut/8Al9j3cGVGTEAMWYlcmrte+42AB7ybAeNVXE7RBdibBXJJA3Lcki3hU3trAzl8NFKEj65u0VOa7WF2YWADZTuFxcseNQHS3ZS4acIhcqUBu++9yDuA00B86rxcfdvmyD2ltVapNVoxtGFlnvbte/Znbka2C2vLhcQksZ7cTXH4hxB5MNPOu8zbRRlw20Ij92yqsn/hyWsSO+N7G/AF6/PUxuitxHZP6V1f0O7SXEYTEYGXtBQSAeKSXBHk1/3hU9OXE50UqVVwj7srOPJ5+K0fajo+E7LvHuHrL4HfbwP1rcqvbGxbNBCzm8kLtBKSLXKsYyde8qredWGpy0KUpQClKUBpSyDriTujjJPLMf5Kag9q45sPseWX1XMLP+3Lc/V/lW5tlz1GMPEr1Y81A+r1Bel+cR7MyDTPJGo8Ab2+C1iWhHUlhg2cUwii/JRf4VhkJIPeb1sQmyOfAf18a1qrLVnNrdWhTjxxS8Xh/p8zqW38Osuz4fdDYZrD3c8dx8L1ZMAypjcOCMq/eBT+MroOVwG177DjVXwDmbY65O2yw5bDeWj4eN1HxqbxpMkcckXaKtHKtjvysr2BOmoFvOuVGTpzXY/kewsqkMt6LF026UjA4YstmmfsxKdxbvIHsqNT32txrkse3pevGJkvipFDZRKSVBbs36tdCVzZQqgXDId4NbPTTbf23FPIMwSMdXGrDKRbV7qdQWOt+Ij8LwWHxOQhiMwVle3NSD8wCLc66FWreVtx0fZ+wRWzOqleeeT4W071n5Fgk25NhzH1mDRCb3VxdXB3hQp7B5MWI4C1eujfTOXBSL2mbD5iHiYl8q3N2RjqMhsvc2R9NxFnxeATEw2LFlcAoy2BU71cH3h3/KufNhGEjIw7StkIHLQWHdaxHjVenWeq1N6FGjtKdOUUtXlv4cbWv8N10foSCdXVWUhlYAgjcQdQa91SvRhtAmBsOxJ6k9gnijE6D8KvmUcgOFqkOn+2Th8IQhyvKcinuB9Y/u38yK6yd1c8rUhgm48PV+8gtubLg2ljHfrlWPDR5W1F2YEk2/ANxbvvavW0NjxYpRH/ALsbFkZxYMQu7kLXJBsbC9t9QXQrY4YmZgbJ2V5niedvr4VJ9L9mz4mB4oB1jqvWkXsSq6ZQd2Zrm17A5TVadROqorcSxg1TcmWToDtqGXCpEjhpMOojkUG+o0zA+0jWJBFb3S+YLgZ7m10KjmzdlR5sQPOvz30X6VNg8fDNcqucJIN10YhWBHI2bllrtXS/aSzyR4eK7GKRZJiPVWyNlQni5LK2UbgATa63lrTwQciOlBzmola6S4XPJgTazfahe3d1MxPzVarfpRYdbhxxyP8AxLVu2j2sThlGuTrJG5DLkHxLH4Huqh+kfFBsaFBB6uNQbcCSSQe42ynzrkbNd1I9i+Zb9ptR2afa1+RXsML5l71+Y3VZ/RRtLqtqRDhKrRnzGYfNaquFazr42+On61t7ExPVYyB72yTxnyzi/wAr10llJnAv/s058HJd2TXm5H6CgitisZDY2kSOZSTvYq0bWHCxiQ+LVNYSXNGrd6g/KonGdnaWGP8AiYedD+y0Lj/qqR2WLRge6zD4MRVovm3SlKAUpSgIXaA7E3OeEf54aqfpvb/Y4P8AzA/9OSrTteTLDiW35JEf93qm/Sq56aoC2ARvcnUnzDL/ANVay0IK/wBXI40n923iP0rBWeL+7fy+o/lWCq8dWUdp9yl+H+qRP9DukRwsxVtYZD95+E2tn52Gh5DlXSMAerkaLejfeRHhYntKPBjmHJwOFccw57Q+HxFq6nHC6YTDvGCysiSw2N7OAesgu3vKGC3PtEaZRVTaKWJ3Xr9Pgd/2XL9lUm9JNeSa8c/Ax9Iui5lfrojlkygMu7rMpupB3K6ncTobAHSqJOdSFBU5ipUixQr6wIO61wR3hlrrWHxCuuZTcHvFiORB1B5GtLanRmCc53Tt2tnUlGIHAlSL253qrCrZYZLQ9Ds+0ypSunk8v09byJ9H+I+6aA3tGcyX1srXNvJr/GtjpNsgCQTAWDWVyOBtYN4kdi/DQ8K3tj7HjguUBubXLHMTbhyGtTzwKylWF1YWI7xW9OfXxIr1p2m5RyTv+hVeimL6nFxtuVvu2HJrAfBgvlWT0oYlpMXDAmrZLgc3Yj6LU10T6PgYiR31ELWQd5IuGI5KbeN+4VimwqPjp8T6xuIoz3BBZyPF8wvy510sfRU8T7jnbS47RX6nBX9eR7wGFWCFYxuRdT3neT5m9TnROH7gTH1pz1n7J9QfuW8yar+Pn0t31H4aOQgRiaZYgLBFkKhR3ArZrdwLaVzaO1xpzbnd3LFXZJVILDayKj049HBn2vKIGVIHAklbf1bt6yBeJa2e3DMb8AbvhoEgitc2UFmdjcsd7Mx4k6mssMCouVQFH89ST3knUk6mo/amKBZU1Khg0tgToPVjFt7s+QZRqRfvrWrWlXlbcZpUo0I33kZtTbRwsDTMPv57lEPsqB2cw4BF1P4mI41y95CxLMSzMSWJ3knUk+Jq+ekaAx9V1otM8TPItwerDMAkdwSOyL3I0LAmqBV6hTwXvr6y7jie2ZfVJPVN+bV++1zJB66/mH1r5MbOeTfrX3DDtr4isuFw/WYiNPflRf3nA/WpvtHNt+zc5fl/lH6R2kn+2YM93XD4x3/St/ZvqH87/wAbVG7TP/5DBD8GIb4LGP8ArqR2b6h/O/8AG1WjpG3SlKAUpSgInH4TrBiYuMsOniVZfkbVC9N4/tWxZHGv3KS6fhsx+hqy4nsyxt33Q+eo+Y+daey4Q0U2HcXCO8ZHejjMvlle3kaw8zWSxJo/OOFPrD3lNvH/AOr1grb2hgGw2IeJ/WicqedjofMWPnWDEx5WNtx1FVvtczmSTns6e+DafJ5rzUvFHhWsQe412b0Zyx4rAS4WTtBHJFjYhX7asp3gh8xB4ECuMol6uHQHbJwuJV/Z9Vx3oePip1+I40eTUvHkdH2RUxKezP7VnH8Ud3em1zsdEXDtHK0cnrgDtWt1i8HHPgRwPIitxEqa2ns9cRGpUgMO1G+/eNx71I0I/W1Q0Um8MMrKbMp9k/qDwPGqdbZ8DutDsUa+NYXqelhHcK9M1fGesDyVA2kTpNmTBY/qppDwOHZz/wAM/wAn+VR2EBWNAd+UX5k6k+ZJNau2Z7ae/FiE+MRP1UVuWpWqXpRXMxSppVZPkfHUHeL18VANwtXqvLvb+t9U+0uZ6B2sLnhW90W2P1hXEOuVFuYEIte97ykd5uct9wN9501NlbM+1ya/3CN2zwlYH+7XvUH1zxIy+8Bv+kLpKMHhCENpZexHb2dNW8FHztXU2WhgXSz7vXwOfVk69RUKe/X1wW85B6Rts/aMbMwPZD9Wn5Y7j4FrnzqqVlxEuZr+Q/r51iq3BNLM857T2iNfaG4e6rRjyWV+/XvM+D9YnuBNTfo82f1208MtrhX6w/sAtf42qDtlj5ufkP8AWuk+gzYxaafEkaIoiQ/iazN8AF/erMc5XMuNlSpc5P8A7Wt/KovvOi5w202P/wDPhBfl10hNx5QVK7LW0KX3kX+Ov61BbIkMkeJm1/2nEMiXt6ifdKVt7JCM4/PVmVbADuqyXD7SlKAUpSgMGNgLoQNDvHIjUfOozrgs8U25Z1ET8mW5S/xdfNamqisXggweBiVEgLRsN6MDe45q1mFAcw9NHR4pOmKUdiUZHtwddxP5l0/Z51z9I86c1+n+lfoXE4JdoYKSCYBXsUe2uSRbWYX4Xsw5EVw6TZEuHmaOQZXjazdx8O8Ea+dQTjvRTklTqNy92as/nzTs1ysaeGwtS+Dw9iDWWPBAajcflyrbVQoos0V3TlRnbetGvJr4ovPQvpOEUQymyX7DH2fwnl3HhVk6QbPzRmVB94i309tRqVP1HcfE1TdndH4Dh4WfrnkxGYK0YzKhAJCsPK2vHuph+kmL2dljxcTNE2ikMGI7wrXsbb8pPhWH1VhloegpP6VaUbKpw+92rt4rwJXD4rMtxr3Hkd1Getzo9FgZ4gMPIXAAGUtZhb3lIuKlf+z0X4vjXN+iVGsreJeltEIStJNPhYpO10LWt7EeIkPgsLD6sKkb1ZY+jkIctYsTG0epuMrEFtOdh8K8xdGYlUC7mwAuTrp36VJLY5uEUtVchjtcFOTejsVutXD4ZsTiVhBKqQzOwNiqLYGxG5mJC94BYjdVvbo/CBclgPGqltXpjgcBJIYCcRMyhSA10XKWPafcNSbgXNRw2RwmpVLWRZjVdeMoUU2/JcbvdkWva218Ps/DBmAjjQBY40AF7DREUeHgBXAelnSiTGTtI536BQdEXgg/U8TV3wuwMZtCWLFYsxvG/bSAyFWkjte0SAWAsQdTduNr3qL9KGysHeOfDuvWSgWiRd6gEZiqgdXkAC2tc8d1dF3n1np6zOXtdWOz0ZUqDvJ5Slut92PPe9+iOe17iiLEAV4FbDdhbe0d/Id1JPcjhbPSUm5z92OvbwS7X83ojxO+ZgFBO5VA1J4C3eSa71s/ZzbO2THAlhiZbRrx++lvc7wWCDMxtrljNqofof6HmfEfapF+5hPYv7cnLvC7/EjuNdNgxInxUmIOsGFzRRa3DybpXAHu26oc+s03EyQjZFuliqSdWWsvX6EhgcCsZihQWjw8ageNrDxNgT51KVr4GEhbt6zHM3ieHkNK2KlLIpSlAKUpQCsGLw+ddNGGqnuIrPSgIWZyjfaVB3ZZ0GpsNzW4lLnmVPGwFRnTToouLQTxAGVV0I//AGLvtfidbjxqyzRkHOovwYd4/mK0FlGH1GuHY3v/AIJP0j/hPLdhmsoqSszkqHJcEeI7v5GpnovgsJLKBM5Z2a0cZBCvpfVxfuIsbedWXpr0L68GbD2Etrldwk5jub6/OuQYnGPE5BzIynVTdSCPmp5+FRNOLuiupRhaFXTc+HzXZu1XB9Nxmy8RBiBiMID1Sz5EwovlkOQrI49mPe1ifd566+yduYPHdbhPsxzw55Vgnl1klJa65rmwBNuVxppVe2R6TplVw5eVmRIwc2Xq1DHM2QaM+Vj2t+ig1a9o4HB4xDGpwtpHjGEMIyzIdDIWI1FgGJ5DXWikpaEsqTh1lo+9Pk/y3b0aWM9HCPKXgc4NljjzIl5RHIxN1BUhgLW3bt+6sKLt7CLcSLOoYqFZ1kLHNl0zhXOv4uNfdrdDMXD/ALPgcY0aSM8xWVurdClhn66MZyp7I15c6yYfbGNTqMI+CmlfDGKRmhkWQSKDfNme12Zhf1hretejje+nItw9pV4rBPrL95KXhe7XkecR092vC8cUuFQSSmyDIRnPcLMRfzr3/wBp9uyh8mHSMISGJUAqQASCXe24g7ra1hfp7FJio3OFxYbCCdmgSFTlke4EhbNdewzg3G9+NYsf0pM8ssUeDxnW43B5GibKuqhgJRdt1iQWIF8iVjD+8zb/AFKO6nD+F/m2vI132BtPGKjTYoSCRI5BEshJaNmUMwVVWO4U3trw897ZvRTZyx4+PEBckE4i6+RgrRgxxsCptZTna1ha99b7q0oNjbW+z4TIkUEuCEio5l7cgFwU6u1iMoGhNjYbqlcL0Ow/XRS4mR8cMWc5LEJEXZboxhQ6jQLdtLslZjBLO2faQ1tur11hk8uGSj4KxG9E8XjQj4TDCLEJDKRBjpL5IlYENluLs1iRZdN4va1bPRw4fZ74nDnFRQ4lMQrPNiI7GaIgMVS5G+5FwTrc21r70h2thMLGcI0KgTQsZYsKwywygrkZSSAhO+41uoNjrXOtudJpcSyPKVeRI1jzhQL24k+0b313b7AXo5WyWbIY0sMVObsuL39kVvflxaPfSnGQPjZ5oVyo8hMa2twAL5eGZgWA5/Dz0S6LS7QxIiS4UdqWS2iLf4ZjwH8jX3op0PxG0JcsQsgPbla+VP8A3Nb2fpXbYMPDsuCPC4SPrcRJfIl7NIwsGllYDsotxdraaKASVBzCF82Qt9O0krQWi4vi+Lf+EZMVEII4tnYO8bsls669RGNGlYnTOTot97EmxCmpPBYJAEijGWGAAAd5HPjbeTxJrV2Zs5ogyZ+txEhzYia1tbblGuUDcqcB3nUzcMIVQoFgKnLKPdKUoZFKUoBSlKAUpSgFas0RUllFwfWTv5jn9a2qUBBIXw4zQgzYe+sQ9eLv6sH1lH+HvGuXgtR/SLohg9qxdYrBZLWWZN4I9lx7VjvU6jlVjnwhvmQ5G49zfmH676isTs8GQuhODxB9oapL3Z10WTda5s1tARWGjWUVJWZw/pN0ExmBJMiZ4xuljuV8+KeenOojBbTeJw6MVcbnRijD9pdbb/jX6L/tuSLs4uLKP8WO8kZH4hbNHzzAqPeqF2l6N9mY1esiCxltRJhyADzyi6n4VFKncgjTqUm3RlrqnmnzTyfejm+yfSVNFJ1jBJH6pYQ7izZVYsBdbg+sRcipvC+kaJ2xHXLiFSWWOVDBIC6ZAn3ZN17F13DgxBFa+1PQfilJME0Uw4BwY2+WYH5VXsX6Mtpxn/di9uKMrD6g1raa3m3Tv/kpfwtr+5eCRIL0sY7b+3ANDEzKHW4YmMIEIYKbMTYG2tiB3VnwvTQx7WxGLZHmhmVoxqFZY+zlygns2y7tN5O+qxJ0Rx678LiPJCf4b1ki6C7Rc6YSbzAX+Iisdfj5Giq0t1Oet/eX9hasP6Skw0Tw4eImIvdRiJDI2UoAytYsxJa7XvoDVYxnTOd4FgDssCaLEvZUAMSBcdpgulgTplXuqTwPoi2lJa8aQj/vHGnkoNWzY3oLQEHFYgyfgiXIPNzcnyArOGT1+RJ09R/V00u15/HL+W5yZS8rBFBdmOiICSTyA1JrovRH0MyyESY09VHv6pT22/MRog8Lnwq/YMbO2eTFhog01tY4F62Vt9szeyCRa7kLfjWbEwYmcXxD/YoDf7qJryvcWs8w9T8seu7tbwZIwSNOic5Y6rxMDHJCBhNnRIzocrW0jw99SZGHrNY3yDtEkXsDes2zdliJnyMZsRJbrsQ2/S9lHuqLnLGNBc8Sb7WBwIVBHEgw0I3BRZm+Hq333OpqShhVQAosBUhYSPOHw4RbDzPEnvJ4mstKUMilKUApSlAKUpQClKUApSlAK8yRBhZgCDwNeqUBp/ZHT+7bT3X7Q8jvFRWJ2LAWLtC+HkOplw7FL/mMdi3gwNWGlAV+GHEgjqcYkwF7rPGCx5Zoilv3TWT7ZtBfWw0EnNMQy/5Xi/WpebCI/rKreIrCNlxjdmXwZh9DQGmm08VxwhB5TIfrasb7Tx3s4Nf2sSq/wo1SP9mr3v8A8xv518/s1O9/+Y386Ai5DtFgbthMLz7c9uRv1YrWfZCSH7/E4jF636tD1abrEFYbZl5OzfSp5NlxDXID49r61sqoG7SgIvAYDq0yQRR4VO4AX8cq6X5kmt2HAqpzG7t7zany7vKtilAKUpQClKUApSlAKUpQClKUApSlAKUpQClKUApSlAKUpQClKUApSlAKUpQClKUApSlAKUpQClKU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6" name="Picture 6" descr="http://es.futbol24.com/upload/team/Ecuador/Mushuc-Ru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077072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79512" y="279322"/>
            <a:ext cx="43717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Servicio de la Deuda: Plan de Pr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stamos y Pago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889" name="Object 1"/>
          <p:cNvGraphicFramePr>
            <a:graphicFrameLocks noChangeAspect="1"/>
          </p:cNvGraphicFramePr>
          <p:nvPr/>
        </p:nvGraphicFramePr>
        <p:xfrm>
          <a:off x="179512" y="1412776"/>
          <a:ext cx="8280920" cy="2733675"/>
        </p:xfrm>
        <a:graphic>
          <a:graphicData uri="http://schemas.openxmlformats.org/presentationml/2006/ole">
            <p:oleObj spid="_x0000_s37889" name="Worksheet" r:id="rId3" imgW="7467600" imgH="2648048" progId="Excel.Sheet.12">
              <p:embed/>
            </p:oleObj>
          </a:graphicData>
        </a:graphic>
      </p:graphicFrame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450912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*Fuente: Investigación de Campo / Elaborado por: Paulina Márquez</a:t>
            </a: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79510" y="836711"/>
          <a:ext cx="8568953" cy="5112568"/>
        </p:xfrm>
        <a:graphic>
          <a:graphicData uri="http://schemas.openxmlformats.org/drawingml/2006/table">
            <a:tbl>
              <a:tblPr/>
              <a:tblGrid>
                <a:gridCol w="1997111"/>
                <a:gridCol w="657665"/>
                <a:gridCol w="657665"/>
                <a:gridCol w="657064"/>
                <a:gridCol w="657064"/>
                <a:gridCol w="657064"/>
                <a:gridCol w="657064"/>
                <a:gridCol w="657064"/>
                <a:gridCol w="657064"/>
                <a:gridCol w="657064"/>
                <a:gridCol w="657064"/>
              </a:tblGrid>
              <a:tr h="27277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Times New Roman"/>
                          <a:ea typeface="Calibri"/>
                          <a:cs typeface="Times New Roman"/>
                        </a:rPr>
                        <a:t>Concepto/años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Times New Roman"/>
                          <a:ea typeface="Calibri"/>
                          <a:cs typeface="Times New Roman"/>
                        </a:rPr>
                        <a:t>UNO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Times New Roman"/>
                          <a:ea typeface="Calibri"/>
                          <a:cs typeface="Times New Roman"/>
                        </a:rPr>
                        <a:t>DOS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Times New Roman"/>
                          <a:ea typeface="Calibri"/>
                          <a:cs typeface="Times New Roman"/>
                        </a:rPr>
                        <a:t>TRES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Times New Roman"/>
                          <a:ea typeface="Calibri"/>
                          <a:cs typeface="Times New Roman"/>
                        </a:rPr>
                        <a:t>CUATRO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Times New Roman"/>
                          <a:ea typeface="Calibri"/>
                          <a:cs typeface="Times New Roman"/>
                        </a:rPr>
                        <a:t>CINCO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Times New Roman"/>
                          <a:ea typeface="Calibri"/>
                          <a:cs typeface="Times New Roman"/>
                        </a:rPr>
                        <a:t>SEIS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Times New Roman"/>
                          <a:ea typeface="Calibri"/>
                          <a:cs typeface="Times New Roman"/>
                        </a:rPr>
                        <a:t>SIETE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Times New Roman"/>
                          <a:ea typeface="Calibri"/>
                          <a:cs typeface="Times New Roman"/>
                        </a:rPr>
                        <a:t>OCHO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Times New Roman"/>
                          <a:ea typeface="Calibri"/>
                          <a:cs typeface="Times New Roman"/>
                        </a:rPr>
                        <a:t>NUEVE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Times New Roman"/>
                          <a:ea typeface="Calibri"/>
                          <a:cs typeface="Times New Roman"/>
                        </a:rPr>
                        <a:t>DIEZ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7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Costos  fijos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7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Fijo: Consumo de agua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  24,00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Calibri"/>
                          <a:cs typeface="Times New Roman"/>
                        </a:rPr>
                        <a:t> $         24,00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  24,00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  24,00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  24,00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  24,00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  24,00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  24,00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  24,00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  24,00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7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Fijo: Consumo de energia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  36,00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  36,00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  36,00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  36,00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  36,00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  36,00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  36,00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  36,00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  36,00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  36,00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7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Fijo: Consumo telefonico e internet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360,00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360,00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360,00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360,00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360,00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360,00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360,00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360,00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360,00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360,00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7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Fijo: Utiles de oficina y limpieza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120,00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120,00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120,00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120,00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120,00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120,00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120,00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120,00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120,00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120,00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7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Recursos humanos:MOI, ADM,VENTAS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6.480,00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6.480,00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6.480,00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6.480,00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6.480,00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6.480,00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6.480,00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6.480,00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6.480,00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6.480,00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7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Costos financieros: intereses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113,33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  92,82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  71,28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  48,67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  24,93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       -  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       -  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       -  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       -  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       -  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7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Times New Roman"/>
                          <a:ea typeface="Calibri"/>
                          <a:cs typeface="Times New Roman"/>
                        </a:rPr>
                        <a:t>TOTAL COSTOS FIJOS :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Times New Roman"/>
                          <a:ea typeface="Calibri"/>
                          <a:cs typeface="Times New Roman"/>
                        </a:rPr>
                        <a:t> $    7.133,33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Times New Roman"/>
                          <a:ea typeface="Calibri"/>
                          <a:cs typeface="Times New Roman"/>
                        </a:rPr>
                        <a:t> $    7.112,82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Times New Roman"/>
                          <a:ea typeface="Calibri"/>
                          <a:cs typeface="Times New Roman"/>
                        </a:rPr>
                        <a:t> $    7.091,28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Times New Roman"/>
                          <a:ea typeface="Calibri"/>
                          <a:cs typeface="Times New Roman"/>
                        </a:rPr>
                        <a:t> $    7.068,67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Times New Roman"/>
                          <a:ea typeface="Calibri"/>
                          <a:cs typeface="Times New Roman"/>
                        </a:rPr>
                        <a:t> $    7.044,93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Times New Roman"/>
                          <a:ea typeface="Calibri"/>
                          <a:cs typeface="Times New Roman"/>
                        </a:rPr>
                        <a:t> $    7.020,00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Times New Roman"/>
                          <a:ea typeface="Calibri"/>
                          <a:cs typeface="Times New Roman"/>
                        </a:rPr>
                        <a:t> $    7.020,00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Times New Roman"/>
                          <a:ea typeface="Calibri"/>
                          <a:cs typeface="Times New Roman"/>
                        </a:rPr>
                        <a:t> $    7.020,00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Times New Roman"/>
                          <a:ea typeface="Calibri"/>
                          <a:cs typeface="Times New Roman"/>
                        </a:rPr>
                        <a:t> $    7.020,00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Times New Roman"/>
                          <a:ea typeface="Calibri"/>
                          <a:cs typeface="Times New Roman"/>
                        </a:rPr>
                        <a:t> $    7.020,00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36">
                <a:tc>
                  <a:txBody>
                    <a:bodyPr/>
                    <a:lstStyle/>
                    <a:p>
                      <a:endParaRPr lang="en-US" sz="1000">
                        <a:latin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7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COSTOS VARIABLES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54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MATERIAS PRIMAS /MATERIALES DIRECTOS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310,00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310,00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310,00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310,00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310,00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310,00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310,00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310,00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310,00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310,00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7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Uniforme con logotipòs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  75,00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  75,00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  75,00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  75,00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  75,00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  75,00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  75,00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  75,00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  75,00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  75,00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7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Agasajos y similares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100,00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100,00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100,00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100,00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100,00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100,00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100,00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100,00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100,00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100,00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7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Utiles de limpieza y aseo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180,00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180,00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180,00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180,00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180,00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180,00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180,00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180,00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180,00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180,00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7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Consumibles de computacion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  40,00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  40,00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  40,00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  40,00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  40,00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  40,00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  40,00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  40,00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  40,00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     40,00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7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Mano de obra directa MOD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1.620,00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1.620,00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1.620,00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1.620,00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1.620,00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1.620,00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1.620,00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1.620,00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1.620,00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 $    1.620,00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7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Times New Roman"/>
                          <a:ea typeface="Calibri"/>
                          <a:cs typeface="Times New Roman"/>
                        </a:rPr>
                        <a:t>TOTAL COSTOS VARIABLES: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Times New Roman"/>
                          <a:ea typeface="Calibri"/>
                          <a:cs typeface="Times New Roman"/>
                        </a:rPr>
                        <a:t> $    2.325,00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Times New Roman"/>
                          <a:ea typeface="Calibri"/>
                          <a:cs typeface="Times New Roman"/>
                        </a:rPr>
                        <a:t> $    2.325,00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Times New Roman"/>
                          <a:ea typeface="Calibri"/>
                          <a:cs typeface="Times New Roman"/>
                        </a:rPr>
                        <a:t> $    2.325,00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Times New Roman"/>
                          <a:ea typeface="Calibri"/>
                          <a:cs typeface="Times New Roman"/>
                        </a:rPr>
                        <a:t> $    2.325,00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Times New Roman"/>
                          <a:ea typeface="Calibri"/>
                          <a:cs typeface="Times New Roman"/>
                        </a:rPr>
                        <a:t> $    2.325,00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Times New Roman"/>
                          <a:ea typeface="Calibri"/>
                          <a:cs typeface="Times New Roman"/>
                        </a:rPr>
                        <a:t> $    2.325,00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Times New Roman"/>
                          <a:ea typeface="Calibri"/>
                          <a:cs typeface="Times New Roman"/>
                        </a:rPr>
                        <a:t> $    2.325,00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Times New Roman"/>
                          <a:ea typeface="Calibri"/>
                          <a:cs typeface="Times New Roman"/>
                        </a:rPr>
                        <a:t> $    2.325,00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Times New Roman"/>
                          <a:ea typeface="Calibri"/>
                          <a:cs typeface="Times New Roman"/>
                        </a:rPr>
                        <a:t> $    2.325,00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Times New Roman"/>
                          <a:ea typeface="Calibri"/>
                          <a:cs typeface="Times New Roman"/>
                        </a:rPr>
                        <a:t> $    2.325,00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5" marR="4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67544" y="6165304"/>
            <a:ext cx="44037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*Fuente: Investigaci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de Campo / Elaborado por: Paulina M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rquez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404664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Identificaci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de Los Costos Fijos y Variables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79512" y="135306"/>
            <a:ext cx="38694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Flujo de Fondos Proyectados Con Cr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dito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4817" name="Object 1"/>
          <p:cNvGraphicFramePr>
            <a:graphicFrameLocks noChangeAspect="1"/>
          </p:cNvGraphicFramePr>
          <p:nvPr/>
        </p:nvGraphicFramePr>
        <p:xfrm>
          <a:off x="179512" y="692696"/>
          <a:ext cx="8784976" cy="4968552"/>
        </p:xfrm>
        <a:graphic>
          <a:graphicData uri="http://schemas.openxmlformats.org/presentationml/2006/ole">
            <p:oleObj spid="_x0000_s79874" name="Worksheet" r:id="rId3" imgW="14011359" imgH="6772364" progId="Excel.Sheet.12">
              <p:embed/>
            </p:oleObj>
          </a:graphicData>
        </a:graphic>
      </p:graphicFrame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573325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*Fuente: Investigaci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de Campo / Elaborado por: Paulina M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rquez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51520" y="114982"/>
            <a:ext cx="277191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lisis de Sensibilidad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1259632" y="908720"/>
          <a:ext cx="6768752" cy="3096344"/>
        </p:xfrm>
        <a:graphic>
          <a:graphicData uri="http://schemas.openxmlformats.org/presentationml/2006/ole">
            <p:oleObj spid="_x0000_s36865" name="Worksheet" r:id="rId3" imgW="7467600" imgH="2714722" progId="Excel.Sheet.12">
              <p:embed/>
            </p:oleObj>
          </a:graphicData>
        </a:graphic>
      </p:graphicFrame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4500699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*Fuente: Investigaci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de Campo / Elaborado por: Paulina M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rquez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</a:t>
            </a: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lisis: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 este an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lisis nos permite observar qu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pasar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si cambia alguna tendencia en el transcurso del tiempo y c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 esto puede afectarle a la entidad, para esto se ha determinado  el caso hipot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tico de que los costos aumenten en un 5% y sus ingresos disminuyan en 5%; de acuerdo a los resultados el proyecto no se ve afectado en gran magnitud a estos posibles cambios.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 evidencia que es m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sensible a una disminuci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de ingresos que ha un incremento de Costos por lo que su estrategia ser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un mejor control de Caja.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83568" y="908720"/>
          <a:ext cx="8136905" cy="5613297"/>
        </p:xfrm>
        <a:graphic>
          <a:graphicData uri="http://schemas.openxmlformats.org/drawingml/2006/table">
            <a:tbl>
              <a:tblPr/>
              <a:tblGrid>
                <a:gridCol w="1834896"/>
                <a:gridCol w="1267266"/>
                <a:gridCol w="1135259"/>
                <a:gridCol w="1211824"/>
                <a:gridCol w="1462637"/>
                <a:gridCol w="1225023"/>
              </a:tblGrid>
              <a:tr h="244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Times New Roman"/>
                          <a:ea typeface="Times New Roman"/>
                          <a:cs typeface="Times New Roman"/>
                        </a:rPr>
                        <a:t>DOLARES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20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ACTIVO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4" marR="346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PASIVO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4" marR="346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16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ACTIVO CORRIENTE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PASIVO CORTO PLAZO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4" marR="346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16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Caja Bancos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                235,48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4" marR="346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               2.266,50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16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ACTIVO FIJO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             1.947,65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4" marR="346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16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Times New Roman"/>
                          <a:ea typeface="Times New Roman"/>
                          <a:cs typeface="Times New Roman"/>
                        </a:rPr>
                        <a:t>Maquinaria y equipo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                 1.122,45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4" marR="346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16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Times New Roman"/>
                          <a:ea typeface="Times New Roman"/>
                          <a:cs typeface="Times New Roman"/>
                        </a:rPr>
                        <a:t>Construcciones e instalaciones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                    500,00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4" marR="346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16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Times New Roman"/>
                          <a:ea typeface="Times New Roman"/>
                          <a:cs typeface="Times New Roman"/>
                        </a:rPr>
                        <a:t>Muebles y enseres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                    325,20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4" marR="346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PATRIMONIO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4" marR="346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4" marR="346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16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ACTIVOS DIFERIDOS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                650,00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Capital social :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4" marR="346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                  566,63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16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Costo del estudio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                    300,00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4" marR="346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16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Gastos de constitucion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                    300,00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4" marR="346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16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Gastos de capacitacion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                     50,00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4" marR="346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16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Gastos de puesta en marcha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                          -  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4" marR="346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604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TOTAL ACTIVO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     2.833,13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TOTAL PATRIMONIO Y PASIVO :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4" marR="346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      2.833,13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614" marR="3461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67544" y="6381328"/>
            <a:ext cx="44037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*Fuente: Investigaci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de Campo / Elaborado por: Paulina M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rquez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47667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BALANCE INICIAL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8754938" cy="2088232"/>
          </a:xfrm>
          <a:prstGeom prst="rect">
            <a:avLst/>
          </a:prstGeom>
          <a:noFill/>
        </p:spPr>
      </p:pic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251520" y="2924944"/>
          <a:ext cx="8754938" cy="2219325"/>
        </p:xfrm>
        <a:graphic>
          <a:graphicData uri="http://schemas.openxmlformats.org/presentationml/2006/ole">
            <p:oleObj spid="_x0000_s29699" name="Worksheet" r:id="rId4" imgW="12496800" imgH="2628883" progId="Excel.Sheet.12">
              <p:embed/>
            </p:oleObj>
          </a:graphicData>
        </a:graphic>
      </p:graphicFrame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470206" y="28545"/>
            <a:ext cx="4203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Criterios de Evaluaci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del Proyecto</a:t>
            </a:r>
            <a:endParaRPr kumimoji="0" lang="es-E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187624" y="836712"/>
          <a:ext cx="72008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2" name="AutoShape 2" descr="data:image/jpeg;base64,/9j/4AAQSkZJRgABAQAAAQABAAD/2wCEAAkGBxQHBhUIBxISFRUXGBsYGRgXDRsgHhkYIBgcGSAaHxggHzAhHB4lHBkaJDEtMSosLi8uFyszOTYsNzQtLisBCgoKDg0OGxAQGzcmICYtLjAvNzE0Nzg4MzQxLCw3MjcsNC8sLi8wNDE3NzAsLzcwNDQsMjQtLDQsLi00NDQsL//AABEIALcBEwMBEQACEQEDEQH/xAAbAAEAAQUBAAAAAAAAAAAAAAAABgIDBAUHAf/EAEEQAAIBAgIFCgQDBgQHAAAAAAABAgMRBCEFEhMxQQYXIlFSVGGSk9EycYGRFHKhByNCscHwFTZisiVTY3OCg+H/xAAcAQEAAgMBAQEAAAAAAAAAAAAAAwQBBQYCBwj/xABAEQACAQICBQkHAgQFBQEAAAAAAQIDBBEhBRIxU5EUFUFRUmFxkqEGExaBsdHwIsEyYuHxMzQ1crIjQ2NzwkL/2gAMAwEAAhEDEQA/AOinyI3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br4iOHhr15RiutySX3ZctrC5uf8KDff0cXkeJVIx2sqpVFWV6Wf5Wn+sblx6Bv1/2/Vfcj5TT6yo1dWlOlNwmsGtpMmmsUCMyUVK0adto7X3X4/LrNnzNfaql7t+n0xxIff08cMSpSTVyrVsriksZ02l3pntVIvYz0rHsAAAAAAAAAAAAAAAAAAAAAAAAAAAAAAAAAAAAAAA8nLVg5JN+Ctd/d2MpYsEK0/j9LVJSp6OwsacFulGrCcmr2yTaz8NVnTaPjomkk6k9aX8yeC+WGHHH5Fap7x+BzzTGjMXCpLFaYp17q951IyaXX092rmtztwR01G9t62CpzTx2LH9tvyK7g10Gqinh66qU+hOLTTSs007r5NNfdFpdaMHY9C8oMTpCgvxtGNFtXdRvWTyW6nlJN3bs3bJ9JZI0V7o2zuK7q1JNPpS7sup4FhRq04qMcH+fmwwuV3K3EcnK6wlSlTqa9NVKdS8orVd10qebums7SW/eeqXs/ZwkpZvub+yTI/fzeRzHS2NnpbSM8fjbOc3d2jZbkkl1JJJfQ3bzIlksEe6PxNXBVdro6dSD66cmnlm07b8t6Gso9Iax2kx5N6c0nhLU9hWxEOqpTknuvlUa4rPO9+Bor630ZWzqSUZdaax+a6e/LHwJoOoth0zR+IlisKquIpSpSaV4yadvs/Y4y4p06c3GnPWXXhh+fItxbazRkEB6AAAAAAAAAAAAAAAAAAAAAAAAAAAAAAAAAAAAABar4hUM6l7dfj1Fy1sql1iqeGKwy6Xj1deHSRzqKG09oV44qgq2HlGcXmmndP6kFWjUozdOompLantPUZRksYvFEc5TciqOnP3tL91UuulGN01e7vH6y3Wzd3c2dhpmta/pf6o9T/Z8NuOWSwPE6Kkc80lh8TyJ01CVKutfVbi09bKWTvCStnK9rr+G+/d2Oj7+F5B1IJrB4Z/nVgVKlPVyZi1J4nlhpeEK0nVqyjqxckktWCbzaVkr3z65E9zc06FN1ajyWBiMMckTXQP7No4avttMTVSzyhFNLKTtd8clHLdm1nvOWvPaKU46tCOr3vbs6PXv2PLYWYUMNpOcLg6eDjq4SnCCsl0YJZJWSy6luOcqVqlR4zk349+0nUUthbhpCFWq6WHkptS1XqyTtJb0+prj8y6tF11R99UWrHDFN5Y9WHXj0EXv4OWrHN937mUa4mAAAAAAAAAAAAAAAAAAAAAAAAAAAAAAAAAAAAABbq1lRa2m58fEu2ljVu9ZUc5LPDpa7vDp+W0jqVYw/i2Gv5TtR5P16mV1SnZ9V4tf1LOhXNX1KKbSclj3pPPHuM1IqSwZiR0jDQ+F/BUKTWrCMoxSsnryit/jKUvK7+JWtS6n76c9reL6ck39EuKILq9VOco4YvL1aS/O4qwOmG9VVek5a0ptJpU0tySau1ZPN23X4q+bixSxccksEutvpx7/Dw68IaFxJ4KWbeOPd1YZfXDr6UQGtouppTTc9Laabg5SUoU79KMF8CkuGVsr729x2Nrb1aVJW9Cm20s30Yvbnl654Eda6oU/11ppfXgs38iS6Lx60fVg1CmoU6ezVqdmoXu7O7zbSb62jX6Q0Fc+6k5Rlm9bHFSz70uhbFlkYt9KWdWSjCax701wxJa8Qq+FdSi9VrrXwv/Uurr8M78TkqtrUtq3u60f6ru/bv4Gx11KOMWYVHS+tUUJ5N5OLtdOLtK/yWbe7KxLOxaTa2bce57OPR09JFG4Tw/Nm0x9FYeNDlNiqUIpJxoz+H+J7TWl9XYt3NerLRtF6zw1pxefQlDBPwzwJpLGom+yvrL+nobqpXUZqms2+H9blGjYValGVfZCO1vr6l045ru7zEqsVJR6WXCkSAAAAAAAAAAAAAAAAAAAAAAAAAAAAAAAAAAAAFrFU3VpWha/iv7sbDRtzTt66nUxw/leD/bHvRFWg5RwXqRqphamMx+JwTqXoxpwg4Nb5S/eXvwdsr+P23V5fwdOhXUMJybeK6ljHBd2WOr49Z5oU1BOSbxUsFswySfVm8+vo2Gp0ppCFetVlVyT1by1lZqNRSgrSytmm/k/G9ywtKkPdqO3PBd7i1LZmaGtdRqTmkurPwktXbklni+sv6G0rKtoS0I6q13q3d9a1uk/y/W7a6jYx0VToXsq1XPVwwwWx9LS+nUX5PVtacaLxco4vHoxbyb6et9JTChrVb1pPN5u3idBXu69OjLk9LYsu9/fjj3nPKxoSqJ3FbFt5/nQuGHcZOkcJClNLDt7nda1+Nr38f5fZafQWldIV4zdWGslsyw+X5sLekNG2MWkpajKtHYuWFerHpZOyvv8A9GfXw6n4NmNL2tK/hqqLjNZrFbG/vsa68C5o73lDKc1KHX+dXR/Yhj0jUrYqeMm+k04/JLcvlkt+b43zvnktONCFJLLKXi30+vRkuhLYtZf15W97Vgnjg2k+5bCfabhUqYGtpLR89nN0ISUks9WLdR58MrrjfWOLsKkKdeFGrHWiptYPZi/07Onr+R2NNKuoxbaT2YbVjh3M2ujqTcY4jK0oqW5cVuWWSzLGldIU505UMGpRlq4YvDCOGcu1J4FWhSaan0NY/wBupGwOcLgAAAAAAAAAAAAAAAAAAAAAAAAAAAAAAAAAAAAANPoek/8AGsZXnulUppfKNKK/nc2l9Ui7e2hF7IPHxc5P7HmCwT75N+kV+xz3lHiVRx+KwMIpJStG0eGtF6r6klrfyPoOiLPCFpdSljrbcevVlhh4tLvxOYuKcpTq06ccorHLqxW3uWPy8CZ8mcJh6ej4U8dXo09SMbqVWKecVN2g3dtub+30Niqy1pTwzbFWi5JQbwilxJrS0JhcXhIuik010ZqpnLLf1P7HnlFRPHE9cioOOGBq8ZyZdFa9BOUeq2az4pb/AP6T07roeRTraPwzjma6pobWj0cnwfU+H6nuco1I4MhpU50Za0Tmem0sJpWtFLJtTS/OlL+bK7o+/VJJ4N4r5LP6M9XtpUnUlUiv0rDF9WOS4v8AMjomjaX4nkPGm98sNq3/APXqo+aaRSoaWmo7I1P3Oy0bLVp0n1av7Gx0E3LQlB1VaWyhddT1Vf8AUo6ScXeVnB4pzlh4YvAUIuNOKltSRnFIlAAAAAAAAAAAAAAAAAAOd849Tu8PVfsfTvgO230uCOd58n2PUc49Tu8PVfsPgO230uCHPk+x6jnHqd3h6r9h8B22+lwQ58n2PUc49Tu8PVfsPgO230uCHPk+x6jnHqd3h6r9h8B22+lwQ58n2PUc49Tu8PVfsPgO230uCHPk+x6jnHqd3h6r9h8B22+lwQ58n2PUc49Tu8PVfsPgO230uCHPk+x6jnHqd3h6r9h8B22+lwQ58n2PUc49Tu8PVfsPgO230uCHPk+x6jnHqd3h6r9h8B22+lwQ58n2PUc49Tu8PVfsPgO230uCHPk+x6jnHqd3h6r9h8B22+lwQ58n2PUk3I/SX+L4GeO2ag3UaaU272jF3z/MzkPaLRsdHXMaEZOS1U8+9vq8Da2Ny7inrtYZnPeUWfKnEfmkdzD/AES3+X0ZN7Pf6xV/2v6xN9X0f+IrutGSs1F2tw1I8fkQSv1SlqOPr3HP3E9So4tGNPRklU1bx8G5Nf03k87yEYKaTafV9HnkyL3qMmWAqNpyqu6d/jlv611FbnOHZMe/KMVo6rjI6mKqa64KVSTt99x6WkqfZZn36NJyjWrUUeKp0k/ns4lzR0ta9j4f/J01ysNAzfXNf8kdJ5NQ2vJajB3V6SWXysfO9PPV0pXf87I7L/Lw8EQ3D/tDlRoRpU8NCyVl+9fsdvP2Ft5SbdaXBGm57kv/AMepd5x6nd4eq/Y8/AdtvpcEZ58n2PUc49Tu8PVfsPgO230uCHPk+x6jnHqd3h6r9h8B22+lwQ58n2PUc49Tu8PVfsPgO230uCHPk+x6jnHqd3h6r9h8B22+lwQ58n2PUc49Tu8PVfsPgO230uCHPk+x6jnHqd3h6r9h8B22+lwQ58n2PUc49Tu8PVfsPgO230uCHPk+x6jnHqd3h6r9h8B22+lwQ58n2PUc49Tu8PVfsPgO230uCHPk+x6jnHqd3h6r9h8B22+lwQ58n2PUc49Tu8PVfsPgO230uCHPk+x6jnHqd3h6r9h8B22+lwQ58n2PUgx3ZogAAAAAAAAAAAAAAAAADp/7MP8AL8/+9L/ZA+Ue3H+ox/8AWv8AlI6jQv8Al34v6Ihun+jyrrqXbl/f2OppLW0FQa6FH7FrQU9XTUk+lSXon+xvcHjox0XGpUlay1G9VvpRVlkuuGr9mavk9Su4+7jj0PDu/pgU/aK35NdSk8k3ivnn9cV8jWyxu1r6utk8ryvb7dJ2/ux1VnaKhR/hwfyfqlHH8zOWdZymor7fc9WP/DwUsHUUk96jStZpZrWcVd7ytU0Zb1sZNYS8csfXD5E85TjhhmvD+xtMJpOOKkqEdZSeV2l1XcrrKyWfDcaOtomvTacktXrT++ZNQlGpUUFtIxpvELEVpVo7pSy/LuX6JGx0R+u8cu5/sjutPU+TaGhSe3GOPjnJnUeSv+WKF/8Alo+d+0GD0nXw7bKFl/l4eCOLx+E+4s4o9MAAAAAAAAAAAAAAAAAAAAAAAAAAAAAAAAAAAAAAHTf2Xv8A4FUj/wBZ/wCyHsfKvblPl8H/AONf8pHT6F/wH/uf0RG/2hYR4LlJ+KW6pFSXzSUWv0T/API6P2UqwvNEu2k84tri8U/t4Fe7qzsr+FzDufDJr5r6mJo/FxUXCrnTnZSS3prdJeK/VNoghKpZ1sHk1+fncdvpCzo6Ys1UpPHLL90+p/Rl+tSq4aCdKUpU38Moyeq/Z+G830HZXP8A1JpY9/5n9etHzarC/sn7pbF/Km/nim19OoQxWIxNqEKleXVHaSe7wvwMOw0ZTbl7uKfclj6ZniN7pGbwTflWHqsD2s1gaEqFNqVSatOSd1GPGCfFvi/p1mr0hf8Avv0Q/hX5+dWzrOx9mtAOElcVl3rvf2W3vZpK98ViI4egrttRS65N2S+5s9F0Fa0JXFbLLHwis/68Cj7T6SV5cRtqLxUXxk/ts4nacNQWA0ZHDx3U6aj9Ixtf9D47WqyurmVTpnJv5tl6EVTgo9CRwqPwn6Ae04Q9MAAAAAAAAAAAAAAAAAAAAAAAAAAAAAAAAAAAAAAE2/ZljXQxVTDVMoT1bNvLaK9o/OSb8pw/tvYutQhXhthjj/tfT8n9WbzQ1bVlKD2P6kv5TaNhpPBqnV1lKL1oTVPW1ZLrTyafFPf9jjfZ27rW1y5U2sGsJKUsE13dOPU0svDE297RhVhhLb0YLHAiOm6NbHYqnXxSiqcbQerxm85LNXtlkuHzudpf3Nt7jCL/AOo81msdX5PP6HjRle6oVXqSwjhn1N/Nf1MHC0nh3tKbayeV8rqLea43ay6s/BmjlVclqvYzb17mpW/xMG104LHjgZGLqyxcNW7it2UvBPPrV7/QjpS93jq9JFGThLWwTw61j9TBloieNtR0euld3TfBJfrmbXRl3Qp19a5a1cMsevHvI9J319Vt3CnPa88F0Z9SxJLyN5I/gMT+P0jnUj8MUsot36V/4nb6LxytV9qvaF1qatrdrUltaabeHRljgvV9yxx0ujdH+7l7ye3o7vubrljjXhNA1IUc5zi4xSedt0pJb+jF3ND7M2PKr+Dl/DBqTfhsXzfpiXtIVvd0JYbWsF+dxx0+0nGgAAAAAAAAAAAAAAAAAAAAAAAAAAAAAAAAAAAAA9W/pbjDxwyCwxzMjFYx1pJUuhCPwRT+HO978ZeO/IjhSST1s29vf/TuJJ1W2sMkthKtDcssTSw2vjXTlTjk5yg9eT4QjZpSlb7LNvr5K+9j9H1amNPWi30JrDxzTwX9kja2+la6j+vBpdPSY9LTGK5V6UhgIOMI6+vaNNWjbPWbd22l9G2LnQ2jNEWk7ionNpYLWk8X1JYYYL6IzRvrm5rKEHqruX3xNzyy0dR0LolTwUWqk5RppubfR1Xd2eW5W3fxHMezrnfXM1WzhGMpNbPDNZ9+3oN3c1ZQUIxecpJcWavkbRp6Q0pPR+PTlFwco9JrNNXV1Z5r/aXNLUnR0dG5o5SU9WXTk1lt6v3Ld8/c6QdGP8OqmuLTL3KqjW5L6UhjdFTapyTSvFPVeWtF3WaaSd3nvLXs5SsdLW0qNzDGpHbm1iuhrB4JrY8MtnXgaPSVe5t5qUJfpfctvArw3LnEYrCOFCFF1Vd2cJdOPXFa3xLiuO9cUWp+xVhCpi5z1fFZeP6dnfx6yCGl60o5Ja35szInjtLVsfjVjcTUk5r4WstXqUUtx1lno62s6PuaMMI9Pf4vp/MDU1bmrVnryeZZxdZYiptIx1W10rbnK+9K3R+RZpwcVg3iugjqSUniln0lgkPAAAAAAAAAAAAAAAAAAAAAAAAAAAAAAAAAAAAAAKoNKadRNq+aT4fMxLHDLaZWGOZdxWJeIklujHKMVuiurxfW97ebPFOmoLve19Z6nPW8OgYLG1MBX2+DnKErWunwfAjubWjc0/d1oqUepmaVWdKWtB4MysXparpNUqOLlKWq3m5Xbbd2/BJJJL3NTOwtrClXqUoqOusMFkllgvm3i2/sbrRc615e0IbdWSk/k8X6ZCljZaN0lDGUL3V+O9Zpq/DJ/wBSnY29K8s6trPpePhswffmv2Zu/apVKF3SuUstXV9XlwZaxula2kKUaWOqzmo5pSlfPr8Wby10baWsnOhTUW9uCONq3NWqtWcsUjEjJwkpQbTWaae59dy61jkyBPDNF7F4j8TJVZRtN312t0nf4tW2T6+veeKcHDLHLo7iSc1LPDPpLBIRgAAAAAAAAAAAAAAAAAAA2uzj2Y+VHC8uud4+J9l5nsNzHyobOPZj5UOXXO8fEcz2G5j5UNnHsx8qHLrnePiOZ7Dcx8qGzj2Y+VDl1zvHxHM9huY+VDZx7MfKhy653j4jmew3MfKhs49mPlQ5dc7x8RzPYbmPlQ2cezHyocuud4+I5nsNzHyobOPZj5UOXXO8fEcz2G5j5UNnHsx8qHLrnePiOZ7Dcx8qGzj2Y+VDl1zvHxHM9huY+VDZx7MfKhy653j4jmew3MfKhs49mPlQ5dc7x8RzPYbmPlQ2cezHyocuud4+I5nsNzHyobOPZj5UOXXO8fEcz2G5j5UNnHsx8qHLrnePiOZ7Dcx8qGzj2Y+VDl1zvHxHM9huY+VBQS3JfY8VLqtUWE5NrvJaOjrWjLWpU1F7Mlh9A4JqzS+xiNzWjLWUnj1mZ2FtOCpyppxWaTWWPgNnHsx8qJOXXO8fEh5nsNzHyobOPZj5UOXXO8fEcz2G5j5UNnHsx8qHLrnePiOZ7Dcx8qGzj2Y+VDl1zvHxHM9huY+VDZx7MfKhy653j4jmew3MfKhs49mPlQ5dc7x8RzPYbmPlQ2cezHyocuud4+I5nsNzHyobOPZj5UOXXO8fEcz2G5j5UNnHsx8qHLrnePiOZ7Dcx8qGzj2Y+VDl1zvHxHM9huY+VDZx7MfKhy653j4jmew3MfKhs49mPlQ5dc7x8RzPYbmPlQ2cezHyocuud4+I5nsNzHyobOPZj5UOXXO8fEcz2G5j5UNnHsx8qHLrnePiOZ7Dcx8qGzj2Y+VDl1zvHxHM9huY+VDZx7MfKhy653j4jmew3MfKioqGxAAAAAAAAAAAAAAAAAAAAAAAAAAAAAAAAAAAAAAAAAAAAAAAAAAAAAAAAAAAAAAAAAAAAAAAAAAAAAAAAAAAAAAAAAAAAAAAAAAAAAAAAAAAAAAAAAAAAAAAAAAAAAAAAAAAAAAAAAAAAAAAAAAAAAAAAAAAAAAAAAAAAAAAAAAAAAAAAAAAAAAA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data:image/jpeg;base64,/9j/4AAQSkZJRgABAQAAAQABAAD/2wCEAAkGBxQHBhUIBxISFRUXGBsYGRgXDRsgHhkYIBgcGSAaHxggHzAhHB4lHBkaJDEtMSosLi8uFyszOTYsNzQtLisBCgoKDg0OGxAQGzcmICYtLjAvNzE0Nzg4MzQxLCw3MjcsNC8sLi8wNDE3NzAsLzcwNDQsMjQtLDQsLi00NDQsL//AABEIALcBEwMBEQACEQEDEQH/xAAbAAEAAQUBAAAAAAAAAAAAAAAABgIDBAUHAf/EAEEQAAIBAgIFCgQDBgQHAAAAAAABAgMRBCEFEhMxQQYXIlFSVGGSk9EycYGRFHKhByNCscHwFTZisiVTY3OCg+H/xAAcAQEAAgMBAQEAAAAAAAAAAAAAAwQBBQYCBwj/xABAEQACAQICBQkHAgQFBQEAAAAAAQIDBBEhBRIxU5EUFUFRUmFxkqEGExaBsdHwIsEyYuHxMzQ1crIjQ2NzwkL/2gAMAwEAAhEDEQA/AOinyI3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br4iOHhr15RiutySX3ZctrC5uf8KDff0cXkeJVIx2sqpVFWV6Wf5Wn+sblx6Bv1/2/Vfcj5TT6yo1dWlOlNwmsGtpMmmsUCMyUVK0adto7X3X4/LrNnzNfaql7t+n0xxIff08cMSpSTVyrVsriksZ02l3pntVIvYz0rHsAAAAAAAAAAAAAAAAAAAAAAAAAAAAAAAAAAAAAAA8nLVg5JN+Ctd/d2MpYsEK0/j9LVJSp6OwsacFulGrCcmr2yTaz8NVnTaPjomkk6k9aX8yeC+WGHHH5Fap7x+BzzTGjMXCpLFaYp17q951IyaXX092rmtztwR01G9t62CpzTx2LH9tvyK7g10Gqinh66qU+hOLTTSs007r5NNfdFpdaMHY9C8oMTpCgvxtGNFtXdRvWTyW6nlJN3bs3bJ9JZI0V7o2zuK7q1JNPpS7sup4FhRq04qMcH+fmwwuV3K3EcnK6wlSlTqa9NVKdS8orVd10qebums7SW/eeqXs/ZwkpZvub+yTI/fzeRzHS2NnpbSM8fjbOc3d2jZbkkl1JJJfQ3bzIlksEe6PxNXBVdro6dSD66cmnlm07b8t6Gso9Iax2kx5N6c0nhLU9hWxEOqpTknuvlUa4rPO9+Bor630ZWzqSUZdaax+a6e/LHwJoOoth0zR+IlisKquIpSpSaV4yadvs/Y4y4p06c3GnPWXXhh+fItxbazRkEB6AAAAAAAAAAAAAAAAAAAAAAAAAAAAAAAAAAAAABar4hUM6l7dfj1Fy1sql1iqeGKwy6Xj1deHSRzqKG09oV44qgq2HlGcXmmndP6kFWjUozdOompLantPUZRksYvFEc5TciqOnP3tL91UuulGN01e7vH6y3Wzd3c2dhpmta/pf6o9T/Z8NuOWSwPE6Kkc80lh8TyJ01CVKutfVbi09bKWTvCStnK9rr+G+/d2Oj7+F5B1IJrB4Z/nVgVKlPVyZi1J4nlhpeEK0nVqyjqxckktWCbzaVkr3z65E9zc06FN1ajyWBiMMckTXQP7No4avttMTVSzyhFNLKTtd8clHLdm1nvOWvPaKU46tCOr3vbs6PXv2PLYWYUMNpOcLg6eDjq4SnCCsl0YJZJWSy6luOcqVqlR4zk349+0nUUthbhpCFWq6WHkptS1XqyTtJb0+prj8y6tF11R99UWrHDFN5Y9WHXj0EXv4OWrHN937mUa4mAAAAAAAAAAAAAAAAAAAAAAAAAAAAAAAAAAAAABbq1lRa2m58fEu2ljVu9ZUc5LPDpa7vDp+W0jqVYw/i2Gv5TtR5P16mV1SnZ9V4tf1LOhXNX1KKbSclj3pPPHuM1IqSwZiR0jDQ+F/BUKTWrCMoxSsnryit/jKUvK7+JWtS6n76c9reL6ck39EuKILq9VOco4YvL1aS/O4qwOmG9VVek5a0ptJpU0tySau1ZPN23X4q+bixSxccksEutvpx7/Dw68IaFxJ4KWbeOPd1YZfXDr6UQGtouppTTc9Laabg5SUoU79KMF8CkuGVsr729x2Nrb1aVJW9Cm20s30Yvbnl654Eda6oU/11ppfXgs38iS6Lx60fVg1CmoU6ezVqdmoXu7O7zbSb62jX6Q0Fc+6k5Rlm9bHFSz70uhbFlkYt9KWdWSjCax701wxJa8Qq+FdSi9VrrXwv/Uurr8M78TkqtrUtq3u60f6ru/bv4Gx11KOMWYVHS+tUUJ5N5OLtdOLtK/yWbe7KxLOxaTa2bce57OPR09JFG4Tw/Nm0x9FYeNDlNiqUIpJxoz+H+J7TWl9XYt3NerLRtF6zw1pxefQlDBPwzwJpLGom+yvrL+nobqpXUZqms2+H9blGjYValGVfZCO1vr6l045ru7zEqsVJR6WXCkSAAAAAAAAAAAAAAAAAAAAAAAAAAAAAAAAAAAAFrFU3VpWha/iv7sbDRtzTt66nUxw/leD/bHvRFWg5RwXqRqphamMx+JwTqXoxpwg4Nb5S/eXvwdsr+P23V5fwdOhXUMJybeK6ljHBd2WOr49Z5oU1BOSbxUsFswySfVm8+vo2Gp0ppCFetVlVyT1by1lZqNRSgrSytmm/k/G9ywtKkPdqO3PBd7i1LZmaGtdRqTmkurPwktXbklni+sv6G0rKtoS0I6q13q3d9a1uk/y/W7a6jYx0VToXsq1XPVwwwWx9LS+nUX5PVtacaLxco4vHoxbyb6et9JTChrVb1pPN5u3idBXu69OjLk9LYsu9/fjj3nPKxoSqJ3FbFt5/nQuGHcZOkcJClNLDt7nda1+Nr38f5fZafQWldIV4zdWGslsyw+X5sLekNG2MWkpajKtHYuWFerHpZOyvv8A9GfXw6n4NmNL2tK/hqqLjNZrFbG/vsa68C5o73lDKc1KHX+dXR/Yhj0jUrYqeMm+k04/JLcvlkt+b43zvnktONCFJLLKXi30+vRkuhLYtZf15W97Vgnjg2k+5bCfabhUqYGtpLR89nN0ISUks9WLdR58MrrjfWOLsKkKdeFGrHWiptYPZi/07Onr+R2NNKuoxbaT2YbVjh3M2ujqTcY4jK0oqW5cVuWWSzLGldIU505UMGpRlq4YvDCOGcu1J4FWhSaan0NY/wBupGwOcLgAAAAAAAAAAAAAAAAAAAAAAAAAAAAAAAAAAAAANPoek/8AGsZXnulUppfKNKK/nc2l9Ui7e2hF7IPHxc5P7HmCwT75N+kV+xz3lHiVRx+KwMIpJStG0eGtF6r6klrfyPoOiLPCFpdSljrbcevVlhh4tLvxOYuKcpTq06ccorHLqxW3uWPy8CZ8mcJh6ej4U8dXo09SMbqVWKecVN2g3dtub+30Niqy1pTwzbFWi5JQbwilxJrS0JhcXhIuik010ZqpnLLf1P7HnlFRPHE9cioOOGBq8ZyZdFa9BOUeq2az4pb/AP6T07roeRTraPwzjma6pobWj0cnwfU+H6nuco1I4MhpU50Za0Tmem0sJpWtFLJtTS/OlL+bK7o+/VJJ4N4r5LP6M9XtpUnUlUiv0rDF9WOS4v8AMjomjaX4nkPGm98sNq3/APXqo+aaRSoaWmo7I1P3Oy0bLVp0n1av7Gx0E3LQlB1VaWyhddT1Vf8AUo6ScXeVnB4pzlh4YvAUIuNOKltSRnFIlAAAAAAAAAAAAAAAAAAOd849Tu8PVfsfTvgO230uCOd58n2PUc49Tu8PVfsPgO230uCHPk+x6jnHqd3h6r9h8B22+lwQ58n2PUc49Tu8PVfsPgO230uCHPk+x6jnHqd3h6r9h8B22+lwQ58n2PUc49Tu8PVfsPgO230uCHPk+x6jnHqd3h6r9h8B22+lwQ58n2PUc49Tu8PVfsPgO230uCHPk+x6jnHqd3h6r9h8B22+lwQ58n2PUc49Tu8PVfsPgO230uCHPk+x6jnHqd3h6r9h8B22+lwQ58n2PUc49Tu8PVfsPgO230uCHPk+x6jnHqd3h6r9h8B22+lwQ58n2PUk3I/SX+L4GeO2ag3UaaU272jF3z/MzkPaLRsdHXMaEZOS1U8+9vq8Da2Ny7inrtYZnPeUWfKnEfmkdzD/AES3+X0ZN7Pf6xV/2v6xN9X0f+IrutGSs1F2tw1I8fkQSv1SlqOPr3HP3E9So4tGNPRklU1bx8G5Nf03k87yEYKaTafV9HnkyL3qMmWAqNpyqu6d/jlv611FbnOHZMe/KMVo6rjI6mKqa64KVSTt99x6WkqfZZn36NJyjWrUUeKp0k/ns4lzR0ta9j4f/J01ysNAzfXNf8kdJ5NQ2vJajB3V6SWXysfO9PPV0pXf87I7L/Lw8EQ3D/tDlRoRpU8NCyVl+9fsdvP2Ft5SbdaXBGm57kv/AMepd5x6nd4eq/Y8/AdtvpcEZ58n2PUc49Tu8PVfsPgO230uCHPk+x6jnHqd3h6r9h8B22+lwQ58n2PUc49Tu8PVfsPgO230uCHPk+x6jnHqd3h6r9h8B22+lwQ58n2PUc49Tu8PVfsPgO230uCHPk+x6jnHqd3h6r9h8B22+lwQ58n2PUc49Tu8PVfsPgO230uCHPk+x6jnHqd3h6r9h8B22+lwQ58n2PUc49Tu8PVfsPgO230uCHPk+x6jnHqd3h6r9h8B22+lwQ58n2PUc49Tu8PVfsPgO230uCHPk+x6jnHqd3h6r9h8B22+lwQ58n2PUgx3ZogAAAAAAAAAAAAAAAAADp/7MP8AL8/+9L/ZA+Ue3H+ox/8AWv8AlI6jQv8Al34v6Ihun+jyrrqXbl/f2OppLW0FQa6FH7FrQU9XTUk+lSXon+xvcHjox0XGpUlay1G9VvpRVlkuuGr9mavk9Su4+7jj0PDu/pgU/aK35NdSk8k3ivnn9cV8jWyxu1r6utk8ryvb7dJ2/ux1VnaKhR/hwfyfqlHH8zOWdZymor7fc9WP/DwUsHUUk96jStZpZrWcVd7ytU0Zb1sZNYS8csfXD5E85TjhhmvD+xtMJpOOKkqEdZSeV2l1XcrrKyWfDcaOtomvTacktXrT++ZNQlGpUUFtIxpvELEVpVo7pSy/LuX6JGx0R+u8cu5/sjutPU+TaGhSe3GOPjnJnUeSv+WKF/8Alo+d+0GD0nXw7bKFl/l4eCOLx+E+4s4o9MAAAAAAAAAAAAAAAAAAAAAAAAAAAAAAAAAAAAAAHTf2Xv8A4FUj/wBZ/wCyHsfKvblPl8H/AONf8pHT6F/wH/uf0RG/2hYR4LlJ+KW6pFSXzSUWv0T/API6P2UqwvNEu2k84tri8U/t4Fe7qzsr+FzDufDJr5r6mJo/FxUXCrnTnZSS3prdJeK/VNoghKpZ1sHk1+fncdvpCzo6Ys1UpPHLL90+p/Rl+tSq4aCdKUpU38Moyeq/Z+G830HZXP8A1JpY9/5n9etHzarC/sn7pbF/Km/nim19OoQxWIxNqEKleXVHaSe7wvwMOw0ZTbl7uKfclj6ZniN7pGbwTflWHqsD2s1gaEqFNqVSatOSd1GPGCfFvi/p1mr0hf8Avv0Q/hX5+dWzrOx9mtAOElcVl3rvf2W3vZpK98ViI4egrttRS65N2S+5s9F0Fa0JXFbLLHwis/68Cj7T6SV5cRtqLxUXxk/ts4nacNQWA0ZHDx3U6aj9Ixtf9D47WqyurmVTpnJv5tl6EVTgo9CRwqPwn6Ae04Q9MAAAAAAAAAAAAAAAAAAAAAAAAAAAAAAAAAAAAAAE2/ZljXQxVTDVMoT1bNvLaK9o/OSb8pw/tvYutQhXhthjj/tfT8n9WbzQ1bVlKD2P6kv5TaNhpPBqnV1lKL1oTVPW1ZLrTyafFPf9jjfZ27rW1y5U2sGsJKUsE13dOPU0svDE297RhVhhLb0YLHAiOm6NbHYqnXxSiqcbQerxm85LNXtlkuHzudpf3Nt7jCL/AOo81msdX5PP6HjRle6oVXqSwjhn1N/Nf1MHC0nh3tKbayeV8rqLea43ay6s/BmjlVclqvYzb17mpW/xMG104LHjgZGLqyxcNW7it2UvBPPrV7/QjpS93jq9JFGThLWwTw61j9TBloieNtR0euld3TfBJfrmbXRl3Qp19a5a1cMsevHvI9J319Vt3CnPa88F0Z9SxJLyN5I/gMT+P0jnUj8MUsot36V/4nb6LxytV9qvaF1qatrdrUltaabeHRljgvV9yxx0ujdH+7l7ye3o7vubrljjXhNA1IUc5zi4xSedt0pJb+jF3ND7M2PKr+Dl/DBqTfhsXzfpiXtIVvd0JYbWsF+dxx0+0nGgAAAAAAAAAAAAAAAAAAAAAAAAAAAAAAAAAAAAA9W/pbjDxwyCwxzMjFYx1pJUuhCPwRT+HO978ZeO/IjhSST1s29vf/TuJJ1W2sMkthKtDcssTSw2vjXTlTjk5yg9eT4QjZpSlb7LNvr5K+9j9H1amNPWi30JrDxzTwX9kja2+la6j+vBpdPSY9LTGK5V6UhgIOMI6+vaNNWjbPWbd22l9G2LnQ2jNEWk7ionNpYLWk8X1JYYYL6IzRvrm5rKEHqruX3xNzyy0dR0LolTwUWqk5RppubfR1Xd2eW5W3fxHMezrnfXM1WzhGMpNbPDNZ9+3oN3c1ZQUIxecpJcWavkbRp6Q0pPR+PTlFwco9JrNNXV1Z5r/aXNLUnR0dG5o5SU9WXTk1lt6v3Ld8/c6QdGP8OqmuLTL3KqjW5L6UhjdFTapyTSvFPVeWtF3WaaSd3nvLXs5SsdLW0qNzDGpHbm1iuhrB4JrY8MtnXgaPSVe5t5qUJfpfctvArw3LnEYrCOFCFF1Vd2cJdOPXFa3xLiuO9cUWp+xVhCpi5z1fFZeP6dnfx6yCGl60o5Ja35szInjtLVsfjVjcTUk5r4WstXqUUtx1lno62s6PuaMMI9Pf4vp/MDU1bmrVnryeZZxdZYiptIx1W10rbnK+9K3R+RZpwcVg3iugjqSUniln0lgkPAAAAAAAAAAAAAAAAAAAAAAAAAAAAAAAAAAAAAAKoNKadRNq+aT4fMxLHDLaZWGOZdxWJeIklujHKMVuiurxfW97ebPFOmoLve19Z6nPW8OgYLG1MBX2+DnKErWunwfAjubWjc0/d1oqUepmaVWdKWtB4MysXparpNUqOLlKWq3m5Xbbd2/BJJJL3NTOwtrClXqUoqOusMFkllgvm3i2/sbrRc615e0IbdWSk/k8X6ZCljZaN0lDGUL3V+O9Zpq/DJ/wBSnY29K8s6trPpePhswffmv2Zu/apVKF3SuUstXV9XlwZaxula2kKUaWOqzmo5pSlfPr8Wby10baWsnOhTUW9uCONq3NWqtWcsUjEjJwkpQbTWaae59dy61jkyBPDNF7F4j8TJVZRtN312t0nf4tW2T6+veeKcHDLHLo7iSc1LPDPpLBIRgAAAAAAAAAAAAAAAAAAA2uzj2Y+VHC8uud4+J9l5nsNzHyobOPZj5UOXXO8fEcz2G5j5UNnHsx8qHLrnePiOZ7Dcx8qGzj2Y+VDl1zvHxHM9huY+VDZx7MfKhy653j4jmew3MfKhs49mPlQ5dc7x8RzPYbmPlQ2cezHyocuud4+I5nsNzHyobOPZj5UOXXO8fEcz2G5j5UNnHsx8qHLrnePiOZ7Dcx8qGzj2Y+VDl1zvHxHM9huY+VDZx7MfKhy653j4jmew3MfKhs49mPlQ5dc7x8RzPYbmPlQ2cezHyocuud4+I5nsNzHyobOPZj5UOXXO8fEcz2G5j5UNnHsx8qHLrnePiOZ7Dcx8qGzj2Y+VDl1zvHxHM9huY+VBQS3JfY8VLqtUWE5NrvJaOjrWjLWpU1F7Mlh9A4JqzS+xiNzWjLWUnj1mZ2FtOCpyppxWaTWWPgNnHsx8qJOXXO8fEh5nsNzHyobOPZj5UOXXO8fEcz2G5j5UNnHsx8qHLrnePiOZ7Dcx8qGzj2Y+VDl1zvHxHM9huY+VDZx7MfKhy653j4jmew3MfKhs49mPlQ5dc7x8RzPYbmPlQ2cezHyocuud4+I5nsNzHyobOPZj5UOXXO8fEcz2G5j5UNnHsx8qHLrnePiOZ7Dcx8qGzj2Y+VDl1zvHxHM9huY+VDZx7MfKhy653j4jmew3MfKhs49mPlQ5dc7x8RzPYbmPlQ2cezHyocuud4+I5nsNzHyobOPZj5UOXXO8fEcz2G5j5UNnHsx8qHLrnePiOZ7Dcx8qGzj2Y+VDl1zvHxHM9huY+VDZx7MfKhy653j4jmew3MfKioqGxAAAAAAAAAAAAAAAAAAAAAAAAAAAAAAAAAAAAAAAAAAAAAAAAAAAAAAAAAAAAAAAAAAAAAAAAAAAAAAAAAAAAAAAAAAAAAAAAAAAAAAAAAAAAAAAAAAAAAAAAAAAAAAAAAAAAAAAAAAAAAAAAAAAAAAAAAAAAAAAAAAAAAAAAAAAAAAAAAAAAAAA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http://upload.wikimedia.org/wikipedia/commons/e/e8/Flag_of_Ecuado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8" name="Picture 8" descr="http://justiceforecuador.com/wp-content/uploads/2013/10/Bandera-Ecuador-3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260648"/>
            <a:ext cx="2649894" cy="165618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51520" y="116632"/>
          <a:ext cx="871296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650" name="AutoShape 2" descr="data:image/jpeg;base64,/9j/4AAQSkZJRgABAQAAAQABAAD/2wCEAAkGBxQTDxQQEhQUFBAVFRMVFBAVFRAQFBQRFBUWFhYUFBQYHCggGBslGxUUITEhJSkrLy4uFx8zODMsNygtLisBCgoKDg0OGxAQGywmICY0NCwsLCwsLDQvMCw0LCwuLyw0LCwtLCwvNDQsLDQsLDQsLCwsLCwsLCwsLCwsLCwsLP/AABEIAOEA4QMBEQACEQEDEQH/xAAcAAEAAQUBAQAAAAAAAAAAAAAAAQMEBQYHAgj/xABBEAABAwIDBAgEAwYEBwEAAAABAAIDBBEFEiEGMUFRBxMiMmFxgZEUUqGxQsHRFSNicoLhQ1OSsjNjg6PC0vEl/8QAGgEBAAMBAQEAAAAAAAAAAAAAAAMEBQIBBv/EAC8RAQACAgEDAwIFAwUBAAAAAAABAgMRIQQSMRNBUSJhBTKBkaEUcbEjQlLh8DP/2gAMAwEAAhEDEQA/AO4oCAgICAgICAgICAgICAgICAgICAgICAgICAgICAgICAgICAgICAgICAgICAgICAgICAgICAgICAgICAgICAgICAgICAgICAgICAgICAgICAgICAgICAgICAgICAgICAgICAgICAgICAgICAgICAgICAgICAgICAgICAgICAgICAgICAgICAgICAgICAgICAgICAgICAgICAgglBKAgIIDgglAQEBAQEBBr+0m1sFJ2X5pJrXEMdi63AuO5o8/Yq1g6TJm5jx8qvUdZjw8W8/DRKzpSqS793DFGOT88h9wW/ZaFfw3HH5plm2/FLz+WIXlB0myCxnije3iYy6Nw8muuD7hMn4VXW6W/d5j/F7b1ev7N7wHH4KuPPA+9rZmHR7CeDm/nu8Vl5sF8U6s18OemWN1ZRQphAQEBAQEBAQU3ShB4M6Dz8WBvQepJ+SC3JvvQVY57b9yC4DweKChUP1sNyChdBc0U2dl+FyL87GyCugICAgINb272kFFSl7bGd5yRNOva4vI5NGvnYcVY6bD6t+fHurdVn9Km48+ziRxMnM5xLpHEuc9xuSTxJ4r6Ot61rqHzN6WvbcytXvJ7S5md8uojXCpDV2GU6jx1XVcmuJc3xb5hdYXiUlHUtniNnN3t/C9h3sdzB/Q8FFnwxaJrZN0+eaTFqvoDBcTZU08dRH3Htvbi07nNPiCCPRfOZMc47TWX02PJGSsWherh2ICAgICAgs6upscvugtDUIKb6hBia3FOrcHWuAdyCtTbTRONiCPqgzMUocA5puDxQekGIq8UkMzoaZkcro2h0uaTJYuvljbYHtEAnWwGnNWK4qxWLZJmN+OP5V7Zbd01pETrzyvMMxBszCQHNc05ZInjK+N9r5XD1BuNCDcKPJjmk8/pPykx5IvH+YT+zpJXEvflivoxnecP4ncPRRpGXijDWhrRZoFgOQQe0BAQEBBw7pkxAuxERX7MUTAB/E/tE+2X2Wr0cax7+WT1s92TXw0USq33KXaqfE9my79TjTj0+dqfWLjud9q6mqy7LflZS2yb0hri7dus9ClaXU88JOjJGub4CRtiPdl/VZPXxHdEtn8Pn6Jh0hUGgICAgICAg1mrqe27+Y/dBbmp/8AiDIw0Wl33v8AKNLeqDF45hLspdHdw4t3uHiOaDVqV5bKMt8wIsNb3B5IOjOYxmZws1nedwa3TU+AXsRvh5M65YfFZ39ZBJTyNvODExzrviAcOu60AEZjljcAOOYa6a2cVY1aLx45+/xr+VbLa3dWaT54+3zv+FmKCX4sgyMFUIw9lSyPIJIs2V0VRDms4XtZwIPLcb999PT8fT41vxPzEuOy/qa39XnevMfEw2dUl16ZIRuQVRUniEHr4oWuboK7TcA80EoCAg4Z0wUZZiokPdliY4HxZdjh9G+61OitE118MrrqzFtw06qgbbTer1qxMcM6tpieVp1RUfbKXvhSz62XG0mjrE7jtdo6DaUilnnO58jWN8RG3U+77eiodZfdohodFTVZl0xU10QEBAQEBBpOMksne3xuPJ2qC82fguDMedmem8/l7oMyglAugxtfigbFOWNL3xAgxkOAccodpoczQHC5AKmpimbV3OolDfLEVnXOmuSvExDYy6YODXvp7TQRudGGgy0MrwMjm6dm9iOSuRE0j6uPvxPn2tCpMxfivPvrmPHvWWz4dhbIS5zS9z3WzSSPdK8gbgXOO4XOniqOTLa+onxHtC7jxRTmPP3Xb3gC5Nh46KNI8R1DXd1wPkQgqoKUupaz5nAem8/QFBlkBBGbhxQSg07pO2ZdWUgdEL1MBL4x87T34r+IAI8WhT4Mvp2+yDqMXqV17uHMexwPAi4LToWuGhBB3EFakZNsmccxPLHTV1tF5OXRXDtZGVQ9yfsX+CYbLV1DKaBuaR59GtHee48GgbyvLZIiNy6pim0vqDZ7CGUlLFSx92Ntr7i5x1c8+JcSfVZ17Tady0q1isahkVy6EBAQEBAQYLanCjKwSMF5GDdxczfYeI4eqDV6TE52tDWWyt0ykWtzv4oLiPal4cGvjuT8oJJ8gEGw0FW6QX6t7f5hl+6DziOKxwFvWlzQ69n5JHMFvme0EN9bKTHitk/KjyZa4/zMBRQQyvdTtkByF09HURPaXxsee2xrh8r97ToWubfcrd7XrHfMeeLRPv8A+/yq0rS09kT45rMe3/v8M1Q0Ds4mnIdUBrmBzXP6sNv3mRnRjnANv5WvZVr5I1208efv+/v9limOd91/Pj7fsyKhTMLiEx7cbuJ3HUFttPMIMjT4NDJCx4YIpC1pzxjIQ4jfYaHyKC3dXOiPVyseXjQOa1zmvHAtI+yC/wALp3lxmlGU2syM72tO8u8T9EGUQEHCekWsz4nMWnuFrAQbataAfrdb/SV1grH6vnetvvPaY9uGDixaob3J52/yyyt+xUs4qT5iEUZrx4mWXw3byuhI/fGVo/BKBJf+rvfVQX6TFb21/ZYx9blr77/uudrKSixGikxJrmUdfHfrYy4ZKhwbcADeXEaBwF76G4AKz7Yr4r9kcw0qZaZad88S5W6nfyv5EFd9lkffRkMBwR1RPHE6RkDHusZ5TZjR4+PADS5tqF5NLxG9EXpNu3b6T2M2SpaCHLTjM9wGeoNnPk83Dc3k0aKne0z5X61iI4bGuHQgICAgICCCUGExJ5c25Qa/SYe95dm7Db6OO9w5gcfNBlKeOGDUav4vNi705DyQTNtJE3e4X5XQUm7TRO0FyTwALr+yCrR4bEXioMLGTC5DmgNcAQRZxb3tDxupPWv29u+Efo07u7XLKqNIIKcsLXd5oPmAfZBWiqgwsj4HstbyAH9kFrtTtLFQxCSW7nOJDIm2zPI379wFxc+KnwYLZp1CDP1FcMbs5rj/AEkSVNPJTtiEQkAHWNkcXAZgTwF7gEeq0sXQRS0W3/DMy/iM3rNdefuuuj7bnqQKarf+6JtHObnqyfwPPBvjw8t3PWdJNvrp593vRdZFf9O/6On4jXshgfO9wDGNLr3FjpoBzJ0A81l0pN7RWGte8UrNpfOdTOXvdI7VznFxPMk3K+l1EcQ+WmZmdyo2QWeJz5Gi291/QA2UGe/ZEa90/T077Tv2eKOSPJci7vHX3UNJiU94mFWOmFr8+A04n9FPXHGtq9sk70k0vLXw3H+699L4Iy/LJYFjE1M68Ur4zwAPZv8AxMOhHgQvPTx2jV4e+rkrPdSXctiNpRW02YgNnYcsrBuDuDm/wuGvuOCxepwThvr2bnS9RGam/dsSrrIgICAgIPE/dd5H7INemrmhoQa7iu0GXRurkGJFW6V7etPZLm3A3AX180G8Mw2IgFrG24WAQYbampEEbWx2D3Hhvsg12kx6Zjr5ifAoNuwbaRkvZdZr0GeBQWtVW2IYwZ5TuYN/meQ8UF3hmHFp62Qh0pFtO6wfK38yg0TpfwaeR0NTEx0kTGOZIxoLnMJIIflGpB1BPCwV/oc1aTMT7s7r8NrxEx7OUsq2E2Dhda0ZKz7secV450rg+ykRsvhUclS5sMkrxTQtL3kuc5kMLdXFrd19bAcyAorduPmscz/Mp6d2Ti08R5+0K2J4I5+JTUlLGTlkc1jBc5WA2u5x3AcyuMeWIwxe8usuGZzTTHDEyUjwzrMpMWYsEoByOcN4a62umqni0TOvdBNZiN+3ysqumEjcrri25w3j+y4yY4yRqXWLLOOdwtI8Mse/p5WP3UNem17p7dVE+y/a2wA5aKzEajSrM7nb1ZevNjmX0PoeKTG/JE68Ni2Hxz4StY4u/dOtFNyyu7r/AOk29L81W6vD6mOYjzC10Wb0skTPiXel8++jEBAQEBAQaJtPhEsd3Me0xE2AOYOF7m1rWPndBqXwbr3JuUFUwoLiHE5WCzXmyDK4FgIrmvlmlkDmPy5W5bWyg31B5n2QZhvR/B/mTe8f/qgono9ZnBbPIGg7srC70cLW9kGXkwaVpywyWiOhD7ucwc2n8XkbeaDJUGHsiFmi7j3nnVzj4n8kF2gINA6WMCklgZUwC7oM5kjAF3Rutd45luXdyJV3os/p318qPXdP6tN/DkMYsBwOpI32ub2W3Eahg2ncryLEHtgdALCN72vfYdpxZ3Wl3Fo1Nueq87I7otPs6757JpHu3GDaTrZKqSBoiztcI4QQZqiqnd1bHOP4g0OcQ0aN0371TnB2xWLc/M+0RHK/HU99rTXj4j3mZ4WVRhlMTLHd+SkEUcjocpLnuLhNVFru81r8rbCxsRqu65L6if8AluY3/Eftyitjx7mP+Ot6/mf3YStw/JHE3ITNI3rg5ri79w6+QGLL2SbZr3OhCnrfczzxHH6/3QXx9sRGuZ5/T+y0raPqyAXxvJFz1bxIGn5XEaX8iV1W2/b93F6duuY/RbrpwI8RI1+R7mC+TLndp2M5s3TeSeQ3AEqLLl7OK+ZT4cPf9VuIhb0UD2szPFgdDqNTzCYq3iN2M1qTbVHeOjTHPiaFocbywnqn8yAOw71bYeYKxesxdmTjxLc6PL6mPnzHDbFVWxAQEBAQYHaZ98rOV3H10H5oNXkp0FnPGgspWINt6PDpO3xjPvmH5INyQEBAQEFKpqGxsdJI4NY0Xc5xsAPEr2tZtOoeWtFY3Lju3G3LqomCC7Kbidzpf5uTfDjx5Lb6Xo4xfVbmf8MLqutnJ9NeI/y0pXVAQGy2IINiNQQbEEcQvJmPEvYifMMxR4+9sbYnta6K3VucGtbMacvD3QiXg0kfVR2wxM90ef4386TVzzEds+PH318bZo4lLUwPdTPEdS+oc+ZjZGwPMAa0QNY4kXjYARa++xtxUHZWloi/Ma443z7/AKysepbJWZpxO+edce36QnGKWB4fUzyE5Y4YDJCGv66uygyObcgPDW2ubi5Pux2vGqVj5nn2r7f9GStLbvefiOPe3u1zGsO6iRrQ7Ox8ccrHFuR2SQXGZtzld4XKs4790fwqZcfZP9+VhmA37tf7LvcR5R6mfAyK5ukV5JtqFxXz9kNtp+ikyzxpHirzt1Xom2empoZZpxlM/Vlkf4mxtBIc8cCS86cgL8h871maL21Hs+l6LDOOm58y35VFwQEBAQEGs4yf37v6f9oQYqdBiaqRBYueg2vo/d25hzaw+xd+qDdEBAQEBBrm22zHx0AjEr4nsJc22sbnEbpWfiHI7xcqfBmnFbcIM+CMtdS4njODz0knV1MZYfwvHajeObHcfuONlt4eorkjcMHN018U6mFkp1dfYLhL6qdlPHYOkNsx1DGgXe8jjYA6cTYKHqMvpY5sn6fF6uSKuuUHRjh0bMroTK+3alkklzk8xlcA3+kBYU58kzvb6CMGOI1po/SDsYyiLJqcnqHktMbiXFj7XGUnUtIDt+unG+ml0XUWyTNZZfXdNXHEWq01aLMXTKwkRRyXdBG4kRAhujnAvANt5tv1XPb5mPMu4vPEW8QpbQ4z1k753ixeeywfhYAGtaPANAHoou6uGkVS9ts95sxjaoPbfhfX+/Jcxli8OpwzSV1LWNuSSBckqac1fO0MYbeNM1sRDHV4jTwPuYruLiPxFjHSBl/l7GvnbxVbquon05mnt7rPSdPEZYi/v7PoZYT6AQEBAQEBBrm0TbSg/M36gn9Qgwkx0Qa/islj5oKNO0lBsmys/VVDb7n9g+u762QdAQEBAQEBBa4lh0VRGYpmNkjO9rhx5g7wfELqtprO6ubUreNWhzHHuiqRpLqKUOb/AJM2hHg2QDX1HqtDF+ITHFoZ2X8OiZ3WWS6Ndi6ilnfU1WRrshZHEx2c9otLnOduHdAAHMqLqer9WO2PCXpek9Ge73b7iVcyCJ80pyxsF3H7ADiSdPVVaUm9orXzK3e8UrNreIcN2w2rkrpBcZIGE9XF5/ieeLvt7k7vT9PXDHHn3l8/1PU2zW+0eGvKyqpaLkBexyTOoYyT945xAINzlJBDXNabdk8QCLacVlZsnfklrYcfZjhYXLH5hx4H6ghcxOp3DuYi0alk8Bwf4yqjp2ZI3yEgOfctBDS7Wwvray9vMRWbac44mbRXbu2wWwDMPJle/rqgty5suRjGnUhjbk3Nhcnlw1VLLnm8a9l/Fgrjnfu3RQJxAQEBAQEGD2nZpG7xcPcX/JBrsu5BgMWp3OBc0XDNXHk0m1z4XI90HmhOiDIsCDoWE1fWwtfxtZ38w3/r6oLxAQEBAQEBAQYnanBhWUklMXZC8Atfvs9rg5pI4i4F1JiyeneLI8uOMlJrLheObPVVIT18Tgwf4zO3GfHMN3rZbeLqqXYOXpMlPMMU2QHcVZi0SrTWYVGO1v4E/QrqJczDdDgTZdlqeoaB1tP10+bj1Tpn9cPLL2vNgXzvdrLL6Xs3ihzavi3+/qFbjmFGeJVNm67qaqGYf4ckb/RrgSPa67iO6JhzvttEvqtpuLjcVkthKAgICAgICDF7RMvAT8rmn62/NBqsm5Bc7LAGqc0gEOieCDqCMzNCPK6DE47gxpZ+z/wHklh+U8WHy4cx6oEaDYNlKvLIYjufqP5h+o+yDa0BAQEBAQEBAQQRwQfN/SnAIsVqWsAY3NEQ1oDQM0TCbAaam59Vo4Zn04lmZqx6stTbK75j9FJ3W+UfbX4fRvRfGH4HTMcLtcyVrhwLTLICPZZ2Xi8tPFzSHD8XoTBLJTu70Mj4yTxDSQD6ix9VexzuIlnZK6mYYZos63j9Cpq8SitzD6e2Jruuw2mlvcmJjXHm9nYd9WlZmavbkmGrgt3Y4lm1ElEBAQEBAQYvaObLAR8xA/P8kGkzVYQZTYtpfUvk/CxhBP8AE8iw9muQbRjdG2WnkY4fhJaeIe3VpHqg53STdkILzD5iJ4iP8xn+4BB0ZAQEBAQEBAQEBB8+dMMf/wCpUE7yICPLqmj7grRwf/JmdRv1mhhSI5fSPRM22C0t+Up/70iz8355aWH8kOddMeH9XiPWAdmeJr/ORnYd9BH7qx087rpV6mNW255Ud4HmFalUh3ToTxDrMOdFxhlcP6ZO2PqXql1cfXE/LQ6Sfo18OhKqtCAgICCCgi6DWdsajuNHC5Pra32KDR6l6DouydB1NK24tI/tv5gu3D0FvqgzJKDl0sHVzSRfK9wHlfT6WQVYXWe13Ig+xug6YXIIzIGZBOZAzIIzIGZBOZBGZAug4f0509q6OT54G+7HvH2IV/pp/wBOYZ/VR/qRLmzQp4V5fS3RvHlwikH/ACg7/US781m5fzy1MUapDF9LeEddQioaP3lMS/8A6LrCUelmu/oXWC2ra+XGeu67+HAMRYRIeR1HqrsqMOr9AdR2quPm2F4HkXg/cKDqo4iVjpJ5mHYLqmupQSgIIKDw5yCjJJobb7aefBBrM8IluHd4HXmCgxU2Bs4v9N6Da6DF2v7B74FzyPAkevDxQXfxKDSMUcJal8jdxIHnlAbf1sg8CmvpdBsox23eA9L3QZJlWCAQdCAR5FB6+JCB8Sgn4hBHxKCfiEE/EIHxCClV4iyKN0sjg2NjS5zjuDRvK9iJmdQ8mYiNy4l0jbSxYjJF1LSxsTZBnksM+YtIs0Xt3Tv5rU6fp5rExMxyyup6mtpjUTw0rqrbzrysd6l7dIe7b6D6N8VZLhcAbvhaIXjk+MD7gtd/UsvPWa3lrYLRakSz2J1MYgldLrEI5DIOcYacw9rqKsbnhLaYiOXy892drQdHBu8n7rWiu2RNtN16KcXjo6xzpnhsckfVl2vZdma5pd/DoRfhdc58FrU48w66fqK1yfV4l3hsiymsqtKD2gIIKChMgsJ3O4IMJicEz9Whubg65B8jpqEGKNJVcWNPiH/qEFShpahr85YBoR3r7/RBkS6bkPqgw4wWYHsvFuRbf63QVBQVI+Q/6h+RQe30E54MH9Tj/wCKDK0rHta1p4ADTwCCvcoAcUDOUEdYUEGUoPLpyg8OqXIMJtXDJU0ctO3e4NtyJa4OsfA2spMV4paJlHlpN6TEOXTbIVgNmwPI4dqL75le/qcfsz/6XJ7rqm2Kq3nthrB4nO72Gn1XFus+Elei+Zb9stQuo4TFG09p2d73OzFz7AbrAAWA0VPJkm87ldx44pGoZOvkllifE4DJI1zHDm1wsfoVzE6nbqY3GnOZ+jacE9W9jhwzEsIHI2BB+it06mP90Kd+ln/bKKfo7rc2phaOJzvcfYM191J/WRHiEf8ARTPmXY8IzRwxxHXIxjMx3nK0C59lRtbumZX6x2xEM1C5culwEEoCDw5qCi6JBTMCB1AQeeoQR8OED4YIHw4QR8MgGmQR8Mgj4QIINIED4MII+DCCPgQg8/ABA/Z4QP2cEEfs8IJ/Z45IJFCOSD0KIIPQpAgqspwguI2IKoQSgIIQeSEEWQRZAsgZUCyBZBFkCyAWoACBZAyoGVAyoGVBGVBOVAyoGVBNkEZUE2QSAg9BB6QEBBCCLIIsgWQTZAQRZBNkEWQTZBFkCyBZBNkCyBZBFkCyBZAsgWQTlQLIFkCyCUEoCAgIIQEBAQLICAgICAglAQQgIJQEBAQEEICAgIJQEBAQEBAQEBAQEBAQEBAQEBAQEBAQEBAQEBAQEBAQEBAQEBAQEBAQEBAQEBAQEBAQEBAQEBAQEBAQEBAQ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2" name="Picture 4" descr="http://sites.ieee.org/sb-utn/files/2011/12/MisionVision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869160"/>
            <a:ext cx="1793776" cy="179377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899592" y="332656"/>
          <a:ext cx="7272808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619672" y="836712"/>
          <a:ext cx="5488940" cy="936104"/>
        </p:xfrm>
        <a:graphic>
          <a:graphicData uri="http://schemas.openxmlformats.org/drawingml/2006/table">
            <a:tbl>
              <a:tblPr/>
              <a:tblGrid>
                <a:gridCol w="1372235"/>
                <a:gridCol w="1372235"/>
                <a:gridCol w="1372235"/>
                <a:gridCol w="1372235"/>
              </a:tblGrid>
              <a:tr h="312035">
                <a:tc>
                  <a:txBody>
                    <a:bodyPr/>
                    <a:lstStyle/>
                    <a:p>
                      <a:pPr indent="54038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REGION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PROVINCIA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CANTON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ZONA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indent="54038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Sierra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Pichincha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Quito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Comité del Pueblo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Imagen 1"/>
          <p:cNvPicPr>
            <a:picLocks noChangeAspect="1"/>
          </p:cNvPicPr>
          <p:nvPr/>
        </p:nvPicPr>
        <p:blipFill>
          <a:blip r:embed="rId2" cstate="print"/>
          <a:srcRect l="35820" t="23077" r="7169" b="9075"/>
          <a:stretch>
            <a:fillRect/>
          </a:stretch>
        </p:blipFill>
        <p:spPr bwMode="auto">
          <a:xfrm>
            <a:off x="323528" y="2204864"/>
            <a:ext cx="4032448" cy="32403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395536" y="188640"/>
            <a:ext cx="4319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539750" fontAlgn="base">
              <a:spcBef>
                <a:spcPct val="0"/>
              </a:spcBef>
              <a:spcAft>
                <a:spcPct val="0"/>
              </a:spcAft>
              <a:tabLst>
                <a:tab pos="4600575" algn="l"/>
              </a:tabLst>
            </a:pPr>
            <a:r>
              <a:rPr kumimoji="0" lang="es-E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Macrolocalización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y </a:t>
            </a:r>
            <a:r>
              <a:rPr kumimoji="0" lang="es-E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Microlocalización</a:t>
            </a: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n 5"/>
          <p:cNvPicPr/>
          <p:nvPr/>
        </p:nvPicPr>
        <p:blipFill>
          <a:blip r:embed="rId3" cstate="print"/>
          <a:srcRect l="35889" t="23355" r="7593" b="12412"/>
          <a:stretch>
            <a:fillRect/>
          </a:stretch>
        </p:blipFill>
        <p:spPr bwMode="auto">
          <a:xfrm>
            <a:off x="4932040" y="2204865"/>
            <a:ext cx="3960440" cy="32403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l="42543" t="35052" r="28313" b="33505"/>
          <a:stretch>
            <a:fillRect/>
          </a:stretch>
        </p:blipFill>
        <p:spPr bwMode="auto">
          <a:xfrm>
            <a:off x="1979712" y="1196752"/>
            <a:ext cx="5256584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611560" y="260648"/>
            <a:ext cx="6812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LOGOTIPO Y SLOGAN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-341289" y="5589240"/>
            <a:ext cx="948528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Wartsila Stencil" pitchFamily="50" charset="0"/>
                <a:ea typeface="Calibri" pitchFamily="34" charset="0"/>
                <a:cs typeface="Times New Roman" pitchFamily="18" charset="0"/>
              </a:rPr>
              <a:t>Hacer que tus ahorros te brinden un futuro más confiable es nuestro reto, el tuyo es ayudarnos a lograrlo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Wartsila Stencil" pitchFamily="50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0648"/>
            <a:ext cx="72046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ESTRUCTURA ORGANIZACIONAL</a:t>
            </a:r>
            <a:endParaRPr lang="en-US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aphicFrame>
        <p:nvGraphicFramePr>
          <p:cNvPr id="3" name="Diagrama 1"/>
          <p:cNvGraphicFramePr/>
          <p:nvPr/>
        </p:nvGraphicFramePr>
        <p:xfrm>
          <a:off x="1475656" y="1268760"/>
          <a:ext cx="633670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827584" y="1397000"/>
          <a:ext cx="7632848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267744" y="332656"/>
            <a:ext cx="5049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CONCLUSIONES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6322" name="Picture 2" descr="http://proyecto1-joseline-pamela.wikispaces.com/file/view/conclusiones.jpg/201240284/conclusion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2924944"/>
            <a:ext cx="2571108" cy="117655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1866" y="332656"/>
            <a:ext cx="6561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RECOMENDACIONES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827584" y="1397000"/>
          <a:ext cx="7632848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5298" name="Picture 2" descr="https://encrypted-tbn2.gstatic.com/images?q=tbn:ANd9GcSNJrOXHlP9--DzeFPdlHsPirlRz-9JFtEBnjIPcmNO-Su-fyXir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4221088"/>
            <a:ext cx="2143125" cy="21336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42543" t="35052" r="28313" b="33505"/>
          <a:stretch>
            <a:fillRect/>
          </a:stretch>
        </p:blipFill>
        <p:spPr bwMode="auto">
          <a:xfrm>
            <a:off x="1907704" y="188640"/>
            <a:ext cx="5256584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203848" y="4653136"/>
            <a:ext cx="30031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GRACIAS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39552" y="404664"/>
          <a:ext cx="806489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4" name="AutoShape 2" descr="data:image/jpeg;base64,/9j/4AAQSkZJRgABAQAAAQABAAD/2wCEAAkGBxMSEhMTEhIWEBAXFhcSFhAVFxYWFxYXFhcWFxQVFRQYHCghGh0nGxgWIjIhJiorLy4uGCEzODMsNygtLiwBCgoKDg0OGhAQGzcmICQvNCw0LSwsLDU3NDM0LDQ0NDcsNCwsLDQvLTI0LCwsLywvLCwsLzAvNC80NDQrLy4sNP/AABEIAOEA4QMBEQACEQEDEQH/xAAcAAEAAgMBAQEAAAAAAAAAAAAABAYDBQcCAQj/xABBEAABAwIDBQUECAQEBwAAAAABAAIDBBESITEFBiJBUQcTYXGBQlKRoSMyYnKCkrHBFCSi8DNDU+EVNGNzssLR/8QAGwEBAAIDAQEAAAAAAAAAAAAAAAQFAQMGAgf/xAAzEQEAAQICBggGAgMBAAAAAAAAAQIDBBEFEiExQVEGE2FxgbHR8BQiMpGh4ULBM1Lxov/aAAwDAQACEQMRAD8A7igICAgICAgICAgICAgICAgICAgIMDKuMvdGHtMjQ1zmAjE0OvhJHK9isa0Z5Pc2q4oiuY2TunuZ1l4EBAQEBAQEBAQEBAQEBAQEBAQEBAQEBAQEBBRO0LfwUg7in+kq3cIsMWAnQAc35jLlcX5Axr17KdSjf5LvR2jIrp+IxGyjhH+3pTznwh97Nt0JKXHV1TnOrZm2c0uJwNJDsLjfieSASeWg5k+rNrUjOd7RpLH/ABFWrT9Mbv1yjlC9LeqxAQEBAQEBAQEBAQEBAQEBAQEBAQEBAQEBBRu0bfdtGwwxOvUkcThn3QOn4zyHLU5WvFxF/V+Snf5L7ROi4ux8Rf8A8ccP9p5R2c58OeWv7Mty3NIr6xpNS/iiidmYmnPG6/tm9+ovnmTbNizqxnO9r0rpGb9WpR9McvKOyHSVJUogICAgICAgICAgICAgICAgICAgICAgIPgcL2vn0RnKd76jCt78bztoYeGzqh9xGw6DrI77I+Z9SI+IvdXTs3yttEaMnG3fm2UU7Zn+o7Z/Cgdm27Lq6c19Td8DHkxh3+dLfildfVoPzFuRB04az/OpZaa0jEZWLWyIjLZwj9+TsanOXEBAQEBAQEBAQEBAQEBAQEBAQEBAQEBBB23RvmgkjildTyObZszdWnUenI2sbE2IOa81060ZZ5N2HuxauU1zTFWXCd0uJRCo2ZXN7wgStILnAucx7X6m5ALm+l8uRVNVFdi52vo0TY0pgPljZPDlMe9nZLtFTtyKOl/innDHgD7ZXudGD7V+HzVvN2mKNedz5/bwV25ifh6fqzy/fdx7nFgybbFeGOJaZOJ5GYhp2HRv6DqTn9YqttRN+5rS7LG12tGYOLNv/s9vvdsd1oqRkMbIo2hkbGhjWjQACwCtYjLY4Oqqapmqd8s6y8iAgICAgICAgICAgICAgICAgICAgICAgIOb9sey7xw1IHE09y8/ZddzLnoHA/nUDHUZxFTreiuK1bldid0xnHfG/wC8eTn9ZtmSaGGBzrQx3fb7RuXvPXLEfNzuqgTcqqpijhDqaMJasXK8REfNPly8o7oh07sm2H3NMal7bTVNn/diGUTR5ji/EL6K2w1vVocBpnFzexE08KfPj6L0pCoEBAQEBAQEBAQEBAQEBAQEBAQRqutbHkc3cmjX16BBEFZI7oweGZ+JQZmF3vFBkErhrxfIoM8Uodp8OYQe0BBoN/aUSbPqQeUfeesZD/8A1WnEU52qlnoa7NvHWpjnl99n9uGbBoH1lQymia52IgSSNGUUdxjeXaDK48b21NlV2LFVUw7fSukrVi3MZ5z/AHy97n6PijDWhrRZoAaANABkAFdPm0zMznL2jDy94AJJAAFyTkABqSUZiJmcocu27vJUbUqRQ7NcYogQZasXFmg/WuMwOg1cegUOa6r1WVO7m6KjC2tHWusvxncn+PL9+Xe6jG0gAElxAALja58TbJTHOzOcvSMCAgICAgICAgICAgICCFtWuELL6uPC0ePU+AQaKncSbuN3HMk80GzgKCYwoPRKCLKSDcZEf3YoJ1NMHtBHkR0PMIMqDxLGHNLXAOa4FpaRcEHIgg6iyMxMxOcIGwtg09HH3dNEImXubXJcernOJJ9TksU0xTue7t6u7Odc5tkstYSg5HvtvRLtCduz6Dia44XPByfb6zieUbdfG3PJQLlyb1WpRu83WYTCUaMs/E4j/JO6P9f35fd0HdHdqLZ8Aij4nnikmI4pH83HoOg5DrmTMooiiMoc3icTXiLk11N2vaOICAgICAgICAgICAgICCm7w1mKpLeUYDfUgOcfmB6IPVPIg2EEqCWyVB7MqDDLIg87IqPpHM5OGL1H+x+SDdICAgIOYdqm+OEOoqclzjwylupLtIW21J528uoUDE3pqnqqPF1ehNHU2qPjsRGyPpj+/T78m97N90P4GHvJQDWSgGQ64G6iFp6DnbU9QApNm1FulTaSx9WLuzMzs9+4XJblaICAgICAgICAgICAgICAg5ptKe1VUA694fhlb5IJdPOgnw1CCWyoQejUIMUlQgx7KmvUxj71/wAjv9kFlrq2OGN0srxHG0Xc86DOw9bkC3isVVRTGctlmzXeri3bjOZ4KrSdpNHJMIgJGtJsJXNAaTyyviz8vRRYxtuasl5d6N4y3a6ycu6J2+WX5XBjw4AggtIuCMwQdCCpagmJicp3qzv/ALziigsw/wAxJdsY93rIR4cupI8VGxN7q6dm+VxoXRk42/8AN9FO2e3s8fLwUfsn3cNRM6vmBdHG4iHFc45fblN9baA9b82rVhLOXzSsekGkYqnqLe6OXL3+O92BTnKiAgICAgICAgICAgICAgICDmW/lMYavvB9WVod+JoDXD5NP4kEGlrboNhHWIJbKxB6NX4oMUtZlqgn7lsMkz5fYY3APvO6eQB/MguT2BwIIBaRYg5gg6ghBxftL3dFHOyWBvdwy5gNyEcjbXDbfVGhHrbIKpxdnUq1qd0voXR7SE4qxNq7OdVPPjE8+fKfBcdxN5IxRyd64NbC3vfKN1+EDwe17QOmAc1Jw16OrnW4KHTOja/i6erjOa5y8Y9YmJmeebme1aqbata1oykmeI2DURxi5Po1t3HqblRImb93OXSXKbeisBqU+M854+kctjvey6BlPDHDEMMcbQxo8BzPUnUnqVbxGUZQ+dXK5rqmqrfKUsvAgICAgICAgICAgICAgICAg1G9GxRVwFmQkHFG48nDkT0Oh+PJBySVj4nuY8Fj2mzmnUFBmjrigzt2gg+urkHqkjknkbHGMTncuQHMk8gOqDqmxdmtpomxtztm53vOOp/vkAgnIK52gbK/iaGZoF3sHfMyvmy5IHiW4h6rRiaNe3MeK10LivhsZRVwn5Z7p9JynwcJFQ4MwXs25PMa4bg9RdrTnzaFSZzlk+mzbpmvX4+/Wfu6D2M7IxST1bhcMtTx/eNnSnztgH4irPA0bJqcV0oxWddNmO/3+fs6wp7khBX9tb2Q09RBTWdLPK9rO7ZmWB3tu8BrboCfPVVdiKopjenWcBXcsVX5nKmN2fGeUevgsC2oIgICAgICAgICAgICAgIPEsgaCXGwHNBX94dlQ1bcTmFrwOGVtg7ycLG7b/vayCp1W40wF43tk+yeA+moPxCDRVGyp2ODHRODybAWvcnQC2qCwbL3GqHkGUtgbzBIc/0a3L4n0QXzY2xoqVuGJuZ+s85ud5n9hkg2CAg+EXyOiD831ezpP4uSlgY6aYSvjbG3XgcW3cdGjLMnJUkWKqq5pjhL6hXpW1awtF2udtVMTl3w7ruXsQ0VHFA4h0gu6RzdC9xJdY8wMhfoFb2qNSmKXzrHYqcTfqu828WxEVLf7fFtDHgZx1TxwM1wg5BxHPPQcyo9+9qfLTvlcaL0b8TM3buy3Tvnn2R72I3Z7um6DFV1fHXzZnFmYmuzw35vPtH0Ghvmza1IznfLxpPSHxFUUURlRTsiIXZb1UICAgICAgICAgICAgICCr7zbSAmjivkG4yOpcSB8AD8UGy2fMHtsgyUpOEg6tcW+nJBgqRmCNWm48wgzs2qDYBt3828gOt0Eo1Y913y/wDqDJFMHaH05oMiAgwR0cbXukbGxsrgA6QNAc4DQOda5t4pkzrTMZZ7GdGGi3v3jZQwF5s6V12xR+87qfsjUnyHMLTfvRapz4rLRmjq8be1I2UxtmeUes8PSFJ7ON331cx2nV3fxF0Ad7TtDMRyA0YOVri1gtOGtT/kr3ystM4+iIjCYfZRTs2e/v8AuXU1Mc2ICAgICAgICAgICAgICAg53vVROmrn4XYMLWC+ueG9vmg+bF2wWOwP4XtNi0/3ogt0daxwve3kbIPMlRH1+ZQYYaiBpuMifEoJba5h0IKDBPVNZxAgEIN005Dl4IPqAgj19YyGN8sjsMbGlzj4Dp1PKy81VRTGcttmzXeuRbojOZ2Q41Txy7c2jx3bTt4ngX+jhB4Ygffeef3jysq63E4i5rzuh2WMrt6JwcWLf11b55z6f135u1QQtY1rGNDWNAa1oFgABYADkAFZuJmZmc5e0YEBAQEBAQEBAQEBAQEBAQUjaLr1cxHvNH5WNB+YKDHX7EFQAQe7lGjwOXRw5j9EGGLdqsH+fHb8X6YUGZu683+ZUm3Rjf3J/ZBjbu/GZWRl8vEc3Ys/TK3yQbeLc4Ntaplw9LMv+a37INtSbChjIdhL3jMOe4uNxoQDkD5BBqd996n0LWllO6UuH+KbiJnIBzh7V7ZZXvqo+IvTajZGa40Roy3ja5iu5FPZxnu9z3NNuh2iGof3dSxrHEgNfHcNAJAGIOJ9ogXB9oZWuRosYyapyrWOlOjsYejrLEzMRwnf4ZRHDb4c8onoKnuWci7V95+8f/CxG8cZvJh9uXQMy1w9PePgqzF3derq6Xb9H8BGHszjLsbZjZ2Rz8fLvXjcDd3+CpGtcP5iT6WY/bIyZ5NFm+hPNTrNuKKYhy2kcZVir9Vyd3BZVtQRAQEBAQEBAQEBAQEBAQEBBQmZzTHW8slvLGbfJBvKRBsGPQfJXoNXH/zMZ8SgsyAgxzwte1zHtDmOBa5pzBByIIWJiJjKXqiqqiqKqZymHA95NlmgrHx2xRg42X9uJ9xhJ8sTSfAqkvW+quZPp+jsVGPwkV8d09lUcfKYdDqd9xHs3vA7FVf4Db6udhBExFv9NzXnliOFTpxWVnPju9+blLehJuaQ6vLKj6p7Iz3feJpjs2qT2cbINVXNc/ijh/mHk54n3tECeuK7vwLRg7etXrSuOkmLizh4s07M/J3NWrgRAQEBAQEBAQEBAQEBAQEBB5keGguOQAJJ8BmUFF2YLi51OfxzQbuBBID0Hh70EPFaWI/baPiQEFoQEBBQu13ZHeUzaho44XWcfsPIB+DsPxKhY23nRrcnTdGMX1eJmzO6uPzH6z/DkTpCQ0E3DRhHgLl1viT8VVO9imImZji7F2RbNEdEZrcU8jn354GHu2Dy4XH8SucJRq247XzfT+I63GVRwp2LwpKkEBBpKneaJtXHRsDpp3Xc/BYiJoF8Uh5csvEdQDqm7GvqRtnyTqcDX8POIrnVp4Z76u71btbUEQEBAQEBAQEBAQEBBp97Kru6Z1tXkR/m+t/SCgr+zmGwQbNoIQesaDG+RBHL+OMnTvGH+sILegICCJteiE8EsJ0kY5l+mIEA+hzXmunWpmnm3Ya9Nm9Rdj+MxP2l+fNg7EnrZu5gbxCxkkP1Igebz11s3U28yqazYquT2PpGk9LWsHRvzqndD9B7JoG08EULTdsbGxgnU4QBc+J19VdUxqxEPmt25N2uqueM5pay1iClb873OhIpKQd7XSWaA2x7vFprlitnnkBmctYt69MTqUfV5LzRujaKqJxWK2Wo/wDU8o7P+c8tnuXuw2iiJce9qpOKabM3drhaTnhBJ11JJOthttWot05IWkMdXi7utOyI2RHKFiW1AEBAQEBAQEBAQEBAQafeunD6cg5EPYR5hwv/AE4kEPZ9PYDJBOMYQQ6l7RzQeKWLGctEGSvorMJGoz+GaDeU8uIX9PkCD8CCgyoCAgxxQtbfC0NxHE6wAu45Fxtqchn4IzMzO9kRgQVLtA3vbQxYWEGpeCWjXA3TvHD42HMjwKjYi/1cZRvld6G0V8XXNy5st07559nryjwQuzbdV0LTV1IJq5hcB+bo2OzN75947VxOYyHW7D2dSM53yaZ0l8Vc6u3st07IiPf2XpSVIICAgICAgICAgICAgINFvHLd0UY6mQ+mTf1d8EHqlcgxbUnc1pLSPUIKptOlnIp5JZOCYF2Fow4bWIBPO4N/RBb9jtAaAOiCZVC4PkgbFfdnlZvq0AH9Ag2CAgICAg1O8+3WUUDpn5n6rGaF7zo3y5k8gCtV27FunWlO0fga8Zfi1R4zyj3+XONwdjP2jVvr6rjjY+4B0klGgA9xgtl1wjkQomGtzXV1tbotN4yjC2YwOH2RG/3zni66rBx4gICAgICAgICAgICAgIK1XuxVL/shrB8MX6uKCXCMkGr23d2GMGxe4M/MQL/NBI34iAhhIFg2Vo8gWPH62QZ9jnhHkg2UmiBsj/DA6Od/5FBNQRtoV8UDDJNI2Jg9pxt6DqfALzVXFMZ1S3WLFy/XqWqc57FSf2m0mPCxksjRmZA1oFubg0uDiBqctAos423nkvI6M4vUzqmInlnPnEZflcqadsjGvY4OY4BzXDQgi4KlxMTGcKC5RVbqmiqMpjZL1JIGgucQ1oBJccgAMySVmZyeaaZqmIjfLh+8O0Zdr17IocmFxjiuMms1kmcPIYreDQqmqqcRdyjc7+zao0NgJrq+ud/fwjujz73Z9k7OjpoY4IhhjY3CBz8SepJuSeZJVrTERGUOCuXKrlc11TtlLWXgQEBAQEBAQEBAQEBAQEFPFReWY/8AUcPykt/ZBso5skEWhb3tW33Y2l58/qtHzJ/Cgmb5x3pJDzaWOHo9t/ldBD2JNwDyQbOSdBn2MbxA9S8/1uQTkELa2yoamMxzxiRnK+rT7zTq0+IXmuimuMqob8NiruHr17VWU+9/OHBN5NkOoqp8RNw04mO95h+qfhkfEFUl611dc0vp+jsZTjsNFznsmOU+9sOldkm1scMlMTnEcbL/AOnJc29HX/MFPwNzOmaZ4OQ6T4TUvU34/lsnvj1jyRe1reTA0UcTuJ4DpiDo3VrPXU+AHvLGNvZRqR4t3RnRuvV8VcjZGynv5+HDt7n3sd2FgifWPHHLeOLwiaeI/iePgxvVbMHa1aM53yidIsd1+I6umflp83R1Lc6ICAgICAgICAgICAgICAg55HJxyf8Acef6ig2DZ8kGx3QjuJpD7TwweTBf9XH4IJu9Q/lJvu/uEFd2S6zQgm1M1gUG/wBkx4YYwdcIJ8zmf1QS0BBzntj2TiiiqWjijPdvP2HZtJ8nZfjUHHW86Yq5Or6LYvUvVWJnZVGcd8fryULdLbxop2zAFwDXMcwZYmuF2i/3wCoFi71des6jSmAjG2ZtZ5TnExPLL9ZoWGWuqQ0uvNUShpdrbGc3W6Nbc26NWaIm7c28TFV28Bg51NkUxlHvn/b9FUVK2KNkTBhjY1rGjo1osB8AruIy2Pl1VU1VTVO+WZZeRAQEBAQEBAQEBAQEBAQY6iYMY550a0uPkBcoOdU99TqTc+ZzQTJJQGkkoLVu3Fhpourh3n5yXfoUHneg/wApP9w/sgrWypAWhBnrc2nyQXIC2SD6gINfvBs8VFNNCfbY5ovyda7D6OAPovFyjXpmlJweInD36LsfxmJ9fw/OBCoH1yJzXjsg2d3la+Ui7YIzY9Hy8Lf6RIp+BozqmpyfSrEatqm1HGff9OzqzcMICAgICAgICAgICAgICCLtGr7toOricIHjrc+gKCBJC+Vha6QkHMjIemQ0QQv+FMBscuh1Hr0Qa7auzgMr3QWrY0+OFh5gYD5ty/a/qg12+FVhhEY+tIbfhaQXH9B6oNRst0bW8WZ6DVBs2QiW4DcItzNyg2hqHtzdhLedgQfPVBOQEBBwLa+wJZNo1FPAwvd3ryANGtccQLjo0AEZn91S12aqr000830vDaSs2dH2712f4xHbMxs2fZ1vcndduz4XMxd5K8h8j7WFwLBrfsjPXMkk5XsLSzai3Tk4TSWkKsbe6yYyjhCxLcrxAQEBAQEBAQEBAQEBAQabeaCRzGOiaXljrlgtctIIJF9SMsvNBqabbgHC+8b/AHHgsd+V1ig8z7aZ7wJ5C9yTyACDxFs6rmzDBE0+1IbG3XALm/gbILVs2jEMbWAl1rkuOpJNyfjyQanevYslR3boXND2YgWvuA4OtzANiMPzQVcUdVC76WB9uTmfSD1wXI9bIJ9LtljDxODT0OR+BQTHbcbN9HEe8e7hAbnYnmbaBBbAEH1AQY44GtLnNa1rnG7nAAFxAABcRqbADPosZQ9TXVMREzu3Miy8iAgICAgICAgICAgICAgICD45oORAI6FB4ZA0G4a0HqAAgyICAgICAgICAgICAgICAgICAgICAgICAgICAgICAgICAgICAgICAgICAgICAgICAgICA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6" name="Picture 4" descr="man-with-check-sign-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2852936"/>
            <a:ext cx="1572766" cy="1572766"/>
          </a:xfrm>
          <a:prstGeom prst="rect">
            <a:avLst/>
          </a:prstGeom>
          <a:noFill/>
        </p:spPr>
      </p:pic>
      <p:pic>
        <p:nvPicPr>
          <p:cNvPr id="18438" name="Picture 6" descr="http://2.bp.blogspot.com/-jUssigfbNSE/ULVNycYeD_I/AAAAAAAAAA8/PDOCIWmmfLQ/s400/desventaja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2780928"/>
            <a:ext cx="1536517" cy="1800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39552" y="332656"/>
          <a:ext cx="7992888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0" name="Picture 2" descr="http://t1.gstatic.com/images?q=tbn:ANd9GcQ-WXIwcycHmxK1vps3BtiOtLeb8m8EsHKAOW0qWs0NP_oUE4Obz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60648"/>
            <a:ext cx="2486007" cy="1728192"/>
          </a:xfrm>
          <a:prstGeom prst="rect">
            <a:avLst/>
          </a:prstGeom>
          <a:noFill/>
        </p:spPr>
      </p:pic>
      <p:pic>
        <p:nvPicPr>
          <p:cNvPr id="17412" name="Picture 4" descr="https://encrypted-tbn0.gstatic.com/images?q=tbn:ANd9GcQyK_0uDoMvrYNbhn-VlPFV-XiTymrzU2cbeBsR2jlQGpVV4Xa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941168"/>
            <a:ext cx="2448272" cy="1629215"/>
          </a:xfrm>
          <a:prstGeom prst="rect">
            <a:avLst/>
          </a:prstGeom>
          <a:noFill/>
        </p:spPr>
      </p:pic>
      <p:sp>
        <p:nvSpPr>
          <p:cNvPr id="17414" name="AutoShape 6" descr="http://upload.wikimedia.org/wikipedia/commons/2/21/Flag_of_Colombia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6" name="AutoShape 8" descr="http://upload.wikimedia.org/wikipedia/commons/2/21/Flag_of_Colombia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8" name="AutoShape 10" descr="http://upload.wikimedia.org/wikipedia/commons/2/21/Flag_of_Colombia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0" name="AutoShape 12" descr="http://upload.wikimedia.org/wikipedia/commons/2/21/Flag_of_Colombia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22" name="Picture 14" descr="http://cosechadoras-usadas.xportag.com/images/colombia/original/colombianfla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332656"/>
            <a:ext cx="2123728" cy="1415819"/>
          </a:xfrm>
          <a:prstGeom prst="rect">
            <a:avLst/>
          </a:prstGeom>
          <a:noFill/>
        </p:spPr>
      </p:pic>
      <p:pic>
        <p:nvPicPr>
          <p:cNvPr id="17424" name="Picture 16" descr="http://www.banderas.pro/banderas/bandera-chile-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4941168"/>
            <a:ext cx="2232248" cy="158417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83568" y="404664"/>
          <a:ext cx="784887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58" name="Picture 2" descr="https://encrypted-tbn3.gstatic.com/images?q=tbn:ANd9GcRNuh3ukY03tp2MRjUCLjeShI395VxUHwKwrkg6H6yK2JNLwl2qeepXnbZ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260648"/>
            <a:ext cx="1539627" cy="1656184"/>
          </a:xfrm>
          <a:prstGeom prst="rect">
            <a:avLst/>
          </a:prstGeom>
          <a:noFill/>
        </p:spPr>
      </p:pic>
      <p:pic>
        <p:nvPicPr>
          <p:cNvPr id="19460" name="Picture 4" descr="http://4.bp.blogspot.com/_DSBCo7RVLGw/Swx04zLGy7I/AAAAAAAAAFE/0CmA03Zrzo0/s1600/Salir+de+Deuda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3861048"/>
            <a:ext cx="1797800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3"/>
          <p:cNvPicPr/>
          <p:nvPr/>
        </p:nvPicPr>
        <p:blipFill>
          <a:blip r:embed="rId2" cstate="print"/>
          <a:srcRect l="23753" t="37868" r="50099" b="22794"/>
          <a:stretch>
            <a:fillRect/>
          </a:stretch>
        </p:blipFill>
        <p:spPr bwMode="auto">
          <a:xfrm>
            <a:off x="3707904" y="188640"/>
            <a:ext cx="496855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Diagram 2"/>
          <p:cNvGraphicFramePr/>
          <p:nvPr/>
        </p:nvGraphicFramePr>
        <p:xfrm>
          <a:off x="107504" y="476672"/>
          <a:ext cx="3528392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1"/>
          <p:cNvPicPr/>
          <p:nvPr/>
        </p:nvPicPr>
        <p:blipFill>
          <a:blip r:embed="rId8" cstate="print"/>
          <a:srcRect l="17174" t="42279" r="40063" b="5515"/>
          <a:stretch>
            <a:fillRect/>
          </a:stretch>
        </p:blipFill>
        <p:spPr bwMode="auto">
          <a:xfrm>
            <a:off x="3923928" y="3212976"/>
            <a:ext cx="475252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179512" y="3501008"/>
          <a:ext cx="3528392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3808" y="260648"/>
            <a:ext cx="3389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ENCUESTA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aphicFrame>
        <p:nvGraphicFramePr>
          <p:cNvPr id="3" name="3 Diagrama"/>
          <p:cNvGraphicFramePr/>
          <p:nvPr>
            <p:extLst>
              <p:ext uri="{D42A27DB-BD31-4B8C-83A1-F6EECF244321}">
                <p14:modId xmlns="" xmlns:p14="http://schemas.microsoft.com/office/powerpoint/2010/main" val="1007746459"/>
              </p:ext>
            </p:extLst>
          </p:nvPr>
        </p:nvGraphicFramePr>
        <p:xfrm>
          <a:off x="1331640" y="1412776"/>
          <a:ext cx="5424264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9154" name="AutoShape 2" descr="data:image/jpeg;base64,/9j/4AAQSkZJRgABAQAAAQABAAD/2wCEAAkGBxAQDxIUEBAUEA8VERAQEA8QDw8PDQ8QFREWFhQVFBQYHSggGBolGxQVITEhJSkrLi4uFx8zODMtNygtLisBCgoKDQ0OGBAPFzMiHSYsLC0sNy0sNyw3NysvLSwsLjAsLzQsLC4rOC0sKywrLDc3NCwrNCssLCwsLCwsNSwsK//AABEIAO4A0wMBIgACEQEDEQH/xAAbAAABBQEBAAAAAAAAAAAAAAAAAQMEBQYHAv/EAEQQAAIBAgMECAIGCAMJAQAAAAABAgMRBBIhBTFBUQYTIjJhcYGRobEHI0JScsEUYoKSorLR8ENTcyU0RGN0k7Ph8ST/xAAXAQEBAQEAAAAAAAAAAAAAAAAAAQMC/8QAHxEBAQACAgMAAwAAAAAAAAAAAAECESFBAxIxEyIy/9oADAMBAAIRAxEAPwDuAogoAIKIAogogCgAAAAAAAAAAAAAAAAAAAAAAAAAAAAAAAAAAACCiCgAgogCiCSkkrt2XMg19or7Cv4vd7AWAFJPG1H9q3lZDf6bUX238GBfgU1La0l31mXNaMs8PiY1FeLvzXFeaAeAAAAAAAAAAAbrVowV5O3zZV4jaUn3eyv4gLi55UlzXuZupWb3tvzbYzKYGsAylPHVId2bXhe69mWOD25Fu1W0X95dz15AXQCJigAAAAAAAgogoAeZySTb0S1Z6K7adbdFeb/ICNisS5vlHgv6kaTFkxmcgCUxqVQ8VJkeVUCQ6gU8TKEs0XZr2fgyG6p5dUDZ7Oxsa0LrRrSUeTJZidj7Q6qvG77E2oS5avR+j/M2oCgAAA1iK6hFt+i5sdKDauKzTaW6Oi8+IDeIxDm7t/0RHlMblMZlMByVQalUGpzGZ1AHZVBipUG5VBipUAvuj+3Mk1SqPsN2hJ/Yb3J+HyNgcjxM9Df9D9qvE4ZZnepTfVzfF2XZl6r4pgXoAAAAAAgogoAUWIneUn4v24F4ygkA1NkapIfqESswI9WZEqVB2syDVkB7dUTrSLKYZwPWJqaG66I47rsJBuTlKLlTnKW9yWvyaOd4mehrvo2qt4aquCrO2iW+Kv57gNgAAA1iquSEpcot+vAyUpmk207UJfsr+JGUnIBZTGZzCTGZsBJzGJzCoxiTAWUxmcwkxqTAYxEi3+jrG5MbOnfs1KT0/Xg7r4ORS12OdEZ22phfx1F70aiA7GAIAAAABBRBQAo68LSa5N+3AvCu2jS1zej8wKuoiFWRPqEOsgK2uivrFnXRX1kBDkJc9zQzJkEfFz0N/wDR9hsmCTe+dScvRdlfyv3Oc4huUlGOrbSS5tuyXudk2dhVRo06a3QhGHnZWbAkgAFELbEb0J+CT9mjIzNxVpqUWnuaafqjF1qbi2nvTafmmBGkMzJMkMzQEWaGJIlTQzKIEZobmiQ0NTQEGuib0Gw+fadJ8KcatR/9twXxmiJiEa36NNnWVau13rUofhi7yfvZfsgbkAAAAAAQUQUAPM4Jpp7j0IBR43DuD5x4P+pXVWXe1tqU6ScWlOb+xwt+sZzr1Jb0ny4egDFcr6w7jMbCPedvRv5FJX27QbajJyautISWvqkRUqrIgYjEJaLeRqmOc9ysvHeX/RPolPEtVa14UN64Trfh5R8fYB7oNsV1q6rTX1VOV03unVW5LwW/2OllZVx1DDRVOO+KtGjSjmkl5Ld5sr62NxFW/wDw9PlC0qzXjLdH0OLnPk5qzG9rrFbQo0mlUqxg3uUpJP25eJJUkZGlWoU75YOV9J1H2vPNOT18iTg8c8PuUp4Z62teVHxjzh4cOA9sp/UNTppSi2/g9esitNFPwfB/kVPSfptGhUjSoWlPL1tWo8rp0aaWbtK+t1y5rmajZ1aVahCVSnkc4Jypt3smuPp8zRNcbZBjU0W+1dlSp3lBZqfxh5+HiU8pBDU0MSQ9NjE5ANSGajHJyEwuDq4ieSlFyfF7oxXOT4ICPhcFPEVY0qfek9XwhHjJ+COq7PwcKFKFOmrQhFRXN82/FvUhdH9iQwsGl2qkrdZUta75Lki2AAAAAAABBRBQAj46tkg2u9uj5kgrtrPSK838gMRtKtKEm5O7bu297K+WJbJm36kZVFG9ne3ryKx02t5FRNoVW95Rygk2XOMRUVyK3nQ3o1CVH9JxEXONnKlRW6SX2pc9VojSQxNTELv9XT3dXS0nbgpS4ehbbFo5MLQitLUaS/gRA2ns2UJdbQWv26a3SXgvy/t5+SXi9dusLPnaqlioxhNUIJWzZnN5ZScd6S3vzfnqeq15q9246Xg02oN7uxHv34Nuw7QhCtBuLSb0nGUVNNeMefJ/PcJCUKalCjeVSMcjnOVsqS0S8r7oqxceOZ8Y5XKZW5Go4RtpyeS269pVLeC7sPS7GdpY6nQpNKdou/acnJufi36nmc5Vkrbmk3TbyqN1vbWsl5FRtjBZnFOV1F6rKowb36LwHkzsx/WbrTDVvN4UOBT6zPKMZSUqc5qfdqON3FSXFLf6m92b02i55cRFQT3VIXcU+Ulv9TD4ynCnufbevVq85MjSnLI3bMv1Wm14eZPB4/x4THa+TL2y27HS2xhp92vTfhnin7MrNtYHDzhKdOcI1Fr2Zxyz8LX3nJKkpumqiUurd0p5ZZLrer8H4HnZ8JVJrXsJpyl+S8TXbjTYVsy4XK+vjMu/Thq9F5iYjGyfErMReSdyjpGz+h9N2lVquomk0qfZptfi3teVjSYXCU6UVGnBQjyirer5sxH0WbWlKFTDTd3StOjd69VJ2cfJSt+8b4AAAAAAAAAABBRBQAq9rvVfhfzLQqtt7l5MDl23qv1j/GvgWUXmgn4FLt2X1v7T+Rb4Z/VryRFV+PiUuKWj9S9xxS4hEHddmyzUKT50qb94IkMp+h2K63AYeXFUowf4odh/ylydIzuK2dJfW0O+m80FumvBfl+ZHtDERzRsppWlGSumuUl8nw90XuGrRimpOzTe8pdtUO26mH0mtZJbqnPTn8zC43G7nzuNNzKayVqw/VSypSq1EnaML5aak76/dTt9p300KrbMqsk98JRV5RjbrLfeUnpl8eBbU8b1nai8tWKs0+Kv3Zc1f2ImOk24yqyUbPswheTbtqr2vLySXqa42WcM/X14ZGlh5TuoRun3mnJU3+KpvqeS0J81ClBKTjFW+ysqb03RJ2Lqyy2jHq5LVqcbyyc4RjdPy4FXR2fOcrtuPOcrOs/LhD0Kqx2HKpQqdZQlaE19fRqRfV1Y7k3DhNaWfpqeMYtW7JNtt2ioq78FuJ+zsNGFNqKsr8W23zbZDxm8SaRAVO41WpWJ9GGl/YZxMSheg9bqtqUeCqRqUn4pxzL4wR2A4psiWXH4V8q9L2ckn8ztYCgAAAAAAAAAgogoAVm3ZJQTe5Xv7FmZ7prWy4fzzfIDlm16meebg5SsW+Fn2F5ELEYVvCxnb/HmvTJE9YapoRRi2Vk4XLDEkaKuQbn6K8belWot9yaqRX6s1r8Yv3N2cq+j+v1e0IrhUp1KfqlnX8jOqnSIPX5031WZqWVq6v8AISNSLunSSmldR019bEfr3HPldm6rV3wRIwyppuTqZ5Wd3yQFHt3B2+ujT6qcdZPRxmuN1bf8ygwuP62TapNVKb7yXYlGXDVap2Wnga7Hwg42VR1Lu2Vu/DeZetCpGpVSlZxk01zepnMNZbjv23NUYyqqsVlgoa9/R1FL9Rbl5v2aK/G4+WbJSoSnNuy0tTT8Xb++Y9mWSFnrmd/Mm021vnm8GdWW/K5lnaPhIVIUrVWnUvJyy2yrXcuZAqrNK3N28lxJ2Kq3IlDff0RZNcJXqtFLduIOJZNrsr8TIoY2Yr4zD/69H+dHajjGyf8AfMN/1FH/AMiOzgKAAAAAAAAACCiCgBkfpBv1UbbuPv8A/DXFB00w+fCyfL+/yApJbJ/2TS07TTqv9t5l8LGPjTcXY6PsluWzKObfkUfRSaXwSMltPA2k2iClrLQg0p9prxLOtCyKumvrJeYVc9G9Mdhmv82K97p/BnYDlfQzDdZj6XKCnUl6Rsv4pROqFQ26EH9lb77lv5iLDwW6K5PRaodABuNCC1UUn4JFVtbZDqSzU8qk+/fS/jfmXIAZvD9FYf4s7u97QSir+bLKlsLDR/w7+MpSl+ZZABn+kmAo08JUyUoxk8sbqKzd5cd5jKcLI3PSt/8A50udSK+Df5GQqQsgIFeRXYiWqXiTsSV8VeovC7AbnPq6lOf3KkJ/uyT/ACO3J3OKYyldWW9uyXiztFGNoxXJJeyAcAAAAAAAAABBRBQAbxFJTi4y3NWfM9NnhyAjYnDRhh8kFaMYxUVySaMptGKaNfXmskr7ssvkY7aM7RYGXx87XKjDSu2+eo/taumpalbh5u2m+xFdV+jrZuSjKtJdqq7Q/wBOL3+rv7I2Bh9j9PMPGlCFSjUpOMYxtBRnTVlbTVP4Gl2ftyhiIt0p5rb004zjyvF6lRZgRXi48xP0pASxCOq56UwHrhcbTPVwKfpQ/q4L9e/tF/1Mtitxp+k/cp/ifyMziu6BU1iBS77fhYmV2V2Glv8ANgTtlwVTGYeL3OtC/knd/I68cf2NPLjcM/8An017yt+Z2ABQAAAAAAAAAQGAoDUhuQ5I82Artoyag/NJ+VyhxdFTi0zWVKUZK0ldMq8TslrWm8y+6+8vJ8QOabZ6NTesJ242eqZn1TqUpWlG6+9FNx/9HS9puyaaafJpplBgMDWnWTp05NXd5ZWo2tzehFV2ElBq6sT9j1ZRxNPq7tt2kl9x77mqw+wYb6lKm3+CLZZUMHCmrRjGP4YpfIBKKkybSgeYRH4MB2ER2MRuMhxSKj2kekeFM9ZgKzpHTvQv92cZemq/MyVd6G7xdNTpzj96LXrbQwNbd8AKrEIrqCs5LxLOuV0X2pegE3Y1FzxmHiv86m/SLzP4JnXTnf0f4TrMVKo+7Shp+Oei+Cl7nRQAAAAAAAAAAEFEFARo8OA4ADDgLYdsI0AxNXGZQJbieHACBKLPDJ8qY3KiQQ8wqqD06AxOiwr2qp7VYhzi0NObQFmq4KuVfXkXG7T6taLNLgr2XqBf9eY7azj1tTK7rM/d6te9xIdJKqetKHpKSIfWXTvvbbKiBip2TK9prf5k7HR7LKpYhy72/cwN19GOJjbEQ+3mhU84OOX4NfE3NzkvQnE9XjJSvp1Movzc4Nfys6VhsbmAsbijMJjiYHoAAAAAAQUQUAEFEAUQUQACwoAecp5cRwAGnA8OkPhYCHOgRqmFLRxPLgBSTwpmdpwcKklLTXRvc1wtzN7KihmphE1ZpNcmk0BzGtVSe8Z/SlzOlPZNH/Kh+5E9xwEFuhFeUUBy+vWzKyTflFs94TZalBZ6fau3ezzK+5XR014KP3V7AsDHl8AMRgNl5e7DL5KxqNm4eUbFpDCpcB+FKwBSQ8hEj0kAqFAAAAABBRBQAQUQBRBRAFAAAAAAAAAAAAABLCgB5yhlR6ADzlFyigAlgsKAAAAAAAAAA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6" name="AutoShape 4" descr="data:image/jpeg;base64,/9j/4AAQSkZJRgABAQAAAQABAAD/2wCEAAkGBxAQDxIUEBAUEA8VERAQEA8QDw8PDQ8QFREWFhQVFBQYHSggGBolGxQVITEhJSkrLi4uFx8zODMtNygtLisBCgoKDQ0OGBAPFzMiHSYsLC0sNy0sNyw3NysvLSwsLjAsLzQsLC4rOC0sKywrLDc3NCwrNCssLCwsLCwsNSwsK//AABEIAO4A0wMBIgACEQEDEQH/xAAbAAABBQEBAAAAAAAAAAAAAAAAAQMEBQYHAv/EAEQQAAIBAgMECAIGCAMJAQAAAAABAgMRBBIhBTFBUQYTIjJhcYGRobEHI0JScsEUYoKSorLR8ENTcyU0RGN0k7Ph8ST/xAAXAQEBAQEAAAAAAAAAAAAAAAAAAQMC/8QAHxEBAQACAgMAAwAAAAAAAAAAAAECESFBAxIxEyIy/9oADAMBAAIRAxEAPwDuAogoAIKIAogogCgAAAAAAAAAAAAAAAAAAAAAAAAAAAAAAAAAAACCiCgAgogCiCSkkrt2XMg19or7Cv4vd7AWAFJPG1H9q3lZDf6bUX238GBfgU1La0l31mXNaMs8PiY1FeLvzXFeaAeAAAAAAAAAAAbrVowV5O3zZV4jaUn3eyv4gLi55UlzXuZupWb3tvzbYzKYGsAylPHVId2bXhe69mWOD25Fu1W0X95dz15AXQCJigAAAAAAAgogoAeZySTb0S1Z6K7adbdFeb/ICNisS5vlHgv6kaTFkxmcgCUxqVQ8VJkeVUCQ6gU8TKEs0XZr2fgyG6p5dUDZ7Oxsa0LrRrSUeTJZidj7Q6qvG77E2oS5avR+j/M2oCgAAA1iK6hFt+i5sdKDauKzTaW6Oi8+IDeIxDm7t/0RHlMblMZlMByVQalUGpzGZ1AHZVBipUG5VBipUAvuj+3Mk1SqPsN2hJ/Yb3J+HyNgcjxM9Df9D9qvE4ZZnepTfVzfF2XZl6r4pgXoAAAAAAgogoAUWIneUn4v24F4ygkA1NkapIfqESswI9WZEqVB2syDVkB7dUTrSLKYZwPWJqaG66I47rsJBuTlKLlTnKW9yWvyaOd4mehrvo2qt4aquCrO2iW+Kv57gNgAAA1iquSEpcot+vAyUpmk207UJfsr+JGUnIBZTGZzCTGZsBJzGJzCoxiTAWUxmcwkxqTAYxEi3+jrG5MbOnfs1KT0/Xg7r4ORS12OdEZ22phfx1F70aiA7GAIAAAABBRBQAo68LSa5N+3AvCu2jS1zej8wKuoiFWRPqEOsgK2uivrFnXRX1kBDkJc9zQzJkEfFz0N/wDR9hsmCTe+dScvRdlfyv3Oc4huUlGOrbSS5tuyXudk2dhVRo06a3QhGHnZWbAkgAFELbEb0J+CT9mjIzNxVpqUWnuaafqjF1qbi2nvTafmmBGkMzJMkMzQEWaGJIlTQzKIEZobmiQ0NTQEGuib0Gw+fadJ8KcatR/9twXxmiJiEa36NNnWVau13rUofhi7yfvZfsgbkAAAAAAQUQUAPM4Jpp7j0IBR43DuD5x4P+pXVWXe1tqU6ScWlOb+xwt+sZzr1Jb0ny4egDFcr6w7jMbCPedvRv5FJX27QbajJyautISWvqkRUqrIgYjEJaLeRqmOc9ysvHeX/RPolPEtVa14UN64Trfh5R8fYB7oNsV1q6rTX1VOV03unVW5LwW/2OllZVx1DDRVOO+KtGjSjmkl5Ld5sr62NxFW/wDw9PlC0qzXjLdH0OLnPk5qzG9rrFbQo0mlUqxg3uUpJP25eJJUkZGlWoU75YOV9J1H2vPNOT18iTg8c8PuUp4Z62teVHxjzh4cOA9sp/UNTppSi2/g9esitNFPwfB/kVPSfptGhUjSoWlPL1tWo8rp0aaWbtK+t1y5rmajZ1aVahCVSnkc4Jypt3smuPp8zRNcbZBjU0W+1dlSp3lBZqfxh5+HiU8pBDU0MSQ9NjE5ANSGajHJyEwuDq4ieSlFyfF7oxXOT4ICPhcFPEVY0qfek9XwhHjJ+COq7PwcKFKFOmrQhFRXN82/FvUhdH9iQwsGl2qkrdZUta75Lki2AAAAAAABBRBQAj46tkg2u9uj5kgrtrPSK838gMRtKtKEm5O7bu297K+WJbJm36kZVFG9ne3ryKx02t5FRNoVW95Rygk2XOMRUVyK3nQ3o1CVH9JxEXONnKlRW6SX2pc9VojSQxNTELv9XT3dXS0nbgpS4ehbbFo5MLQitLUaS/gRA2ns2UJdbQWv26a3SXgvy/t5+SXi9dusLPnaqlioxhNUIJWzZnN5ZScd6S3vzfnqeq15q9246Xg02oN7uxHv34Nuw7QhCtBuLSb0nGUVNNeMefJ/PcJCUKalCjeVSMcjnOVsqS0S8r7oqxceOZ8Y5XKZW5Go4RtpyeS269pVLeC7sPS7GdpY6nQpNKdou/acnJufi36nmc5Vkrbmk3TbyqN1vbWsl5FRtjBZnFOV1F6rKowb36LwHkzsx/WbrTDVvN4UOBT6zPKMZSUqc5qfdqON3FSXFLf6m92b02i55cRFQT3VIXcU+Ulv9TD4ynCnufbevVq85MjSnLI3bMv1Wm14eZPB4/x4THa+TL2y27HS2xhp92vTfhnin7MrNtYHDzhKdOcI1Fr2Zxyz8LX3nJKkpumqiUurd0p5ZZLrer8H4HnZ8JVJrXsJpyl+S8TXbjTYVsy4XK+vjMu/Thq9F5iYjGyfErMReSdyjpGz+h9N2lVquomk0qfZptfi3teVjSYXCU6UVGnBQjyirer5sxH0WbWlKFTDTd3StOjd69VJ2cfJSt+8b4AAAAAAAAAABBRBQAq9rvVfhfzLQqtt7l5MDl23qv1j/GvgWUXmgn4FLt2X1v7T+Rb4Z/VryRFV+PiUuKWj9S9xxS4hEHddmyzUKT50qb94IkMp+h2K63AYeXFUowf4odh/ylydIzuK2dJfW0O+m80FumvBfl+ZHtDERzRsppWlGSumuUl8nw90XuGrRimpOzTe8pdtUO26mH0mtZJbqnPTn8zC43G7nzuNNzKayVqw/VSypSq1EnaML5aak76/dTt9p300KrbMqsk98JRV5RjbrLfeUnpl8eBbU8b1nai8tWKs0+Kv3Zc1f2ImOk24yqyUbPswheTbtqr2vLySXqa42WcM/X14ZGlh5TuoRun3mnJU3+KpvqeS0J81ClBKTjFW+ysqb03RJ2Lqyy2jHq5LVqcbyyc4RjdPy4FXR2fOcrtuPOcrOs/LhD0Kqx2HKpQqdZQlaE19fRqRfV1Y7k3DhNaWfpqeMYtW7JNtt2ioq78FuJ+zsNGFNqKsr8W23zbZDxm8SaRAVO41WpWJ9GGl/YZxMSheg9bqtqUeCqRqUn4pxzL4wR2A4psiWXH4V8q9L2ckn8ztYCgAAAAAAAAAgogoAVm3ZJQTe5Xv7FmZ7prWy4fzzfIDlm16meebg5SsW+Fn2F5ELEYVvCxnb/HmvTJE9YapoRRi2Vk4XLDEkaKuQbn6K8belWot9yaqRX6s1r8Yv3N2cq+j+v1e0IrhUp1KfqlnX8jOqnSIPX5031WZqWVq6v8AISNSLunSSmldR019bEfr3HPldm6rV3wRIwyppuTqZ5Wd3yQFHt3B2+ujT6qcdZPRxmuN1bf8ygwuP62TapNVKb7yXYlGXDVap2Wnga7Hwg42VR1Lu2Vu/DeZetCpGpVSlZxk01zepnMNZbjv23NUYyqqsVlgoa9/R1FL9Rbl5v2aK/G4+WbJSoSnNuy0tTT8Xb++Y9mWSFnrmd/Mm021vnm8GdWW/K5lnaPhIVIUrVWnUvJyy2yrXcuZAqrNK3N28lxJ2Kq3IlDff0RZNcJXqtFLduIOJZNrsr8TIoY2Yr4zD/69H+dHajjGyf8AfMN/1FH/AMiOzgKAAAAAAAAACCiCgBkfpBv1UbbuPv8A/DXFB00w+fCyfL+/yApJbJ/2TS07TTqv9t5l8LGPjTcXY6PsluWzKObfkUfRSaXwSMltPA2k2iClrLQg0p9prxLOtCyKumvrJeYVc9G9Mdhmv82K97p/BnYDlfQzDdZj6XKCnUl6Rsv4pROqFQ26EH9lb77lv5iLDwW6K5PRaodABuNCC1UUn4JFVtbZDqSzU8qk+/fS/jfmXIAZvD9FYf4s7u97QSir+bLKlsLDR/w7+MpSl+ZZABn+kmAo08JUyUoxk8sbqKzd5cd5jKcLI3PSt/8A50udSK+Df5GQqQsgIFeRXYiWqXiTsSV8VeovC7AbnPq6lOf3KkJ/uyT/ACO3J3OKYyldWW9uyXiztFGNoxXJJeyAcAAAAAAAAABBRBQAbxFJTi4y3NWfM9NnhyAjYnDRhh8kFaMYxUVySaMptGKaNfXmskr7ssvkY7aM7RYGXx87XKjDSu2+eo/taumpalbh5u2m+xFdV+jrZuSjKtJdqq7Q/wBOL3+rv7I2Bh9j9PMPGlCFSjUpOMYxtBRnTVlbTVP4Gl2ftyhiIt0p5rb004zjyvF6lRZgRXi48xP0pASxCOq56UwHrhcbTPVwKfpQ/q4L9e/tF/1Mtitxp+k/cp/ifyMziu6BU1iBS77fhYmV2V2Glv8ANgTtlwVTGYeL3OtC/knd/I68cf2NPLjcM/8An017yt+Z2ABQAAAAAAAAAQGAoDUhuQ5I82Artoyag/NJ+VyhxdFTi0zWVKUZK0ldMq8TslrWm8y+6+8vJ8QOabZ6NTesJ242eqZn1TqUpWlG6+9FNx/9HS9puyaaafJpplBgMDWnWTp05NXd5ZWo2tzehFV2ElBq6sT9j1ZRxNPq7tt2kl9x77mqw+wYb6lKm3+CLZZUMHCmrRjGP4YpfIBKKkybSgeYRH4MB2ER2MRuMhxSKj2kekeFM9ZgKzpHTvQv92cZemq/MyVd6G7xdNTpzj96LXrbQwNbd8AKrEIrqCs5LxLOuV0X2pegE3Y1FzxmHiv86m/SLzP4JnXTnf0f4TrMVKo+7Shp+Oei+Cl7nRQAAAAAAAAAAEFEFARo8OA4ADDgLYdsI0AxNXGZQJbieHACBKLPDJ8qY3KiQQ8wqqD06AxOiwr2qp7VYhzi0NObQFmq4KuVfXkXG7T6taLNLgr2XqBf9eY7azj1tTK7rM/d6te9xIdJKqetKHpKSIfWXTvvbbKiBip2TK9prf5k7HR7LKpYhy72/cwN19GOJjbEQ+3mhU84OOX4NfE3NzkvQnE9XjJSvp1Movzc4Nfys6VhsbmAsbijMJjiYHoAAAAAAQUQUAEFEAUQUQACwoAecp5cRwAGnA8OkPhYCHOgRqmFLRxPLgBSTwpmdpwcKklLTXRvc1wtzN7KihmphE1ZpNcmk0BzGtVSe8Z/SlzOlPZNH/Kh+5E9xwEFuhFeUUBy+vWzKyTflFs94TZalBZ6fau3ezzK+5XR014KP3V7AsDHl8AMRgNl5e7DL5KxqNm4eUbFpDCpcB+FKwBSQ8hEj0kAqFAAAAABBRBQAQUQBRBRAFAAAAAAAAAAAAABLCgB5yhlR6ADzlFyigAlgsKAAAAAAAAAA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9158" name="Picture 6" descr="http://www.aleation.net/wp/wp-content/uploads/2013/10/13451985-3d-small-people-pasar-una-encuesta-imagen-en-3d-aislado-fondo-blanc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1988840"/>
            <a:ext cx="2815513" cy="317240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3861048"/>
            <a:ext cx="2838450" cy="419100"/>
          </a:xfrm>
          <a:prstGeom prst="rect">
            <a:avLst/>
          </a:prstGeom>
          <a:noFill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4581128"/>
            <a:ext cx="1371600" cy="361950"/>
          </a:xfrm>
          <a:prstGeom prst="rect">
            <a:avLst/>
          </a:prstGeom>
          <a:noFill/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5229200"/>
            <a:ext cx="904875" cy="361950"/>
          </a:xfrm>
          <a:prstGeom prst="rect">
            <a:avLst/>
          </a:prstGeom>
          <a:noFill/>
        </p:spPr>
      </p:pic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5733256"/>
            <a:ext cx="447675" cy="180975"/>
          </a:xfrm>
          <a:prstGeom prst="rect">
            <a:avLst/>
          </a:prstGeom>
          <a:noFill/>
        </p:spPr>
      </p:pic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2190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0057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0" y="2552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0057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0" y="291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0057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3095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0057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67744" y="332656"/>
            <a:ext cx="50818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CÁLCULO DE LA MUESTRA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8141" name="AutoShape 13" descr="data:image/jpeg;base64,/9j/4AAQSkZJRgABAQAAAQABAAD/2wCEAAkGBhQSERQUEhQWFRUVFBoVGBcXFRkYHBgWGhcYFxoaGh8YHCogIBokGhceIC8gIycvLSwsFx8xNTAqNSYrLCkBCQoKDQwNFg8PFCkcHiQpMCksKSopKSkpLCkpLCkpKSwpKSkpKSkpLCkpKSksLCwpKSwpKSk1KSksKSkpLDUpNf/AABEIAMYA/wMBIgACEQEDEQH/xAAbAAADAAMBAQAAAAAAAAAAAAAABQYBBAcDAv/EAEUQAAIBAwMDAwIEAgYFCwUAAAECAwAEEQUSIQYTMRQiQVFhByMycRWBFiRCUpGhM1RictIXNENVY4KTlLHR0zVzkpW0/8QAFAEBAAAAAAAAAAAAAAAAAAAAAP/EABQRAQAAAAAAAAAAAAAAAAAAAAD/2gAMAwEAAhEDEQA/AO40UUUBRRRQFFFFAUUUUBRRRQFFFFAVjNZrnnWGhGANIL/UjLNIVgt47lFDyuSQiZi9qL5JJ9qrmg6FurIqGuNHjhsbaHUM39wNwRXYsZZm9zBQTjaoOO436FGSRk1T9N2Tw2sEcr9x0jVWfJbLAc8nkgeMnk4yaBlRRUTH+JimIzizujAjusswVCsYR2Rmxv3OBtySqnAz8gigtqK+UcEAjkEZB+orLNigzRUTd/icqxGdbO5e23Kq3A7ao5aQRhgGffsJIw23n/OrUUGaK0takK20zKSCInII8ghCQRUR0DrU4thDcyvI8lkl7BK5yzI8SmVM/JjlP77ZEoOiUUh6Du3l02zkkYu728bMzHJZioJJP1p9QFFFFAUUUUBRRRQFFFFAUUUUBRRRQFFBNYzQZooooCiiigwTXN9P1a69XLdXOm3jye6KBVEJSGDP9nMoJkcjLNj4Cjgc9JIoxQJI7GG+iR7uzXILYjuYonZOcf7QGcA8Hxivq4kNr6eG1tN0TSbG7W2NIEPJcqBjGSeB96cYoxQZrk2gT3M2ly2cNo7d97uIXBkiESrJcTIzN7t+VDH27cnHHmus1q6bpcdvH24VCJuZsAk8uxdjyflmJ/nQLlmkt3tLaOB5IihjebcAIRGgCFgeTuPHB+Ka3lv3I3QkgOpXI8jcCMj78167azQch6lnuodGWzms3T0/pYmn7kZiZY7iFUZAGLsW2rwVGMnJ4welz6lKt1HEsDNE6MzThgFjYZwpXGST9fvWxqelRXEZimQOjFSVJIyVYOvg54ZQf5VtYoNTWYS9vMqjLNE6gfUlCAP8ajbjpyf+E2RjTF5Z28ZVD5Y9kRzQn/fTI/3gp+KvqxtoEfQ1k8OnWkUqlJI7dFZT5DBQCDT2sAVmgKKKKAooooCiiigKKKKAooooCiiigkPxY1GW30m5lgdo5F7e11OCMzxKcfuCR/OubDqbU7ZtGnkvTNHe7FMJjAATdErbiclmIkzv4II+ldi6q6cS/tZLaVmRJNuWTG4bXWQY3Ajyo+PmkV/+FtvLHYI0soGn/wCjwUy/MZ9+V/7MeMeTQWXxXO9V61uEnlRdQ0ZFWRlCStL3FAYjbJiUDeMYOB5zXRMVqyaRCxJaGMknJJjUkn6nigS9Ga5JcpIZbiynKsADZliqgg8PuduT8Uz1zU5IEVoraS5JbBSMoCBgnce4wGOMefmtu3skjz20VM+dqhc/4CvegQy9Qzi3WUWM5kZ9pgDQ71X3e8kvsxwPBz7hQ/UU4txL6CcyF9pg3w7wuCd5Pc27eMec8+KfUUCH+kM/p+76Cff3NnY3w79uM789zbt+MZz9qE6hnNu0psJw4faIC8O9lwPeD3Nu3kjk54PFPqKBFF1BObd5TYzrIrhRAWh3sPb7gQ+zHJ8nPtNEHUE7W8kpsZ1dGAWAtDvcEr7lIfbgZJ5I/Sae0UCG36inaCSQ2E6uhAWEtDvkBIBKkPtAGcnJHisWvUU7QyyNYTo6Y2xM8JaXJ52kPtGPJ3EU/ooJ636luGilc6fcI0ezbGXh3S7jg7SJNo2jk7iPtmvu36hnaCSQ2E6uhAWEvDvkBIBKkSbRjOTkjxT6ignoOpLhoZJDp9wroVCxF4d0m44JUiTaNvk5I+2a+4OoZ2t5JTYzq6MAsJaHfICVBKkPtwMk8kfpNPqKCei6kuDC8h0+4V1ZQIi8O5wfLAiTbgfOTXpD1BObd5TYzrIrBRAWi3uDt9wIfbgZPk59pp7RQT6dSXBgaQ6fcBw4UQl4d7AjO8HubcDxyc19x9QTm3aU2M4kV9ogLw72Ht94IfZt5Pk59pp7RQTw6kuOwZP4fcbxJs7O+HeVxnfnubduePOftX2nUU5tzL6CcSCTYIN0O8rgHeD3Nu3nHnPB4p9RQLtD1OSeMtLbyWzBiuyQoSRgHcO2xGOSPOfaaY0UUBRRRQFFFFAUUUUBRRRQFFFFAVIdd9Yy2MlqsUKyiXvM4JIbtwRiV9mPL7A2AfkCq+ozqr/6to/+/d//AMpoGd/1PifT0iCvHeM/vyf0LA0ysv74Hn4NJrbqHUria6FrFZ9u3uXt8zSTKxKqjZwiEeHH+dIhGbXVtPsTnZHcXE1sfj08ltL+Xn6xyBlA/ulK1bDTtJkutSOoSxJL/EJQoe8eA9vZFg7VlUEbi3OPjGeKC31uS6S1E0tzHavHGzSduLvKz59igy4Yg+NoAZiwAPjL/SpneCJpV2SNGrOn91yoLL/Jsj+VTy9JwTx2rWlzIkMAbs9p4pkJJ/XmdJNzjkBs5GTjzVNaQlEVWdnIGC7BQWP1OxQuT9gB9qD7kkCgljgAZJPwByTUvpP4g2s91JAs8Lf6MRbXyZGZSWA/YgePrVTWna6WqTSygsWlCAgngbAQMcZ+ec0G7UxrV1qaSOYFsewoyGmlmRgAoLFtqFQAc858AVT1zzqfqe2ubtrGW6hhtoSDdb5kjMzeVt13EHZ8yMPsvyaBl01q15fWTSuY7UtIe3JGpkDwL/0iibGAxBwWH6eccg006P1GSa33SMJPzHWOUKE70SthJdo4G4fI4ONwwCK8byC21O2MUF0DEHUM1s8Tj289tgVdChGMoRyOPHFNtLsHiTa80kxzkNIIlIGAAoEMaLgY+mefPgAN2lF51bZwkiW5hjKv2yHlVSHwG28nzhgf2IpvXNNP1fT4LvVvWPboxuRxLs3tF6eLIUEbmGc+0Z5P3oOkxyBgCDkEZBHIIPgivqo3o3UBZaVYrev2mcJCgcHO5yxijI8hggA5/umrE0CvUOqrSB+3PcwRPjdteVFbGM5wTnxTG2uFkRXRgyOoZWByCpGQR9iDmuUT6paRWGqxXLwrevJeb1fHddm39goG9xTtlNpHAH0watun9bhgsdOWaQI00MEUYOffIYkwowPP70FLRRRQFFFFAVjNZpP1L03a3kYF2gdIyXGZHQLxySUYcY+tA3zWa5t0J0bbG6N/bxGGBQ0dsN8hMoIKtcMJGOFYEhF/u+4+Rh9fdemOR4/4fqL7GK747YMjYONynuDKnyDjxQVRNGaieo+oDdaTqDenubfZbSjFxGI2P5ZOVwxyB9aS9422nahYsTgafLc2xJyTBJC25M/WKUkf7rpQdQzWaibK7UXGkoYwzvZSkSFmym2O3yAAdp3ZGcjjHGK2E63YadNcPGvfgd7doVJINysnaRAfOHZkIP0cUFdXw8oXyQOccnHJ8CpPX+s5IJUtoxbd/srLI09x2YkBJUBTgszEq2ABwACTyBSjXOo1vbG2lACsuq20Uiq4kVZEuVU7WHDKRhg3yGFB0avGdEyrOFyv6WYD254OCfGfH3r7lkCqWJwACSfoAMk1y7rHX7u707vemijtJZLZo2aYmbYbmIo7II9mGGPbuyA3k4xQdPe1RmViqllztYqCVzwcHyM/ateXRIGJZoIiSckmNCSfqSRU91F1q0VwbaAW3cRFkka5uRAihywVVwpZnIUngYUbc+cU36W6gF7bLMAFO50dQ4cLIjFGAZeGXIyGHkEH5oGkMKooVFCqPAAAA/YCvupzW+oZxcels4Ulm7QmdpZDHHGhYquSqszMxVsKB4XJNeF71RcxpBEbaMXlw8ipF38xhYwS0pkCZ2bdpxt3ZcCgqqKkD1pKltfGaFEurGEysiuXjcGNpEZWwG2ttIwRkEGvi06wuhLaepto44LwiNGWYu6SGNpF3rsC4YKR7WOPk0Fe0oBAJAJ8DPn9q1ZdGgdizQxMxOSTGpJP3JGa57o+nzT6tezXFvayC3mVQ7NIZIVWAPGIQVwMlgzcj3M2M4FN9I1yRNItJraK2jVolyJ7ho4olIOPewZm5wMH6+aCxtbKOMYjRUBOcKoUZ+vAr3qI0v8AETu2t/JthaaxjZ27Mvdhk/JaVSrhQcEqVIxkEGiz62ugbJ7i2ijgvDHEjLMXkWWSMum5dm3a20jhiRkZPxQW9JtL6aWKW5lYiQz3AnAZB+WREkeAcnnCZzx5qe6n6m1K0DP2bJkaTZCndmMspZj20CiPHcI8gHA5OQBmtzW+pLu3jhZlsYi0amU3N2YlEuPfGmEO7H97P8qCpmtUfG9VbBDDcAcMPBGfkfWvWkvSPUi31qs6gLlnRgGDgMjFDtYABlOMhscginVAu1vRVuIZozhWlgkh7m0FlV1KnHzjnOM84rOmaMkUEETBZOxGiKzKM5RAu4Zzg8fBphRQFFFFAUUUUBUl19pV3cpFFbpG8Jcm4R5WiMiDBWPcqk7GOd3yQoHyaraQdV9ZxaeImmSRhIzLmNQ20KhdmbLD2hFJOMnjxQeekXWoGRFntbaKHBBaO4ZyoCnaFUxAecDyMA/avG8/D9JJHk9XfrvYttS9lVV3EnCqOAozwB4ptqGvxwtbqQW9TL2oyuCM7GkyTn9OEPIz5FMhQSl/0YVsLy2hmnle4hdFNzO0uGKFQAWztXnnFa/W/R0t3YokBVLmOIxqzH2lJIuzMhOP0shJ8fqRD8VZs2AT9KjNO/FOGVEle2vIYJCoWeWEdr3HapLRu20EkDJGOfNBsw9Nyi502Q7dtraywye7ne6QqNvHIzGeePivC76NkbU1mDL6VnjuZE5ybqJGjjIHjbhkY/7UK1ZUo1DqERXdrbFCTciYhgRheyqscjyc7v8AKgQdU9GNJd+qit7S5JiETw3aDHtZmV432Ntb3EEYwQB9K+Zek52tI4xDaQMt9DcGO2BSMRxujHnaN0mFPO0Z4HxmqrWtUFtbTTlSwhheUqDgkIhfA/fFeunXndhjlAIEkavg8kblDY/zoPu6t1kjdHGVdSpH1DAg/wCRrnt50rqT2KWGLUxQ9hVl3yb5I4ZY2XK7cI2xBk5bJGB5yOkV8TSbVJwTgE4Hk4Hgfc0ET1J0Sz3j3UVtZ3RljRJIrtfDJkK8b7GxlWwy452rzxVD0vpzwwBHit4TuY9u1UrGoJ4AyBlseWwMn4rbTU/yBM0cq/l9wxlMyD27tuxckv8AG0Z5o0e6lkhjeeIQyMu5ow+/ZnkKTtGWAxnjznz5oEmsaPdR3hu7IQuzwrDLFMzIGCMzI6uqthhvYEEYIx8ivDUNEvZPTXX9X9ZbtL+WDIImilG0x7yNwYBVO/bjKngA1X0UERJ0pcy2+pPN2hc30HZVEZjHGqxOka7mUEnc5JbHzwOK39T6elkTTQu3NrcRSyZP9lIZIzt45OWH0ra1rrGK3k7IjmuJtu8xW8fcZUJwGbkKoJHG4jNbGg9SJdbwqTRPHt3xzRNG67s7TzwQdp5UnxQamj6JJFcahI23bcyo8eDzhYEjO7jj3Kf5VO/0IuFs9MULBLJYg74JWPakLIU3Z2H3ITlSV+TXQ6M0HPrXo2626t3Ft0a9t1jiWEsEVhbyRYOVBADMPdjnk4HimGodLTPbaXGNm60uLaWX3HG2KJkfbxycnjxn7VY0UEA+mamL6W5a3tZ9pZLbfcughhPBIURH8xxjc2c+FGAOdjUunrt7uO7ENpK7WywvHO7FYHDM7NEwjO4Hdg8AnaP5W9FBO9DaJLa27RzbN7XE0v5eQuJJWcYB8cHxk4+pqioooCiiigKKKKAooooCpDrGMNe6UrAENcTAg8gg2koIP2IqvrSvNJjlkhkdcvAzPGckbWZShOAcH2sRz9aDnBkMF1YWEhy1rfgwk+XtHt7jsnnyUwYj/wDbH1pj1XrLx3Uirf3kIAX8uLThMi5RTw/ZOc+TycEkfGKrr/pqCaeC4kjBmtyTE+5gV3efBww+xzjmmgFBEdG6o8ryhry6uMR52z2XpgvI5Ddtcn4xmp7pDRr290i2tnFvHZvEgZw0jzNEG3FQu0KrMRjdk4B8GusMuRitTSdJjtoUhhXbHGu1FyWwPpliSfPzQQa6Ul62oz3MkqSWtxLFCyzvGLeOOJGR1CMFy24uSwOc48CtS4DX02gG4LhprS5eTY7RliYIGPKEMA3nAI4OKtNW6Fs7mXvTQBnIAY7nUOB4EiqwVwP9oGvXW+kLa7MZuI9xiDrHh3TYHChsbGHOEHPx8UEVdWot4dctIWY28Vh3EVpGk7UklvPvQFyWAIVXwTxuP1r11aFLmLT7QWzXMpslm2m6ktokjCxKWcx8s24gAYOOTxVjadI20VtJbRxBYpQ4kG5iX3rtcs5O8sV43E5r41Pou1uEiSWLIgXbGRJIjKuANu5GDFSFGQTzigg9P1i5h0q+VpDG8GoelDrK0nYhd7cNtkl9xCCVsM3I4+lVi9HW9okskBmV2hkDbriVxISn6mEjkFhjORg80103pS1gilhjhRYpnZ5I+WViyqjcNkAFVAwOOK1dM6Cs7dmaKHBZGjyZJH2owAZU3udoOB+nHigkbEGe20O0kZxBcWrNLtdkMjR26MkZZSGwdzMQDzsrN6pgt9ctI2cwW9oGiDOzmIyW8haMMxLYG1WAJ431a3PSNtJbR2rxBoYgojG5spsGFKuDvDAcbgc8mi26Rto7aS1SICGUMJBubL7xtYs5O8sRxuJzQR7aOtpLpVxE83duJkgmZ55HEkb28jYZWbbwygjaAB9KqFuNR9Rjs2vp+5jd3pO52t3nb29u/bzjOM/NMLjQonEAZc+ndZIvcw2sqlAeDz7WIwc+aYAUEj0g4F7qiSY7xulk8cm3MESxEfVRtZfsc1n8SNYeKzYQH8xpYIm2yrEyRyyhCd7Z7e4ZUORwWz8U213pG1vCrXEQZ1GFdWaNwPoHjIbH2zivmw6OtIYZIY4EEcoxIGy5k4x72clm/meKCU6P0m7gvVPo2tLd43EqtqBug8mVZHAY7g4wwJHkNz4qXh0pU0E6grzepgeV4n78uE23jrtCBtm0jOcjJ3Hmum6P0LZ2sglhixIAQrNJJJsB4ITuMQoxxx8V7Ho+29GbLt/1dt2U3vzukMre7du/WSfP+VBP9Z9Pyz3IdoGvLYRBfTx3TW7RyhmJkwGVX3DaBluNvA80ve6iuhptrGZ0tJnullR5ZBIXgB/Id95cjeW4D8iMDOKrdZ6JtLqQSzxEyABdyySRkqCSFJjYZHJ4P1r0uekbWS2W2aFeyhBRFyuxhn3KykMGyT7gc8nnmgUdHx9i8vbONnNvCtu8as7P2mkR90YLkttwisATxu+hqwpfomgQWkZjt4wiltx5LFmOBuZmJZmwByT8UwoCiiigKKKKAooooCiiigKUa71PBZmLvsV7rFEwrNlgpbGFBOSBgADJOAPNN6iuvb4Q3elyMHYLcykiNGkbHppRwqAscZzwPANA+0LqmC77giLBoyA6SRvE67s7SVcA4IHB+1H9MLL/AFy2/wDMRf8AFSXp92utRmvUSVIPSx2yGWNozKwkeUuFcBtqhwoJAyS2PFJD0Pe/6poP/kpf/eg6LZ30cyb4nSRTkbkYMMjzypIqO129vZdVFpbXS26CyFwSbdZtzd9o8e5lIGMfPx96oeltOkgtwkqW0bBmO21jMcWCcjCtzn6/epXWunvVa4NzXEaDTR74ZJIst6lvaXTGeDnbn6Gg39N647UU/r3RTb3YtGljUiNyyoyOQSdnD4YZIXB5pknXFt2XmLSJGjKmZIJULs36RGrIGck8AKDSfqzp+OC0tYbaMhRqNq5A3OT+eGd3JyxPyWY/zrf63t3Bs7hUeVLW6EsiIu5thikj3qo5YoXDYHOM4oNq26riuYLhoGYSRRsWR42jkjOwspZJACAcZBxg4pP0l+IkElvZLNK5mmiiVpDC4jadkGU7mwR7y2RgHyMeeK8LeRru6u7yNJVg/h/plMkbRmaQNJIWVXAYhQ23JHJY48Umtrw3WlWenRRXK3Gy0DM1vJGsKxPFI0hdwFxiM4wSSSOKC41jrW3tpDHIJyVAZjHbTSKqkZyzIhHj6Gl/VnVYhXT5o5gIJrpQ7KNweFoZXAHBPJC428nxSnqGeR76eK4fUFj2x+lSyWQLKCmZC7xr+oPx7mUKMHwc0rsFeLTNCZopT2rlWdUid3VRFcAnYoLfP0oL7Seq4LruiJnV4hllkieN1U52vskUEqcHB+1JF6hkZdHZJzItzKRI/aEfdX08rglOdnuUHAPxXzpkxvL+W8jSVYEsTbBpI2iMsjSdw7VcBiqAYyR5cgeDSvRrRxa9PAowKSe8FT7f6tMPdxxycc0Ffp2trm9aScFLeYqxaMRiFREjlS2feBndv4/Vj4pDJ18s97p8ds0qpLLLv328kayRi3d1KtIgyNwB9pz/ACpff6PLNba2kaMWa+WRVxjuqiWzsq587gjL+5xWzea6Ly/0xoYrgLHPMXeS3kiVSbaQbTvA5B444+9A+v8Ar+1hkZJDMoRtryemm7SHOPdJs24/2s4+9b+udTQWioZWOZCRGiI0juQMnYiAscDknwPmuadWPLMmopcNqJnHfEMECyLbmAKe0zFF2MpHLbmyTlcZwDQTzG0ubK7lSVoP4cbYmOJ5DFKWikBZUBYBwpXOPKgHzQNei+o2u5787nMUc6LErxmMopgRmBV1DD3k/q/9Kea1rUdrH3Jd5BYKBHG8rFiCQAsak/B58VO9CzNJdalKY5YxJcRsolQoxUW8a5wfHjx5HyAcitj8QLqZIYjE0yRGdRcSQJvlSDa+SgCk/qCgsASASaBnoXU0N3v7RYNHjfHJG8TpuGV3K4BwQDg+Dg88Uu/EXqhrCwlmQEvwiYQuFduAzY4CjzzwTgfIpF0FbY1K6dPWGNrWDa933N7EPLnHc9wX6KQPk4wQS1/FmFn0m5VFZmPbwFBYn8+I8Ac+B/lQeWkdWLb2wa4lvLhpJH277F1k9oTcNkUQwoJyC394jJxw2XrS2Ns1yHPaRxG5KMrRuWVCJFYBlwWGcjgHPilPXd3Kstspe5itGEnde0Rmk7o2dpSUVnVDluVHJGK0OhtDWWLVIJFuO1POV/rJYysj28almLc5+meRwOCMALW+1eOKSGNid87lIwBkkqjOxP0UKpyf2pVddfWccxieRsq4jeQRuYo5DgBHlC7FbJAwTxnnFJOho555xLdIwaxh9EpYf6Sbd+fMufKsiRYP3alckrw6fd6Y0E8l1K1ykZELFJRPJIyTGTGwKBIC24gjYftQWmsdaW1rMIZnYSNF3VVY3csu/ZhQgJZs/wBkDwCfAJptYXgljSRQwDqGAdSjAH4ZW5B+xqStbF01qHduYJpBjMhBwXFxH8+NxwTirWgKKKKAooooCl9/oiTS28rlt1u7SJg4G5kaM7uORtY0wqc6q1qZJba1tiizXTSYkkUusccSBpG2gjc3KgDIGW58UFFis1JdMahdetuba6ljm7MEDqyQ9rJkMuSw3tz7B4OPoBXh/SnU/wDquL/9lH/8VBaGll/1DbQMEnuIYmIyFkmRCQSRkBmBIyCM/avvQ7yaWINcQiCTJBRZRMAAeDuUAc/THFQfVF3bx66DdQmdDpoAVbc3GG9S/O0K2OMjP3oOkxyhwGUggjIIOQR9iK+sVzGCe4srR5LeIW63OqRCC3lXb24ZWjjIZRnt72DNtAyu76091G+vbZYomngluLu4EUR7BjjhURs8jFe4TJhUOAWBJI+KCumkCqWY4ABJJ+AOSa+LK6SWNJI2DI6h1YeGUjII+xFSEOrXCPdWV3JHNItkbmOVIzHvjO+Ng6bmAZWA5BwQw44NJNF1S8s9Lsbt5YGtVhtkeAQtu7Uhji39wvzINwbG0DyOeDQdQIrWu76OIxiRwplftoCf1PgttH3wpP8AKo3rDqSWG4KR3scZVQwgWwlunOR/0hjf2KT44H860dW1uS8ttFuIwiSzXaMA24or9icHgHJUEEgZGeOR5oOkMcDNaQ1mHEJEqETnERDBhIdpb2kcH2gn+VT+marcx3ctndSRzMbU3UUiRGL2hzG6Mu9gcErg55BOaSWV4ZYen5GCgvLuIRQigm1m8KvAH2FB0KC7RywV1Yo21wrA7WwDtYDwcEHB+CK+bjUI45I43cK8pKxqfLlVLED9lBNR39Kmt4tWmKIxgvBHGoUJvZ44FTeVGSd8gBY84/atS+tLxNR0o3dxFLunnIWOAxbG9LJkBjI25f3AP/pQdF20YrmnVnW01rLcNHeRSdjcxtksZZAABu2yzo+EfHknGPkU+1XX55poLWzeOGSW2N28siGTtxZVFCoCAzs7/JwAp80FJa38bvIiOGaJgrqPKMVDAH91IP8AOtkiovoGORbrVBM6ySC5i3MiGNT/AFaLBClmxxj5POa3uvurRYQRtuRGmmESvIrMkeVZmdlT3MAqnCjySOQM0FNigiuedIdemeW4g9THdGO2Nwk0du8HIJVkdHJGQShBHkE15WPUmoLa2N7NLA0U7W8ckKwkNtnZU7nc3/rBOdoUL5HOM0HSMUAUVFWl/f3vcmtZreGFJpYokkgaUy9pjGXkYSKUBdTgKOBjzQWoFGKj7nUby5up4bSWGBbTtq7SQmUyyunc2/rXbGFK8jJyT9K0pus7ia202S37ccl1ctBIrgugKJMHHGGIDxEjBGcAZ5zQXtYRwQCCCD4I5zUTb315vvrKaeJpUtlninSDaAshkUq0Zcg4Kcc8g80o6Ye8tdCNz6lHVNO7kMXp1XtMqbly2478AY5AzQdPoqLku72O2e5uL21hUxIQPTMyRMWXkt3A0jFSVCgLlmGBxg6vRXWMs149pLL6gem76TG0ktDxII2UpIfcPepDDHgigvqKKKApH1J061wYZYZezcW7M0chQSLh12OjqSMqwx4IIKg08rBNBE9J2E0eqX3qJDMzW9r+Z2xGpIM+VQDPA+5J55Nbv/Jbpf8AqUP/AOJ/96qFcHkHI+orO6g09I0aG1iEVvGsUYJIVRgZPJNaI6dP8R9ZvGPSC22bec94y7t2fHOMY/nToGsNIB5OPjn60CnqbQTdpEocJ27mGfJXOe1IH2+R5xjNHUnT/qkj2yGGWGUTRSgBtjgFeVP6lKsVK55Bps0gGMnGTgZ+T9B96+e+v1HnHn5Hkfv9qCd07pOQGeW5nE1xPD2N4iEaRxjcQqLkn9TliS3Jx4xS7TugbgRW9tcXiy2sAi/KW3EbOYdpRXfecoGUNgAE4GT9bTvDBORgeTnxjzWTIAM5GMZznjH1oJi56SnF3NPbXfZW52GZTAsjbo0EYMbM2Fyo+VYAjOOcVpJ+H0i2dhbx3IR7KQSCXs7gxCSqPYW/7T6/FWgkGcZ584+1ZZgOTxQTuj9LypJLPdTie4ki7IZYxGkcQJbaigk5LHcSSScAcAVr2PRJjh02Pug+gbcTsx3Pynj493t/Xn58Uw0vqPvXl3bbABbLAQ4bO/vI7+McY248nOfinIkGSM8jyPp+9BMydDq8d/HJISt7N3gVGDGQkaqRknJVow2a8IekLprm1nubxZfTO7BVtxEGDxNHk4Ynd7s5zjjGPmq7NY7gzjPOM4+31/agib78P7hku4Ib0R290ZnKG3VnDzA7xvLfo3Hxt3YOARwaYah0lKTby21wIbiCD05dohIkkR2Eqy7gRhkDAhuOfOapWlA8kDPAzxz9KW3nUUUdzFbNkPLHJID7QoEezO7JyCd4xx8HxQanS/TT2r3Lyz99riRZC2wJgrGsZGF4x7ePoMeTydrqPQPVRoBI0UsUgmilUAlJFBAODwylWKlT5DGtmO9YzGPZ+WIg4l3qQWLEFdud3AAO7GDn7VsrOpxgjkZHPkfUfagR6fo15+Z6q8SUNG0aoluIlBbHvOXZiwAxjIHuPnjGq3RZOn2tn3Rm3a3bfsOG7Dq/jPGduPPGfmqgSA5wc44P2P3rHdGcZGfpnn/Cg+qkj0hdRNILO9EEMsjymNrdZTG7nc5iYsAAWJbawIBP8qrHkAGSQB9TxWpdXrLLEix7lkLBn3qO2FUsDtJ3NuPHtBx5PFAk1DpScTyTWd0IGnVBMHhEwYoNqyJll2ybeD5BwOOKyvRCpHYRxOQtlN3fcNzSEpIrZORhmaQsT/lTLUr6YTW8cKAq7M0sjeEjQeFwRmRiQAPAAYnxTLuDxkZxnGfigUJ09/XZrksCsttHBsx42PIxOc/IfGMfFJbToW4SxnsWu1eBrZreHMAVowQQC7B/eQDjgDPmrJZAfBzmvqgQ650x6i1jhEmySFopI5Nu4CWEgqSpPuXI5XPz5rU0npSdL4XlzdCZ/Stb7VhEajMqSZXDE49uOSSSc5A4qpooCiiigKgfxOMry2ECpE8U0sgdJ5GjikdYwYkcoCTk7mC+CUFX1auo6XFcRmOeNJY28o6hlOORwfkGgjejtGmtTeJIsEMbRpIlvZytI0bbXVnRXUbS+FwMYLIfvU13m/vdT/8Ahx/8FdO0Xpm2s1K20EcIbG7YoBbGcbj5OMnGT80y20CjpI/1SLPqScN/zsAT/rb/AEgAA/b/AGdtQnUNjNd6rcxNb2lwsUUPZjupnQBHUl5I0RSCS+VL+RsUV1ICletdMWt2FFzBHNt/SXUEr4JwfIBxyM80HP8AUNLf0Wk29y6uRqixMYpmYBAtyFQScNlUwhPB9v1pl1N0raxzaZbxQrFFJeSF0jym4m1kByVIPIUA88jirFenLYJEiwxqkEgliVVCqkg3e5QuBn3N/ia2LnTY5Hjd1DNExeMn+yxUqSP+6xH86CJ1rp62S7sbMxJHZyC4kMQG2OW4VY9gcDzhSzAfO37Un1GMRWev28IxawovaUHKpI8AaaNfoA207fgua6Xq2iw3UZiuIkljPO1wCM/UfQ/cc14x9N2y25tlhRYGUqYlXapB85x8n5Pk0Gv090vbW4EkUSrI6APIcs75wx3sxLHnnk0o6xt0nvrC2uObaRZ3ZCcLLNGsfbV/qAGdgvgkfOKsEQAADwBgftWnrGiQXUfbuYklTOdrrkA/UfQ8+R9aDm9nCtpL1ANPVUMVtAY1jx7ZBBOTgc+4Hnb9RXj0/wBPTK9jcxR2EK91C88d1K0lxHINjI29MSM27IBOdwGK6VpfTltbFzbwpEXCK2xdoIQEIMDjgMf8a1bfoexjm76WkCy53BxGuQ394cYDfcYNA3nYhGKjLBSQPqccD/GuK6NotzPaxXiJYrMGSZ7x7qUTCRXBkEvswM4ZGjJ2gHGOBXbsUkuOh7F5u+9pA0uclzGpJPnceMFvuRmgl+o+mjJe3E7QWuoJtRe1NP25LYqoJVMqyAMDv52nLecYrQbTbG9vNKk9MnZmsZtqSrziMQ9tTknJQFscngk/NXGqdFWVzJ3Z7WGSTjLtGCTgYG4/2sAY92fFbGrdM211GsdxBHIiEFVZRhcce3HjjjA+KCbtoUTWJljACLpMKqF8BRNMAB9sAVGRdL266FZ3Kx7bgta/nB3EgDzpGwVw2VXaxGBgDPFdch0WFH7iRqrdpYMgY/KUkqgA4CjJr4/o7b9hLftL2U27Y+cDYwZfnPDAH+VBKQaHDZavapaRrCs9rcCQLnDmNoShbPlgWPuPPJqH6jXdaPqVrb2dsouN0chMhu2ZbjYT8KGZgSUO725H7dql0yNpUmZQZI1ZUb5VXxuA/faP8KVXPQVhI0rvaQlpuZG2AFjkNnI8EkAnHn5zQJdT0+G71Z4L0K8cdpHJBC59js0kglk2+GZcIvOcA/evC8sIIb7R47baIlnvAArbgp9PIWUEk4w2Rt+PHGMVXa103bXahbmGOYA5G9QSpPnafIzj4NEHTdsnZ2Qxp6csYgihRGXBV9oXjkE5/eg55NplvNa6pdXWPVQz3IWUuQ9v2s+nEZByo2hCMfqLfOa3rjTheXumLex7i2myPLGSQDJm3LKwBGRuJ9p44HHFWF70jZzTrPLbRPMuMOyAnjxnPnHxnx8VvPpsZlWYqDIiMit8hWILD+ZUf4UEv+H9qsMmowRjbFDe4jTJwgeGJyq58LuJOBwMmrGta106ONpHRQrStvkI/tMFC5P32qB/KtmgKKKKAooooCkfUfVItGt1MUkpnkaNViALbljZ/BIHO3GcgDOSQAaeVN9R6dJJeac6IWSGeRpCMe1TbyICf+8wHFB79PdU+peaJ4JLeaArvjkKE7ZASjKY2KkHafB4IIpV/wAr2mf6yf8AwLj/AOKt7TdNkXVLyZlIjkt7ZEbjDMhm3AfPG4f41qf0V1H/AK4l/wDKWv8Aw0FBomuQ3cQmt33xkkA7WXkHB4cA+ftUZ+J+jSRWt1exXt7G6RhljSfbECNqcKFzz5PPkmrPRbKWKIJPO1w+STIyIhIJ4GEAHFKfxG02S40y6hhQvI8eFUYyTuU/Jx4FBqxadLp2WiOoai0gxskuImWPbznMmwLnOOM+K2Y+uUNrdTtFIj2YbvQMV3qyoJMAqSpDKQQwNaXXmkyzNansPdWyF+9bxyBC7FVETHcyhlUhsqT/AGgecUj0/pOZLTWY0s/Ti4jxBCrqwObYLgEHGd+c/GScEjkg8b8SNpi7ljdok/EDbY2Mkm3cE2B9ykgHBfHgk4ppoXVRnkmikt5beaFVcxOUYtG+7aymNipyUIPPBrR1nSpX/hW1Cexco8vj2KLeRCTz/eYDj61mfSpzqN1LGNgk0+OKOU4IEweY+PPG5T4oPqDrdhLFHc2c9qs8giikkaFg0hBKqwjkJUnBA488cUl13UllvbpIra8luLVYQskDxr2g6GUtGZCAC27DIQ2/ao24FIrbo+XOnsNNeOeG8t3ubl50kaTbnuuDvZihb3EnH9kAH4uOndLlTUdTldCsczWxjY4w2yDY+MHPDcc0HxY9T20Gn20sCSyJPtSCNQGlkkfcxBycbsh2dicDDHNMun+pfUNJG8MlvPEFLxSbSdr52srISrKdpGQeCpBxUbofTV1Dp2mOISbixkkdoC6qXSTvIwBzt37ZAwyccYzzVD07ZTS3st9PC1vut47aOJnVnKq7ys77CVBLOABk8Kc4zQPNb1mO1heaXO1ccKu5mZiFVVA8szEAD6mo7+PTzatp6yW89qDFdnbI8ZEnti2nETnlfow43DGeaoOttIknt17IDSwzw3KIW2iRoZFfYSeBuAIBPGcUmT1VzqVjcPZyQRQx3KkySRs26RYwMiNjgErgHJJ54AxkN286/CGR1tbiS2iZkluVCbFKNtcqpcO6IQQzKvGxsZxVWrZGRXIP+TxITLFLpc14TJI0c0d60aOjszqJVMy7GAbacKQcZ5JNdYsItsaLtC4RRtDFguABjJ5OMYz80EvoV+63OrnEkvanj2Rqcn/m0TbUDEKMk/UDJrc0vrEvcJb3FtLayyq7RCRonEgTBYAxOcMAc4Pxnk4pNfaDdldZ7GY5LiRGgfcF3AQRK21gfaTtZQxxgnNK9H6XK6jYzw6a1pHGLgSu8qO5LQ7UL7XY43EgEnJJOQPJDoms6kLe3mnILCGJ5So4JCIXIGfk4qWH4m4WCSSyukiuNqxPtjYvK6lljCB943YIDEAHzwOaf9W2jy2F3HGpZ5LWZFUY5ZomVRz9SQKnNT0OdrXR0WMlre6tHlGR7FjhdXJ5+CQOM0DrQ+qzPNJby28ltMiLKI5DG26JmKh1MbMP1KQR8HHmtQdfp/C01HtNsbZ+XuG73zCEc+PLZr6Gly/xo3Gw9n+HLDv4x3Bcs+3znO058VGzaJfrpH8NFkzGJ0HeEsWyRFullDRru3ElRkhgMAHnOAQvdY6oMUvZht5rmbaJGSLYoRCxVS7yMqgsVbC+TsPwM14v1xF6aKZY5WeaUwJAFUS99S4eNgzBVKmNsktj2+Txmd6w6MD3z3T2cl7HLEiFYrloZInjLDIAkQMjKw+cgqT8mvZNBCWCxDSS0ZuGkNv6sNKnBImDs/8ApMj9KvkbuDnIoPfqnq67TTbqVbSe2mjQEFngYLnd+YpV2DBccgjPuGAa2362khtTPdWcsWJIowu+ORn7jKm4CInwT+nyfik0XTd3PaahEFmhintwlvDc3AndZcPuO7cxVG9o2liQQTx87useqvLJENnJC6XNqdjPGxZY5o2kYbGI2gKeTyfpQNv6UXHbZhptzncFRC8AZgVY7m/NwgBGCCc+4cecbXTvUy3RlQxvDNAyrLFIVJXcu5SCjFWUjOCD8HgUq6/0uWYWxWJ7iBJWNxbxuI2lUowTksoKq5BKE8/fFaX4edPPbXd+/pPSQyi2MSBlYe1JA/KEjdlhnyMngnzQXlFFFAUUUUBRRRQFFFFAUUUUBRRRQFFFFAUUUUBRRRQFFFFAUUUUBRRRQFGKKKAooooCiiigKKKKAoooo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3" name="AutoShape 15" descr="data:image/jpeg;base64,/9j/4AAQSkZJRgABAQAAAQABAAD/2wCEAAkGBhQSERQUEhQWFRUVFBoVGBcXFRkYHBgWGhcYFxoaGh8YHCogIBokGhceIC8gIycvLSwsFx8xNTAqNSYrLCkBCQoKDQwNFg8PFCkcHiQpMCksKSopKSkpLCkpLCkpKSwpKSkpKSkpLCkpKSksLCwpKSwpKSk1KSksKSkpLDUpNf/AABEIAMYA/wMBIgACEQEDEQH/xAAbAAADAAMBAQAAAAAAAAAAAAAABQYBBAcDAv/EAEUQAAIBAwMDAwIEAgYFCwUAAAECAwAEEQUSIQYTMRQiQVFhByMycRWBFiRCUpGhM1RictIXNENVY4KTlLHR0zVzkpW0/8QAFAEBAAAAAAAAAAAAAAAAAAAAAP/EABQRAQAAAAAAAAAAAAAAAAAAAAD/2gAMAwEAAhEDEQA/AO40UUUBRRRQFFFFAUUUUBRRRQFFFFAVjNZrnnWGhGANIL/UjLNIVgt47lFDyuSQiZi9qL5JJ9qrmg6FurIqGuNHjhsbaHUM39wNwRXYsZZm9zBQTjaoOO436FGSRk1T9N2Tw2sEcr9x0jVWfJbLAc8nkgeMnk4yaBlRRUTH+JimIzizujAjusswVCsYR2Rmxv3OBtySqnAz8gigtqK+UcEAjkEZB+orLNigzRUTd/icqxGdbO5e23Kq3A7ao5aQRhgGffsJIw23n/OrUUGaK0takK20zKSCInII8ghCQRUR0DrU4thDcyvI8lkl7BK5yzI8SmVM/JjlP77ZEoOiUUh6Du3l02zkkYu728bMzHJZioJJP1p9QFFFFAUUUUBRRRQFFFFAUUUUBRRRQFFBNYzQZooooCiiigwTXN9P1a69XLdXOm3jye6KBVEJSGDP9nMoJkcjLNj4Cjgc9JIoxQJI7GG+iR7uzXILYjuYonZOcf7QGcA8Hxivq4kNr6eG1tN0TSbG7W2NIEPJcqBjGSeB96cYoxQZrk2gT3M2ly2cNo7d97uIXBkiESrJcTIzN7t+VDH27cnHHmus1q6bpcdvH24VCJuZsAk8uxdjyflmJ/nQLlmkt3tLaOB5IihjebcAIRGgCFgeTuPHB+Ka3lv3I3QkgOpXI8jcCMj78167azQch6lnuodGWzms3T0/pYmn7kZiZY7iFUZAGLsW2rwVGMnJ4welz6lKt1HEsDNE6MzThgFjYZwpXGST9fvWxqelRXEZimQOjFSVJIyVYOvg54ZQf5VtYoNTWYS9vMqjLNE6gfUlCAP8ajbjpyf+E2RjTF5Z28ZVD5Y9kRzQn/fTI/3gp+KvqxtoEfQ1k8OnWkUqlJI7dFZT5DBQCDT2sAVmgKKKKAooooCiiigKKKKAooooCiiigkPxY1GW30m5lgdo5F7e11OCMzxKcfuCR/OubDqbU7ZtGnkvTNHe7FMJjAATdErbiclmIkzv4II+ldi6q6cS/tZLaVmRJNuWTG4bXWQY3Ajyo+PmkV/+FtvLHYI0soGn/wCjwUy/MZ9+V/7MeMeTQWXxXO9V61uEnlRdQ0ZFWRlCStL3FAYjbJiUDeMYOB5zXRMVqyaRCxJaGMknJJjUkn6nigS9Ga5JcpIZbiynKsADZliqgg8PuduT8Uz1zU5IEVoraS5JbBSMoCBgnce4wGOMefmtu3skjz20VM+dqhc/4CvegQy9Qzi3WUWM5kZ9pgDQ71X3e8kvsxwPBz7hQ/UU4txL6CcyF9pg3w7wuCd5Pc27eMec8+KfUUCH+kM/p+76Cff3NnY3w79uM789zbt+MZz9qE6hnNu0psJw4faIC8O9lwPeD3Nu3kjk54PFPqKBFF1BObd5TYzrIrhRAWh3sPb7gQ+zHJ8nPtNEHUE7W8kpsZ1dGAWAtDvcEr7lIfbgZJ5I/Sae0UCG36inaCSQ2E6uhAWEtDvkBIBKkPtAGcnJHisWvUU7QyyNYTo6Y2xM8JaXJ52kPtGPJ3EU/ooJ636luGilc6fcI0ezbGXh3S7jg7SJNo2jk7iPtmvu36hnaCSQ2E6uhAWEvDvkBIBKkSbRjOTkjxT6ignoOpLhoZJDp9wroVCxF4d0m44JUiTaNvk5I+2a+4OoZ2t5JTYzq6MAsJaHfICVBKkPtwMk8kfpNPqKCei6kuDC8h0+4V1ZQIi8O5wfLAiTbgfOTXpD1BObd5TYzrIrBRAWi3uDt9wIfbgZPk59pp7RQT6dSXBgaQ6fcBw4UQl4d7AjO8HubcDxyc19x9QTm3aU2M4kV9ogLw72Ht94IfZt5Pk59pp7RQTw6kuOwZP4fcbxJs7O+HeVxnfnubduePOftX2nUU5tzL6CcSCTYIN0O8rgHeD3Nu3nHnPB4p9RQLtD1OSeMtLbyWzBiuyQoSRgHcO2xGOSPOfaaY0UUBRRRQFFFFAUUUUBRRRQFFFFAVIdd9Yy2MlqsUKyiXvM4JIbtwRiV9mPL7A2AfkCq+ozqr/6to/+/d//AMpoGd/1PifT0iCvHeM/vyf0LA0ysv74Hn4NJrbqHUria6FrFZ9u3uXt8zSTKxKqjZwiEeHH+dIhGbXVtPsTnZHcXE1sfj08ltL+Xn6xyBlA/ulK1bDTtJkutSOoSxJL/EJQoe8eA9vZFg7VlUEbi3OPjGeKC31uS6S1E0tzHavHGzSduLvKz59igy4Yg+NoAZiwAPjL/SpneCJpV2SNGrOn91yoLL/Jsj+VTy9JwTx2rWlzIkMAbs9p4pkJJ/XmdJNzjkBs5GTjzVNaQlEVWdnIGC7BQWP1OxQuT9gB9qD7kkCgljgAZJPwByTUvpP4g2s91JAs8Lf6MRbXyZGZSWA/YgePrVTWna6WqTSygsWlCAgngbAQMcZ+ec0G7UxrV1qaSOYFsewoyGmlmRgAoLFtqFQAc858AVT1zzqfqe2ubtrGW6hhtoSDdb5kjMzeVt13EHZ8yMPsvyaBl01q15fWTSuY7UtIe3JGpkDwL/0iibGAxBwWH6eccg006P1GSa33SMJPzHWOUKE70SthJdo4G4fI4ONwwCK8byC21O2MUF0DEHUM1s8Tj289tgVdChGMoRyOPHFNtLsHiTa80kxzkNIIlIGAAoEMaLgY+mefPgAN2lF51bZwkiW5hjKv2yHlVSHwG28nzhgf2IpvXNNP1fT4LvVvWPboxuRxLs3tF6eLIUEbmGc+0Z5P3oOkxyBgCDkEZBHIIPgivqo3o3UBZaVYrev2mcJCgcHO5yxijI8hggA5/umrE0CvUOqrSB+3PcwRPjdteVFbGM5wTnxTG2uFkRXRgyOoZWByCpGQR9iDmuUT6paRWGqxXLwrevJeb1fHddm39goG9xTtlNpHAH0watun9bhgsdOWaQI00MEUYOffIYkwowPP70FLRRRQFFFFAVjNZpP1L03a3kYF2gdIyXGZHQLxySUYcY+tA3zWa5t0J0bbG6N/bxGGBQ0dsN8hMoIKtcMJGOFYEhF/u+4+Rh9fdemOR4/4fqL7GK747YMjYONynuDKnyDjxQVRNGaieo+oDdaTqDenubfZbSjFxGI2P5ZOVwxyB9aS9422nahYsTgafLc2xJyTBJC25M/WKUkf7rpQdQzWaibK7UXGkoYwzvZSkSFmym2O3yAAdp3ZGcjjHGK2E63YadNcPGvfgd7doVJINysnaRAfOHZkIP0cUFdXw8oXyQOccnHJ8CpPX+s5IJUtoxbd/srLI09x2YkBJUBTgszEq2ABwACTyBSjXOo1vbG2lACsuq20Uiq4kVZEuVU7WHDKRhg3yGFB0avGdEyrOFyv6WYD254OCfGfH3r7lkCqWJwACSfoAMk1y7rHX7u707vemijtJZLZo2aYmbYbmIo7II9mGGPbuyA3k4xQdPe1RmViqllztYqCVzwcHyM/ateXRIGJZoIiSckmNCSfqSRU91F1q0VwbaAW3cRFkka5uRAihywVVwpZnIUngYUbc+cU36W6gF7bLMAFO50dQ4cLIjFGAZeGXIyGHkEH5oGkMKooVFCqPAAAA/YCvupzW+oZxcels4Ulm7QmdpZDHHGhYquSqszMxVsKB4XJNeF71RcxpBEbaMXlw8ipF38xhYwS0pkCZ2bdpxt3ZcCgqqKkD1pKltfGaFEurGEysiuXjcGNpEZWwG2ttIwRkEGvi06wuhLaepto44LwiNGWYu6SGNpF3rsC4YKR7WOPk0Fe0oBAJAJ8DPn9q1ZdGgdizQxMxOSTGpJP3JGa57o+nzT6tezXFvayC3mVQ7NIZIVWAPGIQVwMlgzcj3M2M4FN9I1yRNItJraK2jVolyJ7ho4olIOPewZm5wMH6+aCxtbKOMYjRUBOcKoUZ+vAr3qI0v8AETu2t/JthaaxjZ27Mvdhk/JaVSrhQcEqVIxkEGiz62ugbJ7i2ijgvDHEjLMXkWWSMum5dm3a20jhiRkZPxQW9JtL6aWKW5lYiQz3AnAZB+WREkeAcnnCZzx5qe6n6m1K0DP2bJkaTZCndmMspZj20CiPHcI8gHA5OQBmtzW+pLu3jhZlsYi0amU3N2YlEuPfGmEO7H97P8qCpmtUfG9VbBDDcAcMPBGfkfWvWkvSPUi31qs6gLlnRgGDgMjFDtYABlOMhscginVAu1vRVuIZozhWlgkh7m0FlV1KnHzjnOM84rOmaMkUEETBZOxGiKzKM5RAu4Zzg8fBphRQFFFFAUUUUBUl19pV3cpFFbpG8Jcm4R5WiMiDBWPcqk7GOd3yQoHyaraQdV9ZxaeImmSRhIzLmNQ20KhdmbLD2hFJOMnjxQeekXWoGRFntbaKHBBaO4ZyoCnaFUxAecDyMA/avG8/D9JJHk9XfrvYttS9lVV3EnCqOAozwB4ptqGvxwtbqQW9TL2oyuCM7GkyTn9OEPIz5FMhQSl/0YVsLy2hmnle4hdFNzO0uGKFQAWztXnnFa/W/R0t3YokBVLmOIxqzH2lJIuzMhOP0shJ8fqRD8VZs2AT9KjNO/FOGVEle2vIYJCoWeWEdr3HapLRu20EkDJGOfNBsw9Nyi502Q7dtraywye7ne6QqNvHIzGeePivC76NkbU1mDL6VnjuZE5ybqJGjjIHjbhkY/7UK1ZUo1DqERXdrbFCTciYhgRheyqscjyc7v8AKgQdU9GNJd+qit7S5JiETw3aDHtZmV432Ntb3EEYwQB9K+Zek52tI4xDaQMt9DcGO2BSMRxujHnaN0mFPO0Z4HxmqrWtUFtbTTlSwhheUqDgkIhfA/fFeunXndhjlAIEkavg8kblDY/zoPu6t1kjdHGVdSpH1DAg/wCRrnt50rqT2KWGLUxQ9hVl3yb5I4ZY2XK7cI2xBk5bJGB5yOkV8TSbVJwTgE4Hk4Hgfc0ET1J0Sz3j3UVtZ3RljRJIrtfDJkK8b7GxlWwy452rzxVD0vpzwwBHit4TuY9u1UrGoJ4AyBlseWwMn4rbTU/yBM0cq/l9wxlMyD27tuxckv8AG0Z5o0e6lkhjeeIQyMu5ow+/ZnkKTtGWAxnjznz5oEmsaPdR3hu7IQuzwrDLFMzIGCMzI6uqthhvYEEYIx8ivDUNEvZPTXX9X9ZbtL+WDIImilG0x7yNwYBVO/bjKngA1X0UERJ0pcy2+pPN2hc30HZVEZjHGqxOka7mUEnc5JbHzwOK39T6elkTTQu3NrcRSyZP9lIZIzt45OWH0ra1rrGK3k7IjmuJtu8xW8fcZUJwGbkKoJHG4jNbGg9SJdbwqTRPHt3xzRNG67s7TzwQdp5UnxQamj6JJFcahI23bcyo8eDzhYEjO7jj3Kf5VO/0IuFs9MULBLJYg74JWPakLIU3Z2H3ITlSV+TXQ6M0HPrXo2626t3Ft0a9t1jiWEsEVhbyRYOVBADMPdjnk4HimGodLTPbaXGNm60uLaWX3HG2KJkfbxycnjxn7VY0UEA+mamL6W5a3tZ9pZLbfcughhPBIURH8xxjc2c+FGAOdjUunrt7uO7ENpK7WywvHO7FYHDM7NEwjO4Hdg8AnaP5W9FBO9DaJLa27RzbN7XE0v5eQuJJWcYB8cHxk4+pqioooCiiigKKKKAooooCpDrGMNe6UrAENcTAg8gg2koIP2IqvrSvNJjlkhkdcvAzPGckbWZShOAcH2sRz9aDnBkMF1YWEhy1rfgwk+XtHt7jsnnyUwYj/wDbH1pj1XrLx3Uirf3kIAX8uLThMi5RTw/ZOc+TycEkfGKrr/pqCaeC4kjBmtyTE+5gV3efBww+xzjmmgFBEdG6o8ryhry6uMR52z2XpgvI5Ddtcn4xmp7pDRr290i2tnFvHZvEgZw0jzNEG3FQu0KrMRjdk4B8GusMuRitTSdJjtoUhhXbHGu1FyWwPpliSfPzQQa6Ul62oz3MkqSWtxLFCyzvGLeOOJGR1CMFy24uSwOc48CtS4DX02gG4LhprS5eTY7RliYIGPKEMA3nAI4OKtNW6Fs7mXvTQBnIAY7nUOB4EiqwVwP9oGvXW+kLa7MZuI9xiDrHh3TYHChsbGHOEHPx8UEVdWot4dctIWY28Vh3EVpGk7UklvPvQFyWAIVXwTxuP1r11aFLmLT7QWzXMpslm2m6ktokjCxKWcx8s24gAYOOTxVjadI20VtJbRxBYpQ4kG5iX3rtcs5O8sV43E5r41Pou1uEiSWLIgXbGRJIjKuANu5GDFSFGQTzigg9P1i5h0q+VpDG8GoelDrK0nYhd7cNtkl9xCCVsM3I4+lVi9HW9okskBmV2hkDbriVxISn6mEjkFhjORg80103pS1gilhjhRYpnZ5I+WViyqjcNkAFVAwOOK1dM6Cs7dmaKHBZGjyZJH2owAZU3udoOB+nHigkbEGe20O0kZxBcWrNLtdkMjR26MkZZSGwdzMQDzsrN6pgt9ctI2cwW9oGiDOzmIyW8haMMxLYG1WAJ431a3PSNtJbR2rxBoYgojG5spsGFKuDvDAcbgc8mi26Rto7aS1SICGUMJBubL7xtYs5O8sRxuJzQR7aOtpLpVxE83duJkgmZ55HEkb28jYZWbbwygjaAB9KqFuNR9Rjs2vp+5jd3pO52t3nb29u/bzjOM/NMLjQonEAZc+ndZIvcw2sqlAeDz7WIwc+aYAUEj0g4F7qiSY7xulk8cm3MESxEfVRtZfsc1n8SNYeKzYQH8xpYIm2yrEyRyyhCd7Z7e4ZUORwWz8U213pG1vCrXEQZ1GFdWaNwPoHjIbH2zivmw6OtIYZIY4EEcoxIGy5k4x72clm/meKCU6P0m7gvVPo2tLd43EqtqBug8mVZHAY7g4wwJHkNz4qXh0pU0E6grzepgeV4n78uE23jrtCBtm0jOcjJ3Hmum6P0LZ2sglhixIAQrNJJJsB4ITuMQoxxx8V7Ho+29GbLt/1dt2U3vzukMre7du/WSfP+VBP9Z9Pyz3IdoGvLYRBfTx3TW7RyhmJkwGVX3DaBluNvA80ve6iuhptrGZ0tJnullR5ZBIXgB/Id95cjeW4D8iMDOKrdZ6JtLqQSzxEyABdyySRkqCSFJjYZHJ4P1r0uekbWS2W2aFeyhBRFyuxhn3KykMGyT7gc8nnmgUdHx9i8vbONnNvCtu8as7P2mkR90YLkttwisATxu+hqwpfomgQWkZjt4wiltx5LFmOBuZmJZmwByT8UwoCiiigKKKKAooooCiiigKUa71PBZmLvsV7rFEwrNlgpbGFBOSBgADJOAPNN6iuvb4Q3elyMHYLcykiNGkbHppRwqAscZzwPANA+0LqmC77giLBoyA6SRvE67s7SVcA4IHB+1H9MLL/AFy2/wDMRf8AFSXp92utRmvUSVIPSx2yGWNozKwkeUuFcBtqhwoJAyS2PFJD0Pe/6poP/kpf/eg6LZ30cyb4nSRTkbkYMMjzypIqO129vZdVFpbXS26CyFwSbdZtzd9o8e5lIGMfPx96oeltOkgtwkqW0bBmO21jMcWCcjCtzn6/epXWunvVa4NzXEaDTR74ZJIst6lvaXTGeDnbn6Gg39N647UU/r3RTb3YtGljUiNyyoyOQSdnD4YZIXB5pknXFt2XmLSJGjKmZIJULs36RGrIGck8AKDSfqzp+OC0tYbaMhRqNq5A3OT+eGd3JyxPyWY/zrf63t3Bs7hUeVLW6EsiIu5thikj3qo5YoXDYHOM4oNq26riuYLhoGYSRRsWR42jkjOwspZJACAcZBxg4pP0l+IkElvZLNK5mmiiVpDC4jadkGU7mwR7y2RgHyMeeK8LeRru6u7yNJVg/h/plMkbRmaQNJIWVXAYhQ23JHJY48Umtrw3WlWenRRXK3Gy0DM1vJGsKxPFI0hdwFxiM4wSSSOKC41jrW3tpDHIJyVAZjHbTSKqkZyzIhHj6Gl/VnVYhXT5o5gIJrpQ7KNweFoZXAHBPJC428nxSnqGeR76eK4fUFj2x+lSyWQLKCmZC7xr+oPx7mUKMHwc0rsFeLTNCZopT2rlWdUid3VRFcAnYoLfP0oL7Seq4LruiJnV4hllkieN1U52vskUEqcHB+1JF6hkZdHZJzItzKRI/aEfdX08rglOdnuUHAPxXzpkxvL+W8jSVYEsTbBpI2iMsjSdw7VcBiqAYyR5cgeDSvRrRxa9PAowKSe8FT7f6tMPdxxycc0Ffp2trm9aScFLeYqxaMRiFREjlS2feBndv4/Vj4pDJ18s97p8ds0qpLLLv328kayRi3d1KtIgyNwB9pz/ACpff6PLNba2kaMWa+WRVxjuqiWzsq587gjL+5xWzea6Ly/0xoYrgLHPMXeS3kiVSbaQbTvA5B444+9A+v8Ar+1hkZJDMoRtryemm7SHOPdJs24/2s4+9b+udTQWioZWOZCRGiI0juQMnYiAscDknwPmuadWPLMmopcNqJnHfEMECyLbmAKe0zFF2MpHLbmyTlcZwDQTzG0ubK7lSVoP4cbYmOJ5DFKWikBZUBYBwpXOPKgHzQNei+o2u5787nMUc6LErxmMopgRmBV1DD3k/q/9Kea1rUdrH3Jd5BYKBHG8rFiCQAsak/B58VO9CzNJdalKY5YxJcRsolQoxUW8a5wfHjx5HyAcitj8QLqZIYjE0yRGdRcSQJvlSDa+SgCk/qCgsASASaBnoXU0N3v7RYNHjfHJG8TpuGV3K4BwQDg+Dg88Uu/EXqhrCwlmQEvwiYQuFduAzY4CjzzwTgfIpF0FbY1K6dPWGNrWDa933N7EPLnHc9wX6KQPk4wQS1/FmFn0m5VFZmPbwFBYn8+I8Ac+B/lQeWkdWLb2wa4lvLhpJH277F1k9oTcNkUQwoJyC394jJxw2XrS2Ns1yHPaRxG5KMrRuWVCJFYBlwWGcjgHPilPXd3Kstspe5itGEnde0Rmk7o2dpSUVnVDluVHJGK0OhtDWWLVIJFuO1POV/rJYysj28almLc5+meRwOCMALW+1eOKSGNid87lIwBkkqjOxP0UKpyf2pVddfWccxieRsq4jeQRuYo5DgBHlC7FbJAwTxnnFJOho555xLdIwaxh9EpYf6Sbd+fMufKsiRYP3alckrw6fd6Y0E8l1K1ykZELFJRPJIyTGTGwKBIC24gjYftQWmsdaW1rMIZnYSNF3VVY3csu/ZhQgJZs/wBkDwCfAJptYXgljSRQwDqGAdSjAH4ZW5B+xqStbF01qHduYJpBjMhBwXFxH8+NxwTirWgKKKKAooooCl9/oiTS28rlt1u7SJg4G5kaM7uORtY0wqc6q1qZJba1tiizXTSYkkUusccSBpG2gjc3KgDIGW58UFFis1JdMahdetuba6ljm7MEDqyQ9rJkMuSw3tz7B4OPoBXh/SnU/wDquL/9lH/8VBaGll/1DbQMEnuIYmIyFkmRCQSRkBmBIyCM/avvQ7yaWINcQiCTJBRZRMAAeDuUAc/THFQfVF3bx66DdQmdDpoAVbc3GG9S/O0K2OMjP3oOkxyhwGUggjIIOQR9iK+sVzGCe4srR5LeIW63OqRCC3lXb24ZWjjIZRnt72DNtAyu76091G+vbZYomngluLu4EUR7BjjhURs8jFe4TJhUOAWBJI+KCumkCqWY4ABJJ+AOSa+LK6SWNJI2DI6h1YeGUjII+xFSEOrXCPdWV3JHNItkbmOVIzHvjO+Ng6bmAZWA5BwQw44NJNF1S8s9Lsbt5YGtVhtkeAQtu7Uhji39wvzINwbG0DyOeDQdQIrWu76OIxiRwplftoCf1PgttH3wpP8AKo3rDqSWG4KR3scZVQwgWwlunOR/0hjf2KT44H860dW1uS8ttFuIwiSzXaMA24or9icHgHJUEEgZGeOR5oOkMcDNaQ1mHEJEqETnERDBhIdpb2kcH2gn+VT+marcx3ctndSRzMbU3UUiRGL2hzG6Mu9gcErg55BOaSWV4ZYen5GCgvLuIRQigm1m8KvAH2FB0KC7RywV1Yo21wrA7WwDtYDwcEHB+CK+bjUI45I43cK8pKxqfLlVLED9lBNR39Kmt4tWmKIxgvBHGoUJvZ44FTeVGSd8gBY84/atS+tLxNR0o3dxFLunnIWOAxbG9LJkBjI25f3AP/pQdF20YrmnVnW01rLcNHeRSdjcxtksZZAABu2yzo+EfHknGPkU+1XX55poLWzeOGSW2N28siGTtxZVFCoCAzs7/JwAp80FJa38bvIiOGaJgrqPKMVDAH91IP8AOtkiovoGORbrVBM6ySC5i3MiGNT/AFaLBClmxxj5POa3uvurRYQRtuRGmmESvIrMkeVZmdlT3MAqnCjySOQM0FNigiuedIdemeW4g9THdGO2Nwk0du8HIJVkdHJGQShBHkE15WPUmoLa2N7NLA0U7W8ckKwkNtnZU7nc3/rBOdoUL5HOM0HSMUAUVFWl/f3vcmtZreGFJpYokkgaUy9pjGXkYSKUBdTgKOBjzQWoFGKj7nUby5up4bSWGBbTtq7SQmUyyunc2/rXbGFK8jJyT9K0pus7ia202S37ccl1ctBIrgugKJMHHGGIDxEjBGcAZ5zQXtYRwQCCCD4I5zUTb315vvrKaeJpUtlninSDaAshkUq0Zcg4Kcc8g80o6Ye8tdCNz6lHVNO7kMXp1XtMqbly2478AY5AzQdPoqLku72O2e5uL21hUxIQPTMyRMWXkt3A0jFSVCgLlmGBxg6vRXWMs149pLL6gem76TG0ktDxII2UpIfcPepDDHgigvqKKKApH1J061wYZYZezcW7M0chQSLh12OjqSMqwx4IIKg08rBNBE9J2E0eqX3qJDMzW9r+Z2xGpIM+VQDPA+5J55Nbv/Jbpf8AqUP/AOJ/96qFcHkHI+orO6g09I0aG1iEVvGsUYJIVRgZPJNaI6dP8R9ZvGPSC22bec94y7t2fHOMY/nToGsNIB5OPjn60CnqbQTdpEocJ27mGfJXOe1IH2+R5xjNHUnT/qkj2yGGWGUTRSgBtjgFeVP6lKsVK55Bps0gGMnGTgZ+T9B96+e+v1HnHn5Hkfv9qCd07pOQGeW5nE1xPD2N4iEaRxjcQqLkn9TliS3Jx4xS7TugbgRW9tcXiy2sAi/KW3EbOYdpRXfecoGUNgAE4GT9bTvDBORgeTnxjzWTIAM5GMZznjH1oJi56SnF3NPbXfZW52GZTAsjbo0EYMbM2Fyo+VYAjOOcVpJ+H0i2dhbx3IR7KQSCXs7gxCSqPYW/7T6/FWgkGcZ584+1ZZgOTxQTuj9LypJLPdTie4ki7IZYxGkcQJbaigk5LHcSSScAcAVr2PRJjh02Pug+gbcTsx3Pynj493t/Xn58Uw0vqPvXl3bbABbLAQ4bO/vI7+McY248nOfinIkGSM8jyPp+9BMydDq8d/HJISt7N3gVGDGQkaqRknJVow2a8IekLprm1nubxZfTO7BVtxEGDxNHk4Ynd7s5zjjGPmq7NY7gzjPOM4+31/agib78P7hku4Ib0R290ZnKG3VnDzA7xvLfo3Hxt3YOARwaYah0lKTby21wIbiCD05dohIkkR2Eqy7gRhkDAhuOfOapWlA8kDPAzxz9KW3nUUUdzFbNkPLHJID7QoEezO7JyCd4xx8HxQanS/TT2r3Lyz99riRZC2wJgrGsZGF4x7ePoMeTydrqPQPVRoBI0UsUgmilUAlJFBAODwylWKlT5DGtmO9YzGPZ+WIg4l3qQWLEFdud3AAO7GDn7VsrOpxgjkZHPkfUfagR6fo15+Z6q8SUNG0aoluIlBbHvOXZiwAxjIHuPnjGq3RZOn2tn3Rm3a3bfsOG7Dq/jPGduPPGfmqgSA5wc44P2P3rHdGcZGfpnn/Cg+qkj0hdRNILO9EEMsjymNrdZTG7nc5iYsAAWJbawIBP8qrHkAGSQB9TxWpdXrLLEix7lkLBn3qO2FUsDtJ3NuPHtBx5PFAk1DpScTyTWd0IGnVBMHhEwYoNqyJll2ybeD5BwOOKyvRCpHYRxOQtlN3fcNzSEpIrZORhmaQsT/lTLUr6YTW8cKAq7M0sjeEjQeFwRmRiQAPAAYnxTLuDxkZxnGfigUJ09/XZrksCsttHBsx42PIxOc/IfGMfFJbToW4SxnsWu1eBrZreHMAVowQQC7B/eQDjgDPmrJZAfBzmvqgQ650x6i1jhEmySFopI5Nu4CWEgqSpPuXI5XPz5rU0npSdL4XlzdCZ/Stb7VhEajMqSZXDE49uOSSSc5A4qpooCiiigKgfxOMry2ECpE8U0sgdJ5GjikdYwYkcoCTk7mC+CUFX1auo6XFcRmOeNJY28o6hlOORwfkGgjejtGmtTeJIsEMbRpIlvZytI0bbXVnRXUbS+FwMYLIfvU13m/vdT/8Ahx/8FdO0Xpm2s1K20EcIbG7YoBbGcbj5OMnGT80y20CjpI/1SLPqScN/zsAT/rb/AEgAA/b/AGdtQnUNjNd6rcxNb2lwsUUPZjupnQBHUl5I0RSCS+VL+RsUV1ICletdMWt2FFzBHNt/SXUEr4JwfIBxyM80HP8AUNLf0Wk29y6uRqixMYpmYBAtyFQScNlUwhPB9v1pl1N0raxzaZbxQrFFJeSF0jym4m1kByVIPIUA88jirFenLYJEiwxqkEgliVVCqkg3e5QuBn3N/ia2LnTY5Hjd1DNExeMn+yxUqSP+6xH86CJ1rp62S7sbMxJHZyC4kMQG2OW4VY9gcDzhSzAfO37Un1GMRWev28IxawovaUHKpI8AaaNfoA207fgua6Xq2iw3UZiuIkljPO1wCM/UfQ/cc14x9N2y25tlhRYGUqYlXapB85x8n5Pk0Gv090vbW4EkUSrI6APIcs75wx3sxLHnnk0o6xt0nvrC2uObaRZ3ZCcLLNGsfbV/qAGdgvgkfOKsEQAADwBgftWnrGiQXUfbuYklTOdrrkA/UfQ8+R9aDm9nCtpL1ANPVUMVtAY1jx7ZBBOTgc+4Hnb9RXj0/wBPTK9jcxR2EK91C88d1K0lxHINjI29MSM27IBOdwGK6VpfTltbFzbwpEXCK2xdoIQEIMDjgMf8a1bfoexjm76WkCy53BxGuQ394cYDfcYNA3nYhGKjLBSQPqccD/GuK6NotzPaxXiJYrMGSZ7x7qUTCRXBkEvswM4ZGjJ2gHGOBXbsUkuOh7F5u+9pA0uclzGpJPnceMFvuRmgl+o+mjJe3E7QWuoJtRe1NP25LYqoJVMqyAMDv52nLecYrQbTbG9vNKk9MnZmsZtqSrziMQ9tTknJQFscngk/NXGqdFWVzJ3Z7WGSTjLtGCTgYG4/2sAY92fFbGrdM211GsdxBHIiEFVZRhcce3HjjjA+KCbtoUTWJljACLpMKqF8BRNMAB9sAVGRdL266FZ3Kx7bgta/nB3EgDzpGwVw2VXaxGBgDPFdch0WFH7iRqrdpYMgY/KUkqgA4CjJr4/o7b9hLftL2U27Y+cDYwZfnPDAH+VBKQaHDZavapaRrCs9rcCQLnDmNoShbPlgWPuPPJqH6jXdaPqVrb2dsouN0chMhu2ZbjYT8KGZgSUO725H7dql0yNpUmZQZI1ZUb5VXxuA/faP8KVXPQVhI0rvaQlpuZG2AFjkNnI8EkAnHn5zQJdT0+G71Z4L0K8cdpHJBC59js0kglk2+GZcIvOcA/evC8sIIb7R47baIlnvAArbgp9PIWUEk4w2Rt+PHGMVXa103bXahbmGOYA5G9QSpPnafIzj4NEHTdsnZ2Qxp6csYgihRGXBV9oXjkE5/eg55NplvNa6pdXWPVQz3IWUuQ9v2s+nEZByo2hCMfqLfOa3rjTheXumLex7i2myPLGSQDJm3LKwBGRuJ9p44HHFWF70jZzTrPLbRPMuMOyAnjxnPnHxnx8VvPpsZlWYqDIiMit8hWILD+ZUf4UEv+H9qsMmowRjbFDe4jTJwgeGJyq58LuJOBwMmrGta106ONpHRQrStvkI/tMFC5P32qB/KtmgKKKKAooooCkfUfVItGt1MUkpnkaNViALbljZ/BIHO3GcgDOSQAaeVN9R6dJJeac6IWSGeRpCMe1TbyICf+8wHFB79PdU+peaJ4JLeaArvjkKE7ZASjKY2KkHafB4IIpV/wAr2mf6yf8AwLj/AOKt7TdNkXVLyZlIjkt7ZEbjDMhm3AfPG4f41qf0V1H/AK4l/wDKWv8Aw0FBomuQ3cQmt33xkkA7WXkHB4cA+ftUZ+J+jSRWt1exXt7G6RhljSfbECNqcKFzz5PPkmrPRbKWKIJPO1w+STIyIhIJ4GEAHFKfxG02S40y6hhQvI8eFUYyTuU/Jx4FBqxadLp2WiOoai0gxskuImWPbznMmwLnOOM+K2Y+uUNrdTtFIj2YbvQMV3qyoJMAqSpDKQQwNaXXmkyzNansPdWyF+9bxyBC7FVETHcyhlUhsqT/AGgecUj0/pOZLTWY0s/Ti4jxBCrqwObYLgEHGd+c/GScEjkg8b8SNpi7ljdok/EDbY2Mkm3cE2B9ykgHBfHgk4ppoXVRnkmikt5beaFVcxOUYtG+7aymNipyUIPPBrR1nSpX/hW1Cexco8vj2KLeRCTz/eYDj61mfSpzqN1LGNgk0+OKOU4IEweY+PPG5T4oPqDrdhLFHc2c9qs8giikkaFg0hBKqwjkJUnBA488cUl13UllvbpIra8luLVYQskDxr2g6GUtGZCAC27DIQ2/ao24FIrbo+XOnsNNeOeG8t3ubl50kaTbnuuDvZihb3EnH9kAH4uOndLlTUdTldCsczWxjY4w2yDY+MHPDcc0HxY9T20Gn20sCSyJPtSCNQGlkkfcxBycbsh2dicDDHNMun+pfUNJG8MlvPEFLxSbSdr52srISrKdpGQeCpBxUbofTV1Dp2mOISbixkkdoC6qXSTvIwBzt37ZAwyccYzzVD07ZTS3st9PC1vut47aOJnVnKq7ys77CVBLOABk8Kc4zQPNb1mO1heaXO1ccKu5mZiFVVA8szEAD6mo7+PTzatp6yW89qDFdnbI8ZEnti2nETnlfow43DGeaoOttIknt17IDSwzw3KIW2iRoZFfYSeBuAIBPGcUmT1VzqVjcPZyQRQx3KkySRs26RYwMiNjgErgHJJ54AxkN286/CGR1tbiS2iZkluVCbFKNtcqpcO6IQQzKvGxsZxVWrZGRXIP+TxITLFLpc14TJI0c0d60aOjszqJVMy7GAbacKQcZ5JNdYsItsaLtC4RRtDFguABjJ5OMYz80EvoV+63OrnEkvanj2Rqcn/m0TbUDEKMk/UDJrc0vrEvcJb3FtLayyq7RCRonEgTBYAxOcMAc4Pxnk4pNfaDdldZ7GY5LiRGgfcF3AQRK21gfaTtZQxxgnNK9H6XK6jYzw6a1pHGLgSu8qO5LQ7UL7XY43EgEnJJOQPJDoms6kLe3mnILCGJ5So4JCIXIGfk4qWH4m4WCSSyukiuNqxPtjYvK6lljCB943YIDEAHzwOaf9W2jy2F3HGpZ5LWZFUY5ZomVRz9SQKnNT0OdrXR0WMlre6tHlGR7FjhdXJ5+CQOM0DrQ+qzPNJby28ltMiLKI5DG26JmKh1MbMP1KQR8HHmtQdfp/C01HtNsbZ+XuG73zCEc+PLZr6Gly/xo3Gw9n+HLDv4x3Bcs+3znO058VGzaJfrpH8NFkzGJ0HeEsWyRFullDRru3ElRkhgMAHnOAQvdY6oMUvZht5rmbaJGSLYoRCxVS7yMqgsVbC+TsPwM14v1xF6aKZY5WeaUwJAFUS99S4eNgzBVKmNsktj2+Txmd6w6MD3z3T2cl7HLEiFYrloZInjLDIAkQMjKw+cgqT8mvZNBCWCxDSS0ZuGkNv6sNKnBImDs/8ApMj9KvkbuDnIoPfqnq67TTbqVbSe2mjQEFngYLnd+YpV2DBccgjPuGAa2362khtTPdWcsWJIowu+ORn7jKm4CInwT+nyfik0XTd3PaahEFmhintwlvDc3AndZcPuO7cxVG9o2liQQTx87useqvLJENnJC6XNqdjPGxZY5o2kYbGI2gKeTyfpQNv6UXHbZhptzncFRC8AZgVY7m/NwgBGCCc+4cecbXTvUy3RlQxvDNAyrLFIVJXcu5SCjFWUjOCD8HgUq6/0uWYWxWJ7iBJWNxbxuI2lUowTksoKq5BKE8/fFaX4edPPbXd+/pPSQyi2MSBlYe1JA/KEjdlhnyMngnzQXlFFFAUUUUBRRRQFFFFAUUUUBRRRQFFFFAUUUUBRRRQFFFFAUUUUBRRRQFGKKKAooooCiiigKKKKAoooo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5" name="AutoShape 17" descr="data:image/jpeg;base64,/9j/4AAQSkZJRgABAQAAAQABAAD/2wCEAAkGBhQSERQUEhQWFRUVFBoVGBcXFRkYHBgWGhcYFxoaGh8YHCogIBokGhceIC8gIycvLSwsFx8xNTAqNSYrLCkBCQoKDQwNFg8PFCkcHiQpMCksKSopKSkpLCkpLCkpKSwpKSkpKSkpLCkpKSksLCwpKSwpKSk1KSksKSkpLDUpNf/AABEIAMYA/wMBIgACEQEDEQH/xAAbAAADAAMBAQAAAAAAAAAAAAAABQYBBAcDAv/EAEUQAAIBAwMDAwIEAgYFCwUAAAECAwAEEQUSIQYTMRQiQVFhByMycRWBFiRCUpGhM1RictIXNENVY4KTlLHR0zVzkpW0/8QAFAEBAAAAAAAAAAAAAAAAAAAAAP/EABQRAQAAAAAAAAAAAAAAAAAAAAD/2gAMAwEAAhEDEQA/AO40UUUBRRRQFFFFAUUUUBRRRQFFFFAVjNZrnnWGhGANIL/UjLNIVgt47lFDyuSQiZi9qL5JJ9qrmg6FurIqGuNHjhsbaHUM39wNwRXYsZZm9zBQTjaoOO436FGSRk1T9N2Tw2sEcr9x0jVWfJbLAc8nkgeMnk4yaBlRRUTH+JimIzizujAjusswVCsYR2Rmxv3OBtySqnAz8gigtqK+UcEAjkEZB+orLNigzRUTd/icqxGdbO5e23Kq3A7ao5aQRhgGffsJIw23n/OrUUGaK0takK20zKSCInII8ghCQRUR0DrU4thDcyvI8lkl7BK5yzI8SmVM/JjlP77ZEoOiUUh6Du3l02zkkYu728bMzHJZioJJP1p9QFFFFAUUUUBRRRQFFFFAUUUUBRRRQFFBNYzQZooooCiiigwTXN9P1a69XLdXOm3jye6KBVEJSGDP9nMoJkcjLNj4Cjgc9JIoxQJI7GG+iR7uzXILYjuYonZOcf7QGcA8Hxivq4kNr6eG1tN0TSbG7W2NIEPJcqBjGSeB96cYoxQZrk2gT3M2ly2cNo7d97uIXBkiESrJcTIzN7t+VDH27cnHHmus1q6bpcdvH24VCJuZsAk8uxdjyflmJ/nQLlmkt3tLaOB5IihjebcAIRGgCFgeTuPHB+Ka3lv3I3QkgOpXI8jcCMj78167azQch6lnuodGWzms3T0/pYmn7kZiZY7iFUZAGLsW2rwVGMnJ4welz6lKt1HEsDNE6MzThgFjYZwpXGST9fvWxqelRXEZimQOjFSVJIyVYOvg54ZQf5VtYoNTWYS9vMqjLNE6gfUlCAP8ajbjpyf+E2RjTF5Z28ZVD5Y9kRzQn/fTI/3gp+KvqxtoEfQ1k8OnWkUqlJI7dFZT5DBQCDT2sAVmgKKKKAooooCiiigKKKKAooooCiiigkPxY1GW30m5lgdo5F7e11OCMzxKcfuCR/OubDqbU7ZtGnkvTNHe7FMJjAATdErbiclmIkzv4II+ldi6q6cS/tZLaVmRJNuWTG4bXWQY3Ajyo+PmkV/+FtvLHYI0soGn/wCjwUy/MZ9+V/7MeMeTQWXxXO9V61uEnlRdQ0ZFWRlCStL3FAYjbJiUDeMYOB5zXRMVqyaRCxJaGMknJJjUkn6nigS9Ga5JcpIZbiynKsADZliqgg8PuduT8Uz1zU5IEVoraS5JbBSMoCBgnce4wGOMefmtu3skjz20VM+dqhc/4CvegQy9Qzi3WUWM5kZ9pgDQ71X3e8kvsxwPBz7hQ/UU4txL6CcyF9pg3w7wuCd5Pc27eMec8+KfUUCH+kM/p+76Cff3NnY3w79uM789zbt+MZz9qE6hnNu0psJw4faIC8O9lwPeD3Nu3kjk54PFPqKBFF1BObd5TYzrIrhRAWh3sPb7gQ+zHJ8nPtNEHUE7W8kpsZ1dGAWAtDvcEr7lIfbgZJ5I/Sae0UCG36inaCSQ2E6uhAWEtDvkBIBKkPtAGcnJHisWvUU7QyyNYTo6Y2xM8JaXJ52kPtGPJ3EU/ooJ636luGilc6fcI0ezbGXh3S7jg7SJNo2jk7iPtmvu36hnaCSQ2E6uhAWEvDvkBIBKkSbRjOTkjxT6ignoOpLhoZJDp9wroVCxF4d0m44JUiTaNvk5I+2a+4OoZ2t5JTYzq6MAsJaHfICVBKkPtwMk8kfpNPqKCei6kuDC8h0+4V1ZQIi8O5wfLAiTbgfOTXpD1BObd5TYzrIrBRAWi3uDt9wIfbgZPk59pp7RQT6dSXBgaQ6fcBw4UQl4d7AjO8HubcDxyc19x9QTm3aU2M4kV9ogLw72Ht94IfZt5Pk59pp7RQTw6kuOwZP4fcbxJs7O+HeVxnfnubduePOftX2nUU5tzL6CcSCTYIN0O8rgHeD3Nu3nHnPB4p9RQLtD1OSeMtLbyWzBiuyQoSRgHcO2xGOSPOfaaY0UUBRRRQFFFFAUUUUBRRRQFFFFAVIdd9Yy2MlqsUKyiXvM4JIbtwRiV9mPL7A2AfkCq+ozqr/6to/+/d//AMpoGd/1PifT0iCvHeM/vyf0LA0ysv74Hn4NJrbqHUria6FrFZ9u3uXt8zSTKxKqjZwiEeHH+dIhGbXVtPsTnZHcXE1sfj08ltL+Xn6xyBlA/ulK1bDTtJkutSOoSxJL/EJQoe8eA9vZFg7VlUEbi3OPjGeKC31uS6S1E0tzHavHGzSduLvKz59igy4Yg+NoAZiwAPjL/SpneCJpV2SNGrOn91yoLL/Jsj+VTy9JwTx2rWlzIkMAbs9p4pkJJ/XmdJNzjkBs5GTjzVNaQlEVWdnIGC7BQWP1OxQuT9gB9qD7kkCgljgAZJPwByTUvpP4g2s91JAs8Lf6MRbXyZGZSWA/YgePrVTWna6WqTSygsWlCAgngbAQMcZ+ec0G7UxrV1qaSOYFsewoyGmlmRgAoLFtqFQAc858AVT1zzqfqe2ubtrGW6hhtoSDdb5kjMzeVt13EHZ8yMPsvyaBl01q15fWTSuY7UtIe3JGpkDwL/0iibGAxBwWH6eccg006P1GSa33SMJPzHWOUKE70SthJdo4G4fI4ONwwCK8byC21O2MUF0DEHUM1s8Tj289tgVdChGMoRyOPHFNtLsHiTa80kxzkNIIlIGAAoEMaLgY+mefPgAN2lF51bZwkiW5hjKv2yHlVSHwG28nzhgf2IpvXNNP1fT4LvVvWPboxuRxLs3tF6eLIUEbmGc+0Z5P3oOkxyBgCDkEZBHIIPgivqo3o3UBZaVYrev2mcJCgcHO5yxijI8hggA5/umrE0CvUOqrSB+3PcwRPjdteVFbGM5wTnxTG2uFkRXRgyOoZWByCpGQR9iDmuUT6paRWGqxXLwrevJeb1fHddm39goG9xTtlNpHAH0watun9bhgsdOWaQI00MEUYOffIYkwowPP70FLRRRQFFFFAVjNZpP1L03a3kYF2gdIyXGZHQLxySUYcY+tA3zWa5t0J0bbG6N/bxGGBQ0dsN8hMoIKtcMJGOFYEhF/u+4+Rh9fdemOR4/4fqL7GK747YMjYONynuDKnyDjxQVRNGaieo+oDdaTqDenubfZbSjFxGI2P5ZOVwxyB9aS9422nahYsTgafLc2xJyTBJC25M/WKUkf7rpQdQzWaibK7UXGkoYwzvZSkSFmym2O3yAAdp3ZGcjjHGK2E63YadNcPGvfgd7doVJINysnaRAfOHZkIP0cUFdXw8oXyQOccnHJ8CpPX+s5IJUtoxbd/srLI09x2YkBJUBTgszEq2ABwACTyBSjXOo1vbG2lACsuq20Uiq4kVZEuVU7WHDKRhg3yGFB0avGdEyrOFyv6WYD254OCfGfH3r7lkCqWJwACSfoAMk1y7rHX7u707vemijtJZLZo2aYmbYbmIo7II9mGGPbuyA3k4xQdPe1RmViqllztYqCVzwcHyM/ateXRIGJZoIiSckmNCSfqSRU91F1q0VwbaAW3cRFkka5uRAihywVVwpZnIUngYUbc+cU36W6gF7bLMAFO50dQ4cLIjFGAZeGXIyGHkEH5oGkMKooVFCqPAAAA/YCvupzW+oZxcels4Ulm7QmdpZDHHGhYquSqszMxVsKB4XJNeF71RcxpBEbaMXlw8ipF38xhYwS0pkCZ2bdpxt3ZcCgqqKkD1pKltfGaFEurGEysiuXjcGNpEZWwG2ttIwRkEGvi06wuhLaepto44LwiNGWYu6SGNpF3rsC4YKR7WOPk0Fe0oBAJAJ8DPn9q1ZdGgdizQxMxOSTGpJP3JGa57o+nzT6tezXFvayC3mVQ7NIZIVWAPGIQVwMlgzcj3M2M4FN9I1yRNItJraK2jVolyJ7ho4olIOPewZm5wMH6+aCxtbKOMYjRUBOcKoUZ+vAr3qI0v8AETu2t/JthaaxjZ27Mvdhk/JaVSrhQcEqVIxkEGiz62ugbJ7i2ijgvDHEjLMXkWWSMum5dm3a20jhiRkZPxQW9JtL6aWKW5lYiQz3AnAZB+WREkeAcnnCZzx5qe6n6m1K0DP2bJkaTZCndmMspZj20CiPHcI8gHA5OQBmtzW+pLu3jhZlsYi0amU3N2YlEuPfGmEO7H97P8qCpmtUfG9VbBDDcAcMPBGfkfWvWkvSPUi31qs6gLlnRgGDgMjFDtYABlOMhscginVAu1vRVuIZozhWlgkh7m0FlV1KnHzjnOM84rOmaMkUEETBZOxGiKzKM5RAu4Zzg8fBphRQFFFFAUUUUBUl19pV3cpFFbpG8Jcm4R5WiMiDBWPcqk7GOd3yQoHyaraQdV9ZxaeImmSRhIzLmNQ20KhdmbLD2hFJOMnjxQeekXWoGRFntbaKHBBaO4ZyoCnaFUxAecDyMA/avG8/D9JJHk9XfrvYttS9lVV3EnCqOAozwB4ptqGvxwtbqQW9TL2oyuCM7GkyTn9OEPIz5FMhQSl/0YVsLy2hmnle4hdFNzO0uGKFQAWztXnnFa/W/R0t3YokBVLmOIxqzH2lJIuzMhOP0shJ8fqRD8VZs2AT9KjNO/FOGVEle2vIYJCoWeWEdr3HapLRu20EkDJGOfNBsw9Nyi502Q7dtraywye7ne6QqNvHIzGeePivC76NkbU1mDL6VnjuZE5ybqJGjjIHjbhkY/7UK1ZUo1DqERXdrbFCTciYhgRheyqscjyc7v8AKgQdU9GNJd+qit7S5JiETw3aDHtZmV432Ntb3EEYwQB9K+Zek52tI4xDaQMt9DcGO2BSMRxujHnaN0mFPO0Z4HxmqrWtUFtbTTlSwhheUqDgkIhfA/fFeunXndhjlAIEkavg8kblDY/zoPu6t1kjdHGVdSpH1DAg/wCRrnt50rqT2KWGLUxQ9hVl3yb5I4ZY2XK7cI2xBk5bJGB5yOkV8TSbVJwTgE4Hk4Hgfc0ET1J0Sz3j3UVtZ3RljRJIrtfDJkK8b7GxlWwy452rzxVD0vpzwwBHit4TuY9u1UrGoJ4AyBlseWwMn4rbTU/yBM0cq/l9wxlMyD27tuxckv8AG0Z5o0e6lkhjeeIQyMu5ow+/ZnkKTtGWAxnjznz5oEmsaPdR3hu7IQuzwrDLFMzIGCMzI6uqthhvYEEYIx8ivDUNEvZPTXX9X9ZbtL+WDIImilG0x7yNwYBVO/bjKngA1X0UERJ0pcy2+pPN2hc30HZVEZjHGqxOka7mUEnc5JbHzwOK39T6elkTTQu3NrcRSyZP9lIZIzt45OWH0ra1rrGK3k7IjmuJtu8xW8fcZUJwGbkKoJHG4jNbGg9SJdbwqTRPHt3xzRNG67s7TzwQdp5UnxQamj6JJFcahI23bcyo8eDzhYEjO7jj3Kf5VO/0IuFs9MULBLJYg74JWPakLIU3Z2H3ITlSV+TXQ6M0HPrXo2626t3Ft0a9t1jiWEsEVhbyRYOVBADMPdjnk4HimGodLTPbaXGNm60uLaWX3HG2KJkfbxycnjxn7VY0UEA+mamL6W5a3tZ9pZLbfcughhPBIURH8xxjc2c+FGAOdjUunrt7uO7ENpK7WywvHO7FYHDM7NEwjO4Hdg8AnaP5W9FBO9DaJLa27RzbN7XE0v5eQuJJWcYB8cHxk4+pqioooCiiigKKKKAooooCpDrGMNe6UrAENcTAg8gg2koIP2IqvrSvNJjlkhkdcvAzPGckbWZShOAcH2sRz9aDnBkMF1YWEhy1rfgwk+XtHt7jsnnyUwYj/wDbH1pj1XrLx3Uirf3kIAX8uLThMi5RTw/ZOc+TycEkfGKrr/pqCaeC4kjBmtyTE+5gV3efBww+xzjmmgFBEdG6o8ryhry6uMR52z2XpgvI5Ddtcn4xmp7pDRr290i2tnFvHZvEgZw0jzNEG3FQu0KrMRjdk4B8GusMuRitTSdJjtoUhhXbHGu1FyWwPpliSfPzQQa6Ul62oz3MkqSWtxLFCyzvGLeOOJGR1CMFy24uSwOc48CtS4DX02gG4LhprS5eTY7RliYIGPKEMA3nAI4OKtNW6Fs7mXvTQBnIAY7nUOB4EiqwVwP9oGvXW+kLa7MZuI9xiDrHh3TYHChsbGHOEHPx8UEVdWot4dctIWY28Vh3EVpGk7UklvPvQFyWAIVXwTxuP1r11aFLmLT7QWzXMpslm2m6ktokjCxKWcx8s24gAYOOTxVjadI20VtJbRxBYpQ4kG5iX3rtcs5O8sV43E5r41Pou1uEiSWLIgXbGRJIjKuANu5GDFSFGQTzigg9P1i5h0q+VpDG8GoelDrK0nYhd7cNtkl9xCCVsM3I4+lVi9HW9okskBmV2hkDbriVxISn6mEjkFhjORg80103pS1gilhjhRYpnZ5I+WViyqjcNkAFVAwOOK1dM6Cs7dmaKHBZGjyZJH2owAZU3udoOB+nHigkbEGe20O0kZxBcWrNLtdkMjR26MkZZSGwdzMQDzsrN6pgt9ctI2cwW9oGiDOzmIyW8haMMxLYG1WAJ431a3PSNtJbR2rxBoYgojG5spsGFKuDvDAcbgc8mi26Rto7aS1SICGUMJBubL7xtYs5O8sRxuJzQR7aOtpLpVxE83duJkgmZ55HEkb28jYZWbbwygjaAB9KqFuNR9Rjs2vp+5jd3pO52t3nb29u/bzjOM/NMLjQonEAZc+ndZIvcw2sqlAeDz7WIwc+aYAUEj0g4F7qiSY7xulk8cm3MESxEfVRtZfsc1n8SNYeKzYQH8xpYIm2yrEyRyyhCd7Z7e4ZUORwWz8U213pG1vCrXEQZ1GFdWaNwPoHjIbH2zivmw6OtIYZIY4EEcoxIGy5k4x72clm/meKCU6P0m7gvVPo2tLd43EqtqBug8mVZHAY7g4wwJHkNz4qXh0pU0E6grzepgeV4n78uE23jrtCBtm0jOcjJ3Hmum6P0LZ2sglhixIAQrNJJJsB4ITuMQoxxx8V7Ho+29GbLt/1dt2U3vzukMre7du/WSfP+VBP9Z9Pyz3IdoGvLYRBfTx3TW7RyhmJkwGVX3DaBluNvA80ve6iuhptrGZ0tJnullR5ZBIXgB/Id95cjeW4D8iMDOKrdZ6JtLqQSzxEyABdyySRkqCSFJjYZHJ4P1r0uekbWS2W2aFeyhBRFyuxhn3KykMGyT7gc8nnmgUdHx9i8vbONnNvCtu8as7P2mkR90YLkttwisATxu+hqwpfomgQWkZjt4wiltx5LFmOBuZmJZmwByT8UwoCiiigKKKKAooooCiiigKUa71PBZmLvsV7rFEwrNlgpbGFBOSBgADJOAPNN6iuvb4Q3elyMHYLcykiNGkbHppRwqAscZzwPANA+0LqmC77giLBoyA6SRvE67s7SVcA4IHB+1H9MLL/AFy2/wDMRf8AFSXp92utRmvUSVIPSx2yGWNozKwkeUuFcBtqhwoJAyS2PFJD0Pe/6poP/kpf/eg6LZ30cyb4nSRTkbkYMMjzypIqO129vZdVFpbXS26CyFwSbdZtzd9o8e5lIGMfPx96oeltOkgtwkqW0bBmO21jMcWCcjCtzn6/epXWunvVa4NzXEaDTR74ZJIst6lvaXTGeDnbn6Gg39N647UU/r3RTb3YtGljUiNyyoyOQSdnD4YZIXB5pknXFt2XmLSJGjKmZIJULs36RGrIGck8AKDSfqzp+OC0tYbaMhRqNq5A3OT+eGd3JyxPyWY/zrf63t3Bs7hUeVLW6EsiIu5thikj3qo5YoXDYHOM4oNq26riuYLhoGYSRRsWR42jkjOwspZJACAcZBxg4pP0l+IkElvZLNK5mmiiVpDC4jadkGU7mwR7y2RgHyMeeK8LeRru6u7yNJVg/h/plMkbRmaQNJIWVXAYhQ23JHJY48Umtrw3WlWenRRXK3Gy0DM1vJGsKxPFI0hdwFxiM4wSSSOKC41jrW3tpDHIJyVAZjHbTSKqkZyzIhHj6Gl/VnVYhXT5o5gIJrpQ7KNweFoZXAHBPJC428nxSnqGeR76eK4fUFj2x+lSyWQLKCmZC7xr+oPx7mUKMHwc0rsFeLTNCZopT2rlWdUid3VRFcAnYoLfP0oL7Seq4LruiJnV4hllkieN1U52vskUEqcHB+1JF6hkZdHZJzItzKRI/aEfdX08rglOdnuUHAPxXzpkxvL+W8jSVYEsTbBpI2iMsjSdw7VcBiqAYyR5cgeDSvRrRxa9PAowKSe8FT7f6tMPdxxycc0Ffp2trm9aScFLeYqxaMRiFREjlS2feBndv4/Vj4pDJ18s97p8ds0qpLLLv328kayRi3d1KtIgyNwB9pz/ACpff6PLNba2kaMWa+WRVxjuqiWzsq587gjL+5xWzea6Ly/0xoYrgLHPMXeS3kiVSbaQbTvA5B444+9A+v8Ar+1hkZJDMoRtryemm7SHOPdJs24/2s4+9b+udTQWioZWOZCRGiI0juQMnYiAscDknwPmuadWPLMmopcNqJnHfEMECyLbmAKe0zFF2MpHLbmyTlcZwDQTzG0ubK7lSVoP4cbYmOJ5DFKWikBZUBYBwpXOPKgHzQNei+o2u5787nMUc6LErxmMopgRmBV1DD3k/q/9Kea1rUdrH3Jd5BYKBHG8rFiCQAsak/B58VO9CzNJdalKY5YxJcRsolQoxUW8a5wfHjx5HyAcitj8QLqZIYjE0yRGdRcSQJvlSDa+SgCk/qCgsASASaBnoXU0N3v7RYNHjfHJG8TpuGV3K4BwQDg+Dg88Uu/EXqhrCwlmQEvwiYQuFduAzY4CjzzwTgfIpF0FbY1K6dPWGNrWDa933N7EPLnHc9wX6KQPk4wQS1/FmFn0m5VFZmPbwFBYn8+I8Ac+B/lQeWkdWLb2wa4lvLhpJH277F1k9oTcNkUQwoJyC394jJxw2XrS2Ns1yHPaRxG5KMrRuWVCJFYBlwWGcjgHPilPXd3Kstspe5itGEnde0Rmk7o2dpSUVnVDluVHJGK0OhtDWWLVIJFuO1POV/rJYysj28almLc5+meRwOCMALW+1eOKSGNid87lIwBkkqjOxP0UKpyf2pVddfWccxieRsq4jeQRuYo5DgBHlC7FbJAwTxnnFJOho555xLdIwaxh9EpYf6Sbd+fMufKsiRYP3alckrw6fd6Y0E8l1K1ykZELFJRPJIyTGTGwKBIC24gjYftQWmsdaW1rMIZnYSNF3VVY3csu/ZhQgJZs/wBkDwCfAJptYXgljSRQwDqGAdSjAH4ZW5B+xqStbF01qHduYJpBjMhBwXFxH8+NxwTirWgKKKKAooooCl9/oiTS28rlt1u7SJg4G5kaM7uORtY0wqc6q1qZJba1tiizXTSYkkUusccSBpG2gjc3KgDIGW58UFFis1JdMahdetuba6ljm7MEDqyQ9rJkMuSw3tz7B4OPoBXh/SnU/wDquL/9lH/8VBaGll/1DbQMEnuIYmIyFkmRCQSRkBmBIyCM/avvQ7yaWINcQiCTJBRZRMAAeDuUAc/THFQfVF3bx66DdQmdDpoAVbc3GG9S/O0K2OMjP3oOkxyhwGUggjIIOQR9iK+sVzGCe4srR5LeIW63OqRCC3lXb24ZWjjIZRnt72DNtAyu76091G+vbZYomngluLu4EUR7BjjhURs8jFe4TJhUOAWBJI+KCumkCqWY4ABJJ+AOSa+LK6SWNJI2DI6h1YeGUjII+xFSEOrXCPdWV3JHNItkbmOVIzHvjO+Ng6bmAZWA5BwQw44NJNF1S8s9Lsbt5YGtVhtkeAQtu7Uhji39wvzINwbG0DyOeDQdQIrWu76OIxiRwplftoCf1PgttH3wpP8AKo3rDqSWG4KR3scZVQwgWwlunOR/0hjf2KT44H860dW1uS8ttFuIwiSzXaMA24or9icHgHJUEEgZGeOR5oOkMcDNaQ1mHEJEqETnERDBhIdpb2kcH2gn+VT+marcx3ctndSRzMbU3UUiRGL2hzG6Mu9gcErg55BOaSWV4ZYen5GCgvLuIRQigm1m8KvAH2FB0KC7RywV1Yo21wrA7WwDtYDwcEHB+CK+bjUI45I43cK8pKxqfLlVLED9lBNR39Kmt4tWmKIxgvBHGoUJvZ44FTeVGSd8gBY84/atS+tLxNR0o3dxFLunnIWOAxbG9LJkBjI25f3AP/pQdF20YrmnVnW01rLcNHeRSdjcxtksZZAABu2yzo+EfHknGPkU+1XX55poLWzeOGSW2N28siGTtxZVFCoCAzs7/JwAp80FJa38bvIiOGaJgrqPKMVDAH91IP8AOtkiovoGORbrVBM6ySC5i3MiGNT/AFaLBClmxxj5POa3uvurRYQRtuRGmmESvIrMkeVZmdlT3MAqnCjySOQM0FNigiuedIdemeW4g9THdGO2Nwk0du8HIJVkdHJGQShBHkE15WPUmoLa2N7NLA0U7W8ckKwkNtnZU7nc3/rBOdoUL5HOM0HSMUAUVFWl/f3vcmtZreGFJpYokkgaUy9pjGXkYSKUBdTgKOBjzQWoFGKj7nUby5up4bSWGBbTtq7SQmUyyunc2/rXbGFK8jJyT9K0pus7ia202S37ccl1ctBIrgugKJMHHGGIDxEjBGcAZ5zQXtYRwQCCCD4I5zUTb315vvrKaeJpUtlninSDaAshkUq0Zcg4Kcc8g80o6Ye8tdCNz6lHVNO7kMXp1XtMqbly2478AY5AzQdPoqLku72O2e5uL21hUxIQPTMyRMWXkt3A0jFSVCgLlmGBxg6vRXWMs149pLL6gem76TG0ktDxII2UpIfcPepDDHgigvqKKKApH1J061wYZYZezcW7M0chQSLh12OjqSMqwx4IIKg08rBNBE9J2E0eqX3qJDMzW9r+Z2xGpIM+VQDPA+5J55Nbv/Jbpf8AqUP/AOJ/96qFcHkHI+orO6g09I0aG1iEVvGsUYJIVRgZPJNaI6dP8R9ZvGPSC22bec94y7t2fHOMY/nToGsNIB5OPjn60CnqbQTdpEocJ27mGfJXOe1IH2+R5xjNHUnT/qkj2yGGWGUTRSgBtjgFeVP6lKsVK55Bps0gGMnGTgZ+T9B96+e+v1HnHn5Hkfv9qCd07pOQGeW5nE1xPD2N4iEaRxjcQqLkn9TliS3Jx4xS7TugbgRW9tcXiy2sAi/KW3EbOYdpRXfecoGUNgAE4GT9bTvDBORgeTnxjzWTIAM5GMZznjH1oJi56SnF3NPbXfZW52GZTAsjbo0EYMbM2Fyo+VYAjOOcVpJ+H0i2dhbx3IR7KQSCXs7gxCSqPYW/7T6/FWgkGcZ584+1ZZgOTxQTuj9LypJLPdTie4ki7IZYxGkcQJbaigk5LHcSSScAcAVr2PRJjh02Pug+gbcTsx3Pynj493t/Xn58Uw0vqPvXl3bbABbLAQ4bO/vI7+McY248nOfinIkGSM8jyPp+9BMydDq8d/HJISt7N3gVGDGQkaqRknJVow2a8IekLprm1nubxZfTO7BVtxEGDxNHk4Ynd7s5zjjGPmq7NY7gzjPOM4+31/agib78P7hku4Ib0R290ZnKG3VnDzA7xvLfo3Hxt3YOARwaYah0lKTby21wIbiCD05dohIkkR2Eqy7gRhkDAhuOfOapWlA8kDPAzxz9KW3nUUUdzFbNkPLHJID7QoEezO7JyCd4xx8HxQanS/TT2r3Lyz99riRZC2wJgrGsZGF4x7ePoMeTydrqPQPVRoBI0UsUgmilUAlJFBAODwylWKlT5DGtmO9YzGPZ+WIg4l3qQWLEFdud3AAO7GDn7VsrOpxgjkZHPkfUfagR6fo15+Z6q8SUNG0aoluIlBbHvOXZiwAxjIHuPnjGq3RZOn2tn3Rm3a3bfsOG7Dq/jPGduPPGfmqgSA5wc44P2P3rHdGcZGfpnn/Cg+qkj0hdRNILO9EEMsjymNrdZTG7nc5iYsAAWJbawIBP8qrHkAGSQB9TxWpdXrLLEix7lkLBn3qO2FUsDtJ3NuPHtBx5PFAk1DpScTyTWd0IGnVBMHhEwYoNqyJll2ybeD5BwOOKyvRCpHYRxOQtlN3fcNzSEpIrZORhmaQsT/lTLUr6YTW8cKAq7M0sjeEjQeFwRmRiQAPAAYnxTLuDxkZxnGfigUJ09/XZrksCsttHBsx42PIxOc/IfGMfFJbToW4SxnsWu1eBrZreHMAVowQQC7B/eQDjgDPmrJZAfBzmvqgQ650x6i1jhEmySFopI5Nu4CWEgqSpPuXI5XPz5rU0npSdL4XlzdCZ/Stb7VhEajMqSZXDE49uOSSSc5A4qpooCiiigKgfxOMry2ECpE8U0sgdJ5GjikdYwYkcoCTk7mC+CUFX1auo6XFcRmOeNJY28o6hlOORwfkGgjejtGmtTeJIsEMbRpIlvZytI0bbXVnRXUbS+FwMYLIfvU13m/vdT/8Ahx/8FdO0Xpm2s1K20EcIbG7YoBbGcbj5OMnGT80y20CjpI/1SLPqScN/zsAT/rb/AEgAA/b/AGdtQnUNjNd6rcxNb2lwsUUPZjupnQBHUl5I0RSCS+VL+RsUV1ICletdMWt2FFzBHNt/SXUEr4JwfIBxyM80HP8AUNLf0Wk29y6uRqixMYpmYBAtyFQScNlUwhPB9v1pl1N0raxzaZbxQrFFJeSF0jym4m1kByVIPIUA88jirFenLYJEiwxqkEgliVVCqkg3e5QuBn3N/ia2LnTY5Hjd1DNExeMn+yxUqSP+6xH86CJ1rp62S7sbMxJHZyC4kMQG2OW4VY9gcDzhSzAfO37Un1GMRWev28IxawovaUHKpI8AaaNfoA207fgua6Xq2iw3UZiuIkljPO1wCM/UfQ/cc14x9N2y25tlhRYGUqYlXapB85x8n5Pk0Gv090vbW4EkUSrI6APIcs75wx3sxLHnnk0o6xt0nvrC2uObaRZ3ZCcLLNGsfbV/qAGdgvgkfOKsEQAADwBgftWnrGiQXUfbuYklTOdrrkA/UfQ8+R9aDm9nCtpL1ANPVUMVtAY1jx7ZBBOTgc+4Hnb9RXj0/wBPTK9jcxR2EK91C88d1K0lxHINjI29MSM27IBOdwGK6VpfTltbFzbwpEXCK2xdoIQEIMDjgMf8a1bfoexjm76WkCy53BxGuQ394cYDfcYNA3nYhGKjLBSQPqccD/GuK6NotzPaxXiJYrMGSZ7x7qUTCRXBkEvswM4ZGjJ2gHGOBXbsUkuOh7F5u+9pA0uclzGpJPnceMFvuRmgl+o+mjJe3E7QWuoJtRe1NP25LYqoJVMqyAMDv52nLecYrQbTbG9vNKk9MnZmsZtqSrziMQ9tTknJQFscngk/NXGqdFWVzJ3Z7WGSTjLtGCTgYG4/2sAY92fFbGrdM211GsdxBHIiEFVZRhcce3HjjjA+KCbtoUTWJljACLpMKqF8BRNMAB9sAVGRdL266FZ3Kx7bgta/nB3EgDzpGwVw2VXaxGBgDPFdch0WFH7iRqrdpYMgY/KUkqgA4CjJr4/o7b9hLftL2U27Y+cDYwZfnPDAH+VBKQaHDZavapaRrCs9rcCQLnDmNoShbPlgWPuPPJqH6jXdaPqVrb2dsouN0chMhu2ZbjYT8KGZgSUO725H7dql0yNpUmZQZI1ZUb5VXxuA/faP8KVXPQVhI0rvaQlpuZG2AFjkNnI8EkAnHn5zQJdT0+G71Z4L0K8cdpHJBC59js0kglk2+GZcIvOcA/evC8sIIb7R47baIlnvAArbgp9PIWUEk4w2Rt+PHGMVXa103bXahbmGOYA5G9QSpPnafIzj4NEHTdsnZ2Qxp6csYgihRGXBV9oXjkE5/eg55NplvNa6pdXWPVQz3IWUuQ9v2s+nEZByo2hCMfqLfOa3rjTheXumLex7i2myPLGSQDJm3LKwBGRuJ9p44HHFWF70jZzTrPLbRPMuMOyAnjxnPnHxnx8VvPpsZlWYqDIiMit8hWILD+ZUf4UEv+H9qsMmowRjbFDe4jTJwgeGJyq58LuJOBwMmrGta106ONpHRQrStvkI/tMFC5P32qB/KtmgKKKKAooooCkfUfVItGt1MUkpnkaNViALbljZ/BIHO3GcgDOSQAaeVN9R6dJJeac6IWSGeRpCMe1TbyICf+8wHFB79PdU+peaJ4JLeaArvjkKE7ZASjKY2KkHafB4IIpV/wAr2mf6yf8AwLj/AOKt7TdNkXVLyZlIjkt7ZEbjDMhm3AfPG4f41qf0V1H/AK4l/wDKWv8Aw0FBomuQ3cQmt33xkkA7WXkHB4cA+ftUZ+J+jSRWt1exXt7G6RhljSfbECNqcKFzz5PPkmrPRbKWKIJPO1w+STIyIhIJ4GEAHFKfxG02S40y6hhQvI8eFUYyTuU/Jx4FBqxadLp2WiOoai0gxskuImWPbznMmwLnOOM+K2Y+uUNrdTtFIj2YbvQMV3qyoJMAqSpDKQQwNaXXmkyzNansPdWyF+9bxyBC7FVETHcyhlUhsqT/AGgecUj0/pOZLTWY0s/Ti4jxBCrqwObYLgEHGd+c/GScEjkg8b8SNpi7ljdok/EDbY2Mkm3cE2B9ykgHBfHgk4ppoXVRnkmikt5beaFVcxOUYtG+7aymNipyUIPPBrR1nSpX/hW1Cexco8vj2KLeRCTz/eYDj61mfSpzqN1LGNgk0+OKOU4IEweY+PPG5T4oPqDrdhLFHc2c9qs8giikkaFg0hBKqwjkJUnBA488cUl13UllvbpIra8luLVYQskDxr2g6GUtGZCAC27DIQ2/ao24FIrbo+XOnsNNeOeG8t3ubl50kaTbnuuDvZihb3EnH9kAH4uOndLlTUdTldCsczWxjY4w2yDY+MHPDcc0HxY9T20Gn20sCSyJPtSCNQGlkkfcxBycbsh2dicDDHNMun+pfUNJG8MlvPEFLxSbSdr52srISrKdpGQeCpBxUbofTV1Dp2mOISbixkkdoC6qXSTvIwBzt37ZAwyccYzzVD07ZTS3st9PC1vut47aOJnVnKq7ys77CVBLOABk8Kc4zQPNb1mO1heaXO1ccKu5mZiFVVA8szEAD6mo7+PTzatp6yW89qDFdnbI8ZEnti2nETnlfow43DGeaoOttIknt17IDSwzw3KIW2iRoZFfYSeBuAIBPGcUmT1VzqVjcPZyQRQx3KkySRs26RYwMiNjgErgHJJ54AxkN286/CGR1tbiS2iZkluVCbFKNtcqpcO6IQQzKvGxsZxVWrZGRXIP+TxITLFLpc14TJI0c0d60aOjszqJVMy7GAbacKQcZ5JNdYsItsaLtC4RRtDFguABjJ5OMYz80EvoV+63OrnEkvanj2Rqcn/m0TbUDEKMk/UDJrc0vrEvcJb3FtLayyq7RCRonEgTBYAxOcMAc4Pxnk4pNfaDdldZ7GY5LiRGgfcF3AQRK21gfaTtZQxxgnNK9H6XK6jYzw6a1pHGLgSu8qO5LQ7UL7XY43EgEnJJOQPJDoms6kLe3mnILCGJ5So4JCIXIGfk4qWH4m4WCSSyukiuNqxPtjYvK6lljCB943YIDEAHzwOaf9W2jy2F3HGpZ5LWZFUY5ZomVRz9SQKnNT0OdrXR0WMlre6tHlGR7FjhdXJ5+CQOM0DrQ+qzPNJby28ltMiLKI5DG26JmKh1MbMP1KQR8HHmtQdfp/C01HtNsbZ+XuG73zCEc+PLZr6Gly/xo3Gw9n+HLDv4x3Bcs+3znO058VGzaJfrpH8NFkzGJ0HeEsWyRFullDRru3ElRkhgMAHnOAQvdY6oMUvZht5rmbaJGSLYoRCxVS7yMqgsVbC+TsPwM14v1xF6aKZY5WeaUwJAFUS99S4eNgzBVKmNsktj2+Txmd6w6MD3z3T2cl7HLEiFYrloZInjLDIAkQMjKw+cgqT8mvZNBCWCxDSS0ZuGkNv6sNKnBImDs/8ApMj9KvkbuDnIoPfqnq67TTbqVbSe2mjQEFngYLnd+YpV2DBccgjPuGAa2362khtTPdWcsWJIowu+ORn7jKm4CInwT+nyfik0XTd3PaahEFmhintwlvDc3AndZcPuO7cxVG9o2liQQTx87useqvLJENnJC6XNqdjPGxZY5o2kYbGI2gKeTyfpQNv6UXHbZhptzncFRC8AZgVY7m/NwgBGCCc+4cecbXTvUy3RlQxvDNAyrLFIVJXcu5SCjFWUjOCD8HgUq6/0uWYWxWJ7iBJWNxbxuI2lUowTksoKq5BKE8/fFaX4edPPbXd+/pPSQyi2MSBlYe1JA/KEjdlhnyMngnzQXlFFFAUUUUBRRRQFFFFAUUUUBRRRQFFFFAUUUUBRRRQFFFFAUUUUBRRRQFGKKKAooooCiiigKKKKAoooo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48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1124744"/>
            <a:ext cx="36861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88640"/>
            <a:ext cx="75608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RESUMEN DE LAS</a:t>
            </a:r>
          </a:p>
          <a:p>
            <a:pPr algn="ctr"/>
            <a:r>
              <a:rPr lang="es-EC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ENCUESTAS</a:t>
            </a:r>
            <a:endParaRPr lang="en-US" sz="36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475656" y="1340768"/>
          <a:ext cx="648072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5058" name="Picture 2" descr="http://us.123rf.com/400wm/400/400/daniilantiq/daniilantiq1201/daniilantiq120100325/12115595-tabla-que-muestra-una-hoja-de-calculo-y-un-papel-con-graficos-estadisticos-rodeado-de-algunos-grafi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1628800"/>
            <a:ext cx="2369840" cy="17773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1855</TotalTime>
  <Words>1527</Words>
  <Application>Microsoft Office PowerPoint</Application>
  <PresentationFormat>On-screen Show (4:3)</PresentationFormat>
  <Paragraphs>410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Equity</vt:lpstr>
      <vt:lpstr>Worksheet</vt:lpstr>
      <vt:lpstr>  “PLAN DE IMPLEMENTACIÓN DE UNA CAJA DE AHORRO Y CRÉDITO PARA LOS EMPLEADOS DE LA EMPRESA WÄRTSILÄ ECUADOR S.A”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Wartsila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“PLAN DE IMPLEMENTACIÓN DE UNA CAJA DE AHORRO Y CRÉDITO PARA LOS EMPLEADOS DE LA EMPRESA WÄRTSILÄ ECUADOR S.A”</dc:title>
  <dc:creator>PMA066</dc:creator>
  <cp:lastModifiedBy>PMA066</cp:lastModifiedBy>
  <cp:revision>103</cp:revision>
  <dcterms:created xsi:type="dcterms:W3CDTF">2014-02-23T12:14:02Z</dcterms:created>
  <dcterms:modified xsi:type="dcterms:W3CDTF">2014-05-12T03:58:46Z</dcterms:modified>
</cp:coreProperties>
</file>