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handoutMasterIdLst>
    <p:handoutMasterId r:id="rId41"/>
  </p:handoutMasterIdLst>
  <p:sldIdLst>
    <p:sldId id="256" r:id="rId3"/>
    <p:sldId id="389" r:id="rId4"/>
    <p:sldId id="390" r:id="rId5"/>
    <p:sldId id="259" r:id="rId6"/>
    <p:sldId id="260" r:id="rId7"/>
    <p:sldId id="386" r:id="rId8"/>
    <p:sldId id="391" r:id="rId9"/>
    <p:sldId id="261" r:id="rId10"/>
    <p:sldId id="388" r:id="rId11"/>
    <p:sldId id="383" r:id="rId12"/>
    <p:sldId id="400" r:id="rId13"/>
    <p:sldId id="262" r:id="rId14"/>
    <p:sldId id="363" r:id="rId15"/>
    <p:sldId id="392" r:id="rId16"/>
    <p:sldId id="394" r:id="rId17"/>
    <p:sldId id="395" r:id="rId18"/>
    <p:sldId id="396" r:id="rId19"/>
    <p:sldId id="372" r:id="rId20"/>
    <p:sldId id="374" r:id="rId21"/>
    <p:sldId id="375" r:id="rId22"/>
    <p:sldId id="376" r:id="rId23"/>
    <p:sldId id="397" r:id="rId24"/>
    <p:sldId id="398" r:id="rId25"/>
    <p:sldId id="378" r:id="rId26"/>
    <p:sldId id="379" r:id="rId27"/>
    <p:sldId id="381" r:id="rId28"/>
    <p:sldId id="382" r:id="rId29"/>
    <p:sldId id="364" r:id="rId30"/>
    <p:sldId id="366" r:id="rId31"/>
    <p:sldId id="342" r:id="rId32"/>
    <p:sldId id="367" r:id="rId33"/>
    <p:sldId id="368" r:id="rId34"/>
    <p:sldId id="365" r:id="rId35"/>
    <p:sldId id="399" r:id="rId36"/>
    <p:sldId id="318" r:id="rId37"/>
    <p:sldId id="371" r:id="rId38"/>
    <p:sldId id="349" r:id="rId3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9C9"/>
    <a:srgbClr val="DEDEDE"/>
    <a:srgbClr val="E4E4E4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934" autoAdjust="0"/>
    <p:restoredTop sz="99812" autoAdjust="0"/>
  </p:normalViewPr>
  <p:slideViewPr>
    <p:cSldViewPr>
      <p:cViewPr varScale="1">
        <p:scale>
          <a:sx n="71" d="100"/>
          <a:sy n="71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CCA54A5-95C8-435B-99AB-CFDC3AC9C68A}" type="datetimeFigureOut">
              <a:rPr lang="es-ES"/>
              <a:pPr>
                <a:defRPr/>
              </a:pPr>
              <a:t>22/12/2014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9F6A0D2-3C30-4DED-A4FE-97254A03EC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855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0597C5D-8DF6-4B86-981F-E6BA400CA50F}" type="datetimeFigureOut">
              <a:rPr lang="es-ES"/>
              <a:pPr>
                <a:defRPr/>
              </a:pPr>
              <a:t>22/12/2014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C95F5794-E542-4665-9AEF-F0B6DAFB15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280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F5794-E542-4665-9AEF-F0B6DAFB1565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481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F5794-E542-4665-9AEF-F0B6DAFB1565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151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F5794-E542-4665-9AEF-F0B6DAFB1565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1938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F5794-E542-4665-9AEF-F0B6DAFB1565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99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2E991-1C7A-4792-A379-D9EC48A00190}" type="datetimeFigureOut">
              <a:rPr lang="es-ES"/>
              <a:pPr>
                <a:defRPr/>
              </a:pPr>
              <a:t>22/12/2014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FE329-8B81-49E2-AEA3-B894BBC9BF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BEE30-070D-4815-9B1A-E6D1A1345835}" type="datetimeFigureOut">
              <a:rPr lang="es-ES"/>
              <a:pPr>
                <a:defRPr/>
              </a:pPr>
              <a:t>22/12/2014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D6055-7D5F-42EE-BF2E-AA943A312B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EA50-8088-4669-8A43-474BD7CFF1EB}" type="datetimeFigureOut">
              <a:rPr lang="es-ES"/>
              <a:pPr>
                <a:defRPr/>
              </a:pPr>
              <a:t>22/12/2014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3454-3637-48D2-A76F-CEA958C8A7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5D2DB-DE59-4D0C-87F0-124255995D77}" type="datetimeFigureOut">
              <a:rPr lang="es-ES"/>
              <a:pPr>
                <a:defRPr/>
              </a:pPr>
              <a:t>22/12/2014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13C4F-71BB-4BA8-A016-F5C617F91D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32D75-8370-408B-A7C0-62C0467CB7A5}" type="datetimeFigureOut">
              <a:rPr lang="es-ES"/>
              <a:pPr>
                <a:defRPr/>
              </a:pPr>
              <a:t>22/12/2014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5DFF4-6EA8-4002-9B47-427319D8D1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DA3B7-0B4E-4BF0-9970-7873E59CF8F3}" type="datetimeFigureOut">
              <a:rPr lang="es-ES"/>
              <a:pPr>
                <a:defRPr/>
              </a:pPr>
              <a:t>22/12/2014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4E2BF-8C15-4A59-9DC5-EB39292763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9DC6-1803-4187-A466-BFAF4A3E67F9}" type="datetimeFigureOut">
              <a:rPr lang="es-ES"/>
              <a:pPr>
                <a:defRPr/>
              </a:pPr>
              <a:t>22/12/2014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9C2F6-1391-45C5-90ED-C6D569C74E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E2D24-1225-46AD-8BB3-6C6FDBEDDF24}" type="datetimeFigureOut">
              <a:rPr lang="es-ES"/>
              <a:pPr>
                <a:defRPr/>
              </a:pPr>
              <a:t>22/12/2014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F80DA-13E1-438E-9D5A-92AECB4C7C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05AC2-C983-41C8-8796-91FCB67FE4BA}" type="datetimeFigureOut">
              <a:rPr lang="es-ES"/>
              <a:pPr>
                <a:defRPr/>
              </a:pPr>
              <a:t>22/12/2014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6AD19-409A-4078-9145-07B4A00348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D3F60-D62D-4FD2-878A-6ACE4D945524}" type="datetimeFigureOut">
              <a:rPr lang="es-ES"/>
              <a:pPr>
                <a:defRPr/>
              </a:pPr>
              <a:t>22/12/2014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B2DC8-0FD6-4006-A3E3-CC91B889DA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491D5-F974-4A57-B9C9-957AA2B34CA8}" type="datetimeFigureOut">
              <a:rPr lang="es-ES"/>
              <a:pPr>
                <a:defRPr/>
              </a:pPr>
              <a:t>22/12/2014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2847-6DC3-49E8-B403-0495451055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9FCC6-50F8-4D77-9DE7-446F98FF0651}" type="datetimeFigureOut">
              <a:rPr lang="es-ES"/>
              <a:pPr>
                <a:defRPr/>
              </a:pPr>
              <a:t>22/12/2014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4BD29-A77A-47FB-A8C7-3CDFDA46E3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1A000-A234-40B0-AF40-C0ED08C7A728}" type="datetimeFigureOut">
              <a:rPr lang="es-ES"/>
              <a:pPr>
                <a:defRPr/>
              </a:pPr>
              <a:t>22/12/2014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D361C-AE9A-4FC3-A5E6-9594E0B97D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27129-1AFC-430F-9A0A-4B5BD01DAB01}" type="datetimeFigureOut">
              <a:rPr lang="es-ES"/>
              <a:pPr>
                <a:defRPr/>
              </a:pPr>
              <a:t>22/12/2014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8556-859B-47E1-9092-5F927BC84E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8B5F5-0CA5-41CF-94CA-DC34333A219B}" type="datetimeFigureOut">
              <a:rPr lang="es-ES"/>
              <a:pPr>
                <a:defRPr/>
              </a:pPr>
              <a:t>22/12/2014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742C6-CBB5-48B6-9B31-0E14DB38C6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F43A1-05E7-46EC-A5A4-5218BA838434}" type="datetimeFigureOut">
              <a:rPr lang="es-ES"/>
              <a:pPr>
                <a:defRPr/>
              </a:pPr>
              <a:t>22/12/2014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C75ED-EE3E-49C4-80AE-37C4B7D27D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75C12-1674-49E9-ACB9-042AE7D3F188}" type="datetimeFigureOut">
              <a:rPr lang="es-ES"/>
              <a:pPr>
                <a:defRPr/>
              </a:pPr>
              <a:t>22/12/2014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4F23F-E5C0-4F93-9EB9-C403638993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232B0-F929-43B0-AC69-8FAF19793EF2}" type="datetimeFigureOut">
              <a:rPr lang="es-ES"/>
              <a:pPr>
                <a:defRPr/>
              </a:pPr>
              <a:t>22/12/2014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416F6-E6C8-4D85-9B2D-9492E9E103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5E11-F429-4D9F-A4C2-0278207675D9}" type="datetimeFigureOut">
              <a:rPr lang="es-ES"/>
              <a:pPr>
                <a:defRPr/>
              </a:pPr>
              <a:t>22/12/2014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D3A40-012D-4739-A5DB-B53C3B8597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23EB-A72E-4887-AD6D-48948ABB8056}" type="datetimeFigureOut">
              <a:rPr lang="es-ES"/>
              <a:pPr>
                <a:defRPr/>
              </a:pPr>
              <a:t>22/12/2014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FA43D-4587-4337-B75C-AC5808ADE1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AEC4-645F-4ADE-835B-445A3056D564}" type="datetimeFigureOut">
              <a:rPr lang="es-ES"/>
              <a:pPr>
                <a:defRPr/>
              </a:pPr>
              <a:t>22/12/2014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4A3F8-285E-40E4-B202-2218EF4D84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24D92-7BF8-4EBF-962E-D058F5811DE5}" type="datetimeFigureOut">
              <a:rPr lang="es-ES"/>
              <a:pPr>
                <a:defRPr/>
              </a:pPr>
              <a:t>22/12/2014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229D5-3E22-40CA-9DCB-F5F27F31E8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031008-45A2-47D3-8FA7-BEA9F850FF04}" type="datetimeFigureOut">
              <a:rPr lang="es-ES"/>
              <a:pPr>
                <a:defRPr/>
              </a:pPr>
              <a:t>22/12/2014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29E72E-7929-49D6-9547-25972353F7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3E18C3-64B0-444A-93AA-E563808282FC}" type="datetimeFigureOut">
              <a:rPr lang="es-ES"/>
              <a:pPr>
                <a:defRPr/>
              </a:pPr>
              <a:t>22/12/2014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E18F90-16D0-4D7E-A92A-19048FF58E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2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3.xml"/><Relationship Id="rId4" Type="http://schemas.openxmlformats.org/officeDocument/2006/relationships/slide" Target="slide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>
          <a:xfrm>
            <a:off x="1101725" y="3436938"/>
            <a:ext cx="7772400" cy="2089150"/>
          </a:xfrm>
        </p:spPr>
        <p:txBody>
          <a:bodyPr/>
          <a:lstStyle/>
          <a:p>
            <a:pPr eaLnBrk="1" hangingPunct="1"/>
            <a:r>
              <a:rPr lang="es-ES" altLang="es-ES" sz="1800" b="1" dirty="0" smtClean="0">
                <a:latin typeface="Calibri" pitchFamily="34" charset="0"/>
                <a:cs typeface="Arial" charset="0"/>
              </a:rPr>
              <a:t>AUTOR: ENMA NOEMI RIVERA GUZMAN.</a:t>
            </a:r>
            <a:br>
              <a:rPr lang="es-ES" altLang="es-ES" sz="1800" b="1" dirty="0" smtClean="0">
                <a:latin typeface="Calibri" pitchFamily="34" charset="0"/>
                <a:cs typeface="Arial" charset="0"/>
              </a:rPr>
            </a:br>
            <a:r>
              <a:rPr lang="es-ES" altLang="es-ES" sz="1800" b="1" dirty="0" smtClean="0">
                <a:latin typeface="Calibri" pitchFamily="34" charset="0"/>
                <a:cs typeface="Arial" charset="0"/>
              </a:rPr>
              <a:t/>
            </a:r>
            <a:br>
              <a:rPr lang="es-ES" altLang="es-ES" sz="1800" b="1" dirty="0" smtClean="0">
                <a:latin typeface="Calibri" pitchFamily="34" charset="0"/>
                <a:cs typeface="Arial" charset="0"/>
              </a:rPr>
            </a:br>
            <a:r>
              <a:rPr lang="es-ES" altLang="es-ES" sz="1800" b="1" dirty="0" smtClean="0">
                <a:latin typeface="Calibri" pitchFamily="34" charset="0"/>
                <a:cs typeface="Arial" charset="0"/>
              </a:rPr>
              <a:t>DIRECTOR: ING. ÁLVARO CARRILLO P, MBA.</a:t>
            </a:r>
            <a:br>
              <a:rPr lang="es-ES" altLang="es-ES" sz="1800" b="1" dirty="0" smtClean="0">
                <a:latin typeface="Calibri" pitchFamily="34" charset="0"/>
                <a:cs typeface="Arial" charset="0"/>
              </a:rPr>
            </a:br>
            <a:r>
              <a:rPr lang="es-ES" altLang="es-ES" sz="1800" b="1" dirty="0" smtClean="0">
                <a:latin typeface="Calibri" pitchFamily="34" charset="0"/>
                <a:cs typeface="Arial" charset="0"/>
              </a:rPr>
              <a:t>CODIRECTOR: ING. LUIS TIPÁN, MBA.</a:t>
            </a:r>
          </a:p>
        </p:txBody>
      </p:sp>
      <p:sp>
        <p:nvSpPr>
          <p:cNvPr id="3075" name="1 Título"/>
          <p:cNvSpPr txBox="1">
            <a:spLocks/>
          </p:cNvSpPr>
          <p:nvPr/>
        </p:nvSpPr>
        <p:spPr bwMode="auto">
          <a:xfrm>
            <a:off x="1115616" y="1412776"/>
            <a:ext cx="77724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ES" sz="2800" b="1" dirty="0"/>
              <a:t>PROYECTO DE TITULACION  PREVIO A LA OBTENCIÓN DEL TÍTULO DE INGENIERO EN FINANZAS, CONTADOR PÚBLICO – AUDITOR.</a:t>
            </a:r>
            <a:endParaRPr lang="es-ES" sz="2800" dirty="0"/>
          </a:p>
          <a:p>
            <a:pPr algn="ctr" eaLnBrk="0" hangingPunct="0"/>
            <a:endParaRPr lang="es-ES" altLang="es-ES" sz="2800" b="1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611188" y="557213"/>
            <a:ext cx="3024187" cy="568325"/>
          </a:xfrm>
        </p:spPr>
        <p:txBody>
          <a:bodyPr/>
          <a:lstStyle/>
          <a:p>
            <a:pPr marL="342900" indent="-342900"/>
            <a:r>
              <a:rPr lang="es-ES" altLang="es-ES" sz="2400" b="1" dirty="0" smtClean="0"/>
              <a:t>OBJETIVOS:</a:t>
            </a:r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179512" y="1124744"/>
            <a:ext cx="3203848" cy="3240360"/>
          </a:xfrm>
        </p:spPr>
        <p:txBody>
          <a:bodyPr/>
          <a:lstStyle/>
          <a:p>
            <a:pPr algn="just">
              <a:defRPr/>
            </a:pPr>
            <a:r>
              <a:rPr lang="es-ES" sz="2000" dirty="0">
                <a:solidFill>
                  <a:srgbClr val="FF0000"/>
                </a:solidFill>
              </a:rPr>
              <a:t>Ampliar el capital humano </a:t>
            </a:r>
            <a:r>
              <a:rPr lang="es-ES" sz="2000" dirty="0"/>
              <a:t>y evitar la persistencia de </a:t>
            </a:r>
            <a:r>
              <a:rPr lang="es-ES" sz="2000" dirty="0">
                <a:solidFill>
                  <a:srgbClr val="FF0000"/>
                </a:solidFill>
              </a:rPr>
              <a:t>la pobreza</a:t>
            </a:r>
            <a:r>
              <a:rPr lang="es-ES" sz="2000" dirty="0"/>
              <a:t> mediante la entrega de </a:t>
            </a:r>
            <a:r>
              <a:rPr lang="es-ES" sz="2000" dirty="0">
                <a:solidFill>
                  <a:srgbClr val="FF0000"/>
                </a:solidFill>
              </a:rPr>
              <a:t>compensaciones monetarias </a:t>
            </a:r>
            <a:r>
              <a:rPr lang="es-ES" sz="2000" dirty="0"/>
              <a:t>directas a las familias que se encuentran bajo la línea de </a:t>
            </a:r>
            <a:r>
              <a:rPr lang="es-ES" sz="2000" dirty="0" smtClean="0"/>
              <a:t>pobreza, a fin de :</a:t>
            </a:r>
          </a:p>
          <a:p>
            <a:pPr marL="0" indent="0" algn="just">
              <a:buFont typeface="Arial" charset="0"/>
              <a:buNone/>
              <a:defRPr/>
            </a:pPr>
            <a:endParaRPr lang="es-ES" altLang="es-ES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3491880" y="980728"/>
            <a:ext cx="507605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  <a:latin typeface="Arial"/>
                <a:cs typeface="+mn-cs"/>
              </a:rPr>
              <a:t>Garantizar a los núcleos familiares un </a:t>
            </a:r>
            <a:r>
              <a:rPr lang="es-ES" sz="2000" dirty="0">
                <a:solidFill>
                  <a:srgbClr val="FF0000"/>
                </a:solidFill>
                <a:latin typeface="Arial"/>
                <a:cs typeface="+mn-cs"/>
              </a:rPr>
              <a:t>nivel mínimo de consumo.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  <a:latin typeface="Arial"/>
                <a:cs typeface="+mn-cs"/>
              </a:rPr>
              <a:t>Incorporar corresponsabilidades específicas orientadas a la inversión </a:t>
            </a:r>
            <a:r>
              <a:rPr lang="es-ES" sz="2000" b="1" dirty="0">
                <a:solidFill>
                  <a:srgbClr val="FF0000"/>
                </a:solidFill>
                <a:latin typeface="Arial"/>
                <a:cs typeface="+mn-cs"/>
              </a:rPr>
              <a:t>en </a:t>
            </a:r>
            <a:r>
              <a:rPr lang="es-ES" sz="2000" b="1" dirty="0" smtClean="0">
                <a:solidFill>
                  <a:srgbClr val="FF0000"/>
                </a:solidFill>
                <a:latin typeface="Arial"/>
                <a:cs typeface="+mn-cs"/>
              </a:rPr>
              <a:t> salud y educación </a:t>
            </a:r>
            <a:r>
              <a:rPr lang="es-ES" sz="2000" b="1" dirty="0" smtClean="0">
                <a:solidFill>
                  <a:prstClr val="black"/>
                </a:solidFill>
                <a:latin typeface="Arial"/>
                <a:cs typeface="+mn-cs"/>
              </a:rPr>
              <a:t>l</a:t>
            </a:r>
            <a:r>
              <a:rPr lang="es-ES" sz="2000" dirty="0" smtClean="0">
                <a:solidFill>
                  <a:prstClr val="black"/>
                </a:solidFill>
                <a:latin typeface="Arial"/>
                <a:cs typeface="+mn-cs"/>
              </a:rPr>
              <a:t>o </a:t>
            </a:r>
            <a:r>
              <a:rPr lang="es-ES" sz="2000" dirty="0">
                <a:solidFill>
                  <a:prstClr val="black"/>
                </a:solidFill>
                <a:latin typeface="Arial"/>
                <a:cs typeface="+mn-cs"/>
              </a:rPr>
              <a:t>que permitirá: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  <a:latin typeface="Arial"/>
                <a:cs typeface="+mn-cs"/>
              </a:rPr>
              <a:t>Contribuir con la disminución de los niveles de </a:t>
            </a:r>
            <a:r>
              <a:rPr lang="es-ES" sz="2000" b="1" dirty="0">
                <a:solidFill>
                  <a:srgbClr val="FF0000"/>
                </a:solidFill>
                <a:latin typeface="Arial"/>
                <a:cs typeface="+mn-cs"/>
              </a:rPr>
              <a:t>desnutrición crónica</a:t>
            </a:r>
            <a:r>
              <a:rPr lang="es-ES" sz="2000" dirty="0">
                <a:solidFill>
                  <a:prstClr val="black"/>
                </a:solidFill>
                <a:latin typeface="Arial"/>
                <a:cs typeface="+mn-cs"/>
              </a:rPr>
              <a:t> y de enfermedades prevenibles </a:t>
            </a:r>
            <a:r>
              <a:rPr lang="es-ES" sz="2000" dirty="0" smtClean="0">
                <a:solidFill>
                  <a:prstClr val="black"/>
                </a:solidFill>
                <a:latin typeface="Arial"/>
                <a:cs typeface="+mn-cs"/>
              </a:rPr>
              <a:t>a los menores </a:t>
            </a:r>
            <a:r>
              <a:rPr lang="es-ES" sz="2000" dirty="0">
                <a:solidFill>
                  <a:prstClr val="black"/>
                </a:solidFill>
                <a:latin typeface="Arial"/>
                <a:cs typeface="+mn-cs"/>
              </a:rPr>
              <a:t>de 5 años de </a:t>
            </a:r>
            <a:r>
              <a:rPr lang="es-ES" sz="2000" dirty="0" smtClean="0">
                <a:solidFill>
                  <a:prstClr val="black"/>
                </a:solidFill>
                <a:latin typeface="Arial"/>
                <a:cs typeface="+mn-cs"/>
              </a:rPr>
              <a:t>edad.</a:t>
            </a:r>
            <a:endParaRPr lang="es-ES" sz="2000" dirty="0">
              <a:solidFill>
                <a:prstClr val="black"/>
              </a:solidFill>
              <a:latin typeface="Arial"/>
              <a:cs typeface="+mn-cs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  <a:latin typeface="Arial"/>
                <a:cs typeface="+mn-cs"/>
              </a:rPr>
              <a:t>Promover la </a:t>
            </a:r>
            <a:r>
              <a:rPr lang="es-ES" sz="2000" b="1" dirty="0">
                <a:solidFill>
                  <a:srgbClr val="FF0000"/>
                </a:solidFill>
                <a:latin typeface="Arial"/>
                <a:cs typeface="+mn-cs"/>
              </a:rPr>
              <a:t>reinserción escolar</a:t>
            </a:r>
            <a:r>
              <a:rPr lang="es-ES" sz="2000" dirty="0">
                <a:solidFill>
                  <a:prstClr val="black"/>
                </a:solidFill>
                <a:latin typeface="Arial"/>
                <a:cs typeface="+mn-cs"/>
              </a:rPr>
              <a:t>, y asegurar la asistencia continua a clases </a:t>
            </a:r>
            <a:r>
              <a:rPr lang="es-ES" sz="2000" dirty="0" smtClean="0">
                <a:solidFill>
                  <a:prstClr val="black"/>
                </a:solidFill>
                <a:latin typeface="Arial"/>
                <a:cs typeface="+mn-cs"/>
              </a:rPr>
              <a:t> los niños y adolescentes.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MX" sz="2000" dirty="0" smtClean="0">
                <a:solidFill>
                  <a:prstClr val="black"/>
                </a:solidFill>
                <a:latin typeface="Arial"/>
                <a:cs typeface="+mn-cs"/>
              </a:rPr>
              <a:t>Proteger </a:t>
            </a:r>
            <a:r>
              <a:rPr lang="es-MX" sz="2000" dirty="0">
                <a:solidFill>
                  <a:prstClr val="black"/>
                </a:solidFill>
                <a:latin typeface="Arial"/>
                <a:cs typeface="+mn-cs"/>
              </a:rPr>
              <a:t>a los </a:t>
            </a:r>
            <a:r>
              <a:rPr lang="es-MX" sz="2000" dirty="0">
                <a:solidFill>
                  <a:srgbClr val="FF0000"/>
                </a:solidFill>
                <a:latin typeface="Arial"/>
                <a:cs typeface="+mn-cs"/>
              </a:rPr>
              <a:t>adultos mayores</a:t>
            </a:r>
            <a:r>
              <a:rPr lang="es-MX" sz="2000" dirty="0">
                <a:solidFill>
                  <a:prstClr val="black"/>
                </a:solidFill>
                <a:latin typeface="Arial"/>
                <a:cs typeface="+mn-cs"/>
              </a:rPr>
              <a:t> y personas con discapacidad</a:t>
            </a:r>
            <a:r>
              <a:rPr lang="es-MX" sz="2400" dirty="0">
                <a:solidFill>
                  <a:prstClr val="black"/>
                </a:solidFill>
                <a:latin typeface="Arial"/>
                <a:cs typeface="+mn-cs"/>
              </a:rPr>
              <a:t>.</a:t>
            </a:r>
            <a:endParaRPr lang="es-ES" altLang="es-ES" sz="2400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760824"/>
              </p:ext>
            </p:extLst>
          </p:nvPr>
        </p:nvGraphicFramePr>
        <p:xfrm>
          <a:off x="467544" y="260648"/>
          <a:ext cx="8424936" cy="5587105"/>
        </p:xfrm>
        <a:graphic>
          <a:graphicData uri="http://schemas.openxmlformats.org/drawingml/2006/table">
            <a:tbl>
              <a:tblPr bandRow="1"/>
              <a:tblGrid>
                <a:gridCol w="4176464"/>
                <a:gridCol w="4248472"/>
              </a:tblGrid>
              <a:tr h="22703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ANALISIS FODA</a:t>
                      </a: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54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Fortalezas</a:t>
                      </a: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Oportunidades</a:t>
                      </a: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9853">
                <a:tc>
                  <a:txBody>
                    <a:bodyPr/>
                    <a:lstStyle/>
                    <a:p>
                      <a:pPr algn="l" rtl="0" fontAlgn="auto"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•Alto numero de beneficiarios BDH.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auto"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 </a:t>
                      </a:r>
                      <a:r>
                        <a:rPr lang="es-E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Ecuador</a:t>
                      </a:r>
                      <a:r>
                        <a:rPr lang="es-ES" sz="16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</a:t>
                      </a:r>
                      <a:r>
                        <a:rPr lang="es-E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resenta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crecimiento económico que se refleja en el PIB.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5907">
                <a:tc>
                  <a:txBody>
                    <a:bodyPr/>
                    <a:lstStyle/>
                    <a:p>
                      <a:pPr algn="l" rtl="0" fontAlgn="auto"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•Esta contemplado</a:t>
                      </a:r>
                      <a:r>
                        <a:rPr lang="es-E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dentro de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 PGE.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•La inflación se mantiene baja en 1 solo dígito.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72677">
                <a:tc>
                  <a:txBody>
                    <a:bodyPr/>
                    <a:lstStyle/>
                    <a:p>
                      <a:pPr algn="just" rtl="0" fontAlgn="auto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•Cubre</a:t>
                      </a:r>
                      <a:r>
                        <a:rPr lang="es-E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arios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segmentos: Madres pobres, solteras, adultos mayores y discapacitados.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•Tasas de interés estables.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7030">
                <a:tc>
                  <a:txBody>
                    <a:bodyPr/>
                    <a:lstStyle/>
                    <a:p>
                      <a:pPr algn="l" rtl="0" fontAlgn="auto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•Existe cobertura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nivel nacional.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•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SB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crece anualmente al ritmo inflación.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7030">
                <a:tc>
                  <a:txBody>
                    <a:bodyPr/>
                    <a:lstStyle/>
                    <a:p>
                      <a:pPr algn="l" rtl="0" fontAlgn="auto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•CONADIS, MIES.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•El precio petróleo se mantiene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alto.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9853">
                <a:tc>
                  <a:txBody>
                    <a:bodyPr/>
                    <a:lstStyle/>
                    <a:p>
                      <a:pPr algn="l" rtl="0" fontAlgn="auto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•Esta regida por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 MIES.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auto"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 Constitución del Ecuador y el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PNBV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contemplan protección grupos Vulnerables.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8320">
                <a:tc>
                  <a:txBody>
                    <a:bodyPr/>
                    <a:lstStyle/>
                    <a:p>
                      <a:pPr algn="l" rtl="0" fontAlgn="auto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•Desarrollo constante Medicina y tecnología.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11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Debilidades</a:t>
                      </a: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Amenazas</a:t>
                      </a: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72677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•No existe sistema de evaluación del mejoramiento Calidad de Vida beneficiarios BDH.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•El precio del petróleo puede bajar.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9853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existe otros apoyos de salud, enfermedades graves.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•El endeudamiento del estado puede crecer mas y afectar recursos destina para BDH.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9853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 monto proporcionado de $ 50 es bajo.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•Cambio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política de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estado prioridad social a energética.</a:t>
                      </a: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9853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Altos niveles de subempleo y desempleo.</a:t>
                      </a: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Inestabilidad política.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6E2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277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4213" y="22764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MX" b="1" cap="all" dirty="0"/>
              <a:t>CAPÍTULO </a:t>
            </a:r>
            <a:r>
              <a:rPr lang="es-MX" b="1" cap="all" dirty="0" smtClean="0"/>
              <a:t>III</a:t>
            </a:r>
            <a:br>
              <a:rPr lang="es-MX" b="1" cap="all" dirty="0" smtClean="0"/>
            </a:br>
            <a:r>
              <a:rPr lang="es-MX" b="1" cap="all" dirty="0" smtClean="0"/>
              <a:t/>
            </a:r>
            <a:br>
              <a:rPr lang="es-MX" b="1" cap="all" dirty="0" smtClean="0"/>
            </a:br>
            <a:r>
              <a:rPr lang="es-MX" sz="3600" b="1" cap="all" dirty="0" smtClean="0"/>
              <a:t>estudio </a:t>
            </a:r>
            <a:r>
              <a:rPr lang="es-MX" sz="3600" b="1" cap="all" dirty="0"/>
              <a:t>de mercado</a:t>
            </a:r>
            <a:endParaRPr lang="es-EC" sz="3600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Rectángulo"/>
          <p:cNvSpPr>
            <a:spLocks noChangeArrowheads="1"/>
          </p:cNvSpPr>
          <p:nvPr/>
        </p:nvSpPr>
        <p:spPr bwMode="auto">
          <a:xfrm>
            <a:off x="468313" y="1700213"/>
            <a:ext cx="82804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s-MX" altLang="es-ES" sz="2800" dirty="0"/>
          </a:p>
          <a:p>
            <a:pPr algn="just"/>
            <a:r>
              <a:rPr lang="es-MX" altLang="es-ES" sz="3600" dirty="0"/>
              <a:t>Obtener información cualitativa y </a:t>
            </a:r>
            <a:r>
              <a:rPr lang="es-MX" altLang="es-ES" sz="3600" dirty="0" smtClean="0"/>
              <a:t>cuantitativa de la calidad de vida de los beneficiarios del BDH en la Provincia de Cotopaxi. 2008-2012</a:t>
            </a:r>
            <a:endParaRPr lang="es-EC" altLang="es-ES" sz="3600" dirty="0"/>
          </a:p>
        </p:txBody>
      </p:sp>
      <p:sp>
        <p:nvSpPr>
          <p:cNvPr id="16387" name="1 CuadroTexto"/>
          <p:cNvSpPr txBox="1">
            <a:spLocks noChangeArrowheads="1"/>
          </p:cNvSpPr>
          <p:nvPr/>
        </p:nvSpPr>
        <p:spPr bwMode="auto">
          <a:xfrm>
            <a:off x="900113" y="836613"/>
            <a:ext cx="7559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altLang="es-ES"/>
          </a:p>
        </p:txBody>
      </p:sp>
      <p:sp>
        <p:nvSpPr>
          <p:cNvPr id="16388" name="2 CuadroTexto"/>
          <p:cNvSpPr txBox="1">
            <a:spLocks noChangeArrowheads="1"/>
          </p:cNvSpPr>
          <p:nvPr/>
        </p:nvSpPr>
        <p:spPr bwMode="auto">
          <a:xfrm>
            <a:off x="575369" y="1115259"/>
            <a:ext cx="82091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altLang="es-ES" sz="3600" b="1" dirty="0" smtClean="0">
                <a:solidFill>
                  <a:srgbClr val="000000"/>
                </a:solidFill>
              </a:rPr>
              <a:t>Objetivo del Estudio de Mercado</a:t>
            </a:r>
            <a:endParaRPr lang="es-MX" altLang="es-ES" sz="3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777875"/>
          </a:xfrm>
        </p:spPr>
        <p:txBody>
          <a:bodyPr/>
          <a:lstStyle/>
          <a:p>
            <a:pPr marL="342900" indent="-342900"/>
            <a:r>
              <a:rPr lang="es-MX" altLang="es-ES" sz="3600" b="1" dirty="0" smtClean="0"/>
              <a:t>Objetivos Específicos</a:t>
            </a:r>
            <a:endParaRPr lang="es-EC" altLang="es-ES" sz="3600" dirty="0" smtClean="0"/>
          </a:p>
        </p:txBody>
      </p:sp>
      <p:sp>
        <p:nvSpPr>
          <p:cNvPr id="17411" name="2 Rectángulo"/>
          <p:cNvSpPr>
            <a:spLocks noChangeArrowheads="1"/>
          </p:cNvSpPr>
          <p:nvPr/>
        </p:nvSpPr>
        <p:spPr bwMode="auto">
          <a:xfrm>
            <a:off x="971600" y="1844824"/>
            <a:ext cx="7416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altLang="es-ES" sz="2400" dirty="0" smtClean="0"/>
              <a:t>Aplicar una encuesta a la muestra estadística de beneficiarios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altLang="es-ES" sz="2400" dirty="0" smtClean="0"/>
              <a:t>Identificar el segmento de mercado al que pertenece el beneficiario del BDH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altLang="es-ES" sz="2400" dirty="0" smtClean="0"/>
              <a:t>Determinar la situación socioeconómica del beneficiario.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altLang="es-ES" sz="2400" dirty="0" smtClean="0"/>
              <a:t>Evaluar los beneficios que aporte el BDH  a la población vulnerable en Cotopaxi.</a:t>
            </a:r>
            <a:endParaRPr lang="es-EC" altLang="es-ES" sz="2400" dirty="0"/>
          </a:p>
        </p:txBody>
      </p:sp>
    </p:spTree>
    <p:extLst>
      <p:ext uri="{BB962C8B-B14F-4D97-AF65-F5344CB8AC3E}">
        <p14:creationId xmlns:p14="http://schemas.microsoft.com/office/powerpoint/2010/main" val="7111520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777875"/>
          </a:xfrm>
        </p:spPr>
        <p:txBody>
          <a:bodyPr/>
          <a:lstStyle/>
          <a:p>
            <a:pPr marL="342900" indent="-342900"/>
            <a:r>
              <a:rPr lang="es-MX" altLang="es-ES" b="1" dirty="0" smtClean="0"/>
              <a:t>Tamaño de la Muestra</a:t>
            </a:r>
            <a:endParaRPr lang="es-EC" altLang="es-ES" dirty="0" smtClean="0"/>
          </a:p>
        </p:txBody>
      </p:sp>
      <p:sp>
        <p:nvSpPr>
          <p:cNvPr id="17411" name="2 Rectángulo"/>
          <p:cNvSpPr>
            <a:spLocks noChangeArrowheads="1"/>
          </p:cNvSpPr>
          <p:nvPr/>
        </p:nvSpPr>
        <p:spPr bwMode="auto">
          <a:xfrm>
            <a:off x="611560" y="2829130"/>
            <a:ext cx="4212269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ES" sz="2000" dirty="0"/>
              <a:t>n = 	Tamaño de muestra.</a:t>
            </a:r>
            <a:endParaRPr lang="es-EC" altLang="es-ES" sz="2000" dirty="0"/>
          </a:p>
          <a:p>
            <a:pPr algn="just"/>
            <a:r>
              <a:rPr lang="es-ES" altLang="es-ES" sz="2000" dirty="0"/>
              <a:t>PQ = 	Varianza de la población con respecto a las   	principales características que van a representar. </a:t>
            </a:r>
            <a:endParaRPr lang="es-EC" altLang="es-ES" sz="2000" dirty="0"/>
          </a:p>
          <a:p>
            <a:pPr algn="just"/>
            <a:r>
              <a:rPr lang="es-ES" altLang="es-ES" sz="2000" dirty="0"/>
              <a:t>N = 	Población</a:t>
            </a:r>
            <a:endParaRPr lang="es-EC" altLang="es-ES" sz="2000" dirty="0"/>
          </a:p>
          <a:p>
            <a:pPr algn="just"/>
            <a:r>
              <a:rPr lang="es-ES" altLang="es-ES" sz="2000" dirty="0"/>
              <a:t>E = 	Error de Estimación. </a:t>
            </a:r>
            <a:endParaRPr lang="es-EC" altLang="es-ES" sz="2000" dirty="0"/>
          </a:p>
          <a:p>
            <a:pPr algn="just"/>
            <a:r>
              <a:rPr lang="es-ES" altLang="es-ES" sz="2000" dirty="0"/>
              <a:t>Z =	Valor de en la curva normal del nivel de confianza</a:t>
            </a:r>
            <a:r>
              <a:rPr lang="es-ES" altLang="es-ES" sz="2400" dirty="0"/>
              <a:t>.</a:t>
            </a:r>
            <a:endParaRPr lang="es-EC" altLang="es-ES" sz="2400" dirty="0"/>
          </a:p>
        </p:txBody>
      </p:sp>
      <p:sp>
        <p:nvSpPr>
          <p:cNvPr id="2" name="1 CuadroTexto"/>
          <p:cNvSpPr txBox="1"/>
          <p:nvPr/>
        </p:nvSpPr>
        <p:spPr>
          <a:xfrm>
            <a:off x="1259632" y="162880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Aplicando la fórmula del tamaño de la muestra</a:t>
            </a:r>
          </a:p>
          <a:p>
            <a:r>
              <a:rPr lang="es-ES" dirty="0" smtClean="0"/>
              <a:t>N=Z^2(NPQ)/(((N-1)(E^2))+Z^2(PQ))</a:t>
            </a:r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113529"/>
              </p:ext>
            </p:extLst>
          </p:nvPr>
        </p:nvGraphicFramePr>
        <p:xfrm>
          <a:off x="5076056" y="1412776"/>
          <a:ext cx="3456384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8162"/>
                <a:gridCol w="988222"/>
              </a:tblGrid>
              <a:tr h="46094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VARIABLES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VALOR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46094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N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</a:rPr>
                        <a:t>76,054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46094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P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0,50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46094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Q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0,50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46094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E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0,05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46094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Z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1,96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46094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Tamaño de Muestra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</a:rPr>
                        <a:t>382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339752" y="5613053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Se aplicaron 382 encuestas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2957201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76064"/>
          </a:xfrm>
        </p:spPr>
        <p:txBody>
          <a:bodyPr/>
          <a:lstStyle/>
          <a:p>
            <a:r>
              <a:rPr lang="es-EC" altLang="es-ES" sz="4000" dirty="0" smtClean="0"/>
              <a:t>Resultados del Estudio de Mercado</a:t>
            </a:r>
          </a:p>
        </p:txBody>
      </p:sp>
      <p:sp>
        <p:nvSpPr>
          <p:cNvPr id="19459" name="2 Rectángulo"/>
          <p:cNvSpPr>
            <a:spLocks noChangeArrowheads="1"/>
          </p:cNvSpPr>
          <p:nvPr/>
        </p:nvSpPr>
        <p:spPr bwMode="auto">
          <a:xfrm>
            <a:off x="522476" y="2368027"/>
            <a:ext cx="1944911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altLang="es-ES" sz="2800" b="1" dirty="0"/>
              <a:t>Genero:</a:t>
            </a:r>
            <a:endParaRPr lang="es-EC" altLang="es-ES" sz="2800" dirty="0"/>
          </a:p>
        </p:txBody>
      </p:sp>
      <p:pic>
        <p:nvPicPr>
          <p:cNvPr id="19460" name="Gráfico 17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448" y="2996952"/>
            <a:ext cx="2332360" cy="270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Gráfico 175"/>
          <p:cNvPicPr>
            <a:picLocks noChangeArrowheads="1"/>
          </p:cNvPicPr>
          <p:nvPr/>
        </p:nvPicPr>
        <p:blipFill>
          <a:blip r:embed="rId4" cstate="print"/>
          <a:srcRect b="-73"/>
          <a:stretch>
            <a:fillRect/>
          </a:stretch>
        </p:blipFill>
        <p:spPr bwMode="auto">
          <a:xfrm>
            <a:off x="3059832" y="2996952"/>
            <a:ext cx="3024336" cy="270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4 CuadroTexto"/>
          <p:cNvSpPr txBox="1">
            <a:spLocks noChangeArrowheads="1"/>
          </p:cNvSpPr>
          <p:nvPr/>
        </p:nvSpPr>
        <p:spPr bwMode="auto">
          <a:xfrm>
            <a:off x="3977940" y="2350621"/>
            <a:ext cx="151196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altLang="es-ES" sz="2800" b="1" dirty="0"/>
              <a:t>Edad:</a:t>
            </a:r>
          </a:p>
        </p:txBody>
      </p:sp>
      <p:sp>
        <p:nvSpPr>
          <p:cNvPr id="19463" name="5 CuadroTexto"/>
          <p:cNvSpPr txBox="1">
            <a:spLocks noChangeArrowheads="1"/>
          </p:cNvSpPr>
          <p:nvPr/>
        </p:nvSpPr>
        <p:spPr bwMode="auto">
          <a:xfrm>
            <a:off x="1677628" y="1556792"/>
            <a:ext cx="550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sz="2800" b="1" dirty="0" smtClean="0"/>
              <a:t>Perfil del Beneficiario  BDH</a:t>
            </a:r>
            <a:endParaRPr lang="es-ES" altLang="es-E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327" y="2996952"/>
            <a:ext cx="2502137" cy="270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246327" y="2350621"/>
            <a:ext cx="205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/>
              <a:t>Tipo de BDH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92105859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4 Rectángulo"/>
          <p:cNvSpPr>
            <a:spLocks noChangeArrowheads="1"/>
          </p:cNvSpPr>
          <p:nvPr/>
        </p:nvSpPr>
        <p:spPr bwMode="auto">
          <a:xfrm>
            <a:off x="1323950" y="1166837"/>
            <a:ext cx="19143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altLang="es-ES" sz="3600" b="1" dirty="0" smtClean="0">
                <a:latin typeface="Arial" charset="0"/>
              </a:rPr>
              <a:t>Sector</a:t>
            </a:r>
            <a:endParaRPr lang="es-ES" altLang="es-ES" sz="3600" dirty="0">
              <a:latin typeface="Times New Roman" pitchFamily="18" charset="0"/>
            </a:endParaRPr>
          </a:p>
        </p:txBody>
      </p:sp>
      <p:pic>
        <p:nvPicPr>
          <p:cNvPr id="20485" name="Gráfico 17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1" y="2348880"/>
            <a:ext cx="3744416" cy="3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3 Rectángulo"/>
          <p:cNvSpPr>
            <a:spLocks noChangeArrowheads="1"/>
          </p:cNvSpPr>
          <p:nvPr/>
        </p:nvSpPr>
        <p:spPr bwMode="auto">
          <a:xfrm>
            <a:off x="5724128" y="1166837"/>
            <a:ext cx="24272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ES" altLang="es-ES" sz="3600" b="1" dirty="0">
                <a:latin typeface="Arial" charset="0"/>
              </a:rPr>
              <a:t>Ciudad</a:t>
            </a:r>
            <a:endParaRPr lang="es-ES" altLang="es-ES" sz="3600" dirty="0"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348880"/>
            <a:ext cx="3960440" cy="324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077" y="692696"/>
            <a:ext cx="5511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080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4 Rectángulo"/>
          <p:cNvSpPr>
            <a:spLocks noChangeArrowheads="1"/>
          </p:cNvSpPr>
          <p:nvPr/>
        </p:nvSpPr>
        <p:spPr bwMode="auto">
          <a:xfrm>
            <a:off x="683568" y="1445683"/>
            <a:ext cx="77048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990600" algn="l"/>
              </a:tabLst>
            </a:pPr>
            <a:r>
              <a:rPr lang="es-ES" altLang="es-ES" sz="2800" b="1" dirty="0" smtClean="0">
                <a:latin typeface="Arial" charset="0"/>
              </a:rPr>
              <a:t>1. Cuanto tiempo es Beneficiario BDH?</a:t>
            </a:r>
            <a:endParaRPr lang="es-ES" altLang="es-ES" sz="2800" dirty="0">
              <a:latin typeface="Times New Roman" pitchFamily="18" charset="0"/>
            </a:endParaRPr>
          </a:p>
        </p:txBody>
      </p:sp>
      <p:pic>
        <p:nvPicPr>
          <p:cNvPr id="21509" name="Gráfico 26"/>
          <p:cNvPicPr>
            <a:picLocks noChangeArrowheads="1"/>
          </p:cNvPicPr>
          <p:nvPr/>
        </p:nvPicPr>
        <p:blipFill>
          <a:blip r:embed="rId4" cstate="print"/>
          <a:srcRect b="-137"/>
          <a:stretch>
            <a:fillRect/>
          </a:stretch>
        </p:blipFill>
        <p:spPr bwMode="auto">
          <a:xfrm>
            <a:off x="2432618" y="2492896"/>
            <a:ext cx="4587654" cy="266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2123728" y="764703"/>
            <a:ext cx="5508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sz="3600" b="1" dirty="0" smtClean="0"/>
              <a:t>CUESTIONARIO</a:t>
            </a:r>
            <a:endParaRPr lang="es-ES" altLang="es-ES" sz="36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Rectángulo"/>
          <p:cNvSpPr>
            <a:spLocks noChangeArrowheads="1"/>
          </p:cNvSpPr>
          <p:nvPr/>
        </p:nvSpPr>
        <p:spPr bwMode="auto">
          <a:xfrm>
            <a:off x="255264" y="1350070"/>
            <a:ext cx="375507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altLang="es-ES" sz="2800" b="1" dirty="0" smtClean="0"/>
              <a:t>2. Se </a:t>
            </a:r>
            <a:r>
              <a:rPr lang="es-MX" altLang="es-ES" sz="2800" b="1" dirty="0"/>
              <a:t>encuentra posibilitado para trabajar?</a:t>
            </a:r>
            <a:endParaRPr lang="es-ES" altLang="es-ES" sz="2800" dirty="0"/>
          </a:p>
        </p:txBody>
      </p:sp>
      <p:sp>
        <p:nvSpPr>
          <p:cNvPr id="22531" name="4 Rectángulo"/>
          <p:cNvSpPr>
            <a:spLocks noChangeArrowheads="1"/>
          </p:cNvSpPr>
          <p:nvPr/>
        </p:nvSpPr>
        <p:spPr bwMode="auto">
          <a:xfrm>
            <a:off x="255264" y="3681690"/>
            <a:ext cx="39050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altLang="es-ES" sz="2800" b="1" dirty="0" smtClean="0"/>
              <a:t>3. Por que razón es imposibilitado de Trabajar?</a:t>
            </a:r>
            <a:endParaRPr lang="es-ES" altLang="es-ES" sz="28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532" name="Gráfico 3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140907"/>
            <a:ext cx="4464496" cy="240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Gráfico 3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861048"/>
            <a:ext cx="44644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 Título"/>
          <p:cNvSpPr txBox="1">
            <a:spLocks/>
          </p:cNvSpPr>
          <p:nvPr/>
        </p:nvSpPr>
        <p:spPr bwMode="auto">
          <a:xfrm>
            <a:off x="1069667" y="2060848"/>
            <a:ext cx="77724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MX" altLang="es-ES" sz="2800" b="1" dirty="0"/>
              <a:t>IMPACTO ECONÓMICO Y SOCIAL DEL BONO DE DESARROLLO HUMANO EN LA POBLACIÓN BENEFICIARIA DE LA PROVINCIA DE COTOPAXI, PERIODO 2008-2012</a:t>
            </a:r>
            <a:endParaRPr lang="es-ES" alt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413435972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3 Rectángulo"/>
          <p:cNvSpPr>
            <a:spLocks noChangeArrowheads="1"/>
          </p:cNvSpPr>
          <p:nvPr/>
        </p:nvSpPr>
        <p:spPr bwMode="auto">
          <a:xfrm>
            <a:off x="200024" y="692150"/>
            <a:ext cx="300382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altLang="es-ES" sz="2800" b="1" dirty="0" smtClean="0"/>
              <a:t>4. Requiere </a:t>
            </a:r>
            <a:r>
              <a:rPr lang="es-MX" altLang="es-ES" sz="2800" b="1" dirty="0"/>
              <a:t>cuidado especial?</a:t>
            </a:r>
            <a:endParaRPr lang="es-ES" altLang="es-ES" sz="2800" dirty="0"/>
          </a:p>
        </p:txBody>
      </p:sp>
      <p:sp>
        <p:nvSpPr>
          <p:cNvPr id="23555" name="4 Rectángulo"/>
          <p:cNvSpPr>
            <a:spLocks noChangeArrowheads="1"/>
          </p:cNvSpPr>
          <p:nvPr/>
        </p:nvSpPr>
        <p:spPr bwMode="auto">
          <a:xfrm>
            <a:off x="323850" y="3357563"/>
            <a:ext cx="302401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altLang="es-ES" sz="2800" b="1" dirty="0" smtClean="0"/>
              <a:t>5. Recibe </a:t>
            </a:r>
            <a:r>
              <a:rPr lang="es-MX" altLang="es-ES" sz="2800" b="1" dirty="0"/>
              <a:t>apoyo económico mensual del Programa Manuela Espejo?</a:t>
            </a:r>
            <a:endParaRPr lang="es-ES" altLang="es-ES" sz="2800" dirty="0"/>
          </a:p>
          <a:p>
            <a:r>
              <a:rPr lang="es-MX" altLang="es-ES" sz="2800" dirty="0"/>
              <a:t> </a:t>
            </a:r>
            <a:endParaRPr lang="es-ES" altLang="es-ES" sz="2800" dirty="0"/>
          </a:p>
        </p:txBody>
      </p:sp>
      <p:pic>
        <p:nvPicPr>
          <p:cNvPr id="23556" name="Gráfico 3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9" y="692150"/>
            <a:ext cx="46799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Gráfico 4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3213101"/>
            <a:ext cx="4679950" cy="266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Rectángulo"/>
          <p:cNvSpPr>
            <a:spLocks noChangeArrowheads="1"/>
          </p:cNvSpPr>
          <p:nvPr/>
        </p:nvSpPr>
        <p:spPr bwMode="auto">
          <a:xfrm>
            <a:off x="395536" y="1412775"/>
            <a:ext cx="26433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altLang="es-ES" sz="2800" b="1" dirty="0" smtClean="0"/>
              <a:t>6. Para </a:t>
            </a:r>
            <a:r>
              <a:rPr lang="es-MX" altLang="es-ES" sz="2800" b="1" dirty="0"/>
              <a:t>que usa el BDH?</a:t>
            </a:r>
            <a:endParaRPr lang="es-ES" altLang="es-ES" sz="2800" dirty="0"/>
          </a:p>
        </p:txBody>
      </p:sp>
      <p:sp>
        <p:nvSpPr>
          <p:cNvPr id="24579" name="4 Rectángulo"/>
          <p:cNvSpPr>
            <a:spLocks noChangeArrowheads="1"/>
          </p:cNvSpPr>
          <p:nvPr/>
        </p:nvSpPr>
        <p:spPr bwMode="auto">
          <a:xfrm>
            <a:off x="395536" y="3212976"/>
            <a:ext cx="30243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ES" sz="2800" b="1" dirty="0" smtClean="0">
                <a:latin typeface="+mn-lt"/>
              </a:rPr>
              <a:t>7. Ha </a:t>
            </a:r>
            <a:r>
              <a:rPr lang="es-MX" altLang="es-ES" sz="2800" b="1" dirty="0">
                <a:latin typeface="+mn-lt"/>
              </a:rPr>
              <a:t>obtenido el crédito que otorga el BDH para capital de trabajo?</a:t>
            </a:r>
            <a:endParaRPr lang="es-ES" altLang="es-ES" sz="2800" dirty="0">
              <a:latin typeface="+mn-lt"/>
            </a:endParaRPr>
          </a:p>
          <a:p>
            <a:r>
              <a:rPr lang="es-MX" altLang="es-ES" sz="2800" dirty="0"/>
              <a:t> </a:t>
            </a:r>
            <a:endParaRPr lang="es-ES" altLang="es-ES" sz="2800" dirty="0"/>
          </a:p>
        </p:txBody>
      </p:sp>
      <p:pic>
        <p:nvPicPr>
          <p:cNvPr id="24580" name="Gráfico 4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836712"/>
            <a:ext cx="3960390" cy="23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Gráfico 6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284984"/>
            <a:ext cx="3960390" cy="261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4 Rectángulo"/>
          <p:cNvSpPr>
            <a:spLocks noChangeArrowheads="1"/>
          </p:cNvSpPr>
          <p:nvPr/>
        </p:nvSpPr>
        <p:spPr bwMode="auto">
          <a:xfrm>
            <a:off x="179512" y="3736196"/>
            <a:ext cx="3024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altLang="es-ES" sz="2800" dirty="0"/>
              <a:t> </a:t>
            </a:r>
            <a:endParaRPr lang="es-ES" altLang="es-ES" sz="2800" dirty="0"/>
          </a:p>
        </p:txBody>
      </p:sp>
      <p:sp>
        <p:nvSpPr>
          <p:cNvPr id="2" name="1 Rectángulo"/>
          <p:cNvSpPr/>
          <p:nvPr/>
        </p:nvSpPr>
        <p:spPr>
          <a:xfrm>
            <a:off x="368419" y="1124744"/>
            <a:ext cx="3312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MX" sz="2400" b="1" dirty="0" smtClean="0">
                <a:latin typeface="Arial"/>
                <a:ea typeface="Calibri"/>
                <a:cs typeface="Times New Roman"/>
              </a:rPr>
              <a:t>8. Cuenta </a:t>
            </a:r>
            <a:r>
              <a:rPr lang="es-MX" sz="2400" b="1" dirty="0">
                <a:latin typeface="Arial"/>
                <a:ea typeface="Calibri"/>
                <a:cs typeface="Times New Roman"/>
              </a:rPr>
              <a:t>con algún negocio propio actualmente?</a:t>
            </a:r>
            <a:endParaRPr lang="es-ES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Gráfico 5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297" y="849778"/>
            <a:ext cx="4134085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68419" y="3736196"/>
            <a:ext cx="2835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MX" sz="2400" b="1" dirty="0" smtClean="0">
                <a:latin typeface="Arial"/>
                <a:ea typeface="Calibri"/>
                <a:cs typeface="Times New Roman"/>
              </a:rPr>
              <a:t>9. Con </a:t>
            </a:r>
            <a:r>
              <a:rPr lang="es-MX" sz="2400" b="1" dirty="0">
                <a:latin typeface="Arial"/>
                <a:ea typeface="Calibri"/>
                <a:cs typeface="Times New Roman"/>
              </a:rPr>
              <a:t>qué capital funcionó su negocio?</a:t>
            </a:r>
            <a:endParaRPr lang="es-ES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5" name="Gráfico 5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297" y="3284983"/>
            <a:ext cx="4134085" cy="25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480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4 Rectángulo"/>
          <p:cNvSpPr>
            <a:spLocks noChangeArrowheads="1"/>
          </p:cNvSpPr>
          <p:nvPr/>
        </p:nvSpPr>
        <p:spPr bwMode="auto">
          <a:xfrm>
            <a:off x="179512" y="3736196"/>
            <a:ext cx="3024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altLang="es-ES" sz="2800" dirty="0"/>
              <a:t> </a:t>
            </a:r>
            <a:endParaRPr lang="es-ES" altLang="es-ES" sz="2800" dirty="0"/>
          </a:p>
        </p:txBody>
      </p:sp>
      <p:pic>
        <p:nvPicPr>
          <p:cNvPr id="24581" name="Gráfico 6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9686" y="925297"/>
            <a:ext cx="4216400" cy="236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611560" y="980728"/>
            <a:ext cx="32581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ES" sz="2400" b="1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10. Su </a:t>
            </a:r>
            <a:r>
              <a:rPr lang="es-MX" altLang="es-ES" sz="2400" b="1" dirty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negocio es rentable actualmente (le permite cubrir sus necesidades básicas)?</a:t>
            </a:r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560" y="3736196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s-MX" sz="2400" b="1" dirty="0" smtClean="0">
                <a:latin typeface="Arial"/>
                <a:ea typeface="Calibri"/>
                <a:cs typeface="Times New Roman"/>
              </a:rPr>
              <a:t>11. Piensa </a:t>
            </a:r>
            <a:r>
              <a:rPr lang="es-MX" sz="2400" b="1" dirty="0">
                <a:latin typeface="Arial"/>
                <a:ea typeface="Calibri"/>
                <a:cs typeface="Times New Roman"/>
              </a:rPr>
              <a:t>dejar el BDH en algún momento?</a:t>
            </a:r>
            <a:endParaRPr lang="es-ES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Gráfico 6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85" y="3429000"/>
            <a:ext cx="421640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21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250825" y="1057275"/>
            <a:ext cx="4114800" cy="1143000"/>
          </a:xfrm>
        </p:spPr>
        <p:txBody>
          <a:bodyPr/>
          <a:lstStyle/>
          <a:p>
            <a:pPr algn="l"/>
            <a:r>
              <a:rPr lang="es-MX" altLang="es-ES" sz="3200" b="1" dirty="0" smtClean="0"/>
              <a:t/>
            </a:r>
            <a:br>
              <a:rPr lang="es-MX" altLang="es-ES" sz="3200" b="1" dirty="0" smtClean="0"/>
            </a:br>
            <a:r>
              <a:rPr lang="es-MX" altLang="es-ES" sz="3200" b="1" dirty="0" smtClean="0"/>
              <a:t>12. Tiene vivienda propia?</a:t>
            </a:r>
            <a:r>
              <a:rPr lang="es-ES" altLang="es-ES" sz="3200" dirty="0" smtClean="0"/>
              <a:t/>
            </a:r>
            <a:br>
              <a:rPr lang="es-ES" altLang="es-ES" sz="3200" dirty="0" smtClean="0"/>
            </a:br>
            <a:endParaRPr lang="es-ES" altLang="es-ES" sz="3200" dirty="0" smtClean="0"/>
          </a:p>
        </p:txBody>
      </p:sp>
      <p:sp>
        <p:nvSpPr>
          <p:cNvPr id="27651" name="1 Título"/>
          <p:cNvSpPr txBox="1">
            <a:spLocks/>
          </p:cNvSpPr>
          <p:nvPr/>
        </p:nvSpPr>
        <p:spPr bwMode="auto">
          <a:xfrm>
            <a:off x="179388" y="4005263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MX" altLang="es-ES" sz="3200" b="1" dirty="0">
                <a:latin typeface="Arial" charset="0"/>
              </a:rPr>
              <a:t/>
            </a:r>
            <a:br>
              <a:rPr lang="es-MX" altLang="es-ES" sz="3200" b="1" dirty="0">
                <a:latin typeface="Arial" charset="0"/>
              </a:rPr>
            </a:br>
            <a:r>
              <a:rPr lang="es-MX" altLang="es-ES" sz="3200" b="1" dirty="0" smtClean="0">
                <a:latin typeface="Arial" charset="0"/>
              </a:rPr>
              <a:t>13. Ha </a:t>
            </a:r>
            <a:r>
              <a:rPr lang="es-MX" altLang="es-ES" sz="3200" b="1" dirty="0">
                <a:latin typeface="Arial" charset="0"/>
              </a:rPr>
              <a:t>logrado algún desarrollo económico o social con el apoyo del BDH?</a:t>
            </a:r>
            <a:endParaRPr lang="es-ES" altLang="es-ES" sz="3200" dirty="0">
              <a:latin typeface="Arial" charset="0"/>
            </a:endParaRPr>
          </a:p>
          <a:p>
            <a:pPr algn="just" eaLnBrk="0" hangingPunct="0"/>
            <a:endParaRPr lang="es-ES" altLang="es-ES" sz="3200" dirty="0">
              <a:latin typeface="Arial" charset="0"/>
            </a:endParaRPr>
          </a:p>
        </p:txBody>
      </p:sp>
      <p:pic>
        <p:nvPicPr>
          <p:cNvPr id="27652" name="Gráfico 6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4188" y="836712"/>
            <a:ext cx="4598292" cy="256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Gráfico 8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4189" y="3573016"/>
            <a:ext cx="45982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251520" y="836712"/>
            <a:ext cx="3385071" cy="1579587"/>
          </a:xfrm>
        </p:spPr>
        <p:txBody>
          <a:bodyPr/>
          <a:lstStyle/>
          <a:p>
            <a:pPr algn="l"/>
            <a:r>
              <a:rPr lang="es-MX" altLang="es-ES" sz="3200" b="1" dirty="0" smtClean="0"/>
              <a:t/>
            </a:r>
            <a:br>
              <a:rPr lang="es-MX" altLang="es-ES" sz="3200" b="1" dirty="0" smtClean="0"/>
            </a:br>
            <a:r>
              <a:rPr lang="es-MX" altLang="es-ES" sz="3200" b="1" dirty="0" smtClean="0"/>
              <a:t>14. </a:t>
            </a:r>
            <a:r>
              <a:rPr lang="es-MX" altLang="es-ES" sz="2800" b="1" dirty="0" smtClean="0">
                <a:latin typeface="+mn-lt"/>
              </a:rPr>
              <a:t>Cuál es su desarrollo socioeconómico ?</a:t>
            </a:r>
            <a:r>
              <a:rPr lang="es-ES" altLang="es-ES" sz="2800" dirty="0" smtClean="0">
                <a:latin typeface="+mn-lt"/>
              </a:rPr>
              <a:t/>
            </a:r>
            <a:br>
              <a:rPr lang="es-ES" altLang="es-ES" sz="2800" dirty="0" smtClean="0">
                <a:latin typeface="+mn-lt"/>
              </a:rPr>
            </a:br>
            <a:r>
              <a:rPr lang="es-ES" altLang="es-ES" sz="3200" dirty="0" smtClean="0">
                <a:latin typeface="+mn-lt"/>
              </a:rPr>
              <a:t/>
            </a:r>
            <a:br>
              <a:rPr lang="es-ES" altLang="es-ES" sz="3200" dirty="0" smtClean="0">
                <a:latin typeface="+mn-lt"/>
              </a:rPr>
            </a:br>
            <a:endParaRPr lang="es-ES" altLang="es-ES" sz="3200" dirty="0" smtClean="0">
              <a:latin typeface="+mn-lt"/>
            </a:endParaRPr>
          </a:p>
        </p:txBody>
      </p:sp>
      <p:sp>
        <p:nvSpPr>
          <p:cNvPr id="28675" name="1 Título"/>
          <p:cNvSpPr txBox="1">
            <a:spLocks/>
          </p:cNvSpPr>
          <p:nvPr/>
        </p:nvSpPr>
        <p:spPr bwMode="auto">
          <a:xfrm>
            <a:off x="179388" y="4005263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MX" altLang="es-ES" sz="3200" b="1" dirty="0">
                <a:latin typeface="Arial" charset="0"/>
              </a:rPr>
              <a:t/>
            </a:r>
            <a:br>
              <a:rPr lang="es-MX" altLang="es-ES" sz="3200" b="1" dirty="0">
                <a:latin typeface="Arial" charset="0"/>
              </a:rPr>
            </a:br>
            <a:r>
              <a:rPr lang="es-MX" altLang="es-ES" sz="3200" b="1" dirty="0" smtClean="0">
                <a:latin typeface="Arial" charset="0"/>
              </a:rPr>
              <a:t>15. </a:t>
            </a:r>
            <a:r>
              <a:rPr lang="es-MX" altLang="es-ES" sz="2800" b="1" dirty="0" smtClean="0">
                <a:latin typeface="Arial" charset="0"/>
              </a:rPr>
              <a:t>Considera </a:t>
            </a:r>
            <a:r>
              <a:rPr lang="es-MX" altLang="es-ES" sz="2800" b="1" dirty="0">
                <a:latin typeface="Arial" charset="0"/>
              </a:rPr>
              <a:t>suficiente PARA DESARROLLARSE, </a:t>
            </a:r>
            <a:r>
              <a:rPr lang="es-MX" altLang="es-ES" sz="2800" b="1" dirty="0" smtClean="0">
                <a:latin typeface="Arial" charset="0"/>
              </a:rPr>
              <a:t>con el valor </a:t>
            </a:r>
            <a:r>
              <a:rPr lang="es-MX" altLang="es-ES" sz="2800" b="1" dirty="0">
                <a:latin typeface="Arial" charset="0"/>
              </a:rPr>
              <a:t>en dinero que </a:t>
            </a:r>
            <a:r>
              <a:rPr lang="es-MX" altLang="es-ES" sz="2800" b="1" dirty="0" smtClean="0">
                <a:latin typeface="Arial" charset="0"/>
              </a:rPr>
              <a:t> </a:t>
            </a:r>
            <a:r>
              <a:rPr lang="es-MX" altLang="es-ES" sz="2800" b="1" dirty="0">
                <a:latin typeface="Arial" charset="0"/>
              </a:rPr>
              <a:t>recibe por el BDH?</a:t>
            </a:r>
            <a:endParaRPr lang="es-ES" altLang="es-ES" sz="2800" dirty="0">
              <a:latin typeface="Arial" charset="0"/>
            </a:endParaRPr>
          </a:p>
          <a:p>
            <a:pPr algn="just" eaLnBrk="0" hangingPunct="0"/>
            <a:endParaRPr lang="es-ES" altLang="es-ES" sz="3200" dirty="0">
              <a:latin typeface="Arial" charset="0"/>
            </a:endParaRPr>
          </a:p>
        </p:txBody>
      </p:sp>
      <p:pic>
        <p:nvPicPr>
          <p:cNvPr id="28676" name="Gráfico 1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92695"/>
            <a:ext cx="4814119" cy="24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Gráfico 3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2738" y="3429001"/>
            <a:ext cx="474503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>
          <a:xfrm>
            <a:off x="179512" y="1556792"/>
            <a:ext cx="3744416" cy="1224136"/>
          </a:xfrm>
        </p:spPr>
        <p:txBody>
          <a:bodyPr/>
          <a:lstStyle/>
          <a:p>
            <a:pPr algn="l"/>
            <a:r>
              <a:rPr lang="es-MX" altLang="es-ES" sz="3200" b="1" dirty="0" smtClean="0"/>
              <a:t/>
            </a:r>
            <a:br>
              <a:rPr lang="es-MX" altLang="es-ES" sz="3200" b="1" dirty="0" smtClean="0"/>
            </a:br>
            <a:r>
              <a:rPr lang="es-MX" altLang="es-ES" sz="3200" b="1" dirty="0" smtClean="0"/>
              <a:t>16. </a:t>
            </a:r>
            <a:r>
              <a:rPr lang="es-MX" altLang="es-ES" sz="2800" b="1" dirty="0" smtClean="0"/>
              <a:t>Cuánto necesita mensualmente para sobrevivir?</a:t>
            </a:r>
            <a:r>
              <a:rPr lang="es-ES" altLang="es-ES" sz="2800" dirty="0" smtClean="0"/>
              <a:t/>
            </a:r>
            <a:br>
              <a:rPr lang="es-ES" altLang="es-ES" sz="2800" dirty="0" smtClean="0"/>
            </a:br>
            <a:r>
              <a:rPr lang="es-ES" altLang="es-ES" sz="3200" dirty="0" smtClean="0"/>
              <a:t/>
            </a:r>
            <a:br>
              <a:rPr lang="es-ES" altLang="es-ES" sz="3200" dirty="0" smtClean="0"/>
            </a:br>
            <a:r>
              <a:rPr lang="es-ES" altLang="es-ES" sz="3200" dirty="0" smtClean="0"/>
              <a:t/>
            </a:r>
            <a:br>
              <a:rPr lang="es-ES" altLang="es-ES" sz="3200" dirty="0" smtClean="0"/>
            </a:br>
            <a:endParaRPr lang="es-ES" altLang="es-ES" sz="3200" dirty="0" smtClean="0"/>
          </a:p>
        </p:txBody>
      </p:sp>
      <p:sp>
        <p:nvSpPr>
          <p:cNvPr id="29699" name="1 Título"/>
          <p:cNvSpPr txBox="1">
            <a:spLocks/>
          </p:cNvSpPr>
          <p:nvPr/>
        </p:nvSpPr>
        <p:spPr bwMode="auto">
          <a:xfrm>
            <a:off x="179388" y="4005263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MX" altLang="es-ES" sz="3200" b="1" dirty="0">
                <a:latin typeface="Arial" charset="0"/>
              </a:rPr>
              <a:t/>
            </a:r>
            <a:br>
              <a:rPr lang="es-MX" altLang="es-ES" sz="3200" b="1" dirty="0">
                <a:latin typeface="Arial" charset="0"/>
              </a:rPr>
            </a:br>
            <a:r>
              <a:rPr lang="es-MX" altLang="es-ES" sz="3200" b="1" dirty="0" smtClean="0">
                <a:latin typeface="Arial" charset="0"/>
              </a:rPr>
              <a:t>17. </a:t>
            </a:r>
            <a:r>
              <a:rPr lang="es-MX" altLang="es-ES" sz="2800" b="1" dirty="0" smtClean="0">
                <a:latin typeface="Arial" pitchFamily="34" charset="0"/>
                <a:cs typeface="Arial" pitchFamily="34" charset="0"/>
              </a:rPr>
              <a:t>Qué </a:t>
            </a:r>
            <a:r>
              <a:rPr lang="es-MX" altLang="es-ES" sz="2800" b="1" dirty="0">
                <a:latin typeface="Arial" pitchFamily="34" charset="0"/>
                <a:cs typeface="Arial" pitchFamily="34" charset="0"/>
              </a:rPr>
              <a:t>hace para cubrir ese desfase de dinero que requiere para sobrevivir?</a:t>
            </a:r>
            <a:endParaRPr lang="es-ES" altLang="es-ES" sz="2800" dirty="0">
              <a:latin typeface="Arial" pitchFamily="34" charset="0"/>
              <a:cs typeface="Arial" pitchFamily="34" charset="0"/>
            </a:endParaRPr>
          </a:p>
          <a:p>
            <a:pPr algn="just" eaLnBrk="0" hangingPunct="0"/>
            <a:endParaRPr lang="es-ES" altLang="es-ES" sz="2800" dirty="0">
              <a:latin typeface="Arial" charset="0"/>
            </a:endParaRPr>
          </a:p>
        </p:txBody>
      </p:sp>
      <p:pic>
        <p:nvPicPr>
          <p:cNvPr id="29700" name="Gráfico 3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980728"/>
            <a:ext cx="383381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Gráfico 4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1475" y="3644900"/>
            <a:ext cx="38465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xfrm>
            <a:off x="250824" y="1124744"/>
            <a:ext cx="6337400" cy="1075531"/>
          </a:xfrm>
        </p:spPr>
        <p:txBody>
          <a:bodyPr/>
          <a:lstStyle/>
          <a:p>
            <a:pPr algn="l"/>
            <a:r>
              <a:rPr lang="es-MX" altLang="es-ES" sz="3200" b="1" dirty="0" smtClean="0"/>
              <a:t/>
            </a:r>
            <a:br>
              <a:rPr lang="es-MX" altLang="es-ES" sz="3200" b="1" dirty="0" smtClean="0"/>
            </a:br>
            <a:r>
              <a:rPr lang="es-MX" altLang="es-ES" sz="3200" b="1" dirty="0" smtClean="0"/>
              <a:t>18. </a:t>
            </a:r>
            <a:r>
              <a:rPr lang="es-MX" altLang="es-ES" sz="2800" b="1" dirty="0" smtClean="0"/>
              <a:t>Adicional al valor económico del BDH que requiere para aliviar su situación de vida actual?</a:t>
            </a:r>
            <a:r>
              <a:rPr lang="es-ES" altLang="es-ES" sz="2400" dirty="0" smtClean="0"/>
              <a:t/>
            </a:r>
            <a:br>
              <a:rPr lang="es-ES" altLang="es-ES" sz="2400" dirty="0" smtClean="0"/>
            </a:br>
            <a:r>
              <a:rPr lang="es-ES" altLang="es-ES" sz="3200" dirty="0" smtClean="0"/>
              <a:t/>
            </a:r>
            <a:br>
              <a:rPr lang="es-ES" altLang="es-ES" sz="3200" dirty="0" smtClean="0"/>
            </a:br>
            <a:r>
              <a:rPr lang="es-ES" altLang="es-ES" sz="3200" dirty="0" smtClean="0"/>
              <a:t/>
            </a:r>
            <a:br>
              <a:rPr lang="es-ES" altLang="es-ES" sz="3200" dirty="0" smtClean="0"/>
            </a:br>
            <a:endParaRPr lang="es-ES" altLang="es-ES" sz="3200" dirty="0" smtClean="0"/>
          </a:p>
        </p:txBody>
      </p:sp>
      <p:pic>
        <p:nvPicPr>
          <p:cNvPr id="30723" name="Gráfico 4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1804" y="2060848"/>
            <a:ext cx="6191969" cy="359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>
          <a:xfrm>
            <a:off x="457200" y="3222625"/>
            <a:ext cx="8229600" cy="1143000"/>
          </a:xfrm>
        </p:spPr>
        <p:txBody>
          <a:bodyPr/>
          <a:lstStyle/>
          <a:p>
            <a:r>
              <a:rPr lang="es-ES" altLang="es-ES" sz="3600" b="1" dirty="0" smtClean="0"/>
              <a:t>CAPÍTULO IV</a:t>
            </a:r>
            <a:r>
              <a:rPr lang="es-ES" altLang="es-ES" sz="3200" dirty="0" smtClean="0"/>
              <a:t/>
            </a:r>
            <a:br>
              <a:rPr lang="es-ES" altLang="es-ES" sz="3200" dirty="0" smtClean="0"/>
            </a:br>
            <a:r>
              <a:rPr lang="es-ES" altLang="es-ES" sz="3200" dirty="0" smtClean="0"/>
              <a:t/>
            </a:r>
            <a:br>
              <a:rPr lang="es-ES" altLang="es-ES" sz="3200" dirty="0" smtClean="0"/>
            </a:br>
            <a:r>
              <a:rPr lang="es-ES" altLang="es-ES" sz="3200" dirty="0" smtClean="0"/>
              <a:t/>
            </a:r>
            <a:br>
              <a:rPr lang="es-ES" altLang="es-ES" sz="3200" dirty="0" smtClean="0"/>
            </a:br>
            <a:r>
              <a:rPr lang="es-ES" altLang="es-ES" sz="2800" dirty="0" smtClean="0"/>
              <a:t>IMPACTO ECONÓMICO Y SOCIAL DEL BONO DE DESARROLLO HUMANO EN LA POBLACIÓN BENEFICIARIA DE LA PROVINCIA DE COTOPAXI, PERIODO 2008-2012.</a:t>
            </a:r>
            <a:r>
              <a:rPr lang="es-ES" altLang="es-ES" sz="3200" dirty="0" smtClean="0"/>
              <a:t/>
            </a:r>
            <a:br>
              <a:rPr lang="es-ES" altLang="es-ES" sz="3200" dirty="0" smtClean="0"/>
            </a:br>
            <a:endParaRPr lang="es-ES" altLang="es-ES" sz="32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xfrm>
            <a:off x="395288" y="2430463"/>
            <a:ext cx="8229600" cy="1143000"/>
          </a:xfrm>
        </p:spPr>
        <p:txBody>
          <a:bodyPr/>
          <a:lstStyle/>
          <a:p>
            <a:pPr marL="342900" indent="-342900"/>
            <a:r>
              <a:rPr lang="es-MX" altLang="es-ES" b="1" smtClean="0"/>
              <a:t>Indicadores de Impacto Económico</a:t>
            </a:r>
            <a:endParaRPr lang="es-ES" altLang="es-ES" sz="400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3"/>
          <p:cNvSpPr>
            <a:spLocks noChangeArrowheads="1"/>
          </p:cNvSpPr>
          <p:nvPr/>
        </p:nvSpPr>
        <p:spPr bwMode="gray">
          <a:xfrm>
            <a:off x="1763688" y="1268760"/>
            <a:ext cx="6286500" cy="673100"/>
          </a:xfrm>
          <a:prstGeom prst="roundRect">
            <a:avLst>
              <a:gd name="adj" fmla="val 49106"/>
            </a:avLst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ESTRUCTURA DE LA PRESENTACIÓN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</a:p>
        </p:txBody>
      </p:sp>
      <p:sp>
        <p:nvSpPr>
          <p:cNvPr id="4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gray">
          <a:xfrm>
            <a:off x="1142552" y="2368329"/>
            <a:ext cx="3879391" cy="793046"/>
          </a:xfrm>
          <a:prstGeom prst="roundRect">
            <a:avLst>
              <a:gd name="adj" fmla="val 49106"/>
            </a:avLst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algn="ctr"/>
            <a:r>
              <a:rPr kumimoji="0" lang="es-EC" altLang="es-E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</a:t>
            </a:r>
            <a:r>
              <a:rPr kumimoji="0" lang="es-EC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. </a:t>
            </a:r>
            <a:r>
              <a:rPr lang="es-ES_tradnl" altLang="es-ES" sz="2400" dirty="0">
                <a:solidFill>
                  <a:sysClr val="windowText" lastClr="000000"/>
                </a:solidFill>
                <a:latin typeface="Calibri" pitchFamily="34" charset="0"/>
              </a:rPr>
              <a:t>Justificación del tema</a:t>
            </a:r>
            <a:r>
              <a:rPr kumimoji="0" lang="es-EC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AutoShape 5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43608" y="3429000"/>
            <a:ext cx="4077281" cy="864096"/>
          </a:xfrm>
          <a:prstGeom prst="roundRect">
            <a:avLst>
              <a:gd name="adj" fmla="val 49106"/>
            </a:avLst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2. </a:t>
            </a:r>
            <a:r>
              <a:rPr lang="es-ES_tradnl" altLang="es-ES" sz="2400" noProof="0" dirty="0" smtClean="0">
                <a:solidFill>
                  <a:sysClr val="windowText" lastClr="000000"/>
                </a:solidFill>
                <a:latin typeface="Calibri" pitchFamily="34" charset="0"/>
              </a:rPr>
              <a:t>Diagnostico</a:t>
            </a:r>
            <a:r>
              <a:rPr kumimoji="0" lang="es-ES_tradnl" altLang="es-ES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Macroeconómico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situación país</a:t>
            </a: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" name="AutoShape 7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1241499" y="4578381"/>
            <a:ext cx="3783538" cy="642938"/>
          </a:xfrm>
          <a:prstGeom prst="roundRect">
            <a:avLst>
              <a:gd name="adj" fmla="val 49106"/>
            </a:avLst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3. </a:t>
            </a: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Estudio de Mercado</a:t>
            </a:r>
          </a:p>
        </p:txBody>
      </p:sp>
      <p:sp>
        <p:nvSpPr>
          <p:cNvPr id="7" name="AutoShape 10">
            <a:hlinkClick r:id="rId6" action="ppaction://hlinksldjump"/>
          </p:cNvPr>
          <p:cNvSpPr>
            <a:spLocks noChangeArrowheads="1"/>
          </p:cNvSpPr>
          <p:nvPr/>
        </p:nvSpPr>
        <p:spPr bwMode="gray">
          <a:xfrm>
            <a:off x="5264905" y="4545409"/>
            <a:ext cx="3555567" cy="714375"/>
          </a:xfrm>
          <a:prstGeom prst="roundRect">
            <a:avLst>
              <a:gd name="adj" fmla="val 49106"/>
            </a:avLst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6. </a:t>
            </a:r>
            <a:r>
              <a:rPr kumimoji="0" lang="es-ES_tradnl" altLang="es-E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Conclusiones 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Recomendaciones</a:t>
            </a:r>
          </a:p>
        </p:txBody>
      </p:sp>
      <p:sp>
        <p:nvSpPr>
          <p:cNvPr id="8" name="AutoShape 9">
            <a:hlinkClick r:id="rId7" action="ppaction://hlinksldjump"/>
          </p:cNvPr>
          <p:cNvSpPr>
            <a:spLocks noChangeArrowheads="1"/>
          </p:cNvSpPr>
          <p:nvPr/>
        </p:nvSpPr>
        <p:spPr bwMode="gray">
          <a:xfrm>
            <a:off x="5216739" y="3429000"/>
            <a:ext cx="3603733" cy="753515"/>
          </a:xfrm>
          <a:prstGeom prst="roundRect">
            <a:avLst>
              <a:gd name="adj" fmla="val 49106"/>
            </a:avLst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5. Impacto</a:t>
            </a:r>
            <a:r>
              <a:rPr kumimoji="0" lang="es-ES_tradnl" altLang="es-ES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</a:t>
            </a:r>
            <a:r>
              <a:rPr lang="es-ES_tradnl" altLang="es-ES" sz="2400" noProof="0" dirty="0" smtClean="0">
                <a:solidFill>
                  <a:sysClr val="windowText" lastClr="000000"/>
                </a:solidFill>
                <a:latin typeface="Calibri" pitchFamily="34" charset="0"/>
              </a:rPr>
              <a:t>Económico 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Social del BDH</a:t>
            </a:r>
            <a:endParaRPr kumimoji="0" lang="es-ES_tradnl" altLang="es-E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" name="AutoShape 9">
            <a:hlinkClick r:id="rId7" action="ppaction://hlinksldjump"/>
          </p:cNvPr>
          <p:cNvSpPr>
            <a:spLocks noChangeArrowheads="1"/>
          </p:cNvSpPr>
          <p:nvPr/>
        </p:nvSpPr>
        <p:spPr bwMode="gray">
          <a:xfrm>
            <a:off x="5264905" y="2382663"/>
            <a:ext cx="3555567" cy="778712"/>
          </a:xfrm>
          <a:prstGeom prst="roundRect">
            <a:avLst>
              <a:gd name="adj" fmla="val 49106"/>
            </a:avLst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4. Evolución del </a:t>
            </a:r>
            <a:r>
              <a:rPr kumimoji="0" lang="es-ES_tradnl" altLang="es-ES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BDH</a:t>
            </a:r>
            <a:endParaRPr kumimoji="0" lang="es-ES_tradnl" altLang="es-E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01309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marL="342900" indent="-342900"/>
            <a:r>
              <a:rPr lang="es-ES" altLang="es-ES" b="1" smtClean="0"/>
              <a:t>BDH y  Canasta Básica</a:t>
            </a:r>
            <a:endParaRPr lang="es-ES" altLang="es-ES" sz="4000" smtClean="0"/>
          </a:p>
        </p:txBody>
      </p:sp>
      <p:sp>
        <p:nvSpPr>
          <p:cNvPr id="33795" name="2 Marcador de contenido"/>
          <p:cNvSpPr>
            <a:spLocks noGrp="1"/>
          </p:cNvSpPr>
          <p:nvPr>
            <p:ph idx="1"/>
          </p:nvPr>
        </p:nvSpPr>
        <p:spPr>
          <a:xfrm>
            <a:off x="251520" y="1484784"/>
            <a:ext cx="4358457" cy="3024188"/>
          </a:xfrm>
        </p:spPr>
        <p:txBody>
          <a:bodyPr/>
          <a:lstStyle/>
          <a:p>
            <a:pPr algn="just"/>
            <a:r>
              <a:rPr lang="es-ES" altLang="es-ES" sz="2000" dirty="0" smtClean="0"/>
              <a:t>Existe una relación entre el valor monetario del BDH y la canasta básica, ya que el coeficiente de determinación es mayor a cero, y de la misma manera la relación es directamente proporcional, porque el coeficiente de correlación </a:t>
            </a:r>
            <a:r>
              <a:rPr lang="es-ES" altLang="es-ES" sz="2000" b="1" dirty="0" smtClean="0">
                <a:solidFill>
                  <a:srgbClr val="FF0000"/>
                </a:solidFill>
              </a:rPr>
              <a:t>es positivo, mientras crece la Canasta Básica crece el BDH</a:t>
            </a:r>
            <a:r>
              <a:rPr lang="es-ES" altLang="es-ES" sz="2000" dirty="0" smtClean="0"/>
              <a:t>. Con el índice de covarianza que es alto y positivo se indica que existe una nube de puntos creciente entre </a:t>
            </a:r>
            <a:r>
              <a:rPr lang="es-ES" altLang="es-ES" sz="2000" b="1" dirty="0" smtClean="0"/>
              <a:t>ambas</a:t>
            </a:r>
            <a:r>
              <a:rPr lang="es-ES" altLang="es-ES" sz="2000" dirty="0" smtClean="0"/>
              <a:t> variables</a:t>
            </a:r>
          </a:p>
        </p:txBody>
      </p:sp>
      <p:pic>
        <p:nvPicPr>
          <p:cNvPr id="33796" name="Gráfico 8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844824"/>
            <a:ext cx="3529979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>
          <a:xfrm>
            <a:off x="395288" y="2430463"/>
            <a:ext cx="8229600" cy="1143000"/>
          </a:xfrm>
        </p:spPr>
        <p:txBody>
          <a:bodyPr/>
          <a:lstStyle/>
          <a:p>
            <a:pPr marL="342900" indent="-342900"/>
            <a:r>
              <a:rPr lang="es-MX" altLang="es-ES" sz="3600" b="1" dirty="0" smtClean="0"/>
              <a:t>Indicadores de Impacto Social</a:t>
            </a:r>
            <a:endParaRPr lang="es-ES" alt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marL="342900" indent="-342900"/>
            <a:r>
              <a:rPr lang="es-ES" altLang="es-ES" sz="3600" b="1" dirty="0" smtClean="0"/>
              <a:t>Participación BDH en la Población de Cotopaxi</a:t>
            </a:r>
            <a:endParaRPr lang="es-ES" altLang="es-ES" sz="3600" dirty="0" smtClean="0"/>
          </a:p>
        </p:txBody>
      </p:sp>
      <p:sp>
        <p:nvSpPr>
          <p:cNvPr id="35843" name="2 Marcador de contenido"/>
          <p:cNvSpPr>
            <a:spLocks noGrp="1"/>
          </p:cNvSpPr>
          <p:nvPr>
            <p:ph idx="1"/>
          </p:nvPr>
        </p:nvSpPr>
        <p:spPr>
          <a:xfrm>
            <a:off x="0" y="4868863"/>
            <a:ext cx="8969375" cy="1080417"/>
          </a:xfrm>
        </p:spPr>
        <p:txBody>
          <a:bodyPr/>
          <a:lstStyle/>
          <a:p>
            <a:pPr algn="just">
              <a:buNone/>
            </a:pPr>
            <a:r>
              <a:rPr lang="es-MX" altLang="es-ES" sz="2400" dirty="0" smtClean="0"/>
              <a:t>    De los 427 mil habitantes con los que cuenta la provincia de Cotopaxi al año 2012, el 17.79% percibe el BDH, porcentaje que ha ido aumentando año tras año desde el 2008.</a:t>
            </a:r>
            <a:endParaRPr lang="es-ES" altLang="es-ES" sz="2400" dirty="0" smtClean="0"/>
          </a:p>
        </p:txBody>
      </p:sp>
      <p:pic>
        <p:nvPicPr>
          <p:cNvPr id="35844" name="Gráfico 115"/>
          <p:cNvPicPr>
            <a:picLocks noChangeArrowheads="1"/>
          </p:cNvPicPr>
          <p:nvPr/>
        </p:nvPicPr>
        <p:blipFill>
          <a:blip r:embed="rId4" cstate="print"/>
          <a:srcRect b="-76"/>
          <a:stretch>
            <a:fillRect/>
          </a:stretch>
        </p:blipFill>
        <p:spPr bwMode="auto">
          <a:xfrm>
            <a:off x="1187450" y="2348879"/>
            <a:ext cx="7272338" cy="230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/>
          </p:nvPr>
        </p:nvSpPr>
        <p:spPr>
          <a:xfrm>
            <a:off x="539750" y="2420938"/>
            <a:ext cx="8229600" cy="1143000"/>
          </a:xfrm>
        </p:spPr>
        <p:txBody>
          <a:bodyPr/>
          <a:lstStyle/>
          <a:p>
            <a:pPr marL="342900" indent="-342900"/>
            <a:r>
              <a:rPr lang="es-MX" altLang="es-ES" sz="3600" b="1" dirty="0" smtClean="0"/>
              <a:t>Indicadores de Calidad de Vida</a:t>
            </a:r>
            <a:endParaRPr lang="es-ES" alt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620688"/>
            <a:ext cx="770485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s-MX" sz="3200" b="1" dirty="0"/>
              <a:t>Vivienda Propia</a:t>
            </a:r>
          </a:p>
          <a:p>
            <a:pPr>
              <a:defRPr/>
            </a:pPr>
            <a:r>
              <a:rPr lang="es-MX" sz="3200" dirty="0"/>
              <a:t>El 33.25% de los beneficiarios posee vivienda propia.</a:t>
            </a:r>
          </a:p>
          <a:p>
            <a:pPr>
              <a:defRPr/>
            </a:pPr>
            <a:endParaRPr lang="es-ES" sz="3200" dirty="0"/>
          </a:p>
          <a:p>
            <a:pPr marL="0" indent="0">
              <a:buFont typeface="Arial" charset="0"/>
              <a:buNone/>
              <a:defRPr/>
            </a:pPr>
            <a:r>
              <a:rPr lang="es-MX" sz="3200" b="1" dirty="0"/>
              <a:t>Impacto en la Calidad de vida</a:t>
            </a:r>
          </a:p>
          <a:p>
            <a:pPr marL="0" indent="0">
              <a:buFont typeface="Arial" charset="0"/>
              <a:buNone/>
              <a:defRPr/>
            </a:pPr>
            <a:endParaRPr lang="es-MX" sz="3200" b="1" dirty="0"/>
          </a:p>
          <a:p>
            <a:pPr marL="0" indent="0">
              <a:buFont typeface="Arial" charset="0"/>
              <a:buNone/>
              <a:defRPr/>
            </a:pPr>
            <a:r>
              <a:rPr lang="es-MX" sz="3200" b="1" dirty="0"/>
              <a:t>Con el apoyo del BDH: </a:t>
            </a:r>
          </a:p>
          <a:p>
            <a:pPr>
              <a:defRPr/>
            </a:pPr>
            <a:r>
              <a:rPr lang="es-MX" sz="3200" dirty="0" smtClean="0"/>
              <a:t>El </a:t>
            </a:r>
            <a:r>
              <a:rPr lang="es-MX" sz="3200" dirty="0"/>
              <a:t>38.48% de los beneficiarios han logrado </a:t>
            </a:r>
            <a:r>
              <a:rPr lang="es-MX" sz="3200" dirty="0" smtClean="0"/>
              <a:t>   algún </a:t>
            </a:r>
            <a:r>
              <a:rPr lang="es-MX" sz="3200" dirty="0"/>
              <a:t>desarrollo económico o social.</a:t>
            </a:r>
            <a:endParaRPr lang="es-ES" sz="3200" dirty="0"/>
          </a:p>
          <a:p>
            <a:pPr algn="just">
              <a:defRPr/>
            </a:pPr>
            <a:r>
              <a:rPr lang="es-MX" sz="3200" dirty="0" smtClean="0"/>
              <a:t>El </a:t>
            </a:r>
            <a:r>
              <a:rPr lang="es-MX" sz="3200" dirty="0"/>
              <a:t>57.14% de los beneficiarios han logrado desarrollo económico o social en </a:t>
            </a:r>
            <a:r>
              <a:rPr lang="es-MX" sz="3200" b="1" dirty="0">
                <a:solidFill>
                  <a:srgbClr val="FF0000"/>
                </a:solidFill>
              </a:rPr>
              <a:t>SALUD</a:t>
            </a:r>
            <a:r>
              <a:rPr lang="es-MX" sz="3200" dirty="0"/>
              <a:t>.</a:t>
            </a:r>
            <a:endParaRPr lang="es-ES" sz="32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0055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4213" y="27813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MX" b="1" cap="all" dirty="0" smtClean="0"/>
              <a:t/>
            </a:r>
            <a:br>
              <a:rPr lang="es-MX" b="1" cap="all" dirty="0" smtClean="0"/>
            </a:br>
            <a:r>
              <a:rPr lang="es-MX" b="1" cap="all" dirty="0" smtClean="0"/>
              <a:t>Conclusiones </a:t>
            </a:r>
            <a:r>
              <a:rPr lang="es-MX" b="1" cap="all" dirty="0"/>
              <a:t>y Recomendaciones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b="1" cap="all" dirty="0" smtClean="0"/>
              <a:t/>
            </a:r>
            <a:br>
              <a:rPr lang="es-MX" b="1" cap="all" dirty="0" smtClean="0"/>
            </a:br>
            <a:r>
              <a:rPr lang="es-MX" sz="3600" b="1" cap="all" dirty="0" smtClean="0"/>
              <a:t>Conclusiones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39939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08143" cy="4608289"/>
          </a:xfrm>
        </p:spPr>
        <p:txBody>
          <a:bodyPr/>
          <a:lstStyle/>
          <a:p>
            <a:pPr lvl="0" algn="just"/>
            <a:r>
              <a:rPr lang="es-MX" sz="2400" dirty="0"/>
              <a:t>Del desarrollo del estudio de mercado se establece que El 38.48% de los beneficiarios han logrado algún desarrollo económico o social con el apoyo del BDH, un 57.14% en </a:t>
            </a:r>
            <a:r>
              <a:rPr lang="es-MX" sz="2400" b="1" dirty="0">
                <a:solidFill>
                  <a:srgbClr val="FF0000"/>
                </a:solidFill>
              </a:rPr>
              <a:t>SALUD</a:t>
            </a:r>
            <a:r>
              <a:rPr lang="es-MX" sz="2400" b="1" dirty="0"/>
              <a:t>,</a:t>
            </a:r>
            <a:r>
              <a:rPr lang="es-MX" sz="2400" dirty="0"/>
              <a:t> los principales requerimientos son medicina, cuidado especial seguido de vivienda, alimentación y educación.</a:t>
            </a:r>
            <a:endParaRPr lang="es-ES" sz="2400" dirty="0"/>
          </a:p>
          <a:p>
            <a:pPr lvl="0" algn="just"/>
            <a:r>
              <a:rPr lang="es-MX" sz="2400" dirty="0"/>
              <a:t>Mediante la evaluación del impacto socio económico del BDH en la población, se determina estadísticamente que si existen relaciones directas entre el BDH y algunos indicadores económicos y sociales como el PIB, la inflación, la pobreza, la canasta básica, el salario mínimo, el desempleo.  Y que el 17,79% de la población en Cotopaxi es beneficiaria del mismo.</a:t>
            </a:r>
            <a:endParaRPr lang="es-ES" sz="2400" dirty="0"/>
          </a:p>
          <a:p>
            <a:pPr algn="just"/>
            <a:endParaRPr lang="es-ES" altLang="es-ES" sz="24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/>
          <a:lstStyle/>
          <a:p>
            <a:pPr marL="342900" indent="-342900"/>
            <a:r>
              <a:rPr lang="es-MX" altLang="es-ES" sz="3600" b="1" dirty="0" smtClean="0"/>
              <a:t>Recomendaciones</a:t>
            </a:r>
            <a:endParaRPr lang="es-ES" altLang="es-ES" sz="3600" dirty="0" smtClean="0"/>
          </a:p>
        </p:txBody>
      </p:sp>
      <p:sp>
        <p:nvSpPr>
          <p:cNvPr id="40963" name="2 Marcador de contenido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2808312"/>
          </a:xfrm>
        </p:spPr>
        <p:txBody>
          <a:bodyPr/>
          <a:lstStyle/>
          <a:p>
            <a:pPr algn="just"/>
            <a:r>
              <a:rPr lang="es-MX" altLang="es-ES" sz="2800" dirty="0" smtClean="0"/>
              <a:t>Evaluar el impacto del BDH en los años subsiguientes a este estudio para controlar el cumplimiento de los objetivos sociales provenientes del Programa de Gobierno.</a:t>
            </a:r>
          </a:p>
          <a:p>
            <a:pPr algn="just"/>
            <a:r>
              <a:rPr lang="es-MX" altLang="es-ES" sz="2800" dirty="0" smtClean="0"/>
              <a:t>Ampliar el análisis en otras provincias del Ecuador para comparar el nivel de impacto y establecer estrategias de mejora.</a:t>
            </a:r>
            <a:endParaRPr lang="es-ES" altLang="es-ES" sz="2800" dirty="0" smtClean="0"/>
          </a:p>
          <a:p>
            <a:pPr algn="just"/>
            <a:r>
              <a:rPr lang="es-MX" altLang="es-ES" sz="2800" dirty="0" smtClean="0"/>
              <a:t>Dar a conocer el estudio a los organismos del estado para fortalecer su gestión social.</a:t>
            </a:r>
            <a:endParaRPr lang="es-ES" altLang="es-ES" sz="2800" dirty="0" smtClean="0"/>
          </a:p>
          <a:p>
            <a:pPr algn="just"/>
            <a:endParaRPr lang="es-ES" altLang="es-ES" sz="28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/>
          <a:lstStyle/>
          <a:p>
            <a:r>
              <a:rPr lang="es-EC" altLang="es-ES" sz="3600" b="1" dirty="0" smtClean="0"/>
              <a:t>JUSTIFICACIÓN</a:t>
            </a:r>
          </a:p>
        </p:txBody>
      </p:sp>
      <p:sp>
        <p:nvSpPr>
          <p:cNvPr id="4099" name="2 Rectángulo"/>
          <p:cNvSpPr>
            <a:spLocks noChangeArrowheads="1"/>
          </p:cNvSpPr>
          <p:nvPr/>
        </p:nvSpPr>
        <p:spPr bwMode="auto">
          <a:xfrm>
            <a:off x="1187624" y="2852936"/>
            <a:ext cx="70580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just"/>
            <a:r>
              <a:rPr lang="es-MX" sz="2800" dirty="0"/>
              <a:t>El Plan Nacional del Buen Vivir en la Política 1.1. </a:t>
            </a:r>
            <a:r>
              <a:rPr lang="es-MX" sz="2800" dirty="0" smtClean="0"/>
              <a:t>señala:   “Garantizar </a:t>
            </a:r>
            <a:r>
              <a:rPr lang="es-MX" sz="2800" dirty="0"/>
              <a:t>los derechos del Buen Vivir para la superación de todas las </a:t>
            </a:r>
            <a:r>
              <a:rPr lang="es-MX" sz="2800" dirty="0" smtClean="0"/>
              <a:t>desigualdades” </a:t>
            </a:r>
            <a:r>
              <a:rPr lang="es-MX" sz="2800" dirty="0"/>
              <a:t>(en especial salud, educación, alimentación, agua y vivienda).</a:t>
            </a:r>
            <a:endParaRPr lang="es-ES" sz="2800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395288" y="771525"/>
            <a:ext cx="4906962" cy="922338"/>
          </a:xfrm>
        </p:spPr>
        <p:txBody>
          <a:bodyPr/>
          <a:lstStyle/>
          <a:p>
            <a:r>
              <a:rPr lang="es-EC" altLang="es-ES" sz="3600" b="1" dirty="0" smtClean="0"/>
              <a:t>Objetivo General</a:t>
            </a:r>
          </a:p>
        </p:txBody>
      </p:sp>
      <p:sp>
        <p:nvSpPr>
          <p:cNvPr id="5123" name="2 Rectángulo"/>
          <p:cNvSpPr>
            <a:spLocks noChangeArrowheads="1"/>
          </p:cNvSpPr>
          <p:nvPr/>
        </p:nvSpPr>
        <p:spPr bwMode="auto">
          <a:xfrm>
            <a:off x="930275" y="1700213"/>
            <a:ext cx="756126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s-MX" altLang="es-ES" sz="3600" dirty="0"/>
          </a:p>
          <a:p>
            <a:pPr algn="just"/>
            <a:r>
              <a:rPr lang="es-MX" altLang="es-ES" sz="2800" dirty="0"/>
              <a:t>Evaluar el impacto económico y social del </a:t>
            </a:r>
            <a:r>
              <a:rPr lang="es-MX" altLang="es-ES" sz="2800" dirty="0" smtClean="0"/>
              <a:t>BDH </a:t>
            </a:r>
            <a:r>
              <a:rPr lang="es-MX" altLang="es-ES" sz="2800" dirty="0"/>
              <a:t>en la población pobre de la Provincia de Cotopaxi, durante el período 2008 -2012 para evaluar los niveles de desarrollo alcanzados.</a:t>
            </a:r>
            <a:endParaRPr lang="es-ES" altLang="es-ES" sz="2800" dirty="0"/>
          </a:p>
          <a:p>
            <a:pPr algn="just"/>
            <a:endParaRPr lang="es-MX" altLang="es-ES" sz="3200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95536" y="692696"/>
            <a:ext cx="5545137" cy="922337"/>
          </a:xfrm>
        </p:spPr>
        <p:txBody>
          <a:bodyPr/>
          <a:lstStyle/>
          <a:p>
            <a:r>
              <a:rPr lang="es-EC" altLang="es-ES" sz="3600" b="1" dirty="0" smtClean="0"/>
              <a:t>Objetivos Específicos</a:t>
            </a:r>
          </a:p>
        </p:txBody>
      </p:sp>
      <p:sp>
        <p:nvSpPr>
          <p:cNvPr id="6147" name="2 Rectángulo"/>
          <p:cNvSpPr>
            <a:spLocks noChangeArrowheads="1"/>
          </p:cNvSpPr>
          <p:nvPr/>
        </p:nvSpPr>
        <p:spPr bwMode="auto">
          <a:xfrm>
            <a:off x="467544" y="1484784"/>
            <a:ext cx="79216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s-MX" altLang="es-ES" sz="2400" b="1" dirty="0" smtClean="0">
                <a:solidFill>
                  <a:srgbClr val="FF0000"/>
                </a:solidFill>
              </a:rPr>
              <a:t>Sustentar</a:t>
            </a:r>
            <a:r>
              <a:rPr lang="es-MX" altLang="es-ES" sz="2400" dirty="0" smtClean="0">
                <a:solidFill>
                  <a:srgbClr val="FF0000"/>
                </a:solidFill>
              </a:rPr>
              <a:t> </a:t>
            </a:r>
            <a:r>
              <a:rPr lang="es-MX" altLang="es-ES" sz="2400" dirty="0" smtClean="0"/>
              <a:t>la investigación científica con </a:t>
            </a:r>
            <a:r>
              <a:rPr lang="es-MX" altLang="es-ES" sz="2400" b="1" dirty="0" smtClean="0">
                <a:solidFill>
                  <a:srgbClr val="FF0000"/>
                </a:solidFill>
              </a:rPr>
              <a:t>fundamentos</a:t>
            </a:r>
            <a:r>
              <a:rPr lang="es-MX" altLang="es-ES" sz="2400" dirty="0" smtClean="0"/>
              <a:t> teóricos y metodológicos.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s-MX" altLang="es-ES" sz="2400" dirty="0" smtClean="0"/>
              <a:t>Diagnosticar </a:t>
            </a:r>
            <a:r>
              <a:rPr lang="es-MX" altLang="es-ES" sz="2400" dirty="0"/>
              <a:t>la situación macro económica del país desde el 2008 al 2012.</a:t>
            </a:r>
            <a:endParaRPr lang="es-ES" altLang="es-ES" sz="2400" dirty="0"/>
          </a:p>
          <a:p>
            <a:pPr marL="457200" indent="-457200" algn="just">
              <a:buFont typeface="Arial" charset="0"/>
              <a:buChar char="•"/>
            </a:pPr>
            <a:r>
              <a:rPr lang="es-MX" altLang="es-ES" sz="2400" dirty="0"/>
              <a:t>Desarrollar un estudio de mercado a los beneficiarios del BDH en la provincia de Cotopaxi, para establecer los niveles de desarrollo en su calidad de vida de acuerdo a su percepción.</a:t>
            </a:r>
            <a:endParaRPr lang="es-ES" altLang="es-ES" sz="2400" dirty="0"/>
          </a:p>
          <a:p>
            <a:pPr marL="457200" indent="-457200" algn="just">
              <a:buFont typeface="Arial" charset="0"/>
              <a:buChar char="•"/>
            </a:pPr>
            <a:r>
              <a:rPr lang="es-MX" altLang="es-ES" sz="2400" dirty="0"/>
              <a:t>Evaluar el impacto socio económico del BDH en la población</a:t>
            </a:r>
            <a:r>
              <a:rPr lang="es-MX" altLang="es-ES" sz="2400" dirty="0" smtClean="0"/>
              <a:t>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s-MX" altLang="es-ES" sz="2400" dirty="0" smtClean="0"/>
              <a:t>Formular conclusiones y recomendaciones de la investigación.</a:t>
            </a:r>
            <a:endParaRPr lang="es-ES" altLang="es-ES" sz="2400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684213" y="2492375"/>
            <a:ext cx="8229600" cy="1143000"/>
          </a:xfrm>
        </p:spPr>
        <p:txBody>
          <a:bodyPr/>
          <a:lstStyle/>
          <a:p>
            <a:r>
              <a:rPr lang="es-EC" altLang="es-ES" dirty="0" smtClean="0"/>
              <a:t>CAPÍTULO II</a:t>
            </a:r>
            <a:br>
              <a:rPr lang="es-EC" altLang="es-ES" dirty="0" smtClean="0"/>
            </a:br>
            <a:r>
              <a:rPr lang="es-EC" altLang="es-ES" dirty="0" smtClean="0"/>
              <a:t/>
            </a:r>
            <a:br>
              <a:rPr lang="es-EC" altLang="es-ES" dirty="0" smtClean="0"/>
            </a:br>
            <a:r>
              <a:rPr lang="es-ES" altLang="es-ES" sz="3600" b="1" dirty="0" smtClean="0"/>
              <a:t>DIAGNÓSTICO MACRO ECONÓMICO DEL ECUADOR EN EL PERÍODO 2008– 2012</a:t>
            </a:r>
            <a:endParaRPr lang="es-EC" altLang="es-E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992656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8098"/>
          </a:xfrm>
        </p:spPr>
        <p:txBody>
          <a:bodyPr/>
          <a:lstStyle/>
          <a:p>
            <a:pPr marL="342900" indent="-342900"/>
            <a:r>
              <a:rPr lang="es-ES" altLang="es-ES" sz="3600" b="1" dirty="0" smtClean="0"/>
              <a:t/>
            </a:r>
            <a:br>
              <a:rPr lang="es-ES" altLang="es-ES" sz="3600" b="1" dirty="0" smtClean="0"/>
            </a:br>
            <a:r>
              <a:rPr lang="es-ES" altLang="es-ES" sz="3600" b="1" dirty="0" smtClean="0"/>
              <a:t>Bono de Desarrollo Humano</a:t>
            </a:r>
            <a:r>
              <a:rPr lang="es-ES" altLang="es-ES" b="1" dirty="0" smtClean="0"/>
              <a:t> </a:t>
            </a:r>
            <a:r>
              <a:rPr lang="es-ES" altLang="es-ES" dirty="0" smtClean="0"/>
              <a:t/>
            </a:r>
            <a:br>
              <a:rPr lang="es-ES" altLang="es-ES" dirty="0" smtClean="0"/>
            </a:br>
            <a:endParaRPr lang="es-ES" altLang="es-ES" dirty="0" smtClean="0"/>
          </a:p>
        </p:txBody>
      </p:sp>
      <p:sp>
        <p:nvSpPr>
          <p:cNvPr id="7171" name="6 CuadroTexto"/>
          <p:cNvSpPr txBox="1">
            <a:spLocks noChangeArrowheads="1"/>
          </p:cNvSpPr>
          <p:nvPr/>
        </p:nvSpPr>
        <p:spPr bwMode="auto">
          <a:xfrm>
            <a:off x="539553" y="1124745"/>
            <a:ext cx="79928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ES" sz="2800" dirty="0">
                <a:solidFill>
                  <a:srgbClr val="000000"/>
                </a:solidFill>
              </a:rPr>
              <a:t>El </a:t>
            </a:r>
            <a:r>
              <a:rPr lang="es-ES" altLang="es-ES" sz="2800" b="1" dirty="0" smtClean="0">
                <a:solidFill>
                  <a:srgbClr val="FF0000"/>
                </a:solidFill>
              </a:rPr>
              <a:t>BDH</a:t>
            </a:r>
            <a:r>
              <a:rPr lang="es-ES" altLang="es-ES" sz="2800" dirty="0" smtClean="0">
                <a:solidFill>
                  <a:srgbClr val="000000"/>
                </a:solidFill>
              </a:rPr>
              <a:t>, </a:t>
            </a:r>
            <a:r>
              <a:rPr lang="es-ES" altLang="es-ES" sz="2800" dirty="0">
                <a:solidFill>
                  <a:srgbClr val="000000"/>
                </a:solidFill>
              </a:rPr>
              <a:t>anteriormente conocido como </a:t>
            </a:r>
            <a:r>
              <a:rPr lang="es-ES" altLang="es-ES" sz="2800" b="1" dirty="0">
                <a:solidFill>
                  <a:srgbClr val="FF0000"/>
                </a:solidFill>
              </a:rPr>
              <a:t>Bono de la Pobreza </a:t>
            </a:r>
            <a:r>
              <a:rPr lang="es-ES" altLang="es-ES" sz="2800" dirty="0">
                <a:solidFill>
                  <a:srgbClr val="000000"/>
                </a:solidFill>
              </a:rPr>
              <a:t>es un subsidio en efectivo de </a:t>
            </a:r>
            <a:r>
              <a:rPr lang="es-ES" altLang="es-ES" sz="2800" b="1" dirty="0">
                <a:solidFill>
                  <a:srgbClr val="FF0000"/>
                </a:solidFill>
              </a:rPr>
              <a:t>$50 </a:t>
            </a:r>
            <a:r>
              <a:rPr lang="es-ES" altLang="es-ES" sz="2800" dirty="0">
                <a:solidFill>
                  <a:srgbClr val="000000"/>
                </a:solidFill>
              </a:rPr>
              <a:t>que entrega el Estado a los sectores de la población de </a:t>
            </a:r>
            <a:r>
              <a:rPr lang="es-ES" altLang="es-ES" sz="2800" b="1" dirty="0">
                <a:solidFill>
                  <a:srgbClr val="FF0000"/>
                </a:solidFill>
              </a:rPr>
              <a:t>más bajos ingresos económicos</a:t>
            </a:r>
            <a:r>
              <a:rPr lang="es-ES" altLang="es-ES" sz="2800" dirty="0">
                <a:solidFill>
                  <a:srgbClr val="000000"/>
                </a:solidFill>
              </a:rPr>
              <a:t>. </a:t>
            </a:r>
          </a:p>
          <a:p>
            <a:pPr algn="just"/>
            <a:endParaRPr lang="es-ES" altLang="es-ES" sz="2800" dirty="0">
              <a:solidFill>
                <a:srgbClr val="000000"/>
              </a:solidFill>
            </a:endParaRPr>
          </a:p>
          <a:p>
            <a:pPr algn="just"/>
            <a:r>
              <a:rPr lang="es-ES" altLang="es-ES" sz="2800" dirty="0">
                <a:solidFill>
                  <a:srgbClr val="000000"/>
                </a:solidFill>
              </a:rPr>
              <a:t>Este subsidio fue implementado durante el gobierno de </a:t>
            </a:r>
            <a:r>
              <a:rPr lang="es-ES" altLang="es-ES" sz="2800" b="1" dirty="0">
                <a:solidFill>
                  <a:srgbClr val="FF0000"/>
                </a:solidFill>
              </a:rPr>
              <a:t>Jamil Mahuad</a:t>
            </a:r>
            <a:r>
              <a:rPr lang="es-ES" altLang="es-ES" sz="2800" dirty="0">
                <a:solidFill>
                  <a:srgbClr val="000000"/>
                </a:solidFill>
              </a:rPr>
              <a:t>. </a:t>
            </a:r>
          </a:p>
          <a:p>
            <a:pPr algn="just"/>
            <a:endParaRPr lang="es-ES" altLang="es-ES" sz="2800" dirty="0">
              <a:solidFill>
                <a:srgbClr val="000000"/>
              </a:solidFill>
            </a:endParaRPr>
          </a:p>
          <a:p>
            <a:pPr algn="just"/>
            <a:r>
              <a:rPr lang="es-ES" altLang="es-ES" sz="2800" dirty="0">
                <a:solidFill>
                  <a:srgbClr val="000000"/>
                </a:solidFill>
              </a:rPr>
              <a:t>El BDH no es más un bono de pobreza, </a:t>
            </a:r>
            <a:r>
              <a:rPr lang="es-ES" altLang="es-ES" sz="2800" b="1" dirty="0">
                <a:solidFill>
                  <a:srgbClr val="FF0000"/>
                </a:solidFill>
              </a:rPr>
              <a:t>es un incentivo económico </a:t>
            </a:r>
            <a:r>
              <a:rPr lang="es-ES" altLang="es-ES" sz="2800" dirty="0">
                <a:solidFill>
                  <a:srgbClr val="000000"/>
                </a:solidFill>
              </a:rPr>
              <a:t>cuyo principal objetivo es lograr que los beneficiarios del mismo salgan de la pobreza, pues se cubren algunas necesidades básicas.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75394"/>
            <a:ext cx="795655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10995</TotalTime>
  <Words>1244</Words>
  <Application>Microsoft Office PowerPoint</Application>
  <PresentationFormat>Presentación en pantalla (4:3)</PresentationFormat>
  <Paragraphs>155</Paragraphs>
  <Slides>37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37</vt:i4>
      </vt:variant>
    </vt:vector>
  </HeadingPairs>
  <TitlesOfParts>
    <vt:vector size="39" baseType="lpstr">
      <vt:lpstr>Tema de Office</vt:lpstr>
      <vt:lpstr>1_Tema de Office</vt:lpstr>
      <vt:lpstr>AUTOR: ENMA NOEMI RIVERA GUZMAN.  DIRECTOR: ING. ÁLVARO CARRILLO P, MBA. CODIRECTOR: ING. LUIS TIPÁN, MBA.</vt:lpstr>
      <vt:lpstr>Presentación de PowerPoint</vt:lpstr>
      <vt:lpstr>Presentación de PowerPoint</vt:lpstr>
      <vt:lpstr>JUSTIFICACIÓN</vt:lpstr>
      <vt:lpstr>Objetivo General</vt:lpstr>
      <vt:lpstr>Objetivos Específicos</vt:lpstr>
      <vt:lpstr>CAPÍTULO II  DIAGNÓSTICO MACRO ECONÓMICO DEL ECUADOR EN EL PERÍODO 2008– 2012</vt:lpstr>
      <vt:lpstr> Bono de Desarrollo Humano  </vt:lpstr>
      <vt:lpstr>Presentación de PowerPoint</vt:lpstr>
      <vt:lpstr>OBJETIVOS:</vt:lpstr>
      <vt:lpstr>Presentación de PowerPoint</vt:lpstr>
      <vt:lpstr>CAPÍTULO III  estudio de mercado</vt:lpstr>
      <vt:lpstr>Presentación de PowerPoint</vt:lpstr>
      <vt:lpstr>Objetivos Específicos</vt:lpstr>
      <vt:lpstr>Tamaño de la Muestra</vt:lpstr>
      <vt:lpstr>Resultados del Estudio de Mercado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12. Tiene vivienda propia? </vt:lpstr>
      <vt:lpstr> 14. Cuál es su desarrollo socioeconómico ?  </vt:lpstr>
      <vt:lpstr> 16. Cuánto necesita mensualmente para sobrevivir?   </vt:lpstr>
      <vt:lpstr> 18. Adicional al valor económico del BDH que requiere para aliviar su situación de vida actual?   </vt:lpstr>
      <vt:lpstr>CAPÍTULO IV   IMPACTO ECONÓMICO Y SOCIAL DEL BONO DE DESARROLLO HUMANO EN LA POBLACIÓN BENEFICIARIA DE LA PROVINCIA DE COTOPAXI, PERIODO 2008-2012. </vt:lpstr>
      <vt:lpstr>Indicadores de Impacto Económico</vt:lpstr>
      <vt:lpstr>BDH y  Canasta Básica</vt:lpstr>
      <vt:lpstr>Indicadores de Impacto Social</vt:lpstr>
      <vt:lpstr>Participación BDH en la Población de Cotopaxi</vt:lpstr>
      <vt:lpstr>Indicadores de Calidad de Vida</vt:lpstr>
      <vt:lpstr>Presentación de PowerPoint</vt:lpstr>
      <vt:lpstr> Conclusiones y Recomendaciones </vt:lpstr>
      <vt:lpstr> Conclusiones </vt:lpstr>
      <vt:lpstr>Recomendaciones</vt:lpstr>
    </vt:vector>
  </TitlesOfParts>
  <Company>JONATHAN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Noemi rivera</dc:creator>
  <cp:lastModifiedBy>Equipo 6</cp:lastModifiedBy>
  <cp:revision>469</cp:revision>
  <dcterms:created xsi:type="dcterms:W3CDTF">2014-02-06T17:16:42Z</dcterms:created>
  <dcterms:modified xsi:type="dcterms:W3CDTF">2014-12-22T21:33:17Z</dcterms:modified>
</cp:coreProperties>
</file>