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30"/>
  </p:notesMasterIdLst>
  <p:handoutMasterIdLst>
    <p:handoutMasterId r:id="rId31"/>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74" r:id="rId14"/>
    <p:sldId id="275" r:id="rId15"/>
    <p:sldId id="268" r:id="rId16"/>
    <p:sldId id="270" r:id="rId17"/>
    <p:sldId id="271" r:id="rId18"/>
    <p:sldId id="273" r:id="rId19"/>
    <p:sldId id="272" r:id="rId20"/>
    <p:sldId id="276" r:id="rId21"/>
    <p:sldId id="278" r:id="rId22"/>
    <p:sldId id="277" r:id="rId23"/>
    <p:sldId id="279" r:id="rId24"/>
    <p:sldId id="280" r:id="rId25"/>
    <p:sldId id="281" r:id="rId26"/>
    <p:sldId id="282" r:id="rId27"/>
    <p:sldId id="284" r:id="rId28"/>
    <p:sldId id="283" r:id="rId29"/>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029" autoAdjust="0"/>
  </p:normalViewPr>
  <p:slideViewPr>
    <p:cSldViewPr>
      <p:cViewPr varScale="1">
        <p:scale>
          <a:sx n="61" d="100"/>
          <a:sy n="61" d="100"/>
        </p:scale>
        <p:origin x="-1626" y="-90"/>
      </p:cViewPr>
      <p:guideLst>
        <p:guide orient="horz" pos="2160"/>
        <p:guide pos="2880"/>
      </p:guideLst>
    </p:cSldViewPr>
  </p:slideViewPr>
  <p:notesTextViewPr>
    <p:cViewPr>
      <p:scale>
        <a:sx n="1" d="1"/>
        <a:sy n="1" d="1"/>
      </p:scale>
      <p:origin x="0" y="0"/>
    </p:cViewPr>
  </p:notesTextViewPr>
  <p:notesViewPr>
    <p:cSldViewPr>
      <p:cViewPr varScale="1">
        <p:scale>
          <a:sx n="56" d="100"/>
          <a:sy n="56" d="100"/>
        </p:scale>
        <p:origin x="-2886"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C05F8D-2C94-4597-89D4-613D6F7F6D3D}" type="doc">
      <dgm:prSet loTypeId="urn:microsoft.com/office/officeart/2005/8/layout/cycle2" loCatId="cycle" qsTypeId="urn:microsoft.com/office/officeart/2005/8/quickstyle/simple1" qsCatId="simple" csTypeId="urn:microsoft.com/office/officeart/2005/8/colors/colorful1" csCatId="colorful" phldr="1"/>
      <dgm:spPr/>
      <dgm:t>
        <a:bodyPr/>
        <a:lstStyle/>
        <a:p>
          <a:endParaRPr lang="es-EC"/>
        </a:p>
      </dgm:t>
    </dgm:pt>
    <dgm:pt modelId="{07DFD20D-8251-4F16-904B-1619AF9C0AFC}">
      <dgm:prSet phldrT="[Text]" custT="1"/>
      <dgm:spPr/>
      <dgm:t>
        <a:bodyPr/>
        <a:lstStyle/>
        <a:p>
          <a:r>
            <a:rPr lang="es-EC" sz="1700" b="1" dirty="0" smtClean="0"/>
            <a:t>Segundo volcán activo más alto del mundo. (5.897 m)</a:t>
          </a:r>
          <a:endParaRPr lang="es-EC" sz="1700" b="1" dirty="0"/>
        </a:p>
      </dgm:t>
    </dgm:pt>
    <dgm:pt modelId="{562D42D5-F0D3-4DD2-93F5-8ED2E7E30642}" type="parTrans" cxnId="{BB8853D0-1740-4BDC-8586-28992CC0DC4B}">
      <dgm:prSet/>
      <dgm:spPr/>
      <dgm:t>
        <a:bodyPr/>
        <a:lstStyle/>
        <a:p>
          <a:endParaRPr lang="es-EC"/>
        </a:p>
      </dgm:t>
    </dgm:pt>
    <dgm:pt modelId="{73FF1E43-8947-4B84-AE28-0851A87CFBAB}" type="sibTrans" cxnId="{BB8853D0-1740-4BDC-8586-28992CC0DC4B}">
      <dgm:prSet/>
      <dgm:spPr/>
      <dgm:t>
        <a:bodyPr/>
        <a:lstStyle/>
        <a:p>
          <a:endParaRPr lang="es-EC" dirty="0"/>
        </a:p>
      </dgm:t>
    </dgm:pt>
    <dgm:pt modelId="{A179DEC9-1202-4ED2-8DE0-CB5107C3A40E}">
      <dgm:prSet phldrT="[Text]" custT="1"/>
      <dgm:spPr/>
      <dgm:t>
        <a:bodyPr/>
        <a:lstStyle/>
        <a:p>
          <a:r>
            <a:rPr lang="es-EC" sz="1600" b="1" dirty="0" smtClean="0"/>
            <a:t>La fusión del hielo glacial en la cima del cono manifiesta la reactivación volcánica .</a:t>
          </a:r>
          <a:endParaRPr lang="es-EC" sz="1600" b="1" dirty="0"/>
        </a:p>
      </dgm:t>
    </dgm:pt>
    <dgm:pt modelId="{A1642761-8A63-4D76-8337-7536D4E008AE}" type="parTrans" cxnId="{83CDF659-86EE-43A6-AFF9-CFEF407BA62A}">
      <dgm:prSet/>
      <dgm:spPr/>
      <dgm:t>
        <a:bodyPr/>
        <a:lstStyle/>
        <a:p>
          <a:endParaRPr lang="es-EC"/>
        </a:p>
      </dgm:t>
    </dgm:pt>
    <dgm:pt modelId="{7D16B584-BAB0-479A-A845-A158E14542E1}" type="sibTrans" cxnId="{83CDF659-86EE-43A6-AFF9-CFEF407BA62A}">
      <dgm:prSet/>
      <dgm:spPr/>
      <dgm:t>
        <a:bodyPr/>
        <a:lstStyle/>
        <a:p>
          <a:endParaRPr lang="es-EC" dirty="0"/>
        </a:p>
      </dgm:t>
    </dgm:pt>
    <dgm:pt modelId="{7D44E9B6-E820-4326-AD4F-3C4A2B25AE7E}">
      <dgm:prSet phldrT="[Text]" custT="1"/>
      <dgm:spPr/>
      <dgm:t>
        <a:bodyPr/>
        <a:lstStyle/>
        <a:p>
          <a:r>
            <a:rPr lang="es-EC" sz="2000" b="1" dirty="0" smtClean="0"/>
            <a:t>La próxima erupción</a:t>
          </a:r>
        </a:p>
        <a:p>
          <a:r>
            <a:rPr lang="es-EC" sz="2000" b="1" dirty="0" smtClean="0"/>
            <a:t>del Cotopaxi, un hecho inevitable</a:t>
          </a:r>
          <a:endParaRPr lang="es-EC" sz="2000" b="1" dirty="0"/>
        </a:p>
      </dgm:t>
    </dgm:pt>
    <dgm:pt modelId="{D652770A-1299-48A7-8CA8-420D75A5D27F}" type="parTrans" cxnId="{07B0C7A6-AED4-402F-8ABB-058DBBF0CC42}">
      <dgm:prSet/>
      <dgm:spPr/>
      <dgm:t>
        <a:bodyPr/>
        <a:lstStyle/>
        <a:p>
          <a:endParaRPr lang="es-EC"/>
        </a:p>
      </dgm:t>
    </dgm:pt>
    <dgm:pt modelId="{7CFA7C39-9277-46B0-B78C-907D7CEA6220}" type="sibTrans" cxnId="{07B0C7A6-AED4-402F-8ABB-058DBBF0CC42}">
      <dgm:prSet/>
      <dgm:spPr/>
      <dgm:t>
        <a:bodyPr/>
        <a:lstStyle/>
        <a:p>
          <a:endParaRPr lang="es-EC" dirty="0"/>
        </a:p>
      </dgm:t>
    </dgm:pt>
    <dgm:pt modelId="{D653E203-EE68-4A48-952A-5AC37D5C9065}">
      <dgm:prSet custT="1"/>
      <dgm:spPr/>
      <dgm:t>
        <a:bodyPr/>
        <a:lstStyle/>
        <a:p>
          <a:r>
            <a:rPr lang="es-EC" sz="1600" b="1" dirty="0" smtClean="0"/>
            <a:t>Intensa actividad reciente, originar lahares, con la fusión de los glaciares. </a:t>
          </a:r>
          <a:endParaRPr lang="es-EC" sz="1600" b="1" dirty="0"/>
        </a:p>
      </dgm:t>
    </dgm:pt>
    <dgm:pt modelId="{44EC0737-B38E-4DBC-ACB0-15CEF4C90F82}" type="parTrans" cxnId="{31238DF5-1C53-4FE4-BEC0-1999347F99B5}">
      <dgm:prSet/>
      <dgm:spPr/>
      <dgm:t>
        <a:bodyPr/>
        <a:lstStyle/>
        <a:p>
          <a:endParaRPr lang="es-EC"/>
        </a:p>
      </dgm:t>
    </dgm:pt>
    <dgm:pt modelId="{C5832250-AFC9-485A-A6CF-6412628795B8}" type="sibTrans" cxnId="{31238DF5-1C53-4FE4-BEC0-1999347F99B5}">
      <dgm:prSet/>
      <dgm:spPr/>
      <dgm:t>
        <a:bodyPr/>
        <a:lstStyle/>
        <a:p>
          <a:endParaRPr lang="es-EC" dirty="0"/>
        </a:p>
      </dgm:t>
    </dgm:pt>
    <dgm:pt modelId="{CE57D13E-3C97-456A-A9C4-098C6EBFF4B9}">
      <dgm:prSet phldrT="[Text]" custT="1"/>
      <dgm:spPr/>
      <dgm:t>
        <a:bodyPr/>
        <a:lstStyle/>
        <a:p>
          <a:r>
            <a:rPr lang="en-US" sz="1800" b="1" dirty="0" smtClean="0"/>
            <a:t>1. </a:t>
          </a:r>
          <a:r>
            <a:rPr lang="en-US" sz="1800" b="1" dirty="0" err="1" smtClean="0"/>
            <a:t>Caida</a:t>
          </a:r>
          <a:r>
            <a:rPr lang="en-US" sz="1800" b="1" dirty="0" smtClean="0"/>
            <a:t> de CENIZA.</a:t>
          </a:r>
        </a:p>
        <a:p>
          <a:r>
            <a:rPr lang="en-US" sz="1800" b="1" dirty="0" smtClean="0"/>
            <a:t>2. </a:t>
          </a:r>
          <a:r>
            <a:rPr lang="en-US" sz="1800" b="1" dirty="0" err="1" smtClean="0"/>
            <a:t>Flujos</a:t>
          </a:r>
          <a:r>
            <a:rPr lang="en-US" sz="1800" b="1" dirty="0" smtClean="0"/>
            <a:t> </a:t>
          </a:r>
          <a:r>
            <a:rPr lang="en-US" sz="1800" b="1" dirty="0" err="1" smtClean="0"/>
            <a:t>Piroclasticos</a:t>
          </a:r>
          <a:r>
            <a:rPr lang="en-US" sz="1800" b="1" dirty="0" smtClean="0"/>
            <a:t>.</a:t>
          </a:r>
        </a:p>
        <a:p>
          <a:r>
            <a:rPr lang="en-US" sz="1800" b="1" dirty="0" smtClean="0"/>
            <a:t>3. Lahares (fusion de </a:t>
          </a:r>
          <a:r>
            <a:rPr lang="en-US" sz="1800" b="1" dirty="0" err="1" smtClean="0"/>
            <a:t>glaciares</a:t>
          </a:r>
          <a:r>
            <a:rPr lang="en-US" sz="1800" b="1" dirty="0" smtClean="0"/>
            <a:t>)</a:t>
          </a:r>
        </a:p>
      </dgm:t>
    </dgm:pt>
    <dgm:pt modelId="{D76473DD-E8DB-4C33-9650-B5BBF76F9A2E}" type="sibTrans" cxnId="{EEA2B246-7B1C-4F11-97B4-2DEA2DBBFFBF}">
      <dgm:prSet/>
      <dgm:spPr/>
      <dgm:t>
        <a:bodyPr/>
        <a:lstStyle/>
        <a:p>
          <a:endParaRPr lang="es-EC" dirty="0"/>
        </a:p>
      </dgm:t>
    </dgm:pt>
    <dgm:pt modelId="{594E4009-51EE-4529-A3D5-871FCDED4276}" type="parTrans" cxnId="{EEA2B246-7B1C-4F11-97B4-2DEA2DBBFFBF}">
      <dgm:prSet/>
      <dgm:spPr/>
      <dgm:t>
        <a:bodyPr/>
        <a:lstStyle/>
        <a:p>
          <a:endParaRPr lang="es-EC"/>
        </a:p>
      </dgm:t>
    </dgm:pt>
    <dgm:pt modelId="{B626C7C9-8717-42ED-98B7-4B03EE3B8AE8}" type="pres">
      <dgm:prSet presAssocID="{50C05F8D-2C94-4597-89D4-613D6F7F6D3D}" presName="cycle" presStyleCnt="0">
        <dgm:presLayoutVars>
          <dgm:dir/>
          <dgm:resizeHandles val="exact"/>
        </dgm:presLayoutVars>
      </dgm:prSet>
      <dgm:spPr/>
      <dgm:t>
        <a:bodyPr/>
        <a:lstStyle/>
        <a:p>
          <a:endParaRPr lang="es-EC"/>
        </a:p>
      </dgm:t>
    </dgm:pt>
    <dgm:pt modelId="{78892A5E-65B6-4A70-B7BB-673827F3A6D0}" type="pres">
      <dgm:prSet presAssocID="{07DFD20D-8251-4F16-904B-1619AF9C0AFC}" presName="node" presStyleLbl="node1" presStyleIdx="0" presStyleCnt="5">
        <dgm:presLayoutVars>
          <dgm:bulletEnabled val="1"/>
        </dgm:presLayoutVars>
      </dgm:prSet>
      <dgm:spPr/>
      <dgm:t>
        <a:bodyPr/>
        <a:lstStyle/>
        <a:p>
          <a:endParaRPr lang="es-EC"/>
        </a:p>
      </dgm:t>
    </dgm:pt>
    <dgm:pt modelId="{77D7AB25-BC94-4D46-BD12-719DDC0B7AC3}" type="pres">
      <dgm:prSet presAssocID="{73FF1E43-8947-4B84-AE28-0851A87CFBAB}" presName="sibTrans" presStyleLbl="sibTrans2D1" presStyleIdx="0" presStyleCnt="5"/>
      <dgm:spPr/>
      <dgm:t>
        <a:bodyPr/>
        <a:lstStyle/>
        <a:p>
          <a:endParaRPr lang="es-EC"/>
        </a:p>
      </dgm:t>
    </dgm:pt>
    <dgm:pt modelId="{C488FE3F-3A78-4FC6-B70A-1920B664D96D}" type="pres">
      <dgm:prSet presAssocID="{73FF1E43-8947-4B84-AE28-0851A87CFBAB}" presName="connectorText" presStyleLbl="sibTrans2D1" presStyleIdx="0" presStyleCnt="5"/>
      <dgm:spPr/>
      <dgm:t>
        <a:bodyPr/>
        <a:lstStyle/>
        <a:p>
          <a:endParaRPr lang="es-EC"/>
        </a:p>
      </dgm:t>
    </dgm:pt>
    <dgm:pt modelId="{8B6FADBB-B032-468B-80F9-08E7A0D51637}" type="pres">
      <dgm:prSet presAssocID="{D653E203-EE68-4A48-952A-5AC37D5C9065}" presName="node" presStyleLbl="node1" presStyleIdx="1" presStyleCnt="5">
        <dgm:presLayoutVars>
          <dgm:bulletEnabled val="1"/>
        </dgm:presLayoutVars>
      </dgm:prSet>
      <dgm:spPr/>
      <dgm:t>
        <a:bodyPr/>
        <a:lstStyle/>
        <a:p>
          <a:endParaRPr lang="es-EC"/>
        </a:p>
      </dgm:t>
    </dgm:pt>
    <dgm:pt modelId="{DB6C1D41-841E-4839-8B21-070751C245F1}" type="pres">
      <dgm:prSet presAssocID="{C5832250-AFC9-485A-A6CF-6412628795B8}" presName="sibTrans" presStyleLbl="sibTrans2D1" presStyleIdx="1" presStyleCnt="5"/>
      <dgm:spPr/>
      <dgm:t>
        <a:bodyPr/>
        <a:lstStyle/>
        <a:p>
          <a:endParaRPr lang="es-EC"/>
        </a:p>
      </dgm:t>
    </dgm:pt>
    <dgm:pt modelId="{4B93959D-89C1-44F5-BBF5-CE5C51C0FDB0}" type="pres">
      <dgm:prSet presAssocID="{C5832250-AFC9-485A-A6CF-6412628795B8}" presName="connectorText" presStyleLbl="sibTrans2D1" presStyleIdx="1" presStyleCnt="5"/>
      <dgm:spPr/>
      <dgm:t>
        <a:bodyPr/>
        <a:lstStyle/>
        <a:p>
          <a:endParaRPr lang="es-EC"/>
        </a:p>
      </dgm:t>
    </dgm:pt>
    <dgm:pt modelId="{338EA53E-31DD-483D-89DF-D5EB14BCA747}" type="pres">
      <dgm:prSet presAssocID="{A179DEC9-1202-4ED2-8DE0-CB5107C3A40E}" presName="node" presStyleLbl="node1" presStyleIdx="2" presStyleCnt="5">
        <dgm:presLayoutVars>
          <dgm:bulletEnabled val="1"/>
        </dgm:presLayoutVars>
      </dgm:prSet>
      <dgm:spPr/>
      <dgm:t>
        <a:bodyPr/>
        <a:lstStyle/>
        <a:p>
          <a:endParaRPr lang="es-EC"/>
        </a:p>
      </dgm:t>
    </dgm:pt>
    <dgm:pt modelId="{1E55CF34-8EA5-4864-9EFF-D6BACC793424}" type="pres">
      <dgm:prSet presAssocID="{7D16B584-BAB0-479A-A845-A158E14542E1}" presName="sibTrans" presStyleLbl="sibTrans2D1" presStyleIdx="2" presStyleCnt="5"/>
      <dgm:spPr/>
      <dgm:t>
        <a:bodyPr/>
        <a:lstStyle/>
        <a:p>
          <a:endParaRPr lang="es-EC"/>
        </a:p>
      </dgm:t>
    </dgm:pt>
    <dgm:pt modelId="{8CAA55B8-70DB-4FC0-ADD8-E0F50BFDCBC1}" type="pres">
      <dgm:prSet presAssocID="{7D16B584-BAB0-479A-A845-A158E14542E1}" presName="connectorText" presStyleLbl="sibTrans2D1" presStyleIdx="2" presStyleCnt="5"/>
      <dgm:spPr/>
      <dgm:t>
        <a:bodyPr/>
        <a:lstStyle/>
        <a:p>
          <a:endParaRPr lang="es-EC"/>
        </a:p>
      </dgm:t>
    </dgm:pt>
    <dgm:pt modelId="{50B79BBE-B3E5-4904-88AE-5D4207401122}" type="pres">
      <dgm:prSet presAssocID="{7D44E9B6-E820-4326-AD4F-3C4A2B25AE7E}" presName="node" presStyleLbl="node1" presStyleIdx="3" presStyleCnt="5">
        <dgm:presLayoutVars>
          <dgm:bulletEnabled val="1"/>
        </dgm:presLayoutVars>
      </dgm:prSet>
      <dgm:spPr/>
      <dgm:t>
        <a:bodyPr/>
        <a:lstStyle/>
        <a:p>
          <a:endParaRPr lang="es-EC"/>
        </a:p>
      </dgm:t>
    </dgm:pt>
    <dgm:pt modelId="{8B245A35-2545-4685-9482-B3C3F5958D9B}" type="pres">
      <dgm:prSet presAssocID="{7CFA7C39-9277-46B0-B78C-907D7CEA6220}" presName="sibTrans" presStyleLbl="sibTrans2D1" presStyleIdx="3" presStyleCnt="5"/>
      <dgm:spPr/>
      <dgm:t>
        <a:bodyPr/>
        <a:lstStyle/>
        <a:p>
          <a:endParaRPr lang="es-EC"/>
        </a:p>
      </dgm:t>
    </dgm:pt>
    <dgm:pt modelId="{7DB5FBE7-7412-4084-89F0-DFFE69CC2AC3}" type="pres">
      <dgm:prSet presAssocID="{7CFA7C39-9277-46B0-B78C-907D7CEA6220}" presName="connectorText" presStyleLbl="sibTrans2D1" presStyleIdx="3" presStyleCnt="5"/>
      <dgm:spPr/>
      <dgm:t>
        <a:bodyPr/>
        <a:lstStyle/>
        <a:p>
          <a:endParaRPr lang="es-EC"/>
        </a:p>
      </dgm:t>
    </dgm:pt>
    <dgm:pt modelId="{B0E7EBD3-87CC-4B68-B580-6FB5C5A6C96A}" type="pres">
      <dgm:prSet presAssocID="{CE57D13E-3C97-456A-A9C4-098C6EBFF4B9}" presName="node" presStyleLbl="node1" presStyleIdx="4" presStyleCnt="5" custScaleX="119468" custScaleY="112394">
        <dgm:presLayoutVars>
          <dgm:bulletEnabled val="1"/>
        </dgm:presLayoutVars>
      </dgm:prSet>
      <dgm:spPr/>
      <dgm:t>
        <a:bodyPr/>
        <a:lstStyle/>
        <a:p>
          <a:endParaRPr lang="es-EC"/>
        </a:p>
      </dgm:t>
    </dgm:pt>
    <dgm:pt modelId="{35E9BF17-4459-4793-B6FD-A3441654D69D}" type="pres">
      <dgm:prSet presAssocID="{D76473DD-E8DB-4C33-9650-B5BBF76F9A2E}" presName="sibTrans" presStyleLbl="sibTrans2D1" presStyleIdx="4" presStyleCnt="5"/>
      <dgm:spPr/>
      <dgm:t>
        <a:bodyPr/>
        <a:lstStyle/>
        <a:p>
          <a:endParaRPr lang="es-EC"/>
        </a:p>
      </dgm:t>
    </dgm:pt>
    <dgm:pt modelId="{C69CEB3A-0B74-47DC-82D3-E6F0A20503E4}" type="pres">
      <dgm:prSet presAssocID="{D76473DD-E8DB-4C33-9650-B5BBF76F9A2E}" presName="connectorText" presStyleLbl="sibTrans2D1" presStyleIdx="4" presStyleCnt="5"/>
      <dgm:spPr/>
      <dgm:t>
        <a:bodyPr/>
        <a:lstStyle/>
        <a:p>
          <a:endParaRPr lang="es-EC"/>
        </a:p>
      </dgm:t>
    </dgm:pt>
  </dgm:ptLst>
  <dgm:cxnLst>
    <dgm:cxn modelId="{5F296F5A-FFB1-407D-A6FA-57C7CAE68B31}" type="presOf" srcId="{D76473DD-E8DB-4C33-9650-B5BBF76F9A2E}" destId="{C69CEB3A-0B74-47DC-82D3-E6F0A20503E4}" srcOrd="1" destOrd="0" presId="urn:microsoft.com/office/officeart/2005/8/layout/cycle2"/>
    <dgm:cxn modelId="{5BC77C62-9DD6-43F3-814C-5E40C233A4B5}" type="presOf" srcId="{7D16B584-BAB0-479A-A845-A158E14542E1}" destId="{1E55CF34-8EA5-4864-9EFF-D6BACC793424}" srcOrd="0" destOrd="0" presId="urn:microsoft.com/office/officeart/2005/8/layout/cycle2"/>
    <dgm:cxn modelId="{EEA2B246-7B1C-4F11-97B4-2DEA2DBBFFBF}" srcId="{50C05F8D-2C94-4597-89D4-613D6F7F6D3D}" destId="{CE57D13E-3C97-456A-A9C4-098C6EBFF4B9}" srcOrd="4" destOrd="0" parTransId="{594E4009-51EE-4529-A3D5-871FCDED4276}" sibTransId="{D76473DD-E8DB-4C33-9650-B5BBF76F9A2E}"/>
    <dgm:cxn modelId="{9B0C1EE7-7657-4924-AD22-22F2221D5532}" type="presOf" srcId="{7CFA7C39-9277-46B0-B78C-907D7CEA6220}" destId="{7DB5FBE7-7412-4084-89F0-DFFE69CC2AC3}" srcOrd="1" destOrd="0" presId="urn:microsoft.com/office/officeart/2005/8/layout/cycle2"/>
    <dgm:cxn modelId="{31238DF5-1C53-4FE4-BEC0-1999347F99B5}" srcId="{50C05F8D-2C94-4597-89D4-613D6F7F6D3D}" destId="{D653E203-EE68-4A48-952A-5AC37D5C9065}" srcOrd="1" destOrd="0" parTransId="{44EC0737-B38E-4DBC-ACB0-15CEF4C90F82}" sibTransId="{C5832250-AFC9-485A-A6CF-6412628795B8}"/>
    <dgm:cxn modelId="{83CDF659-86EE-43A6-AFF9-CFEF407BA62A}" srcId="{50C05F8D-2C94-4597-89D4-613D6F7F6D3D}" destId="{A179DEC9-1202-4ED2-8DE0-CB5107C3A40E}" srcOrd="2" destOrd="0" parTransId="{A1642761-8A63-4D76-8337-7536D4E008AE}" sibTransId="{7D16B584-BAB0-479A-A845-A158E14542E1}"/>
    <dgm:cxn modelId="{FAE5E8BC-58BD-4A05-A749-89A6AEE018FE}" type="presOf" srcId="{07DFD20D-8251-4F16-904B-1619AF9C0AFC}" destId="{78892A5E-65B6-4A70-B7BB-673827F3A6D0}" srcOrd="0" destOrd="0" presId="urn:microsoft.com/office/officeart/2005/8/layout/cycle2"/>
    <dgm:cxn modelId="{D6371127-C824-4C51-83F6-E6DF6626DCA2}" type="presOf" srcId="{7D44E9B6-E820-4326-AD4F-3C4A2B25AE7E}" destId="{50B79BBE-B3E5-4904-88AE-5D4207401122}" srcOrd="0" destOrd="0" presId="urn:microsoft.com/office/officeart/2005/8/layout/cycle2"/>
    <dgm:cxn modelId="{EF1A6409-7A1E-47FD-9AFF-5BEB1637DC54}" type="presOf" srcId="{73FF1E43-8947-4B84-AE28-0851A87CFBAB}" destId="{C488FE3F-3A78-4FC6-B70A-1920B664D96D}" srcOrd="1" destOrd="0" presId="urn:microsoft.com/office/officeart/2005/8/layout/cycle2"/>
    <dgm:cxn modelId="{6FF19850-8320-44E6-BF9F-DAF62AB49AC6}" type="presOf" srcId="{D653E203-EE68-4A48-952A-5AC37D5C9065}" destId="{8B6FADBB-B032-468B-80F9-08E7A0D51637}" srcOrd="0" destOrd="0" presId="urn:microsoft.com/office/officeart/2005/8/layout/cycle2"/>
    <dgm:cxn modelId="{FAF1CA85-4F0E-4EA8-BCAB-FF7F044BD896}" type="presOf" srcId="{C5832250-AFC9-485A-A6CF-6412628795B8}" destId="{4B93959D-89C1-44F5-BBF5-CE5C51C0FDB0}" srcOrd="1" destOrd="0" presId="urn:microsoft.com/office/officeart/2005/8/layout/cycle2"/>
    <dgm:cxn modelId="{07B0C7A6-AED4-402F-8ABB-058DBBF0CC42}" srcId="{50C05F8D-2C94-4597-89D4-613D6F7F6D3D}" destId="{7D44E9B6-E820-4326-AD4F-3C4A2B25AE7E}" srcOrd="3" destOrd="0" parTransId="{D652770A-1299-48A7-8CA8-420D75A5D27F}" sibTransId="{7CFA7C39-9277-46B0-B78C-907D7CEA6220}"/>
    <dgm:cxn modelId="{9DD37F5F-8D85-4867-91EE-C826B53C2884}" type="presOf" srcId="{A179DEC9-1202-4ED2-8DE0-CB5107C3A40E}" destId="{338EA53E-31DD-483D-89DF-D5EB14BCA747}" srcOrd="0" destOrd="0" presId="urn:microsoft.com/office/officeart/2005/8/layout/cycle2"/>
    <dgm:cxn modelId="{0E193B78-8762-4433-B53E-27DCC007C8C2}" type="presOf" srcId="{CE57D13E-3C97-456A-A9C4-098C6EBFF4B9}" destId="{B0E7EBD3-87CC-4B68-B580-6FB5C5A6C96A}" srcOrd="0" destOrd="0" presId="urn:microsoft.com/office/officeart/2005/8/layout/cycle2"/>
    <dgm:cxn modelId="{26B55A5F-F529-47DB-AA9A-BBD23341BA56}" type="presOf" srcId="{50C05F8D-2C94-4597-89D4-613D6F7F6D3D}" destId="{B626C7C9-8717-42ED-98B7-4B03EE3B8AE8}" srcOrd="0" destOrd="0" presId="urn:microsoft.com/office/officeart/2005/8/layout/cycle2"/>
    <dgm:cxn modelId="{841BE4EB-6A28-4291-B8F8-31ABDE0E2E72}" type="presOf" srcId="{7D16B584-BAB0-479A-A845-A158E14542E1}" destId="{8CAA55B8-70DB-4FC0-ADD8-E0F50BFDCBC1}" srcOrd="1" destOrd="0" presId="urn:microsoft.com/office/officeart/2005/8/layout/cycle2"/>
    <dgm:cxn modelId="{B4E1C08E-CDA5-4EB3-889B-7F1287A23686}" type="presOf" srcId="{D76473DD-E8DB-4C33-9650-B5BBF76F9A2E}" destId="{35E9BF17-4459-4793-B6FD-A3441654D69D}" srcOrd="0" destOrd="0" presId="urn:microsoft.com/office/officeart/2005/8/layout/cycle2"/>
    <dgm:cxn modelId="{BB8853D0-1740-4BDC-8586-28992CC0DC4B}" srcId="{50C05F8D-2C94-4597-89D4-613D6F7F6D3D}" destId="{07DFD20D-8251-4F16-904B-1619AF9C0AFC}" srcOrd="0" destOrd="0" parTransId="{562D42D5-F0D3-4DD2-93F5-8ED2E7E30642}" sibTransId="{73FF1E43-8947-4B84-AE28-0851A87CFBAB}"/>
    <dgm:cxn modelId="{282D873C-FAE9-423E-96FB-830A9AEE0346}" type="presOf" srcId="{7CFA7C39-9277-46B0-B78C-907D7CEA6220}" destId="{8B245A35-2545-4685-9482-B3C3F5958D9B}" srcOrd="0" destOrd="0" presId="urn:microsoft.com/office/officeart/2005/8/layout/cycle2"/>
    <dgm:cxn modelId="{31A168FF-AAE8-486C-8F31-3184606E3072}" type="presOf" srcId="{C5832250-AFC9-485A-A6CF-6412628795B8}" destId="{DB6C1D41-841E-4839-8B21-070751C245F1}" srcOrd="0" destOrd="0" presId="urn:microsoft.com/office/officeart/2005/8/layout/cycle2"/>
    <dgm:cxn modelId="{EDA0B876-53C9-476D-A446-B7E3A4851E33}" type="presOf" srcId="{73FF1E43-8947-4B84-AE28-0851A87CFBAB}" destId="{77D7AB25-BC94-4D46-BD12-719DDC0B7AC3}" srcOrd="0" destOrd="0" presId="urn:microsoft.com/office/officeart/2005/8/layout/cycle2"/>
    <dgm:cxn modelId="{03BB1824-A48F-4502-A5F1-939577EC756C}" type="presParOf" srcId="{B626C7C9-8717-42ED-98B7-4B03EE3B8AE8}" destId="{78892A5E-65B6-4A70-B7BB-673827F3A6D0}" srcOrd="0" destOrd="0" presId="urn:microsoft.com/office/officeart/2005/8/layout/cycle2"/>
    <dgm:cxn modelId="{D43039C9-25C9-4A7D-93EF-3B323C998D2B}" type="presParOf" srcId="{B626C7C9-8717-42ED-98B7-4B03EE3B8AE8}" destId="{77D7AB25-BC94-4D46-BD12-719DDC0B7AC3}" srcOrd="1" destOrd="0" presId="urn:microsoft.com/office/officeart/2005/8/layout/cycle2"/>
    <dgm:cxn modelId="{C0465F0D-B8BE-4C5E-ABF3-B9A8A44A7D4C}" type="presParOf" srcId="{77D7AB25-BC94-4D46-BD12-719DDC0B7AC3}" destId="{C488FE3F-3A78-4FC6-B70A-1920B664D96D}" srcOrd="0" destOrd="0" presId="urn:microsoft.com/office/officeart/2005/8/layout/cycle2"/>
    <dgm:cxn modelId="{F4994831-9C09-4553-8CAD-077AA9F5F504}" type="presParOf" srcId="{B626C7C9-8717-42ED-98B7-4B03EE3B8AE8}" destId="{8B6FADBB-B032-468B-80F9-08E7A0D51637}" srcOrd="2" destOrd="0" presId="urn:microsoft.com/office/officeart/2005/8/layout/cycle2"/>
    <dgm:cxn modelId="{0ED3CB4F-AFF3-4931-8CBF-3B9929B4C09B}" type="presParOf" srcId="{B626C7C9-8717-42ED-98B7-4B03EE3B8AE8}" destId="{DB6C1D41-841E-4839-8B21-070751C245F1}" srcOrd="3" destOrd="0" presId="urn:microsoft.com/office/officeart/2005/8/layout/cycle2"/>
    <dgm:cxn modelId="{9C3B4BC2-4923-4843-B730-39034999FF6B}" type="presParOf" srcId="{DB6C1D41-841E-4839-8B21-070751C245F1}" destId="{4B93959D-89C1-44F5-BBF5-CE5C51C0FDB0}" srcOrd="0" destOrd="0" presId="urn:microsoft.com/office/officeart/2005/8/layout/cycle2"/>
    <dgm:cxn modelId="{630C6D73-D3E4-4CE2-8FD4-25B98A958A17}" type="presParOf" srcId="{B626C7C9-8717-42ED-98B7-4B03EE3B8AE8}" destId="{338EA53E-31DD-483D-89DF-D5EB14BCA747}" srcOrd="4" destOrd="0" presId="urn:microsoft.com/office/officeart/2005/8/layout/cycle2"/>
    <dgm:cxn modelId="{B9C90D50-01E6-4498-B68C-967FD14269AC}" type="presParOf" srcId="{B626C7C9-8717-42ED-98B7-4B03EE3B8AE8}" destId="{1E55CF34-8EA5-4864-9EFF-D6BACC793424}" srcOrd="5" destOrd="0" presId="urn:microsoft.com/office/officeart/2005/8/layout/cycle2"/>
    <dgm:cxn modelId="{6ABD08AE-41CF-4680-9190-F45F6ECD5975}" type="presParOf" srcId="{1E55CF34-8EA5-4864-9EFF-D6BACC793424}" destId="{8CAA55B8-70DB-4FC0-ADD8-E0F50BFDCBC1}" srcOrd="0" destOrd="0" presId="urn:microsoft.com/office/officeart/2005/8/layout/cycle2"/>
    <dgm:cxn modelId="{37EA294E-A1B4-4E55-B027-1EEA4F8633E1}" type="presParOf" srcId="{B626C7C9-8717-42ED-98B7-4B03EE3B8AE8}" destId="{50B79BBE-B3E5-4904-88AE-5D4207401122}" srcOrd="6" destOrd="0" presId="urn:microsoft.com/office/officeart/2005/8/layout/cycle2"/>
    <dgm:cxn modelId="{2B392DE3-7730-41BE-B9A0-B748D99432C8}" type="presParOf" srcId="{B626C7C9-8717-42ED-98B7-4B03EE3B8AE8}" destId="{8B245A35-2545-4685-9482-B3C3F5958D9B}" srcOrd="7" destOrd="0" presId="urn:microsoft.com/office/officeart/2005/8/layout/cycle2"/>
    <dgm:cxn modelId="{2FE9C875-3152-47E9-84DE-4E7BACB655A5}" type="presParOf" srcId="{8B245A35-2545-4685-9482-B3C3F5958D9B}" destId="{7DB5FBE7-7412-4084-89F0-DFFE69CC2AC3}" srcOrd="0" destOrd="0" presId="urn:microsoft.com/office/officeart/2005/8/layout/cycle2"/>
    <dgm:cxn modelId="{E3F5AE8B-BDE9-41CC-8D5B-22973AD792E3}" type="presParOf" srcId="{B626C7C9-8717-42ED-98B7-4B03EE3B8AE8}" destId="{B0E7EBD3-87CC-4B68-B580-6FB5C5A6C96A}" srcOrd="8" destOrd="0" presId="urn:microsoft.com/office/officeart/2005/8/layout/cycle2"/>
    <dgm:cxn modelId="{3E488CC0-8D74-4156-BAFB-2BE007A12C96}" type="presParOf" srcId="{B626C7C9-8717-42ED-98B7-4B03EE3B8AE8}" destId="{35E9BF17-4459-4793-B6FD-A3441654D69D}" srcOrd="9" destOrd="0" presId="urn:microsoft.com/office/officeart/2005/8/layout/cycle2"/>
    <dgm:cxn modelId="{32C4AE69-47EE-48B1-8FFF-6BB02E126D55}" type="presParOf" srcId="{35E9BF17-4459-4793-B6FD-A3441654D69D}" destId="{C69CEB3A-0B74-47DC-82D3-E6F0A20503E4}" srcOrd="0" destOrd="0" presId="urn:microsoft.com/office/officeart/2005/8/layout/cycle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0C05F8D-2C94-4597-89D4-613D6F7F6D3D}" type="doc">
      <dgm:prSet loTypeId="urn:microsoft.com/office/officeart/2005/8/layout/cycle2" loCatId="cycle" qsTypeId="urn:microsoft.com/office/officeart/2005/8/quickstyle/simple1" qsCatId="simple" csTypeId="urn:microsoft.com/office/officeart/2005/8/colors/colorful1" csCatId="colorful" phldr="1"/>
      <dgm:spPr/>
      <dgm:t>
        <a:bodyPr/>
        <a:lstStyle/>
        <a:p>
          <a:endParaRPr lang="es-EC"/>
        </a:p>
      </dgm:t>
    </dgm:pt>
    <dgm:pt modelId="{07DFD20D-8251-4F16-904B-1619AF9C0AFC}">
      <dgm:prSet phldrT="[Text]" custT="1"/>
      <dgm:spPr/>
      <dgm:t>
        <a:bodyPr/>
        <a:lstStyle/>
        <a:p>
          <a:r>
            <a:rPr lang="es-EC" sz="1700" b="1" dirty="0" smtClean="0"/>
            <a:t>Segundo volcán activo más alto del mundo. (5.897 m)</a:t>
          </a:r>
          <a:endParaRPr lang="es-EC" sz="1700" b="1" dirty="0"/>
        </a:p>
      </dgm:t>
    </dgm:pt>
    <dgm:pt modelId="{562D42D5-F0D3-4DD2-93F5-8ED2E7E30642}" type="parTrans" cxnId="{BB8853D0-1740-4BDC-8586-28992CC0DC4B}">
      <dgm:prSet/>
      <dgm:spPr/>
      <dgm:t>
        <a:bodyPr/>
        <a:lstStyle/>
        <a:p>
          <a:endParaRPr lang="es-EC"/>
        </a:p>
      </dgm:t>
    </dgm:pt>
    <dgm:pt modelId="{73FF1E43-8947-4B84-AE28-0851A87CFBAB}" type="sibTrans" cxnId="{BB8853D0-1740-4BDC-8586-28992CC0DC4B}">
      <dgm:prSet/>
      <dgm:spPr/>
      <dgm:t>
        <a:bodyPr/>
        <a:lstStyle/>
        <a:p>
          <a:endParaRPr lang="es-EC" dirty="0"/>
        </a:p>
      </dgm:t>
    </dgm:pt>
    <dgm:pt modelId="{A179DEC9-1202-4ED2-8DE0-CB5107C3A40E}">
      <dgm:prSet phldrT="[Text]" custT="1"/>
      <dgm:spPr/>
      <dgm:t>
        <a:bodyPr/>
        <a:lstStyle/>
        <a:p>
          <a:r>
            <a:rPr lang="es-EC" sz="1600" b="1" dirty="0" smtClean="0"/>
            <a:t>La fusión del hielo glacial en la cima del cono manifiesta la reactivación volcánica .</a:t>
          </a:r>
          <a:endParaRPr lang="es-EC" sz="1600" b="1" dirty="0"/>
        </a:p>
      </dgm:t>
    </dgm:pt>
    <dgm:pt modelId="{A1642761-8A63-4D76-8337-7536D4E008AE}" type="parTrans" cxnId="{83CDF659-86EE-43A6-AFF9-CFEF407BA62A}">
      <dgm:prSet/>
      <dgm:spPr/>
      <dgm:t>
        <a:bodyPr/>
        <a:lstStyle/>
        <a:p>
          <a:endParaRPr lang="es-EC"/>
        </a:p>
      </dgm:t>
    </dgm:pt>
    <dgm:pt modelId="{7D16B584-BAB0-479A-A845-A158E14542E1}" type="sibTrans" cxnId="{83CDF659-86EE-43A6-AFF9-CFEF407BA62A}">
      <dgm:prSet/>
      <dgm:spPr/>
      <dgm:t>
        <a:bodyPr/>
        <a:lstStyle/>
        <a:p>
          <a:endParaRPr lang="es-EC" dirty="0"/>
        </a:p>
      </dgm:t>
    </dgm:pt>
    <dgm:pt modelId="{7D44E9B6-E820-4326-AD4F-3C4A2B25AE7E}">
      <dgm:prSet phldrT="[Text]" custT="1"/>
      <dgm:spPr/>
      <dgm:t>
        <a:bodyPr/>
        <a:lstStyle/>
        <a:p>
          <a:r>
            <a:rPr lang="es-EC" sz="2000" b="1" smtClean="0"/>
            <a:t>La próxima erupción</a:t>
          </a:r>
        </a:p>
        <a:p>
          <a:r>
            <a:rPr lang="es-EC" sz="2000" b="1" smtClean="0"/>
            <a:t>del Cotopaxi, un hecho inevitable</a:t>
          </a:r>
          <a:endParaRPr lang="es-EC" sz="2000" b="1" dirty="0"/>
        </a:p>
      </dgm:t>
    </dgm:pt>
    <dgm:pt modelId="{D652770A-1299-48A7-8CA8-420D75A5D27F}" type="parTrans" cxnId="{07B0C7A6-AED4-402F-8ABB-058DBBF0CC42}">
      <dgm:prSet/>
      <dgm:spPr/>
      <dgm:t>
        <a:bodyPr/>
        <a:lstStyle/>
        <a:p>
          <a:endParaRPr lang="es-EC"/>
        </a:p>
      </dgm:t>
    </dgm:pt>
    <dgm:pt modelId="{7CFA7C39-9277-46B0-B78C-907D7CEA6220}" type="sibTrans" cxnId="{07B0C7A6-AED4-402F-8ABB-058DBBF0CC42}">
      <dgm:prSet/>
      <dgm:spPr/>
      <dgm:t>
        <a:bodyPr/>
        <a:lstStyle/>
        <a:p>
          <a:endParaRPr lang="es-EC" dirty="0"/>
        </a:p>
      </dgm:t>
    </dgm:pt>
    <dgm:pt modelId="{D653E203-EE68-4A48-952A-5AC37D5C9065}">
      <dgm:prSet custT="1"/>
      <dgm:spPr/>
      <dgm:t>
        <a:bodyPr/>
        <a:lstStyle/>
        <a:p>
          <a:r>
            <a:rPr lang="es-EC" sz="1600" b="1" smtClean="0"/>
            <a:t>Intensa actividad reciente, originar lahares, con la fusión de los glaciares. </a:t>
          </a:r>
          <a:endParaRPr lang="es-EC" sz="1600" b="1" dirty="0"/>
        </a:p>
      </dgm:t>
    </dgm:pt>
    <dgm:pt modelId="{44EC0737-B38E-4DBC-ACB0-15CEF4C90F82}" type="parTrans" cxnId="{31238DF5-1C53-4FE4-BEC0-1999347F99B5}">
      <dgm:prSet/>
      <dgm:spPr/>
      <dgm:t>
        <a:bodyPr/>
        <a:lstStyle/>
        <a:p>
          <a:endParaRPr lang="es-EC"/>
        </a:p>
      </dgm:t>
    </dgm:pt>
    <dgm:pt modelId="{C5832250-AFC9-485A-A6CF-6412628795B8}" type="sibTrans" cxnId="{31238DF5-1C53-4FE4-BEC0-1999347F99B5}">
      <dgm:prSet/>
      <dgm:spPr/>
      <dgm:t>
        <a:bodyPr/>
        <a:lstStyle/>
        <a:p>
          <a:endParaRPr lang="es-EC" dirty="0"/>
        </a:p>
      </dgm:t>
    </dgm:pt>
    <dgm:pt modelId="{CE57D13E-3C97-456A-A9C4-098C6EBFF4B9}">
      <dgm:prSet phldrT="[Text]" custT="1"/>
      <dgm:spPr/>
      <dgm:t>
        <a:bodyPr/>
        <a:lstStyle/>
        <a:p>
          <a:r>
            <a:rPr lang="en-US" sz="1600" b="1" dirty="0" smtClean="0"/>
            <a:t>1. </a:t>
          </a:r>
          <a:r>
            <a:rPr lang="en-US" sz="1600" b="1" dirty="0" err="1" smtClean="0"/>
            <a:t>Caida</a:t>
          </a:r>
          <a:r>
            <a:rPr lang="en-US" sz="1600" b="1" dirty="0" smtClean="0"/>
            <a:t> de CENIZA.</a:t>
          </a:r>
        </a:p>
        <a:p>
          <a:r>
            <a:rPr lang="en-US" sz="1600" b="1" dirty="0" smtClean="0"/>
            <a:t>2. </a:t>
          </a:r>
          <a:r>
            <a:rPr lang="en-US" sz="1600" b="1" dirty="0" err="1" smtClean="0"/>
            <a:t>Flujos</a:t>
          </a:r>
          <a:r>
            <a:rPr lang="en-US" sz="1600" b="1" dirty="0" smtClean="0"/>
            <a:t> </a:t>
          </a:r>
          <a:r>
            <a:rPr lang="en-US" sz="1600" b="1" dirty="0" err="1" smtClean="0"/>
            <a:t>Piroclasticos</a:t>
          </a:r>
          <a:r>
            <a:rPr lang="en-US" sz="1600" b="1" dirty="0" smtClean="0"/>
            <a:t>.</a:t>
          </a:r>
        </a:p>
        <a:p>
          <a:r>
            <a:rPr lang="en-US" sz="1600" b="1" dirty="0" smtClean="0"/>
            <a:t>3. Lahares (fusion de </a:t>
          </a:r>
          <a:r>
            <a:rPr lang="en-US" sz="1600" b="1" dirty="0" err="1" smtClean="0"/>
            <a:t>glaciares</a:t>
          </a:r>
          <a:r>
            <a:rPr lang="en-US" sz="1600" b="1" dirty="0" smtClean="0"/>
            <a:t>)</a:t>
          </a:r>
          <a:endParaRPr lang="es-EC" sz="1600" b="1" dirty="0"/>
        </a:p>
      </dgm:t>
    </dgm:pt>
    <dgm:pt modelId="{D76473DD-E8DB-4C33-9650-B5BBF76F9A2E}" type="sibTrans" cxnId="{EEA2B246-7B1C-4F11-97B4-2DEA2DBBFFBF}">
      <dgm:prSet/>
      <dgm:spPr/>
      <dgm:t>
        <a:bodyPr/>
        <a:lstStyle/>
        <a:p>
          <a:endParaRPr lang="es-EC" dirty="0"/>
        </a:p>
      </dgm:t>
    </dgm:pt>
    <dgm:pt modelId="{594E4009-51EE-4529-A3D5-871FCDED4276}" type="parTrans" cxnId="{EEA2B246-7B1C-4F11-97B4-2DEA2DBBFFBF}">
      <dgm:prSet/>
      <dgm:spPr/>
      <dgm:t>
        <a:bodyPr/>
        <a:lstStyle/>
        <a:p>
          <a:endParaRPr lang="es-EC"/>
        </a:p>
      </dgm:t>
    </dgm:pt>
    <dgm:pt modelId="{B626C7C9-8717-42ED-98B7-4B03EE3B8AE8}" type="pres">
      <dgm:prSet presAssocID="{50C05F8D-2C94-4597-89D4-613D6F7F6D3D}" presName="cycle" presStyleCnt="0">
        <dgm:presLayoutVars>
          <dgm:dir/>
          <dgm:resizeHandles val="exact"/>
        </dgm:presLayoutVars>
      </dgm:prSet>
      <dgm:spPr/>
      <dgm:t>
        <a:bodyPr/>
        <a:lstStyle/>
        <a:p>
          <a:endParaRPr lang="es-EC"/>
        </a:p>
      </dgm:t>
    </dgm:pt>
    <dgm:pt modelId="{78892A5E-65B6-4A70-B7BB-673827F3A6D0}" type="pres">
      <dgm:prSet presAssocID="{07DFD20D-8251-4F16-904B-1619AF9C0AFC}" presName="node" presStyleLbl="node1" presStyleIdx="0" presStyleCnt="5">
        <dgm:presLayoutVars>
          <dgm:bulletEnabled val="1"/>
        </dgm:presLayoutVars>
      </dgm:prSet>
      <dgm:spPr/>
      <dgm:t>
        <a:bodyPr/>
        <a:lstStyle/>
        <a:p>
          <a:endParaRPr lang="es-EC"/>
        </a:p>
      </dgm:t>
    </dgm:pt>
    <dgm:pt modelId="{77D7AB25-BC94-4D46-BD12-719DDC0B7AC3}" type="pres">
      <dgm:prSet presAssocID="{73FF1E43-8947-4B84-AE28-0851A87CFBAB}" presName="sibTrans" presStyleLbl="sibTrans2D1" presStyleIdx="0" presStyleCnt="5"/>
      <dgm:spPr/>
      <dgm:t>
        <a:bodyPr/>
        <a:lstStyle/>
        <a:p>
          <a:endParaRPr lang="es-EC"/>
        </a:p>
      </dgm:t>
    </dgm:pt>
    <dgm:pt modelId="{C488FE3F-3A78-4FC6-B70A-1920B664D96D}" type="pres">
      <dgm:prSet presAssocID="{73FF1E43-8947-4B84-AE28-0851A87CFBAB}" presName="connectorText" presStyleLbl="sibTrans2D1" presStyleIdx="0" presStyleCnt="5"/>
      <dgm:spPr/>
      <dgm:t>
        <a:bodyPr/>
        <a:lstStyle/>
        <a:p>
          <a:endParaRPr lang="es-EC"/>
        </a:p>
      </dgm:t>
    </dgm:pt>
    <dgm:pt modelId="{8B6FADBB-B032-468B-80F9-08E7A0D51637}" type="pres">
      <dgm:prSet presAssocID="{D653E203-EE68-4A48-952A-5AC37D5C9065}" presName="node" presStyleLbl="node1" presStyleIdx="1" presStyleCnt="5">
        <dgm:presLayoutVars>
          <dgm:bulletEnabled val="1"/>
        </dgm:presLayoutVars>
      </dgm:prSet>
      <dgm:spPr/>
      <dgm:t>
        <a:bodyPr/>
        <a:lstStyle/>
        <a:p>
          <a:endParaRPr lang="es-EC"/>
        </a:p>
      </dgm:t>
    </dgm:pt>
    <dgm:pt modelId="{DB6C1D41-841E-4839-8B21-070751C245F1}" type="pres">
      <dgm:prSet presAssocID="{C5832250-AFC9-485A-A6CF-6412628795B8}" presName="sibTrans" presStyleLbl="sibTrans2D1" presStyleIdx="1" presStyleCnt="5"/>
      <dgm:spPr/>
      <dgm:t>
        <a:bodyPr/>
        <a:lstStyle/>
        <a:p>
          <a:endParaRPr lang="es-EC"/>
        </a:p>
      </dgm:t>
    </dgm:pt>
    <dgm:pt modelId="{4B93959D-89C1-44F5-BBF5-CE5C51C0FDB0}" type="pres">
      <dgm:prSet presAssocID="{C5832250-AFC9-485A-A6CF-6412628795B8}" presName="connectorText" presStyleLbl="sibTrans2D1" presStyleIdx="1" presStyleCnt="5"/>
      <dgm:spPr/>
      <dgm:t>
        <a:bodyPr/>
        <a:lstStyle/>
        <a:p>
          <a:endParaRPr lang="es-EC"/>
        </a:p>
      </dgm:t>
    </dgm:pt>
    <dgm:pt modelId="{338EA53E-31DD-483D-89DF-D5EB14BCA747}" type="pres">
      <dgm:prSet presAssocID="{A179DEC9-1202-4ED2-8DE0-CB5107C3A40E}" presName="node" presStyleLbl="node1" presStyleIdx="2" presStyleCnt="5">
        <dgm:presLayoutVars>
          <dgm:bulletEnabled val="1"/>
        </dgm:presLayoutVars>
      </dgm:prSet>
      <dgm:spPr/>
      <dgm:t>
        <a:bodyPr/>
        <a:lstStyle/>
        <a:p>
          <a:endParaRPr lang="es-EC"/>
        </a:p>
      </dgm:t>
    </dgm:pt>
    <dgm:pt modelId="{1E55CF34-8EA5-4864-9EFF-D6BACC793424}" type="pres">
      <dgm:prSet presAssocID="{7D16B584-BAB0-479A-A845-A158E14542E1}" presName="sibTrans" presStyleLbl="sibTrans2D1" presStyleIdx="2" presStyleCnt="5"/>
      <dgm:spPr/>
      <dgm:t>
        <a:bodyPr/>
        <a:lstStyle/>
        <a:p>
          <a:endParaRPr lang="es-EC"/>
        </a:p>
      </dgm:t>
    </dgm:pt>
    <dgm:pt modelId="{8CAA55B8-70DB-4FC0-ADD8-E0F50BFDCBC1}" type="pres">
      <dgm:prSet presAssocID="{7D16B584-BAB0-479A-A845-A158E14542E1}" presName="connectorText" presStyleLbl="sibTrans2D1" presStyleIdx="2" presStyleCnt="5"/>
      <dgm:spPr/>
      <dgm:t>
        <a:bodyPr/>
        <a:lstStyle/>
        <a:p>
          <a:endParaRPr lang="es-EC"/>
        </a:p>
      </dgm:t>
    </dgm:pt>
    <dgm:pt modelId="{50B79BBE-B3E5-4904-88AE-5D4207401122}" type="pres">
      <dgm:prSet presAssocID="{7D44E9B6-E820-4326-AD4F-3C4A2B25AE7E}" presName="node" presStyleLbl="node1" presStyleIdx="3" presStyleCnt="5">
        <dgm:presLayoutVars>
          <dgm:bulletEnabled val="1"/>
        </dgm:presLayoutVars>
      </dgm:prSet>
      <dgm:spPr/>
      <dgm:t>
        <a:bodyPr/>
        <a:lstStyle/>
        <a:p>
          <a:endParaRPr lang="es-EC"/>
        </a:p>
      </dgm:t>
    </dgm:pt>
    <dgm:pt modelId="{8B245A35-2545-4685-9482-B3C3F5958D9B}" type="pres">
      <dgm:prSet presAssocID="{7CFA7C39-9277-46B0-B78C-907D7CEA6220}" presName="sibTrans" presStyleLbl="sibTrans2D1" presStyleIdx="3" presStyleCnt="5"/>
      <dgm:spPr/>
      <dgm:t>
        <a:bodyPr/>
        <a:lstStyle/>
        <a:p>
          <a:endParaRPr lang="es-EC"/>
        </a:p>
      </dgm:t>
    </dgm:pt>
    <dgm:pt modelId="{7DB5FBE7-7412-4084-89F0-DFFE69CC2AC3}" type="pres">
      <dgm:prSet presAssocID="{7CFA7C39-9277-46B0-B78C-907D7CEA6220}" presName="connectorText" presStyleLbl="sibTrans2D1" presStyleIdx="3" presStyleCnt="5"/>
      <dgm:spPr/>
      <dgm:t>
        <a:bodyPr/>
        <a:lstStyle/>
        <a:p>
          <a:endParaRPr lang="es-EC"/>
        </a:p>
      </dgm:t>
    </dgm:pt>
    <dgm:pt modelId="{B0E7EBD3-87CC-4B68-B580-6FB5C5A6C96A}" type="pres">
      <dgm:prSet presAssocID="{CE57D13E-3C97-456A-A9C4-098C6EBFF4B9}" presName="node" presStyleLbl="node1" presStyleIdx="4" presStyleCnt="5">
        <dgm:presLayoutVars>
          <dgm:bulletEnabled val="1"/>
        </dgm:presLayoutVars>
      </dgm:prSet>
      <dgm:spPr/>
      <dgm:t>
        <a:bodyPr/>
        <a:lstStyle/>
        <a:p>
          <a:endParaRPr lang="es-EC"/>
        </a:p>
      </dgm:t>
    </dgm:pt>
    <dgm:pt modelId="{35E9BF17-4459-4793-B6FD-A3441654D69D}" type="pres">
      <dgm:prSet presAssocID="{D76473DD-E8DB-4C33-9650-B5BBF76F9A2E}" presName="sibTrans" presStyleLbl="sibTrans2D1" presStyleIdx="4" presStyleCnt="5"/>
      <dgm:spPr/>
      <dgm:t>
        <a:bodyPr/>
        <a:lstStyle/>
        <a:p>
          <a:endParaRPr lang="es-EC"/>
        </a:p>
      </dgm:t>
    </dgm:pt>
    <dgm:pt modelId="{C69CEB3A-0B74-47DC-82D3-E6F0A20503E4}" type="pres">
      <dgm:prSet presAssocID="{D76473DD-E8DB-4C33-9650-B5BBF76F9A2E}" presName="connectorText" presStyleLbl="sibTrans2D1" presStyleIdx="4" presStyleCnt="5"/>
      <dgm:spPr/>
      <dgm:t>
        <a:bodyPr/>
        <a:lstStyle/>
        <a:p>
          <a:endParaRPr lang="es-EC"/>
        </a:p>
      </dgm:t>
    </dgm:pt>
  </dgm:ptLst>
  <dgm:cxnLst>
    <dgm:cxn modelId="{94DCFFD8-DA3E-48E1-A725-20A6C42686F2}" type="presOf" srcId="{7D16B584-BAB0-479A-A845-A158E14542E1}" destId="{1E55CF34-8EA5-4864-9EFF-D6BACC793424}" srcOrd="0" destOrd="0" presId="urn:microsoft.com/office/officeart/2005/8/layout/cycle2"/>
    <dgm:cxn modelId="{F466A7F8-89AB-43EF-82CF-F59B7F150046}" type="presOf" srcId="{D653E203-EE68-4A48-952A-5AC37D5C9065}" destId="{8B6FADBB-B032-468B-80F9-08E7A0D51637}" srcOrd="0" destOrd="0" presId="urn:microsoft.com/office/officeart/2005/8/layout/cycle2"/>
    <dgm:cxn modelId="{1F4CC72E-1EF3-410A-8BCE-602E4F4FC390}" type="presOf" srcId="{CE57D13E-3C97-456A-A9C4-098C6EBFF4B9}" destId="{B0E7EBD3-87CC-4B68-B580-6FB5C5A6C96A}" srcOrd="0" destOrd="0" presId="urn:microsoft.com/office/officeart/2005/8/layout/cycle2"/>
    <dgm:cxn modelId="{EEA2B246-7B1C-4F11-97B4-2DEA2DBBFFBF}" srcId="{50C05F8D-2C94-4597-89D4-613D6F7F6D3D}" destId="{CE57D13E-3C97-456A-A9C4-098C6EBFF4B9}" srcOrd="4" destOrd="0" parTransId="{594E4009-51EE-4529-A3D5-871FCDED4276}" sibTransId="{D76473DD-E8DB-4C33-9650-B5BBF76F9A2E}"/>
    <dgm:cxn modelId="{0457FCC3-C8CD-4E5B-BEDE-9D5636161641}" type="presOf" srcId="{50C05F8D-2C94-4597-89D4-613D6F7F6D3D}" destId="{B626C7C9-8717-42ED-98B7-4B03EE3B8AE8}" srcOrd="0" destOrd="0" presId="urn:microsoft.com/office/officeart/2005/8/layout/cycle2"/>
    <dgm:cxn modelId="{996F21FE-1B1D-49F5-A102-1F44B7C72B37}" type="presOf" srcId="{73FF1E43-8947-4B84-AE28-0851A87CFBAB}" destId="{77D7AB25-BC94-4D46-BD12-719DDC0B7AC3}" srcOrd="0" destOrd="0" presId="urn:microsoft.com/office/officeart/2005/8/layout/cycle2"/>
    <dgm:cxn modelId="{31238DF5-1C53-4FE4-BEC0-1999347F99B5}" srcId="{50C05F8D-2C94-4597-89D4-613D6F7F6D3D}" destId="{D653E203-EE68-4A48-952A-5AC37D5C9065}" srcOrd="1" destOrd="0" parTransId="{44EC0737-B38E-4DBC-ACB0-15CEF4C90F82}" sibTransId="{C5832250-AFC9-485A-A6CF-6412628795B8}"/>
    <dgm:cxn modelId="{83CDF659-86EE-43A6-AFF9-CFEF407BA62A}" srcId="{50C05F8D-2C94-4597-89D4-613D6F7F6D3D}" destId="{A179DEC9-1202-4ED2-8DE0-CB5107C3A40E}" srcOrd="2" destOrd="0" parTransId="{A1642761-8A63-4D76-8337-7536D4E008AE}" sibTransId="{7D16B584-BAB0-479A-A845-A158E14542E1}"/>
    <dgm:cxn modelId="{ACF2A10F-3120-4E6A-BDCE-B27ADA0BBD12}" type="presOf" srcId="{D76473DD-E8DB-4C33-9650-B5BBF76F9A2E}" destId="{35E9BF17-4459-4793-B6FD-A3441654D69D}" srcOrd="0" destOrd="0" presId="urn:microsoft.com/office/officeart/2005/8/layout/cycle2"/>
    <dgm:cxn modelId="{0B06A94A-1F91-4929-9B10-3AAD933AD05C}" type="presOf" srcId="{7D44E9B6-E820-4326-AD4F-3C4A2B25AE7E}" destId="{50B79BBE-B3E5-4904-88AE-5D4207401122}" srcOrd="0" destOrd="0" presId="urn:microsoft.com/office/officeart/2005/8/layout/cycle2"/>
    <dgm:cxn modelId="{702DF0E5-78BC-405B-893A-CA1BCADCF012}" type="presOf" srcId="{D76473DD-E8DB-4C33-9650-B5BBF76F9A2E}" destId="{C69CEB3A-0B74-47DC-82D3-E6F0A20503E4}" srcOrd="1" destOrd="0" presId="urn:microsoft.com/office/officeart/2005/8/layout/cycle2"/>
    <dgm:cxn modelId="{348D5936-1E70-4B18-8D8B-CB2BE1AEA100}" type="presOf" srcId="{73FF1E43-8947-4B84-AE28-0851A87CFBAB}" destId="{C488FE3F-3A78-4FC6-B70A-1920B664D96D}" srcOrd="1" destOrd="0" presId="urn:microsoft.com/office/officeart/2005/8/layout/cycle2"/>
    <dgm:cxn modelId="{EDB81190-6385-44DE-9361-6D34DEF9F28C}" type="presOf" srcId="{C5832250-AFC9-485A-A6CF-6412628795B8}" destId="{4B93959D-89C1-44F5-BBF5-CE5C51C0FDB0}" srcOrd="1" destOrd="0" presId="urn:microsoft.com/office/officeart/2005/8/layout/cycle2"/>
    <dgm:cxn modelId="{8862DF5F-320A-4E46-B810-255040F772E3}" type="presOf" srcId="{C5832250-AFC9-485A-A6CF-6412628795B8}" destId="{DB6C1D41-841E-4839-8B21-070751C245F1}" srcOrd="0" destOrd="0" presId="urn:microsoft.com/office/officeart/2005/8/layout/cycle2"/>
    <dgm:cxn modelId="{95526390-41E8-4B22-B973-7AD8085136B8}" type="presOf" srcId="{7CFA7C39-9277-46B0-B78C-907D7CEA6220}" destId="{7DB5FBE7-7412-4084-89F0-DFFE69CC2AC3}" srcOrd="1" destOrd="0" presId="urn:microsoft.com/office/officeart/2005/8/layout/cycle2"/>
    <dgm:cxn modelId="{07B0C7A6-AED4-402F-8ABB-058DBBF0CC42}" srcId="{50C05F8D-2C94-4597-89D4-613D6F7F6D3D}" destId="{7D44E9B6-E820-4326-AD4F-3C4A2B25AE7E}" srcOrd="3" destOrd="0" parTransId="{D652770A-1299-48A7-8CA8-420D75A5D27F}" sibTransId="{7CFA7C39-9277-46B0-B78C-907D7CEA6220}"/>
    <dgm:cxn modelId="{7FE78D16-CF43-4072-BB9A-8896762D7DAC}" type="presOf" srcId="{7D16B584-BAB0-479A-A845-A158E14542E1}" destId="{8CAA55B8-70DB-4FC0-ADD8-E0F50BFDCBC1}" srcOrd="1" destOrd="0" presId="urn:microsoft.com/office/officeart/2005/8/layout/cycle2"/>
    <dgm:cxn modelId="{BB8853D0-1740-4BDC-8586-28992CC0DC4B}" srcId="{50C05F8D-2C94-4597-89D4-613D6F7F6D3D}" destId="{07DFD20D-8251-4F16-904B-1619AF9C0AFC}" srcOrd="0" destOrd="0" parTransId="{562D42D5-F0D3-4DD2-93F5-8ED2E7E30642}" sibTransId="{73FF1E43-8947-4B84-AE28-0851A87CFBAB}"/>
    <dgm:cxn modelId="{8DB32DC3-33B5-46DB-8052-C7C2C6FE66E9}" type="presOf" srcId="{07DFD20D-8251-4F16-904B-1619AF9C0AFC}" destId="{78892A5E-65B6-4A70-B7BB-673827F3A6D0}" srcOrd="0" destOrd="0" presId="urn:microsoft.com/office/officeart/2005/8/layout/cycle2"/>
    <dgm:cxn modelId="{2AF29DEC-4E17-41B7-85FE-DF8BEC86DA57}" type="presOf" srcId="{7CFA7C39-9277-46B0-B78C-907D7CEA6220}" destId="{8B245A35-2545-4685-9482-B3C3F5958D9B}" srcOrd="0" destOrd="0" presId="urn:microsoft.com/office/officeart/2005/8/layout/cycle2"/>
    <dgm:cxn modelId="{D98A928D-D880-4044-89F8-98F4888F1A97}" type="presOf" srcId="{A179DEC9-1202-4ED2-8DE0-CB5107C3A40E}" destId="{338EA53E-31DD-483D-89DF-D5EB14BCA747}" srcOrd="0" destOrd="0" presId="urn:microsoft.com/office/officeart/2005/8/layout/cycle2"/>
    <dgm:cxn modelId="{5F944EFA-5053-46D7-91B0-DA8DB04662EC}" type="presParOf" srcId="{B626C7C9-8717-42ED-98B7-4B03EE3B8AE8}" destId="{78892A5E-65B6-4A70-B7BB-673827F3A6D0}" srcOrd="0" destOrd="0" presId="urn:microsoft.com/office/officeart/2005/8/layout/cycle2"/>
    <dgm:cxn modelId="{8638CBFE-CEB8-450E-9DA1-102523D1BBBD}" type="presParOf" srcId="{B626C7C9-8717-42ED-98B7-4B03EE3B8AE8}" destId="{77D7AB25-BC94-4D46-BD12-719DDC0B7AC3}" srcOrd="1" destOrd="0" presId="urn:microsoft.com/office/officeart/2005/8/layout/cycle2"/>
    <dgm:cxn modelId="{E2DCC87E-3AFE-44F2-A313-D011A851FB1B}" type="presParOf" srcId="{77D7AB25-BC94-4D46-BD12-719DDC0B7AC3}" destId="{C488FE3F-3A78-4FC6-B70A-1920B664D96D}" srcOrd="0" destOrd="0" presId="urn:microsoft.com/office/officeart/2005/8/layout/cycle2"/>
    <dgm:cxn modelId="{1B1D6815-D100-439B-A73C-88EB33216E74}" type="presParOf" srcId="{B626C7C9-8717-42ED-98B7-4B03EE3B8AE8}" destId="{8B6FADBB-B032-468B-80F9-08E7A0D51637}" srcOrd="2" destOrd="0" presId="urn:microsoft.com/office/officeart/2005/8/layout/cycle2"/>
    <dgm:cxn modelId="{1FEE5533-D258-49CE-AC28-DE936A058BB4}" type="presParOf" srcId="{B626C7C9-8717-42ED-98B7-4B03EE3B8AE8}" destId="{DB6C1D41-841E-4839-8B21-070751C245F1}" srcOrd="3" destOrd="0" presId="urn:microsoft.com/office/officeart/2005/8/layout/cycle2"/>
    <dgm:cxn modelId="{5EB0C382-285E-4681-ACF6-0B3D088F5CA4}" type="presParOf" srcId="{DB6C1D41-841E-4839-8B21-070751C245F1}" destId="{4B93959D-89C1-44F5-BBF5-CE5C51C0FDB0}" srcOrd="0" destOrd="0" presId="urn:microsoft.com/office/officeart/2005/8/layout/cycle2"/>
    <dgm:cxn modelId="{8D8279D5-3273-4CEC-84B0-BBA5FB10E5D0}" type="presParOf" srcId="{B626C7C9-8717-42ED-98B7-4B03EE3B8AE8}" destId="{338EA53E-31DD-483D-89DF-D5EB14BCA747}" srcOrd="4" destOrd="0" presId="urn:microsoft.com/office/officeart/2005/8/layout/cycle2"/>
    <dgm:cxn modelId="{876135DE-4F82-46F4-BF05-8167A9A05148}" type="presParOf" srcId="{B626C7C9-8717-42ED-98B7-4B03EE3B8AE8}" destId="{1E55CF34-8EA5-4864-9EFF-D6BACC793424}" srcOrd="5" destOrd="0" presId="urn:microsoft.com/office/officeart/2005/8/layout/cycle2"/>
    <dgm:cxn modelId="{7B4A1C35-D791-46DD-B631-543BFFE82500}" type="presParOf" srcId="{1E55CF34-8EA5-4864-9EFF-D6BACC793424}" destId="{8CAA55B8-70DB-4FC0-ADD8-E0F50BFDCBC1}" srcOrd="0" destOrd="0" presId="urn:microsoft.com/office/officeart/2005/8/layout/cycle2"/>
    <dgm:cxn modelId="{E525BCB7-DE2C-47CA-A407-B6BC8BF101C1}" type="presParOf" srcId="{B626C7C9-8717-42ED-98B7-4B03EE3B8AE8}" destId="{50B79BBE-B3E5-4904-88AE-5D4207401122}" srcOrd="6" destOrd="0" presId="urn:microsoft.com/office/officeart/2005/8/layout/cycle2"/>
    <dgm:cxn modelId="{F6E951EE-F6EB-4801-8BB9-E63AE9F2E69C}" type="presParOf" srcId="{B626C7C9-8717-42ED-98B7-4B03EE3B8AE8}" destId="{8B245A35-2545-4685-9482-B3C3F5958D9B}" srcOrd="7" destOrd="0" presId="urn:microsoft.com/office/officeart/2005/8/layout/cycle2"/>
    <dgm:cxn modelId="{13215609-19A8-4677-8165-66DC61183BE4}" type="presParOf" srcId="{8B245A35-2545-4685-9482-B3C3F5958D9B}" destId="{7DB5FBE7-7412-4084-89F0-DFFE69CC2AC3}" srcOrd="0" destOrd="0" presId="urn:microsoft.com/office/officeart/2005/8/layout/cycle2"/>
    <dgm:cxn modelId="{82096876-71B8-43F3-BA63-A3EDF1215893}" type="presParOf" srcId="{B626C7C9-8717-42ED-98B7-4B03EE3B8AE8}" destId="{B0E7EBD3-87CC-4B68-B580-6FB5C5A6C96A}" srcOrd="8" destOrd="0" presId="urn:microsoft.com/office/officeart/2005/8/layout/cycle2"/>
    <dgm:cxn modelId="{DBECE450-A7D4-4952-90EA-6267D363E497}" type="presParOf" srcId="{B626C7C9-8717-42ED-98B7-4B03EE3B8AE8}" destId="{35E9BF17-4459-4793-B6FD-A3441654D69D}" srcOrd="9" destOrd="0" presId="urn:microsoft.com/office/officeart/2005/8/layout/cycle2"/>
    <dgm:cxn modelId="{AE56A1B9-F136-4432-9BBE-5F5C82697502}" type="presParOf" srcId="{35E9BF17-4459-4793-B6FD-A3441654D69D}" destId="{C69CEB3A-0B74-47DC-82D3-E6F0A20503E4}" srcOrd="0" destOrd="0" presId="urn:microsoft.com/office/officeart/2005/8/layout/cycle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0C05F8D-2C94-4597-89D4-613D6F7F6D3D}" type="doc">
      <dgm:prSet loTypeId="urn:microsoft.com/office/officeart/2005/8/layout/cycle2" loCatId="cycle" qsTypeId="urn:microsoft.com/office/officeart/2005/8/quickstyle/simple1" qsCatId="simple" csTypeId="urn:microsoft.com/office/officeart/2005/8/colors/colorful1" csCatId="colorful" phldr="1"/>
      <dgm:spPr/>
      <dgm:t>
        <a:bodyPr/>
        <a:lstStyle/>
        <a:p>
          <a:endParaRPr lang="es-EC"/>
        </a:p>
      </dgm:t>
    </dgm:pt>
    <dgm:pt modelId="{07DFD20D-8251-4F16-904B-1619AF9C0AFC}">
      <dgm:prSet phldrT="[Text]" custT="1"/>
      <dgm:spPr/>
      <dgm:t>
        <a:bodyPr/>
        <a:lstStyle/>
        <a:p>
          <a:r>
            <a:rPr lang="es-EC" sz="1700" b="1" dirty="0" smtClean="0"/>
            <a:t>Segundo volcán activo más alto del mundo. (5.897 m)</a:t>
          </a:r>
          <a:endParaRPr lang="es-EC" sz="1700" b="1" dirty="0"/>
        </a:p>
      </dgm:t>
    </dgm:pt>
    <dgm:pt modelId="{562D42D5-F0D3-4DD2-93F5-8ED2E7E30642}" type="parTrans" cxnId="{BB8853D0-1740-4BDC-8586-28992CC0DC4B}">
      <dgm:prSet/>
      <dgm:spPr/>
      <dgm:t>
        <a:bodyPr/>
        <a:lstStyle/>
        <a:p>
          <a:endParaRPr lang="es-EC"/>
        </a:p>
      </dgm:t>
    </dgm:pt>
    <dgm:pt modelId="{73FF1E43-8947-4B84-AE28-0851A87CFBAB}" type="sibTrans" cxnId="{BB8853D0-1740-4BDC-8586-28992CC0DC4B}">
      <dgm:prSet/>
      <dgm:spPr/>
      <dgm:t>
        <a:bodyPr/>
        <a:lstStyle/>
        <a:p>
          <a:endParaRPr lang="es-EC" dirty="0"/>
        </a:p>
      </dgm:t>
    </dgm:pt>
    <dgm:pt modelId="{A179DEC9-1202-4ED2-8DE0-CB5107C3A40E}">
      <dgm:prSet phldrT="[Text]" custT="1"/>
      <dgm:spPr/>
      <dgm:t>
        <a:bodyPr/>
        <a:lstStyle/>
        <a:p>
          <a:r>
            <a:rPr lang="es-EC" sz="1600" b="1" dirty="0" smtClean="0"/>
            <a:t>La fusión del hielo glacial en la cima del cono manifiesta la reactivación volcánica .</a:t>
          </a:r>
          <a:endParaRPr lang="es-EC" sz="1600" b="1" dirty="0"/>
        </a:p>
      </dgm:t>
    </dgm:pt>
    <dgm:pt modelId="{A1642761-8A63-4D76-8337-7536D4E008AE}" type="parTrans" cxnId="{83CDF659-86EE-43A6-AFF9-CFEF407BA62A}">
      <dgm:prSet/>
      <dgm:spPr/>
      <dgm:t>
        <a:bodyPr/>
        <a:lstStyle/>
        <a:p>
          <a:endParaRPr lang="es-EC"/>
        </a:p>
      </dgm:t>
    </dgm:pt>
    <dgm:pt modelId="{7D16B584-BAB0-479A-A845-A158E14542E1}" type="sibTrans" cxnId="{83CDF659-86EE-43A6-AFF9-CFEF407BA62A}">
      <dgm:prSet/>
      <dgm:spPr/>
      <dgm:t>
        <a:bodyPr/>
        <a:lstStyle/>
        <a:p>
          <a:endParaRPr lang="es-EC" dirty="0"/>
        </a:p>
      </dgm:t>
    </dgm:pt>
    <dgm:pt modelId="{7D44E9B6-E820-4326-AD4F-3C4A2B25AE7E}">
      <dgm:prSet phldrT="[Text]" custT="1"/>
      <dgm:spPr/>
      <dgm:t>
        <a:bodyPr/>
        <a:lstStyle/>
        <a:p>
          <a:r>
            <a:rPr lang="es-EC" sz="2000" b="1" smtClean="0"/>
            <a:t>La próxima erupción</a:t>
          </a:r>
        </a:p>
        <a:p>
          <a:r>
            <a:rPr lang="es-EC" sz="2000" b="1" smtClean="0"/>
            <a:t>del Cotopaxi, un hecho inevitable</a:t>
          </a:r>
          <a:endParaRPr lang="es-EC" sz="2000" b="1" dirty="0"/>
        </a:p>
      </dgm:t>
    </dgm:pt>
    <dgm:pt modelId="{D652770A-1299-48A7-8CA8-420D75A5D27F}" type="parTrans" cxnId="{07B0C7A6-AED4-402F-8ABB-058DBBF0CC42}">
      <dgm:prSet/>
      <dgm:spPr/>
      <dgm:t>
        <a:bodyPr/>
        <a:lstStyle/>
        <a:p>
          <a:endParaRPr lang="es-EC"/>
        </a:p>
      </dgm:t>
    </dgm:pt>
    <dgm:pt modelId="{7CFA7C39-9277-46B0-B78C-907D7CEA6220}" type="sibTrans" cxnId="{07B0C7A6-AED4-402F-8ABB-058DBBF0CC42}">
      <dgm:prSet/>
      <dgm:spPr/>
      <dgm:t>
        <a:bodyPr/>
        <a:lstStyle/>
        <a:p>
          <a:endParaRPr lang="es-EC" dirty="0"/>
        </a:p>
      </dgm:t>
    </dgm:pt>
    <dgm:pt modelId="{D653E203-EE68-4A48-952A-5AC37D5C9065}">
      <dgm:prSet custT="1"/>
      <dgm:spPr/>
      <dgm:t>
        <a:bodyPr/>
        <a:lstStyle/>
        <a:p>
          <a:r>
            <a:rPr lang="es-EC" sz="1600" b="1" smtClean="0"/>
            <a:t>Intensa actividad reciente, originar lahares, con la fusión de los glaciares. </a:t>
          </a:r>
          <a:endParaRPr lang="es-EC" sz="1600" b="1" dirty="0"/>
        </a:p>
      </dgm:t>
    </dgm:pt>
    <dgm:pt modelId="{44EC0737-B38E-4DBC-ACB0-15CEF4C90F82}" type="parTrans" cxnId="{31238DF5-1C53-4FE4-BEC0-1999347F99B5}">
      <dgm:prSet/>
      <dgm:spPr/>
      <dgm:t>
        <a:bodyPr/>
        <a:lstStyle/>
        <a:p>
          <a:endParaRPr lang="es-EC"/>
        </a:p>
      </dgm:t>
    </dgm:pt>
    <dgm:pt modelId="{C5832250-AFC9-485A-A6CF-6412628795B8}" type="sibTrans" cxnId="{31238DF5-1C53-4FE4-BEC0-1999347F99B5}">
      <dgm:prSet/>
      <dgm:spPr/>
      <dgm:t>
        <a:bodyPr/>
        <a:lstStyle/>
        <a:p>
          <a:endParaRPr lang="es-EC" dirty="0"/>
        </a:p>
      </dgm:t>
    </dgm:pt>
    <dgm:pt modelId="{CE57D13E-3C97-456A-A9C4-098C6EBFF4B9}">
      <dgm:prSet phldrT="[Text]" custT="1"/>
      <dgm:spPr/>
      <dgm:t>
        <a:bodyPr/>
        <a:lstStyle/>
        <a:p>
          <a:r>
            <a:rPr lang="en-US" sz="1600" b="1" dirty="0" smtClean="0"/>
            <a:t>1. </a:t>
          </a:r>
          <a:r>
            <a:rPr lang="en-US" sz="1600" b="1" dirty="0" err="1" smtClean="0"/>
            <a:t>Caida</a:t>
          </a:r>
          <a:r>
            <a:rPr lang="en-US" sz="1600" b="1" dirty="0" smtClean="0"/>
            <a:t> de CENIZA.</a:t>
          </a:r>
        </a:p>
        <a:p>
          <a:r>
            <a:rPr lang="en-US" sz="1600" b="1" dirty="0" smtClean="0"/>
            <a:t>2. </a:t>
          </a:r>
          <a:r>
            <a:rPr lang="en-US" sz="1600" b="1" dirty="0" err="1" smtClean="0"/>
            <a:t>Flujos</a:t>
          </a:r>
          <a:r>
            <a:rPr lang="en-US" sz="1600" b="1" dirty="0" smtClean="0"/>
            <a:t> </a:t>
          </a:r>
          <a:r>
            <a:rPr lang="en-US" sz="1600" b="1" dirty="0" err="1" smtClean="0"/>
            <a:t>Piroclasticos</a:t>
          </a:r>
          <a:r>
            <a:rPr lang="en-US" sz="1600" b="1" dirty="0" smtClean="0"/>
            <a:t>.</a:t>
          </a:r>
        </a:p>
        <a:p>
          <a:r>
            <a:rPr lang="en-US" sz="1600" b="1" dirty="0" smtClean="0"/>
            <a:t>3. Lahares (fusion de </a:t>
          </a:r>
          <a:r>
            <a:rPr lang="en-US" sz="1600" b="1" dirty="0" err="1" smtClean="0"/>
            <a:t>glaciares</a:t>
          </a:r>
          <a:r>
            <a:rPr lang="en-US" sz="1600" b="1" dirty="0" smtClean="0"/>
            <a:t>)</a:t>
          </a:r>
          <a:endParaRPr lang="es-EC" sz="1600" b="1" dirty="0"/>
        </a:p>
      </dgm:t>
    </dgm:pt>
    <dgm:pt modelId="{D76473DD-E8DB-4C33-9650-B5BBF76F9A2E}" type="sibTrans" cxnId="{EEA2B246-7B1C-4F11-97B4-2DEA2DBBFFBF}">
      <dgm:prSet/>
      <dgm:spPr/>
      <dgm:t>
        <a:bodyPr/>
        <a:lstStyle/>
        <a:p>
          <a:endParaRPr lang="es-EC" dirty="0"/>
        </a:p>
      </dgm:t>
    </dgm:pt>
    <dgm:pt modelId="{594E4009-51EE-4529-A3D5-871FCDED4276}" type="parTrans" cxnId="{EEA2B246-7B1C-4F11-97B4-2DEA2DBBFFBF}">
      <dgm:prSet/>
      <dgm:spPr/>
      <dgm:t>
        <a:bodyPr/>
        <a:lstStyle/>
        <a:p>
          <a:endParaRPr lang="es-EC"/>
        </a:p>
      </dgm:t>
    </dgm:pt>
    <dgm:pt modelId="{B626C7C9-8717-42ED-98B7-4B03EE3B8AE8}" type="pres">
      <dgm:prSet presAssocID="{50C05F8D-2C94-4597-89D4-613D6F7F6D3D}" presName="cycle" presStyleCnt="0">
        <dgm:presLayoutVars>
          <dgm:dir/>
          <dgm:resizeHandles val="exact"/>
        </dgm:presLayoutVars>
      </dgm:prSet>
      <dgm:spPr/>
      <dgm:t>
        <a:bodyPr/>
        <a:lstStyle/>
        <a:p>
          <a:endParaRPr lang="es-EC"/>
        </a:p>
      </dgm:t>
    </dgm:pt>
    <dgm:pt modelId="{78892A5E-65B6-4A70-B7BB-673827F3A6D0}" type="pres">
      <dgm:prSet presAssocID="{07DFD20D-8251-4F16-904B-1619AF9C0AFC}" presName="node" presStyleLbl="node1" presStyleIdx="0" presStyleCnt="5">
        <dgm:presLayoutVars>
          <dgm:bulletEnabled val="1"/>
        </dgm:presLayoutVars>
      </dgm:prSet>
      <dgm:spPr/>
      <dgm:t>
        <a:bodyPr/>
        <a:lstStyle/>
        <a:p>
          <a:endParaRPr lang="es-EC"/>
        </a:p>
      </dgm:t>
    </dgm:pt>
    <dgm:pt modelId="{77D7AB25-BC94-4D46-BD12-719DDC0B7AC3}" type="pres">
      <dgm:prSet presAssocID="{73FF1E43-8947-4B84-AE28-0851A87CFBAB}" presName="sibTrans" presStyleLbl="sibTrans2D1" presStyleIdx="0" presStyleCnt="5"/>
      <dgm:spPr/>
      <dgm:t>
        <a:bodyPr/>
        <a:lstStyle/>
        <a:p>
          <a:endParaRPr lang="es-EC"/>
        </a:p>
      </dgm:t>
    </dgm:pt>
    <dgm:pt modelId="{C488FE3F-3A78-4FC6-B70A-1920B664D96D}" type="pres">
      <dgm:prSet presAssocID="{73FF1E43-8947-4B84-AE28-0851A87CFBAB}" presName="connectorText" presStyleLbl="sibTrans2D1" presStyleIdx="0" presStyleCnt="5"/>
      <dgm:spPr/>
      <dgm:t>
        <a:bodyPr/>
        <a:lstStyle/>
        <a:p>
          <a:endParaRPr lang="es-EC"/>
        </a:p>
      </dgm:t>
    </dgm:pt>
    <dgm:pt modelId="{8B6FADBB-B032-468B-80F9-08E7A0D51637}" type="pres">
      <dgm:prSet presAssocID="{D653E203-EE68-4A48-952A-5AC37D5C9065}" presName="node" presStyleLbl="node1" presStyleIdx="1" presStyleCnt="5">
        <dgm:presLayoutVars>
          <dgm:bulletEnabled val="1"/>
        </dgm:presLayoutVars>
      </dgm:prSet>
      <dgm:spPr/>
      <dgm:t>
        <a:bodyPr/>
        <a:lstStyle/>
        <a:p>
          <a:endParaRPr lang="es-EC"/>
        </a:p>
      </dgm:t>
    </dgm:pt>
    <dgm:pt modelId="{DB6C1D41-841E-4839-8B21-070751C245F1}" type="pres">
      <dgm:prSet presAssocID="{C5832250-AFC9-485A-A6CF-6412628795B8}" presName="sibTrans" presStyleLbl="sibTrans2D1" presStyleIdx="1" presStyleCnt="5"/>
      <dgm:spPr/>
      <dgm:t>
        <a:bodyPr/>
        <a:lstStyle/>
        <a:p>
          <a:endParaRPr lang="es-EC"/>
        </a:p>
      </dgm:t>
    </dgm:pt>
    <dgm:pt modelId="{4B93959D-89C1-44F5-BBF5-CE5C51C0FDB0}" type="pres">
      <dgm:prSet presAssocID="{C5832250-AFC9-485A-A6CF-6412628795B8}" presName="connectorText" presStyleLbl="sibTrans2D1" presStyleIdx="1" presStyleCnt="5"/>
      <dgm:spPr/>
      <dgm:t>
        <a:bodyPr/>
        <a:lstStyle/>
        <a:p>
          <a:endParaRPr lang="es-EC"/>
        </a:p>
      </dgm:t>
    </dgm:pt>
    <dgm:pt modelId="{338EA53E-31DD-483D-89DF-D5EB14BCA747}" type="pres">
      <dgm:prSet presAssocID="{A179DEC9-1202-4ED2-8DE0-CB5107C3A40E}" presName="node" presStyleLbl="node1" presStyleIdx="2" presStyleCnt="5">
        <dgm:presLayoutVars>
          <dgm:bulletEnabled val="1"/>
        </dgm:presLayoutVars>
      </dgm:prSet>
      <dgm:spPr/>
      <dgm:t>
        <a:bodyPr/>
        <a:lstStyle/>
        <a:p>
          <a:endParaRPr lang="es-EC"/>
        </a:p>
      </dgm:t>
    </dgm:pt>
    <dgm:pt modelId="{1E55CF34-8EA5-4864-9EFF-D6BACC793424}" type="pres">
      <dgm:prSet presAssocID="{7D16B584-BAB0-479A-A845-A158E14542E1}" presName="sibTrans" presStyleLbl="sibTrans2D1" presStyleIdx="2" presStyleCnt="5"/>
      <dgm:spPr/>
      <dgm:t>
        <a:bodyPr/>
        <a:lstStyle/>
        <a:p>
          <a:endParaRPr lang="es-EC"/>
        </a:p>
      </dgm:t>
    </dgm:pt>
    <dgm:pt modelId="{8CAA55B8-70DB-4FC0-ADD8-E0F50BFDCBC1}" type="pres">
      <dgm:prSet presAssocID="{7D16B584-BAB0-479A-A845-A158E14542E1}" presName="connectorText" presStyleLbl="sibTrans2D1" presStyleIdx="2" presStyleCnt="5"/>
      <dgm:spPr/>
      <dgm:t>
        <a:bodyPr/>
        <a:lstStyle/>
        <a:p>
          <a:endParaRPr lang="es-EC"/>
        </a:p>
      </dgm:t>
    </dgm:pt>
    <dgm:pt modelId="{50B79BBE-B3E5-4904-88AE-5D4207401122}" type="pres">
      <dgm:prSet presAssocID="{7D44E9B6-E820-4326-AD4F-3C4A2B25AE7E}" presName="node" presStyleLbl="node1" presStyleIdx="3" presStyleCnt="5">
        <dgm:presLayoutVars>
          <dgm:bulletEnabled val="1"/>
        </dgm:presLayoutVars>
      </dgm:prSet>
      <dgm:spPr/>
      <dgm:t>
        <a:bodyPr/>
        <a:lstStyle/>
        <a:p>
          <a:endParaRPr lang="es-EC"/>
        </a:p>
      </dgm:t>
    </dgm:pt>
    <dgm:pt modelId="{8B245A35-2545-4685-9482-B3C3F5958D9B}" type="pres">
      <dgm:prSet presAssocID="{7CFA7C39-9277-46B0-B78C-907D7CEA6220}" presName="sibTrans" presStyleLbl="sibTrans2D1" presStyleIdx="3" presStyleCnt="5"/>
      <dgm:spPr/>
      <dgm:t>
        <a:bodyPr/>
        <a:lstStyle/>
        <a:p>
          <a:endParaRPr lang="es-EC"/>
        </a:p>
      </dgm:t>
    </dgm:pt>
    <dgm:pt modelId="{7DB5FBE7-7412-4084-89F0-DFFE69CC2AC3}" type="pres">
      <dgm:prSet presAssocID="{7CFA7C39-9277-46B0-B78C-907D7CEA6220}" presName="connectorText" presStyleLbl="sibTrans2D1" presStyleIdx="3" presStyleCnt="5"/>
      <dgm:spPr/>
      <dgm:t>
        <a:bodyPr/>
        <a:lstStyle/>
        <a:p>
          <a:endParaRPr lang="es-EC"/>
        </a:p>
      </dgm:t>
    </dgm:pt>
    <dgm:pt modelId="{B0E7EBD3-87CC-4B68-B580-6FB5C5A6C96A}" type="pres">
      <dgm:prSet presAssocID="{CE57D13E-3C97-456A-A9C4-098C6EBFF4B9}" presName="node" presStyleLbl="node1" presStyleIdx="4" presStyleCnt="5">
        <dgm:presLayoutVars>
          <dgm:bulletEnabled val="1"/>
        </dgm:presLayoutVars>
      </dgm:prSet>
      <dgm:spPr/>
      <dgm:t>
        <a:bodyPr/>
        <a:lstStyle/>
        <a:p>
          <a:endParaRPr lang="es-EC"/>
        </a:p>
      </dgm:t>
    </dgm:pt>
    <dgm:pt modelId="{35E9BF17-4459-4793-B6FD-A3441654D69D}" type="pres">
      <dgm:prSet presAssocID="{D76473DD-E8DB-4C33-9650-B5BBF76F9A2E}" presName="sibTrans" presStyleLbl="sibTrans2D1" presStyleIdx="4" presStyleCnt="5"/>
      <dgm:spPr/>
      <dgm:t>
        <a:bodyPr/>
        <a:lstStyle/>
        <a:p>
          <a:endParaRPr lang="es-EC"/>
        </a:p>
      </dgm:t>
    </dgm:pt>
    <dgm:pt modelId="{C69CEB3A-0B74-47DC-82D3-E6F0A20503E4}" type="pres">
      <dgm:prSet presAssocID="{D76473DD-E8DB-4C33-9650-B5BBF76F9A2E}" presName="connectorText" presStyleLbl="sibTrans2D1" presStyleIdx="4" presStyleCnt="5"/>
      <dgm:spPr/>
      <dgm:t>
        <a:bodyPr/>
        <a:lstStyle/>
        <a:p>
          <a:endParaRPr lang="es-EC"/>
        </a:p>
      </dgm:t>
    </dgm:pt>
  </dgm:ptLst>
  <dgm:cxnLst>
    <dgm:cxn modelId="{016FB563-65BD-4EC1-A9AB-C647FD3CFBC0}" type="presOf" srcId="{A179DEC9-1202-4ED2-8DE0-CB5107C3A40E}" destId="{338EA53E-31DD-483D-89DF-D5EB14BCA747}" srcOrd="0" destOrd="0" presId="urn:microsoft.com/office/officeart/2005/8/layout/cycle2"/>
    <dgm:cxn modelId="{698791CE-81DA-45CD-9799-986D1E659AD6}" type="presOf" srcId="{50C05F8D-2C94-4597-89D4-613D6F7F6D3D}" destId="{B626C7C9-8717-42ED-98B7-4B03EE3B8AE8}" srcOrd="0" destOrd="0" presId="urn:microsoft.com/office/officeart/2005/8/layout/cycle2"/>
    <dgm:cxn modelId="{EEA2B246-7B1C-4F11-97B4-2DEA2DBBFFBF}" srcId="{50C05F8D-2C94-4597-89D4-613D6F7F6D3D}" destId="{CE57D13E-3C97-456A-A9C4-098C6EBFF4B9}" srcOrd="4" destOrd="0" parTransId="{594E4009-51EE-4529-A3D5-871FCDED4276}" sibTransId="{D76473DD-E8DB-4C33-9650-B5BBF76F9A2E}"/>
    <dgm:cxn modelId="{D7734FB4-102C-42E1-81C3-15B69B83DD44}" type="presOf" srcId="{7CFA7C39-9277-46B0-B78C-907D7CEA6220}" destId="{8B245A35-2545-4685-9482-B3C3F5958D9B}" srcOrd="0" destOrd="0" presId="urn:microsoft.com/office/officeart/2005/8/layout/cycle2"/>
    <dgm:cxn modelId="{B1DD4C5D-0C00-48F0-805B-18F3FD1CD0C1}" type="presOf" srcId="{73FF1E43-8947-4B84-AE28-0851A87CFBAB}" destId="{77D7AB25-BC94-4D46-BD12-719DDC0B7AC3}" srcOrd="0" destOrd="0" presId="urn:microsoft.com/office/officeart/2005/8/layout/cycle2"/>
    <dgm:cxn modelId="{31238DF5-1C53-4FE4-BEC0-1999347F99B5}" srcId="{50C05F8D-2C94-4597-89D4-613D6F7F6D3D}" destId="{D653E203-EE68-4A48-952A-5AC37D5C9065}" srcOrd="1" destOrd="0" parTransId="{44EC0737-B38E-4DBC-ACB0-15CEF4C90F82}" sibTransId="{C5832250-AFC9-485A-A6CF-6412628795B8}"/>
    <dgm:cxn modelId="{83CDF659-86EE-43A6-AFF9-CFEF407BA62A}" srcId="{50C05F8D-2C94-4597-89D4-613D6F7F6D3D}" destId="{A179DEC9-1202-4ED2-8DE0-CB5107C3A40E}" srcOrd="2" destOrd="0" parTransId="{A1642761-8A63-4D76-8337-7536D4E008AE}" sibTransId="{7D16B584-BAB0-479A-A845-A158E14542E1}"/>
    <dgm:cxn modelId="{889414F9-BD15-47E9-8082-3CED98124452}" type="presOf" srcId="{7D16B584-BAB0-479A-A845-A158E14542E1}" destId="{8CAA55B8-70DB-4FC0-ADD8-E0F50BFDCBC1}" srcOrd="1" destOrd="0" presId="urn:microsoft.com/office/officeart/2005/8/layout/cycle2"/>
    <dgm:cxn modelId="{948F9110-3F12-484A-9D0E-302573053C43}" type="presOf" srcId="{73FF1E43-8947-4B84-AE28-0851A87CFBAB}" destId="{C488FE3F-3A78-4FC6-B70A-1920B664D96D}" srcOrd="1" destOrd="0" presId="urn:microsoft.com/office/officeart/2005/8/layout/cycle2"/>
    <dgm:cxn modelId="{036044B9-F5B6-4CBD-B108-6C6247A178CF}" type="presOf" srcId="{7D44E9B6-E820-4326-AD4F-3C4A2B25AE7E}" destId="{50B79BBE-B3E5-4904-88AE-5D4207401122}" srcOrd="0" destOrd="0" presId="urn:microsoft.com/office/officeart/2005/8/layout/cycle2"/>
    <dgm:cxn modelId="{B6DCDB31-5E3F-4E09-91BB-CC7516F6B968}" type="presOf" srcId="{C5832250-AFC9-485A-A6CF-6412628795B8}" destId="{4B93959D-89C1-44F5-BBF5-CE5C51C0FDB0}" srcOrd="1" destOrd="0" presId="urn:microsoft.com/office/officeart/2005/8/layout/cycle2"/>
    <dgm:cxn modelId="{882BE920-2FCC-4F65-AB5C-C2711164212D}" type="presOf" srcId="{D76473DD-E8DB-4C33-9650-B5BBF76F9A2E}" destId="{C69CEB3A-0B74-47DC-82D3-E6F0A20503E4}" srcOrd="1" destOrd="0" presId="urn:microsoft.com/office/officeart/2005/8/layout/cycle2"/>
    <dgm:cxn modelId="{8690E7A8-0DB2-4883-A8EA-D42B259AE062}" type="presOf" srcId="{7CFA7C39-9277-46B0-B78C-907D7CEA6220}" destId="{7DB5FBE7-7412-4084-89F0-DFFE69CC2AC3}" srcOrd="1" destOrd="0" presId="urn:microsoft.com/office/officeart/2005/8/layout/cycle2"/>
    <dgm:cxn modelId="{7B169B9F-6195-4457-A709-900DFDA64E73}" type="presOf" srcId="{C5832250-AFC9-485A-A6CF-6412628795B8}" destId="{DB6C1D41-841E-4839-8B21-070751C245F1}" srcOrd="0" destOrd="0" presId="urn:microsoft.com/office/officeart/2005/8/layout/cycle2"/>
    <dgm:cxn modelId="{07B0C7A6-AED4-402F-8ABB-058DBBF0CC42}" srcId="{50C05F8D-2C94-4597-89D4-613D6F7F6D3D}" destId="{7D44E9B6-E820-4326-AD4F-3C4A2B25AE7E}" srcOrd="3" destOrd="0" parTransId="{D652770A-1299-48A7-8CA8-420D75A5D27F}" sibTransId="{7CFA7C39-9277-46B0-B78C-907D7CEA6220}"/>
    <dgm:cxn modelId="{E96E027E-CCFA-4163-AFA5-6F0123289B6A}" type="presOf" srcId="{D76473DD-E8DB-4C33-9650-B5BBF76F9A2E}" destId="{35E9BF17-4459-4793-B6FD-A3441654D69D}" srcOrd="0" destOrd="0" presId="urn:microsoft.com/office/officeart/2005/8/layout/cycle2"/>
    <dgm:cxn modelId="{985EB5CA-CBD6-4E5A-BC19-5BE458A27BB4}" type="presOf" srcId="{7D16B584-BAB0-479A-A845-A158E14542E1}" destId="{1E55CF34-8EA5-4864-9EFF-D6BACC793424}" srcOrd="0" destOrd="0" presId="urn:microsoft.com/office/officeart/2005/8/layout/cycle2"/>
    <dgm:cxn modelId="{1A7CD8B2-5BF1-4F7B-AA48-B59E9E381DA5}" type="presOf" srcId="{07DFD20D-8251-4F16-904B-1619AF9C0AFC}" destId="{78892A5E-65B6-4A70-B7BB-673827F3A6D0}" srcOrd="0" destOrd="0" presId="urn:microsoft.com/office/officeart/2005/8/layout/cycle2"/>
    <dgm:cxn modelId="{F3E202DA-91ED-4DBF-B927-3420952CF95E}" type="presOf" srcId="{CE57D13E-3C97-456A-A9C4-098C6EBFF4B9}" destId="{B0E7EBD3-87CC-4B68-B580-6FB5C5A6C96A}" srcOrd="0" destOrd="0" presId="urn:microsoft.com/office/officeart/2005/8/layout/cycle2"/>
    <dgm:cxn modelId="{BB8853D0-1740-4BDC-8586-28992CC0DC4B}" srcId="{50C05F8D-2C94-4597-89D4-613D6F7F6D3D}" destId="{07DFD20D-8251-4F16-904B-1619AF9C0AFC}" srcOrd="0" destOrd="0" parTransId="{562D42D5-F0D3-4DD2-93F5-8ED2E7E30642}" sibTransId="{73FF1E43-8947-4B84-AE28-0851A87CFBAB}"/>
    <dgm:cxn modelId="{F301458E-2AC4-4409-A5B2-80AFA59444F3}" type="presOf" srcId="{D653E203-EE68-4A48-952A-5AC37D5C9065}" destId="{8B6FADBB-B032-468B-80F9-08E7A0D51637}" srcOrd="0" destOrd="0" presId="urn:microsoft.com/office/officeart/2005/8/layout/cycle2"/>
    <dgm:cxn modelId="{D6522BD9-12AF-4E50-80F1-ED93FB4BB545}" type="presParOf" srcId="{B626C7C9-8717-42ED-98B7-4B03EE3B8AE8}" destId="{78892A5E-65B6-4A70-B7BB-673827F3A6D0}" srcOrd="0" destOrd="0" presId="urn:microsoft.com/office/officeart/2005/8/layout/cycle2"/>
    <dgm:cxn modelId="{5C5080BC-8777-4FBF-98C8-0300C7852633}" type="presParOf" srcId="{B626C7C9-8717-42ED-98B7-4B03EE3B8AE8}" destId="{77D7AB25-BC94-4D46-BD12-719DDC0B7AC3}" srcOrd="1" destOrd="0" presId="urn:microsoft.com/office/officeart/2005/8/layout/cycle2"/>
    <dgm:cxn modelId="{A78456A1-1BF4-4CC9-A582-C512DC6EC513}" type="presParOf" srcId="{77D7AB25-BC94-4D46-BD12-719DDC0B7AC3}" destId="{C488FE3F-3A78-4FC6-B70A-1920B664D96D}" srcOrd="0" destOrd="0" presId="urn:microsoft.com/office/officeart/2005/8/layout/cycle2"/>
    <dgm:cxn modelId="{465D27DD-4612-4152-8DEA-FC4AEBD24029}" type="presParOf" srcId="{B626C7C9-8717-42ED-98B7-4B03EE3B8AE8}" destId="{8B6FADBB-B032-468B-80F9-08E7A0D51637}" srcOrd="2" destOrd="0" presId="urn:microsoft.com/office/officeart/2005/8/layout/cycle2"/>
    <dgm:cxn modelId="{BA71F435-1894-4F10-B641-201D7A1D824F}" type="presParOf" srcId="{B626C7C9-8717-42ED-98B7-4B03EE3B8AE8}" destId="{DB6C1D41-841E-4839-8B21-070751C245F1}" srcOrd="3" destOrd="0" presId="urn:microsoft.com/office/officeart/2005/8/layout/cycle2"/>
    <dgm:cxn modelId="{A79D8F8B-1735-4316-9E83-E1AEA76E2D9C}" type="presParOf" srcId="{DB6C1D41-841E-4839-8B21-070751C245F1}" destId="{4B93959D-89C1-44F5-BBF5-CE5C51C0FDB0}" srcOrd="0" destOrd="0" presId="urn:microsoft.com/office/officeart/2005/8/layout/cycle2"/>
    <dgm:cxn modelId="{641A0F57-DCE7-4321-843E-6CB437EE7204}" type="presParOf" srcId="{B626C7C9-8717-42ED-98B7-4B03EE3B8AE8}" destId="{338EA53E-31DD-483D-89DF-D5EB14BCA747}" srcOrd="4" destOrd="0" presId="urn:microsoft.com/office/officeart/2005/8/layout/cycle2"/>
    <dgm:cxn modelId="{44A781A0-2C1B-48FA-87B1-288608748FB5}" type="presParOf" srcId="{B626C7C9-8717-42ED-98B7-4B03EE3B8AE8}" destId="{1E55CF34-8EA5-4864-9EFF-D6BACC793424}" srcOrd="5" destOrd="0" presId="urn:microsoft.com/office/officeart/2005/8/layout/cycle2"/>
    <dgm:cxn modelId="{1A33EFDD-C803-441B-8C22-6F56BEE09A82}" type="presParOf" srcId="{1E55CF34-8EA5-4864-9EFF-D6BACC793424}" destId="{8CAA55B8-70DB-4FC0-ADD8-E0F50BFDCBC1}" srcOrd="0" destOrd="0" presId="urn:microsoft.com/office/officeart/2005/8/layout/cycle2"/>
    <dgm:cxn modelId="{82107005-DEAC-4AC1-B816-827DEF1D9BD0}" type="presParOf" srcId="{B626C7C9-8717-42ED-98B7-4B03EE3B8AE8}" destId="{50B79BBE-B3E5-4904-88AE-5D4207401122}" srcOrd="6" destOrd="0" presId="urn:microsoft.com/office/officeart/2005/8/layout/cycle2"/>
    <dgm:cxn modelId="{6637A301-47C9-4288-8EBE-28DD6DB32E4E}" type="presParOf" srcId="{B626C7C9-8717-42ED-98B7-4B03EE3B8AE8}" destId="{8B245A35-2545-4685-9482-B3C3F5958D9B}" srcOrd="7" destOrd="0" presId="urn:microsoft.com/office/officeart/2005/8/layout/cycle2"/>
    <dgm:cxn modelId="{029515F5-7B94-4334-94C2-DFC3AE1E501A}" type="presParOf" srcId="{8B245A35-2545-4685-9482-B3C3F5958D9B}" destId="{7DB5FBE7-7412-4084-89F0-DFFE69CC2AC3}" srcOrd="0" destOrd="0" presId="urn:microsoft.com/office/officeart/2005/8/layout/cycle2"/>
    <dgm:cxn modelId="{13EFE00E-CC60-4F1B-95ED-59125F4C3370}" type="presParOf" srcId="{B626C7C9-8717-42ED-98B7-4B03EE3B8AE8}" destId="{B0E7EBD3-87CC-4B68-B580-6FB5C5A6C96A}" srcOrd="8" destOrd="0" presId="urn:microsoft.com/office/officeart/2005/8/layout/cycle2"/>
    <dgm:cxn modelId="{2EFADA89-961C-4CEE-BD70-AEA515AA95F4}" type="presParOf" srcId="{B626C7C9-8717-42ED-98B7-4B03EE3B8AE8}" destId="{35E9BF17-4459-4793-B6FD-A3441654D69D}" srcOrd="9" destOrd="0" presId="urn:microsoft.com/office/officeart/2005/8/layout/cycle2"/>
    <dgm:cxn modelId="{E80ACF42-1429-4B00-B3E4-A7E330DB3EAF}" type="presParOf" srcId="{35E9BF17-4459-4793-B6FD-A3441654D69D}" destId="{C69CEB3A-0B74-47DC-82D3-E6F0A20503E4}" srcOrd="0" destOrd="0" presId="urn:microsoft.com/office/officeart/2005/8/layout/cycle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0C05F8D-2C94-4597-89D4-613D6F7F6D3D}" type="doc">
      <dgm:prSet loTypeId="urn:microsoft.com/office/officeart/2005/8/layout/cycle2" loCatId="cycle" qsTypeId="urn:microsoft.com/office/officeart/2005/8/quickstyle/simple1" qsCatId="simple" csTypeId="urn:microsoft.com/office/officeart/2005/8/colors/colorful1" csCatId="colorful" phldr="1"/>
      <dgm:spPr/>
      <dgm:t>
        <a:bodyPr/>
        <a:lstStyle/>
        <a:p>
          <a:endParaRPr lang="es-EC"/>
        </a:p>
      </dgm:t>
    </dgm:pt>
    <dgm:pt modelId="{07DFD20D-8251-4F16-904B-1619AF9C0AFC}">
      <dgm:prSet phldrT="[Text]" custT="1"/>
      <dgm:spPr/>
      <dgm:t>
        <a:bodyPr/>
        <a:lstStyle/>
        <a:p>
          <a:r>
            <a:rPr lang="es-EC" sz="1700" b="1" dirty="0" smtClean="0"/>
            <a:t>Segundo volcán activo más alto del mundo. (5.897 m)</a:t>
          </a:r>
          <a:endParaRPr lang="es-EC" sz="1700" b="1" dirty="0"/>
        </a:p>
      </dgm:t>
    </dgm:pt>
    <dgm:pt modelId="{562D42D5-F0D3-4DD2-93F5-8ED2E7E30642}" type="parTrans" cxnId="{BB8853D0-1740-4BDC-8586-28992CC0DC4B}">
      <dgm:prSet/>
      <dgm:spPr/>
      <dgm:t>
        <a:bodyPr/>
        <a:lstStyle/>
        <a:p>
          <a:endParaRPr lang="es-EC"/>
        </a:p>
      </dgm:t>
    </dgm:pt>
    <dgm:pt modelId="{73FF1E43-8947-4B84-AE28-0851A87CFBAB}" type="sibTrans" cxnId="{BB8853D0-1740-4BDC-8586-28992CC0DC4B}">
      <dgm:prSet/>
      <dgm:spPr/>
      <dgm:t>
        <a:bodyPr/>
        <a:lstStyle/>
        <a:p>
          <a:endParaRPr lang="es-EC" dirty="0"/>
        </a:p>
      </dgm:t>
    </dgm:pt>
    <dgm:pt modelId="{A179DEC9-1202-4ED2-8DE0-CB5107C3A40E}">
      <dgm:prSet phldrT="[Text]" custT="1"/>
      <dgm:spPr/>
      <dgm:t>
        <a:bodyPr/>
        <a:lstStyle/>
        <a:p>
          <a:r>
            <a:rPr lang="es-EC" sz="1600" b="1" dirty="0" smtClean="0"/>
            <a:t>La fusión del hielo glacial en la cima del cono manifiesta la reactivación volcánica .</a:t>
          </a:r>
          <a:endParaRPr lang="es-EC" sz="1600" b="1" dirty="0"/>
        </a:p>
      </dgm:t>
    </dgm:pt>
    <dgm:pt modelId="{A1642761-8A63-4D76-8337-7536D4E008AE}" type="parTrans" cxnId="{83CDF659-86EE-43A6-AFF9-CFEF407BA62A}">
      <dgm:prSet/>
      <dgm:spPr/>
      <dgm:t>
        <a:bodyPr/>
        <a:lstStyle/>
        <a:p>
          <a:endParaRPr lang="es-EC"/>
        </a:p>
      </dgm:t>
    </dgm:pt>
    <dgm:pt modelId="{7D16B584-BAB0-479A-A845-A158E14542E1}" type="sibTrans" cxnId="{83CDF659-86EE-43A6-AFF9-CFEF407BA62A}">
      <dgm:prSet/>
      <dgm:spPr/>
      <dgm:t>
        <a:bodyPr/>
        <a:lstStyle/>
        <a:p>
          <a:endParaRPr lang="es-EC" dirty="0"/>
        </a:p>
      </dgm:t>
    </dgm:pt>
    <dgm:pt modelId="{7D44E9B6-E820-4326-AD4F-3C4A2B25AE7E}">
      <dgm:prSet phldrT="[Text]" custT="1"/>
      <dgm:spPr/>
      <dgm:t>
        <a:bodyPr/>
        <a:lstStyle/>
        <a:p>
          <a:r>
            <a:rPr lang="es-EC" sz="2000" b="1" dirty="0" smtClean="0"/>
            <a:t>La próxima erupción</a:t>
          </a:r>
        </a:p>
        <a:p>
          <a:r>
            <a:rPr lang="es-EC" sz="2000" b="1" dirty="0" smtClean="0"/>
            <a:t>del Cotopaxi, un hecho inevitable</a:t>
          </a:r>
          <a:endParaRPr lang="es-EC" sz="2000" b="1" dirty="0"/>
        </a:p>
      </dgm:t>
    </dgm:pt>
    <dgm:pt modelId="{D652770A-1299-48A7-8CA8-420D75A5D27F}" type="parTrans" cxnId="{07B0C7A6-AED4-402F-8ABB-058DBBF0CC42}">
      <dgm:prSet/>
      <dgm:spPr/>
      <dgm:t>
        <a:bodyPr/>
        <a:lstStyle/>
        <a:p>
          <a:endParaRPr lang="es-EC"/>
        </a:p>
      </dgm:t>
    </dgm:pt>
    <dgm:pt modelId="{7CFA7C39-9277-46B0-B78C-907D7CEA6220}" type="sibTrans" cxnId="{07B0C7A6-AED4-402F-8ABB-058DBBF0CC42}">
      <dgm:prSet/>
      <dgm:spPr/>
      <dgm:t>
        <a:bodyPr/>
        <a:lstStyle/>
        <a:p>
          <a:endParaRPr lang="es-EC" dirty="0"/>
        </a:p>
      </dgm:t>
    </dgm:pt>
    <dgm:pt modelId="{D653E203-EE68-4A48-952A-5AC37D5C9065}">
      <dgm:prSet custT="1"/>
      <dgm:spPr/>
      <dgm:t>
        <a:bodyPr/>
        <a:lstStyle/>
        <a:p>
          <a:r>
            <a:rPr lang="es-EC" sz="1600" b="1" dirty="0" smtClean="0"/>
            <a:t>Intensa actividad reciente, originar lahares, con la fusión de los glaciares. </a:t>
          </a:r>
          <a:endParaRPr lang="es-EC" sz="1600" b="1" dirty="0"/>
        </a:p>
      </dgm:t>
    </dgm:pt>
    <dgm:pt modelId="{44EC0737-B38E-4DBC-ACB0-15CEF4C90F82}" type="parTrans" cxnId="{31238DF5-1C53-4FE4-BEC0-1999347F99B5}">
      <dgm:prSet/>
      <dgm:spPr/>
      <dgm:t>
        <a:bodyPr/>
        <a:lstStyle/>
        <a:p>
          <a:endParaRPr lang="es-EC"/>
        </a:p>
      </dgm:t>
    </dgm:pt>
    <dgm:pt modelId="{C5832250-AFC9-485A-A6CF-6412628795B8}" type="sibTrans" cxnId="{31238DF5-1C53-4FE4-BEC0-1999347F99B5}">
      <dgm:prSet/>
      <dgm:spPr/>
      <dgm:t>
        <a:bodyPr/>
        <a:lstStyle/>
        <a:p>
          <a:endParaRPr lang="es-EC" dirty="0"/>
        </a:p>
      </dgm:t>
    </dgm:pt>
    <dgm:pt modelId="{CE57D13E-3C97-456A-A9C4-098C6EBFF4B9}">
      <dgm:prSet phldrT="[Text]" custT="1"/>
      <dgm:spPr/>
      <dgm:t>
        <a:bodyPr/>
        <a:lstStyle/>
        <a:p>
          <a:r>
            <a:rPr lang="en-US" sz="1600" b="1" dirty="0" smtClean="0"/>
            <a:t>1. </a:t>
          </a:r>
          <a:r>
            <a:rPr lang="en-US" sz="1600" b="1" dirty="0" err="1" smtClean="0"/>
            <a:t>Caida</a:t>
          </a:r>
          <a:r>
            <a:rPr lang="en-US" sz="1600" b="1" dirty="0" smtClean="0"/>
            <a:t> de CENIZA.</a:t>
          </a:r>
        </a:p>
        <a:p>
          <a:r>
            <a:rPr lang="en-US" sz="1600" b="1" dirty="0" smtClean="0"/>
            <a:t> 2. </a:t>
          </a:r>
          <a:r>
            <a:rPr lang="en-US" sz="1600" b="1" dirty="0" err="1" smtClean="0"/>
            <a:t>Flujos</a:t>
          </a:r>
          <a:r>
            <a:rPr lang="en-US" sz="1600" b="1" dirty="0" smtClean="0"/>
            <a:t> </a:t>
          </a:r>
          <a:r>
            <a:rPr lang="en-US" sz="1600" b="1" dirty="0" err="1" smtClean="0"/>
            <a:t>Piroclasticos</a:t>
          </a:r>
          <a:r>
            <a:rPr lang="en-US" sz="1600" b="1" dirty="0" smtClean="0"/>
            <a:t>. </a:t>
          </a:r>
        </a:p>
        <a:p>
          <a:r>
            <a:rPr lang="en-US" sz="1600" b="1" dirty="0" smtClean="0"/>
            <a:t>3. Lahares (fusion de </a:t>
          </a:r>
          <a:r>
            <a:rPr lang="en-US" sz="1600" b="1" dirty="0" err="1" smtClean="0"/>
            <a:t>glaciares</a:t>
          </a:r>
          <a:r>
            <a:rPr lang="en-US" sz="1600" b="1" dirty="0" smtClean="0"/>
            <a:t>)</a:t>
          </a:r>
          <a:endParaRPr lang="es-EC" sz="1600" b="1" dirty="0"/>
        </a:p>
      </dgm:t>
    </dgm:pt>
    <dgm:pt modelId="{D76473DD-E8DB-4C33-9650-B5BBF76F9A2E}" type="sibTrans" cxnId="{EEA2B246-7B1C-4F11-97B4-2DEA2DBBFFBF}">
      <dgm:prSet/>
      <dgm:spPr/>
      <dgm:t>
        <a:bodyPr/>
        <a:lstStyle/>
        <a:p>
          <a:endParaRPr lang="es-EC" dirty="0"/>
        </a:p>
      </dgm:t>
    </dgm:pt>
    <dgm:pt modelId="{594E4009-51EE-4529-A3D5-871FCDED4276}" type="parTrans" cxnId="{EEA2B246-7B1C-4F11-97B4-2DEA2DBBFFBF}">
      <dgm:prSet/>
      <dgm:spPr/>
      <dgm:t>
        <a:bodyPr/>
        <a:lstStyle/>
        <a:p>
          <a:endParaRPr lang="es-EC"/>
        </a:p>
      </dgm:t>
    </dgm:pt>
    <dgm:pt modelId="{B626C7C9-8717-42ED-98B7-4B03EE3B8AE8}" type="pres">
      <dgm:prSet presAssocID="{50C05F8D-2C94-4597-89D4-613D6F7F6D3D}" presName="cycle" presStyleCnt="0">
        <dgm:presLayoutVars>
          <dgm:dir/>
          <dgm:resizeHandles val="exact"/>
        </dgm:presLayoutVars>
      </dgm:prSet>
      <dgm:spPr/>
      <dgm:t>
        <a:bodyPr/>
        <a:lstStyle/>
        <a:p>
          <a:endParaRPr lang="es-EC"/>
        </a:p>
      </dgm:t>
    </dgm:pt>
    <dgm:pt modelId="{78892A5E-65B6-4A70-B7BB-673827F3A6D0}" type="pres">
      <dgm:prSet presAssocID="{07DFD20D-8251-4F16-904B-1619AF9C0AFC}" presName="node" presStyleLbl="node1" presStyleIdx="0" presStyleCnt="5">
        <dgm:presLayoutVars>
          <dgm:bulletEnabled val="1"/>
        </dgm:presLayoutVars>
      </dgm:prSet>
      <dgm:spPr/>
      <dgm:t>
        <a:bodyPr/>
        <a:lstStyle/>
        <a:p>
          <a:endParaRPr lang="es-EC"/>
        </a:p>
      </dgm:t>
    </dgm:pt>
    <dgm:pt modelId="{77D7AB25-BC94-4D46-BD12-719DDC0B7AC3}" type="pres">
      <dgm:prSet presAssocID="{73FF1E43-8947-4B84-AE28-0851A87CFBAB}" presName="sibTrans" presStyleLbl="sibTrans2D1" presStyleIdx="0" presStyleCnt="5"/>
      <dgm:spPr/>
      <dgm:t>
        <a:bodyPr/>
        <a:lstStyle/>
        <a:p>
          <a:endParaRPr lang="es-EC"/>
        </a:p>
      </dgm:t>
    </dgm:pt>
    <dgm:pt modelId="{C488FE3F-3A78-4FC6-B70A-1920B664D96D}" type="pres">
      <dgm:prSet presAssocID="{73FF1E43-8947-4B84-AE28-0851A87CFBAB}" presName="connectorText" presStyleLbl="sibTrans2D1" presStyleIdx="0" presStyleCnt="5"/>
      <dgm:spPr/>
      <dgm:t>
        <a:bodyPr/>
        <a:lstStyle/>
        <a:p>
          <a:endParaRPr lang="es-EC"/>
        </a:p>
      </dgm:t>
    </dgm:pt>
    <dgm:pt modelId="{8B6FADBB-B032-468B-80F9-08E7A0D51637}" type="pres">
      <dgm:prSet presAssocID="{D653E203-EE68-4A48-952A-5AC37D5C9065}" presName="node" presStyleLbl="node1" presStyleIdx="1" presStyleCnt="5">
        <dgm:presLayoutVars>
          <dgm:bulletEnabled val="1"/>
        </dgm:presLayoutVars>
      </dgm:prSet>
      <dgm:spPr/>
      <dgm:t>
        <a:bodyPr/>
        <a:lstStyle/>
        <a:p>
          <a:endParaRPr lang="es-EC"/>
        </a:p>
      </dgm:t>
    </dgm:pt>
    <dgm:pt modelId="{DB6C1D41-841E-4839-8B21-070751C245F1}" type="pres">
      <dgm:prSet presAssocID="{C5832250-AFC9-485A-A6CF-6412628795B8}" presName="sibTrans" presStyleLbl="sibTrans2D1" presStyleIdx="1" presStyleCnt="5"/>
      <dgm:spPr/>
      <dgm:t>
        <a:bodyPr/>
        <a:lstStyle/>
        <a:p>
          <a:endParaRPr lang="es-EC"/>
        </a:p>
      </dgm:t>
    </dgm:pt>
    <dgm:pt modelId="{4B93959D-89C1-44F5-BBF5-CE5C51C0FDB0}" type="pres">
      <dgm:prSet presAssocID="{C5832250-AFC9-485A-A6CF-6412628795B8}" presName="connectorText" presStyleLbl="sibTrans2D1" presStyleIdx="1" presStyleCnt="5"/>
      <dgm:spPr/>
      <dgm:t>
        <a:bodyPr/>
        <a:lstStyle/>
        <a:p>
          <a:endParaRPr lang="es-EC"/>
        </a:p>
      </dgm:t>
    </dgm:pt>
    <dgm:pt modelId="{338EA53E-31DD-483D-89DF-D5EB14BCA747}" type="pres">
      <dgm:prSet presAssocID="{A179DEC9-1202-4ED2-8DE0-CB5107C3A40E}" presName="node" presStyleLbl="node1" presStyleIdx="2" presStyleCnt="5">
        <dgm:presLayoutVars>
          <dgm:bulletEnabled val="1"/>
        </dgm:presLayoutVars>
      </dgm:prSet>
      <dgm:spPr/>
      <dgm:t>
        <a:bodyPr/>
        <a:lstStyle/>
        <a:p>
          <a:endParaRPr lang="es-EC"/>
        </a:p>
      </dgm:t>
    </dgm:pt>
    <dgm:pt modelId="{1E55CF34-8EA5-4864-9EFF-D6BACC793424}" type="pres">
      <dgm:prSet presAssocID="{7D16B584-BAB0-479A-A845-A158E14542E1}" presName="sibTrans" presStyleLbl="sibTrans2D1" presStyleIdx="2" presStyleCnt="5"/>
      <dgm:spPr/>
      <dgm:t>
        <a:bodyPr/>
        <a:lstStyle/>
        <a:p>
          <a:endParaRPr lang="es-EC"/>
        </a:p>
      </dgm:t>
    </dgm:pt>
    <dgm:pt modelId="{8CAA55B8-70DB-4FC0-ADD8-E0F50BFDCBC1}" type="pres">
      <dgm:prSet presAssocID="{7D16B584-BAB0-479A-A845-A158E14542E1}" presName="connectorText" presStyleLbl="sibTrans2D1" presStyleIdx="2" presStyleCnt="5"/>
      <dgm:spPr/>
      <dgm:t>
        <a:bodyPr/>
        <a:lstStyle/>
        <a:p>
          <a:endParaRPr lang="es-EC"/>
        </a:p>
      </dgm:t>
    </dgm:pt>
    <dgm:pt modelId="{50B79BBE-B3E5-4904-88AE-5D4207401122}" type="pres">
      <dgm:prSet presAssocID="{7D44E9B6-E820-4326-AD4F-3C4A2B25AE7E}" presName="node" presStyleLbl="node1" presStyleIdx="3" presStyleCnt="5">
        <dgm:presLayoutVars>
          <dgm:bulletEnabled val="1"/>
        </dgm:presLayoutVars>
      </dgm:prSet>
      <dgm:spPr/>
      <dgm:t>
        <a:bodyPr/>
        <a:lstStyle/>
        <a:p>
          <a:endParaRPr lang="es-EC"/>
        </a:p>
      </dgm:t>
    </dgm:pt>
    <dgm:pt modelId="{8B245A35-2545-4685-9482-B3C3F5958D9B}" type="pres">
      <dgm:prSet presAssocID="{7CFA7C39-9277-46B0-B78C-907D7CEA6220}" presName="sibTrans" presStyleLbl="sibTrans2D1" presStyleIdx="3" presStyleCnt="5"/>
      <dgm:spPr/>
      <dgm:t>
        <a:bodyPr/>
        <a:lstStyle/>
        <a:p>
          <a:endParaRPr lang="es-EC"/>
        </a:p>
      </dgm:t>
    </dgm:pt>
    <dgm:pt modelId="{7DB5FBE7-7412-4084-89F0-DFFE69CC2AC3}" type="pres">
      <dgm:prSet presAssocID="{7CFA7C39-9277-46B0-B78C-907D7CEA6220}" presName="connectorText" presStyleLbl="sibTrans2D1" presStyleIdx="3" presStyleCnt="5"/>
      <dgm:spPr/>
      <dgm:t>
        <a:bodyPr/>
        <a:lstStyle/>
        <a:p>
          <a:endParaRPr lang="es-EC"/>
        </a:p>
      </dgm:t>
    </dgm:pt>
    <dgm:pt modelId="{B0E7EBD3-87CC-4B68-B580-6FB5C5A6C96A}" type="pres">
      <dgm:prSet presAssocID="{CE57D13E-3C97-456A-A9C4-098C6EBFF4B9}" presName="node" presStyleLbl="node1" presStyleIdx="4" presStyleCnt="5">
        <dgm:presLayoutVars>
          <dgm:bulletEnabled val="1"/>
        </dgm:presLayoutVars>
      </dgm:prSet>
      <dgm:spPr/>
      <dgm:t>
        <a:bodyPr/>
        <a:lstStyle/>
        <a:p>
          <a:endParaRPr lang="es-EC"/>
        </a:p>
      </dgm:t>
    </dgm:pt>
    <dgm:pt modelId="{35E9BF17-4459-4793-B6FD-A3441654D69D}" type="pres">
      <dgm:prSet presAssocID="{D76473DD-E8DB-4C33-9650-B5BBF76F9A2E}" presName="sibTrans" presStyleLbl="sibTrans2D1" presStyleIdx="4" presStyleCnt="5"/>
      <dgm:spPr/>
      <dgm:t>
        <a:bodyPr/>
        <a:lstStyle/>
        <a:p>
          <a:endParaRPr lang="es-EC"/>
        </a:p>
      </dgm:t>
    </dgm:pt>
    <dgm:pt modelId="{C69CEB3A-0B74-47DC-82D3-E6F0A20503E4}" type="pres">
      <dgm:prSet presAssocID="{D76473DD-E8DB-4C33-9650-B5BBF76F9A2E}" presName="connectorText" presStyleLbl="sibTrans2D1" presStyleIdx="4" presStyleCnt="5"/>
      <dgm:spPr/>
      <dgm:t>
        <a:bodyPr/>
        <a:lstStyle/>
        <a:p>
          <a:endParaRPr lang="es-EC"/>
        </a:p>
      </dgm:t>
    </dgm:pt>
  </dgm:ptLst>
  <dgm:cxnLst>
    <dgm:cxn modelId="{5FD3FE7D-A2BD-41D3-A733-8929F1605200}" type="presOf" srcId="{D76473DD-E8DB-4C33-9650-B5BBF76F9A2E}" destId="{C69CEB3A-0B74-47DC-82D3-E6F0A20503E4}" srcOrd="1" destOrd="0" presId="urn:microsoft.com/office/officeart/2005/8/layout/cycle2"/>
    <dgm:cxn modelId="{88FFEB2E-B96C-49F8-85E6-01BB753FEA51}" type="presOf" srcId="{D653E203-EE68-4A48-952A-5AC37D5C9065}" destId="{8B6FADBB-B032-468B-80F9-08E7A0D51637}" srcOrd="0" destOrd="0" presId="urn:microsoft.com/office/officeart/2005/8/layout/cycle2"/>
    <dgm:cxn modelId="{07B0C7A6-AED4-402F-8ABB-058DBBF0CC42}" srcId="{50C05F8D-2C94-4597-89D4-613D6F7F6D3D}" destId="{7D44E9B6-E820-4326-AD4F-3C4A2B25AE7E}" srcOrd="3" destOrd="0" parTransId="{D652770A-1299-48A7-8CA8-420D75A5D27F}" sibTransId="{7CFA7C39-9277-46B0-B78C-907D7CEA6220}"/>
    <dgm:cxn modelId="{7C0D90AA-3530-4A0F-8D2B-882933F5E1E3}" type="presOf" srcId="{C5832250-AFC9-485A-A6CF-6412628795B8}" destId="{4B93959D-89C1-44F5-BBF5-CE5C51C0FDB0}" srcOrd="1" destOrd="0" presId="urn:microsoft.com/office/officeart/2005/8/layout/cycle2"/>
    <dgm:cxn modelId="{EEA2B246-7B1C-4F11-97B4-2DEA2DBBFFBF}" srcId="{50C05F8D-2C94-4597-89D4-613D6F7F6D3D}" destId="{CE57D13E-3C97-456A-A9C4-098C6EBFF4B9}" srcOrd="4" destOrd="0" parTransId="{594E4009-51EE-4529-A3D5-871FCDED4276}" sibTransId="{D76473DD-E8DB-4C33-9650-B5BBF76F9A2E}"/>
    <dgm:cxn modelId="{C4E88CAF-A13F-4C24-8074-8D989169A3F0}" type="presOf" srcId="{CE57D13E-3C97-456A-A9C4-098C6EBFF4B9}" destId="{B0E7EBD3-87CC-4B68-B580-6FB5C5A6C96A}" srcOrd="0" destOrd="0" presId="urn:microsoft.com/office/officeart/2005/8/layout/cycle2"/>
    <dgm:cxn modelId="{69A94001-FD12-4CEF-8575-2429838D2082}" type="presOf" srcId="{A179DEC9-1202-4ED2-8DE0-CB5107C3A40E}" destId="{338EA53E-31DD-483D-89DF-D5EB14BCA747}" srcOrd="0" destOrd="0" presId="urn:microsoft.com/office/officeart/2005/8/layout/cycle2"/>
    <dgm:cxn modelId="{31238DF5-1C53-4FE4-BEC0-1999347F99B5}" srcId="{50C05F8D-2C94-4597-89D4-613D6F7F6D3D}" destId="{D653E203-EE68-4A48-952A-5AC37D5C9065}" srcOrd="1" destOrd="0" parTransId="{44EC0737-B38E-4DBC-ACB0-15CEF4C90F82}" sibTransId="{C5832250-AFC9-485A-A6CF-6412628795B8}"/>
    <dgm:cxn modelId="{01B73722-EEF8-420B-A033-92DEA49C4202}" type="presOf" srcId="{50C05F8D-2C94-4597-89D4-613D6F7F6D3D}" destId="{B626C7C9-8717-42ED-98B7-4B03EE3B8AE8}" srcOrd="0" destOrd="0" presId="urn:microsoft.com/office/officeart/2005/8/layout/cycle2"/>
    <dgm:cxn modelId="{CC91CBD8-EE88-4F17-8A6D-978F835559D5}" type="presOf" srcId="{7CFA7C39-9277-46B0-B78C-907D7CEA6220}" destId="{7DB5FBE7-7412-4084-89F0-DFFE69CC2AC3}" srcOrd="1" destOrd="0" presId="urn:microsoft.com/office/officeart/2005/8/layout/cycle2"/>
    <dgm:cxn modelId="{4EE4E415-2999-49B7-AB81-43DBB232EE7A}" type="presOf" srcId="{C5832250-AFC9-485A-A6CF-6412628795B8}" destId="{DB6C1D41-841E-4839-8B21-070751C245F1}" srcOrd="0" destOrd="0" presId="urn:microsoft.com/office/officeart/2005/8/layout/cycle2"/>
    <dgm:cxn modelId="{83CDF659-86EE-43A6-AFF9-CFEF407BA62A}" srcId="{50C05F8D-2C94-4597-89D4-613D6F7F6D3D}" destId="{A179DEC9-1202-4ED2-8DE0-CB5107C3A40E}" srcOrd="2" destOrd="0" parTransId="{A1642761-8A63-4D76-8337-7536D4E008AE}" sibTransId="{7D16B584-BAB0-479A-A845-A158E14542E1}"/>
    <dgm:cxn modelId="{9FC444B5-EF7A-4241-83CC-2FD3F1DBABC7}" type="presOf" srcId="{7CFA7C39-9277-46B0-B78C-907D7CEA6220}" destId="{8B245A35-2545-4685-9482-B3C3F5958D9B}" srcOrd="0" destOrd="0" presId="urn:microsoft.com/office/officeart/2005/8/layout/cycle2"/>
    <dgm:cxn modelId="{37F78EBD-5D35-4C7F-AD13-5C5352C77D9A}" type="presOf" srcId="{7D16B584-BAB0-479A-A845-A158E14542E1}" destId="{8CAA55B8-70DB-4FC0-ADD8-E0F50BFDCBC1}" srcOrd="1" destOrd="0" presId="urn:microsoft.com/office/officeart/2005/8/layout/cycle2"/>
    <dgm:cxn modelId="{BB8853D0-1740-4BDC-8586-28992CC0DC4B}" srcId="{50C05F8D-2C94-4597-89D4-613D6F7F6D3D}" destId="{07DFD20D-8251-4F16-904B-1619AF9C0AFC}" srcOrd="0" destOrd="0" parTransId="{562D42D5-F0D3-4DD2-93F5-8ED2E7E30642}" sibTransId="{73FF1E43-8947-4B84-AE28-0851A87CFBAB}"/>
    <dgm:cxn modelId="{07BD7EB5-8351-4F89-A8F6-2873955ACDE4}" type="presOf" srcId="{D76473DD-E8DB-4C33-9650-B5BBF76F9A2E}" destId="{35E9BF17-4459-4793-B6FD-A3441654D69D}" srcOrd="0" destOrd="0" presId="urn:microsoft.com/office/officeart/2005/8/layout/cycle2"/>
    <dgm:cxn modelId="{25D69741-626B-43F4-91A2-6E23EC085A1B}" type="presOf" srcId="{73FF1E43-8947-4B84-AE28-0851A87CFBAB}" destId="{77D7AB25-BC94-4D46-BD12-719DDC0B7AC3}" srcOrd="0" destOrd="0" presId="urn:microsoft.com/office/officeart/2005/8/layout/cycle2"/>
    <dgm:cxn modelId="{D16B89E2-4F43-4A34-AEAE-97CC7BFCFECA}" type="presOf" srcId="{7D16B584-BAB0-479A-A845-A158E14542E1}" destId="{1E55CF34-8EA5-4864-9EFF-D6BACC793424}" srcOrd="0" destOrd="0" presId="urn:microsoft.com/office/officeart/2005/8/layout/cycle2"/>
    <dgm:cxn modelId="{7F8941B5-118A-4AF4-9E31-302278AB552A}" type="presOf" srcId="{73FF1E43-8947-4B84-AE28-0851A87CFBAB}" destId="{C488FE3F-3A78-4FC6-B70A-1920B664D96D}" srcOrd="1" destOrd="0" presId="urn:microsoft.com/office/officeart/2005/8/layout/cycle2"/>
    <dgm:cxn modelId="{6D659221-B523-479C-9984-9DB7859C91BE}" type="presOf" srcId="{7D44E9B6-E820-4326-AD4F-3C4A2B25AE7E}" destId="{50B79BBE-B3E5-4904-88AE-5D4207401122}" srcOrd="0" destOrd="0" presId="urn:microsoft.com/office/officeart/2005/8/layout/cycle2"/>
    <dgm:cxn modelId="{BF516089-B27B-4E49-B992-5216FDCF087C}" type="presOf" srcId="{07DFD20D-8251-4F16-904B-1619AF9C0AFC}" destId="{78892A5E-65B6-4A70-B7BB-673827F3A6D0}" srcOrd="0" destOrd="0" presId="urn:microsoft.com/office/officeart/2005/8/layout/cycle2"/>
    <dgm:cxn modelId="{29146298-E987-440F-B4CA-30CC7D383E21}" type="presParOf" srcId="{B626C7C9-8717-42ED-98B7-4B03EE3B8AE8}" destId="{78892A5E-65B6-4A70-B7BB-673827F3A6D0}" srcOrd="0" destOrd="0" presId="urn:microsoft.com/office/officeart/2005/8/layout/cycle2"/>
    <dgm:cxn modelId="{18080E93-127F-4BE5-9B44-CF61662FB7D9}" type="presParOf" srcId="{B626C7C9-8717-42ED-98B7-4B03EE3B8AE8}" destId="{77D7AB25-BC94-4D46-BD12-719DDC0B7AC3}" srcOrd="1" destOrd="0" presId="urn:microsoft.com/office/officeart/2005/8/layout/cycle2"/>
    <dgm:cxn modelId="{8137AED4-DF74-47FF-B316-706443F1F42C}" type="presParOf" srcId="{77D7AB25-BC94-4D46-BD12-719DDC0B7AC3}" destId="{C488FE3F-3A78-4FC6-B70A-1920B664D96D}" srcOrd="0" destOrd="0" presId="urn:microsoft.com/office/officeart/2005/8/layout/cycle2"/>
    <dgm:cxn modelId="{C76E19FF-42E4-4B74-8FA0-477BAAD52DF7}" type="presParOf" srcId="{B626C7C9-8717-42ED-98B7-4B03EE3B8AE8}" destId="{8B6FADBB-B032-468B-80F9-08E7A0D51637}" srcOrd="2" destOrd="0" presId="urn:microsoft.com/office/officeart/2005/8/layout/cycle2"/>
    <dgm:cxn modelId="{57D4E9BD-818D-44BE-A192-220401AE755A}" type="presParOf" srcId="{B626C7C9-8717-42ED-98B7-4B03EE3B8AE8}" destId="{DB6C1D41-841E-4839-8B21-070751C245F1}" srcOrd="3" destOrd="0" presId="urn:microsoft.com/office/officeart/2005/8/layout/cycle2"/>
    <dgm:cxn modelId="{78926263-BF8B-44B6-BC5B-8AD8E7AFEA03}" type="presParOf" srcId="{DB6C1D41-841E-4839-8B21-070751C245F1}" destId="{4B93959D-89C1-44F5-BBF5-CE5C51C0FDB0}" srcOrd="0" destOrd="0" presId="urn:microsoft.com/office/officeart/2005/8/layout/cycle2"/>
    <dgm:cxn modelId="{1D08FC9C-F432-445C-A11E-701F4089ADAA}" type="presParOf" srcId="{B626C7C9-8717-42ED-98B7-4B03EE3B8AE8}" destId="{338EA53E-31DD-483D-89DF-D5EB14BCA747}" srcOrd="4" destOrd="0" presId="urn:microsoft.com/office/officeart/2005/8/layout/cycle2"/>
    <dgm:cxn modelId="{7C88D3FC-355E-4DCB-A2D2-1BE08DC67A0A}" type="presParOf" srcId="{B626C7C9-8717-42ED-98B7-4B03EE3B8AE8}" destId="{1E55CF34-8EA5-4864-9EFF-D6BACC793424}" srcOrd="5" destOrd="0" presId="urn:microsoft.com/office/officeart/2005/8/layout/cycle2"/>
    <dgm:cxn modelId="{77B78348-A3E7-43A3-B6FB-12446826EFA9}" type="presParOf" srcId="{1E55CF34-8EA5-4864-9EFF-D6BACC793424}" destId="{8CAA55B8-70DB-4FC0-ADD8-E0F50BFDCBC1}" srcOrd="0" destOrd="0" presId="urn:microsoft.com/office/officeart/2005/8/layout/cycle2"/>
    <dgm:cxn modelId="{37C5CF3E-ED4B-463D-B888-0BE1FE516496}" type="presParOf" srcId="{B626C7C9-8717-42ED-98B7-4B03EE3B8AE8}" destId="{50B79BBE-B3E5-4904-88AE-5D4207401122}" srcOrd="6" destOrd="0" presId="urn:microsoft.com/office/officeart/2005/8/layout/cycle2"/>
    <dgm:cxn modelId="{296F6826-1F0A-4296-A5E4-5061B40CE30E}" type="presParOf" srcId="{B626C7C9-8717-42ED-98B7-4B03EE3B8AE8}" destId="{8B245A35-2545-4685-9482-B3C3F5958D9B}" srcOrd="7" destOrd="0" presId="urn:microsoft.com/office/officeart/2005/8/layout/cycle2"/>
    <dgm:cxn modelId="{0D4A1726-4BDE-4864-8192-EE3B11603EC9}" type="presParOf" srcId="{8B245A35-2545-4685-9482-B3C3F5958D9B}" destId="{7DB5FBE7-7412-4084-89F0-DFFE69CC2AC3}" srcOrd="0" destOrd="0" presId="urn:microsoft.com/office/officeart/2005/8/layout/cycle2"/>
    <dgm:cxn modelId="{0789FEDC-99CB-4AD7-9D8B-DDF3D0AF6960}" type="presParOf" srcId="{B626C7C9-8717-42ED-98B7-4B03EE3B8AE8}" destId="{B0E7EBD3-87CC-4B68-B580-6FB5C5A6C96A}" srcOrd="8" destOrd="0" presId="urn:microsoft.com/office/officeart/2005/8/layout/cycle2"/>
    <dgm:cxn modelId="{B7971628-971A-4C11-9664-747DBD7DD677}" type="presParOf" srcId="{B626C7C9-8717-42ED-98B7-4B03EE3B8AE8}" destId="{35E9BF17-4459-4793-B6FD-A3441654D69D}" srcOrd="9" destOrd="0" presId="urn:microsoft.com/office/officeart/2005/8/layout/cycle2"/>
    <dgm:cxn modelId="{0A903A6D-FF2C-4DE5-937F-74BD14201EA3}" type="presParOf" srcId="{35E9BF17-4459-4793-B6FD-A3441654D69D}" destId="{C69CEB3A-0B74-47DC-82D3-E6F0A20503E4}" srcOrd="0" destOrd="0" presId="urn:microsoft.com/office/officeart/2005/8/layout/cycle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892A5E-65B6-4A70-B7BB-673827F3A6D0}">
      <dsp:nvSpPr>
        <dsp:cNvPr id="0" name=""/>
        <dsp:cNvSpPr/>
      </dsp:nvSpPr>
      <dsp:spPr>
        <a:xfrm>
          <a:off x="3547805" y="1754"/>
          <a:ext cx="2070411" cy="2070411"/>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s-EC" sz="1700" b="1" kern="1200" dirty="0" smtClean="0"/>
            <a:t>Segundo volcán activo más alto del mundo. (5.897 m)</a:t>
          </a:r>
          <a:endParaRPr lang="es-EC" sz="1700" b="1" kern="1200" dirty="0"/>
        </a:p>
      </dsp:txBody>
      <dsp:txXfrm>
        <a:off x="3851010" y="304959"/>
        <a:ext cx="1464001" cy="1464001"/>
      </dsp:txXfrm>
    </dsp:sp>
    <dsp:sp modelId="{77D7AB25-BC94-4D46-BD12-719DDC0B7AC3}">
      <dsp:nvSpPr>
        <dsp:cNvPr id="0" name=""/>
        <dsp:cNvSpPr/>
      </dsp:nvSpPr>
      <dsp:spPr>
        <a:xfrm rot="2160000">
          <a:off x="5552783" y="1592099"/>
          <a:ext cx="550389" cy="698763"/>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377950">
            <a:lnSpc>
              <a:spcPct val="90000"/>
            </a:lnSpc>
            <a:spcBef>
              <a:spcPct val="0"/>
            </a:spcBef>
            <a:spcAft>
              <a:spcPct val="35000"/>
            </a:spcAft>
          </a:pPr>
          <a:endParaRPr lang="es-EC" sz="3100" kern="1200" dirty="0"/>
        </a:p>
      </dsp:txBody>
      <dsp:txXfrm>
        <a:off x="5568550" y="1683325"/>
        <a:ext cx="385272" cy="419257"/>
      </dsp:txXfrm>
    </dsp:sp>
    <dsp:sp modelId="{8B6FADBB-B032-468B-80F9-08E7A0D51637}">
      <dsp:nvSpPr>
        <dsp:cNvPr id="0" name=""/>
        <dsp:cNvSpPr/>
      </dsp:nvSpPr>
      <dsp:spPr>
        <a:xfrm>
          <a:off x="6062944" y="1829109"/>
          <a:ext cx="2070411" cy="2070411"/>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C" sz="1600" b="1" kern="1200" dirty="0" smtClean="0"/>
            <a:t>Intensa actividad reciente, originar lahares, con la fusión de los glaciares. </a:t>
          </a:r>
          <a:endParaRPr lang="es-EC" sz="1600" b="1" kern="1200" dirty="0"/>
        </a:p>
      </dsp:txBody>
      <dsp:txXfrm>
        <a:off x="6366149" y="2132314"/>
        <a:ext cx="1464001" cy="1464001"/>
      </dsp:txXfrm>
    </dsp:sp>
    <dsp:sp modelId="{DB6C1D41-841E-4839-8B21-070751C245F1}">
      <dsp:nvSpPr>
        <dsp:cNvPr id="0" name=""/>
        <dsp:cNvSpPr/>
      </dsp:nvSpPr>
      <dsp:spPr>
        <a:xfrm rot="6480000">
          <a:off x="6347419" y="3978480"/>
          <a:ext cx="550389" cy="698763"/>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377950">
            <a:lnSpc>
              <a:spcPct val="90000"/>
            </a:lnSpc>
            <a:spcBef>
              <a:spcPct val="0"/>
            </a:spcBef>
            <a:spcAft>
              <a:spcPct val="35000"/>
            </a:spcAft>
          </a:pPr>
          <a:endParaRPr lang="es-EC" sz="3100" kern="1200" dirty="0"/>
        </a:p>
      </dsp:txBody>
      <dsp:txXfrm rot="10800000">
        <a:off x="6455489" y="4039715"/>
        <a:ext cx="385272" cy="419257"/>
      </dsp:txXfrm>
    </dsp:sp>
    <dsp:sp modelId="{338EA53E-31DD-483D-89DF-D5EB14BCA747}">
      <dsp:nvSpPr>
        <dsp:cNvPr id="0" name=""/>
        <dsp:cNvSpPr/>
      </dsp:nvSpPr>
      <dsp:spPr>
        <a:xfrm>
          <a:off x="5102246" y="4785833"/>
          <a:ext cx="2070411" cy="2070411"/>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C" sz="1600" b="1" kern="1200" dirty="0" smtClean="0"/>
            <a:t>La fusión del hielo glacial en la cima del cono manifiesta la reactivación volcánica .</a:t>
          </a:r>
          <a:endParaRPr lang="es-EC" sz="1600" b="1" kern="1200" dirty="0"/>
        </a:p>
      </dsp:txBody>
      <dsp:txXfrm>
        <a:off x="5405451" y="5089038"/>
        <a:ext cx="1464001" cy="1464001"/>
      </dsp:txXfrm>
    </dsp:sp>
    <dsp:sp modelId="{1E55CF34-8EA5-4864-9EFF-D6BACC793424}">
      <dsp:nvSpPr>
        <dsp:cNvPr id="0" name=""/>
        <dsp:cNvSpPr/>
      </dsp:nvSpPr>
      <dsp:spPr>
        <a:xfrm rot="10800000">
          <a:off x="4323393" y="5471657"/>
          <a:ext cx="550389" cy="698763"/>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377950">
            <a:lnSpc>
              <a:spcPct val="90000"/>
            </a:lnSpc>
            <a:spcBef>
              <a:spcPct val="0"/>
            </a:spcBef>
            <a:spcAft>
              <a:spcPct val="35000"/>
            </a:spcAft>
          </a:pPr>
          <a:endParaRPr lang="es-EC" sz="3100" kern="1200" dirty="0"/>
        </a:p>
      </dsp:txBody>
      <dsp:txXfrm rot="10800000">
        <a:off x="4488510" y="5611410"/>
        <a:ext cx="385272" cy="419257"/>
      </dsp:txXfrm>
    </dsp:sp>
    <dsp:sp modelId="{50B79BBE-B3E5-4904-88AE-5D4207401122}">
      <dsp:nvSpPr>
        <dsp:cNvPr id="0" name=""/>
        <dsp:cNvSpPr/>
      </dsp:nvSpPr>
      <dsp:spPr>
        <a:xfrm>
          <a:off x="1993363" y="4785833"/>
          <a:ext cx="2070411" cy="2070411"/>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s-EC" sz="2000" b="1" kern="1200" dirty="0" smtClean="0"/>
            <a:t>La próxima erupción</a:t>
          </a:r>
        </a:p>
        <a:p>
          <a:pPr lvl="0" algn="ctr" defTabSz="889000">
            <a:lnSpc>
              <a:spcPct val="90000"/>
            </a:lnSpc>
            <a:spcBef>
              <a:spcPct val="0"/>
            </a:spcBef>
            <a:spcAft>
              <a:spcPct val="35000"/>
            </a:spcAft>
          </a:pPr>
          <a:r>
            <a:rPr lang="es-EC" sz="2000" b="1" kern="1200" dirty="0" smtClean="0"/>
            <a:t>del Cotopaxi, un hecho inevitable</a:t>
          </a:r>
          <a:endParaRPr lang="es-EC" sz="2000" b="1" kern="1200" dirty="0"/>
        </a:p>
      </dsp:txBody>
      <dsp:txXfrm>
        <a:off x="2296568" y="5089038"/>
        <a:ext cx="1464001" cy="1464001"/>
      </dsp:txXfrm>
    </dsp:sp>
    <dsp:sp modelId="{8B245A35-2545-4685-9482-B3C3F5958D9B}">
      <dsp:nvSpPr>
        <dsp:cNvPr id="0" name=""/>
        <dsp:cNvSpPr/>
      </dsp:nvSpPr>
      <dsp:spPr>
        <a:xfrm rot="15120000">
          <a:off x="2333739" y="4070260"/>
          <a:ext cx="478977" cy="698763"/>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377950">
            <a:lnSpc>
              <a:spcPct val="90000"/>
            </a:lnSpc>
            <a:spcBef>
              <a:spcPct val="0"/>
            </a:spcBef>
            <a:spcAft>
              <a:spcPct val="35000"/>
            </a:spcAft>
          </a:pPr>
          <a:endParaRPr lang="es-EC" sz="3100" kern="1200" dirty="0"/>
        </a:p>
      </dsp:txBody>
      <dsp:txXfrm rot="10800000">
        <a:off x="2427787" y="4278343"/>
        <a:ext cx="335284" cy="419257"/>
      </dsp:txXfrm>
    </dsp:sp>
    <dsp:sp modelId="{B0E7EBD3-87CC-4B68-B580-6FB5C5A6C96A}">
      <dsp:nvSpPr>
        <dsp:cNvPr id="0" name=""/>
        <dsp:cNvSpPr/>
      </dsp:nvSpPr>
      <dsp:spPr>
        <a:xfrm>
          <a:off x="831132" y="1700806"/>
          <a:ext cx="2473479" cy="2327018"/>
        </a:xfrm>
        <a:prstGeom prst="ellipse">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smtClean="0"/>
            <a:t>1. </a:t>
          </a:r>
          <a:r>
            <a:rPr lang="en-US" sz="1800" b="1" kern="1200" dirty="0" err="1" smtClean="0"/>
            <a:t>Caida</a:t>
          </a:r>
          <a:r>
            <a:rPr lang="en-US" sz="1800" b="1" kern="1200" dirty="0" smtClean="0"/>
            <a:t> de CENIZA.</a:t>
          </a:r>
        </a:p>
        <a:p>
          <a:pPr lvl="0" algn="ctr" defTabSz="800100">
            <a:lnSpc>
              <a:spcPct val="90000"/>
            </a:lnSpc>
            <a:spcBef>
              <a:spcPct val="0"/>
            </a:spcBef>
            <a:spcAft>
              <a:spcPct val="35000"/>
            </a:spcAft>
          </a:pPr>
          <a:r>
            <a:rPr lang="en-US" sz="1800" b="1" kern="1200" dirty="0" smtClean="0"/>
            <a:t>2. </a:t>
          </a:r>
          <a:r>
            <a:rPr lang="en-US" sz="1800" b="1" kern="1200" dirty="0" err="1" smtClean="0"/>
            <a:t>Flujos</a:t>
          </a:r>
          <a:r>
            <a:rPr lang="en-US" sz="1800" b="1" kern="1200" dirty="0" smtClean="0"/>
            <a:t> </a:t>
          </a:r>
          <a:r>
            <a:rPr lang="en-US" sz="1800" b="1" kern="1200" dirty="0" err="1" smtClean="0"/>
            <a:t>Piroclasticos</a:t>
          </a:r>
          <a:r>
            <a:rPr lang="en-US" sz="1800" b="1" kern="1200" dirty="0" smtClean="0"/>
            <a:t>.</a:t>
          </a:r>
        </a:p>
        <a:p>
          <a:pPr lvl="0" algn="ctr" defTabSz="800100">
            <a:lnSpc>
              <a:spcPct val="90000"/>
            </a:lnSpc>
            <a:spcBef>
              <a:spcPct val="0"/>
            </a:spcBef>
            <a:spcAft>
              <a:spcPct val="35000"/>
            </a:spcAft>
          </a:pPr>
          <a:r>
            <a:rPr lang="en-US" sz="1800" b="1" kern="1200" dirty="0" smtClean="0"/>
            <a:t>3. Lahares (fusion de </a:t>
          </a:r>
          <a:r>
            <a:rPr lang="en-US" sz="1800" b="1" kern="1200" dirty="0" err="1" smtClean="0"/>
            <a:t>glaciares</a:t>
          </a:r>
          <a:r>
            <a:rPr lang="en-US" sz="1800" b="1" kern="1200" dirty="0" smtClean="0"/>
            <a:t>)</a:t>
          </a:r>
        </a:p>
      </dsp:txBody>
      <dsp:txXfrm>
        <a:off x="1193365" y="2041590"/>
        <a:ext cx="1749013" cy="1645450"/>
      </dsp:txXfrm>
    </dsp:sp>
    <dsp:sp modelId="{35E9BF17-4459-4793-B6FD-A3441654D69D}">
      <dsp:nvSpPr>
        <dsp:cNvPr id="0" name=""/>
        <dsp:cNvSpPr/>
      </dsp:nvSpPr>
      <dsp:spPr>
        <a:xfrm rot="19440000">
          <a:off x="3156723" y="1557530"/>
          <a:ext cx="457801" cy="698763"/>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377950">
            <a:lnSpc>
              <a:spcPct val="90000"/>
            </a:lnSpc>
            <a:spcBef>
              <a:spcPct val="0"/>
            </a:spcBef>
            <a:spcAft>
              <a:spcPct val="35000"/>
            </a:spcAft>
          </a:pPr>
          <a:endParaRPr lang="es-EC" sz="3100" kern="1200" dirty="0"/>
        </a:p>
      </dsp:txBody>
      <dsp:txXfrm>
        <a:off x="3169838" y="1737646"/>
        <a:ext cx="320461" cy="4192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892A5E-65B6-4A70-B7BB-673827F3A6D0}">
      <dsp:nvSpPr>
        <dsp:cNvPr id="0" name=""/>
        <dsp:cNvSpPr/>
      </dsp:nvSpPr>
      <dsp:spPr>
        <a:xfrm>
          <a:off x="3447038" y="1754"/>
          <a:ext cx="2070411" cy="2070411"/>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s-EC" sz="1700" b="1" kern="1200" dirty="0" smtClean="0"/>
            <a:t>Segundo volcán activo más alto del mundo. (5.897 m)</a:t>
          </a:r>
          <a:endParaRPr lang="es-EC" sz="1700" b="1" kern="1200" dirty="0"/>
        </a:p>
      </dsp:txBody>
      <dsp:txXfrm>
        <a:off x="3750243" y="304959"/>
        <a:ext cx="1464001" cy="1464001"/>
      </dsp:txXfrm>
    </dsp:sp>
    <dsp:sp modelId="{77D7AB25-BC94-4D46-BD12-719DDC0B7AC3}">
      <dsp:nvSpPr>
        <dsp:cNvPr id="0" name=""/>
        <dsp:cNvSpPr/>
      </dsp:nvSpPr>
      <dsp:spPr>
        <a:xfrm rot="2160000">
          <a:off x="5452016" y="1592099"/>
          <a:ext cx="550389" cy="698763"/>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377950">
            <a:lnSpc>
              <a:spcPct val="90000"/>
            </a:lnSpc>
            <a:spcBef>
              <a:spcPct val="0"/>
            </a:spcBef>
            <a:spcAft>
              <a:spcPct val="35000"/>
            </a:spcAft>
          </a:pPr>
          <a:endParaRPr lang="es-EC" sz="3100" kern="1200" dirty="0"/>
        </a:p>
      </dsp:txBody>
      <dsp:txXfrm>
        <a:off x="5467783" y="1683325"/>
        <a:ext cx="385272" cy="419257"/>
      </dsp:txXfrm>
    </dsp:sp>
    <dsp:sp modelId="{8B6FADBB-B032-468B-80F9-08E7A0D51637}">
      <dsp:nvSpPr>
        <dsp:cNvPr id="0" name=""/>
        <dsp:cNvSpPr/>
      </dsp:nvSpPr>
      <dsp:spPr>
        <a:xfrm>
          <a:off x="5962177" y="1829109"/>
          <a:ext cx="2070411" cy="2070411"/>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C" sz="1600" b="1" kern="1200" smtClean="0"/>
            <a:t>Intensa actividad reciente, originar lahares, con la fusión de los glaciares. </a:t>
          </a:r>
          <a:endParaRPr lang="es-EC" sz="1600" b="1" kern="1200" dirty="0"/>
        </a:p>
      </dsp:txBody>
      <dsp:txXfrm>
        <a:off x="6265382" y="2132314"/>
        <a:ext cx="1464001" cy="1464001"/>
      </dsp:txXfrm>
    </dsp:sp>
    <dsp:sp modelId="{DB6C1D41-841E-4839-8B21-070751C245F1}">
      <dsp:nvSpPr>
        <dsp:cNvPr id="0" name=""/>
        <dsp:cNvSpPr/>
      </dsp:nvSpPr>
      <dsp:spPr>
        <a:xfrm rot="6480000">
          <a:off x="6246653" y="3978480"/>
          <a:ext cx="550389" cy="698763"/>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377950">
            <a:lnSpc>
              <a:spcPct val="90000"/>
            </a:lnSpc>
            <a:spcBef>
              <a:spcPct val="0"/>
            </a:spcBef>
            <a:spcAft>
              <a:spcPct val="35000"/>
            </a:spcAft>
          </a:pPr>
          <a:endParaRPr lang="es-EC" sz="3100" kern="1200" dirty="0"/>
        </a:p>
      </dsp:txBody>
      <dsp:txXfrm rot="10800000">
        <a:off x="6354723" y="4039715"/>
        <a:ext cx="385272" cy="419257"/>
      </dsp:txXfrm>
    </dsp:sp>
    <dsp:sp modelId="{338EA53E-31DD-483D-89DF-D5EB14BCA747}">
      <dsp:nvSpPr>
        <dsp:cNvPr id="0" name=""/>
        <dsp:cNvSpPr/>
      </dsp:nvSpPr>
      <dsp:spPr>
        <a:xfrm>
          <a:off x="5001479" y="4785833"/>
          <a:ext cx="2070411" cy="2070411"/>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C" sz="1600" b="1" kern="1200" dirty="0" smtClean="0"/>
            <a:t>La fusión del hielo glacial en la cima del cono manifiesta la reactivación volcánica .</a:t>
          </a:r>
          <a:endParaRPr lang="es-EC" sz="1600" b="1" kern="1200" dirty="0"/>
        </a:p>
      </dsp:txBody>
      <dsp:txXfrm>
        <a:off x="5304684" y="5089038"/>
        <a:ext cx="1464001" cy="1464001"/>
      </dsp:txXfrm>
    </dsp:sp>
    <dsp:sp modelId="{1E55CF34-8EA5-4864-9EFF-D6BACC793424}">
      <dsp:nvSpPr>
        <dsp:cNvPr id="0" name=""/>
        <dsp:cNvSpPr/>
      </dsp:nvSpPr>
      <dsp:spPr>
        <a:xfrm rot="10800000">
          <a:off x="4222626" y="5471657"/>
          <a:ext cx="550389" cy="698763"/>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377950">
            <a:lnSpc>
              <a:spcPct val="90000"/>
            </a:lnSpc>
            <a:spcBef>
              <a:spcPct val="0"/>
            </a:spcBef>
            <a:spcAft>
              <a:spcPct val="35000"/>
            </a:spcAft>
          </a:pPr>
          <a:endParaRPr lang="es-EC" sz="3100" kern="1200" dirty="0"/>
        </a:p>
      </dsp:txBody>
      <dsp:txXfrm rot="10800000">
        <a:off x="4387743" y="5611410"/>
        <a:ext cx="385272" cy="419257"/>
      </dsp:txXfrm>
    </dsp:sp>
    <dsp:sp modelId="{50B79BBE-B3E5-4904-88AE-5D4207401122}">
      <dsp:nvSpPr>
        <dsp:cNvPr id="0" name=""/>
        <dsp:cNvSpPr/>
      </dsp:nvSpPr>
      <dsp:spPr>
        <a:xfrm>
          <a:off x="1892596" y="4785833"/>
          <a:ext cx="2070411" cy="2070411"/>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s-EC" sz="2000" b="1" kern="1200" smtClean="0"/>
            <a:t>La próxima erupción</a:t>
          </a:r>
        </a:p>
        <a:p>
          <a:pPr lvl="0" algn="ctr" defTabSz="889000">
            <a:lnSpc>
              <a:spcPct val="90000"/>
            </a:lnSpc>
            <a:spcBef>
              <a:spcPct val="0"/>
            </a:spcBef>
            <a:spcAft>
              <a:spcPct val="35000"/>
            </a:spcAft>
          </a:pPr>
          <a:r>
            <a:rPr lang="es-EC" sz="2000" b="1" kern="1200" smtClean="0"/>
            <a:t>del Cotopaxi, un hecho inevitable</a:t>
          </a:r>
          <a:endParaRPr lang="es-EC" sz="2000" b="1" kern="1200" dirty="0"/>
        </a:p>
      </dsp:txBody>
      <dsp:txXfrm>
        <a:off x="2195801" y="5089038"/>
        <a:ext cx="1464001" cy="1464001"/>
      </dsp:txXfrm>
    </dsp:sp>
    <dsp:sp modelId="{8B245A35-2545-4685-9482-B3C3F5958D9B}">
      <dsp:nvSpPr>
        <dsp:cNvPr id="0" name=""/>
        <dsp:cNvSpPr/>
      </dsp:nvSpPr>
      <dsp:spPr>
        <a:xfrm rot="15120000">
          <a:off x="2177072" y="4008110"/>
          <a:ext cx="550389" cy="698763"/>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377950">
            <a:lnSpc>
              <a:spcPct val="90000"/>
            </a:lnSpc>
            <a:spcBef>
              <a:spcPct val="0"/>
            </a:spcBef>
            <a:spcAft>
              <a:spcPct val="35000"/>
            </a:spcAft>
          </a:pPr>
          <a:endParaRPr lang="es-EC" sz="3100" kern="1200" dirty="0"/>
        </a:p>
      </dsp:txBody>
      <dsp:txXfrm rot="10800000">
        <a:off x="2285142" y="4226381"/>
        <a:ext cx="385272" cy="419257"/>
      </dsp:txXfrm>
    </dsp:sp>
    <dsp:sp modelId="{B0E7EBD3-87CC-4B68-B580-6FB5C5A6C96A}">
      <dsp:nvSpPr>
        <dsp:cNvPr id="0" name=""/>
        <dsp:cNvSpPr/>
      </dsp:nvSpPr>
      <dsp:spPr>
        <a:xfrm>
          <a:off x="931899" y="1829109"/>
          <a:ext cx="2070411" cy="2070411"/>
        </a:xfrm>
        <a:prstGeom prst="ellipse">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1. </a:t>
          </a:r>
          <a:r>
            <a:rPr lang="en-US" sz="1600" b="1" kern="1200" dirty="0" err="1" smtClean="0"/>
            <a:t>Caida</a:t>
          </a:r>
          <a:r>
            <a:rPr lang="en-US" sz="1600" b="1" kern="1200" dirty="0" smtClean="0"/>
            <a:t> de CENIZA.</a:t>
          </a:r>
        </a:p>
        <a:p>
          <a:pPr lvl="0" algn="ctr" defTabSz="711200">
            <a:lnSpc>
              <a:spcPct val="90000"/>
            </a:lnSpc>
            <a:spcBef>
              <a:spcPct val="0"/>
            </a:spcBef>
            <a:spcAft>
              <a:spcPct val="35000"/>
            </a:spcAft>
          </a:pPr>
          <a:r>
            <a:rPr lang="en-US" sz="1600" b="1" kern="1200" dirty="0" smtClean="0"/>
            <a:t>2. </a:t>
          </a:r>
          <a:r>
            <a:rPr lang="en-US" sz="1600" b="1" kern="1200" dirty="0" err="1" smtClean="0"/>
            <a:t>Flujos</a:t>
          </a:r>
          <a:r>
            <a:rPr lang="en-US" sz="1600" b="1" kern="1200" dirty="0" smtClean="0"/>
            <a:t> </a:t>
          </a:r>
          <a:r>
            <a:rPr lang="en-US" sz="1600" b="1" kern="1200" dirty="0" err="1" smtClean="0"/>
            <a:t>Piroclasticos</a:t>
          </a:r>
          <a:r>
            <a:rPr lang="en-US" sz="1600" b="1" kern="1200" dirty="0" smtClean="0"/>
            <a:t>.</a:t>
          </a:r>
        </a:p>
        <a:p>
          <a:pPr lvl="0" algn="ctr" defTabSz="711200">
            <a:lnSpc>
              <a:spcPct val="90000"/>
            </a:lnSpc>
            <a:spcBef>
              <a:spcPct val="0"/>
            </a:spcBef>
            <a:spcAft>
              <a:spcPct val="35000"/>
            </a:spcAft>
          </a:pPr>
          <a:r>
            <a:rPr lang="en-US" sz="1600" b="1" kern="1200" dirty="0" smtClean="0"/>
            <a:t>3. Lahares (fusion de </a:t>
          </a:r>
          <a:r>
            <a:rPr lang="en-US" sz="1600" b="1" kern="1200" dirty="0" err="1" smtClean="0"/>
            <a:t>glaciares</a:t>
          </a:r>
          <a:r>
            <a:rPr lang="en-US" sz="1600" b="1" kern="1200" dirty="0" smtClean="0"/>
            <a:t>)</a:t>
          </a:r>
          <a:endParaRPr lang="es-EC" sz="1600" b="1" kern="1200" dirty="0"/>
        </a:p>
      </dsp:txBody>
      <dsp:txXfrm>
        <a:off x="1235104" y="2132314"/>
        <a:ext cx="1464001" cy="1464001"/>
      </dsp:txXfrm>
    </dsp:sp>
    <dsp:sp modelId="{35E9BF17-4459-4793-B6FD-A3441654D69D}">
      <dsp:nvSpPr>
        <dsp:cNvPr id="0" name=""/>
        <dsp:cNvSpPr/>
      </dsp:nvSpPr>
      <dsp:spPr>
        <a:xfrm rot="19440000">
          <a:off x="2936877" y="1610411"/>
          <a:ext cx="550389" cy="698763"/>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377950">
            <a:lnSpc>
              <a:spcPct val="90000"/>
            </a:lnSpc>
            <a:spcBef>
              <a:spcPct val="0"/>
            </a:spcBef>
            <a:spcAft>
              <a:spcPct val="35000"/>
            </a:spcAft>
          </a:pPr>
          <a:endParaRPr lang="es-EC" sz="3100" kern="1200" dirty="0"/>
        </a:p>
      </dsp:txBody>
      <dsp:txXfrm>
        <a:off x="2952644" y="1798691"/>
        <a:ext cx="385272" cy="4192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892A5E-65B6-4A70-B7BB-673827F3A6D0}">
      <dsp:nvSpPr>
        <dsp:cNvPr id="0" name=""/>
        <dsp:cNvSpPr/>
      </dsp:nvSpPr>
      <dsp:spPr>
        <a:xfrm>
          <a:off x="3447038" y="1754"/>
          <a:ext cx="2070411" cy="2070411"/>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s-EC" sz="1700" b="1" kern="1200" dirty="0" smtClean="0"/>
            <a:t>Segundo volcán activo más alto del mundo. (5.897 m)</a:t>
          </a:r>
          <a:endParaRPr lang="es-EC" sz="1700" b="1" kern="1200" dirty="0"/>
        </a:p>
      </dsp:txBody>
      <dsp:txXfrm>
        <a:off x="3750243" y="304959"/>
        <a:ext cx="1464001" cy="1464001"/>
      </dsp:txXfrm>
    </dsp:sp>
    <dsp:sp modelId="{77D7AB25-BC94-4D46-BD12-719DDC0B7AC3}">
      <dsp:nvSpPr>
        <dsp:cNvPr id="0" name=""/>
        <dsp:cNvSpPr/>
      </dsp:nvSpPr>
      <dsp:spPr>
        <a:xfrm rot="2160000">
          <a:off x="5452016" y="1592099"/>
          <a:ext cx="550389" cy="698763"/>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377950">
            <a:lnSpc>
              <a:spcPct val="90000"/>
            </a:lnSpc>
            <a:spcBef>
              <a:spcPct val="0"/>
            </a:spcBef>
            <a:spcAft>
              <a:spcPct val="35000"/>
            </a:spcAft>
          </a:pPr>
          <a:endParaRPr lang="es-EC" sz="3100" kern="1200" dirty="0"/>
        </a:p>
      </dsp:txBody>
      <dsp:txXfrm>
        <a:off x="5467783" y="1683325"/>
        <a:ext cx="385272" cy="419257"/>
      </dsp:txXfrm>
    </dsp:sp>
    <dsp:sp modelId="{8B6FADBB-B032-468B-80F9-08E7A0D51637}">
      <dsp:nvSpPr>
        <dsp:cNvPr id="0" name=""/>
        <dsp:cNvSpPr/>
      </dsp:nvSpPr>
      <dsp:spPr>
        <a:xfrm>
          <a:off x="5962177" y="1829109"/>
          <a:ext cx="2070411" cy="2070411"/>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C" sz="1600" b="1" kern="1200" smtClean="0"/>
            <a:t>Intensa actividad reciente, originar lahares, con la fusión de los glaciares. </a:t>
          </a:r>
          <a:endParaRPr lang="es-EC" sz="1600" b="1" kern="1200" dirty="0"/>
        </a:p>
      </dsp:txBody>
      <dsp:txXfrm>
        <a:off x="6265382" y="2132314"/>
        <a:ext cx="1464001" cy="1464001"/>
      </dsp:txXfrm>
    </dsp:sp>
    <dsp:sp modelId="{DB6C1D41-841E-4839-8B21-070751C245F1}">
      <dsp:nvSpPr>
        <dsp:cNvPr id="0" name=""/>
        <dsp:cNvSpPr/>
      </dsp:nvSpPr>
      <dsp:spPr>
        <a:xfrm rot="6480000">
          <a:off x="6246653" y="3978480"/>
          <a:ext cx="550389" cy="698763"/>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377950">
            <a:lnSpc>
              <a:spcPct val="90000"/>
            </a:lnSpc>
            <a:spcBef>
              <a:spcPct val="0"/>
            </a:spcBef>
            <a:spcAft>
              <a:spcPct val="35000"/>
            </a:spcAft>
          </a:pPr>
          <a:endParaRPr lang="es-EC" sz="3100" kern="1200" dirty="0"/>
        </a:p>
      </dsp:txBody>
      <dsp:txXfrm rot="10800000">
        <a:off x="6354723" y="4039715"/>
        <a:ext cx="385272" cy="419257"/>
      </dsp:txXfrm>
    </dsp:sp>
    <dsp:sp modelId="{338EA53E-31DD-483D-89DF-D5EB14BCA747}">
      <dsp:nvSpPr>
        <dsp:cNvPr id="0" name=""/>
        <dsp:cNvSpPr/>
      </dsp:nvSpPr>
      <dsp:spPr>
        <a:xfrm>
          <a:off x="5001479" y="4785833"/>
          <a:ext cx="2070411" cy="2070411"/>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C" sz="1600" b="1" kern="1200" dirty="0" smtClean="0"/>
            <a:t>La fusión del hielo glacial en la cima del cono manifiesta la reactivación volcánica .</a:t>
          </a:r>
          <a:endParaRPr lang="es-EC" sz="1600" b="1" kern="1200" dirty="0"/>
        </a:p>
      </dsp:txBody>
      <dsp:txXfrm>
        <a:off x="5304684" y="5089038"/>
        <a:ext cx="1464001" cy="1464001"/>
      </dsp:txXfrm>
    </dsp:sp>
    <dsp:sp modelId="{1E55CF34-8EA5-4864-9EFF-D6BACC793424}">
      <dsp:nvSpPr>
        <dsp:cNvPr id="0" name=""/>
        <dsp:cNvSpPr/>
      </dsp:nvSpPr>
      <dsp:spPr>
        <a:xfrm rot="10800000">
          <a:off x="4222626" y="5471657"/>
          <a:ext cx="550389" cy="698763"/>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377950">
            <a:lnSpc>
              <a:spcPct val="90000"/>
            </a:lnSpc>
            <a:spcBef>
              <a:spcPct val="0"/>
            </a:spcBef>
            <a:spcAft>
              <a:spcPct val="35000"/>
            </a:spcAft>
          </a:pPr>
          <a:endParaRPr lang="es-EC" sz="3100" kern="1200" dirty="0"/>
        </a:p>
      </dsp:txBody>
      <dsp:txXfrm rot="10800000">
        <a:off x="4387743" y="5611410"/>
        <a:ext cx="385272" cy="419257"/>
      </dsp:txXfrm>
    </dsp:sp>
    <dsp:sp modelId="{50B79BBE-B3E5-4904-88AE-5D4207401122}">
      <dsp:nvSpPr>
        <dsp:cNvPr id="0" name=""/>
        <dsp:cNvSpPr/>
      </dsp:nvSpPr>
      <dsp:spPr>
        <a:xfrm>
          <a:off x="1892596" y="4785833"/>
          <a:ext cx="2070411" cy="2070411"/>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s-EC" sz="2000" b="1" kern="1200" smtClean="0"/>
            <a:t>La próxima erupción</a:t>
          </a:r>
        </a:p>
        <a:p>
          <a:pPr lvl="0" algn="ctr" defTabSz="889000">
            <a:lnSpc>
              <a:spcPct val="90000"/>
            </a:lnSpc>
            <a:spcBef>
              <a:spcPct val="0"/>
            </a:spcBef>
            <a:spcAft>
              <a:spcPct val="35000"/>
            </a:spcAft>
          </a:pPr>
          <a:r>
            <a:rPr lang="es-EC" sz="2000" b="1" kern="1200" smtClean="0"/>
            <a:t>del Cotopaxi, un hecho inevitable</a:t>
          </a:r>
          <a:endParaRPr lang="es-EC" sz="2000" b="1" kern="1200" dirty="0"/>
        </a:p>
      </dsp:txBody>
      <dsp:txXfrm>
        <a:off x="2195801" y="5089038"/>
        <a:ext cx="1464001" cy="1464001"/>
      </dsp:txXfrm>
    </dsp:sp>
    <dsp:sp modelId="{8B245A35-2545-4685-9482-B3C3F5958D9B}">
      <dsp:nvSpPr>
        <dsp:cNvPr id="0" name=""/>
        <dsp:cNvSpPr/>
      </dsp:nvSpPr>
      <dsp:spPr>
        <a:xfrm rot="15120000">
          <a:off x="2177072" y="4008110"/>
          <a:ext cx="550389" cy="698763"/>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377950">
            <a:lnSpc>
              <a:spcPct val="90000"/>
            </a:lnSpc>
            <a:spcBef>
              <a:spcPct val="0"/>
            </a:spcBef>
            <a:spcAft>
              <a:spcPct val="35000"/>
            </a:spcAft>
          </a:pPr>
          <a:endParaRPr lang="es-EC" sz="3100" kern="1200" dirty="0"/>
        </a:p>
      </dsp:txBody>
      <dsp:txXfrm rot="10800000">
        <a:off x="2285142" y="4226381"/>
        <a:ext cx="385272" cy="419257"/>
      </dsp:txXfrm>
    </dsp:sp>
    <dsp:sp modelId="{B0E7EBD3-87CC-4B68-B580-6FB5C5A6C96A}">
      <dsp:nvSpPr>
        <dsp:cNvPr id="0" name=""/>
        <dsp:cNvSpPr/>
      </dsp:nvSpPr>
      <dsp:spPr>
        <a:xfrm>
          <a:off x="931899" y="1829109"/>
          <a:ext cx="2070411" cy="2070411"/>
        </a:xfrm>
        <a:prstGeom prst="ellipse">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1. </a:t>
          </a:r>
          <a:r>
            <a:rPr lang="en-US" sz="1600" b="1" kern="1200" dirty="0" err="1" smtClean="0"/>
            <a:t>Caida</a:t>
          </a:r>
          <a:r>
            <a:rPr lang="en-US" sz="1600" b="1" kern="1200" dirty="0" smtClean="0"/>
            <a:t> de CENIZA.</a:t>
          </a:r>
        </a:p>
        <a:p>
          <a:pPr lvl="0" algn="ctr" defTabSz="711200">
            <a:lnSpc>
              <a:spcPct val="90000"/>
            </a:lnSpc>
            <a:spcBef>
              <a:spcPct val="0"/>
            </a:spcBef>
            <a:spcAft>
              <a:spcPct val="35000"/>
            </a:spcAft>
          </a:pPr>
          <a:r>
            <a:rPr lang="en-US" sz="1600" b="1" kern="1200" dirty="0" smtClean="0"/>
            <a:t>2. </a:t>
          </a:r>
          <a:r>
            <a:rPr lang="en-US" sz="1600" b="1" kern="1200" dirty="0" err="1" smtClean="0"/>
            <a:t>Flujos</a:t>
          </a:r>
          <a:r>
            <a:rPr lang="en-US" sz="1600" b="1" kern="1200" dirty="0" smtClean="0"/>
            <a:t> </a:t>
          </a:r>
          <a:r>
            <a:rPr lang="en-US" sz="1600" b="1" kern="1200" dirty="0" err="1" smtClean="0"/>
            <a:t>Piroclasticos</a:t>
          </a:r>
          <a:r>
            <a:rPr lang="en-US" sz="1600" b="1" kern="1200" dirty="0" smtClean="0"/>
            <a:t>.</a:t>
          </a:r>
        </a:p>
        <a:p>
          <a:pPr lvl="0" algn="ctr" defTabSz="711200">
            <a:lnSpc>
              <a:spcPct val="90000"/>
            </a:lnSpc>
            <a:spcBef>
              <a:spcPct val="0"/>
            </a:spcBef>
            <a:spcAft>
              <a:spcPct val="35000"/>
            </a:spcAft>
          </a:pPr>
          <a:r>
            <a:rPr lang="en-US" sz="1600" b="1" kern="1200" dirty="0" smtClean="0"/>
            <a:t>3. Lahares (fusion de </a:t>
          </a:r>
          <a:r>
            <a:rPr lang="en-US" sz="1600" b="1" kern="1200" dirty="0" err="1" smtClean="0"/>
            <a:t>glaciares</a:t>
          </a:r>
          <a:r>
            <a:rPr lang="en-US" sz="1600" b="1" kern="1200" dirty="0" smtClean="0"/>
            <a:t>)</a:t>
          </a:r>
          <a:endParaRPr lang="es-EC" sz="1600" b="1" kern="1200" dirty="0"/>
        </a:p>
      </dsp:txBody>
      <dsp:txXfrm>
        <a:off x="1235104" y="2132314"/>
        <a:ext cx="1464001" cy="1464001"/>
      </dsp:txXfrm>
    </dsp:sp>
    <dsp:sp modelId="{35E9BF17-4459-4793-B6FD-A3441654D69D}">
      <dsp:nvSpPr>
        <dsp:cNvPr id="0" name=""/>
        <dsp:cNvSpPr/>
      </dsp:nvSpPr>
      <dsp:spPr>
        <a:xfrm rot="19440000">
          <a:off x="2936877" y="1610411"/>
          <a:ext cx="550389" cy="698763"/>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377950">
            <a:lnSpc>
              <a:spcPct val="90000"/>
            </a:lnSpc>
            <a:spcBef>
              <a:spcPct val="0"/>
            </a:spcBef>
            <a:spcAft>
              <a:spcPct val="35000"/>
            </a:spcAft>
          </a:pPr>
          <a:endParaRPr lang="es-EC" sz="3100" kern="1200" dirty="0"/>
        </a:p>
      </dsp:txBody>
      <dsp:txXfrm>
        <a:off x="2952644" y="1798691"/>
        <a:ext cx="385272" cy="41925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892A5E-65B6-4A70-B7BB-673827F3A6D0}">
      <dsp:nvSpPr>
        <dsp:cNvPr id="0" name=""/>
        <dsp:cNvSpPr/>
      </dsp:nvSpPr>
      <dsp:spPr>
        <a:xfrm>
          <a:off x="3447038" y="1754"/>
          <a:ext cx="2070411" cy="2070411"/>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s-EC" sz="1700" b="1" kern="1200" dirty="0" smtClean="0"/>
            <a:t>Segundo volcán activo más alto del mundo. (5.897 m)</a:t>
          </a:r>
          <a:endParaRPr lang="es-EC" sz="1700" b="1" kern="1200" dirty="0"/>
        </a:p>
      </dsp:txBody>
      <dsp:txXfrm>
        <a:off x="3750243" y="304959"/>
        <a:ext cx="1464001" cy="1464001"/>
      </dsp:txXfrm>
    </dsp:sp>
    <dsp:sp modelId="{77D7AB25-BC94-4D46-BD12-719DDC0B7AC3}">
      <dsp:nvSpPr>
        <dsp:cNvPr id="0" name=""/>
        <dsp:cNvSpPr/>
      </dsp:nvSpPr>
      <dsp:spPr>
        <a:xfrm rot="2160000">
          <a:off x="5452016" y="1592099"/>
          <a:ext cx="550389" cy="698763"/>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377950">
            <a:lnSpc>
              <a:spcPct val="90000"/>
            </a:lnSpc>
            <a:spcBef>
              <a:spcPct val="0"/>
            </a:spcBef>
            <a:spcAft>
              <a:spcPct val="35000"/>
            </a:spcAft>
          </a:pPr>
          <a:endParaRPr lang="es-EC" sz="3100" kern="1200" dirty="0"/>
        </a:p>
      </dsp:txBody>
      <dsp:txXfrm>
        <a:off x="5467783" y="1683325"/>
        <a:ext cx="385272" cy="419257"/>
      </dsp:txXfrm>
    </dsp:sp>
    <dsp:sp modelId="{8B6FADBB-B032-468B-80F9-08E7A0D51637}">
      <dsp:nvSpPr>
        <dsp:cNvPr id="0" name=""/>
        <dsp:cNvSpPr/>
      </dsp:nvSpPr>
      <dsp:spPr>
        <a:xfrm>
          <a:off x="5962177" y="1829109"/>
          <a:ext cx="2070411" cy="2070411"/>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C" sz="1600" b="1" kern="1200" dirty="0" smtClean="0"/>
            <a:t>Intensa actividad reciente, originar lahares, con la fusión de los glaciares. </a:t>
          </a:r>
          <a:endParaRPr lang="es-EC" sz="1600" b="1" kern="1200" dirty="0"/>
        </a:p>
      </dsp:txBody>
      <dsp:txXfrm>
        <a:off x="6265382" y="2132314"/>
        <a:ext cx="1464001" cy="1464001"/>
      </dsp:txXfrm>
    </dsp:sp>
    <dsp:sp modelId="{DB6C1D41-841E-4839-8B21-070751C245F1}">
      <dsp:nvSpPr>
        <dsp:cNvPr id="0" name=""/>
        <dsp:cNvSpPr/>
      </dsp:nvSpPr>
      <dsp:spPr>
        <a:xfrm rot="6480000">
          <a:off x="6246653" y="3978480"/>
          <a:ext cx="550389" cy="698763"/>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377950">
            <a:lnSpc>
              <a:spcPct val="90000"/>
            </a:lnSpc>
            <a:spcBef>
              <a:spcPct val="0"/>
            </a:spcBef>
            <a:spcAft>
              <a:spcPct val="35000"/>
            </a:spcAft>
          </a:pPr>
          <a:endParaRPr lang="es-EC" sz="3100" kern="1200" dirty="0"/>
        </a:p>
      </dsp:txBody>
      <dsp:txXfrm rot="10800000">
        <a:off x="6354723" y="4039715"/>
        <a:ext cx="385272" cy="419257"/>
      </dsp:txXfrm>
    </dsp:sp>
    <dsp:sp modelId="{338EA53E-31DD-483D-89DF-D5EB14BCA747}">
      <dsp:nvSpPr>
        <dsp:cNvPr id="0" name=""/>
        <dsp:cNvSpPr/>
      </dsp:nvSpPr>
      <dsp:spPr>
        <a:xfrm>
          <a:off x="5001479" y="4785833"/>
          <a:ext cx="2070411" cy="2070411"/>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C" sz="1600" b="1" kern="1200" dirty="0" smtClean="0"/>
            <a:t>La fusión del hielo glacial en la cima del cono manifiesta la reactivación volcánica .</a:t>
          </a:r>
          <a:endParaRPr lang="es-EC" sz="1600" b="1" kern="1200" dirty="0"/>
        </a:p>
      </dsp:txBody>
      <dsp:txXfrm>
        <a:off x="5304684" y="5089038"/>
        <a:ext cx="1464001" cy="1464001"/>
      </dsp:txXfrm>
    </dsp:sp>
    <dsp:sp modelId="{1E55CF34-8EA5-4864-9EFF-D6BACC793424}">
      <dsp:nvSpPr>
        <dsp:cNvPr id="0" name=""/>
        <dsp:cNvSpPr/>
      </dsp:nvSpPr>
      <dsp:spPr>
        <a:xfrm rot="10800000">
          <a:off x="4222626" y="5471657"/>
          <a:ext cx="550389" cy="698763"/>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377950">
            <a:lnSpc>
              <a:spcPct val="90000"/>
            </a:lnSpc>
            <a:spcBef>
              <a:spcPct val="0"/>
            </a:spcBef>
            <a:spcAft>
              <a:spcPct val="35000"/>
            </a:spcAft>
          </a:pPr>
          <a:endParaRPr lang="es-EC" sz="3100" kern="1200" dirty="0"/>
        </a:p>
      </dsp:txBody>
      <dsp:txXfrm rot="10800000">
        <a:off x="4387743" y="5611410"/>
        <a:ext cx="385272" cy="419257"/>
      </dsp:txXfrm>
    </dsp:sp>
    <dsp:sp modelId="{50B79BBE-B3E5-4904-88AE-5D4207401122}">
      <dsp:nvSpPr>
        <dsp:cNvPr id="0" name=""/>
        <dsp:cNvSpPr/>
      </dsp:nvSpPr>
      <dsp:spPr>
        <a:xfrm>
          <a:off x="1892596" y="4785833"/>
          <a:ext cx="2070411" cy="2070411"/>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s-EC" sz="2000" b="1" kern="1200" dirty="0" smtClean="0"/>
            <a:t>La próxima erupción</a:t>
          </a:r>
        </a:p>
        <a:p>
          <a:pPr lvl="0" algn="ctr" defTabSz="889000">
            <a:lnSpc>
              <a:spcPct val="90000"/>
            </a:lnSpc>
            <a:spcBef>
              <a:spcPct val="0"/>
            </a:spcBef>
            <a:spcAft>
              <a:spcPct val="35000"/>
            </a:spcAft>
          </a:pPr>
          <a:r>
            <a:rPr lang="es-EC" sz="2000" b="1" kern="1200" dirty="0" smtClean="0"/>
            <a:t>del Cotopaxi, un hecho inevitable</a:t>
          </a:r>
          <a:endParaRPr lang="es-EC" sz="2000" b="1" kern="1200" dirty="0"/>
        </a:p>
      </dsp:txBody>
      <dsp:txXfrm>
        <a:off x="2195801" y="5089038"/>
        <a:ext cx="1464001" cy="1464001"/>
      </dsp:txXfrm>
    </dsp:sp>
    <dsp:sp modelId="{8B245A35-2545-4685-9482-B3C3F5958D9B}">
      <dsp:nvSpPr>
        <dsp:cNvPr id="0" name=""/>
        <dsp:cNvSpPr/>
      </dsp:nvSpPr>
      <dsp:spPr>
        <a:xfrm rot="15120000">
          <a:off x="2177072" y="4008110"/>
          <a:ext cx="550389" cy="698763"/>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377950">
            <a:lnSpc>
              <a:spcPct val="90000"/>
            </a:lnSpc>
            <a:spcBef>
              <a:spcPct val="0"/>
            </a:spcBef>
            <a:spcAft>
              <a:spcPct val="35000"/>
            </a:spcAft>
          </a:pPr>
          <a:endParaRPr lang="es-EC" sz="3100" kern="1200" dirty="0"/>
        </a:p>
      </dsp:txBody>
      <dsp:txXfrm rot="10800000">
        <a:off x="2285142" y="4226381"/>
        <a:ext cx="385272" cy="419257"/>
      </dsp:txXfrm>
    </dsp:sp>
    <dsp:sp modelId="{B0E7EBD3-87CC-4B68-B580-6FB5C5A6C96A}">
      <dsp:nvSpPr>
        <dsp:cNvPr id="0" name=""/>
        <dsp:cNvSpPr/>
      </dsp:nvSpPr>
      <dsp:spPr>
        <a:xfrm>
          <a:off x="931899" y="1829109"/>
          <a:ext cx="2070411" cy="2070411"/>
        </a:xfrm>
        <a:prstGeom prst="ellipse">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1. </a:t>
          </a:r>
          <a:r>
            <a:rPr lang="en-US" sz="1600" b="1" kern="1200" dirty="0" err="1" smtClean="0"/>
            <a:t>Caida</a:t>
          </a:r>
          <a:r>
            <a:rPr lang="en-US" sz="1600" b="1" kern="1200" dirty="0" smtClean="0"/>
            <a:t> de CENIZA.</a:t>
          </a:r>
        </a:p>
        <a:p>
          <a:pPr lvl="0" algn="ctr" defTabSz="711200">
            <a:lnSpc>
              <a:spcPct val="90000"/>
            </a:lnSpc>
            <a:spcBef>
              <a:spcPct val="0"/>
            </a:spcBef>
            <a:spcAft>
              <a:spcPct val="35000"/>
            </a:spcAft>
          </a:pPr>
          <a:r>
            <a:rPr lang="en-US" sz="1600" b="1" kern="1200" dirty="0" smtClean="0"/>
            <a:t> 2. </a:t>
          </a:r>
          <a:r>
            <a:rPr lang="en-US" sz="1600" b="1" kern="1200" dirty="0" err="1" smtClean="0"/>
            <a:t>Flujos</a:t>
          </a:r>
          <a:r>
            <a:rPr lang="en-US" sz="1600" b="1" kern="1200" dirty="0" smtClean="0"/>
            <a:t> </a:t>
          </a:r>
          <a:r>
            <a:rPr lang="en-US" sz="1600" b="1" kern="1200" dirty="0" err="1" smtClean="0"/>
            <a:t>Piroclasticos</a:t>
          </a:r>
          <a:r>
            <a:rPr lang="en-US" sz="1600" b="1" kern="1200" dirty="0" smtClean="0"/>
            <a:t>. </a:t>
          </a:r>
        </a:p>
        <a:p>
          <a:pPr lvl="0" algn="ctr" defTabSz="711200">
            <a:lnSpc>
              <a:spcPct val="90000"/>
            </a:lnSpc>
            <a:spcBef>
              <a:spcPct val="0"/>
            </a:spcBef>
            <a:spcAft>
              <a:spcPct val="35000"/>
            </a:spcAft>
          </a:pPr>
          <a:r>
            <a:rPr lang="en-US" sz="1600" b="1" kern="1200" dirty="0" smtClean="0"/>
            <a:t>3. Lahares (fusion de </a:t>
          </a:r>
          <a:r>
            <a:rPr lang="en-US" sz="1600" b="1" kern="1200" dirty="0" err="1" smtClean="0"/>
            <a:t>glaciares</a:t>
          </a:r>
          <a:r>
            <a:rPr lang="en-US" sz="1600" b="1" kern="1200" dirty="0" smtClean="0"/>
            <a:t>)</a:t>
          </a:r>
          <a:endParaRPr lang="es-EC" sz="1600" b="1" kern="1200" dirty="0"/>
        </a:p>
      </dsp:txBody>
      <dsp:txXfrm>
        <a:off x="1235104" y="2132314"/>
        <a:ext cx="1464001" cy="1464001"/>
      </dsp:txXfrm>
    </dsp:sp>
    <dsp:sp modelId="{35E9BF17-4459-4793-B6FD-A3441654D69D}">
      <dsp:nvSpPr>
        <dsp:cNvPr id="0" name=""/>
        <dsp:cNvSpPr/>
      </dsp:nvSpPr>
      <dsp:spPr>
        <a:xfrm rot="19440000">
          <a:off x="2936877" y="1610411"/>
          <a:ext cx="550389" cy="698763"/>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377950">
            <a:lnSpc>
              <a:spcPct val="90000"/>
            </a:lnSpc>
            <a:spcBef>
              <a:spcPct val="0"/>
            </a:spcBef>
            <a:spcAft>
              <a:spcPct val="35000"/>
            </a:spcAft>
          </a:pPr>
          <a:endParaRPr lang="es-EC" sz="3100" kern="1200" dirty="0"/>
        </a:p>
      </dsp:txBody>
      <dsp:txXfrm>
        <a:off x="2952644" y="1798691"/>
        <a:ext cx="385272" cy="419257"/>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9908408-1DEC-4311-9E71-7C504894A50D}" type="datetimeFigureOut">
              <a:rPr lang="es-EC" smtClean="0"/>
              <a:t>11/12/2013</a:t>
            </a:fld>
            <a:endParaRPr lang="es-EC"/>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2C3910D-3BC8-409B-A8F4-6497227764BE}" type="slidenum">
              <a:rPr lang="es-EC" smtClean="0"/>
              <a:t>‹#›</a:t>
            </a:fld>
            <a:endParaRPr lang="es-EC"/>
          </a:p>
        </p:txBody>
      </p:sp>
    </p:spTree>
    <p:extLst>
      <p:ext uri="{BB962C8B-B14F-4D97-AF65-F5344CB8AC3E}">
        <p14:creationId xmlns:p14="http://schemas.microsoft.com/office/powerpoint/2010/main" val="8056752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27FCE1A-E70C-465A-A9BC-4C706CF283F4}" type="datetimeFigureOut">
              <a:rPr lang="es-EC" smtClean="0"/>
              <a:t>11/12/2013</a:t>
            </a:fld>
            <a:endParaRPr lang="es-EC"/>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AD939B-F71E-420E-B701-29D1C315EF04}" type="slidenum">
              <a:rPr lang="es-EC" smtClean="0"/>
              <a:t>‹#›</a:t>
            </a:fld>
            <a:endParaRPr lang="es-EC"/>
          </a:p>
        </p:txBody>
      </p:sp>
    </p:spTree>
    <p:extLst>
      <p:ext uri="{BB962C8B-B14F-4D97-AF65-F5344CB8AC3E}">
        <p14:creationId xmlns:p14="http://schemas.microsoft.com/office/powerpoint/2010/main" val="11926727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900" b="0" dirty="0" err="1" smtClean="0">
                <a:solidFill>
                  <a:schemeClr val="bg1"/>
                </a:solidFill>
              </a:rPr>
              <a:t>Lahar</a:t>
            </a:r>
            <a:r>
              <a:rPr lang="es-EC" sz="900" b="0" dirty="0" smtClean="0">
                <a:solidFill>
                  <a:schemeClr val="bg1"/>
                </a:solidFill>
              </a:rPr>
              <a:t> es un flujo torrencial de agua lodosa, cargada de partículas sólidas de todos los tamaños, que se desplaza velozmente, controlado por la gravedad, desde las laderas de un volcán hacia los valles, directa o indirectamente desencadenado por una erupción.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C" sz="900" b="0" dirty="0" smtClean="0">
              <a:solidFill>
                <a:schemeClr val="bg1"/>
              </a:solidFill>
            </a:endParaRPr>
          </a:p>
          <a:p>
            <a:r>
              <a:rPr lang="es-EC" sz="1200" b="0" i="0" u="none" strike="noStrike" kern="1200" baseline="0" dirty="0" smtClean="0">
                <a:solidFill>
                  <a:schemeClr val="tx1"/>
                </a:solidFill>
                <a:latin typeface="+mn-lt"/>
                <a:ea typeface="+mn-ea"/>
                <a:cs typeface="+mn-cs"/>
              </a:rPr>
              <a:t>Es un volcán activo con una de edad geológica muy reciente (el cono actual se ha edificado solo en los últimos 5.000 años), se debe reconocer que una próxima erupción del Cotopaxi es un hecho naturalmente indefectible. Sin embargo, es imposible precisar la fecha en que el fenómeno ocurrirá, en vista que la previsión de las erupciones se la puede concebir solamente en términos probabilísticos. </a:t>
            </a:r>
          </a:p>
          <a:p>
            <a:r>
              <a:rPr lang="es-EC" sz="1200" b="0" i="0" u="none" strike="noStrike" kern="1200" baseline="0" dirty="0" smtClean="0">
                <a:solidFill>
                  <a:schemeClr val="tx1"/>
                </a:solidFill>
                <a:latin typeface="+mn-lt"/>
                <a:ea typeface="+mn-ea"/>
                <a:cs typeface="+mn-cs"/>
              </a:rPr>
              <a:t>No obstante, de acuerdo con los datos históricos y la reconstrucción de la historia del volcán, una erupción del Cotopaxi tiene una elevada probabilidad de que ocurra en el lapso de los próximos 50 años.</a:t>
            </a:r>
            <a:endParaRPr lang="es-EC" sz="900" b="0" dirty="0" smtClean="0"/>
          </a:p>
        </p:txBody>
      </p:sp>
      <p:sp>
        <p:nvSpPr>
          <p:cNvPr id="4" name="Slide Number Placeholder 3"/>
          <p:cNvSpPr>
            <a:spLocks noGrp="1"/>
          </p:cNvSpPr>
          <p:nvPr>
            <p:ph type="sldNum" sz="quarter" idx="10"/>
          </p:nvPr>
        </p:nvSpPr>
        <p:spPr/>
        <p:txBody>
          <a:bodyPr/>
          <a:lstStyle/>
          <a:p>
            <a:fld id="{49AD939B-F71E-420E-B701-29D1C315EF04}" type="slidenum">
              <a:rPr lang="es-EC" smtClean="0"/>
              <a:t>2</a:t>
            </a:fld>
            <a:endParaRPr lang="es-EC"/>
          </a:p>
        </p:txBody>
      </p:sp>
    </p:spTree>
    <p:extLst>
      <p:ext uri="{BB962C8B-B14F-4D97-AF65-F5344CB8AC3E}">
        <p14:creationId xmlns:p14="http://schemas.microsoft.com/office/powerpoint/2010/main" val="11726153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s-EC" dirty="0" smtClean="0">
                <a:effectLst/>
              </a:rPr>
              <a:t>La  vigilancia sísmica y volcánica desarrollada en Ecuador por el IGEPN ha tenido un fuerte impacto en la inclusión del concepto de prevención ante fenómenos naturales en la planificación del desarrollo nacional y local gracias a los productos realizados por el IGEPN, como los mapas de peligros volcánicos, los escenarios de daños por terremotos o zonificación sísmica nacional y su permanente presencia en las diversas instancias que tienen que ver con estos temas.</a:t>
            </a:r>
            <a:endParaRPr lang="es-EC" sz="2800" dirty="0">
              <a:effectLst/>
            </a:endParaRPr>
          </a:p>
        </p:txBody>
      </p:sp>
      <p:sp>
        <p:nvSpPr>
          <p:cNvPr id="4" name="Slide Number Placeholder 3"/>
          <p:cNvSpPr>
            <a:spLocks noGrp="1"/>
          </p:cNvSpPr>
          <p:nvPr>
            <p:ph type="sldNum" sz="quarter" idx="10"/>
          </p:nvPr>
        </p:nvSpPr>
        <p:spPr/>
        <p:txBody>
          <a:bodyPr/>
          <a:lstStyle/>
          <a:p>
            <a:fld id="{49AD939B-F71E-420E-B701-29D1C315EF04}" type="slidenum">
              <a:rPr lang="es-EC" smtClean="0"/>
              <a:t>13</a:t>
            </a:fld>
            <a:endParaRPr lang="es-EC"/>
          </a:p>
        </p:txBody>
      </p:sp>
    </p:spTree>
    <p:extLst>
      <p:ext uri="{BB962C8B-B14F-4D97-AF65-F5344CB8AC3E}">
        <p14:creationId xmlns:p14="http://schemas.microsoft.com/office/powerpoint/2010/main" val="40470566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C"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9AD939B-F71E-420E-B701-29D1C315EF04}" type="slidenum">
              <a:rPr lang="es-EC" smtClean="0"/>
              <a:t>14</a:t>
            </a:fld>
            <a:endParaRPr lang="es-EC"/>
          </a:p>
        </p:txBody>
      </p:sp>
    </p:spTree>
    <p:extLst>
      <p:ext uri="{BB962C8B-B14F-4D97-AF65-F5344CB8AC3E}">
        <p14:creationId xmlns:p14="http://schemas.microsoft.com/office/powerpoint/2010/main" val="40470566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Este paso el realmente primordial para obtener las señales reales, obtenidas desde el instrumento sísmico de lectura, es decir los valores verdaderos de movimiento de tierra del registro sísmico. Los datos en bruto, se encuentran representados en conteos digitales en función del tiempo, con una amplitud considerada como baja.</a:t>
            </a:r>
          </a:p>
        </p:txBody>
      </p:sp>
      <p:sp>
        <p:nvSpPr>
          <p:cNvPr id="4" name="Slide Number Placeholder 3"/>
          <p:cNvSpPr>
            <a:spLocks noGrp="1"/>
          </p:cNvSpPr>
          <p:nvPr>
            <p:ph type="sldNum" sz="quarter" idx="10"/>
          </p:nvPr>
        </p:nvSpPr>
        <p:spPr/>
        <p:txBody>
          <a:bodyPr/>
          <a:lstStyle/>
          <a:p>
            <a:fld id="{49AD939B-F71E-420E-B701-29D1C315EF04}" type="slidenum">
              <a:rPr lang="es-EC" smtClean="0"/>
              <a:t>15</a:t>
            </a:fld>
            <a:endParaRPr lang="es-EC"/>
          </a:p>
        </p:txBody>
      </p:sp>
    </p:spTree>
    <p:extLst>
      <p:ext uri="{BB962C8B-B14F-4D97-AF65-F5344CB8AC3E}">
        <p14:creationId xmlns:p14="http://schemas.microsoft.com/office/powerpoint/2010/main" val="40470566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C"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9AD939B-F71E-420E-B701-29D1C315EF04}" type="slidenum">
              <a:rPr lang="es-EC" smtClean="0"/>
              <a:t>17</a:t>
            </a:fld>
            <a:endParaRPr lang="es-EC"/>
          </a:p>
        </p:txBody>
      </p:sp>
    </p:spTree>
    <p:extLst>
      <p:ext uri="{BB962C8B-B14F-4D97-AF65-F5344CB8AC3E}">
        <p14:creationId xmlns:p14="http://schemas.microsoft.com/office/powerpoint/2010/main" val="40470566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La transformada de Fourier es probablemente la herramienta de procesamiento de señales más ampliamente aplicada en la ciencia y la ingeniería. Se revela la composición de frecuencia de una serie de tiempo </a:t>
            </a:r>
            <a:r>
              <a:rPr lang="es-EC" sz="1200" i="1" kern="1200" dirty="0" smtClean="0">
                <a:solidFill>
                  <a:schemeClr val="tx1"/>
                </a:solidFill>
                <a:effectLst/>
                <a:latin typeface="+mn-lt"/>
                <a:ea typeface="+mn-ea"/>
                <a:cs typeface="+mn-cs"/>
              </a:rPr>
              <a:t>x(t)</a:t>
            </a:r>
            <a:r>
              <a:rPr lang="es-EC" sz="1200" kern="1200" dirty="0" smtClean="0">
                <a:solidFill>
                  <a:schemeClr val="tx1"/>
                </a:solidFill>
                <a:effectLst/>
                <a:latin typeface="+mn-lt"/>
                <a:ea typeface="+mn-ea"/>
                <a:cs typeface="+mn-cs"/>
              </a:rPr>
              <a:t> mediante su transformación del dominio del tiempo al dominio de frecuencia.</a:t>
            </a:r>
          </a:p>
        </p:txBody>
      </p:sp>
      <p:sp>
        <p:nvSpPr>
          <p:cNvPr id="4" name="Slide Number Placeholder 3"/>
          <p:cNvSpPr>
            <a:spLocks noGrp="1"/>
          </p:cNvSpPr>
          <p:nvPr>
            <p:ph type="sldNum" sz="quarter" idx="10"/>
          </p:nvPr>
        </p:nvSpPr>
        <p:spPr/>
        <p:txBody>
          <a:bodyPr/>
          <a:lstStyle/>
          <a:p>
            <a:fld id="{49AD939B-F71E-420E-B701-29D1C315EF04}" type="slidenum">
              <a:rPr lang="es-EC" smtClean="0"/>
              <a:t>18</a:t>
            </a:fld>
            <a:endParaRPr lang="es-EC"/>
          </a:p>
        </p:txBody>
      </p:sp>
    </p:spTree>
    <p:extLst>
      <p:ext uri="{BB962C8B-B14F-4D97-AF65-F5344CB8AC3E}">
        <p14:creationId xmlns:p14="http://schemas.microsoft.com/office/powerpoint/2010/main" val="40470566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La Transformada de Fourier detecta la presencia de una determinada frecuencia pero no brinda información acerca de la evolución en el tiempo de las características espectrales de la señal. Muchos aspectos temporales de la señal, tales como el comienzo y el fin de una señal finita y el instante de aparición de una singularidad en una señal transitoria, no pueden ser analizados adecuadamente por el análisis de Fourier.</a:t>
            </a:r>
          </a:p>
          <a:p>
            <a:pPr marL="0" marR="0" indent="0" algn="l" defTabSz="914400" rtl="0" eaLnBrk="1" fontAlgn="auto" latinLnBrk="0" hangingPunct="1">
              <a:lnSpc>
                <a:spcPct val="100000"/>
              </a:lnSpc>
              <a:spcBef>
                <a:spcPts val="0"/>
              </a:spcBef>
              <a:spcAft>
                <a:spcPts val="0"/>
              </a:spcAft>
              <a:buClrTx/>
              <a:buSzTx/>
              <a:buFontTx/>
              <a:buNone/>
              <a:tabLst/>
              <a:defRPr/>
            </a:pPr>
            <a:endParaRPr lang="es-EC"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Como se puede apreciar en la Figura 3, esta no revela cómo el contenido de frecuencia de la señal varían con el tiempo, es decir, la Figura no revela si las dos componentes de frecuencia están presentes continuamente durante todo el tiempo de observación o sólo a ciertos intervalos, como implícitamente se muestra en la representación en el dominio del tiempo. Debido a que la estructura temporal de la señal no se revela, el mérito de la transformada de Fourier es limitada; específicamente, no es adecuado para el análisis de señales no estacionarias. </a:t>
            </a:r>
          </a:p>
        </p:txBody>
      </p:sp>
      <p:sp>
        <p:nvSpPr>
          <p:cNvPr id="4" name="Slide Number Placeholder 3"/>
          <p:cNvSpPr>
            <a:spLocks noGrp="1"/>
          </p:cNvSpPr>
          <p:nvPr>
            <p:ph type="sldNum" sz="quarter" idx="10"/>
          </p:nvPr>
        </p:nvSpPr>
        <p:spPr/>
        <p:txBody>
          <a:bodyPr/>
          <a:lstStyle/>
          <a:p>
            <a:fld id="{49AD939B-F71E-420E-B701-29D1C315EF04}" type="slidenum">
              <a:rPr lang="es-EC" smtClean="0"/>
              <a:t>19</a:t>
            </a:fld>
            <a:endParaRPr lang="es-EC"/>
          </a:p>
        </p:txBody>
      </p:sp>
    </p:spTree>
    <p:extLst>
      <p:ext uri="{BB962C8B-B14F-4D97-AF65-F5344CB8AC3E}">
        <p14:creationId xmlns:p14="http://schemas.microsoft.com/office/powerpoint/2010/main" val="40470566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Básicamente, lo que hace la transformada Wavelet es filtrar una señal en el dominio del tiempo mediante filtros paso bajo y paso alto que eliminan ciertas componentes de alta o baja frecuencia de la señal, el procedimiento se repite para las señales resultantes del proceso de filtrado anterior. </a:t>
            </a:r>
          </a:p>
          <a:p>
            <a:endParaRPr lang="es-EC" dirty="0" smtClean="0"/>
          </a:p>
          <a:p>
            <a:r>
              <a:rPr lang="es-EC" sz="1200" kern="1200" dirty="0" smtClean="0">
                <a:solidFill>
                  <a:schemeClr val="tx1"/>
                </a:solidFill>
                <a:effectLst/>
                <a:latin typeface="+mn-lt"/>
                <a:ea typeface="+mn-ea"/>
                <a:cs typeface="+mn-cs"/>
              </a:rPr>
              <a:t>Por ejemplo, se tiene una señal con frecuencias de hasta 1000 Hz, en la primera etapa de filtrado la señal es dividida en dos partes haciéndola pasar a través de un filtro paso-bajo y un filtro paso-alto con lo cual se obtienen dos versiones diferentes de la misma señal: una que corresponde a las frecuencias entre 0 y 500 Hz. (paso bajo) y otra que corresponde a las frecuencias entre 500-1000 Hz. (paso alto). </a:t>
            </a:r>
            <a:endParaRPr lang="es-EC" dirty="0"/>
          </a:p>
        </p:txBody>
      </p:sp>
      <p:sp>
        <p:nvSpPr>
          <p:cNvPr id="4" name="Slide Number Placeholder 3"/>
          <p:cNvSpPr>
            <a:spLocks noGrp="1"/>
          </p:cNvSpPr>
          <p:nvPr>
            <p:ph type="sldNum" sz="quarter" idx="10"/>
          </p:nvPr>
        </p:nvSpPr>
        <p:spPr/>
        <p:txBody>
          <a:bodyPr/>
          <a:lstStyle/>
          <a:p>
            <a:fld id="{49AD939B-F71E-420E-B701-29D1C315EF04}" type="slidenum">
              <a:rPr lang="es-EC" smtClean="0"/>
              <a:t>20</a:t>
            </a:fld>
            <a:endParaRPr lang="es-EC"/>
          </a:p>
        </p:txBody>
      </p:sp>
    </p:spTree>
    <p:extLst>
      <p:ext uri="{BB962C8B-B14F-4D97-AF65-F5344CB8AC3E}">
        <p14:creationId xmlns:p14="http://schemas.microsoft.com/office/powerpoint/2010/main" val="1647422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La descomposición multinivel o </a:t>
            </a:r>
            <a:r>
              <a:rPr lang="es-EC" sz="1200" kern="1200" dirty="0" err="1" smtClean="0">
                <a:solidFill>
                  <a:schemeClr val="tx1"/>
                </a:solidFill>
                <a:effectLst/>
                <a:latin typeface="+mn-lt"/>
                <a:ea typeface="+mn-ea"/>
                <a:cs typeface="+mn-cs"/>
              </a:rPr>
              <a:t>multiresolución</a:t>
            </a:r>
            <a:r>
              <a:rPr lang="es-EC" sz="1200" kern="1200" dirty="0" smtClean="0">
                <a:solidFill>
                  <a:schemeClr val="tx1"/>
                </a:solidFill>
                <a:effectLst/>
                <a:latin typeface="+mn-lt"/>
                <a:ea typeface="+mn-ea"/>
                <a:cs typeface="+mn-cs"/>
              </a:rPr>
              <a:t> (</a:t>
            </a:r>
            <a:r>
              <a:rPr lang="es-EC" sz="1200" kern="1200" dirty="0" err="1" smtClean="0">
                <a:solidFill>
                  <a:schemeClr val="tx1"/>
                </a:solidFill>
                <a:effectLst/>
                <a:latin typeface="+mn-lt"/>
                <a:ea typeface="+mn-ea"/>
                <a:cs typeface="+mn-cs"/>
              </a:rPr>
              <a:t>multiresolution</a:t>
            </a:r>
            <a:r>
              <a:rPr lang="es-EC" sz="1200" kern="1200" dirty="0" smtClean="0">
                <a:solidFill>
                  <a:schemeClr val="tx1"/>
                </a:solidFill>
                <a:effectLst/>
                <a:latin typeface="+mn-lt"/>
                <a:ea typeface="+mn-ea"/>
                <a:cs typeface="+mn-cs"/>
              </a:rPr>
              <a:t> </a:t>
            </a:r>
            <a:r>
              <a:rPr lang="es-EC" sz="1200" kern="1200" dirty="0" err="1" smtClean="0">
                <a:solidFill>
                  <a:schemeClr val="tx1"/>
                </a:solidFill>
                <a:effectLst/>
                <a:latin typeface="+mn-lt"/>
                <a:ea typeface="+mn-ea"/>
                <a:cs typeface="+mn-cs"/>
              </a:rPr>
              <a:t>analysis</a:t>
            </a:r>
            <a:r>
              <a:rPr lang="es-EC" sz="1200" kern="1200" dirty="0" smtClean="0">
                <a:solidFill>
                  <a:schemeClr val="tx1"/>
                </a:solidFill>
                <a:effectLst/>
                <a:latin typeface="+mn-lt"/>
                <a:ea typeface="+mn-ea"/>
                <a:cs typeface="+mn-cs"/>
              </a:rPr>
              <a:t>, MRA) ha sido usada en muchas áreas. Como su nombre lo dice, consiste en representar una señal a diferentes resoluciones formando con todas ellas una estructura piramidal, donde se va desde una resolución inicial pequeña hacia una resolución cada vez mayor (Galiana, 2001).</a:t>
            </a:r>
            <a:r>
              <a:rPr lang="es-EC" dirty="0" smtClean="0">
                <a:effectLst/>
              </a:rPr>
              <a:t> </a:t>
            </a:r>
            <a:r>
              <a:rPr lang="es-EC" sz="1200" kern="1200" dirty="0" smtClean="0">
                <a:solidFill>
                  <a:schemeClr val="tx1"/>
                </a:solidFill>
                <a:effectLst/>
                <a:latin typeface="+mn-lt"/>
                <a:ea typeface="+mn-ea"/>
                <a:cs typeface="+mn-cs"/>
              </a:rPr>
              <a:t>  Resolución - Medida de la cantidad de detalle de la señal.</a:t>
            </a:r>
          </a:p>
          <a:p>
            <a:endParaRPr lang="es-EC" dirty="0"/>
          </a:p>
        </p:txBody>
      </p:sp>
      <p:sp>
        <p:nvSpPr>
          <p:cNvPr id="4" name="Slide Number Placeholder 3"/>
          <p:cNvSpPr>
            <a:spLocks noGrp="1"/>
          </p:cNvSpPr>
          <p:nvPr>
            <p:ph type="sldNum" sz="quarter" idx="10"/>
          </p:nvPr>
        </p:nvSpPr>
        <p:spPr/>
        <p:txBody>
          <a:bodyPr/>
          <a:lstStyle/>
          <a:p>
            <a:fld id="{49AD939B-F71E-420E-B701-29D1C315EF04}" type="slidenum">
              <a:rPr lang="es-EC" smtClean="0"/>
              <a:t>21</a:t>
            </a:fld>
            <a:endParaRPr lang="es-EC"/>
          </a:p>
        </p:txBody>
      </p:sp>
    </p:spTree>
    <p:extLst>
      <p:ext uri="{BB962C8B-B14F-4D97-AF65-F5344CB8AC3E}">
        <p14:creationId xmlns:p14="http://schemas.microsoft.com/office/powerpoint/2010/main" val="22749742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dirty="0" smtClean="0">
                <a:effectLst/>
              </a:rPr>
              <a:t>Esto se debe, al mecanismo que los genera, en algunos casos totalmente al de los terremotos de origen </a:t>
            </a:r>
            <a:r>
              <a:rPr lang="es-EC" sz="1200" i="1" dirty="0" smtClean="0">
                <a:effectLst/>
              </a:rPr>
              <a:t>tectónico</a:t>
            </a:r>
            <a:r>
              <a:rPr lang="es-EC" sz="1200" dirty="0" smtClean="0">
                <a:effectLst/>
              </a:rPr>
              <a:t> (por ejemplo asociado a la resonancia de cavidades rellenas de fluido o de conductos abiertos, a variaciones no lineales del flujo magmático, etc.), y a las peculiaridades del medio en el que se producen, donde encontramos secuencias de materiales eruptivos con propiedades muy diferentes; diques y conductos rellenos de fluidos, tanto gases como agua y magma; focos de calor que afectan al equilibrio geotérmico.</a:t>
            </a:r>
          </a:p>
        </p:txBody>
      </p:sp>
      <p:sp>
        <p:nvSpPr>
          <p:cNvPr id="4" name="Slide Number Placeholder 3"/>
          <p:cNvSpPr>
            <a:spLocks noGrp="1"/>
          </p:cNvSpPr>
          <p:nvPr>
            <p:ph type="sldNum" sz="quarter" idx="10"/>
          </p:nvPr>
        </p:nvSpPr>
        <p:spPr/>
        <p:txBody>
          <a:bodyPr/>
          <a:lstStyle/>
          <a:p>
            <a:fld id="{49AD939B-F71E-420E-B701-29D1C315EF04}" type="slidenum">
              <a:rPr lang="es-EC" smtClean="0"/>
              <a:t>24</a:t>
            </a:fld>
            <a:endParaRPr lang="es-EC"/>
          </a:p>
        </p:txBody>
      </p:sp>
    </p:spTree>
    <p:extLst>
      <p:ext uri="{BB962C8B-B14F-4D97-AF65-F5344CB8AC3E}">
        <p14:creationId xmlns:p14="http://schemas.microsoft.com/office/powerpoint/2010/main" val="31327527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El comienzo de la señal suele ser más o menos impulsivo, es donde se registra la llegada de la onda P y es posible identificar la llegada de la onda S, es mejor la identificación de esta segunda onda si se tiene registro en tres componentes</a:t>
            </a:r>
            <a:endParaRPr lang="es-EC" sz="1200" dirty="0" smtClean="0">
              <a:effectLst/>
            </a:endParaRPr>
          </a:p>
        </p:txBody>
      </p:sp>
      <p:sp>
        <p:nvSpPr>
          <p:cNvPr id="4" name="Slide Number Placeholder 3"/>
          <p:cNvSpPr>
            <a:spLocks noGrp="1"/>
          </p:cNvSpPr>
          <p:nvPr>
            <p:ph type="sldNum" sz="quarter" idx="10"/>
          </p:nvPr>
        </p:nvSpPr>
        <p:spPr/>
        <p:txBody>
          <a:bodyPr/>
          <a:lstStyle/>
          <a:p>
            <a:fld id="{49AD939B-F71E-420E-B701-29D1C315EF04}" type="slidenum">
              <a:rPr lang="es-EC" smtClean="0"/>
              <a:t>25</a:t>
            </a:fld>
            <a:endParaRPr lang="es-EC"/>
          </a:p>
        </p:txBody>
      </p:sp>
    </p:spTree>
    <p:extLst>
      <p:ext uri="{BB962C8B-B14F-4D97-AF65-F5344CB8AC3E}">
        <p14:creationId xmlns:p14="http://schemas.microsoft.com/office/powerpoint/2010/main" val="3132752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C" sz="900" b="0" dirty="0" smtClean="0">
              <a:solidFill>
                <a:schemeClr val="bg1"/>
              </a:solidFill>
            </a:endParaRPr>
          </a:p>
        </p:txBody>
      </p:sp>
      <p:sp>
        <p:nvSpPr>
          <p:cNvPr id="4" name="Slide Number Placeholder 3"/>
          <p:cNvSpPr>
            <a:spLocks noGrp="1"/>
          </p:cNvSpPr>
          <p:nvPr>
            <p:ph type="sldNum" sz="quarter" idx="10"/>
          </p:nvPr>
        </p:nvSpPr>
        <p:spPr/>
        <p:txBody>
          <a:bodyPr/>
          <a:lstStyle/>
          <a:p>
            <a:fld id="{49AD939B-F71E-420E-B701-29D1C315EF04}" type="slidenum">
              <a:rPr lang="es-EC">
                <a:solidFill>
                  <a:prstClr val="black"/>
                </a:solidFill>
              </a:rPr>
              <a:pPr/>
              <a:t>3</a:t>
            </a:fld>
            <a:endParaRPr lang="es-EC">
              <a:solidFill>
                <a:prstClr val="black"/>
              </a:solidFill>
            </a:endParaRPr>
          </a:p>
        </p:txBody>
      </p:sp>
    </p:spTree>
    <p:extLst>
      <p:ext uri="{BB962C8B-B14F-4D97-AF65-F5344CB8AC3E}">
        <p14:creationId xmlns:p14="http://schemas.microsoft.com/office/powerpoint/2010/main" val="11726153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dirty="0" smtClean="0">
                <a:effectLst/>
              </a:rPr>
              <a:t>Su espectro suele ser casi monocromático, con picos alrededor de 1-3 Hz, como se puede apreciar en la Figura 32. </a:t>
            </a:r>
          </a:p>
          <a:p>
            <a:pPr marL="0" marR="0" indent="0" algn="l" defTabSz="914400" rtl="0" eaLnBrk="1" fontAlgn="auto" latinLnBrk="0" hangingPunct="1">
              <a:lnSpc>
                <a:spcPct val="100000"/>
              </a:lnSpc>
              <a:spcBef>
                <a:spcPts val="0"/>
              </a:spcBef>
              <a:spcAft>
                <a:spcPts val="0"/>
              </a:spcAft>
              <a:buClrTx/>
              <a:buSzTx/>
              <a:buFontTx/>
              <a:buNone/>
              <a:tabLst/>
              <a:defRPr/>
            </a:pPr>
            <a:endParaRPr lang="es-EC" sz="1200"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s-EC" sz="1200" dirty="0" smtClean="0">
                <a:effectLst/>
              </a:rPr>
              <a:t>En ciertos casos, vienen antecedidos por una señal más débil pero de más alta frecuencia (&gt; 5 Hz). La duración de estos eventos suele variar entre unos pocos segundos y un minuto.</a:t>
            </a:r>
          </a:p>
        </p:txBody>
      </p:sp>
      <p:sp>
        <p:nvSpPr>
          <p:cNvPr id="4" name="Slide Number Placeholder 3"/>
          <p:cNvSpPr>
            <a:spLocks noGrp="1"/>
          </p:cNvSpPr>
          <p:nvPr>
            <p:ph type="sldNum" sz="quarter" idx="10"/>
          </p:nvPr>
        </p:nvSpPr>
        <p:spPr/>
        <p:txBody>
          <a:bodyPr/>
          <a:lstStyle/>
          <a:p>
            <a:fld id="{49AD939B-F71E-420E-B701-29D1C315EF04}" type="slidenum">
              <a:rPr lang="es-EC" smtClean="0"/>
              <a:t>26</a:t>
            </a:fld>
            <a:endParaRPr lang="es-EC"/>
          </a:p>
        </p:txBody>
      </p:sp>
    </p:spTree>
    <p:extLst>
      <p:ext uri="{BB962C8B-B14F-4D97-AF65-F5344CB8AC3E}">
        <p14:creationId xmlns:p14="http://schemas.microsoft.com/office/powerpoint/2010/main" val="3132752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sz="1200" b="0" i="0" u="none" strike="noStrike" kern="1200" baseline="0" dirty="0" smtClean="0">
                <a:solidFill>
                  <a:schemeClr val="tx1"/>
                </a:solidFill>
                <a:latin typeface="+mn-lt"/>
                <a:ea typeface="+mn-ea"/>
                <a:cs typeface="+mn-cs"/>
              </a:rPr>
              <a:t>Es un volcán activo con una de edad geológica muy reciente (el cono actual se ha edificado solo en los últimos 5.000 años), se debe reconocer que una próxima erupción del Cotopaxi es un hecho naturalmente indefectible. Sin embargo, es imposible precisar la fecha en que el fenómeno ocurrirá, en vista que la previsión de las erupciones se la puede concebir solamente en términos probabilísticos. </a:t>
            </a:r>
          </a:p>
          <a:p>
            <a:r>
              <a:rPr lang="es-EC" sz="1200" b="0" i="0" u="none" strike="noStrike" kern="1200" baseline="0" dirty="0" smtClean="0">
                <a:solidFill>
                  <a:schemeClr val="tx1"/>
                </a:solidFill>
                <a:latin typeface="+mn-lt"/>
                <a:ea typeface="+mn-ea"/>
                <a:cs typeface="+mn-cs"/>
              </a:rPr>
              <a:t>No obstante, de acuerdo con los datos históricos y la reconstrucción de la historia del volcán, una erupción del Cotopaxi tiene una elevada probabilidad de que ocurra en el lapso de los próximos 50 años.</a:t>
            </a:r>
          </a:p>
          <a:p>
            <a:endParaRPr lang="es-EC" sz="1200" b="0" i="0" u="none" strike="noStrike" kern="1200" baseline="0" dirty="0" smtClean="0">
              <a:solidFill>
                <a:schemeClr val="tx1"/>
              </a:solidFill>
              <a:latin typeface="+mn-lt"/>
              <a:ea typeface="+mn-ea"/>
              <a:cs typeface="+mn-cs"/>
            </a:endParaRPr>
          </a:p>
          <a:p>
            <a:r>
              <a:rPr lang="es-EC" sz="1200" b="0" i="0" u="none" strike="noStrike" kern="1200" baseline="0" dirty="0" smtClean="0">
                <a:solidFill>
                  <a:schemeClr val="tx1"/>
                </a:solidFill>
                <a:latin typeface="+mn-lt"/>
                <a:ea typeface="+mn-ea"/>
                <a:cs typeface="+mn-cs"/>
              </a:rPr>
              <a:t>Con base en una identificación muy precisa del tipo de actividad y los períodos de descanso de las erupciones de los últimos 2.000 años, </a:t>
            </a:r>
            <a:r>
              <a:rPr lang="es-EC" sz="1200" b="0" i="0" u="none" strike="noStrike" kern="1200" baseline="0" dirty="0" err="1" smtClean="0">
                <a:solidFill>
                  <a:schemeClr val="tx1"/>
                </a:solidFill>
                <a:latin typeface="+mn-lt"/>
                <a:ea typeface="+mn-ea"/>
                <a:cs typeface="+mn-cs"/>
              </a:rPr>
              <a:t>Barberi</a:t>
            </a:r>
            <a:r>
              <a:rPr lang="es-EC" sz="1200" b="0" i="0" u="none" strike="noStrike" kern="1200" baseline="0" dirty="0" smtClean="0">
                <a:solidFill>
                  <a:schemeClr val="tx1"/>
                </a:solidFill>
                <a:latin typeface="+mn-lt"/>
                <a:ea typeface="+mn-ea"/>
                <a:cs typeface="+mn-cs"/>
              </a:rPr>
              <a:t> F. et al. (1992) determinaron que, en promedio, el tiempo que transcurre entre dos erupciones sucesivas del Cotopaxi es de 117 ± 70 años.</a:t>
            </a:r>
          </a:p>
          <a:p>
            <a:endParaRPr lang="es-EC" sz="1200" b="0" i="0" u="none" strike="noStrike" kern="1200" baseline="0" dirty="0" smtClean="0">
              <a:solidFill>
                <a:schemeClr val="tx1"/>
              </a:solidFill>
              <a:latin typeface="+mn-lt"/>
              <a:ea typeface="+mn-ea"/>
              <a:cs typeface="+mn-cs"/>
            </a:endParaRPr>
          </a:p>
          <a:p>
            <a:r>
              <a:rPr lang="es-EC" sz="1200" b="0" i="0" u="none" strike="noStrike" kern="1200" baseline="0" dirty="0" smtClean="0">
                <a:solidFill>
                  <a:schemeClr val="tx1"/>
                </a:solidFill>
                <a:latin typeface="+mn-lt"/>
                <a:ea typeface="+mn-ea"/>
                <a:cs typeface="+mn-cs"/>
              </a:rPr>
              <a:t>Si se toma en cuenta que la última erupción ocurrió en 1877, la duración del actual intervalo de reposo (128 años) coincide con ese promedio estadístico determinado con base en las 19 erupciones de los últimos 2.000 años. De éstas, apenas cuatro corresponden a la época histórica, que se inició en 1534</a:t>
            </a:r>
          </a:p>
          <a:p>
            <a:endParaRPr lang="es-EC" sz="1200" b="0" i="0" u="none" strike="noStrike" kern="1200" baseline="0" dirty="0" smtClean="0">
              <a:solidFill>
                <a:schemeClr val="tx1"/>
              </a:solidFill>
              <a:latin typeface="+mn-lt"/>
              <a:ea typeface="+mn-ea"/>
              <a:cs typeface="+mn-cs"/>
            </a:endParaRPr>
          </a:p>
          <a:p>
            <a:r>
              <a:rPr lang="es-EC" sz="1200" b="0" i="0" u="none" strike="noStrike" kern="1200" baseline="0" dirty="0" smtClean="0">
                <a:solidFill>
                  <a:schemeClr val="tx1"/>
                </a:solidFill>
                <a:latin typeface="+mn-lt"/>
                <a:ea typeface="+mn-ea"/>
                <a:cs typeface="+mn-cs"/>
              </a:rPr>
              <a:t>La curva de distribución de probabilidades de una erupción explosiva,</a:t>
            </a:r>
          </a:p>
          <a:p>
            <a:r>
              <a:rPr lang="es-EC" sz="1200" b="0" i="0" u="none" strike="noStrike" kern="1200" baseline="0" dirty="0" smtClean="0">
                <a:solidFill>
                  <a:schemeClr val="tx1"/>
                </a:solidFill>
                <a:latin typeface="+mn-lt"/>
                <a:ea typeface="+mn-ea"/>
                <a:cs typeface="+mn-cs"/>
              </a:rPr>
              <a:t>similar a la de 1877</a:t>
            </a:r>
            <a:endParaRPr lang="es-EC" sz="900" b="0" dirty="0" smtClean="0"/>
          </a:p>
        </p:txBody>
      </p:sp>
      <p:sp>
        <p:nvSpPr>
          <p:cNvPr id="4" name="Slide Number Placeholder 3"/>
          <p:cNvSpPr>
            <a:spLocks noGrp="1"/>
          </p:cNvSpPr>
          <p:nvPr>
            <p:ph type="sldNum" sz="quarter" idx="10"/>
          </p:nvPr>
        </p:nvSpPr>
        <p:spPr/>
        <p:txBody>
          <a:bodyPr/>
          <a:lstStyle/>
          <a:p>
            <a:fld id="{49AD939B-F71E-420E-B701-29D1C315EF04}" type="slidenum">
              <a:rPr lang="es-EC">
                <a:solidFill>
                  <a:prstClr val="black"/>
                </a:solidFill>
              </a:rPr>
              <a:pPr/>
              <a:t>4</a:t>
            </a:fld>
            <a:endParaRPr lang="es-EC">
              <a:solidFill>
                <a:prstClr val="black"/>
              </a:solidFill>
            </a:endParaRPr>
          </a:p>
        </p:txBody>
      </p:sp>
    </p:spTree>
    <p:extLst>
      <p:ext uri="{BB962C8B-B14F-4D97-AF65-F5344CB8AC3E}">
        <p14:creationId xmlns:p14="http://schemas.microsoft.com/office/powerpoint/2010/main" val="1172615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sz="1200" b="0" i="0" u="none" strike="noStrike" kern="1200" baseline="0" dirty="0" smtClean="0">
                <a:solidFill>
                  <a:schemeClr val="tx1"/>
                </a:solidFill>
                <a:latin typeface="+mn-lt"/>
                <a:ea typeface="+mn-ea"/>
                <a:cs typeface="+mn-cs"/>
              </a:rPr>
              <a:t>1. Como elemento de comparación, se puede mencionar que la caída de cenizas posterior a la erupción de El Reventador, el 3 de noviembre de</a:t>
            </a:r>
          </a:p>
          <a:p>
            <a:r>
              <a:rPr lang="es-EC" sz="1200" b="0" i="0" u="none" strike="noStrike" kern="1200" baseline="0" dirty="0" smtClean="0">
                <a:solidFill>
                  <a:schemeClr val="tx1"/>
                </a:solidFill>
                <a:latin typeface="+mn-lt"/>
                <a:ea typeface="+mn-ea"/>
                <a:cs typeface="+mn-cs"/>
              </a:rPr>
              <a:t>2002, acumuló sobre el suelo de la zona de Quito, una capa de 2-3 mm de espesor y causó enormes dificultades para el desenvolvimiento de las actividades cotidianas, tales como el tránsito terrestre y las operaciones aeroportuarias.</a:t>
            </a:r>
          </a:p>
          <a:p>
            <a:endParaRPr lang="en-US" sz="1200" b="0" i="0" u="none" strike="noStrike" kern="1200" baseline="0" dirty="0" smtClean="0">
              <a:solidFill>
                <a:schemeClr val="tx1"/>
              </a:solidFill>
              <a:latin typeface="+mn-lt"/>
              <a:ea typeface="+mn-ea"/>
              <a:cs typeface="+mn-cs"/>
            </a:endParaRPr>
          </a:p>
          <a:p>
            <a:r>
              <a:rPr lang="es-EC" sz="1200" b="0" i="0" u="none" strike="noStrike" kern="1200" baseline="0" dirty="0" smtClean="0">
                <a:solidFill>
                  <a:schemeClr val="tx1"/>
                </a:solidFill>
                <a:latin typeface="+mn-lt"/>
                <a:ea typeface="+mn-ea"/>
                <a:cs typeface="+mn-cs"/>
              </a:rPr>
              <a:t>El espesor del depósito acumulado en Quito fue de unos 6 mm; un poco menos en Latacunga; y, en </a:t>
            </a:r>
            <a:r>
              <a:rPr lang="es-EC" sz="1200" b="0" i="0" u="none" strike="noStrike" kern="1200" baseline="0" dirty="0" err="1" smtClean="0">
                <a:solidFill>
                  <a:schemeClr val="tx1"/>
                </a:solidFill>
                <a:latin typeface="+mn-lt"/>
                <a:ea typeface="+mn-ea"/>
                <a:cs typeface="+mn-cs"/>
              </a:rPr>
              <a:t>Machachi</a:t>
            </a:r>
            <a:r>
              <a:rPr lang="es-EC" sz="1200" b="0" i="0" u="none" strike="noStrike" kern="1200" baseline="0" dirty="0" smtClean="0">
                <a:solidFill>
                  <a:schemeClr val="tx1"/>
                </a:solidFill>
                <a:latin typeface="+mn-lt"/>
                <a:ea typeface="+mn-ea"/>
                <a:cs typeface="+mn-cs"/>
              </a:rPr>
              <a:t>, 2 cm. En Guayaquil, la lluvia de ceniza empezó a las 09h00 del 26 de junio (el mismo día de la erupción) y duró, con breves interrupciones, hasta el 1 de julio de 1877. En el área comprendida entre Guayaquil y Manta fue notorio el fenómeno de caída</a:t>
            </a:r>
          </a:p>
          <a:p>
            <a:r>
              <a:rPr lang="es-EC" sz="1200" b="0" i="0" u="none" strike="noStrike" kern="1200" baseline="0" dirty="0" smtClean="0">
                <a:solidFill>
                  <a:schemeClr val="tx1"/>
                </a:solidFill>
                <a:latin typeface="+mn-lt"/>
                <a:ea typeface="+mn-ea"/>
                <a:cs typeface="+mn-cs"/>
              </a:rPr>
              <a:t>de cenizas (Wolf T., 1878).</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2. </a:t>
            </a:r>
            <a:r>
              <a:rPr lang="es-EC" sz="1200" b="0" i="0" u="none" strike="noStrike" kern="1200" baseline="0" dirty="0" smtClean="0">
                <a:solidFill>
                  <a:schemeClr val="tx1"/>
                </a:solidFill>
                <a:latin typeface="+mn-lt"/>
                <a:ea typeface="+mn-ea"/>
                <a:cs typeface="+mn-cs"/>
              </a:rPr>
              <a:t>El escenario de afectación de los </a:t>
            </a:r>
            <a:r>
              <a:rPr lang="es-EC" sz="1200" b="1" i="0" u="none" strike="noStrike" kern="1200" baseline="0" dirty="0" smtClean="0">
                <a:solidFill>
                  <a:schemeClr val="tx1"/>
                </a:solidFill>
                <a:latin typeface="+mn-lt"/>
                <a:ea typeface="+mn-ea"/>
                <a:cs typeface="+mn-cs"/>
              </a:rPr>
              <a:t>flujos </a:t>
            </a:r>
            <a:r>
              <a:rPr lang="es-EC" sz="1200" b="1" i="0" u="none" strike="noStrike" kern="1200" baseline="0" dirty="0" err="1" smtClean="0">
                <a:solidFill>
                  <a:schemeClr val="tx1"/>
                </a:solidFill>
                <a:latin typeface="+mn-lt"/>
                <a:ea typeface="+mn-ea"/>
                <a:cs typeface="+mn-cs"/>
              </a:rPr>
              <a:t>piroclásticos</a:t>
            </a:r>
            <a:r>
              <a:rPr lang="es-EC" sz="1200" b="1" i="0" u="none" strike="noStrike" kern="1200" baseline="0" dirty="0" smtClean="0">
                <a:solidFill>
                  <a:schemeClr val="tx1"/>
                </a:solidFill>
                <a:latin typeface="+mn-lt"/>
                <a:ea typeface="+mn-ea"/>
                <a:cs typeface="+mn-cs"/>
              </a:rPr>
              <a:t> </a:t>
            </a:r>
            <a:r>
              <a:rPr lang="es-EC" sz="1200" b="0" i="0" u="none" strike="noStrike" kern="1200" baseline="0" dirty="0" smtClean="0">
                <a:solidFill>
                  <a:schemeClr val="tx1"/>
                </a:solidFill>
                <a:latin typeface="+mn-lt"/>
                <a:ea typeface="+mn-ea"/>
                <a:cs typeface="+mn-cs"/>
              </a:rPr>
              <a:t>no se extiende más allá del cono volcánico y, por consiguiente, no constituyen un riesgo directo para ninguna población.</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3. </a:t>
            </a:r>
            <a:r>
              <a:rPr lang="es-EC" sz="1200" b="0" i="0" u="none" strike="noStrike" kern="1200" baseline="0" dirty="0" smtClean="0">
                <a:solidFill>
                  <a:schemeClr val="tx1"/>
                </a:solidFill>
                <a:latin typeface="+mn-lt"/>
                <a:ea typeface="+mn-ea"/>
                <a:cs typeface="+mn-cs"/>
              </a:rPr>
              <a:t>El grave peligro de los </a:t>
            </a:r>
            <a:r>
              <a:rPr lang="es-EC" sz="1200" b="1" i="0" u="none" strike="noStrike" kern="1200" baseline="0" dirty="0" smtClean="0">
                <a:solidFill>
                  <a:schemeClr val="tx1"/>
                </a:solidFill>
                <a:latin typeface="+mn-lt"/>
                <a:ea typeface="+mn-ea"/>
                <a:cs typeface="+mn-cs"/>
              </a:rPr>
              <a:t>lahares del Cotopaxi. </a:t>
            </a:r>
            <a:r>
              <a:rPr lang="es-EC" sz="1200" b="0" i="0" u="none" strike="noStrike" kern="1200" baseline="0" dirty="0" smtClean="0">
                <a:solidFill>
                  <a:schemeClr val="tx1"/>
                </a:solidFill>
                <a:latin typeface="+mn-lt"/>
                <a:ea typeface="+mn-ea"/>
                <a:cs typeface="+mn-cs"/>
              </a:rPr>
              <a:t>Durante los últimos 470 años que cubre el período histórico, el Cotopaxi ha originado por lo menos diez eventos destructivos de </a:t>
            </a:r>
            <a:r>
              <a:rPr lang="es-EC" sz="1200" b="1" i="0" u="none" strike="noStrike" kern="1200" baseline="0" dirty="0" smtClean="0">
                <a:solidFill>
                  <a:schemeClr val="tx1"/>
                </a:solidFill>
                <a:latin typeface="+mn-lt"/>
                <a:ea typeface="+mn-ea"/>
                <a:cs typeface="+mn-cs"/>
              </a:rPr>
              <a:t>lahares </a:t>
            </a:r>
            <a:r>
              <a:rPr lang="es-EC" sz="1200" b="0" i="0" u="none" strike="noStrike" kern="1200" baseline="0" dirty="0" smtClean="0">
                <a:solidFill>
                  <a:schemeClr val="tx1"/>
                </a:solidFill>
                <a:latin typeface="+mn-lt"/>
                <a:ea typeface="+mn-ea"/>
                <a:cs typeface="+mn-cs"/>
              </a:rPr>
              <a:t>en la ciudad de Latacunga. De ellos, existen crónicas sobre tres que afectaron gravemente al Valle de Los Chillos (1768, 1877 y 1885) y dos que destruyeron a Puerto Napo (1744 y 1877).</a:t>
            </a:r>
            <a:endParaRPr lang="es-EC" sz="900" b="0" dirty="0" smtClean="0"/>
          </a:p>
        </p:txBody>
      </p:sp>
      <p:sp>
        <p:nvSpPr>
          <p:cNvPr id="4" name="Slide Number Placeholder 3"/>
          <p:cNvSpPr>
            <a:spLocks noGrp="1"/>
          </p:cNvSpPr>
          <p:nvPr>
            <p:ph type="sldNum" sz="quarter" idx="10"/>
          </p:nvPr>
        </p:nvSpPr>
        <p:spPr/>
        <p:txBody>
          <a:bodyPr/>
          <a:lstStyle/>
          <a:p>
            <a:fld id="{49AD939B-F71E-420E-B701-29D1C315EF04}" type="slidenum">
              <a:rPr lang="es-EC">
                <a:solidFill>
                  <a:prstClr val="black"/>
                </a:solidFill>
              </a:rPr>
              <a:pPr/>
              <a:t>5</a:t>
            </a:fld>
            <a:endParaRPr lang="es-EC">
              <a:solidFill>
                <a:prstClr val="black"/>
              </a:solidFill>
            </a:endParaRPr>
          </a:p>
        </p:txBody>
      </p:sp>
    </p:spTree>
    <p:extLst>
      <p:ext uri="{BB962C8B-B14F-4D97-AF65-F5344CB8AC3E}">
        <p14:creationId xmlns:p14="http://schemas.microsoft.com/office/powerpoint/2010/main" val="11726153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
        <p:nvSpPr>
          <p:cNvPr id="4" name="Slide Number Placeholder 3"/>
          <p:cNvSpPr>
            <a:spLocks noGrp="1"/>
          </p:cNvSpPr>
          <p:nvPr>
            <p:ph type="sldNum" sz="quarter" idx="10"/>
          </p:nvPr>
        </p:nvSpPr>
        <p:spPr/>
        <p:txBody>
          <a:bodyPr/>
          <a:lstStyle/>
          <a:p>
            <a:fld id="{49AD939B-F71E-420E-B701-29D1C315EF04}" type="slidenum">
              <a:rPr lang="es-EC" smtClean="0"/>
              <a:t>6</a:t>
            </a:fld>
            <a:endParaRPr lang="es-EC"/>
          </a:p>
        </p:txBody>
      </p:sp>
    </p:spTree>
    <p:extLst>
      <p:ext uri="{BB962C8B-B14F-4D97-AF65-F5344CB8AC3E}">
        <p14:creationId xmlns:p14="http://schemas.microsoft.com/office/powerpoint/2010/main" val="2328724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sz="1200" b="0" i="0" u="none" strike="noStrike" kern="1200" baseline="0" dirty="0" smtClean="0">
                <a:solidFill>
                  <a:schemeClr val="tx1"/>
                </a:solidFill>
                <a:latin typeface="+mn-lt"/>
                <a:ea typeface="+mn-ea"/>
                <a:cs typeface="+mn-cs"/>
              </a:rPr>
              <a:t>En las figuras a, b, c, d y e se ilustran los escenarios que serían afectados por lahares, de distinto volumen, con su correspondiente tiempo de arribo. Se remarca que los eventos de un volumen inferior a 25 millones de m3 no pueden abandonar el ámbito del altiplano ubicado al pie del cono y que, para que se produzca un desbordamiento en "La Caldera", es necesario que el </a:t>
            </a:r>
            <a:r>
              <a:rPr lang="es-EC" sz="1200" b="0" i="0" u="none" strike="noStrike" kern="1200" baseline="0" dirty="0" err="1" smtClean="0">
                <a:solidFill>
                  <a:schemeClr val="tx1"/>
                </a:solidFill>
                <a:latin typeface="+mn-lt"/>
                <a:ea typeface="+mn-ea"/>
                <a:cs typeface="+mn-cs"/>
              </a:rPr>
              <a:t>lahar</a:t>
            </a:r>
            <a:r>
              <a:rPr lang="es-EC" sz="1200" b="0" i="0" u="none" strike="noStrike" kern="1200" baseline="0" dirty="0" smtClean="0">
                <a:solidFill>
                  <a:schemeClr val="tx1"/>
                </a:solidFill>
                <a:latin typeface="+mn-lt"/>
                <a:ea typeface="+mn-ea"/>
                <a:cs typeface="+mn-cs"/>
              </a:rPr>
              <a:t> tenga un volumen mayor que 40 millones de m3.</a:t>
            </a:r>
          </a:p>
        </p:txBody>
      </p:sp>
      <p:sp>
        <p:nvSpPr>
          <p:cNvPr id="4" name="Slide Number Placeholder 3"/>
          <p:cNvSpPr>
            <a:spLocks noGrp="1"/>
          </p:cNvSpPr>
          <p:nvPr>
            <p:ph type="sldNum" sz="quarter" idx="10"/>
          </p:nvPr>
        </p:nvSpPr>
        <p:spPr/>
        <p:txBody>
          <a:bodyPr/>
          <a:lstStyle/>
          <a:p>
            <a:fld id="{49AD939B-F71E-420E-B701-29D1C315EF04}" type="slidenum">
              <a:rPr lang="es-EC" smtClean="0"/>
              <a:t>8</a:t>
            </a:fld>
            <a:endParaRPr lang="es-EC"/>
          </a:p>
        </p:txBody>
      </p:sp>
    </p:spTree>
    <p:extLst>
      <p:ext uri="{BB962C8B-B14F-4D97-AF65-F5344CB8AC3E}">
        <p14:creationId xmlns:p14="http://schemas.microsoft.com/office/powerpoint/2010/main" val="2307118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sz="1200" b="0" i="0" u="none" strike="noStrike" kern="1200" baseline="0" dirty="0" smtClean="0">
                <a:solidFill>
                  <a:schemeClr val="tx1"/>
                </a:solidFill>
                <a:latin typeface="+mn-lt"/>
                <a:ea typeface="+mn-ea"/>
                <a:cs typeface="+mn-cs"/>
              </a:rPr>
              <a:t>Se estima que, en la actualidad, el volumen del hielo</a:t>
            </a:r>
          </a:p>
          <a:p>
            <a:r>
              <a:rPr lang="es-EC" sz="1200" b="0" i="0" u="none" strike="noStrike" kern="1200" baseline="0" dirty="0" smtClean="0">
                <a:solidFill>
                  <a:schemeClr val="tx1"/>
                </a:solidFill>
                <a:latin typeface="+mn-lt"/>
                <a:ea typeface="+mn-ea"/>
                <a:cs typeface="+mn-cs"/>
              </a:rPr>
              <a:t>glacial es de alrededor de 500 mil m3.</a:t>
            </a:r>
            <a:endParaRPr lang="es-EC" dirty="0"/>
          </a:p>
        </p:txBody>
      </p:sp>
      <p:sp>
        <p:nvSpPr>
          <p:cNvPr id="4" name="Slide Number Placeholder 3"/>
          <p:cNvSpPr>
            <a:spLocks noGrp="1"/>
          </p:cNvSpPr>
          <p:nvPr>
            <p:ph type="sldNum" sz="quarter" idx="10"/>
          </p:nvPr>
        </p:nvSpPr>
        <p:spPr/>
        <p:txBody>
          <a:bodyPr/>
          <a:lstStyle/>
          <a:p>
            <a:fld id="{49AD939B-F71E-420E-B701-29D1C315EF04}" type="slidenum">
              <a:rPr lang="es-EC" smtClean="0"/>
              <a:t>9</a:t>
            </a:fld>
            <a:endParaRPr lang="es-EC"/>
          </a:p>
        </p:txBody>
      </p:sp>
    </p:spTree>
    <p:extLst>
      <p:ext uri="{BB962C8B-B14F-4D97-AF65-F5344CB8AC3E}">
        <p14:creationId xmlns:p14="http://schemas.microsoft.com/office/powerpoint/2010/main" val="39146843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sz="1200" b="0" i="0" u="none" strike="noStrike" kern="1200" baseline="0" dirty="0" smtClean="0">
                <a:solidFill>
                  <a:schemeClr val="tx1"/>
                </a:solidFill>
                <a:latin typeface="+mn-lt"/>
                <a:ea typeface="+mn-ea"/>
                <a:cs typeface="+mn-cs"/>
              </a:rPr>
              <a:t>Para evaluar la peligrosidad de los lahares en la Cuenca Sur existe un modelo numérico, elaborado por el Prof. Franco </a:t>
            </a:r>
            <a:r>
              <a:rPr lang="es-EC" sz="1200" b="0" i="0" u="none" strike="noStrike" kern="1200" baseline="0" dirty="0" err="1" smtClean="0">
                <a:solidFill>
                  <a:schemeClr val="tx1"/>
                </a:solidFill>
                <a:latin typeface="+mn-lt"/>
                <a:ea typeface="+mn-ea"/>
                <a:cs typeface="+mn-cs"/>
              </a:rPr>
              <a:t>Barberi</a:t>
            </a:r>
            <a:r>
              <a:rPr lang="es-EC" sz="1200" b="0" i="0" u="none" strike="noStrike" kern="1200" baseline="0" dirty="0" smtClean="0">
                <a:solidFill>
                  <a:schemeClr val="tx1"/>
                </a:solidFill>
                <a:latin typeface="+mn-lt"/>
                <a:ea typeface="+mn-ea"/>
                <a:cs typeface="+mn-cs"/>
              </a:rPr>
              <a:t>, de la Universidad de Pisa, en 1992, como parte del "Estudio Complementario de Vulcanología del Proyecto Hidroeléctrico San Francisco", que cubre el tramo comprendido entre el volcán y la Presa "</a:t>
            </a:r>
            <a:r>
              <a:rPr lang="es-EC" sz="1200" b="0" i="0" u="none" strike="noStrike" kern="1200" baseline="0" dirty="0" err="1" smtClean="0">
                <a:solidFill>
                  <a:schemeClr val="tx1"/>
                </a:solidFill>
                <a:latin typeface="+mn-lt"/>
                <a:ea typeface="+mn-ea"/>
                <a:cs typeface="+mn-cs"/>
              </a:rPr>
              <a:t>Agoyán</a:t>
            </a:r>
            <a:r>
              <a:rPr lang="es-EC" sz="1200" b="0" i="0" u="none" strike="noStrike" kern="1200" baseline="0" dirty="0" smtClean="0">
                <a:solidFill>
                  <a:schemeClr val="tx1"/>
                </a:solidFill>
                <a:latin typeface="+mn-lt"/>
                <a:ea typeface="+mn-ea"/>
                <a:cs typeface="+mn-cs"/>
              </a:rPr>
              <a:t>". </a:t>
            </a:r>
          </a:p>
          <a:p>
            <a:r>
              <a:rPr lang="es-EC" sz="1200" b="0" i="0" u="none" strike="noStrike" kern="1200" baseline="0" dirty="0" smtClean="0">
                <a:solidFill>
                  <a:schemeClr val="tx1"/>
                </a:solidFill>
                <a:latin typeface="+mn-lt"/>
                <a:ea typeface="+mn-ea"/>
                <a:cs typeface="+mn-cs"/>
              </a:rPr>
              <a:t>El modelo en referencia ha determinado que el volumen de los lahares de 1877 fue de 150 millones de m3, y transitó dividido en partes iguales por las quebradas </a:t>
            </a:r>
            <a:r>
              <a:rPr lang="es-EC" sz="1200" b="0" i="0" u="none" strike="noStrike" kern="1200" baseline="0" dirty="0" err="1" smtClean="0">
                <a:solidFill>
                  <a:schemeClr val="tx1"/>
                </a:solidFill>
                <a:latin typeface="+mn-lt"/>
                <a:ea typeface="+mn-ea"/>
                <a:cs typeface="+mn-cs"/>
              </a:rPr>
              <a:t>Cutuchi</a:t>
            </a:r>
            <a:r>
              <a:rPr lang="es-EC" sz="1200" b="0" i="0" u="none" strike="noStrike" kern="1200" baseline="0" dirty="0" smtClean="0">
                <a:solidFill>
                  <a:schemeClr val="tx1"/>
                </a:solidFill>
                <a:latin typeface="+mn-lt"/>
                <a:ea typeface="+mn-ea"/>
                <a:cs typeface="+mn-cs"/>
              </a:rPr>
              <a:t>, </a:t>
            </a:r>
            <a:r>
              <a:rPr lang="es-EC" sz="1200" b="0" i="0" u="none" strike="noStrike" kern="1200" baseline="0" dirty="0" err="1" smtClean="0">
                <a:solidFill>
                  <a:schemeClr val="tx1"/>
                </a:solidFill>
                <a:latin typeface="+mn-lt"/>
                <a:ea typeface="+mn-ea"/>
                <a:cs typeface="+mn-cs"/>
              </a:rPr>
              <a:t>Saquimala</a:t>
            </a:r>
            <a:r>
              <a:rPr lang="es-EC" sz="1200" b="0" i="0" u="none" strike="noStrike" kern="1200" baseline="0" dirty="0" smtClean="0">
                <a:solidFill>
                  <a:schemeClr val="tx1"/>
                </a:solidFill>
                <a:latin typeface="+mn-lt"/>
                <a:ea typeface="+mn-ea"/>
                <a:cs typeface="+mn-cs"/>
              </a:rPr>
              <a:t> y </a:t>
            </a:r>
            <a:r>
              <a:rPr lang="es-EC" sz="1200" b="0" i="0" u="none" strike="noStrike" kern="1200" baseline="0" dirty="0" err="1" smtClean="0">
                <a:solidFill>
                  <a:schemeClr val="tx1"/>
                </a:solidFill>
                <a:latin typeface="+mn-lt"/>
                <a:ea typeface="+mn-ea"/>
                <a:cs typeface="+mn-cs"/>
              </a:rPr>
              <a:t>Alaquez</a:t>
            </a:r>
            <a:r>
              <a:rPr lang="es-EC" sz="1200" b="0" i="0" u="none" strike="noStrike" kern="1200" baseline="0" dirty="0" smtClean="0">
                <a:solidFill>
                  <a:schemeClr val="tx1"/>
                </a:solidFill>
                <a:latin typeface="+mn-lt"/>
                <a:ea typeface="+mn-ea"/>
                <a:cs typeface="+mn-cs"/>
              </a:rPr>
              <a:t>, que se juntan aguas arriba de la ciudad de Latacunga. </a:t>
            </a:r>
            <a:endParaRPr lang="es-EC" dirty="0"/>
          </a:p>
        </p:txBody>
      </p:sp>
      <p:sp>
        <p:nvSpPr>
          <p:cNvPr id="4" name="Slide Number Placeholder 3"/>
          <p:cNvSpPr>
            <a:spLocks noGrp="1"/>
          </p:cNvSpPr>
          <p:nvPr>
            <p:ph type="sldNum" sz="quarter" idx="10"/>
          </p:nvPr>
        </p:nvSpPr>
        <p:spPr/>
        <p:txBody>
          <a:bodyPr/>
          <a:lstStyle/>
          <a:p>
            <a:fld id="{49AD939B-F71E-420E-B701-29D1C315EF04}" type="slidenum">
              <a:rPr lang="es-EC" smtClean="0"/>
              <a:t>10</a:t>
            </a:fld>
            <a:endParaRPr lang="es-EC"/>
          </a:p>
        </p:txBody>
      </p:sp>
    </p:spTree>
    <p:extLst>
      <p:ext uri="{BB962C8B-B14F-4D97-AF65-F5344CB8AC3E}">
        <p14:creationId xmlns:p14="http://schemas.microsoft.com/office/powerpoint/2010/main" val="14065785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sz="1200" b="0" i="0" u="none" strike="noStrike" kern="1200" baseline="0" dirty="0" smtClean="0">
                <a:solidFill>
                  <a:schemeClr val="tx1"/>
                </a:solidFill>
                <a:latin typeface="+mn-lt"/>
                <a:ea typeface="+mn-ea"/>
                <a:cs typeface="+mn-cs"/>
              </a:rPr>
              <a:t>Los lahares del Cotopaxi también transitan por los ríos Tambo, </a:t>
            </a:r>
            <a:r>
              <a:rPr lang="es-EC" sz="1200" b="0" i="0" u="none" strike="noStrike" kern="1200" baseline="0" dirty="0" err="1" smtClean="0">
                <a:solidFill>
                  <a:schemeClr val="tx1"/>
                </a:solidFill>
                <a:latin typeface="+mn-lt"/>
                <a:ea typeface="+mn-ea"/>
                <a:cs typeface="+mn-cs"/>
              </a:rPr>
              <a:t>Tamboyacu</a:t>
            </a:r>
            <a:r>
              <a:rPr lang="es-EC" sz="1200" b="0" i="0" u="none" strike="noStrike" kern="1200" baseline="0" dirty="0" smtClean="0">
                <a:solidFill>
                  <a:schemeClr val="tx1"/>
                </a:solidFill>
                <a:latin typeface="+mn-lt"/>
                <a:ea typeface="+mn-ea"/>
                <a:cs typeface="+mn-cs"/>
              </a:rPr>
              <a:t>, Valle Vicioso y </a:t>
            </a:r>
            <a:r>
              <a:rPr lang="es-EC" sz="1200" b="0" i="0" u="none" strike="noStrike" kern="1200" baseline="0" dirty="0" err="1" smtClean="0">
                <a:solidFill>
                  <a:schemeClr val="tx1"/>
                </a:solidFill>
                <a:latin typeface="+mn-lt"/>
                <a:ea typeface="+mn-ea"/>
                <a:cs typeface="+mn-cs"/>
              </a:rPr>
              <a:t>Jatunyacu</a:t>
            </a:r>
            <a:r>
              <a:rPr lang="es-EC" sz="1200" b="0" i="0" u="none" strike="noStrike" kern="1200" baseline="0" dirty="0" smtClean="0">
                <a:solidFill>
                  <a:schemeClr val="tx1"/>
                </a:solidFill>
                <a:latin typeface="+mn-lt"/>
                <a:ea typeface="+mn-ea"/>
                <a:cs typeface="+mn-cs"/>
              </a:rPr>
              <a:t>, que forman la Cuenca del Napo. El primer asentamiento humano consolidado que encontrarían en su trayectoria es la Comuna "La Serena", formado por cuarenta familias asentadas en la margen derecha del Río </a:t>
            </a:r>
            <a:r>
              <a:rPr lang="es-EC" sz="1200" b="0" i="0" u="none" strike="noStrike" kern="1200" baseline="0" dirty="0" err="1" smtClean="0">
                <a:solidFill>
                  <a:schemeClr val="tx1"/>
                </a:solidFill>
                <a:latin typeface="+mn-lt"/>
                <a:ea typeface="+mn-ea"/>
                <a:cs typeface="+mn-cs"/>
              </a:rPr>
              <a:t>Jatunyacu</a:t>
            </a:r>
            <a:r>
              <a:rPr lang="es-EC" sz="1200" b="0" i="0" u="none" strike="noStrike" kern="1200" baseline="0" dirty="0" smtClean="0">
                <a:solidFill>
                  <a:schemeClr val="tx1"/>
                </a:solidFill>
                <a:latin typeface="+mn-lt"/>
                <a:ea typeface="+mn-ea"/>
                <a:cs typeface="+mn-cs"/>
              </a:rPr>
              <a:t>.</a:t>
            </a:r>
          </a:p>
          <a:p>
            <a:r>
              <a:rPr lang="es-EC" sz="1200" b="0" i="0" u="none" strike="noStrike" kern="1200" baseline="0" dirty="0" smtClean="0">
                <a:solidFill>
                  <a:schemeClr val="tx1"/>
                </a:solidFill>
                <a:latin typeface="+mn-lt"/>
                <a:ea typeface="+mn-ea"/>
                <a:cs typeface="+mn-cs"/>
              </a:rPr>
              <a:t>Aguas abajo se encuentra la ciudad de Puerto Napo. A través de las crónicas históricas, se conoce que el tiempo de llegada de </a:t>
            </a:r>
            <a:r>
              <a:rPr lang="es-EC" sz="1200" b="0" i="0" u="none" strike="noStrike" kern="1200" baseline="0" smtClean="0">
                <a:solidFill>
                  <a:schemeClr val="tx1"/>
                </a:solidFill>
                <a:latin typeface="+mn-lt"/>
                <a:ea typeface="+mn-ea"/>
                <a:cs typeface="+mn-cs"/>
              </a:rPr>
              <a:t>la onda máxima </a:t>
            </a:r>
            <a:r>
              <a:rPr lang="es-EC" sz="1200" b="0" i="0" u="none" strike="noStrike" kern="1200" baseline="0" dirty="0" smtClean="0">
                <a:solidFill>
                  <a:schemeClr val="tx1"/>
                </a:solidFill>
                <a:latin typeface="+mn-lt"/>
                <a:ea typeface="+mn-ea"/>
                <a:cs typeface="+mn-cs"/>
              </a:rPr>
              <a:t>es de alrededor de cuatro horas </a:t>
            </a:r>
            <a:r>
              <a:rPr lang="es-EC" sz="1200" b="0" i="0" u="none" strike="noStrike" kern="1200" baseline="0" smtClean="0">
                <a:solidFill>
                  <a:schemeClr val="tx1"/>
                </a:solidFill>
                <a:latin typeface="+mn-lt"/>
                <a:ea typeface="+mn-ea"/>
                <a:cs typeface="+mn-cs"/>
              </a:rPr>
              <a:t>y media.</a:t>
            </a:r>
            <a:endParaRPr lang="es-EC" dirty="0"/>
          </a:p>
        </p:txBody>
      </p:sp>
      <p:sp>
        <p:nvSpPr>
          <p:cNvPr id="4" name="Slide Number Placeholder 3"/>
          <p:cNvSpPr>
            <a:spLocks noGrp="1"/>
          </p:cNvSpPr>
          <p:nvPr>
            <p:ph type="sldNum" sz="quarter" idx="10"/>
          </p:nvPr>
        </p:nvSpPr>
        <p:spPr/>
        <p:txBody>
          <a:bodyPr/>
          <a:lstStyle/>
          <a:p>
            <a:fld id="{49AD939B-F71E-420E-B701-29D1C315EF04}" type="slidenum">
              <a:rPr lang="es-EC" smtClean="0"/>
              <a:t>12</a:t>
            </a:fld>
            <a:endParaRPr lang="es-EC"/>
          </a:p>
        </p:txBody>
      </p:sp>
    </p:spTree>
    <p:extLst>
      <p:ext uri="{BB962C8B-B14F-4D97-AF65-F5344CB8AC3E}">
        <p14:creationId xmlns:p14="http://schemas.microsoft.com/office/powerpoint/2010/main" val="41989578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10" name="Rounded Rectangle 9"/>
          <p:cNvSpPr/>
          <p:nvPr/>
        </p:nvSpPr>
        <p:spPr>
          <a:xfrm rot="20707748">
            <a:off x="-617539" y="-652551"/>
            <a:ext cx="6664606" cy="3942692"/>
          </a:xfrm>
          <a:custGeom>
            <a:avLst/>
            <a:gdLst/>
            <a:ahLst/>
            <a:cxnLst/>
            <a:rect l="l" t="t" r="r" b="b"/>
            <a:pathLst>
              <a:path w="6664606" h="3942692">
                <a:moveTo>
                  <a:pt x="1046923" y="0"/>
                </a:moveTo>
                <a:lnTo>
                  <a:pt x="6664606" y="1491692"/>
                </a:lnTo>
                <a:lnTo>
                  <a:pt x="6664606" y="3860602"/>
                </a:lnTo>
                <a:cubicBezTo>
                  <a:pt x="6664606" y="3905939"/>
                  <a:pt x="6627853" y="3942692"/>
                  <a:pt x="6582516" y="3942692"/>
                </a:cubicBezTo>
                <a:lnTo>
                  <a:pt x="0" y="3942692"/>
                </a:lnTo>
                <a:close/>
              </a:path>
            </a:pathLst>
          </a:custGeom>
          <a:solidFill>
            <a:schemeClr val="bg1">
              <a:alpha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rot="20707748">
            <a:off x="6168153" y="-441831"/>
            <a:ext cx="3126510" cy="2426476"/>
          </a:xfrm>
          <a:custGeom>
            <a:avLst/>
            <a:gdLst/>
            <a:ahLst/>
            <a:cxnLst/>
            <a:rect l="l" t="t" r="r" b="b"/>
            <a:pathLst>
              <a:path w="3126510" h="2426476">
                <a:moveTo>
                  <a:pt x="0" y="0"/>
                </a:moveTo>
                <a:lnTo>
                  <a:pt x="3126510" y="830198"/>
                </a:lnTo>
                <a:lnTo>
                  <a:pt x="2702642" y="2426476"/>
                </a:lnTo>
                <a:lnTo>
                  <a:pt x="82091" y="2426476"/>
                </a:lnTo>
                <a:cubicBezTo>
                  <a:pt x="36754" y="2426475"/>
                  <a:pt x="1" y="2389722"/>
                  <a:pt x="1" y="2344385"/>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rot="20707748">
            <a:off x="7144098" y="2001564"/>
            <a:ext cx="2679455" cy="4946037"/>
          </a:xfrm>
          <a:custGeom>
            <a:avLst/>
            <a:gdLst/>
            <a:ahLst/>
            <a:cxnLst/>
            <a:rect l="l" t="t" r="r" b="b"/>
            <a:pathLst>
              <a:path w="2679455" h="4946037">
                <a:moveTo>
                  <a:pt x="2679455" y="0"/>
                </a:moveTo>
                <a:lnTo>
                  <a:pt x="1366108" y="4946037"/>
                </a:lnTo>
                <a:lnTo>
                  <a:pt x="0" y="4583288"/>
                </a:lnTo>
                <a:lnTo>
                  <a:pt x="0" y="82090"/>
                </a:lnTo>
                <a:cubicBezTo>
                  <a:pt x="0" y="36753"/>
                  <a:pt x="36753" y="0"/>
                  <a:pt x="82090" y="0"/>
                </a:cubicBez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rot="20707748">
            <a:off x="-205621" y="3323292"/>
            <a:ext cx="7378073" cy="4557796"/>
          </a:xfrm>
          <a:custGeom>
            <a:avLst/>
            <a:gdLst/>
            <a:ahLst/>
            <a:cxnLst/>
            <a:rect l="l" t="t" r="r" b="b"/>
            <a:pathLst>
              <a:path w="7378073" h="4557796">
                <a:moveTo>
                  <a:pt x="7327936" y="6451"/>
                </a:moveTo>
                <a:cubicBezTo>
                  <a:pt x="7357400" y="18913"/>
                  <a:pt x="7378073" y="48087"/>
                  <a:pt x="7378073" y="82090"/>
                </a:cubicBezTo>
                <a:lnTo>
                  <a:pt x="7378073" y="4557796"/>
                </a:lnTo>
                <a:lnTo>
                  <a:pt x="0" y="2598658"/>
                </a:lnTo>
                <a:lnTo>
                  <a:pt x="690034" y="0"/>
                </a:lnTo>
                <a:lnTo>
                  <a:pt x="7295983" y="0"/>
                </a:lnTo>
                <a:cubicBezTo>
                  <a:pt x="7307317" y="0"/>
                  <a:pt x="7318115" y="2297"/>
                  <a:pt x="7327936" y="6451"/>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900000">
            <a:off x="547834" y="3632676"/>
            <a:ext cx="5985159" cy="1606102"/>
          </a:xfrm>
        </p:spPr>
        <p:txBody>
          <a:bodyPr>
            <a:normAutofit/>
          </a:bodyPr>
          <a:lstStyle>
            <a:lvl1pPr>
              <a:lnSpc>
                <a:spcPts val="6000"/>
              </a:lnSpc>
              <a:defRPr sz="600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rot="-900000">
            <a:off x="2201145" y="5027230"/>
            <a:ext cx="4655297" cy="1128495"/>
          </a:xfrm>
        </p:spPr>
        <p:txBody>
          <a:bodyPr>
            <a:normAutofit/>
          </a:bodyPr>
          <a:lstStyle>
            <a:lvl1pPr marL="0" indent="0" algn="r">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rot="-900000">
            <a:off x="6741465" y="2313285"/>
            <a:ext cx="1524000" cy="365125"/>
          </a:xfrm>
        </p:spPr>
        <p:txBody>
          <a:bodyPr/>
          <a:lstStyle>
            <a:lvl1pPr algn="l">
              <a:defRPr sz="1800">
                <a:solidFill>
                  <a:schemeClr val="tx1"/>
                </a:solidFill>
              </a:defRPr>
            </a:lvl1pPr>
          </a:lstStyle>
          <a:p>
            <a:fld id="{2539EF48-D798-4A32-BFB6-317985929724}" type="datetimeFigureOut">
              <a:rPr lang="es-EC" smtClean="0"/>
              <a:t>11/12/2013</a:t>
            </a:fld>
            <a:endParaRPr lang="es-EC"/>
          </a:p>
        </p:txBody>
      </p:sp>
      <p:sp>
        <p:nvSpPr>
          <p:cNvPr id="5" name="Footer Placeholder 4"/>
          <p:cNvSpPr>
            <a:spLocks noGrp="1"/>
          </p:cNvSpPr>
          <p:nvPr>
            <p:ph type="ftr" sz="quarter" idx="11"/>
          </p:nvPr>
        </p:nvSpPr>
        <p:spPr>
          <a:xfrm rot="-900000">
            <a:off x="6551292" y="1528629"/>
            <a:ext cx="2465987" cy="365125"/>
          </a:xfrm>
        </p:spPr>
        <p:txBody>
          <a:bodyPr/>
          <a:lstStyle>
            <a:lvl1pPr>
              <a:defRPr>
                <a:solidFill>
                  <a:schemeClr val="tx1"/>
                </a:solidFill>
              </a:defRPr>
            </a:lvl1pPr>
          </a:lstStyle>
          <a:p>
            <a:endParaRPr lang="es-EC"/>
          </a:p>
        </p:txBody>
      </p:sp>
      <p:sp>
        <p:nvSpPr>
          <p:cNvPr id="6" name="Slide Number Placeholder 5"/>
          <p:cNvSpPr>
            <a:spLocks noGrp="1"/>
          </p:cNvSpPr>
          <p:nvPr>
            <p:ph type="sldNum" sz="quarter" idx="12"/>
          </p:nvPr>
        </p:nvSpPr>
        <p:spPr>
          <a:xfrm rot="-900000">
            <a:off x="6451719" y="1162062"/>
            <a:ext cx="2133600" cy="421038"/>
          </a:xfrm>
        </p:spPr>
        <p:txBody>
          <a:bodyPr anchor="ctr"/>
          <a:lstStyle>
            <a:lvl1pPr algn="l">
              <a:defRPr sz="2400">
                <a:solidFill>
                  <a:schemeClr val="tx1"/>
                </a:solidFill>
              </a:defRPr>
            </a:lvl1pPr>
          </a:lstStyle>
          <a:p>
            <a:fld id="{0C76C0C0-C017-41A7-B669-C6E5171DCE82}" type="slidenum">
              <a:rPr lang="es-EC" smtClean="0"/>
              <a:t>‹#›</a:t>
            </a:fld>
            <a:endParaRPr lang="es-EC"/>
          </a:p>
        </p:txBody>
      </p:sp>
    </p:spTree>
  </p:cSld>
  <p:clrMapOvr>
    <a:masterClrMapping/>
  </p:clrMapOv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12" name="Rounded Rectangle 11"/>
          <p:cNvSpPr/>
          <p:nvPr/>
        </p:nvSpPr>
        <p:spPr>
          <a:xfrm rot="20707748">
            <a:off x="-895918" y="-766298"/>
            <a:ext cx="8332816" cy="5894380"/>
          </a:xfrm>
          <a:custGeom>
            <a:avLst/>
            <a:gdLst/>
            <a:ahLst/>
            <a:cxnLst/>
            <a:rect l="l" t="t" r="r" b="b"/>
            <a:pathLst>
              <a:path w="8332816" h="5894380">
                <a:moveTo>
                  <a:pt x="1565164" y="0"/>
                </a:moveTo>
                <a:lnTo>
                  <a:pt x="8332816" y="1797049"/>
                </a:lnTo>
                <a:lnTo>
                  <a:pt x="8332816" y="5812290"/>
                </a:lnTo>
                <a:cubicBezTo>
                  <a:pt x="8332816" y="5857627"/>
                  <a:pt x="8296063" y="5894380"/>
                  <a:pt x="8250726" y="5894380"/>
                </a:cubicBezTo>
                <a:lnTo>
                  <a:pt x="0" y="5894380"/>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rot="20707748">
            <a:off x="64746" y="5089618"/>
            <a:ext cx="8528044" cy="2911464"/>
          </a:xfrm>
          <a:custGeom>
            <a:avLst/>
            <a:gdLst/>
            <a:ahLst/>
            <a:cxnLst/>
            <a:rect l="l" t="t" r="r" b="b"/>
            <a:pathLst>
              <a:path w="8528044" h="2911464">
                <a:moveTo>
                  <a:pt x="8477907" y="6451"/>
                </a:moveTo>
                <a:cubicBezTo>
                  <a:pt x="8507371" y="18913"/>
                  <a:pt x="8528044" y="48087"/>
                  <a:pt x="8528044" y="82090"/>
                </a:cubicBezTo>
                <a:lnTo>
                  <a:pt x="8528044" y="2911464"/>
                </a:lnTo>
                <a:lnTo>
                  <a:pt x="0" y="646970"/>
                </a:lnTo>
                <a:lnTo>
                  <a:pt x="171794" y="0"/>
                </a:lnTo>
                <a:lnTo>
                  <a:pt x="8445954" y="0"/>
                </a:lnTo>
                <a:cubicBezTo>
                  <a:pt x="8457288" y="0"/>
                  <a:pt x="8468086" y="2297"/>
                  <a:pt x="8477907" y="6451"/>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rot="20707748">
            <a:off x="8533928" y="3839503"/>
            <a:ext cx="1011244" cy="2994350"/>
          </a:xfrm>
          <a:custGeom>
            <a:avLst/>
            <a:gdLst/>
            <a:ahLst/>
            <a:cxnLst/>
            <a:rect l="l" t="t" r="r" b="b"/>
            <a:pathLst>
              <a:path w="1011244" h="2994350">
                <a:moveTo>
                  <a:pt x="1011244" y="0"/>
                </a:moveTo>
                <a:lnTo>
                  <a:pt x="216140" y="2994350"/>
                </a:lnTo>
                <a:lnTo>
                  <a:pt x="0" y="2936957"/>
                </a:lnTo>
                <a:lnTo>
                  <a:pt x="0" y="82090"/>
                </a:lnTo>
                <a:cubicBezTo>
                  <a:pt x="0" y="36753"/>
                  <a:pt x="36753" y="0"/>
                  <a:pt x="82090" y="0"/>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rot="20707748">
            <a:off x="7588490" y="-321837"/>
            <a:ext cx="1976541" cy="4072806"/>
          </a:xfrm>
          <a:custGeom>
            <a:avLst/>
            <a:gdLst/>
            <a:ahLst/>
            <a:cxnLst/>
            <a:rect l="l" t="t" r="r" b="b"/>
            <a:pathLst>
              <a:path w="1976541" h="4072806">
                <a:moveTo>
                  <a:pt x="0" y="0"/>
                </a:moveTo>
                <a:lnTo>
                  <a:pt x="1976541" y="524841"/>
                </a:lnTo>
                <a:lnTo>
                  <a:pt x="1034432" y="4072806"/>
                </a:lnTo>
                <a:lnTo>
                  <a:pt x="82090" y="4072806"/>
                </a:lnTo>
                <a:cubicBezTo>
                  <a:pt x="36753" y="4072806"/>
                  <a:pt x="0" y="4036053"/>
                  <a:pt x="0" y="3990716"/>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900000">
            <a:off x="3183882" y="4760430"/>
            <a:ext cx="5004753" cy="1299542"/>
          </a:xfrm>
        </p:spPr>
        <p:txBody>
          <a:bodyPr anchor="t"/>
          <a:lstStyle/>
          <a:p>
            <a:r>
              <a:rPr lang="en-US" smtClean="0"/>
              <a:t>Click to edit Master title style</a:t>
            </a:r>
            <a:endParaRPr lang="en-US"/>
          </a:p>
        </p:txBody>
      </p:sp>
      <p:sp>
        <p:nvSpPr>
          <p:cNvPr id="3" name="Vertical Text Placeholder 2"/>
          <p:cNvSpPr>
            <a:spLocks noGrp="1"/>
          </p:cNvSpPr>
          <p:nvPr>
            <p:ph type="body" orient="vert" idx="1"/>
          </p:nvPr>
        </p:nvSpPr>
        <p:spPr>
          <a:xfrm rot="-900000">
            <a:off x="781854" y="984581"/>
            <a:ext cx="6581279" cy="360475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rot="-900000">
            <a:off x="6996405" y="6238502"/>
            <a:ext cx="1524000" cy="365125"/>
          </a:xfrm>
        </p:spPr>
        <p:txBody>
          <a:bodyPr/>
          <a:lstStyle/>
          <a:p>
            <a:fld id="{2539EF48-D798-4A32-BFB6-317985929724}" type="datetimeFigureOut">
              <a:rPr lang="es-EC" smtClean="0"/>
              <a:t>11/12/2013</a:t>
            </a:fld>
            <a:endParaRPr lang="es-EC"/>
          </a:p>
        </p:txBody>
      </p:sp>
      <p:sp>
        <p:nvSpPr>
          <p:cNvPr id="5" name="Footer Placeholder 4"/>
          <p:cNvSpPr>
            <a:spLocks noGrp="1"/>
          </p:cNvSpPr>
          <p:nvPr>
            <p:ph type="ftr" sz="quarter" idx="11"/>
          </p:nvPr>
        </p:nvSpPr>
        <p:spPr>
          <a:xfrm rot="-900000">
            <a:off x="5321849" y="6094794"/>
            <a:ext cx="3124200" cy="365125"/>
          </a:xfrm>
        </p:spPr>
        <p:txBody>
          <a:bodyPr/>
          <a:lstStyle>
            <a:lvl1pPr algn="r">
              <a:defRPr/>
            </a:lvl1pPr>
          </a:lstStyle>
          <a:p>
            <a:endParaRPr lang="es-EC"/>
          </a:p>
        </p:txBody>
      </p:sp>
      <p:sp>
        <p:nvSpPr>
          <p:cNvPr id="6" name="Slide Number Placeholder 5"/>
          <p:cNvSpPr>
            <a:spLocks noGrp="1"/>
          </p:cNvSpPr>
          <p:nvPr>
            <p:ph type="sldNum" sz="quarter" idx="12"/>
          </p:nvPr>
        </p:nvSpPr>
        <p:spPr>
          <a:xfrm rot="-900000">
            <a:off x="8182730" y="3246937"/>
            <a:ext cx="907445" cy="365125"/>
          </a:xfrm>
        </p:spPr>
        <p:txBody>
          <a:bodyPr/>
          <a:lstStyle>
            <a:lvl1pPr algn="l">
              <a:defRPr/>
            </a:lvl1pPr>
          </a:lstStyle>
          <a:p>
            <a:fld id="{0C76C0C0-C017-41A7-B669-C6E5171DCE82}" type="slidenum">
              <a:rPr lang="es-EC" smtClean="0"/>
              <a:t>‹#›</a:t>
            </a:fld>
            <a:endParaRPr lang="es-EC"/>
          </a:p>
        </p:txBody>
      </p:sp>
    </p:spTree>
  </p:cSld>
  <p:clrMapOvr>
    <a:masterClrMapping/>
  </p:clrMapOvr>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12" name="Rounded Rectangle 11"/>
          <p:cNvSpPr/>
          <p:nvPr/>
        </p:nvSpPr>
        <p:spPr>
          <a:xfrm rot="20707748">
            <a:off x="-882907" y="-626065"/>
            <a:ext cx="7440156" cy="7347127"/>
          </a:xfrm>
          <a:custGeom>
            <a:avLst/>
            <a:gdLst/>
            <a:ahLst/>
            <a:cxnLst/>
            <a:rect l="l" t="t" r="r" b="b"/>
            <a:pathLst>
              <a:path w="7440156" h="7347127">
                <a:moveTo>
                  <a:pt x="1760047" y="0"/>
                </a:moveTo>
                <a:lnTo>
                  <a:pt x="7440156" y="1508269"/>
                </a:lnTo>
                <a:lnTo>
                  <a:pt x="7440156" y="7265037"/>
                </a:lnTo>
                <a:cubicBezTo>
                  <a:pt x="7440156" y="7310374"/>
                  <a:pt x="7403403" y="7347127"/>
                  <a:pt x="7358066" y="7347127"/>
                </a:cubicBezTo>
                <a:lnTo>
                  <a:pt x="2707078" y="7347127"/>
                </a:lnTo>
                <a:lnTo>
                  <a:pt x="0" y="6628304"/>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rot="20707748">
            <a:off x="3227235" y="6274264"/>
            <a:ext cx="4396677" cy="1167472"/>
          </a:xfrm>
          <a:custGeom>
            <a:avLst/>
            <a:gdLst/>
            <a:ahLst/>
            <a:cxnLst/>
            <a:rect l="l" t="t" r="r" b="b"/>
            <a:pathLst>
              <a:path w="4396677" h="1167472">
                <a:moveTo>
                  <a:pt x="4346539" y="6451"/>
                </a:moveTo>
                <a:cubicBezTo>
                  <a:pt x="4376003" y="18913"/>
                  <a:pt x="4396677" y="48087"/>
                  <a:pt x="4396677" y="82090"/>
                </a:cubicBezTo>
                <a:lnTo>
                  <a:pt x="4396677" y="1167472"/>
                </a:lnTo>
                <a:lnTo>
                  <a:pt x="0" y="0"/>
                </a:lnTo>
                <a:lnTo>
                  <a:pt x="4314586" y="0"/>
                </a:lnTo>
                <a:cubicBezTo>
                  <a:pt x="4325920" y="0"/>
                  <a:pt x="4336718" y="2297"/>
                  <a:pt x="4346539" y="6451"/>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rot="20707748">
            <a:off x="7659524" y="5459724"/>
            <a:ext cx="1710569" cy="1538689"/>
          </a:xfrm>
          <a:custGeom>
            <a:avLst/>
            <a:gdLst/>
            <a:ahLst/>
            <a:cxnLst/>
            <a:rect l="l" t="t" r="r" b="b"/>
            <a:pathLst>
              <a:path w="1710569" h="1538689">
                <a:moveTo>
                  <a:pt x="1710569" y="1"/>
                </a:moveTo>
                <a:lnTo>
                  <a:pt x="1301993" y="1538689"/>
                </a:lnTo>
                <a:lnTo>
                  <a:pt x="0" y="1192965"/>
                </a:lnTo>
                <a:lnTo>
                  <a:pt x="0" y="82090"/>
                </a:lnTo>
                <a:cubicBezTo>
                  <a:pt x="0" y="36753"/>
                  <a:pt x="36753" y="0"/>
                  <a:pt x="82090" y="0"/>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rot="20707748">
            <a:off x="6666426" y="-490731"/>
            <a:ext cx="3065776" cy="5811871"/>
          </a:xfrm>
          <a:custGeom>
            <a:avLst/>
            <a:gdLst/>
            <a:ahLst/>
            <a:cxnLst/>
            <a:rect l="l" t="t" r="r" b="b"/>
            <a:pathLst>
              <a:path w="3065776" h="5811871">
                <a:moveTo>
                  <a:pt x="0" y="0"/>
                </a:moveTo>
                <a:lnTo>
                  <a:pt x="3065776" y="814071"/>
                </a:lnTo>
                <a:lnTo>
                  <a:pt x="1738684" y="5811871"/>
                </a:lnTo>
                <a:lnTo>
                  <a:pt x="82090" y="5811871"/>
                </a:lnTo>
                <a:cubicBezTo>
                  <a:pt x="36753" y="5811871"/>
                  <a:pt x="0" y="5775118"/>
                  <a:pt x="0" y="5729781"/>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rot="-900000">
            <a:off x="6793335" y="511413"/>
            <a:ext cx="1435608" cy="481888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rot="-900000">
            <a:off x="967762" y="1075673"/>
            <a:ext cx="5398955" cy="508826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rot="-900000">
            <a:off x="7754112" y="5888736"/>
            <a:ext cx="1243584" cy="365125"/>
          </a:xfrm>
        </p:spPr>
        <p:txBody>
          <a:bodyPr/>
          <a:lstStyle>
            <a:lvl1pPr algn="l">
              <a:defRPr/>
            </a:lvl1pPr>
          </a:lstStyle>
          <a:p>
            <a:fld id="{2539EF48-D798-4A32-BFB6-317985929724}" type="datetimeFigureOut">
              <a:rPr lang="es-EC" smtClean="0"/>
              <a:t>11/12/2013</a:t>
            </a:fld>
            <a:endParaRPr lang="es-EC"/>
          </a:p>
        </p:txBody>
      </p:sp>
      <p:sp>
        <p:nvSpPr>
          <p:cNvPr id="5" name="Footer Placeholder 4"/>
          <p:cNvSpPr>
            <a:spLocks noGrp="1"/>
          </p:cNvSpPr>
          <p:nvPr>
            <p:ph type="ftr" sz="quarter" idx="11"/>
          </p:nvPr>
        </p:nvSpPr>
        <p:spPr>
          <a:xfrm rot="-900000">
            <a:off x="4997808" y="6188244"/>
            <a:ext cx="2380306" cy="365125"/>
          </a:xfrm>
        </p:spPr>
        <p:txBody>
          <a:bodyPr/>
          <a:lstStyle>
            <a:lvl1pPr algn="r">
              <a:defRPr/>
            </a:lvl1pPr>
          </a:lstStyle>
          <a:p>
            <a:endParaRPr lang="es-EC"/>
          </a:p>
        </p:txBody>
      </p:sp>
      <p:sp>
        <p:nvSpPr>
          <p:cNvPr id="6" name="Slide Number Placeholder 5"/>
          <p:cNvSpPr>
            <a:spLocks noGrp="1"/>
          </p:cNvSpPr>
          <p:nvPr>
            <p:ph type="sldNum" sz="quarter" idx="12"/>
          </p:nvPr>
        </p:nvSpPr>
        <p:spPr>
          <a:xfrm rot="-900000">
            <a:off x="7690104" y="5641848"/>
            <a:ext cx="1243584" cy="365125"/>
          </a:xfrm>
        </p:spPr>
        <p:txBody>
          <a:bodyPr/>
          <a:lstStyle>
            <a:lvl1pPr algn="l">
              <a:defRPr/>
            </a:lvl1pPr>
          </a:lstStyle>
          <a:p>
            <a:fld id="{0C76C0C0-C017-41A7-B669-C6E5171DCE82}" type="slidenum">
              <a:rPr lang="es-EC" smtClean="0"/>
              <a:t>‹#›</a:t>
            </a:fld>
            <a:endParaRPr lang="es-EC"/>
          </a:p>
        </p:txBody>
      </p:sp>
    </p:spTree>
  </p:cSld>
  <p:clrMapOvr>
    <a:masterClrMapping/>
  </p:clrMapOv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9" name="Rounded Rectangle 8"/>
          <p:cNvSpPr/>
          <p:nvPr/>
        </p:nvSpPr>
        <p:spPr>
          <a:xfrm rot="907748">
            <a:off x="-865440" y="850599"/>
            <a:ext cx="3615441" cy="6151724"/>
          </a:xfrm>
          <a:custGeom>
            <a:avLst/>
            <a:gdLst/>
            <a:ahLst/>
            <a:cxnLst/>
            <a:rect l="l" t="t" r="r" b="b"/>
            <a:pathLst>
              <a:path w="3615441" h="6151724">
                <a:moveTo>
                  <a:pt x="0" y="0"/>
                </a:moveTo>
                <a:lnTo>
                  <a:pt x="3533351" y="0"/>
                </a:lnTo>
                <a:cubicBezTo>
                  <a:pt x="3578688" y="0"/>
                  <a:pt x="3615441" y="36753"/>
                  <a:pt x="3615441" y="82090"/>
                </a:cubicBezTo>
                <a:lnTo>
                  <a:pt x="3615441" y="5623909"/>
                </a:lnTo>
                <a:lnTo>
                  <a:pt x="1663219" y="6151724"/>
                </a:ln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rot="907748">
            <a:off x="17749" y="-511509"/>
            <a:ext cx="3735394" cy="1387781"/>
          </a:xfrm>
          <a:custGeom>
            <a:avLst/>
            <a:gdLst/>
            <a:ahLst/>
            <a:cxnLst/>
            <a:rect l="l" t="t" r="r" b="b"/>
            <a:pathLst>
              <a:path w="3735394" h="1387781">
                <a:moveTo>
                  <a:pt x="0" y="1009924"/>
                </a:moveTo>
                <a:lnTo>
                  <a:pt x="3735394" y="0"/>
                </a:lnTo>
                <a:lnTo>
                  <a:pt x="3735394" y="1305691"/>
                </a:lnTo>
                <a:cubicBezTo>
                  <a:pt x="3735394" y="1351028"/>
                  <a:pt x="3698641" y="1387781"/>
                  <a:pt x="3653304" y="1387781"/>
                </a:cubicBezTo>
                <a:lnTo>
                  <a:pt x="102160" y="1387781"/>
                </a:ln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rot="907748">
            <a:off x="2146801" y="6590199"/>
            <a:ext cx="1981025" cy="535602"/>
          </a:xfrm>
          <a:custGeom>
            <a:avLst/>
            <a:gdLst/>
            <a:ahLst/>
            <a:cxnLst/>
            <a:rect l="l" t="t" r="r" b="b"/>
            <a:pathLst>
              <a:path w="1981025" h="535602">
                <a:moveTo>
                  <a:pt x="50137" y="6451"/>
                </a:moveTo>
                <a:cubicBezTo>
                  <a:pt x="59958" y="2297"/>
                  <a:pt x="70756" y="0"/>
                  <a:pt x="82090" y="0"/>
                </a:cubicBezTo>
                <a:lnTo>
                  <a:pt x="1981025" y="0"/>
                </a:lnTo>
                <a:lnTo>
                  <a:pt x="0" y="535602"/>
                </a:lnTo>
                <a:lnTo>
                  <a:pt x="0" y="82090"/>
                </a:lnTo>
                <a:cubicBezTo>
                  <a:pt x="0" y="48087"/>
                  <a:pt x="20674" y="18913"/>
                  <a:pt x="50137" y="6451"/>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rot="907748">
            <a:off x="3185141" y="-553633"/>
            <a:ext cx="6782931" cy="7826540"/>
          </a:xfrm>
          <a:custGeom>
            <a:avLst/>
            <a:gdLst/>
            <a:ahLst/>
            <a:cxnLst/>
            <a:rect l="l" t="t" r="r" b="b"/>
            <a:pathLst>
              <a:path w="6782931" h="7826540">
                <a:moveTo>
                  <a:pt x="0" y="1349945"/>
                </a:moveTo>
                <a:lnTo>
                  <a:pt x="4993024" y="0"/>
                </a:lnTo>
                <a:lnTo>
                  <a:pt x="6782931" y="6620302"/>
                </a:lnTo>
                <a:lnTo>
                  <a:pt x="2321435" y="7826540"/>
                </a:lnTo>
                <a:lnTo>
                  <a:pt x="82090" y="7826540"/>
                </a:lnTo>
                <a:cubicBezTo>
                  <a:pt x="36753" y="7826540"/>
                  <a:pt x="0" y="7789787"/>
                  <a:pt x="0" y="7744450"/>
                </a:cubicBez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4500000">
            <a:off x="-633894" y="2921988"/>
            <a:ext cx="5064953" cy="1695631"/>
          </a:xfrm>
        </p:spPr>
        <p:txBody>
          <a:bodyPr/>
          <a:lstStyle/>
          <a:p>
            <a:r>
              <a:rPr lang="en-US" smtClean="0"/>
              <a:t>Click to edit Master title style</a:t>
            </a:r>
            <a:endParaRPr lang="en-US"/>
          </a:p>
        </p:txBody>
      </p:sp>
      <p:sp>
        <p:nvSpPr>
          <p:cNvPr id="3" name="Content Placeholder 2"/>
          <p:cNvSpPr>
            <a:spLocks noGrp="1"/>
          </p:cNvSpPr>
          <p:nvPr>
            <p:ph idx="1"/>
          </p:nvPr>
        </p:nvSpPr>
        <p:spPr>
          <a:xfrm rot="900000">
            <a:off x="3479028" y="959716"/>
            <a:ext cx="4658735" cy="5077623"/>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rot="900000">
            <a:off x="1690988" y="608314"/>
            <a:ext cx="1789355" cy="365125"/>
          </a:xfrm>
        </p:spPr>
        <p:txBody>
          <a:bodyPr/>
          <a:lstStyle/>
          <a:p>
            <a:fld id="{2539EF48-D798-4A32-BFB6-317985929724}" type="datetimeFigureOut">
              <a:rPr lang="es-EC" smtClean="0"/>
              <a:t>11/12/2013</a:t>
            </a:fld>
            <a:endParaRPr lang="es-EC"/>
          </a:p>
        </p:txBody>
      </p:sp>
      <p:sp>
        <p:nvSpPr>
          <p:cNvPr id="5" name="Footer Placeholder 4"/>
          <p:cNvSpPr>
            <a:spLocks noGrp="1"/>
          </p:cNvSpPr>
          <p:nvPr>
            <p:ph type="ftr" sz="quarter" idx="11"/>
          </p:nvPr>
        </p:nvSpPr>
        <p:spPr>
          <a:xfrm rot="900000">
            <a:off x="3103620" y="6177546"/>
            <a:ext cx="2392237" cy="365125"/>
          </a:xfrm>
        </p:spPr>
        <p:txBody>
          <a:bodyPr/>
          <a:lstStyle/>
          <a:p>
            <a:endParaRPr lang="es-EC"/>
          </a:p>
        </p:txBody>
      </p:sp>
      <p:sp>
        <p:nvSpPr>
          <p:cNvPr id="6" name="Slide Number Placeholder 5"/>
          <p:cNvSpPr>
            <a:spLocks noGrp="1"/>
          </p:cNvSpPr>
          <p:nvPr>
            <p:ph type="sldNum" sz="quarter" idx="12"/>
          </p:nvPr>
        </p:nvSpPr>
        <p:spPr>
          <a:xfrm rot="900000">
            <a:off x="1265370" y="300797"/>
            <a:ext cx="2287319" cy="365125"/>
          </a:xfrm>
        </p:spPr>
        <p:txBody>
          <a:bodyPr/>
          <a:lstStyle/>
          <a:p>
            <a:fld id="{0C76C0C0-C017-41A7-B669-C6E5171DCE82}" type="slidenum">
              <a:rPr lang="es-EC" smtClean="0"/>
              <a:t>‹#›</a:t>
            </a:fld>
            <a:endParaRPr lang="es-EC"/>
          </a:p>
        </p:txBody>
      </p:sp>
    </p:spTree>
  </p:cSld>
  <p:clrMapOvr>
    <a:masterClrMapping/>
  </p:clrMapOv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17" name="Rounded Rectangle 16"/>
          <p:cNvSpPr/>
          <p:nvPr/>
        </p:nvSpPr>
        <p:spPr>
          <a:xfrm rot="900000">
            <a:off x="-57216" y="-1017685"/>
            <a:ext cx="7411427" cy="3438177"/>
          </a:xfrm>
          <a:custGeom>
            <a:avLst/>
            <a:gdLst/>
            <a:ahLst/>
            <a:cxnLst/>
            <a:rect l="l" t="t" r="r" b="b"/>
            <a:pathLst>
              <a:path w="7411427" h="3438177">
                <a:moveTo>
                  <a:pt x="0" y="1985886"/>
                </a:moveTo>
                <a:lnTo>
                  <a:pt x="7411427" y="0"/>
                </a:lnTo>
                <a:lnTo>
                  <a:pt x="7411427" y="3356087"/>
                </a:lnTo>
                <a:cubicBezTo>
                  <a:pt x="7411427" y="3401424"/>
                  <a:pt x="7374674" y="3438177"/>
                  <a:pt x="7329337" y="3438177"/>
                </a:cubicBezTo>
                <a:lnTo>
                  <a:pt x="389140" y="3438177"/>
                </a:ln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rot="900000">
            <a:off x="-776641" y="2417820"/>
            <a:ext cx="6998365" cy="5080081"/>
          </a:xfrm>
          <a:custGeom>
            <a:avLst/>
            <a:gdLst/>
            <a:ahLst/>
            <a:cxnLst/>
            <a:rect l="l" t="t" r="r" b="b"/>
            <a:pathLst>
              <a:path w="6998365" h="5080081">
                <a:moveTo>
                  <a:pt x="0" y="0"/>
                </a:moveTo>
                <a:lnTo>
                  <a:pt x="6916275" y="0"/>
                </a:lnTo>
                <a:cubicBezTo>
                  <a:pt x="6961612" y="0"/>
                  <a:pt x="6998365" y="36753"/>
                  <a:pt x="6998365" y="82090"/>
                </a:cubicBezTo>
                <a:lnTo>
                  <a:pt x="6998365" y="3569608"/>
                </a:lnTo>
                <a:lnTo>
                  <a:pt x="1361203" y="5080081"/>
                </a:ln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rot="900000">
            <a:off x="6338067" y="3775812"/>
            <a:ext cx="3102275" cy="3544033"/>
          </a:xfrm>
          <a:custGeom>
            <a:avLst/>
            <a:gdLst/>
            <a:ahLst/>
            <a:cxnLst/>
            <a:rect l="l" t="t" r="r" b="b"/>
            <a:pathLst>
              <a:path w="3102275" h="3544033">
                <a:moveTo>
                  <a:pt x="50137" y="6451"/>
                </a:moveTo>
                <a:cubicBezTo>
                  <a:pt x="59958" y="2297"/>
                  <a:pt x="70756" y="0"/>
                  <a:pt x="82090" y="0"/>
                </a:cubicBezTo>
                <a:lnTo>
                  <a:pt x="2375388" y="0"/>
                </a:lnTo>
                <a:lnTo>
                  <a:pt x="3102275" y="2712781"/>
                </a:lnTo>
                <a:lnTo>
                  <a:pt x="0" y="3544033"/>
                </a:lnTo>
                <a:lnTo>
                  <a:pt x="0" y="82090"/>
                </a:lnTo>
                <a:cubicBezTo>
                  <a:pt x="0" y="48087"/>
                  <a:pt x="20673" y="18913"/>
                  <a:pt x="50137" y="6451"/>
                </a:cubicBez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ounded Rectangle 19"/>
          <p:cNvSpPr/>
          <p:nvPr/>
        </p:nvSpPr>
        <p:spPr>
          <a:xfrm rot="900000">
            <a:off x="7327879" y="-104312"/>
            <a:ext cx="2350627" cy="3820866"/>
          </a:xfrm>
          <a:custGeom>
            <a:avLst/>
            <a:gdLst/>
            <a:ahLst/>
            <a:cxnLst/>
            <a:rect l="l" t="t" r="r" b="b"/>
            <a:pathLst>
              <a:path w="2350627" h="3820866">
                <a:moveTo>
                  <a:pt x="1" y="355523"/>
                </a:moveTo>
                <a:lnTo>
                  <a:pt x="1326829" y="0"/>
                </a:lnTo>
                <a:lnTo>
                  <a:pt x="2350627" y="3820866"/>
                </a:lnTo>
                <a:lnTo>
                  <a:pt x="82091" y="3820866"/>
                </a:lnTo>
                <a:cubicBezTo>
                  <a:pt x="36754" y="3820866"/>
                  <a:pt x="1" y="3784113"/>
                  <a:pt x="0" y="3738776"/>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900000">
            <a:off x="534986" y="2921829"/>
            <a:ext cx="5690855" cy="1570680"/>
          </a:xfrm>
        </p:spPr>
        <p:txBody>
          <a:bodyPr anchor="b">
            <a:noAutofit/>
          </a:bodyPr>
          <a:lstStyle>
            <a:lvl1pPr algn="r">
              <a:defRPr sz="48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rot="900000">
            <a:off x="537849" y="4494201"/>
            <a:ext cx="5271544" cy="1500187"/>
          </a:xfrm>
        </p:spPr>
        <p:txBody>
          <a:bodyPr anchor="t">
            <a:normAutofit/>
          </a:bodyPr>
          <a:lstStyle>
            <a:lvl1pPr marL="0" indent="0" algn="r">
              <a:buNone/>
              <a:defRPr sz="24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rot="900000">
            <a:off x="6878368" y="3761385"/>
            <a:ext cx="1524000" cy="365125"/>
          </a:xfrm>
        </p:spPr>
        <p:txBody>
          <a:bodyPr/>
          <a:lstStyle>
            <a:lvl1pPr algn="l">
              <a:defRPr/>
            </a:lvl1pPr>
          </a:lstStyle>
          <a:p>
            <a:fld id="{2539EF48-D798-4A32-BFB6-317985929724}" type="datetimeFigureOut">
              <a:rPr lang="es-EC" smtClean="0"/>
              <a:t>11/12/2013</a:t>
            </a:fld>
            <a:endParaRPr lang="es-EC"/>
          </a:p>
        </p:txBody>
      </p:sp>
      <p:sp>
        <p:nvSpPr>
          <p:cNvPr id="5" name="Footer Placeholder 4"/>
          <p:cNvSpPr>
            <a:spLocks noGrp="1"/>
          </p:cNvSpPr>
          <p:nvPr>
            <p:ph type="ftr" sz="quarter" idx="11"/>
          </p:nvPr>
        </p:nvSpPr>
        <p:spPr>
          <a:xfrm rot="900000">
            <a:off x="7056965" y="3170795"/>
            <a:ext cx="1926305" cy="365125"/>
          </a:xfrm>
        </p:spPr>
        <p:txBody>
          <a:bodyPr/>
          <a:lstStyle/>
          <a:p>
            <a:endParaRPr lang="es-EC"/>
          </a:p>
        </p:txBody>
      </p:sp>
      <p:sp>
        <p:nvSpPr>
          <p:cNvPr id="6" name="Slide Number Placeholder 5"/>
          <p:cNvSpPr>
            <a:spLocks noGrp="1"/>
          </p:cNvSpPr>
          <p:nvPr>
            <p:ph type="sldNum" sz="quarter" idx="12"/>
          </p:nvPr>
        </p:nvSpPr>
        <p:spPr>
          <a:xfrm rot="900000" flipH="1">
            <a:off x="7176363" y="2661157"/>
            <a:ext cx="683979" cy="365125"/>
          </a:xfrm>
        </p:spPr>
        <p:txBody>
          <a:bodyPr/>
          <a:lstStyle>
            <a:lvl1pPr algn="l">
              <a:defRPr/>
            </a:lvl1pPr>
          </a:lstStyle>
          <a:p>
            <a:fld id="{0C76C0C0-C017-41A7-B669-C6E5171DCE82}" type="slidenum">
              <a:rPr lang="es-EC" smtClean="0"/>
              <a:t>‹#›</a:t>
            </a:fld>
            <a:endParaRPr lang="es-EC"/>
          </a:p>
        </p:txBody>
      </p:sp>
    </p:spTree>
  </p:cSld>
  <p:clrMapOvr>
    <a:masterClrMapping/>
  </p:clrMapOv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17" name="Rounded Rectangle 16"/>
          <p:cNvSpPr/>
          <p:nvPr/>
        </p:nvSpPr>
        <p:spPr>
          <a:xfrm rot="20707748">
            <a:off x="-883225" y="-625990"/>
            <a:ext cx="7439907" cy="7344599"/>
          </a:xfrm>
          <a:custGeom>
            <a:avLst/>
            <a:gdLst/>
            <a:ahLst/>
            <a:cxnLst/>
            <a:rect l="l" t="t" r="r" b="b"/>
            <a:pathLst>
              <a:path w="7439907" h="7344599">
                <a:moveTo>
                  <a:pt x="1760047" y="0"/>
                </a:moveTo>
                <a:lnTo>
                  <a:pt x="7439906" y="1508202"/>
                </a:lnTo>
                <a:lnTo>
                  <a:pt x="7439907" y="7262509"/>
                </a:lnTo>
                <a:cubicBezTo>
                  <a:pt x="7439906" y="7307846"/>
                  <a:pt x="7403153" y="7344599"/>
                  <a:pt x="7357816" y="7344599"/>
                </a:cubicBezTo>
                <a:lnTo>
                  <a:pt x="2697558" y="7344599"/>
                </a:lnTo>
                <a:lnTo>
                  <a:pt x="0" y="6628303"/>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rot="20707748">
            <a:off x="3237537" y="6275496"/>
            <a:ext cx="4387395" cy="1165008"/>
          </a:xfrm>
          <a:custGeom>
            <a:avLst/>
            <a:gdLst/>
            <a:ahLst/>
            <a:cxnLst/>
            <a:rect l="l" t="t" r="r" b="b"/>
            <a:pathLst>
              <a:path w="4387395" h="1165008">
                <a:moveTo>
                  <a:pt x="4337258" y="6451"/>
                </a:moveTo>
                <a:cubicBezTo>
                  <a:pt x="4366722" y="18913"/>
                  <a:pt x="4387395" y="48087"/>
                  <a:pt x="4387395" y="82090"/>
                </a:cubicBezTo>
                <a:lnTo>
                  <a:pt x="4387395" y="1165008"/>
                </a:lnTo>
                <a:lnTo>
                  <a:pt x="0" y="0"/>
                </a:lnTo>
                <a:lnTo>
                  <a:pt x="4305305" y="0"/>
                </a:lnTo>
                <a:cubicBezTo>
                  <a:pt x="4316639" y="0"/>
                  <a:pt x="4327437" y="2297"/>
                  <a:pt x="4337258" y="6451"/>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rot="20707748">
            <a:off x="7660698" y="5462349"/>
            <a:ext cx="1709024" cy="1536003"/>
          </a:xfrm>
          <a:custGeom>
            <a:avLst/>
            <a:gdLst/>
            <a:ahLst/>
            <a:cxnLst/>
            <a:rect l="l" t="t" r="r" b="b"/>
            <a:pathLst>
              <a:path w="1709024" h="1536003">
                <a:moveTo>
                  <a:pt x="1709024" y="0"/>
                </a:moveTo>
                <a:lnTo>
                  <a:pt x="1301161" y="1536003"/>
                </a:lnTo>
                <a:lnTo>
                  <a:pt x="0" y="1190500"/>
                </a:lnTo>
                <a:lnTo>
                  <a:pt x="0" y="82090"/>
                </a:lnTo>
                <a:cubicBezTo>
                  <a:pt x="0" y="36753"/>
                  <a:pt x="36753" y="0"/>
                  <a:pt x="82090" y="0"/>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rot="20707748">
            <a:off x="6667944" y="-490547"/>
            <a:ext cx="3064333" cy="5811872"/>
          </a:xfrm>
          <a:custGeom>
            <a:avLst/>
            <a:gdLst/>
            <a:ahLst/>
            <a:cxnLst/>
            <a:rect l="l" t="t" r="r" b="b"/>
            <a:pathLst>
              <a:path w="3064333" h="5811872">
                <a:moveTo>
                  <a:pt x="0" y="0"/>
                </a:moveTo>
                <a:lnTo>
                  <a:pt x="3064333" y="813688"/>
                </a:lnTo>
                <a:lnTo>
                  <a:pt x="1737140" y="5811872"/>
                </a:lnTo>
                <a:lnTo>
                  <a:pt x="82090" y="5811872"/>
                </a:lnTo>
                <a:cubicBezTo>
                  <a:pt x="36753" y="5811872"/>
                  <a:pt x="0" y="5775119"/>
                  <a:pt x="0" y="5729782"/>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4500000">
            <a:off x="5171893" y="2231024"/>
            <a:ext cx="4820301" cy="1436159"/>
          </a:xfrm>
        </p:spPr>
        <p:txBody>
          <a:bodyPr/>
          <a:lstStyle/>
          <a:p>
            <a:r>
              <a:rPr lang="en-US" smtClean="0"/>
              <a:t>Click to edit Master title style</a:t>
            </a:r>
            <a:endParaRPr lang="en-US"/>
          </a:p>
        </p:txBody>
      </p:sp>
      <p:sp>
        <p:nvSpPr>
          <p:cNvPr id="3" name="Content Placeholder 2"/>
          <p:cNvSpPr>
            <a:spLocks noGrp="1"/>
          </p:cNvSpPr>
          <p:nvPr>
            <p:ph sz="half" idx="1"/>
          </p:nvPr>
        </p:nvSpPr>
        <p:spPr>
          <a:xfrm rot="-900000">
            <a:off x="1014439" y="1335061"/>
            <a:ext cx="2578608" cy="4839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rot="-900000">
            <a:off x="3701032" y="618005"/>
            <a:ext cx="2580010" cy="4837176"/>
          </a:xfrm>
        </p:spPr>
        <p:txBody>
          <a:bodyPr anchor="t"/>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rot="-900000">
            <a:off x="7755919" y="5887412"/>
            <a:ext cx="1241980" cy="365125"/>
          </a:xfrm>
        </p:spPr>
        <p:txBody>
          <a:bodyPr/>
          <a:lstStyle>
            <a:lvl1pPr algn="l">
              <a:defRPr/>
            </a:lvl1pPr>
          </a:lstStyle>
          <a:p>
            <a:fld id="{2539EF48-D798-4A32-BFB6-317985929724}" type="datetimeFigureOut">
              <a:rPr lang="es-EC" smtClean="0"/>
              <a:t>11/12/2013</a:t>
            </a:fld>
            <a:endParaRPr lang="es-EC"/>
          </a:p>
        </p:txBody>
      </p:sp>
      <p:sp>
        <p:nvSpPr>
          <p:cNvPr id="6" name="Footer Placeholder 5"/>
          <p:cNvSpPr>
            <a:spLocks noGrp="1"/>
          </p:cNvSpPr>
          <p:nvPr>
            <p:ph type="ftr" sz="quarter" idx="11"/>
          </p:nvPr>
        </p:nvSpPr>
        <p:spPr>
          <a:xfrm rot="-900000">
            <a:off x="4054658" y="5494374"/>
            <a:ext cx="3124200" cy="365125"/>
          </a:xfrm>
        </p:spPr>
        <p:txBody>
          <a:bodyPr/>
          <a:lstStyle>
            <a:lvl1pPr algn="r">
              <a:defRPr/>
            </a:lvl1pPr>
          </a:lstStyle>
          <a:p>
            <a:endParaRPr lang="es-EC"/>
          </a:p>
        </p:txBody>
      </p:sp>
      <p:sp>
        <p:nvSpPr>
          <p:cNvPr id="7" name="Slide Number Placeholder 6"/>
          <p:cNvSpPr>
            <a:spLocks noGrp="1"/>
          </p:cNvSpPr>
          <p:nvPr>
            <p:ph type="sldNum" sz="quarter" idx="12"/>
          </p:nvPr>
        </p:nvSpPr>
        <p:spPr>
          <a:xfrm rot="-900000">
            <a:off x="7690164" y="5643110"/>
            <a:ext cx="1241693" cy="365125"/>
          </a:xfrm>
        </p:spPr>
        <p:txBody>
          <a:bodyPr/>
          <a:lstStyle>
            <a:lvl1pPr algn="l">
              <a:defRPr/>
            </a:lvl1pPr>
          </a:lstStyle>
          <a:p>
            <a:fld id="{0C76C0C0-C017-41A7-B669-C6E5171DCE82}" type="slidenum">
              <a:rPr lang="es-EC" smtClean="0"/>
              <a:t>‹#›</a:t>
            </a:fld>
            <a:endParaRPr lang="es-EC"/>
          </a:p>
        </p:txBody>
      </p:sp>
    </p:spTree>
  </p:cSld>
  <p:clrMapOvr>
    <a:masterClrMapping/>
  </p:clrMapOv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53" name="Rounded Rectangle 52"/>
          <p:cNvSpPr/>
          <p:nvPr/>
        </p:nvSpPr>
        <p:spPr>
          <a:xfrm rot="20707748">
            <a:off x="-883225" y="-625990"/>
            <a:ext cx="7439907" cy="7344599"/>
          </a:xfrm>
          <a:custGeom>
            <a:avLst/>
            <a:gdLst/>
            <a:ahLst/>
            <a:cxnLst/>
            <a:rect l="l" t="t" r="r" b="b"/>
            <a:pathLst>
              <a:path w="7439907" h="7344599">
                <a:moveTo>
                  <a:pt x="1760047" y="0"/>
                </a:moveTo>
                <a:lnTo>
                  <a:pt x="7439906" y="1508202"/>
                </a:lnTo>
                <a:lnTo>
                  <a:pt x="7439907" y="7262509"/>
                </a:lnTo>
                <a:cubicBezTo>
                  <a:pt x="7439906" y="7307846"/>
                  <a:pt x="7403153" y="7344599"/>
                  <a:pt x="7357816" y="7344599"/>
                </a:cubicBezTo>
                <a:lnTo>
                  <a:pt x="2697558" y="7344599"/>
                </a:lnTo>
                <a:lnTo>
                  <a:pt x="0" y="6628303"/>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53"/>
          <p:cNvSpPr/>
          <p:nvPr/>
        </p:nvSpPr>
        <p:spPr>
          <a:xfrm rot="20707748">
            <a:off x="3237537" y="6275496"/>
            <a:ext cx="4387395" cy="1165008"/>
          </a:xfrm>
          <a:custGeom>
            <a:avLst/>
            <a:gdLst/>
            <a:ahLst/>
            <a:cxnLst/>
            <a:rect l="l" t="t" r="r" b="b"/>
            <a:pathLst>
              <a:path w="4387395" h="1165008">
                <a:moveTo>
                  <a:pt x="4337258" y="6451"/>
                </a:moveTo>
                <a:cubicBezTo>
                  <a:pt x="4366722" y="18913"/>
                  <a:pt x="4387395" y="48087"/>
                  <a:pt x="4387395" y="82090"/>
                </a:cubicBezTo>
                <a:lnTo>
                  <a:pt x="4387395" y="1165008"/>
                </a:lnTo>
                <a:lnTo>
                  <a:pt x="0" y="0"/>
                </a:lnTo>
                <a:lnTo>
                  <a:pt x="4305305" y="0"/>
                </a:lnTo>
                <a:cubicBezTo>
                  <a:pt x="4316639" y="0"/>
                  <a:pt x="4327437" y="2297"/>
                  <a:pt x="4337258" y="6451"/>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ed Rectangle 54"/>
          <p:cNvSpPr/>
          <p:nvPr/>
        </p:nvSpPr>
        <p:spPr>
          <a:xfrm rot="20707748">
            <a:off x="7660698" y="5462349"/>
            <a:ext cx="1709024" cy="1536003"/>
          </a:xfrm>
          <a:custGeom>
            <a:avLst/>
            <a:gdLst/>
            <a:ahLst/>
            <a:cxnLst/>
            <a:rect l="l" t="t" r="r" b="b"/>
            <a:pathLst>
              <a:path w="1709024" h="1536003">
                <a:moveTo>
                  <a:pt x="1709024" y="0"/>
                </a:moveTo>
                <a:lnTo>
                  <a:pt x="1301161" y="1536003"/>
                </a:lnTo>
                <a:lnTo>
                  <a:pt x="0" y="1190500"/>
                </a:lnTo>
                <a:lnTo>
                  <a:pt x="0" y="82090"/>
                </a:lnTo>
                <a:cubicBezTo>
                  <a:pt x="0" y="36753"/>
                  <a:pt x="36753" y="0"/>
                  <a:pt x="82090" y="0"/>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55"/>
          <p:cNvSpPr/>
          <p:nvPr/>
        </p:nvSpPr>
        <p:spPr>
          <a:xfrm rot="20707748">
            <a:off x="6667944" y="-490547"/>
            <a:ext cx="3064333" cy="5811872"/>
          </a:xfrm>
          <a:custGeom>
            <a:avLst/>
            <a:gdLst/>
            <a:ahLst/>
            <a:cxnLst/>
            <a:rect l="l" t="t" r="r" b="b"/>
            <a:pathLst>
              <a:path w="3064333" h="5811872">
                <a:moveTo>
                  <a:pt x="0" y="0"/>
                </a:moveTo>
                <a:lnTo>
                  <a:pt x="3064333" y="813688"/>
                </a:lnTo>
                <a:lnTo>
                  <a:pt x="1737140" y="5811872"/>
                </a:lnTo>
                <a:lnTo>
                  <a:pt x="82090" y="5811872"/>
                </a:lnTo>
                <a:cubicBezTo>
                  <a:pt x="36753" y="5811872"/>
                  <a:pt x="0" y="5775119"/>
                  <a:pt x="0" y="5729782"/>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4500000">
            <a:off x="5175504" y="2231136"/>
            <a:ext cx="4818888" cy="1435608"/>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rot="-900000">
            <a:off x="854761" y="1406870"/>
            <a:ext cx="2213148" cy="759866"/>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rot="-900000">
            <a:off x="1120518" y="2227895"/>
            <a:ext cx="2578608" cy="39387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rot="-900000">
            <a:off x="3535709" y="687503"/>
            <a:ext cx="2214753" cy="753043"/>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rot="-900000">
            <a:off x="3808498" y="1495882"/>
            <a:ext cx="2578608" cy="395590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rot="-900000">
            <a:off x="7754112" y="5888736"/>
            <a:ext cx="1243584" cy="365125"/>
          </a:xfrm>
        </p:spPr>
        <p:txBody>
          <a:bodyPr/>
          <a:lstStyle>
            <a:lvl1pPr algn="l">
              <a:defRPr/>
            </a:lvl1pPr>
          </a:lstStyle>
          <a:p>
            <a:fld id="{2539EF48-D798-4A32-BFB6-317985929724}" type="datetimeFigureOut">
              <a:rPr lang="es-EC" smtClean="0"/>
              <a:t>11/12/2013</a:t>
            </a:fld>
            <a:endParaRPr lang="es-EC"/>
          </a:p>
        </p:txBody>
      </p:sp>
      <p:sp>
        <p:nvSpPr>
          <p:cNvPr id="8" name="Footer Placeholder 7"/>
          <p:cNvSpPr>
            <a:spLocks noGrp="1"/>
          </p:cNvSpPr>
          <p:nvPr>
            <p:ph type="ftr" sz="quarter" idx="11"/>
          </p:nvPr>
        </p:nvSpPr>
        <p:spPr>
          <a:xfrm rot="-900000">
            <a:off x="4050792" y="5495544"/>
            <a:ext cx="3124200" cy="365125"/>
          </a:xfrm>
        </p:spPr>
        <p:txBody>
          <a:bodyPr/>
          <a:lstStyle>
            <a:lvl1pPr algn="r">
              <a:defRPr/>
            </a:lvl1pPr>
          </a:lstStyle>
          <a:p>
            <a:endParaRPr lang="es-EC"/>
          </a:p>
        </p:txBody>
      </p:sp>
      <p:sp>
        <p:nvSpPr>
          <p:cNvPr id="9" name="Slide Number Placeholder 8"/>
          <p:cNvSpPr>
            <a:spLocks noGrp="1"/>
          </p:cNvSpPr>
          <p:nvPr>
            <p:ph type="sldNum" sz="quarter" idx="12"/>
          </p:nvPr>
        </p:nvSpPr>
        <p:spPr>
          <a:xfrm rot="-900000">
            <a:off x="7690104" y="5641848"/>
            <a:ext cx="1243584" cy="365125"/>
          </a:xfrm>
        </p:spPr>
        <p:txBody>
          <a:bodyPr/>
          <a:lstStyle>
            <a:lvl1pPr algn="l">
              <a:defRPr/>
            </a:lvl1pPr>
          </a:lstStyle>
          <a:p>
            <a:fld id="{0C76C0C0-C017-41A7-B669-C6E5171DCE82}" type="slidenum">
              <a:rPr lang="es-EC" smtClean="0"/>
              <a:t>‹#›</a:t>
            </a:fld>
            <a:endParaRPr lang="es-EC"/>
          </a:p>
        </p:txBody>
      </p:sp>
    </p:spTree>
  </p:cSld>
  <p:clrMapOvr>
    <a:masterClrMapping/>
  </p:clrMapOv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1" name="Rounded Rectangle 20"/>
          <p:cNvSpPr/>
          <p:nvPr/>
        </p:nvSpPr>
        <p:spPr>
          <a:xfrm rot="907748">
            <a:off x="-865440" y="850599"/>
            <a:ext cx="3615441" cy="6151724"/>
          </a:xfrm>
          <a:custGeom>
            <a:avLst/>
            <a:gdLst/>
            <a:ahLst/>
            <a:cxnLst/>
            <a:rect l="l" t="t" r="r" b="b"/>
            <a:pathLst>
              <a:path w="3615441" h="6151724">
                <a:moveTo>
                  <a:pt x="0" y="0"/>
                </a:moveTo>
                <a:lnTo>
                  <a:pt x="3533351" y="0"/>
                </a:lnTo>
                <a:cubicBezTo>
                  <a:pt x="3578688" y="0"/>
                  <a:pt x="3615441" y="36753"/>
                  <a:pt x="3615441" y="82090"/>
                </a:cubicBezTo>
                <a:lnTo>
                  <a:pt x="3615441" y="5623909"/>
                </a:lnTo>
                <a:lnTo>
                  <a:pt x="1663219" y="6151724"/>
                </a:ln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rot="907748">
            <a:off x="17749" y="-511509"/>
            <a:ext cx="3735394" cy="1387781"/>
          </a:xfrm>
          <a:custGeom>
            <a:avLst/>
            <a:gdLst/>
            <a:ahLst/>
            <a:cxnLst/>
            <a:rect l="l" t="t" r="r" b="b"/>
            <a:pathLst>
              <a:path w="3735394" h="1387781">
                <a:moveTo>
                  <a:pt x="0" y="1009924"/>
                </a:moveTo>
                <a:lnTo>
                  <a:pt x="3735394" y="0"/>
                </a:lnTo>
                <a:lnTo>
                  <a:pt x="3735394" y="1305691"/>
                </a:lnTo>
                <a:cubicBezTo>
                  <a:pt x="3735394" y="1351028"/>
                  <a:pt x="3698641" y="1387781"/>
                  <a:pt x="3653304" y="1387781"/>
                </a:cubicBezTo>
                <a:lnTo>
                  <a:pt x="102160" y="1387781"/>
                </a:ln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rot="907748">
            <a:off x="2146801" y="6590199"/>
            <a:ext cx="1981025" cy="535602"/>
          </a:xfrm>
          <a:custGeom>
            <a:avLst/>
            <a:gdLst/>
            <a:ahLst/>
            <a:cxnLst/>
            <a:rect l="l" t="t" r="r" b="b"/>
            <a:pathLst>
              <a:path w="1981025" h="535602">
                <a:moveTo>
                  <a:pt x="50137" y="6451"/>
                </a:moveTo>
                <a:cubicBezTo>
                  <a:pt x="59958" y="2297"/>
                  <a:pt x="70756" y="0"/>
                  <a:pt x="82090" y="0"/>
                </a:cubicBezTo>
                <a:lnTo>
                  <a:pt x="1981025" y="0"/>
                </a:lnTo>
                <a:lnTo>
                  <a:pt x="0" y="535602"/>
                </a:lnTo>
                <a:lnTo>
                  <a:pt x="0" y="82090"/>
                </a:lnTo>
                <a:cubicBezTo>
                  <a:pt x="0" y="48087"/>
                  <a:pt x="20674" y="18913"/>
                  <a:pt x="50137" y="6451"/>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rot="907748">
            <a:off x="3185141" y="-553633"/>
            <a:ext cx="6782931" cy="7826540"/>
          </a:xfrm>
          <a:custGeom>
            <a:avLst/>
            <a:gdLst/>
            <a:ahLst/>
            <a:cxnLst/>
            <a:rect l="l" t="t" r="r" b="b"/>
            <a:pathLst>
              <a:path w="6782931" h="7826540">
                <a:moveTo>
                  <a:pt x="0" y="1349945"/>
                </a:moveTo>
                <a:lnTo>
                  <a:pt x="4993024" y="0"/>
                </a:lnTo>
                <a:lnTo>
                  <a:pt x="6782931" y="6620302"/>
                </a:lnTo>
                <a:lnTo>
                  <a:pt x="2321435" y="7826540"/>
                </a:lnTo>
                <a:lnTo>
                  <a:pt x="82090" y="7826540"/>
                </a:lnTo>
                <a:cubicBezTo>
                  <a:pt x="36753" y="7826540"/>
                  <a:pt x="0" y="7789787"/>
                  <a:pt x="0" y="7744450"/>
                </a:cubicBez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4500000">
            <a:off x="-630936" y="2926080"/>
            <a:ext cx="5065776" cy="1691640"/>
          </a:xfrm>
        </p:spPr>
        <p:txBody>
          <a:bodyPr/>
          <a:lstStyle/>
          <a:p>
            <a:r>
              <a:rPr lang="en-US" smtClean="0"/>
              <a:t>Click to edit Master title style</a:t>
            </a:r>
            <a:endParaRPr lang="en-US"/>
          </a:p>
        </p:txBody>
      </p:sp>
      <p:sp>
        <p:nvSpPr>
          <p:cNvPr id="3" name="Date Placeholder 2"/>
          <p:cNvSpPr>
            <a:spLocks noGrp="1"/>
          </p:cNvSpPr>
          <p:nvPr>
            <p:ph type="dt" sz="half" idx="10"/>
          </p:nvPr>
        </p:nvSpPr>
        <p:spPr>
          <a:xfrm rot="900000">
            <a:off x="1691640" y="612648"/>
            <a:ext cx="1792224" cy="365125"/>
          </a:xfrm>
        </p:spPr>
        <p:txBody>
          <a:bodyPr/>
          <a:lstStyle/>
          <a:p>
            <a:fld id="{2539EF48-D798-4A32-BFB6-317985929724}" type="datetimeFigureOut">
              <a:rPr lang="es-EC" smtClean="0"/>
              <a:t>11/12/2013</a:t>
            </a:fld>
            <a:endParaRPr lang="es-EC"/>
          </a:p>
        </p:txBody>
      </p:sp>
      <p:sp>
        <p:nvSpPr>
          <p:cNvPr id="4" name="Footer Placeholder 3"/>
          <p:cNvSpPr>
            <a:spLocks noGrp="1"/>
          </p:cNvSpPr>
          <p:nvPr>
            <p:ph type="ftr" sz="quarter" idx="11"/>
          </p:nvPr>
        </p:nvSpPr>
        <p:spPr>
          <a:xfrm rot="900000">
            <a:off x="2493721" y="6101033"/>
            <a:ext cx="3052113" cy="365125"/>
          </a:xfrm>
        </p:spPr>
        <p:txBody>
          <a:bodyPr/>
          <a:lstStyle/>
          <a:p>
            <a:endParaRPr lang="es-EC"/>
          </a:p>
        </p:txBody>
      </p:sp>
      <p:sp>
        <p:nvSpPr>
          <p:cNvPr id="5" name="Slide Number Placeholder 4"/>
          <p:cNvSpPr>
            <a:spLocks noGrp="1"/>
          </p:cNvSpPr>
          <p:nvPr>
            <p:ph type="sldNum" sz="quarter" idx="12"/>
          </p:nvPr>
        </p:nvSpPr>
        <p:spPr>
          <a:xfrm rot="900000">
            <a:off x="1261872" y="301752"/>
            <a:ext cx="2286000" cy="365125"/>
          </a:xfrm>
        </p:spPr>
        <p:txBody>
          <a:bodyPr/>
          <a:lstStyle/>
          <a:p>
            <a:fld id="{0C76C0C0-C017-41A7-B669-C6E5171DCE82}" type="slidenum">
              <a:rPr lang="es-EC" smtClean="0"/>
              <a:t>‹#›</a:t>
            </a:fld>
            <a:endParaRPr lang="es-EC"/>
          </a:p>
        </p:txBody>
      </p:sp>
    </p:spTree>
  </p:cSld>
  <p:clrMapOvr>
    <a:masterClrMapping/>
  </p:clrMapOv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12" name="Rounded Rectangle 11"/>
          <p:cNvSpPr/>
          <p:nvPr/>
        </p:nvSpPr>
        <p:spPr>
          <a:xfrm rot="900000">
            <a:off x="-372248" y="-1218153"/>
            <a:ext cx="8577953" cy="6344114"/>
          </a:xfrm>
          <a:custGeom>
            <a:avLst/>
            <a:gdLst/>
            <a:ahLst/>
            <a:cxnLst/>
            <a:rect l="l" t="t" r="r" b="b"/>
            <a:pathLst>
              <a:path w="8577953" h="6344114">
                <a:moveTo>
                  <a:pt x="0" y="2298455"/>
                </a:moveTo>
                <a:lnTo>
                  <a:pt x="8577953" y="0"/>
                </a:lnTo>
                <a:lnTo>
                  <a:pt x="8577953" y="6262024"/>
                </a:lnTo>
                <a:cubicBezTo>
                  <a:pt x="8577953" y="6307361"/>
                  <a:pt x="8541200" y="6344113"/>
                  <a:pt x="8495863" y="6344113"/>
                </a:cubicBezTo>
                <a:lnTo>
                  <a:pt x="1084031" y="6344114"/>
                </a:ln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rot="900000">
            <a:off x="-449071" y="5207889"/>
            <a:ext cx="7470000" cy="2486713"/>
          </a:xfrm>
          <a:custGeom>
            <a:avLst/>
            <a:gdLst/>
            <a:ahLst/>
            <a:cxnLst/>
            <a:rect l="l" t="t" r="r" b="b"/>
            <a:pathLst>
              <a:path w="7470000" h="2486713">
                <a:moveTo>
                  <a:pt x="0" y="0"/>
                </a:moveTo>
                <a:lnTo>
                  <a:pt x="7387910" y="0"/>
                </a:lnTo>
                <a:cubicBezTo>
                  <a:pt x="7433247" y="0"/>
                  <a:pt x="7470000" y="36753"/>
                  <a:pt x="7470000" y="82090"/>
                </a:cubicBezTo>
                <a:lnTo>
                  <a:pt x="7470000" y="663670"/>
                </a:lnTo>
                <a:lnTo>
                  <a:pt x="666313" y="2486713"/>
                </a:ln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rot="900000">
            <a:off x="7192310" y="6483326"/>
            <a:ext cx="1932834" cy="635630"/>
          </a:xfrm>
          <a:custGeom>
            <a:avLst/>
            <a:gdLst/>
            <a:ahLst/>
            <a:cxnLst/>
            <a:rect l="l" t="t" r="r" b="b"/>
            <a:pathLst>
              <a:path w="1932834" h="635630">
                <a:moveTo>
                  <a:pt x="50137" y="6451"/>
                </a:moveTo>
                <a:cubicBezTo>
                  <a:pt x="59958" y="2297"/>
                  <a:pt x="70756" y="0"/>
                  <a:pt x="82090" y="0"/>
                </a:cubicBezTo>
                <a:lnTo>
                  <a:pt x="1901288" y="0"/>
                </a:lnTo>
                <a:lnTo>
                  <a:pt x="1932834" y="117729"/>
                </a:lnTo>
                <a:lnTo>
                  <a:pt x="0" y="635630"/>
                </a:lnTo>
                <a:lnTo>
                  <a:pt x="0" y="82090"/>
                </a:lnTo>
                <a:cubicBezTo>
                  <a:pt x="0" y="48087"/>
                  <a:pt x="20673" y="18913"/>
                  <a:pt x="50137" y="6451"/>
                </a:cubicBez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ounded Rectangle 14"/>
          <p:cNvSpPr/>
          <p:nvPr/>
        </p:nvSpPr>
        <p:spPr>
          <a:xfrm rot="900000">
            <a:off x="8127084" y="92392"/>
            <a:ext cx="1878991" cy="6414233"/>
          </a:xfrm>
          <a:custGeom>
            <a:avLst/>
            <a:gdLst/>
            <a:ahLst/>
            <a:cxnLst/>
            <a:rect l="l" t="t" r="r" b="b"/>
            <a:pathLst>
              <a:path w="1878991" h="6414233">
                <a:moveTo>
                  <a:pt x="0" y="42953"/>
                </a:moveTo>
                <a:lnTo>
                  <a:pt x="160303" y="0"/>
                </a:lnTo>
                <a:lnTo>
                  <a:pt x="1878991" y="6414233"/>
                </a:lnTo>
                <a:lnTo>
                  <a:pt x="82090" y="6414233"/>
                </a:lnTo>
                <a:cubicBezTo>
                  <a:pt x="36753" y="6414233"/>
                  <a:pt x="0" y="6377480"/>
                  <a:pt x="0" y="6332143"/>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a:xfrm rot="900000">
            <a:off x="7521938" y="5927116"/>
            <a:ext cx="1524000" cy="365125"/>
          </a:xfrm>
        </p:spPr>
        <p:txBody>
          <a:bodyPr/>
          <a:lstStyle>
            <a:lvl1pPr algn="l">
              <a:defRPr/>
            </a:lvl1pPr>
          </a:lstStyle>
          <a:p>
            <a:fld id="{2539EF48-D798-4A32-BFB6-317985929724}" type="datetimeFigureOut">
              <a:rPr lang="es-EC" smtClean="0"/>
              <a:t>11/12/2013</a:t>
            </a:fld>
            <a:endParaRPr lang="es-EC"/>
          </a:p>
        </p:txBody>
      </p:sp>
      <p:sp>
        <p:nvSpPr>
          <p:cNvPr id="3" name="Footer Placeholder 2"/>
          <p:cNvSpPr>
            <a:spLocks noGrp="1"/>
          </p:cNvSpPr>
          <p:nvPr>
            <p:ph type="ftr" sz="quarter" idx="11"/>
          </p:nvPr>
        </p:nvSpPr>
        <p:spPr>
          <a:xfrm rot="900000">
            <a:off x="3892286" y="5987296"/>
            <a:ext cx="3124200" cy="295162"/>
          </a:xfrm>
        </p:spPr>
        <p:txBody>
          <a:bodyPr/>
          <a:lstStyle>
            <a:lvl1pPr algn="r">
              <a:defRPr/>
            </a:lvl1pPr>
          </a:lstStyle>
          <a:p>
            <a:endParaRPr lang="es-EC"/>
          </a:p>
        </p:txBody>
      </p:sp>
      <p:sp>
        <p:nvSpPr>
          <p:cNvPr id="4" name="Slide Number Placeholder 3"/>
          <p:cNvSpPr>
            <a:spLocks noGrp="1"/>
          </p:cNvSpPr>
          <p:nvPr>
            <p:ph type="sldNum" sz="quarter" idx="12"/>
          </p:nvPr>
        </p:nvSpPr>
        <p:spPr>
          <a:xfrm rot="900000">
            <a:off x="7599046" y="5570110"/>
            <a:ext cx="716206" cy="365125"/>
          </a:xfrm>
        </p:spPr>
        <p:txBody>
          <a:bodyPr/>
          <a:lstStyle>
            <a:lvl1pPr algn="l">
              <a:defRPr/>
            </a:lvl1pPr>
          </a:lstStyle>
          <a:p>
            <a:fld id="{0C76C0C0-C017-41A7-B669-C6E5171DCE82}" type="slidenum">
              <a:rPr lang="es-EC" smtClean="0"/>
              <a:t>‹#›</a:t>
            </a:fld>
            <a:endParaRPr lang="es-EC"/>
          </a:p>
        </p:txBody>
      </p:sp>
    </p:spTree>
  </p:cSld>
  <p:clrMapOvr>
    <a:masterClrMapping/>
  </p:clrMapOv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13" name="Rounded Rectangle 12"/>
          <p:cNvSpPr/>
          <p:nvPr/>
        </p:nvSpPr>
        <p:spPr>
          <a:xfrm rot="20707748">
            <a:off x="-897260" y="-624538"/>
            <a:ext cx="7286946" cy="6041338"/>
          </a:xfrm>
          <a:custGeom>
            <a:avLst/>
            <a:gdLst/>
            <a:ahLst/>
            <a:cxnLst/>
            <a:rect l="l" t="t" r="r" b="b"/>
            <a:pathLst>
              <a:path w="7286946" h="6041338">
                <a:moveTo>
                  <a:pt x="1604186" y="0"/>
                </a:moveTo>
                <a:lnTo>
                  <a:pt x="7286946" y="1508972"/>
                </a:lnTo>
                <a:lnTo>
                  <a:pt x="7286946" y="5959247"/>
                </a:lnTo>
                <a:cubicBezTo>
                  <a:pt x="7286946" y="6004584"/>
                  <a:pt x="7250193" y="6041337"/>
                  <a:pt x="7204856" y="6041337"/>
                </a:cubicBezTo>
                <a:lnTo>
                  <a:pt x="0" y="6041338"/>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rot="20707748">
            <a:off x="64806" y="5378153"/>
            <a:ext cx="7443151" cy="2476431"/>
          </a:xfrm>
          <a:custGeom>
            <a:avLst/>
            <a:gdLst/>
            <a:ahLst/>
            <a:cxnLst/>
            <a:rect l="l" t="t" r="r" b="b"/>
            <a:pathLst>
              <a:path w="7443151" h="2476431">
                <a:moveTo>
                  <a:pt x="7393013" y="6452"/>
                </a:moveTo>
                <a:cubicBezTo>
                  <a:pt x="7422477" y="18914"/>
                  <a:pt x="7443150" y="48087"/>
                  <a:pt x="7443150" y="82090"/>
                </a:cubicBezTo>
                <a:lnTo>
                  <a:pt x="7443151" y="2476431"/>
                </a:lnTo>
                <a:lnTo>
                  <a:pt x="0" y="500014"/>
                </a:lnTo>
                <a:lnTo>
                  <a:pt x="132771" y="1"/>
                </a:lnTo>
                <a:lnTo>
                  <a:pt x="7361060" y="1"/>
                </a:lnTo>
                <a:cubicBezTo>
                  <a:pt x="7372394" y="0"/>
                  <a:pt x="7383192" y="2298"/>
                  <a:pt x="7393013" y="6452"/>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rot="20707748">
            <a:off x="7660994" y="5459931"/>
            <a:ext cx="1709023" cy="1538302"/>
          </a:xfrm>
          <a:custGeom>
            <a:avLst/>
            <a:gdLst/>
            <a:ahLst/>
            <a:cxnLst/>
            <a:rect l="l" t="t" r="r" b="b"/>
            <a:pathLst>
              <a:path w="1709023" h="1538302">
                <a:moveTo>
                  <a:pt x="1709023" y="0"/>
                </a:moveTo>
                <a:lnTo>
                  <a:pt x="1300550" y="1538302"/>
                </a:lnTo>
                <a:lnTo>
                  <a:pt x="0" y="1192960"/>
                </a:lnTo>
                <a:lnTo>
                  <a:pt x="0" y="82090"/>
                </a:lnTo>
                <a:cubicBezTo>
                  <a:pt x="0" y="36753"/>
                  <a:pt x="36753" y="0"/>
                  <a:pt x="82090" y="0"/>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rot="20707748">
            <a:off x="6673110" y="-489836"/>
            <a:ext cx="3059119" cy="5809409"/>
          </a:xfrm>
          <a:custGeom>
            <a:avLst/>
            <a:gdLst/>
            <a:ahLst/>
            <a:cxnLst/>
            <a:rect l="l" t="t" r="r" b="b"/>
            <a:pathLst>
              <a:path w="3059119" h="5809409">
                <a:moveTo>
                  <a:pt x="0" y="0"/>
                </a:moveTo>
                <a:lnTo>
                  <a:pt x="3059119" y="812303"/>
                </a:lnTo>
                <a:lnTo>
                  <a:pt x="1732212" y="5809409"/>
                </a:lnTo>
                <a:lnTo>
                  <a:pt x="82090" y="5809409"/>
                </a:lnTo>
                <a:cubicBezTo>
                  <a:pt x="36753" y="5809409"/>
                  <a:pt x="0" y="5772656"/>
                  <a:pt x="0" y="5727319"/>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4500000">
            <a:off x="5175504" y="2231136"/>
            <a:ext cx="4818888" cy="1435608"/>
          </a:xfrm>
        </p:spPr>
        <p:txBody>
          <a:bodyPr anchor="b"/>
          <a:lstStyle>
            <a:lvl1pPr algn="r">
              <a:defRPr sz="4400" b="0"/>
            </a:lvl1pPr>
          </a:lstStyle>
          <a:p>
            <a:r>
              <a:rPr lang="en-US" smtClean="0"/>
              <a:t>Click to edit Master title style</a:t>
            </a:r>
            <a:endParaRPr lang="en-US" dirty="0"/>
          </a:p>
        </p:txBody>
      </p:sp>
      <p:sp>
        <p:nvSpPr>
          <p:cNvPr id="3" name="Content Placeholder 2"/>
          <p:cNvSpPr>
            <a:spLocks noGrp="1"/>
          </p:cNvSpPr>
          <p:nvPr>
            <p:ph idx="1"/>
          </p:nvPr>
        </p:nvSpPr>
        <p:spPr>
          <a:xfrm rot="-900000">
            <a:off x="844848" y="997933"/>
            <a:ext cx="5343100" cy="3888220"/>
          </a:xfrm>
        </p:spPr>
        <p:txBody>
          <a:bodyPr anchor="b"/>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900000">
            <a:off x="3216573" y="5144589"/>
            <a:ext cx="3930375" cy="988131"/>
          </a:xfrm>
        </p:spPr>
        <p:txBody>
          <a:bodyPr>
            <a:normAutofit/>
          </a:bodyPr>
          <a:lstStyle>
            <a:lvl1pPr marL="0" indent="0" algn="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rot="-900000">
            <a:off x="7754112" y="5888736"/>
            <a:ext cx="1243584" cy="365125"/>
          </a:xfrm>
        </p:spPr>
        <p:txBody>
          <a:bodyPr/>
          <a:lstStyle>
            <a:lvl1pPr algn="l">
              <a:defRPr/>
            </a:lvl1pPr>
          </a:lstStyle>
          <a:p>
            <a:fld id="{2539EF48-D798-4A32-BFB6-317985929724}" type="datetimeFigureOut">
              <a:rPr lang="es-EC" smtClean="0"/>
              <a:t>11/12/2013</a:t>
            </a:fld>
            <a:endParaRPr lang="es-EC"/>
          </a:p>
        </p:txBody>
      </p:sp>
      <p:sp>
        <p:nvSpPr>
          <p:cNvPr id="6" name="Footer Placeholder 5"/>
          <p:cNvSpPr>
            <a:spLocks noGrp="1"/>
          </p:cNvSpPr>
          <p:nvPr>
            <p:ph type="ftr" sz="quarter" idx="11"/>
          </p:nvPr>
        </p:nvSpPr>
        <p:spPr>
          <a:xfrm rot="-900000">
            <a:off x="4263966" y="6099104"/>
            <a:ext cx="3063047" cy="365125"/>
          </a:xfrm>
        </p:spPr>
        <p:txBody>
          <a:bodyPr/>
          <a:lstStyle>
            <a:lvl1pPr algn="r">
              <a:defRPr/>
            </a:lvl1pPr>
          </a:lstStyle>
          <a:p>
            <a:endParaRPr lang="es-EC"/>
          </a:p>
        </p:txBody>
      </p:sp>
      <p:sp>
        <p:nvSpPr>
          <p:cNvPr id="7" name="Slide Number Placeholder 6"/>
          <p:cNvSpPr>
            <a:spLocks noGrp="1"/>
          </p:cNvSpPr>
          <p:nvPr>
            <p:ph type="sldNum" sz="quarter" idx="12"/>
          </p:nvPr>
        </p:nvSpPr>
        <p:spPr>
          <a:xfrm rot="-900000">
            <a:off x="7690104" y="5641848"/>
            <a:ext cx="1243584" cy="365125"/>
          </a:xfrm>
        </p:spPr>
        <p:txBody>
          <a:bodyPr/>
          <a:lstStyle>
            <a:lvl1pPr algn="l">
              <a:defRPr/>
            </a:lvl1pPr>
          </a:lstStyle>
          <a:p>
            <a:fld id="{0C76C0C0-C017-41A7-B669-C6E5171DCE82}" type="slidenum">
              <a:rPr lang="es-EC" smtClean="0"/>
              <a:t>‹#›</a:t>
            </a:fld>
            <a:endParaRPr lang="es-EC"/>
          </a:p>
        </p:txBody>
      </p:sp>
    </p:spTree>
  </p:cSld>
  <p:clrMapOvr>
    <a:masterClrMapping/>
  </p:clrMapOv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15" name="Rounded Rectangle 14"/>
          <p:cNvSpPr/>
          <p:nvPr/>
        </p:nvSpPr>
        <p:spPr>
          <a:xfrm rot="900000">
            <a:off x="-533701" y="-979752"/>
            <a:ext cx="6672870" cy="6821601"/>
          </a:xfrm>
          <a:custGeom>
            <a:avLst/>
            <a:gdLst/>
            <a:ahLst/>
            <a:cxnLst/>
            <a:rect l="l" t="t" r="r" b="b"/>
            <a:pathLst>
              <a:path w="6672870" h="6821601">
                <a:moveTo>
                  <a:pt x="0" y="1787990"/>
                </a:moveTo>
                <a:lnTo>
                  <a:pt x="6672870" y="0"/>
                </a:lnTo>
                <a:lnTo>
                  <a:pt x="6672870" y="6739511"/>
                </a:lnTo>
                <a:cubicBezTo>
                  <a:pt x="6672870" y="6784848"/>
                  <a:pt x="6636117" y="6821601"/>
                  <a:pt x="6590780" y="6821601"/>
                </a:cubicBezTo>
                <a:lnTo>
                  <a:pt x="1348753" y="6821601"/>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rot="900000">
            <a:off x="-283896" y="5969722"/>
            <a:ext cx="5300494" cy="1495954"/>
          </a:xfrm>
          <a:custGeom>
            <a:avLst/>
            <a:gdLst/>
            <a:ahLst/>
            <a:cxnLst/>
            <a:rect l="l" t="t" r="r" b="b"/>
            <a:pathLst>
              <a:path w="5300494" h="1495954">
                <a:moveTo>
                  <a:pt x="0" y="0"/>
                </a:moveTo>
                <a:lnTo>
                  <a:pt x="5218404" y="0"/>
                </a:lnTo>
                <a:cubicBezTo>
                  <a:pt x="5263741" y="0"/>
                  <a:pt x="5300494" y="36753"/>
                  <a:pt x="5300494" y="82090"/>
                </a:cubicBezTo>
                <a:lnTo>
                  <a:pt x="5300494" y="183095"/>
                </a:lnTo>
                <a:lnTo>
                  <a:pt x="400840" y="1495954"/>
                </a:ln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rot="900000">
            <a:off x="6930292" y="-242630"/>
            <a:ext cx="2434235" cy="1383623"/>
          </a:xfrm>
          <a:custGeom>
            <a:avLst/>
            <a:gdLst/>
            <a:ahLst/>
            <a:cxnLst/>
            <a:rect l="l" t="t" r="r" b="b"/>
            <a:pathLst>
              <a:path w="2434235" h="1383623">
                <a:moveTo>
                  <a:pt x="0" y="552912"/>
                </a:moveTo>
                <a:lnTo>
                  <a:pt x="2063495" y="0"/>
                </a:lnTo>
                <a:lnTo>
                  <a:pt x="2434235" y="1383623"/>
                </a:lnTo>
                <a:lnTo>
                  <a:pt x="82090" y="1383622"/>
                </a:lnTo>
                <a:cubicBezTo>
                  <a:pt x="36754" y="1383622"/>
                  <a:pt x="0" y="1346869"/>
                  <a:pt x="0" y="1301533"/>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rot="900000">
            <a:off x="5899782" y="1282101"/>
            <a:ext cx="3842742" cy="6178450"/>
          </a:xfrm>
          <a:custGeom>
            <a:avLst/>
            <a:gdLst/>
            <a:ahLst/>
            <a:cxnLst/>
            <a:rect l="l" t="t" r="r" b="b"/>
            <a:pathLst>
              <a:path w="3842742" h="6178450">
                <a:moveTo>
                  <a:pt x="50137" y="6451"/>
                </a:moveTo>
                <a:cubicBezTo>
                  <a:pt x="59958" y="2297"/>
                  <a:pt x="70756" y="0"/>
                  <a:pt x="82090" y="0"/>
                </a:cubicBezTo>
                <a:lnTo>
                  <a:pt x="2463128" y="0"/>
                </a:lnTo>
                <a:lnTo>
                  <a:pt x="3842742" y="5148790"/>
                </a:lnTo>
                <a:lnTo>
                  <a:pt x="0" y="6178450"/>
                </a:lnTo>
                <a:lnTo>
                  <a:pt x="0" y="82090"/>
                </a:lnTo>
                <a:cubicBezTo>
                  <a:pt x="0" y="48087"/>
                  <a:pt x="20674" y="18913"/>
                  <a:pt x="50137" y="6451"/>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4500000">
            <a:off x="4578273" y="2744935"/>
            <a:ext cx="5036383" cy="1997131"/>
          </a:xfrm>
        </p:spPr>
        <p:txBody>
          <a:bodyPr anchor="t">
            <a:normAutofit/>
          </a:bodyPr>
          <a:lstStyle>
            <a:lvl1pPr algn="r">
              <a:defRPr sz="4400" b="0"/>
            </a:lvl1pPr>
          </a:lstStyle>
          <a:p>
            <a:r>
              <a:rPr lang="en-US" smtClean="0"/>
              <a:t>Click to edit Master title style</a:t>
            </a:r>
            <a:endParaRPr lang="en-US"/>
          </a:p>
        </p:txBody>
      </p:sp>
      <p:sp>
        <p:nvSpPr>
          <p:cNvPr id="3" name="Picture Placeholder 2"/>
          <p:cNvSpPr>
            <a:spLocks noGrp="1"/>
          </p:cNvSpPr>
          <p:nvPr>
            <p:ph type="pic" idx="1"/>
          </p:nvPr>
        </p:nvSpPr>
        <p:spPr>
          <a:xfrm rot="900000">
            <a:off x="1507529" y="615731"/>
            <a:ext cx="4323504" cy="3294418"/>
          </a:xfrm>
          <a:prstGeom prst="roundRect">
            <a:avLst>
              <a:gd name="adj" fmla="val 4992"/>
            </a:avLst>
          </a:prstGeom>
          <a:ln w="19050">
            <a:solidFill>
              <a:schemeClr val="tx1"/>
            </a:solidFill>
          </a:ln>
          <a:effectLst>
            <a:innerShdw blurRad="101600" dir="13500000">
              <a:prstClr val="black">
                <a:alpha val="70000"/>
              </a:prstClr>
            </a:inn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rot="900000">
            <a:off x="822789" y="4161126"/>
            <a:ext cx="4310915" cy="1203540"/>
          </a:xfrm>
        </p:spPr>
        <p:txBody>
          <a:bodyPr anchor="t">
            <a:normAutofit/>
          </a:bodyPr>
          <a:lstStyle>
            <a:lvl1pPr marL="0" indent="0" algn="ctr">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rot="900000">
            <a:off x="6992395" y="571255"/>
            <a:ext cx="1524000" cy="365125"/>
          </a:xfrm>
        </p:spPr>
        <p:txBody>
          <a:bodyPr/>
          <a:lstStyle>
            <a:lvl1pPr algn="l">
              <a:defRPr/>
            </a:lvl1pPr>
          </a:lstStyle>
          <a:p>
            <a:fld id="{2539EF48-D798-4A32-BFB6-317985929724}" type="datetimeFigureOut">
              <a:rPr lang="es-EC" smtClean="0"/>
              <a:t>11/12/2013</a:t>
            </a:fld>
            <a:endParaRPr lang="es-EC"/>
          </a:p>
        </p:txBody>
      </p:sp>
      <p:sp>
        <p:nvSpPr>
          <p:cNvPr id="6" name="Footer Placeholder 5"/>
          <p:cNvSpPr>
            <a:spLocks noGrp="1"/>
          </p:cNvSpPr>
          <p:nvPr>
            <p:ph type="ftr" sz="quarter" idx="11"/>
          </p:nvPr>
        </p:nvSpPr>
        <p:spPr>
          <a:xfrm rot="900000">
            <a:off x="647292" y="5162531"/>
            <a:ext cx="2977453" cy="365125"/>
          </a:xfrm>
        </p:spPr>
        <p:txBody>
          <a:bodyPr/>
          <a:lstStyle>
            <a:lvl1pPr algn="l">
              <a:defRPr/>
            </a:lvl1pPr>
          </a:lstStyle>
          <a:p>
            <a:endParaRPr lang="es-EC"/>
          </a:p>
        </p:txBody>
      </p:sp>
      <p:sp>
        <p:nvSpPr>
          <p:cNvPr id="7" name="Slide Number Placeholder 6"/>
          <p:cNvSpPr>
            <a:spLocks noGrp="1"/>
          </p:cNvSpPr>
          <p:nvPr>
            <p:ph type="sldNum" sz="quarter" idx="12"/>
          </p:nvPr>
        </p:nvSpPr>
        <p:spPr>
          <a:xfrm rot="900000">
            <a:off x="7046470" y="391054"/>
            <a:ext cx="1963187" cy="365125"/>
          </a:xfrm>
        </p:spPr>
        <p:txBody>
          <a:bodyPr/>
          <a:lstStyle>
            <a:lvl1pPr algn="l">
              <a:defRPr/>
            </a:lvl1pPr>
          </a:lstStyle>
          <a:p>
            <a:fld id="{0C76C0C0-C017-41A7-B669-C6E5171DCE82}" type="slidenum">
              <a:rPr lang="es-EC" smtClean="0"/>
              <a:t>‹#›</a:t>
            </a:fld>
            <a:endParaRPr lang="es-EC"/>
          </a:p>
        </p:txBody>
      </p:sp>
    </p:spTree>
  </p:cSld>
  <p:clrMapOvr>
    <a:masterClrMapping/>
  </p:clrMapOv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Scan1080Base.png"/>
          <p:cNvPicPr>
            <a:picLocks noChangeAspect="1"/>
          </p:cNvPicPr>
          <p:nvPr/>
        </p:nvPicPr>
        <p:blipFill>
          <a:blip r:embed="rId13" cstate="print">
            <a:lum bright="-38000"/>
          </a:blip>
          <a:stretch>
            <a:fillRect/>
          </a:stretch>
        </p:blipFill>
        <p:spPr>
          <a:xfrm>
            <a:off x="0" y="0"/>
            <a:ext cx="9144000" cy="6858000"/>
          </a:xfrm>
          <a:prstGeom prst="rect">
            <a:avLst/>
          </a:prstGeom>
        </p:spPr>
      </p:pic>
      <p:sp>
        <p:nvSpPr>
          <p:cNvPr id="2" name="Title Placeholder 1"/>
          <p:cNvSpPr>
            <a:spLocks noGrp="1"/>
          </p:cNvSpPr>
          <p:nvPr>
            <p:ph type="title"/>
          </p:nvPr>
        </p:nvSpPr>
        <p:spPr>
          <a:xfrm rot="-5400000">
            <a:off x="-673455" y="2807056"/>
            <a:ext cx="5320597" cy="1840087"/>
          </a:xfrm>
          <a:prstGeom prst="rect">
            <a:avLst/>
          </a:prstGeom>
        </p:spPr>
        <p:txBody>
          <a:bodyPr vert="horz" lIns="91440" tIns="45720" rIns="91440" bIns="45720" rtlCol="0" anchor="b">
            <a:normAutofit/>
          </a:bodyPr>
          <a:lstStyle/>
          <a:p>
            <a:r>
              <a:rPr lang="es-ES_tradnl" smtClean="0"/>
              <a:t>Clic para editar título</a:t>
            </a:r>
            <a:endParaRPr lang="en-US" dirty="0"/>
          </a:p>
        </p:txBody>
      </p:sp>
      <p:sp>
        <p:nvSpPr>
          <p:cNvPr id="3" name="Text Placeholder 2"/>
          <p:cNvSpPr>
            <a:spLocks noGrp="1"/>
          </p:cNvSpPr>
          <p:nvPr>
            <p:ph type="body" idx="1"/>
          </p:nvPr>
        </p:nvSpPr>
        <p:spPr>
          <a:xfrm>
            <a:off x="3657600" y="990600"/>
            <a:ext cx="5027024" cy="4783348"/>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Date Placeholder 3"/>
          <p:cNvSpPr>
            <a:spLocks noGrp="1"/>
          </p:cNvSpPr>
          <p:nvPr>
            <p:ph type="dt" sz="half" idx="2"/>
          </p:nvPr>
        </p:nvSpPr>
        <p:spPr>
          <a:xfrm>
            <a:off x="7162800" y="6096001"/>
            <a:ext cx="1524000" cy="365125"/>
          </a:xfrm>
          <a:prstGeom prst="rect">
            <a:avLst/>
          </a:prstGeom>
        </p:spPr>
        <p:txBody>
          <a:bodyPr vert="horz" lIns="91440" tIns="45720" rIns="91440" bIns="45720" rtlCol="0" anchor="ctr"/>
          <a:lstStyle>
            <a:lvl1pPr algn="r">
              <a:defRPr sz="1200">
                <a:solidFill>
                  <a:schemeClr val="tx1">
                    <a:tint val="75000"/>
                  </a:schemeClr>
                </a:solidFill>
                <a:effectLst/>
              </a:defRPr>
            </a:lvl1pPr>
          </a:lstStyle>
          <a:p>
            <a:fld id="{2539EF48-D798-4A32-BFB6-317985929724}" type="datetimeFigureOut">
              <a:rPr lang="es-EC" smtClean="0"/>
              <a:t>11/12/2013</a:t>
            </a:fld>
            <a:endParaRPr lang="es-EC"/>
          </a:p>
        </p:txBody>
      </p:sp>
      <p:sp>
        <p:nvSpPr>
          <p:cNvPr id="5" name="Footer Placeholder 4"/>
          <p:cNvSpPr>
            <a:spLocks noGrp="1"/>
          </p:cNvSpPr>
          <p:nvPr>
            <p:ph type="ftr" sz="quarter" idx="3"/>
          </p:nvPr>
        </p:nvSpPr>
        <p:spPr>
          <a:xfrm>
            <a:off x="4038600" y="6096001"/>
            <a:ext cx="3124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s-EC"/>
          </a:p>
        </p:txBody>
      </p:sp>
      <p:sp>
        <p:nvSpPr>
          <p:cNvPr id="6" name="Slide Number Placeholder 5"/>
          <p:cNvSpPr>
            <a:spLocks noGrp="1"/>
          </p:cNvSpPr>
          <p:nvPr>
            <p:ph type="sldNum" sz="quarter" idx="4"/>
          </p:nvPr>
        </p:nvSpPr>
        <p:spPr>
          <a:xfrm>
            <a:off x="713047" y="532491"/>
            <a:ext cx="2133600" cy="365125"/>
          </a:xfrm>
          <a:prstGeom prst="rect">
            <a:avLst/>
          </a:prstGeom>
        </p:spPr>
        <p:txBody>
          <a:bodyPr vert="horz" lIns="91440" tIns="45720" rIns="91440" bIns="45720" rtlCol="0" anchor="ctr"/>
          <a:lstStyle>
            <a:lvl1pPr algn="r">
              <a:defRPr sz="2400">
                <a:solidFill>
                  <a:schemeClr val="tx1">
                    <a:tint val="75000"/>
                  </a:schemeClr>
                </a:solidFill>
              </a:defRPr>
            </a:lvl1pPr>
          </a:lstStyle>
          <a:p>
            <a:fld id="{0C76C0C0-C017-41A7-B669-C6E5171DCE82}" type="slidenum">
              <a:rPr lang="es-EC" smtClean="0"/>
              <a:t>‹#›</a:t>
            </a:fld>
            <a:endParaRPr lang="es-EC"/>
          </a:p>
        </p:txBody>
      </p:sp>
    </p:spTree>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p:timing>
    <p:tnLst>
      <p:par>
        <p:cTn id="1" dur="indefinite" restart="never" nodeType="tmRoot"/>
      </p:par>
    </p:tnLst>
  </p:timing>
  <p:txStyles>
    <p:title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spcAft>
          <a:spcPts val="600"/>
        </a:spcAft>
        <a:buSzPct val="140000"/>
        <a:buFont typeface="Wingdings" pitchFamily="2" charset="2"/>
        <a:buChar char=""/>
        <a:defRPr sz="2800" kern="1200">
          <a:solidFill>
            <a:schemeClr val="tx1"/>
          </a:solidFill>
          <a:effectLst>
            <a:outerShdw blurRad="38100" dist="38100" dir="2700000" algn="tl">
              <a:srgbClr val="000000">
                <a:alpha val="43137"/>
              </a:srgbClr>
            </a:outerShdw>
          </a:effectLst>
          <a:latin typeface="+mn-lt"/>
          <a:ea typeface="+mn-ea"/>
          <a:cs typeface="+mn-cs"/>
        </a:defRPr>
      </a:lvl1pPr>
      <a:lvl2pPr marL="731520" indent="-365760" algn="l" defTabSz="914400" rtl="0" eaLnBrk="1" latinLnBrk="0" hangingPunct="1">
        <a:spcBef>
          <a:spcPct val="20000"/>
        </a:spcBef>
        <a:spcAft>
          <a:spcPts val="600"/>
        </a:spcAft>
        <a:buSzPct val="140000"/>
        <a:buFont typeface="Wingdings" pitchFamily="2" charset="2"/>
        <a:buChar char=""/>
        <a:defRPr sz="2400" kern="1200">
          <a:solidFill>
            <a:schemeClr val="tx1"/>
          </a:solidFill>
          <a:effectLst>
            <a:outerShdw blurRad="38100" dist="38100" dir="2700000" algn="tl">
              <a:srgbClr val="000000">
                <a:alpha val="43137"/>
              </a:srgbClr>
            </a:outerShdw>
          </a:effectLst>
          <a:latin typeface="+mn-lt"/>
          <a:ea typeface="+mn-ea"/>
          <a:cs typeface="+mn-cs"/>
        </a:defRPr>
      </a:lvl2pPr>
      <a:lvl3pPr marL="1097280" indent="-320040" algn="l" defTabSz="914400" rtl="0" eaLnBrk="1" latinLnBrk="0" hangingPunct="1">
        <a:spcBef>
          <a:spcPct val="20000"/>
        </a:spcBef>
        <a:spcAft>
          <a:spcPts val="600"/>
        </a:spcAft>
        <a:buSzPct val="140000"/>
        <a:buFont typeface="Wingdings" pitchFamily="2" charset="2"/>
        <a:buChar char=""/>
        <a:defRPr sz="20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74320" algn="l" defTabSz="914400" rtl="0" eaLnBrk="1" latinLnBrk="0" hangingPunct="1">
        <a:spcBef>
          <a:spcPct val="20000"/>
        </a:spcBef>
        <a:spcAft>
          <a:spcPts val="600"/>
        </a:spcAft>
        <a:buSzPct val="140000"/>
        <a:buFont typeface="Wingdings" pitchFamily="2" charset="2"/>
        <a:buChar char=""/>
        <a:defRPr sz="18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74320" algn="l" defTabSz="914400" rtl="0" eaLnBrk="1" latinLnBrk="0" hangingPunct="1">
        <a:spcBef>
          <a:spcPct val="20000"/>
        </a:spcBef>
        <a:spcAft>
          <a:spcPts val="600"/>
        </a:spcAft>
        <a:buSzPct val="140000"/>
        <a:buFont typeface="Wingdings" pitchFamily="2" charset="2"/>
        <a:buChar char=""/>
        <a:defRPr sz="1800" kern="1200">
          <a:solidFill>
            <a:schemeClr val="tx1"/>
          </a:solidFill>
          <a:effectLst>
            <a:outerShdw blurRad="38100" dist="38100" dir="2700000" algn="tl">
              <a:srgbClr val="000000">
                <a:alpha val="43137"/>
              </a:srgbClr>
            </a:outerShdw>
          </a:effectLst>
          <a:latin typeface="+mn-lt"/>
          <a:ea typeface="+mn-ea"/>
          <a:cs typeface="+mn-cs"/>
        </a:defRPr>
      </a:lvl5pPr>
      <a:lvl6pPr marL="192024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19456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46888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74320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8.jpeg"/></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9.png"/><Relationship Id="rId7"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8.jpe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8.jpe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pn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9.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8.jpe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8.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png"/><Relationship Id="rId7" Type="http://schemas.openxmlformats.org/officeDocument/2006/relationships/diagramColors" Target="../diagrams/colors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png"/><Relationship Id="rId7" Type="http://schemas.openxmlformats.org/officeDocument/2006/relationships/diagramColors" Target="../diagrams/colors3.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png"/><Relationship Id="rId7" Type="http://schemas.openxmlformats.org/officeDocument/2006/relationships/diagramColors" Target="../diagrams/colors4.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photos.wikimapia.org/p/00/02/60/90/62_ful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4461114"/>
            <a:ext cx="2988332" cy="199222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17015" y="3632676"/>
            <a:ext cx="5985159" cy="1606102"/>
          </a:xfrm>
        </p:spPr>
        <p:txBody>
          <a:bodyPr>
            <a:normAutofit fontScale="90000"/>
          </a:bodyPr>
          <a:lstStyle/>
          <a:p>
            <a:r>
              <a:rPr lang="es-EC" sz="4400" dirty="0"/>
              <a:t>ANÁLISIS DE SEÑALES SÍSMICAS DEL VOLCÁN COTOPAXI MEDIANTE LAS TRANSFORMADAS DE WAVELET Y FOURIER. </a:t>
            </a:r>
          </a:p>
        </p:txBody>
      </p:sp>
      <p:sp>
        <p:nvSpPr>
          <p:cNvPr id="3" name="Subtitle 2"/>
          <p:cNvSpPr>
            <a:spLocks noGrp="1"/>
          </p:cNvSpPr>
          <p:nvPr>
            <p:ph type="subTitle" idx="1"/>
          </p:nvPr>
        </p:nvSpPr>
        <p:spPr>
          <a:xfrm>
            <a:off x="3517103" y="5324841"/>
            <a:ext cx="4655297" cy="1128495"/>
          </a:xfrm>
        </p:spPr>
        <p:txBody>
          <a:bodyPr/>
          <a:lstStyle/>
          <a:p>
            <a:pPr algn="r"/>
            <a:r>
              <a:rPr lang="es-EC" dirty="0" smtClean="0"/>
              <a:t>GABRIELA SALTOS</a:t>
            </a:r>
            <a:endParaRPr lang="es-EC" dirty="0"/>
          </a:p>
        </p:txBody>
      </p:sp>
      <p:pic>
        <p:nvPicPr>
          <p:cNvPr id="1026" name="Picture 2" descr="http://www.sismica.com.mx/imagenes/adornos/electroc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6166" y="836712"/>
            <a:ext cx="2592288" cy="985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1972784"/>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EC" dirty="0"/>
          </a:p>
        </p:txBody>
      </p:sp>
      <p:sp>
        <p:nvSpPr>
          <p:cNvPr id="3" name="Content Placeholder 2"/>
          <p:cNvSpPr>
            <a:spLocks noGrp="1"/>
          </p:cNvSpPr>
          <p:nvPr>
            <p:ph idx="1"/>
          </p:nvPr>
        </p:nvSpPr>
        <p:spPr/>
        <p:txBody>
          <a:bodyPr/>
          <a:lstStyle/>
          <a:p>
            <a:endParaRPr lang="es-EC" dirty="0"/>
          </a:p>
        </p:txBody>
      </p:sp>
      <p:sp>
        <p:nvSpPr>
          <p:cNvPr id="4" name="Title 1"/>
          <p:cNvSpPr txBox="1">
            <a:spLocks/>
          </p:cNvSpPr>
          <p:nvPr/>
        </p:nvSpPr>
        <p:spPr>
          <a:xfrm>
            <a:off x="3203848" y="5715000"/>
            <a:ext cx="7924800" cy="1143000"/>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dirty="0" smtClean="0"/>
              <a:t>Lahares en la cuenca sur</a:t>
            </a:r>
            <a:endParaRPr lang="es-EC"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3999" cy="6286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145099" y="611396"/>
            <a:ext cx="1146981" cy="369332"/>
          </a:xfrm>
          <a:prstGeom prst="rect">
            <a:avLst/>
          </a:prstGeom>
          <a:noFill/>
        </p:spPr>
        <p:txBody>
          <a:bodyPr wrap="none" rtlCol="0">
            <a:spAutoFit/>
          </a:bodyPr>
          <a:lstStyle/>
          <a:p>
            <a:r>
              <a:rPr lang="es-EC" b="1" dirty="0" smtClean="0">
                <a:solidFill>
                  <a:schemeClr val="bg1"/>
                </a:solidFill>
              </a:rPr>
              <a:t>COTOPAXI</a:t>
            </a:r>
            <a:endParaRPr lang="es-EC" b="1" dirty="0">
              <a:solidFill>
                <a:schemeClr val="bg1"/>
              </a:solidFill>
            </a:endParaRPr>
          </a:p>
        </p:txBody>
      </p:sp>
      <p:sp>
        <p:nvSpPr>
          <p:cNvPr id="6" name="TextBox 5"/>
          <p:cNvSpPr txBox="1"/>
          <p:nvPr/>
        </p:nvSpPr>
        <p:spPr>
          <a:xfrm>
            <a:off x="4644008" y="4869160"/>
            <a:ext cx="1352806" cy="369332"/>
          </a:xfrm>
          <a:prstGeom prst="rect">
            <a:avLst/>
          </a:prstGeom>
          <a:noFill/>
        </p:spPr>
        <p:txBody>
          <a:bodyPr wrap="none" rtlCol="0">
            <a:spAutoFit/>
          </a:bodyPr>
          <a:lstStyle/>
          <a:p>
            <a:r>
              <a:rPr lang="es-EC" b="1" dirty="0" smtClean="0">
                <a:solidFill>
                  <a:schemeClr val="bg1"/>
                </a:solidFill>
              </a:rPr>
              <a:t>LATACUNGA</a:t>
            </a:r>
            <a:endParaRPr lang="es-EC" b="1" dirty="0">
              <a:solidFill>
                <a:schemeClr val="bg1"/>
              </a:solidFill>
            </a:endParaRPr>
          </a:p>
        </p:txBody>
      </p:sp>
      <p:sp>
        <p:nvSpPr>
          <p:cNvPr id="7" name="TextBox 6"/>
          <p:cNvSpPr txBox="1"/>
          <p:nvPr/>
        </p:nvSpPr>
        <p:spPr>
          <a:xfrm>
            <a:off x="1043608" y="2852936"/>
            <a:ext cx="954107" cy="369332"/>
          </a:xfrm>
          <a:prstGeom prst="rect">
            <a:avLst/>
          </a:prstGeom>
          <a:noFill/>
        </p:spPr>
        <p:txBody>
          <a:bodyPr wrap="none" rtlCol="0">
            <a:spAutoFit/>
          </a:bodyPr>
          <a:lstStyle/>
          <a:p>
            <a:r>
              <a:rPr lang="es-EC" dirty="0" smtClean="0">
                <a:solidFill>
                  <a:schemeClr val="bg1"/>
                </a:solidFill>
              </a:rPr>
              <a:t>ILINIZAS</a:t>
            </a:r>
            <a:endParaRPr lang="es-EC" dirty="0">
              <a:solidFill>
                <a:schemeClr val="bg1"/>
              </a:solidFill>
            </a:endParaRPr>
          </a:p>
        </p:txBody>
      </p:sp>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7072"/>
            <a:ext cx="3734323" cy="2169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3744416" y="5323532"/>
            <a:ext cx="4572000" cy="923330"/>
          </a:xfrm>
          <a:prstGeom prst="rect">
            <a:avLst/>
          </a:prstGeom>
        </p:spPr>
        <p:txBody>
          <a:bodyPr>
            <a:spAutoFit/>
          </a:bodyPr>
          <a:lstStyle/>
          <a:p>
            <a:r>
              <a:rPr lang="es-EC" b="1" dirty="0">
                <a:solidFill>
                  <a:schemeClr val="bg1"/>
                </a:solidFill>
              </a:rPr>
              <a:t>Puente sobre el </a:t>
            </a:r>
            <a:r>
              <a:rPr lang="es-EC" b="1" dirty="0" smtClean="0">
                <a:solidFill>
                  <a:schemeClr val="bg1"/>
                </a:solidFill>
              </a:rPr>
              <a:t>Río </a:t>
            </a:r>
            <a:r>
              <a:rPr lang="es-EC" b="1" dirty="0" err="1" smtClean="0">
                <a:solidFill>
                  <a:schemeClr val="bg1"/>
                </a:solidFill>
              </a:rPr>
              <a:t>Cutuchi</a:t>
            </a:r>
            <a:r>
              <a:rPr lang="es-EC" b="1" dirty="0">
                <a:solidFill>
                  <a:schemeClr val="bg1"/>
                </a:solidFill>
              </a:rPr>
              <a:t>,</a:t>
            </a:r>
          </a:p>
          <a:p>
            <a:r>
              <a:rPr lang="es-EC" b="1" dirty="0">
                <a:solidFill>
                  <a:schemeClr val="bg1"/>
                </a:solidFill>
              </a:rPr>
              <a:t>en </a:t>
            </a:r>
            <a:r>
              <a:rPr lang="es-EC" b="1" dirty="0" smtClean="0">
                <a:solidFill>
                  <a:schemeClr val="bg1"/>
                </a:solidFill>
              </a:rPr>
              <a:t>Latacunga, que </a:t>
            </a:r>
            <a:r>
              <a:rPr lang="es-EC" b="1" dirty="0">
                <a:solidFill>
                  <a:schemeClr val="bg1"/>
                </a:solidFill>
              </a:rPr>
              <a:t>sería </a:t>
            </a:r>
            <a:r>
              <a:rPr lang="es-EC" b="1" dirty="0" err="1">
                <a:solidFill>
                  <a:schemeClr val="bg1"/>
                </a:solidFill>
              </a:rPr>
              <a:t>destruído</a:t>
            </a:r>
            <a:endParaRPr lang="es-EC" b="1" dirty="0">
              <a:solidFill>
                <a:schemeClr val="bg1"/>
              </a:solidFill>
            </a:endParaRPr>
          </a:p>
          <a:p>
            <a:r>
              <a:rPr lang="es-EC" b="1" dirty="0">
                <a:solidFill>
                  <a:schemeClr val="bg1"/>
                </a:solidFill>
              </a:rPr>
              <a:t>por un </a:t>
            </a:r>
            <a:r>
              <a:rPr lang="es-EC" b="1" dirty="0" err="1">
                <a:solidFill>
                  <a:schemeClr val="bg1"/>
                </a:solidFill>
              </a:rPr>
              <a:t>lahar</a:t>
            </a:r>
            <a:r>
              <a:rPr lang="es-EC" b="1" dirty="0">
                <a:solidFill>
                  <a:schemeClr val="bg1"/>
                </a:solidFill>
              </a:rPr>
              <a:t>.</a:t>
            </a:r>
          </a:p>
        </p:txBody>
      </p:sp>
    </p:spTree>
    <p:extLst>
      <p:ext uri="{BB962C8B-B14F-4D97-AF65-F5344CB8AC3E}">
        <p14:creationId xmlns:p14="http://schemas.microsoft.com/office/powerpoint/2010/main" val="2847071161"/>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EC"/>
          </a:p>
        </p:txBody>
      </p:sp>
      <p:sp>
        <p:nvSpPr>
          <p:cNvPr id="3" name="Content Placeholder 2"/>
          <p:cNvSpPr>
            <a:spLocks noGrp="1"/>
          </p:cNvSpPr>
          <p:nvPr>
            <p:ph idx="1"/>
          </p:nvPr>
        </p:nvSpPr>
        <p:spPr/>
        <p:txBody>
          <a:bodyPr/>
          <a:lstStyle/>
          <a:p>
            <a:endParaRPr lang="es-EC" dirty="0"/>
          </a:p>
        </p:txBody>
      </p:sp>
      <p:sp>
        <p:nvSpPr>
          <p:cNvPr id="4" name="Title 1"/>
          <p:cNvSpPr txBox="1">
            <a:spLocks/>
          </p:cNvSpPr>
          <p:nvPr/>
        </p:nvSpPr>
        <p:spPr>
          <a:xfrm>
            <a:off x="3203848" y="5715000"/>
            <a:ext cx="7924800" cy="1143000"/>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dirty="0" smtClean="0"/>
              <a:t>Lahares en la cuenca sur</a:t>
            </a:r>
            <a:endParaRPr lang="es-EC"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27384"/>
            <a:ext cx="4307821" cy="6453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123728" y="116632"/>
            <a:ext cx="1146981" cy="369332"/>
          </a:xfrm>
          <a:prstGeom prst="rect">
            <a:avLst/>
          </a:prstGeom>
          <a:noFill/>
        </p:spPr>
        <p:txBody>
          <a:bodyPr wrap="none" rtlCol="0">
            <a:spAutoFit/>
          </a:bodyPr>
          <a:lstStyle/>
          <a:p>
            <a:r>
              <a:rPr lang="es-EC" b="1" dirty="0" smtClean="0">
                <a:solidFill>
                  <a:schemeClr val="bg1"/>
                </a:solidFill>
              </a:rPr>
              <a:t>COTOPAXI</a:t>
            </a:r>
            <a:endParaRPr lang="es-EC" b="1" dirty="0">
              <a:solidFill>
                <a:schemeClr val="bg1"/>
              </a:solidFill>
            </a:endParaRPr>
          </a:p>
        </p:txBody>
      </p:sp>
      <p:sp>
        <p:nvSpPr>
          <p:cNvPr id="6" name="TextBox 5"/>
          <p:cNvSpPr txBox="1"/>
          <p:nvPr/>
        </p:nvSpPr>
        <p:spPr>
          <a:xfrm>
            <a:off x="827584" y="2204864"/>
            <a:ext cx="1352806" cy="369332"/>
          </a:xfrm>
          <a:prstGeom prst="rect">
            <a:avLst/>
          </a:prstGeom>
          <a:noFill/>
        </p:spPr>
        <p:txBody>
          <a:bodyPr wrap="none" rtlCol="0">
            <a:spAutoFit/>
          </a:bodyPr>
          <a:lstStyle/>
          <a:p>
            <a:r>
              <a:rPr lang="es-EC" b="1" dirty="0" smtClean="0">
                <a:solidFill>
                  <a:schemeClr val="bg1"/>
                </a:solidFill>
              </a:rPr>
              <a:t>LATACUNGA</a:t>
            </a:r>
            <a:endParaRPr lang="es-EC" b="1" dirty="0">
              <a:solidFill>
                <a:schemeClr val="bg1"/>
              </a:solidFill>
            </a:endParaRPr>
          </a:p>
        </p:txBody>
      </p:sp>
      <p:sp>
        <p:nvSpPr>
          <p:cNvPr id="7" name="TextBox 6"/>
          <p:cNvSpPr txBox="1"/>
          <p:nvPr/>
        </p:nvSpPr>
        <p:spPr>
          <a:xfrm>
            <a:off x="150033" y="3284984"/>
            <a:ext cx="1109599" cy="369332"/>
          </a:xfrm>
          <a:prstGeom prst="rect">
            <a:avLst/>
          </a:prstGeom>
          <a:noFill/>
        </p:spPr>
        <p:txBody>
          <a:bodyPr wrap="none" rtlCol="0">
            <a:spAutoFit/>
          </a:bodyPr>
          <a:lstStyle/>
          <a:p>
            <a:r>
              <a:rPr lang="es-EC" b="1" dirty="0" smtClean="0">
                <a:solidFill>
                  <a:schemeClr val="bg1"/>
                </a:solidFill>
              </a:rPr>
              <a:t>SALCEDO</a:t>
            </a:r>
            <a:endParaRPr lang="es-EC" b="1" dirty="0">
              <a:solidFill>
                <a:schemeClr val="bg1"/>
              </a:solidFill>
            </a:endParaRPr>
          </a:p>
        </p:txBody>
      </p:sp>
      <p:sp>
        <p:nvSpPr>
          <p:cNvPr id="8" name="TextBox 7"/>
          <p:cNvSpPr txBox="1"/>
          <p:nvPr/>
        </p:nvSpPr>
        <p:spPr>
          <a:xfrm>
            <a:off x="251520" y="4725144"/>
            <a:ext cx="996298" cy="369332"/>
          </a:xfrm>
          <a:prstGeom prst="rect">
            <a:avLst/>
          </a:prstGeom>
          <a:noFill/>
        </p:spPr>
        <p:txBody>
          <a:bodyPr wrap="none" rtlCol="0">
            <a:spAutoFit/>
          </a:bodyPr>
          <a:lstStyle/>
          <a:p>
            <a:r>
              <a:rPr lang="es-EC" b="1" dirty="0" smtClean="0">
                <a:solidFill>
                  <a:schemeClr val="bg1"/>
                </a:solidFill>
              </a:rPr>
              <a:t>AMBATO</a:t>
            </a:r>
            <a:endParaRPr lang="es-EC" b="1" dirty="0">
              <a:solidFill>
                <a:schemeClr val="bg1"/>
              </a:solidFill>
            </a:endParaRPr>
          </a:p>
        </p:txBody>
      </p:sp>
      <p:sp>
        <p:nvSpPr>
          <p:cNvPr id="9" name="Oval 8"/>
          <p:cNvSpPr/>
          <p:nvPr/>
        </p:nvSpPr>
        <p:spPr>
          <a:xfrm>
            <a:off x="1907704" y="5373216"/>
            <a:ext cx="171450" cy="1714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TextBox 9"/>
          <p:cNvSpPr txBox="1"/>
          <p:nvPr/>
        </p:nvSpPr>
        <p:spPr>
          <a:xfrm>
            <a:off x="1691680" y="4941168"/>
            <a:ext cx="1969514" cy="369332"/>
          </a:xfrm>
          <a:prstGeom prst="rect">
            <a:avLst/>
          </a:prstGeom>
          <a:noFill/>
        </p:spPr>
        <p:txBody>
          <a:bodyPr wrap="none" rtlCol="0">
            <a:spAutoFit/>
          </a:bodyPr>
          <a:lstStyle/>
          <a:p>
            <a:r>
              <a:rPr lang="es-EC" b="1" dirty="0" smtClean="0">
                <a:solidFill>
                  <a:schemeClr val="bg1"/>
                </a:solidFill>
              </a:rPr>
              <a:t>REPRESA AGOYÁN</a:t>
            </a:r>
            <a:endParaRPr lang="es-EC" b="1" dirty="0">
              <a:solidFill>
                <a:schemeClr val="bg1"/>
              </a:solidFill>
            </a:endParaRPr>
          </a:p>
        </p:txBody>
      </p:sp>
      <p:sp>
        <p:nvSpPr>
          <p:cNvPr id="11" name="TextBox 10"/>
          <p:cNvSpPr txBox="1"/>
          <p:nvPr/>
        </p:nvSpPr>
        <p:spPr>
          <a:xfrm>
            <a:off x="1358216" y="5919600"/>
            <a:ext cx="1537600" cy="369332"/>
          </a:xfrm>
          <a:prstGeom prst="rect">
            <a:avLst/>
          </a:prstGeom>
          <a:noFill/>
        </p:spPr>
        <p:txBody>
          <a:bodyPr wrap="none" rtlCol="0">
            <a:spAutoFit/>
          </a:bodyPr>
          <a:lstStyle/>
          <a:p>
            <a:r>
              <a:rPr lang="es-EC" b="1" dirty="0" smtClean="0">
                <a:solidFill>
                  <a:schemeClr val="bg1"/>
                </a:solidFill>
              </a:rPr>
              <a:t>TUNGURAHUA</a:t>
            </a:r>
            <a:endParaRPr lang="es-EC" b="1" dirty="0">
              <a:solidFill>
                <a:schemeClr val="bg1"/>
              </a:solidFill>
            </a:endParaRPr>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27384"/>
            <a:ext cx="4084810" cy="2870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2627784" y="836712"/>
            <a:ext cx="3456384" cy="1815882"/>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just"/>
            <a:r>
              <a:rPr lang="es-EC" sz="1600" b="1" dirty="0"/>
              <a:t>Puente de </a:t>
            </a:r>
            <a:r>
              <a:rPr lang="es-EC" sz="1600" b="1" dirty="0" err="1"/>
              <a:t>Pansaleo</a:t>
            </a:r>
            <a:r>
              <a:rPr lang="es-EC" sz="1600" b="1" dirty="0"/>
              <a:t>, </a:t>
            </a:r>
            <a:r>
              <a:rPr lang="es-EC" sz="1600" b="1" dirty="0" smtClean="0"/>
              <a:t>sobre el </a:t>
            </a:r>
            <a:r>
              <a:rPr lang="es-EC" sz="1600" b="1" dirty="0"/>
              <a:t>Rio </a:t>
            </a:r>
            <a:r>
              <a:rPr lang="es-EC" sz="1600" b="1" dirty="0" err="1"/>
              <a:t>Cutuchi</a:t>
            </a:r>
            <a:r>
              <a:rPr lang="es-EC" sz="1600" b="1" dirty="0"/>
              <a:t>, cerca de la </a:t>
            </a:r>
            <a:r>
              <a:rPr lang="es-EC" sz="1600" b="1" dirty="0" smtClean="0"/>
              <a:t>ciudad de </a:t>
            </a:r>
            <a:r>
              <a:rPr lang="es-EC" sz="1600" b="1" dirty="0"/>
              <a:t>Salcedo. En este sitio </a:t>
            </a:r>
            <a:r>
              <a:rPr lang="es-EC" sz="1600" b="1" dirty="0" smtClean="0"/>
              <a:t>estuvo emplazado </a:t>
            </a:r>
            <a:r>
              <a:rPr lang="es-EC" sz="1600" b="1" dirty="0"/>
              <a:t>el “Puente Bolívar</a:t>
            </a:r>
            <a:r>
              <a:rPr lang="es-EC" sz="1600" b="1" dirty="0" smtClean="0"/>
              <a:t>”, </a:t>
            </a:r>
            <a:r>
              <a:rPr lang="es-EC" sz="1600" b="1" dirty="0" err="1" smtClean="0"/>
              <a:t>destruído</a:t>
            </a:r>
            <a:r>
              <a:rPr lang="es-EC" sz="1600" b="1" dirty="0" smtClean="0"/>
              <a:t> </a:t>
            </a:r>
            <a:r>
              <a:rPr lang="es-EC" sz="1600" b="1" dirty="0"/>
              <a:t>por el </a:t>
            </a:r>
            <a:r>
              <a:rPr lang="es-EC" sz="1600" b="1" dirty="0" err="1"/>
              <a:t>lahar</a:t>
            </a:r>
            <a:r>
              <a:rPr lang="es-EC" sz="1600" b="1" dirty="0"/>
              <a:t> de </a:t>
            </a:r>
            <a:r>
              <a:rPr lang="es-EC" sz="1600" b="1" dirty="0" smtClean="0"/>
              <a:t>1877, el </a:t>
            </a:r>
            <a:r>
              <a:rPr lang="es-EC" sz="1600" b="1" dirty="0"/>
              <a:t>cual alcanzó en este </a:t>
            </a:r>
            <a:r>
              <a:rPr lang="es-EC" sz="1600" b="1" dirty="0" smtClean="0"/>
              <a:t>sitio una </a:t>
            </a:r>
            <a:r>
              <a:rPr lang="es-EC" sz="1600" b="1" dirty="0"/>
              <a:t>altura medida de 48 m.</a:t>
            </a:r>
          </a:p>
        </p:txBody>
      </p:sp>
      <p:pic>
        <p:nvPicPr>
          <p:cNvPr id="10244"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5409" r="3488"/>
          <a:stretch/>
        </p:blipFill>
        <p:spPr bwMode="auto">
          <a:xfrm>
            <a:off x="4499992" y="3186425"/>
            <a:ext cx="4338536" cy="29788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5040560" y="5085184"/>
            <a:ext cx="4572000" cy="923330"/>
          </a:xfrm>
          <a:prstGeom prst="rect">
            <a:avLst/>
          </a:prstGeom>
        </p:spPr>
        <p:txBody>
          <a:bodyPr>
            <a:spAutoFit/>
          </a:bodyPr>
          <a:lstStyle/>
          <a:p>
            <a:r>
              <a:rPr lang="es-EC" b="1" dirty="0">
                <a:solidFill>
                  <a:schemeClr val="bg1"/>
                </a:solidFill>
              </a:rPr>
              <a:t>La Presa de </a:t>
            </a:r>
            <a:r>
              <a:rPr lang="es-EC" b="1" dirty="0" err="1">
                <a:solidFill>
                  <a:schemeClr val="bg1"/>
                </a:solidFill>
              </a:rPr>
              <a:t>Agoyán</a:t>
            </a:r>
            <a:r>
              <a:rPr lang="es-EC" b="1" dirty="0">
                <a:solidFill>
                  <a:schemeClr val="bg1"/>
                </a:solidFill>
              </a:rPr>
              <a:t> tiene</a:t>
            </a:r>
          </a:p>
          <a:p>
            <a:r>
              <a:rPr lang="es-EC" b="1" dirty="0">
                <a:solidFill>
                  <a:schemeClr val="bg1"/>
                </a:solidFill>
              </a:rPr>
              <a:t>una elevada vulnerabilidad</a:t>
            </a:r>
          </a:p>
          <a:p>
            <a:r>
              <a:rPr lang="es-EC" b="1" dirty="0">
                <a:solidFill>
                  <a:schemeClr val="bg1"/>
                </a:solidFill>
              </a:rPr>
              <a:t>frente a los lahares del Cotopaxi</a:t>
            </a:r>
            <a:r>
              <a:rPr lang="es-EC" b="1" dirty="0"/>
              <a:t>.</a:t>
            </a:r>
            <a:endParaRPr lang="es-EC" dirty="0"/>
          </a:p>
        </p:txBody>
      </p:sp>
    </p:spTree>
    <p:extLst>
      <p:ext uri="{BB962C8B-B14F-4D97-AF65-F5344CB8AC3E}">
        <p14:creationId xmlns:p14="http://schemas.microsoft.com/office/powerpoint/2010/main" val="2069278894"/>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EC" dirty="0"/>
          </a:p>
        </p:txBody>
      </p:sp>
      <p:sp>
        <p:nvSpPr>
          <p:cNvPr id="3" name="Content Placeholder 2"/>
          <p:cNvSpPr>
            <a:spLocks noGrp="1"/>
          </p:cNvSpPr>
          <p:nvPr>
            <p:ph idx="1"/>
          </p:nvPr>
        </p:nvSpPr>
        <p:spPr/>
        <p:txBody>
          <a:bodyPr/>
          <a:lstStyle/>
          <a:p>
            <a:endParaRPr lang="es-EC"/>
          </a:p>
        </p:txBody>
      </p:sp>
      <p:sp>
        <p:nvSpPr>
          <p:cNvPr id="4" name="Title 1"/>
          <p:cNvSpPr txBox="1">
            <a:spLocks/>
          </p:cNvSpPr>
          <p:nvPr/>
        </p:nvSpPr>
        <p:spPr>
          <a:xfrm>
            <a:off x="2267744" y="5715000"/>
            <a:ext cx="7924800" cy="1143000"/>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dirty="0" smtClean="0"/>
              <a:t>Lahares en la cuenca oriental</a:t>
            </a:r>
            <a:endParaRPr lang="es-EC" dirty="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286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902165" y="611396"/>
            <a:ext cx="1146981" cy="369332"/>
          </a:xfrm>
          <a:prstGeom prst="rect">
            <a:avLst/>
          </a:prstGeom>
          <a:noFill/>
        </p:spPr>
        <p:txBody>
          <a:bodyPr wrap="none" rtlCol="0">
            <a:spAutoFit/>
          </a:bodyPr>
          <a:lstStyle/>
          <a:p>
            <a:r>
              <a:rPr lang="es-EC" b="1" dirty="0" smtClean="0">
                <a:solidFill>
                  <a:schemeClr val="bg1"/>
                </a:solidFill>
              </a:rPr>
              <a:t>COTOPAXI</a:t>
            </a:r>
            <a:endParaRPr lang="es-EC" b="1" dirty="0">
              <a:solidFill>
                <a:schemeClr val="bg1"/>
              </a:solidFill>
            </a:endParaRPr>
          </a:p>
        </p:txBody>
      </p:sp>
      <p:sp>
        <p:nvSpPr>
          <p:cNvPr id="6" name="TextBox 5"/>
          <p:cNvSpPr txBox="1"/>
          <p:nvPr/>
        </p:nvSpPr>
        <p:spPr>
          <a:xfrm>
            <a:off x="1475655" y="1700808"/>
            <a:ext cx="1555747" cy="646331"/>
          </a:xfrm>
          <a:prstGeom prst="rect">
            <a:avLst/>
          </a:prstGeom>
          <a:noFill/>
        </p:spPr>
        <p:txBody>
          <a:bodyPr wrap="none" rtlCol="0">
            <a:spAutoFit/>
          </a:bodyPr>
          <a:lstStyle/>
          <a:p>
            <a:pPr algn="ctr"/>
            <a:r>
              <a:rPr lang="es-EC" b="1" dirty="0" smtClean="0">
                <a:solidFill>
                  <a:schemeClr val="bg1"/>
                </a:solidFill>
              </a:rPr>
              <a:t>RIOS TAMBO Y</a:t>
            </a:r>
          </a:p>
          <a:p>
            <a:pPr algn="ctr"/>
            <a:r>
              <a:rPr lang="es-EC" b="1" dirty="0" smtClean="0">
                <a:solidFill>
                  <a:schemeClr val="bg1"/>
                </a:solidFill>
              </a:rPr>
              <a:t>TAMBOYACU</a:t>
            </a:r>
            <a:endParaRPr lang="es-EC" b="1" dirty="0">
              <a:solidFill>
                <a:schemeClr val="bg1"/>
              </a:solidFill>
            </a:endParaRPr>
          </a:p>
        </p:txBody>
      </p:sp>
      <p:sp>
        <p:nvSpPr>
          <p:cNvPr id="7" name="TextBox 6"/>
          <p:cNvSpPr txBox="1"/>
          <p:nvPr/>
        </p:nvSpPr>
        <p:spPr>
          <a:xfrm>
            <a:off x="2980161" y="2699628"/>
            <a:ext cx="2023887" cy="369332"/>
          </a:xfrm>
          <a:prstGeom prst="rect">
            <a:avLst/>
          </a:prstGeom>
          <a:noFill/>
        </p:spPr>
        <p:txBody>
          <a:bodyPr wrap="none" rtlCol="0">
            <a:spAutoFit/>
          </a:bodyPr>
          <a:lstStyle/>
          <a:p>
            <a:r>
              <a:rPr lang="es-EC" b="1" dirty="0" smtClean="0">
                <a:solidFill>
                  <a:schemeClr val="bg1"/>
                </a:solidFill>
              </a:rPr>
              <a:t>RIO VALLE VICIOSO</a:t>
            </a:r>
            <a:endParaRPr lang="es-EC" b="1" dirty="0">
              <a:solidFill>
                <a:schemeClr val="bg1"/>
              </a:solidFill>
            </a:endParaRPr>
          </a:p>
        </p:txBody>
      </p:sp>
      <p:sp>
        <p:nvSpPr>
          <p:cNvPr id="8" name="TextBox 7"/>
          <p:cNvSpPr txBox="1"/>
          <p:nvPr/>
        </p:nvSpPr>
        <p:spPr>
          <a:xfrm>
            <a:off x="4447823" y="4283804"/>
            <a:ext cx="1708353" cy="369332"/>
          </a:xfrm>
          <a:prstGeom prst="rect">
            <a:avLst/>
          </a:prstGeom>
          <a:noFill/>
        </p:spPr>
        <p:txBody>
          <a:bodyPr wrap="none" rtlCol="0">
            <a:spAutoFit/>
          </a:bodyPr>
          <a:lstStyle/>
          <a:p>
            <a:r>
              <a:rPr lang="es-EC" b="1" dirty="0" smtClean="0">
                <a:solidFill>
                  <a:schemeClr val="bg1"/>
                </a:solidFill>
              </a:rPr>
              <a:t>RIO JATUNYACU</a:t>
            </a:r>
            <a:endParaRPr lang="es-EC" b="1" dirty="0">
              <a:solidFill>
                <a:schemeClr val="bg1"/>
              </a:solidFill>
            </a:endParaRPr>
          </a:p>
        </p:txBody>
      </p:sp>
      <p:sp>
        <p:nvSpPr>
          <p:cNvPr id="9" name="TextBox 8"/>
          <p:cNvSpPr txBox="1"/>
          <p:nvPr/>
        </p:nvSpPr>
        <p:spPr>
          <a:xfrm>
            <a:off x="6228184" y="3995772"/>
            <a:ext cx="699230" cy="369332"/>
          </a:xfrm>
          <a:prstGeom prst="rect">
            <a:avLst/>
          </a:prstGeom>
          <a:noFill/>
        </p:spPr>
        <p:txBody>
          <a:bodyPr wrap="none" rtlCol="0">
            <a:spAutoFit/>
          </a:bodyPr>
          <a:lstStyle/>
          <a:p>
            <a:r>
              <a:rPr lang="es-EC" b="1" dirty="0" smtClean="0">
                <a:solidFill>
                  <a:schemeClr val="bg1"/>
                </a:solidFill>
              </a:rPr>
              <a:t>TENA</a:t>
            </a:r>
            <a:endParaRPr lang="es-EC" b="1" dirty="0">
              <a:solidFill>
                <a:schemeClr val="bg1"/>
              </a:solidFill>
            </a:endParaRPr>
          </a:p>
        </p:txBody>
      </p:sp>
      <p:sp>
        <p:nvSpPr>
          <p:cNvPr id="10" name="TextBox 9"/>
          <p:cNvSpPr txBox="1"/>
          <p:nvPr/>
        </p:nvSpPr>
        <p:spPr>
          <a:xfrm>
            <a:off x="6372200" y="4365104"/>
            <a:ext cx="1556708" cy="369332"/>
          </a:xfrm>
          <a:prstGeom prst="rect">
            <a:avLst/>
          </a:prstGeom>
          <a:noFill/>
        </p:spPr>
        <p:txBody>
          <a:bodyPr wrap="none" rtlCol="0">
            <a:spAutoFit/>
          </a:bodyPr>
          <a:lstStyle/>
          <a:p>
            <a:r>
              <a:rPr lang="es-EC" b="1" dirty="0" smtClean="0">
                <a:solidFill>
                  <a:schemeClr val="bg1"/>
                </a:solidFill>
              </a:rPr>
              <a:t>PUERTO NAPO</a:t>
            </a:r>
            <a:endParaRPr lang="es-EC" b="1" dirty="0">
              <a:solidFill>
                <a:schemeClr val="bg1"/>
              </a:solidFill>
            </a:endParaRPr>
          </a:p>
        </p:txBody>
      </p:sp>
      <p:sp>
        <p:nvSpPr>
          <p:cNvPr id="11" name="TextBox 10"/>
          <p:cNvSpPr txBox="1"/>
          <p:nvPr/>
        </p:nvSpPr>
        <p:spPr>
          <a:xfrm>
            <a:off x="8028384" y="4571836"/>
            <a:ext cx="1111202" cy="369332"/>
          </a:xfrm>
          <a:prstGeom prst="rect">
            <a:avLst/>
          </a:prstGeom>
          <a:noFill/>
        </p:spPr>
        <p:txBody>
          <a:bodyPr wrap="none" rtlCol="0">
            <a:spAutoFit/>
          </a:bodyPr>
          <a:lstStyle/>
          <a:p>
            <a:r>
              <a:rPr lang="es-EC" b="1" dirty="0" smtClean="0">
                <a:solidFill>
                  <a:schemeClr val="bg1"/>
                </a:solidFill>
              </a:rPr>
              <a:t>RIO NAPO</a:t>
            </a:r>
            <a:endParaRPr lang="es-EC" b="1" dirty="0">
              <a:solidFill>
                <a:schemeClr val="bg1"/>
              </a:solidFill>
            </a:endParaRPr>
          </a:p>
        </p:txBody>
      </p:sp>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4048" y="116632"/>
            <a:ext cx="3782805" cy="2321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5724128" y="2024293"/>
            <a:ext cx="3360250" cy="1754326"/>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a:r>
              <a:rPr lang="es-EC" b="1" dirty="0"/>
              <a:t>Comuna “La Serena”, </a:t>
            </a:r>
            <a:r>
              <a:rPr lang="es-EC" b="1" dirty="0" smtClean="0"/>
              <a:t>ubicada en el </a:t>
            </a:r>
            <a:r>
              <a:rPr lang="es-EC" b="1" dirty="0"/>
              <a:t>margen </a:t>
            </a:r>
            <a:r>
              <a:rPr lang="es-EC" b="1" dirty="0" smtClean="0"/>
              <a:t>derecho </a:t>
            </a:r>
            <a:r>
              <a:rPr lang="es-EC" b="1" dirty="0"/>
              <a:t>del </a:t>
            </a:r>
            <a:r>
              <a:rPr lang="es-EC" b="1" dirty="0" smtClean="0"/>
              <a:t>Rio </a:t>
            </a:r>
            <a:r>
              <a:rPr lang="es-EC" b="1" dirty="0" err="1" smtClean="0"/>
              <a:t>Jatunyacu</a:t>
            </a:r>
            <a:r>
              <a:rPr lang="es-EC" b="1" dirty="0"/>
              <a:t>, sobre una </a:t>
            </a:r>
            <a:r>
              <a:rPr lang="es-EC" b="1" dirty="0" smtClean="0"/>
              <a:t>planicie inundable </a:t>
            </a:r>
            <a:r>
              <a:rPr lang="es-EC" b="1" dirty="0"/>
              <a:t>aún por </a:t>
            </a:r>
            <a:r>
              <a:rPr lang="es-EC" b="1" dirty="0" smtClean="0"/>
              <a:t>crecidas hidrológicas</a:t>
            </a:r>
            <a:r>
              <a:rPr lang="es-EC" b="1" dirty="0"/>
              <a:t>.</a:t>
            </a:r>
          </a:p>
        </p:txBody>
      </p:sp>
      <p:pic>
        <p:nvPicPr>
          <p:cNvPr id="1229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9294" y="3139715"/>
            <a:ext cx="2880640" cy="2450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2586133" y="4894717"/>
            <a:ext cx="2811941" cy="92333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es-EC" b="1" dirty="0">
                <a:solidFill>
                  <a:schemeClr val="bg1"/>
                </a:solidFill>
              </a:rPr>
              <a:t>Puente en la Comuna “La Serena</a:t>
            </a:r>
            <a:r>
              <a:rPr lang="es-EC" b="1" dirty="0" smtClean="0">
                <a:solidFill>
                  <a:schemeClr val="bg1"/>
                </a:solidFill>
              </a:rPr>
              <a:t>”, que constituye la </a:t>
            </a:r>
            <a:r>
              <a:rPr lang="es-EC" b="1" dirty="0">
                <a:solidFill>
                  <a:schemeClr val="bg1"/>
                </a:solidFill>
              </a:rPr>
              <a:t>única </a:t>
            </a:r>
            <a:r>
              <a:rPr lang="es-EC" b="1" dirty="0" smtClean="0">
                <a:solidFill>
                  <a:schemeClr val="bg1"/>
                </a:solidFill>
              </a:rPr>
              <a:t>vía </a:t>
            </a:r>
            <a:r>
              <a:rPr lang="es-EC" b="1" dirty="0">
                <a:solidFill>
                  <a:schemeClr val="bg1"/>
                </a:solidFill>
              </a:rPr>
              <a:t>de evacuación.</a:t>
            </a:r>
            <a:endParaRPr lang="es-EC" dirty="0">
              <a:solidFill>
                <a:schemeClr val="bg1"/>
              </a:solidFill>
            </a:endParaRPr>
          </a:p>
        </p:txBody>
      </p:sp>
    </p:spTree>
    <p:extLst>
      <p:ext uri="{BB962C8B-B14F-4D97-AF65-F5344CB8AC3E}">
        <p14:creationId xmlns:p14="http://schemas.microsoft.com/office/powerpoint/2010/main" val="163474180"/>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953967">
            <a:off x="-307940" y="1000031"/>
            <a:ext cx="3492525" cy="1695631"/>
          </a:xfrm>
        </p:spPr>
        <p:txBody>
          <a:bodyPr>
            <a:normAutofit/>
          </a:bodyPr>
          <a:lstStyle/>
          <a:p>
            <a:r>
              <a:rPr lang="es-EC" sz="3200" dirty="0" smtClean="0"/>
              <a:t>IGEPN</a:t>
            </a:r>
            <a:endParaRPr lang="es-EC" sz="3200" dirty="0"/>
          </a:p>
        </p:txBody>
      </p:sp>
      <p:sp>
        <p:nvSpPr>
          <p:cNvPr id="3" name="Content Placeholder 2"/>
          <p:cNvSpPr>
            <a:spLocks noGrp="1"/>
          </p:cNvSpPr>
          <p:nvPr>
            <p:ph idx="1"/>
          </p:nvPr>
        </p:nvSpPr>
        <p:spPr>
          <a:xfrm>
            <a:off x="3479028" y="903451"/>
            <a:ext cx="5125420" cy="5765909"/>
          </a:xfrm>
        </p:spPr>
        <p:txBody>
          <a:bodyPr>
            <a:normAutofit fontScale="85000" lnSpcReduction="10000"/>
          </a:bodyPr>
          <a:lstStyle/>
          <a:p>
            <a:pPr algn="just"/>
            <a:r>
              <a:rPr lang="es-EC" dirty="0" smtClean="0">
                <a:effectLst/>
              </a:rPr>
              <a:t>El </a:t>
            </a:r>
            <a:r>
              <a:rPr lang="es-EC" dirty="0">
                <a:effectLst/>
              </a:rPr>
              <a:t>Instituto se ha convertido en el referente nacional que provee la información básica, en lo referente al riesgo sísmico y volcánico, para grandes proyectos de inversión.</a:t>
            </a:r>
            <a:endParaRPr lang="es-EC" sz="5400" dirty="0">
              <a:effectLst/>
            </a:endParaRPr>
          </a:p>
          <a:p>
            <a:pPr algn="just"/>
            <a:r>
              <a:rPr lang="es-EC" dirty="0">
                <a:effectLst/>
              </a:rPr>
              <a:t>El Instituto Geofísico está en capacidad de realizar las siguientes investigaciones en Vulcanología y Sismología que se detallan a continuación.</a:t>
            </a:r>
            <a:endParaRPr lang="es-EC" sz="5400" dirty="0">
              <a:effectLst/>
            </a:endParaRPr>
          </a:p>
          <a:p>
            <a:pPr lvl="1" algn="just"/>
            <a:r>
              <a:rPr lang="es-EC" dirty="0">
                <a:effectLst/>
              </a:rPr>
              <a:t>Cursos, seminarios y conferencias sobre concienciación, responsabilidad política y ciudadana, comunicación y gestión del riesgo frente a fenómenos naturales</a:t>
            </a:r>
            <a:r>
              <a:rPr lang="es-EC" dirty="0" smtClean="0">
                <a:effectLst/>
              </a:rPr>
              <a:t>.</a:t>
            </a:r>
            <a:endParaRPr lang="es-EC" sz="5000" dirty="0">
              <a:effectLst/>
            </a:endParaRPr>
          </a:p>
        </p:txBody>
      </p:sp>
      <p:pic>
        <p:nvPicPr>
          <p:cNvPr id="4" name="Imagen 4" descr="logooficial.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503886" y="6402413"/>
            <a:ext cx="1640113" cy="455587"/>
          </a:xfrm>
          <a:prstGeom prst="rect">
            <a:avLst/>
          </a:prstGeom>
        </p:spPr>
      </p:pic>
      <p:pic>
        <p:nvPicPr>
          <p:cNvPr id="5" name="Picture 2" descr="https://fbcdn-sphotos-g-a.akamaihd.net/hphotos-ak-frc1/1486929_766700630013377_1034956363_n.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595305" y="1"/>
            <a:ext cx="1548693" cy="864296"/>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ttp://www.igepn.edu.ec/images/cabecera/cabecera_01.png"/>
          <p:cNvPicPr>
            <a:picLocks noChangeAspect="1" noChangeArrowheads="1"/>
          </p:cNvPicPr>
          <p:nvPr/>
        </p:nvPicPr>
        <p:blipFill rotWithShape="1">
          <a:blip r:embed="rId5">
            <a:extLst>
              <a:ext uri="{28A0092B-C50C-407E-A947-70E740481C1C}">
                <a14:useLocalDpi xmlns:a14="http://schemas.microsoft.com/office/drawing/2010/main" val="0"/>
              </a:ext>
            </a:extLst>
          </a:blip>
          <a:srcRect l="12477" t="21688" r="5643" b="23371"/>
          <a:stretch/>
        </p:blipFill>
        <p:spPr bwMode="auto">
          <a:xfrm>
            <a:off x="179512" y="214678"/>
            <a:ext cx="3378270" cy="1126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8735830"/>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953967">
            <a:off x="-307940" y="1000031"/>
            <a:ext cx="3492525" cy="1695631"/>
          </a:xfrm>
        </p:spPr>
        <p:txBody>
          <a:bodyPr>
            <a:normAutofit/>
          </a:bodyPr>
          <a:lstStyle/>
          <a:p>
            <a:endParaRPr lang="es-EC" sz="3200" dirty="0"/>
          </a:p>
        </p:txBody>
      </p:sp>
      <p:sp>
        <p:nvSpPr>
          <p:cNvPr id="3" name="Content Placeholder 2"/>
          <p:cNvSpPr>
            <a:spLocks noGrp="1"/>
          </p:cNvSpPr>
          <p:nvPr>
            <p:ph idx="1"/>
          </p:nvPr>
        </p:nvSpPr>
        <p:spPr>
          <a:xfrm>
            <a:off x="3479028" y="864296"/>
            <a:ext cx="5125420" cy="5765909"/>
          </a:xfrm>
        </p:spPr>
        <p:txBody>
          <a:bodyPr/>
          <a:lstStyle/>
          <a:p>
            <a:pPr marL="880110" lvl="1" indent="-514350" algn="just">
              <a:buAutoNum type="arabicPeriod"/>
            </a:pPr>
            <a:endParaRPr lang="es-EC" dirty="0" smtClean="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2270" y="0"/>
            <a:ext cx="1178565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6195372"/>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953967">
            <a:off x="-307940" y="1000031"/>
            <a:ext cx="3492525" cy="1695631"/>
          </a:xfrm>
        </p:spPr>
        <p:txBody>
          <a:bodyPr>
            <a:normAutofit/>
          </a:bodyPr>
          <a:lstStyle/>
          <a:p>
            <a:r>
              <a:rPr lang="es-EC" sz="3200" dirty="0" smtClean="0"/>
              <a:t>Pre</a:t>
            </a:r>
            <a:r>
              <a:rPr lang="en-US" sz="3200" dirty="0" smtClean="0"/>
              <a:t>-</a:t>
            </a:r>
            <a:r>
              <a:rPr lang="en-US" sz="3200" dirty="0" err="1" smtClean="0"/>
              <a:t>Procesemiento</a:t>
            </a:r>
            <a:endParaRPr lang="es-EC" sz="3200" dirty="0"/>
          </a:p>
        </p:txBody>
      </p:sp>
      <p:sp>
        <p:nvSpPr>
          <p:cNvPr id="3" name="Content Placeholder 2"/>
          <p:cNvSpPr>
            <a:spLocks noGrp="1"/>
          </p:cNvSpPr>
          <p:nvPr>
            <p:ph idx="1"/>
          </p:nvPr>
        </p:nvSpPr>
        <p:spPr>
          <a:xfrm>
            <a:off x="3479028" y="864296"/>
            <a:ext cx="5125420" cy="5765909"/>
          </a:xfrm>
        </p:spPr>
        <p:txBody>
          <a:bodyPr/>
          <a:lstStyle/>
          <a:p>
            <a:pPr marL="514350" indent="-514350" algn="just">
              <a:buAutoNum type="arabicPeriod"/>
            </a:pPr>
            <a:r>
              <a:rPr lang="en-US" sz="2200" dirty="0" smtClean="0"/>
              <a:t>Remover la media y la tend</a:t>
            </a:r>
            <a:r>
              <a:rPr lang="es-EC" sz="2200" dirty="0"/>
              <a:t>e</a:t>
            </a:r>
            <a:r>
              <a:rPr lang="en-US" sz="2200" dirty="0" err="1" smtClean="0"/>
              <a:t>ncia</a:t>
            </a:r>
            <a:r>
              <a:rPr lang="en-US" sz="2200" dirty="0" smtClean="0"/>
              <a:t> lineal de la se</a:t>
            </a:r>
            <a:r>
              <a:rPr lang="es-EC" sz="2200" dirty="0" err="1" smtClean="0"/>
              <a:t>ñal</a:t>
            </a:r>
            <a:r>
              <a:rPr lang="es-EC" sz="2200" dirty="0" smtClean="0"/>
              <a:t>.</a:t>
            </a:r>
          </a:p>
          <a:p>
            <a:pPr marL="880110" lvl="1" indent="-514350" algn="just">
              <a:buAutoNum type="arabicPeriod"/>
            </a:pPr>
            <a:r>
              <a:rPr lang="es-EC" sz="2200" dirty="0" smtClean="0"/>
              <a:t>La media crearía una DC que puede ser muy grande</a:t>
            </a:r>
            <a:r>
              <a:rPr lang="es-EC" sz="2200" dirty="0"/>
              <a:t> </a:t>
            </a:r>
            <a:r>
              <a:rPr lang="es-EC" sz="2200" dirty="0" smtClean="0"/>
              <a:t>o una amplitud en una frecuencia 0.</a:t>
            </a:r>
            <a:endParaRPr lang="es-EC" sz="2200" dirty="0"/>
          </a:p>
          <a:p>
            <a:pPr marL="880110" lvl="1" indent="-514350" algn="just">
              <a:buAutoNum type="arabicPeriod"/>
            </a:pPr>
            <a:r>
              <a:rPr lang="es-EC" sz="2200" dirty="0" smtClean="0"/>
              <a:t>La tendencia lineal, tiene un efecto menor, pero puede amplificar algunos efectos no lineales.</a:t>
            </a:r>
          </a:p>
          <a:p>
            <a:pPr marL="514350" indent="-514350" algn="just">
              <a:buAutoNum type="arabicPeriod"/>
            </a:pPr>
            <a:r>
              <a:rPr lang="es-EC" sz="2200" dirty="0" smtClean="0"/>
              <a:t>Remover la respuesta instrumental.</a:t>
            </a:r>
          </a:p>
          <a:p>
            <a:pPr marL="880110" lvl="1" indent="-514350" algn="just">
              <a:buAutoNum type="arabicPeriod"/>
            </a:pPr>
            <a:endParaRPr lang="es-EC" dirty="0" smtClean="0"/>
          </a:p>
        </p:txBody>
      </p:sp>
      <p:pic>
        <p:nvPicPr>
          <p:cNvPr id="4" name="Imagen 4" descr="logooficial.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503886" y="6402413"/>
            <a:ext cx="1640113" cy="455587"/>
          </a:xfrm>
          <a:prstGeom prst="rect">
            <a:avLst/>
          </a:prstGeom>
        </p:spPr>
      </p:pic>
      <p:pic>
        <p:nvPicPr>
          <p:cNvPr id="5" name="Picture 2" descr="https://fbcdn-sphotos-g-a.akamaihd.net/hphotos-ak-frc1/1486929_766700630013377_1034956363_n.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595305" y="1"/>
            <a:ext cx="1548693" cy="86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1406664"/>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EC"/>
          </a:p>
        </p:txBody>
      </p:sp>
      <p:sp>
        <p:nvSpPr>
          <p:cNvPr id="3" name="Content Placeholder 2"/>
          <p:cNvSpPr>
            <a:spLocks noGrp="1"/>
          </p:cNvSpPr>
          <p:nvPr>
            <p:ph idx="1"/>
          </p:nvPr>
        </p:nvSpPr>
        <p:spPr/>
        <p:txBody>
          <a:bodyPr/>
          <a:lstStyle/>
          <a:p>
            <a:endParaRPr lang="es-EC"/>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392"/>
            <a:ext cx="9144000" cy="68676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0549996"/>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4" descr="logooficial.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503886" y="6402413"/>
            <a:ext cx="1640113" cy="455587"/>
          </a:xfrm>
          <a:prstGeom prst="rect">
            <a:avLst/>
          </a:prstGeom>
        </p:spPr>
      </p:pic>
      <p:pic>
        <p:nvPicPr>
          <p:cNvPr id="5" name="Picture 2" descr="https://fbcdn-sphotos-g-a.akamaihd.net/hphotos-ak-frc1/1486929_766700630013377_1034956363_n.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595305" y="1"/>
            <a:ext cx="1548693" cy="864296"/>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264" y="420949"/>
            <a:ext cx="3611921" cy="273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9501" r="8309"/>
          <a:stretch/>
        </p:blipFill>
        <p:spPr bwMode="auto">
          <a:xfrm>
            <a:off x="3850378" y="2107604"/>
            <a:ext cx="5336401" cy="30990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p:cNvPicPr>
            <a:picLocks noChangeAspect="1" noChangeArrowheads="1"/>
          </p:cNvPicPr>
          <p:nvPr/>
        </p:nvPicPr>
        <p:blipFill rotWithShape="1">
          <a:blip r:embed="rId7">
            <a:extLst>
              <a:ext uri="{28A0092B-C50C-407E-A947-70E740481C1C}">
                <a14:useLocalDpi xmlns:a14="http://schemas.microsoft.com/office/drawing/2010/main" val="0"/>
              </a:ext>
            </a:extLst>
          </a:blip>
          <a:srcRect l="3348" r="5550"/>
          <a:stretch/>
        </p:blipFill>
        <p:spPr bwMode="auto">
          <a:xfrm>
            <a:off x="217756" y="3394219"/>
            <a:ext cx="3540935" cy="2915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28802738"/>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953967">
            <a:off x="-307940" y="1000031"/>
            <a:ext cx="3492525" cy="1695631"/>
          </a:xfrm>
        </p:spPr>
        <p:txBody>
          <a:bodyPr>
            <a:normAutofit/>
          </a:bodyPr>
          <a:lstStyle/>
          <a:p>
            <a:r>
              <a:rPr lang="es-EC" sz="3200" dirty="0" smtClean="0"/>
              <a:t>Transformada de Fourier</a:t>
            </a:r>
            <a:endParaRPr lang="es-EC" sz="3200" dirty="0"/>
          </a:p>
        </p:txBody>
      </p:sp>
      <p:sp>
        <p:nvSpPr>
          <p:cNvPr id="3" name="Content Placeholder 2"/>
          <p:cNvSpPr>
            <a:spLocks noGrp="1"/>
          </p:cNvSpPr>
          <p:nvPr>
            <p:ph idx="1"/>
          </p:nvPr>
        </p:nvSpPr>
        <p:spPr>
          <a:xfrm>
            <a:off x="3479028" y="864296"/>
            <a:ext cx="5125420" cy="5765909"/>
          </a:xfrm>
        </p:spPr>
        <p:txBody>
          <a:bodyPr/>
          <a:lstStyle/>
          <a:p>
            <a:pPr marL="365760" lvl="1" indent="0" algn="just">
              <a:buNone/>
            </a:pPr>
            <a:endParaRPr lang="es-EC" dirty="0" smtClean="0"/>
          </a:p>
        </p:txBody>
      </p:sp>
      <p:pic>
        <p:nvPicPr>
          <p:cNvPr id="4" name="Imagen 4" descr="logooficial.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503886" y="6402413"/>
            <a:ext cx="1640113" cy="455587"/>
          </a:xfrm>
          <a:prstGeom prst="rect">
            <a:avLst/>
          </a:prstGeom>
        </p:spPr>
      </p:pic>
      <p:pic>
        <p:nvPicPr>
          <p:cNvPr id="5" name="Picture 2" descr="https://fbcdn-sphotos-g-a.akamaihd.net/hphotos-ak-frc1/1486929_766700630013377_1034956363_n.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595305" y="1"/>
            <a:ext cx="1548693" cy="86429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Rectangle 5"/>
              <p:cNvSpPr/>
              <p:nvPr/>
            </p:nvSpPr>
            <p:spPr>
              <a:xfrm>
                <a:off x="251520" y="3706742"/>
                <a:ext cx="2954911"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a:rPr>
                        <m:t>𝑋</m:t>
                      </m:r>
                      <m:d>
                        <m:dPr>
                          <m:ctrlPr>
                            <a:rPr lang="es-EC" i="1">
                              <a:latin typeface="Cambria Math"/>
                            </a:rPr>
                          </m:ctrlPr>
                        </m:dPr>
                        <m:e>
                          <m:r>
                            <a:rPr lang="es-EC" i="1">
                              <a:latin typeface="Cambria Math"/>
                            </a:rPr>
                            <m:t>𝑓</m:t>
                          </m:r>
                        </m:e>
                      </m:d>
                      <m:r>
                        <a:rPr lang="es-EC" i="1">
                          <a:latin typeface="Cambria Math"/>
                        </a:rPr>
                        <m:t>=</m:t>
                      </m:r>
                      <m:nary>
                        <m:naryPr>
                          <m:limLoc m:val="subSup"/>
                          <m:ctrlPr>
                            <a:rPr lang="es-EC" i="1">
                              <a:latin typeface="Cambria Math"/>
                            </a:rPr>
                          </m:ctrlPr>
                        </m:naryPr>
                        <m:sub>
                          <m:r>
                            <a:rPr lang="es-EC" i="1">
                              <a:latin typeface="Cambria Math"/>
                            </a:rPr>
                            <m:t>−∞</m:t>
                          </m:r>
                        </m:sub>
                        <m:sup>
                          <m:r>
                            <a:rPr lang="es-EC" i="1">
                              <a:latin typeface="Cambria Math"/>
                            </a:rPr>
                            <m:t>+∞</m:t>
                          </m:r>
                        </m:sup>
                        <m:e>
                          <m:r>
                            <a:rPr lang="es-EC" i="1">
                              <a:latin typeface="Cambria Math"/>
                            </a:rPr>
                            <m:t>𝑋</m:t>
                          </m:r>
                          <m:d>
                            <m:dPr>
                              <m:ctrlPr>
                                <a:rPr lang="es-EC" i="1">
                                  <a:latin typeface="Cambria Math"/>
                                </a:rPr>
                              </m:ctrlPr>
                            </m:dPr>
                            <m:e>
                              <m:r>
                                <a:rPr lang="es-EC" i="1">
                                  <a:latin typeface="Cambria Math"/>
                                </a:rPr>
                                <m:t>𝑓</m:t>
                              </m:r>
                            </m:e>
                          </m:d>
                          <m:r>
                            <a:rPr lang="es-EC" i="1">
                              <a:latin typeface="Cambria Math"/>
                            </a:rPr>
                            <m:t>.</m:t>
                          </m:r>
                          <m:sSup>
                            <m:sSupPr>
                              <m:ctrlPr>
                                <a:rPr lang="es-EC" i="1">
                                  <a:latin typeface="Cambria Math"/>
                                </a:rPr>
                              </m:ctrlPr>
                            </m:sSupPr>
                            <m:e>
                              <m:r>
                                <a:rPr lang="es-EC" i="1">
                                  <a:latin typeface="Cambria Math"/>
                                </a:rPr>
                                <m:t>𝑒</m:t>
                              </m:r>
                            </m:e>
                            <m:sup>
                              <m:r>
                                <a:rPr lang="es-EC" i="1">
                                  <a:latin typeface="Cambria Math"/>
                                </a:rPr>
                                <m:t>−2</m:t>
                              </m:r>
                              <m:r>
                                <a:rPr lang="es-EC" i="1">
                                  <a:latin typeface="Cambria Math"/>
                                </a:rPr>
                                <m:t>𝜋</m:t>
                              </m:r>
                              <m:r>
                                <a:rPr lang="es-EC" i="1">
                                  <a:latin typeface="Cambria Math"/>
                                </a:rPr>
                                <m:t>.</m:t>
                              </m:r>
                              <m:r>
                                <a:rPr lang="es-EC" i="1">
                                  <a:latin typeface="Cambria Math"/>
                                </a:rPr>
                                <m:t>𝑓𝑡</m:t>
                              </m:r>
                            </m:sup>
                          </m:sSup>
                        </m:e>
                      </m:nary>
                      <m:r>
                        <a:rPr lang="es-EC" i="1">
                          <a:latin typeface="Cambria Math"/>
                        </a:rPr>
                        <m:t>𝑑𝑓</m:t>
                      </m:r>
                    </m:oMath>
                  </m:oMathPara>
                </a14:m>
                <a:endParaRPr lang="es-EC" dirty="0"/>
              </a:p>
            </p:txBody>
          </p:sp>
        </mc:Choice>
        <mc:Fallback xmlns="">
          <p:sp>
            <p:nvSpPr>
              <p:cNvPr id="6" name="Rectangle 5"/>
              <p:cNvSpPr>
                <a:spLocks noRot="1" noChangeAspect="1" noMove="1" noResize="1" noEditPoints="1" noAdjustHandles="1" noChangeArrowheads="1" noChangeShapeType="1" noTextEdit="1"/>
              </p:cNvSpPr>
              <p:nvPr/>
            </p:nvSpPr>
            <p:spPr>
              <a:xfrm>
                <a:off x="251520" y="3706742"/>
                <a:ext cx="2954911" cy="707886"/>
              </a:xfrm>
              <a:prstGeom prst="rect">
                <a:avLst/>
              </a:prstGeom>
              <a:blipFill rotWithShape="1">
                <a:blip r:embed="rId5"/>
                <a:stretch>
                  <a:fillRect/>
                </a:stretch>
              </a:blipFill>
            </p:spPr>
            <p:txBody>
              <a:bodyPr/>
              <a:lstStyle/>
              <a:p>
                <a:r>
                  <a:rPr lang="es-EC">
                    <a:noFill/>
                  </a:rPr>
                  <a:t> </a:t>
                </a:r>
              </a:p>
            </p:txBody>
          </p:sp>
        </mc:Fallback>
      </mc:AlternateContent>
      <p:pic>
        <p:nvPicPr>
          <p:cNvPr id="8" name="Picture 7"/>
          <p:cNvPicPr/>
          <p:nvPr/>
        </p:nvPicPr>
        <p:blipFill>
          <a:blip r:embed="rId6">
            <a:extLst>
              <a:ext uri="{28A0092B-C50C-407E-A947-70E740481C1C}">
                <a14:useLocalDpi xmlns:a14="http://schemas.microsoft.com/office/drawing/2010/main" val="0"/>
              </a:ext>
            </a:extLst>
          </a:blip>
          <a:srcRect/>
          <a:stretch>
            <a:fillRect/>
          </a:stretch>
        </p:blipFill>
        <p:spPr bwMode="auto">
          <a:xfrm>
            <a:off x="3347864" y="692696"/>
            <a:ext cx="3345815" cy="1739900"/>
          </a:xfrm>
          <a:prstGeom prst="rect">
            <a:avLst/>
          </a:prstGeom>
          <a:noFill/>
          <a:ln>
            <a:noFill/>
          </a:ln>
        </p:spPr>
      </p:pic>
      <p:pic>
        <p:nvPicPr>
          <p:cNvPr id="9" name="Picture 8"/>
          <p:cNvPicPr/>
          <p:nvPr/>
        </p:nvPicPr>
        <p:blipFill>
          <a:blip r:embed="rId7">
            <a:extLst>
              <a:ext uri="{28A0092B-C50C-407E-A947-70E740481C1C}">
                <a14:useLocalDpi xmlns:a14="http://schemas.microsoft.com/office/drawing/2010/main" val="0"/>
              </a:ext>
            </a:extLst>
          </a:blip>
          <a:srcRect/>
          <a:stretch>
            <a:fillRect/>
          </a:stretch>
        </p:blipFill>
        <p:spPr bwMode="auto">
          <a:xfrm>
            <a:off x="4355976" y="2492896"/>
            <a:ext cx="4620895" cy="2371725"/>
          </a:xfrm>
          <a:prstGeom prst="rect">
            <a:avLst/>
          </a:prstGeom>
          <a:noFill/>
          <a:ln>
            <a:noFill/>
          </a:ln>
        </p:spPr>
      </p:pic>
      <p:pic>
        <p:nvPicPr>
          <p:cNvPr id="10" name="Picture 9"/>
          <p:cNvPicPr/>
          <p:nvPr/>
        </p:nvPicPr>
        <p:blipFill>
          <a:blip r:embed="rId8">
            <a:extLst>
              <a:ext uri="{28A0092B-C50C-407E-A947-70E740481C1C}">
                <a14:useLocalDpi xmlns:a14="http://schemas.microsoft.com/office/drawing/2010/main" val="0"/>
              </a:ext>
            </a:extLst>
          </a:blip>
          <a:srcRect/>
          <a:stretch>
            <a:fillRect/>
          </a:stretch>
        </p:blipFill>
        <p:spPr bwMode="auto">
          <a:xfrm>
            <a:off x="755576" y="4725144"/>
            <a:ext cx="3386959" cy="1939735"/>
          </a:xfrm>
          <a:prstGeom prst="rect">
            <a:avLst/>
          </a:prstGeom>
          <a:noFill/>
          <a:ln>
            <a:noFill/>
          </a:ln>
        </p:spPr>
      </p:pic>
    </p:spTree>
    <p:extLst>
      <p:ext uri="{BB962C8B-B14F-4D97-AF65-F5344CB8AC3E}">
        <p14:creationId xmlns:p14="http://schemas.microsoft.com/office/powerpoint/2010/main" val="3342478726"/>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4" descr="logooficial.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503886" y="6402413"/>
            <a:ext cx="1640113" cy="455587"/>
          </a:xfrm>
          <a:prstGeom prst="rect">
            <a:avLst/>
          </a:prstGeom>
        </p:spPr>
      </p:pic>
      <p:pic>
        <p:nvPicPr>
          <p:cNvPr id="5" name="Picture 2" descr="https://fbcdn-sphotos-g-a.akamaihd.net/hphotos-ak-frc1/1486929_766700630013377_1034956363_n.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595305" y="1"/>
            <a:ext cx="1548693" cy="864296"/>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864297"/>
            <a:ext cx="3868386" cy="3688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
          <p:cNvSpPr>
            <a:spLocks noGrp="1"/>
          </p:cNvSpPr>
          <p:nvPr>
            <p:ph type="title"/>
          </p:nvPr>
        </p:nvSpPr>
        <p:spPr>
          <a:xfrm>
            <a:off x="-1548680" y="188640"/>
            <a:ext cx="8803338" cy="397770"/>
          </a:xfrm>
        </p:spPr>
        <p:txBody>
          <a:bodyPr>
            <a:normAutofit fontScale="90000"/>
          </a:bodyPr>
          <a:lstStyle/>
          <a:p>
            <a:r>
              <a:rPr lang="es-EC" sz="3200" dirty="0" smtClean="0"/>
              <a:t>TRANSFORMADA DE FOURIER DISCRETA</a:t>
            </a:r>
            <a:endParaRPr lang="es-EC" sz="3200" dirty="0"/>
          </a:p>
        </p:txBody>
      </p:sp>
      <p:sp>
        <p:nvSpPr>
          <p:cNvPr id="7" name="TextBox 6"/>
          <p:cNvSpPr txBox="1"/>
          <p:nvPr/>
        </p:nvSpPr>
        <p:spPr>
          <a:xfrm>
            <a:off x="251520" y="4653136"/>
            <a:ext cx="2735557" cy="369332"/>
          </a:xfrm>
          <a:prstGeom prst="rect">
            <a:avLst/>
          </a:prstGeom>
          <a:noFill/>
        </p:spPr>
        <p:txBody>
          <a:bodyPr wrap="none" rtlCol="0">
            <a:spAutoFit/>
          </a:bodyPr>
          <a:lstStyle/>
          <a:p>
            <a:r>
              <a:rPr lang="es-EC" dirty="0" smtClean="0"/>
              <a:t>VOLCANO TECTONICO</a:t>
            </a:r>
            <a:endParaRPr lang="es-EC" dirty="0"/>
          </a:p>
        </p:txBody>
      </p:sp>
      <p:pic>
        <p:nvPicPr>
          <p:cNvPr id="409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7984" y="1403484"/>
            <a:ext cx="4182658" cy="3136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6474597" y="4715852"/>
            <a:ext cx="2058577" cy="369332"/>
          </a:xfrm>
          <a:prstGeom prst="rect">
            <a:avLst/>
          </a:prstGeom>
          <a:noFill/>
        </p:spPr>
        <p:txBody>
          <a:bodyPr wrap="none" rtlCol="0">
            <a:spAutoFit/>
          </a:bodyPr>
          <a:lstStyle/>
          <a:p>
            <a:r>
              <a:rPr lang="es-EC" dirty="0" smtClean="0"/>
              <a:t>LARGO PERIODO</a:t>
            </a:r>
            <a:endParaRPr lang="es-EC" dirty="0"/>
          </a:p>
        </p:txBody>
      </p:sp>
    </p:spTree>
    <p:extLst>
      <p:ext uri="{BB962C8B-B14F-4D97-AF65-F5344CB8AC3E}">
        <p14:creationId xmlns:p14="http://schemas.microsoft.com/office/powerpoint/2010/main" val="2971790058"/>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407885"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4" name="Content Placeholder 3"/>
          <p:cNvGraphicFramePr>
            <a:graphicFrameLocks noGrp="1"/>
          </p:cNvGraphicFramePr>
          <p:nvPr>
            <p:ph idx="1"/>
            <p:extLst>
              <p:ext uri="{D42A27DB-BD31-4B8C-83A1-F6EECF244321}">
                <p14:modId xmlns:p14="http://schemas.microsoft.com/office/powerpoint/2010/main" val="1537404868"/>
              </p:ext>
            </p:extLst>
          </p:nvPr>
        </p:nvGraphicFramePr>
        <p:xfrm>
          <a:off x="0" y="-1"/>
          <a:ext cx="8964488" cy="68579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itle 2"/>
          <p:cNvSpPr>
            <a:spLocks noGrp="1"/>
          </p:cNvSpPr>
          <p:nvPr>
            <p:ph type="title"/>
          </p:nvPr>
        </p:nvSpPr>
        <p:spPr>
          <a:xfrm>
            <a:off x="2915816" y="3294112"/>
            <a:ext cx="3456384" cy="638944"/>
          </a:xfrm>
        </p:spPr>
        <p:txBody>
          <a:bodyPr>
            <a:normAutofit fontScale="90000"/>
          </a:bodyPr>
          <a:lstStyle/>
          <a:p>
            <a:pPr algn="ctr"/>
            <a:r>
              <a:rPr lang="es-EC" b="1" dirty="0" smtClean="0">
                <a:solidFill>
                  <a:schemeClr val="bg1"/>
                </a:solidFill>
              </a:rPr>
              <a:t>Volcán </a:t>
            </a:r>
            <a:r>
              <a:rPr lang="es-EC" b="1" dirty="0">
                <a:solidFill>
                  <a:schemeClr val="bg1"/>
                </a:solidFill>
              </a:rPr>
              <a:t>C</a:t>
            </a:r>
            <a:r>
              <a:rPr lang="es-EC" b="1" dirty="0" smtClean="0">
                <a:solidFill>
                  <a:schemeClr val="bg1"/>
                </a:solidFill>
              </a:rPr>
              <a:t>otopaxi</a:t>
            </a:r>
            <a:endParaRPr lang="es-EC" b="1" dirty="0">
              <a:solidFill>
                <a:schemeClr val="bg1"/>
              </a:solidFill>
            </a:endParaRPr>
          </a:p>
        </p:txBody>
      </p:sp>
    </p:spTree>
    <p:extLst>
      <p:ext uri="{BB962C8B-B14F-4D97-AF65-F5344CB8AC3E}">
        <p14:creationId xmlns:p14="http://schemas.microsoft.com/office/powerpoint/2010/main" val="3001280642"/>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323528" y="2996952"/>
            <a:ext cx="4060592" cy="3456384"/>
          </a:xfrm>
          <a:prstGeom prst="rect">
            <a:avLst/>
          </a:prstGeom>
          <a:noFill/>
          <a:ln>
            <a:noFill/>
          </a:ln>
        </p:spPr>
      </p:pic>
      <p:sp>
        <p:nvSpPr>
          <p:cNvPr id="2" name="Title 1"/>
          <p:cNvSpPr>
            <a:spLocks noGrp="1"/>
          </p:cNvSpPr>
          <p:nvPr>
            <p:ph type="title"/>
          </p:nvPr>
        </p:nvSpPr>
        <p:spPr>
          <a:xfrm rot="906797">
            <a:off x="-170174" y="481331"/>
            <a:ext cx="3574835" cy="1695631"/>
          </a:xfrm>
        </p:spPr>
        <p:txBody>
          <a:bodyPr>
            <a:normAutofit/>
          </a:bodyPr>
          <a:lstStyle/>
          <a:p>
            <a:r>
              <a:rPr lang="es-EC" sz="3600" dirty="0" smtClean="0"/>
              <a:t>Transformada Wavelet</a:t>
            </a:r>
            <a:endParaRPr lang="es-EC" sz="3600"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494328" y="692696"/>
                <a:ext cx="4658735" cy="5077623"/>
              </a:xfrm>
            </p:spPr>
            <p:txBody>
              <a:bodyPr>
                <a:normAutofit fontScale="55000" lnSpcReduction="20000"/>
              </a:bodyPr>
              <a:lstStyle/>
              <a:p>
                <a:pPr marL="514350" lvl="0" indent="-514350" algn="just">
                  <a:buFont typeface="+mj-lt"/>
                  <a:buAutoNum type="arabicPeriod"/>
                </a:pPr>
                <a:r>
                  <a:rPr lang="es-EC" b="1" dirty="0" smtClean="0">
                    <a:solidFill>
                      <a:schemeClr val="bg1"/>
                    </a:solidFill>
                    <a:effectLst/>
                  </a:rPr>
                  <a:t>Tomar una wavelet madre, colocar al principio de la señal, y establecer </a:t>
                </a:r>
                <a14:m>
                  <m:oMath xmlns:m="http://schemas.openxmlformats.org/officeDocument/2006/math">
                    <m:r>
                      <a:rPr lang="es-EC" b="1" i="1">
                        <a:solidFill>
                          <a:schemeClr val="bg1"/>
                        </a:solidFill>
                        <a:effectLst/>
                        <a:latin typeface="Cambria Math"/>
                      </a:rPr>
                      <m:t>𝒔</m:t>
                    </m:r>
                    <m:r>
                      <a:rPr lang="es-EC" b="1" i="1">
                        <a:solidFill>
                          <a:schemeClr val="bg1"/>
                        </a:solidFill>
                        <a:effectLst/>
                        <a:latin typeface="Cambria Math"/>
                      </a:rPr>
                      <m:t>=</m:t>
                    </m:r>
                    <m:r>
                      <a:rPr lang="es-EC" b="1" i="1">
                        <a:solidFill>
                          <a:schemeClr val="bg1"/>
                        </a:solidFill>
                        <a:effectLst/>
                        <a:latin typeface="Cambria Math"/>
                      </a:rPr>
                      <m:t>𝟏</m:t>
                    </m:r>
                  </m:oMath>
                </a14:m>
                <a:r>
                  <a:rPr lang="es-EC" b="1" dirty="0">
                    <a:solidFill>
                      <a:schemeClr val="bg1"/>
                    </a:solidFill>
                    <a:effectLst/>
                  </a:rPr>
                  <a:t>.</a:t>
                </a:r>
              </a:p>
              <a:p>
                <a:pPr marL="514350" lvl="0" indent="-514350" algn="just">
                  <a:buFont typeface="+mj-lt"/>
                  <a:buAutoNum type="arabicPeriod"/>
                </a:pPr>
                <a:r>
                  <a:rPr lang="es-EC" b="1" dirty="0">
                    <a:solidFill>
                      <a:schemeClr val="bg1"/>
                    </a:solidFill>
                    <a:effectLst/>
                  </a:rPr>
                  <a:t>Dados dos valores </a:t>
                </a:r>
                <a14:m>
                  <m:oMath xmlns:m="http://schemas.openxmlformats.org/officeDocument/2006/math">
                    <m:r>
                      <a:rPr lang="es-EC" b="1" i="1">
                        <a:solidFill>
                          <a:schemeClr val="bg1"/>
                        </a:solidFill>
                        <a:effectLst/>
                        <a:latin typeface="Cambria Math"/>
                      </a:rPr>
                      <m:t>𝝉</m:t>
                    </m:r>
                  </m:oMath>
                </a14:m>
                <a:r>
                  <a:rPr lang="es-EC" b="1" dirty="0">
                    <a:solidFill>
                      <a:schemeClr val="bg1"/>
                    </a:solidFill>
                    <a:effectLst/>
                  </a:rPr>
                  <a:t> y </a:t>
                </a:r>
                <a14:m>
                  <m:oMath xmlns:m="http://schemas.openxmlformats.org/officeDocument/2006/math">
                    <m:r>
                      <a:rPr lang="es-EC" b="1" i="1">
                        <a:solidFill>
                          <a:schemeClr val="bg1"/>
                        </a:solidFill>
                        <a:effectLst/>
                        <a:latin typeface="Cambria Math"/>
                      </a:rPr>
                      <m:t>𝒔</m:t>
                    </m:r>
                  </m:oMath>
                </a14:m>
                <a:r>
                  <a:rPr lang="es-EC" b="1" dirty="0">
                    <a:solidFill>
                      <a:schemeClr val="bg1"/>
                    </a:solidFill>
                    <a:effectLst/>
                  </a:rPr>
                  <a:t>, calcular un </a:t>
                </a:r>
                <a:r>
                  <a:rPr lang="es-EC" b="1" dirty="0" smtClean="0">
                    <a:solidFill>
                      <a:schemeClr val="bg1"/>
                    </a:solidFill>
                    <a:effectLst/>
                  </a:rPr>
                  <a:t>coeficiente, </a:t>
                </a:r>
                <a:r>
                  <a:rPr lang="es-EC" b="1" dirty="0">
                    <a:solidFill>
                      <a:schemeClr val="bg1"/>
                    </a:solidFill>
                    <a:effectLst/>
                  </a:rPr>
                  <a:t>que represente la correlación entre la wavelet y la sección de la señal bajo análisis. Cuanto mayor sea éste, mayor es la similitud, con lo cual es interesante resaltar que los resultados dependerán por tanto de la forma de la wavelet.</a:t>
                </a:r>
              </a:p>
              <a:p>
                <a:pPr marL="514350" lvl="0" indent="-514350" algn="just">
                  <a:buFont typeface="+mj-lt"/>
                  <a:buAutoNum type="arabicPeriod"/>
                </a:pPr>
                <a:r>
                  <a:rPr lang="es-EC" b="1" dirty="0">
                    <a:solidFill>
                      <a:schemeClr val="bg1"/>
                    </a:solidFill>
                    <a:effectLst/>
                  </a:rPr>
                  <a:t>La función wavelet a escala "1" se multiplica por la señal, integrada en todo momento, y luego multiplica por </a:t>
                </a:r>
                <a14:m>
                  <m:oMath xmlns:m="http://schemas.openxmlformats.org/officeDocument/2006/math">
                    <m:r>
                      <a:rPr lang="es-EC" b="1" i="1">
                        <a:solidFill>
                          <a:schemeClr val="bg1"/>
                        </a:solidFill>
                        <a:effectLst/>
                        <a:latin typeface="Cambria Math"/>
                      </a:rPr>
                      <m:t>𝟏</m:t>
                    </m:r>
                    <m:r>
                      <a:rPr lang="es-EC" b="1" i="1">
                        <a:solidFill>
                          <a:schemeClr val="bg1"/>
                        </a:solidFill>
                        <a:effectLst/>
                        <a:latin typeface="Cambria Math"/>
                      </a:rPr>
                      <m:t>/</m:t>
                    </m:r>
                    <m:rad>
                      <m:radPr>
                        <m:degHide m:val="on"/>
                        <m:ctrlPr>
                          <a:rPr lang="es-EC" b="1" i="1">
                            <a:solidFill>
                              <a:schemeClr val="bg1"/>
                            </a:solidFill>
                            <a:effectLst/>
                            <a:latin typeface="Cambria Math"/>
                          </a:rPr>
                        </m:ctrlPr>
                      </m:radPr>
                      <m:deg/>
                      <m:e>
                        <m:r>
                          <a:rPr lang="es-EC" b="1" i="1">
                            <a:solidFill>
                              <a:schemeClr val="bg1"/>
                            </a:solidFill>
                            <a:effectLst/>
                            <a:latin typeface="Cambria Math"/>
                          </a:rPr>
                          <m:t>𝒔</m:t>
                        </m:r>
                      </m:e>
                    </m:rad>
                  </m:oMath>
                </a14:m>
                <a:r>
                  <a:rPr lang="es-EC" b="1" dirty="0">
                    <a:solidFill>
                      <a:schemeClr val="bg1"/>
                    </a:solidFill>
                    <a:effectLst/>
                  </a:rPr>
                  <a:t>.</a:t>
                </a:r>
              </a:p>
              <a:p>
                <a:pPr marL="514350" lvl="0" indent="-514350" algn="just">
                  <a:buFont typeface="+mj-lt"/>
                  <a:buAutoNum type="arabicPeriod"/>
                </a:pPr>
                <a:r>
                  <a:rPr lang="es-EC" b="1" dirty="0">
                    <a:solidFill>
                      <a:schemeClr val="bg1"/>
                    </a:solidFill>
                    <a:effectLst/>
                  </a:rPr>
                  <a:t>Desplazar la wavelet en el sentido positivo del eje temporal </a:t>
                </a:r>
                <a14:m>
                  <m:oMath xmlns:m="http://schemas.openxmlformats.org/officeDocument/2006/math">
                    <m:r>
                      <a:rPr lang="es-EC" b="1" i="1">
                        <a:solidFill>
                          <a:schemeClr val="bg1"/>
                        </a:solidFill>
                        <a:effectLst/>
                        <a:latin typeface="Cambria Math"/>
                      </a:rPr>
                      <m:t>𝒕</m:t>
                    </m:r>
                    <m:r>
                      <a:rPr lang="es-EC" b="1" i="1">
                        <a:solidFill>
                          <a:schemeClr val="bg1"/>
                        </a:solidFill>
                        <a:effectLst/>
                        <a:latin typeface="Cambria Math"/>
                      </a:rPr>
                      <m:t>=</m:t>
                    </m:r>
                    <m:r>
                      <a:rPr lang="es-EC" b="1" i="1">
                        <a:solidFill>
                          <a:schemeClr val="bg1"/>
                        </a:solidFill>
                        <a:effectLst/>
                        <a:latin typeface="Cambria Math"/>
                      </a:rPr>
                      <m:t>𝝉</m:t>
                    </m:r>
                  </m:oMath>
                </a14:m>
                <a:r>
                  <a:rPr lang="es-EC" b="1" dirty="0">
                    <a:solidFill>
                      <a:schemeClr val="bg1"/>
                    </a:solidFill>
                    <a:effectLst/>
                  </a:rPr>
                  <a:t>, y repetir los pasos anteriores hasta que se haya cubierto la totalidad de la señal.</a:t>
                </a:r>
              </a:p>
              <a:p>
                <a:pPr marL="514350" lvl="0" indent="-514350" algn="just">
                  <a:buFont typeface="+mj-lt"/>
                  <a:buAutoNum type="arabicPeriod"/>
                </a:pPr>
                <a:r>
                  <a:rPr lang="es-EC" b="1" dirty="0">
                    <a:solidFill>
                      <a:schemeClr val="bg1"/>
                    </a:solidFill>
                    <a:effectLst/>
                  </a:rPr>
                  <a:t>Repetir los pasos 1 a 4 y escalar la wavelet en el tiempo.</a:t>
                </a:r>
              </a:p>
              <a:p>
                <a:pPr marL="514350" lvl="0" indent="-514350" algn="just">
                  <a:buFont typeface="+mj-lt"/>
                  <a:buAutoNum type="arabicPeriod"/>
                </a:pPr>
                <a:r>
                  <a:rPr lang="es-EC" b="1" dirty="0">
                    <a:solidFill>
                      <a:schemeClr val="bg1"/>
                    </a:solidFill>
                    <a:effectLst/>
                  </a:rPr>
                  <a:t>La Transformada Wavelet se obtiene al calcular todos los </a:t>
                </a:r>
                <a14:m>
                  <m:oMath xmlns:m="http://schemas.openxmlformats.org/officeDocument/2006/math">
                    <m:r>
                      <a:rPr lang="es-EC" b="1" i="1">
                        <a:solidFill>
                          <a:schemeClr val="bg1"/>
                        </a:solidFill>
                        <a:effectLst/>
                        <a:latin typeface="Cambria Math"/>
                      </a:rPr>
                      <m:t>𝒔</m:t>
                    </m:r>
                  </m:oMath>
                </a14:m>
                <a:r>
                  <a:rPr lang="es-EC" b="1" dirty="0" smtClean="0">
                    <a:solidFill>
                      <a:schemeClr val="bg1"/>
                    </a:solidFill>
                    <a:effectLst/>
                  </a:rPr>
                  <a:t>.</a:t>
                </a:r>
                <a:endParaRPr lang="es-EC" b="1" dirty="0">
                  <a:solidFill>
                    <a:schemeClr val="bg1"/>
                  </a:solidFill>
                  <a:effectLst/>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494328" y="692696"/>
                <a:ext cx="4658735" cy="5077623"/>
              </a:xfrm>
              <a:blipFill rotWithShape="1">
                <a:blip r:embed="rId4"/>
                <a:stretch>
                  <a:fillRect l="-1440" r="-654"/>
                </a:stretch>
              </a:blipFill>
            </p:spPr>
            <p:txBody>
              <a:bodyPr/>
              <a:lstStyle/>
              <a:p>
                <a:r>
                  <a:rPr lang="es-EC">
                    <a:noFill/>
                  </a:rPr>
                  <a:t> </a:t>
                </a:r>
              </a:p>
            </p:txBody>
          </p:sp>
        </mc:Fallback>
      </mc:AlternateContent>
      <p:pic>
        <p:nvPicPr>
          <p:cNvPr id="6" name="Imagen 4" descr="logooficial.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503886" y="6402413"/>
            <a:ext cx="1640113" cy="455587"/>
          </a:xfrm>
          <a:prstGeom prst="rect">
            <a:avLst/>
          </a:prstGeom>
        </p:spPr>
      </p:pic>
      <p:pic>
        <p:nvPicPr>
          <p:cNvPr id="7" name="Picture 2" descr="https://fbcdn-sphotos-g-a.akamaihd.net/hphotos-ak-frc1/1486929_766700630013377_1034956363_n.jp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7595305" y="1"/>
            <a:ext cx="1548693" cy="86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2701069"/>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s-EC" dirty="0"/>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404654" y="2924944"/>
            <a:ext cx="3081020" cy="2004695"/>
          </a:xfrm>
          <a:prstGeom prst="rect">
            <a:avLst/>
          </a:prstGeom>
          <a:noFill/>
          <a:ln>
            <a:noFill/>
          </a:ln>
        </p:spPr>
      </p:pic>
      <p:sp>
        <p:nvSpPr>
          <p:cNvPr id="5" name="Title 1"/>
          <p:cNvSpPr txBox="1">
            <a:spLocks/>
          </p:cNvSpPr>
          <p:nvPr/>
        </p:nvSpPr>
        <p:spPr>
          <a:xfrm rot="906797">
            <a:off x="-170174" y="481331"/>
            <a:ext cx="3574835" cy="1695631"/>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3600" dirty="0" smtClean="0"/>
              <a:t>Transformada Wavelet</a:t>
            </a:r>
            <a:endParaRPr lang="es-EC" sz="3600" dirty="0"/>
          </a:p>
        </p:txBody>
      </p:sp>
      <p:pic>
        <p:nvPicPr>
          <p:cNvPr id="6" name="Picture 5"/>
          <p:cNvPicPr/>
          <p:nvPr/>
        </p:nvPicPr>
        <p:blipFill>
          <a:blip r:embed="rId4">
            <a:extLst>
              <a:ext uri="{28A0092B-C50C-407E-A947-70E740481C1C}">
                <a14:useLocalDpi xmlns:a14="http://schemas.microsoft.com/office/drawing/2010/main" val="0"/>
              </a:ext>
            </a:extLst>
          </a:blip>
          <a:srcRect/>
          <a:stretch>
            <a:fillRect/>
          </a:stretch>
        </p:blipFill>
        <p:spPr bwMode="auto">
          <a:xfrm>
            <a:off x="5796136" y="2717921"/>
            <a:ext cx="2875508" cy="2493179"/>
          </a:xfrm>
          <a:prstGeom prst="rect">
            <a:avLst/>
          </a:prstGeom>
          <a:noFill/>
          <a:ln>
            <a:noFill/>
          </a:ln>
        </p:spPr>
      </p:pic>
      <p:sp>
        <p:nvSpPr>
          <p:cNvPr id="7" name="Right Arrow 6"/>
          <p:cNvSpPr/>
          <p:nvPr/>
        </p:nvSpPr>
        <p:spPr>
          <a:xfrm>
            <a:off x="3485674" y="3684975"/>
            <a:ext cx="2454478" cy="4846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p>
        </p:txBody>
      </p:sp>
      <p:sp>
        <p:nvSpPr>
          <p:cNvPr id="8" name="TextBox 7"/>
          <p:cNvSpPr txBox="1"/>
          <p:nvPr/>
        </p:nvSpPr>
        <p:spPr>
          <a:xfrm>
            <a:off x="6699128" y="2090449"/>
            <a:ext cx="1069524" cy="523220"/>
          </a:xfrm>
          <a:prstGeom prst="rect">
            <a:avLst/>
          </a:prstGeom>
          <a:noFill/>
        </p:spPr>
        <p:txBody>
          <a:bodyPr wrap="none" rtlCol="0">
            <a:spAutoFit/>
          </a:bodyPr>
          <a:lstStyle/>
          <a:p>
            <a:r>
              <a:rPr lang="es-EC" sz="2800" b="1" dirty="0" smtClean="0">
                <a:solidFill>
                  <a:schemeClr val="bg1"/>
                </a:solidFill>
              </a:rPr>
              <a:t>MRA</a:t>
            </a:r>
            <a:endParaRPr lang="es-EC" sz="2800" b="1" dirty="0">
              <a:solidFill>
                <a:schemeClr val="bg1"/>
              </a:solidFill>
            </a:endParaRPr>
          </a:p>
        </p:txBody>
      </p:sp>
    </p:spTree>
    <p:extLst>
      <p:ext uri="{BB962C8B-B14F-4D97-AF65-F5344CB8AC3E}">
        <p14:creationId xmlns:p14="http://schemas.microsoft.com/office/powerpoint/2010/main" val="2437232035"/>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EC" dirty="0"/>
          </a:p>
        </p:txBody>
      </p:sp>
      <p:sp>
        <p:nvSpPr>
          <p:cNvPr id="3" name="Content Placeholder 2"/>
          <p:cNvSpPr>
            <a:spLocks noGrp="1"/>
          </p:cNvSpPr>
          <p:nvPr>
            <p:ph idx="1"/>
          </p:nvPr>
        </p:nvSpPr>
        <p:spPr/>
        <p:txBody>
          <a:bodyPr/>
          <a:lstStyle/>
          <a:p>
            <a:endParaRPr lang="es-EC"/>
          </a:p>
        </p:txBody>
      </p:sp>
      <p:pic>
        <p:nvPicPr>
          <p:cNvPr id="614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0812" r="7833"/>
          <a:stretch/>
        </p:blipFill>
        <p:spPr bwMode="auto">
          <a:xfrm>
            <a:off x="481170" y="1208414"/>
            <a:ext cx="7835246" cy="4596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Imagen 4" descr="logooficial.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503886" y="6402413"/>
            <a:ext cx="1640113" cy="455587"/>
          </a:xfrm>
          <a:prstGeom prst="rect">
            <a:avLst/>
          </a:prstGeom>
        </p:spPr>
      </p:pic>
      <p:pic>
        <p:nvPicPr>
          <p:cNvPr id="7" name="Picture 2" descr="https://fbcdn-sphotos-g-a.akamaihd.net/hphotos-ak-frc1/1486929_766700630013377_1034956363_n.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595305" y="1"/>
            <a:ext cx="1548693" cy="86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4310830"/>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EC"/>
          </a:p>
        </p:txBody>
      </p:sp>
      <p:sp>
        <p:nvSpPr>
          <p:cNvPr id="3" name="Content Placeholder 2"/>
          <p:cNvSpPr>
            <a:spLocks noGrp="1"/>
          </p:cNvSpPr>
          <p:nvPr>
            <p:ph idx="1"/>
          </p:nvPr>
        </p:nvSpPr>
        <p:spPr/>
        <p:txBody>
          <a:bodyPr/>
          <a:lstStyle/>
          <a:p>
            <a:endParaRPr lang="es-EC"/>
          </a:p>
        </p:txBody>
      </p:sp>
      <p:pic>
        <p:nvPicPr>
          <p:cNvPr id="8" name="Imagen 4" descr="logooficial.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503886" y="6402413"/>
            <a:ext cx="1640113" cy="455587"/>
          </a:xfrm>
          <a:prstGeom prst="rect">
            <a:avLst/>
          </a:prstGeom>
        </p:spPr>
      </p:pic>
      <p:pic>
        <p:nvPicPr>
          <p:cNvPr id="9" name="Picture 2" descr="https://fbcdn-sphotos-g-a.akamaihd.net/hphotos-ak-frc1/1486929_766700630013377_1034956363_n.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595305" y="1"/>
            <a:ext cx="1548693" cy="864296"/>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480" t="7203" r="27815" b="12288"/>
          <a:stretch/>
        </p:blipFill>
        <p:spPr bwMode="auto">
          <a:xfrm>
            <a:off x="213429" y="526942"/>
            <a:ext cx="8679051" cy="5889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719513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79028" y="959716"/>
            <a:ext cx="5413452" cy="5077623"/>
          </a:xfrm>
        </p:spPr>
        <p:txBody>
          <a:bodyPr>
            <a:noAutofit/>
          </a:bodyPr>
          <a:lstStyle/>
          <a:p>
            <a:pPr marL="0" indent="0" algn="just">
              <a:buNone/>
            </a:pPr>
            <a:r>
              <a:rPr lang="es-EC" sz="2400" dirty="0">
                <a:effectLst/>
              </a:rPr>
              <a:t>La </a:t>
            </a:r>
            <a:r>
              <a:rPr lang="es-EC" sz="2400" dirty="0" smtClean="0">
                <a:effectLst/>
              </a:rPr>
              <a:t>caracterización de </a:t>
            </a:r>
            <a:r>
              <a:rPr lang="es-EC" sz="2400" dirty="0">
                <a:effectLst/>
              </a:rPr>
              <a:t>las señales sísmicas, establece un objetivo de gran interés, debido al </a:t>
            </a:r>
            <a:r>
              <a:rPr lang="es-EC" sz="2400" dirty="0" smtClean="0">
                <a:effectLst/>
              </a:rPr>
              <a:t>número </a:t>
            </a:r>
            <a:r>
              <a:rPr lang="es-EC" sz="2400" dirty="0">
                <a:effectLst/>
              </a:rPr>
              <a:t>de sismos que suceden permanentemente en la zona del Volcán Cotopaxi. </a:t>
            </a:r>
            <a:endParaRPr lang="es-EC" sz="2400" dirty="0" smtClean="0">
              <a:effectLst/>
            </a:endParaRPr>
          </a:p>
          <a:p>
            <a:pPr marL="0" indent="0" algn="just">
              <a:buNone/>
            </a:pPr>
            <a:r>
              <a:rPr lang="es-EC" sz="2400" dirty="0" smtClean="0">
                <a:effectLst/>
              </a:rPr>
              <a:t>Los </a:t>
            </a:r>
            <a:r>
              <a:rPr lang="es-EC" sz="2400" dirty="0">
                <a:effectLst/>
              </a:rPr>
              <a:t>sismos que se producen en las regiones volcánicas tienen características propias que los distinguen, tanto por su forma de onda y su duración como por su contenido espectral. </a:t>
            </a:r>
          </a:p>
        </p:txBody>
      </p:sp>
      <p:pic>
        <p:nvPicPr>
          <p:cNvPr id="4" name="Imagen 4" descr="logooficial.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503886" y="6402413"/>
            <a:ext cx="1640113" cy="455587"/>
          </a:xfrm>
          <a:prstGeom prst="rect">
            <a:avLst/>
          </a:prstGeom>
        </p:spPr>
      </p:pic>
      <p:pic>
        <p:nvPicPr>
          <p:cNvPr id="5" name="Picture 2" descr="https://fbcdn-sphotos-g-a.akamaihd.net/hphotos-ak-frc1/1486929_766700630013377_1034956363_n.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595305" y="1"/>
            <a:ext cx="1548693" cy="864296"/>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rot="906797">
            <a:off x="-381341" y="936622"/>
            <a:ext cx="3574835" cy="1695631"/>
          </a:xfrm>
          <a:prstGeom prst="rect">
            <a:avLst/>
          </a:prstGeom>
        </p:spPr>
        <p:txBody>
          <a:bodyPr vert="horz" lIns="91440" tIns="45720" rIns="91440" bIns="45720" rtlCol="0" anchor="b">
            <a:normAutofit lnSpcReduction="10000"/>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3600" dirty="0" smtClean="0"/>
              <a:t>Tipos de eventos sísmicos.</a:t>
            </a:r>
            <a:endParaRPr lang="es-EC" sz="3600" dirty="0"/>
          </a:p>
        </p:txBody>
      </p:sp>
    </p:spTree>
    <p:extLst>
      <p:ext uri="{BB962C8B-B14F-4D97-AF65-F5344CB8AC3E}">
        <p14:creationId xmlns:p14="http://schemas.microsoft.com/office/powerpoint/2010/main" val="2500785011"/>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2492896"/>
            <a:ext cx="4104456" cy="4252902"/>
          </a:xfrm>
        </p:spPr>
        <p:txBody>
          <a:bodyPr>
            <a:noAutofit/>
          </a:bodyPr>
          <a:lstStyle/>
          <a:p>
            <a:pPr marL="0" indent="0" algn="just">
              <a:buNone/>
            </a:pPr>
            <a:r>
              <a:rPr lang="es-EC" sz="1800" dirty="0">
                <a:effectLst/>
              </a:rPr>
              <a:t>Un terremoto ocurrido en un ambiente volcánico recibe el nombre de sismo </a:t>
            </a:r>
            <a:r>
              <a:rPr lang="es-EC" sz="1800" dirty="0" err="1">
                <a:effectLst/>
              </a:rPr>
              <a:t>volcano</a:t>
            </a:r>
            <a:r>
              <a:rPr lang="es-EC" sz="1800" dirty="0">
                <a:effectLst/>
              </a:rPr>
              <a:t>-tectónico (VT</a:t>
            </a:r>
            <a:r>
              <a:rPr lang="es-EC" sz="1800" dirty="0" smtClean="0">
                <a:effectLst/>
              </a:rPr>
              <a:t>).</a:t>
            </a:r>
          </a:p>
          <a:p>
            <a:pPr marL="0" indent="0" algn="just">
              <a:buNone/>
            </a:pPr>
            <a:endParaRPr lang="es-EC" sz="1800" dirty="0">
              <a:effectLst/>
            </a:endParaRPr>
          </a:p>
          <a:p>
            <a:pPr marL="0" indent="0" algn="just">
              <a:buNone/>
            </a:pPr>
            <a:r>
              <a:rPr lang="es-EC" sz="1800" dirty="0">
                <a:effectLst/>
              </a:rPr>
              <a:t>Este sismo está caracterizado por ser una señal de duración variable, desde los pocos segundos para los terremotos más pequeños, hasta algunos minutos para los más grandes, tienen fases P y S distinguibles y espectros con un contenido energético considerable, en una banda ancha de frecuencia.</a:t>
            </a:r>
          </a:p>
        </p:txBody>
      </p:sp>
      <p:pic>
        <p:nvPicPr>
          <p:cNvPr id="4" name="Imagen 4" descr="logooficial.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503886" y="6402413"/>
            <a:ext cx="1640113" cy="455587"/>
          </a:xfrm>
          <a:prstGeom prst="rect">
            <a:avLst/>
          </a:prstGeom>
        </p:spPr>
      </p:pic>
      <p:pic>
        <p:nvPicPr>
          <p:cNvPr id="5" name="Picture 2" descr="https://fbcdn-sphotos-g-a.akamaihd.net/hphotos-ak-frc1/1486929_766700630013377_1034956363_n.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595305" y="1"/>
            <a:ext cx="1548693" cy="864296"/>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rot="906797">
            <a:off x="-741381" y="265307"/>
            <a:ext cx="3574835" cy="1695631"/>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3600" dirty="0" err="1" smtClean="0"/>
              <a:t>Volcano</a:t>
            </a:r>
            <a:r>
              <a:rPr lang="en-US" sz="3600" dirty="0"/>
              <a:t> </a:t>
            </a:r>
            <a:r>
              <a:rPr lang="en-US" sz="3600" dirty="0" smtClean="0"/>
              <a:t>– </a:t>
            </a:r>
            <a:r>
              <a:rPr lang="en-US" sz="3600" dirty="0" err="1" smtClean="0"/>
              <a:t>Tect</a:t>
            </a:r>
            <a:r>
              <a:rPr lang="es-EC" sz="3600" dirty="0" err="1" smtClean="0"/>
              <a:t>ónico</a:t>
            </a:r>
            <a:endParaRPr lang="es-EC" sz="3600" dirty="0"/>
          </a:p>
        </p:txBody>
      </p:sp>
      <p:pic>
        <p:nvPicPr>
          <p:cNvPr id="7" name="Picture 6"/>
          <p:cNvPicPr/>
          <p:nvPr/>
        </p:nvPicPr>
        <p:blipFill>
          <a:blip r:embed="rId5">
            <a:extLst>
              <a:ext uri="{28A0092B-C50C-407E-A947-70E740481C1C}">
                <a14:useLocalDpi xmlns:a14="http://schemas.microsoft.com/office/drawing/2010/main" val="0"/>
              </a:ext>
            </a:extLst>
          </a:blip>
          <a:srcRect/>
          <a:stretch>
            <a:fillRect/>
          </a:stretch>
        </p:blipFill>
        <p:spPr bwMode="auto">
          <a:xfrm>
            <a:off x="4489822" y="1080321"/>
            <a:ext cx="4474666" cy="5012975"/>
          </a:xfrm>
          <a:prstGeom prst="rect">
            <a:avLst/>
          </a:prstGeom>
          <a:noFill/>
          <a:ln>
            <a:noFill/>
          </a:ln>
        </p:spPr>
      </p:pic>
    </p:spTree>
    <p:extLst>
      <p:ext uri="{BB962C8B-B14F-4D97-AF65-F5344CB8AC3E}">
        <p14:creationId xmlns:p14="http://schemas.microsoft.com/office/powerpoint/2010/main" val="379839193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2492896"/>
            <a:ext cx="4104456" cy="4252902"/>
          </a:xfrm>
        </p:spPr>
        <p:txBody>
          <a:bodyPr>
            <a:noAutofit/>
          </a:bodyPr>
          <a:lstStyle/>
          <a:p>
            <a:pPr marL="0" indent="0" algn="just">
              <a:buNone/>
            </a:pPr>
            <a:r>
              <a:rPr lang="es-EC" sz="1700" dirty="0">
                <a:effectLst/>
              </a:rPr>
              <a:t>Este tipo de sismos, son también conocidos por tratarse de trenes de ondas de baja frecuencia que carecen de fases distinguibles y se caracterizan por una envolvente </a:t>
            </a:r>
            <a:r>
              <a:rPr lang="es-EC" sz="1700" dirty="0" smtClean="0">
                <a:effectLst/>
              </a:rPr>
              <a:t>ahusada.</a:t>
            </a:r>
          </a:p>
          <a:p>
            <a:pPr marL="0" indent="0" algn="just">
              <a:buNone/>
            </a:pPr>
            <a:r>
              <a:rPr lang="es-EC" sz="1700" dirty="0" smtClean="0">
                <a:effectLst/>
              </a:rPr>
              <a:t>Se </a:t>
            </a:r>
            <a:r>
              <a:rPr lang="es-EC" sz="1700" dirty="0">
                <a:effectLst/>
              </a:rPr>
              <a:t>caracterizan por tener una duración entre los pocos segundos hasta algo más de un minuto, y con un contenido espectral muy limitado a unas bandas de frecuencia relativamente estrechas (0.5 &lt; f &lt; 5 Hz</a:t>
            </a:r>
            <a:r>
              <a:rPr lang="es-EC" sz="1700" dirty="0" smtClean="0">
                <a:effectLst/>
              </a:rPr>
              <a:t>). </a:t>
            </a:r>
            <a:r>
              <a:rPr lang="es-EC" sz="1700" dirty="0">
                <a:effectLst/>
              </a:rPr>
              <a:t>El mecanismo que los origina involucra la interacción con los fluidos volcánicos, por lo cual su análisis es determinante a la hora de conocer el estado interno del volcán </a:t>
            </a:r>
          </a:p>
          <a:p>
            <a:pPr marL="0" indent="0" algn="just">
              <a:buNone/>
            </a:pPr>
            <a:endParaRPr lang="es-EC" sz="1800" b="1" dirty="0">
              <a:effectLst/>
            </a:endParaRPr>
          </a:p>
        </p:txBody>
      </p:sp>
      <p:pic>
        <p:nvPicPr>
          <p:cNvPr id="4" name="Imagen 4" descr="logooficial.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503886" y="6402413"/>
            <a:ext cx="1640113" cy="455587"/>
          </a:xfrm>
          <a:prstGeom prst="rect">
            <a:avLst/>
          </a:prstGeom>
        </p:spPr>
      </p:pic>
      <p:pic>
        <p:nvPicPr>
          <p:cNvPr id="5" name="Picture 2" descr="https://fbcdn-sphotos-g-a.akamaihd.net/hphotos-ak-frc1/1486929_766700630013377_1034956363_n.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595305" y="1"/>
            <a:ext cx="1548693" cy="864296"/>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rot="906797">
            <a:off x="-741381" y="265307"/>
            <a:ext cx="3574835" cy="1695631"/>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3600" dirty="0" smtClean="0"/>
              <a:t>Largo </a:t>
            </a:r>
          </a:p>
          <a:p>
            <a:r>
              <a:rPr lang="es-EC" sz="3600" dirty="0" smtClean="0"/>
              <a:t>Periodo</a:t>
            </a:r>
            <a:endParaRPr lang="es-EC" sz="3600" dirty="0"/>
          </a:p>
        </p:txBody>
      </p:sp>
      <p:pic>
        <p:nvPicPr>
          <p:cNvPr id="7" name="Picture 6"/>
          <p:cNvPicPr/>
          <p:nvPr/>
        </p:nvPicPr>
        <p:blipFill>
          <a:blip r:embed="rId5">
            <a:extLst>
              <a:ext uri="{28A0092B-C50C-407E-A947-70E740481C1C}">
                <a14:useLocalDpi xmlns:a14="http://schemas.microsoft.com/office/drawing/2010/main" val="0"/>
              </a:ext>
            </a:extLst>
          </a:blip>
          <a:srcRect/>
          <a:stretch>
            <a:fillRect/>
          </a:stretch>
        </p:blipFill>
        <p:spPr bwMode="auto">
          <a:xfrm>
            <a:off x="4489822" y="1080321"/>
            <a:ext cx="4474666" cy="5012975"/>
          </a:xfrm>
          <a:prstGeom prst="rect">
            <a:avLst/>
          </a:prstGeom>
          <a:noFill/>
          <a:ln>
            <a:noFill/>
          </a:ln>
        </p:spPr>
      </p:pic>
    </p:spTree>
    <p:extLst>
      <p:ext uri="{BB962C8B-B14F-4D97-AF65-F5344CB8AC3E}">
        <p14:creationId xmlns:p14="http://schemas.microsoft.com/office/powerpoint/2010/main" val="1129525359"/>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17721" y="959716"/>
            <a:ext cx="4658735" cy="5077623"/>
          </a:xfrm>
        </p:spPr>
        <p:txBody>
          <a:bodyPr>
            <a:normAutofit/>
          </a:bodyPr>
          <a:lstStyle/>
          <a:p>
            <a:r>
              <a:rPr lang="es-EC" sz="2400" dirty="0" smtClean="0"/>
              <a:t>Análisis de señales sísmicas en tiempo real.</a:t>
            </a:r>
          </a:p>
          <a:p>
            <a:pPr algn="just"/>
            <a:r>
              <a:rPr lang="es-EC" sz="2400" dirty="0" smtClean="0"/>
              <a:t>Sistema de alerta temprana de reactivación del volcán, a las comunidades aledañas al mismo.</a:t>
            </a:r>
          </a:p>
          <a:p>
            <a:pPr algn="just"/>
            <a:endParaRPr lang="es-EC" sz="2400" dirty="0" smtClean="0"/>
          </a:p>
          <a:p>
            <a:pPr algn="just"/>
            <a:endParaRPr lang="es-EC" sz="2400" dirty="0" smtClean="0"/>
          </a:p>
          <a:p>
            <a:pPr algn="just"/>
            <a:endParaRPr lang="es-EC" sz="2400" dirty="0" smtClean="0"/>
          </a:p>
        </p:txBody>
      </p:sp>
      <p:sp>
        <p:nvSpPr>
          <p:cNvPr id="4" name="Title 1"/>
          <p:cNvSpPr txBox="1">
            <a:spLocks/>
          </p:cNvSpPr>
          <p:nvPr/>
        </p:nvSpPr>
        <p:spPr>
          <a:xfrm rot="906797">
            <a:off x="-242182" y="409323"/>
            <a:ext cx="3574835" cy="1695631"/>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3200" dirty="0" smtClean="0"/>
              <a:t>TRABAJOS </a:t>
            </a:r>
          </a:p>
          <a:p>
            <a:r>
              <a:rPr lang="es-EC" sz="3200" dirty="0" smtClean="0"/>
              <a:t>FUTUROS</a:t>
            </a:r>
            <a:endParaRPr lang="es-EC" sz="3200" dirty="0"/>
          </a:p>
        </p:txBody>
      </p:sp>
    </p:spTree>
    <p:extLst>
      <p:ext uri="{BB962C8B-B14F-4D97-AF65-F5344CB8AC3E}">
        <p14:creationId xmlns:p14="http://schemas.microsoft.com/office/powerpoint/2010/main" val="2238028681"/>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922588"/>
            <a:ext cx="5064125" cy="1695450"/>
          </a:xfrm>
        </p:spPr>
        <p:txBody>
          <a:bodyPr/>
          <a:lstStyle/>
          <a:p>
            <a:r>
              <a:rPr lang="es-EC" dirty="0" smtClean="0"/>
              <a:t>GRACIAS</a:t>
            </a:r>
            <a:endParaRPr lang="es-EC" dirty="0"/>
          </a:p>
        </p:txBody>
      </p:sp>
      <p:sp>
        <p:nvSpPr>
          <p:cNvPr id="3" name="Content Placeholder 2"/>
          <p:cNvSpPr>
            <a:spLocks noGrp="1"/>
          </p:cNvSpPr>
          <p:nvPr>
            <p:ph idx="4294967295"/>
          </p:nvPr>
        </p:nvSpPr>
        <p:spPr>
          <a:xfrm>
            <a:off x="4486275" y="960438"/>
            <a:ext cx="4657725" cy="5076825"/>
          </a:xfrm>
        </p:spPr>
        <p:txBody>
          <a:bodyPr/>
          <a:lstStyle/>
          <a:p>
            <a:pPr marL="0" indent="0">
              <a:buNone/>
            </a:pPr>
            <a:r>
              <a:rPr lang="es-EC" dirty="0" smtClean="0"/>
              <a:t>Gabriela Saltos.</a:t>
            </a:r>
            <a:endParaRPr lang="es-EC" dirty="0"/>
          </a:p>
        </p:txBody>
      </p:sp>
    </p:spTree>
    <p:extLst>
      <p:ext uri="{BB962C8B-B14F-4D97-AF65-F5344CB8AC3E}">
        <p14:creationId xmlns:p14="http://schemas.microsoft.com/office/powerpoint/2010/main" val="100287378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407885"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a:xfrm>
            <a:off x="2915816" y="3294112"/>
            <a:ext cx="3456384" cy="638944"/>
          </a:xfrm>
        </p:spPr>
        <p:txBody>
          <a:bodyPr>
            <a:normAutofit fontScale="90000"/>
          </a:bodyPr>
          <a:lstStyle/>
          <a:p>
            <a:r>
              <a:rPr lang="es-EC" b="1" dirty="0" smtClean="0">
                <a:solidFill>
                  <a:schemeClr val="bg1"/>
                </a:solidFill>
              </a:rPr>
              <a:t>Volcán </a:t>
            </a:r>
            <a:r>
              <a:rPr lang="es-EC" b="1" dirty="0" err="1" smtClean="0">
                <a:solidFill>
                  <a:schemeClr val="bg1"/>
                </a:solidFill>
              </a:rPr>
              <a:t>cotopaxi</a:t>
            </a:r>
            <a:endParaRPr lang="es-EC" b="1" dirty="0">
              <a:solidFill>
                <a:schemeClr val="bg1"/>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284452494"/>
              </p:ext>
            </p:extLst>
          </p:nvPr>
        </p:nvGraphicFramePr>
        <p:xfrm>
          <a:off x="0" y="-1"/>
          <a:ext cx="8964488" cy="68579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07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20121" y="730113"/>
            <a:ext cx="5260391" cy="3274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ight Arrow 1"/>
          <p:cNvSpPr/>
          <p:nvPr/>
        </p:nvSpPr>
        <p:spPr>
          <a:xfrm rot="18775134">
            <a:off x="6521037" y="4247545"/>
            <a:ext cx="2066428" cy="4846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231187994"/>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407885"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a:xfrm>
            <a:off x="2915816" y="3294112"/>
            <a:ext cx="3456384" cy="638944"/>
          </a:xfrm>
        </p:spPr>
        <p:txBody>
          <a:bodyPr>
            <a:normAutofit fontScale="90000"/>
          </a:bodyPr>
          <a:lstStyle/>
          <a:p>
            <a:r>
              <a:rPr lang="es-EC" b="1" dirty="0" smtClean="0">
                <a:solidFill>
                  <a:schemeClr val="bg1"/>
                </a:solidFill>
              </a:rPr>
              <a:t>Volcán </a:t>
            </a:r>
            <a:r>
              <a:rPr lang="es-EC" b="1" dirty="0" err="1" smtClean="0">
                <a:solidFill>
                  <a:schemeClr val="bg1"/>
                </a:solidFill>
              </a:rPr>
              <a:t>cotopaxi</a:t>
            </a:r>
            <a:endParaRPr lang="es-EC" b="1" dirty="0">
              <a:solidFill>
                <a:schemeClr val="bg1"/>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37071470"/>
              </p:ext>
            </p:extLst>
          </p:nvPr>
        </p:nvGraphicFramePr>
        <p:xfrm>
          <a:off x="0" y="-1"/>
          <a:ext cx="8964488" cy="68579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098"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90755" y="404664"/>
            <a:ext cx="5413693" cy="4106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ight Arrow 5"/>
          <p:cNvSpPr/>
          <p:nvPr/>
        </p:nvSpPr>
        <p:spPr>
          <a:xfrm rot="18775134">
            <a:off x="3299242" y="4622070"/>
            <a:ext cx="1528966" cy="4846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923187084"/>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407885"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a:xfrm>
            <a:off x="2915816" y="3294112"/>
            <a:ext cx="3456384" cy="638944"/>
          </a:xfrm>
        </p:spPr>
        <p:txBody>
          <a:bodyPr>
            <a:normAutofit fontScale="90000"/>
          </a:bodyPr>
          <a:lstStyle/>
          <a:p>
            <a:r>
              <a:rPr lang="es-EC" b="1" dirty="0" smtClean="0">
                <a:solidFill>
                  <a:schemeClr val="bg1"/>
                </a:solidFill>
              </a:rPr>
              <a:t>Volcán </a:t>
            </a:r>
            <a:r>
              <a:rPr lang="es-EC" b="1" dirty="0" err="1" smtClean="0">
                <a:solidFill>
                  <a:schemeClr val="bg1"/>
                </a:solidFill>
              </a:rPr>
              <a:t>cotopaxi</a:t>
            </a:r>
            <a:endParaRPr lang="es-EC" b="1" dirty="0">
              <a:solidFill>
                <a:schemeClr val="bg1"/>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78010981"/>
              </p:ext>
            </p:extLst>
          </p:nvPr>
        </p:nvGraphicFramePr>
        <p:xfrm>
          <a:off x="0" y="-1"/>
          <a:ext cx="8964488" cy="68579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Rectangle 1"/>
          <p:cNvSpPr/>
          <p:nvPr/>
        </p:nvSpPr>
        <p:spPr>
          <a:xfrm>
            <a:off x="1331640" y="620688"/>
            <a:ext cx="4536504" cy="108012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just"/>
            <a:r>
              <a:rPr lang="es-EC" b="1" i="1" dirty="0" smtClean="0"/>
              <a:t>“A las cuatro de la tarde las tinieblas fueron tan espesas, que ya no  se pudo ver la propia mano aproximada a la vista”.</a:t>
            </a:r>
            <a:endParaRPr lang="es-EC" dirty="0"/>
          </a:p>
        </p:txBody>
      </p:sp>
      <p:sp>
        <p:nvSpPr>
          <p:cNvPr id="8" name="Right Arrow 7"/>
          <p:cNvSpPr/>
          <p:nvPr/>
        </p:nvSpPr>
        <p:spPr>
          <a:xfrm rot="18775134">
            <a:off x="2439284" y="1731799"/>
            <a:ext cx="1713820" cy="4846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p>
        </p:txBody>
      </p:sp>
      <p:sp>
        <p:nvSpPr>
          <p:cNvPr id="7" name="Rectangle 6"/>
          <p:cNvSpPr/>
          <p:nvPr/>
        </p:nvSpPr>
        <p:spPr>
          <a:xfrm>
            <a:off x="4283968" y="2420888"/>
            <a:ext cx="3744416" cy="1559024"/>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just"/>
            <a:r>
              <a:rPr lang="es-EC" b="1" dirty="0"/>
              <a:t>Los lahares del </a:t>
            </a:r>
            <a:r>
              <a:rPr lang="es-EC" b="1" dirty="0" smtClean="0"/>
              <a:t>Cotopaxi constituyen </a:t>
            </a:r>
            <a:r>
              <a:rPr lang="es-EC" b="1" dirty="0"/>
              <a:t>el </a:t>
            </a:r>
            <a:r>
              <a:rPr lang="es-EC" b="1" dirty="0" smtClean="0"/>
              <a:t>evento de </a:t>
            </a:r>
            <a:r>
              <a:rPr lang="es-EC" b="1" dirty="0"/>
              <a:t>mayor riesgo </a:t>
            </a:r>
            <a:r>
              <a:rPr lang="es-EC" b="1" dirty="0" smtClean="0"/>
              <a:t>para los </a:t>
            </a:r>
            <a:r>
              <a:rPr lang="es-EC" b="1" dirty="0"/>
              <a:t>habitantes de la </a:t>
            </a:r>
            <a:r>
              <a:rPr lang="es-EC" b="1" dirty="0" smtClean="0"/>
              <a:t>zona de </a:t>
            </a:r>
            <a:r>
              <a:rPr lang="es-EC" b="1" dirty="0"/>
              <a:t>Latacunga, el </a:t>
            </a:r>
            <a:r>
              <a:rPr lang="es-EC" b="1" dirty="0" smtClean="0"/>
              <a:t>Valle de </a:t>
            </a:r>
            <a:r>
              <a:rPr lang="es-EC" b="1" dirty="0"/>
              <a:t>los Chillos y la </a:t>
            </a:r>
            <a:r>
              <a:rPr lang="es-EC" b="1" dirty="0" smtClean="0"/>
              <a:t>cuenca media </a:t>
            </a:r>
            <a:r>
              <a:rPr lang="es-EC" b="1" dirty="0"/>
              <a:t>del Río Napo.</a:t>
            </a:r>
            <a:endParaRPr lang="es-EC" dirty="0"/>
          </a:p>
        </p:txBody>
      </p:sp>
      <p:sp>
        <p:nvSpPr>
          <p:cNvPr id="10" name="Right Arrow 9"/>
          <p:cNvSpPr/>
          <p:nvPr/>
        </p:nvSpPr>
        <p:spPr>
          <a:xfrm rot="560688">
            <a:off x="2655759" y="2782375"/>
            <a:ext cx="1713820" cy="4846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781235979"/>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EC" dirty="0"/>
          </a:p>
        </p:txBody>
      </p:sp>
      <p:sp>
        <p:nvSpPr>
          <p:cNvPr id="3" name="Content Placeholder 2"/>
          <p:cNvSpPr>
            <a:spLocks noGrp="1"/>
          </p:cNvSpPr>
          <p:nvPr>
            <p:ph idx="1"/>
          </p:nvPr>
        </p:nvSpPr>
        <p:spPr>
          <a:xfrm>
            <a:off x="5076056" y="1600200"/>
            <a:ext cx="3458344" cy="4114800"/>
          </a:xfrm>
        </p:spPr>
        <p:txBody>
          <a:bodyPr>
            <a:normAutofit/>
          </a:bodyPr>
          <a:lstStyle/>
          <a:p>
            <a:pPr marL="0" indent="0" algn="just">
              <a:buNone/>
            </a:pPr>
            <a:r>
              <a:rPr lang="es-EC" sz="2400" b="1" dirty="0"/>
              <a:t>Rutas que recorren </a:t>
            </a:r>
            <a:r>
              <a:rPr lang="es-EC" sz="2400" b="1" dirty="0" smtClean="0"/>
              <a:t>los flujos </a:t>
            </a:r>
            <a:r>
              <a:rPr lang="es-EC" sz="2400" b="1" dirty="0"/>
              <a:t>de lodo (</a:t>
            </a:r>
            <a:r>
              <a:rPr lang="es-EC" sz="2400" b="1" dirty="0" smtClean="0"/>
              <a:t>lahares) del </a:t>
            </a:r>
            <a:r>
              <a:rPr lang="es-EC" sz="2400" b="1" dirty="0"/>
              <a:t>Cotopaxi y </a:t>
            </a:r>
            <a:r>
              <a:rPr lang="es-EC" sz="2400" b="1" dirty="0" smtClean="0"/>
              <a:t>tiempo de </a:t>
            </a:r>
            <a:r>
              <a:rPr lang="es-EC" sz="2400" b="1" dirty="0"/>
              <a:t>arribo a </a:t>
            </a:r>
            <a:r>
              <a:rPr lang="es-EC" sz="2400" b="1" dirty="0" smtClean="0"/>
              <a:t>las principales </a:t>
            </a:r>
            <a:r>
              <a:rPr lang="es-EC" sz="2400" b="1" dirty="0"/>
              <a:t>ciudades.</a:t>
            </a:r>
            <a:endParaRPr lang="es-EC" sz="2400"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0"/>
            <a:ext cx="4866352" cy="6900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descr="https://fbcdn-sphotos-g-a.akamaihd.net/hphotos-ak-frc1/1486929_766700630013377_1034956363_n.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595305" y="1"/>
            <a:ext cx="1548693" cy="864296"/>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4" descr="logooficial.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503886" y="6402413"/>
            <a:ext cx="1640113" cy="455587"/>
          </a:xfrm>
          <a:prstGeom prst="rect">
            <a:avLst/>
          </a:prstGeom>
        </p:spPr>
      </p:pic>
    </p:spTree>
    <p:extLst>
      <p:ext uri="{BB962C8B-B14F-4D97-AF65-F5344CB8AC3E}">
        <p14:creationId xmlns:p14="http://schemas.microsoft.com/office/powerpoint/2010/main" val="2481009712"/>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EC"/>
          </a:p>
        </p:txBody>
      </p:sp>
      <p:sp>
        <p:nvSpPr>
          <p:cNvPr id="3" name="Content Placeholder 2"/>
          <p:cNvSpPr>
            <a:spLocks noGrp="1"/>
          </p:cNvSpPr>
          <p:nvPr>
            <p:ph idx="1"/>
          </p:nvPr>
        </p:nvSpPr>
        <p:spPr/>
        <p:txBody>
          <a:bodyPr/>
          <a:lstStyle/>
          <a:p>
            <a:endParaRPr lang="es-EC"/>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544" y="-28891"/>
            <a:ext cx="9433048" cy="6914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228184" y="836712"/>
            <a:ext cx="1156599" cy="369332"/>
          </a:xfrm>
          <a:prstGeom prst="rect">
            <a:avLst/>
          </a:prstGeom>
          <a:noFill/>
        </p:spPr>
        <p:txBody>
          <a:bodyPr wrap="none" rtlCol="0">
            <a:spAutoFit/>
          </a:bodyPr>
          <a:lstStyle/>
          <a:p>
            <a:r>
              <a:rPr lang="en-US" b="1" dirty="0" smtClean="0">
                <a:solidFill>
                  <a:schemeClr val="bg1"/>
                </a:solidFill>
              </a:rPr>
              <a:t>COTOPAXI</a:t>
            </a:r>
            <a:endParaRPr lang="es-EC" b="1" dirty="0">
              <a:solidFill>
                <a:schemeClr val="bg1"/>
              </a:solidFill>
            </a:endParaRPr>
          </a:p>
        </p:txBody>
      </p:sp>
      <p:sp>
        <p:nvSpPr>
          <p:cNvPr id="5" name="TextBox 4"/>
          <p:cNvSpPr txBox="1"/>
          <p:nvPr/>
        </p:nvSpPr>
        <p:spPr>
          <a:xfrm>
            <a:off x="6322582" y="2267580"/>
            <a:ext cx="1265090" cy="369332"/>
          </a:xfrm>
          <a:prstGeom prst="rect">
            <a:avLst/>
          </a:prstGeom>
          <a:noFill/>
        </p:spPr>
        <p:txBody>
          <a:bodyPr wrap="none" rtlCol="0">
            <a:spAutoFit/>
          </a:bodyPr>
          <a:lstStyle/>
          <a:p>
            <a:r>
              <a:rPr lang="en-US" b="1" dirty="0" smtClean="0">
                <a:solidFill>
                  <a:schemeClr val="bg1"/>
                </a:solidFill>
              </a:rPr>
              <a:t>RUMI</a:t>
            </a:r>
            <a:r>
              <a:rPr lang="es-EC" b="1" dirty="0" smtClean="0">
                <a:solidFill>
                  <a:schemeClr val="bg1"/>
                </a:solidFill>
              </a:rPr>
              <a:t>ÑAHUI</a:t>
            </a:r>
            <a:endParaRPr lang="es-EC" b="1" dirty="0">
              <a:solidFill>
                <a:schemeClr val="bg1"/>
              </a:solidFill>
            </a:endParaRPr>
          </a:p>
        </p:txBody>
      </p:sp>
      <p:sp>
        <p:nvSpPr>
          <p:cNvPr id="6" name="TextBox 5"/>
          <p:cNvSpPr txBox="1"/>
          <p:nvPr/>
        </p:nvSpPr>
        <p:spPr>
          <a:xfrm>
            <a:off x="5164104" y="3228235"/>
            <a:ext cx="1264064" cy="369332"/>
          </a:xfrm>
          <a:prstGeom prst="rect">
            <a:avLst/>
          </a:prstGeom>
          <a:noFill/>
        </p:spPr>
        <p:txBody>
          <a:bodyPr wrap="none" rtlCol="0">
            <a:spAutoFit/>
          </a:bodyPr>
          <a:lstStyle/>
          <a:p>
            <a:r>
              <a:rPr lang="es-EC" b="1" dirty="0" smtClean="0">
                <a:solidFill>
                  <a:schemeClr val="bg1"/>
                </a:solidFill>
              </a:rPr>
              <a:t>PASOCHOA</a:t>
            </a:r>
            <a:endParaRPr lang="es-EC" b="1" dirty="0">
              <a:solidFill>
                <a:schemeClr val="bg1"/>
              </a:solidFill>
            </a:endParaRPr>
          </a:p>
        </p:txBody>
      </p:sp>
      <p:sp>
        <p:nvSpPr>
          <p:cNvPr id="7" name="TextBox 6"/>
          <p:cNvSpPr txBox="1"/>
          <p:nvPr/>
        </p:nvSpPr>
        <p:spPr>
          <a:xfrm>
            <a:off x="3203848" y="2082914"/>
            <a:ext cx="1592103" cy="369332"/>
          </a:xfrm>
          <a:prstGeom prst="rect">
            <a:avLst/>
          </a:prstGeom>
          <a:noFill/>
        </p:spPr>
        <p:txBody>
          <a:bodyPr wrap="none" rtlCol="0">
            <a:spAutoFit/>
          </a:bodyPr>
          <a:lstStyle/>
          <a:p>
            <a:r>
              <a:rPr lang="es-EC" b="1" dirty="0" smtClean="0">
                <a:solidFill>
                  <a:schemeClr val="bg1"/>
                </a:solidFill>
              </a:rPr>
              <a:t>SINCHOLAGUA</a:t>
            </a:r>
            <a:endParaRPr lang="es-EC" b="1" dirty="0">
              <a:solidFill>
                <a:schemeClr val="bg1"/>
              </a:solidFill>
            </a:endParaRPr>
          </a:p>
        </p:txBody>
      </p:sp>
      <p:sp>
        <p:nvSpPr>
          <p:cNvPr id="8" name="TextBox 7"/>
          <p:cNvSpPr txBox="1"/>
          <p:nvPr/>
        </p:nvSpPr>
        <p:spPr>
          <a:xfrm>
            <a:off x="3175649" y="4725144"/>
            <a:ext cx="1330814" cy="369332"/>
          </a:xfrm>
          <a:prstGeom prst="rect">
            <a:avLst/>
          </a:prstGeom>
          <a:noFill/>
        </p:spPr>
        <p:txBody>
          <a:bodyPr wrap="none" rtlCol="0">
            <a:spAutoFit/>
          </a:bodyPr>
          <a:lstStyle/>
          <a:p>
            <a:r>
              <a:rPr lang="es-EC" b="1" dirty="0" smtClean="0">
                <a:solidFill>
                  <a:schemeClr val="bg1"/>
                </a:solidFill>
              </a:rPr>
              <a:t>SANGOLQUÍ</a:t>
            </a:r>
            <a:endParaRPr lang="es-EC" b="1" dirty="0">
              <a:solidFill>
                <a:schemeClr val="bg1"/>
              </a:solidFill>
            </a:endParaRPr>
          </a:p>
        </p:txBody>
      </p:sp>
      <p:sp>
        <p:nvSpPr>
          <p:cNvPr id="9" name="TextBox 8"/>
          <p:cNvSpPr txBox="1"/>
          <p:nvPr/>
        </p:nvSpPr>
        <p:spPr>
          <a:xfrm>
            <a:off x="1243607" y="5429593"/>
            <a:ext cx="752129" cy="369332"/>
          </a:xfrm>
          <a:prstGeom prst="rect">
            <a:avLst/>
          </a:prstGeom>
          <a:noFill/>
        </p:spPr>
        <p:txBody>
          <a:bodyPr wrap="none" rtlCol="0">
            <a:spAutoFit/>
          </a:bodyPr>
          <a:lstStyle/>
          <a:p>
            <a:r>
              <a:rPr lang="es-EC" b="1" dirty="0" smtClean="0">
                <a:solidFill>
                  <a:schemeClr val="bg1"/>
                </a:solidFill>
              </a:rPr>
              <a:t>ILALO</a:t>
            </a:r>
            <a:endParaRPr lang="es-EC" b="1" dirty="0">
              <a:solidFill>
                <a:schemeClr val="bg1"/>
              </a:solidFill>
            </a:endParaRPr>
          </a:p>
        </p:txBody>
      </p:sp>
      <p:sp>
        <p:nvSpPr>
          <p:cNvPr id="10" name="TextBox 9"/>
          <p:cNvSpPr txBox="1"/>
          <p:nvPr/>
        </p:nvSpPr>
        <p:spPr>
          <a:xfrm>
            <a:off x="2483768" y="5517232"/>
            <a:ext cx="1392561" cy="369332"/>
          </a:xfrm>
          <a:prstGeom prst="rect">
            <a:avLst/>
          </a:prstGeom>
          <a:noFill/>
        </p:spPr>
        <p:txBody>
          <a:bodyPr wrap="none" rtlCol="0">
            <a:spAutoFit/>
          </a:bodyPr>
          <a:lstStyle/>
          <a:p>
            <a:r>
              <a:rPr lang="es-EC" b="1" dirty="0" smtClean="0">
                <a:solidFill>
                  <a:schemeClr val="bg1"/>
                </a:solidFill>
              </a:rPr>
              <a:t>SAN RAFAEL</a:t>
            </a:r>
            <a:endParaRPr lang="es-EC" b="1" dirty="0">
              <a:solidFill>
                <a:schemeClr val="bg1"/>
              </a:solidFill>
            </a:endParaRPr>
          </a:p>
        </p:txBody>
      </p:sp>
      <p:sp>
        <p:nvSpPr>
          <p:cNvPr id="11" name="TextBox 10"/>
          <p:cNvSpPr txBox="1"/>
          <p:nvPr/>
        </p:nvSpPr>
        <p:spPr>
          <a:xfrm>
            <a:off x="4139952" y="6021288"/>
            <a:ext cx="780919" cy="369332"/>
          </a:xfrm>
          <a:prstGeom prst="rect">
            <a:avLst/>
          </a:prstGeom>
          <a:noFill/>
        </p:spPr>
        <p:txBody>
          <a:bodyPr wrap="none" rtlCol="0">
            <a:spAutoFit/>
          </a:bodyPr>
          <a:lstStyle/>
          <a:p>
            <a:r>
              <a:rPr lang="es-EC" b="1" dirty="0" smtClean="0">
                <a:solidFill>
                  <a:schemeClr val="bg1"/>
                </a:solidFill>
              </a:rPr>
              <a:t>QUITO</a:t>
            </a:r>
            <a:endParaRPr lang="es-EC" b="1" dirty="0">
              <a:solidFill>
                <a:schemeClr val="bg1"/>
              </a:solidFill>
            </a:endParaRPr>
          </a:p>
        </p:txBody>
      </p:sp>
    </p:spTree>
    <p:extLst>
      <p:ext uri="{BB962C8B-B14F-4D97-AF65-F5344CB8AC3E}">
        <p14:creationId xmlns:p14="http://schemas.microsoft.com/office/powerpoint/2010/main" val="1581858901"/>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43058"/>
            <a:ext cx="4320480" cy="31699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9708" y="3171234"/>
            <a:ext cx="4476788" cy="32821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3284984"/>
            <a:ext cx="4372987" cy="320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259632" y="5742384"/>
            <a:ext cx="7924800" cy="1143000"/>
          </a:xfrm>
        </p:spPr>
        <p:txBody>
          <a:bodyPr/>
          <a:lstStyle/>
          <a:p>
            <a:r>
              <a:rPr lang="es-EC" dirty="0" smtClean="0"/>
              <a:t>Lahares en la cuenca norte</a:t>
            </a:r>
            <a:endParaRPr lang="es-EC" dirty="0"/>
          </a:p>
        </p:txBody>
      </p:sp>
      <p:sp>
        <p:nvSpPr>
          <p:cNvPr id="3" name="Content Placeholder 2"/>
          <p:cNvSpPr>
            <a:spLocks noGrp="1"/>
          </p:cNvSpPr>
          <p:nvPr>
            <p:ph idx="1"/>
          </p:nvPr>
        </p:nvSpPr>
        <p:spPr/>
        <p:txBody>
          <a:bodyPr/>
          <a:lstStyle/>
          <a:p>
            <a:endParaRPr lang="es-EC" dirty="0"/>
          </a:p>
        </p:txBody>
      </p:sp>
      <p:pic>
        <p:nvPicPr>
          <p:cNvPr id="717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726" y="44624"/>
            <a:ext cx="4286250" cy="3146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83568" y="2060848"/>
            <a:ext cx="2746265" cy="369332"/>
          </a:xfrm>
          <a:prstGeom prst="rect">
            <a:avLst/>
          </a:prstGeom>
          <a:noFill/>
        </p:spPr>
        <p:txBody>
          <a:bodyPr wrap="none" rtlCol="0">
            <a:spAutoFit/>
          </a:bodyPr>
          <a:lstStyle/>
          <a:p>
            <a:r>
              <a:rPr lang="es-EC" b="1" dirty="0" smtClean="0">
                <a:solidFill>
                  <a:schemeClr val="bg1"/>
                </a:solidFill>
              </a:rPr>
              <a:t>Menos de 20 millones de m3</a:t>
            </a:r>
            <a:endParaRPr lang="es-EC" b="1" dirty="0">
              <a:solidFill>
                <a:schemeClr val="bg1"/>
              </a:solidFill>
            </a:endParaRPr>
          </a:p>
        </p:txBody>
      </p:sp>
      <p:sp>
        <p:nvSpPr>
          <p:cNvPr id="7" name="TextBox 6"/>
          <p:cNvSpPr txBox="1"/>
          <p:nvPr/>
        </p:nvSpPr>
        <p:spPr>
          <a:xfrm>
            <a:off x="5364088" y="1987932"/>
            <a:ext cx="2746265" cy="369332"/>
          </a:xfrm>
          <a:prstGeom prst="rect">
            <a:avLst/>
          </a:prstGeom>
          <a:noFill/>
        </p:spPr>
        <p:txBody>
          <a:bodyPr wrap="none" rtlCol="0">
            <a:spAutoFit/>
          </a:bodyPr>
          <a:lstStyle/>
          <a:p>
            <a:r>
              <a:rPr lang="es-EC" b="1" dirty="0" smtClean="0">
                <a:solidFill>
                  <a:schemeClr val="bg1"/>
                </a:solidFill>
              </a:rPr>
              <a:t>Menos de 25 millones de m3</a:t>
            </a:r>
            <a:endParaRPr lang="es-EC" b="1" dirty="0">
              <a:solidFill>
                <a:schemeClr val="bg1"/>
              </a:solidFill>
            </a:endParaRPr>
          </a:p>
        </p:txBody>
      </p:sp>
      <p:sp>
        <p:nvSpPr>
          <p:cNvPr id="10" name="TextBox 9"/>
          <p:cNvSpPr txBox="1"/>
          <p:nvPr/>
        </p:nvSpPr>
        <p:spPr>
          <a:xfrm>
            <a:off x="827584" y="5085184"/>
            <a:ext cx="3024336" cy="923330"/>
          </a:xfrm>
          <a:prstGeom prst="rect">
            <a:avLst/>
          </a:prstGeom>
          <a:noFill/>
        </p:spPr>
        <p:txBody>
          <a:bodyPr wrap="square" rtlCol="0">
            <a:spAutoFit/>
          </a:bodyPr>
          <a:lstStyle/>
          <a:p>
            <a:r>
              <a:rPr lang="es-EC" b="1" dirty="0" smtClean="0">
                <a:solidFill>
                  <a:schemeClr val="bg1"/>
                </a:solidFill>
              </a:rPr>
              <a:t>M</a:t>
            </a:r>
            <a:r>
              <a:rPr lang="en-US" b="1" dirty="0" err="1" smtClean="0">
                <a:solidFill>
                  <a:schemeClr val="bg1"/>
                </a:solidFill>
              </a:rPr>
              <a:t>ás</a:t>
            </a:r>
            <a:r>
              <a:rPr lang="es-EC" b="1" dirty="0" smtClean="0">
                <a:solidFill>
                  <a:schemeClr val="bg1"/>
                </a:solidFill>
              </a:rPr>
              <a:t> de 40 millones de m3 después </a:t>
            </a:r>
          </a:p>
          <a:p>
            <a:r>
              <a:rPr lang="es-EC" b="1" dirty="0" smtClean="0">
                <a:solidFill>
                  <a:schemeClr val="bg1"/>
                </a:solidFill>
              </a:rPr>
              <a:t>de 6 a 15 minutos.</a:t>
            </a:r>
            <a:endParaRPr lang="es-EC" b="1" dirty="0">
              <a:solidFill>
                <a:schemeClr val="bg1"/>
              </a:solidFill>
            </a:endParaRPr>
          </a:p>
        </p:txBody>
      </p:sp>
      <p:sp>
        <p:nvSpPr>
          <p:cNvPr id="12" name="TextBox 11"/>
          <p:cNvSpPr txBox="1"/>
          <p:nvPr/>
        </p:nvSpPr>
        <p:spPr>
          <a:xfrm>
            <a:off x="5457504" y="4981245"/>
            <a:ext cx="2559432" cy="923330"/>
          </a:xfrm>
          <a:prstGeom prst="rect">
            <a:avLst/>
          </a:prstGeom>
          <a:noFill/>
        </p:spPr>
        <p:txBody>
          <a:bodyPr wrap="square" rtlCol="0">
            <a:spAutoFit/>
          </a:bodyPr>
          <a:lstStyle/>
          <a:p>
            <a:r>
              <a:rPr lang="es-EC" b="1" dirty="0" smtClean="0">
                <a:solidFill>
                  <a:schemeClr val="bg1"/>
                </a:solidFill>
              </a:rPr>
              <a:t>M</a:t>
            </a:r>
            <a:r>
              <a:rPr lang="en-US" b="1" dirty="0" err="1" smtClean="0">
                <a:solidFill>
                  <a:schemeClr val="bg1"/>
                </a:solidFill>
              </a:rPr>
              <a:t>ás</a:t>
            </a:r>
            <a:r>
              <a:rPr lang="es-EC" b="1" dirty="0" smtClean="0">
                <a:solidFill>
                  <a:schemeClr val="bg1"/>
                </a:solidFill>
              </a:rPr>
              <a:t> de 40 millones de m3 después </a:t>
            </a:r>
          </a:p>
          <a:p>
            <a:r>
              <a:rPr lang="es-EC" b="1" dirty="0" smtClean="0">
                <a:solidFill>
                  <a:schemeClr val="bg1"/>
                </a:solidFill>
              </a:rPr>
              <a:t>de 16 a 28 minutos.</a:t>
            </a:r>
            <a:endParaRPr lang="es-EC" b="1" dirty="0">
              <a:solidFill>
                <a:schemeClr val="bg1"/>
              </a:solidFill>
            </a:endParaRPr>
          </a:p>
        </p:txBody>
      </p:sp>
    </p:spTree>
    <p:extLst>
      <p:ext uri="{BB962C8B-B14F-4D97-AF65-F5344CB8AC3E}">
        <p14:creationId xmlns:p14="http://schemas.microsoft.com/office/powerpoint/2010/main" val="4106897199"/>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EC"/>
          </a:p>
        </p:txBody>
      </p:sp>
      <p:sp>
        <p:nvSpPr>
          <p:cNvPr id="3" name="Content Placeholder 2"/>
          <p:cNvSpPr>
            <a:spLocks noGrp="1"/>
          </p:cNvSpPr>
          <p:nvPr>
            <p:ph idx="1"/>
          </p:nvPr>
        </p:nvSpPr>
        <p:spPr/>
        <p:txBody>
          <a:bodyPr/>
          <a:lstStyle/>
          <a:p>
            <a:endParaRPr lang="es-EC"/>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4606" y="715863"/>
            <a:ext cx="7229475" cy="5305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3203848" y="5715000"/>
            <a:ext cx="7924800" cy="1143000"/>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dirty="0" smtClean="0"/>
              <a:t>Lahares en la cuenca norte</a:t>
            </a:r>
            <a:endParaRPr lang="es-EC" dirty="0"/>
          </a:p>
        </p:txBody>
      </p:sp>
      <p:sp>
        <p:nvSpPr>
          <p:cNvPr id="4" name="TextBox 3"/>
          <p:cNvSpPr txBox="1"/>
          <p:nvPr/>
        </p:nvSpPr>
        <p:spPr>
          <a:xfrm>
            <a:off x="4545597" y="3368575"/>
            <a:ext cx="3168351" cy="646331"/>
          </a:xfrm>
          <a:prstGeom prst="rect">
            <a:avLst/>
          </a:prstGeom>
          <a:noFill/>
        </p:spPr>
        <p:txBody>
          <a:bodyPr wrap="square" rtlCol="0">
            <a:spAutoFit/>
          </a:bodyPr>
          <a:lstStyle/>
          <a:p>
            <a:r>
              <a:rPr lang="es-EC" b="1" dirty="0" smtClean="0">
                <a:solidFill>
                  <a:schemeClr val="bg1"/>
                </a:solidFill>
              </a:rPr>
              <a:t>Más de 40 millones de m3 </a:t>
            </a:r>
            <a:r>
              <a:rPr lang="es-EC" b="1" dirty="0" err="1" smtClean="0">
                <a:solidFill>
                  <a:schemeClr val="bg1"/>
                </a:solidFill>
              </a:rPr>
              <a:t>despues</a:t>
            </a:r>
            <a:r>
              <a:rPr lang="es-EC" b="1" dirty="0" smtClean="0">
                <a:solidFill>
                  <a:schemeClr val="bg1"/>
                </a:solidFill>
              </a:rPr>
              <a:t> de 29 a 35 minutos</a:t>
            </a:r>
            <a:endParaRPr lang="es-EC" b="1" dirty="0">
              <a:solidFill>
                <a:schemeClr val="bg1"/>
              </a:solidFill>
            </a:endParaRPr>
          </a:p>
        </p:txBody>
      </p:sp>
    </p:spTree>
    <p:extLst>
      <p:ext uri="{BB962C8B-B14F-4D97-AF65-F5344CB8AC3E}">
        <p14:creationId xmlns:p14="http://schemas.microsoft.com/office/powerpoint/2010/main" val="353860838"/>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CIRAD">
  <a:themeElements>
    <a:clrScheme name="Kilter">
      <a:dk1>
        <a:sysClr val="windowText" lastClr="000000"/>
      </a:dk1>
      <a:lt1>
        <a:sysClr val="window" lastClr="FFFFFF"/>
      </a:lt1>
      <a:dk2>
        <a:srgbClr val="318FC5"/>
      </a:dk2>
      <a:lt2>
        <a:srgbClr val="AEE8FB"/>
      </a:lt2>
      <a:accent1>
        <a:srgbClr val="76C5EF"/>
      </a:accent1>
      <a:accent2>
        <a:srgbClr val="FEA022"/>
      </a:accent2>
      <a:accent3>
        <a:srgbClr val="FF6700"/>
      </a:accent3>
      <a:accent4>
        <a:srgbClr val="70A525"/>
      </a:accent4>
      <a:accent5>
        <a:srgbClr val="A5D848"/>
      </a:accent5>
      <a:accent6>
        <a:srgbClr val="20768C"/>
      </a:accent6>
      <a:hlink>
        <a:srgbClr val="7AB6E8"/>
      </a:hlink>
      <a:folHlink>
        <a:srgbClr val="83B0D3"/>
      </a:folHlink>
    </a:clrScheme>
    <a:fontScheme name="Kilter">
      <a:majorFont>
        <a:latin typeface="Rockwell"/>
        <a:ea typeface=""/>
        <a:cs typeface=""/>
        <a:font script="Grek" typeface="Cambria"/>
        <a:font script="Cyrl" typeface="Cambria"/>
        <a:font script="Jpan" typeface="ＭＳ 明朝"/>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ＭＳ 明朝"/>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Kilter">
      <a:fillStyleLst>
        <a:solidFill>
          <a:schemeClr val="phClr"/>
        </a:solidFill>
        <a:gradFill rotWithShape="1">
          <a:gsLst>
            <a:gs pos="0">
              <a:schemeClr val="phClr">
                <a:tint val="14000"/>
                <a:satMod val="180000"/>
                <a:lumMod val="100000"/>
              </a:schemeClr>
            </a:gs>
            <a:gs pos="42000">
              <a:schemeClr val="phClr">
                <a:tint val="40000"/>
                <a:satMod val="160000"/>
                <a:lumMod val="94000"/>
              </a:schemeClr>
            </a:gs>
            <a:gs pos="100000">
              <a:schemeClr val="phClr">
                <a:tint val="94000"/>
                <a:satMod val="140000"/>
              </a:schemeClr>
            </a:gs>
          </a:gsLst>
          <a:lin ang="5160000" scaled="1"/>
        </a:gradFill>
        <a:gradFill rotWithShape="1">
          <a:gsLst>
            <a:gs pos="38000">
              <a:schemeClr val="phClr">
                <a:satMod val="120000"/>
              </a:schemeClr>
            </a:gs>
            <a:gs pos="100000">
              <a:schemeClr val="phClr">
                <a:shade val="60000"/>
                <a:satMod val="180000"/>
                <a:lumMod val="70000"/>
              </a:schemeClr>
            </a:gs>
          </a:gsLst>
          <a:lin ang="4680000" scaled="0"/>
        </a:gradFill>
      </a:fillStyleLst>
      <a:lnStyleLst>
        <a:ln w="12700" cap="flat" cmpd="sng" algn="ctr">
          <a:solidFill>
            <a:schemeClr val="phClr">
              <a:shade val="50000"/>
            </a:schemeClr>
          </a:solidFill>
          <a:prstDash val="solid"/>
        </a:ln>
        <a:ln w="25400" cap="flat" cmpd="sng" algn="ctr">
          <a:solidFill>
            <a:schemeClr val="phClr">
              <a:shade val="75000"/>
              <a:lumMod val="90000"/>
            </a:schemeClr>
          </a:solidFill>
          <a:prstDash val="solid"/>
        </a:ln>
        <a:ln w="38100" cap="flat" cmpd="sng" algn="ctr">
          <a:solidFill>
            <a:schemeClr val="phClr"/>
          </a:solidFill>
          <a:prstDash val="solid"/>
        </a:ln>
      </a:lnStyleLst>
      <a:effectStyleLst>
        <a:effectStyle>
          <a:effectLst>
            <a:outerShdw blurRad="63500" dist="12700" dir="5400000" sx="102000" sy="102000" rotWithShape="0">
              <a:srgbClr val="000000">
                <a:alpha val="20000"/>
              </a:srgbClr>
            </a:outerShdw>
          </a:effectLst>
        </a:effectStyle>
        <a:effectStyle>
          <a:effectLst>
            <a:outerShdw blurRad="76200" dist="25400" dir="5400000" rotWithShape="0">
              <a:srgbClr val="000000">
                <a:alpha val="50000"/>
              </a:srgbClr>
            </a:outerShdw>
          </a:effectLst>
          <a:scene3d>
            <a:camera prst="orthographicFront">
              <a:rot lat="0" lon="0" rev="0"/>
            </a:camera>
            <a:lightRig rig="glow" dir="tl">
              <a:rot lat="0" lon="0" rev="19800000"/>
            </a:lightRig>
          </a:scene3d>
          <a:sp3d prstMaterial="metal">
            <a:bevelT w="152400" h="63500" prst="softRound"/>
          </a:sp3d>
        </a:effectStyle>
        <a:effectStyle>
          <a:effectLst>
            <a:outerShdw blurRad="107950" dist="12700" dir="5040000" rotWithShape="0">
              <a:srgbClr val="000000">
                <a:alpha val="54000"/>
              </a:srgbClr>
            </a:outerShdw>
          </a:effectLst>
          <a:scene3d>
            <a:camera prst="orthographicFront">
              <a:rot lat="0" lon="0" rev="0"/>
            </a:camera>
            <a:lightRig rig="threePt" dir="tl">
              <a:rot lat="0" lon="0" rev="19800000"/>
            </a:lightRig>
          </a:scene3d>
          <a:sp3d prstMaterial="plastic">
            <a:bevelT h="63500" prst="softRound"/>
          </a:sp3d>
        </a:effectStyle>
      </a:effectStyleLst>
      <a:bgFillStyleLst>
        <a:solidFill>
          <a:schemeClr val="phClr"/>
        </a:solidFill>
        <a:gradFill rotWithShape="1">
          <a:gsLst>
            <a:gs pos="0">
              <a:schemeClr val="phClr">
                <a:tint val="95000"/>
                <a:satMod val="140000"/>
                <a:lumMod val="120000"/>
              </a:schemeClr>
            </a:gs>
            <a:gs pos="100000">
              <a:schemeClr val="phClr">
                <a:tint val="95000"/>
                <a:shade val="70000"/>
                <a:satMod val="180000"/>
                <a:lumMod val="82000"/>
              </a:schemeClr>
            </a:gs>
          </a:gsLst>
          <a:path path="circle">
            <a:fillToRect l="25000" t="25000" r="25000" b="25000"/>
          </a:path>
        </a:gradFill>
        <a:gradFill rotWithShape="1">
          <a:gsLst>
            <a:gs pos="0">
              <a:schemeClr val="phClr">
                <a:tint val="94000"/>
                <a:satMod val="140000"/>
                <a:lumMod val="120000"/>
              </a:schemeClr>
            </a:gs>
            <a:gs pos="100000">
              <a:schemeClr val="phClr">
                <a:tint val="97000"/>
                <a:shade val="70000"/>
                <a:satMod val="190000"/>
                <a:lumMod val="72000"/>
              </a:schemeClr>
            </a:gs>
          </a:gsLst>
          <a:path path="circle">
            <a:fillToRect l="50000" t="50000" r="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CIRAD</Template>
  <TotalTime>646</TotalTime>
  <Words>2869</Words>
  <Application>Microsoft Office PowerPoint</Application>
  <PresentationFormat>On-screen Show (4:3)</PresentationFormat>
  <Paragraphs>192</Paragraphs>
  <Slides>28</Slides>
  <Notes>20</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CIRAD</vt:lpstr>
      <vt:lpstr>ANÁLISIS DE SEÑALES SÍSMICAS DEL VOLCÁN COTOPAXI MEDIANTE LAS TRANSFORMADAS DE WAVELET Y FOURIER. </vt:lpstr>
      <vt:lpstr>Volcán Cotopaxi</vt:lpstr>
      <vt:lpstr>Volcán cotopaxi</vt:lpstr>
      <vt:lpstr>Volcán cotopaxi</vt:lpstr>
      <vt:lpstr>Volcán cotopaxi</vt:lpstr>
      <vt:lpstr>PowerPoint Presentation</vt:lpstr>
      <vt:lpstr>PowerPoint Presentation</vt:lpstr>
      <vt:lpstr>Lahares en la cuenca norte</vt:lpstr>
      <vt:lpstr>PowerPoint Presentation</vt:lpstr>
      <vt:lpstr>PowerPoint Presentation</vt:lpstr>
      <vt:lpstr>PowerPoint Presentation</vt:lpstr>
      <vt:lpstr>PowerPoint Presentation</vt:lpstr>
      <vt:lpstr>IGEPN</vt:lpstr>
      <vt:lpstr>PowerPoint Presentation</vt:lpstr>
      <vt:lpstr>Pre-Procesemiento</vt:lpstr>
      <vt:lpstr>PowerPoint Presentation</vt:lpstr>
      <vt:lpstr>PowerPoint Presentation</vt:lpstr>
      <vt:lpstr>Transformada de Fourier</vt:lpstr>
      <vt:lpstr>TRANSFORMADA DE FOURIER DISCRETA</vt:lpstr>
      <vt:lpstr>Transformada Wavelet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GRACIAS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ANÁLISIS DE SEÑALES SÍSMICAS DEL VOLCÁN COTOPAXI MEDIANTE LAS TRANSFORMADAS DE WAVELET Y FOURIER.</dc:title>
  <dc:creator>GABBI</dc:creator>
  <cp:lastModifiedBy>GABBI</cp:lastModifiedBy>
  <cp:revision>42</cp:revision>
  <dcterms:created xsi:type="dcterms:W3CDTF">2013-12-10T15:00:22Z</dcterms:created>
  <dcterms:modified xsi:type="dcterms:W3CDTF">2013-12-11T15:22:46Z</dcterms:modified>
</cp:coreProperties>
</file>