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slides/slide76.xml" ContentType="application/vnd.openxmlformats-officedocument.presentationml.slide+xml"/>
  <Override PartName="/ppt/slides/slide94.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83.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slides/slide25.xml" ContentType="application/vnd.openxmlformats-officedocument.presentationml.slide+xml"/>
  <Override PartName="/ppt/slides/slide43.xml" ContentType="application/vnd.openxmlformats-officedocument.presentationml.slide+xml"/>
  <Override PartName="/ppt/slides/slide72.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s/slide99.xml" ContentType="application/vnd.openxmlformats-officedocument.presentationml.slide+xml"/>
  <Override PartName="/ppt/diagrams/layout1.xml" ContentType="application/vnd.openxmlformats-officedocument.drawingml.diagramLayout+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slides/slide88.xml" ContentType="application/vnd.openxmlformats-officedocument.presentationml.slide+xml"/>
  <Override PartName="/ppt/slides/slide107.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8.xml" ContentType="application/vnd.openxmlformats-officedocument.presentationml.slide+xml"/>
  <Override PartName="/ppt/slides/slide57.xml" ContentType="application/vnd.openxmlformats-officedocument.presentationml.slide+xml"/>
  <Override PartName="/ppt/slides/slide66.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95.xml" ContentType="application/vnd.openxmlformats-officedocument.presentationml.slide+xml"/>
  <Override PartName="/ppt/slides/slide103.xml" ContentType="application/vnd.openxmlformats-officedocument.presentationml.slide+xml"/>
  <Override PartName="/ppt/slides/slide105.xml" ContentType="application/vnd.openxmlformats-officedocument.presentationml.slide+xml"/>
  <Override PartName="/ppt/slideLayouts/slideLayout7.xml" ContentType="application/vnd.openxmlformats-officedocument.presentationml.slideLayout+xml"/>
  <Default Extension="png" ContentType="image/png"/>
  <Default Extension="bin" ContentType="application/vnd.openxmlformats-officedocument.oleObject"/>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slides/slide55.xml" ContentType="application/vnd.openxmlformats-officedocument.presentationml.slide+xml"/>
  <Override PartName="/ppt/slides/slide64.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diagrams/drawing1.xml" ContentType="application/vnd.ms-office.drawingml.diagramDrawing+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s/slide53.xml" ContentType="application/vnd.openxmlformats-officedocument.presentationml.slide+xml"/>
  <Override PartName="/ppt/slides/slide62.xml" ContentType="application/vnd.openxmlformats-officedocument.presentationml.slide+xml"/>
  <Override PartName="/ppt/slides/slide71.xml" ContentType="application/vnd.openxmlformats-officedocument.presentationml.slide+xml"/>
  <Override PartName="/ppt/slides/slide80.xml" ContentType="application/vnd.openxmlformats-officedocument.presentationml.slide+xml"/>
  <Override PartName="/ppt/slides/slide82.xml" ContentType="application/vnd.openxmlformats-officedocument.presentationml.slide+xml"/>
  <Override PartName="/ppt/slides/slide91.xml" ContentType="application/vnd.openxmlformats-officedocument.presentationml.slide+xml"/>
  <Override PartName="/ppt/slideLayouts/slideLayout3.xml" ContentType="application/vnd.openxmlformats-officedocument.presentationml.slideLayout+xml"/>
  <Default Extension="jpeg" ContentType="image/jpeg"/>
  <Override PartName="/ppt/diagrams/quickStyle1.xml" ContentType="application/vnd.openxmlformats-officedocument.drawingml.diagramStyle+xml"/>
  <Default Extension="emf" ContentType="image/x-emf"/>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0.xml" ContentType="application/vnd.openxmlformats-officedocument.presentationml.slideLayout+xml"/>
  <Default Extension="vml" ContentType="application/vnd.openxmlformats-officedocument.vmlDrawing"/>
  <Override PartName="/ppt/slides/slide89.xml" ContentType="application/vnd.openxmlformats-officedocument.presentationml.slide+xml"/>
  <Override PartName="/ppt/slides/slide98.xml" ContentType="application/vnd.openxmlformats-officedocument.presentationml.slide+xml"/>
  <Override PartName="/ppt/slides/slide108.xml" ContentType="application/vnd.openxmlformats-officedocument.presentationml.slide+xml"/>
  <Override PartName="/ppt/slides/slide8.xml" ContentType="application/vnd.openxmlformats-officedocument.presentationml.slide+xml"/>
  <Override PartName="/ppt/slides/slide49.xml" ContentType="application/vnd.openxmlformats-officedocument.presentationml.slide+xml"/>
  <Override PartName="/ppt/slides/slide69.xml" ContentType="application/vnd.openxmlformats-officedocument.presentationml.slide+xml"/>
  <Override PartName="/ppt/slides/slide78.xml" ContentType="application/vnd.openxmlformats-officedocument.presentationml.slide+xml"/>
  <Override PartName="/ppt/slides/slide87.xml" ContentType="application/vnd.openxmlformats-officedocument.presentationml.slide+xml"/>
  <Override PartName="/ppt/slides/slide96.xml" ContentType="application/vnd.openxmlformats-officedocument.presentationml.slide+xml"/>
  <Override PartName="/ppt/slides/slide106.xml" ContentType="application/vnd.openxmlformats-officedocument.presentationml.slide+xml"/>
  <Override PartName="/ppt/diagrams/data1.xml" ContentType="application/vnd.openxmlformats-officedocument.drawingml.diagramData+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s/slide104.xml" ContentType="application/vnd.openxmlformats-officedocument.presentationml.slide+xml"/>
  <Override PartName="/ppt/slideLayouts/slideLayout8.xml" ContentType="application/vnd.openxmlformats-officedocument.presentationml.slideLayout+xml"/>
  <Override PartName="/ppt/diagrams/colors1.xml" ContentType="application/vnd.openxmlformats-officedocument.drawingml.diagramColors+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s/slide92.xml" ContentType="application/vnd.openxmlformats-officedocument.presentationml.slide+xml"/>
  <Override PartName="/ppt/slideLayouts/slideLayout4.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s/slide100.xml" ContentType="application/vnd.openxmlformats-officedocument.presentationml.slide+xml"/>
  <Default Extension="wmf" ContentType="image/x-wmf"/>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slides/slide79.xml" ContentType="application/vnd.openxmlformats-officedocument.presentationml.slide+xml"/>
  <Override PartName="/ppt/slides/slide7.xml" ContentType="application/vnd.openxmlformats-officedocument.presentationml.slide+xml"/>
  <Override PartName="/ppt/slides/slide68.xml" ContentType="application/vnd.openxmlformats-officedocument.presentationml.slide+xml"/>
  <Override PartName="/ppt/slides/slide97.xml" ContentType="application/vnd.openxmlformats-officedocument.presentationml.slide+xml"/>
  <Override PartName="/ppt/slideLayouts/slideLayout9.xml" ContentType="application/vnd.openxmlformats-officedocument.presentationml.slideLayou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83" r:id="rId4"/>
    <p:sldId id="258" r:id="rId5"/>
    <p:sldId id="259" r:id="rId6"/>
    <p:sldId id="261" r:id="rId7"/>
    <p:sldId id="262" r:id="rId8"/>
    <p:sldId id="263" r:id="rId9"/>
    <p:sldId id="264" r:id="rId10"/>
    <p:sldId id="265" r:id="rId11"/>
    <p:sldId id="266" r:id="rId12"/>
    <p:sldId id="260" r:id="rId13"/>
    <p:sldId id="279" r:id="rId14"/>
    <p:sldId id="281" r:id="rId15"/>
    <p:sldId id="282" r:id="rId16"/>
    <p:sldId id="280" r:id="rId17"/>
    <p:sldId id="267" r:id="rId18"/>
    <p:sldId id="268" r:id="rId19"/>
    <p:sldId id="269" r:id="rId20"/>
    <p:sldId id="270" r:id="rId21"/>
    <p:sldId id="271" r:id="rId22"/>
    <p:sldId id="272" r:id="rId23"/>
    <p:sldId id="273" r:id="rId24"/>
    <p:sldId id="274" r:id="rId25"/>
    <p:sldId id="275" r:id="rId26"/>
    <p:sldId id="277" r:id="rId27"/>
    <p:sldId id="276" r:id="rId28"/>
    <p:sldId id="278" r:id="rId29"/>
    <p:sldId id="284" r:id="rId30"/>
    <p:sldId id="285" r:id="rId31"/>
    <p:sldId id="286" r:id="rId32"/>
    <p:sldId id="287" r:id="rId33"/>
    <p:sldId id="289" r:id="rId34"/>
    <p:sldId id="288"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6" r:id="rId51"/>
    <p:sldId id="305"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4" r:id="rId98"/>
    <p:sldId id="353" r:id="rId99"/>
    <p:sldId id="355" r:id="rId100"/>
    <p:sldId id="356" r:id="rId101"/>
    <p:sldId id="359" r:id="rId102"/>
    <p:sldId id="358" r:id="rId103"/>
    <p:sldId id="360" r:id="rId104"/>
    <p:sldId id="361" r:id="rId105"/>
    <p:sldId id="362" r:id="rId106"/>
    <p:sldId id="363" r:id="rId107"/>
    <p:sldId id="364" r:id="rId108"/>
    <p:sldId id="365" r:id="rId109"/>
  </p:sldIdLst>
  <p:sldSz cx="9144000" cy="6858000" type="screen4x3"/>
  <p:notesSz cx="6858000" cy="9144000"/>
  <p:defaultText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file>

<file path=ppt/tableStyles.xml><?xml version="1.0" encoding="utf-8"?>
<a:tblStyleLst xmlns:a="http://schemas.openxmlformats.org/drawingml/2006/main" def="{5C22544A-7EE6-4342-B048-85BDC9FD1C3A}">
  <a:tblStyle styleId="{5940675A-B579-460E-94D1-54222C63F5DA}" styleName="Sin estilo, cuadrícula de la tab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67" d="100"/>
          <a:sy n="67" d="100"/>
        </p:scale>
        <p:origin x="-1068" y="-96"/>
      </p:cViewPr>
      <p:guideLst>
        <p:guide orient="horz" pos="2160"/>
        <p:guide pos="2880"/>
      </p:guideLst>
    </p:cSldViewPr>
  </p:slideViewPr>
  <p:notesTextViewPr>
    <p:cViewPr>
      <p:scale>
        <a:sx n="100" d="100"/>
        <a:sy n="100" d="100"/>
      </p:scale>
      <p:origin x="0" y="0"/>
    </p:cViewPr>
  </p:notesTextViewPr>
  <p:gridSpacing cx="73736200" cy="7373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s>
</file>

<file path=ppt/diagrams/_rels/data1.xml.rels><?xml version="1.0" encoding="UTF-8" standalone="yes"?>
<Relationships xmlns="http://schemas.openxmlformats.org/package/2006/relationships"><Relationship Id="rId3" Type="http://schemas.openxmlformats.org/officeDocument/2006/relationships/slide" Target="../slides/slide15.xml"/><Relationship Id="rId2" Type="http://schemas.openxmlformats.org/officeDocument/2006/relationships/slide" Target="../slides/slide14.xml"/><Relationship Id="rId1" Type="http://schemas.openxmlformats.org/officeDocument/2006/relationships/slide" Target="../slides/slide13.xml"/><Relationship Id="rId4" Type="http://schemas.openxmlformats.org/officeDocument/2006/relationships/slide" Target="../slides/slide1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ABEFAD6-0F3A-4558-ABD4-8E890856AF2A}" type="doc">
      <dgm:prSet loTypeId="urn:microsoft.com/office/officeart/2005/8/layout/process5" loCatId="process" qsTypeId="urn:microsoft.com/office/officeart/2005/8/quickstyle/simple3" qsCatId="simple" csTypeId="urn:microsoft.com/office/officeart/2005/8/colors/accent1_2" csCatId="accent1" phldr="1"/>
      <dgm:spPr/>
      <dgm:t>
        <a:bodyPr/>
        <a:lstStyle/>
        <a:p>
          <a:endParaRPr lang="es-EC"/>
        </a:p>
      </dgm:t>
    </dgm:pt>
    <dgm:pt modelId="{D5984A00-08C4-46AD-88D2-F69CF9E98692}">
      <dgm:prSet phldrT="[Texto]"/>
      <dgm:spPr/>
      <dgm:t>
        <a:bodyPr/>
        <a:lstStyle/>
        <a:p>
          <a:pPr algn="ctr"/>
          <a:r>
            <a:rPr lang="es-EC" dirty="0">
              <a:hlinkClick xmlns:r="http://schemas.openxmlformats.org/officeDocument/2006/relationships" r:id="rId1" action="ppaction://hlinksldjump"/>
            </a:rPr>
            <a:t>Separación</a:t>
          </a:r>
          <a:endParaRPr lang="es-EC" dirty="0"/>
        </a:p>
      </dgm:t>
    </dgm:pt>
    <dgm:pt modelId="{4D90F73D-0D2B-47E4-8054-FA85EEBF47DF}" type="parTrans" cxnId="{17BD7BBE-356E-48E3-B210-0AD4483DBCA5}">
      <dgm:prSet/>
      <dgm:spPr/>
      <dgm:t>
        <a:bodyPr/>
        <a:lstStyle/>
        <a:p>
          <a:pPr algn="ctr"/>
          <a:endParaRPr lang="es-EC"/>
        </a:p>
      </dgm:t>
    </dgm:pt>
    <dgm:pt modelId="{2E98F016-FDDD-477A-8437-048478F45DA5}" type="sibTrans" cxnId="{17BD7BBE-356E-48E3-B210-0AD4483DBCA5}">
      <dgm:prSet/>
      <dgm:spPr/>
      <dgm:t>
        <a:bodyPr/>
        <a:lstStyle/>
        <a:p>
          <a:pPr algn="ctr"/>
          <a:endParaRPr lang="es-EC"/>
        </a:p>
      </dgm:t>
    </dgm:pt>
    <dgm:pt modelId="{77D6B49E-C360-42BA-88A9-B1FEA05EA096}">
      <dgm:prSet phldrT="[Texto]"/>
      <dgm:spPr/>
      <dgm:t>
        <a:bodyPr/>
        <a:lstStyle/>
        <a:p>
          <a:pPr algn="ctr"/>
          <a:r>
            <a:rPr lang="es-EC" dirty="0">
              <a:hlinkClick xmlns:r="http://schemas.openxmlformats.org/officeDocument/2006/relationships" r:id="rId2" action="ppaction://hlinksldjump"/>
            </a:rPr>
            <a:t>Clasificación</a:t>
          </a:r>
          <a:endParaRPr lang="es-EC" dirty="0"/>
        </a:p>
      </dgm:t>
    </dgm:pt>
    <dgm:pt modelId="{B7BEB5FC-9DB4-4DCF-8AFB-60DB7A5765E4}" type="parTrans" cxnId="{F66DD5D3-5F60-4793-B8F6-2E2D985CB7EC}">
      <dgm:prSet/>
      <dgm:spPr/>
      <dgm:t>
        <a:bodyPr/>
        <a:lstStyle/>
        <a:p>
          <a:pPr algn="ctr"/>
          <a:endParaRPr lang="es-EC"/>
        </a:p>
      </dgm:t>
    </dgm:pt>
    <dgm:pt modelId="{067E212A-1841-4918-8010-1789AF921729}" type="sibTrans" cxnId="{F66DD5D3-5F60-4793-B8F6-2E2D985CB7EC}">
      <dgm:prSet/>
      <dgm:spPr/>
      <dgm:t>
        <a:bodyPr/>
        <a:lstStyle/>
        <a:p>
          <a:pPr algn="ctr"/>
          <a:endParaRPr lang="es-EC"/>
        </a:p>
      </dgm:t>
    </dgm:pt>
    <dgm:pt modelId="{EB919760-06DE-4AC5-8820-27C9398ADC8B}">
      <dgm:prSet phldrT="[Texto]"/>
      <dgm:spPr/>
      <dgm:t>
        <a:bodyPr/>
        <a:lstStyle/>
        <a:p>
          <a:pPr algn="ctr"/>
          <a:r>
            <a:rPr lang="es-EC" dirty="0">
              <a:hlinkClick xmlns:r="http://schemas.openxmlformats.org/officeDocument/2006/relationships" r:id="rId3" action="ppaction://hlinksldjump"/>
            </a:rPr>
            <a:t>Limpieza</a:t>
          </a:r>
          <a:endParaRPr lang="es-EC" dirty="0"/>
        </a:p>
      </dgm:t>
    </dgm:pt>
    <dgm:pt modelId="{23C6E79B-668E-4CFB-9AB2-0A50CD479549}" type="parTrans" cxnId="{F0094A6D-BDDF-46A6-82AC-49168A8A421E}">
      <dgm:prSet/>
      <dgm:spPr/>
      <dgm:t>
        <a:bodyPr/>
        <a:lstStyle/>
        <a:p>
          <a:pPr algn="ctr"/>
          <a:endParaRPr lang="es-EC"/>
        </a:p>
      </dgm:t>
    </dgm:pt>
    <dgm:pt modelId="{2F879D57-B957-4D7C-8B2D-986676AC19E3}" type="sibTrans" cxnId="{F0094A6D-BDDF-46A6-82AC-49168A8A421E}">
      <dgm:prSet/>
      <dgm:spPr/>
      <dgm:t>
        <a:bodyPr/>
        <a:lstStyle/>
        <a:p>
          <a:pPr algn="ctr"/>
          <a:endParaRPr lang="es-EC"/>
        </a:p>
      </dgm:t>
    </dgm:pt>
    <dgm:pt modelId="{B337291F-5283-4B14-98C8-B0D652E4C9BC}">
      <dgm:prSet phldrT="[Texto]"/>
      <dgm:spPr/>
      <dgm:t>
        <a:bodyPr/>
        <a:lstStyle/>
        <a:p>
          <a:pPr algn="ctr"/>
          <a:r>
            <a:rPr lang="es-EC" dirty="0">
              <a:hlinkClick xmlns:r="http://schemas.openxmlformats.org/officeDocument/2006/relationships" r:id="rId4" action="ppaction://hlinksldjump"/>
            </a:rPr>
            <a:t>Trituración</a:t>
          </a:r>
          <a:endParaRPr lang="es-EC" dirty="0"/>
        </a:p>
      </dgm:t>
    </dgm:pt>
    <dgm:pt modelId="{5F0D08FA-0E2F-47F9-ADC4-C31DE7C66327}" type="parTrans" cxnId="{8BB61756-340F-47BD-9874-AD09842E89AB}">
      <dgm:prSet/>
      <dgm:spPr/>
      <dgm:t>
        <a:bodyPr/>
        <a:lstStyle/>
        <a:p>
          <a:pPr algn="ctr"/>
          <a:endParaRPr lang="es-EC"/>
        </a:p>
      </dgm:t>
    </dgm:pt>
    <dgm:pt modelId="{1EDB66BA-D5F5-44F3-9E5F-70C809C6B7CF}" type="sibTrans" cxnId="{8BB61756-340F-47BD-9874-AD09842E89AB}">
      <dgm:prSet/>
      <dgm:spPr/>
      <dgm:t>
        <a:bodyPr/>
        <a:lstStyle/>
        <a:p>
          <a:pPr algn="ctr"/>
          <a:endParaRPr lang="es-EC"/>
        </a:p>
      </dgm:t>
    </dgm:pt>
    <dgm:pt modelId="{F361C860-7FDE-454D-A955-F2BEE90AA400}">
      <dgm:prSet phldrT="[Texto]"/>
      <dgm:spPr/>
      <dgm:t>
        <a:bodyPr/>
        <a:lstStyle/>
        <a:p>
          <a:pPr algn="ctr"/>
          <a:r>
            <a:rPr lang="es-EC"/>
            <a:t>Extrusión</a:t>
          </a:r>
        </a:p>
      </dgm:t>
    </dgm:pt>
    <dgm:pt modelId="{03D7159B-4C13-4B63-A687-BDB70274C310}" type="parTrans" cxnId="{12459D2D-C65E-4916-A5BF-E253D263A43A}">
      <dgm:prSet/>
      <dgm:spPr/>
      <dgm:t>
        <a:bodyPr/>
        <a:lstStyle/>
        <a:p>
          <a:pPr algn="ctr"/>
          <a:endParaRPr lang="es-EC"/>
        </a:p>
      </dgm:t>
    </dgm:pt>
    <dgm:pt modelId="{E7374A9B-C915-4230-A245-47AD6E6A1D54}" type="sibTrans" cxnId="{12459D2D-C65E-4916-A5BF-E253D263A43A}">
      <dgm:prSet/>
      <dgm:spPr/>
      <dgm:t>
        <a:bodyPr/>
        <a:lstStyle/>
        <a:p>
          <a:pPr algn="ctr"/>
          <a:endParaRPr lang="es-EC"/>
        </a:p>
      </dgm:t>
    </dgm:pt>
    <dgm:pt modelId="{AB45992D-72D7-46D6-AC12-AEC8263CA5EF}" type="pres">
      <dgm:prSet presAssocID="{FABEFAD6-0F3A-4558-ABD4-8E890856AF2A}" presName="diagram" presStyleCnt="0">
        <dgm:presLayoutVars>
          <dgm:dir/>
          <dgm:resizeHandles val="exact"/>
        </dgm:presLayoutVars>
      </dgm:prSet>
      <dgm:spPr/>
      <dgm:t>
        <a:bodyPr/>
        <a:lstStyle/>
        <a:p>
          <a:endParaRPr lang="es-EC"/>
        </a:p>
      </dgm:t>
    </dgm:pt>
    <dgm:pt modelId="{48D8F05D-3E48-40D3-882F-E6AE3E23F3A2}" type="pres">
      <dgm:prSet presAssocID="{D5984A00-08C4-46AD-88D2-F69CF9E98692}" presName="node" presStyleLbl="node1" presStyleIdx="0" presStyleCnt="5">
        <dgm:presLayoutVars>
          <dgm:bulletEnabled val="1"/>
        </dgm:presLayoutVars>
      </dgm:prSet>
      <dgm:spPr/>
      <dgm:t>
        <a:bodyPr/>
        <a:lstStyle/>
        <a:p>
          <a:endParaRPr lang="es-EC"/>
        </a:p>
      </dgm:t>
    </dgm:pt>
    <dgm:pt modelId="{EF3692BE-5356-4A3C-B327-A181BE977676}" type="pres">
      <dgm:prSet presAssocID="{2E98F016-FDDD-477A-8437-048478F45DA5}" presName="sibTrans" presStyleLbl="sibTrans2D1" presStyleIdx="0" presStyleCnt="4"/>
      <dgm:spPr/>
      <dgm:t>
        <a:bodyPr/>
        <a:lstStyle/>
        <a:p>
          <a:endParaRPr lang="es-EC"/>
        </a:p>
      </dgm:t>
    </dgm:pt>
    <dgm:pt modelId="{0B358ED2-A9D6-4C46-91BF-BDAEE237025D}" type="pres">
      <dgm:prSet presAssocID="{2E98F016-FDDD-477A-8437-048478F45DA5}" presName="connectorText" presStyleLbl="sibTrans2D1" presStyleIdx="0" presStyleCnt="4"/>
      <dgm:spPr/>
      <dgm:t>
        <a:bodyPr/>
        <a:lstStyle/>
        <a:p>
          <a:endParaRPr lang="es-EC"/>
        </a:p>
      </dgm:t>
    </dgm:pt>
    <dgm:pt modelId="{D8B126E7-7BF8-4A1B-8382-C3D2D95487F8}" type="pres">
      <dgm:prSet presAssocID="{77D6B49E-C360-42BA-88A9-B1FEA05EA096}" presName="node" presStyleLbl="node1" presStyleIdx="1" presStyleCnt="5">
        <dgm:presLayoutVars>
          <dgm:bulletEnabled val="1"/>
        </dgm:presLayoutVars>
      </dgm:prSet>
      <dgm:spPr/>
      <dgm:t>
        <a:bodyPr/>
        <a:lstStyle/>
        <a:p>
          <a:endParaRPr lang="es-EC"/>
        </a:p>
      </dgm:t>
    </dgm:pt>
    <dgm:pt modelId="{05CF8EAD-0C98-4413-90E0-DE7639B118E8}" type="pres">
      <dgm:prSet presAssocID="{067E212A-1841-4918-8010-1789AF921729}" presName="sibTrans" presStyleLbl="sibTrans2D1" presStyleIdx="1" presStyleCnt="4"/>
      <dgm:spPr/>
      <dgm:t>
        <a:bodyPr/>
        <a:lstStyle/>
        <a:p>
          <a:endParaRPr lang="es-EC"/>
        </a:p>
      </dgm:t>
    </dgm:pt>
    <dgm:pt modelId="{3DD4A5EB-504E-4963-BB43-17F8675671A9}" type="pres">
      <dgm:prSet presAssocID="{067E212A-1841-4918-8010-1789AF921729}" presName="connectorText" presStyleLbl="sibTrans2D1" presStyleIdx="1" presStyleCnt="4"/>
      <dgm:spPr/>
      <dgm:t>
        <a:bodyPr/>
        <a:lstStyle/>
        <a:p>
          <a:endParaRPr lang="es-EC"/>
        </a:p>
      </dgm:t>
    </dgm:pt>
    <dgm:pt modelId="{8B9E6CD2-26B6-4EB3-8DDC-19F79DE8B13D}" type="pres">
      <dgm:prSet presAssocID="{EB919760-06DE-4AC5-8820-27C9398ADC8B}" presName="node" presStyleLbl="node1" presStyleIdx="2" presStyleCnt="5">
        <dgm:presLayoutVars>
          <dgm:bulletEnabled val="1"/>
        </dgm:presLayoutVars>
      </dgm:prSet>
      <dgm:spPr/>
      <dgm:t>
        <a:bodyPr/>
        <a:lstStyle/>
        <a:p>
          <a:endParaRPr lang="es-EC"/>
        </a:p>
      </dgm:t>
    </dgm:pt>
    <dgm:pt modelId="{19286910-6643-4AF8-A358-0627898A60C5}" type="pres">
      <dgm:prSet presAssocID="{2F879D57-B957-4D7C-8B2D-986676AC19E3}" presName="sibTrans" presStyleLbl="sibTrans2D1" presStyleIdx="2" presStyleCnt="4"/>
      <dgm:spPr/>
      <dgm:t>
        <a:bodyPr/>
        <a:lstStyle/>
        <a:p>
          <a:endParaRPr lang="es-EC"/>
        </a:p>
      </dgm:t>
    </dgm:pt>
    <dgm:pt modelId="{C62C8B9F-868F-4D9E-A551-A919547D62D6}" type="pres">
      <dgm:prSet presAssocID="{2F879D57-B957-4D7C-8B2D-986676AC19E3}" presName="connectorText" presStyleLbl="sibTrans2D1" presStyleIdx="2" presStyleCnt="4"/>
      <dgm:spPr/>
      <dgm:t>
        <a:bodyPr/>
        <a:lstStyle/>
        <a:p>
          <a:endParaRPr lang="es-EC"/>
        </a:p>
      </dgm:t>
    </dgm:pt>
    <dgm:pt modelId="{7155EBCD-5EF7-44F8-93BF-CE6924413BB9}" type="pres">
      <dgm:prSet presAssocID="{B337291F-5283-4B14-98C8-B0D652E4C9BC}" presName="node" presStyleLbl="node1" presStyleIdx="3" presStyleCnt="5">
        <dgm:presLayoutVars>
          <dgm:bulletEnabled val="1"/>
        </dgm:presLayoutVars>
      </dgm:prSet>
      <dgm:spPr/>
      <dgm:t>
        <a:bodyPr/>
        <a:lstStyle/>
        <a:p>
          <a:endParaRPr lang="es-EC"/>
        </a:p>
      </dgm:t>
    </dgm:pt>
    <dgm:pt modelId="{19DAFCE5-F86E-4238-B4A0-8A48ACAB2475}" type="pres">
      <dgm:prSet presAssocID="{1EDB66BA-D5F5-44F3-9E5F-70C809C6B7CF}" presName="sibTrans" presStyleLbl="sibTrans2D1" presStyleIdx="3" presStyleCnt="4"/>
      <dgm:spPr/>
      <dgm:t>
        <a:bodyPr/>
        <a:lstStyle/>
        <a:p>
          <a:endParaRPr lang="es-EC"/>
        </a:p>
      </dgm:t>
    </dgm:pt>
    <dgm:pt modelId="{F61126F3-5A38-4D41-926D-9FF8F427B519}" type="pres">
      <dgm:prSet presAssocID="{1EDB66BA-D5F5-44F3-9E5F-70C809C6B7CF}" presName="connectorText" presStyleLbl="sibTrans2D1" presStyleIdx="3" presStyleCnt="4"/>
      <dgm:spPr/>
      <dgm:t>
        <a:bodyPr/>
        <a:lstStyle/>
        <a:p>
          <a:endParaRPr lang="es-EC"/>
        </a:p>
      </dgm:t>
    </dgm:pt>
    <dgm:pt modelId="{D84E5250-2302-42F1-B210-639457C3571A}" type="pres">
      <dgm:prSet presAssocID="{F361C860-7FDE-454D-A955-F2BEE90AA400}" presName="node" presStyleLbl="node1" presStyleIdx="4" presStyleCnt="5">
        <dgm:presLayoutVars>
          <dgm:bulletEnabled val="1"/>
        </dgm:presLayoutVars>
      </dgm:prSet>
      <dgm:spPr/>
      <dgm:t>
        <a:bodyPr/>
        <a:lstStyle/>
        <a:p>
          <a:endParaRPr lang="es-EC"/>
        </a:p>
      </dgm:t>
    </dgm:pt>
  </dgm:ptLst>
  <dgm:cxnLst>
    <dgm:cxn modelId="{3C5A6F56-A808-4BEC-8A8E-FFB7E2FB9C41}" type="presOf" srcId="{F361C860-7FDE-454D-A955-F2BEE90AA400}" destId="{D84E5250-2302-42F1-B210-639457C3571A}" srcOrd="0" destOrd="0" presId="urn:microsoft.com/office/officeart/2005/8/layout/process5"/>
    <dgm:cxn modelId="{68A639EB-8AC9-4A51-9491-C6C0222D1ED3}" type="presOf" srcId="{77D6B49E-C360-42BA-88A9-B1FEA05EA096}" destId="{D8B126E7-7BF8-4A1B-8382-C3D2D95487F8}" srcOrd="0" destOrd="0" presId="urn:microsoft.com/office/officeart/2005/8/layout/process5"/>
    <dgm:cxn modelId="{6EB63B28-F895-42D0-8C05-65A365FBD308}" type="presOf" srcId="{FABEFAD6-0F3A-4558-ABD4-8E890856AF2A}" destId="{AB45992D-72D7-46D6-AC12-AEC8263CA5EF}" srcOrd="0" destOrd="0" presId="urn:microsoft.com/office/officeart/2005/8/layout/process5"/>
    <dgm:cxn modelId="{BD8CCCAE-9C2D-4F86-9399-6164FA1DBFAD}" type="presOf" srcId="{1EDB66BA-D5F5-44F3-9E5F-70C809C6B7CF}" destId="{F61126F3-5A38-4D41-926D-9FF8F427B519}" srcOrd="1" destOrd="0" presId="urn:microsoft.com/office/officeart/2005/8/layout/process5"/>
    <dgm:cxn modelId="{BB8622AA-0926-45D1-9B6D-E59E8E3DED9C}" type="presOf" srcId="{B337291F-5283-4B14-98C8-B0D652E4C9BC}" destId="{7155EBCD-5EF7-44F8-93BF-CE6924413BB9}" srcOrd="0" destOrd="0" presId="urn:microsoft.com/office/officeart/2005/8/layout/process5"/>
    <dgm:cxn modelId="{44660D1F-2BDB-4E89-8B2A-EE2AF87B662A}" type="presOf" srcId="{EB919760-06DE-4AC5-8820-27C9398ADC8B}" destId="{8B9E6CD2-26B6-4EB3-8DDC-19F79DE8B13D}" srcOrd="0" destOrd="0" presId="urn:microsoft.com/office/officeart/2005/8/layout/process5"/>
    <dgm:cxn modelId="{F0094A6D-BDDF-46A6-82AC-49168A8A421E}" srcId="{FABEFAD6-0F3A-4558-ABD4-8E890856AF2A}" destId="{EB919760-06DE-4AC5-8820-27C9398ADC8B}" srcOrd="2" destOrd="0" parTransId="{23C6E79B-668E-4CFB-9AB2-0A50CD479549}" sibTransId="{2F879D57-B957-4D7C-8B2D-986676AC19E3}"/>
    <dgm:cxn modelId="{519B5084-0656-41C3-B689-4B808ED4E0E4}" type="presOf" srcId="{067E212A-1841-4918-8010-1789AF921729}" destId="{3DD4A5EB-504E-4963-BB43-17F8675671A9}" srcOrd="1" destOrd="0" presId="urn:microsoft.com/office/officeart/2005/8/layout/process5"/>
    <dgm:cxn modelId="{52DB6E64-96C6-49E0-8155-134EB98F8029}" type="presOf" srcId="{2F879D57-B957-4D7C-8B2D-986676AC19E3}" destId="{19286910-6643-4AF8-A358-0627898A60C5}" srcOrd="0" destOrd="0" presId="urn:microsoft.com/office/officeart/2005/8/layout/process5"/>
    <dgm:cxn modelId="{E1C8762B-C485-48A7-A050-169558C24620}" type="presOf" srcId="{1EDB66BA-D5F5-44F3-9E5F-70C809C6B7CF}" destId="{19DAFCE5-F86E-4238-B4A0-8A48ACAB2475}" srcOrd="0" destOrd="0" presId="urn:microsoft.com/office/officeart/2005/8/layout/process5"/>
    <dgm:cxn modelId="{B0E4ED79-BD74-4045-A355-B18DD3E5B5E9}" type="presOf" srcId="{067E212A-1841-4918-8010-1789AF921729}" destId="{05CF8EAD-0C98-4413-90E0-DE7639B118E8}" srcOrd="0" destOrd="0" presId="urn:microsoft.com/office/officeart/2005/8/layout/process5"/>
    <dgm:cxn modelId="{17BD7BBE-356E-48E3-B210-0AD4483DBCA5}" srcId="{FABEFAD6-0F3A-4558-ABD4-8E890856AF2A}" destId="{D5984A00-08C4-46AD-88D2-F69CF9E98692}" srcOrd="0" destOrd="0" parTransId="{4D90F73D-0D2B-47E4-8054-FA85EEBF47DF}" sibTransId="{2E98F016-FDDD-477A-8437-048478F45DA5}"/>
    <dgm:cxn modelId="{9A8B76C3-A824-484B-BD89-3E0E858076D4}" type="presOf" srcId="{2F879D57-B957-4D7C-8B2D-986676AC19E3}" destId="{C62C8B9F-868F-4D9E-A551-A919547D62D6}" srcOrd="1" destOrd="0" presId="urn:microsoft.com/office/officeart/2005/8/layout/process5"/>
    <dgm:cxn modelId="{12459D2D-C65E-4916-A5BF-E253D263A43A}" srcId="{FABEFAD6-0F3A-4558-ABD4-8E890856AF2A}" destId="{F361C860-7FDE-454D-A955-F2BEE90AA400}" srcOrd="4" destOrd="0" parTransId="{03D7159B-4C13-4B63-A687-BDB70274C310}" sibTransId="{E7374A9B-C915-4230-A245-47AD6E6A1D54}"/>
    <dgm:cxn modelId="{FB1F7EB6-21AC-4496-A6E0-94C5EFDCBD59}" type="presOf" srcId="{2E98F016-FDDD-477A-8437-048478F45DA5}" destId="{EF3692BE-5356-4A3C-B327-A181BE977676}" srcOrd="0" destOrd="0" presId="urn:microsoft.com/office/officeart/2005/8/layout/process5"/>
    <dgm:cxn modelId="{8BB61756-340F-47BD-9874-AD09842E89AB}" srcId="{FABEFAD6-0F3A-4558-ABD4-8E890856AF2A}" destId="{B337291F-5283-4B14-98C8-B0D652E4C9BC}" srcOrd="3" destOrd="0" parTransId="{5F0D08FA-0E2F-47F9-ADC4-C31DE7C66327}" sibTransId="{1EDB66BA-D5F5-44F3-9E5F-70C809C6B7CF}"/>
    <dgm:cxn modelId="{655E4FA0-87DE-4186-8ACB-A398C580B66F}" type="presOf" srcId="{D5984A00-08C4-46AD-88D2-F69CF9E98692}" destId="{48D8F05D-3E48-40D3-882F-E6AE3E23F3A2}" srcOrd="0" destOrd="0" presId="urn:microsoft.com/office/officeart/2005/8/layout/process5"/>
    <dgm:cxn modelId="{ACA4925B-CBB6-4A15-A755-E8D4C565148D}" type="presOf" srcId="{2E98F016-FDDD-477A-8437-048478F45DA5}" destId="{0B358ED2-A9D6-4C46-91BF-BDAEE237025D}" srcOrd="1" destOrd="0" presId="urn:microsoft.com/office/officeart/2005/8/layout/process5"/>
    <dgm:cxn modelId="{F66DD5D3-5F60-4793-B8F6-2E2D985CB7EC}" srcId="{FABEFAD6-0F3A-4558-ABD4-8E890856AF2A}" destId="{77D6B49E-C360-42BA-88A9-B1FEA05EA096}" srcOrd="1" destOrd="0" parTransId="{B7BEB5FC-9DB4-4DCF-8AFB-60DB7A5765E4}" sibTransId="{067E212A-1841-4918-8010-1789AF921729}"/>
    <dgm:cxn modelId="{939CC35F-5158-4A0C-8829-2046CA3150AA}" type="presParOf" srcId="{AB45992D-72D7-46D6-AC12-AEC8263CA5EF}" destId="{48D8F05D-3E48-40D3-882F-E6AE3E23F3A2}" srcOrd="0" destOrd="0" presId="urn:microsoft.com/office/officeart/2005/8/layout/process5"/>
    <dgm:cxn modelId="{17B9A6F1-1487-4F21-BAD5-A2D64D7B464B}" type="presParOf" srcId="{AB45992D-72D7-46D6-AC12-AEC8263CA5EF}" destId="{EF3692BE-5356-4A3C-B327-A181BE977676}" srcOrd="1" destOrd="0" presId="urn:microsoft.com/office/officeart/2005/8/layout/process5"/>
    <dgm:cxn modelId="{0E4A26A5-2106-48A5-90A8-0C9232A4E382}" type="presParOf" srcId="{EF3692BE-5356-4A3C-B327-A181BE977676}" destId="{0B358ED2-A9D6-4C46-91BF-BDAEE237025D}" srcOrd="0" destOrd="0" presId="urn:microsoft.com/office/officeart/2005/8/layout/process5"/>
    <dgm:cxn modelId="{18C6277D-1A86-49C1-B2DC-C068E5B2B155}" type="presParOf" srcId="{AB45992D-72D7-46D6-AC12-AEC8263CA5EF}" destId="{D8B126E7-7BF8-4A1B-8382-C3D2D95487F8}" srcOrd="2" destOrd="0" presId="urn:microsoft.com/office/officeart/2005/8/layout/process5"/>
    <dgm:cxn modelId="{8A5B892D-6B07-4EC1-B812-AABB2A69B14A}" type="presParOf" srcId="{AB45992D-72D7-46D6-AC12-AEC8263CA5EF}" destId="{05CF8EAD-0C98-4413-90E0-DE7639B118E8}" srcOrd="3" destOrd="0" presId="urn:microsoft.com/office/officeart/2005/8/layout/process5"/>
    <dgm:cxn modelId="{EADF45AF-E6D2-4657-9800-C0EE5768BD72}" type="presParOf" srcId="{05CF8EAD-0C98-4413-90E0-DE7639B118E8}" destId="{3DD4A5EB-504E-4963-BB43-17F8675671A9}" srcOrd="0" destOrd="0" presId="urn:microsoft.com/office/officeart/2005/8/layout/process5"/>
    <dgm:cxn modelId="{7AB7E090-D3A2-455B-BE3D-5D19BF81019C}" type="presParOf" srcId="{AB45992D-72D7-46D6-AC12-AEC8263CA5EF}" destId="{8B9E6CD2-26B6-4EB3-8DDC-19F79DE8B13D}" srcOrd="4" destOrd="0" presId="urn:microsoft.com/office/officeart/2005/8/layout/process5"/>
    <dgm:cxn modelId="{FD789B59-8056-4272-BBE2-0A2EF035D7EE}" type="presParOf" srcId="{AB45992D-72D7-46D6-AC12-AEC8263CA5EF}" destId="{19286910-6643-4AF8-A358-0627898A60C5}" srcOrd="5" destOrd="0" presId="urn:microsoft.com/office/officeart/2005/8/layout/process5"/>
    <dgm:cxn modelId="{01D5DBFB-B06F-4CDE-A4E8-CD3FCA1CCF8B}" type="presParOf" srcId="{19286910-6643-4AF8-A358-0627898A60C5}" destId="{C62C8B9F-868F-4D9E-A551-A919547D62D6}" srcOrd="0" destOrd="0" presId="urn:microsoft.com/office/officeart/2005/8/layout/process5"/>
    <dgm:cxn modelId="{6922099E-4EC8-43A4-8C4D-40614B3156E1}" type="presParOf" srcId="{AB45992D-72D7-46D6-AC12-AEC8263CA5EF}" destId="{7155EBCD-5EF7-44F8-93BF-CE6924413BB9}" srcOrd="6" destOrd="0" presId="urn:microsoft.com/office/officeart/2005/8/layout/process5"/>
    <dgm:cxn modelId="{5A12DDC1-F6C5-4FFF-8A6C-3A25346BB2D2}" type="presParOf" srcId="{AB45992D-72D7-46D6-AC12-AEC8263CA5EF}" destId="{19DAFCE5-F86E-4238-B4A0-8A48ACAB2475}" srcOrd="7" destOrd="0" presId="urn:microsoft.com/office/officeart/2005/8/layout/process5"/>
    <dgm:cxn modelId="{897737BC-6666-4FDC-BAFB-AAE19A2208DC}" type="presParOf" srcId="{19DAFCE5-F86E-4238-B4A0-8A48ACAB2475}" destId="{F61126F3-5A38-4D41-926D-9FF8F427B519}" srcOrd="0" destOrd="0" presId="urn:microsoft.com/office/officeart/2005/8/layout/process5"/>
    <dgm:cxn modelId="{FCA3A7B3-3207-4E8D-B993-AA7CEB15BDF4}" type="presParOf" srcId="{AB45992D-72D7-46D6-AC12-AEC8263CA5EF}" destId="{D84E5250-2302-42F1-B210-639457C3571A}" srcOrd="8" destOrd="0" presId="urn:microsoft.com/office/officeart/2005/8/layout/process5"/>
  </dgm:cxnLst>
  <dgm:bg/>
  <dgm:whole/>
  <dgm:extLst>
    <a:ext uri="http://schemas.microsoft.com/office/drawing/2008/diagram">
      <dsp:dataModelExt xmlns:dsp="http://schemas.microsoft.com/office/drawing/2008/diagram" xmlns="" relId="rId7" minVer="http://schemas.openxmlformats.org/drawingml/2006/diagram"/>
    </a:ext>
  </dgm:extLst>
</dgm:dataModel>
</file>

<file path=ppt/diagrams/drawing1.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 modelId="{48D8F05D-3E48-40D3-882F-E6AE3E23F3A2}">
      <dsp:nvSpPr>
        <dsp:cNvPr id="0" name=""/>
        <dsp:cNvSpPr/>
      </dsp:nvSpPr>
      <dsp:spPr>
        <a:xfrm>
          <a:off x="4920" y="378641"/>
          <a:ext cx="1470665" cy="882399"/>
        </a:xfrm>
        <a:prstGeom prst="roundRect">
          <a:avLst>
            <a:gd name="adj" fmla="val 10000"/>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s-EC" sz="1900" kern="1200" dirty="0">
              <a:hlinkClick xmlns:r="http://schemas.openxmlformats.org/officeDocument/2006/relationships" r:id="" action="ppaction://hlinksldjump"/>
            </a:rPr>
            <a:t>Separación</a:t>
          </a:r>
          <a:endParaRPr lang="es-EC" sz="1900" kern="1200" dirty="0"/>
        </a:p>
      </dsp:txBody>
      <dsp:txXfrm>
        <a:off x="4920" y="378641"/>
        <a:ext cx="1470665" cy="882399"/>
      </dsp:txXfrm>
    </dsp:sp>
    <dsp:sp modelId="{EF3692BE-5356-4A3C-B327-A181BE977676}">
      <dsp:nvSpPr>
        <dsp:cNvPr id="0" name=""/>
        <dsp:cNvSpPr/>
      </dsp:nvSpPr>
      <dsp:spPr>
        <a:xfrm>
          <a:off x="1605003" y="637479"/>
          <a:ext cx="311780" cy="364724"/>
        </a:xfrm>
        <a:prstGeom prst="rightArrow">
          <a:avLst>
            <a:gd name="adj1" fmla="val 60000"/>
            <a:gd name="adj2" fmla="val 50000"/>
          </a:avLst>
        </a:prstGeom>
        <a:gradFill rotWithShape="0">
          <a:gsLst>
            <a:gs pos="0">
              <a:schemeClr val="accent1">
                <a:tint val="60000"/>
                <a:hueOff val="0"/>
                <a:satOff val="0"/>
                <a:lumOff val="0"/>
                <a:alphaOff val="0"/>
                <a:tint val="50000"/>
                <a:satMod val="300000"/>
              </a:schemeClr>
            </a:gs>
            <a:gs pos="35000">
              <a:schemeClr val="accent1">
                <a:tint val="60000"/>
                <a:hueOff val="0"/>
                <a:satOff val="0"/>
                <a:lumOff val="0"/>
                <a:alphaOff val="0"/>
                <a:tint val="37000"/>
                <a:satMod val="300000"/>
              </a:schemeClr>
            </a:gs>
            <a:gs pos="100000">
              <a:schemeClr val="accent1">
                <a:tint val="6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666750">
            <a:lnSpc>
              <a:spcPct val="90000"/>
            </a:lnSpc>
            <a:spcBef>
              <a:spcPct val="0"/>
            </a:spcBef>
            <a:spcAft>
              <a:spcPct val="35000"/>
            </a:spcAft>
          </a:pPr>
          <a:endParaRPr lang="es-EC" sz="1500" kern="1200"/>
        </a:p>
      </dsp:txBody>
      <dsp:txXfrm>
        <a:off x="1605003" y="637479"/>
        <a:ext cx="311780" cy="364724"/>
      </dsp:txXfrm>
    </dsp:sp>
    <dsp:sp modelId="{D8B126E7-7BF8-4A1B-8382-C3D2D95487F8}">
      <dsp:nvSpPr>
        <dsp:cNvPr id="0" name=""/>
        <dsp:cNvSpPr/>
      </dsp:nvSpPr>
      <dsp:spPr>
        <a:xfrm>
          <a:off x="2063851" y="378641"/>
          <a:ext cx="1470665" cy="882399"/>
        </a:xfrm>
        <a:prstGeom prst="roundRect">
          <a:avLst>
            <a:gd name="adj" fmla="val 10000"/>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s-EC" sz="1900" kern="1200" dirty="0">
              <a:hlinkClick xmlns:r="http://schemas.openxmlformats.org/officeDocument/2006/relationships" r:id="" action="ppaction://hlinksldjump"/>
            </a:rPr>
            <a:t>Clasificación</a:t>
          </a:r>
          <a:endParaRPr lang="es-EC" sz="1900" kern="1200" dirty="0"/>
        </a:p>
      </dsp:txBody>
      <dsp:txXfrm>
        <a:off x="2063851" y="378641"/>
        <a:ext cx="1470665" cy="882399"/>
      </dsp:txXfrm>
    </dsp:sp>
    <dsp:sp modelId="{05CF8EAD-0C98-4413-90E0-DE7639B118E8}">
      <dsp:nvSpPr>
        <dsp:cNvPr id="0" name=""/>
        <dsp:cNvSpPr/>
      </dsp:nvSpPr>
      <dsp:spPr>
        <a:xfrm>
          <a:off x="3663935" y="637479"/>
          <a:ext cx="311780" cy="364724"/>
        </a:xfrm>
        <a:prstGeom prst="rightArrow">
          <a:avLst>
            <a:gd name="adj1" fmla="val 60000"/>
            <a:gd name="adj2" fmla="val 50000"/>
          </a:avLst>
        </a:prstGeom>
        <a:gradFill rotWithShape="0">
          <a:gsLst>
            <a:gs pos="0">
              <a:schemeClr val="accent1">
                <a:tint val="60000"/>
                <a:hueOff val="0"/>
                <a:satOff val="0"/>
                <a:lumOff val="0"/>
                <a:alphaOff val="0"/>
                <a:tint val="50000"/>
                <a:satMod val="300000"/>
              </a:schemeClr>
            </a:gs>
            <a:gs pos="35000">
              <a:schemeClr val="accent1">
                <a:tint val="60000"/>
                <a:hueOff val="0"/>
                <a:satOff val="0"/>
                <a:lumOff val="0"/>
                <a:alphaOff val="0"/>
                <a:tint val="37000"/>
                <a:satMod val="300000"/>
              </a:schemeClr>
            </a:gs>
            <a:gs pos="100000">
              <a:schemeClr val="accent1">
                <a:tint val="6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666750">
            <a:lnSpc>
              <a:spcPct val="90000"/>
            </a:lnSpc>
            <a:spcBef>
              <a:spcPct val="0"/>
            </a:spcBef>
            <a:spcAft>
              <a:spcPct val="35000"/>
            </a:spcAft>
          </a:pPr>
          <a:endParaRPr lang="es-EC" sz="1500" kern="1200"/>
        </a:p>
      </dsp:txBody>
      <dsp:txXfrm>
        <a:off x="3663935" y="637479"/>
        <a:ext cx="311780" cy="364724"/>
      </dsp:txXfrm>
    </dsp:sp>
    <dsp:sp modelId="{8B9E6CD2-26B6-4EB3-8DDC-19F79DE8B13D}">
      <dsp:nvSpPr>
        <dsp:cNvPr id="0" name=""/>
        <dsp:cNvSpPr/>
      </dsp:nvSpPr>
      <dsp:spPr>
        <a:xfrm>
          <a:off x="4122782" y="378641"/>
          <a:ext cx="1470665" cy="882399"/>
        </a:xfrm>
        <a:prstGeom prst="roundRect">
          <a:avLst>
            <a:gd name="adj" fmla="val 10000"/>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s-EC" sz="1900" kern="1200" dirty="0">
              <a:hlinkClick xmlns:r="http://schemas.openxmlformats.org/officeDocument/2006/relationships" r:id="" action="ppaction://hlinksldjump"/>
            </a:rPr>
            <a:t>Limpieza</a:t>
          </a:r>
          <a:endParaRPr lang="es-EC" sz="1900" kern="1200" dirty="0"/>
        </a:p>
      </dsp:txBody>
      <dsp:txXfrm>
        <a:off x="4122782" y="378641"/>
        <a:ext cx="1470665" cy="882399"/>
      </dsp:txXfrm>
    </dsp:sp>
    <dsp:sp modelId="{19286910-6643-4AF8-A358-0627898A60C5}">
      <dsp:nvSpPr>
        <dsp:cNvPr id="0" name=""/>
        <dsp:cNvSpPr/>
      </dsp:nvSpPr>
      <dsp:spPr>
        <a:xfrm rot="5400000">
          <a:off x="4702224" y="1363987"/>
          <a:ext cx="311780" cy="364724"/>
        </a:xfrm>
        <a:prstGeom prst="rightArrow">
          <a:avLst>
            <a:gd name="adj1" fmla="val 60000"/>
            <a:gd name="adj2" fmla="val 50000"/>
          </a:avLst>
        </a:prstGeom>
        <a:gradFill rotWithShape="0">
          <a:gsLst>
            <a:gs pos="0">
              <a:schemeClr val="accent1">
                <a:tint val="60000"/>
                <a:hueOff val="0"/>
                <a:satOff val="0"/>
                <a:lumOff val="0"/>
                <a:alphaOff val="0"/>
                <a:tint val="50000"/>
                <a:satMod val="300000"/>
              </a:schemeClr>
            </a:gs>
            <a:gs pos="35000">
              <a:schemeClr val="accent1">
                <a:tint val="60000"/>
                <a:hueOff val="0"/>
                <a:satOff val="0"/>
                <a:lumOff val="0"/>
                <a:alphaOff val="0"/>
                <a:tint val="37000"/>
                <a:satMod val="300000"/>
              </a:schemeClr>
            </a:gs>
            <a:gs pos="100000">
              <a:schemeClr val="accent1">
                <a:tint val="6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666750">
            <a:lnSpc>
              <a:spcPct val="90000"/>
            </a:lnSpc>
            <a:spcBef>
              <a:spcPct val="0"/>
            </a:spcBef>
            <a:spcAft>
              <a:spcPct val="35000"/>
            </a:spcAft>
          </a:pPr>
          <a:endParaRPr lang="es-EC" sz="1500" kern="1200"/>
        </a:p>
      </dsp:txBody>
      <dsp:txXfrm rot="5400000">
        <a:off x="4702224" y="1363987"/>
        <a:ext cx="311780" cy="364724"/>
      </dsp:txXfrm>
    </dsp:sp>
    <dsp:sp modelId="{7155EBCD-5EF7-44F8-93BF-CE6924413BB9}">
      <dsp:nvSpPr>
        <dsp:cNvPr id="0" name=""/>
        <dsp:cNvSpPr/>
      </dsp:nvSpPr>
      <dsp:spPr>
        <a:xfrm>
          <a:off x="4122782" y="1849307"/>
          <a:ext cx="1470665" cy="882399"/>
        </a:xfrm>
        <a:prstGeom prst="roundRect">
          <a:avLst>
            <a:gd name="adj" fmla="val 10000"/>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s-EC" sz="1900" kern="1200" dirty="0">
              <a:hlinkClick xmlns:r="http://schemas.openxmlformats.org/officeDocument/2006/relationships" r:id="" action="ppaction://hlinksldjump"/>
            </a:rPr>
            <a:t>Trituración</a:t>
          </a:r>
          <a:endParaRPr lang="es-EC" sz="1900" kern="1200" dirty="0"/>
        </a:p>
      </dsp:txBody>
      <dsp:txXfrm>
        <a:off x="4122782" y="1849307"/>
        <a:ext cx="1470665" cy="882399"/>
      </dsp:txXfrm>
    </dsp:sp>
    <dsp:sp modelId="{19DAFCE5-F86E-4238-B4A0-8A48ACAB2475}">
      <dsp:nvSpPr>
        <dsp:cNvPr id="0" name=""/>
        <dsp:cNvSpPr/>
      </dsp:nvSpPr>
      <dsp:spPr>
        <a:xfrm rot="10800000">
          <a:off x="3681583" y="2108144"/>
          <a:ext cx="311780" cy="364724"/>
        </a:xfrm>
        <a:prstGeom prst="rightArrow">
          <a:avLst>
            <a:gd name="adj1" fmla="val 60000"/>
            <a:gd name="adj2" fmla="val 50000"/>
          </a:avLst>
        </a:prstGeom>
        <a:gradFill rotWithShape="0">
          <a:gsLst>
            <a:gs pos="0">
              <a:schemeClr val="accent1">
                <a:tint val="60000"/>
                <a:hueOff val="0"/>
                <a:satOff val="0"/>
                <a:lumOff val="0"/>
                <a:alphaOff val="0"/>
                <a:tint val="50000"/>
                <a:satMod val="300000"/>
              </a:schemeClr>
            </a:gs>
            <a:gs pos="35000">
              <a:schemeClr val="accent1">
                <a:tint val="60000"/>
                <a:hueOff val="0"/>
                <a:satOff val="0"/>
                <a:lumOff val="0"/>
                <a:alphaOff val="0"/>
                <a:tint val="37000"/>
                <a:satMod val="300000"/>
              </a:schemeClr>
            </a:gs>
            <a:gs pos="100000">
              <a:schemeClr val="accent1">
                <a:tint val="60000"/>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dsp:spPr>
      <dsp:style>
        <a:lnRef idx="0">
          <a:scrgbClr r="0" g="0" b="0"/>
        </a:lnRef>
        <a:fillRef idx="2">
          <a:scrgbClr r="0" g="0" b="0"/>
        </a:fillRef>
        <a:effectRef idx="1">
          <a:scrgbClr r="0" g="0" b="0"/>
        </a:effectRef>
        <a:fontRef idx="minor">
          <a:schemeClr val="dk1"/>
        </a:fontRef>
      </dsp:style>
      <dsp:txBody>
        <a:bodyPr spcFirstLastPara="0" vert="horz" wrap="square" lIns="0" tIns="0" rIns="0" bIns="0" numCol="1" spcCol="1270" anchor="ctr" anchorCtr="0">
          <a:noAutofit/>
        </a:bodyPr>
        <a:lstStyle/>
        <a:p>
          <a:pPr lvl="0" algn="ctr" defTabSz="666750">
            <a:lnSpc>
              <a:spcPct val="90000"/>
            </a:lnSpc>
            <a:spcBef>
              <a:spcPct val="0"/>
            </a:spcBef>
            <a:spcAft>
              <a:spcPct val="35000"/>
            </a:spcAft>
          </a:pPr>
          <a:endParaRPr lang="es-EC" sz="1500" kern="1200"/>
        </a:p>
      </dsp:txBody>
      <dsp:txXfrm rot="10800000">
        <a:off x="3681583" y="2108144"/>
        <a:ext cx="311780" cy="364724"/>
      </dsp:txXfrm>
    </dsp:sp>
    <dsp:sp modelId="{D84E5250-2302-42F1-B210-639457C3571A}">
      <dsp:nvSpPr>
        <dsp:cNvPr id="0" name=""/>
        <dsp:cNvSpPr/>
      </dsp:nvSpPr>
      <dsp:spPr>
        <a:xfrm>
          <a:off x="2063851" y="1849307"/>
          <a:ext cx="1470665" cy="882399"/>
        </a:xfrm>
        <a:prstGeom prst="roundRect">
          <a:avLst>
            <a:gd name="adj" fmla="val 10000"/>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2390" tIns="72390" rIns="72390" bIns="72390" numCol="1" spcCol="1270" anchor="ctr" anchorCtr="0">
          <a:noAutofit/>
        </a:bodyPr>
        <a:lstStyle/>
        <a:p>
          <a:pPr lvl="0" algn="ctr" defTabSz="844550">
            <a:lnSpc>
              <a:spcPct val="90000"/>
            </a:lnSpc>
            <a:spcBef>
              <a:spcPct val="0"/>
            </a:spcBef>
            <a:spcAft>
              <a:spcPct val="35000"/>
            </a:spcAft>
          </a:pPr>
          <a:r>
            <a:rPr lang="es-EC" sz="1900" kern="1200"/>
            <a:t>Extrusión</a:t>
          </a:r>
        </a:p>
      </dsp:txBody>
      <dsp:txXfrm>
        <a:off x="2063851" y="1849307"/>
        <a:ext cx="1470665" cy="882399"/>
      </dsp:txXfrm>
    </dsp:sp>
  </dsp:spTree>
</dsp:drawing>
</file>

<file path=ppt/diagrams/layout1.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266.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67.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68.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69.emf"/></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685800" y="2130425"/>
            <a:ext cx="7772400" cy="1470025"/>
          </a:xfrm>
        </p:spPr>
        <p:txBody>
          <a:bodyPr/>
          <a:lstStyle/>
          <a:p>
            <a:r>
              <a:rPr lang="es-ES" smtClean="0"/>
              <a:t>Haga clic para modificar el estilo de título del patrón</a:t>
            </a:r>
            <a:endParaRPr lang="es-EC"/>
          </a:p>
        </p:txBody>
      </p:sp>
      <p:sp>
        <p:nvSpPr>
          <p:cNvPr id="3" name="2 Subtítulo"/>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smtClean="0"/>
              <a:t>Haga clic para modificar el estilo de subtítulo del patrón</a:t>
            </a:r>
            <a:endParaRPr lang="es-EC"/>
          </a:p>
        </p:txBody>
      </p:sp>
      <p:sp>
        <p:nvSpPr>
          <p:cNvPr id="4" name="3 Marcador de fecha"/>
          <p:cNvSpPr>
            <a:spLocks noGrp="1"/>
          </p:cNvSpPr>
          <p:nvPr>
            <p:ph type="dt" sz="half" idx="10"/>
          </p:nvPr>
        </p:nvSpPr>
        <p:spPr/>
        <p:txBody>
          <a:bodyPr/>
          <a:lstStyle/>
          <a:p>
            <a:fld id="{2E066A56-B561-4BEF-9CEC-6618064237D9}" type="datetimeFigureOut">
              <a:rPr lang="es-EC" smtClean="0"/>
              <a:pPr/>
              <a:t>26/01/2015</a:t>
            </a:fld>
            <a:endParaRPr lang="es-EC"/>
          </a:p>
        </p:txBody>
      </p:sp>
      <p:sp>
        <p:nvSpPr>
          <p:cNvPr id="5" name="4 Marcador de pie de página"/>
          <p:cNvSpPr>
            <a:spLocks noGrp="1"/>
          </p:cNvSpPr>
          <p:nvPr>
            <p:ph type="ftr" sz="quarter" idx="11"/>
          </p:nvPr>
        </p:nvSpPr>
        <p:spPr/>
        <p:txBody>
          <a:bodyPr/>
          <a:lstStyle/>
          <a:p>
            <a:endParaRPr lang="es-EC"/>
          </a:p>
        </p:txBody>
      </p:sp>
      <p:sp>
        <p:nvSpPr>
          <p:cNvPr id="6" name="5 Marcador de número de diapositiva"/>
          <p:cNvSpPr>
            <a:spLocks noGrp="1"/>
          </p:cNvSpPr>
          <p:nvPr>
            <p:ph type="sldNum" sz="quarter" idx="12"/>
          </p:nvPr>
        </p:nvSpPr>
        <p:spPr/>
        <p:txBody>
          <a:bodyPr/>
          <a:lstStyle/>
          <a:p>
            <a:fld id="{EA92E358-5CCF-4693-A7F6-386BB933CF28}" type="slidenum">
              <a:rPr lang="es-EC" smtClean="0"/>
              <a:pPr/>
              <a:t>‹Nº›</a:t>
            </a:fld>
            <a:endParaRPr lang="es-EC"/>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C"/>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C"/>
          </a:p>
        </p:txBody>
      </p:sp>
      <p:sp>
        <p:nvSpPr>
          <p:cNvPr id="4" name="3 Marcador de fecha"/>
          <p:cNvSpPr>
            <a:spLocks noGrp="1"/>
          </p:cNvSpPr>
          <p:nvPr>
            <p:ph type="dt" sz="half" idx="10"/>
          </p:nvPr>
        </p:nvSpPr>
        <p:spPr/>
        <p:txBody>
          <a:bodyPr/>
          <a:lstStyle/>
          <a:p>
            <a:fld id="{2E066A56-B561-4BEF-9CEC-6618064237D9}" type="datetimeFigureOut">
              <a:rPr lang="es-EC" smtClean="0"/>
              <a:pPr/>
              <a:t>26/01/2015</a:t>
            </a:fld>
            <a:endParaRPr lang="es-EC"/>
          </a:p>
        </p:txBody>
      </p:sp>
      <p:sp>
        <p:nvSpPr>
          <p:cNvPr id="5" name="4 Marcador de pie de página"/>
          <p:cNvSpPr>
            <a:spLocks noGrp="1"/>
          </p:cNvSpPr>
          <p:nvPr>
            <p:ph type="ftr" sz="quarter" idx="11"/>
          </p:nvPr>
        </p:nvSpPr>
        <p:spPr/>
        <p:txBody>
          <a:bodyPr/>
          <a:lstStyle/>
          <a:p>
            <a:endParaRPr lang="es-EC"/>
          </a:p>
        </p:txBody>
      </p:sp>
      <p:sp>
        <p:nvSpPr>
          <p:cNvPr id="6" name="5 Marcador de número de diapositiva"/>
          <p:cNvSpPr>
            <a:spLocks noGrp="1"/>
          </p:cNvSpPr>
          <p:nvPr>
            <p:ph type="sldNum" sz="quarter" idx="12"/>
          </p:nvPr>
        </p:nvSpPr>
        <p:spPr/>
        <p:txBody>
          <a:bodyPr/>
          <a:lstStyle/>
          <a:p>
            <a:fld id="{EA92E358-5CCF-4693-A7F6-386BB933CF28}" type="slidenum">
              <a:rPr lang="es-EC" smtClean="0"/>
              <a:pPr/>
              <a:t>‹Nº›</a:t>
            </a:fld>
            <a:endParaRPr lang="es-EC"/>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629400" y="274638"/>
            <a:ext cx="2057400" cy="5851525"/>
          </a:xfrm>
        </p:spPr>
        <p:txBody>
          <a:bodyPr vert="eaVert"/>
          <a:lstStyle/>
          <a:p>
            <a:r>
              <a:rPr lang="es-ES" smtClean="0"/>
              <a:t>Haga clic para modificar el estilo de título del patrón</a:t>
            </a:r>
            <a:endParaRPr lang="es-EC"/>
          </a:p>
        </p:txBody>
      </p:sp>
      <p:sp>
        <p:nvSpPr>
          <p:cNvPr id="3" name="2 Marcador de texto vertical"/>
          <p:cNvSpPr>
            <a:spLocks noGrp="1"/>
          </p:cNvSpPr>
          <p:nvPr>
            <p:ph type="body" orient="vert" idx="1"/>
          </p:nvPr>
        </p:nvSpPr>
        <p:spPr>
          <a:xfrm>
            <a:off x="457200" y="274638"/>
            <a:ext cx="6019800" cy="5851525"/>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C"/>
          </a:p>
        </p:txBody>
      </p:sp>
      <p:sp>
        <p:nvSpPr>
          <p:cNvPr id="4" name="3 Marcador de fecha"/>
          <p:cNvSpPr>
            <a:spLocks noGrp="1"/>
          </p:cNvSpPr>
          <p:nvPr>
            <p:ph type="dt" sz="half" idx="10"/>
          </p:nvPr>
        </p:nvSpPr>
        <p:spPr/>
        <p:txBody>
          <a:bodyPr/>
          <a:lstStyle/>
          <a:p>
            <a:fld id="{2E066A56-B561-4BEF-9CEC-6618064237D9}" type="datetimeFigureOut">
              <a:rPr lang="es-EC" smtClean="0"/>
              <a:pPr/>
              <a:t>26/01/2015</a:t>
            </a:fld>
            <a:endParaRPr lang="es-EC"/>
          </a:p>
        </p:txBody>
      </p:sp>
      <p:sp>
        <p:nvSpPr>
          <p:cNvPr id="5" name="4 Marcador de pie de página"/>
          <p:cNvSpPr>
            <a:spLocks noGrp="1"/>
          </p:cNvSpPr>
          <p:nvPr>
            <p:ph type="ftr" sz="quarter" idx="11"/>
          </p:nvPr>
        </p:nvSpPr>
        <p:spPr/>
        <p:txBody>
          <a:bodyPr/>
          <a:lstStyle/>
          <a:p>
            <a:endParaRPr lang="es-EC"/>
          </a:p>
        </p:txBody>
      </p:sp>
      <p:sp>
        <p:nvSpPr>
          <p:cNvPr id="6" name="5 Marcador de número de diapositiva"/>
          <p:cNvSpPr>
            <a:spLocks noGrp="1"/>
          </p:cNvSpPr>
          <p:nvPr>
            <p:ph type="sldNum" sz="quarter" idx="12"/>
          </p:nvPr>
        </p:nvSpPr>
        <p:spPr/>
        <p:txBody>
          <a:bodyPr/>
          <a:lstStyle/>
          <a:p>
            <a:fld id="{EA92E358-5CCF-4693-A7F6-386BB933CF28}" type="slidenum">
              <a:rPr lang="es-EC" smtClean="0"/>
              <a:pPr/>
              <a:t>‹Nº›</a:t>
            </a:fld>
            <a:endParaRPr lang="es-EC"/>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C"/>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C"/>
          </a:p>
        </p:txBody>
      </p:sp>
      <p:sp>
        <p:nvSpPr>
          <p:cNvPr id="4" name="3 Marcador de fecha"/>
          <p:cNvSpPr>
            <a:spLocks noGrp="1"/>
          </p:cNvSpPr>
          <p:nvPr>
            <p:ph type="dt" sz="half" idx="10"/>
          </p:nvPr>
        </p:nvSpPr>
        <p:spPr/>
        <p:txBody>
          <a:bodyPr/>
          <a:lstStyle/>
          <a:p>
            <a:fld id="{2E066A56-B561-4BEF-9CEC-6618064237D9}" type="datetimeFigureOut">
              <a:rPr lang="es-EC" smtClean="0"/>
              <a:pPr/>
              <a:t>26/01/2015</a:t>
            </a:fld>
            <a:endParaRPr lang="es-EC"/>
          </a:p>
        </p:txBody>
      </p:sp>
      <p:sp>
        <p:nvSpPr>
          <p:cNvPr id="5" name="4 Marcador de pie de página"/>
          <p:cNvSpPr>
            <a:spLocks noGrp="1"/>
          </p:cNvSpPr>
          <p:nvPr>
            <p:ph type="ftr" sz="quarter" idx="11"/>
          </p:nvPr>
        </p:nvSpPr>
        <p:spPr/>
        <p:txBody>
          <a:bodyPr/>
          <a:lstStyle/>
          <a:p>
            <a:endParaRPr lang="es-EC"/>
          </a:p>
        </p:txBody>
      </p:sp>
      <p:sp>
        <p:nvSpPr>
          <p:cNvPr id="6" name="5 Marcador de número de diapositiva"/>
          <p:cNvSpPr>
            <a:spLocks noGrp="1"/>
          </p:cNvSpPr>
          <p:nvPr>
            <p:ph type="sldNum" sz="quarter" idx="12"/>
          </p:nvPr>
        </p:nvSpPr>
        <p:spPr/>
        <p:txBody>
          <a:bodyPr/>
          <a:lstStyle/>
          <a:p>
            <a:fld id="{EA92E358-5CCF-4693-A7F6-386BB933CF28}" type="slidenum">
              <a:rPr lang="es-EC" smtClean="0"/>
              <a:pPr/>
              <a:t>‹Nº›</a:t>
            </a:fld>
            <a:endParaRPr lang="es-EC"/>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4406900"/>
            <a:ext cx="7772400" cy="1362075"/>
          </a:xfrm>
        </p:spPr>
        <p:txBody>
          <a:bodyPr anchor="t"/>
          <a:lstStyle>
            <a:lvl1pPr algn="l">
              <a:defRPr sz="4000" b="1" cap="all"/>
            </a:lvl1pPr>
          </a:lstStyle>
          <a:p>
            <a:r>
              <a:rPr lang="es-ES" smtClean="0"/>
              <a:t>Haga clic para modificar el estilo de título del patrón</a:t>
            </a:r>
            <a:endParaRPr lang="es-EC"/>
          </a:p>
        </p:txBody>
      </p:sp>
      <p:sp>
        <p:nvSpPr>
          <p:cNvPr id="3" name="2 Marcador de texto"/>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smtClean="0"/>
              <a:t>Haga clic para modificar el estilo de texto del patrón</a:t>
            </a:r>
          </a:p>
        </p:txBody>
      </p:sp>
      <p:sp>
        <p:nvSpPr>
          <p:cNvPr id="4" name="3 Marcador de fecha"/>
          <p:cNvSpPr>
            <a:spLocks noGrp="1"/>
          </p:cNvSpPr>
          <p:nvPr>
            <p:ph type="dt" sz="half" idx="10"/>
          </p:nvPr>
        </p:nvSpPr>
        <p:spPr/>
        <p:txBody>
          <a:bodyPr/>
          <a:lstStyle/>
          <a:p>
            <a:fld id="{2E066A56-B561-4BEF-9CEC-6618064237D9}" type="datetimeFigureOut">
              <a:rPr lang="es-EC" smtClean="0"/>
              <a:pPr/>
              <a:t>26/01/2015</a:t>
            </a:fld>
            <a:endParaRPr lang="es-EC"/>
          </a:p>
        </p:txBody>
      </p:sp>
      <p:sp>
        <p:nvSpPr>
          <p:cNvPr id="5" name="4 Marcador de pie de página"/>
          <p:cNvSpPr>
            <a:spLocks noGrp="1"/>
          </p:cNvSpPr>
          <p:nvPr>
            <p:ph type="ftr" sz="quarter" idx="11"/>
          </p:nvPr>
        </p:nvSpPr>
        <p:spPr/>
        <p:txBody>
          <a:bodyPr/>
          <a:lstStyle/>
          <a:p>
            <a:endParaRPr lang="es-EC"/>
          </a:p>
        </p:txBody>
      </p:sp>
      <p:sp>
        <p:nvSpPr>
          <p:cNvPr id="6" name="5 Marcador de número de diapositiva"/>
          <p:cNvSpPr>
            <a:spLocks noGrp="1"/>
          </p:cNvSpPr>
          <p:nvPr>
            <p:ph type="sldNum" sz="quarter" idx="12"/>
          </p:nvPr>
        </p:nvSpPr>
        <p:spPr/>
        <p:txBody>
          <a:bodyPr/>
          <a:lstStyle/>
          <a:p>
            <a:fld id="{EA92E358-5CCF-4693-A7F6-386BB933CF28}" type="slidenum">
              <a:rPr lang="es-EC" smtClean="0"/>
              <a:pPr/>
              <a:t>‹Nº›</a:t>
            </a:fld>
            <a:endParaRPr lang="es-EC"/>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C"/>
          </a:p>
        </p:txBody>
      </p:sp>
      <p:sp>
        <p:nvSpPr>
          <p:cNvPr id="3" name="2 Marcador de contenido"/>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C"/>
          </a:p>
        </p:txBody>
      </p:sp>
      <p:sp>
        <p:nvSpPr>
          <p:cNvPr id="4" name="3 Marcador de contenido"/>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C"/>
          </a:p>
        </p:txBody>
      </p:sp>
      <p:sp>
        <p:nvSpPr>
          <p:cNvPr id="5" name="4 Marcador de fecha"/>
          <p:cNvSpPr>
            <a:spLocks noGrp="1"/>
          </p:cNvSpPr>
          <p:nvPr>
            <p:ph type="dt" sz="half" idx="10"/>
          </p:nvPr>
        </p:nvSpPr>
        <p:spPr/>
        <p:txBody>
          <a:bodyPr/>
          <a:lstStyle/>
          <a:p>
            <a:fld id="{2E066A56-B561-4BEF-9CEC-6618064237D9}" type="datetimeFigureOut">
              <a:rPr lang="es-EC" smtClean="0"/>
              <a:pPr/>
              <a:t>26/01/2015</a:t>
            </a:fld>
            <a:endParaRPr lang="es-EC"/>
          </a:p>
        </p:txBody>
      </p:sp>
      <p:sp>
        <p:nvSpPr>
          <p:cNvPr id="6" name="5 Marcador de pie de página"/>
          <p:cNvSpPr>
            <a:spLocks noGrp="1"/>
          </p:cNvSpPr>
          <p:nvPr>
            <p:ph type="ftr" sz="quarter" idx="11"/>
          </p:nvPr>
        </p:nvSpPr>
        <p:spPr/>
        <p:txBody>
          <a:bodyPr/>
          <a:lstStyle/>
          <a:p>
            <a:endParaRPr lang="es-EC"/>
          </a:p>
        </p:txBody>
      </p:sp>
      <p:sp>
        <p:nvSpPr>
          <p:cNvPr id="7" name="6 Marcador de número de diapositiva"/>
          <p:cNvSpPr>
            <a:spLocks noGrp="1"/>
          </p:cNvSpPr>
          <p:nvPr>
            <p:ph type="sldNum" sz="quarter" idx="12"/>
          </p:nvPr>
        </p:nvSpPr>
        <p:spPr/>
        <p:txBody>
          <a:bodyPr/>
          <a:lstStyle/>
          <a:p>
            <a:fld id="{EA92E358-5CCF-4693-A7F6-386BB933CF28}" type="slidenum">
              <a:rPr lang="es-EC" smtClean="0"/>
              <a:pPr/>
              <a:t>‹Nº›</a:t>
            </a:fld>
            <a:endParaRPr lang="es-EC"/>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smtClean="0"/>
              <a:t>Haga clic para modificar el estilo de título del patrón</a:t>
            </a:r>
            <a:endParaRPr lang="es-EC"/>
          </a:p>
        </p:txBody>
      </p:sp>
      <p:sp>
        <p:nvSpPr>
          <p:cNvPr id="3" name="2 Marcador de texto"/>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C"/>
          </a:p>
        </p:txBody>
      </p:sp>
      <p:sp>
        <p:nvSpPr>
          <p:cNvPr id="5" name="4 Marcador de texto"/>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C"/>
          </a:p>
        </p:txBody>
      </p:sp>
      <p:sp>
        <p:nvSpPr>
          <p:cNvPr id="7" name="6 Marcador de fecha"/>
          <p:cNvSpPr>
            <a:spLocks noGrp="1"/>
          </p:cNvSpPr>
          <p:nvPr>
            <p:ph type="dt" sz="half" idx="10"/>
          </p:nvPr>
        </p:nvSpPr>
        <p:spPr/>
        <p:txBody>
          <a:bodyPr/>
          <a:lstStyle/>
          <a:p>
            <a:fld id="{2E066A56-B561-4BEF-9CEC-6618064237D9}" type="datetimeFigureOut">
              <a:rPr lang="es-EC" smtClean="0"/>
              <a:pPr/>
              <a:t>26/01/2015</a:t>
            </a:fld>
            <a:endParaRPr lang="es-EC"/>
          </a:p>
        </p:txBody>
      </p:sp>
      <p:sp>
        <p:nvSpPr>
          <p:cNvPr id="8" name="7 Marcador de pie de página"/>
          <p:cNvSpPr>
            <a:spLocks noGrp="1"/>
          </p:cNvSpPr>
          <p:nvPr>
            <p:ph type="ftr" sz="quarter" idx="11"/>
          </p:nvPr>
        </p:nvSpPr>
        <p:spPr/>
        <p:txBody>
          <a:bodyPr/>
          <a:lstStyle/>
          <a:p>
            <a:endParaRPr lang="es-EC"/>
          </a:p>
        </p:txBody>
      </p:sp>
      <p:sp>
        <p:nvSpPr>
          <p:cNvPr id="9" name="8 Marcador de número de diapositiva"/>
          <p:cNvSpPr>
            <a:spLocks noGrp="1"/>
          </p:cNvSpPr>
          <p:nvPr>
            <p:ph type="sldNum" sz="quarter" idx="12"/>
          </p:nvPr>
        </p:nvSpPr>
        <p:spPr/>
        <p:txBody>
          <a:bodyPr/>
          <a:lstStyle/>
          <a:p>
            <a:fld id="{EA92E358-5CCF-4693-A7F6-386BB933CF28}" type="slidenum">
              <a:rPr lang="es-EC" smtClean="0"/>
              <a:pPr/>
              <a:t>‹Nº›</a:t>
            </a:fld>
            <a:endParaRPr lang="es-EC"/>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EC"/>
          </a:p>
        </p:txBody>
      </p:sp>
      <p:sp>
        <p:nvSpPr>
          <p:cNvPr id="3" name="2 Marcador de fecha"/>
          <p:cNvSpPr>
            <a:spLocks noGrp="1"/>
          </p:cNvSpPr>
          <p:nvPr>
            <p:ph type="dt" sz="half" idx="10"/>
          </p:nvPr>
        </p:nvSpPr>
        <p:spPr/>
        <p:txBody>
          <a:bodyPr/>
          <a:lstStyle/>
          <a:p>
            <a:fld id="{2E066A56-B561-4BEF-9CEC-6618064237D9}" type="datetimeFigureOut">
              <a:rPr lang="es-EC" smtClean="0"/>
              <a:pPr/>
              <a:t>26/01/2015</a:t>
            </a:fld>
            <a:endParaRPr lang="es-EC"/>
          </a:p>
        </p:txBody>
      </p:sp>
      <p:sp>
        <p:nvSpPr>
          <p:cNvPr id="4" name="3 Marcador de pie de página"/>
          <p:cNvSpPr>
            <a:spLocks noGrp="1"/>
          </p:cNvSpPr>
          <p:nvPr>
            <p:ph type="ftr" sz="quarter" idx="11"/>
          </p:nvPr>
        </p:nvSpPr>
        <p:spPr/>
        <p:txBody>
          <a:bodyPr/>
          <a:lstStyle/>
          <a:p>
            <a:endParaRPr lang="es-EC"/>
          </a:p>
        </p:txBody>
      </p:sp>
      <p:sp>
        <p:nvSpPr>
          <p:cNvPr id="5" name="4 Marcador de número de diapositiva"/>
          <p:cNvSpPr>
            <a:spLocks noGrp="1"/>
          </p:cNvSpPr>
          <p:nvPr>
            <p:ph type="sldNum" sz="quarter" idx="12"/>
          </p:nvPr>
        </p:nvSpPr>
        <p:spPr/>
        <p:txBody>
          <a:bodyPr/>
          <a:lstStyle/>
          <a:p>
            <a:fld id="{EA92E358-5CCF-4693-A7F6-386BB933CF28}" type="slidenum">
              <a:rPr lang="es-EC" smtClean="0"/>
              <a:pPr/>
              <a:t>‹Nº›</a:t>
            </a:fld>
            <a:endParaRPr lang="es-EC"/>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2E066A56-B561-4BEF-9CEC-6618064237D9}" type="datetimeFigureOut">
              <a:rPr lang="es-EC" smtClean="0"/>
              <a:pPr/>
              <a:t>26/01/2015</a:t>
            </a:fld>
            <a:endParaRPr lang="es-EC"/>
          </a:p>
        </p:txBody>
      </p:sp>
      <p:sp>
        <p:nvSpPr>
          <p:cNvPr id="3" name="2 Marcador de pie de página"/>
          <p:cNvSpPr>
            <a:spLocks noGrp="1"/>
          </p:cNvSpPr>
          <p:nvPr>
            <p:ph type="ftr" sz="quarter" idx="11"/>
          </p:nvPr>
        </p:nvSpPr>
        <p:spPr/>
        <p:txBody>
          <a:bodyPr/>
          <a:lstStyle/>
          <a:p>
            <a:endParaRPr lang="es-EC"/>
          </a:p>
        </p:txBody>
      </p:sp>
      <p:sp>
        <p:nvSpPr>
          <p:cNvPr id="4" name="3 Marcador de número de diapositiva"/>
          <p:cNvSpPr>
            <a:spLocks noGrp="1"/>
          </p:cNvSpPr>
          <p:nvPr>
            <p:ph type="sldNum" sz="quarter" idx="12"/>
          </p:nvPr>
        </p:nvSpPr>
        <p:spPr/>
        <p:txBody>
          <a:bodyPr/>
          <a:lstStyle/>
          <a:p>
            <a:fld id="{EA92E358-5CCF-4693-A7F6-386BB933CF28}" type="slidenum">
              <a:rPr lang="es-EC" smtClean="0"/>
              <a:pPr/>
              <a:t>‹Nº›</a:t>
            </a:fld>
            <a:endParaRPr lang="es-EC"/>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3050"/>
            <a:ext cx="3008313" cy="1162050"/>
          </a:xfrm>
        </p:spPr>
        <p:txBody>
          <a:bodyPr anchor="b"/>
          <a:lstStyle>
            <a:lvl1pPr algn="l">
              <a:defRPr sz="2000" b="1"/>
            </a:lvl1pPr>
          </a:lstStyle>
          <a:p>
            <a:r>
              <a:rPr lang="es-ES" smtClean="0"/>
              <a:t>Haga clic para modificar el estilo de título del patrón</a:t>
            </a:r>
            <a:endParaRPr lang="es-EC"/>
          </a:p>
        </p:txBody>
      </p:sp>
      <p:sp>
        <p:nvSpPr>
          <p:cNvPr id="3" name="2 Marcador de contenido"/>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C"/>
          </a:p>
        </p:txBody>
      </p:sp>
      <p:sp>
        <p:nvSpPr>
          <p:cNvPr id="4" name="3 Marcador de texto"/>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4 Marcador de fecha"/>
          <p:cNvSpPr>
            <a:spLocks noGrp="1"/>
          </p:cNvSpPr>
          <p:nvPr>
            <p:ph type="dt" sz="half" idx="10"/>
          </p:nvPr>
        </p:nvSpPr>
        <p:spPr/>
        <p:txBody>
          <a:bodyPr/>
          <a:lstStyle/>
          <a:p>
            <a:fld id="{2E066A56-B561-4BEF-9CEC-6618064237D9}" type="datetimeFigureOut">
              <a:rPr lang="es-EC" smtClean="0"/>
              <a:pPr/>
              <a:t>26/01/2015</a:t>
            </a:fld>
            <a:endParaRPr lang="es-EC"/>
          </a:p>
        </p:txBody>
      </p:sp>
      <p:sp>
        <p:nvSpPr>
          <p:cNvPr id="6" name="5 Marcador de pie de página"/>
          <p:cNvSpPr>
            <a:spLocks noGrp="1"/>
          </p:cNvSpPr>
          <p:nvPr>
            <p:ph type="ftr" sz="quarter" idx="11"/>
          </p:nvPr>
        </p:nvSpPr>
        <p:spPr/>
        <p:txBody>
          <a:bodyPr/>
          <a:lstStyle/>
          <a:p>
            <a:endParaRPr lang="es-EC"/>
          </a:p>
        </p:txBody>
      </p:sp>
      <p:sp>
        <p:nvSpPr>
          <p:cNvPr id="7" name="6 Marcador de número de diapositiva"/>
          <p:cNvSpPr>
            <a:spLocks noGrp="1"/>
          </p:cNvSpPr>
          <p:nvPr>
            <p:ph type="sldNum" sz="quarter" idx="12"/>
          </p:nvPr>
        </p:nvSpPr>
        <p:spPr/>
        <p:txBody>
          <a:bodyPr/>
          <a:lstStyle/>
          <a:p>
            <a:fld id="{EA92E358-5CCF-4693-A7F6-386BB933CF28}" type="slidenum">
              <a:rPr lang="es-EC" smtClean="0"/>
              <a:pPr/>
              <a:t>‹Nº›</a:t>
            </a:fld>
            <a:endParaRPr lang="es-EC"/>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4800600"/>
            <a:ext cx="5486400" cy="566738"/>
          </a:xfrm>
        </p:spPr>
        <p:txBody>
          <a:bodyPr anchor="b"/>
          <a:lstStyle>
            <a:lvl1pPr algn="l">
              <a:defRPr sz="2000" b="1"/>
            </a:lvl1pPr>
          </a:lstStyle>
          <a:p>
            <a:r>
              <a:rPr lang="es-ES" smtClean="0"/>
              <a:t>Haga clic para modificar el estilo de título del patrón</a:t>
            </a:r>
            <a:endParaRPr lang="es-EC"/>
          </a:p>
        </p:txBody>
      </p:sp>
      <p:sp>
        <p:nvSpPr>
          <p:cNvPr id="3" name="2 Marcador de posición de imagen"/>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C"/>
          </a:p>
        </p:txBody>
      </p:sp>
      <p:sp>
        <p:nvSpPr>
          <p:cNvPr id="4" name="3 Marcador de texto"/>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4 Marcador de fecha"/>
          <p:cNvSpPr>
            <a:spLocks noGrp="1"/>
          </p:cNvSpPr>
          <p:nvPr>
            <p:ph type="dt" sz="half" idx="10"/>
          </p:nvPr>
        </p:nvSpPr>
        <p:spPr/>
        <p:txBody>
          <a:bodyPr/>
          <a:lstStyle/>
          <a:p>
            <a:fld id="{2E066A56-B561-4BEF-9CEC-6618064237D9}" type="datetimeFigureOut">
              <a:rPr lang="es-EC" smtClean="0"/>
              <a:pPr/>
              <a:t>26/01/2015</a:t>
            </a:fld>
            <a:endParaRPr lang="es-EC"/>
          </a:p>
        </p:txBody>
      </p:sp>
      <p:sp>
        <p:nvSpPr>
          <p:cNvPr id="6" name="5 Marcador de pie de página"/>
          <p:cNvSpPr>
            <a:spLocks noGrp="1"/>
          </p:cNvSpPr>
          <p:nvPr>
            <p:ph type="ftr" sz="quarter" idx="11"/>
          </p:nvPr>
        </p:nvSpPr>
        <p:spPr/>
        <p:txBody>
          <a:bodyPr/>
          <a:lstStyle/>
          <a:p>
            <a:endParaRPr lang="es-EC"/>
          </a:p>
        </p:txBody>
      </p:sp>
      <p:sp>
        <p:nvSpPr>
          <p:cNvPr id="7" name="6 Marcador de número de diapositiva"/>
          <p:cNvSpPr>
            <a:spLocks noGrp="1"/>
          </p:cNvSpPr>
          <p:nvPr>
            <p:ph type="sldNum" sz="quarter" idx="12"/>
          </p:nvPr>
        </p:nvSpPr>
        <p:spPr/>
        <p:txBody>
          <a:bodyPr/>
          <a:lstStyle/>
          <a:p>
            <a:fld id="{EA92E358-5CCF-4693-A7F6-386BB933CF28}" type="slidenum">
              <a:rPr lang="es-EC" smtClean="0"/>
              <a:pPr/>
              <a:t>‹Nº›</a:t>
            </a:fld>
            <a:endParaRPr lang="es-EC"/>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s-ES" smtClean="0"/>
              <a:t>Haga clic para modificar el estilo de título del patrón</a:t>
            </a:r>
            <a:endParaRPr lang="es-EC"/>
          </a:p>
        </p:txBody>
      </p:sp>
      <p:sp>
        <p:nvSpPr>
          <p:cNvPr id="3" name="2 Marcador de texto"/>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C"/>
          </a:p>
        </p:txBody>
      </p:sp>
      <p:sp>
        <p:nvSpPr>
          <p:cNvPr id="4" name="3 Marcador de fecha"/>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E066A56-B561-4BEF-9CEC-6618064237D9}" type="datetimeFigureOut">
              <a:rPr lang="es-EC" smtClean="0"/>
              <a:pPr/>
              <a:t>26/01/2015</a:t>
            </a:fld>
            <a:endParaRPr lang="es-EC"/>
          </a:p>
        </p:txBody>
      </p:sp>
      <p:sp>
        <p:nvSpPr>
          <p:cNvPr id="5" name="4 Marcador de pie de página"/>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EC"/>
          </a:p>
        </p:txBody>
      </p:sp>
      <p:sp>
        <p:nvSpPr>
          <p:cNvPr id="6" name="5 Marcador de número de diapositiva"/>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A92E358-5CCF-4693-A7F6-386BB933CF28}" type="slidenum">
              <a:rPr lang="es-EC" smtClean="0"/>
              <a:pPr/>
              <a:t>‹Nº›</a:t>
            </a:fld>
            <a:endParaRPr lang="es-EC"/>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EC"/>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slideLayout" Target="../slideLayouts/slideLayout2.xml"/><Relationship Id="rId1" Type="http://schemas.openxmlformats.org/officeDocument/2006/relationships/vmlDrawing" Target="../drawings/vmlDrawing3.vml"/><Relationship Id="rId4" Type="http://schemas.openxmlformats.org/officeDocument/2006/relationships/oleObject" Target="../embeddings/oleObject3.bin"/></Relationships>
</file>

<file path=ppt/slides/_rels/slide10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slideLayout" Target="../slideLayouts/slideLayout2.xml"/><Relationship Id="rId1" Type="http://schemas.openxmlformats.org/officeDocument/2006/relationships/vmlDrawing" Target="../drawings/vmlDrawing4.vml"/><Relationship Id="rId4" Type="http://schemas.openxmlformats.org/officeDocument/2006/relationships/oleObject" Target="../embeddings/oleObject4.bin"/></Relationships>
</file>

<file path=ppt/slides/_rels/slide102.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image" Target="../media/image2.jpeg"/><Relationship Id="rId1" Type="http://schemas.openxmlformats.org/officeDocument/2006/relationships/slideLayout" Target="../slideLayouts/slideLayout2.xml"/><Relationship Id="rId5" Type="http://schemas.openxmlformats.org/officeDocument/2006/relationships/image" Target="../media/image272.png"/><Relationship Id="rId4" Type="http://schemas.openxmlformats.org/officeDocument/2006/relationships/image" Target="../media/image271.png"/></Relationships>
</file>

<file path=ppt/slides/_rels/slide103.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image" Target="../media/image2.jpeg"/><Relationship Id="rId1" Type="http://schemas.openxmlformats.org/officeDocument/2006/relationships/slideLayout" Target="../slideLayouts/slideLayout2.xml"/><Relationship Id="rId4" Type="http://schemas.openxmlformats.org/officeDocument/2006/relationships/slide" Target="slide2.xml"/></Relationships>
</file>

<file path=ppt/slides/_rels/slide1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slide" Target="slide17.xml"/><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2.xml"/><Relationship Id="rId4" Type="http://schemas.openxmlformats.org/officeDocument/2006/relationships/slide" Target="slide12.xml"/></Relationships>
</file>

<file path=ppt/slides/_rels/slide14.xml.rels><?xml version="1.0" encoding="UTF-8" standalone="yes"?>
<Relationships xmlns="http://schemas.openxmlformats.org/package/2006/relationships"><Relationship Id="rId3" Type="http://schemas.openxmlformats.org/officeDocument/2006/relationships/slide" Target="slide12.xml"/><Relationship Id="rId2" Type="http://schemas.openxmlformats.org/officeDocument/2006/relationships/image" Target="../media/image2.jpe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5.xml.rels><?xml version="1.0" encoding="UTF-8" standalone="yes"?>
<Relationships xmlns="http://schemas.openxmlformats.org/package/2006/relationships"><Relationship Id="rId3" Type="http://schemas.openxmlformats.org/officeDocument/2006/relationships/slide" Target="slide12.xml"/><Relationship Id="rId2" Type="http://schemas.openxmlformats.org/officeDocument/2006/relationships/image" Target="../media/image2.jpe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6.xml.rels><?xml version="1.0" encoding="UTF-8" standalone="yes"?>
<Relationships xmlns="http://schemas.openxmlformats.org/package/2006/relationships"><Relationship Id="rId3" Type="http://schemas.openxmlformats.org/officeDocument/2006/relationships/slide" Target="slide12.xml"/><Relationship Id="rId7" Type="http://schemas.openxmlformats.org/officeDocument/2006/relationships/image" Target="../media/image8.jpe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7.jpeg"/><Relationship Id="rId5" Type="http://schemas.openxmlformats.org/officeDocument/2006/relationships/image" Target="../media/image6.jpeg"/><Relationship Id="rId4" Type="http://schemas.openxmlformats.org/officeDocument/2006/relationships/image" Target="../media/image5.jpeg"/></Relationships>
</file>

<file path=ppt/slides/_rels/slide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eg"/><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2.xml.rels><?xml version="1.0" encoding="UTF-8" standalone="yes"?>
<Relationships xmlns="http://schemas.openxmlformats.org/package/2006/relationships"><Relationship Id="rId8" Type="http://schemas.openxmlformats.org/officeDocument/2006/relationships/slide" Target="slide105.xml"/><Relationship Id="rId3" Type="http://schemas.openxmlformats.org/officeDocument/2006/relationships/slide" Target="slide3.xml"/><Relationship Id="rId7" Type="http://schemas.openxmlformats.org/officeDocument/2006/relationships/slide" Target="slide97.xml"/><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slide" Target="slide34.xml"/><Relationship Id="rId5" Type="http://schemas.openxmlformats.org/officeDocument/2006/relationships/slide" Target="slide26.xml"/><Relationship Id="rId4" Type="http://schemas.openxmlformats.org/officeDocument/2006/relationships/slide" Target="slide9.xml"/><Relationship Id="rId9" Type="http://schemas.openxmlformats.org/officeDocument/2006/relationships/slide" Target="slide108.xml"/></Relationships>
</file>

<file path=ppt/slides/_rels/slide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hyperlink" Target="MATRIZ%20DE%20CALIFICACI&#211;N%20DE%20IMPACTO%20AMBIENTAL%20DE%20LAS%20ACTIVIDADES%20DEL%20RECICLAJE%20DE%20PET.docx" TargetMode="External"/><Relationship Id="rId2" Type="http://schemas.openxmlformats.org/officeDocument/2006/relationships/image" Target="../media/image2.jpeg"/><Relationship Id="rId1" Type="http://schemas.openxmlformats.org/officeDocument/2006/relationships/slideLayout" Target="../slideLayouts/slideLayout2.xml"/><Relationship Id="rId4" Type="http://schemas.openxmlformats.org/officeDocument/2006/relationships/slide" Target="slide2.xml"/></Relationships>
</file>

<file path=ppt/slides/_rels/slide2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hyperlink" Target="ENCUESTA.docx" TargetMode="External"/><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6.png"/><Relationship Id="rId7" Type="http://schemas.openxmlformats.org/officeDocument/2006/relationships/image" Target="../media/image20.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 Id="rId9" Type="http://schemas.openxmlformats.org/officeDocument/2006/relationships/image" Target="../media/image22.png"/></Relationships>
</file>

<file path=ppt/slides/_rels/slide42.xml.rels><?xml version="1.0" encoding="UTF-8" standalone="yes"?>
<Relationships xmlns="http://schemas.openxmlformats.org/package/2006/relationships"><Relationship Id="rId3" Type="http://schemas.openxmlformats.org/officeDocument/2006/relationships/hyperlink" Target="ENSAYO%20DE%20LABORATORIO.docx" TargetMode="External"/><Relationship Id="rId7" Type="http://schemas.openxmlformats.org/officeDocument/2006/relationships/image" Target="../media/image26.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43.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30.png"/><Relationship Id="rId5" Type="http://schemas.openxmlformats.org/officeDocument/2006/relationships/image" Target="../media/image29.png"/><Relationship Id="rId10" Type="http://schemas.openxmlformats.org/officeDocument/2006/relationships/image" Target="../media/image34.png"/><Relationship Id="rId4" Type="http://schemas.openxmlformats.org/officeDocument/2006/relationships/image" Target="../media/image28.png"/><Relationship Id="rId9" Type="http://schemas.openxmlformats.org/officeDocument/2006/relationships/image" Target="../media/image33.png"/></Relationships>
</file>

<file path=ppt/slides/_rels/slide4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2.jpeg"/><Relationship Id="rId1" Type="http://schemas.openxmlformats.org/officeDocument/2006/relationships/slideLayout" Target="../slideLayouts/slideLayout2.xml"/><Relationship Id="rId4" Type="http://schemas.openxmlformats.org/officeDocument/2006/relationships/image" Target="../media/image36.png"/></Relationships>
</file>

<file path=ppt/slides/_rels/slide4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2.jpeg"/><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4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43.png"/><Relationship Id="rId11" Type="http://schemas.openxmlformats.org/officeDocument/2006/relationships/image" Target="../media/image48.png"/><Relationship Id="rId5" Type="http://schemas.openxmlformats.org/officeDocument/2006/relationships/image" Target="../media/image42.png"/><Relationship Id="rId10" Type="http://schemas.openxmlformats.org/officeDocument/2006/relationships/image" Target="../media/image47.png"/><Relationship Id="rId4" Type="http://schemas.openxmlformats.org/officeDocument/2006/relationships/image" Target="../media/image41.png"/><Relationship Id="rId9" Type="http://schemas.openxmlformats.org/officeDocument/2006/relationships/image" Target="../media/image46.png"/></Relationships>
</file>

<file path=ppt/slides/_rels/slide48.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49.png"/><Relationship Id="rId7" Type="http://schemas.openxmlformats.org/officeDocument/2006/relationships/image" Target="../media/image53.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52.png"/><Relationship Id="rId11" Type="http://schemas.openxmlformats.org/officeDocument/2006/relationships/image" Target="../media/image57.png"/><Relationship Id="rId5" Type="http://schemas.openxmlformats.org/officeDocument/2006/relationships/image" Target="../media/image51.png"/><Relationship Id="rId10" Type="http://schemas.openxmlformats.org/officeDocument/2006/relationships/image" Target="../media/image56.png"/><Relationship Id="rId4" Type="http://schemas.openxmlformats.org/officeDocument/2006/relationships/image" Target="../media/image50.png"/><Relationship Id="rId9" Type="http://schemas.openxmlformats.org/officeDocument/2006/relationships/image" Target="../media/image55.png"/></Relationships>
</file>

<file path=ppt/slides/_rels/slide49.xml.rels><?xml version="1.0" encoding="UTF-8" standalone="yes"?>
<Relationships xmlns="http://schemas.openxmlformats.org/package/2006/relationships"><Relationship Id="rId8" Type="http://schemas.openxmlformats.org/officeDocument/2006/relationships/image" Target="../media/image63.png"/><Relationship Id="rId3" Type="http://schemas.openxmlformats.org/officeDocument/2006/relationships/image" Target="../media/image58.png"/><Relationship Id="rId7" Type="http://schemas.openxmlformats.org/officeDocument/2006/relationships/image" Target="../media/image62.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 Id="rId9" Type="http://schemas.openxmlformats.org/officeDocument/2006/relationships/image" Target="../media/image64.png"/></Relationships>
</file>

<file path=ppt/slides/_rels/slide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65.png"/><Relationship Id="rId7" Type="http://schemas.openxmlformats.org/officeDocument/2006/relationships/image" Target="../media/image69.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68.png"/><Relationship Id="rId11" Type="http://schemas.openxmlformats.org/officeDocument/2006/relationships/image" Target="../media/image73.png"/><Relationship Id="rId5" Type="http://schemas.openxmlformats.org/officeDocument/2006/relationships/image" Target="../media/image67.png"/><Relationship Id="rId10" Type="http://schemas.openxmlformats.org/officeDocument/2006/relationships/image" Target="../media/image72.png"/><Relationship Id="rId4" Type="http://schemas.openxmlformats.org/officeDocument/2006/relationships/image" Target="../media/image66.png"/><Relationship Id="rId9" Type="http://schemas.openxmlformats.org/officeDocument/2006/relationships/image" Target="../media/image71.png"/></Relationships>
</file>

<file path=ppt/slides/_rels/slide51.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74.png"/><Relationship Id="rId7" Type="http://schemas.openxmlformats.org/officeDocument/2006/relationships/image" Target="../media/image78.png"/><Relationship Id="rId12" Type="http://schemas.openxmlformats.org/officeDocument/2006/relationships/image" Target="../media/image83.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77.png"/><Relationship Id="rId11" Type="http://schemas.openxmlformats.org/officeDocument/2006/relationships/image" Target="../media/image82.png"/><Relationship Id="rId5" Type="http://schemas.openxmlformats.org/officeDocument/2006/relationships/image" Target="../media/image76.png"/><Relationship Id="rId10" Type="http://schemas.openxmlformats.org/officeDocument/2006/relationships/image" Target="../media/image81.png"/><Relationship Id="rId4" Type="http://schemas.openxmlformats.org/officeDocument/2006/relationships/image" Target="../media/image75.png"/><Relationship Id="rId9" Type="http://schemas.openxmlformats.org/officeDocument/2006/relationships/image" Target="../media/image80.png"/></Relationships>
</file>

<file path=ppt/slides/_rels/slide52.xml.rels><?xml version="1.0" encoding="UTF-8" standalone="yes"?>
<Relationships xmlns="http://schemas.openxmlformats.org/package/2006/relationships"><Relationship Id="rId8" Type="http://schemas.openxmlformats.org/officeDocument/2006/relationships/image" Target="../media/image89.png"/><Relationship Id="rId3" Type="http://schemas.openxmlformats.org/officeDocument/2006/relationships/image" Target="../media/image84.png"/><Relationship Id="rId7" Type="http://schemas.openxmlformats.org/officeDocument/2006/relationships/image" Target="../media/image88.png"/><Relationship Id="rId12" Type="http://schemas.openxmlformats.org/officeDocument/2006/relationships/image" Target="../media/image93.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87.png"/><Relationship Id="rId11" Type="http://schemas.openxmlformats.org/officeDocument/2006/relationships/image" Target="../media/image92.png"/><Relationship Id="rId5" Type="http://schemas.openxmlformats.org/officeDocument/2006/relationships/image" Target="../media/image86.png"/><Relationship Id="rId10" Type="http://schemas.openxmlformats.org/officeDocument/2006/relationships/image" Target="../media/image91.png"/><Relationship Id="rId4" Type="http://schemas.openxmlformats.org/officeDocument/2006/relationships/image" Target="../media/image85.png"/><Relationship Id="rId9" Type="http://schemas.openxmlformats.org/officeDocument/2006/relationships/image" Target="../media/image90.png"/></Relationships>
</file>

<file path=ppt/slides/_rels/slide53.xml.rels><?xml version="1.0" encoding="UTF-8" standalone="yes"?>
<Relationships xmlns="http://schemas.openxmlformats.org/package/2006/relationships"><Relationship Id="rId3" Type="http://schemas.openxmlformats.org/officeDocument/2006/relationships/image" Target="../media/image94.png"/><Relationship Id="rId7" Type="http://schemas.openxmlformats.org/officeDocument/2006/relationships/image" Target="../media/image98.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97.png"/><Relationship Id="rId5" Type="http://schemas.openxmlformats.org/officeDocument/2006/relationships/image" Target="../media/image96.png"/><Relationship Id="rId4" Type="http://schemas.openxmlformats.org/officeDocument/2006/relationships/image" Target="../media/image95.png"/></Relationships>
</file>

<file path=ppt/slides/_rels/slide54.xml.rels><?xml version="1.0" encoding="UTF-8" standalone="yes"?>
<Relationships xmlns="http://schemas.openxmlformats.org/package/2006/relationships"><Relationship Id="rId3" Type="http://schemas.openxmlformats.org/officeDocument/2006/relationships/image" Target="../media/image99.png"/><Relationship Id="rId7" Type="http://schemas.openxmlformats.org/officeDocument/2006/relationships/image" Target="../media/image103.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02.png"/><Relationship Id="rId5" Type="http://schemas.openxmlformats.org/officeDocument/2006/relationships/image" Target="../media/image101.png"/><Relationship Id="rId4" Type="http://schemas.openxmlformats.org/officeDocument/2006/relationships/image" Target="../media/image100.png"/></Relationships>
</file>

<file path=ppt/slides/_rels/slide55.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image" Target="../media/image108.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07.png"/><Relationship Id="rId5" Type="http://schemas.openxmlformats.org/officeDocument/2006/relationships/image" Target="../media/image106.png"/><Relationship Id="rId4" Type="http://schemas.openxmlformats.org/officeDocument/2006/relationships/image" Target="../media/image105.png"/></Relationships>
</file>

<file path=ppt/slides/_rels/slide56.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109.png"/><Relationship Id="rId7" Type="http://schemas.openxmlformats.org/officeDocument/2006/relationships/image" Target="../media/image113.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10.png"/><Relationship Id="rId9" Type="http://schemas.openxmlformats.org/officeDocument/2006/relationships/image" Target="../media/image115.png"/></Relationships>
</file>

<file path=ppt/slides/_rels/slide57.xml.rels><?xml version="1.0" encoding="UTF-8" standalone="yes"?>
<Relationships xmlns="http://schemas.openxmlformats.org/package/2006/relationships"><Relationship Id="rId3" Type="http://schemas.openxmlformats.org/officeDocument/2006/relationships/image" Target="../media/image109.png"/><Relationship Id="rId7" Type="http://schemas.openxmlformats.org/officeDocument/2006/relationships/image" Target="../media/image119.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18.png"/><Relationship Id="rId5" Type="http://schemas.openxmlformats.org/officeDocument/2006/relationships/image" Target="../media/image117.png"/><Relationship Id="rId4" Type="http://schemas.openxmlformats.org/officeDocument/2006/relationships/image" Target="../media/image116.png"/></Relationships>
</file>

<file path=ppt/slides/_rels/slide5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2.jpeg"/><Relationship Id="rId1" Type="http://schemas.openxmlformats.org/officeDocument/2006/relationships/slideLayout" Target="../slideLayouts/slideLayout2.xml"/><Relationship Id="rId5" Type="http://schemas.openxmlformats.org/officeDocument/2006/relationships/image" Target="../media/image122.png"/><Relationship Id="rId4" Type="http://schemas.openxmlformats.org/officeDocument/2006/relationships/image" Target="../media/image121.png"/></Relationships>
</file>

<file path=ppt/slides/_rels/slide59.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hyperlink" Target="hp%20por%20banda.docx" TargetMode="External"/><Relationship Id="rId7" Type="http://schemas.openxmlformats.org/officeDocument/2006/relationships/image" Target="../media/image125.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24.png"/><Relationship Id="rId5" Type="http://schemas.openxmlformats.org/officeDocument/2006/relationships/image" Target="../media/image123.png"/><Relationship Id="rId4" Type="http://schemas.openxmlformats.org/officeDocument/2006/relationships/hyperlink" Target="factor%20de%20correccion%20de%20bandas.docx" TargetMode="External"/></Relationships>
</file>

<file path=ppt/slides/_rels/slide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2.jpeg"/><Relationship Id="rId1" Type="http://schemas.openxmlformats.org/officeDocument/2006/relationships/slideLayout" Target="../slideLayouts/slideLayout2.xml"/><Relationship Id="rId4" Type="http://schemas.openxmlformats.org/officeDocument/2006/relationships/image" Target="../media/image128.png"/></Relationships>
</file>

<file path=ppt/slides/_rels/slide61.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image" Target="../media/image2.jpeg"/><Relationship Id="rId1" Type="http://schemas.openxmlformats.org/officeDocument/2006/relationships/slideLayout" Target="../slideLayouts/slideLayout2.xml"/><Relationship Id="rId5" Type="http://schemas.openxmlformats.org/officeDocument/2006/relationships/image" Target="../media/image131.png"/><Relationship Id="rId4" Type="http://schemas.openxmlformats.org/officeDocument/2006/relationships/image" Target="../media/image130.png"/></Relationships>
</file>

<file path=ppt/slides/_rels/slide62.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2.jpeg"/><Relationship Id="rId1" Type="http://schemas.openxmlformats.org/officeDocument/2006/relationships/slideLayout" Target="../slideLayouts/slideLayout2.xml"/><Relationship Id="rId5" Type="http://schemas.openxmlformats.org/officeDocument/2006/relationships/image" Target="../media/image134.png"/><Relationship Id="rId4" Type="http://schemas.openxmlformats.org/officeDocument/2006/relationships/image" Target="../media/image133.png"/></Relationships>
</file>

<file path=ppt/slides/_rels/slide63.xml.rels><?xml version="1.0" encoding="UTF-8" standalone="yes"?>
<Relationships xmlns="http://schemas.openxmlformats.org/package/2006/relationships"><Relationship Id="rId8" Type="http://schemas.openxmlformats.org/officeDocument/2006/relationships/image" Target="../media/image140.png"/><Relationship Id="rId13" Type="http://schemas.openxmlformats.org/officeDocument/2006/relationships/image" Target="../media/image145.png"/><Relationship Id="rId3" Type="http://schemas.openxmlformats.org/officeDocument/2006/relationships/image" Target="../media/image135.png"/><Relationship Id="rId7" Type="http://schemas.openxmlformats.org/officeDocument/2006/relationships/image" Target="../media/image139.png"/><Relationship Id="rId12" Type="http://schemas.openxmlformats.org/officeDocument/2006/relationships/image" Target="../media/image144.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38.png"/><Relationship Id="rId11" Type="http://schemas.openxmlformats.org/officeDocument/2006/relationships/image" Target="../media/image143.png"/><Relationship Id="rId5" Type="http://schemas.openxmlformats.org/officeDocument/2006/relationships/image" Target="../media/image137.png"/><Relationship Id="rId15" Type="http://schemas.openxmlformats.org/officeDocument/2006/relationships/image" Target="../media/image147.png"/><Relationship Id="rId10" Type="http://schemas.openxmlformats.org/officeDocument/2006/relationships/image" Target="../media/image142.png"/><Relationship Id="rId4" Type="http://schemas.openxmlformats.org/officeDocument/2006/relationships/image" Target="../media/image136.png"/><Relationship Id="rId9" Type="http://schemas.openxmlformats.org/officeDocument/2006/relationships/image" Target="../media/image141.png"/><Relationship Id="rId14" Type="http://schemas.openxmlformats.org/officeDocument/2006/relationships/image" Target="../media/image146.png"/></Relationships>
</file>

<file path=ppt/slides/_rels/slide6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hyperlink" Target="factores%20geom&#233;tricos.docx" TargetMode="External"/><Relationship Id="rId2" Type="http://schemas.openxmlformats.org/officeDocument/2006/relationships/image" Target="../media/image2.jpeg"/><Relationship Id="rId1" Type="http://schemas.openxmlformats.org/officeDocument/2006/relationships/slideLayout" Target="../slideLayouts/slideLayout2.xml"/><Relationship Id="rId5" Type="http://schemas.openxmlformats.org/officeDocument/2006/relationships/image" Target="../media/image149.png"/><Relationship Id="rId4" Type="http://schemas.openxmlformats.org/officeDocument/2006/relationships/image" Target="../media/image148.png"/></Relationships>
</file>

<file path=ppt/slides/_rels/slide66.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53.png"/><Relationship Id="rId5" Type="http://schemas.openxmlformats.org/officeDocument/2006/relationships/image" Target="../media/image152.png"/><Relationship Id="rId4" Type="http://schemas.openxmlformats.org/officeDocument/2006/relationships/image" Target="../media/image151.png"/></Relationships>
</file>

<file path=ppt/slides/_rels/slide67.xml.rels><?xml version="1.0" encoding="UTF-8" standalone="yes"?>
<Relationships xmlns="http://schemas.openxmlformats.org/package/2006/relationships"><Relationship Id="rId8" Type="http://schemas.openxmlformats.org/officeDocument/2006/relationships/image" Target="../media/image159.png"/><Relationship Id="rId3" Type="http://schemas.openxmlformats.org/officeDocument/2006/relationships/image" Target="../media/image154.png"/><Relationship Id="rId7" Type="http://schemas.openxmlformats.org/officeDocument/2006/relationships/image" Target="../media/image158.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57.png"/><Relationship Id="rId5" Type="http://schemas.openxmlformats.org/officeDocument/2006/relationships/image" Target="../media/image156.png"/><Relationship Id="rId4" Type="http://schemas.openxmlformats.org/officeDocument/2006/relationships/image" Target="../media/image155.png"/><Relationship Id="rId9" Type="http://schemas.openxmlformats.org/officeDocument/2006/relationships/image" Target="../media/image160.png"/></Relationships>
</file>

<file path=ppt/slides/_rels/slide6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64.png"/><Relationship Id="rId5" Type="http://schemas.openxmlformats.org/officeDocument/2006/relationships/image" Target="../media/image163.wmf"/><Relationship Id="rId4" Type="http://schemas.openxmlformats.org/officeDocument/2006/relationships/image" Target="../media/image162.png"/></Relationships>
</file>

<file path=ppt/slides/_rels/slide69.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2.jpeg"/><Relationship Id="rId1" Type="http://schemas.openxmlformats.org/officeDocument/2006/relationships/slideLayout" Target="../slideLayouts/slideLayout2.xml"/><Relationship Id="rId5" Type="http://schemas.openxmlformats.org/officeDocument/2006/relationships/image" Target="../media/image167.png"/><Relationship Id="rId4" Type="http://schemas.openxmlformats.org/officeDocument/2006/relationships/image" Target="../media/image166.png"/></Relationships>
</file>

<file path=ppt/slides/_rels/slide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hyperlink" Target="factor%20geometrico%20por%20flexion.docx" TargetMode="External"/><Relationship Id="rId7" Type="http://schemas.openxmlformats.org/officeDocument/2006/relationships/image" Target="../media/image170.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69.png"/><Relationship Id="rId5" Type="http://schemas.openxmlformats.org/officeDocument/2006/relationships/image" Target="../media/image168.png"/><Relationship Id="rId4" Type="http://schemas.openxmlformats.org/officeDocument/2006/relationships/hyperlink" Target="sensibilidad%20a%20la%20muesca%20por%20flexi&#243;n.docx" TargetMode="External"/></Relationships>
</file>

<file path=ppt/slides/_rels/slide71.xml.rels><?xml version="1.0" encoding="UTF-8" standalone="yes"?>
<Relationships xmlns="http://schemas.openxmlformats.org/package/2006/relationships"><Relationship Id="rId3" Type="http://schemas.openxmlformats.org/officeDocument/2006/relationships/hyperlink" Target="factor%20geom&#233;trico%20por%20torsi&#243;n.docx" TargetMode="External"/><Relationship Id="rId7" Type="http://schemas.openxmlformats.org/officeDocument/2006/relationships/image" Target="../media/image173.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72.png"/><Relationship Id="rId5" Type="http://schemas.openxmlformats.org/officeDocument/2006/relationships/image" Target="../media/image171.png"/><Relationship Id="rId4" Type="http://schemas.openxmlformats.org/officeDocument/2006/relationships/hyperlink" Target="sensibilidad%20a%20la%20muesca%20por%20torsi&#243;n.docx" TargetMode="External"/></Relationships>
</file>

<file path=ppt/slides/_rels/slide72.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77.png"/><Relationship Id="rId5" Type="http://schemas.openxmlformats.org/officeDocument/2006/relationships/image" Target="../media/image176.png"/><Relationship Id="rId4" Type="http://schemas.openxmlformats.org/officeDocument/2006/relationships/image" Target="../media/image175.wmf"/></Relationships>
</file>

<file path=ppt/slides/_rels/slide73.xml.rels><?xml version="1.0" encoding="UTF-8" standalone="yes"?>
<Relationships xmlns="http://schemas.openxmlformats.org/package/2006/relationships"><Relationship Id="rId8" Type="http://schemas.openxmlformats.org/officeDocument/2006/relationships/image" Target="../media/image183.png"/><Relationship Id="rId3" Type="http://schemas.openxmlformats.org/officeDocument/2006/relationships/image" Target="../media/image178.png"/><Relationship Id="rId7" Type="http://schemas.openxmlformats.org/officeDocument/2006/relationships/image" Target="../media/image182.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81.png"/><Relationship Id="rId5" Type="http://schemas.openxmlformats.org/officeDocument/2006/relationships/image" Target="../media/image180.png"/><Relationship Id="rId4" Type="http://schemas.openxmlformats.org/officeDocument/2006/relationships/image" Target="../media/image179.png"/></Relationships>
</file>

<file path=ppt/slides/_rels/slide74.xml.rels><?xml version="1.0" encoding="UTF-8" standalone="yes"?>
<Relationships xmlns="http://schemas.openxmlformats.org/package/2006/relationships"><Relationship Id="rId8" Type="http://schemas.openxmlformats.org/officeDocument/2006/relationships/image" Target="../media/image188.png"/><Relationship Id="rId3" Type="http://schemas.openxmlformats.org/officeDocument/2006/relationships/hyperlink" Target="factor%20de%20concentraci&#243;n%20de%20esfuerzos%20por%20soldadura%20a%20tope%20reforzada.docx" TargetMode="External"/><Relationship Id="rId7" Type="http://schemas.openxmlformats.org/officeDocument/2006/relationships/image" Target="../media/image187.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86.png"/><Relationship Id="rId5" Type="http://schemas.openxmlformats.org/officeDocument/2006/relationships/image" Target="../media/image185.png"/><Relationship Id="rId4" Type="http://schemas.openxmlformats.org/officeDocument/2006/relationships/image" Target="../media/image184.png"/></Relationships>
</file>

<file path=ppt/slides/_rels/slide75.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92.png"/><Relationship Id="rId5" Type="http://schemas.openxmlformats.org/officeDocument/2006/relationships/image" Target="../media/image191.png"/><Relationship Id="rId4" Type="http://schemas.openxmlformats.org/officeDocument/2006/relationships/image" Target="../media/image190.png"/></Relationships>
</file>

<file path=ppt/slides/_rels/slide76.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2.jpeg"/><Relationship Id="rId1" Type="http://schemas.openxmlformats.org/officeDocument/2006/relationships/slideLayout" Target="../slideLayouts/slideLayout2.xml"/><Relationship Id="rId4" Type="http://schemas.openxmlformats.org/officeDocument/2006/relationships/image" Target="../media/image194.png"/></Relationships>
</file>

<file path=ppt/slides/_rels/slide77.xml.rels><?xml version="1.0" encoding="UTF-8" standalone="yes"?>
<Relationships xmlns="http://schemas.openxmlformats.org/package/2006/relationships"><Relationship Id="rId3" Type="http://schemas.openxmlformats.org/officeDocument/2006/relationships/hyperlink" Target="factor%20geometrico%20por%20flexion.docx" TargetMode="External"/><Relationship Id="rId7" Type="http://schemas.openxmlformats.org/officeDocument/2006/relationships/image" Target="../media/image198.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97.png"/><Relationship Id="rId5" Type="http://schemas.openxmlformats.org/officeDocument/2006/relationships/image" Target="../media/image196.png"/><Relationship Id="rId4" Type="http://schemas.openxmlformats.org/officeDocument/2006/relationships/image" Target="../media/image195.png"/></Relationships>
</file>

<file path=ppt/slides/_rels/slide78.xml.rels><?xml version="1.0" encoding="UTF-8" standalone="yes"?>
<Relationships xmlns="http://schemas.openxmlformats.org/package/2006/relationships"><Relationship Id="rId8" Type="http://schemas.openxmlformats.org/officeDocument/2006/relationships/image" Target="../media/image201.png"/><Relationship Id="rId3" Type="http://schemas.openxmlformats.org/officeDocument/2006/relationships/hyperlink" Target="sensibilidad%20a%20la%20muesca%20por%20flexi&#243;n.docx" TargetMode="External"/><Relationship Id="rId7" Type="http://schemas.openxmlformats.org/officeDocument/2006/relationships/image" Target="../media/image200.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199.png"/><Relationship Id="rId5" Type="http://schemas.openxmlformats.org/officeDocument/2006/relationships/hyperlink" Target="sensibilidad%20a%20la%20muesca%20por%20torsi&#243;n.docx" TargetMode="External"/><Relationship Id="rId4" Type="http://schemas.openxmlformats.org/officeDocument/2006/relationships/hyperlink" Target="factor%20geom&#233;trico%20por%20torsi&#243;n.docx" TargetMode="External"/><Relationship Id="rId9" Type="http://schemas.openxmlformats.org/officeDocument/2006/relationships/image" Target="../media/image202.png"/></Relationships>
</file>

<file path=ppt/slides/_rels/slide79.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06.png"/><Relationship Id="rId5" Type="http://schemas.openxmlformats.org/officeDocument/2006/relationships/image" Target="../media/image205.png"/><Relationship Id="rId4" Type="http://schemas.openxmlformats.org/officeDocument/2006/relationships/image" Target="../media/image204.png"/></Relationships>
</file>

<file path=ppt/slides/_rels/slide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hyperlink" Target="tama&#241;o%20cu&#241;ero.docx" TargetMode="External"/><Relationship Id="rId7" Type="http://schemas.openxmlformats.org/officeDocument/2006/relationships/image" Target="../media/image210.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09.png"/><Relationship Id="rId5" Type="http://schemas.openxmlformats.org/officeDocument/2006/relationships/image" Target="../media/image208.png"/><Relationship Id="rId4" Type="http://schemas.openxmlformats.org/officeDocument/2006/relationships/image" Target="../media/image207.png"/></Relationships>
</file>

<file path=ppt/slides/_rels/slide82.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14.png"/><Relationship Id="rId5" Type="http://schemas.openxmlformats.org/officeDocument/2006/relationships/image" Target="../media/image213.png"/><Relationship Id="rId4" Type="http://schemas.openxmlformats.org/officeDocument/2006/relationships/image" Target="../media/image212.png"/></Relationships>
</file>

<file path=ppt/slides/_rels/slide83.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18.png"/><Relationship Id="rId5" Type="http://schemas.openxmlformats.org/officeDocument/2006/relationships/image" Target="../media/image217.png"/><Relationship Id="rId4" Type="http://schemas.openxmlformats.org/officeDocument/2006/relationships/image" Target="../media/image216.png"/></Relationships>
</file>

<file path=ppt/slides/_rels/slide84.xml.rels><?xml version="1.0" encoding="UTF-8" standalone="yes"?>
<Relationships xmlns="http://schemas.openxmlformats.org/package/2006/relationships"><Relationship Id="rId8" Type="http://schemas.openxmlformats.org/officeDocument/2006/relationships/image" Target="../media/image222.png"/><Relationship Id="rId3" Type="http://schemas.openxmlformats.org/officeDocument/2006/relationships/hyperlink" Target="factor%20de%20esfuerzos%20din&#225;micos.docx" TargetMode="External"/><Relationship Id="rId7" Type="http://schemas.openxmlformats.org/officeDocument/2006/relationships/image" Target="../media/image221.wmf"/><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20.png"/><Relationship Id="rId11" Type="http://schemas.openxmlformats.org/officeDocument/2006/relationships/hyperlink" Target="soporte.docx" TargetMode="External"/><Relationship Id="rId5" Type="http://schemas.openxmlformats.org/officeDocument/2006/relationships/image" Target="../media/image219.png"/><Relationship Id="rId10" Type="http://schemas.openxmlformats.org/officeDocument/2006/relationships/hyperlink" Target="rodamientos.docx" TargetMode="External"/><Relationship Id="rId4" Type="http://schemas.openxmlformats.org/officeDocument/2006/relationships/hyperlink" Target="factor%20de%20velocidad.docx" TargetMode="External"/><Relationship Id="rId9" Type="http://schemas.openxmlformats.org/officeDocument/2006/relationships/image" Target="../media/image223.png"/></Relationships>
</file>

<file path=ppt/slides/_rels/slide85.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27.png"/><Relationship Id="rId5" Type="http://schemas.openxmlformats.org/officeDocument/2006/relationships/image" Target="../media/image226.png"/><Relationship Id="rId4" Type="http://schemas.openxmlformats.org/officeDocument/2006/relationships/image" Target="../media/image225.png"/></Relationships>
</file>

<file path=ppt/slides/_rels/slide86.xml.rels><?xml version="1.0" encoding="UTF-8" standalone="yes"?>
<Relationships xmlns="http://schemas.openxmlformats.org/package/2006/relationships"><Relationship Id="rId8" Type="http://schemas.openxmlformats.org/officeDocument/2006/relationships/image" Target="../media/image232.png"/><Relationship Id="rId3" Type="http://schemas.openxmlformats.org/officeDocument/2006/relationships/hyperlink" Target="tama&#241;o%20del%20cord&#243;n%20desoldadura.docx" TargetMode="External"/><Relationship Id="rId7" Type="http://schemas.openxmlformats.org/officeDocument/2006/relationships/image" Target="../media/image231.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30.png"/><Relationship Id="rId5" Type="http://schemas.openxmlformats.org/officeDocument/2006/relationships/image" Target="../media/image229.png"/><Relationship Id="rId4" Type="http://schemas.openxmlformats.org/officeDocument/2006/relationships/image" Target="../media/image228.png"/></Relationships>
</file>

<file path=ppt/slides/_rels/slide87.xml.rels><?xml version="1.0" encoding="UTF-8" standalone="yes"?>
<Relationships xmlns="http://schemas.openxmlformats.org/package/2006/relationships"><Relationship Id="rId8" Type="http://schemas.openxmlformats.org/officeDocument/2006/relationships/image" Target="../media/image238.png"/><Relationship Id="rId3" Type="http://schemas.openxmlformats.org/officeDocument/2006/relationships/image" Target="../media/image233.png"/><Relationship Id="rId7" Type="http://schemas.openxmlformats.org/officeDocument/2006/relationships/image" Target="../media/image237.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36.png"/><Relationship Id="rId5" Type="http://schemas.openxmlformats.org/officeDocument/2006/relationships/image" Target="../media/image235.png"/><Relationship Id="rId4" Type="http://schemas.openxmlformats.org/officeDocument/2006/relationships/image" Target="../media/image234.png"/></Relationships>
</file>

<file path=ppt/slides/_rels/slide88.xml.rels><?xml version="1.0" encoding="UTF-8" standalone="yes"?>
<Relationships xmlns="http://schemas.openxmlformats.org/package/2006/relationships"><Relationship Id="rId3" Type="http://schemas.openxmlformats.org/officeDocument/2006/relationships/hyperlink" Target="esfuerzo%20permisible%20de%20electrodos.docx" TargetMode="External"/><Relationship Id="rId2" Type="http://schemas.openxmlformats.org/officeDocument/2006/relationships/image" Target="../media/image2.jpeg"/><Relationship Id="rId1" Type="http://schemas.openxmlformats.org/officeDocument/2006/relationships/slideLayout" Target="../slideLayouts/slideLayout2.xml"/><Relationship Id="rId5" Type="http://schemas.openxmlformats.org/officeDocument/2006/relationships/image" Target="../media/image240.png"/><Relationship Id="rId4" Type="http://schemas.openxmlformats.org/officeDocument/2006/relationships/image" Target="../media/image239.png"/></Relationships>
</file>

<file path=ppt/slides/_rels/slide89.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image" Target="../media/image2.jpeg"/><Relationship Id="rId1" Type="http://schemas.openxmlformats.org/officeDocument/2006/relationships/slideLayout" Target="../slideLayouts/slideLayout2.xml"/><Relationship Id="rId5" Type="http://schemas.openxmlformats.org/officeDocument/2006/relationships/image" Target="../media/image243.png"/><Relationship Id="rId4" Type="http://schemas.openxmlformats.org/officeDocument/2006/relationships/image" Target="../media/image242.png"/></Relationships>
</file>

<file path=ppt/slides/_rels/slide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244.png"/><Relationship Id="rId7" Type="http://schemas.openxmlformats.org/officeDocument/2006/relationships/image" Target="../media/image248.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47.png"/><Relationship Id="rId5" Type="http://schemas.openxmlformats.org/officeDocument/2006/relationships/image" Target="../media/image246.png"/><Relationship Id="rId4" Type="http://schemas.openxmlformats.org/officeDocument/2006/relationships/image" Target="../media/image245.png"/></Relationships>
</file>

<file path=ppt/slides/_rels/slide91.xml.rels><?xml version="1.0" encoding="UTF-8" standalone="yes"?>
<Relationships xmlns="http://schemas.openxmlformats.org/package/2006/relationships"><Relationship Id="rId3" Type="http://schemas.openxmlformats.org/officeDocument/2006/relationships/image" Target="../media/image249.png"/><Relationship Id="rId7" Type="http://schemas.openxmlformats.org/officeDocument/2006/relationships/image" Target="../media/image253.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52.png"/><Relationship Id="rId5" Type="http://schemas.openxmlformats.org/officeDocument/2006/relationships/image" Target="../media/image251.png"/><Relationship Id="rId4" Type="http://schemas.openxmlformats.org/officeDocument/2006/relationships/image" Target="../media/image250.wmf"/></Relationships>
</file>

<file path=ppt/slides/_rels/slide92.xml.rels><?xml version="1.0" encoding="UTF-8" standalone="yes"?>
<Relationships xmlns="http://schemas.openxmlformats.org/package/2006/relationships"><Relationship Id="rId8" Type="http://schemas.openxmlformats.org/officeDocument/2006/relationships/image" Target="../media/image259.wmf"/><Relationship Id="rId3" Type="http://schemas.openxmlformats.org/officeDocument/2006/relationships/image" Target="../media/image254.png"/><Relationship Id="rId7" Type="http://schemas.openxmlformats.org/officeDocument/2006/relationships/image" Target="../media/image258.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57.wmf"/><Relationship Id="rId5" Type="http://schemas.openxmlformats.org/officeDocument/2006/relationships/image" Target="../media/image256.png"/><Relationship Id="rId4" Type="http://schemas.openxmlformats.org/officeDocument/2006/relationships/image" Target="../media/image255.png"/><Relationship Id="rId9" Type="http://schemas.openxmlformats.org/officeDocument/2006/relationships/image" Target="../media/image260.png"/></Relationships>
</file>

<file path=ppt/slides/_rels/slide93.xml.rels><?xml version="1.0" encoding="UTF-8" standalone="yes"?>
<Relationships xmlns="http://schemas.openxmlformats.org/package/2006/relationships"><Relationship Id="rId3" Type="http://schemas.openxmlformats.org/officeDocument/2006/relationships/image" Target="../media/image261.png"/><Relationship Id="rId7" Type="http://schemas.openxmlformats.org/officeDocument/2006/relationships/image" Target="../media/image265.png"/><Relationship Id="rId2" Type="http://schemas.openxmlformats.org/officeDocument/2006/relationships/image" Target="../media/image2.jpeg"/><Relationship Id="rId1" Type="http://schemas.openxmlformats.org/officeDocument/2006/relationships/slideLayout" Target="../slideLayouts/slideLayout2.xml"/><Relationship Id="rId6" Type="http://schemas.openxmlformats.org/officeDocument/2006/relationships/image" Target="../media/image264.png"/><Relationship Id="rId5" Type="http://schemas.openxmlformats.org/officeDocument/2006/relationships/image" Target="../media/image263.png"/><Relationship Id="rId4" Type="http://schemas.openxmlformats.org/officeDocument/2006/relationships/image" Target="../media/image262.png"/></Relationships>
</file>

<file path=ppt/slides/_rels/slide9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slideLayout" Target="../slideLayouts/slideLayout2.xml"/><Relationship Id="rId1" Type="http://schemas.openxmlformats.org/officeDocument/2006/relationships/vmlDrawing" Target="../drawings/vmlDrawing1.vml"/><Relationship Id="rId4" Type="http://schemas.openxmlformats.org/officeDocument/2006/relationships/oleObject" Target="../embeddings/oleObject1.bin"/></Relationships>
</file>

<file path=ppt/slides/_rels/slide9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slideLayout" Target="../slideLayouts/slideLayout2.xml"/><Relationship Id="rId1" Type="http://schemas.openxmlformats.org/officeDocument/2006/relationships/vmlDrawing" Target="../drawings/vmlDrawing2.vml"/><Relationship Id="rId4" Type="http://schemas.openxmlformats.org/officeDocument/2006/relationships/oleObject" Target="../embeddings/oleObject2.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3 Imagen" descr="FONDO.jpg"/>
          <p:cNvPicPr>
            <a:picLocks noChangeAspect="1"/>
          </p:cNvPicPr>
          <p:nvPr/>
        </p:nvPicPr>
        <p:blipFill>
          <a:blip r:embed="rId2" cstate="print"/>
          <a:stretch>
            <a:fillRect/>
          </a:stretch>
        </p:blipFill>
        <p:spPr>
          <a:xfrm>
            <a:off x="0" y="0"/>
            <a:ext cx="9144000" cy="6858000"/>
          </a:xfrm>
          <a:prstGeom prst="rect">
            <a:avLst/>
          </a:prstGeom>
        </p:spPr>
      </p:pic>
      <p:sp>
        <p:nvSpPr>
          <p:cNvPr id="2" name="1 Título"/>
          <p:cNvSpPr>
            <a:spLocks noGrp="1"/>
          </p:cNvSpPr>
          <p:nvPr>
            <p:ph type="ctrTitle"/>
          </p:nvPr>
        </p:nvSpPr>
        <p:spPr>
          <a:xfrm>
            <a:off x="685800" y="2693988"/>
            <a:ext cx="7772400" cy="1470025"/>
          </a:xfrm>
        </p:spPr>
        <p:txBody>
          <a:bodyPr>
            <a:normAutofit fontScale="90000"/>
          </a:bodyPr>
          <a:lstStyle/>
          <a:p>
            <a:r>
              <a:rPr lang="es-ES" sz="3100" dirty="0" smtClean="0"/>
              <a:t>DISEÑO, </a:t>
            </a:r>
            <a:r>
              <a:rPr lang="es-ES" sz="3100" dirty="0"/>
              <a:t>CONSTRUCCIÓN E IMPLEMENTACIÓN DE UN MOLINO TRITURADOR PARA PRODUCIR DE 50 a 100 kg/h DE ESCAMA DE HASTA 20 </a:t>
            </a:r>
            <a:r>
              <a:rPr lang="es-ES" sz="3100" dirty="0" smtClean="0"/>
              <a:t>mm PARA PROCESAR PET</a:t>
            </a:r>
            <a:endParaRPr lang="es-EC" dirty="0"/>
          </a:p>
        </p:txBody>
      </p:sp>
      <p:sp>
        <p:nvSpPr>
          <p:cNvPr id="3" name="2 Subtítulo"/>
          <p:cNvSpPr>
            <a:spLocks noGrp="1"/>
          </p:cNvSpPr>
          <p:nvPr>
            <p:ph type="subTitle" idx="1"/>
          </p:nvPr>
        </p:nvSpPr>
        <p:spPr>
          <a:xfrm>
            <a:off x="2555776" y="4365104"/>
            <a:ext cx="6400800" cy="1752600"/>
          </a:xfrm>
        </p:spPr>
        <p:txBody>
          <a:bodyPr/>
          <a:lstStyle/>
          <a:p>
            <a:pPr algn="r"/>
            <a:endParaRPr lang="es-EC" dirty="0" smtClean="0"/>
          </a:p>
          <a:p>
            <a:pPr algn="r"/>
            <a:r>
              <a:rPr lang="es-EC" dirty="0" smtClean="0"/>
              <a:t>ALEJANDRO MUÑOZ</a:t>
            </a:r>
          </a:p>
          <a:p>
            <a:pPr algn="r"/>
            <a:r>
              <a:rPr lang="es-EC" dirty="0" smtClean="0"/>
              <a:t>GUILLERMO SANUNGA</a:t>
            </a:r>
            <a:endParaRPr lang="es-EC"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CARACTERIZACIÓN DEL RECICLADO DE PET</a:t>
            </a:r>
            <a:endParaRPr lang="es-EC" sz="3200" b="1" dirty="0"/>
          </a:p>
        </p:txBody>
      </p:sp>
      <p:sp>
        <p:nvSpPr>
          <p:cNvPr id="8" name="7 CuadroTexto"/>
          <p:cNvSpPr txBox="1"/>
          <p:nvPr/>
        </p:nvSpPr>
        <p:spPr>
          <a:xfrm>
            <a:off x="611560" y="2274838"/>
            <a:ext cx="8064896" cy="2308324"/>
          </a:xfrm>
          <a:prstGeom prst="rect">
            <a:avLst/>
          </a:prstGeom>
          <a:noFill/>
        </p:spPr>
        <p:txBody>
          <a:bodyPr wrap="square" rtlCol="0">
            <a:spAutoFit/>
          </a:bodyPr>
          <a:lstStyle/>
          <a:p>
            <a:pPr algn="just">
              <a:buFont typeface="Arial" pitchFamily="34" charset="0"/>
              <a:buChar char="•"/>
            </a:pPr>
            <a:r>
              <a:rPr lang="es-ES" sz="2000" dirty="0" smtClean="0"/>
              <a:t> </a:t>
            </a:r>
            <a:r>
              <a:rPr lang="es-EC" sz="2400" dirty="0" smtClean="0"/>
              <a:t>El PET posee gran estabilidad dimensional, rigidez, buenas propiedades mecánicas y resistencia a la abrasión. En cuanto a su procesamiento tiene buena calidad de moldeado, siendo este posible mediante extrusión e inyección, debido a que tiene tendencia de absorber agua y sufrir procesos de hidrólisis su transformación es compleja.</a:t>
            </a:r>
            <a:endParaRPr lang="es-ES" sz="2200" dirty="0" smtClean="0"/>
          </a:p>
        </p:txBody>
      </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3" cstate="print"/>
          <a:srcRect b="21902"/>
          <a:stretch>
            <a:fillRect/>
          </a:stretch>
        </p:blipFill>
        <p:spPr>
          <a:xfrm>
            <a:off x="0" y="-27384"/>
            <a:ext cx="9108824" cy="6858000"/>
          </a:xfrm>
          <a:prstGeom prst="rect">
            <a:avLst/>
          </a:prstGeom>
        </p:spPr>
      </p:pic>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1366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14692"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114691" name="Object 3"/>
          <p:cNvGraphicFramePr>
            <a:graphicFrameLocks noChangeAspect="1"/>
          </p:cNvGraphicFramePr>
          <p:nvPr/>
        </p:nvGraphicFramePr>
        <p:xfrm>
          <a:off x="827584" y="144016"/>
          <a:ext cx="3909001" cy="5517232"/>
        </p:xfrm>
        <a:graphic>
          <a:graphicData uri="http://schemas.openxmlformats.org/presentationml/2006/ole">
            <p:oleObj spid="_x0000_s114691" r:id="rId4" imgW="7027933" imgH="9880870" progId="">
              <p:embed/>
            </p:oleObj>
          </a:graphicData>
        </a:graphic>
      </p:graphicFrame>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3" cstate="print"/>
          <a:srcRect b="21902"/>
          <a:stretch>
            <a:fillRect/>
          </a:stretch>
        </p:blipFill>
        <p:spPr>
          <a:xfrm>
            <a:off x="0" y="-27384"/>
            <a:ext cx="9108824" cy="6858000"/>
          </a:xfrm>
          <a:prstGeom prst="rect">
            <a:avLst/>
          </a:prstGeom>
        </p:spPr>
      </p:pic>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1366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14692"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16740"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116739" name="Object 3"/>
          <p:cNvGraphicFramePr>
            <a:graphicFrameLocks noChangeAspect="1"/>
          </p:cNvGraphicFramePr>
          <p:nvPr/>
        </p:nvGraphicFramePr>
        <p:xfrm>
          <a:off x="2159732" y="188641"/>
          <a:ext cx="4824536" cy="5655428"/>
        </p:xfrm>
        <a:graphic>
          <a:graphicData uri="http://schemas.openxmlformats.org/presentationml/2006/ole">
            <p:oleObj spid="_x0000_s116739" r:id="rId4" imgW="6821316" imgH="9574989" progId="">
              <p:embed/>
            </p:oleObj>
          </a:graphicData>
        </a:graphic>
      </p:graphicFrame>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PRUEBAS DE PRODUCCIÓN Y RESULTADOS </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463" name="462 Tabla"/>
          <p:cNvGraphicFramePr>
            <a:graphicFrameLocks noGrp="1"/>
          </p:cNvGraphicFramePr>
          <p:nvPr/>
        </p:nvGraphicFramePr>
        <p:xfrm>
          <a:off x="251520" y="1340768"/>
          <a:ext cx="4248471" cy="3456389"/>
        </p:xfrm>
        <a:graphic>
          <a:graphicData uri="http://schemas.openxmlformats.org/drawingml/2006/table">
            <a:tbl>
              <a:tblPr/>
              <a:tblGrid>
                <a:gridCol w="1551490"/>
                <a:gridCol w="869994"/>
                <a:gridCol w="956993"/>
                <a:gridCol w="869994"/>
              </a:tblGrid>
              <a:tr h="230426">
                <a:tc gridSpan="4">
                  <a:txBody>
                    <a:bodyPr/>
                    <a:lstStyle/>
                    <a:p>
                      <a:pPr algn="ctr">
                        <a:lnSpc>
                          <a:spcPct val="150000"/>
                        </a:lnSpc>
                        <a:spcAft>
                          <a:spcPts val="0"/>
                        </a:spcAft>
                      </a:pPr>
                      <a:r>
                        <a:rPr lang="es-ES" sz="1000" b="1" dirty="0">
                          <a:solidFill>
                            <a:schemeClr val="tx1"/>
                          </a:solidFill>
                          <a:latin typeface="Arial"/>
                          <a:ea typeface="Times New Roman"/>
                          <a:cs typeface="Times New Roman"/>
                        </a:rPr>
                        <a:t>RESULTADOS</a:t>
                      </a:r>
                      <a:endParaRPr lang="es-EC" sz="11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endParaRPr lang="es-EC"/>
                    </a:p>
                  </a:txBody>
                  <a:tcPr/>
                </a:tc>
                <a:tc hMerge="1">
                  <a:txBody>
                    <a:bodyPr/>
                    <a:lstStyle/>
                    <a:p>
                      <a:endParaRPr lang="es-EC"/>
                    </a:p>
                  </a:txBody>
                  <a:tcPr/>
                </a:tc>
                <a:tc hMerge="1">
                  <a:txBody>
                    <a:bodyPr/>
                    <a:lstStyle/>
                    <a:p>
                      <a:endParaRPr lang="es-EC"/>
                    </a:p>
                  </a:txBody>
                  <a:tcPr/>
                </a:tc>
              </a:tr>
              <a:tr h="460851">
                <a:tc>
                  <a:txBody>
                    <a:bodyPr/>
                    <a:lstStyle/>
                    <a:p>
                      <a:pPr algn="ctr">
                        <a:lnSpc>
                          <a:spcPct val="150000"/>
                        </a:lnSpc>
                        <a:spcAft>
                          <a:spcPts val="0"/>
                        </a:spcAft>
                      </a:pPr>
                      <a:r>
                        <a:rPr lang="es-ES" sz="1000" b="1" dirty="0">
                          <a:solidFill>
                            <a:schemeClr val="tx1"/>
                          </a:solidFill>
                          <a:latin typeface="Arial"/>
                          <a:ea typeface="Times New Roman"/>
                          <a:cs typeface="Times New Roman"/>
                        </a:rPr>
                        <a:t>NÚMERO DE PRUEBAS</a:t>
                      </a:r>
                      <a:endParaRPr lang="es-EC" sz="11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S" sz="1000" b="1">
                          <a:solidFill>
                            <a:schemeClr val="tx1"/>
                          </a:solidFill>
                          <a:latin typeface="Arial"/>
                          <a:ea typeface="Times New Roman"/>
                          <a:cs typeface="Times New Roman"/>
                        </a:rPr>
                        <a:t>TIEMPO</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S" sz="1000" b="1">
                          <a:solidFill>
                            <a:schemeClr val="tx1"/>
                          </a:solidFill>
                          <a:latin typeface="Arial"/>
                          <a:ea typeface="Times New Roman"/>
                          <a:cs typeface="Times New Roman"/>
                        </a:rPr>
                        <a:t>CAPACIDAD</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S" sz="1000" b="1">
                          <a:solidFill>
                            <a:schemeClr val="tx1"/>
                          </a:solidFill>
                          <a:latin typeface="Arial"/>
                          <a:ea typeface="Times New Roman"/>
                          <a:cs typeface="Times New Roman"/>
                        </a:rPr>
                        <a:t>TAMAÑO</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230426">
                <a:tc>
                  <a:txBody>
                    <a:bodyPr/>
                    <a:lstStyle/>
                    <a:p>
                      <a:pPr algn="ctr">
                        <a:lnSpc>
                          <a:spcPct val="150000"/>
                        </a:lnSpc>
                        <a:spcAft>
                          <a:spcPts val="0"/>
                        </a:spcAft>
                      </a:pPr>
                      <a:r>
                        <a:rPr lang="es-ES" sz="1000" b="1" dirty="0">
                          <a:solidFill>
                            <a:schemeClr val="tx1"/>
                          </a:solidFill>
                          <a:latin typeface="Arial"/>
                          <a:ea typeface="Times New Roman"/>
                          <a:cs typeface="Times New Roman"/>
                        </a:rPr>
                        <a:t> </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000" b="1">
                          <a:solidFill>
                            <a:schemeClr val="tx1"/>
                          </a:solidFill>
                          <a:latin typeface="Arial"/>
                          <a:ea typeface="Times New Roman"/>
                          <a:cs typeface="Times New Roman"/>
                        </a:rPr>
                        <a:t>min</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000" b="1">
                          <a:solidFill>
                            <a:schemeClr val="tx1"/>
                          </a:solidFill>
                          <a:latin typeface="Arial"/>
                          <a:ea typeface="Times New Roman"/>
                          <a:cs typeface="Times New Roman"/>
                        </a:rPr>
                        <a:t>kg</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000" b="1">
                          <a:solidFill>
                            <a:schemeClr val="tx1"/>
                          </a:solidFill>
                          <a:latin typeface="Arial"/>
                          <a:ea typeface="Times New Roman"/>
                          <a:cs typeface="Times New Roman"/>
                        </a:rPr>
                        <a:t>mm</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r>
              <a:tr h="230426">
                <a:tc>
                  <a:txBody>
                    <a:bodyPr/>
                    <a:lstStyle/>
                    <a:p>
                      <a:pPr algn="ctr">
                        <a:lnSpc>
                          <a:spcPct val="150000"/>
                        </a:lnSpc>
                        <a:spcAft>
                          <a:spcPts val="0"/>
                        </a:spcAft>
                      </a:pPr>
                      <a:r>
                        <a:rPr lang="es-ES" sz="1000" b="1">
                          <a:solidFill>
                            <a:schemeClr val="tx1"/>
                          </a:solidFill>
                          <a:latin typeface="Arial"/>
                          <a:ea typeface="Times New Roman"/>
                          <a:cs typeface="Times New Roman"/>
                        </a:rPr>
                        <a:t>1</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000" dirty="0">
                          <a:solidFill>
                            <a:schemeClr val="tx1"/>
                          </a:solidFill>
                          <a:latin typeface="Arial"/>
                          <a:ea typeface="Times New Roman"/>
                          <a:cs typeface="Times New Roman"/>
                        </a:rPr>
                        <a:t>5</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000">
                          <a:solidFill>
                            <a:schemeClr val="tx1"/>
                          </a:solidFill>
                          <a:latin typeface="Arial"/>
                          <a:ea typeface="Times New Roman"/>
                          <a:cs typeface="Times New Roman"/>
                        </a:rPr>
                        <a:t>5.4</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000">
                          <a:solidFill>
                            <a:schemeClr val="tx1"/>
                          </a:solidFill>
                          <a:latin typeface="Arial"/>
                          <a:ea typeface="Times New Roman"/>
                          <a:cs typeface="Times New Roman"/>
                        </a:rPr>
                        <a:t>0-20</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r>
              <a:tr h="230426">
                <a:tc>
                  <a:txBody>
                    <a:bodyPr/>
                    <a:lstStyle/>
                    <a:p>
                      <a:pPr algn="ctr">
                        <a:lnSpc>
                          <a:spcPct val="150000"/>
                        </a:lnSpc>
                        <a:spcAft>
                          <a:spcPts val="0"/>
                        </a:spcAft>
                      </a:pPr>
                      <a:r>
                        <a:rPr lang="es-ES" sz="1000" b="1">
                          <a:solidFill>
                            <a:schemeClr val="tx1"/>
                          </a:solidFill>
                          <a:latin typeface="Arial"/>
                          <a:ea typeface="Times New Roman"/>
                          <a:cs typeface="Times New Roman"/>
                        </a:rPr>
                        <a:t>2</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000" dirty="0">
                          <a:solidFill>
                            <a:schemeClr val="tx1"/>
                          </a:solidFill>
                          <a:latin typeface="Arial"/>
                          <a:ea typeface="Times New Roman"/>
                          <a:cs typeface="Times New Roman"/>
                        </a:rPr>
                        <a:t>5</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000">
                          <a:solidFill>
                            <a:schemeClr val="tx1"/>
                          </a:solidFill>
                          <a:latin typeface="Arial"/>
                          <a:ea typeface="Times New Roman"/>
                          <a:cs typeface="Times New Roman"/>
                        </a:rPr>
                        <a:t>5.5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000">
                          <a:solidFill>
                            <a:schemeClr val="tx1"/>
                          </a:solidFill>
                          <a:latin typeface="Arial"/>
                          <a:ea typeface="Times New Roman"/>
                          <a:cs typeface="Times New Roman"/>
                        </a:rPr>
                        <a:t>0-20</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r>
              <a:tr h="230426">
                <a:tc>
                  <a:txBody>
                    <a:bodyPr/>
                    <a:lstStyle/>
                    <a:p>
                      <a:pPr algn="ctr">
                        <a:lnSpc>
                          <a:spcPct val="150000"/>
                        </a:lnSpc>
                        <a:spcAft>
                          <a:spcPts val="0"/>
                        </a:spcAft>
                      </a:pPr>
                      <a:r>
                        <a:rPr lang="es-ES" sz="1000" b="1">
                          <a:solidFill>
                            <a:schemeClr val="tx1"/>
                          </a:solidFill>
                          <a:latin typeface="Arial"/>
                          <a:ea typeface="Times New Roman"/>
                          <a:cs typeface="Times New Roman"/>
                        </a:rPr>
                        <a:t>3</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000">
                          <a:solidFill>
                            <a:schemeClr val="tx1"/>
                          </a:solidFill>
                          <a:latin typeface="Arial"/>
                          <a:ea typeface="Times New Roman"/>
                          <a:cs typeface="Times New Roman"/>
                        </a:rPr>
                        <a:t>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000" dirty="0">
                          <a:solidFill>
                            <a:schemeClr val="tx1"/>
                          </a:solidFill>
                          <a:latin typeface="Arial"/>
                          <a:ea typeface="Times New Roman"/>
                          <a:cs typeface="Times New Roman"/>
                        </a:rPr>
                        <a:t>5.45</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000">
                          <a:solidFill>
                            <a:schemeClr val="tx1"/>
                          </a:solidFill>
                          <a:latin typeface="Arial"/>
                          <a:ea typeface="Times New Roman"/>
                          <a:cs typeface="Times New Roman"/>
                        </a:rPr>
                        <a:t>0-20</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r>
              <a:tr h="230426">
                <a:tc>
                  <a:txBody>
                    <a:bodyPr/>
                    <a:lstStyle/>
                    <a:p>
                      <a:pPr algn="ctr">
                        <a:lnSpc>
                          <a:spcPct val="150000"/>
                        </a:lnSpc>
                        <a:spcAft>
                          <a:spcPts val="0"/>
                        </a:spcAft>
                      </a:pPr>
                      <a:r>
                        <a:rPr lang="es-ES" sz="1000" b="1">
                          <a:solidFill>
                            <a:schemeClr val="tx1"/>
                          </a:solidFill>
                          <a:latin typeface="Arial"/>
                          <a:ea typeface="Times New Roman"/>
                          <a:cs typeface="Times New Roman"/>
                        </a:rPr>
                        <a:t>4</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000">
                          <a:solidFill>
                            <a:schemeClr val="tx1"/>
                          </a:solidFill>
                          <a:latin typeface="Arial"/>
                          <a:ea typeface="Times New Roman"/>
                          <a:cs typeface="Times New Roman"/>
                        </a:rPr>
                        <a:t>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000" dirty="0">
                          <a:solidFill>
                            <a:schemeClr val="tx1"/>
                          </a:solidFill>
                          <a:latin typeface="Arial"/>
                          <a:ea typeface="Times New Roman"/>
                          <a:cs typeface="Times New Roman"/>
                        </a:rPr>
                        <a:t>5</a:t>
                      </a:r>
                      <a:r>
                        <a:rPr lang="en-US" sz="1000" dirty="0">
                          <a:solidFill>
                            <a:schemeClr val="tx1"/>
                          </a:solidFill>
                          <a:latin typeface="Arial"/>
                          <a:ea typeface="Times New Roman"/>
                          <a:cs typeface="Times New Roman"/>
                        </a:rPr>
                        <a:t>.6</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n-US" sz="1000">
                          <a:solidFill>
                            <a:schemeClr val="tx1"/>
                          </a:solidFill>
                          <a:latin typeface="Arial"/>
                          <a:ea typeface="Times New Roman"/>
                          <a:cs typeface="Times New Roman"/>
                        </a:rPr>
                        <a:t>0-20</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r>
              <a:tr h="230426">
                <a:tc>
                  <a:txBody>
                    <a:bodyPr/>
                    <a:lstStyle/>
                    <a:p>
                      <a:pPr algn="ctr">
                        <a:lnSpc>
                          <a:spcPct val="150000"/>
                        </a:lnSpc>
                        <a:spcAft>
                          <a:spcPts val="0"/>
                        </a:spcAft>
                      </a:pPr>
                      <a:r>
                        <a:rPr lang="en-US" sz="1000" b="1">
                          <a:solidFill>
                            <a:schemeClr val="tx1"/>
                          </a:solidFill>
                          <a:latin typeface="Arial"/>
                          <a:ea typeface="Times New Roman"/>
                          <a:cs typeface="Times New Roman"/>
                        </a:rPr>
                        <a:t>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n-US" sz="1000">
                          <a:solidFill>
                            <a:schemeClr val="tx1"/>
                          </a:solidFill>
                          <a:latin typeface="Arial"/>
                          <a:ea typeface="Times New Roman"/>
                          <a:cs typeface="Times New Roman"/>
                        </a:rPr>
                        <a:t>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n-US" sz="1000" dirty="0">
                          <a:solidFill>
                            <a:schemeClr val="tx1"/>
                          </a:solidFill>
                          <a:latin typeface="Arial"/>
                          <a:ea typeface="Times New Roman"/>
                          <a:cs typeface="Times New Roman"/>
                        </a:rPr>
                        <a:t>5.62</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n-US" sz="1000">
                          <a:solidFill>
                            <a:schemeClr val="tx1"/>
                          </a:solidFill>
                          <a:latin typeface="Arial"/>
                          <a:ea typeface="Times New Roman"/>
                          <a:cs typeface="Times New Roman"/>
                        </a:rPr>
                        <a:t>0-20</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r>
              <a:tr h="230426">
                <a:tc>
                  <a:txBody>
                    <a:bodyPr/>
                    <a:lstStyle/>
                    <a:p>
                      <a:pPr algn="ctr">
                        <a:lnSpc>
                          <a:spcPct val="150000"/>
                        </a:lnSpc>
                        <a:spcAft>
                          <a:spcPts val="0"/>
                        </a:spcAft>
                      </a:pPr>
                      <a:r>
                        <a:rPr lang="en-US" sz="1000" b="1">
                          <a:solidFill>
                            <a:schemeClr val="tx1"/>
                          </a:solidFill>
                          <a:latin typeface="Arial"/>
                          <a:ea typeface="Times New Roman"/>
                          <a:cs typeface="Times New Roman"/>
                        </a:rPr>
                        <a:t>6</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n-US" sz="1000">
                          <a:solidFill>
                            <a:schemeClr val="tx1"/>
                          </a:solidFill>
                          <a:latin typeface="Arial"/>
                          <a:ea typeface="Times New Roman"/>
                          <a:cs typeface="Times New Roman"/>
                        </a:rPr>
                        <a:t>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n-US" sz="1000" dirty="0">
                          <a:solidFill>
                            <a:schemeClr val="tx1"/>
                          </a:solidFill>
                          <a:latin typeface="Arial"/>
                          <a:ea typeface="Times New Roman"/>
                          <a:cs typeface="Times New Roman"/>
                        </a:rPr>
                        <a:t>5.47</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n-US" sz="1000">
                          <a:solidFill>
                            <a:schemeClr val="tx1"/>
                          </a:solidFill>
                          <a:latin typeface="Arial"/>
                          <a:ea typeface="Times New Roman"/>
                          <a:cs typeface="Times New Roman"/>
                        </a:rPr>
                        <a:t>0-20</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r>
              <a:tr h="230426">
                <a:tc>
                  <a:txBody>
                    <a:bodyPr/>
                    <a:lstStyle/>
                    <a:p>
                      <a:pPr algn="ctr">
                        <a:lnSpc>
                          <a:spcPct val="150000"/>
                        </a:lnSpc>
                        <a:spcAft>
                          <a:spcPts val="0"/>
                        </a:spcAft>
                      </a:pPr>
                      <a:r>
                        <a:rPr lang="en-US" sz="1000" b="1">
                          <a:solidFill>
                            <a:schemeClr val="tx1"/>
                          </a:solidFill>
                          <a:latin typeface="Arial"/>
                          <a:ea typeface="Times New Roman"/>
                          <a:cs typeface="Times New Roman"/>
                        </a:rPr>
                        <a:t>7</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n-US" sz="1000">
                          <a:solidFill>
                            <a:schemeClr val="tx1"/>
                          </a:solidFill>
                          <a:latin typeface="Arial"/>
                          <a:ea typeface="Times New Roman"/>
                          <a:cs typeface="Times New Roman"/>
                        </a:rPr>
                        <a:t>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n-US" sz="1000" dirty="0">
                          <a:solidFill>
                            <a:schemeClr val="tx1"/>
                          </a:solidFill>
                          <a:latin typeface="Arial"/>
                          <a:ea typeface="Times New Roman"/>
                          <a:cs typeface="Times New Roman"/>
                        </a:rPr>
                        <a:t>5.43</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n-US" sz="1000" dirty="0">
                          <a:solidFill>
                            <a:schemeClr val="tx1"/>
                          </a:solidFill>
                          <a:latin typeface="Arial"/>
                          <a:ea typeface="Times New Roman"/>
                          <a:cs typeface="Times New Roman"/>
                        </a:rPr>
                        <a:t>0-20</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r>
              <a:tr h="230426">
                <a:tc>
                  <a:txBody>
                    <a:bodyPr/>
                    <a:lstStyle/>
                    <a:p>
                      <a:pPr algn="ctr">
                        <a:lnSpc>
                          <a:spcPct val="150000"/>
                        </a:lnSpc>
                        <a:spcAft>
                          <a:spcPts val="0"/>
                        </a:spcAft>
                      </a:pPr>
                      <a:r>
                        <a:rPr lang="en-US" sz="1000" b="1">
                          <a:solidFill>
                            <a:schemeClr val="tx1"/>
                          </a:solidFill>
                          <a:latin typeface="Arial"/>
                          <a:ea typeface="Times New Roman"/>
                          <a:cs typeface="Times New Roman"/>
                        </a:rPr>
                        <a:t>8</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n-US" sz="1000">
                          <a:solidFill>
                            <a:schemeClr val="tx1"/>
                          </a:solidFill>
                          <a:latin typeface="Arial"/>
                          <a:ea typeface="Times New Roman"/>
                          <a:cs typeface="Times New Roman"/>
                        </a:rPr>
                        <a:t>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n-US" sz="1000">
                          <a:solidFill>
                            <a:schemeClr val="tx1"/>
                          </a:solidFill>
                          <a:latin typeface="Arial"/>
                          <a:ea typeface="Times New Roman"/>
                          <a:cs typeface="Times New Roman"/>
                        </a:rPr>
                        <a:t>5.53</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n-US" sz="1000" dirty="0">
                          <a:solidFill>
                            <a:schemeClr val="tx1"/>
                          </a:solidFill>
                          <a:latin typeface="Arial"/>
                          <a:ea typeface="Times New Roman"/>
                          <a:cs typeface="Times New Roman"/>
                        </a:rPr>
                        <a:t>0-20</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r>
              <a:tr h="230426">
                <a:tc>
                  <a:txBody>
                    <a:bodyPr/>
                    <a:lstStyle/>
                    <a:p>
                      <a:pPr algn="ctr">
                        <a:lnSpc>
                          <a:spcPct val="150000"/>
                        </a:lnSpc>
                        <a:spcAft>
                          <a:spcPts val="0"/>
                        </a:spcAft>
                      </a:pPr>
                      <a:r>
                        <a:rPr lang="en-US" sz="1000" b="1">
                          <a:solidFill>
                            <a:schemeClr val="tx1"/>
                          </a:solidFill>
                          <a:latin typeface="Arial"/>
                          <a:ea typeface="Times New Roman"/>
                          <a:cs typeface="Times New Roman"/>
                        </a:rPr>
                        <a:t>9</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n-US" sz="1000">
                          <a:solidFill>
                            <a:schemeClr val="tx1"/>
                          </a:solidFill>
                          <a:latin typeface="Arial"/>
                          <a:ea typeface="Times New Roman"/>
                          <a:cs typeface="Times New Roman"/>
                        </a:rPr>
                        <a:t>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n-US" sz="1000">
                          <a:solidFill>
                            <a:schemeClr val="tx1"/>
                          </a:solidFill>
                          <a:latin typeface="Arial"/>
                          <a:ea typeface="Times New Roman"/>
                          <a:cs typeface="Times New Roman"/>
                        </a:rPr>
                        <a:t>5.57</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n-US" sz="1000" dirty="0">
                          <a:solidFill>
                            <a:schemeClr val="tx1"/>
                          </a:solidFill>
                          <a:latin typeface="Arial"/>
                          <a:ea typeface="Times New Roman"/>
                          <a:cs typeface="Times New Roman"/>
                        </a:rPr>
                        <a:t>0-20</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r>
              <a:tr h="230426">
                <a:tc>
                  <a:txBody>
                    <a:bodyPr/>
                    <a:lstStyle/>
                    <a:p>
                      <a:pPr algn="ctr">
                        <a:lnSpc>
                          <a:spcPct val="150000"/>
                        </a:lnSpc>
                        <a:spcAft>
                          <a:spcPts val="0"/>
                        </a:spcAft>
                      </a:pPr>
                      <a:r>
                        <a:rPr lang="en-US" sz="1000" b="1">
                          <a:solidFill>
                            <a:schemeClr val="tx1"/>
                          </a:solidFill>
                          <a:latin typeface="Arial"/>
                          <a:ea typeface="Times New Roman"/>
                          <a:cs typeface="Times New Roman"/>
                        </a:rPr>
                        <a:t>10</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n-US" sz="1000">
                          <a:solidFill>
                            <a:schemeClr val="tx1"/>
                          </a:solidFill>
                          <a:latin typeface="Arial"/>
                          <a:ea typeface="Times New Roman"/>
                          <a:cs typeface="Times New Roman"/>
                        </a:rPr>
                        <a:t>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n-US" sz="1000">
                          <a:solidFill>
                            <a:schemeClr val="tx1"/>
                          </a:solidFill>
                          <a:latin typeface="Arial"/>
                          <a:ea typeface="Times New Roman"/>
                          <a:cs typeface="Times New Roman"/>
                        </a:rPr>
                        <a:t>5.63</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n-US" sz="1000" dirty="0">
                          <a:solidFill>
                            <a:schemeClr val="tx1"/>
                          </a:solidFill>
                          <a:latin typeface="Arial"/>
                          <a:ea typeface="Times New Roman"/>
                          <a:cs typeface="Times New Roman"/>
                        </a:rPr>
                        <a:t>0-20</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r>
              <a:tr h="230426">
                <a:tc>
                  <a:txBody>
                    <a:bodyPr/>
                    <a:lstStyle/>
                    <a:p>
                      <a:pPr algn="ctr">
                        <a:lnSpc>
                          <a:spcPct val="150000"/>
                        </a:lnSpc>
                        <a:spcAft>
                          <a:spcPts val="0"/>
                        </a:spcAft>
                      </a:pPr>
                      <a:r>
                        <a:rPr lang="en-US" sz="1000" b="1">
                          <a:solidFill>
                            <a:schemeClr val="tx1"/>
                          </a:solidFill>
                          <a:latin typeface="Arial"/>
                          <a:ea typeface="Times New Roman"/>
                          <a:cs typeface="Times New Roman"/>
                        </a:rPr>
                        <a:t>PROMEDIO</a:t>
                      </a:r>
                      <a:endParaRPr lang="es-EC" sz="11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n-US" sz="1000" b="1">
                          <a:solidFill>
                            <a:schemeClr val="tx1"/>
                          </a:solidFill>
                          <a:latin typeface="Arial"/>
                          <a:ea typeface="Times New Roman"/>
                          <a:cs typeface="Times New Roman"/>
                        </a:rPr>
                        <a:t>5</a:t>
                      </a:r>
                      <a:endParaRPr lang="es-EC" sz="11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n-US" sz="1000" b="1">
                          <a:solidFill>
                            <a:schemeClr val="tx1"/>
                          </a:solidFill>
                          <a:latin typeface="Arial"/>
                          <a:ea typeface="Times New Roman"/>
                          <a:cs typeface="Times New Roman"/>
                        </a:rPr>
                        <a:t>5.52</a:t>
                      </a:r>
                      <a:endParaRPr lang="es-EC" sz="11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n-US" sz="1000" b="1" dirty="0">
                          <a:solidFill>
                            <a:schemeClr val="tx1"/>
                          </a:solidFill>
                          <a:latin typeface="Arial"/>
                          <a:ea typeface="Times New Roman"/>
                          <a:cs typeface="Times New Roman"/>
                        </a:rPr>
                        <a:t>0-20</a:t>
                      </a:r>
                      <a:endParaRPr lang="es-EC" sz="1100" dirty="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r>
            </a:tbl>
          </a:graphicData>
        </a:graphic>
      </p:graphicFrame>
      <p:pic>
        <p:nvPicPr>
          <p:cNvPr id="464" name="463 Imagen"/>
          <p:cNvPicPr/>
          <p:nvPr/>
        </p:nvPicPr>
        <p:blipFill>
          <a:blip r:embed="rId3" cstate="print">
            <a:extLst>
              <a:ext uri="{28A0092B-C50C-407E-A947-70E740481C1C}">
                <a14:useLocalDpi xmlns:lc="http://schemas.openxmlformats.org/drawingml/2006/lockedCanvas" xmlns:pic="http://schemas.openxmlformats.org/drawingml/2006/picture" xmlns:a14="http://schemas.microsoft.com/office/drawing/2010/main" xmlns:wps="http://schemas.microsoft.com/office/word/2010/wordprocessingShape" xmlns:wpi="http://schemas.microsoft.com/office/word/2010/wordprocessingInk" xmlns:wpg="http://schemas.microsoft.com/office/word/2010/wordprocessingGroup" xmlns:w14="http://schemas.microsoft.com/office/word/2010/wordml" xmlns:w="http://schemas.openxmlformats.org/wordprocessingml/2006/main" xmlns:w10="urn:schemas-microsoft-com:office:word" xmlns:wp14="http://schemas.microsoft.com/office/word/2010/wordprocessingDrawing" xmlns:v="urn:schemas-microsoft-com:vml" xmlns:o="urn:schemas-microsoft-com:office:office" xmlns:mc="http://schemas.openxmlformats.org/markup-compatibility/2006" xmlns:wpc="http://schemas.microsoft.com/office/word/2010/wordprocessingCanvas" xmlns="" xmlns:wne="http://schemas.microsoft.com/office/word/2006/wordml" xmlns:wp="http://schemas.openxmlformats.org/drawingml/2006/wordprocessingDrawing" xmlns:m="http://schemas.openxmlformats.org/officeDocument/2006/math" xmlns:ve="http://schemas.openxmlformats.org/markup-compatibility/2006" val="0"/>
              </a:ext>
            </a:extLst>
          </a:blip>
          <a:srcRect/>
          <a:stretch>
            <a:fillRect/>
          </a:stretch>
        </p:blipFill>
        <p:spPr bwMode="auto">
          <a:xfrm>
            <a:off x="4788024" y="1340768"/>
            <a:ext cx="1305946" cy="1383335"/>
          </a:xfrm>
          <a:prstGeom prst="rect">
            <a:avLst/>
          </a:prstGeom>
          <a:noFill/>
          <a:ln>
            <a:noFill/>
          </a:ln>
        </p:spPr>
      </p:pic>
      <p:pic>
        <p:nvPicPr>
          <p:cNvPr id="465" name="464 Imagen"/>
          <p:cNvPicPr/>
          <p:nvPr/>
        </p:nvPicPr>
        <p:blipFill>
          <a:blip r:embed="rId4" cstate="print">
            <a:extLst>
              <a:ext uri="{28A0092B-C50C-407E-A947-70E740481C1C}">
                <a14:useLocalDpi xmlns:lc="http://schemas.openxmlformats.org/drawingml/2006/lockedCanvas" xmlns:pic="http://schemas.openxmlformats.org/drawingml/2006/picture" xmlns:a14="http://schemas.microsoft.com/office/drawing/2010/main" xmlns:wps="http://schemas.microsoft.com/office/word/2010/wordprocessingShape" xmlns:wpi="http://schemas.microsoft.com/office/word/2010/wordprocessingInk" xmlns:wpg="http://schemas.microsoft.com/office/word/2010/wordprocessingGroup" xmlns:w14="http://schemas.microsoft.com/office/word/2010/wordml" xmlns:w="http://schemas.openxmlformats.org/wordprocessingml/2006/main" xmlns:w10="urn:schemas-microsoft-com:office:word" xmlns:wp14="http://schemas.microsoft.com/office/word/2010/wordprocessingDrawing" xmlns:v="urn:schemas-microsoft-com:vml" xmlns:o="urn:schemas-microsoft-com:office:office" xmlns:mc="http://schemas.openxmlformats.org/markup-compatibility/2006" xmlns:wpc="http://schemas.microsoft.com/office/word/2010/wordprocessingCanvas" xmlns="" xmlns:wne="http://schemas.microsoft.com/office/word/2006/wordml" xmlns:wp="http://schemas.openxmlformats.org/drawingml/2006/wordprocessingDrawing" xmlns:m="http://schemas.openxmlformats.org/officeDocument/2006/math" xmlns:ve="http://schemas.openxmlformats.org/markup-compatibility/2006" val="0"/>
              </a:ext>
            </a:extLst>
          </a:blip>
          <a:srcRect/>
          <a:stretch>
            <a:fillRect/>
          </a:stretch>
        </p:blipFill>
        <p:spPr bwMode="auto">
          <a:xfrm>
            <a:off x="6660232" y="1628800"/>
            <a:ext cx="2304256" cy="504056"/>
          </a:xfrm>
          <a:prstGeom prst="rect">
            <a:avLst/>
          </a:prstGeom>
          <a:noFill/>
          <a:ln>
            <a:noFill/>
          </a:ln>
        </p:spPr>
      </p:pic>
      <p:sp>
        <p:nvSpPr>
          <p:cNvPr id="466" name="465 CuadroTexto"/>
          <p:cNvSpPr txBox="1"/>
          <p:nvPr/>
        </p:nvSpPr>
        <p:spPr>
          <a:xfrm>
            <a:off x="4644008" y="2996952"/>
            <a:ext cx="4320480" cy="1107996"/>
          </a:xfrm>
          <a:prstGeom prst="rect">
            <a:avLst/>
          </a:prstGeom>
          <a:noFill/>
        </p:spPr>
        <p:txBody>
          <a:bodyPr wrap="square" rtlCol="0">
            <a:spAutoFit/>
          </a:bodyPr>
          <a:lstStyle/>
          <a:p>
            <a:r>
              <a:rPr lang="es-EC" dirty="0" smtClean="0"/>
              <a:t> </a:t>
            </a:r>
            <a:r>
              <a:rPr lang="es-ES" sz="1600" dirty="0" smtClean="0"/>
              <a:t>TIEMPO DE PRODUCCIÓN	   CAPACIDAD </a:t>
            </a:r>
            <a:endParaRPr lang="es-EC" sz="1600" dirty="0" smtClean="0"/>
          </a:p>
          <a:p>
            <a:r>
              <a:rPr lang="es-ES" sz="1600" b="1" dirty="0" smtClean="0"/>
              <a:t>	</a:t>
            </a:r>
            <a:r>
              <a:rPr lang="es-ES" sz="1600" dirty="0" smtClean="0"/>
              <a:t>(Min)	                            (Kg)</a:t>
            </a:r>
            <a:endParaRPr lang="es-EC" sz="1600" dirty="0" smtClean="0"/>
          </a:p>
          <a:p>
            <a:r>
              <a:rPr lang="es-ES" sz="1600" b="1" dirty="0" smtClean="0"/>
              <a:t>	   </a:t>
            </a:r>
            <a:r>
              <a:rPr lang="es-ES" sz="1600" dirty="0" smtClean="0"/>
              <a:t>5	                             5.52		  60	  	           X	</a:t>
            </a:r>
            <a:endParaRPr lang="es-EC" sz="1600" dirty="0"/>
          </a:p>
        </p:txBody>
      </p:sp>
      <p:sp>
        <p:nvSpPr>
          <p:cNvPr id="117763" name="Rectangle 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17762" name="Picture 2"/>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4932040" y="4437112"/>
            <a:ext cx="3505200" cy="466725"/>
          </a:xfrm>
          <a:prstGeom prst="rect">
            <a:avLst/>
          </a:prstGeom>
          <a:noFill/>
        </p:spPr>
      </p:pic>
      <p:sp>
        <p:nvSpPr>
          <p:cNvPr id="117764" name="Rectangle 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0"/>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PRUEBAS DE PORCENTAJE DE UTILIZACIÓN DE LA POTENCIA DEL MOTOR ELÉCTRICO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457" name="456 Tabla"/>
          <p:cNvGraphicFramePr>
            <a:graphicFrameLocks noGrp="1"/>
          </p:cNvGraphicFramePr>
          <p:nvPr/>
        </p:nvGraphicFramePr>
        <p:xfrm>
          <a:off x="755577" y="1250783"/>
          <a:ext cx="4176463" cy="4957679"/>
        </p:xfrm>
        <a:graphic>
          <a:graphicData uri="http://schemas.openxmlformats.org/drawingml/2006/table">
            <a:tbl>
              <a:tblPr/>
              <a:tblGrid>
                <a:gridCol w="796462"/>
                <a:gridCol w="740093"/>
                <a:gridCol w="1019324"/>
                <a:gridCol w="300630"/>
                <a:gridCol w="300630"/>
                <a:gridCol w="1019324"/>
              </a:tblGrid>
              <a:tr h="178580">
                <a:tc gridSpan="6">
                  <a:txBody>
                    <a:bodyPr/>
                    <a:lstStyle/>
                    <a:p>
                      <a:pPr algn="ctr">
                        <a:lnSpc>
                          <a:spcPct val="150000"/>
                        </a:lnSpc>
                        <a:spcAft>
                          <a:spcPts val="0"/>
                        </a:spcAft>
                      </a:pPr>
                      <a:r>
                        <a:rPr lang="es-EC" sz="700" b="1" dirty="0">
                          <a:solidFill>
                            <a:srgbClr val="000000"/>
                          </a:solidFill>
                          <a:latin typeface="Arial"/>
                          <a:ea typeface="Times New Roman"/>
                          <a:cs typeface="Times New Roman"/>
                        </a:rPr>
                        <a:t>HOJA DE PRUEBAS DE POTENCIA OCUPADA</a:t>
                      </a:r>
                      <a:endParaRPr lang="es-EC" sz="800" dirty="0">
                        <a:solidFill>
                          <a:srgbClr val="365F91"/>
                        </a:solidFill>
                        <a:latin typeface="Calibri"/>
                        <a:ea typeface="Calibri"/>
                        <a:cs typeface="Times New Roman"/>
                      </a:endParaRPr>
                    </a:p>
                  </a:txBody>
                  <a:tcPr marL="48687" marR="48687"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178580">
                <a:tc gridSpan="2">
                  <a:txBody>
                    <a:bodyPr/>
                    <a:lstStyle/>
                    <a:p>
                      <a:pPr>
                        <a:lnSpc>
                          <a:spcPct val="150000"/>
                        </a:lnSpc>
                        <a:spcAft>
                          <a:spcPts val="0"/>
                        </a:spcAft>
                      </a:pPr>
                      <a:r>
                        <a:rPr lang="es-EC" sz="800" b="1" dirty="0">
                          <a:solidFill>
                            <a:srgbClr val="000000"/>
                          </a:solidFill>
                          <a:latin typeface="Arial"/>
                          <a:ea typeface="Times New Roman"/>
                          <a:cs typeface="Times New Roman"/>
                        </a:rPr>
                        <a:t>Carga plena: 5 kg</a:t>
                      </a:r>
                      <a:endParaRPr lang="es-EC" sz="900" dirty="0">
                        <a:solidFill>
                          <a:srgbClr val="365F91"/>
                        </a:solidFill>
                        <a:latin typeface="Calibri"/>
                        <a:ea typeface="Calibri"/>
                        <a:cs typeface="Times New Roman"/>
                      </a:endParaRPr>
                    </a:p>
                  </a:txBody>
                  <a:tcPr marL="48687" marR="48687"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hMerge="1">
                  <a:txBody>
                    <a:bodyPr/>
                    <a:lstStyle/>
                    <a:p>
                      <a:endParaRPr lang="es-EC"/>
                    </a:p>
                  </a:txBody>
                  <a:tcPr/>
                </a:tc>
                <a:tc>
                  <a:txBody>
                    <a:bodyPr/>
                    <a:lstStyle/>
                    <a:p>
                      <a:endParaRPr lang="es-EC" sz="800">
                        <a:solidFill>
                          <a:srgbClr val="365F91"/>
                        </a:solidFill>
                        <a:latin typeface="Calibri"/>
                        <a:ea typeface="Times New Roman"/>
                      </a:endParaRPr>
                    </a:p>
                  </a:txBody>
                  <a:tcPr marL="48687" marR="48687"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endParaRPr lang="es-EC" sz="800">
                        <a:solidFill>
                          <a:srgbClr val="365F91"/>
                        </a:solidFill>
                        <a:latin typeface="Calibri"/>
                        <a:ea typeface="Times New Roman"/>
                      </a:endParaRPr>
                    </a:p>
                  </a:txBody>
                  <a:tcPr marL="48687" marR="48687"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endParaRPr lang="es-EC" sz="800">
                        <a:solidFill>
                          <a:srgbClr val="365F91"/>
                        </a:solidFill>
                        <a:latin typeface="Calibri"/>
                        <a:ea typeface="Times New Roman"/>
                      </a:endParaRPr>
                    </a:p>
                  </a:txBody>
                  <a:tcPr marL="48687" marR="48687"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nSpc>
                          <a:spcPct val="150000"/>
                        </a:lnSpc>
                        <a:spcAft>
                          <a:spcPts val="0"/>
                        </a:spcAft>
                      </a:pPr>
                      <a:r>
                        <a:rPr lang="es-EC" sz="700">
                          <a:solidFill>
                            <a:srgbClr val="000000"/>
                          </a:solidFill>
                          <a:latin typeface="Arial"/>
                          <a:ea typeface="Times New Roman"/>
                          <a:cs typeface="Times New Roman"/>
                        </a:rPr>
                        <a:t> </a:t>
                      </a:r>
                      <a:endParaRPr lang="es-EC" sz="800">
                        <a:solidFill>
                          <a:srgbClr val="365F91"/>
                        </a:solidFill>
                        <a:latin typeface="Calibri"/>
                        <a:ea typeface="Calibri"/>
                        <a:cs typeface="Times New Roman"/>
                      </a:endParaRPr>
                    </a:p>
                  </a:txBody>
                  <a:tcPr marL="48687" marR="48687"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178580">
                <a:tc>
                  <a:txBody>
                    <a:bodyPr/>
                    <a:lstStyle/>
                    <a:p>
                      <a:pPr>
                        <a:lnSpc>
                          <a:spcPct val="150000"/>
                        </a:lnSpc>
                        <a:spcAft>
                          <a:spcPts val="0"/>
                        </a:spcAft>
                      </a:pPr>
                      <a:r>
                        <a:rPr lang="es-EC" sz="700" b="1" dirty="0">
                          <a:solidFill>
                            <a:srgbClr val="000000"/>
                          </a:solidFill>
                          <a:latin typeface="Arial"/>
                          <a:ea typeface="Times New Roman"/>
                          <a:cs typeface="Times New Roman"/>
                        </a:rPr>
                        <a:t> </a:t>
                      </a:r>
                      <a:endParaRPr lang="es-EC" sz="800" dirty="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nSpc>
                          <a:spcPct val="150000"/>
                        </a:lnSpc>
                        <a:spcAft>
                          <a:spcPts val="0"/>
                        </a:spcAft>
                      </a:pPr>
                      <a:r>
                        <a:rPr lang="es-EC" sz="700" dirty="0">
                          <a:solidFill>
                            <a:srgbClr val="000000"/>
                          </a:solidFill>
                          <a:latin typeface="Arial"/>
                          <a:ea typeface="Times New Roman"/>
                          <a:cs typeface="Times New Roman"/>
                        </a:rPr>
                        <a:t> </a:t>
                      </a:r>
                      <a:endParaRPr lang="es-EC" sz="800" dirty="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nSpc>
                          <a:spcPct val="150000"/>
                        </a:lnSpc>
                        <a:spcAft>
                          <a:spcPts val="0"/>
                        </a:spcAft>
                      </a:pPr>
                      <a:r>
                        <a:rPr lang="es-EC" sz="700">
                          <a:solidFill>
                            <a:srgbClr val="000000"/>
                          </a:solidFill>
                          <a:latin typeface="Arial"/>
                          <a:ea typeface="Times New Roman"/>
                          <a:cs typeface="Times New Roman"/>
                        </a:rPr>
                        <a:t> </a:t>
                      </a:r>
                      <a:endParaRPr lang="es-EC" sz="8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nSpc>
                          <a:spcPct val="150000"/>
                        </a:lnSpc>
                        <a:spcAft>
                          <a:spcPts val="0"/>
                        </a:spcAft>
                      </a:pPr>
                      <a:r>
                        <a:rPr lang="es-EC" sz="700">
                          <a:solidFill>
                            <a:srgbClr val="000000"/>
                          </a:solidFill>
                          <a:latin typeface="Arial"/>
                          <a:ea typeface="Times New Roman"/>
                          <a:cs typeface="Times New Roman"/>
                        </a:rPr>
                        <a:t> </a:t>
                      </a:r>
                      <a:endParaRPr lang="es-EC" sz="8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nSpc>
                          <a:spcPct val="150000"/>
                        </a:lnSpc>
                        <a:spcAft>
                          <a:spcPts val="0"/>
                        </a:spcAft>
                      </a:pPr>
                      <a:r>
                        <a:rPr lang="es-EC" sz="700">
                          <a:solidFill>
                            <a:srgbClr val="000000"/>
                          </a:solidFill>
                          <a:latin typeface="Arial"/>
                          <a:ea typeface="Times New Roman"/>
                          <a:cs typeface="Times New Roman"/>
                        </a:rPr>
                        <a:t> </a:t>
                      </a:r>
                      <a:endParaRPr lang="es-EC" sz="8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nSpc>
                          <a:spcPct val="150000"/>
                        </a:lnSpc>
                        <a:spcAft>
                          <a:spcPts val="0"/>
                        </a:spcAft>
                      </a:pPr>
                      <a:r>
                        <a:rPr lang="es-EC" sz="700">
                          <a:solidFill>
                            <a:srgbClr val="000000"/>
                          </a:solidFill>
                          <a:latin typeface="Arial"/>
                          <a:ea typeface="Times New Roman"/>
                          <a:cs typeface="Times New Roman"/>
                        </a:rPr>
                        <a:t> </a:t>
                      </a:r>
                      <a:endParaRPr lang="es-EC" sz="800">
                        <a:solidFill>
                          <a:srgbClr val="365F91"/>
                        </a:solidFill>
                        <a:latin typeface="Calibri"/>
                        <a:ea typeface="Calibri"/>
                        <a:cs typeface="Times New Roman"/>
                      </a:endParaRPr>
                    </a:p>
                  </a:txBody>
                  <a:tcPr marL="48687" marR="48687" marT="0" marB="0">
                    <a:lnL>
                      <a:noFill/>
                    </a:lnL>
                    <a:lnR>
                      <a:noFill/>
                    </a:lnR>
                    <a:lnT>
                      <a:noFill/>
                    </a:lnT>
                    <a:lnB>
                      <a:noFill/>
                    </a:lnB>
                  </a:tcPr>
                </a:tc>
              </a:tr>
              <a:tr h="293897">
                <a:tc>
                  <a:txBody>
                    <a:bodyPr/>
                    <a:lstStyle/>
                    <a:p>
                      <a:pPr algn="ctr">
                        <a:lnSpc>
                          <a:spcPct val="150000"/>
                        </a:lnSpc>
                        <a:spcAft>
                          <a:spcPts val="0"/>
                        </a:spcAft>
                      </a:pPr>
                      <a:r>
                        <a:rPr lang="es-EC" sz="700" b="1">
                          <a:solidFill>
                            <a:srgbClr val="000000"/>
                          </a:solidFill>
                          <a:latin typeface="Arial"/>
                          <a:ea typeface="Times New Roman"/>
                          <a:cs typeface="Times New Roman"/>
                        </a:rPr>
                        <a:t>CARGA</a:t>
                      </a:r>
                      <a:endParaRPr lang="es-EC" sz="8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a:txBody>
                    <a:bodyPr/>
                    <a:lstStyle/>
                    <a:p>
                      <a:pPr algn="ctr">
                        <a:lnSpc>
                          <a:spcPct val="150000"/>
                        </a:lnSpc>
                        <a:spcAft>
                          <a:spcPts val="0"/>
                        </a:spcAft>
                      </a:pPr>
                      <a:r>
                        <a:rPr lang="es-EC" sz="700" b="1" dirty="0">
                          <a:solidFill>
                            <a:srgbClr val="000000"/>
                          </a:solidFill>
                          <a:latin typeface="Arial"/>
                          <a:ea typeface="Times New Roman"/>
                          <a:cs typeface="Times New Roman"/>
                        </a:rPr>
                        <a:t>VOLTAJE</a:t>
                      </a:r>
                      <a:endParaRPr lang="es-EC" sz="8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a:txBody>
                    <a:bodyPr/>
                    <a:lstStyle/>
                    <a:p>
                      <a:pPr algn="ctr">
                        <a:lnSpc>
                          <a:spcPct val="150000"/>
                        </a:lnSpc>
                        <a:spcAft>
                          <a:spcPts val="0"/>
                        </a:spcAft>
                      </a:pPr>
                      <a:r>
                        <a:rPr lang="es-EC" sz="700" b="1">
                          <a:solidFill>
                            <a:srgbClr val="000000"/>
                          </a:solidFill>
                          <a:latin typeface="Arial"/>
                          <a:ea typeface="Times New Roman"/>
                          <a:cs typeface="Times New Roman"/>
                        </a:rPr>
                        <a:t>AMPERAJE</a:t>
                      </a:r>
                      <a:endParaRPr lang="es-EC" sz="8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rowSpan="2" gridSpan="2">
                  <a:txBody>
                    <a:bodyPr/>
                    <a:lstStyle/>
                    <a:p>
                      <a:pPr algn="ctr">
                        <a:lnSpc>
                          <a:spcPct val="150000"/>
                        </a:lnSpc>
                        <a:spcAft>
                          <a:spcPts val="0"/>
                        </a:spcAft>
                      </a:pPr>
                      <a:r>
                        <a:rPr lang="es-EC" sz="700" b="1">
                          <a:solidFill>
                            <a:srgbClr val="000000"/>
                          </a:solidFill>
                          <a:latin typeface="Arial"/>
                          <a:ea typeface="Times New Roman"/>
                          <a:cs typeface="Times New Roman"/>
                        </a:rPr>
                        <a:t>FACTOR DE POTENCIA</a:t>
                      </a:r>
                      <a:endParaRPr lang="es-EC" sz="8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rowSpan="2" hMerge="1">
                  <a:txBody>
                    <a:bodyPr/>
                    <a:lstStyle/>
                    <a:p>
                      <a:endParaRPr lang="es-EC"/>
                    </a:p>
                  </a:txBody>
                  <a:tcPr/>
                </a:tc>
                <a:tc>
                  <a:txBody>
                    <a:bodyPr/>
                    <a:lstStyle/>
                    <a:p>
                      <a:pPr algn="ctr">
                        <a:lnSpc>
                          <a:spcPct val="150000"/>
                        </a:lnSpc>
                        <a:spcAft>
                          <a:spcPts val="0"/>
                        </a:spcAft>
                      </a:pPr>
                      <a:r>
                        <a:rPr lang="es-EC" sz="700" b="1">
                          <a:solidFill>
                            <a:srgbClr val="000000"/>
                          </a:solidFill>
                          <a:latin typeface="Arial"/>
                          <a:ea typeface="Times New Roman"/>
                          <a:cs typeface="Times New Roman"/>
                        </a:rPr>
                        <a:t>POTENCIA</a:t>
                      </a:r>
                      <a:endParaRPr lang="es-EC" sz="8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r>
              <a:tr h="420422">
                <a:tc>
                  <a:txBody>
                    <a:bodyPr/>
                    <a:lstStyle/>
                    <a:p>
                      <a:pPr algn="ctr">
                        <a:lnSpc>
                          <a:spcPct val="150000"/>
                        </a:lnSpc>
                        <a:spcAft>
                          <a:spcPts val="0"/>
                        </a:spcAft>
                      </a:pPr>
                      <a:r>
                        <a:rPr lang="es-EC" sz="700" b="1">
                          <a:solidFill>
                            <a:srgbClr val="000000"/>
                          </a:solidFill>
                          <a:latin typeface="Arial"/>
                          <a:ea typeface="Times New Roman"/>
                          <a:cs typeface="Times New Roman"/>
                        </a:rPr>
                        <a:t>(%)</a:t>
                      </a:r>
                      <a:endParaRPr lang="es-EC" sz="8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gn="ctr">
                        <a:lnSpc>
                          <a:spcPct val="150000"/>
                        </a:lnSpc>
                        <a:spcAft>
                          <a:spcPts val="0"/>
                        </a:spcAft>
                      </a:pPr>
                      <a:r>
                        <a:rPr lang="es-EC" sz="700" b="1" dirty="0">
                          <a:solidFill>
                            <a:srgbClr val="000000"/>
                          </a:solidFill>
                          <a:latin typeface="Arial"/>
                          <a:ea typeface="Times New Roman"/>
                          <a:cs typeface="Times New Roman"/>
                        </a:rPr>
                        <a:t>(v)</a:t>
                      </a:r>
                      <a:endParaRPr lang="es-EC" sz="800" dirty="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gn="ctr">
                        <a:lnSpc>
                          <a:spcPct val="150000"/>
                        </a:lnSpc>
                        <a:spcAft>
                          <a:spcPts val="0"/>
                        </a:spcAft>
                      </a:pPr>
                      <a:r>
                        <a:rPr lang="es-EC" sz="700" b="1" dirty="0">
                          <a:solidFill>
                            <a:srgbClr val="000000"/>
                          </a:solidFill>
                          <a:latin typeface="Arial"/>
                          <a:ea typeface="Times New Roman"/>
                          <a:cs typeface="Times New Roman"/>
                        </a:rPr>
                        <a:t>(A)</a:t>
                      </a:r>
                      <a:endParaRPr lang="es-EC" sz="800" dirty="0">
                        <a:solidFill>
                          <a:srgbClr val="365F91"/>
                        </a:solidFill>
                        <a:latin typeface="Calibri"/>
                        <a:ea typeface="Calibri"/>
                        <a:cs typeface="Times New Roman"/>
                      </a:endParaRPr>
                    </a:p>
                  </a:txBody>
                  <a:tcPr marL="48687" marR="48687" marT="0" marB="0">
                    <a:lnL>
                      <a:noFill/>
                    </a:lnL>
                    <a:lnR>
                      <a:noFill/>
                    </a:lnR>
                    <a:lnT>
                      <a:noFill/>
                    </a:lnT>
                    <a:lnB>
                      <a:noFill/>
                    </a:lnB>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700" b="1">
                          <a:solidFill>
                            <a:srgbClr val="000000"/>
                          </a:solidFill>
                          <a:latin typeface="Arial"/>
                          <a:ea typeface="Times New Roman"/>
                          <a:cs typeface="Times New Roman"/>
                        </a:rPr>
                        <a:t>(w)</a:t>
                      </a:r>
                      <a:endParaRPr lang="es-EC" sz="800">
                        <a:solidFill>
                          <a:srgbClr val="365F91"/>
                        </a:solidFill>
                        <a:latin typeface="Calibri"/>
                        <a:ea typeface="Calibri"/>
                        <a:cs typeface="Times New Roman"/>
                      </a:endParaRPr>
                    </a:p>
                  </a:txBody>
                  <a:tcPr marL="48687" marR="48687" marT="0" marB="0">
                    <a:lnL>
                      <a:noFill/>
                    </a:lnL>
                    <a:lnR>
                      <a:noFill/>
                    </a:lnR>
                    <a:lnT>
                      <a:noFill/>
                    </a:lnT>
                    <a:lnB>
                      <a:noFill/>
                    </a:lnB>
                  </a:tcPr>
                </a:tc>
              </a:tr>
              <a:tr h="178580">
                <a:tc rowSpan="3">
                  <a:txBody>
                    <a:bodyPr/>
                    <a:lstStyle/>
                    <a:p>
                      <a:pPr algn="ctr">
                        <a:lnSpc>
                          <a:spcPct val="150000"/>
                        </a:lnSpc>
                        <a:spcAft>
                          <a:spcPts val="0"/>
                        </a:spcAft>
                      </a:pPr>
                      <a:r>
                        <a:rPr lang="es-EC" sz="900" b="1" dirty="0">
                          <a:solidFill>
                            <a:srgbClr val="000000"/>
                          </a:solidFill>
                          <a:latin typeface="Arial"/>
                          <a:ea typeface="Times New Roman"/>
                          <a:cs typeface="Times New Roman"/>
                        </a:rPr>
                        <a:t>VACÍO</a:t>
                      </a:r>
                      <a:endParaRPr lang="es-EC" sz="1000" dirty="0">
                        <a:solidFill>
                          <a:srgbClr val="365F91"/>
                        </a:solidFill>
                        <a:latin typeface="Calibri"/>
                        <a:ea typeface="Calibri"/>
                        <a:cs typeface="Times New Roman"/>
                      </a:endParaRPr>
                    </a:p>
                  </a:txBody>
                  <a:tcPr marL="48687" marR="48687" marT="0" marB="0" anchor="ctr">
                    <a:lnL>
                      <a:noFill/>
                    </a:lnL>
                    <a:lnR>
                      <a:noFill/>
                    </a:lnR>
                    <a:lnT>
                      <a:noFill/>
                    </a:lnT>
                    <a:lnB>
                      <a:noFill/>
                    </a:lnB>
                    <a:solidFill>
                      <a:srgbClr val="D3DFEE"/>
                    </a:solidFill>
                  </a:tcPr>
                </a:tc>
                <a:tc>
                  <a:txBody>
                    <a:bodyPr/>
                    <a:lstStyle/>
                    <a:p>
                      <a:pPr algn="ctr">
                        <a:lnSpc>
                          <a:spcPct val="150000"/>
                        </a:lnSpc>
                        <a:spcAft>
                          <a:spcPts val="0"/>
                        </a:spcAft>
                      </a:pPr>
                      <a:r>
                        <a:rPr lang="es-EC" sz="900" dirty="0">
                          <a:solidFill>
                            <a:srgbClr val="000000"/>
                          </a:solidFill>
                          <a:latin typeface="Arial"/>
                          <a:ea typeface="Times New Roman"/>
                          <a:cs typeface="Times New Roman"/>
                        </a:rPr>
                        <a:t>206</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a:txBody>
                    <a:bodyPr/>
                    <a:lstStyle/>
                    <a:p>
                      <a:pPr algn="ctr">
                        <a:lnSpc>
                          <a:spcPct val="150000"/>
                        </a:lnSpc>
                        <a:spcAft>
                          <a:spcPts val="0"/>
                        </a:spcAft>
                      </a:pPr>
                      <a:r>
                        <a:rPr lang="es-EC" sz="900" dirty="0">
                          <a:solidFill>
                            <a:srgbClr val="000000"/>
                          </a:solidFill>
                          <a:latin typeface="Arial"/>
                          <a:ea typeface="Times New Roman"/>
                          <a:cs typeface="Times New Roman"/>
                        </a:rPr>
                        <a:t>7.7</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rowSpan="18" gridSpan="2">
                  <a:txBody>
                    <a:bodyPr/>
                    <a:lstStyle/>
                    <a:p>
                      <a:pPr algn="ctr">
                        <a:lnSpc>
                          <a:spcPct val="150000"/>
                        </a:lnSpc>
                        <a:spcAft>
                          <a:spcPts val="0"/>
                        </a:spcAft>
                      </a:pPr>
                      <a:r>
                        <a:rPr lang="es-EC" sz="900" dirty="0">
                          <a:solidFill>
                            <a:srgbClr val="000000"/>
                          </a:solidFill>
                          <a:latin typeface="Arial"/>
                          <a:ea typeface="Times New Roman"/>
                          <a:cs typeface="Times New Roman"/>
                        </a:rPr>
                        <a:t>0.83</a:t>
                      </a:r>
                      <a:endParaRPr lang="es-EC" sz="1000" dirty="0">
                        <a:solidFill>
                          <a:srgbClr val="365F91"/>
                        </a:solidFill>
                        <a:latin typeface="Calibri"/>
                        <a:ea typeface="Calibri"/>
                        <a:cs typeface="Times New Roman"/>
                      </a:endParaRPr>
                    </a:p>
                  </a:txBody>
                  <a:tcPr marL="48687" marR="48687" marT="0" marB="0" anchor="ctr">
                    <a:lnL>
                      <a:noFill/>
                    </a:lnL>
                    <a:lnR>
                      <a:noFill/>
                    </a:lnR>
                    <a:lnT>
                      <a:noFill/>
                    </a:lnT>
                    <a:lnB w="12700" cap="flat" cmpd="sng" algn="ctr">
                      <a:solidFill>
                        <a:srgbClr val="4F81BD"/>
                      </a:solidFill>
                      <a:prstDash val="solid"/>
                      <a:round/>
                      <a:headEnd type="none" w="med" len="med"/>
                      <a:tailEnd type="none" w="med" len="med"/>
                    </a:lnB>
                    <a:solidFill>
                      <a:srgbClr val="D3DFEE"/>
                    </a:solidFill>
                  </a:tcPr>
                </a:tc>
                <a:tc rowSpan="18" h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2280.32</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gn="ctr">
                        <a:lnSpc>
                          <a:spcPct val="150000"/>
                        </a:lnSpc>
                        <a:spcAft>
                          <a:spcPts val="0"/>
                        </a:spcAft>
                      </a:pPr>
                      <a:r>
                        <a:rPr lang="es-EC" sz="900" dirty="0">
                          <a:solidFill>
                            <a:srgbClr val="000000"/>
                          </a:solidFill>
                          <a:latin typeface="Arial"/>
                          <a:ea typeface="Times New Roman"/>
                          <a:cs typeface="Times New Roman"/>
                        </a:rPr>
                        <a:t>7.6</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2250.71</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a:txBody>
                    <a:bodyPr/>
                    <a:lstStyle/>
                    <a:p>
                      <a:pPr algn="ctr">
                        <a:lnSpc>
                          <a:spcPct val="150000"/>
                        </a:lnSpc>
                        <a:spcAft>
                          <a:spcPts val="0"/>
                        </a:spcAft>
                      </a:pPr>
                      <a:r>
                        <a:rPr lang="es-EC" sz="900" dirty="0">
                          <a:solidFill>
                            <a:srgbClr val="000000"/>
                          </a:solidFill>
                          <a:latin typeface="Arial"/>
                          <a:ea typeface="Times New Roman"/>
                          <a:cs typeface="Times New Roman"/>
                        </a:rPr>
                        <a:t>7.7</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2280.32</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r>
              <a:tr h="178580">
                <a:tc rowSpan="3">
                  <a:txBody>
                    <a:bodyPr/>
                    <a:lstStyle/>
                    <a:p>
                      <a:pPr algn="ctr">
                        <a:lnSpc>
                          <a:spcPct val="150000"/>
                        </a:lnSpc>
                        <a:spcAft>
                          <a:spcPts val="0"/>
                        </a:spcAft>
                        <a:tabLst>
                          <a:tab pos="189865" algn="l"/>
                          <a:tab pos="415925" algn="ctr"/>
                        </a:tabLst>
                      </a:pPr>
                      <a:r>
                        <a:rPr lang="es-EC" sz="900" b="1">
                          <a:solidFill>
                            <a:srgbClr val="000000"/>
                          </a:solidFill>
                          <a:latin typeface="Arial"/>
                          <a:ea typeface="Times New Roman"/>
                          <a:cs typeface="Times New Roman"/>
                        </a:rPr>
                        <a:t>AL 25%</a:t>
                      </a:r>
                      <a:endParaRPr lang="es-EC" sz="1000">
                        <a:solidFill>
                          <a:srgbClr val="365F91"/>
                        </a:solidFill>
                        <a:latin typeface="Calibri"/>
                        <a:ea typeface="Calibri"/>
                        <a:cs typeface="Times New Roman"/>
                      </a:endParaRPr>
                    </a:p>
                  </a:txBody>
                  <a:tcPr marL="48687" marR="48687" marT="0" marB="0" anchor="ctr">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gn="ctr">
                        <a:lnSpc>
                          <a:spcPct val="150000"/>
                        </a:lnSpc>
                        <a:spcAft>
                          <a:spcPts val="0"/>
                        </a:spcAft>
                      </a:pPr>
                      <a:r>
                        <a:rPr lang="es-EC" sz="900" dirty="0">
                          <a:solidFill>
                            <a:srgbClr val="000000"/>
                          </a:solidFill>
                          <a:latin typeface="Arial"/>
                          <a:ea typeface="Times New Roman"/>
                          <a:cs typeface="Times New Roman"/>
                        </a:rPr>
                        <a:t>10.3</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3050.30</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a:txBody>
                    <a:bodyPr/>
                    <a:lstStyle/>
                    <a:p>
                      <a:pPr algn="ctr">
                        <a:lnSpc>
                          <a:spcPct val="150000"/>
                        </a:lnSpc>
                        <a:spcAft>
                          <a:spcPts val="0"/>
                        </a:spcAft>
                      </a:pPr>
                      <a:r>
                        <a:rPr lang="es-EC" sz="900" dirty="0">
                          <a:solidFill>
                            <a:srgbClr val="000000"/>
                          </a:solidFill>
                          <a:latin typeface="Arial"/>
                          <a:ea typeface="Times New Roman"/>
                          <a:cs typeface="Times New Roman"/>
                        </a:rPr>
                        <a:t>10.3</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3050.30</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10.3</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3050.30</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r>
              <a:tr h="178580">
                <a:tc rowSpan="3">
                  <a:txBody>
                    <a:bodyPr/>
                    <a:lstStyle/>
                    <a:p>
                      <a:pPr algn="ctr">
                        <a:lnSpc>
                          <a:spcPct val="150000"/>
                        </a:lnSpc>
                        <a:spcAft>
                          <a:spcPts val="0"/>
                        </a:spcAft>
                      </a:pPr>
                      <a:r>
                        <a:rPr lang="es-EC" sz="900" b="1">
                          <a:solidFill>
                            <a:srgbClr val="000000"/>
                          </a:solidFill>
                          <a:latin typeface="Arial"/>
                          <a:ea typeface="Times New Roman"/>
                          <a:cs typeface="Times New Roman"/>
                        </a:rPr>
                        <a:t>AL 50%</a:t>
                      </a:r>
                      <a:endParaRPr lang="es-EC" sz="1000">
                        <a:solidFill>
                          <a:srgbClr val="365F91"/>
                        </a:solidFill>
                        <a:latin typeface="Calibri"/>
                        <a:ea typeface="Calibri"/>
                        <a:cs typeface="Times New Roman"/>
                      </a:endParaRPr>
                    </a:p>
                  </a:txBody>
                  <a:tcPr marL="48687" marR="48687" marT="0" marB="0" anchor="ctr">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a:txBody>
                    <a:bodyPr/>
                    <a:lstStyle/>
                    <a:p>
                      <a:pPr algn="ctr">
                        <a:lnSpc>
                          <a:spcPct val="150000"/>
                        </a:lnSpc>
                        <a:spcAft>
                          <a:spcPts val="0"/>
                        </a:spcAft>
                      </a:pPr>
                      <a:r>
                        <a:rPr lang="es-EC" sz="900" dirty="0">
                          <a:solidFill>
                            <a:srgbClr val="000000"/>
                          </a:solidFill>
                          <a:latin typeface="Arial"/>
                          <a:ea typeface="Times New Roman"/>
                          <a:cs typeface="Times New Roman"/>
                        </a:rPr>
                        <a:t>18.7</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5537.93</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gn="ctr">
                        <a:lnSpc>
                          <a:spcPct val="150000"/>
                        </a:lnSpc>
                        <a:spcAft>
                          <a:spcPts val="0"/>
                        </a:spcAft>
                      </a:pPr>
                      <a:r>
                        <a:rPr lang="es-EC" sz="900" dirty="0">
                          <a:solidFill>
                            <a:srgbClr val="000000"/>
                          </a:solidFill>
                          <a:latin typeface="Arial"/>
                          <a:ea typeface="Times New Roman"/>
                          <a:cs typeface="Times New Roman"/>
                        </a:rPr>
                        <a:t>18.6</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5508.32</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a:txBody>
                    <a:bodyPr/>
                    <a:lstStyle/>
                    <a:p>
                      <a:pPr algn="ctr">
                        <a:lnSpc>
                          <a:spcPct val="150000"/>
                        </a:lnSpc>
                        <a:spcAft>
                          <a:spcPts val="0"/>
                        </a:spcAft>
                      </a:pPr>
                      <a:r>
                        <a:rPr lang="es-EC" sz="900" dirty="0">
                          <a:solidFill>
                            <a:srgbClr val="000000"/>
                          </a:solidFill>
                          <a:latin typeface="Arial"/>
                          <a:ea typeface="Times New Roman"/>
                          <a:cs typeface="Times New Roman"/>
                        </a:rPr>
                        <a:t>18.6</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5508.32</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r>
              <a:tr h="178580">
                <a:tc rowSpan="3">
                  <a:txBody>
                    <a:bodyPr/>
                    <a:lstStyle/>
                    <a:p>
                      <a:pPr algn="ctr">
                        <a:lnSpc>
                          <a:spcPct val="150000"/>
                        </a:lnSpc>
                        <a:spcAft>
                          <a:spcPts val="0"/>
                        </a:spcAft>
                      </a:pPr>
                      <a:r>
                        <a:rPr lang="es-EC" sz="900" b="1">
                          <a:solidFill>
                            <a:srgbClr val="000000"/>
                          </a:solidFill>
                          <a:latin typeface="Arial"/>
                          <a:ea typeface="Times New Roman"/>
                          <a:cs typeface="Times New Roman"/>
                        </a:rPr>
                        <a:t>AL 75%</a:t>
                      </a:r>
                      <a:endParaRPr lang="es-EC" sz="1000">
                        <a:solidFill>
                          <a:srgbClr val="365F91"/>
                        </a:solidFill>
                        <a:latin typeface="Calibri"/>
                        <a:ea typeface="Calibri"/>
                        <a:cs typeface="Times New Roman"/>
                      </a:endParaRPr>
                    </a:p>
                  </a:txBody>
                  <a:tcPr marL="48687" marR="48687" marT="0" marB="0" anchor="ctr">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gn="ctr">
                        <a:lnSpc>
                          <a:spcPct val="150000"/>
                        </a:lnSpc>
                        <a:spcAft>
                          <a:spcPts val="0"/>
                        </a:spcAft>
                      </a:pPr>
                      <a:r>
                        <a:rPr lang="es-EC" sz="900" dirty="0">
                          <a:solidFill>
                            <a:srgbClr val="000000"/>
                          </a:solidFill>
                          <a:latin typeface="Arial"/>
                          <a:ea typeface="Times New Roman"/>
                          <a:cs typeface="Times New Roman"/>
                        </a:rPr>
                        <a:t>25.3</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7492.49</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a:txBody>
                    <a:bodyPr/>
                    <a:lstStyle/>
                    <a:p>
                      <a:pPr algn="ctr">
                        <a:lnSpc>
                          <a:spcPct val="150000"/>
                        </a:lnSpc>
                        <a:spcAft>
                          <a:spcPts val="0"/>
                        </a:spcAft>
                      </a:pPr>
                      <a:r>
                        <a:rPr lang="es-EC" sz="900" dirty="0">
                          <a:solidFill>
                            <a:srgbClr val="000000"/>
                          </a:solidFill>
                          <a:latin typeface="Arial"/>
                          <a:ea typeface="Times New Roman"/>
                          <a:cs typeface="Times New Roman"/>
                        </a:rPr>
                        <a:t>25.3</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7492.49</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gn="ctr">
                        <a:lnSpc>
                          <a:spcPct val="150000"/>
                        </a:lnSpc>
                        <a:spcAft>
                          <a:spcPts val="0"/>
                        </a:spcAft>
                      </a:pPr>
                      <a:r>
                        <a:rPr lang="es-EC" sz="900" dirty="0">
                          <a:solidFill>
                            <a:srgbClr val="000000"/>
                          </a:solidFill>
                          <a:latin typeface="Arial"/>
                          <a:ea typeface="Times New Roman"/>
                          <a:cs typeface="Times New Roman"/>
                        </a:rPr>
                        <a:t>25.3</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7492.49</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r>
              <a:tr h="178580">
                <a:tc rowSpan="3">
                  <a:txBody>
                    <a:bodyPr/>
                    <a:lstStyle/>
                    <a:p>
                      <a:pPr algn="ctr">
                        <a:lnSpc>
                          <a:spcPct val="150000"/>
                        </a:lnSpc>
                        <a:spcAft>
                          <a:spcPts val="0"/>
                        </a:spcAft>
                      </a:pPr>
                      <a:r>
                        <a:rPr lang="es-EC" sz="900" b="1">
                          <a:solidFill>
                            <a:srgbClr val="000000"/>
                          </a:solidFill>
                          <a:latin typeface="Arial"/>
                          <a:ea typeface="Times New Roman"/>
                          <a:cs typeface="Times New Roman"/>
                        </a:rPr>
                        <a:t>AL 100%</a:t>
                      </a:r>
                      <a:endParaRPr lang="es-EC" sz="1000">
                        <a:solidFill>
                          <a:srgbClr val="365F91"/>
                        </a:solidFill>
                        <a:latin typeface="Calibri"/>
                        <a:ea typeface="Calibri"/>
                        <a:cs typeface="Times New Roman"/>
                      </a:endParaRPr>
                    </a:p>
                  </a:txBody>
                  <a:tcPr marL="48687" marR="48687" marT="0" marB="0" anchor="ctr">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a:txBody>
                    <a:bodyPr/>
                    <a:lstStyle/>
                    <a:p>
                      <a:pPr algn="ctr">
                        <a:lnSpc>
                          <a:spcPct val="150000"/>
                        </a:lnSpc>
                        <a:spcAft>
                          <a:spcPts val="0"/>
                        </a:spcAft>
                      </a:pPr>
                      <a:r>
                        <a:rPr lang="es-EC" sz="900" dirty="0">
                          <a:solidFill>
                            <a:srgbClr val="000000"/>
                          </a:solidFill>
                          <a:latin typeface="Arial"/>
                          <a:ea typeface="Times New Roman"/>
                          <a:cs typeface="Times New Roman"/>
                        </a:rPr>
                        <a:t>33.4</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9891.28</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33.4</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9891.28</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33.4</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9891.28</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r>
              <a:tr h="178580">
                <a:tc rowSpan="3">
                  <a:txBody>
                    <a:bodyPr/>
                    <a:lstStyle/>
                    <a:p>
                      <a:pPr algn="ctr">
                        <a:lnSpc>
                          <a:spcPct val="150000"/>
                        </a:lnSpc>
                        <a:spcAft>
                          <a:spcPts val="0"/>
                        </a:spcAft>
                      </a:pPr>
                      <a:r>
                        <a:rPr lang="es-EC" sz="900" b="1">
                          <a:solidFill>
                            <a:srgbClr val="000000"/>
                          </a:solidFill>
                          <a:latin typeface="Arial"/>
                          <a:ea typeface="Times New Roman"/>
                          <a:cs typeface="Times New Roman"/>
                        </a:rPr>
                        <a:t>VACIO</a:t>
                      </a:r>
                      <a:endParaRPr lang="es-EC" sz="1000">
                        <a:solidFill>
                          <a:srgbClr val="365F91"/>
                        </a:solidFill>
                        <a:latin typeface="Calibri"/>
                        <a:ea typeface="Calibri"/>
                        <a:cs typeface="Times New Roman"/>
                      </a:endParaRPr>
                    </a:p>
                  </a:txBody>
                  <a:tcPr marL="48687" marR="48687" marT="0" marB="0" anchor="ctr">
                    <a:lnL>
                      <a:noFill/>
                    </a:lnL>
                    <a:lnR>
                      <a:noFill/>
                    </a:lnR>
                    <a:lnT>
                      <a:noFill/>
                    </a:lnT>
                    <a:lnB w="12700" cap="flat" cmpd="sng" algn="ctr">
                      <a:solidFill>
                        <a:srgbClr val="4F81BD"/>
                      </a:solidFill>
                      <a:prstDash val="solid"/>
                      <a:round/>
                      <a:headEnd type="none" w="med" len="med"/>
                      <a:tailEnd type="none" w="med" len="med"/>
                    </a:lnB>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7.8</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2309.94</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7.8</a:t>
                      </a:r>
                      <a:endParaRPr lang="es-EC" sz="100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2309.94</a:t>
                      </a:r>
                      <a:endParaRPr lang="es-EC" sz="1000" dirty="0">
                        <a:solidFill>
                          <a:srgbClr val="365F91"/>
                        </a:solidFill>
                        <a:latin typeface="Calibri"/>
                        <a:ea typeface="Calibri"/>
                        <a:cs typeface="Times New Roman"/>
                      </a:endParaRPr>
                    </a:p>
                  </a:txBody>
                  <a:tcPr marL="48687" marR="48687" marT="0" marB="0">
                    <a:lnL>
                      <a:noFill/>
                    </a:lnL>
                    <a:lnR>
                      <a:noFill/>
                    </a:lnR>
                    <a:lnT>
                      <a:noFill/>
                    </a:lnT>
                    <a:lnB>
                      <a:noFill/>
                    </a:lnB>
                    <a:solidFill>
                      <a:srgbClr val="D3DFEE"/>
                    </a:solidFill>
                  </a:tcPr>
                </a:tc>
              </a:tr>
              <a:tr h="17858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206</a:t>
                      </a:r>
                      <a:endParaRPr lang="es-EC" sz="1000">
                        <a:solidFill>
                          <a:srgbClr val="365F91"/>
                        </a:solidFill>
                        <a:latin typeface="Calibri"/>
                        <a:ea typeface="Calibri"/>
                        <a:cs typeface="Times New Roman"/>
                      </a:endParaRPr>
                    </a:p>
                  </a:txBody>
                  <a:tcPr marL="48687" marR="48687" marT="0" marB="0">
                    <a:lnL>
                      <a:noFill/>
                    </a:lnL>
                    <a:lnR>
                      <a:noFill/>
                    </a:lnR>
                    <a:lnT>
                      <a:noFill/>
                    </a:lnT>
                    <a:lnB w="12700" cap="flat" cmpd="sng" algn="ctr">
                      <a:solidFill>
                        <a:srgbClr val="4F81BD"/>
                      </a:solidFill>
                      <a:prstDash val="solid"/>
                      <a:round/>
                      <a:headEnd type="none" w="med" len="med"/>
                      <a:tailEnd type="none" w="med" len="med"/>
                    </a:lnB>
                  </a:tcPr>
                </a:tc>
                <a:tc>
                  <a:txBody>
                    <a:bodyPr/>
                    <a:lstStyle/>
                    <a:p>
                      <a:pPr algn="ctr">
                        <a:lnSpc>
                          <a:spcPct val="150000"/>
                        </a:lnSpc>
                        <a:spcAft>
                          <a:spcPts val="0"/>
                        </a:spcAft>
                      </a:pPr>
                      <a:r>
                        <a:rPr lang="es-EC" sz="900">
                          <a:solidFill>
                            <a:srgbClr val="000000"/>
                          </a:solidFill>
                          <a:latin typeface="Arial"/>
                          <a:ea typeface="Times New Roman"/>
                          <a:cs typeface="Times New Roman"/>
                        </a:rPr>
                        <a:t>7.8</a:t>
                      </a:r>
                      <a:endParaRPr lang="es-EC" sz="1000">
                        <a:solidFill>
                          <a:srgbClr val="365F91"/>
                        </a:solidFill>
                        <a:latin typeface="Calibri"/>
                        <a:ea typeface="Calibri"/>
                        <a:cs typeface="Times New Roman"/>
                      </a:endParaRPr>
                    </a:p>
                  </a:txBody>
                  <a:tcPr marL="48687" marR="48687" marT="0" marB="0">
                    <a:lnL>
                      <a:noFill/>
                    </a:lnL>
                    <a:lnR>
                      <a:noFill/>
                    </a:lnR>
                    <a:lnT>
                      <a:noFill/>
                    </a:lnT>
                    <a:lnB w="12700" cap="flat" cmpd="sng" algn="ctr">
                      <a:solidFill>
                        <a:srgbClr val="4F81BD"/>
                      </a:solidFill>
                      <a:prstDash val="solid"/>
                      <a:round/>
                      <a:headEnd type="none" w="med" len="med"/>
                      <a:tailEnd type="none" w="med" len="med"/>
                    </a:lnB>
                  </a:tcPr>
                </a:tc>
                <a:tc gridSpan="2" vMerge="1">
                  <a:txBody>
                    <a:bodyPr/>
                    <a:lstStyle/>
                    <a:p>
                      <a:endParaRPr lang="es-EC"/>
                    </a:p>
                  </a:txBody>
                  <a:tcPr/>
                </a:tc>
                <a:tc hMerge="1" vMerge="1">
                  <a:txBody>
                    <a:bodyPr/>
                    <a:lstStyle/>
                    <a:p>
                      <a:endParaRPr lang="es-EC"/>
                    </a:p>
                  </a:txBody>
                  <a:tcPr/>
                </a:tc>
                <a:tc>
                  <a:txBody>
                    <a:bodyPr/>
                    <a:lstStyle/>
                    <a:p>
                      <a:pPr algn="ctr">
                        <a:lnSpc>
                          <a:spcPct val="150000"/>
                        </a:lnSpc>
                        <a:spcAft>
                          <a:spcPts val="0"/>
                        </a:spcAft>
                      </a:pPr>
                      <a:r>
                        <a:rPr lang="es-EC" sz="900" dirty="0">
                          <a:solidFill>
                            <a:srgbClr val="000000"/>
                          </a:solidFill>
                          <a:latin typeface="Arial"/>
                          <a:ea typeface="Times New Roman"/>
                          <a:cs typeface="Times New Roman"/>
                        </a:rPr>
                        <a:t>2309.94</a:t>
                      </a:r>
                      <a:endParaRPr lang="es-EC" sz="1000" dirty="0">
                        <a:solidFill>
                          <a:srgbClr val="365F91"/>
                        </a:solidFill>
                        <a:latin typeface="Calibri"/>
                        <a:ea typeface="Calibri"/>
                        <a:cs typeface="Times New Roman"/>
                      </a:endParaRPr>
                    </a:p>
                  </a:txBody>
                  <a:tcPr marL="48687" marR="48687" marT="0" marB="0">
                    <a:lnL>
                      <a:noFill/>
                    </a:lnL>
                    <a:lnR>
                      <a:noFill/>
                    </a:lnR>
                    <a:lnT>
                      <a:noFill/>
                    </a:lnT>
                    <a:lnB w="12700" cap="flat" cmpd="sng" algn="ctr">
                      <a:solidFill>
                        <a:srgbClr val="4F81BD"/>
                      </a:solidFill>
                      <a:prstDash val="solid"/>
                      <a:round/>
                      <a:headEnd type="none" w="med" len="med"/>
                      <a:tailEnd type="none" w="med" len="med"/>
                    </a:lnB>
                  </a:tcPr>
                </a:tc>
              </a:tr>
            </a:tbl>
          </a:graphicData>
        </a:graphic>
      </p:graphicFrame>
      <p:sp>
        <p:nvSpPr>
          <p:cNvPr id="458" name="457 CuadroTexto"/>
          <p:cNvSpPr txBox="1"/>
          <p:nvPr/>
        </p:nvSpPr>
        <p:spPr>
          <a:xfrm>
            <a:off x="5652120" y="2980417"/>
            <a:ext cx="2592288" cy="369332"/>
          </a:xfrm>
          <a:prstGeom prst="rect">
            <a:avLst/>
          </a:prstGeom>
          <a:noFill/>
        </p:spPr>
        <p:txBody>
          <a:bodyPr wrap="square" rtlCol="0">
            <a:spAutoFit/>
          </a:bodyPr>
          <a:lstStyle/>
          <a:p>
            <a:pPr>
              <a:buFont typeface="Arial" pitchFamily="34" charset="0"/>
              <a:buChar char="•"/>
            </a:pPr>
            <a:r>
              <a:rPr lang="es-EC" dirty="0" smtClean="0"/>
              <a:t> Potencia utilizada.</a:t>
            </a:r>
            <a:endParaRPr lang="es-EC" dirty="0"/>
          </a:p>
        </p:txBody>
      </p:sp>
      <p:sp>
        <p:nvSpPr>
          <p:cNvPr id="1198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19809"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6248177" y="3637781"/>
            <a:ext cx="1400175" cy="295275"/>
          </a:xfrm>
          <a:prstGeom prst="rect">
            <a:avLst/>
          </a:prstGeom>
          <a:noFill/>
        </p:spPr>
      </p:pic>
      <p:sp>
        <p:nvSpPr>
          <p:cNvPr id="119811" name="Rectangle 3"/>
          <p:cNvSpPr>
            <a:spLocks noChangeArrowheads="1"/>
          </p:cNvSpPr>
          <p:nvPr/>
        </p:nvSpPr>
        <p:spPr bwMode="auto">
          <a:xfrm>
            <a:off x="0" y="7524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0"/>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RESULTADOS DE PRUEBAS DE PORCENTAJE DE UTILIZACIÓN DE LA POTENCIA DEL MOTOR ELÉCTRICO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456" name="455 Tabla"/>
          <p:cNvGraphicFramePr>
            <a:graphicFrameLocks noGrp="1"/>
          </p:cNvGraphicFramePr>
          <p:nvPr/>
        </p:nvGraphicFramePr>
        <p:xfrm>
          <a:off x="611560" y="1412776"/>
          <a:ext cx="3501814" cy="4114800"/>
        </p:xfrm>
        <a:graphic>
          <a:graphicData uri="http://schemas.openxmlformats.org/drawingml/2006/table">
            <a:tbl>
              <a:tblPr/>
              <a:tblGrid>
                <a:gridCol w="802081"/>
                <a:gridCol w="802081"/>
                <a:gridCol w="948826"/>
                <a:gridCol w="948826"/>
              </a:tblGrid>
              <a:tr h="203200">
                <a:tc gridSpan="4">
                  <a:txBody>
                    <a:bodyPr/>
                    <a:lstStyle/>
                    <a:p>
                      <a:pPr algn="ctr">
                        <a:lnSpc>
                          <a:spcPct val="150000"/>
                        </a:lnSpc>
                        <a:spcAft>
                          <a:spcPts val="0"/>
                        </a:spcAft>
                      </a:pPr>
                      <a:r>
                        <a:rPr lang="es-EC" sz="900" b="1" dirty="0">
                          <a:solidFill>
                            <a:srgbClr val="000000"/>
                          </a:solidFill>
                          <a:latin typeface="Arial"/>
                          <a:ea typeface="Times New Roman"/>
                          <a:cs typeface="Times New Roman"/>
                        </a:rPr>
                        <a:t>PORCENTAJE QUE SE OCUPA DEL MOTOR ELÉCTRICO</a:t>
                      </a:r>
                      <a:endParaRPr lang="es-EC" sz="1000" dirty="0">
                        <a:solidFill>
                          <a:srgbClr val="365F91"/>
                        </a:solidFill>
                        <a:latin typeface="Calibri"/>
                        <a:ea typeface="Calibri"/>
                        <a:cs typeface="Times New Roman"/>
                      </a:endParaRPr>
                    </a:p>
                  </a:txBody>
                  <a:tcPr marL="60960" marR="6096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endParaRPr lang="es-EC"/>
                    </a:p>
                  </a:txBody>
                  <a:tcPr/>
                </a:tc>
                <a:tc hMerge="1">
                  <a:txBody>
                    <a:bodyPr/>
                    <a:lstStyle/>
                    <a:p>
                      <a:endParaRPr lang="es-EC"/>
                    </a:p>
                  </a:txBody>
                  <a:tcPr/>
                </a:tc>
                <a:tc hMerge="1">
                  <a:txBody>
                    <a:bodyPr/>
                    <a:lstStyle/>
                    <a:p>
                      <a:endParaRPr lang="es-EC"/>
                    </a:p>
                  </a:txBody>
                  <a:tcPr/>
                </a:tc>
              </a:tr>
              <a:tr h="609600">
                <a:tc>
                  <a:txBody>
                    <a:bodyPr/>
                    <a:lstStyle/>
                    <a:p>
                      <a:pPr>
                        <a:lnSpc>
                          <a:spcPct val="150000"/>
                        </a:lnSpc>
                        <a:spcAft>
                          <a:spcPts val="0"/>
                        </a:spcAft>
                      </a:pPr>
                      <a:r>
                        <a:rPr lang="es-EC" sz="900" b="1">
                          <a:solidFill>
                            <a:srgbClr val="000000"/>
                          </a:solidFill>
                          <a:latin typeface="Arial"/>
                          <a:ea typeface="Times New Roman"/>
                          <a:cs typeface="Times New Roman"/>
                        </a:rPr>
                        <a:t>CARGA</a:t>
                      </a:r>
                      <a:endParaRPr lang="es-EC" sz="1000">
                        <a:solidFill>
                          <a:srgbClr val="365F91"/>
                        </a:solidFill>
                        <a:latin typeface="Calibri"/>
                        <a:ea typeface="Calibri"/>
                        <a:cs typeface="Times New Roman"/>
                      </a:endParaRPr>
                    </a:p>
                  </a:txBody>
                  <a:tcPr marL="60960" marR="6096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C" sz="900" b="1" dirty="0">
                          <a:solidFill>
                            <a:srgbClr val="000000"/>
                          </a:solidFill>
                          <a:latin typeface="Arial"/>
                          <a:ea typeface="Times New Roman"/>
                          <a:cs typeface="Times New Roman"/>
                        </a:rPr>
                        <a:t>POTENCIA OCUPADA</a:t>
                      </a:r>
                      <a:endParaRPr lang="es-EC" sz="1000" dirty="0">
                        <a:solidFill>
                          <a:srgbClr val="365F91"/>
                        </a:solidFill>
                        <a:latin typeface="Calibri"/>
                        <a:ea typeface="Calibri"/>
                        <a:cs typeface="Times New Roman"/>
                      </a:endParaRPr>
                    </a:p>
                  </a:txBody>
                  <a:tcPr marL="60960" marR="6096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C" sz="900" b="1">
                          <a:solidFill>
                            <a:srgbClr val="000000"/>
                          </a:solidFill>
                          <a:latin typeface="Arial"/>
                          <a:ea typeface="Times New Roman"/>
                          <a:cs typeface="Times New Roman"/>
                        </a:rPr>
                        <a:t>POTENCIA NOMINAL DEL MOTOR</a:t>
                      </a:r>
                      <a:endParaRPr lang="es-EC" sz="1000">
                        <a:solidFill>
                          <a:srgbClr val="365F91"/>
                        </a:solidFill>
                        <a:latin typeface="Calibri"/>
                        <a:ea typeface="Calibri"/>
                        <a:cs typeface="Times New Roman"/>
                      </a:endParaRPr>
                    </a:p>
                  </a:txBody>
                  <a:tcPr marL="60960" marR="6096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C" sz="900" b="1">
                          <a:solidFill>
                            <a:srgbClr val="000000"/>
                          </a:solidFill>
                          <a:latin typeface="Arial"/>
                          <a:ea typeface="Times New Roman"/>
                          <a:cs typeface="Times New Roman"/>
                        </a:rPr>
                        <a:t>PORCENTAJE OCUPADO</a:t>
                      </a:r>
                      <a:endParaRPr lang="es-EC" sz="1000">
                        <a:solidFill>
                          <a:srgbClr val="365F91"/>
                        </a:solidFill>
                        <a:latin typeface="Calibri"/>
                        <a:ea typeface="Calibri"/>
                        <a:cs typeface="Times New Roman"/>
                      </a:endParaRPr>
                    </a:p>
                  </a:txBody>
                  <a:tcPr marL="60960" marR="6096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203200">
                <a:tc>
                  <a:txBody>
                    <a:bodyPr/>
                    <a:lstStyle/>
                    <a:p>
                      <a:pPr algn="ctr">
                        <a:lnSpc>
                          <a:spcPct val="150000"/>
                        </a:lnSpc>
                        <a:spcAft>
                          <a:spcPts val="0"/>
                        </a:spcAft>
                      </a:pPr>
                      <a:r>
                        <a:rPr lang="es-EC" sz="900" b="1">
                          <a:solidFill>
                            <a:srgbClr val="000000"/>
                          </a:solidFill>
                          <a:latin typeface="Arial"/>
                          <a:ea typeface="Times New Roman"/>
                          <a:cs typeface="Times New Roman"/>
                        </a:rPr>
                        <a:t>%</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b="1">
                          <a:solidFill>
                            <a:srgbClr val="000000"/>
                          </a:solidFill>
                          <a:latin typeface="Arial"/>
                          <a:ea typeface="Times New Roman"/>
                          <a:cs typeface="Times New Roman"/>
                        </a:rPr>
                        <a:t>w</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b="1">
                          <a:solidFill>
                            <a:srgbClr val="000000"/>
                          </a:solidFill>
                          <a:latin typeface="Arial"/>
                          <a:ea typeface="Times New Roman"/>
                          <a:cs typeface="Times New Roman"/>
                        </a:rPr>
                        <a:t>w</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b="1">
                          <a:solidFill>
                            <a:srgbClr val="000000"/>
                          </a:solidFill>
                          <a:latin typeface="Arial"/>
                          <a:ea typeface="Times New Roman"/>
                          <a:cs typeface="Times New Roman"/>
                        </a:rPr>
                        <a:t>%</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r>
              <a:tr h="203200">
                <a:tc rowSpan="3">
                  <a:txBody>
                    <a:bodyPr/>
                    <a:lstStyle/>
                    <a:p>
                      <a:pPr algn="ctr">
                        <a:lnSpc>
                          <a:spcPct val="150000"/>
                        </a:lnSpc>
                        <a:spcAft>
                          <a:spcPts val="0"/>
                        </a:spcAft>
                      </a:pPr>
                      <a:r>
                        <a:rPr lang="es-EC" sz="900" b="1">
                          <a:solidFill>
                            <a:srgbClr val="000000"/>
                          </a:solidFill>
                          <a:latin typeface="Arial"/>
                          <a:ea typeface="Times New Roman"/>
                          <a:cs typeface="Times New Roman"/>
                        </a:rPr>
                        <a:t>VACÍO</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dirty="0">
                          <a:solidFill>
                            <a:srgbClr val="000000"/>
                          </a:solidFill>
                          <a:latin typeface="Arial"/>
                          <a:ea typeface="Times New Roman"/>
                          <a:cs typeface="Times New Roman"/>
                        </a:rPr>
                        <a:t>2280.32</a:t>
                      </a:r>
                      <a:endParaRPr lang="es-EC" sz="1000" dirty="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15.20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r>
              <a:tr h="20320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2250.71</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15.00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r>
              <a:tr h="20320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2280.32</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15.20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r>
              <a:tr h="203200">
                <a:tc rowSpan="3">
                  <a:txBody>
                    <a:bodyPr/>
                    <a:lstStyle/>
                    <a:p>
                      <a:pPr algn="ctr">
                        <a:lnSpc>
                          <a:spcPct val="150000"/>
                        </a:lnSpc>
                        <a:spcAft>
                          <a:spcPts val="0"/>
                        </a:spcAft>
                      </a:pPr>
                      <a:r>
                        <a:rPr lang="es-EC" sz="900" b="1">
                          <a:solidFill>
                            <a:srgbClr val="000000"/>
                          </a:solidFill>
                          <a:latin typeface="Arial"/>
                          <a:ea typeface="Times New Roman"/>
                          <a:cs typeface="Times New Roman"/>
                        </a:rPr>
                        <a:t>AL 25%</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769.98</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5.13</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r>
              <a:tr h="20320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799.59</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5.33</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r>
              <a:tr h="20320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769.98</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5.13</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r>
              <a:tr h="203200">
                <a:tc rowSpan="3">
                  <a:txBody>
                    <a:bodyPr/>
                    <a:lstStyle/>
                    <a:p>
                      <a:pPr algn="ctr">
                        <a:lnSpc>
                          <a:spcPct val="150000"/>
                        </a:lnSpc>
                        <a:spcAft>
                          <a:spcPts val="0"/>
                        </a:spcAft>
                      </a:pPr>
                      <a:r>
                        <a:rPr lang="es-EC" sz="900" b="1">
                          <a:solidFill>
                            <a:srgbClr val="000000"/>
                          </a:solidFill>
                          <a:latin typeface="Arial"/>
                          <a:ea typeface="Times New Roman"/>
                          <a:cs typeface="Times New Roman"/>
                        </a:rPr>
                        <a:t>AL 50%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3257.61</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21.72</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r>
              <a:tr h="20320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3257.61</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dirty="0">
                          <a:solidFill>
                            <a:srgbClr val="000000"/>
                          </a:solidFill>
                          <a:latin typeface="Arial"/>
                          <a:ea typeface="Times New Roman"/>
                          <a:cs typeface="Times New Roman"/>
                        </a:rPr>
                        <a:t>21.72</a:t>
                      </a:r>
                      <a:endParaRPr lang="es-EC" sz="1000" dirty="0">
                        <a:solidFill>
                          <a:srgbClr val="365F91"/>
                        </a:solidFill>
                        <a:latin typeface="Calibri"/>
                        <a:ea typeface="Calibri"/>
                        <a:cs typeface="Times New Roman"/>
                      </a:endParaRPr>
                    </a:p>
                  </a:txBody>
                  <a:tcPr marL="60960" marR="60960" marT="0" marB="0">
                    <a:lnL>
                      <a:noFill/>
                    </a:lnL>
                    <a:lnR>
                      <a:noFill/>
                    </a:lnR>
                    <a:lnT>
                      <a:noFill/>
                    </a:lnT>
                    <a:lnB>
                      <a:noFill/>
                    </a:lnB>
                  </a:tcPr>
                </a:tc>
              </a:tr>
              <a:tr h="20320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3227.99</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21.52</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r>
              <a:tr h="203200">
                <a:tc rowSpan="3">
                  <a:txBody>
                    <a:bodyPr/>
                    <a:lstStyle/>
                    <a:p>
                      <a:pPr algn="ctr">
                        <a:lnSpc>
                          <a:spcPct val="150000"/>
                        </a:lnSpc>
                        <a:spcAft>
                          <a:spcPts val="0"/>
                        </a:spcAft>
                      </a:pPr>
                      <a:r>
                        <a:rPr lang="es-EC" sz="900" b="1">
                          <a:solidFill>
                            <a:srgbClr val="000000"/>
                          </a:solidFill>
                          <a:latin typeface="Arial"/>
                          <a:ea typeface="Times New Roman"/>
                          <a:cs typeface="Times New Roman"/>
                        </a:rPr>
                        <a:t>AL 75%</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5212.17</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34.75</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r>
              <a:tr h="20320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5241.79</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34.95</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r>
              <a:tr h="20320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5212.17</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34.75</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r>
              <a:tr h="203200">
                <a:tc rowSpan="3">
                  <a:txBody>
                    <a:bodyPr/>
                    <a:lstStyle/>
                    <a:p>
                      <a:pPr algn="ctr">
                        <a:lnSpc>
                          <a:spcPct val="150000"/>
                        </a:lnSpc>
                        <a:spcAft>
                          <a:spcPts val="0"/>
                        </a:spcAft>
                      </a:pPr>
                      <a:r>
                        <a:rPr lang="es-EC" sz="900" b="1">
                          <a:solidFill>
                            <a:srgbClr val="000000"/>
                          </a:solidFill>
                          <a:latin typeface="Arial"/>
                          <a:ea typeface="Times New Roman"/>
                          <a:cs typeface="Times New Roman"/>
                        </a:rPr>
                        <a:t>AL 100%</a:t>
                      </a:r>
                      <a:endParaRPr lang="es-EC" sz="1000">
                        <a:solidFill>
                          <a:srgbClr val="365F91"/>
                        </a:solidFill>
                        <a:latin typeface="Calibri"/>
                        <a:ea typeface="Calibri"/>
                        <a:cs typeface="Times New Roman"/>
                      </a:endParaRPr>
                    </a:p>
                  </a:txBody>
                  <a:tcPr marL="60960" marR="6096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7610.95</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50.74</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solidFill>
                      <a:srgbClr val="D3DFEE"/>
                    </a:solidFill>
                  </a:tcPr>
                </a:tc>
              </a:tr>
              <a:tr h="20320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7640.57</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c>
                  <a:txBody>
                    <a:bodyPr/>
                    <a:lstStyle/>
                    <a:p>
                      <a:pPr algn="ctr">
                        <a:lnSpc>
                          <a:spcPct val="150000"/>
                        </a:lnSpc>
                        <a:spcAft>
                          <a:spcPts val="0"/>
                        </a:spcAft>
                      </a:pPr>
                      <a:r>
                        <a:rPr lang="es-EC" sz="900">
                          <a:solidFill>
                            <a:srgbClr val="000000"/>
                          </a:solidFill>
                          <a:latin typeface="Arial"/>
                          <a:ea typeface="Times New Roman"/>
                          <a:cs typeface="Times New Roman"/>
                        </a:rPr>
                        <a:t>50.94</a:t>
                      </a:r>
                      <a:endParaRPr lang="es-EC" sz="1000">
                        <a:solidFill>
                          <a:srgbClr val="365F91"/>
                        </a:solidFill>
                        <a:latin typeface="Calibri"/>
                        <a:ea typeface="Calibri"/>
                        <a:cs typeface="Times New Roman"/>
                      </a:endParaRPr>
                    </a:p>
                  </a:txBody>
                  <a:tcPr marL="60960" marR="60960" marT="0" marB="0">
                    <a:lnL>
                      <a:noFill/>
                    </a:lnL>
                    <a:lnR>
                      <a:noFill/>
                    </a:lnR>
                    <a:lnT>
                      <a:noFill/>
                    </a:lnT>
                    <a:lnB>
                      <a:noFill/>
                    </a:lnB>
                  </a:tcPr>
                </a:tc>
              </a:tr>
              <a:tr h="203200">
                <a:tc vMerge="1">
                  <a:txBody>
                    <a:bodyPr/>
                    <a:lstStyle/>
                    <a:p>
                      <a:endParaRPr lang="es-EC"/>
                    </a:p>
                  </a:txBody>
                  <a:tcPr/>
                </a:tc>
                <a:tc>
                  <a:txBody>
                    <a:bodyPr/>
                    <a:lstStyle/>
                    <a:p>
                      <a:pPr algn="ctr">
                        <a:lnSpc>
                          <a:spcPct val="150000"/>
                        </a:lnSpc>
                        <a:spcAft>
                          <a:spcPts val="0"/>
                        </a:spcAft>
                      </a:pPr>
                      <a:r>
                        <a:rPr lang="es-EC" sz="900">
                          <a:solidFill>
                            <a:srgbClr val="000000"/>
                          </a:solidFill>
                          <a:latin typeface="Arial"/>
                          <a:ea typeface="Times New Roman"/>
                          <a:cs typeface="Times New Roman"/>
                        </a:rPr>
                        <a:t>7610.95</a:t>
                      </a:r>
                      <a:endParaRPr lang="es-EC" sz="1000">
                        <a:solidFill>
                          <a:srgbClr val="365F91"/>
                        </a:solidFill>
                        <a:latin typeface="Calibri"/>
                        <a:ea typeface="Calibri"/>
                        <a:cs typeface="Times New Roman"/>
                      </a:endParaRPr>
                    </a:p>
                  </a:txBody>
                  <a:tcPr marL="60960" marR="6096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C" sz="900">
                          <a:solidFill>
                            <a:srgbClr val="000000"/>
                          </a:solidFill>
                          <a:latin typeface="Arial"/>
                          <a:ea typeface="Times New Roman"/>
                          <a:cs typeface="Times New Roman"/>
                        </a:rPr>
                        <a:t>15000</a:t>
                      </a:r>
                      <a:endParaRPr lang="es-EC" sz="1000">
                        <a:solidFill>
                          <a:srgbClr val="365F91"/>
                        </a:solidFill>
                        <a:latin typeface="Calibri"/>
                        <a:ea typeface="Calibri"/>
                        <a:cs typeface="Times New Roman"/>
                      </a:endParaRPr>
                    </a:p>
                  </a:txBody>
                  <a:tcPr marL="60960" marR="6096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C" sz="900" dirty="0">
                          <a:solidFill>
                            <a:srgbClr val="000000"/>
                          </a:solidFill>
                          <a:latin typeface="Arial"/>
                          <a:ea typeface="Times New Roman"/>
                          <a:cs typeface="Times New Roman"/>
                        </a:rPr>
                        <a:t>50.74</a:t>
                      </a:r>
                      <a:endParaRPr lang="es-EC" sz="1000" dirty="0">
                        <a:solidFill>
                          <a:srgbClr val="365F91"/>
                        </a:solidFill>
                        <a:latin typeface="Calibri"/>
                        <a:ea typeface="Calibri"/>
                        <a:cs typeface="Times New Roman"/>
                      </a:endParaRPr>
                    </a:p>
                  </a:txBody>
                  <a:tcPr marL="60960" marR="6096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r>
            </a:tbl>
          </a:graphicData>
        </a:graphic>
      </p:graphicFrame>
      <p:sp>
        <p:nvSpPr>
          <p:cNvPr id="1208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20833"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5456634" y="2420888"/>
            <a:ext cx="2571750" cy="428625"/>
          </a:xfrm>
          <a:prstGeom prst="rect">
            <a:avLst/>
          </a:prstGeom>
          <a:noFill/>
        </p:spPr>
      </p:pic>
      <p:sp>
        <p:nvSpPr>
          <p:cNvPr id="460" name="459 CuadroTexto"/>
          <p:cNvSpPr txBox="1"/>
          <p:nvPr/>
        </p:nvSpPr>
        <p:spPr>
          <a:xfrm>
            <a:off x="4644008" y="1628800"/>
            <a:ext cx="4104456" cy="2031325"/>
          </a:xfrm>
          <a:prstGeom prst="rect">
            <a:avLst/>
          </a:prstGeom>
          <a:noFill/>
        </p:spPr>
        <p:txBody>
          <a:bodyPr wrap="square" rtlCol="0">
            <a:spAutoFit/>
          </a:bodyPr>
          <a:lstStyle/>
          <a:p>
            <a:pPr algn="just">
              <a:buFont typeface="Arial" pitchFamily="34" charset="0"/>
              <a:buChar char="•"/>
            </a:pPr>
            <a:r>
              <a:rPr lang="es-EC" dirty="0" smtClean="0"/>
              <a:t> Porcentaje ocupado de la potencia del motor eléctrico.</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a:t>
            </a:r>
            <a:r>
              <a:rPr lang="es-ES" dirty="0" smtClean="0"/>
              <a:t>El porcentaje máximo que se llega a ocupar del motor eléctrico es de 65.94%</a:t>
            </a:r>
            <a:endParaRPr lang="es-EC" dirty="0"/>
          </a:p>
        </p:txBody>
      </p:sp>
      <p:sp>
        <p:nvSpPr>
          <p:cNvPr id="120835"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461" name="460 Flecha izquierda">
            <a:hlinkClick r:id="rId4" action="ppaction://hlinksldjump"/>
          </p:cNvPr>
          <p:cNvSpPr/>
          <p:nvPr/>
        </p:nvSpPr>
        <p:spPr>
          <a:xfrm>
            <a:off x="6948264" y="4797152"/>
            <a:ext cx="1800200" cy="79208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dirty="0" smtClean="0"/>
              <a:t>Contenidos</a:t>
            </a:r>
            <a:endParaRPr lang="es-EC" dirty="0"/>
          </a:p>
        </p:txBody>
      </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2857500"/>
            <a:ext cx="8229600" cy="1143000"/>
          </a:xfrm>
        </p:spPr>
        <p:txBody>
          <a:bodyPr>
            <a:normAutofit/>
          </a:bodyPr>
          <a:lstStyle/>
          <a:p>
            <a:r>
              <a:rPr lang="es-EC" sz="5400" dirty="0" smtClean="0"/>
              <a:t>ANÁLISIS DEL TIR Y VAN</a:t>
            </a:r>
            <a:endParaRPr lang="es-EC" sz="5400"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0"/>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CÁLCULO DEL TIR Y VAN</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208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60" name="459 CuadroTexto"/>
          <p:cNvSpPr txBox="1"/>
          <p:nvPr/>
        </p:nvSpPr>
        <p:spPr>
          <a:xfrm>
            <a:off x="3995936" y="1720840"/>
            <a:ext cx="4104456" cy="3416320"/>
          </a:xfrm>
          <a:prstGeom prst="rect">
            <a:avLst/>
          </a:prstGeom>
          <a:noFill/>
        </p:spPr>
        <p:txBody>
          <a:bodyPr wrap="square" rtlCol="0">
            <a:spAutoFit/>
          </a:bodyPr>
          <a:lstStyle/>
          <a:p>
            <a:pPr algn="just">
              <a:buFont typeface="Arial" pitchFamily="34" charset="0"/>
              <a:buChar char="•"/>
            </a:pPr>
            <a:r>
              <a:rPr lang="es-EC" dirty="0" smtClean="0"/>
              <a:t> La inversión inicial es el costo de construcción del molino triturador.</a:t>
            </a:r>
          </a:p>
          <a:p>
            <a:pPr algn="just">
              <a:buFont typeface="Arial" pitchFamily="34" charset="0"/>
              <a:buChar char="•"/>
            </a:pPr>
            <a:endParaRPr lang="es-EC" dirty="0" smtClean="0"/>
          </a:p>
          <a:p>
            <a:pPr algn="just">
              <a:buFont typeface="Arial" pitchFamily="34" charset="0"/>
              <a:buChar char="•"/>
            </a:pPr>
            <a:r>
              <a:rPr lang="es-EC" dirty="0" smtClean="0"/>
              <a:t> </a:t>
            </a:r>
            <a:r>
              <a:rPr lang="es-ES" dirty="0" smtClean="0"/>
              <a:t>El costo del predio es un estimado de los terrenos existentes en la zona del Cantón Sucre.</a:t>
            </a:r>
          </a:p>
          <a:p>
            <a:pPr algn="just">
              <a:buFont typeface="Arial" pitchFamily="34" charset="0"/>
              <a:buChar char="•"/>
            </a:pPr>
            <a:endParaRPr lang="es-ES" dirty="0" smtClean="0"/>
          </a:p>
          <a:p>
            <a:pPr algn="just">
              <a:buFont typeface="Arial" pitchFamily="34" charset="0"/>
              <a:buChar char="•"/>
            </a:pPr>
            <a:r>
              <a:rPr lang="es-ES" dirty="0" smtClean="0"/>
              <a:t> La infraestructura tiene que ver con las instalaciones técnicas y administrativas.</a:t>
            </a:r>
          </a:p>
          <a:p>
            <a:pPr algn="just">
              <a:buFont typeface="Arial" pitchFamily="34" charset="0"/>
              <a:buChar char="•"/>
            </a:pPr>
            <a:endParaRPr lang="es-ES" dirty="0" smtClean="0"/>
          </a:p>
          <a:p>
            <a:pPr algn="just">
              <a:buFont typeface="Arial" pitchFamily="34" charset="0"/>
              <a:buChar char="•"/>
            </a:pPr>
            <a:r>
              <a:rPr lang="es-ES" dirty="0" smtClean="0"/>
              <a:t> Y los costos jurídicos para el establecimiento de la empresa.</a:t>
            </a:r>
            <a:endParaRPr lang="es-EC" dirty="0"/>
          </a:p>
        </p:txBody>
      </p:sp>
      <p:sp>
        <p:nvSpPr>
          <p:cNvPr id="120835"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461" name="460 Tabla"/>
          <p:cNvGraphicFramePr>
            <a:graphicFrameLocks noGrp="1"/>
          </p:cNvGraphicFramePr>
          <p:nvPr/>
        </p:nvGraphicFramePr>
        <p:xfrm>
          <a:off x="467544" y="2132856"/>
          <a:ext cx="3096344" cy="1907076"/>
        </p:xfrm>
        <a:graphic>
          <a:graphicData uri="http://schemas.openxmlformats.org/drawingml/2006/table">
            <a:tbl>
              <a:tblPr/>
              <a:tblGrid>
                <a:gridCol w="1824019"/>
                <a:gridCol w="1272325"/>
              </a:tblGrid>
              <a:tr h="468052">
                <a:tc>
                  <a:txBody>
                    <a:bodyPr/>
                    <a:lstStyle/>
                    <a:p>
                      <a:pPr marL="457200">
                        <a:lnSpc>
                          <a:spcPct val="150000"/>
                        </a:lnSpc>
                        <a:spcAft>
                          <a:spcPts val="1000"/>
                        </a:spcAft>
                      </a:pPr>
                      <a:r>
                        <a:rPr lang="es-ES" sz="1100" dirty="0">
                          <a:solidFill>
                            <a:schemeClr val="tx1"/>
                          </a:solidFill>
                          <a:latin typeface="Arial"/>
                          <a:ea typeface="Times New Roman"/>
                        </a:rPr>
                        <a:t>Inversión Inicial</a:t>
                      </a:r>
                      <a:endParaRPr lang="es-EC" sz="1600" dirty="0">
                        <a:solidFill>
                          <a:schemeClr val="tx1"/>
                        </a:solidFill>
                        <a:latin typeface="Times New Roman"/>
                        <a:ea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457200">
                        <a:lnSpc>
                          <a:spcPct val="150000"/>
                        </a:lnSpc>
                        <a:spcAft>
                          <a:spcPts val="1000"/>
                        </a:spcAft>
                      </a:pPr>
                      <a:r>
                        <a:rPr lang="es-EC" sz="1100">
                          <a:solidFill>
                            <a:schemeClr val="tx1"/>
                          </a:solidFill>
                          <a:latin typeface="Arial"/>
                          <a:ea typeface="Times New Roman"/>
                        </a:rPr>
                        <a:t>4 767.86</a:t>
                      </a:r>
                      <a:endParaRPr lang="es-EC" sz="1600">
                        <a:solidFill>
                          <a:schemeClr val="tx1"/>
                        </a:solidFill>
                        <a:latin typeface="Times New Roman"/>
                        <a:ea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234026">
                <a:tc>
                  <a:txBody>
                    <a:bodyPr/>
                    <a:lstStyle/>
                    <a:p>
                      <a:pPr marL="457200">
                        <a:lnSpc>
                          <a:spcPct val="150000"/>
                        </a:lnSpc>
                        <a:spcAft>
                          <a:spcPts val="1000"/>
                        </a:spcAft>
                      </a:pPr>
                      <a:r>
                        <a:rPr lang="es-ES" sz="1100" dirty="0">
                          <a:solidFill>
                            <a:schemeClr val="tx1"/>
                          </a:solidFill>
                          <a:latin typeface="Arial"/>
                          <a:ea typeface="Times New Roman"/>
                        </a:rPr>
                        <a:t>Predio </a:t>
                      </a:r>
                      <a:endParaRPr lang="es-EC" sz="1600" dirty="0">
                        <a:solidFill>
                          <a:schemeClr val="tx1"/>
                        </a:solidFill>
                        <a:latin typeface="Times New Roman"/>
                        <a:ea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marL="457200">
                        <a:lnSpc>
                          <a:spcPct val="150000"/>
                        </a:lnSpc>
                        <a:spcAft>
                          <a:spcPts val="1000"/>
                        </a:spcAft>
                      </a:pPr>
                      <a:r>
                        <a:rPr lang="es-ES" sz="1100">
                          <a:solidFill>
                            <a:schemeClr val="tx1"/>
                          </a:solidFill>
                          <a:latin typeface="Arial"/>
                          <a:ea typeface="Times New Roman"/>
                        </a:rPr>
                        <a:t>15000</a:t>
                      </a:r>
                      <a:endParaRPr lang="es-EC" sz="1600">
                        <a:solidFill>
                          <a:schemeClr val="tx1"/>
                        </a:solidFill>
                        <a:latin typeface="Times New Roman"/>
                        <a:ea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234026">
                <a:tc>
                  <a:txBody>
                    <a:bodyPr/>
                    <a:lstStyle/>
                    <a:p>
                      <a:pPr marL="457200">
                        <a:lnSpc>
                          <a:spcPct val="150000"/>
                        </a:lnSpc>
                        <a:spcAft>
                          <a:spcPts val="1000"/>
                        </a:spcAft>
                      </a:pPr>
                      <a:r>
                        <a:rPr lang="es-ES" sz="1100" dirty="0">
                          <a:solidFill>
                            <a:schemeClr val="tx1"/>
                          </a:solidFill>
                          <a:latin typeface="Arial"/>
                          <a:ea typeface="Times New Roman"/>
                        </a:rPr>
                        <a:t>Infraestructura </a:t>
                      </a:r>
                      <a:endParaRPr lang="es-EC" sz="1600" dirty="0">
                        <a:solidFill>
                          <a:schemeClr val="tx1"/>
                        </a:solidFill>
                        <a:latin typeface="Times New Roman"/>
                        <a:ea typeface="Times New Roman"/>
                      </a:endParaRPr>
                    </a:p>
                  </a:txBody>
                  <a:tcPr marL="68580" marR="68580" marT="0" marB="0">
                    <a:lnL>
                      <a:noFill/>
                    </a:lnL>
                    <a:lnR>
                      <a:noFill/>
                    </a:lnR>
                    <a:lnT>
                      <a:noFill/>
                    </a:lnT>
                    <a:lnB>
                      <a:noFill/>
                    </a:lnB>
                  </a:tcPr>
                </a:tc>
                <a:tc>
                  <a:txBody>
                    <a:bodyPr/>
                    <a:lstStyle/>
                    <a:p>
                      <a:pPr marL="457200">
                        <a:lnSpc>
                          <a:spcPct val="150000"/>
                        </a:lnSpc>
                        <a:spcAft>
                          <a:spcPts val="1000"/>
                        </a:spcAft>
                      </a:pPr>
                      <a:r>
                        <a:rPr lang="es-ES" sz="1100" dirty="0">
                          <a:solidFill>
                            <a:schemeClr val="tx1"/>
                          </a:solidFill>
                          <a:latin typeface="Arial"/>
                          <a:ea typeface="Times New Roman"/>
                        </a:rPr>
                        <a:t>10000</a:t>
                      </a:r>
                      <a:endParaRPr lang="es-EC" sz="1600" dirty="0">
                        <a:solidFill>
                          <a:schemeClr val="tx1"/>
                        </a:solidFill>
                        <a:latin typeface="Times New Roman"/>
                        <a:ea typeface="Times New Roman"/>
                      </a:endParaRPr>
                    </a:p>
                  </a:txBody>
                  <a:tcPr marL="68580" marR="68580" marT="0" marB="0">
                    <a:lnL>
                      <a:noFill/>
                    </a:lnL>
                    <a:lnR>
                      <a:noFill/>
                    </a:lnR>
                    <a:lnT>
                      <a:noFill/>
                    </a:lnT>
                    <a:lnB>
                      <a:noFill/>
                    </a:lnB>
                  </a:tcPr>
                </a:tc>
              </a:tr>
              <a:tr h="468052">
                <a:tc>
                  <a:txBody>
                    <a:bodyPr/>
                    <a:lstStyle/>
                    <a:p>
                      <a:pPr marL="457200">
                        <a:lnSpc>
                          <a:spcPct val="150000"/>
                        </a:lnSpc>
                        <a:spcAft>
                          <a:spcPts val="1000"/>
                        </a:spcAft>
                      </a:pPr>
                      <a:r>
                        <a:rPr lang="es-ES" sz="1100">
                          <a:solidFill>
                            <a:schemeClr val="tx1"/>
                          </a:solidFill>
                          <a:latin typeface="Arial"/>
                          <a:ea typeface="Times New Roman"/>
                        </a:rPr>
                        <a:t>Costos Jurídicos </a:t>
                      </a:r>
                      <a:endParaRPr lang="es-EC" sz="1600">
                        <a:solidFill>
                          <a:schemeClr val="tx1"/>
                        </a:solidFill>
                        <a:latin typeface="Times New Roman"/>
                        <a:ea typeface="Times New Roman"/>
                      </a:endParaRPr>
                    </a:p>
                  </a:txBody>
                  <a:tcPr marL="68580" marR="68580" marT="0" marB="0">
                    <a:lnL>
                      <a:noFill/>
                    </a:lnL>
                    <a:lnR>
                      <a:noFill/>
                    </a:lnR>
                    <a:lnT>
                      <a:noFill/>
                    </a:lnT>
                    <a:lnB>
                      <a:noFill/>
                    </a:lnB>
                    <a:solidFill>
                      <a:srgbClr val="D3DFEE"/>
                    </a:solidFill>
                  </a:tcPr>
                </a:tc>
                <a:tc>
                  <a:txBody>
                    <a:bodyPr/>
                    <a:lstStyle/>
                    <a:p>
                      <a:pPr marL="457200">
                        <a:lnSpc>
                          <a:spcPct val="150000"/>
                        </a:lnSpc>
                        <a:spcAft>
                          <a:spcPts val="1000"/>
                        </a:spcAft>
                      </a:pPr>
                      <a:r>
                        <a:rPr lang="es-ES" sz="1100" dirty="0">
                          <a:solidFill>
                            <a:schemeClr val="tx1"/>
                          </a:solidFill>
                          <a:latin typeface="Arial"/>
                          <a:ea typeface="Times New Roman"/>
                        </a:rPr>
                        <a:t>5000</a:t>
                      </a:r>
                      <a:endParaRPr lang="es-EC" sz="1600" dirty="0">
                        <a:solidFill>
                          <a:schemeClr val="tx1"/>
                        </a:solidFill>
                        <a:latin typeface="Times New Roman"/>
                        <a:ea typeface="Times New Roman"/>
                      </a:endParaRPr>
                    </a:p>
                  </a:txBody>
                  <a:tcPr marL="68580" marR="68580" marT="0" marB="0">
                    <a:lnL>
                      <a:noFill/>
                    </a:lnL>
                    <a:lnR>
                      <a:noFill/>
                    </a:lnR>
                    <a:lnT>
                      <a:noFill/>
                    </a:lnT>
                    <a:lnB>
                      <a:noFill/>
                    </a:lnB>
                    <a:solidFill>
                      <a:srgbClr val="D3DFEE"/>
                    </a:solidFill>
                  </a:tcPr>
                </a:tc>
              </a:tr>
              <a:tr h="468052">
                <a:tc>
                  <a:txBody>
                    <a:bodyPr/>
                    <a:lstStyle/>
                    <a:p>
                      <a:pPr marL="457200">
                        <a:lnSpc>
                          <a:spcPct val="150000"/>
                        </a:lnSpc>
                        <a:spcAft>
                          <a:spcPts val="1000"/>
                        </a:spcAft>
                      </a:pPr>
                      <a:r>
                        <a:rPr lang="es-ES" sz="1100" b="1">
                          <a:solidFill>
                            <a:schemeClr val="tx1"/>
                          </a:solidFill>
                          <a:latin typeface="Arial"/>
                          <a:ea typeface="Times New Roman"/>
                        </a:rPr>
                        <a:t>Inversión Total</a:t>
                      </a:r>
                      <a:endParaRPr lang="es-EC" sz="1600">
                        <a:solidFill>
                          <a:schemeClr val="tx1"/>
                        </a:solidFill>
                        <a:latin typeface="Times New Roman"/>
                        <a:ea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tcPr>
                </a:tc>
                <a:tc>
                  <a:txBody>
                    <a:bodyPr/>
                    <a:lstStyle/>
                    <a:p>
                      <a:pPr marL="457200">
                        <a:lnSpc>
                          <a:spcPct val="150000"/>
                        </a:lnSpc>
                        <a:spcAft>
                          <a:spcPts val="1000"/>
                        </a:spcAft>
                      </a:pPr>
                      <a:r>
                        <a:rPr lang="es-ES" sz="1100" dirty="0">
                          <a:solidFill>
                            <a:schemeClr val="tx1"/>
                          </a:solidFill>
                          <a:latin typeface="Arial"/>
                          <a:ea typeface="Times New Roman"/>
                        </a:rPr>
                        <a:t>34767.86</a:t>
                      </a:r>
                      <a:endParaRPr lang="es-EC" sz="1600" dirty="0">
                        <a:solidFill>
                          <a:schemeClr val="tx1"/>
                        </a:solidFill>
                        <a:latin typeface="Times New Roman"/>
                        <a:ea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0"/>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CÁLCULO DEL TIR Y VAN</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208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60" name="459 CuadroTexto"/>
          <p:cNvSpPr txBox="1"/>
          <p:nvPr/>
        </p:nvSpPr>
        <p:spPr>
          <a:xfrm>
            <a:off x="395536" y="1196752"/>
            <a:ext cx="8352928" cy="1477328"/>
          </a:xfrm>
          <a:prstGeom prst="rect">
            <a:avLst/>
          </a:prstGeom>
          <a:noFill/>
        </p:spPr>
        <p:txBody>
          <a:bodyPr wrap="square" rtlCol="0">
            <a:spAutoFit/>
          </a:bodyPr>
          <a:lstStyle/>
          <a:p>
            <a:pPr algn="just">
              <a:buFont typeface="Arial" pitchFamily="34" charset="0"/>
              <a:buChar char="•"/>
            </a:pPr>
            <a:r>
              <a:rPr lang="es-EC" dirty="0" smtClean="0"/>
              <a:t> </a:t>
            </a:r>
            <a:r>
              <a:rPr lang="es-ES" dirty="0" smtClean="0"/>
              <a:t>Se consideró 5 años para la recuperación de la inversión</a:t>
            </a:r>
          </a:p>
          <a:p>
            <a:pPr algn="just"/>
            <a:r>
              <a:rPr lang="es-ES" dirty="0" smtClean="0"/>
              <a:t> </a:t>
            </a:r>
          </a:p>
          <a:p>
            <a:pPr algn="just">
              <a:buFont typeface="Arial" pitchFamily="34" charset="0"/>
              <a:buChar char="•"/>
            </a:pPr>
            <a:r>
              <a:rPr lang="es-ES" dirty="0" smtClean="0"/>
              <a:t> Con una tasa de interés del 20%.</a:t>
            </a:r>
          </a:p>
          <a:p>
            <a:pPr algn="just">
              <a:buFont typeface="Arial" pitchFamily="34" charset="0"/>
              <a:buChar char="•"/>
            </a:pPr>
            <a:endParaRPr lang="es-ES" dirty="0" smtClean="0"/>
          </a:p>
          <a:p>
            <a:pPr algn="just">
              <a:buFont typeface="Arial" pitchFamily="34" charset="0"/>
              <a:buChar char="•"/>
            </a:pPr>
            <a:r>
              <a:rPr lang="es-ES" dirty="0" smtClean="0"/>
              <a:t> La utilidad se tomará como renta fija.</a:t>
            </a:r>
            <a:endParaRPr lang="es-EC" dirty="0"/>
          </a:p>
        </p:txBody>
      </p:sp>
      <p:sp>
        <p:nvSpPr>
          <p:cNvPr id="120835"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459" name="458 Tabla"/>
          <p:cNvGraphicFramePr>
            <a:graphicFrameLocks noGrp="1"/>
          </p:cNvGraphicFramePr>
          <p:nvPr/>
        </p:nvGraphicFramePr>
        <p:xfrm>
          <a:off x="179512" y="3356992"/>
          <a:ext cx="4896546" cy="1224136"/>
        </p:xfrm>
        <a:graphic>
          <a:graphicData uri="http://schemas.openxmlformats.org/drawingml/2006/table">
            <a:tbl>
              <a:tblPr/>
              <a:tblGrid>
                <a:gridCol w="816091"/>
                <a:gridCol w="816091"/>
                <a:gridCol w="816091"/>
                <a:gridCol w="816091"/>
                <a:gridCol w="816091"/>
                <a:gridCol w="816091"/>
              </a:tblGrid>
              <a:tr h="306034">
                <a:tc>
                  <a:txBody>
                    <a:bodyPr/>
                    <a:lstStyle/>
                    <a:p>
                      <a:pPr>
                        <a:lnSpc>
                          <a:spcPct val="150000"/>
                        </a:lnSpc>
                        <a:spcAft>
                          <a:spcPts val="0"/>
                        </a:spcAft>
                      </a:pPr>
                      <a:r>
                        <a:rPr lang="es-ES" sz="1000" b="1" dirty="0">
                          <a:solidFill>
                            <a:schemeClr val="tx1"/>
                          </a:solidFill>
                          <a:latin typeface="Arial"/>
                          <a:ea typeface="Times New Roman"/>
                          <a:cs typeface="Times New Roman"/>
                        </a:rPr>
                        <a:t>Periodos</a:t>
                      </a:r>
                      <a:endParaRPr lang="es-EC" sz="11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lnSpc>
                          <a:spcPct val="150000"/>
                        </a:lnSpc>
                        <a:spcAft>
                          <a:spcPts val="0"/>
                        </a:spcAft>
                      </a:pPr>
                      <a:r>
                        <a:rPr lang="es-ES" sz="1000" b="1" dirty="0">
                          <a:solidFill>
                            <a:schemeClr val="tx1"/>
                          </a:solidFill>
                          <a:latin typeface="Arial"/>
                          <a:ea typeface="Times New Roman"/>
                          <a:cs typeface="Times New Roman"/>
                        </a:rPr>
                        <a:t>1</a:t>
                      </a:r>
                      <a:endParaRPr lang="es-EC" sz="11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lnSpc>
                          <a:spcPct val="150000"/>
                        </a:lnSpc>
                        <a:spcAft>
                          <a:spcPts val="0"/>
                        </a:spcAft>
                      </a:pPr>
                      <a:r>
                        <a:rPr lang="es-ES" sz="1000" b="1">
                          <a:solidFill>
                            <a:schemeClr val="tx1"/>
                          </a:solidFill>
                          <a:latin typeface="Arial"/>
                          <a:ea typeface="Times New Roman"/>
                          <a:cs typeface="Times New Roman"/>
                        </a:rPr>
                        <a:t>2</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lnSpc>
                          <a:spcPct val="150000"/>
                        </a:lnSpc>
                        <a:spcAft>
                          <a:spcPts val="0"/>
                        </a:spcAft>
                      </a:pPr>
                      <a:r>
                        <a:rPr lang="es-ES" sz="1000" b="1">
                          <a:solidFill>
                            <a:schemeClr val="tx1"/>
                          </a:solidFill>
                          <a:latin typeface="Arial"/>
                          <a:ea typeface="Times New Roman"/>
                          <a:cs typeface="Times New Roman"/>
                        </a:rPr>
                        <a:t>3</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lnSpc>
                          <a:spcPct val="150000"/>
                        </a:lnSpc>
                        <a:spcAft>
                          <a:spcPts val="0"/>
                        </a:spcAft>
                      </a:pPr>
                      <a:r>
                        <a:rPr lang="es-ES" sz="1000" b="1">
                          <a:solidFill>
                            <a:schemeClr val="tx1"/>
                          </a:solidFill>
                          <a:latin typeface="Arial"/>
                          <a:ea typeface="Times New Roman"/>
                          <a:cs typeface="Times New Roman"/>
                        </a:rPr>
                        <a:t>4</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lnSpc>
                          <a:spcPct val="150000"/>
                        </a:lnSpc>
                        <a:spcAft>
                          <a:spcPts val="0"/>
                        </a:spcAft>
                      </a:pPr>
                      <a:r>
                        <a:rPr lang="es-ES" sz="1000" b="1">
                          <a:solidFill>
                            <a:schemeClr val="tx1"/>
                          </a:solidFill>
                          <a:latin typeface="Arial"/>
                          <a:ea typeface="Times New Roman"/>
                          <a:cs typeface="Times New Roman"/>
                        </a:rPr>
                        <a:t>5</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306034">
                <a:tc>
                  <a:txBody>
                    <a:bodyPr/>
                    <a:lstStyle/>
                    <a:p>
                      <a:pPr>
                        <a:lnSpc>
                          <a:spcPct val="150000"/>
                        </a:lnSpc>
                        <a:spcAft>
                          <a:spcPts val="0"/>
                        </a:spcAft>
                      </a:pPr>
                      <a:r>
                        <a:rPr lang="es-ES" sz="1000">
                          <a:solidFill>
                            <a:schemeClr val="tx1"/>
                          </a:solidFill>
                          <a:latin typeface="Arial"/>
                          <a:ea typeface="Times New Roman"/>
                          <a:cs typeface="Times New Roman"/>
                        </a:rPr>
                        <a:t>Ingresos</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r">
                        <a:lnSpc>
                          <a:spcPct val="150000"/>
                        </a:lnSpc>
                        <a:spcAft>
                          <a:spcPts val="0"/>
                        </a:spcAft>
                      </a:pPr>
                      <a:r>
                        <a:rPr lang="es-ES" sz="1000" dirty="0">
                          <a:solidFill>
                            <a:schemeClr val="tx1"/>
                          </a:solidFill>
                          <a:latin typeface="Arial"/>
                          <a:ea typeface="Times New Roman"/>
                          <a:cs typeface="Times New Roman"/>
                        </a:rPr>
                        <a:t>104520</a:t>
                      </a:r>
                      <a:endParaRPr lang="es-EC" sz="11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r">
                        <a:lnSpc>
                          <a:spcPct val="150000"/>
                        </a:lnSpc>
                        <a:spcAft>
                          <a:spcPts val="0"/>
                        </a:spcAft>
                      </a:pPr>
                      <a:r>
                        <a:rPr lang="es-ES" sz="1000" dirty="0">
                          <a:solidFill>
                            <a:schemeClr val="tx1"/>
                          </a:solidFill>
                          <a:latin typeface="Arial"/>
                          <a:ea typeface="Times New Roman"/>
                          <a:cs typeface="Times New Roman"/>
                        </a:rPr>
                        <a:t>104520</a:t>
                      </a:r>
                      <a:endParaRPr lang="es-EC" sz="11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r">
                        <a:lnSpc>
                          <a:spcPct val="150000"/>
                        </a:lnSpc>
                        <a:spcAft>
                          <a:spcPts val="0"/>
                        </a:spcAft>
                      </a:pPr>
                      <a:r>
                        <a:rPr lang="es-ES" sz="1000" dirty="0">
                          <a:solidFill>
                            <a:schemeClr val="tx1"/>
                          </a:solidFill>
                          <a:latin typeface="Arial"/>
                          <a:ea typeface="Times New Roman"/>
                          <a:cs typeface="Times New Roman"/>
                        </a:rPr>
                        <a:t>104520</a:t>
                      </a:r>
                      <a:endParaRPr lang="es-EC" sz="11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r">
                        <a:lnSpc>
                          <a:spcPct val="150000"/>
                        </a:lnSpc>
                        <a:spcAft>
                          <a:spcPts val="0"/>
                        </a:spcAft>
                      </a:pPr>
                      <a:r>
                        <a:rPr lang="es-ES" sz="1000">
                          <a:solidFill>
                            <a:schemeClr val="tx1"/>
                          </a:solidFill>
                          <a:latin typeface="Arial"/>
                          <a:ea typeface="Times New Roman"/>
                          <a:cs typeface="Times New Roman"/>
                        </a:rPr>
                        <a:t>104520</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r">
                        <a:lnSpc>
                          <a:spcPct val="150000"/>
                        </a:lnSpc>
                        <a:spcAft>
                          <a:spcPts val="0"/>
                        </a:spcAft>
                      </a:pPr>
                      <a:r>
                        <a:rPr lang="es-ES" sz="1000">
                          <a:solidFill>
                            <a:schemeClr val="tx1"/>
                          </a:solidFill>
                          <a:latin typeface="Arial"/>
                          <a:ea typeface="Times New Roman"/>
                          <a:cs typeface="Times New Roman"/>
                        </a:rPr>
                        <a:t>104520</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306034">
                <a:tc>
                  <a:txBody>
                    <a:bodyPr/>
                    <a:lstStyle/>
                    <a:p>
                      <a:pPr>
                        <a:lnSpc>
                          <a:spcPct val="150000"/>
                        </a:lnSpc>
                        <a:spcAft>
                          <a:spcPts val="0"/>
                        </a:spcAft>
                      </a:pPr>
                      <a:r>
                        <a:rPr lang="es-ES" sz="1000">
                          <a:solidFill>
                            <a:schemeClr val="tx1"/>
                          </a:solidFill>
                          <a:latin typeface="Arial"/>
                          <a:ea typeface="Times New Roman"/>
                          <a:cs typeface="Times New Roman"/>
                        </a:rPr>
                        <a:t>Egresos</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r">
                        <a:lnSpc>
                          <a:spcPct val="150000"/>
                        </a:lnSpc>
                        <a:spcAft>
                          <a:spcPts val="0"/>
                        </a:spcAft>
                      </a:pPr>
                      <a:r>
                        <a:rPr lang="es-ES" sz="1000">
                          <a:solidFill>
                            <a:schemeClr val="tx1"/>
                          </a:solidFill>
                          <a:latin typeface="Arial"/>
                          <a:ea typeface="Times New Roman"/>
                          <a:cs typeface="Times New Roman"/>
                        </a:rPr>
                        <a:t>38880</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r">
                        <a:lnSpc>
                          <a:spcPct val="150000"/>
                        </a:lnSpc>
                        <a:spcAft>
                          <a:spcPts val="0"/>
                        </a:spcAft>
                      </a:pPr>
                      <a:r>
                        <a:rPr lang="es-ES" sz="1000">
                          <a:solidFill>
                            <a:schemeClr val="tx1"/>
                          </a:solidFill>
                          <a:latin typeface="Arial"/>
                          <a:ea typeface="Times New Roman"/>
                          <a:cs typeface="Times New Roman"/>
                        </a:rPr>
                        <a:t>38880</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r">
                        <a:lnSpc>
                          <a:spcPct val="150000"/>
                        </a:lnSpc>
                        <a:spcAft>
                          <a:spcPts val="0"/>
                        </a:spcAft>
                      </a:pPr>
                      <a:r>
                        <a:rPr lang="es-ES" sz="1000">
                          <a:solidFill>
                            <a:schemeClr val="tx1"/>
                          </a:solidFill>
                          <a:latin typeface="Arial"/>
                          <a:ea typeface="Times New Roman"/>
                          <a:cs typeface="Times New Roman"/>
                        </a:rPr>
                        <a:t>38880</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r">
                        <a:lnSpc>
                          <a:spcPct val="150000"/>
                        </a:lnSpc>
                        <a:spcAft>
                          <a:spcPts val="0"/>
                        </a:spcAft>
                      </a:pPr>
                      <a:r>
                        <a:rPr lang="es-ES" sz="1000" dirty="0">
                          <a:solidFill>
                            <a:schemeClr val="tx1"/>
                          </a:solidFill>
                          <a:latin typeface="Arial"/>
                          <a:ea typeface="Times New Roman"/>
                          <a:cs typeface="Times New Roman"/>
                        </a:rPr>
                        <a:t>38880</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r">
                        <a:lnSpc>
                          <a:spcPct val="150000"/>
                        </a:lnSpc>
                        <a:spcAft>
                          <a:spcPts val="0"/>
                        </a:spcAft>
                      </a:pPr>
                      <a:r>
                        <a:rPr lang="es-ES" sz="1000" dirty="0">
                          <a:solidFill>
                            <a:schemeClr val="tx1"/>
                          </a:solidFill>
                          <a:latin typeface="Arial"/>
                          <a:ea typeface="Times New Roman"/>
                          <a:cs typeface="Times New Roman"/>
                        </a:rPr>
                        <a:t>38880</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r>
              <a:tr h="306034">
                <a:tc>
                  <a:txBody>
                    <a:bodyPr/>
                    <a:lstStyle/>
                    <a:p>
                      <a:pPr>
                        <a:lnSpc>
                          <a:spcPct val="150000"/>
                        </a:lnSpc>
                        <a:spcAft>
                          <a:spcPts val="0"/>
                        </a:spcAft>
                      </a:pPr>
                      <a:r>
                        <a:rPr lang="es-ES" sz="1000">
                          <a:solidFill>
                            <a:schemeClr val="tx1"/>
                          </a:solidFill>
                          <a:latin typeface="Arial"/>
                          <a:ea typeface="Times New Roman"/>
                          <a:cs typeface="Times New Roman"/>
                        </a:rPr>
                        <a:t>Flujos</a:t>
                      </a:r>
                      <a:endParaRPr lang="es-EC" sz="11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r">
                        <a:lnSpc>
                          <a:spcPct val="150000"/>
                        </a:lnSpc>
                        <a:spcAft>
                          <a:spcPts val="0"/>
                        </a:spcAft>
                      </a:pPr>
                      <a:r>
                        <a:rPr lang="es-ES" sz="1000">
                          <a:solidFill>
                            <a:schemeClr val="tx1"/>
                          </a:solidFill>
                          <a:latin typeface="Arial"/>
                          <a:ea typeface="Times New Roman"/>
                          <a:cs typeface="Times New Roman"/>
                        </a:rPr>
                        <a:t>65640</a:t>
                      </a:r>
                      <a:endParaRPr lang="es-EC" sz="11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r">
                        <a:lnSpc>
                          <a:spcPct val="150000"/>
                        </a:lnSpc>
                        <a:spcAft>
                          <a:spcPts val="0"/>
                        </a:spcAft>
                      </a:pPr>
                      <a:r>
                        <a:rPr lang="es-ES" sz="1000">
                          <a:solidFill>
                            <a:schemeClr val="tx1"/>
                          </a:solidFill>
                          <a:latin typeface="Arial"/>
                          <a:ea typeface="Times New Roman"/>
                          <a:cs typeface="Times New Roman"/>
                        </a:rPr>
                        <a:t>65640</a:t>
                      </a:r>
                      <a:endParaRPr lang="es-EC" sz="11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r">
                        <a:lnSpc>
                          <a:spcPct val="150000"/>
                        </a:lnSpc>
                        <a:spcAft>
                          <a:spcPts val="0"/>
                        </a:spcAft>
                      </a:pPr>
                      <a:r>
                        <a:rPr lang="es-ES" sz="1000">
                          <a:solidFill>
                            <a:schemeClr val="tx1"/>
                          </a:solidFill>
                          <a:latin typeface="Arial"/>
                          <a:ea typeface="Times New Roman"/>
                          <a:cs typeface="Times New Roman"/>
                        </a:rPr>
                        <a:t>65640</a:t>
                      </a:r>
                      <a:endParaRPr lang="es-EC" sz="11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r">
                        <a:lnSpc>
                          <a:spcPct val="150000"/>
                        </a:lnSpc>
                        <a:spcAft>
                          <a:spcPts val="0"/>
                        </a:spcAft>
                      </a:pPr>
                      <a:r>
                        <a:rPr lang="es-ES" sz="1000">
                          <a:solidFill>
                            <a:schemeClr val="tx1"/>
                          </a:solidFill>
                          <a:latin typeface="Arial"/>
                          <a:ea typeface="Times New Roman"/>
                          <a:cs typeface="Times New Roman"/>
                        </a:rPr>
                        <a:t>65640</a:t>
                      </a:r>
                      <a:endParaRPr lang="es-EC" sz="11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r">
                        <a:lnSpc>
                          <a:spcPct val="150000"/>
                        </a:lnSpc>
                        <a:spcAft>
                          <a:spcPts val="0"/>
                        </a:spcAft>
                      </a:pPr>
                      <a:r>
                        <a:rPr lang="es-ES" sz="1000" dirty="0">
                          <a:solidFill>
                            <a:schemeClr val="tx1"/>
                          </a:solidFill>
                          <a:latin typeface="Arial"/>
                          <a:ea typeface="Times New Roman"/>
                          <a:cs typeface="Times New Roman"/>
                        </a:rPr>
                        <a:t>65640</a:t>
                      </a:r>
                      <a:endParaRPr lang="es-EC" sz="1100" dirty="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r>
            </a:tbl>
          </a:graphicData>
        </a:graphic>
      </p:graphicFrame>
      <p:sp>
        <p:nvSpPr>
          <p:cNvPr id="462" name="461 CuadroTexto"/>
          <p:cNvSpPr txBox="1"/>
          <p:nvPr/>
        </p:nvSpPr>
        <p:spPr>
          <a:xfrm>
            <a:off x="5580112" y="3789040"/>
            <a:ext cx="3312368" cy="646331"/>
          </a:xfrm>
          <a:prstGeom prst="rect">
            <a:avLst/>
          </a:prstGeom>
          <a:noFill/>
        </p:spPr>
        <p:txBody>
          <a:bodyPr wrap="square" rtlCol="0">
            <a:spAutoFit/>
          </a:bodyPr>
          <a:lstStyle/>
          <a:p>
            <a:pPr>
              <a:buFont typeface="Arial" pitchFamily="34" charset="0"/>
              <a:buChar char="•"/>
            </a:pPr>
            <a:r>
              <a:rPr lang="es-EC" dirty="0" smtClean="0"/>
              <a:t> </a:t>
            </a:r>
            <a:r>
              <a:rPr lang="es-ES" dirty="0" smtClean="0"/>
              <a:t>VAN = USD 161535.92</a:t>
            </a:r>
            <a:endParaRPr lang="es-EC" dirty="0" smtClean="0"/>
          </a:p>
          <a:p>
            <a:pPr>
              <a:buFont typeface="Arial" pitchFamily="34" charset="0"/>
              <a:buChar char="•"/>
            </a:pPr>
            <a:r>
              <a:rPr lang="es-ES" dirty="0" smtClean="0"/>
              <a:t> TIR = 188%</a:t>
            </a:r>
            <a:endParaRPr lang="es-EC" dirty="0"/>
          </a:p>
        </p:txBody>
      </p:sp>
      <p:sp>
        <p:nvSpPr>
          <p:cNvPr id="463" name="462 Flecha izquierda">
            <a:hlinkClick r:id="rId3" action="ppaction://hlinksldjump"/>
          </p:cNvPr>
          <p:cNvSpPr/>
          <p:nvPr/>
        </p:nvSpPr>
        <p:spPr>
          <a:xfrm>
            <a:off x="6948264" y="4797152"/>
            <a:ext cx="1800200" cy="79208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dirty="0" smtClean="0"/>
              <a:t>Contenidos</a:t>
            </a:r>
            <a:endParaRPr lang="es-EC" dirty="0"/>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2857500"/>
            <a:ext cx="8229600" cy="1143000"/>
          </a:xfrm>
        </p:spPr>
        <p:txBody>
          <a:bodyPr>
            <a:normAutofit fontScale="90000"/>
          </a:bodyPr>
          <a:lstStyle/>
          <a:p>
            <a:r>
              <a:rPr lang="es-EC" sz="5400" dirty="0" smtClean="0"/>
              <a:t>CONCLUSIONES Y RECOMENDACIONES</a:t>
            </a:r>
            <a:endParaRPr lang="es-EC" sz="5400"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PROPIEDADES DEL PET RECICLADO MECÁNICAMENTE</a:t>
            </a:r>
            <a:endParaRPr lang="es-EC" sz="3200" b="1" dirty="0"/>
          </a:p>
        </p:txBody>
      </p:sp>
      <p:sp>
        <p:nvSpPr>
          <p:cNvPr id="8" name="7 CuadroTexto"/>
          <p:cNvSpPr txBox="1"/>
          <p:nvPr/>
        </p:nvSpPr>
        <p:spPr>
          <a:xfrm>
            <a:off x="539552" y="2828836"/>
            <a:ext cx="8064896" cy="1200329"/>
          </a:xfrm>
          <a:prstGeom prst="rect">
            <a:avLst/>
          </a:prstGeom>
          <a:noFill/>
        </p:spPr>
        <p:txBody>
          <a:bodyPr wrap="square" rtlCol="0">
            <a:spAutoFit/>
          </a:bodyPr>
          <a:lstStyle/>
          <a:p>
            <a:pPr algn="just">
              <a:buFont typeface="Arial" pitchFamily="34" charset="0"/>
              <a:buChar char="•"/>
            </a:pPr>
            <a:r>
              <a:rPr lang="es-EC" sz="2400" dirty="0" smtClean="0"/>
              <a:t> Por la exposición térmica el PET reciclado presenta un decremento en su peso molecular y también un incremento en el ácido carboxílico, color y nivel de acetaldehído.</a:t>
            </a:r>
            <a:endParaRPr lang="es-ES" sz="2200" dirty="0" smtClean="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graphicFrame>
        <p:nvGraphicFramePr>
          <p:cNvPr id="5" name="4 Diagrama"/>
          <p:cNvGraphicFramePr/>
          <p:nvPr/>
        </p:nvGraphicFramePr>
        <p:xfrm>
          <a:off x="1772816" y="1830820"/>
          <a:ext cx="5598368" cy="311034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1 Título"/>
          <p:cNvSpPr>
            <a:spLocks noGrp="1"/>
          </p:cNvSpPr>
          <p:nvPr>
            <p:ph type="title"/>
          </p:nvPr>
        </p:nvSpPr>
        <p:spPr>
          <a:xfrm>
            <a:off x="457200" y="44624"/>
            <a:ext cx="8229600" cy="1143000"/>
          </a:xfrm>
        </p:spPr>
        <p:txBody>
          <a:bodyPr>
            <a:normAutofit/>
          </a:bodyPr>
          <a:lstStyle/>
          <a:p>
            <a:r>
              <a:rPr lang="es-ES" sz="3200" b="1" dirty="0" smtClean="0"/>
              <a:t>ETAPAS DEL RECICLADO DEL PET</a:t>
            </a:r>
            <a:endParaRPr lang="es-EC" sz="3200" b="1" dirty="0"/>
          </a:p>
        </p:txBody>
      </p:sp>
      <p:sp>
        <p:nvSpPr>
          <p:cNvPr id="6" name="5 Flecha derecha">
            <a:hlinkClick r:id="rId8" action="ppaction://hlinksldjump"/>
          </p:cNvPr>
          <p:cNvSpPr/>
          <p:nvPr/>
        </p:nvSpPr>
        <p:spPr>
          <a:xfrm>
            <a:off x="7812360" y="4725144"/>
            <a:ext cx="1080120" cy="64807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sz="1200" dirty="0" smtClean="0">
                <a:solidFill>
                  <a:schemeClr val="bg1"/>
                </a:solidFill>
              </a:rPr>
              <a:t>SIGUIENTE</a:t>
            </a:r>
            <a:endParaRPr lang="es-EC" sz="1200" dirty="0">
              <a:solidFill>
                <a:schemeClr val="bg1"/>
              </a:solidFill>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S" sz="3200" b="1" dirty="0" smtClean="0"/>
              <a:t>SEPARACIÓN</a:t>
            </a:r>
            <a:endParaRPr lang="es-EC" sz="3200" b="1" dirty="0"/>
          </a:p>
        </p:txBody>
      </p:sp>
      <p:pic>
        <p:nvPicPr>
          <p:cNvPr id="6" name="Picture 102" descr="http://htmlimg2.scribdassets.com/95vz0chmww1e2oop/images/9-fbb6297222.png"/>
          <p:cNvPicPr/>
          <p:nvPr/>
        </p:nvPicPr>
        <p:blipFill>
          <a:blip r:embed="rId3" cstate="print"/>
          <a:srcRect l="72436" t="7660" r="1283"/>
          <a:stretch>
            <a:fillRect/>
          </a:stretch>
        </p:blipFill>
        <p:spPr bwMode="auto">
          <a:xfrm>
            <a:off x="3085265" y="1972340"/>
            <a:ext cx="2973471" cy="2913320"/>
          </a:xfrm>
          <a:prstGeom prst="rect">
            <a:avLst/>
          </a:prstGeom>
          <a:noFill/>
          <a:ln w="9525">
            <a:noFill/>
            <a:miter lim="800000"/>
            <a:headEnd/>
            <a:tailEnd/>
          </a:ln>
        </p:spPr>
      </p:pic>
      <p:sp>
        <p:nvSpPr>
          <p:cNvPr id="8" name="7 Flecha izquierda">
            <a:hlinkClick r:id="rId4" action="ppaction://hlinksldjump"/>
          </p:cNvPr>
          <p:cNvSpPr/>
          <p:nvPr/>
        </p:nvSpPr>
        <p:spPr>
          <a:xfrm>
            <a:off x="7668344" y="4581128"/>
            <a:ext cx="1224136" cy="648072"/>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sz="1100" dirty="0" smtClean="0"/>
              <a:t>ETAPAS DEL RECICLAJE</a:t>
            </a:r>
            <a:endParaRPr lang="es-EC" sz="1100" dirty="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S" sz="3200" b="1" dirty="0" smtClean="0"/>
              <a:t>CLASIFICACIÓN</a:t>
            </a:r>
            <a:endParaRPr lang="es-EC" sz="3200" b="1" dirty="0"/>
          </a:p>
        </p:txBody>
      </p:sp>
      <p:sp>
        <p:nvSpPr>
          <p:cNvPr id="8" name="7 Flecha izquierda">
            <a:hlinkClick r:id="rId3" action="ppaction://hlinksldjump"/>
          </p:cNvPr>
          <p:cNvSpPr/>
          <p:nvPr/>
        </p:nvSpPr>
        <p:spPr>
          <a:xfrm>
            <a:off x="7668344" y="4581128"/>
            <a:ext cx="1224136" cy="648072"/>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sz="1100" dirty="0" smtClean="0"/>
              <a:t>ETAPAS DEL RECICLAJE</a:t>
            </a:r>
            <a:endParaRPr lang="es-EC" sz="1100" dirty="0"/>
          </a:p>
        </p:txBody>
      </p:sp>
      <p:pic>
        <p:nvPicPr>
          <p:cNvPr id="9" name="Picture 99" descr="http://htmlimg2.scribdassets.com/95vz0chmww1e2oop/images/9-fbb6297222.png"/>
          <p:cNvPicPr/>
          <p:nvPr/>
        </p:nvPicPr>
        <p:blipFill>
          <a:blip r:embed="rId4" cstate="print"/>
          <a:srcRect l="5770" t="5106" r="29604" b="4255"/>
          <a:stretch>
            <a:fillRect/>
          </a:stretch>
        </p:blipFill>
        <p:spPr bwMode="auto">
          <a:xfrm>
            <a:off x="2742289" y="2421000"/>
            <a:ext cx="3659422" cy="20160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S" sz="3200" b="1" dirty="0" smtClean="0"/>
              <a:t>LIMPIEZA</a:t>
            </a:r>
            <a:endParaRPr lang="es-EC" sz="3200" b="1" dirty="0"/>
          </a:p>
        </p:txBody>
      </p:sp>
      <p:sp>
        <p:nvSpPr>
          <p:cNvPr id="8" name="7 Flecha izquierda">
            <a:hlinkClick r:id="rId3" action="ppaction://hlinksldjump"/>
          </p:cNvPr>
          <p:cNvSpPr/>
          <p:nvPr/>
        </p:nvSpPr>
        <p:spPr>
          <a:xfrm>
            <a:off x="7668344" y="4581128"/>
            <a:ext cx="1224136" cy="648072"/>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sz="1100" dirty="0" smtClean="0"/>
              <a:t>ETAPAS DEL RECICLAJE</a:t>
            </a:r>
            <a:endParaRPr lang="es-EC" sz="1100" dirty="0"/>
          </a:p>
        </p:txBody>
      </p:sp>
      <p:pic>
        <p:nvPicPr>
          <p:cNvPr id="6" name="Picture 1"/>
          <p:cNvPicPr/>
          <p:nvPr/>
        </p:nvPicPr>
        <p:blipFill>
          <a:blip r:embed="rId4" cstate="print"/>
          <a:srcRect l="43556" t="23224" r="37142" b="33607"/>
          <a:stretch>
            <a:fillRect/>
          </a:stretch>
        </p:blipFill>
        <p:spPr bwMode="auto">
          <a:xfrm>
            <a:off x="3275284" y="1865504"/>
            <a:ext cx="2593433" cy="3126993"/>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S" sz="3200" b="1" dirty="0" smtClean="0"/>
              <a:t>TRITURACIÓN</a:t>
            </a:r>
            <a:endParaRPr lang="es-EC" sz="3200" b="1" dirty="0"/>
          </a:p>
        </p:txBody>
      </p:sp>
      <p:sp>
        <p:nvSpPr>
          <p:cNvPr id="8" name="7 Flecha izquierda">
            <a:hlinkClick r:id="rId3" action="ppaction://hlinksldjump"/>
          </p:cNvPr>
          <p:cNvSpPr/>
          <p:nvPr/>
        </p:nvSpPr>
        <p:spPr>
          <a:xfrm>
            <a:off x="7668344" y="4581128"/>
            <a:ext cx="1224136" cy="648072"/>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sz="1100" dirty="0" smtClean="0"/>
              <a:t>ETAPAS DEL RECICLAJE</a:t>
            </a:r>
            <a:endParaRPr lang="es-EC" sz="1100" dirty="0"/>
          </a:p>
        </p:txBody>
      </p:sp>
      <p:pic>
        <p:nvPicPr>
          <p:cNvPr id="9" name="4 Imagen" descr="2993484_261497.jpg"/>
          <p:cNvPicPr/>
          <p:nvPr/>
        </p:nvPicPr>
        <p:blipFill>
          <a:blip r:embed="rId4" cstate="print"/>
          <a:srcRect l="3096" t="1845"/>
          <a:stretch>
            <a:fillRect/>
          </a:stretch>
        </p:blipFill>
        <p:spPr>
          <a:xfrm>
            <a:off x="35496" y="1268760"/>
            <a:ext cx="3528392" cy="3888432"/>
          </a:xfrm>
          <a:prstGeom prst="rect">
            <a:avLst/>
          </a:prstGeom>
        </p:spPr>
      </p:pic>
      <p:pic>
        <p:nvPicPr>
          <p:cNvPr id="10" name="9 Imagen" descr="http://www.molinosymezcladoras.com/images/new_image1.jpg"/>
          <p:cNvPicPr/>
          <p:nvPr/>
        </p:nvPicPr>
        <p:blipFill>
          <a:blip r:embed="rId5" cstate="print">
            <a:extLst>
              <a:ext uri="{28A0092B-C50C-407E-A947-70E740481C1C}">
                <a14:useLocalDpi xmlns:ve="http://schemas.openxmlformats.org/markup-compatibility/2006" xmlns:m="http://schemas.openxmlformats.org/officeDocument/2006/math" xmlns:wp="http://schemas.openxmlformats.org/drawingml/2006/wordprocessingDrawing" xmlns:wne="http://schemas.microsoft.com/office/word/2006/wordml" xmlns="" xmlns:wpc="http://schemas.microsoft.com/office/word/2010/wordprocessingCanvas" xmlns:mc="http://schemas.openxmlformats.org/markup-compatibility/2006" xmlns:o="urn:schemas-microsoft-com:office:office" xmlns:v="urn:schemas-microsoft-com:vml" xmlns:wp14="http://schemas.microsoft.com/office/word/2010/wordprocessingDrawing" xmlns:w10="urn:schemas-microsoft-com:office:word" xmlns:w="http://schemas.openxmlformats.org/wordprocessingml/2006/main" xmlns:w14="http://schemas.microsoft.com/office/word/2010/wordml" xmlns:wpg="http://schemas.microsoft.com/office/word/2010/wordprocessingGroup" xmlns:wpi="http://schemas.microsoft.com/office/word/2010/wordprocessingInk" xmlns:wps="http://schemas.microsoft.com/office/word/2010/wordprocessingShape" xmlns:a14="http://schemas.microsoft.com/office/drawing/2010/main" xmlns:pic="http://schemas.openxmlformats.org/drawingml/2006/picture" xmlns:lc="http://schemas.openxmlformats.org/drawingml/2006/lockedCanvas" val="0"/>
              </a:ext>
            </a:extLst>
          </a:blip>
          <a:srcRect/>
          <a:stretch>
            <a:fillRect/>
          </a:stretch>
        </p:blipFill>
        <p:spPr bwMode="auto">
          <a:xfrm>
            <a:off x="4067944" y="1196752"/>
            <a:ext cx="1296144" cy="1512168"/>
          </a:xfrm>
          <a:prstGeom prst="rect">
            <a:avLst/>
          </a:prstGeom>
          <a:noFill/>
          <a:ln>
            <a:noFill/>
          </a:ln>
        </p:spPr>
      </p:pic>
      <p:pic>
        <p:nvPicPr>
          <p:cNvPr id="11" name="10 Imagen" descr="Foto molino pet"/>
          <p:cNvPicPr/>
          <p:nvPr/>
        </p:nvPicPr>
        <p:blipFill rotWithShape="1">
          <a:blip r:embed="rId6" cstate="print">
            <a:extLst>
              <a:ext uri="{28A0092B-C50C-407E-A947-70E740481C1C}">
                <a14:useLocalDpi xmlns:ve="http://schemas.openxmlformats.org/markup-compatibility/2006" xmlns:m="http://schemas.openxmlformats.org/officeDocument/2006/math" xmlns:wp="http://schemas.openxmlformats.org/drawingml/2006/wordprocessingDrawing" xmlns:wne="http://schemas.microsoft.com/office/word/2006/wordml" xmlns="" xmlns:wpc="http://schemas.microsoft.com/office/word/2010/wordprocessingCanvas" xmlns:mc="http://schemas.openxmlformats.org/markup-compatibility/2006" xmlns:o="urn:schemas-microsoft-com:office:office" xmlns:v="urn:schemas-microsoft-com:vml" xmlns:wp14="http://schemas.microsoft.com/office/word/2010/wordprocessingDrawing" xmlns:w10="urn:schemas-microsoft-com:office:word" xmlns:w="http://schemas.openxmlformats.org/wordprocessingml/2006/main" xmlns:w14="http://schemas.microsoft.com/office/word/2010/wordml" xmlns:wpg="http://schemas.microsoft.com/office/word/2010/wordprocessingGroup" xmlns:wpi="http://schemas.microsoft.com/office/word/2010/wordprocessingInk" xmlns:wps="http://schemas.microsoft.com/office/word/2010/wordprocessingShape" xmlns:a14="http://schemas.microsoft.com/office/drawing/2010/main" xmlns:pic="http://schemas.openxmlformats.org/drawingml/2006/picture" xmlns:lc="http://schemas.openxmlformats.org/drawingml/2006/lockedCanvas" val="0"/>
              </a:ext>
            </a:extLst>
          </a:blip>
          <a:srcRect t="11574"/>
          <a:stretch/>
        </p:blipFill>
        <p:spPr bwMode="auto">
          <a:xfrm>
            <a:off x="4644008" y="2996952"/>
            <a:ext cx="3009014" cy="1749767"/>
          </a:xfrm>
          <a:prstGeom prst="rect">
            <a:avLst/>
          </a:prstGeom>
          <a:noFill/>
          <a:ln>
            <a:noFill/>
          </a:ln>
          <a:extLst>
            <a:ext uri="{53640926-AAD7-44D8-BBD7-CCE9431645EC}">
              <a14:shadowObscured xmlns:ve="http://schemas.openxmlformats.org/markup-compatibility/2006" xmlns:m="http://schemas.openxmlformats.org/officeDocument/2006/math" xmlns:wp="http://schemas.openxmlformats.org/drawingml/2006/wordprocessingDrawing" xmlns:wne="http://schemas.microsoft.com/office/word/2006/wordml" xmlns="" xmlns:wpc="http://schemas.microsoft.com/office/word/2010/wordprocessingCanvas" xmlns:mc="http://schemas.openxmlformats.org/markup-compatibility/2006" xmlns:o="urn:schemas-microsoft-com:office:office" xmlns:v="urn:schemas-microsoft-com:vml" xmlns:wp14="http://schemas.microsoft.com/office/word/2010/wordprocessingDrawing" xmlns:w10="urn:schemas-microsoft-com:office:word" xmlns:w="http://schemas.openxmlformats.org/wordprocessingml/2006/main" xmlns:w14="http://schemas.microsoft.com/office/word/2010/wordml" xmlns:wpg="http://schemas.microsoft.com/office/word/2010/wordprocessingGroup" xmlns:wpi="http://schemas.microsoft.com/office/word/2010/wordprocessingInk" xmlns:wps="http://schemas.microsoft.com/office/word/2010/wordprocessingShape" xmlns:a14="http://schemas.microsoft.com/office/drawing/2010/main" xmlns:pic="http://schemas.openxmlformats.org/drawingml/2006/picture" xmlns:lc="http://schemas.openxmlformats.org/drawingml/2006/lockedCanvas"/>
            </a:ext>
          </a:extLst>
        </p:spPr>
      </p:pic>
      <p:pic>
        <p:nvPicPr>
          <p:cNvPr id="12" name="11 Imagen" descr="http://images.engormix.com/s_products/prod_28212_52,235.jpg"/>
          <p:cNvPicPr/>
          <p:nvPr/>
        </p:nvPicPr>
        <p:blipFill rotWithShape="1">
          <a:blip r:embed="rId7" cstate="print">
            <a:extLst>
              <a:ext uri="{28A0092B-C50C-407E-A947-70E740481C1C}">
                <a14:useLocalDpi xmlns:ve="http://schemas.openxmlformats.org/markup-compatibility/2006" xmlns:m="http://schemas.openxmlformats.org/officeDocument/2006/math" xmlns:wp="http://schemas.openxmlformats.org/drawingml/2006/wordprocessingDrawing" xmlns:wne="http://schemas.microsoft.com/office/word/2006/wordml" xmlns="" xmlns:wpc="http://schemas.microsoft.com/office/word/2010/wordprocessingCanvas" xmlns:mc="http://schemas.openxmlformats.org/markup-compatibility/2006" xmlns:o="urn:schemas-microsoft-com:office:office" xmlns:v="urn:schemas-microsoft-com:vml" xmlns:wp14="http://schemas.microsoft.com/office/word/2010/wordprocessingDrawing" xmlns:w10="urn:schemas-microsoft-com:office:word" xmlns:w="http://schemas.openxmlformats.org/wordprocessingml/2006/main" xmlns:w14="http://schemas.microsoft.com/office/word/2010/wordml" xmlns:wpg="http://schemas.microsoft.com/office/word/2010/wordprocessingGroup" xmlns:wpi="http://schemas.microsoft.com/office/word/2010/wordprocessingInk" xmlns:wps="http://schemas.microsoft.com/office/word/2010/wordprocessingShape" xmlns:a14="http://schemas.microsoft.com/office/drawing/2010/main" xmlns:pic="http://schemas.openxmlformats.org/drawingml/2006/picture" xmlns:lc="http://schemas.openxmlformats.org/drawingml/2006/lockedCanvas" val="0"/>
              </a:ext>
            </a:extLst>
          </a:blip>
          <a:srcRect l="16633" r="2016"/>
          <a:stretch/>
        </p:blipFill>
        <p:spPr bwMode="auto">
          <a:xfrm>
            <a:off x="6228184" y="1196920"/>
            <a:ext cx="1837045" cy="1512000"/>
          </a:xfrm>
          <a:prstGeom prst="rect">
            <a:avLst/>
          </a:prstGeom>
          <a:noFill/>
          <a:ln>
            <a:noFill/>
          </a:ln>
          <a:extLst>
            <a:ext uri="{53640926-AAD7-44D8-BBD7-CCE9431645EC}">
              <a14:shadowObscured xmlns:ve="http://schemas.openxmlformats.org/markup-compatibility/2006" xmlns:m="http://schemas.openxmlformats.org/officeDocument/2006/math" xmlns:wp="http://schemas.openxmlformats.org/drawingml/2006/wordprocessingDrawing" xmlns:wne="http://schemas.microsoft.com/office/word/2006/wordml" xmlns="" xmlns:wpc="http://schemas.microsoft.com/office/word/2010/wordprocessingCanvas" xmlns:mc="http://schemas.openxmlformats.org/markup-compatibility/2006" xmlns:o="urn:schemas-microsoft-com:office:office" xmlns:v="urn:schemas-microsoft-com:vml" xmlns:wp14="http://schemas.microsoft.com/office/word/2010/wordprocessingDrawing" xmlns:w10="urn:schemas-microsoft-com:office:word" xmlns:w="http://schemas.openxmlformats.org/wordprocessingml/2006/main" xmlns:w14="http://schemas.microsoft.com/office/word/2010/wordml" xmlns:wpg="http://schemas.microsoft.com/office/word/2010/wordprocessingGroup" xmlns:wpi="http://schemas.microsoft.com/office/word/2010/wordprocessingInk" xmlns:wps="http://schemas.microsoft.com/office/word/2010/wordprocessingShape" xmlns:a14="http://schemas.microsoft.com/office/drawing/2010/main" xmlns:pic="http://schemas.openxmlformats.org/drawingml/2006/picture" xmlns:lc="http://schemas.openxmlformats.org/drawingml/2006/lockedCanvas"/>
            </a:ext>
          </a:extLst>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27384"/>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IMPACTO AMBIENTAL QUE GENERA EL RECICLAJE DEL PET</a:t>
            </a:r>
            <a:endParaRPr lang="es-EC" sz="3200" b="1" dirty="0"/>
          </a:p>
        </p:txBody>
      </p:sp>
      <p:sp>
        <p:nvSpPr>
          <p:cNvPr id="8" name="7 CuadroTexto"/>
          <p:cNvSpPr txBox="1"/>
          <p:nvPr/>
        </p:nvSpPr>
        <p:spPr>
          <a:xfrm>
            <a:off x="539552" y="1268760"/>
            <a:ext cx="8064896" cy="4524315"/>
          </a:xfrm>
          <a:prstGeom prst="rect">
            <a:avLst/>
          </a:prstGeom>
          <a:noFill/>
        </p:spPr>
        <p:txBody>
          <a:bodyPr wrap="square" rtlCol="0">
            <a:spAutoFit/>
          </a:bodyPr>
          <a:lstStyle/>
          <a:p>
            <a:pPr algn="just">
              <a:buFont typeface="Arial" pitchFamily="34" charset="0"/>
              <a:buChar char="•"/>
            </a:pPr>
            <a:r>
              <a:rPr lang="es-EC" sz="2400" dirty="0" smtClean="0"/>
              <a:t> Se clasifican los desechos en tres grupos:</a:t>
            </a:r>
          </a:p>
          <a:p>
            <a:pPr lvl="1" algn="just"/>
            <a:r>
              <a:rPr lang="es-EC" sz="2400" dirty="0" smtClean="0"/>
              <a:t> </a:t>
            </a:r>
          </a:p>
          <a:p>
            <a:pPr lvl="1" algn="just">
              <a:buFont typeface="Arial" pitchFamily="34" charset="0"/>
              <a:buChar char="•"/>
            </a:pPr>
            <a:r>
              <a:rPr lang="es-EC" sz="2400" dirty="0" smtClean="0"/>
              <a:t>Grupo I BOTELLAS PET.</a:t>
            </a:r>
          </a:p>
          <a:p>
            <a:pPr lvl="1" algn="just">
              <a:buFont typeface="Arial" pitchFamily="34" charset="0"/>
              <a:buChar char="•"/>
            </a:pPr>
            <a:r>
              <a:rPr lang="es-EC" sz="2400" dirty="0" smtClean="0"/>
              <a:t> Grupo II TAPAS DE BOTELLAS PET.</a:t>
            </a:r>
          </a:p>
          <a:p>
            <a:pPr lvl="1" algn="just">
              <a:buFont typeface="Arial" pitchFamily="34" charset="0"/>
              <a:buChar char="•"/>
            </a:pPr>
            <a:r>
              <a:rPr lang="es-EC" sz="2400" dirty="0" smtClean="0"/>
              <a:t> Grupo III ETIQUETAS DE DIFERENTES MARCAS DE BOTELLAS PET.</a:t>
            </a:r>
          </a:p>
          <a:p>
            <a:pPr algn="just">
              <a:buFont typeface="Arial" pitchFamily="34" charset="0"/>
              <a:buChar char="•"/>
            </a:pPr>
            <a:endParaRPr lang="es-EC" sz="2400" dirty="0" smtClean="0"/>
          </a:p>
          <a:p>
            <a:pPr algn="just">
              <a:buFont typeface="Arial" pitchFamily="34" charset="0"/>
              <a:buChar char="•"/>
            </a:pPr>
            <a:r>
              <a:rPr lang="es-EC" sz="2400" dirty="0" smtClean="0"/>
              <a:t> Se debe tener en cuenta que el cantón Sucre, provincia de Manabí, posee un clima seco y polvoriento, por lo que se califica al terreno en general como parcialmente árido, la profundidad aproximada donde puede emerger agua es de 110m.</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27384"/>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IMPACTO AMBIENTAL QUE GENERA EL RECICLAJE DEL PET</a:t>
            </a:r>
            <a:endParaRPr lang="es-EC" sz="3200" b="1" dirty="0"/>
          </a:p>
        </p:txBody>
      </p:sp>
      <p:graphicFrame>
        <p:nvGraphicFramePr>
          <p:cNvPr id="5" name="4 Tabla"/>
          <p:cNvGraphicFramePr>
            <a:graphicFrameLocks noGrp="1"/>
          </p:cNvGraphicFramePr>
          <p:nvPr/>
        </p:nvGraphicFramePr>
        <p:xfrm>
          <a:off x="467544" y="1484785"/>
          <a:ext cx="8280919" cy="4081452"/>
        </p:xfrm>
        <a:graphic>
          <a:graphicData uri="http://schemas.openxmlformats.org/drawingml/2006/table">
            <a:tbl>
              <a:tblPr/>
              <a:tblGrid>
                <a:gridCol w="1309060"/>
                <a:gridCol w="3494373"/>
                <a:gridCol w="1688707"/>
                <a:gridCol w="1788779"/>
              </a:tblGrid>
              <a:tr h="325665">
                <a:tc gridSpan="4">
                  <a:txBody>
                    <a:bodyPr/>
                    <a:lstStyle/>
                    <a:p>
                      <a:pPr algn="ctr">
                        <a:lnSpc>
                          <a:spcPct val="150000"/>
                        </a:lnSpc>
                        <a:spcAft>
                          <a:spcPts val="0"/>
                        </a:spcAft>
                      </a:pPr>
                      <a:r>
                        <a:rPr lang="es-EC" sz="800" b="1" dirty="0">
                          <a:solidFill>
                            <a:schemeClr val="tx1"/>
                          </a:solidFill>
                          <a:latin typeface="Arial"/>
                          <a:ea typeface="Times New Roman"/>
                          <a:cs typeface="Times New Roman"/>
                        </a:rPr>
                        <a:t>EVALUACIÓN DE ASPECTOS E IMPACTOS AL MEDIOAMBIENTE DESCRIPCION DE LAS ETAPAS DE RECICLADO DE PET Y DE ASPECTOS MEDIOAMBIENTALES</a:t>
                      </a:r>
                      <a:endParaRPr lang="es-EC" sz="900" dirty="0">
                        <a:solidFill>
                          <a:schemeClr val="tx1"/>
                        </a:solidFill>
                        <a:latin typeface="Calibri"/>
                        <a:ea typeface="Calibri"/>
                        <a:cs typeface="Times New Roman"/>
                      </a:endParaRPr>
                    </a:p>
                  </a:txBody>
                  <a:tcPr marL="49726" marR="49726"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endParaRPr lang="es-EC"/>
                    </a:p>
                  </a:txBody>
                  <a:tcPr/>
                </a:tc>
                <a:tc hMerge="1">
                  <a:txBody>
                    <a:bodyPr/>
                    <a:lstStyle/>
                    <a:p>
                      <a:endParaRPr lang="es-EC"/>
                    </a:p>
                  </a:txBody>
                  <a:tcPr/>
                </a:tc>
                <a:tc hMerge="1">
                  <a:txBody>
                    <a:bodyPr/>
                    <a:lstStyle/>
                    <a:p>
                      <a:endParaRPr lang="es-EC"/>
                    </a:p>
                  </a:txBody>
                  <a:tcPr/>
                </a:tc>
              </a:tr>
              <a:tr h="199017">
                <a:tc>
                  <a:txBody>
                    <a:bodyPr/>
                    <a:lstStyle/>
                    <a:p>
                      <a:pPr algn="l"/>
                      <a:endParaRPr lang="es-EC" sz="900">
                        <a:solidFill>
                          <a:schemeClr val="tx1"/>
                        </a:solidFill>
                        <a:latin typeface="Calibri"/>
                        <a:ea typeface="Times New Roman"/>
                      </a:endParaRPr>
                    </a:p>
                  </a:txBody>
                  <a:tcPr marL="49726" marR="49726"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l"/>
                      <a:endParaRPr lang="es-EC" sz="900" dirty="0">
                        <a:solidFill>
                          <a:schemeClr val="tx1"/>
                        </a:solidFill>
                        <a:latin typeface="Calibri"/>
                        <a:ea typeface="Times New Roman"/>
                      </a:endParaRPr>
                    </a:p>
                  </a:txBody>
                  <a:tcPr marL="49726" marR="49726"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gridSpan="2">
                  <a:txBody>
                    <a:bodyPr/>
                    <a:lstStyle/>
                    <a:p>
                      <a:pPr algn="ctr">
                        <a:lnSpc>
                          <a:spcPct val="150000"/>
                        </a:lnSpc>
                        <a:spcAft>
                          <a:spcPts val="0"/>
                        </a:spcAft>
                      </a:pPr>
                      <a:r>
                        <a:rPr lang="es-EC" sz="800" b="1">
                          <a:solidFill>
                            <a:schemeClr val="tx1"/>
                          </a:solidFill>
                          <a:latin typeface="Arial"/>
                          <a:ea typeface="Times New Roman"/>
                          <a:cs typeface="Times New Roman"/>
                        </a:rPr>
                        <a:t>ASPECTOS MEDIOAMBIENTALES</a:t>
                      </a:r>
                      <a:endParaRPr lang="es-EC" sz="900">
                        <a:solidFill>
                          <a:schemeClr val="tx1"/>
                        </a:solidFill>
                        <a:latin typeface="Calibri"/>
                        <a:ea typeface="Calibri"/>
                        <a:cs typeface="Times New Roman"/>
                      </a:endParaRPr>
                    </a:p>
                  </a:txBody>
                  <a:tcPr marL="49726" marR="49726"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hMerge="1">
                  <a:txBody>
                    <a:bodyPr/>
                    <a:lstStyle/>
                    <a:p>
                      <a:endParaRPr lang="es-EC"/>
                    </a:p>
                  </a:txBody>
                  <a:tcPr/>
                </a:tc>
              </a:tr>
              <a:tr h="488496">
                <a:tc>
                  <a:txBody>
                    <a:bodyPr/>
                    <a:lstStyle/>
                    <a:p>
                      <a:pPr algn="ctr">
                        <a:lnSpc>
                          <a:spcPct val="150000"/>
                        </a:lnSpc>
                        <a:spcAft>
                          <a:spcPts val="0"/>
                        </a:spcAft>
                      </a:pPr>
                      <a:r>
                        <a:rPr lang="es-EC" sz="800" b="1">
                          <a:solidFill>
                            <a:schemeClr val="tx1"/>
                          </a:solidFill>
                          <a:latin typeface="Arial"/>
                          <a:ea typeface="Times New Roman"/>
                          <a:cs typeface="Times New Roman"/>
                        </a:rPr>
                        <a:t>PASOS INDIVIDUALES DEL PROCESO</a:t>
                      </a:r>
                      <a:endParaRPr lang="es-EC" sz="900">
                        <a:solidFill>
                          <a:schemeClr val="tx1"/>
                        </a:solidFill>
                        <a:latin typeface="Calibri"/>
                        <a:ea typeface="Calibri"/>
                        <a:cs typeface="Times New Roman"/>
                      </a:endParaRPr>
                    </a:p>
                  </a:txBody>
                  <a:tcPr marL="49726" marR="49726" marT="0" marB="0">
                    <a:lnL>
                      <a:noFill/>
                    </a:lnL>
                    <a:lnR>
                      <a:noFill/>
                    </a:lnR>
                    <a:lnT>
                      <a:noFill/>
                    </a:lnT>
                    <a:lnB>
                      <a:noFill/>
                    </a:lnB>
                  </a:tcPr>
                </a:tc>
                <a:tc>
                  <a:txBody>
                    <a:bodyPr/>
                    <a:lstStyle/>
                    <a:p>
                      <a:pPr indent="252095" algn="ctr">
                        <a:lnSpc>
                          <a:spcPct val="150000"/>
                        </a:lnSpc>
                        <a:spcAft>
                          <a:spcPts val="0"/>
                        </a:spcAft>
                      </a:pPr>
                      <a:r>
                        <a:rPr lang="es-EC" sz="800" b="1" dirty="0">
                          <a:solidFill>
                            <a:schemeClr val="tx1"/>
                          </a:solidFill>
                          <a:latin typeface="Arial"/>
                          <a:ea typeface="Times New Roman"/>
                          <a:cs typeface="Times New Roman"/>
                        </a:rPr>
                        <a:t>DESCRIPCIÓN DE LOS PASOS INDIVIDUALES DEL PROCESO</a:t>
                      </a:r>
                      <a:endParaRPr lang="es-EC" sz="900" dirty="0">
                        <a:solidFill>
                          <a:schemeClr val="tx1"/>
                        </a:solidFill>
                        <a:latin typeface="Calibri"/>
                        <a:ea typeface="Calibri"/>
                        <a:cs typeface="Times New Roman"/>
                      </a:endParaRPr>
                    </a:p>
                  </a:txBody>
                  <a:tcPr marL="49726" marR="49726" marT="0" marB="0" anchor="ctr">
                    <a:lnL>
                      <a:noFill/>
                    </a:lnL>
                    <a:lnR>
                      <a:noFill/>
                    </a:lnR>
                    <a:lnT>
                      <a:noFill/>
                    </a:lnT>
                    <a:lnB>
                      <a:noFill/>
                    </a:lnB>
                  </a:tcPr>
                </a:tc>
                <a:tc>
                  <a:txBody>
                    <a:bodyPr/>
                    <a:lstStyle/>
                    <a:p>
                      <a:pPr algn="ctr">
                        <a:lnSpc>
                          <a:spcPct val="150000"/>
                        </a:lnSpc>
                        <a:spcAft>
                          <a:spcPts val="0"/>
                        </a:spcAft>
                      </a:pPr>
                      <a:r>
                        <a:rPr lang="es-EC" sz="800" b="1">
                          <a:solidFill>
                            <a:schemeClr val="tx1"/>
                          </a:solidFill>
                          <a:latin typeface="Arial"/>
                          <a:ea typeface="Times New Roman"/>
                          <a:cs typeface="Times New Roman"/>
                        </a:rPr>
                        <a:t>CONDICIONES NORMALES</a:t>
                      </a:r>
                      <a:endParaRPr lang="es-EC" sz="900">
                        <a:solidFill>
                          <a:schemeClr val="tx1"/>
                        </a:solidFill>
                        <a:latin typeface="Calibri"/>
                        <a:ea typeface="Calibri"/>
                        <a:cs typeface="Times New Roman"/>
                      </a:endParaRPr>
                    </a:p>
                  </a:txBody>
                  <a:tcPr marL="49726" marR="49726" marT="0" marB="0" anchor="ctr">
                    <a:lnL>
                      <a:noFill/>
                    </a:lnL>
                    <a:lnR>
                      <a:noFill/>
                    </a:lnR>
                    <a:lnT>
                      <a:noFill/>
                    </a:lnT>
                    <a:lnB>
                      <a:noFill/>
                    </a:lnB>
                  </a:tcPr>
                </a:tc>
                <a:tc>
                  <a:txBody>
                    <a:bodyPr/>
                    <a:lstStyle/>
                    <a:p>
                      <a:pPr algn="ctr">
                        <a:lnSpc>
                          <a:spcPct val="150000"/>
                        </a:lnSpc>
                        <a:spcAft>
                          <a:spcPts val="0"/>
                        </a:spcAft>
                      </a:pPr>
                      <a:r>
                        <a:rPr lang="es-EC" sz="800" b="1">
                          <a:solidFill>
                            <a:schemeClr val="tx1"/>
                          </a:solidFill>
                          <a:latin typeface="Arial"/>
                          <a:ea typeface="Times New Roman"/>
                          <a:cs typeface="Times New Roman"/>
                        </a:rPr>
                        <a:t>CONDICIONES ANORMALES</a:t>
                      </a:r>
                      <a:endParaRPr lang="es-EC" sz="900">
                        <a:solidFill>
                          <a:schemeClr val="tx1"/>
                        </a:solidFill>
                        <a:latin typeface="Calibri"/>
                        <a:ea typeface="Calibri"/>
                        <a:cs typeface="Times New Roman"/>
                      </a:endParaRPr>
                    </a:p>
                  </a:txBody>
                  <a:tcPr marL="49726" marR="49726" marT="0" marB="0" anchor="ctr">
                    <a:lnL>
                      <a:noFill/>
                    </a:lnL>
                    <a:lnR>
                      <a:noFill/>
                    </a:lnR>
                    <a:lnT>
                      <a:noFill/>
                    </a:lnT>
                    <a:lnB>
                      <a:noFill/>
                    </a:lnB>
                  </a:tcPr>
                </a:tc>
              </a:tr>
              <a:tr h="651328">
                <a:tc>
                  <a:txBody>
                    <a:bodyPr/>
                    <a:lstStyle/>
                    <a:p>
                      <a:pPr algn="l">
                        <a:lnSpc>
                          <a:spcPct val="150000"/>
                        </a:lnSpc>
                        <a:spcAft>
                          <a:spcPts val="0"/>
                        </a:spcAft>
                      </a:pPr>
                      <a:endParaRPr lang="es-EC" sz="900">
                        <a:solidFill>
                          <a:schemeClr val="tx1"/>
                        </a:solidFill>
                        <a:latin typeface="Calibri"/>
                        <a:ea typeface="Calibri"/>
                        <a:cs typeface="Times New Roman"/>
                      </a:endParaRPr>
                    </a:p>
                    <a:p>
                      <a:pPr algn="ctr">
                        <a:lnSpc>
                          <a:spcPct val="150000"/>
                        </a:lnSpc>
                        <a:spcAft>
                          <a:spcPts val="0"/>
                        </a:spcAft>
                      </a:pPr>
                      <a:r>
                        <a:rPr lang="es-EC" sz="800" b="1">
                          <a:solidFill>
                            <a:schemeClr val="tx1"/>
                          </a:solidFill>
                          <a:latin typeface="Arial"/>
                          <a:ea typeface="Times New Roman"/>
                          <a:cs typeface="Times New Roman"/>
                        </a:rPr>
                        <a:t>CLASIFICACIÓN Y ALMACENAJE</a:t>
                      </a:r>
                      <a:endParaRPr lang="es-EC" sz="900">
                        <a:solidFill>
                          <a:schemeClr val="tx1"/>
                        </a:solidFill>
                        <a:latin typeface="Calibri"/>
                        <a:ea typeface="Calibri"/>
                        <a:cs typeface="Times New Roman"/>
                      </a:endParaRPr>
                    </a:p>
                  </a:txBody>
                  <a:tcPr marL="49726" marR="49726" marT="0" marB="0">
                    <a:lnL>
                      <a:noFill/>
                    </a:lnL>
                    <a:lnR>
                      <a:noFill/>
                    </a:lnR>
                    <a:lnT>
                      <a:noFill/>
                    </a:lnT>
                    <a:lnB>
                      <a:noFill/>
                    </a:lnB>
                    <a:solidFill>
                      <a:srgbClr val="D3DFEE"/>
                    </a:solidFill>
                  </a:tcPr>
                </a:tc>
                <a:tc>
                  <a:txBody>
                    <a:bodyPr/>
                    <a:lstStyle/>
                    <a:p>
                      <a:pPr algn="just">
                        <a:lnSpc>
                          <a:spcPct val="150000"/>
                        </a:lnSpc>
                        <a:spcAft>
                          <a:spcPts val="0"/>
                        </a:spcAft>
                      </a:pPr>
                      <a:r>
                        <a:rPr lang="es-EC" sz="800" dirty="0">
                          <a:solidFill>
                            <a:schemeClr val="tx1"/>
                          </a:solidFill>
                          <a:latin typeface="Arial"/>
                          <a:ea typeface="Times New Roman"/>
                          <a:cs typeface="Times New Roman"/>
                        </a:rPr>
                        <a:t>La clasificación es el primer paso, por cuanto las botellas de PET deben ser identificadas según el requerimiento necesario, para luego ser almacenadas en espera del lavado y triturado.</a:t>
                      </a:r>
                      <a:endParaRPr lang="es-EC" sz="900" dirty="0">
                        <a:solidFill>
                          <a:schemeClr val="tx1"/>
                        </a:solidFill>
                        <a:latin typeface="Calibri"/>
                        <a:ea typeface="Calibri"/>
                        <a:cs typeface="Times New Roman"/>
                      </a:endParaRPr>
                    </a:p>
                  </a:txBody>
                  <a:tcPr marL="49726" marR="49726" marT="0" marB="0">
                    <a:lnL>
                      <a:noFill/>
                    </a:lnL>
                    <a:lnR>
                      <a:noFill/>
                    </a:lnR>
                    <a:lnT>
                      <a:noFill/>
                    </a:lnT>
                    <a:lnB>
                      <a:noFill/>
                    </a:lnB>
                    <a:solidFill>
                      <a:srgbClr val="D3DFEE"/>
                    </a:solidFill>
                  </a:tcPr>
                </a:tc>
                <a:tc>
                  <a:txBody>
                    <a:bodyPr/>
                    <a:lstStyle/>
                    <a:p>
                      <a:pPr algn="just">
                        <a:lnSpc>
                          <a:spcPct val="150000"/>
                        </a:lnSpc>
                        <a:spcAft>
                          <a:spcPts val="0"/>
                        </a:spcAft>
                      </a:pPr>
                      <a:r>
                        <a:rPr lang="es-EC" sz="800">
                          <a:solidFill>
                            <a:schemeClr val="tx1"/>
                          </a:solidFill>
                          <a:latin typeface="Arial"/>
                          <a:ea typeface="Times New Roman"/>
                          <a:cs typeface="Times New Roman"/>
                        </a:rPr>
                        <a:t>Almacenaje de botellas PET, de tapas de botellas y etiquetas.</a:t>
                      </a:r>
                      <a:endParaRPr lang="es-EC" sz="900">
                        <a:solidFill>
                          <a:schemeClr val="tx1"/>
                        </a:solidFill>
                        <a:latin typeface="Calibri"/>
                        <a:ea typeface="Calibri"/>
                        <a:cs typeface="Times New Roman"/>
                      </a:endParaRPr>
                    </a:p>
                  </a:txBody>
                  <a:tcPr marL="49726" marR="49726" marT="0" marB="0">
                    <a:lnL>
                      <a:noFill/>
                    </a:lnL>
                    <a:lnR>
                      <a:noFill/>
                    </a:lnR>
                    <a:lnT>
                      <a:noFill/>
                    </a:lnT>
                    <a:lnB>
                      <a:noFill/>
                    </a:lnB>
                    <a:solidFill>
                      <a:srgbClr val="D3DFEE"/>
                    </a:solidFill>
                  </a:tcPr>
                </a:tc>
                <a:tc>
                  <a:txBody>
                    <a:bodyPr/>
                    <a:lstStyle/>
                    <a:p>
                      <a:pPr algn="just">
                        <a:lnSpc>
                          <a:spcPct val="150000"/>
                        </a:lnSpc>
                        <a:spcAft>
                          <a:spcPts val="0"/>
                        </a:spcAft>
                      </a:pPr>
                      <a:r>
                        <a:rPr lang="es-EC" sz="800">
                          <a:solidFill>
                            <a:schemeClr val="tx1"/>
                          </a:solidFill>
                          <a:latin typeface="Arial"/>
                          <a:ea typeface="Times New Roman"/>
                          <a:cs typeface="Times New Roman"/>
                        </a:rPr>
                        <a:t>Riesgo de incendio para la seguridad y salud ocupacional.</a:t>
                      </a:r>
                      <a:endParaRPr lang="es-EC" sz="900">
                        <a:solidFill>
                          <a:schemeClr val="tx1"/>
                        </a:solidFill>
                        <a:latin typeface="Calibri"/>
                        <a:ea typeface="Calibri"/>
                        <a:cs typeface="Times New Roman"/>
                      </a:endParaRPr>
                    </a:p>
                  </a:txBody>
                  <a:tcPr marL="49726" marR="49726" marT="0" marB="0">
                    <a:lnL>
                      <a:noFill/>
                    </a:lnL>
                    <a:lnR>
                      <a:noFill/>
                    </a:lnR>
                    <a:lnT>
                      <a:noFill/>
                    </a:lnT>
                    <a:lnB>
                      <a:noFill/>
                    </a:lnB>
                    <a:solidFill>
                      <a:srgbClr val="D3DFEE"/>
                    </a:solidFill>
                  </a:tcPr>
                </a:tc>
              </a:tr>
              <a:tr h="814161">
                <a:tc>
                  <a:txBody>
                    <a:bodyPr/>
                    <a:lstStyle/>
                    <a:p>
                      <a:pPr algn="l">
                        <a:lnSpc>
                          <a:spcPct val="150000"/>
                        </a:lnSpc>
                        <a:spcAft>
                          <a:spcPts val="0"/>
                        </a:spcAft>
                      </a:pPr>
                      <a:endParaRPr lang="es-EC" sz="900">
                        <a:solidFill>
                          <a:schemeClr val="tx1"/>
                        </a:solidFill>
                        <a:latin typeface="Calibri"/>
                        <a:ea typeface="Calibri"/>
                        <a:cs typeface="Times New Roman"/>
                      </a:endParaRPr>
                    </a:p>
                    <a:p>
                      <a:pPr algn="ctr">
                        <a:lnSpc>
                          <a:spcPct val="150000"/>
                        </a:lnSpc>
                        <a:spcAft>
                          <a:spcPts val="0"/>
                        </a:spcAft>
                      </a:pPr>
                      <a:r>
                        <a:rPr lang="es-EC" sz="800" b="1">
                          <a:solidFill>
                            <a:schemeClr val="tx1"/>
                          </a:solidFill>
                          <a:latin typeface="Arial"/>
                          <a:ea typeface="Times New Roman"/>
                          <a:cs typeface="Times New Roman"/>
                        </a:rPr>
                        <a:t>LIMPIEZA Y LAVADO</a:t>
                      </a:r>
                      <a:endParaRPr lang="es-EC" sz="900">
                        <a:solidFill>
                          <a:schemeClr val="tx1"/>
                        </a:solidFill>
                        <a:latin typeface="Calibri"/>
                        <a:ea typeface="Calibri"/>
                        <a:cs typeface="Times New Roman"/>
                      </a:endParaRPr>
                    </a:p>
                  </a:txBody>
                  <a:tcPr marL="49726" marR="49726" marT="0" marB="0">
                    <a:lnL>
                      <a:noFill/>
                    </a:lnL>
                    <a:lnR>
                      <a:noFill/>
                    </a:lnR>
                    <a:lnT>
                      <a:noFill/>
                    </a:lnT>
                    <a:lnB>
                      <a:noFill/>
                    </a:lnB>
                  </a:tcPr>
                </a:tc>
                <a:tc>
                  <a:txBody>
                    <a:bodyPr/>
                    <a:lstStyle/>
                    <a:p>
                      <a:pPr algn="just">
                        <a:lnSpc>
                          <a:spcPct val="150000"/>
                        </a:lnSpc>
                        <a:spcAft>
                          <a:spcPts val="0"/>
                        </a:spcAft>
                      </a:pPr>
                      <a:r>
                        <a:rPr lang="es-EC" sz="800" dirty="0">
                          <a:solidFill>
                            <a:schemeClr val="tx1"/>
                          </a:solidFill>
                          <a:latin typeface="Arial"/>
                          <a:ea typeface="Times New Roman"/>
                          <a:cs typeface="Times New Roman"/>
                        </a:rPr>
                        <a:t>Después de ser clasificadas y almacenadas se procede a la limpieza y lavado, de esta manera se consigue aminorar la incidencia de efectos contaminantes y a los mecanismos del molino.</a:t>
                      </a:r>
                      <a:endParaRPr lang="es-EC" sz="900" dirty="0">
                        <a:solidFill>
                          <a:schemeClr val="tx1"/>
                        </a:solidFill>
                        <a:latin typeface="Calibri"/>
                        <a:ea typeface="Calibri"/>
                        <a:cs typeface="Times New Roman"/>
                      </a:endParaRPr>
                    </a:p>
                  </a:txBody>
                  <a:tcPr marL="49726" marR="49726" marT="0" marB="0">
                    <a:lnL>
                      <a:noFill/>
                    </a:lnL>
                    <a:lnR>
                      <a:noFill/>
                    </a:lnR>
                    <a:lnT>
                      <a:noFill/>
                    </a:lnT>
                    <a:lnB>
                      <a:noFill/>
                    </a:lnB>
                  </a:tcPr>
                </a:tc>
                <a:tc>
                  <a:txBody>
                    <a:bodyPr/>
                    <a:lstStyle/>
                    <a:p>
                      <a:pPr algn="just">
                        <a:lnSpc>
                          <a:spcPct val="150000"/>
                        </a:lnSpc>
                        <a:spcAft>
                          <a:spcPts val="0"/>
                        </a:spcAft>
                      </a:pPr>
                      <a:r>
                        <a:rPr lang="es-EC" sz="800" dirty="0">
                          <a:solidFill>
                            <a:schemeClr val="tx1"/>
                          </a:solidFill>
                          <a:latin typeface="Arial"/>
                          <a:ea typeface="Times New Roman"/>
                          <a:cs typeface="Times New Roman"/>
                        </a:rPr>
                        <a:t>Uso de agua procedente de fuentes municipales, uso de detergentes, vertido de afluentes a un servicio de tratamiento de olores.</a:t>
                      </a:r>
                      <a:endParaRPr lang="es-EC" sz="900" dirty="0">
                        <a:solidFill>
                          <a:schemeClr val="tx1"/>
                        </a:solidFill>
                        <a:latin typeface="Calibri"/>
                        <a:ea typeface="Calibri"/>
                        <a:cs typeface="Times New Roman"/>
                      </a:endParaRPr>
                    </a:p>
                  </a:txBody>
                  <a:tcPr marL="49726" marR="49726" marT="0" marB="0">
                    <a:lnL>
                      <a:noFill/>
                    </a:lnL>
                    <a:lnR>
                      <a:noFill/>
                    </a:lnR>
                    <a:lnT>
                      <a:noFill/>
                    </a:lnT>
                    <a:lnB>
                      <a:noFill/>
                    </a:lnB>
                  </a:tcPr>
                </a:tc>
                <a:tc>
                  <a:txBody>
                    <a:bodyPr/>
                    <a:lstStyle/>
                    <a:p>
                      <a:pPr algn="just">
                        <a:lnSpc>
                          <a:spcPct val="150000"/>
                        </a:lnSpc>
                        <a:spcAft>
                          <a:spcPts val="0"/>
                        </a:spcAft>
                      </a:pPr>
                      <a:endParaRPr lang="es-EC" sz="800">
                        <a:solidFill>
                          <a:schemeClr val="tx1"/>
                        </a:solidFill>
                        <a:latin typeface="Arial"/>
                        <a:ea typeface="Times New Roman"/>
                        <a:cs typeface="Times New Roman"/>
                      </a:endParaRPr>
                    </a:p>
                    <a:p>
                      <a:pPr algn="just">
                        <a:lnSpc>
                          <a:spcPct val="150000"/>
                        </a:lnSpc>
                        <a:spcAft>
                          <a:spcPts val="0"/>
                        </a:spcAft>
                      </a:pPr>
                      <a:r>
                        <a:rPr lang="es-EC" sz="800">
                          <a:solidFill>
                            <a:schemeClr val="tx1"/>
                          </a:solidFill>
                          <a:latin typeface="Arial"/>
                          <a:ea typeface="Times New Roman"/>
                          <a:cs typeface="Times New Roman"/>
                        </a:rPr>
                        <a:t>Riesgo para la seguridad y salud ocupacional.</a:t>
                      </a:r>
                      <a:endParaRPr lang="es-EC" sz="900">
                        <a:solidFill>
                          <a:schemeClr val="tx1"/>
                        </a:solidFill>
                        <a:latin typeface="Calibri"/>
                        <a:ea typeface="Calibri"/>
                        <a:cs typeface="Times New Roman"/>
                      </a:endParaRPr>
                    </a:p>
                  </a:txBody>
                  <a:tcPr marL="49726" marR="49726" marT="0" marB="0">
                    <a:lnL>
                      <a:noFill/>
                    </a:lnL>
                    <a:lnR>
                      <a:noFill/>
                    </a:lnR>
                    <a:lnT>
                      <a:noFill/>
                    </a:lnT>
                    <a:lnB>
                      <a:noFill/>
                    </a:lnB>
                  </a:tcPr>
                </a:tc>
              </a:tr>
              <a:tr h="488496">
                <a:tc>
                  <a:txBody>
                    <a:bodyPr/>
                    <a:lstStyle/>
                    <a:p>
                      <a:pPr algn="l">
                        <a:lnSpc>
                          <a:spcPct val="150000"/>
                        </a:lnSpc>
                        <a:spcAft>
                          <a:spcPts val="0"/>
                        </a:spcAft>
                      </a:pPr>
                      <a:endParaRPr lang="es-EC" sz="900">
                        <a:solidFill>
                          <a:schemeClr val="tx1"/>
                        </a:solidFill>
                        <a:latin typeface="Calibri"/>
                        <a:ea typeface="Calibri"/>
                        <a:cs typeface="Times New Roman"/>
                      </a:endParaRPr>
                    </a:p>
                    <a:p>
                      <a:pPr algn="ctr">
                        <a:lnSpc>
                          <a:spcPct val="150000"/>
                        </a:lnSpc>
                        <a:spcAft>
                          <a:spcPts val="0"/>
                        </a:spcAft>
                      </a:pPr>
                      <a:r>
                        <a:rPr lang="es-EC" sz="800" b="1">
                          <a:solidFill>
                            <a:schemeClr val="tx1"/>
                          </a:solidFill>
                          <a:latin typeface="Arial"/>
                          <a:ea typeface="Times New Roman"/>
                          <a:cs typeface="Times New Roman"/>
                        </a:rPr>
                        <a:t>TRITURACIÓN</a:t>
                      </a:r>
                      <a:endParaRPr lang="es-EC" sz="900">
                        <a:solidFill>
                          <a:schemeClr val="tx1"/>
                        </a:solidFill>
                        <a:latin typeface="Calibri"/>
                        <a:ea typeface="Calibri"/>
                        <a:cs typeface="Times New Roman"/>
                      </a:endParaRPr>
                    </a:p>
                  </a:txBody>
                  <a:tcPr marL="49726" marR="49726" marT="0" marB="0">
                    <a:lnL>
                      <a:noFill/>
                    </a:lnL>
                    <a:lnR>
                      <a:noFill/>
                    </a:lnR>
                    <a:lnT>
                      <a:noFill/>
                    </a:lnT>
                    <a:lnB>
                      <a:noFill/>
                    </a:lnB>
                    <a:solidFill>
                      <a:srgbClr val="D3DFEE"/>
                    </a:solidFill>
                  </a:tcPr>
                </a:tc>
                <a:tc>
                  <a:txBody>
                    <a:bodyPr/>
                    <a:lstStyle/>
                    <a:p>
                      <a:pPr algn="just">
                        <a:lnSpc>
                          <a:spcPct val="150000"/>
                        </a:lnSpc>
                        <a:spcAft>
                          <a:spcPts val="0"/>
                        </a:spcAft>
                      </a:pPr>
                      <a:r>
                        <a:rPr lang="es-EC" sz="800" dirty="0">
                          <a:solidFill>
                            <a:schemeClr val="tx1"/>
                          </a:solidFill>
                          <a:latin typeface="Arial"/>
                          <a:ea typeface="Times New Roman"/>
                          <a:cs typeface="Times New Roman"/>
                        </a:rPr>
                        <a:t>Las botellas de PET son llevadas al molino triturador de acuerdo a la planificación y requerimiento en nuestro caso producir de 50 a 100 kg/hr de escama de hasta 20 mm</a:t>
                      </a:r>
                      <a:endParaRPr lang="es-EC" sz="900" dirty="0">
                        <a:solidFill>
                          <a:schemeClr val="tx1"/>
                        </a:solidFill>
                        <a:latin typeface="Calibri"/>
                        <a:ea typeface="Calibri"/>
                        <a:cs typeface="Times New Roman"/>
                      </a:endParaRPr>
                    </a:p>
                  </a:txBody>
                  <a:tcPr marL="49726" marR="49726" marT="0" marB="0">
                    <a:lnL>
                      <a:noFill/>
                    </a:lnL>
                    <a:lnR>
                      <a:noFill/>
                    </a:lnR>
                    <a:lnT>
                      <a:noFill/>
                    </a:lnT>
                    <a:lnB>
                      <a:noFill/>
                    </a:lnB>
                    <a:solidFill>
                      <a:srgbClr val="D3DFEE"/>
                    </a:solidFill>
                  </a:tcPr>
                </a:tc>
                <a:tc>
                  <a:txBody>
                    <a:bodyPr/>
                    <a:lstStyle/>
                    <a:p>
                      <a:pPr algn="just">
                        <a:lnSpc>
                          <a:spcPct val="150000"/>
                        </a:lnSpc>
                        <a:spcAft>
                          <a:spcPts val="0"/>
                        </a:spcAft>
                      </a:pPr>
                      <a:endParaRPr lang="es-EC" sz="800" dirty="0">
                        <a:solidFill>
                          <a:schemeClr val="tx1"/>
                        </a:solidFill>
                        <a:latin typeface="Arial"/>
                        <a:ea typeface="Times New Roman"/>
                        <a:cs typeface="Times New Roman"/>
                      </a:endParaRPr>
                    </a:p>
                    <a:p>
                      <a:pPr algn="just">
                        <a:lnSpc>
                          <a:spcPct val="150000"/>
                        </a:lnSpc>
                        <a:spcAft>
                          <a:spcPts val="0"/>
                        </a:spcAft>
                      </a:pPr>
                      <a:r>
                        <a:rPr lang="es-EC" sz="800" dirty="0">
                          <a:solidFill>
                            <a:schemeClr val="tx1"/>
                          </a:solidFill>
                          <a:latin typeface="Arial"/>
                          <a:ea typeface="Times New Roman"/>
                          <a:cs typeface="Times New Roman"/>
                        </a:rPr>
                        <a:t>Vibraciones y ruidos.</a:t>
                      </a:r>
                      <a:endParaRPr lang="es-EC" sz="900" dirty="0">
                        <a:solidFill>
                          <a:schemeClr val="tx1"/>
                        </a:solidFill>
                        <a:latin typeface="Calibri"/>
                        <a:ea typeface="Calibri"/>
                        <a:cs typeface="Times New Roman"/>
                      </a:endParaRPr>
                    </a:p>
                  </a:txBody>
                  <a:tcPr marL="49726" marR="49726" marT="0" marB="0">
                    <a:lnL>
                      <a:noFill/>
                    </a:lnL>
                    <a:lnR>
                      <a:noFill/>
                    </a:lnR>
                    <a:lnT>
                      <a:noFill/>
                    </a:lnT>
                    <a:lnB>
                      <a:noFill/>
                    </a:lnB>
                    <a:solidFill>
                      <a:srgbClr val="D3DFEE"/>
                    </a:solidFill>
                  </a:tcPr>
                </a:tc>
                <a:tc>
                  <a:txBody>
                    <a:bodyPr/>
                    <a:lstStyle/>
                    <a:p>
                      <a:pPr algn="just">
                        <a:lnSpc>
                          <a:spcPct val="150000"/>
                        </a:lnSpc>
                        <a:spcAft>
                          <a:spcPts val="0"/>
                        </a:spcAft>
                      </a:pPr>
                      <a:endParaRPr lang="es-EC" sz="800" dirty="0">
                        <a:solidFill>
                          <a:schemeClr val="tx1"/>
                        </a:solidFill>
                        <a:latin typeface="Arial"/>
                        <a:ea typeface="Times New Roman"/>
                        <a:cs typeface="Times New Roman"/>
                      </a:endParaRPr>
                    </a:p>
                    <a:p>
                      <a:pPr algn="just">
                        <a:lnSpc>
                          <a:spcPct val="150000"/>
                        </a:lnSpc>
                        <a:spcAft>
                          <a:spcPts val="0"/>
                        </a:spcAft>
                      </a:pPr>
                      <a:r>
                        <a:rPr lang="es-EC" sz="800" dirty="0">
                          <a:solidFill>
                            <a:schemeClr val="tx1"/>
                          </a:solidFill>
                          <a:latin typeface="Arial"/>
                          <a:ea typeface="Times New Roman"/>
                          <a:cs typeface="Times New Roman"/>
                        </a:rPr>
                        <a:t>Riesgo para la seguridad y salud ocupacional.</a:t>
                      </a:r>
                      <a:endParaRPr lang="es-EC" sz="900" dirty="0">
                        <a:solidFill>
                          <a:schemeClr val="tx1"/>
                        </a:solidFill>
                        <a:latin typeface="Calibri"/>
                        <a:ea typeface="Calibri"/>
                        <a:cs typeface="Times New Roman"/>
                      </a:endParaRPr>
                    </a:p>
                  </a:txBody>
                  <a:tcPr marL="49726" marR="49726" marT="0" marB="0">
                    <a:lnL>
                      <a:noFill/>
                    </a:lnL>
                    <a:lnR>
                      <a:noFill/>
                    </a:lnR>
                    <a:lnT>
                      <a:noFill/>
                    </a:lnT>
                    <a:lnB>
                      <a:noFill/>
                    </a:lnB>
                    <a:solidFill>
                      <a:srgbClr val="D3DFEE"/>
                    </a:solidFill>
                  </a:tcPr>
                </a:tc>
              </a:tr>
              <a:tr h="993276">
                <a:tc>
                  <a:txBody>
                    <a:bodyPr/>
                    <a:lstStyle/>
                    <a:p>
                      <a:pPr algn="ctr">
                        <a:lnSpc>
                          <a:spcPct val="150000"/>
                        </a:lnSpc>
                        <a:spcAft>
                          <a:spcPts val="0"/>
                        </a:spcAft>
                      </a:pPr>
                      <a:endParaRPr lang="es-EC" sz="900">
                        <a:solidFill>
                          <a:schemeClr val="tx1"/>
                        </a:solidFill>
                        <a:latin typeface="Calibri"/>
                        <a:ea typeface="Calibri"/>
                        <a:cs typeface="Times New Roman"/>
                      </a:endParaRPr>
                    </a:p>
                    <a:p>
                      <a:pPr algn="ctr">
                        <a:lnSpc>
                          <a:spcPct val="150000"/>
                        </a:lnSpc>
                        <a:spcAft>
                          <a:spcPts val="0"/>
                        </a:spcAft>
                      </a:pPr>
                      <a:r>
                        <a:rPr lang="es-EC" sz="800" b="1">
                          <a:solidFill>
                            <a:schemeClr val="tx1"/>
                          </a:solidFill>
                          <a:latin typeface="Arial"/>
                          <a:ea typeface="Times New Roman"/>
                          <a:cs typeface="Times New Roman"/>
                        </a:rPr>
                        <a:t>DISPOSICION FINAL DE LA ESCAMA EMPACADA Y DESPERDICIOS</a:t>
                      </a:r>
                      <a:endParaRPr lang="es-EC" sz="900">
                        <a:solidFill>
                          <a:schemeClr val="tx1"/>
                        </a:solidFill>
                        <a:latin typeface="Calibri"/>
                        <a:ea typeface="Calibri"/>
                        <a:cs typeface="Times New Roman"/>
                      </a:endParaRPr>
                    </a:p>
                  </a:txBody>
                  <a:tcPr marL="49726" marR="49726" marT="0" marB="0">
                    <a:lnL>
                      <a:noFill/>
                    </a:lnL>
                    <a:lnR>
                      <a:noFill/>
                    </a:lnR>
                    <a:lnT>
                      <a:noFill/>
                    </a:lnT>
                    <a:lnB w="12700" cap="flat" cmpd="sng" algn="ctr">
                      <a:solidFill>
                        <a:srgbClr val="4F81BD"/>
                      </a:solidFill>
                      <a:prstDash val="solid"/>
                      <a:round/>
                      <a:headEnd type="none" w="med" len="med"/>
                      <a:tailEnd type="none" w="med" len="med"/>
                    </a:lnB>
                  </a:tcPr>
                </a:tc>
                <a:tc>
                  <a:txBody>
                    <a:bodyPr/>
                    <a:lstStyle/>
                    <a:p>
                      <a:pPr algn="just">
                        <a:lnSpc>
                          <a:spcPct val="150000"/>
                        </a:lnSpc>
                        <a:spcAft>
                          <a:spcPts val="0"/>
                        </a:spcAft>
                      </a:pPr>
                      <a:r>
                        <a:rPr lang="es-EC" sz="800" dirty="0">
                          <a:solidFill>
                            <a:schemeClr val="tx1"/>
                          </a:solidFill>
                          <a:latin typeface="Arial"/>
                          <a:ea typeface="Times New Roman"/>
                          <a:cs typeface="Times New Roman"/>
                        </a:rPr>
                        <a:t>La escama de PET al ser empacada es llevada a la bodega para luego ser puesta a disposición de los clientes; los desperdicios luego de ser tratados y empacados se los lleva hacia el exterior, para ser puestos a disposición (según el tipo de desecho) a la empresa recicladora, o a los camiones municipales.</a:t>
                      </a:r>
                      <a:endParaRPr lang="es-EC" sz="900" dirty="0">
                        <a:solidFill>
                          <a:schemeClr val="tx1"/>
                        </a:solidFill>
                        <a:latin typeface="Calibri"/>
                        <a:ea typeface="Calibri"/>
                        <a:cs typeface="Times New Roman"/>
                      </a:endParaRPr>
                    </a:p>
                  </a:txBody>
                  <a:tcPr marL="49726" marR="49726" marT="0" marB="0">
                    <a:lnL>
                      <a:noFill/>
                    </a:lnL>
                    <a:lnR>
                      <a:noFill/>
                    </a:lnR>
                    <a:lnT>
                      <a:noFill/>
                    </a:lnT>
                    <a:lnB w="12700" cap="flat" cmpd="sng" algn="ctr">
                      <a:solidFill>
                        <a:srgbClr val="4F81BD"/>
                      </a:solidFill>
                      <a:prstDash val="solid"/>
                      <a:round/>
                      <a:headEnd type="none" w="med" len="med"/>
                      <a:tailEnd type="none" w="med" len="med"/>
                    </a:lnB>
                  </a:tcPr>
                </a:tc>
                <a:tc>
                  <a:txBody>
                    <a:bodyPr/>
                    <a:lstStyle/>
                    <a:p>
                      <a:pPr algn="just">
                        <a:lnSpc>
                          <a:spcPct val="150000"/>
                        </a:lnSpc>
                        <a:spcAft>
                          <a:spcPts val="0"/>
                        </a:spcAft>
                      </a:pPr>
                      <a:endParaRPr lang="es-EC" sz="800" dirty="0">
                        <a:solidFill>
                          <a:schemeClr val="tx1"/>
                        </a:solidFill>
                        <a:latin typeface="Arial"/>
                        <a:ea typeface="Times New Roman"/>
                        <a:cs typeface="Times New Roman"/>
                      </a:endParaRPr>
                    </a:p>
                    <a:p>
                      <a:pPr algn="just">
                        <a:lnSpc>
                          <a:spcPct val="150000"/>
                        </a:lnSpc>
                        <a:spcAft>
                          <a:spcPts val="0"/>
                        </a:spcAft>
                      </a:pPr>
                      <a:r>
                        <a:rPr lang="es-EC" sz="800" dirty="0">
                          <a:solidFill>
                            <a:schemeClr val="tx1"/>
                          </a:solidFill>
                          <a:latin typeface="Arial"/>
                          <a:ea typeface="Times New Roman"/>
                          <a:cs typeface="Times New Roman"/>
                        </a:rPr>
                        <a:t>Uso de material para embalaje, almacenaje de escama y residuo.</a:t>
                      </a:r>
                      <a:endParaRPr lang="es-EC" sz="900" dirty="0">
                        <a:solidFill>
                          <a:schemeClr val="tx1"/>
                        </a:solidFill>
                        <a:latin typeface="Calibri"/>
                        <a:ea typeface="Calibri"/>
                        <a:cs typeface="Times New Roman"/>
                      </a:endParaRPr>
                    </a:p>
                  </a:txBody>
                  <a:tcPr marL="49726" marR="49726" marT="0" marB="0">
                    <a:lnL>
                      <a:noFill/>
                    </a:lnL>
                    <a:lnR>
                      <a:noFill/>
                    </a:lnR>
                    <a:lnT>
                      <a:noFill/>
                    </a:lnT>
                    <a:lnB w="12700" cap="flat" cmpd="sng" algn="ctr">
                      <a:solidFill>
                        <a:srgbClr val="4F81BD"/>
                      </a:solidFill>
                      <a:prstDash val="solid"/>
                      <a:round/>
                      <a:headEnd type="none" w="med" len="med"/>
                      <a:tailEnd type="none" w="med" len="med"/>
                    </a:lnB>
                  </a:tcPr>
                </a:tc>
                <a:tc>
                  <a:txBody>
                    <a:bodyPr/>
                    <a:lstStyle/>
                    <a:p>
                      <a:pPr algn="just">
                        <a:lnSpc>
                          <a:spcPct val="150000"/>
                        </a:lnSpc>
                        <a:spcAft>
                          <a:spcPts val="0"/>
                        </a:spcAft>
                      </a:pPr>
                      <a:endParaRPr lang="es-EC" sz="800" dirty="0">
                        <a:solidFill>
                          <a:schemeClr val="tx1"/>
                        </a:solidFill>
                        <a:latin typeface="Arial"/>
                        <a:ea typeface="Times New Roman"/>
                        <a:cs typeface="Times New Roman"/>
                      </a:endParaRPr>
                    </a:p>
                    <a:p>
                      <a:pPr algn="just">
                        <a:lnSpc>
                          <a:spcPct val="150000"/>
                        </a:lnSpc>
                        <a:spcAft>
                          <a:spcPts val="0"/>
                        </a:spcAft>
                      </a:pPr>
                      <a:r>
                        <a:rPr lang="es-EC" sz="800" dirty="0">
                          <a:solidFill>
                            <a:schemeClr val="tx1"/>
                          </a:solidFill>
                          <a:latin typeface="Arial"/>
                          <a:ea typeface="Times New Roman"/>
                          <a:cs typeface="Times New Roman"/>
                        </a:rPr>
                        <a:t>Riesgo de incendio para la seguridad y salud ocupacional.</a:t>
                      </a:r>
                      <a:endParaRPr lang="es-EC" sz="900" dirty="0">
                        <a:solidFill>
                          <a:schemeClr val="tx1"/>
                        </a:solidFill>
                        <a:latin typeface="Calibri"/>
                        <a:ea typeface="Calibri"/>
                        <a:cs typeface="Times New Roman"/>
                      </a:endParaRPr>
                    </a:p>
                  </a:txBody>
                  <a:tcPr marL="49726" marR="49726" marT="0" marB="0">
                    <a:lnL>
                      <a:noFill/>
                    </a:lnL>
                    <a:lnR>
                      <a:noFill/>
                    </a:lnR>
                    <a:lnT>
                      <a:noFill/>
                    </a:lnT>
                    <a:lnB w="12700" cap="flat" cmpd="sng" algn="ctr">
                      <a:solidFill>
                        <a:srgbClr val="4F81BD"/>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IMPACTO AMBIENTAL QUE GENERA EL RECICLAJE DEL PET</a:t>
            </a:r>
            <a:endParaRPr lang="es-EC" sz="3200" b="1" dirty="0"/>
          </a:p>
        </p:txBody>
      </p:sp>
      <p:pic>
        <p:nvPicPr>
          <p:cNvPr id="26630" name="Picture 6"/>
          <p:cNvPicPr>
            <a:picLocks noGrp="1" noChangeAspect="1" noChangeArrowheads="1"/>
          </p:cNvPicPr>
          <p:nvPr>
            <p:ph idx="1"/>
          </p:nvPr>
        </p:nvPicPr>
        <p:blipFill>
          <a:blip r:embed="rId3" cstate="print"/>
          <a:srcRect l="18571" t="36467" r="23722" b="12916"/>
          <a:stretch>
            <a:fillRect/>
          </a:stretch>
        </p:blipFill>
        <p:spPr bwMode="auto">
          <a:xfrm>
            <a:off x="1259632" y="1052735"/>
            <a:ext cx="6048672" cy="2982907"/>
          </a:xfrm>
          <a:prstGeom prst="rect">
            <a:avLst/>
          </a:prstGeom>
          <a:noFill/>
          <a:ln w="9525">
            <a:noFill/>
            <a:miter lim="800000"/>
            <a:headEnd/>
            <a:tailEnd/>
          </a:ln>
        </p:spPr>
      </p:pic>
      <p:pic>
        <p:nvPicPr>
          <p:cNvPr id="26631" name="Picture 7"/>
          <p:cNvPicPr>
            <a:picLocks noChangeAspect="1" noChangeArrowheads="1"/>
          </p:cNvPicPr>
          <p:nvPr/>
        </p:nvPicPr>
        <p:blipFill>
          <a:blip r:embed="rId4" cstate="print"/>
          <a:srcRect l="19561" t="50984" r="24542" b="15547"/>
          <a:stretch>
            <a:fillRect/>
          </a:stretch>
        </p:blipFill>
        <p:spPr bwMode="auto">
          <a:xfrm>
            <a:off x="1357766" y="3933057"/>
            <a:ext cx="5868000" cy="1975367"/>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260648"/>
            <a:ext cx="8229600" cy="1143000"/>
          </a:xfrm>
        </p:spPr>
        <p:txBody>
          <a:bodyPr>
            <a:normAutofit/>
          </a:bodyPr>
          <a:lstStyle/>
          <a:p>
            <a:r>
              <a:rPr lang="es-EC" sz="5400" dirty="0" smtClean="0"/>
              <a:t>CONTENIDOS</a:t>
            </a:r>
            <a:endParaRPr lang="es-EC" sz="5400" dirty="0"/>
          </a:p>
        </p:txBody>
      </p:sp>
      <p:sp>
        <p:nvSpPr>
          <p:cNvPr id="5" name="4 CuadroTexto"/>
          <p:cNvSpPr txBox="1"/>
          <p:nvPr/>
        </p:nvSpPr>
        <p:spPr>
          <a:xfrm>
            <a:off x="467544" y="1628800"/>
            <a:ext cx="8064896" cy="3693319"/>
          </a:xfrm>
          <a:prstGeom prst="rect">
            <a:avLst/>
          </a:prstGeom>
          <a:noFill/>
        </p:spPr>
        <p:txBody>
          <a:bodyPr wrap="square" rtlCol="0">
            <a:spAutoFit/>
          </a:bodyPr>
          <a:lstStyle/>
          <a:p>
            <a:pPr>
              <a:buFont typeface="Arial" pitchFamily="34" charset="0"/>
              <a:buChar char="•"/>
            </a:pPr>
            <a:r>
              <a:rPr lang="es-EC" dirty="0" smtClean="0"/>
              <a:t> </a:t>
            </a:r>
            <a:r>
              <a:rPr lang="es-EC" dirty="0" smtClean="0">
                <a:hlinkClick r:id="rId3" action="ppaction://hlinksldjump"/>
              </a:rPr>
              <a:t>DESCRIPCIÓN DEL PROYECTO Y GENERALIDADES</a:t>
            </a:r>
            <a:endParaRPr lang="es-EC" dirty="0" smtClean="0"/>
          </a:p>
          <a:p>
            <a:pPr>
              <a:buFont typeface="Arial" pitchFamily="34" charset="0"/>
              <a:buChar char="•"/>
            </a:pPr>
            <a:endParaRPr lang="es-EC" dirty="0" smtClean="0"/>
          </a:p>
          <a:p>
            <a:pPr>
              <a:buFont typeface="Arial" pitchFamily="34" charset="0"/>
              <a:buChar char="•"/>
            </a:pPr>
            <a:r>
              <a:rPr lang="es-EC" dirty="0" smtClean="0"/>
              <a:t> </a:t>
            </a:r>
            <a:r>
              <a:rPr lang="es-EC" dirty="0" smtClean="0">
                <a:hlinkClick r:id="rId4" action="ppaction://hlinksldjump"/>
              </a:rPr>
              <a:t>MARCO TEÓRICO</a:t>
            </a:r>
            <a:endParaRPr lang="es-EC" dirty="0" smtClean="0"/>
          </a:p>
          <a:p>
            <a:pPr>
              <a:buFont typeface="Arial" pitchFamily="34" charset="0"/>
              <a:buChar char="•"/>
            </a:pPr>
            <a:endParaRPr lang="es-EC" dirty="0" smtClean="0"/>
          </a:p>
          <a:p>
            <a:pPr>
              <a:buFont typeface="Arial" pitchFamily="34" charset="0"/>
              <a:buChar char="•"/>
            </a:pPr>
            <a:r>
              <a:rPr lang="es-EC" dirty="0" smtClean="0"/>
              <a:t> </a:t>
            </a:r>
            <a:r>
              <a:rPr lang="es-EC" dirty="0" smtClean="0">
                <a:hlinkClick r:id="rId5" action="ppaction://hlinksldjump"/>
              </a:rPr>
              <a:t>DISEÑO DEL PROCESO DE RECICLADO</a:t>
            </a:r>
            <a:endParaRPr lang="es-EC" dirty="0" smtClean="0"/>
          </a:p>
          <a:p>
            <a:pPr>
              <a:buFont typeface="Arial" pitchFamily="34" charset="0"/>
              <a:buChar char="•"/>
            </a:pPr>
            <a:endParaRPr lang="es-EC" dirty="0" smtClean="0"/>
          </a:p>
          <a:p>
            <a:pPr>
              <a:buFont typeface="Arial" pitchFamily="34" charset="0"/>
              <a:buChar char="•"/>
            </a:pPr>
            <a:r>
              <a:rPr lang="es-EC" dirty="0" smtClean="0"/>
              <a:t> </a:t>
            </a:r>
            <a:r>
              <a:rPr lang="es-EC" dirty="0" smtClean="0">
                <a:hlinkClick r:id="rId6" action="ppaction://hlinksldjump"/>
              </a:rPr>
              <a:t>DISEÑO DEL MOLINO</a:t>
            </a:r>
            <a:endParaRPr lang="es-EC" dirty="0" smtClean="0"/>
          </a:p>
          <a:p>
            <a:pPr>
              <a:buFont typeface="Arial" pitchFamily="34" charset="0"/>
              <a:buChar char="•"/>
            </a:pPr>
            <a:endParaRPr lang="es-EC" dirty="0" smtClean="0"/>
          </a:p>
          <a:p>
            <a:pPr>
              <a:buFont typeface="Arial" pitchFamily="34" charset="0"/>
              <a:buChar char="•"/>
            </a:pPr>
            <a:r>
              <a:rPr lang="es-EC" dirty="0" smtClean="0"/>
              <a:t> </a:t>
            </a:r>
            <a:r>
              <a:rPr lang="es-EC" dirty="0" smtClean="0">
                <a:hlinkClick r:id="rId7" action="ppaction://hlinksldjump"/>
              </a:rPr>
              <a:t>CONSTRUCCIÓN Y PRUEBAS DEL MOLINO</a:t>
            </a:r>
            <a:endParaRPr lang="es-EC" dirty="0" smtClean="0"/>
          </a:p>
          <a:p>
            <a:pPr>
              <a:buFont typeface="Arial" pitchFamily="34" charset="0"/>
              <a:buChar char="•"/>
            </a:pPr>
            <a:endParaRPr lang="es-EC" dirty="0" smtClean="0"/>
          </a:p>
          <a:p>
            <a:pPr>
              <a:buFont typeface="Arial" pitchFamily="34" charset="0"/>
              <a:buChar char="•"/>
            </a:pPr>
            <a:r>
              <a:rPr lang="es-EC" dirty="0" smtClean="0"/>
              <a:t> </a:t>
            </a:r>
            <a:r>
              <a:rPr lang="es-EC" dirty="0" smtClean="0">
                <a:hlinkClick r:id="rId8" action="ppaction://hlinksldjump"/>
              </a:rPr>
              <a:t>ANÁLISIS DEL TIR Y VAN</a:t>
            </a:r>
            <a:endParaRPr lang="es-EC" dirty="0" smtClean="0"/>
          </a:p>
          <a:p>
            <a:pPr>
              <a:buFont typeface="Arial" pitchFamily="34" charset="0"/>
              <a:buChar char="•"/>
            </a:pPr>
            <a:endParaRPr lang="es-EC" dirty="0" smtClean="0"/>
          </a:p>
          <a:p>
            <a:pPr>
              <a:buFont typeface="Arial" pitchFamily="34" charset="0"/>
              <a:buChar char="•"/>
            </a:pPr>
            <a:r>
              <a:rPr lang="es-EC" dirty="0" smtClean="0"/>
              <a:t> </a:t>
            </a:r>
            <a:r>
              <a:rPr lang="es-EC" dirty="0" smtClean="0">
                <a:hlinkClick r:id="rId9" action="ppaction://hlinksldjump"/>
              </a:rPr>
              <a:t>CONCLUSIONES Y RECOMENDACIONES</a:t>
            </a:r>
            <a:endParaRPr lang="es-EC" dirty="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IMPACTO AMBIENTAL QUE GENERA EL RECICLAJE DEL PET</a:t>
            </a:r>
            <a:endParaRPr lang="es-EC" sz="3200" b="1" dirty="0"/>
          </a:p>
        </p:txBody>
      </p:sp>
      <p:graphicFrame>
        <p:nvGraphicFramePr>
          <p:cNvPr id="7" name="6 Tabla"/>
          <p:cNvGraphicFramePr>
            <a:graphicFrameLocks noGrp="1"/>
          </p:cNvGraphicFramePr>
          <p:nvPr/>
        </p:nvGraphicFramePr>
        <p:xfrm>
          <a:off x="323528" y="1406596"/>
          <a:ext cx="8424936" cy="3894613"/>
        </p:xfrm>
        <a:graphic>
          <a:graphicData uri="http://schemas.openxmlformats.org/drawingml/2006/table">
            <a:tbl>
              <a:tblPr/>
              <a:tblGrid>
                <a:gridCol w="1777327"/>
                <a:gridCol w="6647609"/>
              </a:tblGrid>
              <a:tr h="253779">
                <a:tc>
                  <a:txBody>
                    <a:bodyPr/>
                    <a:lstStyle/>
                    <a:p>
                      <a:pPr indent="252095" algn="just">
                        <a:lnSpc>
                          <a:spcPct val="150000"/>
                        </a:lnSpc>
                        <a:spcAft>
                          <a:spcPts val="0"/>
                        </a:spcAft>
                      </a:pPr>
                      <a:r>
                        <a:rPr lang="es-EC" sz="600" b="1" dirty="0">
                          <a:solidFill>
                            <a:schemeClr val="tx1"/>
                          </a:solidFill>
                          <a:latin typeface="Arial"/>
                          <a:ea typeface="Times New Roman"/>
                          <a:cs typeface="Times New Roman"/>
                        </a:rPr>
                        <a:t>ETAPA</a:t>
                      </a:r>
                      <a:endParaRPr lang="es-EC" sz="700" dirty="0">
                        <a:solidFill>
                          <a:schemeClr val="tx1"/>
                        </a:solidFill>
                        <a:latin typeface="Calibri"/>
                        <a:ea typeface="Calibri"/>
                        <a:cs typeface="Times New Roman"/>
                      </a:endParaRPr>
                    </a:p>
                  </a:txBody>
                  <a:tcPr marL="45806" marR="45806"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indent="252095" algn="just">
                        <a:lnSpc>
                          <a:spcPct val="150000"/>
                        </a:lnSpc>
                        <a:spcAft>
                          <a:spcPts val="0"/>
                        </a:spcAft>
                      </a:pPr>
                      <a:r>
                        <a:rPr lang="es-EC" sz="600" b="1">
                          <a:solidFill>
                            <a:schemeClr val="tx1"/>
                          </a:solidFill>
                          <a:latin typeface="Arial"/>
                          <a:ea typeface="Times New Roman"/>
                          <a:cs typeface="Times New Roman"/>
                        </a:rPr>
                        <a:t>MEDIDA CORRECTIVA</a:t>
                      </a:r>
                      <a:endParaRPr lang="es-EC" sz="700">
                        <a:solidFill>
                          <a:schemeClr val="tx1"/>
                        </a:solidFill>
                        <a:latin typeface="Calibri"/>
                        <a:ea typeface="Calibri"/>
                        <a:cs typeface="Times New Roman"/>
                      </a:endParaRPr>
                    </a:p>
                  </a:txBody>
                  <a:tcPr marL="45806" marR="45806"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79079">
                <a:tc>
                  <a:txBody>
                    <a:bodyPr/>
                    <a:lstStyle/>
                    <a:p>
                      <a:pPr>
                        <a:lnSpc>
                          <a:spcPct val="150000"/>
                        </a:lnSpc>
                        <a:spcAft>
                          <a:spcPts val="0"/>
                        </a:spcAft>
                      </a:pPr>
                      <a:endParaRPr lang="es-EC" sz="700" dirty="0">
                        <a:solidFill>
                          <a:schemeClr val="tx1"/>
                        </a:solidFill>
                        <a:latin typeface="Calibri"/>
                        <a:ea typeface="Calibri"/>
                        <a:cs typeface="Times New Roman"/>
                      </a:endParaRPr>
                    </a:p>
                    <a:p>
                      <a:pPr algn="just">
                        <a:lnSpc>
                          <a:spcPct val="150000"/>
                        </a:lnSpc>
                        <a:spcAft>
                          <a:spcPts val="0"/>
                        </a:spcAft>
                      </a:pPr>
                      <a:r>
                        <a:rPr lang="es-EC" sz="600" b="1" dirty="0">
                          <a:solidFill>
                            <a:schemeClr val="tx1"/>
                          </a:solidFill>
                          <a:latin typeface="Arial"/>
                          <a:ea typeface="Times New Roman"/>
                          <a:cs typeface="Times New Roman"/>
                        </a:rPr>
                        <a:t>Almacenamiento y clasificación</a:t>
                      </a:r>
                      <a:endParaRPr lang="es-EC" sz="700" dirty="0">
                        <a:solidFill>
                          <a:schemeClr val="tx1"/>
                        </a:solidFill>
                        <a:latin typeface="Calibri"/>
                        <a:ea typeface="Calibri"/>
                        <a:cs typeface="Times New Roman"/>
                      </a:endParaRPr>
                    </a:p>
                  </a:txBody>
                  <a:tcPr marL="45806" marR="45806"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just">
                        <a:lnSpc>
                          <a:spcPct val="150000"/>
                        </a:lnSpc>
                        <a:spcAft>
                          <a:spcPts val="0"/>
                        </a:spcAft>
                      </a:pPr>
                      <a:r>
                        <a:rPr lang="es-EC" sz="600" dirty="0">
                          <a:solidFill>
                            <a:schemeClr val="tx1"/>
                          </a:solidFill>
                          <a:latin typeface="Arial"/>
                          <a:ea typeface="Times New Roman"/>
                          <a:cs typeface="Times New Roman"/>
                        </a:rPr>
                        <a:t>Socializar el proyecto con la comunidad, con la finalidad de no causar molestias en cuanto al impacto de vista y paisaje. En el caso de la salud y seguridad industrial sería dotar de equipos de seguridad apropiados al personal encargado de dicha etapa. Adicional tener un programa periódico de eliminación de vectores, insectos y enfermedades.</a:t>
                      </a:r>
                      <a:endParaRPr lang="es-EC" sz="700" dirty="0">
                        <a:solidFill>
                          <a:schemeClr val="tx1"/>
                        </a:solidFill>
                        <a:latin typeface="Calibri"/>
                        <a:ea typeface="Calibri"/>
                        <a:cs typeface="Times New Roman"/>
                      </a:endParaRPr>
                    </a:p>
                  </a:txBody>
                  <a:tcPr marL="45806" marR="45806"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658382">
                <a:tc>
                  <a:txBody>
                    <a:bodyPr/>
                    <a:lstStyle/>
                    <a:p>
                      <a:pPr algn="just">
                        <a:lnSpc>
                          <a:spcPct val="150000"/>
                        </a:lnSpc>
                        <a:spcAft>
                          <a:spcPts val="0"/>
                        </a:spcAft>
                      </a:pPr>
                      <a:endParaRPr lang="es-EC" sz="700">
                        <a:solidFill>
                          <a:schemeClr val="tx1"/>
                        </a:solidFill>
                        <a:latin typeface="Calibri"/>
                        <a:ea typeface="Calibri"/>
                        <a:cs typeface="Times New Roman"/>
                      </a:endParaRPr>
                    </a:p>
                    <a:p>
                      <a:pPr algn="just">
                        <a:lnSpc>
                          <a:spcPct val="150000"/>
                        </a:lnSpc>
                        <a:spcAft>
                          <a:spcPts val="0"/>
                        </a:spcAft>
                      </a:pPr>
                      <a:r>
                        <a:rPr lang="es-EC" sz="600" b="1">
                          <a:solidFill>
                            <a:schemeClr val="tx1"/>
                          </a:solidFill>
                          <a:latin typeface="Arial"/>
                          <a:ea typeface="Times New Roman"/>
                          <a:cs typeface="Times New Roman"/>
                        </a:rPr>
                        <a:t>Separación manual de tapas y etiquetas</a:t>
                      </a:r>
                      <a:endParaRPr lang="es-EC" sz="700">
                        <a:solidFill>
                          <a:schemeClr val="tx1"/>
                        </a:solidFill>
                        <a:latin typeface="Calibri"/>
                        <a:ea typeface="Calibri"/>
                        <a:cs typeface="Times New Roman"/>
                      </a:endParaRPr>
                    </a:p>
                  </a:txBody>
                  <a:tcPr marL="45806" marR="45806" marT="0" marB="0">
                    <a:lnL>
                      <a:noFill/>
                    </a:lnL>
                    <a:lnR>
                      <a:noFill/>
                    </a:lnR>
                    <a:lnT>
                      <a:noFill/>
                    </a:lnT>
                    <a:lnB>
                      <a:noFill/>
                    </a:lnB>
                  </a:tcPr>
                </a:tc>
                <a:tc>
                  <a:txBody>
                    <a:bodyPr/>
                    <a:lstStyle/>
                    <a:p>
                      <a:pPr algn="just">
                        <a:lnSpc>
                          <a:spcPct val="150000"/>
                        </a:lnSpc>
                        <a:spcAft>
                          <a:spcPts val="0"/>
                        </a:spcAft>
                      </a:pPr>
                      <a:r>
                        <a:rPr lang="es-EC" sz="600" dirty="0">
                          <a:solidFill>
                            <a:schemeClr val="tx1"/>
                          </a:solidFill>
                          <a:latin typeface="Arial"/>
                          <a:ea typeface="Times New Roman"/>
                          <a:cs typeface="Times New Roman"/>
                        </a:rPr>
                        <a:t>Al igual que en la etapa anterior la medida correctiva sería socializar el proyecto con la comunidad, con la finalidad de no causar molestias en cuanto al impacto de vista y paisaje. En el caso de la salud y seguridad industrial sería dotar de equipos de seguridad apropiados al personal encargado de dicha etapa. Adicional tener un programa periódico de eliminación de vectores, insectos y enfermedades.</a:t>
                      </a:r>
                      <a:endParaRPr lang="es-EC" sz="700" dirty="0">
                        <a:solidFill>
                          <a:schemeClr val="tx1"/>
                        </a:solidFill>
                        <a:latin typeface="Calibri"/>
                        <a:ea typeface="Calibri"/>
                        <a:cs typeface="Times New Roman"/>
                      </a:endParaRPr>
                    </a:p>
                  </a:txBody>
                  <a:tcPr marL="45806" marR="45806" marT="0" marB="0">
                    <a:lnL>
                      <a:noFill/>
                    </a:lnL>
                    <a:lnR>
                      <a:noFill/>
                    </a:lnR>
                    <a:lnT>
                      <a:noFill/>
                    </a:lnT>
                    <a:lnB>
                      <a:noFill/>
                    </a:lnB>
                  </a:tcPr>
                </a:tc>
              </a:tr>
              <a:tr h="452095">
                <a:tc>
                  <a:txBody>
                    <a:bodyPr/>
                    <a:lstStyle/>
                    <a:p>
                      <a:pPr algn="just">
                        <a:lnSpc>
                          <a:spcPct val="150000"/>
                        </a:lnSpc>
                        <a:spcAft>
                          <a:spcPts val="0"/>
                        </a:spcAft>
                      </a:pPr>
                      <a:endParaRPr lang="es-EC" sz="700">
                        <a:solidFill>
                          <a:schemeClr val="tx1"/>
                        </a:solidFill>
                        <a:latin typeface="Calibri"/>
                        <a:ea typeface="Calibri"/>
                        <a:cs typeface="Times New Roman"/>
                      </a:endParaRPr>
                    </a:p>
                    <a:p>
                      <a:pPr algn="just">
                        <a:lnSpc>
                          <a:spcPct val="150000"/>
                        </a:lnSpc>
                        <a:spcAft>
                          <a:spcPts val="0"/>
                        </a:spcAft>
                      </a:pPr>
                      <a:r>
                        <a:rPr lang="es-EC" sz="600" b="1">
                          <a:solidFill>
                            <a:schemeClr val="tx1"/>
                          </a:solidFill>
                          <a:latin typeface="Arial"/>
                          <a:ea typeface="Times New Roman"/>
                          <a:cs typeface="Times New Roman"/>
                        </a:rPr>
                        <a:t>Lavado manual de botellas PET</a:t>
                      </a:r>
                      <a:endParaRPr lang="es-EC" sz="700">
                        <a:solidFill>
                          <a:schemeClr val="tx1"/>
                        </a:solidFill>
                        <a:latin typeface="Calibri"/>
                        <a:ea typeface="Calibri"/>
                        <a:cs typeface="Times New Roman"/>
                      </a:endParaRPr>
                    </a:p>
                  </a:txBody>
                  <a:tcPr marL="45806" marR="45806" marT="0" marB="0">
                    <a:lnL>
                      <a:noFill/>
                    </a:lnL>
                    <a:lnR>
                      <a:noFill/>
                    </a:lnR>
                    <a:lnT>
                      <a:noFill/>
                    </a:lnT>
                    <a:lnB>
                      <a:noFill/>
                    </a:lnB>
                    <a:solidFill>
                      <a:srgbClr val="D3DFEE"/>
                    </a:solidFill>
                  </a:tcPr>
                </a:tc>
                <a:tc>
                  <a:txBody>
                    <a:bodyPr/>
                    <a:lstStyle/>
                    <a:p>
                      <a:pPr algn="just">
                        <a:lnSpc>
                          <a:spcPct val="150000"/>
                        </a:lnSpc>
                        <a:spcAft>
                          <a:spcPts val="0"/>
                        </a:spcAft>
                      </a:pPr>
                      <a:r>
                        <a:rPr lang="es-EC" sz="600" dirty="0">
                          <a:solidFill>
                            <a:schemeClr val="tx1"/>
                          </a:solidFill>
                          <a:latin typeface="Arial"/>
                          <a:ea typeface="Times New Roman"/>
                          <a:cs typeface="Times New Roman"/>
                        </a:rPr>
                        <a:t>Pretender que los detergentes a usar para el lavado sean amigables con el ambiente, salud y seguridad de los trabajadores. Al momento de desechar el agua después de la limpieza, darle un buen seguimiento al tratamiento de dicha agua (competencia de empresas encargadas de tratamiento de desechos).</a:t>
                      </a:r>
                      <a:endParaRPr lang="es-EC" sz="700" dirty="0">
                        <a:solidFill>
                          <a:schemeClr val="tx1"/>
                        </a:solidFill>
                        <a:latin typeface="Calibri"/>
                        <a:ea typeface="Calibri"/>
                        <a:cs typeface="Times New Roman"/>
                      </a:endParaRPr>
                    </a:p>
                  </a:txBody>
                  <a:tcPr marL="45806" marR="45806" marT="0" marB="0">
                    <a:lnL>
                      <a:noFill/>
                    </a:lnL>
                    <a:lnR>
                      <a:noFill/>
                    </a:lnR>
                    <a:lnT>
                      <a:noFill/>
                    </a:lnT>
                    <a:lnB>
                      <a:noFill/>
                    </a:lnB>
                    <a:solidFill>
                      <a:srgbClr val="D3DFEE"/>
                    </a:solidFill>
                  </a:tcPr>
                </a:tc>
              </a:tr>
              <a:tr h="462699">
                <a:tc>
                  <a:txBody>
                    <a:bodyPr/>
                    <a:lstStyle/>
                    <a:p>
                      <a:pPr algn="just">
                        <a:lnSpc>
                          <a:spcPct val="150000"/>
                        </a:lnSpc>
                        <a:spcAft>
                          <a:spcPts val="0"/>
                        </a:spcAft>
                      </a:pPr>
                      <a:endParaRPr lang="es-EC" sz="700">
                        <a:solidFill>
                          <a:schemeClr val="tx1"/>
                        </a:solidFill>
                        <a:latin typeface="Calibri"/>
                        <a:ea typeface="Calibri"/>
                        <a:cs typeface="Times New Roman"/>
                      </a:endParaRPr>
                    </a:p>
                    <a:p>
                      <a:pPr algn="just">
                        <a:lnSpc>
                          <a:spcPct val="150000"/>
                        </a:lnSpc>
                        <a:spcAft>
                          <a:spcPts val="0"/>
                        </a:spcAft>
                      </a:pPr>
                      <a:r>
                        <a:rPr lang="es-EC" sz="600" b="1">
                          <a:solidFill>
                            <a:schemeClr val="tx1"/>
                          </a:solidFill>
                          <a:latin typeface="Arial"/>
                          <a:ea typeface="Times New Roman"/>
                          <a:cs typeface="Times New Roman"/>
                        </a:rPr>
                        <a:t>Almacenamiento de botellas PET limpias</a:t>
                      </a:r>
                      <a:endParaRPr lang="es-EC" sz="700">
                        <a:solidFill>
                          <a:schemeClr val="tx1"/>
                        </a:solidFill>
                        <a:latin typeface="Calibri"/>
                        <a:ea typeface="Calibri"/>
                        <a:cs typeface="Times New Roman"/>
                      </a:endParaRPr>
                    </a:p>
                  </a:txBody>
                  <a:tcPr marL="45806" marR="45806" marT="0" marB="0">
                    <a:lnL>
                      <a:noFill/>
                    </a:lnL>
                    <a:lnR>
                      <a:noFill/>
                    </a:lnR>
                    <a:lnT>
                      <a:noFill/>
                    </a:lnT>
                    <a:lnB>
                      <a:noFill/>
                    </a:lnB>
                  </a:tcPr>
                </a:tc>
                <a:tc>
                  <a:txBody>
                    <a:bodyPr/>
                    <a:lstStyle/>
                    <a:p>
                      <a:pPr algn="just">
                        <a:lnSpc>
                          <a:spcPct val="150000"/>
                        </a:lnSpc>
                        <a:spcAft>
                          <a:spcPts val="0"/>
                        </a:spcAft>
                      </a:pPr>
                      <a:r>
                        <a:rPr lang="es-EC" sz="600" dirty="0">
                          <a:solidFill>
                            <a:schemeClr val="tx1"/>
                          </a:solidFill>
                          <a:latin typeface="Arial"/>
                          <a:ea typeface="Times New Roman"/>
                          <a:cs typeface="Times New Roman"/>
                        </a:rPr>
                        <a:t>Socializar el proyecto con la comunidad, con la finalidad de no causar molestias en cuanto al impacto de vista y paisaje. En el caso de la salud y seguridad industrial sería dotar de equipos de seguridad apropiados al personal encargado de dicha etapa.</a:t>
                      </a:r>
                      <a:endParaRPr lang="es-EC" sz="700" dirty="0">
                        <a:solidFill>
                          <a:schemeClr val="tx1"/>
                        </a:solidFill>
                        <a:latin typeface="Calibri"/>
                        <a:ea typeface="Calibri"/>
                        <a:cs typeface="Times New Roman"/>
                      </a:endParaRPr>
                    </a:p>
                  </a:txBody>
                  <a:tcPr marL="45806" marR="45806" marT="0" marB="0">
                    <a:lnL>
                      <a:noFill/>
                    </a:lnL>
                    <a:lnR>
                      <a:noFill/>
                    </a:lnR>
                    <a:lnT>
                      <a:noFill/>
                    </a:lnT>
                    <a:lnB>
                      <a:noFill/>
                    </a:lnB>
                  </a:tcPr>
                </a:tc>
              </a:tr>
              <a:tr h="462699">
                <a:tc>
                  <a:txBody>
                    <a:bodyPr/>
                    <a:lstStyle/>
                    <a:p>
                      <a:pPr algn="just">
                        <a:lnSpc>
                          <a:spcPct val="150000"/>
                        </a:lnSpc>
                        <a:spcAft>
                          <a:spcPts val="0"/>
                        </a:spcAft>
                      </a:pPr>
                      <a:r>
                        <a:rPr lang="es-EC" sz="600" b="1">
                          <a:solidFill>
                            <a:schemeClr val="tx1"/>
                          </a:solidFill>
                          <a:latin typeface="Arial"/>
                          <a:ea typeface="Times New Roman"/>
                          <a:cs typeface="Times New Roman"/>
                        </a:rPr>
                        <a:t>Triturado de botellas PET</a:t>
                      </a:r>
                      <a:endParaRPr lang="es-EC" sz="700">
                        <a:solidFill>
                          <a:schemeClr val="tx1"/>
                        </a:solidFill>
                        <a:latin typeface="Calibri"/>
                        <a:ea typeface="Calibri"/>
                        <a:cs typeface="Times New Roman"/>
                      </a:endParaRPr>
                    </a:p>
                  </a:txBody>
                  <a:tcPr marL="45806" marR="45806" marT="0" marB="0">
                    <a:lnL>
                      <a:noFill/>
                    </a:lnL>
                    <a:lnR>
                      <a:noFill/>
                    </a:lnR>
                    <a:lnT>
                      <a:noFill/>
                    </a:lnT>
                    <a:lnB>
                      <a:noFill/>
                    </a:lnB>
                    <a:solidFill>
                      <a:srgbClr val="D3DFEE"/>
                    </a:solidFill>
                  </a:tcPr>
                </a:tc>
                <a:tc>
                  <a:txBody>
                    <a:bodyPr/>
                    <a:lstStyle/>
                    <a:p>
                      <a:pPr algn="just">
                        <a:lnSpc>
                          <a:spcPct val="150000"/>
                        </a:lnSpc>
                        <a:spcAft>
                          <a:spcPts val="0"/>
                        </a:spcAft>
                      </a:pPr>
                      <a:r>
                        <a:rPr lang="es-EC" sz="600" dirty="0">
                          <a:solidFill>
                            <a:schemeClr val="tx1"/>
                          </a:solidFill>
                          <a:latin typeface="Arial"/>
                          <a:ea typeface="Times New Roman"/>
                          <a:cs typeface="Times New Roman"/>
                        </a:rPr>
                        <a:t>La ubicación de la empresa debe ser en un sector no residencial para evitar la contaminación auditiva. Se deberá dotar de EPP (Equipo de Protección Personal) a los trabajadores para evitar deterioro en la salud de los mismos.</a:t>
                      </a:r>
                      <a:endParaRPr lang="es-EC" sz="700" dirty="0">
                        <a:solidFill>
                          <a:schemeClr val="tx1"/>
                        </a:solidFill>
                        <a:latin typeface="Calibri"/>
                        <a:ea typeface="Calibri"/>
                        <a:cs typeface="Times New Roman"/>
                      </a:endParaRPr>
                    </a:p>
                  </a:txBody>
                  <a:tcPr marL="45806" marR="45806" marT="0" marB="0">
                    <a:lnL>
                      <a:noFill/>
                    </a:lnL>
                    <a:lnR>
                      <a:noFill/>
                    </a:lnR>
                    <a:lnT>
                      <a:noFill/>
                    </a:lnT>
                    <a:lnB>
                      <a:noFill/>
                    </a:lnB>
                    <a:solidFill>
                      <a:srgbClr val="D3DFEE"/>
                    </a:solidFill>
                  </a:tcPr>
                </a:tc>
              </a:tr>
              <a:tr h="462699">
                <a:tc>
                  <a:txBody>
                    <a:bodyPr/>
                    <a:lstStyle/>
                    <a:p>
                      <a:pPr algn="just">
                        <a:lnSpc>
                          <a:spcPct val="150000"/>
                        </a:lnSpc>
                        <a:spcAft>
                          <a:spcPts val="0"/>
                        </a:spcAft>
                      </a:pPr>
                      <a:r>
                        <a:rPr lang="es-EC" sz="600" b="1">
                          <a:solidFill>
                            <a:schemeClr val="tx1"/>
                          </a:solidFill>
                          <a:latin typeface="Arial"/>
                          <a:ea typeface="Times New Roman"/>
                          <a:cs typeface="Times New Roman"/>
                        </a:rPr>
                        <a:t>Almacenamiento e inspección de la escama</a:t>
                      </a:r>
                      <a:endParaRPr lang="es-EC" sz="700">
                        <a:solidFill>
                          <a:schemeClr val="tx1"/>
                        </a:solidFill>
                        <a:latin typeface="Calibri"/>
                        <a:ea typeface="Calibri"/>
                        <a:cs typeface="Times New Roman"/>
                      </a:endParaRPr>
                    </a:p>
                  </a:txBody>
                  <a:tcPr marL="45806" marR="45806" marT="0" marB="0">
                    <a:lnL>
                      <a:noFill/>
                    </a:lnL>
                    <a:lnR>
                      <a:noFill/>
                    </a:lnR>
                    <a:lnT>
                      <a:noFill/>
                    </a:lnT>
                    <a:lnB>
                      <a:noFill/>
                    </a:lnB>
                  </a:tcPr>
                </a:tc>
                <a:tc>
                  <a:txBody>
                    <a:bodyPr/>
                    <a:lstStyle/>
                    <a:p>
                      <a:pPr algn="just">
                        <a:lnSpc>
                          <a:spcPct val="150000"/>
                        </a:lnSpc>
                        <a:spcAft>
                          <a:spcPts val="0"/>
                        </a:spcAft>
                      </a:pPr>
                      <a:r>
                        <a:rPr lang="es-EC" sz="600" dirty="0">
                          <a:solidFill>
                            <a:schemeClr val="tx1"/>
                          </a:solidFill>
                          <a:latin typeface="Arial"/>
                          <a:ea typeface="Times New Roman"/>
                          <a:cs typeface="Times New Roman"/>
                        </a:rPr>
                        <a:t>Socializar el proyecto con la comunidad, con la finalidad de no causar molestias en cuanto al impacto de vista y paisaje. Tratar que el proceso de inspección de la escama sea lo más ergonómico posible por la salud y seguridad de los trabajadores.</a:t>
                      </a:r>
                      <a:endParaRPr lang="es-EC" sz="700" dirty="0">
                        <a:solidFill>
                          <a:schemeClr val="tx1"/>
                        </a:solidFill>
                        <a:latin typeface="Calibri"/>
                        <a:ea typeface="Calibri"/>
                        <a:cs typeface="Times New Roman"/>
                      </a:endParaRPr>
                    </a:p>
                  </a:txBody>
                  <a:tcPr marL="45806" marR="45806" marT="0" marB="0">
                    <a:lnL>
                      <a:noFill/>
                    </a:lnL>
                    <a:lnR>
                      <a:noFill/>
                    </a:lnR>
                    <a:lnT>
                      <a:noFill/>
                    </a:lnT>
                    <a:lnB>
                      <a:noFill/>
                    </a:lnB>
                  </a:tcPr>
                </a:tc>
              </a:tr>
              <a:tr h="563181">
                <a:tc>
                  <a:txBody>
                    <a:bodyPr/>
                    <a:lstStyle/>
                    <a:p>
                      <a:pPr algn="just">
                        <a:lnSpc>
                          <a:spcPct val="150000"/>
                        </a:lnSpc>
                        <a:spcAft>
                          <a:spcPts val="0"/>
                        </a:spcAft>
                      </a:pPr>
                      <a:r>
                        <a:rPr lang="es-EC" sz="600" b="1">
                          <a:solidFill>
                            <a:schemeClr val="tx1"/>
                          </a:solidFill>
                          <a:latin typeface="Arial"/>
                          <a:ea typeface="Times New Roman"/>
                          <a:cs typeface="Times New Roman"/>
                        </a:rPr>
                        <a:t>Embarque y despacho</a:t>
                      </a:r>
                      <a:endParaRPr lang="es-EC" sz="700">
                        <a:solidFill>
                          <a:schemeClr val="tx1"/>
                        </a:solidFill>
                        <a:latin typeface="Calibri"/>
                        <a:ea typeface="Calibri"/>
                        <a:cs typeface="Times New Roman"/>
                      </a:endParaRPr>
                    </a:p>
                  </a:txBody>
                  <a:tcPr marL="45806" marR="45806"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just">
                        <a:lnSpc>
                          <a:spcPct val="150000"/>
                        </a:lnSpc>
                        <a:spcAft>
                          <a:spcPts val="0"/>
                        </a:spcAft>
                      </a:pPr>
                      <a:r>
                        <a:rPr lang="es-EC" sz="600" dirty="0">
                          <a:solidFill>
                            <a:schemeClr val="tx1"/>
                          </a:solidFill>
                          <a:latin typeface="Arial"/>
                          <a:ea typeface="Times New Roman"/>
                          <a:cs typeface="Times New Roman"/>
                        </a:rPr>
                        <a:t>La ubicación de la empresa debe ser en un sector no residencial para evitar la contaminación auditiva. Socializar el proyecto con la comunidad, con la finalidad de no causar molestias en cuanto al impacto de vista y paisaje.</a:t>
                      </a:r>
                      <a:endParaRPr lang="es-EC" sz="700" dirty="0">
                        <a:solidFill>
                          <a:schemeClr val="tx1"/>
                        </a:solidFill>
                        <a:latin typeface="Calibri"/>
                        <a:ea typeface="Calibri"/>
                        <a:cs typeface="Times New Roman"/>
                      </a:endParaRPr>
                    </a:p>
                  </a:txBody>
                  <a:tcPr marL="45806" marR="45806"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r>
            </a:tbl>
          </a:graphicData>
        </a:graphic>
      </p:graphicFrame>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IMPACTO AMBIENTAL QUE GENERA EL RECICLAJE DEL PET</a:t>
            </a:r>
            <a:endParaRPr lang="es-EC" sz="3200" b="1" dirty="0"/>
          </a:p>
        </p:txBody>
      </p:sp>
      <p:sp>
        <p:nvSpPr>
          <p:cNvPr id="5" name="4 CuadroTexto"/>
          <p:cNvSpPr txBox="1"/>
          <p:nvPr/>
        </p:nvSpPr>
        <p:spPr>
          <a:xfrm>
            <a:off x="755576" y="1305342"/>
            <a:ext cx="7776864" cy="4247317"/>
          </a:xfrm>
          <a:prstGeom prst="rect">
            <a:avLst/>
          </a:prstGeom>
          <a:noFill/>
        </p:spPr>
        <p:txBody>
          <a:bodyPr wrap="square" rtlCol="0">
            <a:spAutoFit/>
          </a:bodyPr>
          <a:lstStyle/>
          <a:p>
            <a:pPr algn="just">
              <a:buFont typeface="Arial" pitchFamily="34" charset="0"/>
              <a:buChar char="•"/>
            </a:pPr>
            <a:r>
              <a:rPr lang="es-EC" dirty="0" smtClean="0"/>
              <a:t> CARÁCTER: El impacto va a ser positivo o negativo al momento de la ejecución de la actividad.</a:t>
            </a:r>
          </a:p>
          <a:p>
            <a:pPr algn="just">
              <a:buFont typeface="Arial" pitchFamily="34" charset="0"/>
              <a:buChar char="•"/>
            </a:pPr>
            <a:endParaRPr lang="es-EC" dirty="0" smtClean="0"/>
          </a:p>
          <a:p>
            <a:pPr algn="just">
              <a:buFont typeface="Arial" pitchFamily="34" charset="0"/>
              <a:buChar char="•"/>
            </a:pPr>
            <a:r>
              <a:rPr lang="es-EC" dirty="0" smtClean="0"/>
              <a:t> INTENSIDAD: Grado de incidencia de cada etapa sobre el entorno.</a:t>
            </a:r>
          </a:p>
          <a:p>
            <a:pPr algn="just">
              <a:buFont typeface="Arial" pitchFamily="34" charset="0"/>
              <a:buChar char="•"/>
            </a:pPr>
            <a:endParaRPr lang="es-EC" dirty="0" smtClean="0"/>
          </a:p>
          <a:p>
            <a:pPr algn="just">
              <a:buFont typeface="Arial" pitchFamily="34" charset="0"/>
              <a:buChar char="•"/>
            </a:pPr>
            <a:r>
              <a:rPr lang="es-EC" dirty="0" smtClean="0"/>
              <a:t> EXTENSIÓN: Involucra al área de influencia teórica del impacto en relación con el entorno de la actividad.</a:t>
            </a:r>
          </a:p>
          <a:p>
            <a:pPr algn="just">
              <a:buFont typeface="Arial" pitchFamily="34" charset="0"/>
              <a:buChar char="•"/>
            </a:pPr>
            <a:endParaRPr lang="es-EC" dirty="0" smtClean="0"/>
          </a:p>
          <a:p>
            <a:pPr algn="just">
              <a:buFont typeface="Arial" pitchFamily="34" charset="0"/>
              <a:buChar char="•"/>
            </a:pPr>
            <a:r>
              <a:rPr lang="es-EC" dirty="0" smtClean="0"/>
              <a:t> DURACIÓN: Tiempo que permanecerá el efecto desde su aparición, y a partir del cual, el factor afectado retornaría a las condiciones iniciales previas.</a:t>
            </a:r>
          </a:p>
          <a:p>
            <a:pPr algn="just">
              <a:buFont typeface="Arial" pitchFamily="34" charset="0"/>
              <a:buChar char="•"/>
            </a:pPr>
            <a:endParaRPr lang="es-EC" dirty="0" smtClean="0"/>
          </a:p>
          <a:p>
            <a:pPr algn="just">
              <a:buFont typeface="Arial" pitchFamily="34" charset="0"/>
              <a:buChar char="•"/>
            </a:pPr>
            <a:r>
              <a:rPr lang="es-EC" dirty="0" smtClean="0"/>
              <a:t> REVERSIBILIDAD: Posibilidad de reconstrucción del factor afectado como consecuencia de la acción realizada.</a:t>
            </a:r>
          </a:p>
          <a:p>
            <a:pPr algn="just">
              <a:buFont typeface="Arial" pitchFamily="34" charset="0"/>
              <a:buChar char="•"/>
            </a:pPr>
            <a:endParaRPr lang="es-EC" dirty="0" smtClean="0"/>
          </a:p>
          <a:p>
            <a:pPr algn="just">
              <a:buFont typeface="Arial" pitchFamily="34" charset="0"/>
              <a:buChar char="•"/>
            </a:pPr>
            <a:r>
              <a:rPr lang="es-EC" dirty="0" smtClean="0"/>
              <a:t> RIESGO: Probabilidad de ocurrencia del impacto ambiental.</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IMPACTO AMBIENTAL QUE GENERA EL RECICLAJE DEL PET</a:t>
            </a:r>
            <a:endParaRPr lang="es-EC" sz="3200" b="1" dirty="0"/>
          </a:p>
        </p:txBody>
      </p:sp>
      <p:sp>
        <p:nvSpPr>
          <p:cNvPr id="5" name="4 CuadroTexto"/>
          <p:cNvSpPr txBox="1"/>
          <p:nvPr/>
        </p:nvSpPr>
        <p:spPr>
          <a:xfrm>
            <a:off x="755576" y="1305342"/>
            <a:ext cx="7776864" cy="369332"/>
          </a:xfrm>
          <a:prstGeom prst="rect">
            <a:avLst/>
          </a:prstGeom>
          <a:noFill/>
        </p:spPr>
        <p:txBody>
          <a:bodyPr wrap="square" rtlCol="0">
            <a:spAutoFit/>
          </a:bodyPr>
          <a:lstStyle/>
          <a:p>
            <a:pPr algn="just">
              <a:buFont typeface="Arial" pitchFamily="34" charset="0"/>
              <a:buChar char="•"/>
            </a:pPr>
            <a:r>
              <a:rPr lang="es-EC" dirty="0" smtClean="0"/>
              <a:t> La escala será:</a:t>
            </a:r>
          </a:p>
        </p:txBody>
      </p:sp>
      <p:graphicFrame>
        <p:nvGraphicFramePr>
          <p:cNvPr id="6" name="5 Tabla"/>
          <p:cNvGraphicFramePr>
            <a:graphicFrameLocks noGrp="1"/>
          </p:cNvGraphicFramePr>
          <p:nvPr/>
        </p:nvGraphicFramePr>
        <p:xfrm>
          <a:off x="2190115" y="1825089"/>
          <a:ext cx="4763770" cy="3620135"/>
        </p:xfrm>
        <a:graphic>
          <a:graphicData uri="http://schemas.openxmlformats.org/drawingml/2006/table">
            <a:tbl>
              <a:tblPr/>
              <a:tblGrid>
                <a:gridCol w="1619885"/>
                <a:gridCol w="958850"/>
                <a:gridCol w="1284605"/>
                <a:gridCol w="900430"/>
              </a:tblGrid>
              <a:tr h="274955">
                <a:tc gridSpan="4">
                  <a:txBody>
                    <a:bodyPr/>
                    <a:lstStyle/>
                    <a:p>
                      <a:pPr algn="ctr">
                        <a:lnSpc>
                          <a:spcPct val="150000"/>
                        </a:lnSpc>
                        <a:spcAft>
                          <a:spcPts val="0"/>
                        </a:spcAft>
                      </a:pPr>
                      <a:r>
                        <a:rPr lang="es-EC" sz="900" b="1" dirty="0">
                          <a:solidFill>
                            <a:schemeClr val="tx1"/>
                          </a:solidFill>
                          <a:latin typeface="Arial"/>
                          <a:ea typeface="Times New Roman"/>
                          <a:cs typeface="Times New Roman"/>
                        </a:rPr>
                        <a:t>EVALUACIÓN DE IMPACTOS AMBIENTALES</a:t>
                      </a:r>
                      <a:endParaRPr lang="es-EC" sz="1100" dirty="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endParaRPr lang="es-EC"/>
                    </a:p>
                  </a:txBody>
                  <a:tcPr/>
                </a:tc>
                <a:tc hMerge="1">
                  <a:txBody>
                    <a:bodyPr/>
                    <a:lstStyle/>
                    <a:p>
                      <a:endParaRPr lang="es-EC"/>
                    </a:p>
                  </a:txBody>
                  <a:tcPr/>
                </a:tc>
                <a:tc hMerge="1">
                  <a:txBody>
                    <a:bodyPr/>
                    <a:lstStyle/>
                    <a:p>
                      <a:endParaRPr lang="es-EC"/>
                    </a:p>
                  </a:txBody>
                  <a:tcPr/>
                </a:tc>
              </a:tr>
              <a:tr h="247015">
                <a:tc>
                  <a:txBody>
                    <a:bodyPr/>
                    <a:lstStyle/>
                    <a:p>
                      <a:pPr algn="ctr">
                        <a:lnSpc>
                          <a:spcPct val="150000"/>
                        </a:lnSpc>
                        <a:spcAft>
                          <a:spcPts val="0"/>
                        </a:spcAft>
                      </a:pPr>
                      <a:r>
                        <a:rPr lang="es-EC" sz="900" b="1">
                          <a:solidFill>
                            <a:schemeClr val="tx1"/>
                          </a:solidFill>
                          <a:latin typeface="Arial"/>
                          <a:ea typeface="Times New Roman"/>
                          <a:cs typeface="Times New Roman"/>
                        </a:rPr>
                        <a:t>VARIABLE</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C" sz="900" dirty="0">
                          <a:solidFill>
                            <a:schemeClr val="tx1"/>
                          </a:solidFill>
                          <a:latin typeface="Arial"/>
                          <a:ea typeface="Times New Roman"/>
                          <a:cs typeface="Times New Roman"/>
                        </a:rPr>
                        <a:t>SIMBOLOGÍA</a:t>
                      </a:r>
                      <a:endParaRPr lang="es-EC" sz="11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FFFFFF"/>
                    </a:solidFill>
                  </a:tcPr>
                </a:tc>
                <a:tc>
                  <a:txBody>
                    <a:bodyPr/>
                    <a:lstStyle/>
                    <a:p>
                      <a:pPr algn="ctr">
                        <a:lnSpc>
                          <a:spcPct val="150000"/>
                        </a:lnSpc>
                        <a:spcAft>
                          <a:spcPts val="0"/>
                        </a:spcAft>
                      </a:pPr>
                      <a:r>
                        <a:rPr lang="es-EC" sz="900">
                          <a:solidFill>
                            <a:schemeClr val="tx1"/>
                          </a:solidFill>
                          <a:latin typeface="Arial"/>
                          <a:ea typeface="Times New Roman"/>
                          <a:cs typeface="Times New Roman"/>
                        </a:rPr>
                        <a:t>CARÁCTER</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C" sz="900" b="1">
                          <a:solidFill>
                            <a:schemeClr val="tx1"/>
                          </a:solidFill>
                          <a:latin typeface="Arial"/>
                          <a:ea typeface="Times New Roman"/>
                          <a:cs typeface="Times New Roman"/>
                        </a:rPr>
                        <a:t>VALOR</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173355">
                <a:tc rowSpan="3">
                  <a:txBody>
                    <a:bodyPr/>
                    <a:lstStyle/>
                    <a:p>
                      <a:pPr algn="ctr">
                        <a:lnSpc>
                          <a:spcPct val="150000"/>
                        </a:lnSpc>
                        <a:spcAft>
                          <a:spcPts val="0"/>
                        </a:spcAft>
                      </a:pPr>
                      <a:r>
                        <a:rPr lang="es-EC" sz="900" b="1">
                          <a:solidFill>
                            <a:schemeClr val="tx1"/>
                          </a:solidFill>
                          <a:latin typeface="Arial"/>
                          <a:ea typeface="Times New Roman"/>
                          <a:cs typeface="Times New Roman"/>
                        </a:rPr>
                        <a:t>Intensidad</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c rowSpan="3">
                  <a:txBody>
                    <a:bodyPr/>
                    <a:lstStyle/>
                    <a:p>
                      <a:pPr algn="ctr">
                        <a:lnSpc>
                          <a:spcPct val="150000"/>
                        </a:lnSpc>
                        <a:spcAft>
                          <a:spcPts val="0"/>
                        </a:spcAft>
                      </a:pPr>
                      <a:r>
                        <a:rPr lang="es-EC" sz="900" dirty="0">
                          <a:solidFill>
                            <a:schemeClr val="tx1"/>
                          </a:solidFill>
                          <a:latin typeface="Arial"/>
                          <a:ea typeface="Times New Roman"/>
                          <a:cs typeface="Times New Roman"/>
                        </a:rPr>
                        <a:t>I</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solidFill>
                      <a:srgbClr val="FFFFFF"/>
                    </a:solidFill>
                  </a:tcPr>
                </a:tc>
                <a:tc>
                  <a:txBody>
                    <a:bodyPr/>
                    <a:lstStyle/>
                    <a:p>
                      <a:pPr algn="ctr">
                        <a:lnSpc>
                          <a:spcPct val="150000"/>
                        </a:lnSpc>
                        <a:spcAft>
                          <a:spcPts val="0"/>
                        </a:spcAft>
                      </a:pPr>
                      <a:r>
                        <a:rPr lang="es-EC" sz="900">
                          <a:solidFill>
                            <a:schemeClr val="tx1"/>
                          </a:solidFill>
                          <a:latin typeface="Arial"/>
                          <a:ea typeface="Times New Roman"/>
                          <a:cs typeface="Times New Roman"/>
                        </a:rPr>
                        <a:t>Alta</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ctr">
                        <a:lnSpc>
                          <a:spcPct val="150000"/>
                        </a:lnSpc>
                        <a:spcAft>
                          <a:spcPts val="0"/>
                        </a:spcAft>
                      </a:pPr>
                      <a:r>
                        <a:rPr lang="es-EC" sz="900">
                          <a:solidFill>
                            <a:schemeClr val="tx1"/>
                          </a:solidFill>
                          <a:latin typeface="Arial"/>
                          <a:ea typeface="Times New Roman"/>
                          <a:cs typeface="Times New Roman"/>
                        </a:rPr>
                        <a:t>3</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r>
              <a:tr h="158115">
                <a:tc vMerge="1">
                  <a:txBody>
                    <a:bodyPr/>
                    <a:lstStyle/>
                    <a:p>
                      <a:endParaRPr lang="es-EC"/>
                    </a:p>
                  </a:txBody>
                  <a:tcPr/>
                </a:tc>
                <a:tc vMerge="1">
                  <a:txBody>
                    <a:bodyPr/>
                    <a:lstStyle/>
                    <a:p>
                      <a:endParaRPr lang="es-EC"/>
                    </a:p>
                  </a:txBody>
                  <a:tcPr/>
                </a:tc>
                <a:tc>
                  <a:txBody>
                    <a:bodyPr/>
                    <a:lstStyle/>
                    <a:p>
                      <a:pPr algn="ctr">
                        <a:lnSpc>
                          <a:spcPct val="150000"/>
                        </a:lnSpc>
                        <a:spcAft>
                          <a:spcPts val="0"/>
                        </a:spcAft>
                      </a:pPr>
                      <a:r>
                        <a:rPr lang="es-EC" sz="900" dirty="0">
                          <a:solidFill>
                            <a:schemeClr val="tx1"/>
                          </a:solidFill>
                          <a:latin typeface="Arial"/>
                          <a:ea typeface="Times New Roman"/>
                          <a:cs typeface="Times New Roman"/>
                        </a:rPr>
                        <a:t>Moderada</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a:txBody>
                    <a:bodyPr/>
                    <a:lstStyle/>
                    <a:p>
                      <a:pPr algn="ctr">
                        <a:lnSpc>
                          <a:spcPct val="150000"/>
                        </a:lnSpc>
                        <a:spcAft>
                          <a:spcPts val="0"/>
                        </a:spcAft>
                      </a:pPr>
                      <a:r>
                        <a:rPr lang="es-EC" sz="900">
                          <a:solidFill>
                            <a:schemeClr val="tx1"/>
                          </a:solidFill>
                          <a:latin typeface="Arial"/>
                          <a:ea typeface="Times New Roman"/>
                          <a:cs typeface="Times New Roman"/>
                        </a:rPr>
                        <a:t>2</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r>
              <a:tr h="133985">
                <a:tc vMerge="1">
                  <a:txBody>
                    <a:bodyPr/>
                    <a:lstStyle/>
                    <a:p>
                      <a:endParaRPr lang="es-EC"/>
                    </a:p>
                  </a:txBody>
                  <a:tcPr/>
                </a:tc>
                <a:tc vMerge="1">
                  <a:txBody>
                    <a:bodyPr/>
                    <a:lstStyle/>
                    <a:p>
                      <a:endParaRPr lang="es-EC"/>
                    </a:p>
                  </a:txBody>
                  <a:tcPr/>
                </a:tc>
                <a:tc>
                  <a:txBody>
                    <a:bodyPr/>
                    <a:lstStyle/>
                    <a:p>
                      <a:pPr algn="ctr">
                        <a:lnSpc>
                          <a:spcPct val="150000"/>
                        </a:lnSpc>
                        <a:spcAft>
                          <a:spcPts val="0"/>
                        </a:spcAft>
                      </a:pPr>
                      <a:r>
                        <a:rPr lang="es-EC" sz="900" dirty="0">
                          <a:solidFill>
                            <a:schemeClr val="tx1"/>
                          </a:solidFill>
                          <a:latin typeface="Arial"/>
                          <a:ea typeface="Times New Roman"/>
                          <a:cs typeface="Times New Roman"/>
                        </a:rPr>
                        <a:t>Baja</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ctr">
                        <a:lnSpc>
                          <a:spcPct val="150000"/>
                        </a:lnSpc>
                        <a:spcAft>
                          <a:spcPts val="0"/>
                        </a:spcAft>
                      </a:pPr>
                      <a:r>
                        <a:rPr lang="es-EC" sz="900">
                          <a:solidFill>
                            <a:schemeClr val="tx1"/>
                          </a:solidFill>
                          <a:latin typeface="Arial"/>
                          <a:ea typeface="Times New Roman"/>
                          <a:cs typeface="Times New Roman"/>
                        </a:rPr>
                        <a:t>1</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r>
              <a:tr h="217805">
                <a:tc rowSpan="3">
                  <a:txBody>
                    <a:bodyPr/>
                    <a:lstStyle/>
                    <a:p>
                      <a:pPr algn="ctr">
                        <a:lnSpc>
                          <a:spcPct val="150000"/>
                        </a:lnSpc>
                        <a:spcAft>
                          <a:spcPts val="0"/>
                        </a:spcAft>
                      </a:pPr>
                      <a:r>
                        <a:rPr lang="es-EC" sz="900" b="1">
                          <a:solidFill>
                            <a:schemeClr val="tx1"/>
                          </a:solidFill>
                          <a:latin typeface="Arial"/>
                          <a:ea typeface="Times New Roman"/>
                          <a:cs typeface="Times New Roman"/>
                        </a:rPr>
                        <a:t>Extensión</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rowSpan="3">
                  <a:txBody>
                    <a:bodyPr/>
                    <a:lstStyle/>
                    <a:p>
                      <a:pPr algn="ctr">
                        <a:lnSpc>
                          <a:spcPct val="150000"/>
                        </a:lnSpc>
                        <a:spcAft>
                          <a:spcPts val="0"/>
                        </a:spcAft>
                      </a:pPr>
                      <a:r>
                        <a:rPr lang="es-EC" sz="900">
                          <a:solidFill>
                            <a:schemeClr val="tx1"/>
                          </a:solidFill>
                          <a:latin typeface="Arial"/>
                          <a:ea typeface="Times New Roman"/>
                          <a:cs typeface="Times New Roman"/>
                        </a:rPr>
                        <a:t>E</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a:txBody>
                    <a:bodyPr/>
                    <a:lstStyle/>
                    <a:p>
                      <a:pPr algn="ctr">
                        <a:lnSpc>
                          <a:spcPct val="150000"/>
                        </a:lnSpc>
                        <a:spcAft>
                          <a:spcPts val="0"/>
                        </a:spcAft>
                      </a:pPr>
                      <a:r>
                        <a:rPr lang="es-EC" sz="900" dirty="0">
                          <a:solidFill>
                            <a:schemeClr val="tx1"/>
                          </a:solidFill>
                          <a:latin typeface="Arial"/>
                          <a:ea typeface="Times New Roman"/>
                          <a:cs typeface="Times New Roman"/>
                        </a:rPr>
                        <a:t>Regional</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a:txBody>
                    <a:bodyPr/>
                    <a:lstStyle/>
                    <a:p>
                      <a:pPr algn="ctr">
                        <a:lnSpc>
                          <a:spcPct val="150000"/>
                        </a:lnSpc>
                        <a:spcAft>
                          <a:spcPts val="0"/>
                        </a:spcAft>
                      </a:pPr>
                      <a:r>
                        <a:rPr lang="es-EC" sz="900">
                          <a:solidFill>
                            <a:schemeClr val="tx1"/>
                          </a:solidFill>
                          <a:latin typeface="Arial"/>
                          <a:ea typeface="Times New Roman"/>
                          <a:cs typeface="Times New Roman"/>
                        </a:rPr>
                        <a:t>3</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r>
              <a:tr h="175895">
                <a:tc vMerge="1">
                  <a:txBody>
                    <a:bodyPr/>
                    <a:lstStyle/>
                    <a:p>
                      <a:endParaRPr lang="es-EC"/>
                    </a:p>
                  </a:txBody>
                  <a:tcPr/>
                </a:tc>
                <a:tc vMerge="1">
                  <a:txBody>
                    <a:bodyPr/>
                    <a:lstStyle/>
                    <a:p>
                      <a:endParaRPr lang="es-EC"/>
                    </a:p>
                  </a:txBody>
                  <a:tcPr/>
                </a:tc>
                <a:tc>
                  <a:txBody>
                    <a:bodyPr/>
                    <a:lstStyle/>
                    <a:p>
                      <a:pPr algn="ctr">
                        <a:lnSpc>
                          <a:spcPct val="150000"/>
                        </a:lnSpc>
                        <a:spcAft>
                          <a:spcPts val="0"/>
                        </a:spcAft>
                      </a:pPr>
                      <a:r>
                        <a:rPr lang="es-EC" sz="900" dirty="0">
                          <a:solidFill>
                            <a:schemeClr val="tx1"/>
                          </a:solidFill>
                          <a:latin typeface="Arial"/>
                          <a:ea typeface="Times New Roman"/>
                          <a:cs typeface="Times New Roman"/>
                        </a:rPr>
                        <a:t>Local</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ctr">
                        <a:lnSpc>
                          <a:spcPct val="150000"/>
                        </a:lnSpc>
                        <a:spcAft>
                          <a:spcPts val="0"/>
                        </a:spcAft>
                      </a:pPr>
                      <a:r>
                        <a:rPr lang="es-EC" sz="900">
                          <a:solidFill>
                            <a:schemeClr val="tx1"/>
                          </a:solidFill>
                          <a:latin typeface="Arial"/>
                          <a:ea typeface="Times New Roman"/>
                          <a:cs typeface="Times New Roman"/>
                        </a:rPr>
                        <a:t>2</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r>
              <a:tr h="151765">
                <a:tc vMerge="1">
                  <a:txBody>
                    <a:bodyPr/>
                    <a:lstStyle/>
                    <a:p>
                      <a:endParaRPr lang="es-EC"/>
                    </a:p>
                  </a:txBody>
                  <a:tcPr/>
                </a:tc>
                <a:tc vMerge="1">
                  <a:txBody>
                    <a:bodyPr/>
                    <a:lstStyle/>
                    <a:p>
                      <a:endParaRPr lang="es-EC"/>
                    </a:p>
                  </a:txBody>
                  <a:tcPr/>
                </a:tc>
                <a:tc>
                  <a:txBody>
                    <a:bodyPr/>
                    <a:lstStyle/>
                    <a:p>
                      <a:pPr algn="ctr">
                        <a:lnSpc>
                          <a:spcPct val="150000"/>
                        </a:lnSpc>
                        <a:spcAft>
                          <a:spcPts val="0"/>
                        </a:spcAft>
                      </a:pPr>
                      <a:r>
                        <a:rPr lang="es-EC" sz="900" dirty="0">
                          <a:solidFill>
                            <a:schemeClr val="tx1"/>
                          </a:solidFill>
                          <a:latin typeface="Arial"/>
                          <a:ea typeface="Times New Roman"/>
                          <a:cs typeface="Times New Roman"/>
                        </a:rPr>
                        <a:t>Puntual</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a:txBody>
                    <a:bodyPr/>
                    <a:lstStyle/>
                    <a:p>
                      <a:pPr algn="ctr">
                        <a:lnSpc>
                          <a:spcPct val="150000"/>
                        </a:lnSpc>
                        <a:spcAft>
                          <a:spcPts val="0"/>
                        </a:spcAft>
                      </a:pPr>
                      <a:r>
                        <a:rPr lang="es-EC" sz="900">
                          <a:solidFill>
                            <a:schemeClr val="tx1"/>
                          </a:solidFill>
                          <a:latin typeface="Arial"/>
                          <a:ea typeface="Times New Roman"/>
                          <a:cs typeface="Times New Roman"/>
                        </a:rPr>
                        <a:t>1</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r>
              <a:tr h="136525">
                <a:tc rowSpan="3">
                  <a:txBody>
                    <a:bodyPr/>
                    <a:lstStyle/>
                    <a:p>
                      <a:pPr algn="ctr">
                        <a:lnSpc>
                          <a:spcPct val="150000"/>
                        </a:lnSpc>
                        <a:spcAft>
                          <a:spcPts val="0"/>
                        </a:spcAft>
                      </a:pPr>
                      <a:r>
                        <a:rPr lang="es-EC" sz="900" b="1">
                          <a:solidFill>
                            <a:schemeClr val="tx1"/>
                          </a:solidFill>
                          <a:latin typeface="Arial"/>
                          <a:ea typeface="Times New Roman"/>
                          <a:cs typeface="Times New Roman"/>
                        </a:rPr>
                        <a:t>Duración</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c rowSpan="3">
                  <a:txBody>
                    <a:bodyPr/>
                    <a:lstStyle/>
                    <a:p>
                      <a:pPr algn="ctr">
                        <a:lnSpc>
                          <a:spcPct val="150000"/>
                        </a:lnSpc>
                        <a:spcAft>
                          <a:spcPts val="0"/>
                        </a:spcAft>
                      </a:pPr>
                      <a:r>
                        <a:rPr lang="es-EC" sz="900">
                          <a:solidFill>
                            <a:schemeClr val="tx1"/>
                          </a:solidFill>
                          <a:latin typeface="Arial"/>
                          <a:ea typeface="Times New Roman"/>
                          <a:cs typeface="Times New Roman"/>
                        </a:rPr>
                        <a:t>D</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FFFFFF"/>
                    </a:solidFill>
                  </a:tcPr>
                </a:tc>
                <a:tc>
                  <a:txBody>
                    <a:bodyPr/>
                    <a:lstStyle/>
                    <a:p>
                      <a:pPr algn="ctr">
                        <a:lnSpc>
                          <a:spcPct val="150000"/>
                        </a:lnSpc>
                        <a:spcAft>
                          <a:spcPts val="0"/>
                        </a:spcAft>
                      </a:pPr>
                      <a:r>
                        <a:rPr lang="es-EC" sz="900" dirty="0">
                          <a:solidFill>
                            <a:schemeClr val="tx1"/>
                          </a:solidFill>
                          <a:latin typeface="Arial"/>
                          <a:ea typeface="Times New Roman"/>
                          <a:cs typeface="Times New Roman"/>
                        </a:rPr>
                        <a:t>Permanente</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ctr">
                        <a:lnSpc>
                          <a:spcPct val="150000"/>
                        </a:lnSpc>
                        <a:spcAft>
                          <a:spcPts val="0"/>
                        </a:spcAft>
                      </a:pPr>
                      <a:r>
                        <a:rPr lang="es-EC" sz="900">
                          <a:solidFill>
                            <a:schemeClr val="tx1"/>
                          </a:solidFill>
                          <a:latin typeface="Arial"/>
                          <a:ea typeface="Times New Roman"/>
                          <a:cs typeface="Times New Roman"/>
                        </a:rPr>
                        <a:t>3</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r>
              <a:tr h="121285">
                <a:tc vMerge="1">
                  <a:txBody>
                    <a:bodyPr/>
                    <a:lstStyle/>
                    <a:p>
                      <a:endParaRPr lang="es-EC"/>
                    </a:p>
                  </a:txBody>
                  <a:tcPr/>
                </a:tc>
                <a:tc vMerge="1">
                  <a:txBody>
                    <a:bodyPr/>
                    <a:lstStyle/>
                    <a:p>
                      <a:endParaRPr lang="es-EC"/>
                    </a:p>
                  </a:txBody>
                  <a:tcPr/>
                </a:tc>
                <a:tc>
                  <a:txBody>
                    <a:bodyPr/>
                    <a:lstStyle/>
                    <a:p>
                      <a:pPr algn="ctr">
                        <a:lnSpc>
                          <a:spcPct val="150000"/>
                        </a:lnSpc>
                        <a:spcAft>
                          <a:spcPts val="0"/>
                        </a:spcAft>
                      </a:pPr>
                      <a:r>
                        <a:rPr lang="es-EC" sz="900" dirty="0">
                          <a:solidFill>
                            <a:schemeClr val="tx1"/>
                          </a:solidFill>
                          <a:latin typeface="Arial"/>
                          <a:ea typeface="Times New Roman"/>
                          <a:cs typeface="Times New Roman"/>
                        </a:rPr>
                        <a:t>Temporal</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a:txBody>
                    <a:bodyPr/>
                    <a:lstStyle/>
                    <a:p>
                      <a:pPr algn="ctr">
                        <a:lnSpc>
                          <a:spcPct val="150000"/>
                        </a:lnSpc>
                        <a:spcAft>
                          <a:spcPts val="0"/>
                        </a:spcAft>
                      </a:pPr>
                      <a:r>
                        <a:rPr lang="es-EC" sz="900">
                          <a:solidFill>
                            <a:schemeClr val="tx1"/>
                          </a:solidFill>
                          <a:latin typeface="Arial"/>
                          <a:ea typeface="Times New Roman"/>
                          <a:cs typeface="Times New Roman"/>
                        </a:rPr>
                        <a:t>2</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r>
              <a:tr h="106045">
                <a:tc vMerge="1">
                  <a:txBody>
                    <a:bodyPr/>
                    <a:lstStyle/>
                    <a:p>
                      <a:endParaRPr lang="es-EC"/>
                    </a:p>
                  </a:txBody>
                  <a:tcPr/>
                </a:tc>
                <a:tc vMerge="1">
                  <a:txBody>
                    <a:bodyPr/>
                    <a:lstStyle/>
                    <a:p>
                      <a:endParaRPr lang="es-EC"/>
                    </a:p>
                  </a:txBody>
                  <a:tcPr/>
                </a:tc>
                <a:tc>
                  <a:txBody>
                    <a:bodyPr/>
                    <a:lstStyle/>
                    <a:p>
                      <a:pPr algn="ctr">
                        <a:lnSpc>
                          <a:spcPct val="150000"/>
                        </a:lnSpc>
                        <a:spcAft>
                          <a:spcPts val="0"/>
                        </a:spcAft>
                      </a:pPr>
                      <a:r>
                        <a:rPr lang="es-EC" sz="900" dirty="0">
                          <a:solidFill>
                            <a:schemeClr val="tx1"/>
                          </a:solidFill>
                          <a:latin typeface="Arial"/>
                          <a:ea typeface="Times New Roman"/>
                          <a:cs typeface="Times New Roman"/>
                        </a:rPr>
                        <a:t>Fugaz</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ctr">
                        <a:lnSpc>
                          <a:spcPct val="150000"/>
                        </a:lnSpc>
                        <a:spcAft>
                          <a:spcPts val="0"/>
                        </a:spcAft>
                      </a:pPr>
                      <a:r>
                        <a:rPr lang="es-EC" sz="900" dirty="0">
                          <a:solidFill>
                            <a:schemeClr val="tx1"/>
                          </a:solidFill>
                          <a:latin typeface="Arial"/>
                          <a:ea typeface="Times New Roman"/>
                          <a:cs typeface="Times New Roman"/>
                        </a:rPr>
                        <a:t>1</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tcPr>
                </a:tc>
              </a:tr>
              <a:tr h="172085">
                <a:tc rowSpan="3">
                  <a:txBody>
                    <a:bodyPr/>
                    <a:lstStyle/>
                    <a:p>
                      <a:pPr algn="ctr">
                        <a:lnSpc>
                          <a:spcPct val="150000"/>
                        </a:lnSpc>
                        <a:spcAft>
                          <a:spcPts val="0"/>
                        </a:spcAft>
                      </a:pPr>
                      <a:r>
                        <a:rPr lang="es-EC" sz="900" b="1">
                          <a:solidFill>
                            <a:schemeClr val="tx1"/>
                          </a:solidFill>
                          <a:latin typeface="Arial"/>
                          <a:ea typeface="Times New Roman"/>
                          <a:cs typeface="Times New Roman"/>
                        </a:rPr>
                        <a:t>Reversibilidad</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rowSpan="3">
                  <a:txBody>
                    <a:bodyPr/>
                    <a:lstStyle/>
                    <a:p>
                      <a:pPr algn="ctr">
                        <a:lnSpc>
                          <a:spcPct val="150000"/>
                        </a:lnSpc>
                        <a:spcAft>
                          <a:spcPts val="0"/>
                        </a:spcAft>
                      </a:pPr>
                      <a:r>
                        <a:rPr lang="es-EC" sz="900">
                          <a:solidFill>
                            <a:schemeClr val="tx1"/>
                          </a:solidFill>
                          <a:latin typeface="Arial"/>
                          <a:ea typeface="Times New Roman"/>
                          <a:cs typeface="Times New Roman"/>
                        </a:rPr>
                        <a:t>RV</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a:txBody>
                    <a:bodyPr/>
                    <a:lstStyle/>
                    <a:p>
                      <a:pPr algn="ctr">
                        <a:lnSpc>
                          <a:spcPct val="150000"/>
                        </a:lnSpc>
                        <a:spcAft>
                          <a:spcPts val="0"/>
                        </a:spcAft>
                      </a:pPr>
                      <a:r>
                        <a:rPr lang="es-EC" sz="900">
                          <a:solidFill>
                            <a:schemeClr val="tx1"/>
                          </a:solidFill>
                          <a:latin typeface="Arial"/>
                          <a:ea typeface="Times New Roman"/>
                          <a:cs typeface="Times New Roman"/>
                        </a:rPr>
                        <a:t>Irrecuperable</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a:txBody>
                    <a:bodyPr/>
                    <a:lstStyle/>
                    <a:p>
                      <a:pPr algn="ctr">
                        <a:lnSpc>
                          <a:spcPct val="150000"/>
                        </a:lnSpc>
                        <a:spcAft>
                          <a:spcPts val="0"/>
                        </a:spcAft>
                      </a:pPr>
                      <a:r>
                        <a:rPr lang="es-EC" sz="900" dirty="0">
                          <a:solidFill>
                            <a:schemeClr val="tx1"/>
                          </a:solidFill>
                          <a:latin typeface="Arial"/>
                          <a:ea typeface="Times New Roman"/>
                          <a:cs typeface="Times New Roman"/>
                        </a:rPr>
                        <a:t>3</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r>
              <a:tr h="165735">
                <a:tc vMerge="1">
                  <a:txBody>
                    <a:bodyPr/>
                    <a:lstStyle/>
                    <a:p>
                      <a:endParaRPr lang="es-EC"/>
                    </a:p>
                  </a:txBody>
                  <a:tcPr/>
                </a:tc>
                <a:tc vMerge="1">
                  <a:txBody>
                    <a:bodyPr/>
                    <a:lstStyle/>
                    <a:p>
                      <a:endParaRPr lang="es-EC"/>
                    </a:p>
                  </a:txBody>
                  <a:tcPr/>
                </a:tc>
                <a:tc>
                  <a:txBody>
                    <a:bodyPr/>
                    <a:lstStyle/>
                    <a:p>
                      <a:pPr algn="ctr">
                        <a:lnSpc>
                          <a:spcPct val="150000"/>
                        </a:lnSpc>
                        <a:spcAft>
                          <a:spcPts val="0"/>
                        </a:spcAft>
                      </a:pPr>
                      <a:r>
                        <a:rPr lang="es-EC" sz="900">
                          <a:solidFill>
                            <a:schemeClr val="tx1"/>
                          </a:solidFill>
                          <a:latin typeface="Arial"/>
                          <a:ea typeface="Times New Roman"/>
                          <a:cs typeface="Times New Roman"/>
                        </a:rPr>
                        <a:t>Poco recuperable</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ctr">
                        <a:lnSpc>
                          <a:spcPct val="150000"/>
                        </a:lnSpc>
                        <a:spcAft>
                          <a:spcPts val="0"/>
                        </a:spcAft>
                      </a:pPr>
                      <a:r>
                        <a:rPr lang="es-EC" sz="900" dirty="0">
                          <a:solidFill>
                            <a:schemeClr val="tx1"/>
                          </a:solidFill>
                          <a:latin typeface="Arial"/>
                          <a:ea typeface="Times New Roman"/>
                          <a:cs typeface="Times New Roman"/>
                        </a:rPr>
                        <a:t>2</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tcPr>
                </a:tc>
              </a:tr>
              <a:tr h="141605">
                <a:tc vMerge="1">
                  <a:txBody>
                    <a:bodyPr/>
                    <a:lstStyle/>
                    <a:p>
                      <a:endParaRPr lang="es-EC"/>
                    </a:p>
                  </a:txBody>
                  <a:tcPr/>
                </a:tc>
                <a:tc vMerge="1">
                  <a:txBody>
                    <a:bodyPr/>
                    <a:lstStyle/>
                    <a:p>
                      <a:endParaRPr lang="es-EC"/>
                    </a:p>
                  </a:txBody>
                  <a:tcPr/>
                </a:tc>
                <a:tc>
                  <a:txBody>
                    <a:bodyPr/>
                    <a:lstStyle/>
                    <a:p>
                      <a:pPr algn="ctr">
                        <a:lnSpc>
                          <a:spcPct val="150000"/>
                        </a:lnSpc>
                        <a:spcAft>
                          <a:spcPts val="0"/>
                        </a:spcAft>
                      </a:pPr>
                      <a:r>
                        <a:rPr lang="es-EC" sz="900">
                          <a:solidFill>
                            <a:schemeClr val="tx1"/>
                          </a:solidFill>
                          <a:latin typeface="Arial"/>
                          <a:ea typeface="Times New Roman"/>
                          <a:cs typeface="Times New Roman"/>
                        </a:rPr>
                        <a:t>Recuperable</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a:txBody>
                    <a:bodyPr/>
                    <a:lstStyle/>
                    <a:p>
                      <a:pPr algn="ctr">
                        <a:lnSpc>
                          <a:spcPct val="150000"/>
                        </a:lnSpc>
                        <a:spcAft>
                          <a:spcPts val="0"/>
                        </a:spcAft>
                      </a:pPr>
                      <a:r>
                        <a:rPr lang="es-EC" sz="900" dirty="0">
                          <a:solidFill>
                            <a:schemeClr val="tx1"/>
                          </a:solidFill>
                          <a:latin typeface="Arial"/>
                          <a:ea typeface="Times New Roman"/>
                          <a:cs typeface="Times New Roman"/>
                        </a:rPr>
                        <a:t>1</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r>
              <a:tr h="126365">
                <a:tc rowSpan="3">
                  <a:txBody>
                    <a:bodyPr/>
                    <a:lstStyle/>
                    <a:p>
                      <a:pPr algn="ctr">
                        <a:lnSpc>
                          <a:spcPct val="150000"/>
                        </a:lnSpc>
                        <a:spcAft>
                          <a:spcPts val="0"/>
                        </a:spcAft>
                      </a:pPr>
                      <a:r>
                        <a:rPr lang="es-EC" sz="900" b="1">
                          <a:solidFill>
                            <a:schemeClr val="tx1"/>
                          </a:solidFill>
                          <a:latin typeface="Arial"/>
                          <a:ea typeface="Times New Roman"/>
                          <a:cs typeface="Times New Roman"/>
                        </a:rPr>
                        <a:t>Riesgo</a:t>
                      </a:r>
                      <a:endParaRPr lang="es-EC" sz="110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tcPr>
                </a:tc>
                <a:tc rowSpan="3">
                  <a:txBody>
                    <a:bodyPr/>
                    <a:lstStyle/>
                    <a:p>
                      <a:pPr algn="ctr">
                        <a:lnSpc>
                          <a:spcPct val="150000"/>
                        </a:lnSpc>
                        <a:spcAft>
                          <a:spcPts val="0"/>
                        </a:spcAft>
                      </a:pPr>
                      <a:r>
                        <a:rPr lang="es-EC" sz="900">
                          <a:solidFill>
                            <a:schemeClr val="tx1"/>
                          </a:solidFill>
                          <a:latin typeface="Arial"/>
                          <a:ea typeface="Times New Roman"/>
                          <a:cs typeface="Times New Roman"/>
                        </a:rPr>
                        <a:t>RG</a:t>
                      </a:r>
                      <a:endParaRPr lang="es-EC" sz="110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solidFill>
                      <a:srgbClr val="FFFFFF"/>
                    </a:solidFill>
                  </a:tcPr>
                </a:tc>
                <a:tc>
                  <a:txBody>
                    <a:bodyPr/>
                    <a:lstStyle/>
                    <a:p>
                      <a:pPr algn="ctr">
                        <a:lnSpc>
                          <a:spcPct val="150000"/>
                        </a:lnSpc>
                        <a:spcAft>
                          <a:spcPts val="0"/>
                        </a:spcAft>
                      </a:pPr>
                      <a:r>
                        <a:rPr lang="es-EC" sz="900">
                          <a:solidFill>
                            <a:schemeClr val="tx1"/>
                          </a:solidFill>
                          <a:latin typeface="Arial"/>
                          <a:ea typeface="Times New Roman"/>
                          <a:cs typeface="Times New Roman"/>
                        </a:rPr>
                        <a:t>Alto</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ctr">
                        <a:lnSpc>
                          <a:spcPct val="150000"/>
                        </a:lnSpc>
                        <a:spcAft>
                          <a:spcPts val="0"/>
                        </a:spcAft>
                      </a:pPr>
                      <a:r>
                        <a:rPr lang="es-EC" sz="900" dirty="0">
                          <a:solidFill>
                            <a:schemeClr val="tx1"/>
                          </a:solidFill>
                          <a:latin typeface="Arial"/>
                          <a:ea typeface="Times New Roman"/>
                          <a:cs typeface="Times New Roman"/>
                        </a:rPr>
                        <a:t>3</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tcPr>
                </a:tc>
              </a:tr>
              <a:tr h="176530">
                <a:tc vMerge="1">
                  <a:txBody>
                    <a:bodyPr/>
                    <a:lstStyle/>
                    <a:p>
                      <a:endParaRPr lang="es-EC"/>
                    </a:p>
                  </a:txBody>
                  <a:tcPr/>
                </a:tc>
                <a:tc vMerge="1">
                  <a:txBody>
                    <a:bodyPr/>
                    <a:lstStyle/>
                    <a:p>
                      <a:endParaRPr lang="es-EC"/>
                    </a:p>
                  </a:txBody>
                  <a:tcPr/>
                </a:tc>
                <a:tc>
                  <a:txBody>
                    <a:bodyPr/>
                    <a:lstStyle/>
                    <a:p>
                      <a:pPr algn="ctr">
                        <a:lnSpc>
                          <a:spcPct val="150000"/>
                        </a:lnSpc>
                        <a:spcAft>
                          <a:spcPts val="0"/>
                        </a:spcAft>
                      </a:pPr>
                      <a:r>
                        <a:rPr lang="es-EC" sz="900">
                          <a:solidFill>
                            <a:schemeClr val="tx1"/>
                          </a:solidFill>
                          <a:latin typeface="Arial"/>
                          <a:ea typeface="Times New Roman"/>
                          <a:cs typeface="Times New Roman"/>
                        </a:rPr>
                        <a:t>Medio</a:t>
                      </a:r>
                      <a:endParaRPr lang="es-EC" sz="110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C" sz="900" dirty="0">
                          <a:solidFill>
                            <a:schemeClr val="tx1"/>
                          </a:solidFill>
                          <a:latin typeface="Arial"/>
                          <a:ea typeface="Times New Roman"/>
                          <a:cs typeface="Times New Roman"/>
                        </a:rPr>
                        <a:t>2</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solidFill>
                      <a:srgbClr val="D3DFEE"/>
                    </a:solidFill>
                  </a:tcPr>
                </a:tc>
              </a:tr>
              <a:tr h="139700">
                <a:tc vMerge="1">
                  <a:txBody>
                    <a:bodyPr/>
                    <a:lstStyle/>
                    <a:p>
                      <a:endParaRPr lang="es-EC"/>
                    </a:p>
                  </a:txBody>
                  <a:tcPr/>
                </a:tc>
                <a:tc vMerge="1">
                  <a:txBody>
                    <a:bodyPr/>
                    <a:lstStyle/>
                    <a:p>
                      <a:endParaRPr lang="es-EC"/>
                    </a:p>
                  </a:txBody>
                  <a:tcPr/>
                </a:tc>
                <a:tc>
                  <a:txBody>
                    <a:bodyPr/>
                    <a:lstStyle/>
                    <a:p>
                      <a:pPr algn="ctr">
                        <a:lnSpc>
                          <a:spcPct val="150000"/>
                        </a:lnSpc>
                        <a:spcAft>
                          <a:spcPts val="0"/>
                        </a:spcAft>
                      </a:pPr>
                      <a:r>
                        <a:rPr lang="es-EC" sz="900" b="1">
                          <a:solidFill>
                            <a:schemeClr val="tx1"/>
                          </a:solidFill>
                          <a:latin typeface="Arial"/>
                          <a:ea typeface="Times New Roman"/>
                          <a:cs typeface="Times New Roman"/>
                        </a:rPr>
                        <a:t>Bajo</a:t>
                      </a:r>
                      <a:endParaRPr lang="es-EC" sz="110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lnSpc>
                          <a:spcPct val="150000"/>
                        </a:lnSpc>
                        <a:spcAft>
                          <a:spcPts val="0"/>
                        </a:spcAft>
                      </a:pPr>
                      <a:r>
                        <a:rPr lang="es-EC" sz="900" dirty="0">
                          <a:solidFill>
                            <a:schemeClr val="tx1"/>
                          </a:solidFill>
                          <a:latin typeface="Arial"/>
                          <a:ea typeface="Times New Roman"/>
                          <a:cs typeface="Times New Roman"/>
                        </a:rPr>
                        <a:t>1</a:t>
                      </a:r>
                      <a:endParaRPr lang="es-EC" sz="1100" dirty="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IMPACTO AMBIENTAL QUE GENERA EL RECICLAJE DEL PET</a:t>
            </a:r>
            <a:endParaRPr lang="es-EC" sz="3200" b="1" dirty="0"/>
          </a:p>
        </p:txBody>
      </p:sp>
      <p:sp>
        <p:nvSpPr>
          <p:cNvPr id="5" name="4 CuadroTexto"/>
          <p:cNvSpPr txBox="1"/>
          <p:nvPr/>
        </p:nvSpPr>
        <p:spPr>
          <a:xfrm>
            <a:off x="755576" y="1397675"/>
            <a:ext cx="7776864" cy="4062651"/>
          </a:xfrm>
          <a:prstGeom prst="rect">
            <a:avLst/>
          </a:prstGeom>
          <a:noFill/>
        </p:spPr>
        <p:txBody>
          <a:bodyPr wrap="square" rtlCol="0">
            <a:spAutoFit/>
          </a:bodyPr>
          <a:lstStyle/>
          <a:p>
            <a:pPr algn="just">
              <a:buFont typeface="Arial" pitchFamily="34" charset="0"/>
              <a:buChar char="•"/>
            </a:pPr>
            <a:r>
              <a:rPr lang="es-EC" dirty="0" smtClean="0"/>
              <a:t> </a:t>
            </a:r>
            <a:r>
              <a:rPr lang="es-EC" sz="2400" dirty="0" smtClean="0"/>
              <a:t>La magnitud del impacto se la cuantifica con:</a:t>
            </a:r>
          </a:p>
          <a:p>
            <a:pPr algn="just">
              <a:buFont typeface="Arial" pitchFamily="34" charset="0"/>
              <a:buChar char="•"/>
            </a:pPr>
            <a:endParaRPr lang="es-EC" sz="2400" dirty="0" smtClean="0"/>
          </a:p>
          <a:p>
            <a:pPr algn="just">
              <a:buFont typeface="Arial" pitchFamily="34" charset="0"/>
              <a:buChar char="•"/>
            </a:pPr>
            <a:endParaRPr lang="es-EC" sz="2400" dirty="0" smtClean="0"/>
          </a:p>
          <a:p>
            <a:pPr algn="ctr"/>
            <a:r>
              <a:rPr lang="es-EC" sz="2400" dirty="0" smtClean="0"/>
              <a:t> M= (0,45I) + (0,45E) + (0,10D)</a:t>
            </a:r>
          </a:p>
          <a:p>
            <a:r>
              <a:rPr lang="es-EC" sz="2400" dirty="0" smtClean="0"/>
              <a:t> </a:t>
            </a:r>
          </a:p>
          <a:p>
            <a:pPr lvl="1"/>
            <a:r>
              <a:rPr lang="es-EC" sz="2400" dirty="0" smtClean="0"/>
              <a:t>Donde:</a:t>
            </a:r>
          </a:p>
          <a:p>
            <a:pPr lvl="1">
              <a:buFont typeface="Arial" pitchFamily="34" charset="0"/>
              <a:buChar char="•"/>
            </a:pPr>
            <a:r>
              <a:rPr lang="es-EC" sz="2400" dirty="0" smtClean="0"/>
              <a:t> M: Magnitud del impacto ambiental.</a:t>
            </a:r>
          </a:p>
          <a:p>
            <a:pPr lvl="1">
              <a:buFont typeface="Arial" pitchFamily="34" charset="0"/>
              <a:buChar char="•"/>
            </a:pPr>
            <a:r>
              <a:rPr lang="es-EC" sz="2400" dirty="0" smtClean="0"/>
              <a:t> I: Intensidad del impacto ambiental.</a:t>
            </a:r>
          </a:p>
          <a:p>
            <a:pPr lvl="1">
              <a:buFont typeface="Arial" pitchFamily="34" charset="0"/>
              <a:buChar char="•"/>
            </a:pPr>
            <a:r>
              <a:rPr lang="es-EC" sz="2000" dirty="0" smtClean="0"/>
              <a:t> </a:t>
            </a:r>
            <a:r>
              <a:rPr lang="es-EC" sz="2400" dirty="0" smtClean="0"/>
              <a:t>E: Extensión del impacto ambiental.</a:t>
            </a:r>
          </a:p>
          <a:p>
            <a:pPr lvl="1">
              <a:buFont typeface="Arial" pitchFamily="34" charset="0"/>
              <a:buChar char="•"/>
            </a:pPr>
            <a:r>
              <a:rPr lang="es-EC" sz="2000" dirty="0" smtClean="0"/>
              <a:t> </a:t>
            </a:r>
            <a:r>
              <a:rPr lang="es-EC" sz="2400" dirty="0" smtClean="0"/>
              <a:t>D: Duración del impacto ambiental.</a:t>
            </a:r>
            <a:endParaRPr lang="es-EC" sz="1600" dirty="0" smtClean="0"/>
          </a:p>
          <a:p>
            <a:pPr lvl="1">
              <a:buFont typeface="Arial" pitchFamily="34" charset="0"/>
              <a:buChar char="•"/>
            </a:pPr>
            <a:endParaRPr lang="es-EC" dirty="0" smtClean="0"/>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IMPACTO AMBIENTAL QUE GENERA EL RECICLAJE DEL PET</a:t>
            </a:r>
            <a:endParaRPr lang="es-EC" sz="3200" b="1" dirty="0"/>
          </a:p>
        </p:txBody>
      </p:sp>
      <p:sp>
        <p:nvSpPr>
          <p:cNvPr id="5" name="4 CuadroTexto"/>
          <p:cNvSpPr txBox="1"/>
          <p:nvPr/>
        </p:nvSpPr>
        <p:spPr>
          <a:xfrm>
            <a:off x="755576" y="1397675"/>
            <a:ext cx="7776864" cy="4062651"/>
          </a:xfrm>
          <a:prstGeom prst="rect">
            <a:avLst/>
          </a:prstGeom>
          <a:noFill/>
        </p:spPr>
        <p:txBody>
          <a:bodyPr wrap="square" rtlCol="0">
            <a:spAutoFit/>
          </a:bodyPr>
          <a:lstStyle/>
          <a:p>
            <a:pPr algn="just">
              <a:buFont typeface="Arial" pitchFamily="34" charset="0"/>
              <a:buChar char="•"/>
            </a:pPr>
            <a:r>
              <a:rPr lang="es-EC" dirty="0" smtClean="0"/>
              <a:t> </a:t>
            </a:r>
            <a:r>
              <a:rPr lang="es-EC" sz="2400" dirty="0" smtClean="0"/>
              <a:t>La importancia del impacto se la cuantifica con:</a:t>
            </a:r>
          </a:p>
          <a:p>
            <a:pPr algn="just">
              <a:buFont typeface="Arial" pitchFamily="34" charset="0"/>
              <a:buChar char="•"/>
            </a:pPr>
            <a:endParaRPr lang="es-EC" sz="2400" dirty="0" smtClean="0"/>
          </a:p>
          <a:p>
            <a:pPr algn="just">
              <a:buFont typeface="Arial" pitchFamily="34" charset="0"/>
              <a:buChar char="•"/>
            </a:pPr>
            <a:endParaRPr lang="es-EC" sz="2400" dirty="0" smtClean="0"/>
          </a:p>
          <a:p>
            <a:pPr algn="ctr"/>
            <a:r>
              <a:rPr lang="es-EC" sz="2400" dirty="0" smtClean="0"/>
              <a:t>IM=(0,25E)+(0,30RV)+(0,45RG)</a:t>
            </a:r>
          </a:p>
          <a:p>
            <a:endParaRPr lang="es-EC" sz="2400" dirty="0" smtClean="0"/>
          </a:p>
          <a:p>
            <a:pPr lvl="1"/>
            <a:r>
              <a:rPr lang="es-EC" sz="2400" dirty="0" smtClean="0"/>
              <a:t>Donde:</a:t>
            </a:r>
          </a:p>
          <a:p>
            <a:pPr lvl="1">
              <a:buFont typeface="Arial" pitchFamily="34" charset="0"/>
              <a:buChar char="•"/>
            </a:pPr>
            <a:r>
              <a:rPr lang="es-EC" sz="2400" dirty="0" smtClean="0"/>
              <a:t> IM: Importancia del impacto ambiental.</a:t>
            </a:r>
          </a:p>
          <a:p>
            <a:pPr lvl="1">
              <a:buFont typeface="Arial" pitchFamily="34" charset="0"/>
              <a:buChar char="•"/>
            </a:pPr>
            <a:r>
              <a:rPr lang="es-EC" sz="2400" dirty="0" smtClean="0"/>
              <a:t> E: Extensión del impacto ambiental.</a:t>
            </a:r>
          </a:p>
          <a:p>
            <a:pPr lvl="1">
              <a:buFont typeface="Arial" pitchFamily="34" charset="0"/>
              <a:buChar char="•"/>
            </a:pPr>
            <a:r>
              <a:rPr lang="es-EC" sz="2400" dirty="0" smtClean="0"/>
              <a:t> RV: Reversibilidad del impacto ambiental.</a:t>
            </a:r>
          </a:p>
          <a:p>
            <a:pPr lvl="1">
              <a:buFont typeface="Arial" pitchFamily="34" charset="0"/>
              <a:buChar char="•"/>
            </a:pPr>
            <a:r>
              <a:rPr lang="es-EC" sz="2000" dirty="0" smtClean="0"/>
              <a:t> </a:t>
            </a:r>
            <a:r>
              <a:rPr lang="es-EC" sz="2400" dirty="0" smtClean="0"/>
              <a:t>RG: Riesgo del impacto ambiental.</a:t>
            </a:r>
            <a:endParaRPr lang="es-EC" sz="1600" dirty="0" smtClean="0"/>
          </a:p>
          <a:p>
            <a:pPr lvl="1">
              <a:buFont typeface="Arial" pitchFamily="34" charset="0"/>
              <a:buChar char="•"/>
            </a:pPr>
            <a:endParaRPr lang="es-EC" dirty="0" smtClean="0"/>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IMPACTO AMBIENTAL QUE GENERA EL RECICLAJE DEL PET</a:t>
            </a:r>
            <a:endParaRPr lang="es-EC" sz="3200" b="1" dirty="0"/>
          </a:p>
        </p:txBody>
      </p:sp>
      <p:graphicFrame>
        <p:nvGraphicFramePr>
          <p:cNvPr id="6" name="5 Tabla"/>
          <p:cNvGraphicFramePr>
            <a:graphicFrameLocks noGrp="1"/>
          </p:cNvGraphicFramePr>
          <p:nvPr/>
        </p:nvGraphicFramePr>
        <p:xfrm>
          <a:off x="1187623" y="2276872"/>
          <a:ext cx="2924175" cy="1513862"/>
        </p:xfrm>
        <a:graphic>
          <a:graphicData uri="http://schemas.openxmlformats.org/drawingml/2006/table">
            <a:tbl>
              <a:tblPr/>
              <a:tblGrid>
                <a:gridCol w="1438275"/>
                <a:gridCol w="1485900"/>
              </a:tblGrid>
              <a:tr h="409619">
                <a:tc gridSpan="2">
                  <a:txBody>
                    <a:bodyPr/>
                    <a:lstStyle/>
                    <a:p>
                      <a:pPr algn="ctr">
                        <a:lnSpc>
                          <a:spcPct val="150000"/>
                        </a:lnSpc>
                        <a:spcAft>
                          <a:spcPts val="0"/>
                        </a:spcAft>
                      </a:pPr>
                      <a:r>
                        <a:rPr lang="es-EC" sz="900" b="1" dirty="0">
                          <a:solidFill>
                            <a:schemeClr val="tx1"/>
                          </a:solidFill>
                          <a:latin typeface="Arial"/>
                          <a:ea typeface="Times New Roman"/>
                          <a:cs typeface="Times New Roman"/>
                        </a:rPr>
                        <a:t>ESCALA DE VALORACIÓN DE LA MAGNITUD </a:t>
                      </a:r>
                      <a:r>
                        <a:rPr lang="es-EC" sz="900" b="1" dirty="0" smtClean="0">
                          <a:solidFill>
                            <a:schemeClr val="tx1"/>
                          </a:solidFill>
                          <a:latin typeface="Arial"/>
                          <a:ea typeface="Times New Roman"/>
                          <a:cs typeface="Times New Roman"/>
                        </a:rPr>
                        <a:t> E IMPORTANCIA DEL </a:t>
                      </a:r>
                      <a:r>
                        <a:rPr lang="es-EC" sz="900" b="1" dirty="0">
                          <a:solidFill>
                            <a:schemeClr val="tx1"/>
                          </a:solidFill>
                          <a:latin typeface="Arial"/>
                          <a:ea typeface="Times New Roman"/>
                          <a:cs typeface="Times New Roman"/>
                        </a:rPr>
                        <a:t>IMPACTO AMBIENTAL</a:t>
                      </a:r>
                      <a:endParaRPr lang="es-EC" sz="1100" dirty="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endParaRPr lang="es-EC"/>
                    </a:p>
                  </a:txBody>
                  <a:tcPr/>
                </a:tc>
              </a:tr>
              <a:tr h="277934">
                <a:tc>
                  <a:txBody>
                    <a:bodyPr/>
                    <a:lstStyle/>
                    <a:p>
                      <a:pPr algn="ctr">
                        <a:lnSpc>
                          <a:spcPct val="150000"/>
                        </a:lnSpc>
                        <a:spcAft>
                          <a:spcPts val="0"/>
                        </a:spcAft>
                      </a:pPr>
                      <a:r>
                        <a:rPr lang="es-EC" sz="900" b="1" dirty="0" smtClean="0">
                          <a:solidFill>
                            <a:schemeClr val="tx1"/>
                          </a:solidFill>
                          <a:latin typeface="Arial"/>
                          <a:ea typeface="Times New Roman"/>
                          <a:cs typeface="Times New Roman"/>
                        </a:rPr>
                        <a:t>VALOR ESTIMADO</a:t>
                      </a:r>
                      <a:endParaRPr lang="es-EC" sz="1100" dirty="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C" sz="900" b="1" dirty="0" smtClean="0">
                          <a:solidFill>
                            <a:schemeClr val="tx1"/>
                          </a:solidFill>
                          <a:latin typeface="Arial"/>
                          <a:ea typeface="Times New Roman"/>
                          <a:cs typeface="Times New Roman"/>
                        </a:rPr>
                        <a:t>VALOR DEL IMPACTO</a:t>
                      </a:r>
                      <a:endParaRPr lang="es-EC" sz="1100" dirty="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272589">
                <a:tc>
                  <a:txBody>
                    <a:bodyPr/>
                    <a:lstStyle/>
                    <a:p>
                      <a:pPr algn="ctr">
                        <a:lnSpc>
                          <a:spcPct val="150000"/>
                        </a:lnSpc>
                        <a:spcAft>
                          <a:spcPts val="0"/>
                        </a:spcAft>
                      </a:pPr>
                      <a:r>
                        <a:rPr lang="es-EC" sz="900" dirty="0">
                          <a:solidFill>
                            <a:schemeClr val="tx1"/>
                          </a:solidFill>
                          <a:latin typeface="Arial"/>
                          <a:ea typeface="Times New Roman"/>
                          <a:cs typeface="Times New Roman"/>
                        </a:rPr>
                        <a:t>1,0 – 1,6</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ctr">
                        <a:lnSpc>
                          <a:spcPct val="150000"/>
                        </a:lnSpc>
                        <a:spcAft>
                          <a:spcPts val="0"/>
                        </a:spcAft>
                      </a:pPr>
                      <a:r>
                        <a:rPr lang="es-EC" sz="900">
                          <a:solidFill>
                            <a:schemeClr val="tx1"/>
                          </a:solidFill>
                          <a:latin typeface="Arial"/>
                          <a:ea typeface="Times New Roman"/>
                          <a:cs typeface="Times New Roman"/>
                        </a:rPr>
                        <a:t>Bajo</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r>
              <a:tr h="280606">
                <a:tc>
                  <a:txBody>
                    <a:bodyPr/>
                    <a:lstStyle/>
                    <a:p>
                      <a:pPr algn="ctr">
                        <a:lnSpc>
                          <a:spcPct val="150000"/>
                        </a:lnSpc>
                        <a:spcAft>
                          <a:spcPts val="0"/>
                        </a:spcAft>
                      </a:pPr>
                      <a:r>
                        <a:rPr lang="es-EC" sz="900" dirty="0">
                          <a:solidFill>
                            <a:schemeClr val="tx1"/>
                          </a:solidFill>
                          <a:latin typeface="Arial"/>
                          <a:ea typeface="Times New Roman"/>
                          <a:cs typeface="Times New Roman"/>
                        </a:rPr>
                        <a:t>1,7 – 2,3</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C" sz="900" dirty="0">
                          <a:solidFill>
                            <a:schemeClr val="tx1"/>
                          </a:solidFill>
                          <a:latin typeface="Arial"/>
                          <a:ea typeface="Times New Roman"/>
                          <a:cs typeface="Times New Roman"/>
                        </a:rPr>
                        <a:t>Medio</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solidFill>
                      <a:srgbClr val="D3DFEE"/>
                    </a:solidFill>
                  </a:tcPr>
                </a:tc>
              </a:tr>
              <a:tr h="271253">
                <a:tc>
                  <a:txBody>
                    <a:bodyPr/>
                    <a:lstStyle/>
                    <a:p>
                      <a:pPr algn="ctr">
                        <a:lnSpc>
                          <a:spcPct val="150000"/>
                        </a:lnSpc>
                        <a:spcAft>
                          <a:spcPts val="0"/>
                        </a:spcAft>
                      </a:pPr>
                      <a:r>
                        <a:rPr lang="es-EC" sz="900">
                          <a:solidFill>
                            <a:schemeClr val="tx1"/>
                          </a:solidFill>
                          <a:latin typeface="Arial"/>
                          <a:ea typeface="Times New Roman"/>
                          <a:cs typeface="Times New Roman"/>
                        </a:rPr>
                        <a:t>2,4 – 3,0</a:t>
                      </a:r>
                      <a:endParaRPr lang="es-EC" sz="110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BE5F1"/>
                    </a:solidFill>
                  </a:tcPr>
                </a:tc>
                <a:tc>
                  <a:txBody>
                    <a:bodyPr/>
                    <a:lstStyle/>
                    <a:p>
                      <a:pPr algn="ctr">
                        <a:lnSpc>
                          <a:spcPct val="150000"/>
                        </a:lnSpc>
                        <a:spcAft>
                          <a:spcPts val="0"/>
                        </a:spcAft>
                      </a:pPr>
                      <a:r>
                        <a:rPr lang="es-EC" sz="900" dirty="0">
                          <a:solidFill>
                            <a:schemeClr val="tx1"/>
                          </a:solidFill>
                          <a:latin typeface="Arial"/>
                          <a:ea typeface="Times New Roman"/>
                          <a:cs typeface="Times New Roman"/>
                        </a:rPr>
                        <a:t>Alto</a:t>
                      </a:r>
                      <a:endParaRPr lang="es-EC" sz="1100" dirty="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BE5F1"/>
                    </a:solidFill>
                  </a:tcPr>
                </a:tc>
              </a:tr>
            </a:tbl>
          </a:graphicData>
        </a:graphic>
      </p:graphicFrame>
      <p:graphicFrame>
        <p:nvGraphicFramePr>
          <p:cNvPr id="7" name="6 Tabla"/>
          <p:cNvGraphicFramePr>
            <a:graphicFrameLocks noGrp="1"/>
          </p:cNvGraphicFramePr>
          <p:nvPr/>
        </p:nvGraphicFramePr>
        <p:xfrm>
          <a:off x="4716016" y="2276873"/>
          <a:ext cx="3384376" cy="1512167"/>
        </p:xfrm>
        <a:graphic>
          <a:graphicData uri="http://schemas.openxmlformats.org/drawingml/2006/table">
            <a:tbl>
              <a:tblPr/>
              <a:tblGrid>
                <a:gridCol w="1512168"/>
                <a:gridCol w="1872208"/>
              </a:tblGrid>
              <a:tr h="452746">
                <a:tc gridSpan="2">
                  <a:txBody>
                    <a:bodyPr/>
                    <a:lstStyle/>
                    <a:p>
                      <a:pPr algn="ctr">
                        <a:lnSpc>
                          <a:spcPct val="150000"/>
                        </a:lnSpc>
                        <a:spcAft>
                          <a:spcPts val="0"/>
                        </a:spcAft>
                      </a:pPr>
                      <a:r>
                        <a:rPr lang="es-EC" sz="900" b="1" dirty="0">
                          <a:solidFill>
                            <a:schemeClr val="tx1"/>
                          </a:solidFill>
                          <a:latin typeface="Arial"/>
                          <a:ea typeface="Times New Roman"/>
                          <a:cs typeface="Times New Roman"/>
                        </a:rPr>
                        <a:t>ESCALA DE VALORACIÓN DE LA SEVERIDAD DEL IMPACTO AMBIENTAL</a:t>
                      </a:r>
                      <a:endParaRPr lang="es-EC" sz="1100" dirty="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endParaRPr lang="es-EC"/>
                    </a:p>
                  </a:txBody>
                  <a:tcPr/>
                </a:tc>
              </a:tr>
              <a:tr h="327203">
                <a:tc>
                  <a:txBody>
                    <a:bodyPr/>
                    <a:lstStyle/>
                    <a:p>
                      <a:pPr algn="ctr">
                        <a:lnSpc>
                          <a:spcPct val="150000"/>
                        </a:lnSpc>
                        <a:spcAft>
                          <a:spcPts val="0"/>
                        </a:spcAft>
                      </a:pPr>
                      <a:r>
                        <a:rPr lang="es-EC" sz="900" b="1">
                          <a:solidFill>
                            <a:schemeClr val="tx1"/>
                          </a:solidFill>
                          <a:latin typeface="Arial"/>
                          <a:ea typeface="Times New Roman"/>
                          <a:cs typeface="Times New Roman"/>
                        </a:rPr>
                        <a:t>VALORES ESTIMADOS</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C" sz="900" b="1" dirty="0">
                          <a:solidFill>
                            <a:schemeClr val="tx1"/>
                          </a:solidFill>
                          <a:latin typeface="Arial"/>
                          <a:ea typeface="Times New Roman"/>
                          <a:cs typeface="Times New Roman"/>
                        </a:rPr>
                        <a:t>SEVERIDAD DEL IMPACTO</a:t>
                      </a:r>
                      <a:endParaRPr lang="es-EC" sz="11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226373">
                <a:tc>
                  <a:txBody>
                    <a:bodyPr/>
                    <a:lstStyle/>
                    <a:p>
                      <a:pPr algn="ctr">
                        <a:lnSpc>
                          <a:spcPct val="150000"/>
                        </a:lnSpc>
                        <a:spcAft>
                          <a:spcPts val="0"/>
                        </a:spcAft>
                      </a:pPr>
                      <a:r>
                        <a:rPr lang="es-EC" sz="900">
                          <a:solidFill>
                            <a:schemeClr val="tx1"/>
                          </a:solidFill>
                          <a:latin typeface="Arial"/>
                          <a:ea typeface="Times New Roman"/>
                          <a:cs typeface="Times New Roman"/>
                        </a:rPr>
                        <a:t>1,0 – 3,0</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ctr">
                        <a:lnSpc>
                          <a:spcPct val="150000"/>
                        </a:lnSpc>
                        <a:spcAft>
                          <a:spcPts val="0"/>
                        </a:spcAft>
                      </a:pPr>
                      <a:r>
                        <a:rPr lang="es-EC" sz="900" dirty="0">
                          <a:solidFill>
                            <a:schemeClr val="tx1"/>
                          </a:solidFill>
                          <a:latin typeface="Arial"/>
                          <a:ea typeface="Times New Roman"/>
                          <a:cs typeface="Times New Roman"/>
                        </a:rPr>
                        <a:t>Poco Significativo</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a:noFill/>
                    </a:lnB>
                  </a:tcPr>
                </a:tc>
              </a:tr>
              <a:tr h="226373">
                <a:tc>
                  <a:txBody>
                    <a:bodyPr/>
                    <a:lstStyle/>
                    <a:p>
                      <a:pPr algn="ctr">
                        <a:lnSpc>
                          <a:spcPct val="150000"/>
                        </a:lnSpc>
                        <a:spcAft>
                          <a:spcPts val="0"/>
                        </a:spcAft>
                      </a:pPr>
                      <a:r>
                        <a:rPr lang="es-EC" sz="900">
                          <a:solidFill>
                            <a:schemeClr val="tx1"/>
                          </a:solidFill>
                          <a:latin typeface="Arial"/>
                          <a:ea typeface="Times New Roman"/>
                          <a:cs typeface="Times New Roman"/>
                        </a:rPr>
                        <a:t>3,1 – 6,0</a:t>
                      </a:r>
                      <a:endParaRPr lang="es-EC" sz="110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C" sz="900" dirty="0">
                          <a:solidFill>
                            <a:schemeClr val="tx1"/>
                          </a:solidFill>
                          <a:latin typeface="Arial"/>
                          <a:ea typeface="Times New Roman"/>
                          <a:cs typeface="Times New Roman"/>
                        </a:rPr>
                        <a:t>Medianamente Significativo</a:t>
                      </a:r>
                      <a:endParaRPr lang="es-EC" sz="1100" dirty="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solidFill>
                      <a:srgbClr val="D3DFEE"/>
                    </a:solidFill>
                  </a:tcPr>
                </a:tc>
              </a:tr>
              <a:tr h="279472">
                <a:tc>
                  <a:txBody>
                    <a:bodyPr/>
                    <a:lstStyle/>
                    <a:p>
                      <a:pPr algn="ctr">
                        <a:lnSpc>
                          <a:spcPct val="150000"/>
                        </a:lnSpc>
                        <a:spcAft>
                          <a:spcPts val="0"/>
                        </a:spcAft>
                      </a:pPr>
                      <a:r>
                        <a:rPr lang="es-EC" sz="900">
                          <a:solidFill>
                            <a:schemeClr val="tx1"/>
                          </a:solidFill>
                          <a:latin typeface="Arial"/>
                          <a:ea typeface="Times New Roman"/>
                          <a:cs typeface="Times New Roman"/>
                        </a:rPr>
                        <a:t>6,1 – 9,0</a:t>
                      </a:r>
                      <a:endParaRPr lang="es-EC" sz="110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lnSpc>
                          <a:spcPct val="150000"/>
                        </a:lnSpc>
                        <a:spcAft>
                          <a:spcPts val="0"/>
                        </a:spcAft>
                      </a:pPr>
                      <a:r>
                        <a:rPr lang="es-EC" sz="900" dirty="0">
                          <a:solidFill>
                            <a:schemeClr val="tx1"/>
                          </a:solidFill>
                          <a:latin typeface="Arial"/>
                          <a:ea typeface="Times New Roman"/>
                          <a:cs typeface="Times New Roman"/>
                        </a:rPr>
                        <a:t>Altamente Significativo</a:t>
                      </a:r>
                      <a:endParaRPr lang="es-EC" sz="1100" dirty="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bl>
          </a:graphicData>
        </a:graphic>
      </p:graphicFrame>
      <p:sp>
        <p:nvSpPr>
          <p:cNvPr id="8" name="7 Rectángulo redondeado">
            <a:hlinkClick r:id="rId3" action="ppaction://hlinkfile"/>
          </p:cNvPr>
          <p:cNvSpPr/>
          <p:nvPr/>
        </p:nvSpPr>
        <p:spPr>
          <a:xfrm>
            <a:off x="1187624" y="4437112"/>
            <a:ext cx="2880320" cy="1008112"/>
          </a:xfrm>
          <a:prstGeom prst="roundRect">
            <a:avLst/>
          </a:prstGeom>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dirty="0" smtClean="0"/>
              <a:t>MATRIZ DE CALIFICACIÓN DEL IMPACTO AMBIENTAL</a:t>
            </a:r>
            <a:endParaRPr lang="es-EC" dirty="0"/>
          </a:p>
        </p:txBody>
      </p:sp>
      <p:sp>
        <p:nvSpPr>
          <p:cNvPr id="10" name="9 Flecha izquierda">
            <a:hlinkClick r:id="rId4" action="ppaction://hlinksldjump"/>
          </p:cNvPr>
          <p:cNvSpPr/>
          <p:nvPr/>
        </p:nvSpPr>
        <p:spPr>
          <a:xfrm>
            <a:off x="5508104" y="4509120"/>
            <a:ext cx="1728192" cy="79208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dirty="0" smtClean="0"/>
              <a:t>CONTENIDOS</a:t>
            </a:r>
            <a:endParaRPr lang="es-EC" dirty="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2857500"/>
            <a:ext cx="8229600" cy="1143000"/>
          </a:xfrm>
        </p:spPr>
        <p:txBody>
          <a:bodyPr>
            <a:noAutofit/>
          </a:bodyPr>
          <a:lstStyle/>
          <a:p>
            <a:r>
              <a:rPr lang="es-EC" sz="5400" dirty="0" smtClean="0"/>
              <a:t>DISEÑO DEL PROCESO DE RECICLADO</a:t>
            </a:r>
            <a:endParaRPr lang="es-EC" sz="5400" dirty="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CAPACIDAD DE DISEÑO</a:t>
            </a:r>
            <a:endParaRPr lang="es-EC" sz="3200" b="1" dirty="0"/>
          </a:p>
        </p:txBody>
      </p:sp>
      <p:sp>
        <p:nvSpPr>
          <p:cNvPr id="5" name="4 CuadroTexto"/>
          <p:cNvSpPr txBox="1"/>
          <p:nvPr/>
        </p:nvSpPr>
        <p:spPr>
          <a:xfrm>
            <a:off x="755576" y="1397675"/>
            <a:ext cx="7776864" cy="3693319"/>
          </a:xfrm>
          <a:prstGeom prst="rect">
            <a:avLst/>
          </a:prstGeom>
          <a:noFill/>
        </p:spPr>
        <p:txBody>
          <a:bodyPr wrap="square" rtlCol="0">
            <a:spAutoFit/>
          </a:bodyPr>
          <a:lstStyle/>
          <a:p>
            <a:pPr algn="just">
              <a:buFont typeface="Arial" pitchFamily="34" charset="0"/>
              <a:buChar char="•"/>
            </a:pPr>
            <a:r>
              <a:rPr lang="es-EC" dirty="0" smtClean="0"/>
              <a:t> </a:t>
            </a:r>
            <a:r>
              <a:rPr lang="es-ES" dirty="0" smtClean="0"/>
              <a:t>Es la tasa de salida de productos estandarizados en condiciones normales de operación. </a:t>
            </a:r>
          </a:p>
          <a:p>
            <a:pPr algn="just">
              <a:buFont typeface="Arial" pitchFamily="34" charset="0"/>
              <a:buChar char="•"/>
            </a:pPr>
            <a:endParaRPr lang="es-ES" dirty="0" smtClean="0"/>
          </a:p>
          <a:p>
            <a:pPr algn="just">
              <a:buFont typeface="Arial" pitchFamily="34" charset="0"/>
              <a:buChar char="•"/>
            </a:pPr>
            <a:r>
              <a:rPr lang="es-ES" dirty="0" smtClean="0"/>
              <a:t> Esto se deriva de un conocimiento de la demanda de los consumidores y de establecer una política para satisfacer esa demanda.</a:t>
            </a:r>
          </a:p>
          <a:p>
            <a:pPr algn="just">
              <a:buFont typeface="Arial" pitchFamily="34" charset="0"/>
              <a:buChar char="•"/>
            </a:pPr>
            <a:endParaRPr lang="es-ES" dirty="0" smtClean="0"/>
          </a:p>
          <a:p>
            <a:pPr algn="just">
              <a:buFont typeface="Arial" pitchFamily="34" charset="0"/>
              <a:buChar char="•"/>
            </a:pPr>
            <a:r>
              <a:rPr lang="es-ES" dirty="0" smtClean="0"/>
              <a:t> Tomando en cuenta la necesidad de ENKADOR S. A. tenemos:</a:t>
            </a:r>
          </a:p>
          <a:p>
            <a:pPr lvl="1" algn="just"/>
            <a:r>
              <a:rPr lang="es-ES" dirty="0" smtClean="0"/>
              <a:t> </a:t>
            </a:r>
          </a:p>
          <a:p>
            <a:pPr lvl="1" algn="just">
              <a:buFont typeface="Arial" pitchFamily="34" charset="0"/>
              <a:buChar char="•"/>
            </a:pPr>
            <a:r>
              <a:rPr lang="es-ES" dirty="0" smtClean="0"/>
              <a:t> La capacidad de producción del equipo que produce el chip de polietileno que es de 30 toneladas diarias.</a:t>
            </a:r>
          </a:p>
          <a:p>
            <a:pPr lvl="1" algn="just">
              <a:buFont typeface="Arial" pitchFamily="34" charset="0"/>
              <a:buChar char="•"/>
            </a:pPr>
            <a:endParaRPr lang="es-ES" dirty="0" smtClean="0"/>
          </a:p>
          <a:p>
            <a:pPr lvl="1" algn="just">
              <a:buFont typeface="Arial" pitchFamily="34" charset="0"/>
              <a:buChar char="•"/>
            </a:pPr>
            <a:r>
              <a:rPr lang="es-ES" dirty="0" smtClean="0"/>
              <a:t> La capacidad de producción de escama que poseen, dicha producción es de 6 toneladas diarias.</a:t>
            </a:r>
            <a:endParaRPr lang="es-EC" dirty="0" smtClean="0"/>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CAPACIDAD DE DISEÑO</a:t>
            </a:r>
            <a:endParaRPr lang="es-EC" sz="3200" b="1" dirty="0"/>
          </a:p>
        </p:txBody>
      </p:sp>
      <p:sp>
        <p:nvSpPr>
          <p:cNvPr id="5" name="4 CuadroTexto"/>
          <p:cNvSpPr txBox="1"/>
          <p:nvPr/>
        </p:nvSpPr>
        <p:spPr>
          <a:xfrm>
            <a:off x="755576" y="2282096"/>
            <a:ext cx="7776864" cy="1938992"/>
          </a:xfrm>
          <a:prstGeom prst="rect">
            <a:avLst/>
          </a:prstGeom>
          <a:noFill/>
        </p:spPr>
        <p:txBody>
          <a:bodyPr wrap="square" rtlCol="0">
            <a:spAutoFit/>
          </a:bodyPr>
          <a:lstStyle/>
          <a:p>
            <a:pPr algn="just">
              <a:buFont typeface="Arial" pitchFamily="34" charset="0"/>
              <a:buChar char="•"/>
            </a:pPr>
            <a:r>
              <a:rPr lang="es-EC" dirty="0" smtClean="0"/>
              <a:t> </a:t>
            </a:r>
            <a:r>
              <a:rPr lang="es-ES" sz="2000" dirty="0" smtClean="0"/>
              <a:t>Demanda insatisfecha de 24 ton/ día.</a:t>
            </a:r>
          </a:p>
          <a:p>
            <a:pPr algn="just">
              <a:buFont typeface="Arial" pitchFamily="34" charset="0"/>
              <a:buChar char="•"/>
            </a:pPr>
            <a:endParaRPr lang="es-ES" sz="2000" dirty="0" smtClean="0"/>
          </a:p>
          <a:p>
            <a:pPr algn="just">
              <a:buFont typeface="Arial" pitchFamily="34" charset="0"/>
              <a:buChar char="•"/>
            </a:pPr>
            <a:r>
              <a:rPr lang="es-ES" sz="2000" dirty="0" smtClean="0"/>
              <a:t> 40% de la demanda insatisfecha 9.6 ton/ día.</a:t>
            </a:r>
          </a:p>
          <a:p>
            <a:pPr algn="just">
              <a:buFont typeface="Arial" pitchFamily="34" charset="0"/>
              <a:buChar char="•"/>
            </a:pPr>
            <a:endParaRPr lang="es-ES" sz="2000" dirty="0" smtClean="0"/>
          </a:p>
          <a:p>
            <a:pPr algn="just">
              <a:buFont typeface="Arial" pitchFamily="34" charset="0"/>
              <a:buChar char="•"/>
            </a:pPr>
            <a:r>
              <a:rPr lang="es-ES" sz="2000" dirty="0" smtClean="0"/>
              <a:t> De acuerdo a la </a:t>
            </a:r>
            <a:r>
              <a:rPr lang="es-ES" sz="2000" dirty="0" smtClean="0">
                <a:hlinkClick r:id="rId3" action="ppaction://hlinkfile"/>
              </a:rPr>
              <a:t>encuesta</a:t>
            </a:r>
            <a:r>
              <a:rPr lang="es-ES" sz="2000" dirty="0" smtClean="0"/>
              <a:t> realizada la capacidad de diseño será 50 a 100 kg/ h. </a:t>
            </a:r>
            <a:endParaRPr lang="es-EC" sz="2000" dirty="0" smtClean="0"/>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CAPACIDAD DEL SISTEMA</a:t>
            </a:r>
            <a:endParaRPr lang="es-EC" sz="3200" b="1" dirty="0"/>
          </a:p>
        </p:txBody>
      </p:sp>
      <p:sp>
        <p:nvSpPr>
          <p:cNvPr id="5" name="4 CuadroTexto"/>
          <p:cNvSpPr txBox="1"/>
          <p:nvPr/>
        </p:nvSpPr>
        <p:spPr>
          <a:xfrm>
            <a:off x="755576" y="980728"/>
            <a:ext cx="7776864" cy="1477328"/>
          </a:xfrm>
          <a:prstGeom prst="rect">
            <a:avLst/>
          </a:prstGeom>
          <a:noFill/>
        </p:spPr>
        <p:txBody>
          <a:bodyPr wrap="square" rtlCol="0">
            <a:spAutoFit/>
          </a:bodyPr>
          <a:lstStyle/>
          <a:p>
            <a:pPr algn="just">
              <a:buFont typeface="Arial" pitchFamily="34" charset="0"/>
              <a:buChar char="•"/>
            </a:pPr>
            <a:r>
              <a:rPr lang="es-EC" dirty="0" smtClean="0"/>
              <a:t> </a:t>
            </a:r>
            <a:r>
              <a:rPr lang="es-ES" dirty="0" smtClean="0"/>
              <a:t>La capacidad del sistema es la máxima producción de un producto específico o mezcla de productos que el sistema de trabajadores y máquinas es capaz de generar como un todo integrado.</a:t>
            </a:r>
          </a:p>
          <a:p>
            <a:pPr algn="just">
              <a:buFont typeface="Arial" pitchFamily="34" charset="0"/>
              <a:buChar char="•"/>
            </a:pPr>
            <a:endParaRPr lang="es-ES" dirty="0" smtClean="0"/>
          </a:p>
          <a:p>
            <a:pPr algn="just">
              <a:buFont typeface="Arial" pitchFamily="34" charset="0"/>
              <a:buChar char="•"/>
            </a:pPr>
            <a:r>
              <a:rPr lang="es-ES" dirty="0" smtClean="0"/>
              <a:t> De la capacidad del sistema depende la eficiencia del mismo.</a:t>
            </a:r>
          </a:p>
        </p:txBody>
      </p:sp>
      <p:pic>
        <p:nvPicPr>
          <p:cNvPr id="1026" name="Picture 2"/>
          <p:cNvPicPr>
            <a:picLocks noChangeAspect="1" noChangeArrowheads="1"/>
          </p:cNvPicPr>
          <p:nvPr/>
        </p:nvPicPr>
        <p:blipFill>
          <a:blip r:embed="rId3" cstate="print"/>
          <a:srcRect l="39013" t="31125" r="32208" b="17688"/>
          <a:stretch>
            <a:fillRect/>
          </a:stretch>
        </p:blipFill>
        <p:spPr bwMode="auto">
          <a:xfrm>
            <a:off x="3023828" y="2492896"/>
            <a:ext cx="3096344" cy="3096344"/>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2348880"/>
            <a:ext cx="8229600" cy="1143000"/>
          </a:xfrm>
        </p:spPr>
        <p:txBody>
          <a:bodyPr>
            <a:normAutofit fontScale="90000"/>
          </a:bodyPr>
          <a:lstStyle/>
          <a:p>
            <a:r>
              <a:rPr lang="es-ES" sz="5400" dirty="0" smtClean="0"/>
              <a:t>DESCRIPCIÓN DEL PROYECTO Y GENERALIDADES</a:t>
            </a:r>
            <a:endParaRPr lang="es-EC" sz="5400" dirty="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CAPACIDAD DEL SISTEMA</a:t>
            </a:r>
            <a:endParaRPr lang="es-EC" sz="3200" b="1" dirty="0"/>
          </a:p>
        </p:txBody>
      </p:sp>
      <p:sp>
        <p:nvSpPr>
          <p:cNvPr id="5" name="4 CuadroTexto"/>
          <p:cNvSpPr txBox="1"/>
          <p:nvPr/>
        </p:nvSpPr>
        <p:spPr>
          <a:xfrm>
            <a:off x="755576" y="980728"/>
            <a:ext cx="7776864" cy="4524315"/>
          </a:xfrm>
          <a:prstGeom prst="rect">
            <a:avLst/>
          </a:prstGeom>
          <a:noFill/>
        </p:spPr>
        <p:txBody>
          <a:bodyPr wrap="square" rtlCol="0">
            <a:spAutoFit/>
          </a:bodyPr>
          <a:lstStyle/>
          <a:p>
            <a:pPr algn="just">
              <a:buFont typeface="Arial" pitchFamily="34" charset="0"/>
              <a:buChar char="•"/>
            </a:pPr>
            <a:r>
              <a:rPr lang="es-EC" dirty="0" smtClean="0"/>
              <a:t> </a:t>
            </a:r>
            <a:r>
              <a:rPr lang="es-ES" dirty="0" smtClean="0"/>
              <a:t>Asumiendo una eficiencia del sistema del 94% y una producción real de 67 kg por hora, se calcula la capacidad del sistema.</a:t>
            </a:r>
          </a:p>
          <a:p>
            <a:pPr algn="just">
              <a:buFont typeface="Arial" pitchFamily="34" charset="0"/>
              <a:buChar char="•"/>
            </a:pPr>
            <a:endParaRPr lang="es-ES" dirty="0" smtClean="0"/>
          </a:p>
          <a:p>
            <a:pPr algn="just">
              <a:buFont typeface="Arial" pitchFamily="34" charset="0"/>
              <a:buChar char="•"/>
            </a:pPr>
            <a:endParaRPr lang="es-ES" dirty="0" smtClean="0"/>
          </a:p>
          <a:p>
            <a:pPr algn="just">
              <a:buFont typeface="Arial" pitchFamily="34" charset="0"/>
              <a:buChar char="•"/>
            </a:pPr>
            <a:endParaRPr lang="es-ES" dirty="0" smtClean="0"/>
          </a:p>
          <a:p>
            <a:pPr algn="just">
              <a:buFont typeface="Arial" pitchFamily="34" charset="0"/>
              <a:buChar char="•"/>
            </a:pPr>
            <a:endParaRPr lang="es-ES" dirty="0" smtClean="0"/>
          </a:p>
          <a:p>
            <a:pPr algn="just">
              <a:buFont typeface="Arial" pitchFamily="34" charset="0"/>
              <a:buChar char="•"/>
            </a:pPr>
            <a:r>
              <a:rPr lang="es-ES" dirty="0" smtClean="0"/>
              <a:t> Hay que tener en cuenta que la capacidad del sistema se puede ver afectada por tiempos muertos como:</a:t>
            </a:r>
          </a:p>
          <a:p>
            <a:pPr algn="just">
              <a:buFont typeface="Arial" pitchFamily="34" charset="0"/>
              <a:buChar char="•"/>
            </a:pPr>
            <a:endParaRPr lang="es-ES" dirty="0" smtClean="0"/>
          </a:p>
          <a:p>
            <a:pPr lvl="1" algn="just">
              <a:buFont typeface="Arial" pitchFamily="34" charset="0"/>
              <a:buChar char="•"/>
            </a:pPr>
            <a:r>
              <a:rPr lang="es-ES" dirty="0" smtClean="0"/>
              <a:t> Trabamiento (0.5 h/trabamiento).</a:t>
            </a:r>
          </a:p>
          <a:p>
            <a:pPr lvl="1" algn="just">
              <a:buFont typeface="Arial" pitchFamily="34" charset="0"/>
              <a:buChar char="•"/>
            </a:pPr>
            <a:r>
              <a:rPr lang="es-ES" dirty="0" smtClean="0"/>
              <a:t> Mantenimiento preventivo.</a:t>
            </a:r>
          </a:p>
          <a:p>
            <a:pPr lvl="1" algn="just">
              <a:buFont typeface="Arial" pitchFamily="34" charset="0"/>
              <a:buChar char="•"/>
            </a:pPr>
            <a:r>
              <a:rPr lang="es-ES" dirty="0" smtClean="0"/>
              <a:t> Puesta en marcha de la máquina (0.08 h/ día).</a:t>
            </a:r>
          </a:p>
          <a:p>
            <a:pPr lvl="1" algn="just">
              <a:buFont typeface="Arial" pitchFamily="34" charset="0"/>
              <a:buChar char="•"/>
            </a:pPr>
            <a:r>
              <a:rPr lang="es-ES" dirty="0" smtClean="0"/>
              <a:t> Limpieza al final del día de trabajo (0.25 h/ día)</a:t>
            </a:r>
          </a:p>
          <a:p>
            <a:pPr lvl="1" algn="just">
              <a:buFont typeface="Arial" pitchFamily="34" charset="0"/>
              <a:buChar char="•"/>
            </a:pPr>
            <a:r>
              <a:rPr lang="es-ES" dirty="0" smtClean="0"/>
              <a:t> Posibles cortes de fluido eléctrico.</a:t>
            </a:r>
          </a:p>
          <a:p>
            <a:pPr lvl="1" algn="just">
              <a:buFont typeface="Arial" pitchFamily="34" charset="0"/>
              <a:buChar char="•"/>
            </a:pPr>
            <a:r>
              <a:rPr lang="es-ES" dirty="0" smtClean="0"/>
              <a:t> Necesidades de los operarios (0.33 h/ día).</a:t>
            </a:r>
          </a:p>
          <a:p>
            <a:pPr lvl="1" algn="just">
              <a:buFont typeface="Arial" pitchFamily="34" charset="0"/>
              <a:buChar char="•"/>
            </a:pPr>
            <a:r>
              <a:rPr lang="es-ES" dirty="0" smtClean="0"/>
              <a:t> Daños o fallas que se presentan en las máquinas (5 h/ daño).</a:t>
            </a: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2052" name="Picture 4"/>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699792" y="1948830"/>
            <a:ext cx="3476625" cy="400050"/>
          </a:xfrm>
          <a:prstGeom prst="rect">
            <a:avLst/>
          </a:prstGeom>
          <a:noFill/>
        </p:spPr>
      </p:pic>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ESTRATEGIAS DE OPERACIÓN</a:t>
            </a:r>
            <a:endParaRPr lang="es-EC" sz="3200" b="1" dirty="0"/>
          </a:p>
        </p:txBody>
      </p:sp>
      <p:sp>
        <p:nvSpPr>
          <p:cNvPr id="5" name="4 CuadroTexto"/>
          <p:cNvSpPr txBox="1"/>
          <p:nvPr/>
        </p:nvSpPr>
        <p:spPr>
          <a:xfrm>
            <a:off x="755576" y="1535881"/>
            <a:ext cx="7776864" cy="3693319"/>
          </a:xfrm>
          <a:prstGeom prst="rect">
            <a:avLst/>
          </a:prstGeom>
          <a:noFill/>
        </p:spPr>
        <p:txBody>
          <a:bodyPr wrap="square" rtlCol="0">
            <a:spAutoFit/>
          </a:bodyPr>
          <a:lstStyle/>
          <a:p>
            <a:pPr algn="just">
              <a:buFont typeface="Arial" pitchFamily="34" charset="0"/>
              <a:buChar char="•"/>
            </a:pPr>
            <a:r>
              <a:rPr lang="es-EC" dirty="0" smtClean="0"/>
              <a:t> </a:t>
            </a:r>
            <a:r>
              <a:rPr lang="es-ES" dirty="0" smtClean="0"/>
              <a:t>Se debe contar con el espacio físico necesario.</a:t>
            </a:r>
          </a:p>
          <a:p>
            <a:pPr algn="just">
              <a:buFont typeface="Arial" pitchFamily="34" charset="0"/>
              <a:buChar char="•"/>
            </a:pPr>
            <a:endParaRPr lang="es-ES" dirty="0" smtClean="0"/>
          </a:p>
          <a:p>
            <a:pPr algn="just">
              <a:buFont typeface="Arial" pitchFamily="34" charset="0"/>
              <a:buChar char="•"/>
            </a:pPr>
            <a:r>
              <a:rPr lang="es-ES" dirty="0" smtClean="0"/>
              <a:t> Contar con el personal capacitado y calificado.</a:t>
            </a:r>
          </a:p>
          <a:p>
            <a:pPr algn="just">
              <a:buFont typeface="Arial" pitchFamily="34" charset="0"/>
              <a:buChar char="•"/>
            </a:pPr>
            <a:endParaRPr lang="es-ES" dirty="0" smtClean="0"/>
          </a:p>
          <a:p>
            <a:pPr algn="just">
              <a:buFont typeface="Arial" pitchFamily="34" charset="0"/>
              <a:buChar char="•"/>
            </a:pPr>
            <a:r>
              <a:rPr lang="es-ES" dirty="0" smtClean="0"/>
              <a:t> Responsabilidad en el tratamiento de desechos y desperdicios.</a:t>
            </a:r>
          </a:p>
          <a:p>
            <a:pPr algn="just">
              <a:buFont typeface="Arial" pitchFamily="34" charset="0"/>
              <a:buChar char="•"/>
            </a:pPr>
            <a:endParaRPr lang="es-ES" dirty="0" smtClean="0"/>
          </a:p>
          <a:p>
            <a:pPr algn="just">
              <a:buFont typeface="Arial" pitchFamily="34" charset="0"/>
              <a:buChar char="•"/>
            </a:pPr>
            <a:r>
              <a:rPr lang="es-ES" dirty="0" smtClean="0"/>
              <a:t> Cumplir plan de mantenimiento.</a:t>
            </a:r>
          </a:p>
          <a:p>
            <a:pPr algn="just">
              <a:buFont typeface="Arial" pitchFamily="34" charset="0"/>
              <a:buChar char="•"/>
            </a:pPr>
            <a:endParaRPr lang="es-ES" dirty="0" smtClean="0"/>
          </a:p>
          <a:p>
            <a:pPr algn="just">
              <a:buFont typeface="Arial" pitchFamily="34" charset="0"/>
              <a:buChar char="•"/>
            </a:pPr>
            <a:r>
              <a:rPr lang="es-ES" dirty="0" smtClean="0"/>
              <a:t> Sistema de seguridad industrial y salud ocupacional.</a:t>
            </a:r>
          </a:p>
          <a:p>
            <a:pPr algn="just">
              <a:buFont typeface="Arial" pitchFamily="34" charset="0"/>
              <a:buChar char="•"/>
            </a:pPr>
            <a:endParaRPr lang="es-ES" dirty="0" smtClean="0"/>
          </a:p>
          <a:p>
            <a:pPr algn="just">
              <a:buFont typeface="Arial" pitchFamily="34" charset="0"/>
              <a:buChar char="•"/>
            </a:pPr>
            <a:r>
              <a:rPr lang="es-ES" dirty="0" smtClean="0"/>
              <a:t> Posicionamiento en el mercado.</a:t>
            </a:r>
          </a:p>
          <a:p>
            <a:pPr algn="just">
              <a:buFont typeface="Arial" pitchFamily="34" charset="0"/>
              <a:buChar char="•"/>
            </a:pPr>
            <a:endParaRPr lang="es-ES" dirty="0" smtClean="0"/>
          </a:p>
          <a:p>
            <a:pPr algn="just">
              <a:buFont typeface="Arial" pitchFamily="34" charset="0"/>
              <a:buChar char="•"/>
            </a:pPr>
            <a:r>
              <a:rPr lang="es-ES" dirty="0" smtClean="0"/>
              <a:t> Sistema de calidad.</a:t>
            </a: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DISTRIBUCIÓN DE LAS INSTALACIONES</a:t>
            </a:r>
            <a:endParaRPr lang="es-EC" sz="3200" b="1" dirty="0"/>
          </a:p>
        </p:txBody>
      </p:sp>
      <p:sp>
        <p:nvSpPr>
          <p:cNvPr id="5" name="4 CuadroTexto"/>
          <p:cNvSpPr txBox="1"/>
          <p:nvPr/>
        </p:nvSpPr>
        <p:spPr>
          <a:xfrm>
            <a:off x="755576" y="1535881"/>
            <a:ext cx="7776864" cy="1477328"/>
          </a:xfrm>
          <a:prstGeom prst="rect">
            <a:avLst/>
          </a:prstGeom>
          <a:noFill/>
        </p:spPr>
        <p:txBody>
          <a:bodyPr wrap="square" rtlCol="0">
            <a:spAutoFit/>
          </a:bodyPr>
          <a:lstStyle/>
          <a:p>
            <a:pPr algn="just">
              <a:buFont typeface="Arial" pitchFamily="34" charset="0"/>
              <a:buChar char="•"/>
            </a:pPr>
            <a:r>
              <a:rPr lang="es-EC" dirty="0" smtClean="0"/>
              <a:t> </a:t>
            </a:r>
            <a:r>
              <a:rPr lang="es-ES" dirty="0" smtClean="0"/>
              <a:t>Se recomienda una distribución por producto, ya que asocia actividades similares y consecutivas.</a:t>
            </a:r>
          </a:p>
          <a:p>
            <a:pPr algn="just">
              <a:buFont typeface="Arial" pitchFamily="34" charset="0"/>
              <a:buChar char="•"/>
            </a:pPr>
            <a:endParaRPr lang="es-ES" dirty="0" smtClean="0"/>
          </a:p>
          <a:p>
            <a:pPr algn="just">
              <a:buFont typeface="Arial" pitchFamily="34" charset="0"/>
              <a:buChar char="•"/>
            </a:pPr>
            <a:r>
              <a:rPr lang="es-ES" dirty="0" smtClean="0"/>
              <a:t> En la figura se muestra un esquema de la distribución de planta para el reciclaje de PET.</a:t>
            </a: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9" name="8 Imagen"/>
          <p:cNvPicPr/>
          <p:nvPr/>
        </p:nvPicPr>
        <p:blipFill>
          <a:blip r:embed="rId3" cstate="print"/>
          <a:srcRect/>
          <a:stretch>
            <a:fillRect/>
          </a:stretch>
        </p:blipFill>
        <p:spPr bwMode="auto">
          <a:xfrm>
            <a:off x="2483768" y="2996952"/>
            <a:ext cx="4176464" cy="259228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TIPO DE PRODUCTO</a:t>
            </a:r>
            <a:endParaRPr lang="es-EC" sz="32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683568" y="2613392"/>
            <a:ext cx="7776864" cy="1631216"/>
          </a:xfrm>
          <a:prstGeom prst="rect">
            <a:avLst/>
          </a:prstGeom>
          <a:noFill/>
        </p:spPr>
        <p:txBody>
          <a:bodyPr wrap="square" rtlCol="0">
            <a:spAutoFit/>
          </a:bodyPr>
          <a:lstStyle/>
          <a:p>
            <a:pPr algn="just"/>
            <a:r>
              <a:rPr lang="es-ES" sz="2000" dirty="0" smtClean="0"/>
              <a:t>Nuestro producto es un bien, y va a ser la escama que se obtiene del proceso de molienda de botellas plásticas de PET, esta escama tendrá un tamaño máximo de 20 mm de longitud, sin alguna forma geométrica definida. La prioridad va a ser la escama obtenida de las botellas PET transparente de paredes delgadas.</a:t>
            </a:r>
          </a:p>
        </p:txBody>
      </p:sp>
      <p:sp>
        <p:nvSpPr>
          <p:cNvPr id="9" name="8 Flecha izquierda">
            <a:hlinkClick r:id="rId3" action="ppaction://hlinksldjump"/>
          </p:cNvPr>
          <p:cNvSpPr/>
          <p:nvPr/>
        </p:nvSpPr>
        <p:spPr>
          <a:xfrm>
            <a:off x="7524328" y="5013176"/>
            <a:ext cx="1152128" cy="57606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sz="1100" dirty="0" smtClean="0"/>
              <a:t>CONTENIDOS</a:t>
            </a:r>
            <a:endParaRPr lang="es-EC" sz="1100" dirty="0"/>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1" name="1 Título"/>
          <p:cNvSpPr>
            <a:spLocks noGrp="1"/>
          </p:cNvSpPr>
          <p:nvPr>
            <p:ph type="title"/>
          </p:nvPr>
        </p:nvSpPr>
        <p:spPr>
          <a:xfrm>
            <a:off x="457200" y="2857500"/>
            <a:ext cx="8229600" cy="1143000"/>
          </a:xfrm>
        </p:spPr>
        <p:txBody>
          <a:bodyPr>
            <a:normAutofit/>
          </a:bodyPr>
          <a:lstStyle/>
          <a:p>
            <a:r>
              <a:rPr lang="es-ES" sz="5400" dirty="0" smtClean="0"/>
              <a:t>DISEÑO DEL MOLINO</a:t>
            </a: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ALTERNATIVA 1</a:t>
            </a:r>
            <a:endParaRPr lang="es-EC" sz="32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683568" y="1196752"/>
            <a:ext cx="7776864" cy="1754326"/>
          </a:xfrm>
          <a:prstGeom prst="rect">
            <a:avLst/>
          </a:prstGeom>
          <a:noFill/>
        </p:spPr>
        <p:txBody>
          <a:bodyPr wrap="square" rtlCol="0">
            <a:spAutoFit/>
          </a:bodyPr>
          <a:lstStyle/>
          <a:p>
            <a:pPr algn="just"/>
            <a:r>
              <a:rPr lang="es-EC" dirty="0" smtClean="0"/>
              <a:t>Molinos modelo MAS 1 y MAS 2 con rotor abierto, con 3 cuchillas móviles y 2 fijas.</a:t>
            </a:r>
          </a:p>
          <a:p>
            <a:pPr lvl="1" algn="just">
              <a:buFont typeface="Arial" pitchFamily="34" charset="0"/>
              <a:buChar char="•"/>
            </a:pPr>
            <a:r>
              <a:rPr lang="es-EC" dirty="0" smtClean="0"/>
              <a:t> Los molinos producen un material triturado de alta calidad y un mínimo de polvo.</a:t>
            </a:r>
          </a:p>
          <a:p>
            <a:pPr lvl="1" algn="just">
              <a:buFont typeface="Arial" pitchFamily="34" charset="0"/>
              <a:buChar char="•"/>
            </a:pPr>
            <a:r>
              <a:rPr lang="es-ES" dirty="0" smtClean="0"/>
              <a:t> </a:t>
            </a:r>
            <a:r>
              <a:rPr lang="es-EC" dirty="0" smtClean="0"/>
              <a:t>Todo molino lleva incorporado un calibre de pre-ajuste que permite el ajuste fácil y rápido de las cuchillas para una distancia de corte óptima.</a:t>
            </a:r>
          </a:p>
        </p:txBody>
      </p:sp>
      <p:pic>
        <p:nvPicPr>
          <p:cNvPr id="10" name="9 Imagen"/>
          <p:cNvPicPr/>
          <p:nvPr/>
        </p:nvPicPr>
        <p:blipFill rotWithShape="1">
          <a:blip r:embed="rId3" cstate="print"/>
          <a:srcRect l="26814" t="21451" r="25473" b="20505"/>
          <a:stretch/>
        </p:blipFill>
        <p:spPr bwMode="auto">
          <a:xfrm>
            <a:off x="2591780" y="2852936"/>
            <a:ext cx="3960440" cy="2880320"/>
          </a:xfrm>
          <a:prstGeom prst="rect">
            <a:avLst/>
          </a:prstGeom>
          <a:ln>
            <a:noFill/>
          </a:ln>
          <a:extLst>
            <a:ext uri="{53640926-AAD7-44D8-BBD7-CCE9431645EC}">
              <a14:shadowObscured xmlns:ve="http://schemas.openxmlformats.org/markup-compatibility/2006" xmlns:m="http://schemas.openxmlformats.org/officeDocument/2006/math" xmlns:wp="http://schemas.openxmlformats.org/drawingml/2006/wordprocessingDrawing" xmlns:wne="http://schemas.microsoft.com/office/word/2006/wordml" xmlns="" xmlns:wpc="http://schemas.microsoft.com/office/word/2010/wordprocessingCanvas" xmlns:mc="http://schemas.openxmlformats.org/markup-compatibility/2006" xmlns:o="urn:schemas-microsoft-com:office:office" xmlns:v="urn:schemas-microsoft-com:vml" xmlns:wp14="http://schemas.microsoft.com/office/word/2010/wordprocessingDrawing" xmlns:w10="urn:schemas-microsoft-com:office:word" xmlns:w="http://schemas.openxmlformats.org/wordprocessingml/2006/main" xmlns:w14="http://schemas.microsoft.com/office/word/2010/wordml" xmlns:wpg="http://schemas.microsoft.com/office/word/2010/wordprocessingGroup" xmlns:wpi="http://schemas.microsoft.com/office/word/2010/wordprocessingInk" xmlns:wps="http://schemas.microsoft.com/office/word/2010/wordprocessingShape" xmlns:a14="http://schemas.microsoft.com/office/drawing/2010/main" xmlns:pic="http://schemas.openxmlformats.org/drawingml/2006/picture" xmlns:lc="http://schemas.openxmlformats.org/drawingml/2006/lockedCanvas"/>
            </a:ext>
          </a:extLst>
        </p:spPr>
      </p:pic>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ALTERNATIVA 2</a:t>
            </a:r>
            <a:endParaRPr lang="es-EC" sz="32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683568" y="1196752"/>
            <a:ext cx="7776864" cy="1323439"/>
          </a:xfrm>
          <a:prstGeom prst="rect">
            <a:avLst/>
          </a:prstGeom>
          <a:noFill/>
        </p:spPr>
        <p:txBody>
          <a:bodyPr wrap="square" rtlCol="0">
            <a:spAutoFit/>
          </a:bodyPr>
          <a:lstStyle/>
          <a:p>
            <a:pPr algn="just"/>
            <a:r>
              <a:rPr lang="es-EC" sz="2000" dirty="0" smtClean="0"/>
              <a:t>Molino con rotor escalonado, con 4X3 cuchillas escalonadas móviles y 2 fijas.</a:t>
            </a:r>
          </a:p>
          <a:p>
            <a:pPr lvl="1" algn="just">
              <a:buFont typeface="Arial" pitchFamily="34" charset="0"/>
              <a:buChar char="•"/>
            </a:pPr>
            <a:r>
              <a:rPr lang="es-EC" sz="2000" dirty="0" smtClean="0"/>
              <a:t> Trituración de excelente calidad.</a:t>
            </a:r>
          </a:p>
          <a:p>
            <a:pPr lvl="1" algn="just">
              <a:buFont typeface="Arial" pitchFamily="34" charset="0"/>
              <a:buChar char="•"/>
            </a:pPr>
            <a:r>
              <a:rPr lang="es-ES" sz="2000" dirty="0" smtClean="0"/>
              <a:t> </a:t>
            </a:r>
            <a:r>
              <a:rPr lang="es-EC" sz="2000" dirty="0" smtClean="0"/>
              <a:t>El tiempo de parada al cambiar cuchillas se reduce a un mínimo.</a:t>
            </a:r>
          </a:p>
        </p:txBody>
      </p:sp>
      <p:pic>
        <p:nvPicPr>
          <p:cNvPr id="9" name="8 Imagen"/>
          <p:cNvPicPr/>
          <p:nvPr/>
        </p:nvPicPr>
        <p:blipFill>
          <a:blip r:embed="rId3" cstate="print"/>
          <a:srcRect/>
          <a:stretch>
            <a:fillRect/>
          </a:stretch>
        </p:blipFill>
        <p:spPr bwMode="auto">
          <a:xfrm>
            <a:off x="2051720" y="2564904"/>
            <a:ext cx="5040560" cy="3024336"/>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CRITERIOS DE CALIFICACIÓN Y EVALUACIÓN DE LAS ALTERNATIVAS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683568" y="1052736"/>
            <a:ext cx="7776864" cy="5139869"/>
          </a:xfrm>
          <a:prstGeom prst="rect">
            <a:avLst/>
          </a:prstGeom>
          <a:noFill/>
        </p:spPr>
        <p:txBody>
          <a:bodyPr wrap="square" rtlCol="0">
            <a:spAutoFit/>
          </a:bodyPr>
          <a:lstStyle/>
          <a:p>
            <a:pPr algn="just">
              <a:buFont typeface="Arial" pitchFamily="34" charset="0"/>
              <a:buChar char="•"/>
            </a:pPr>
            <a:r>
              <a:rPr lang="es-EC" sz="2000" dirty="0" smtClean="0"/>
              <a:t> </a:t>
            </a:r>
            <a:r>
              <a:rPr lang="es-EC" sz="1600" dirty="0" smtClean="0"/>
              <a:t>Costos de construcción (70%).</a:t>
            </a:r>
          </a:p>
          <a:p>
            <a:pPr lvl="1" algn="just">
              <a:buFont typeface="Arial" pitchFamily="34" charset="0"/>
              <a:buChar char="•"/>
            </a:pPr>
            <a:r>
              <a:rPr lang="es-EC" sz="1600" dirty="0" smtClean="0"/>
              <a:t> ALTERNATIVA 1: costo de construcción es medianamente factible, evaluación de 7.</a:t>
            </a:r>
          </a:p>
          <a:p>
            <a:pPr lvl="1" algn="just">
              <a:buFont typeface="Arial" pitchFamily="34" charset="0"/>
              <a:buChar char="•"/>
            </a:pPr>
            <a:r>
              <a:rPr lang="es-ES" sz="1600" dirty="0" smtClean="0"/>
              <a:t> ALTERNATIVA 2: </a:t>
            </a:r>
            <a:r>
              <a:rPr lang="es-EC" sz="1600" dirty="0" smtClean="0"/>
              <a:t>costo similar al de la alternativa 1, evaluación de 7.</a:t>
            </a:r>
          </a:p>
          <a:p>
            <a:pPr algn="just">
              <a:buFont typeface="Arial" pitchFamily="34" charset="0"/>
              <a:buChar char="•"/>
            </a:pPr>
            <a:endParaRPr lang="es-EC" sz="1600" dirty="0" smtClean="0"/>
          </a:p>
          <a:p>
            <a:pPr algn="just">
              <a:buFont typeface="Arial" pitchFamily="34" charset="0"/>
              <a:buChar char="•"/>
            </a:pPr>
            <a:r>
              <a:rPr lang="es-EC" sz="1600" dirty="0" smtClean="0"/>
              <a:t> Riesgos de seguridad (10%).</a:t>
            </a:r>
          </a:p>
          <a:p>
            <a:pPr lvl="1" algn="just">
              <a:buFont typeface="Arial" pitchFamily="34" charset="0"/>
              <a:buChar char="•"/>
            </a:pPr>
            <a:r>
              <a:rPr lang="es-EC" sz="1600" dirty="0" smtClean="0"/>
              <a:t> El riesgo de la seguridad en las dos alternativas posee un alto nivel de importancia, su valor de evaluación será de 9.</a:t>
            </a:r>
          </a:p>
          <a:p>
            <a:pPr lvl="1" algn="just">
              <a:buFont typeface="Arial" pitchFamily="34" charset="0"/>
              <a:buChar char="•"/>
            </a:pPr>
            <a:endParaRPr lang="es-EC" sz="1600" dirty="0" smtClean="0"/>
          </a:p>
          <a:p>
            <a:pPr algn="just">
              <a:buFont typeface="Arial" pitchFamily="34" charset="0"/>
              <a:buChar char="•"/>
            </a:pPr>
            <a:r>
              <a:rPr lang="es-EC" sz="1600" dirty="0" smtClean="0"/>
              <a:t> Costo de mantenimiento (10%).</a:t>
            </a:r>
          </a:p>
          <a:p>
            <a:pPr lvl="1" algn="just">
              <a:buFont typeface="Arial" pitchFamily="34" charset="0"/>
              <a:buChar char="•"/>
            </a:pPr>
            <a:r>
              <a:rPr lang="es-EC" sz="1600" dirty="0" smtClean="0"/>
              <a:t> ALTERNATIVA 1: costo de mantenimiento mayor al de la alternativa 2 , debido a la longitud de las cuchillas móviles (420 mm), evaluación de 6.</a:t>
            </a:r>
          </a:p>
          <a:p>
            <a:pPr lvl="1" algn="just">
              <a:buFont typeface="Arial" pitchFamily="34" charset="0"/>
              <a:buChar char="•"/>
            </a:pPr>
            <a:r>
              <a:rPr lang="es-ES" sz="1600" dirty="0" smtClean="0"/>
              <a:t> ALTERNATIVA 2: </a:t>
            </a:r>
            <a:r>
              <a:rPr lang="es-EC" sz="1600" dirty="0" smtClean="0"/>
              <a:t>costo de mantenimiento medianamente factible, por la longitud de las cuchillas móviles (140 mm), evaluación de 8.</a:t>
            </a:r>
          </a:p>
          <a:p>
            <a:pPr lvl="1" algn="just">
              <a:buFont typeface="Arial" pitchFamily="34" charset="0"/>
              <a:buChar char="•"/>
            </a:pPr>
            <a:endParaRPr lang="es-EC" sz="1600" dirty="0" smtClean="0"/>
          </a:p>
          <a:p>
            <a:pPr algn="just">
              <a:buFont typeface="Arial" pitchFamily="34" charset="0"/>
              <a:buChar char="•"/>
            </a:pPr>
            <a:r>
              <a:rPr lang="es-EC" sz="1600" dirty="0" smtClean="0"/>
              <a:t> Tiempo de mantenimiento (10%).</a:t>
            </a:r>
          </a:p>
          <a:p>
            <a:pPr lvl="1" algn="just">
              <a:buFont typeface="Arial" pitchFamily="34" charset="0"/>
              <a:buChar char="•"/>
            </a:pPr>
            <a:r>
              <a:rPr lang="es-EC" sz="1600" dirty="0" smtClean="0"/>
              <a:t> ALTERNATIVA 1: posee cuchillas que al momento de cambiarlas o afilarlas tomarían un tiempo considerable, evaluación es de 5.</a:t>
            </a:r>
          </a:p>
          <a:p>
            <a:pPr lvl="1" algn="just">
              <a:buFont typeface="Arial" pitchFamily="34" charset="0"/>
              <a:buChar char="•"/>
            </a:pPr>
            <a:r>
              <a:rPr lang="es-ES" sz="1600" dirty="0" smtClean="0"/>
              <a:t> ALTERNATIVA 2: </a:t>
            </a:r>
            <a:r>
              <a:rPr lang="es-EC" sz="1600" dirty="0" smtClean="0"/>
              <a:t>al cambiar o afilar las cuchillas pequeñas no tomaría mucho tiempo, evaluación es de 7.</a:t>
            </a:r>
          </a:p>
          <a:p>
            <a:pPr lvl="1" algn="just">
              <a:buFont typeface="Arial" pitchFamily="34" charset="0"/>
              <a:buChar char="•"/>
            </a:pPr>
            <a:endParaRPr lang="es-EC" sz="1600" dirty="0" smtClean="0"/>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S" sz="2800" b="1" dirty="0" smtClean="0"/>
              <a:t>MATRIZ DE EVALUACIÓN DE ALTERNATIVAS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9" name="8 Tabla"/>
          <p:cNvGraphicFramePr>
            <a:graphicFrameLocks noGrp="1"/>
          </p:cNvGraphicFramePr>
          <p:nvPr/>
        </p:nvGraphicFramePr>
        <p:xfrm>
          <a:off x="755576" y="1484787"/>
          <a:ext cx="7776865" cy="3528389"/>
        </p:xfrm>
        <a:graphic>
          <a:graphicData uri="http://schemas.openxmlformats.org/drawingml/2006/table">
            <a:tbl>
              <a:tblPr/>
              <a:tblGrid>
                <a:gridCol w="874120"/>
                <a:gridCol w="1284738"/>
                <a:gridCol w="813460"/>
                <a:gridCol w="458836"/>
                <a:gridCol w="122340"/>
                <a:gridCol w="1082540"/>
                <a:gridCol w="982996"/>
                <a:gridCol w="1208524"/>
                <a:gridCol w="949311"/>
              </a:tblGrid>
              <a:tr h="412409">
                <a:tc gridSpan="9">
                  <a:txBody>
                    <a:bodyPr/>
                    <a:lstStyle/>
                    <a:p>
                      <a:pPr algn="ctr">
                        <a:lnSpc>
                          <a:spcPct val="150000"/>
                        </a:lnSpc>
                        <a:spcAft>
                          <a:spcPts val="0"/>
                        </a:spcAft>
                      </a:pPr>
                      <a:r>
                        <a:rPr lang="es-EC" sz="1100" b="1" dirty="0">
                          <a:solidFill>
                            <a:schemeClr val="tx1"/>
                          </a:solidFill>
                          <a:latin typeface="Arial"/>
                          <a:ea typeface="Times New Roman"/>
                          <a:cs typeface="Times New Roman"/>
                        </a:rPr>
                        <a:t>MATRIZ DE EVALUACIÓN DE ALTERNATIVAS</a:t>
                      </a:r>
                      <a:endParaRPr lang="es-EC" sz="1600" dirty="0">
                        <a:solidFill>
                          <a:schemeClr val="tx1"/>
                        </a:solidFill>
                        <a:latin typeface="Calibri"/>
                        <a:ea typeface="Calibri"/>
                        <a:cs typeface="Times New Roman"/>
                      </a:endParaRPr>
                    </a:p>
                  </a:txBody>
                  <a:tcPr marL="68580" marR="68580" marT="0" marB="0" anchor="ctr">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c hMerge="1">
                  <a:txBody>
                    <a:bodyPr/>
                    <a:lstStyle/>
                    <a:p>
                      <a:endParaRPr lang="es-EC"/>
                    </a:p>
                  </a:txBody>
                  <a:tcPr/>
                </a:tc>
              </a:tr>
              <a:tr h="641526">
                <a:tc>
                  <a:txBody>
                    <a:bodyPr/>
                    <a:lstStyle/>
                    <a:p>
                      <a:pPr algn="ctr">
                        <a:lnSpc>
                          <a:spcPct val="150000"/>
                        </a:lnSpc>
                        <a:spcAft>
                          <a:spcPts val="0"/>
                        </a:spcAft>
                      </a:pPr>
                      <a:r>
                        <a:rPr lang="es-ES" sz="1000" b="1" dirty="0">
                          <a:solidFill>
                            <a:schemeClr val="tx1"/>
                          </a:solidFill>
                          <a:latin typeface="Arial"/>
                          <a:ea typeface="Times New Roman"/>
                          <a:cs typeface="Times New Roman"/>
                        </a:rPr>
                        <a:t>CRITERIO</a:t>
                      </a:r>
                      <a:endParaRPr lang="es-EC" sz="16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S" sz="1000" dirty="0">
                          <a:solidFill>
                            <a:schemeClr val="tx1"/>
                          </a:solidFill>
                          <a:latin typeface="Arial"/>
                          <a:ea typeface="Times New Roman"/>
                          <a:cs typeface="Times New Roman"/>
                        </a:rPr>
                        <a:t>PONDERACIÓN </a:t>
                      </a:r>
                      <a:endParaRPr lang="es-EC" sz="16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S" sz="1000" dirty="0">
                          <a:solidFill>
                            <a:schemeClr val="tx1"/>
                          </a:solidFill>
                          <a:latin typeface="Arial"/>
                          <a:ea typeface="Times New Roman"/>
                          <a:cs typeface="Times New Roman"/>
                        </a:rPr>
                        <a:t>VALOR OPTIMO</a:t>
                      </a:r>
                      <a:endParaRPr lang="es-EC" sz="16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S" sz="1000">
                          <a:solidFill>
                            <a:schemeClr val="tx1"/>
                          </a:solidFill>
                          <a:latin typeface="Arial"/>
                          <a:ea typeface="Times New Roman"/>
                          <a:cs typeface="Times New Roman"/>
                        </a:rPr>
                        <a:t> </a:t>
                      </a:r>
                      <a:endParaRPr lang="es-EC" sz="16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gridSpan="2">
                  <a:txBody>
                    <a:bodyPr/>
                    <a:lstStyle/>
                    <a:p>
                      <a:pPr algn="ctr">
                        <a:lnSpc>
                          <a:spcPct val="150000"/>
                        </a:lnSpc>
                        <a:spcAft>
                          <a:spcPts val="0"/>
                        </a:spcAft>
                      </a:pPr>
                      <a:r>
                        <a:rPr lang="es-ES" sz="1000">
                          <a:solidFill>
                            <a:schemeClr val="tx1"/>
                          </a:solidFill>
                          <a:latin typeface="Arial"/>
                          <a:ea typeface="Times New Roman"/>
                          <a:cs typeface="Times New Roman"/>
                        </a:rPr>
                        <a:t>ALTERNATIVA 1</a:t>
                      </a:r>
                      <a:endParaRPr lang="es-EC" sz="16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hMerge="1">
                  <a:txBody>
                    <a:bodyPr/>
                    <a:lstStyle/>
                    <a:p>
                      <a:endParaRPr lang="es-EC"/>
                    </a:p>
                  </a:txBody>
                  <a:tcPr/>
                </a:tc>
                <a:tc>
                  <a:txBody>
                    <a:bodyPr/>
                    <a:lstStyle/>
                    <a:p>
                      <a:pPr algn="ctr">
                        <a:lnSpc>
                          <a:spcPct val="150000"/>
                        </a:lnSpc>
                        <a:spcAft>
                          <a:spcPts val="0"/>
                        </a:spcAft>
                      </a:pPr>
                      <a:r>
                        <a:rPr lang="es-ES" sz="1000">
                          <a:solidFill>
                            <a:schemeClr val="tx1"/>
                          </a:solidFill>
                          <a:latin typeface="Arial"/>
                          <a:ea typeface="Times New Roman"/>
                          <a:cs typeface="Times New Roman"/>
                        </a:rPr>
                        <a:t>EVA. POND. A1</a:t>
                      </a:r>
                      <a:endParaRPr lang="es-EC" sz="16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S" sz="1000">
                          <a:solidFill>
                            <a:schemeClr val="tx1"/>
                          </a:solidFill>
                          <a:latin typeface="Arial"/>
                          <a:ea typeface="Times New Roman"/>
                          <a:cs typeface="Times New Roman"/>
                        </a:rPr>
                        <a:t>ALTERNATIVA 2</a:t>
                      </a:r>
                      <a:endParaRPr lang="es-EC" sz="16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S" sz="1000">
                          <a:solidFill>
                            <a:schemeClr val="tx1"/>
                          </a:solidFill>
                          <a:latin typeface="Arial"/>
                          <a:ea typeface="Times New Roman"/>
                          <a:cs typeface="Times New Roman"/>
                        </a:rPr>
                        <a:t>EVA. POND. A2</a:t>
                      </a:r>
                      <a:endParaRPr lang="es-EC" sz="16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412409">
                <a:tc>
                  <a:txBody>
                    <a:bodyPr/>
                    <a:lstStyle/>
                    <a:p>
                      <a:pPr algn="ctr">
                        <a:lnSpc>
                          <a:spcPct val="150000"/>
                        </a:lnSpc>
                        <a:spcAft>
                          <a:spcPts val="0"/>
                        </a:spcAft>
                      </a:pPr>
                      <a:r>
                        <a:rPr lang="es-ES" sz="1100" b="1" dirty="0">
                          <a:solidFill>
                            <a:schemeClr val="tx1"/>
                          </a:solidFill>
                          <a:latin typeface="Arial"/>
                          <a:ea typeface="Times New Roman"/>
                          <a:cs typeface="Times New Roman"/>
                        </a:rPr>
                        <a:t> </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b="1" dirty="0">
                          <a:solidFill>
                            <a:schemeClr val="tx1"/>
                          </a:solidFill>
                          <a:latin typeface="Arial"/>
                          <a:ea typeface="Times New Roman"/>
                          <a:cs typeface="Times New Roman"/>
                        </a:rPr>
                        <a:t>a</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b="1" dirty="0">
                          <a:solidFill>
                            <a:schemeClr val="tx1"/>
                          </a:solidFill>
                          <a:latin typeface="Arial"/>
                          <a:ea typeface="Times New Roman"/>
                          <a:cs typeface="Times New Roman"/>
                        </a:rPr>
                        <a:t>b</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gridSpan="2">
                  <a:txBody>
                    <a:bodyPr/>
                    <a:lstStyle/>
                    <a:p>
                      <a:pPr algn="ctr">
                        <a:lnSpc>
                          <a:spcPct val="150000"/>
                        </a:lnSpc>
                        <a:spcAft>
                          <a:spcPts val="0"/>
                        </a:spcAft>
                      </a:pPr>
                      <a:r>
                        <a:rPr lang="es-ES" sz="1100" b="1" dirty="0">
                          <a:solidFill>
                            <a:schemeClr val="tx1"/>
                          </a:solidFill>
                          <a:latin typeface="Arial"/>
                          <a:ea typeface="Times New Roman"/>
                          <a:cs typeface="Times New Roman"/>
                        </a:rPr>
                        <a:t>axb</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hMerge="1">
                  <a:txBody>
                    <a:bodyPr/>
                    <a:lstStyle/>
                    <a:p>
                      <a:endParaRPr lang="es-EC"/>
                    </a:p>
                  </a:txBody>
                  <a:tcPr/>
                </a:tc>
                <a:tc>
                  <a:txBody>
                    <a:bodyPr/>
                    <a:lstStyle/>
                    <a:p>
                      <a:pPr algn="ctr">
                        <a:lnSpc>
                          <a:spcPct val="150000"/>
                        </a:lnSpc>
                        <a:spcAft>
                          <a:spcPts val="0"/>
                        </a:spcAft>
                      </a:pPr>
                      <a:r>
                        <a:rPr lang="es-ES" sz="1100" b="1" dirty="0">
                          <a:solidFill>
                            <a:schemeClr val="tx1"/>
                          </a:solidFill>
                          <a:latin typeface="Arial"/>
                          <a:ea typeface="Times New Roman"/>
                          <a:cs typeface="Times New Roman"/>
                        </a:rPr>
                        <a:t>c</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b="1">
                          <a:solidFill>
                            <a:schemeClr val="tx1"/>
                          </a:solidFill>
                          <a:latin typeface="Arial"/>
                          <a:ea typeface="Times New Roman"/>
                          <a:cs typeface="Times New Roman"/>
                        </a:rPr>
                        <a:t>a x c</a:t>
                      </a:r>
                      <a:endParaRPr lang="es-EC" sz="16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b="1">
                          <a:solidFill>
                            <a:schemeClr val="tx1"/>
                          </a:solidFill>
                          <a:latin typeface="Arial"/>
                          <a:ea typeface="Times New Roman"/>
                          <a:cs typeface="Times New Roman"/>
                        </a:rPr>
                        <a:t>d</a:t>
                      </a:r>
                      <a:endParaRPr lang="es-EC" sz="16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b="1">
                          <a:solidFill>
                            <a:schemeClr val="tx1"/>
                          </a:solidFill>
                          <a:latin typeface="Arial"/>
                          <a:ea typeface="Times New Roman"/>
                          <a:cs typeface="Times New Roman"/>
                        </a:rPr>
                        <a:t>a x d</a:t>
                      </a:r>
                      <a:endParaRPr lang="es-EC" sz="1600">
                        <a:solidFill>
                          <a:schemeClr val="tx1"/>
                        </a:solidFill>
                        <a:latin typeface="Calibri"/>
                        <a:ea typeface="Calibri"/>
                        <a:cs typeface="Times New Roman"/>
                      </a:endParaRPr>
                    </a:p>
                  </a:txBody>
                  <a:tcPr marL="68580" marR="68580" marT="0" marB="0">
                    <a:lnL>
                      <a:noFill/>
                    </a:lnL>
                    <a:lnR>
                      <a:noFill/>
                    </a:lnR>
                    <a:lnT>
                      <a:noFill/>
                    </a:lnT>
                    <a:lnB>
                      <a:noFill/>
                    </a:lnB>
                  </a:tcPr>
                </a:tc>
              </a:tr>
              <a:tr h="412409">
                <a:tc>
                  <a:txBody>
                    <a:bodyPr/>
                    <a:lstStyle/>
                    <a:p>
                      <a:pPr algn="ctr">
                        <a:lnSpc>
                          <a:spcPct val="150000"/>
                        </a:lnSpc>
                        <a:spcAft>
                          <a:spcPts val="0"/>
                        </a:spcAft>
                      </a:pPr>
                      <a:r>
                        <a:rPr lang="es-ES" sz="1100" b="1" dirty="0">
                          <a:solidFill>
                            <a:schemeClr val="tx1"/>
                          </a:solidFill>
                          <a:latin typeface="Arial"/>
                          <a:ea typeface="Times New Roman"/>
                          <a:cs typeface="Times New Roman"/>
                        </a:rPr>
                        <a:t>1</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100">
                          <a:solidFill>
                            <a:schemeClr val="tx1"/>
                          </a:solidFill>
                          <a:latin typeface="Arial"/>
                          <a:ea typeface="Times New Roman"/>
                          <a:cs typeface="Times New Roman"/>
                        </a:rPr>
                        <a:t>70%</a:t>
                      </a:r>
                      <a:endParaRPr lang="es-EC" sz="16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100">
                          <a:solidFill>
                            <a:schemeClr val="tx1"/>
                          </a:solidFill>
                          <a:latin typeface="Arial"/>
                          <a:ea typeface="Times New Roman"/>
                          <a:cs typeface="Times New Roman"/>
                        </a:rPr>
                        <a:t>10</a:t>
                      </a:r>
                      <a:endParaRPr lang="es-EC" sz="16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gridSpan="2">
                  <a:txBody>
                    <a:bodyPr/>
                    <a:lstStyle/>
                    <a:p>
                      <a:pPr algn="ctr">
                        <a:lnSpc>
                          <a:spcPct val="150000"/>
                        </a:lnSpc>
                        <a:spcAft>
                          <a:spcPts val="0"/>
                        </a:spcAft>
                      </a:pPr>
                      <a:r>
                        <a:rPr lang="es-ES" sz="1100" dirty="0">
                          <a:solidFill>
                            <a:schemeClr val="tx1"/>
                          </a:solidFill>
                          <a:latin typeface="Arial"/>
                          <a:ea typeface="Times New Roman"/>
                          <a:cs typeface="Times New Roman"/>
                        </a:rPr>
                        <a:t>7</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hMerge="1">
                  <a:txBody>
                    <a:bodyPr/>
                    <a:lstStyle/>
                    <a:p>
                      <a:endParaRPr lang="es-EC"/>
                    </a:p>
                  </a:txBody>
                  <a:tcPr/>
                </a:tc>
                <a:tc>
                  <a:txBody>
                    <a:bodyPr/>
                    <a:lstStyle/>
                    <a:p>
                      <a:pPr algn="ctr">
                        <a:lnSpc>
                          <a:spcPct val="150000"/>
                        </a:lnSpc>
                        <a:spcAft>
                          <a:spcPts val="0"/>
                        </a:spcAft>
                      </a:pPr>
                      <a:r>
                        <a:rPr lang="es-ES" sz="1100" dirty="0">
                          <a:solidFill>
                            <a:schemeClr val="tx1"/>
                          </a:solidFill>
                          <a:latin typeface="Arial"/>
                          <a:ea typeface="Times New Roman"/>
                          <a:cs typeface="Times New Roman"/>
                        </a:rPr>
                        <a:t>7</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100">
                          <a:solidFill>
                            <a:schemeClr val="tx1"/>
                          </a:solidFill>
                          <a:latin typeface="Arial"/>
                          <a:ea typeface="Times New Roman"/>
                          <a:cs typeface="Times New Roman"/>
                        </a:rPr>
                        <a:t>4.9</a:t>
                      </a:r>
                      <a:endParaRPr lang="es-EC" sz="16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100">
                          <a:solidFill>
                            <a:schemeClr val="tx1"/>
                          </a:solidFill>
                          <a:latin typeface="Arial"/>
                          <a:ea typeface="Times New Roman"/>
                          <a:cs typeface="Times New Roman"/>
                        </a:rPr>
                        <a:t>7</a:t>
                      </a:r>
                      <a:endParaRPr lang="es-EC" sz="16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100">
                          <a:solidFill>
                            <a:schemeClr val="tx1"/>
                          </a:solidFill>
                          <a:latin typeface="Arial"/>
                          <a:ea typeface="Times New Roman"/>
                          <a:cs typeface="Times New Roman"/>
                        </a:rPr>
                        <a:t>4.9</a:t>
                      </a:r>
                      <a:endParaRPr lang="es-EC" sz="16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r>
              <a:tr h="412409">
                <a:tc>
                  <a:txBody>
                    <a:bodyPr/>
                    <a:lstStyle/>
                    <a:p>
                      <a:pPr algn="ctr">
                        <a:lnSpc>
                          <a:spcPct val="150000"/>
                        </a:lnSpc>
                        <a:spcAft>
                          <a:spcPts val="0"/>
                        </a:spcAft>
                      </a:pPr>
                      <a:r>
                        <a:rPr lang="es-ES" sz="1100" b="1" dirty="0">
                          <a:solidFill>
                            <a:schemeClr val="tx1"/>
                          </a:solidFill>
                          <a:latin typeface="Arial"/>
                          <a:ea typeface="Times New Roman"/>
                          <a:cs typeface="Times New Roman"/>
                        </a:rPr>
                        <a:t>2</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a:solidFill>
                            <a:schemeClr val="tx1"/>
                          </a:solidFill>
                          <a:latin typeface="Arial"/>
                          <a:ea typeface="Times New Roman"/>
                          <a:cs typeface="Times New Roman"/>
                        </a:rPr>
                        <a:t>10%</a:t>
                      </a:r>
                      <a:endParaRPr lang="es-EC" sz="16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a:solidFill>
                            <a:schemeClr val="tx1"/>
                          </a:solidFill>
                          <a:latin typeface="Arial"/>
                          <a:ea typeface="Times New Roman"/>
                          <a:cs typeface="Times New Roman"/>
                        </a:rPr>
                        <a:t>10</a:t>
                      </a:r>
                      <a:endParaRPr lang="es-EC" sz="1600">
                        <a:solidFill>
                          <a:schemeClr val="tx1"/>
                        </a:solidFill>
                        <a:latin typeface="Calibri"/>
                        <a:ea typeface="Calibri"/>
                        <a:cs typeface="Times New Roman"/>
                      </a:endParaRPr>
                    </a:p>
                  </a:txBody>
                  <a:tcPr marL="68580" marR="68580" marT="0" marB="0">
                    <a:lnL>
                      <a:noFill/>
                    </a:lnL>
                    <a:lnR>
                      <a:noFill/>
                    </a:lnR>
                    <a:lnT>
                      <a:noFill/>
                    </a:lnT>
                    <a:lnB>
                      <a:noFill/>
                    </a:lnB>
                  </a:tcPr>
                </a:tc>
                <a:tc gridSpan="2">
                  <a:txBody>
                    <a:bodyPr/>
                    <a:lstStyle/>
                    <a:p>
                      <a:pPr algn="ctr">
                        <a:lnSpc>
                          <a:spcPct val="150000"/>
                        </a:lnSpc>
                        <a:spcAft>
                          <a:spcPts val="0"/>
                        </a:spcAft>
                      </a:pPr>
                      <a:r>
                        <a:rPr lang="es-ES" sz="1100" dirty="0">
                          <a:solidFill>
                            <a:schemeClr val="tx1"/>
                          </a:solidFill>
                          <a:latin typeface="Arial"/>
                          <a:ea typeface="Times New Roman"/>
                          <a:cs typeface="Times New Roman"/>
                        </a:rPr>
                        <a:t>1</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hMerge="1">
                  <a:txBody>
                    <a:bodyPr/>
                    <a:lstStyle/>
                    <a:p>
                      <a:endParaRPr lang="es-EC"/>
                    </a:p>
                  </a:txBody>
                  <a:tcPr/>
                </a:tc>
                <a:tc>
                  <a:txBody>
                    <a:bodyPr/>
                    <a:lstStyle/>
                    <a:p>
                      <a:pPr algn="ctr">
                        <a:lnSpc>
                          <a:spcPct val="150000"/>
                        </a:lnSpc>
                        <a:spcAft>
                          <a:spcPts val="0"/>
                        </a:spcAft>
                      </a:pPr>
                      <a:r>
                        <a:rPr lang="es-ES" sz="1100" dirty="0">
                          <a:solidFill>
                            <a:schemeClr val="tx1"/>
                          </a:solidFill>
                          <a:latin typeface="Arial"/>
                          <a:ea typeface="Times New Roman"/>
                          <a:cs typeface="Times New Roman"/>
                        </a:rPr>
                        <a:t>9</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dirty="0">
                          <a:solidFill>
                            <a:schemeClr val="tx1"/>
                          </a:solidFill>
                          <a:latin typeface="Arial"/>
                          <a:ea typeface="Times New Roman"/>
                          <a:cs typeface="Times New Roman"/>
                        </a:rPr>
                        <a:t>0.9</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a:solidFill>
                            <a:schemeClr val="tx1"/>
                          </a:solidFill>
                          <a:latin typeface="Arial"/>
                          <a:ea typeface="Times New Roman"/>
                          <a:cs typeface="Times New Roman"/>
                        </a:rPr>
                        <a:t>9</a:t>
                      </a:r>
                      <a:endParaRPr lang="es-EC" sz="16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a:solidFill>
                            <a:schemeClr val="tx1"/>
                          </a:solidFill>
                          <a:latin typeface="Arial"/>
                          <a:ea typeface="Times New Roman"/>
                          <a:cs typeface="Times New Roman"/>
                        </a:rPr>
                        <a:t>0.9</a:t>
                      </a:r>
                      <a:endParaRPr lang="es-EC" sz="1600">
                        <a:solidFill>
                          <a:schemeClr val="tx1"/>
                        </a:solidFill>
                        <a:latin typeface="Calibri"/>
                        <a:ea typeface="Calibri"/>
                        <a:cs typeface="Times New Roman"/>
                      </a:endParaRPr>
                    </a:p>
                  </a:txBody>
                  <a:tcPr marL="68580" marR="68580" marT="0" marB="0">
                    <a:lnL>
                      <a:noFill/>
                    </a:lnL>
                    <a:lnR>
                      <a:noFill/>
                    </a:lnR>
                    <a:lnT>
                      <a:noFill/>
                    </a:lnT>
                    <a:lnB>
                      <a:noFill/>
                    </a:lnB>
                  </a:tcPr>
                </a:tc>
              </a:tr>
              <a:tr h="412409">
                <a:tc>
                  <a:txBody>
                    <a:bodyPr/>
                    <a:lstStyle/>
                    <a:p>
                      <a:pPr algn="ctr">
                        <a:lnSpc>
                          <a:spcPct val="150000"/>
                        </a:lnSpc>
                        <a:spcAft>
                          <a:spcPts val="0"/>
                        </a:spcAft>
                      </a:pPr>
                      <a:r>
                        <a:rPr lang="es-ES" sz="1100" b="1" dirty="0">
                          <a:solidFill>
                            <a:schemeClr val="tx1"/>
                          </a:solidFill>
                          <a:latin typeface="Arial"/>
                          <a:ea typeface="Times New Roman"/>
                          <a:cs typeface="Times New Roman"/>
                        </a:rPr>
                        <a:t>3</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100">
                          <a:solidFill>
                            <a:schemeClr val="tx1"/>
                          </a:solidFill>
                          <a:latin typeface="Arial"/>
                          <a:ea typeface="Times New Roman"/>
                          <a:cs typeface="Times New Roman"/>
                        </a:rPr>
                        <a:t>10%</a:t>
                      </a:r>
                      <a:endParaRPr lang="es-EC" sz="16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100">
                          <a:solidFill>
                            <a:schemeClr val="tx1"/>
                          </a:solidFill>
                          <a:latin typeface="Arial"/>
                          <a:ea typeface="Times New Roman"/>
                          <a:cs typeface="Times New Roman"/>
                        </a:rPr>
                        <a:t>10</a:t>
                      </a:r>
                      <a:endParaRPr lang="es-EC" sz="16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gridSpan="2">
                  <a:txBody>
                    <a:bodyPr/>
                    <a:lstStyle/>
                    <a:p>
                      <a:pPr algn="ctr">
                        <a:lnSpc>
                          <a:spcPct val="150000"/>
                        </a:lnSpc>
                        <a:spcAft>
                          <a:spcPts val="0"/>
                        </a:spcAft>
                      </a:pPr>
                      <a:r>
                        <a:rPr lang="es-ES" sz="1100" dirty="0">
                          <a:solidFill>
                            <a:schemeClr val="tx1"/>
                          </a:solidFill>
                          <a:latin typeface="Arial"/>
                          <a:ea typeface="Times New Roman"/>
                          <a:cs typeface="Times New Roman"/>
                        </a:rPr>
                        <a:t>1</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hMerge="1">
                  <a:txBody>
                    <a:bodyPr/>
                    <a:lstStyle/>
                    <a:p>
                      <a:endParaRPr lang="es-EC"/>
                    </a:p>
                  </a:txBody>
                  <a:tcPr/>
                </a:tc>
                <a:tc>
                  <a:txBody>
                    <a:bodyPr/>
                    <a:lstStyle/>
                    <a:p>
                      <a:pPr algn="ctr">
                        <a:lnSpc>
                          <a:spcPct val="150000"/>
                        </a:lnSpc>
                        <a:spcAft>
                          <a:spcPts val="0"/>
                        </a:spcAft>
                      </a:pPr>
                      <a:r>
                        <a:rPr lang="es-ES" sz="1100" dirty="0">
                          <a:solidFill>
                            <a:schemeClr val="tx1"/>
                          </a:solidFill>
                          <a:latin typeface="Arial"/>
                          <a:ea typeface="Times New Roman"/>
                          <a:cs typeface="Times New Roman"/>
                        </a:rPr>
                        <a:t>6</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100" dirty="0">
                          <a:solidFill>
                            <a:schemeClr val="tx1"/>
                          </a:solidFill>
                          <a:latin typeface="Arial"/>
                          <a:ea typeface="Times New Roman"/>
                          <a:cs typeface="Times New Roman"/>
                        </a:rPr>
                        <a:t>0.6</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100" dirty="0">
                          <a:solidFill>
                            <a:schemeClr val="tx1"/>
                          </a:solidFill>
                          <a:latin typeface="Arial"/>
                          <a:ea typeface="Times New Roman"/>
                          <a:cs typeface="Times New Roman"/>
                        </a:rPr>
                        <a:t>8</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S" sz="1100">
                          <a:solidFill>
                            <a:schemeClr val="tx1"/>
                          </a:solidFill>
                          <a:latin typeface="Arial"/>
                          <a:ea typeface="Times New Roman"/>
                          <a:cs typeface="Times New Roman"/>
                        </a:rPr>
                        <a:t>0.8</a:t>
                      </a:r>
                      <a:endParaRPr lang="es-EC" sz="16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r>
              <a:tr h="412409">
                <a:tc>
                  <a:txBody>
                    <a:bodyPr/>
                    <a:lstStyle/>
                    <a:p>
                      <a:pPr algn="ctr">
                        <a:lnSpc>
                          <a:spcPct val="150000"/>
                        </a:lnSpc>
                        <a:spcAft>
                          <a:spcPts val="0"/>
                        </a:spcAft>
                      </a:pPr>
                      <a:r>
                        <a:rPr lang="es-ES" sz="1100" b="1" dirty="0">
                          <a:solidFill>
                            <a:schemeClr val="tx1"/>
                          </a:solidFill>
                          <a:latin typeface="Arial"/>
                          <a:ea typeface="Times New Roman"/>
                          <a:cs typeface="Times New Roman"/>
                        </a:rPr>
                        <a:t>4</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a:solidFill>
                            <a:schemeClr val="tx1"/>
                          </a:solidFill>
                          <a:latin typeface="Arial"/>
                          <a:ea typeface="Times New Roman"/>
                          <a:cs typeface="Times New Roman"/>
                        </a:rPr>
                        <a:t>10%</a:t>
                      </a:r>
                      <a:endParaRPr lang="es-EC" sz="16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a:solidFill>
                            <a:schemeClr val="tx1"/>
                          </a:solidFill>
                          <a:latin typeface="Arial"/>
                          <a:ea typeface="Times New Roman"/>
                          <a:cs typeface="Times New Roman"/>
                        </a:rPr>
                        <a:t>10</a:t>
                      </a:r>
                      <a:endParaRPr lang="es-EC" sz="1600">
                        <a:solidFill>
                          <a:schemeClr val="tx1"/>
                        </a:solidFill>
                        <a:latin typeface="Calibri"/>
                        <a:ea typeface="Calibri"/>
                        <a:cs typeface="Times New Roman"/>
                      </a:endParaRPr>
                    </a:p>
                  </a:txBody>
                  <a:tcPr marL="68580" marR="68580" marT="0" marB="0">
                    <a:lnL>
                      <a:noFill/>
                    </a:lnL>
                    <a:lnR>
                      <a:noFill/>
                    </a:lnR>
                    <a:lnT>
                      <a:noFill/>
                    </a:lnT>
                    <a:lnB>
                      <a:noFill/>
                    </a:lnB>
                  </a:tcPr>
                </a:tc>
                <a:tc gridSpan="2">
                  <a:txBody>
                    <a:bodyPr/>
                    <a:lstStyle/>
                    <a:p>
                      <a:pPr algn="ctr">
                        <a:lnSpc>
                          <a:spcPct val="150000"/>
                        </a:lnSpc>
                        <a:spcAft>
                          <a:spcPts val="0"/>
                        </a:spcAft>
                      </a:pPr>
                      <a:r>
                        <a:rPr lang="es-ES" sz="1100">
                          <a:solidFill>
                            <a:schemeClr val="tx1"/>
                          </a:solidFill>
                          <a:latin typeface="Arial"/>
                          <a:ea typeface="Times New Roman"/>
                          <a:cs typeface="Times New Roman"/>
                        </a:rPr>
                        <a:t>1</a:t>
                      </a:r>
                      <a:endParaRPr lang="es-EC" sz="1600">
                        <a:solidFill>
                          <a:schemeClr val="tx1"/>
                        </a:solidFill>
                        <a:latin typeface="Calibri"/>
                        <a:ea typeface="Calibri"/>
                        <a:cs typeface="Times New Roman"/>
                      </a:endParaRPr>
                    </a:p>
                  </a:txBody>
                  <a:tcPr marL="68580" marR="68580" marT="0" marB="0">
                    <a:lnL>
                      <a:noFill/>
                    </a:lnL>
                    <a:lnR>
                      <a:noFill/>
                    </a:lnR>
                    <a:lnT>
                      <a:noFill/>
                    </a:lnT>
                    <a:lnB>
                      <a:noFill/>
                    </a:lnB>
                  </a:tcPr>
                </a:tc>
                <a:tc hMerge="1">
                  <a:txBody>
                    <a:bodyPr/>
                    <a:lstStyle/>
                    <a:p>
                      <a:endParaRPr lang="es-EC"/>
                    </a:p>
                  </a:txBody>
                  <a:tcPr/>
                </a:tc>
                <a:tc>
                  <a:txBody>
                    <a:bodyPr/>
                    <a:lstStyle/>
                    <a:p>
                      <a:pPr algn="ctr">
                        <a:lnSpc>
                          <a:spcPct val="150000"/>
                        </a:lnSpc>
                        <a:spcAft>
                          <a:spcPts val="0"/>
                        </a:spcAft>
                      </a:pPr>
                      <a:r>
                        <a:rPr lang="es-ES" sz="1100" dirty="0">
                          <a:solidFill>
                            <a:schemeClr val="tx1"/>
                          </a:solidFill>
                          <a:latin typeface="Arial"/>
                          <a:ea typeface="Times New Roman"/>
                          <a:cs typeface="Times New Roman"/>
                        </a:rPr>
                        <a:t>5</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dirty="0">
                          <a:solidFill>
                            <a:schemeClr val="tx1"/>
                          </a:solidFill>
                          <a:latin typeface="Arial"/>
                          <a:ea typeface="Times New Roman"/>
                          <a:cs typeface="Times New Roman"/>
                        </a:rPr>
                        <a:t>0.5</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dirty="0">
                          <a:solidFill>
                            <a:schemeClr val="tx1"/>
                          </a:solidFill>
                          <a:latin typeface="Arial"/>
                          <a:ea typeface="Times New Roman"/>
                          <a:cs typeface="Times New Roman"/>
                        </a:rPr>
                        <a:t>7</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S" sz="1100" dirty="0">
                          <a:solidFill>
                            <a:schemeClr val="tx1"/>
                          </a:solidFill>
                          <a:latin typeface="Arial"/>
                          <a:ea typeface="Times New Roman"/>
                          <a:cs typeface="Times New Roman"/>
                        </a:rPr>
                        <a:t>0.7</a:t>
                      </a:r>
                      <a:endParaRPr lang="es-EC" sz="1600" dirty="0">
                        <a:solidFill>
                          <a:schemeClr val="tx1"/>
                        </a:solidFill>
                        <a:latin typeface="Calibri"/>
                        <a:ea typeface="Calibri"/>
                        <a:cs typeface="Times New Roman"/>
                      </a:endParaRPr>
                    </a:p>
                  </a:txBody>
                  <a:tcPr marL="68580" marR="68580" marT="0" marB="0">
                    <a:lnL>
                      <a:noFill/>
                    </a:lnL>
                    <a:lnR>
                      <a:noFill/>
                    </a:lnR>
                    <a:lnT>
                      <a:noFill/>
                    </a:lnT>
                    <a:lnB>
                      <a:noFill/>
                    </a:lnB>
                  </a:tcPr>
                </a:tc>
              </a:tr>
              <a:tr h="412409">
                <a:tc>
                  <a:txBody>
                    <a:bodyPr/>
                    <a:lstStyle/>
                    <a:p>
                      <a:pPr algn="ctr">
                        <a:lnSpc>
                          <a:spcPct val="150000"/>
                        </a:lnSpc>
                        <a:spcAft>
                          <a:spcPts val="0"/>
                        </a:spcAft>
                      </a:pPr>
                      <a:r>
                        <a:rPr lang="es-ES" sz="1100" b="1" dirty="0">
                          <a:solidFill>
                            <a:schemeClr val="tx1"/>
                          </a:solidFill>
                          <a:latin typeface="Arial"/>
                          <a:ea typeface="Times New Roman"/>
                          <a:cs typeface="Times New Roman"/>
                        </a:rPr>
                        <a:t>SUMA</a:t>
                      </a:r>
                      <a:endParaRPr lang="es-EC" sz="1600" dirty="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S" sz="1100" b="1">
                          <a:solidFill>
                            <a:schemeClr val="tx1"/>
                          </a:solidFill>
                          <a:latin typeface="Arial"/>
                          <a:ea typeface="Times New Roman"/>
                          <a:cs typeface="Times New Roman"/>
                        </a:rPr>
                        <a:t>100%</a:t>
                      </a:r>
                      <a:endParaRPr lang="es-EC" sz="16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S" sz="1100" b="1">
                          <a:solidFill>
                            <a:schemeClr val="tx1"/>
                          </a:solidFill>
                          <a:latin typeface="Arial"/>
                          <a:ea typeface="Times New Roman"/>
                          <a:cs typeface="Times New Roman"/>
                        </a:rPr>
                        <a:t> </a:t>
                      </a:r>
                      <a:endParaRPr lang="es-EC" sz="16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gridSpan="2">
                  <a:txBody>
                    <a:bodyPr/>
                    <a:lstStyle/>
                    <a:p>
                      <a:pPr algn="ctr">
                        <a:lnSpc>
                          <a:spcPct val="150000"/>
                        </a:lnSpc>
                        <a:spcAft>
                          <a:spcPts val="0"/>
                        </a:spcAft>
                      </a:pPr>
                      <a:r>
                        <a:rPr lang="es-ES" sz="1100" b="1">
                          <a:solidFill>
                            <a:schemeClr val="tx1"/>
                          </a:solidFill>
                          <a:latin typeface="Arial"/>
                          <a:ea typeface="Times New Roman"/>
                          <a:cs typeface="Times New Roman"/>
                        </a:rPr>
                        <a:t>10</a:t>
                      </a:r>
                      <a:endParaRPr lang="es-EC" sz="16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hMerge="1">
                  <a:txBody>
                    <a:bodyPr/>
                    <a:lstStyle/>
                    <a:p>
                      <a:endParaRPr lang="es-EC"/>
                    </a:p>
                  </a:txBody>
                  <a:tcPr/>
                </a:tc>
                <a:tc>
                  <a:txBody>
                    <a:bodyPr/>
                    <a:lstStyle/>
                    <a:p>
                      <a:pPr algn="ctr">
                        <a:lnSpc>
                          <a:spcPct val="150000"/>
                        </a:lnSpc>
                        <a:spcAft>
                          <a:spcPts val="0"/>
                        </a:spcAft>
                      </a:pPr>
                      <a:r>
                        <a:rPr lang="es-ES" sz="1100" b="1" dirty="0">
                          <a:solidFill>
                            <a:schemeClr val="tx1"/>
                          </a:solidFill>
                          <a:latin typeface="Arial"/>
                          <a:ea typeface="Times New Roman"/>
                          <a:cs typeface="Times New Roman"/>
                        </a:rPr>
                        <a:t> </a:t>
                      </a:r>
                      <a:endParaRPr lang="es-EC" sz="1600" dirty="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S" sz="1100" b="1">
                          <a:solidFill>
                            <a:schemeClr val="tx1"/>
                          </a:solidFill>
                          <a:latin typeface="Arial"/>
                          <a:ea typeface="Times New Roman"/>
                          <a:cs typeface="Times New Roman"/>
                        </a:rPr>
                        <a:t>6.9</a:t>
                      </a:r>
                      <a:endParaRPr lang="es-EC" sz="16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S" sz="1100" b="1" dirty="0">
                          <a:solidFill>
                            <a:schemeClr val="tx1"/>
                          </a:solidFill>
                          <a:latin typeface="Arial"/>
                          <a:ea typeface="Times New Roman"/>
                          <a:cs typeface="Times New Roman"/>
                        </a:rPr>
                        <a:t> </a:t>
                      </a:r>
                      <a:endParaRPr lang="es-EC" sz="1600" dirty="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S" sz="1100" b="1" dirty="0">
                          <a:solidFill>
                            <a:schemeClr val="tx1"/>
                          </a:solidFill>
                          <a:latin typeface="Arial"/>
                          <a:ea typeface="Times New Roman"/>
                          <a:cs typeface="Times New Roman"/>
                        </a:rPr>
                        <a:t>7.3</a:t>
                      </a:r>
                      <a:endParaRPr lang="es-EC" sz="1600" dirty="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r>
            </a:tbl>
          </a:graphicData>
        </a:graphic>
      </p:graphicFrame>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3200" b="1" dirty="0" smtClean="0"/>
              <a:t>SELECCIÓN DE ALTERNATIVA</a:t>
            </a:r>
            <a:endParaRPr lang="es-EC" sz="32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683568" y="2274838"/>
            <a:ext cx="7776864" cy="1569660"/>
          </a:xfrm>
          <a:prstGeom prst="rect">
            <a:avLst/>
          </a:prstGeom>
          <a:noFill/>
        </p:spPr>
        <p:txBody>
          <a:bodyPr wrap="square" rtlCol="0">
            <a:spAutoFit/>
          </a:bodyPr>
          <a:lstStyle/>
          <a:p>
            <a:pPr algn="just"/>
            <a:r>
              <a:rPr lang="es-EC" sz="2400" dirty="0" smtClean="0"/>
              <a:t>De acuerdo a la matriz de evaluación, se ha propuesto llevar a término la idea presentada en la alternativa 2: MOLINO CON ROTOR ESCALONADO, CON 4x3 CUCHILLAS ESCALONADAS MÓVILES Y 2 FIJAS.</a:t>
            </a: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S" sz="3200" b="1" dirty="0" smtClean="0"/>
              <a:t>ANTECEDENTES</a:t>
            </a:r>
            <a:endParaRPr lang="es-EC" sz="3200" b="1" dirty="0"/>
          </a:p>
        </p:txBody>
      </p:sp>
      <p:sp>
        <p:nvSpPr>
          <p:cNvPr id="8" name="7 CuadroTexto"/>
          <p:cNvSpPr txBox="1"/>
          <p:nvPr/>
        </p:nvSpPr>
        <p:spPr>
          <a:xfrm>
            <a:off x="611560" y="1124744"/>
            <a:ext cx="8064896" cy="4278094"/>
          </a:xfrm>
          <a:prstGeom prst="rect">
            <a:avLst/>
          </a:prstGeom>
          <a:noFill/>
        </p:spPr>
        <p:txBody>
          <a:bodyPr wrap="square" rtlCol="0">
            <a:spAutoFit/>
          </a:bodyPr>
          <a:lstStyle/>
          <a:p>
            <a:pPr algn="just">
              <a:buFont typeface="Arial" pitchFamily="34" charset="0"/>
              <a:buChar char="•"/>
            </a:pPr>
            <a:r>
              <a:rPr lang="es-ES" sz="3200" dirty="0" smtClean="0"/>
              <a:t> </a:t>
            </a:r>
            <a:r>
              <a:rPr lang="es-ES" sz="2400" dirty="0" smtClean="0"/>
              <a:t>Apenas </a:t>
            </a:r>
            <a:r>
              <a:rPr lang="es-ES" sz="2400" dirty="0"/>
              <a:t>el 40% de los productos plásticos se </a:t>
            </a:r>
            <a:r>
              <a:rPr lang="es-ES" sz="2400" dirty="0" smtClean="0"/>
              <a:t>recicla </a:t>
            </a:r>
            <a:r>
              <a:rPr lang="es-ES" sz="2400" dirty="0"/>
              <a:t>en el </a:t>
            </a:r>
            <a:r>
              <a:rPr lang="es-ES" sz="2400" dirty="0" smtClean="0"/>
              <a:t>Ecuador.</a:t>
            </a:r>
          </a:p>
          <a:p>
            <a:pPr algn="just">
              <a:buFont typeface="Arial" pitchFamily="34" charset="0"/>
              <a:buChar char="•"/>
            </a:pPr>
            <a:endParaRPr lang="es-ES" sz="2400" dirty="0" smtClean="0"/>
          </a:p>
          <a:p>
            <a:pPr algn="just"/>
            <a:endParaRPr lang="es-ES" sz="2400" dirty="0" smtClean="0"/>
          </a:p>
          <a:p>
            <a:pPr algn="just">
              <a:buFont typeface="Arial" pitchFamily="34" charset="0"/>
              <a:buChar char="•"/>
            </a:pPr>
            <a:r>
              <a:rPr lang="es-ES" sz="2400" dirty="0" smtClean="0"/>
              <a:t> En </a:t>
            </a:r>
            <a:r>
              <a:rPr lang="es-ES" sz="2400" dirty="0"/>
              <a:t>el reciclaje de PET existen unas 50.000 personas, tomando en cuenta desde recogedores hasta fábricas que procesan este material</a:t>
            </a:r>
            <a:r>
              <a:rPr lang="es-ES" sz="2400" dirty="0" smtClean="0"/>
              <a:t>.</a:t>
            </a:r>
          </a:p>
          <a:p>
            <a:pPr algn="just">
              <a:buFont typeface="Arial" pitchFamily="34" charset="0"/>
              <a:buChar char="•"/>
            </a:pPr>
            <a:endParaRPr lang="es-ES" sz="2400" dirty="0" smtClean="0"/>
          </a:p>
          <a:p>
            <a:pPr algn="just">
              <a:buFont typeface="Arial" pitchFamily="34" charset="0"/>
              <a:buChar char="•"/>
            </a:pPr>
            <a:endParaRPr lang="es-ES" sz="2400" dirty="0" smtClean="0"/>
          </a:p>
          <a:p>
            <a:pPr algn="just">
              <a:buFont typeface="Arial" pitchFamily="34" charset="0"/>
              <a:buChar char="•"/>
            </a:pPr>
            <a:r>
              <a:rPr lang="es-ES" sz="2400" dirty="0" smtClean="0"/>
              <a:t> Del total de material reciclado el 53% es de metales ferrosos y apenas el 12,2% pertenece al reciclaje de resinas plásticas</a:t>
            </a:r>
            <a:endParaRPr lang="es-EC" sz="2400" dirty="0"/>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PARÁMETROS DE DISEÑO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683568" y="2613392"/>
            <a:ext cx="7776864" cy="1631216"/>
          </a:xfrm>
          <a:prstGeom prst="rect">
            <a:avLst/>
          </a:prstGeom>
          <a:noFill/>
        </p:spPr>
        <p:txBody>
          <a:bodyPr wrap="square" rtlCol="0">
            <a:spAutoFit/>
          </a:bodyPr>
          <a:lstStyle/>
          <a:p>
            <a:pPr algn="just">
              <a:buFont typeface="Arial" pitchFamily="34" charset="0"/>
              <a:buChar char="•"/>
            </a:pPr>
            <a:r>
              <a:rPr lang="es-EC" dirty="0" smtClean="0"/>
              <a:t> </a:t>
            </a:r>
            <a:r>
              <a:rPr lang="es-EC" sz="2000" dirty="0" smtClean="0"/>
              <a:t>Capacidad de producción de escama de PET.</a:t>
            </a:r>
          </a:p>
          <a:p>
            <a:pPr algn="just">
              <a:buFont typeface="Arial" pitchFamily="34" charset="0"/>
              <a:buChar char="•"/>
            </a:pPr>
            <a:endParaRPr lang="es-EC" sz="2000" dirty="0" smtClean="0"/>
          </a:p>
          <a:p>
            <a:pPr algn="just">
              <a:buFont typeface="Arial" pitchFamily="34" charset="0"/>
              <a:buChar char="•"/>
            </a:pPr>
            <a:r>
              <a:rPr lang="es-EC" sz="2000" dirty="0" smtClean="0"/>
              <a:t> Componentes del molino triturador.</a:t>
            </a:r>
          </a:p>
          <a:p>
            <a:pPr algn="just">
              <a:buFont typeface="Arial" pitchFamily="34" charset="0"/>
              <a:buChar char="•"/>
            </a:pPr>
            <a:endParaRPr lang="es-EC" sz="2000" dirty="0" smtClean="0"/>
          </a:p>
          <a:p>
            <a:pPr algn="just">
              <a:buFont typeface="Arial" pitchFamily="34" charset="0"/>
              <a:buChar char="•"/>
            </a:pPr>
            <a:r>
              <a:rPr lang="es-EC" sz="2000" dirty="0" smtClean="0"/>
              <a:t> Geometría y dimensionamiento.</a:t>
            </a: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FUERZA DE CORTE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836712"/>
            <a:ext cx="5976664" cy="4093428"/>
          </a:xfrm>
          <a:prstGeom prst="rect">
            <a:avLst/>
          </a:prstGeom>
          <a:noFill/>
        </p:spPr>
        <p:txBody>
          <a:bodyPr wrap="square" rtlCol="0">
            <a:spAutoFit/>
          </a:bodyPr>
          <a:lstStyle/>
          <a:p>
            <a:pPr algn="just">
              <a:buFont typeface="Arial" pitchFamily="34" charset="0"/>
              <a:buChar char="•"/>
            </a:pPr>
            <a:r>
              <a:rPr lang="es-EC" dirty="0" smtClean="0"/>
              <a:t> </a:t>
            </a:r>
            <a:r>
              <a:rPr lang="es-EC" sz="2000" dirty="0" smtClean="0"/>
              <a:t>Para producir el efecto de cizallamiento, las cuchillas van a tener una disposición para que sus planos inclinados sean los filos de corte.</a:t>
            </a:r>
          </a:p>
          <a:p>
            <a:pPr algn="just">
              <a:buFont typeface="Arial" pitchFamily="34" charset="0"/>
              <a:buChar char="•"/>
            </a:pPr>
            <a:endParaRPr lang="es-EC" sz="2000" dirty="0" smtClean="0"/>
          </a:p>
          <a:p>
            <a:endParaRPr lang="es-ES" sz="2000" dirty="0" smtClean="0"/>
          </a:p>
          <a:p>
            <a:pPr algn="ctr"/>
            <a:r>
              <a:rPr lang="es-EC" sz="2000" dirty="0" smtClean="0"/>
              <a:t>Espesor del PET</a:t>
            </a:r>
          </a:p>
          <a:p>
            <a:pPr algn="ctr"/>
            <a:endParaRPr lang="es-EC" sz="2000" dirty="0" smtClean="0"/>
          </a:p>
          <a:p>
            <a:pPr algn="ctr"/>
            <a:r>
              <a:rPr lang="es-EC" sz="2000" dirty="0" smtClean="0"/>
              <a:t>Carga de Rotura por tracción.</a:t>
            </a:r>
          </a:p>
          <a:p>
            <a:pPr algn="ctr"/>
            <a:endParaRPr lang="es-EC" sz="2000" dirty="0" smtClean="0"/>
          </a:p>
          <a:p>
            <a:r>
              <a:rPr lang="es-EC" sz="2000" dirty="0" smtClean="0"/>
              <a:t>	Ángulo de abertura entre los filos cortantes.</a:t>
            </a:r>
          </a:p>
          <a:p>
            <a:endParaRPr lang="es-EC" sz="2000" dirty="0" smtClean="0"/>
          </a:p>
          <a:p>
            <a:endParaRPr lang="es-EC" sz="2000" dirty="0" smtClean="0"/>
          </a:p>
          <a:p>
            <a:endParaRPr lang="es-EC" sz="2000" dirty="0" smtClean="0"/>
          </a:p>
        </p:txBody>
      </p:sp>
      <p:pic>
        <p:nvPicPr>
          <p:cNvPr id="9" name="8 Imagen"/>
          <p:cNvPicPr/>
          <p:nvPr/>
        </p:nvPicPr>
        <p:blipFill>
          <a:blip r:embed="rId3" cstate="print"/>
          <a:srcRect/>
          <a:stretch>
            <a:fillRect/>
          </a:stretch>
        </p:blipFill>
        <p:spPr bwMode="auto">
          <a:xfrm>
            <a:off x="6300192" y="1268760"/>
            <a:ext cx="2511499" cy="2385014"/>
          </a:xfrm>
          <a:prstGeom prst="rect">
            <a:avLst/>
          </a:prstGeom>
          <a:noFill/>
          <a:ln w="9525">
            <a:noFill/>
            <a:miter lim="800000"/>
            <a:headEnd/>
            <a:tailEnd/>
          </a:ln>
        </p:spPr>
      </p:pic>
      <p:pic>
        <p:nvPicPr>
          <p:cNvPr id="10" name="9 Imagen"/>
          <p:cNvPicPr/>
          <p:nvPr/>
        </p:nvPicPr>
        <p:blipFill>
          <a:blip r:embed="rId4" cstate="print"/>
          <a:srcRect l="17210" t="62406" r="35113" b="9774"/>
          <a:stretch>
            <a:fillRect/>
          </a:stretch>
        </p:blipFill>
        <p:spPr bwMode="auto">
          <a:xfrm>
            <a:off x="6475821" y="4077072"/>
            <a:ext cx="2160240" cy="720080"/>
          </a:xfrm>
          <a:prstGeom prst="rect">
            <a:avLst/>
          </a:prstGeom>
          <a:noFill/>
          <a:ln w="9525">
            <a:noFill/>
            <a:miter lim="800000"/>
            <a:headEnd/>
            <a:tailEnd/>
          </a:ln>
        </p:spPr>
      </p:pic>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2225" name="Picture 1"/>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3055839" y="2132856"/>
            <a:ext cx="733425" cy="180975"/>
          </a:xfrm>
          <a:prstGeom prst="rect">
            <a:avLst/>
          </a:prstGeom>
          <a:noFill/>
        </p:spPr>
      </p:pic>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2228" name="Picture 4"/>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2870101" y="2852936"/>
            <a:ext cx="1104900" cy="180975"/>
          </a:xfrm>
          <a:prstGeom prst="rect">
            <a:avLst/>
          </a:prstGeom>
          <a:noFill/>
        </p:spPr>
      </p:pic>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2231" name="Picture 7"/>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3108226" y="3392041"/>
            <a:ext cx="628650" cy="180975"/>
          </a:xfrm>
          <a:prstGeom prst="rect">
            <a:avLst/>
          </a:prstGeom>
          <a:noFill/>
        </p:spPr>
      </p:pic>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2234" name="Picture 10"/>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2579588" y="4149080"/>
            <a:ext cx="1733550" cy="485775"/>
          </a:xfrm>
          <a:prstGeom prst="rect">
            <a:avLst/>
          </a:prstGeom>
          <a:noFill/>
        </p:spPr>
      </p:pic>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2237" name="Picture 13"/>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2555776" y="4869160"/>
            <a:ext cx="1781175" cy="266700"/>
          </a:xfrm>
          <a:prstGeom prst="rect">
            <a:avLst/>
          </a:prstGeom>
          <a:noFill/>
        </p:spPr>
      </p:pic>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FUERZA DE IMPACTO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4401205"/>
          </a:xfrm>
          <a:prstGeom prst="rect">
            <a:avLst/>
          </a:prstGeom>
          <a:noFill/>
        </p:spPr>
        <p:txBody>
          <a:bodyPr wrap="square" rtlCol="0">
            <a:spAutoFit/>
          </a:bodyPr>
          <a:lstStyle/>
          <a:p>
            <a:pPr algn="just">
              <a:buFont typeface="Arial" pitchFamily="34" charset="0"/>
              <a:buChar char="•"/>
            </a:pPr>
            <a:r>
              <a:rPr lang="es-EC" sz="2000" dirty="0" smtClean="0"/>
              <a:t> La energía que absorbe el PET por unidad de área, que se utilizo para el cálculo de la fuerza de impacto se lo obtuvo del </a:t>
            </a:r>
            <a:r>
              <a:rPr lang="es-EC" sz="2000" dirty="0" smtClean="0">
                <a:hlinkClick r:id="rId3" action="ppaction://hlinkfile"/>
              </a:rPr>
              <a:t>ensayo de laboratorio</a:t>
            </a:r>
            <a:r>
              <a:rPr lang="es-EC" sz="2000" dirty="0" smtClean="0"/>
              <a:t> realizado.</a:t>
            </a:r>
          </a:p>
          <a:p>
            <a:pPr algn="just">
              <a:buFont typeface="Arial" pitchFamily="34" charset="0"/>
              <a:buChar char="•"/>
            </a:pPr>
            <a:endParaRPr lang="es-EC" sz="2000" dirty="0" smtClean="0"/>
          </a:p>
          <a:p>
            <a:endParaRPr lang="es-ES" sz="2000" dirty="0" smtClean="0"/>
          </a:p>
          <a:p>
            <a:pPr algn="ctr"/>
            <a:r>
              <a:rPr lang="es-EC" sz="2000" dirty="0" smtClean="0"/>
              <a:t>Longitud del material que es cortado por la cuchilla.</a:t>
            </a:r>
          </a:p>
          <a:p>
            <a:pPr algn="ctr"/>
            <a:endParaRPr lang="es-EC" sz="2000" dirty="0" smtClean="0"/>
          </a:p>
          <a:p>
            <a:pPr algn="ctr"/>
            <a:endParaRPr lang="es-EC" sz="2000" dirty="0" smtClean="0"/>
          </a:p>
          <a:p>
            <a:pPr algn="ctr"/>
            <a:r>
              <a:rPr lang="es-EC" sz="2000" dirty="0" smtClean="0"/>
              <a:t>Energía absorbida por unidad de área.</a:t>
            </a:r>
          </a:p>
          <a:p>
            <a:pPr algn="ctr"/>
            <a:endParaRPr lang="es-EC" sz="2000" dirty="0" smtClean="0"/>
          </a:p>
          <a:p>
            <a:r>
              <a:rPr lang="es-EC" sz="2000" dirty="0" smtClean="0"/>
              <a:t>	</a:t>
            </a:r>
          </a:p>
          <a:p>
            <a:endParaRPr lang="es-EC" sz="2000" dirty="0" smtClean="0"/>
          </a:p>
          <a:p>
            <a:endParaRPr lang="es-EC" sz="2000" dirty="0" smtClean="0"/>
          </a:p>
          <a:p>
            <a:endParaRPr lang="es-EC" sz="2000"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5297"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210050" y="2420888"/>
            <a:ext cx="723900" cy="266700"/>
          </a:xfrm>
          <a:prstGeom prst="rect">
            <a:avLst/>
          </a:prstGeom>
          <a:noFill/>
        </p:spPr>
      </p:pic>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5300"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4114800" y="3212976"/>
            <a:ext cx="914400" cy="428625"/>
          </a:xfrm>
          <a:prstGeom prst="rect">
            <a:avLst/>
          </a:prstGeom>
          <a:noFill/>
        </p:spPr>
      </p:pic>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5303"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038600" y="4221088"/>
            <a:ext cx="1066800" cy="266700"/>
          </a:xfrm>
          <a:prstGeom prst="rect">
            <a:avLst/>
          </a:prstGeom>
          <a:noFill/>
        </p:spPr>
      </p:pic>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5306"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4100513" y="4797152"/>
            <a:ext cx="942975" cy="266700"/>
          </a:xfrm>
          <a:prstGeom prst="rect">
            <a:avLst/>
          </a:prstGeom>
          <a:noFill/>
        </p:spPr>
      </p:pic>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FUERZA NORMAL</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862322"/>
          </a:xfrm>
          <a:prstGeom prst="rect">
            <a:avLst/>
          </a:prstGeom>
          <a:noFill/>
        </p:spPr>
        <p:txBody>
          <a:bodyPr wrap="square" rtlCol="0">
            <a:spAutoFit/>
          </a:bodyPr>
          <a:lstStyle/>
          <a:p>
            <a:pPr algn="just">
              <a:buFont typeface="Arial" pitchFamily="34" charset="0"/>
              <a:buChar char="•"/>
            </a:pPr>
            <a:endParaRPr lang="es-EC" dirty="0" smtClean="0"/>
          </a:p>
          <a:p>
            <a:endParaRPr lang="es-EC" dirty="0" smtClean="0"/>
          </a:p>
          <a:p>
            <a:r>
              <a:rPr lang="es-EC" dirty="0" smtClean="0"/>
              <a:t>Alto de material de arrastre			           Espesor de la punta de la cuchilla			</a:t>
            </a:r>
          </a:p>
          <a:p>
            <a:r>
              <a:rPr lang="es-EC" dirty="0" smtClean="0"/>
              <a:t>Holgura entre cuchilla y criba				 Área de desplazamiento</a:t>
            </a:r>
          </a:p>
          <a:p>
            <a:endParaRPr lang="es-EC" dirty="0" smtClean="0"/>
          </a:p>
          <a:p>
            <a:r>
              <a:rPr lang="es-EC" dirty="0" smtClean="0"/>
              <a:t>Desplazamiento del material				Módulo de Young del PET</a:t>
            </a:r>
          </a:p>
          <a:p>
            <a:r>
              <a:rPr lang="es-EC" dirty="0" smtClean="0"/>
              <a:t>						</a:t>
            </a:r>
          </a:p>
          <a:p>
            <a:r>
              <a:rPr lang="es-EC" dirty="0" smtClean="0"/>
              <a:t>       Longitud de la cuchilla</a:t>
            </a:r>
          </a:p>
          <a:p>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6321"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1054249" y="1527448"/>
            <a:ext cx="1381125" cy="266700"/>
          </a:xfrm>
          <a:prstGeom prst="rect">
            <a:avLst/>
          </a:prstGeom>
          <a:noFill/>
        </p:spPr>
      </p:pic>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6324"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078061" y="2103512"/>
            <a:ext cx="1333500" cy="266700"/>
          </a:xfrm>
          <a:prstGeom prst="rect">
            <a:avLst/>
          </a:prstGeom>
          <a:noFill/>
        </p:spPr>
      </p:pic>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6332" name="Picture 12"/>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501799" y="2679576"/>
            <a:ext cx="2486025" cy="266700"/>
          </a:xfrm>
          <a:prstGeom prst="rect">
            <a:avLst/>
          </a:prstGeom>
          <a:noFill/>
        </p:spPr>
      </p:pic>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6335" name="Picture 15"/>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1292374" y="3234308"/>
            <a:ext cx="904875" cy="266700"/>
          </a:xfrm>
          <a:prstGeom prst="rect">
            <a:avLst/>
          </a:prstGeom>
          <a:noFill/>
        </p:spPr>
      </p:pic>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6338" name="Picture 18"/>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6497935" y="1578124"/>
            <a:ext cx="1200150" cy="266700"/>
          </a:xfrm>
          <a:prstGeom prst="rect">
            <a:avLst/>
          </a:prstGeom>
          <a:noFill/>
        </p:spPr>
      </p:pic>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6340" name="Picture 20"/>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6012160" y="2082180"/>
            <a:ext cx="2171700" cy="266700"/>
          </a:xfrm>
          <a:prstGeom prst="rect">
            <a:avLst/>
          </a:prstGeom>
          <a:noFill/>
        </p:spPr>
      </p:pic>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6343" name="Picture 23"/>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6507460" y="2679576"/>
            <a:ext cx="1181100" cy="266700"/>
          </a:xfrm>
          <a:prstGeom prst="rect">
            <a:avLst/>
          </a:prstGeom>
          <a:noFill/>
        </p:spPr>
      </p:pic>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6345" name="Picture 25"/>
          <p:cNvPicPr>
            <a:picLocks noChangeAspect="1" noChangeArrowheads="1"/>
          </p:cNvPicPr>
          <p:nvPr/>
        </p:nvPicPr>
        <p:blipFill>
          <a:blip r:embed="rId10" cstate="print">
            <a:clrChange>
              <a:clrFrom>
                <a:srgbClr val="FFFFFF"/>
              </a:clrFrom>
              <a:clrTo>
                <a:srgbClr val="FFFFFF">
                  <a:alpha val="0"/>
                </a:srgbClr>
              </a:clrTo>
            </a:clrChange>
          </a:blip>
          <a:srcRect/>
          <a:stretch>
            <a:fillRect/>
          </a:stretch>
        </p:blipFill>
        <p:spPr bwMode="auto">
          <a:xfrm>
            <a:off x="3295650" y="4149080"/>
            <a:ext cx="2552700" cy="447675"/>
          </a:xfrm>
          <a:prstGeom prst="rect">
            <a:avLst/>
          </a:prstGeom>
          <a:noFill/>
        </p:spPr>
      </p:pic>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FUERZA DE ARRASTRE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3477875"/>
          </a:xfrm>
          <a:prstGeom prst="rect">
            <a:avLst/>
          </a:prstGeom>
          <a:noFill/>
        </p:spPr>
        <p:txBody>
          <a:bodyPr wrap="square" rtlCol="0">
            <a:spAutoFit/>
          </a:bodyPr>
          <a:lstStyle/>
          <a:p>
            <a:pPr algn="just"/>
            <a:endParaRPr lang="es-EC" sz="2000" dirty="0" smtClean="0"/>
          </a:p>
          <a:p>
            <a:pPr algn="just">
              <a:buFont typeface="Arial" pitchFamily="34" charset="0"/>
              <a:buChar char="•"/>
            </a:pPr>
            <a:r>
              <a:rPr lang="es-EC" sz="2000" dirty="0" smtClean="0"/>
              <a:t> </a:t>
            </a:r>
            <a:r>
              <a:rPr lang="es-EC" dirty="0" smtClean="0"/>
              <a:t>La fuerza de arrastre será la que se debe aplicar por las cuchillas móviles, para llevar el PET procesado y no procesado por la criba.</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endParaRPr lang="es-EC" dirty="0" smtClean="0"/>
          </a:p>
          <a:p>
            <a:endParaRPr lang="es-ES" dirty="0" smtClean="0"/>
          </a:p>
          <a:p>
            <a:pPr algn="ctr"/>
            <a:r>
              <a:rPr lang="es-EC" dirty="0" smtClean="0"/>
              <a:t>Coeficiente de rozamiento dinámico del PET sobre el acero</a:t>
            </a:r>
          </a:p>
          <a:p>
            <a:pPr algn="ctr"/>
            <a:endParaRPr lang="es-EC" dirty="0" smtClean="0"/>
          </a:p>
          <a:p>
            <a:pPr algn="ctr"/>
            <a:endParaRPr lang="es-EC" dirty="0" smtClean="0"/>
          </a:p>
          <a:p>
            <a:pPr algn="ctr"/>
            <a:r>
              <a:rPr lang="es-EC" dirty="0" smtClean="0"/>
              <a:t>Fuerza de arrastre</a:t>
            </a:r>
          </a:p>
          <a:p>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25"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4329113" y="2852936"/>
            <a:ext cx="485775" cy="266700"/>
          </a:xfrm>
          <a:prstGeom prst="rect">
            <a:avLst/>
          </a:prstGeom>
          <a:noFill/>
        </p:spPr>
      </p:pic>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31" name="Picture 7"/>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3609975" y="3645024"/>
            <a:ext cx="1924050" cy="266700"/>
          </a:xfrm>
          <a:prstGeom prst="rect">
            <a:avLst/>
          </a:prstGeom>
          <a:noFill/>
        </p:spPr>
      </p:pic>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FUERZA RESULTANTE DE LA FUERZA DE ARRASTRE Y NORMAL</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3170099"/>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r>
              <a:rPr lang="es-EC" dirty="0" smtClean="0"/>
              <a:t>Fuerza resultante</a:t>
            </a:r>
          </a:p>
          <a:p>
            <a:pPr algn="ctr"/>
            <a:endParaRPr lang="es-EC" dirty="0" smtClean="0"/>
          </a:p>
          <a:p>
            <a:pPr algn="ctr"/>
            <a:endParaRPr lang="es-EC" dirty="0" smtClean="0"/>
          </a:p>
          <a:p>
            <a:pPr algn="ctr"/>
            <a:r>
              <a:rPr lang="es-EC" dirty="0" smtClean="0"/>
              <a:t>Ángulo formado entre la fuerza de arrastre y normal</a:t>
            </a: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8369"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367088" y="2802260"/>
            <a:ext cx="2409825" cy="314325"/>
          </a:xfrm>
          <a:prstGeom prst="rect">
            <a:avLst/>
          </a:prstGeom>
          <a:noFill/>
        </p:spPr>
      </p:pic>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8372"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295775" y="3666356"/>
            <a:ext cx="552450" cy="266700"/>
          </a:xfrm>
          <a:prstGeom prst="rect">
            <a:avLst/>
          </a:prstGeom>
          <a:noFill/>
        </p:spPr>
      </p:pic>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FUERZAS QUE ACTÚAN EN LA CÁMARA DE CORTE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55" name="54 Imagen"/>
          <p:cNvPicPr/>
          <p:nvPr/>
        </p:nvPicPr>
        <p:blipFill>
          <a:blip r:embed="rId3" cstate="print"/>
          <a:srcRect/>
          <a:stretch>
            <a:fillRect/>
          </a:stretch>
        </p:blipFill>
        <p:spPr bwMode="auto">
          <a:xfrm>
            <a:off x="2394000" y="1700808"/>
            <a:ext cx="4356000" cy="37800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ANÁLISIS DE FUERZAS DEL PRIMER CONJUNTO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4" name="53 CuadroTexto"/>
          <p:cNvSpPr txBox="1"/>
          <p:nvPr/>
        </p:nvSpPr>
        <p:spPr>
          <a:xfrm>
            <a:off x="251520" y="1340768"/>
            <a:ext cx="8568952" cy="1815882"/>
          </a:xfrm>
          <a:prstGeom prst="rect">
            <a:avLst/>
          </a:prstGeom>
          <a:noFill/>
        </p:spPr>
        <p:txBody>
          <a:bodyPr wrap="square" rtlCol="0">
            <a:spAutoFit/>
          </a:bodyPr>
          <a:lstStyle/>
          <a:p>
            <a:pPr algn="just">
              <a:buFont typeface="Arial" pitchFamily="34" charset="0"/>
              <a:buChar char="•"/>
            </a:pPr>
            <a:r>
              <a:rPr lang="es-EC" sz="1400" dirty="0" smtClean="0"/>
              <a:t> CUCHILLA 2</a:t>
            </a:r>
          </a:p>
          <a:p>
            <a:pPr algn="just">
              <a:buFont typeface="Arial" pitchFamily="34" charset="0"/>
              <a:buChar char="•"/>
            </a:pPr>
            <a:endParaRPr lang="es-EC" sz="1400" dirty="0" smtClean="0"/>
          </a:p>
          <a:p>
            <a:pPr algn="just">
              <a:buFont typeface="Arial" pitchFamily="34" charset="0"/>
              <a:buChar char="•"/>
            </a:pPr>
            <a:endParaRPr lang="es-EC" sz="1400" dirty="0" smtClean="0"/>
          </a:p>
          <a:p>
            <a:pPr algn="just">
              <a:buFont typeface="Arial" pitchFamily="34" charset="0"/>
              <a:buChar char="•"/>
            </a:pPr>
            <a:endParaRPr lang="es-EC" sz="1400" dirty="0" smtClean="0"/>
          </a:p>
          <a:p>
            <a:pPr algn="just">
              <a:buFont typeface="Arial" pitchFamily="34" charset="0"/>
              <a:buChar char="•"/>
            </a:pPr>
            <a:endParaRPr lang="es-EC" sz="1400" dirty="0" smtClean="0"/>
          </a:p>
          <a:p>
            <a:pPr algn="just">
              <a:buFont typeface="Arial" pitchFamily="34" charset="0"/>
              <a:buChar char="•"/>
            </a:pPr>
            <a:endParaRPr lang="es-EC" sz="1400" dirty="0" smtClean="0"/>
          </a:p>
          <a:p>
            <a:pPr algn="just"/>
            <a:endParaRPr lang="es-EC" sz="1400" dirty="0" smtClean="0"/>
          </a:p>
          <a:p>
            <a:pPr algn="just">
              <a:buFont typeface="Arial" pitchFamily="34" charset="0"/>
              <a:buChar char="•"/>
            </a:pPr>
            <a:r>
              <a:rPr lang="es-EC" sz="1400" dirty="0" smtClean="0"/>
              <a:t> CUCHILLA 3</a:t>
            </a:r>
          </a:p>
        </p:txBody>
      </p:sp>
      <p:pic>
        <p:nvPicPr>
          <p:cNvPr id="56" name="55 Imagen"/>
          <p:cNvPicPr/>
          <p:nvPr/>
        </p:nvPicPr>
        <p:blipFill>
          <a:blip r:embed="rId3" cstate="print"/>
          <a:srcRect/>
          <a:stretch>
            <a:fillRect/>
          </a:stretch>
        </p:blipFill>
        <p:spPr bwMode="auto">
          <a:xfrm>
            <a:off x="4860032" y="1340768"/>
            <a:ext cx="3168352" cy="2664296"/>
          </a:xfrm>
          <a:prstGeom prst="rect">
            <a:avLst/>
          </a:prstGeom>
          <a:noFill/>
          <a:ln w="9525">
            <a:noFill/>
            <a:miter lim="800000"/>
            <a:headEnd/>
            <a:tailEnd/>
          </a:ln>
        </p:spPr>
      </p:pic>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9393"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683568" y="1772816"/>
            <a:ext cx="628650" cy="266700"/>
          </a:xfrm>
          <a:prstGeom prst="rect">
            <a:avLst/>
          </a:prstGeom>
          <a:noFill/>
        </p:spPr>
      </p:pic>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9396"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683568" y="2132856"/>
            <a:ext cx="1981200" cy="266700"/>
          </a:xfrm>
          <a:prstGeom prst="rect">
            <a:avLst/>
          </a:prstGeom>
          <a:noFill/>
        </p:spPr>
      </p:pic>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9399"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683568" y="2564904"/>
            <a:ext cx="1885950" cy="266700"/>
          </a:xfrm>
          <a:prstGeom prst="rect">
            <a:avLst/>
          </a:prstGeom>
          <a:noFill/>
        </p:spPr>
      </p:pic>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9402"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755576" y="3140968"/>
            <a:ext cx="628650" cy="266700"/>
          </a:xfrm>
          <a:prstGeom prst="rect">
            <a:avLst/>
          </a:prstGeom>
          <a:noFill/>
        </p:spPr>
      </p:pic>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9405" name="Picture 13"/>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755576" y="3501008"/>
            <a:ext cx="1895475" cy="266700"/>
          </a:xfrm>
          <a:prstGeom prst="rect">
            <a:avLst/>
          </a:prstGeom>
          <a:noFill/>
        </p:spPr>
      </p:pic>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9408" name="Picture 16"/>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755576" y="3933056"/>
            <a:ext cx="1962150" cy="266700"/>
          </a:xfrm>
          <a:prstGeom prst="rect">
            <a:avLst/>
          </a:prstGeom>
          <a:noFill/>
        </p:spPr>
      </p:pic>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4" name="73 CuadroTexto"/>
          <p:cNvSpPr txBox="1"/>
          <p:nvPr/>
        </p:nvSpPr>
        <p:spPr>
          <a:xfrm>
            <a:off x="251520" y="4365104"/>
            <a:ext cx="2952328" cy="369332"/>
          </a:xfrm>
          <a:prstGeom prst="rect">
            <a:avLst/>
          </a:prstGeom>
          <a:noFill/>
        </p:spPr>
        <p:txBody>
          <a:bodyPr wrap="square" rtlCol="0">
            <a:spAutoFit/>
          </a:bodyPr>
          <a:lstStyle/>
          <a:p>
            <a:pPr>
              <a:buFont typeface="Arial" pitchFamily="34" charset="0"/>
              <a:buChar char="•"/>
            </a:pPr>
            <a:r>
              <a:rPr lang="es-EC" dirty="0" smtClean="0"/>
              <a:t> Sumatoria en el eje Y.</a:t>
            </a:r>
            <a:endParaRPr lang="es-EC" dirty="0"/>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9411" name="Picture 19"/>
          <p:cNvPicPr>
            <a:picLocks noChangeAspect="1" noChangeArrowheads="1"/>
          </p:cNvPicPr>
          <p:nvPr/>
        </p:nvPicPr>
        <p:blipFill>
          <a:blip r:embed="rId10" cstate="print">
            <a:clrChange>
              <a:clrFrom>
                <a:srgbClr val="FFFFFF"/>
              </a:clrFrom>
              <a:clrTo>
                <a:srgbClr val="FFFFFF">
                  <a:alpha val="0"/>
                </a:srgbClr>
              </a:clrTo>
            </a:clrChange>
          </a:blip>
          <a:srcRect/>
          <a:stretch>
            <a:fillRect/>
          </a:stretch>
        </p:blipFill>
        <p:spPr bwMode="auto">
          <a:xfrm>
            <a:off x="755576" y="4869160"/>
            <a:ext cx="2381250" cy="266700"/>
          </a:xfrm>
          <a:prstGeom prst="rect">
            <a:avLst/>
          </a:prstGeom>
          <a:noFill/>
        </p:spPr>
      </p:pic>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77 CuadroTexto"/>
          <p:cNvSpPr txBox="1"/>
          <p:nvPr/>
        </p:nvSpPr>
        <p:spPr>
          <a:xfrm>
            <a:off x="4788024" y="4365104"/>
            <a:ext cx="3888432" cy="369332"/>
          </a:xfrm>
          <a:prstGeom prst="rect">
            <a:avLst/>
          </a:prstGeom>
          <a:noFill/>
        </p:spPr>
        <p:txBody>
          <a:bodyPr wrap="square" rtlCol="0">
            <a:spAutoFit/>
          </a:bodyPr>
          <a:lstStyle/>
          <a:p>
            <a:pPr>
              <a:buFont typeface="Arial" pitchFamily="34" charset="0"/>
              <a:buChar char="•"/>
            </a:pPr>
            <a:r>
              <a:rPr lang="es-EC" dirty="0" smtClean="0"/>
              <a:t> Sumatoria en el eje X.</a:t>
            </a:r>
            <a:endParaRPr lang="es-EC" dirty="0"/>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59414" name="Picture 22"/>
          <p:cNvPicPr>
            <a:picLocks noChangeAspect="1" noChangeArrowheads="1"/>
          </p:cNvPicPr>
          <p:nvPr/>
        </p:nvPicPr>
        <p:blipFill>
          <a:blip r:embed="rId11" cstate="print">
            <a:clrChange>
              <a:clrFrom>
                <a:srgbClr val="FFFFFF"/>
              </a:clrFrom>
              <a:clrTo>
                <a:srgbClr val="FFFFFF">
                  <a:alpha val="0"/>
                </a:srgbClr>
              </a:clrTo>
            </a:clrChange>
          </a:blip>
          <a:srcRect/>
          <a:stretch>
            <a:fillRect/>
          </a:stretch>
        </p:blipFill>
        <p:spPr bwMode="auto">
          <a:xfrm>
            <a:off x="5364088" y="4797152"/>
            <a:ext cx="2400300" cy="266700"/>
          </a:xfrm>
          <a:prstGeom prst="rect">
            <a:avLst/>
          </a:prstGeom>
          <a:noFill/>
        </p:spPr>
      </p:pic>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ANÁLISIS DE FUERZAS DEL SEGUNDO CONJUNTO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4" name="53 CuadroTexto"/>
          <p:cNvSpPr txBox="1"/>
          <p:nvPr/>
        </p:nvSpPr>
        <p:spPr>
          <a:xfrm>
            <a:off x="251520" y="1340768"/>
            <a:ext cx="8568952" cy="1815882"/>
          </a:xfrm>
          <a:prstGeom prst="rect">
            <a:avLst/>
          </a:prstGeom>
          <a:noFill/>
        </p:spPr>
        <p:txBody>
          <a:bodyPr wrap="square" rtlCol="0">
            <a:spAutoFit/>
          </a:bodyPr>
          <a:lstStyle/>
          <a:p>
            <a:pPr algn="just">
              <a:buFont typeface="Arial" pitchFamily="34" charset="0"/>
              <a:buChar char="•"/>
            </a:pPr>
            <a:r>
              <a:rPr lang="es-EC" sz="1400" dirty="0" smtClean="0"/>
              <a:t> CUCHILLA 4</a:t>
            </a:r>
          </a:p>
          <a:p>
            <a:pPr algn="just">
              <a:buFont typeface="Arial" pitchFamily="34" charset="0"/>
              <a:buChar char="•"/>
            </a:pPr>
            <a:endParaRPr lang="es-EC" sz="1400" dirty="0" smtClean="0"/>
          </a:p>
          <a:p>
            <a:pPr algn="just">
              <a:buFont typeface="Arial" pitchFamily="34" charset="0"/>
              <a:buChar char="•"/>
            </a:pPr>
            <a:endParaRPr lang="es-EC" sz="1400" dirty="0" smtClean="0"/>
          </a:p>
          <a:p>
            <a:pPr algn="just">
              <a:buFont typeface="Arial" pitchFamily="34" charset="0"/>
              <a:buChar char="•"/>
            </a:pPr>
            <a:endParaRPr lang="es-EC" sz="1400" dirty="0" smtClean="0"/>
          </a:p>
          <a:p>
            <a:pPr algn="just">
              <a:buFont typeface="Arial" pitchFamily="34" charset="0"/>
              <a:buChar char="•"/>
            </a:pPr>
            <a:endParaRPr lang="es-EC" sz="1400" dirty="0" smtClean="0"/>
          </a:p>
          <a:p>
            <a:pPr algn="just">
              <a:buFont typeface="Arial" pitchFamily="34" charset="0"/>
              <a:buChar char="•"/>
            </a:pPr>
            <a:endParaRPr lang="es-EC" sz="1400" dirty="0" smtClean="0"/>
          </a:p>
          <a:p>
            <a:pPr algn="just"/>
            <a:endParaRPr lang="es-EC" sz="1400" dirty="0" smtClean="0"/>
          </a:p>
          <a:p>
            <a:pPr algn="just">
              <a:buFont typeface="Arial" pitchFamily="34" charset="0"/>
              <a:buChar char="•"/>
            </a:pPr>
            <a:r>
              <a:rPr lang="es-EC" sz="1400" dirty="0" smtClean="0"/>
              <a:t> CUCHILLA 5</a:t>
            </a: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4" name="73 CuadroTexto"/>
          <p:cNvSpPr txBox="1"/>
          <p:nvPr/>
        </p:nvSpPr>
        <p:spPr>
          <a:xfrm>
            <a:off x="251520" y="4365104"/>
            <a:ext cx="2952328" cy="369332"/>
          </a:xfrm>
          <a:prstGeom prst="rect">
            <a:avLst/>
          </a:prstGeom>
          <a:noFill/>
        </p:spPr>
        <p:txBody>
          <a:bodyPr wrap="square" rtlCol="0">
            <a:spAutoFit/>
          </a:bodyPr>
          <a:lstStyle/>
          <a:p>
            <a:pPr>
              <a:buFont typeface="Arial" pitchFamily="34" charset="0"/>
              <a:buChar char="•"/>
            </a:pPr>
            <a:r>
              <a:rPr lang="es-EC" dirty="0" smtClean="0"/>
              <a:t> Sumatoria en el eje Y.</a:t>
            </a:r>
            <a:endParaRPr lang="es-EC" dirty="0"/>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77 CuadroTexto"/>
          <p:cNvSpPr txBox="1"/>
          <p:nvPr/>
        </p:nvSpPr>
        <p:spPr>
          <a:xfrm>
            <a:off x="4788024" y="4365104"/>
            <a:ext cx="3888432" cy="369332"/>
          </a:xfrm>
          <a:prstGeom prst="rect">
            <a:avLst/>
          </a:prstGeom>
          <a:noFill/>
        </p:spPr>
        <p:txBody>
          <a:bodyPr wrap="square" rtlCol="0">
            <a:spAutoFit/>
          </a:bodyPr>
          <a:lstStyle/>
          <a:p>
            <a:pPr>
              <a:buFont typeface="Arial" pitchFamily="34" charset="0"/>
              <a:buChar char="•"/>
            </a:pPr>
            <a:r>
              <a:rPr lang="es-EC" dirty="0" smtClean="0"/>
              <a:t> Sumatoria en el eje X.</a:t>
            </a:r>
            <a:endParaRPr lang="es-EC" dirty="0"/>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81" name="80 Imagen"/>
          <p:cNvPicPr/>
          <p:nvPr/>
        </p:nvPicPr>
        <p:blipFill>
          <a:blip r:embed="rId3" cstate="print"/>
          <a:srcRect/>
          <a:stretch>
            <a:fillRect/>
          </a:stretch>
        </p:blipFill>
        <p:spPr bwMode="auto">
          <a:xfrm>
            <a:off x="5004048" y="1341064"/>
            <a:ext cx="3168000" cy="2664000"/>
          </a:xfrm>
          <a:prstGeom prst="rect">
            <a:avLst/>
          </a:prstGeom>
          <a:noFill/>
          <a:ln w="9525">
            <a:noFill/>
            <a:miter lim="800000"/>
            <a:headEnd/>
            <a:tailEnd/>
          </a:ln>
        </p:spPr>
      </p:pic>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1441"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611560" y="1700808"/>
            <a:ext cx="552450" cy="266700"/>
          </a:xfrm>
          <a:prstGeom prst="rect">
            <a:avLst/>
          </a:prstGeom>
          <a:noFill/>
        </p:spPr>
      </p:pic>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1444"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611560" y="2060848"/>
            <a:ext cx="1981200" cy="266700"/>
          </a:xfrm>
          <a:prstGeom prst="rect">
            <a:avLst/>
          </a:prstGeom>
          <a:noFill/>
        </p:spPr>
      </p:pic>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1447"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611560" y="2420888"/>
            <a:ext cx="1962150" cy="266700"/>
          </a:xfrm>
          <a:prstGeom prst="rect">
            <a:avLst/>
          </a:prstGeom>
          <a:noFill/>
        </p:spPr>
      </p:pic>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1450"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611560" y="3212976"/>
            <a:ext cx="628650" cy="266700"/>
          </a:xfrm>
          <a:prstGeom prst="rect">
            <a:avLst/>
          </a:prstGeom>
          <a:noFill/>
        </p:spPr>
      </p:pic>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1453" name="Picture 13"/>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611560" y="3573016"/>
            <a:ext cx="1981200" cy="266700"/>
          </a:xfrm>
          <a:prstGeom prst="rect">
            <a:avLst/>
          </a:prstGeom>
          <a:noFill/>
        </p:spPr>
      </p:pic>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1456" name="Picture 16"/>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611560" y="4005064"/>
            <a:ext cx="1962150" cy="266700"/>
          </a:xfrm>
          <a:prstGeom prst="rect">
            <a:avLst/>
          </a:prstGeom>
          <a:noFill/>
        </p:spPr>
      </p:pic>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1459" name="Picture 19"/>
          <p:cNvPicPr>
            <a:picLocks noChangeAspect="1" noChangeArrowheads="1"/>
          </p:cNvPicPr>
          <p:nvPr/>
        </p:nvPicPr>
        <p:blipFill>
          <a:blip r:embed="rId10" cstate="print">
            <a:clrChange>
              <a:clrFrom>
                <a:srgbClr val="FFFFFF"/>
              </a:clrFrom>
              <a:clrTo>
                <a:srgbClr val="FFFFFF">
                  <a:alpha val="0"/>
                </a:srgbClr>
              </a:clrTo>
            </a:clrChange>
          </a:blip>
          <a:srcRect/>
          <a:stretch>
            <a:fillRect/>
          </a:stretch>
        </p:blipFill>
        <p:spPr bwMode="auto">
          <a:xfrm>
            <a:off x="611560" y="4869160"/>
            <a:ext cx="2381250" cy="266700"/>
          </a:xfrm>
          <a:prstGeom prst="rect">
            <a:avLst/>
          </a:prstGeom>
          <a:noFill/>
        </p:spPr>
      </p:pic>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1462" name="Picture 22"/>
          <p:cNvPicPr>
            <a:picLocks noChangeAspect="1" noChangeArrowheads="1"/>
          </p:cNvPicPr>
          <p:nvPr/>
        </p:nvPicPr>
        <p:blipFill>
          <a:blip r:embed="rId11" cstate="print">
            <a:clrChange>
              <a:clrFrom>
                <a:srgbClr val="FFFFFF"/>
              </a:clrFrom>
              <a:clrTo>
                <a:srgbClr val="FFFFFF">
                  <a:alpha val="0"/>
                </a:srgbClr>
              </a:clrTo>
            </a:clrChange>
          </a:blip>
          <a:srcRect/>
          <a:stretch>
            <a:fillRect/>
          </a:stretch>
        </p:blipFill>
        <p:spPr bwMode="auto">
          <a:xfrm>
            <a:off x="5224611" y="4818484"/>
            <a:ext cx="2371725" cy="266700"/>
          </a:xfrm>
          <a:prstGeom prst="rect">
            <a:avLst/>
          </a:prstGeom>
          <a:noFill/>
        </p:spPr>
      </p:pic>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ANÁLISIS DE FUERZAS DEL TERCER CONJUNTO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4" name="53 CuadroTexto"/>
          <p:cNvSpPr txBox="1"/>
          <p:nvPr/>
        </p:nvSpPr>
        <p:spPr>
          <a:xfrm>
            <a:off x="251520" y="1340768"/>
            <a:ext cx="8568952" cy="1815882"/>
          </a:xfrm>
          <a:prstGeom prst="rect">
            <a:avLst/>
          </a:prstGeom>
          <a:noFill/>
        </p:spPr>
        <p:txBody>
          <a:bodyPr wrap="square" rtlCol="0">
            <a:spAutoFit/>
          </a:bodyPr>
          <a:lstStyle/>
          <a:p>
            <a:pPr algn="just">
              <a:buFont typeface="Arial" pitchFamily="34" charset="0"/>
              <a:buChar char="•"/>
            </a:pPr>
            <a:r>
              <a:rPr lang="es-EC" sz="1400" dirty="0" smtClean="0"/>
              <a:t> Ftotal</a:t>
            </a:r>
          </a:p>
          <a:p>
            <a:pPr algn="just">
              <a:buFont typeface="Arial" pitchFamily="34" charset="0"/>
              <a:buChar char="•"/>
            </a:pPr>
            <a:endParaRPr lang="es-EC" sz="1400" dirty="0" smtClean="0"/>
          </a:p>
          <a:p>
            <a:pPr algn="just">
              <a:buFont typeface="Arial" pitchFamily="34" charset="0"/>
              <a:buChar char="•"/>
            </a:pPr>
            <a:endParaRPr lang="es-EC" sz="1400" dirty="0" smtClean="0"/>
          </a:p>
          <a:p>
            <a:pPr algn="just">
              <a:buFont typeface="Arial" pitchFamily="34" charset="0"/>
              <a:buChar char="•"/>
            </a:pPr>
            <a:endParaRPr lang="es-EC" sz="1400" dirty="0" smtClean="0"/>
          </a:p>
          <a:p>
            <a:pPr algn="just">
              <a:buFont typeface="Arial" pitchFamily="34" charset="0"/>
              <a:buChar char="•"/>
            </a:pPr>
            <a:endParaRPr lang="es-EC" sz="1400" dirty="0" smtClean="0"/>
          </a:p>
          <a:p>
            <a:pPr algn="just">
              <a:buFont typeface="Arial" pitchFamily="34" charset="0"/>
              <a:buChar char="•"/>
            </a:pPr>
            <a:endParaRPr lang="es-EC" sz="1400" dirty="0" smtClean="0"/>
          </a:p>
          <a:p>
            <a:pPr algn="just"/>
            <a:endParaRPr lang="es-EC" sz="1400" dirty="0" smtClean="0"/>
          </a:p>
          <a:p>
            <a:pPr algn="just">
              <a:buFont typeface="Arial" pitchFamily="34" charset="0"/>
              <a:buChar char="•"/>
            </a:pPr>
            <a:r>
              <a:rPr lang="es-EC" sz="1400" dirty="0" smtClean="0"/>
              <a:t> CUCHILLA 1</a:t>
            </a: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4" name="73 CuadroTexto"/>
          <p:cNvSpPr txBox="1"/>
          <p:nvPr/>
        </p:nvSpPr>
        <p:spPr>
          <a:xfrm>
            <a:off x="251520" y="4365104"/>
            <a:ext cx="2952328" cy="369332"/>
          </a:xfrm>
          <a:prstGeom prst="rect">
            <a:avLst/>
          </a:prstGeom>
          <a:noFill/>
        </p:spPr>
        <p:txBody>
          <a:bodyPr wrap="square" rtlCol="0">
            <a:spAutoFit/>
          </a:bodyPr>
          <a:lstStyle/>
          <a:p>
            <a:pPr>
              <a:buFont typeface="Arial" pitchFamily="34" charset="0"/>
              <a:buChar char="•"/>
            </a:pPr>
            <a:r>
              <a:rPr lang="es-EC" dirty="0" smtClean="0"/>
              <a:t> Sumatoria en el eje Y.</a:t>
            </a:r>
            <a:endParaRPr lang="es-EC" dirty="0"/>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77 CuadroTexto"/>
          <p:cNvSpPr txBox="1"/>
          <p:nvPr/>
        </p:nvSpPr>
        <p:spPr>
          <a:xfrm>
            <a:off x="4788024" y="4365104"/>
            <a:ext cx="3888432" cy="369332"/>
          </a:xfrm>
          <a:prstGeom prst="rect">
            <a:avLst/>
          </a:prstGeom>
          <a:noFill/>
        </p:spPr>
        <p:txBody>
          <a:bodyPr wrap="square" rtlCol="0">
            <a:spAutoFit/>
          </a:bodyPr>
          <a:lstStyle/>
          <a:p>
            <a:pPr>
              <a:buFont typeface="Arial" pitchFamily="34" charset="0"/>
              <a:buChar char="•"/>
            </a:pPr>
            <a:r>
              <a:rPr lang="es-EC" dirty="0" smtClean="0"/>
              <a:t> Sumatoria en el eje X.</a:t>
            </a:r>
            <a:endParaRPr lang="es-EC" dirty="0"/>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97" name="96 Imagen"/>
          <p:cNvPicPr/>
          <p:nvPr/>
        </p:nvPicPr>
        <p:blipFill>
          <a:blip r:embed="rId3" cstate="print"/>
          <a:srcRect/>
          <a:stretch>
            <a:fillRect/>
          </a:stretch>
        </p:blipFill>
        <p:spPr bwMode="auto">
          <a:xfrm>
            <a:off x="5004048" y="1268760"/>
            <a:ext cx="3168000" cy="2664000"/>
          </a:xfrm>
          <a:prstGeom prst="rect">
            <a:avLst/>
          </a:prstGeom>
          <a:noFill/>
          <a:ln w="9525">
            <a:noFill/>
            <a:miter lim="800000"/>
            <a:headEnd/>
            <a:tailEnd/>
          </a:ln>
        </p:spPr>
      </p:pic>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2465"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611560" y="2060848"/>
            <a:ext cx="2000250" cy="266700"/>
          </a:xfrm>
          <a:prstGeom prst="rect">
            <a:avLst/>
          </a:prstGeom>
          <a:noFill/>
        </p:spPr>
      </p:pic>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2468"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683568" y="3284984"/>
            <a:ext cx="628650" cy="266700"/>
          </a:xfrm>
          <a:prstGeom prst="rect">
            <a:avLst/>
          </a:prstGeom>
          <a:noFill/>
        </p:spPr>
      </p:pic>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2471"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683568" y="3573016"/>
            <a:ext cx="1981200" cy="266700"/>
          </a:xfrm>
          <a:prstGeom prst="rect">
            <a:avLst/>
          </a:prstGeom>
          <a:noFill/>
        </p:spPr>
      </p:pic>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2474"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683568" y="3933056"/>
            <a:ext cx="1962150" cy="266700"/>
          </a:xfrm>
          <a:prstGeom prst="rect">
            <a:avLst/>
          </a:prstGeom>
          <a:noFill/>
        </p:spPr>
      </p:pic>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2477" name="Picture 13"/>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683568" y="4869160"/>
            <a:ext cx="3076575" cy="266700"/>
          </a:xfrm>
          <a:prstGeom prst="rect">
            <a:avLst/>
          </a:prstGeom>
          <a:noFill/>
        </p:spPr>
      </p:pic>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2480" name="Picture 16"/>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5220072" y="4869160"/>
            <a:ext cx="1924050" cy="266700"/>
          </a:xfrm>
          <a:prstGeom prst="rect">
            <a:avLst/>
          </a:prstGeom>
          <a:noFill/>
        </p:spPr>
      </p:pic>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S" sz="3200" b="1" dirty="0" smtClean="0"/>
              <a:t>ANTECEDENTES</a:t>
            </a:r>
            <a:endParaRPr lang="es-EC" sz="3200" b="1" dirty="0"/>
          </a:p>
        </p:txBody>
      </p:sp>
      <p:sp>
        <p:nvSpPr>
          <p:cNvPr id="8" name="7 CuadroTexto"/>
          <p:cNvSpPr txBox="1"/>
          <p:nvPr/>
        </p:nvSpPr>
        <p:spPr>
          <a:xfrm>
            <a:off x="611560" y="1423804"/>
            <a:ext cx="8064896" cy="3231654"/>
          </a:xfrm>
          <a:prstGeom prst="rect">
            <a:avLst/>
          </a:prstGeom>
          <a:noFill/>
        </p:spPr>
        <p:txBody>
          <a:bodyPr wrap="square" rtlCol="0">
            <a:spAutoFit/>
          </a:bodyPr>
          <a:lstStyle/>
          <a:p>
            <a:pPr algn="just"/>
            <a:endParaRPr lang="es-ES" sz="3600" dirty="0" smtClean="0"/>
          </a:p>
          <a:p>
            <a:pPr algn="just">
              <a:buFont typeface="Arial" pitchFamily="34" charset="0"/>
              <a:buChar char="•"/>
            </a:pPr>
            <a:r>
              <a:rPr lang="es-ES" sz="2400" dirty="0" smtClean="0"/>
              <a:t> La diferencia en los precios del material virgen comparado con el del reciclado es un impedimento para dedicarse al reciclaje de PET.</a:t>
            </a:r>
          </a:p>
          <a:p>
            <a:pPr algn="just">
              <a:buFont typeface="Arial" pitchFamily="34" charset="0"/>
              <a:buChar char="•"/>
            </a:pPr>
            <a:endParaRPr lang="es-ES" sz="2400" dirty="0" smtClean="0"/>
          </a:p>
          <a:p>
            <a:pPr algn="just">
              <a:buFont typeface="Arial" pitchFamily="34" charset="0"/>
              <a:buChar char="•"/>
            </a:pPr>
            <a:r>
              <a:rPr lang="es-ES" sz="2400" dirty="0" smtClean="0"/>
              <a:t> Sí se llega a incrementar solo un 1% del reciclaje habrá un ahorro de 4 millones de dólares en la importación de materia prima.</a:t>
            </a: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ANÁLISIS DE FUERZAS QUE ACTÚAN SOBRE 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4" name="73 CuadroTexto"/>
          <p:cNvSpPr txBox="1"/>
          <p:nvPr/>
        </p:nvSpPr>
        <p:spPr>
          <a:xfrm>
            <a:off x="323528" y="3212976"/>
            <a:ext cx="2952328" cy="369332"/>
          </a:xfrm>
          <a:prstGeom prst="rect">
            <a:avLst/>
          </a:prstGeom>
          <a:noFill/>
        </p:spPr>
        <p:txBody>
          <a:bodyPr wrap="square" rtlCol="0">
            <a:spAutoFit/>
          </a:bodyPr>
          <a:lstStyle/>
          <a:p>
            <a:pPr>
              <a:buFont typeface="Arial" pitchFamily="34" charset="0"/>
              <a:buChar char="•"/>
            </a:pPr>
            <a:r>
              <a:rPr lang="es-EC" dirty="0" smtClean="0"/>
              <a:t> Disco portacuchillas 1</a:t>
            </a:r>
            <a:endParaRPr lang="es-EC" dirty="0"/>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77 CuadroTexto"/>
          <p:cNvSpPr txBox="1"/>
          <p:nvPr/>
        </p:nvSpPr>
        <p:spPr>
          <a:xfrm>
            <a:off x="4644008" y="908720"/>
            <a:ext cx="3888432" cy="3416320"/>
          </a:xfrm>
          <a:prstGeom prst="rect">
            <a:avLst/>
          </a:prstGeom>
          <a:noFill/>
        </p:spPr>
        <p:txBody>
          <a:bodyPr wrap="square" rtlCol="0">
            <a:spAutoFit/>
          </a:bodyPr>
          <a:lstStyle/>
          <a:p>
            <a:pPr>
              <a:buFont typeface="Arial" pitchFamily="34" charset="0"/>
              <a:buChar char="•"/>
            </a:pPr>
            <a:r>
              <a:rPr lang="es-EC" dirty="0" smtClean="0"/>
              <a:t> Discos portacuchillas 2 y 3</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Discos portacuchillas 4 y 5</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Disco portacuchillas 6</a:t>
            </a:r>
            <a:endParaRPr lang="es-EC" dirty="0"/>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107" name="106 Imagen"/>
          <p:cNvPicPr/>
          <p:nvPr/>
        </p:nvPicPr>
        <p:blipFill>
          <a:blip r:embed="rId3" cstate="print"/>
          <a:srcRect/>
          <a:stretch>
            <a:fillRect/>
          </a:stretch>
        </p:blipFill>
        <p:spPr bwMode="auto">
          <a:xfrm>
            <a:off x="251520" y="1052736"/>
            <a:ext cx="4073236" cy="1817136"/>
          </a:xfrm>
          <a:prstGeom prst="rect">
            <a:avLst/>
          </a:prstGeom>
          <a:noFill/>
          <a:ln w="9525">
            <a:noFill/>
            <a:miter lim="800000"/>
            <a:headEnd/>
            <a:tailEnd/>
          </a:ln>
        </p:spPr>
      </p:pic>
      <p:sp>
        <p:nvSpPr>
          <p:cNvPr id="645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4513"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539552" y="3789040"/>
            <a:ext cx="2181225" cy="438150"/>
          </a:xfrm>
          <a:prstGeom prst="rect">
            <a:avLst/>
          </a:prstGeom>
          <a:noFill/>
        </p:spPr>
      </p:pic>
      <p:sp>
        <p:nvSpPr>
          <p:cNvPr id="64515"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45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4516"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539552" y="4437112"/>
            <a:ext cx="2286000" cy="438150"/>
          </a:xfrm>
          <a:prstGeom prst="rect">
            <a:avLst/>
          </a:prstGeom>
          <a:noFill/>
        </p:spPr>
      </p:pic>
      <p:sp>
        <p:nvSpPr>
          <p:cNvPr id="6451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452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4519"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932040" y="1412776"/>
            <a:ext cx="3114675" cy="438150"/>
          </a:xfrm>
          <a:prstGeom prst="rect">
            <a:avLst/>
          </a:prstGeom>
          <a:noFill/>
        </p:spPr>
      </p:pic>
      <p:sp>
        <p:nvSpPr>
          <p:cNvPr id="64521"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452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4522"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4932040" y="1916832"/>
            <a:ext cx="3095625" cy="438150"/>
          </a:xfrm>
          <a:prstGeom prst="rect">
            <a:avLst/>
          </a:prstGeom>
          <a:noFill/>
        </p:spPr>
      </p:pic>
      <p:sp>
        <p:nvSpPr>
          <p:cNvPr id="64524"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452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4525" name="Picture 13"/>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4932040" y="2996952"/>
            <a:ext cx="3114675" cy="438150"/>
          </a:xfrm>
          <a:prstGeom prst="rect">
            <a:avLst/>
          </a:prstGeom>
          <a:noFill/>
        </p:spPr>
      </p:pic>
      <p:sp>
        <p:nvSpPr>
          <p:cNvPr id="64527"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452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4528" name="Picture 16"/>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4932040" y="3429000"/>
            <a:ext cx="3105150" cy="438150"/>
          </a:xfrm>
          <a:prstGeom prst="rect">
            <a:avLst/>
          </a:prstGeom>
          <a:noFill/>
        </p:spPr>
      </p:pic>
      <p:sp>
        <p:nvSpPr>
          <p:cNvPr id="64530"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453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4531" name="Picture 19"/>
          <p:cNvPicPr>
            <a:picLocks noChangeAspect="1" noChangeArrowheads="1"/>
          </p:cNvPicPr>
          <p:nvPr/>
        </p:nvPicPr>
        <p:blipFill>
          <a:blip r:embed="rId10" cstate="print">
            <a:clrChange>
              <a:clrFrom>
                <a:srgbClr val="FFFFFF"/>
              </a:clrFrom>
              <a:clrTo>
                <a:srgbClr val="FFFFFF">
                  <a:alpha val="0"/>
                </a:srgbClr>
              </a:clrTo>
            </a:clrChange>
          </a:blip>
          <a:srcRect/>
          <a:stretch>
            <a:fillRect/>
          </a:stretch>
        </p:blipFill>
        <p:spPr bwMode="auto">
          <a:xfrm>
            <a:off x="4932040" y="4365104"/>
            <a:ext cx="2181225" cy="438150"/>
          </a:xfrm>
          <a:prstGeom prst="rect">
            <a:avLst/>
          </a:prstGeom>
          <a:noFill/>
        </p:spPr>
      </p:pic>
      <p:sp>
        <p:nvSpPr>
          <p:cNvPr id="64533"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453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4534" name="Picture 22"/>
          <p:cNvPicPr>
            <a:picLocks noChangeAspect="1" noChangeArrowheads="1"/>
          </p:cNvPicPr>
          <p:nvPr/>
        </p:nvPicPr>
        <p:blipFill>
          <a:blip r:embed="rId11" cstate="print">
            <a:clrChange>
              <a:clrFrom>
                <a:srgbClr val="FFFFFF"/>
              </a:clrFrom>
              <a:clrTo>
                <a:srgbClr val="FFFFFF">
                  <a:alpha val="0"/>
                </a:srgbClr>
              </a:clrTo>
            </a:clrChange>
          </a:blip>
          <a:srcRect/>
          <a:stretch>
            <a:fillRect/>
          </a:stretch>
        </p:blipFill>
        <p:spPr bwMode="auto">
          <a:xfrm>
            <a:off x="4932040" y="4863058"/>
            <a:ext cx="2257425" cy="438150"/>
          </a:xfrm>
          <a:prstGeom prst="rect">
            <a:avLst/>
          </a:prstGeom>
          <a:noFill/>
        </p:spPr>
      </p:pic>
      <p:sp>
        <p:nvSpPr>
          <p:cNvPr id="64536"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ANÁLISIS DEL TORQUE QUE ACTÚA EN EL PRIMER CONJUNTO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4" name="73 CuadroTexto"/>
          <p:cNvSpPr txBox="1"/>
          <p:nvPr/>
        </p:nvSpPr>
        <p:spPr>
          <a:xfrm>
            <a:off x="4788024" y="4242420"/>
            <a:ext cx="2952328" cy="369332"/>
          </a:xfrm>
          <a:prstGeom prst="rect">
            <a:avLst/>
          </a:prstGeom>
          <a:noFill/>
        </p:spPr>
        <p:txBody>
          <a:bodyPr wrap="square" rtlCol="0">
            <a:spAutoFit/>
          </a:bodyPr>
          <a:lstStyle/>
          <a:p>
            <a:pPr>
              <a:buFont typeface="Arial" pitchFamily="34" charset="0"/>
              <a:buChar char="•"/>
            </a:pPr>
            <a:r>
              <a:rPr lang="es-EC" dirty="0" smtClean="0"/>
              <a:t> Total conjunto</a:t>
            </a:r>
            <a:endParaRPr lang="es-EC" dirty="0"/>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77 CuadroTexto"/>
          <p:cNvSpPr txBox="1"/>
          <p:nvPr/>
        </p:nvSpPr>
        <p:spPr>
          <a:xfrm>
            <a:off x="323528" y="1268760"/>
            <a:ext cx="3888432" cy="4247317"/>
          </a:xfrm>
          <a:prstGeom prst="rect">
            <a:avLst/>
          </a:prstGeom>
          <a:noFill/>
        </p:spPr>
        <p:txBody>
          <a:bodyPr wrap="square" rtlCol="0">
            <a:spAutoFit/>
          </a:bodyPr>
          <a:lstStyle/>
          <a:p>
            <a:pPr>
              <a:buFont typeface="Arial" pitchFamily="34" charset="0"/>
              <a:buChar char="•"/>
            </a:pPr>
            <a:r>
              <a:rPr lang="es-EC" dirty="0" smtClean="0"/>
              <a:t> CUCHILLA 2</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CUCHILLA 3</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132" name="131 Imagen"/>
          <p:cNvPicPr/>
          <p:nvPr/>
        </p:nvPicPr>
        <p:blipFill>
          <a:blip r:embed="rId3" cstate="print"/>
          <a:srcRect/>
          <a:stretch>
            <a:fillRect/>
          </a:stretch>
        </p:blipFill>
        <p:spPr bwMode="auto">
          <a:xfrm>
            <a:off x="5148064" y="1196752"/>
            <a:ext cx="3168000" cy="2664000"/>
          </a:xfrm>
          <a:prstGeom prst="rect">
            <a:avLst/>
          </a:prstGeom>
          <a:noFill/>
          <a:ln w="9525">
            <a:noFill/>
            <a:miter lim="800000"/>
            <a:headEnd/>
            <a:tailEnd/>
          </a:ln>
        </p:spPr>
      </p:pic>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3513" name="Picture 25"/>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683568" y="1772816"/>
            <a:ext cx="1104900" cy="266700"/>
          </a:xfrm>
          <a:prstGeom prst="rect">
            <a:avLst/>
          </a:prstGeom>
          <a:noFill/>
        </p:spPr>
      </p:pic>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3516" name="Picture 28"/>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683568" y="2060848"/>
            <a:ext cx="2085975" cy="428625"/>
          </a:xfrm>
          <a:prstGeom prst="rect">
            <a:avLst/>
          </a:prstGeom>
          <a:noFill/>
        </p:spPr>
      </p:pic>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3519" name="Picture 31"/>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683568" y="2492896"/>
            <a:ext cx="904875" cy="266700"/>
          </a:xfrm>
          <a:prstGeom prst="rect">
            <a:avLst/>
          </a:prstGeom>
          <a:noFill/>
        </p:spPr>
      </p:pic>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3522" name="Picture 34"/>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683568" y="2780928"/>
            <a:ext cx="2095500" cy="428625"/>
          </a:xfrm>
          <a:prstGeom prst="rect">
            <a:avLst/>
          </a:prstGeom>
          <a:noFill/>
        </p:spPr>
      </p:pic>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3525" name="Picture 37"/>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683568" y="3717032"/>
            <a:ext cx="904875" cy="266700"/>
          </a:xfrm>
          <a:prstGeom prst="rect">
            <a:avLst/>
          </a:prstGeom>
          <a:noFill/>
        </p:spPr>
      </p:pic>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3528" name="Picture 40"/>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683568" y="4005064"/>
            <a:ext cx="2085975" cy="428625"/>
          </a:xfrm>
          <a:prstGeom prst="rect">
            <a:avLst/>
          </a:prstGeom>
          <a:noFill/>
        </p:spPr>
      </p:pic>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3531" name="Picture 43"/>
          <p:cNvPicPr>
            <a:picLocks noChangeAspect="1" noChangeArrowheads="1"/>
          </p:cNvPicPr>
          <p:nvPr/>
        </p:nvPicPr>
        <p:blipFill>
          <a:blip r:embed="rId10" cstate="print">
            <a:clrChange>
              <a:clrFrom>
                <a:srgbClr val="FFFFFF"/>
              </a:clrFrom>
              <a:clrTo>
                <a:srgbClr val="FFFFFF">
                  <a:alpha val="0"/>
                </a:srgbClr>
              </a:clrTo>
            </a:clrChange>
          </a:blip>
          <a:srcRect/>
          <a:stretch>
            <a:fillRect/>
          </a:stretch>
        </p:blipFill>
        <p:spPr bwMode="auto">
          <a:xfrm>
            <a:off x="683568" y="4437112"/>
            <a:ext cx="1104900" cy="266700"/>
          </a:xfrm>
          <a:prstGeom prst="rect">
            <a:avLst/>
          </a:prstGeom>
          <a:noFill/>
        </p:spPr>
      </p:pic>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3534" name="Picture 46"/>
          <p:cNvPicPr>
            <a:picLocks noChangeAspect="1" noChangeArrowheads="1"/>
          </p:cNvPicPr>
          <p:nvPr/>
        </p:nvPicPr>
        <p:blipFill>
          <a:blip r:embed="rId11" cstate="print">
            <a:clrChange>
              <a:clrFrom>
                <a:srgbClr val="FFFFFF"/>
              </a:clrFrom>
              <a:clrTo>
                <a:srgbClr val="FFFFFF">
                  <a:alpha val="0"/>
                </a:srgbClr>
              </a:clrTo>
            </a:clrChange>
          </a:blip>
          <a:srcRect/>
          <a:stretch>
            <a:fillRect/>
          </a:stretch>
        </p:blipFill>
        <p:spPr bwMode="auto">
          <a:xfrm>
            <a:off x="683568" y="4725144"/>
            <a:ext cx="2095500" cy="428625"/>
          </a:xfrm>
          <a:prstGeom prst="rect">
            <a:avLst/>
          </a:prstGeom>
          <a:noFill/>
        </p:spPr>
      </p:pic>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3537" name="Picture 49"/>
          <p:cNvPicPr>
            <a:picLocks noChangeAspect="1" noChangeArrowheads="1"/>
          </p:cNvPicPr>
          <p:nvPr/>
        </p:nvPicPr>
        <p:blipFill>
          <a:blip r:embed="rId12" cstate="print">
            <a:clrChange>
              <a:clrFrom>
                <a:srgbClr val="FFFFFF"/>
              </a:clrFrom>
              <a:clrTo>
                <a:srgbClr val="FFFFFF">
                  <a:alpha val="0"/>
                </a:srgbClr>
              </a:clrTo>
            </a:clrChange>
          </a:blip>
          <a:srcRect/>
          <a:stretch>
            <a:fillRect/>
          </a:stretch>
        </p:blipFill>
        <p:spPr bwMode="auto">
          <a:xfrm>
            <a:off x="5176589" y="4746476"/>
            <a:ext cx="3571875" cy="266700"/>
          </a:xfrm>
          <a:prstGeom prst="rect">
            <a:avLst/>
          </a:prstGeom>
          <a:noFill/>
        </p:spPr>
      </p:pic>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ANÁLISIS DEL TORQUE QUE ACTÚA EN EL SEGUNDO CONJUNTO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4" name="73 CuadroTexto"/>
          <p:cNvSpPr txBox="1"/>
          <p:nvPr/>
        </p:nvSpPr>
        <p:spPr>
          <a:xfrm>
            <a:off x="4788024" y="4242420"/>
            <a:ext cx="2952328" cy="369332"/>
          </a:xfrm>
          <a:prstGeom prst="rect">
            <a:avLst/>
          </a:prstGeom>
          <a:noFill/>
        </p:spPr>
        <p:txBody>
          <a:bodyPr wrap="square" rtlCol="0">
            <a:spAutoFit/>
          </a:bodyPr>
          <a:lstStyle/>
          <a:p>
            <a:pPr>
              <a:buFont typeface="Arial" pitchFamily="34" charset="0"/>
              <a:buChar char="•"/>
            </a:pPr>
            <a:r>
              <a:rPr lang="es-EC" dirty="0" smtClean="0"/>
              <a:t> Total conjunto</a:t>
            </a:r>
            <a:endParaRPr lang="es-EC" dirty="0"/>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77 CuadroTexto"/>
          <p:cNvSpPr txBox="1"/>
          <p:nvPr/>
        </p:nvSpPr>
        <p:spPr>
          <a:xfrm>
            <a:off x="323528" y="1268760"/>
            <a:ext cx="3888432" cy="4247317"/>
          </a:xfrm>
          <a:prstGeom prst="rect">
            <a:avLst/>
          </a:prstGeom>
          <a:noFill/>
        </p:spPr>
        <p:txBody>
          <a:bodyPr wrap="square" rtlCol="0">
            <a:spAutoFit/>
          </a:bodyPr>
          <a:lstStyle/>
          <a:p>
            <a:pPr>
              <a:buFont typeface="Arial" pitchFamily="34" charset="0"/>
              <a:buChar char="•"/>
            </a:pPr>
            <a:r>
              <a:rPr lang="es-EC" dirty="0" smtClean="0"/>
              <a:t> CUCHILLA 4</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CUCHILLA 5</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143" name="142 Imagen"/>
          <p:cNvPicPr/>
          <p:nvPr/>
        </p:nvPicPr>
        <p:blipFill>
          <a:blip r:embed="rId3" cstate="print"/>
          <a:srcRect/>
          <a:stretch>
            <a:fillRect/>
          </a:stretch>
        </p:blipFill>
        <p:spPr bwMode="auto">
          <a:xfrm>
            <a:off x="4860032" y="1124744"/>
            <a:ext cx="3168000" cy="2664000"/>
          </a:xfrm>
          <a:prstGeom prst="rect">
            <a:avLst/>
          </a:prstGeom>
          <a:noFill/>
          <a:ln w="9525">
            <a:noFill/>
            <a:miter lim="800000"/>
            <a:headEnd/>
            <a:tailEnd/>
          </a:ln>
        </p:spPr>
      </p:pic>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25"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683568" y="1700808"/>
            <a:ext cx="904875" cy="266700"/>
          </a:xfrm>
          <a:prstGeom prst="rect">
            <a:avLst/>
          </a:prstGeom>
          <a:noFill/>
        </p:spPr>
      </p:pic>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28"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683568" y="1992263"/>
            <a:ext cx="2000250" cy="428625"/>
          </a:xfrm>
          <a:prstGeom prst="rect">
            <a:avLst/>
          </a:prstGeom>
          <a:noFill/>
        </p:spPr>
      </p:pic>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31"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683568" y="2442220"/>
            <a:ext cx="1104900" cy="266700"/>
          </a:xfrm>
          <a:prstGeom prst="rect">
            <a:avLst/>
          </a:prstGeom>
          <a:noFill/>
        </p:spPr>
      </p:pic>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34"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683568" y="2784351"/>
            <a:ext cx="2095500" cy="428625"/>
          </a:xfrm>
          <a:prstGeom prst="rect">
            <a:avLst/>
          </a:prstGeom>
          <a:noFill/>
        </p:spPr>
      </p:pic>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37" name="Picture 13"/>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755576" y="3645024"/>
            <a:ext cx="1104900" cy="266700"/>
          </a:xfrm>
          <a:prstGeom prst="rect">
            <a:avLst/>
          </a:prstGeom>
          <a:noFill/>
        </p:spPr>
      </p:pic>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40" name="Picture 16"/>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755576" y="3933056"/>
            <a:ext cx="2085975" cy="438150"/>
          </a:xfrm>
          <a:prstGeom prst="rect">
            <a:avLst/>
          </a:prstGeom>
          <a:noFill/>
        </p:spPr>
      </p:pic>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43" name="Picture 19"/>
          <p:cNvPicPr>
            <a:picLocks noChangeAspect="1" noChangeArrowheads="1"/>
          </p:cNvPicPr>
          <p:nvPr/>
        </p:nvPicPr>
        <p:blipFill>
          <a:blip r:embed="rId10" cstate="print">
            <a:clrChange>
              <a:clrFrom>
                <a:srgbClr val="FFFFFF"/>
              </a:clrFrom>
              <a:clrTo>
                <a:srgbClr val="FFFFFF">
                  <a:alpha val="0"/>
                </a:srgbClr>
              </a:clrTo>
            </a:clrChange>
          </a:blip>
          <a:srcRect/>
          <a:stretch>
            <a:fillRect/>
          </a:stretch>
        </p:blipFill>
        <p:spPr bwMode="auto">
          <a:xfrm>
            <a:off x="755576" y="4437112"/>
            <a:ext cx="904875" cy="266700"/>
          </a:xfrm>
          <a:prstGeom prst="rect">
            <a:avLst/>
          </a:prstGeom>
          <a:noFill/>
        </p:spPr>
      </p:pic>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46" name="Picture 22"/>
          <p:cNvPicPr>
            <a:picLocks noChangeAspect="1" noChangeArrowheads="1"/>
          </p:cNvPicPr>
          <p:nvPr/>
        </p:nvPicPr>
        <p:blipFill>
          <a:blip r:embed="rId11" cstate="print">
            <a:clrChange>
              <a:clrFrom>
                <a:srgbClr val="FFFFFF"/>
              </a:clrFrom>
              <a:clrTo>
                <a:srgbClr val="FFFFFF">
                  <a:alpha val="0"/>
                </a:srgbClr>
              </a:clrTo>
            </a:clrChange>
          </a:blip>
          <a:srcRect/>
          <a:stretch>
            <a:fillRect/>
          </a:stretch>
        </p:blipFill>
        <p:spPr bwMode="auto">
          <a:xfrm>
            <a:off x="755576" y="4725144"/>
            <a:ext cx="2019300" cy="438150"/>
          </a:xfrm>
          <a:prstGeom prst="rect">
            <a:avLst/>
          </a:prstGeom>
          <a:noFill/>
        </p:spPr>
      </p:pic>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49" name="Picture 25"/>
          <p:cNvPicPr>
            <a:picLocks noChangeAspect="1" noChangeArrowheads="1"/>
          </p:cNvPicPr>
          <p:nvPr/>
        </p:nvPicPr>
        <p:blipFill>
          <a:blip r:embed="rId12" cstate="print">
            <a:clrChange>
              <a:clrFrom>
                <a:srgbClr val="FFFFFF"/>
              </a:clrFrom>
              <a:clrTo>
                <a:srgbClr val="FFFFFF">
                  <a:alpha val="0"/>
                </a:srgbClr>
              </a:clrTo>
            </a:clrChange>
          </a:blip>
          <a:srcRect/>
          <a:stretch>
            <a:fillRect/>
          </a:stretch>
        </p:blipFill>
        <p:spPr bwMode="auto">
          <a:xfrm>
            <a:off x="5148064" y="4725144"/>
            <a:ext cx="3571875" cy="266700"/>
          </a:xfrm>
          <a:prstGeom prst="rect">
            <a:avLst/>
          </a:prstGeom>
          <a:noFill/>
        </p:spPr>
      </p:pic>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ANÁLISIS DEL TORQUE QUE ACTÚA EN EL TERCER CONJUNTO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4" name="73 CuadroTexto"/>
          <p:cNvSpPr txBox="1"/>
          <p:nvPr/>
        </p:nvSpPr>
        <p:spPr>
          <a:xfrm>
            <a:off x="4788024" y="4242420"/>
            <a:ext cx="2952328" cy="369332"/>
          </a:xfrm>
          <a:prstGeom prst="rect">
            <a:avLst/>
          </a:prstGeom>
          <a:noFill/>
        </p:spPr>
        <p:txBody>
          <a:bodyPr wrap="square" rtlCol="0">
            <a:spAutoFit/>
          </a:bodyPr>
          <a:lstStyle/>
          <a:p>
            <a:pPr>
              <a:buFont typeface="Arial" pitchFamily="34" charset="0"/>
              <a:buChar char="•"/>
            </a:pPr>
            <a:r>
              <a:rPr lang="es-EC" dirty="0" smtClean="0"/>
              <a:t> Total conjunto</a:t>
            </a:r>
            <a:endParaRPr lang="es-EC" dirty="0"/>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77 CuadroTexto"/>
          <p:cNvSpPr txBox="1"/>
          <p:nvPr/>
        </p:nvSpPr>
        <p:spPr>
          <a:xfrm>
            <a:off x="323528" y="1268760"/>
            <a:ext cx="3888432" cy="4247317"/>
          </a:xfrm>
          <a:prstGeom prst="rect">
            <a:avLst/>
          </a:prstGeom>
          <a:noFill/>
        </p:spPr>
        <p:txBody>
          <a:bodyPr wrap="square" rtlCol="0">
            <a:spAutoFit/>
          </a:bodyPr>
          <a:lstStyle/>
          <a:p>
            <a:pPr>
              <a:buFont typeface="Arial" pitchFamily="34" charset="0"/>
              <a:buChar char="•"/>
            </a:pPr>
            <a:r>
              <a:rPr lang="es-EC" dirty="0" smtClean="0"/>
              <a:t> CUCHILLA 1</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Ftotal</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161" name="160 Imagen"/>
          <p:cNvPicPr/>
          <p:nvPr/>
        </p:nvPicPr>
        <p:blipFill>
          <a:blip r:embed="rId3" cstate="print"/>
          <a:srcRect/>
          <a:stretch>
            <a:fillRect/>
          </a:stretch>
        </p:blipFill>
        <p:spPr bwMode="auto">
          <a:xfrm>
            <a:off x="4860032" y="1341064"/>
            <a:ext cx="2916000" cy="2664000"/>
          </a:xfrm>
          <a:prstGeom prst="rect">
            <a:avLst/>
          </a:prstGeom>
          <a:noFill/>
          <a:ln w="9525">
            <a:noFill/>
            <a:miter lim="800000"/>
            <a:headEnd/>
            <a:tailEnd/>
          </a:ln>
        </p:spPr>
      </p:pic>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6561"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683568" y="1941587"/>
            <a:ext cx="828675" cy="266700"/>
          </a:xfrm>
          <a:prstGeom prst="rect">
            <a:avLst/>
          </a:prstGeom>
          <a:noFill/>
        </p:spPr>
      </p:pic>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6564"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683568" y="2352303"/>
            <a:ext cx="2019300" cy="428625"/>
          </a:xfrm>
          <a:prstGeom prst="rect">
            <a:avLst/>
          </a:prstGeom>
          <a:noFill/>
        </p:spPr>
      </p:pic>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6567"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683568" y="3861048"/>
            <a:ext cx="2143125" cy="438150"/>
          </a:xfrm>
          <a:prstGeom prst="rect">
            <a:avLst/>
          </a:prstGeom>
          <a:noFill/>
        </p:spPr>
      </p:pic>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6570"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5148064" y="4725144"/>
            <a:ext cx="2771775" cy="266700"/>
          </a:xfrm>
          <a:prstGeom prst="rect">
            <a:avLst/>
          </a:prstGeom>
          <a:noFill/>
        </p:spPr>
      </p:pic>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ANÁLISIS DEL TORQUE QUE ACTÚA SOBRE 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77 CuadroTexto"/>
          <p:cNvSpPr txBox="1"/>
          <p:nvPr/>
        </p:nvSpPr>
        <p:spPr>
          <a:xfrm>
            <a:off x="539552" y="1268760"/>
            <a:ext cx="3888432" cy="4801314"/>
          </a:xfrm>
          <a:prstGeom prst="rect">
            <a:avLst/>
          </a:prstGeom>
          <a:noFill/>
        </p:spPr>
        <p:txBody>
          <a:bodyPr wrap="square" rtlCol="0">
            <a:spAutoFit/>
          </a:bodyPr>
          <a:lstStyle/>
          <a:p>
            <a:pPr>
              <a:buFont typeface="Arial" pitchFamily="34" charset="0"/>
              <a:buChar char="•"/>
            </a:pPr>
            <a:r>
              <a:rPr lang="es-EC" dirty="0" smtClean="0"/>
              <a:t> Disco portacuchillas 1</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Discos portacuchillas 2 y 3</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Discos portacuchillas 4 y 5</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Disco portacuchillas 6</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7585"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755576" y="1844824"/>
            <a:ext cx="2209800" cy="266700"/>
          </a:xfrm>
          <a:prstGeom prst="rect">
            <a:avLst/>
          </a:prstGeom>
          <a:noFill/>
        </p:spPr>
      </p:pic>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7588"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755576" y="2946276"/>
            <a:ext cx="3057525" cy="266700"/>
          </a:xfrm>
          <a:prstGeom prst="rect">
            <a:avLst/>
          </a:prstGeom>
          <a:noFill/>
        </p:spPr>
      </p:pic>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7591"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755576" y="4005064"/>
            <a:ext cx="3143250" cy="266700"/>
          </a:xfrm>
          <a:prstGeom prst="rect">
            <a:avLst/>
          </a:prstGeom>
          <a:noFill/>
        </p:spPr>
      </p:pic>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7594"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755576" y="5085184"/>
            <a:ext cx="2124075" cy="266700"/>
          </a:xfrm>
          <a:prstGeom prst="rect">
            <a:avLst/>
          </a:prstGeom>
          <a:noFill/>
        </p:spPr>
      </p:pic>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7597" name="Picture 13"/>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4788024" y="3429000"/>
            <a:ext cx="3848100" cy="266700"/>
          </a:xfrm>
          <a:prstGeom prst="rect">
            <a:avLst/>
          </a:prstGeom>
          <a:noFill/>
        </p:spPr>
      </p:pic>
      <p:sp>
        <p:nvSpPr>
          <p:cNvPr id="6759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79" name="178 CuadroTexto"/>
          <p:cNvSpPr txBox="1"/>
          <p:nvPr/>
        </p:nvSpPr>
        <p:spPr>
          <a:xfrm>
            <a:off x="4572000" y="2987660"/>
            <a:ext cx="3888432" cy="369332"/>
          </a:xfrm>
          <a:prstGeom prst="rect">
            <a:avLst/>
          </a:prstGeom>
          <a:noFill/>
        </p:spPr>
        <p:txBody>
          <a:bodyPr wrap="square" rtlCol="0">
            <a:spAutoFit/>
          </a:bodyPr>
          <a:lstStyle/>
          <a:p>
            <a:pPr>
              <a:buFont typeface="Arial" pitchFamily="34" charset="0"/>
              <a:buChar char="•"/>
            </a:pPr>
            <a:r>
              <a:rPr lang="es-EC" dirty="0" smtClean="0"/>
              <a:t> Torque total del sistema</a:t>
            </a:r>
            <a:endParaRPr lang="es-EC" dirty="0"/>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CÁLCULO DE DIÁMETROS DE POLEAS Y VELOCIDAD DE GIRO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77 CuadroTexto"/>
          <p:cNvSpPr txBox="1"/>
          <p:nvPr/>
        </p:nvSpPr>
        <p:spPr>
          <a:xfrm>
            <a:off x="2627784" y="1618922"/>
            <a:ext cx="3888432" cy="3970318"/>
          </a:xfrm>
          <a:prstGeom prst="rect">
            <a:avLst/>
          </a:prstGeom>
          <a:noFill/>
        </p:spPr>
        <p:txBody>
          <a:bodyPr wrap="square" rtlCol="0">
            <a:spAutoFit/>
          </a:bodyPr>
          <a:lstStyle/>
          <a:p>
            <a:pPr>
              <a:buFont typeface="Arial" pitchFamily="34" charset="0"/>
              <a:buChar char="•"/>
            </a:pPr>
            <a:r>
              <a:rPr lang="es-EC" dirty="0" smtClean="0"/>
              <a:t> Velocidad de giro del eje del molino</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Diámetro de la polea conductora</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Diámetro de la polea conducida</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8609"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874021" y="2122978"/>
            <a:ext cx="1028700" cy="266700"/>
          </a:xfrm>
          <a:prstGeom prst="rect">
            <a:avLst/>
          </a:prstGeom>
          <a:noFill/>
        </p:spPr>
      </p:pic>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8612"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183584" y="2483018"/>
            <a:ext cx="409575" cy="266700"/>
          </a:xfrm>
          <a:prstGeom prst="rect">
            <a:avLst/>
          </a:prstGeom>
          <a:noFill/>
        </p:spPr>
      </p:pic>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8615"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3635896" y="2771050"/>
            <a:ext cx="1504950" cy="428625"/>
          </a:xfrm>
          <a:prstGeom prst="rect">
            <a:avLst/>
          </a:prstGeom>
          <a:noFill/>
        </p:spPr>
      </p:pic>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8621" name="Picture 13"/>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3716859" y="4859282"/>
            <a:ext cx="1343025" cy="266700"/>
          </a:xfrm>
          <a:prstGeom prst="rect">
            <a:avLst/>
          </a:prstGeom>
          <a:noFill/>
        </p:spPr>
      </p:pic>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460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46081" name="Picture 1"/>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4286250" y="3933056"/>
            <a:ext cx="571500" cy="190500"/>
          </a:xfrm>
          <a:prstGeom prst="rect">
            <a:avLst/>
          </a:prstGeom>
          <a:noFill/>
        </p:spPr>
      </p:pic>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FUERZAS QUE ACTÚAN EN LA ZONA DE LA POLEA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77 CuadroTexto"/>
          <p:cNvSpPr txBox="1"/>
          <p:nvPr/>
        </p:nvSpPr>
        <p:spPr>
          <a:xfrm>
            <a:off x="611560" y="3053859"/>
            <a:ext cx="3888432" cy="2031325"/>
          </a:xfrm>
          <a:prstGeom prst="rect">
            <a:avLst/>
          </a:prstGeom>
          <a:noFill/>
        </p:spPr>
        <p:txBody>
          <a:bodyPr wrap="square" rtlCol="0">
            <a:spAutoFit/>
          </a:bodyPr>
          <a:lstStyle/>
          <a:p>
            <a:pPr>
              <a:buFont typeface="Arial" pitchFamily="34" charset="0"/>
              <a:buChar char="•"/>
            </a:pPr>
            <a:r>
              <a:rPr lang="es-EC" dirty="0" smtClean="0"/>
              <a:t> Torque en polea del eje</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Fuerza del lado flojo</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Fuerza del lado tenso</a:t>
            </a: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181" name="180 Imagen"/>
          <p:cNvPicPr/>
          <p:nvPr/>
        </p:nvPicPr>
        <p:blipFill>
          <a:blip r:embed="rId3" cstate="print"/>
          <a:srcRect/>
          <a:stretch>
            <a:fillRect/>
          </a:stretch>
        </p:blipFill>
        <p:spPr bwMode="auto">
          <a:xfrm>
            <a:off x="1971358" y="1268760"/>
            <a:ext cx="5201285" cy="1828800"/>
          </a:xfrm>
          <a:prstGeom prst="rect">
            <a:avLst/>
          </a:prstGeom>
          <a:noFill/>
          <a:ln w="9525">
            <a:noFill/>
            <a:miter lim="800000"/>
            <a:headEnd/>
            <a:tailEnd/>
          </a:ln>
        </p:spPr>
      </p:pic>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9633"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971600" y="3501008"/>
            <a:ext cx="1266825" cy="266700"/>
          </a:xfrm>
          <a:prstGeom prst="rect">
            <a:avLst/>
          </a:prstGeom>
          <a:noFill/>
        </p:spPr>
      </p:pic>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9636"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971600" y="4271764"/>
            <a:ext cx="1571625" cy="428625"/>
          </a:xfrm>
          <a:prstGeom prst="rect">
            <a:avLst/>
          </a:prstGeom>
          <a:noFill/>
        </p:spPr>
      </p:pic>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9639"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971600" y="5229200"/>
            <a:ext cx="1666875" cy="266700"/>
          </a:xfrm>
          <a:prstGeom prst="rect">
            <a:avLst/>
          </a:prstGeom>
          <a:noFill/>
        </p:spPr>
      </p:pic>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69642"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5148064" y="3573016"/>
            <a:ext cx="1819275" cy="266700"/>
          </a:xfrm>
          <a:prstGeom prst="rect">
            <a:avLst/>
          </a:prstGeom>
          <a:noFill/>
        </p:spPr>
      </p:pic>
      <p:sp>
        <p:nvSpPr>
          <p:cNvPr id="194" name="193 CuadroTexto"/>
          <p:cNvSpPr txBox="1"/>
          <p:nvPr/>
        </p:nvSpPr>
        <p:spPr>
          <a:xfrm>
            <a:off x="4860032" y="3140968"/>
            <a:ext cx="3888432" cy="2031325"/>
          </a:xfrm>
          <a:prstGeom prst="rect">
            <a:avLst/>
          </a:prstGeom>
          <a:noFill/>
        </p:spPr>
        <p:txBody>
          <a:bodyPr wrap="square" rtlCol="0">
            <a:spAutoFit/>
          </a:bodyPr>
          <a:lstStyle/>
          <a:p>
            <a:pPr>
              <a:buFont typeface="Arial" pitchFamily="34" charset="0"/>
              <a:buChar char="•"/>
            </a:pPr>
            <a:r>
              <a:rPr lang="es-EC" dirty="0" smtClean="0"/>
              <a:t> Fuerza resultante que actúa en el eje</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Fuerza en el eje X</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Fuerza en el eje Y</a:t>
            </a: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9645" name="Picture 13"/>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5148064" y="4437112"/>
            <a:ext cx="1924050" cy="266700"/>
          </a:xfrm>
          <a:prstGeom prst="rect">
            <a:avLst/>
          </a:prstGeom>
          <a:noFill/>
        </p:spPr>
      </p:pic>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69648" name="Picture 16"/>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5148064" y="5229200"/>
            <a:ext cx="2305050" cy="266700"/>
          </a:xfrm>
          <a:prstGeom prst="rect">
            <a:avLst/>
          </a:prstGeom>
          <a:noFill/>
        </p:spPr>
      </p:pic>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CÁLCULO DE LA POTENCIA DEL SISTEMA Y SELECCIÓN DEL MOTOR ELÉCTRICO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8" name="77 CuadroTexto"/>
          <p:cNvSpPr txBox="1"/>
          <p:nvPr/>
        </p:nvSpPr>
        <p:spPr>
          <a:xfrm>
            <a:off x="611560" y="3053859"/>
            <a:ext cx="3888432" cy="2031325"/>
          </a:xfrm>
          <a:prstGeom prst="rect">
            <a:avLst/>
          </a:prstGeom>
          <a:noFill/>
        </p:spPr>
        <p:txBody>
          <a:bodyPr wrap="square" rtlCol="0">
            <a:spAutoFit/>
          </a:bodyPr>
          <a:lstStyle/>
          <a:p>
            <a:pPr>
              <a:buFont typeface="Arial" pitchFamily="34" charset="0"/>
              <a:buChar char="•"/>
            </a:pPr>
            <a:r>
              <a:rPr lang="es-EC" dirty="0" smtClean="0"/>
              <a:t> Torque en motor eléctrico</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Potencia</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Rendimiento del motor eléctrico</a:t>
            </a: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181" name="180 Imagen"/>
          <p:cNvPicPr/>
          <p:nvPr/>
        </p:nvPicPr>
        <p:blipFill>
          <a:blip r:embed="rId3" cstate="print"/>
          <a:srcRect/>
          <a:stretch>
            <a:fillRect/>
          </a:stretch>
        </p:blipFill>
        <p:spPr bwMode="auto">
          <a:xfrm>
            <a:off x="1971358" y="1268760"/>
            <a:ext cx="5201285" cy="1828800"/>
          </a:xfrm>
          <a:prstGeom prst="rect">
            <a:avLst/>
          </a:prstGeom>
          <a:noFill/>
          <a:ln w="9525">
            <a:noFill/>
            <a:miter lim="800000"/>
            <a:headEnd/>
            <a:tailEnd/>
          </a:ln>
        </p:spPr>
      </p:pic>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0657"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899592" y="3429000"/>
            <a:ext cx="2505075" cy="438150"/>
          </a:xfrm>
          <a:prstGeom prst="rect">
            <a:avLst/>
          </a:prstGeom>
          <a:noFill/>
        </p:spPr>
      </p:pic>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0660"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899592" y="4365104"/>
            <a:ext cx="1743075" cy="266700"/>
          </a:xfrm>
          <a:prstGeom prst="rect">
            <a:avLst/>
          </a:prstGeom>
          <a:noFill/>
        </p:spPr>
      </p:pic>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0663"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899592" y="5085184"/>
            <a:ext cx="1076325" cy="266700"/>
          </a:xfrm>
          <a:prstGeom prst="rect">
            <a:avLst/>
          </a:prstGeom>
          <a:noFill/>
        </p:spPr>
      </p:pic>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 name="204 CuadroTexto"/>
          <p:cNvSpPr txBox="1"/>
          <p:nvPr/>
        </p:nvSpPr>
        <p:spPr>
          <a:xfrm>
            <a:off x="4644008" y="3801814"/>
            <a:ext cx="4104456" cy="923330"/>
          </a:xfrm>
          <a:prstGeom prst="rect">
            <a:avLst/>
          </a:prstGeom>
          <a:noFill/>
        </p:spPr>
        <p:txBody>
          <a:bodyPr wrap="square" rtlCol="0">
            <a:spAutoFit/>
          </a:bodyPr>
          <a:lstStyle/>
          <a:p>
            <a:pPr>
              <a:buFont typeface="Arial" pitchFamily="34" charset="0"/>
              <a:buChar char="•"/>
            </a:pPr>
            <a:r>
              <a:rPr lang="es-EC" dirty="0" smtClean="0"/>
              <a:t> Potencia mínima requerida</a:t>
            </a:r>
          </a:p>
          <a:p>
            <a:pPr>
              <a:buFont typeface="Arial" pitchFamily="34" charset="0"/>
              <a:buChar char="•"/>
            </a:pPr>
            <a:endParaRPr lang="es-EC" dirty="0" smtClean="0"/>
          </a:p>
          <a:p>
            <a:pPr>
              <a:buFont typeface="Arial" pitchFamily="34" charset="0"/>
              <a:buChar char="•"/>
            </a:pPr>
            <a:endParaRPr lang="es-EC" dirty="0" smtClean="0"/>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0666"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5004048" y="4233862"/>
            <a:ext cx="1981200" cy="466725"/>
          </a:xfrm>
          <a:prstGeom prst="rect">
            <a:avLst/>
          </a:prstGeom>
          <a:noFill/>
        </p:spPr>
      </p:pic>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SELECCIÓN DEL TIPO DE BANDA</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4 CuadroTexto"/>
          <p:cNvSpPr txBox="1"/>
          <p:nvPr/>
        </p:nvSpPr>
        <p:spPr>
          <a:xfrm>
            <a:off x="323528" y="1188035"/>
            <a:ext cx="8424936" cy="2062103"/>
          </a:xfrm>
          <a:prstGeom prst="rect">
            <a:avLst/>
          </a:prstGeom>
          <a:noFill/>
        </p:spPr>
        <p:txBody>
          <a:bodyPr wrap="square" rtlCol="0">
            <a:spAutoFit/>
          </a:bodyPr>
          <a:lstStyle/>
          <a:p>
            <a:pPr algn="just"/>
            <a:endParaRPr lang="es-EC" sz="2000"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a:p>
            <a:pPr algn="ctr"/>
            <a:endParaRPr lang="es-EC" dirty="0" smtClean="0"/>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 name="204 CuadroTexto"/>
          <p:cNvSpPr txBox="1"/>
          <p:nvPr/>
        </p:nvSpPr>
        <p:spPr>
          <a:xfrm>
            <a:off x="5039544" y="836712"/>
            <a:ext cx="3924944" cy="923330"/>
          </a:xfrm>
          <a:prstGeom prst="rect">
            <a:avLst/>
          </a:prstGeom>
          <a:noFill/>
        </p:spPr>
        <p:txBody>
          <a:bodyPr wrap="square" rtlCol="0">
            <a:spAutoFit/>
          </a:bodyPr>
          <a:lstStyle/>
          <a:p>
            <a:pPr>
              <a:buFont typeface="Arial" pitchFamily="34" charset="0"/>
              <a:buChar char="•"/>
            </a:pPr>
            <a:r>
              <a:rPr lang="es-EC" dirty="0" smtClean="0"/>
              <a:t> Potencia efectiva</a:t>
            </a:r>
          </a:p>
          <a:p>
            <a:pPr>
              <a:buFont typeface="Arial" pitchFamily="34" charset="0"/>
              <a:buChar char="•"/>
            </a:pPr>
            <a:endParaRPr lang="es-EC" dirty="0" smtClean="0"/>
          </a:p>
          <a:p>
            <a:pPr>
              <a:buFont typeface="Arial" pitchFamily="34" charset="0"/>
              <a:buChar char="•"/>
            </a:pPr>
            <a:endParaRPr lang="es-EC" dirty="0" smtClean="0"/>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202" name="201 Imagen"/>
          <p:cNvPicPr/>
          <p:nvPr/>
        </p:nvPicPr>
        <p:blipFill>
          <a:blip r:embed="rId3" cstate="print"/>
          <a:srcRect t="4023" b="2874"/>
          <a:stretch>
            <a:fillRect/>
          </a:stretch>
        </p:blipFill>
        <p:spPr bwMode="auto">
          <a:xfrm>
            <a:off x="107504" y="764704"/>
            <a:ext cx="4896544" cy="5688632"/>
          </a:xfrm>
          <a:prstGeom prst="rect">
            <a:avLst/>
          </a:prstGeom>
          <a:noFill/>
          <a:ln w="9525">
            <a:noFill/>
            <a:miter lim="800000"/>
            <a:headEnd/>
            <a:tailEnd/>
          </a:ln>
        </p:spPr>
      </p:pic>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1681"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5436096" y="1340768"/>
            <a:ext cx="3209925" cy="266700"/>
          </a:xfrm>
          <a:prstGeom prst="rect">
            <a:avLst/>
          </a:prstGeom>
          <a:noFill/>
        </p:spPr>
      </p:pic>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206" name="205 Imagen"/>
          <p:cNvPicPr/>
          <p:nvPr/>
        </p:nvPicPr>
        <p:blipFill>
          <a:blip r:embed="rId5" cstate="print"/>
          <a:srcRect t="15823"/>
          <a:stretch>
            <a:fillRect/>
          </a:stretch>
        </p:blipFill>
        <p:spPr bwMode="auto">
          <a:xfrm>
            <a:off x="5220072" y="1844824"/>
            <a:ext cx="3600400" cy="259228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NÚMERO DE BANDAS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 name="204 CuadroTexto"/>
          <p:cNvSpPr txBox="1"/>
          <p:nvPr/>
        </p:nvSpPr>
        <p:spPr>
          <a:xfrm>
            <a:off x="179512" y="1522115"/>
            <a:ext cx="8712968" cy="1477328"/>
          </a:xfrm>
          <a:prstGeom prst="rect">
            <a:avLst/>
          </a:prstGeom>
          <a:noFill/>
        </p:spPr>
        <p:txBody>
          <a:bodyPr wrap="square" rtlCol="0">
            <a:spAutoFit/>
          </a:bodyPr>
          <a:lstStyle/>
          <a:p>
            <a:pPr>
              <a:buFont typeface="Arial" pitchFamily="34" charset="0"/>
              <a:buChar char="•"/>
            </a:pPr>
            <a:r>
              <a:rPr lang="es-EC" dirty="0" smtClean="0"/>
              <a:t> Del </a:t>
            </a:r>
            <a:r>
              <a:rPr lang="es-EC" dirty="0" smtClean="0">
                <a:hlinkClick r:id="rId3" action="ppaction://hlinkfile"/>
              </a:rPr>
              <a:t>Anexo 3</a:t>
            </a:r>
            <a:r>
              <a:rPr lang="es-EC" dirty="0" smtClean="0"/>
              <a:t> se obtiene cuantos hp por banda.</a:t>
            </a:r>
          </a:p>
          <a:p>
            <a:pPr>
              <a:buFont typeface="Arial" pitchFamily="34" charset="0"/>
              <a:buChar char="•"/>
            </a:pPr>
            <a:endParaRPr lang="es-EC" dirty="0" smtClean="0"/>
          </a:p>
          <a:p>
            <a:pPr>
              <a:buFont typeface="Arial" pitchFamily="34" charset="0"/>
              <a:buChar char="•"/>
            </a:pPr>
            <a:r>
              <a:rPr lang="es-EC" dirty="0" smtClean="0"/>
              <a:t> Del </a:t>
            </a:r>
            <a:r>
              <a:rPr lang="es-EC" dirty="0" smtClean="0">
                <a:hlinkClick r:id="rId4" action="ppaction://hlinkfile"/>
              </a:rPr>
              <a:t>Anexo 4</a:t>
            </a:r>
            <a:r>
              <a:rPr lang="es-EC" dirty="0" smtClean="0"/>
              <a:t> se obtiene el factor de corrección por longitud y arco</a:t>
            </a:r>
          </a:p>
          <a:p>
            <a:pPr>
              <a:buFont typeface="Arial" pitchFamily="34" charset="0"/>
              <a:buChar char="•"/>
            </a:pPr>
            <a:endParaRPr lang="es-EC" dirty="0" smtClean="0"/>
          </a:p>
          <a:p>
            <a:pPr>
              <a:buFont typeface="Arial" pitchFamily="34" charset="0"/>
              <a:buChar char="•"/>
            </a:pPr>
            <a:endParaRPr lang="es-EC" dirty="0" smtClean="0"/>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2707" name="Picture 3"/>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3987949" y="3610347"/>
            <a:ext cx="1295400" cy="266700"/>
          </a:xfrm>
          <a:prstGeom prst="rect">
            <a:avLst/>
          </a:prstGeom>
          <a:noFill/>
        </p:spPr>
      </p:pic>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2710" name="Picture 6"/>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2987824" y="4186411"/>
            <a:ext cx="3295650" cy="266700"/>
          </a:xfrm>
          <a:prstGeom prst="rect">
            <a:avLst/>
          </a:prstGeom>
          <a:noFill/>
        </p:spPr>
      </p:pic>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2713" name="Picture 9"/>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3630762" y="2996952"/>
            <a:ext cx="2009775" cy="266700"/>
          </a:xfrm>
          <a:prstGeom prst="rect">
            <a:avLst/>
          </a:prstGeom>
          <a:noFill/>
        </p:spPr>
      </p:pic>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2716" name="Picture 12"/>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3597424" y="4762475"/>
            <a:ext cx="2076450" cy="466725"/>
          </a:xfrm>
          <a:prstGeom prst="rect">
            <a:avLst/>
          </a:prstGeom>
          <a:noFill/>
        </p:spPr>
      </p:pic>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S" sz="3200" b="1" dirty="0" smtClean="0"/>
              <a:t>DEFINICIÓN DEL PROBLEMA</a:t>
            </a:r>
            <a:endParaRPr lang="es-EC" sz="3200" b="1" dirty="0"/>
          </a:p>
        </p:txBody>
      </p:sp>
      <p:sp>
        <p:nvSpPr>
          <p:cNvPr id="8" name="7 CuadroTexto"/>
          <p:cNvSpPr txBox="1"/>
          <p:nvPr/>
        </p:nvSpPr>
        <p:spPr>
          <a:xfrm>
            <a:off x="611560" y="1052737"/>
            <a:ext cx="8064896" cy="5601533"/>
          </a:xfrm>
          <a:prstGeom prst="rect">
            <a:avLst/>
          </a:prstGeom>
          <a:noFill/>
        </p:spPr>
        <p:txBody>
          <a:bodyPr wrap="square" rtlCol="0">
            <a:spAutoFit/>
          </a:bodyPr>
          <a:lstStyle/>
          <a:p>
            <a:pPr algn="just">
              <a:buFont typeface="Arial" pitchFamily="34" charset="0"/>
              <a:buChar char="•"/>
            </a:pPr>
            <a:r>
              <a:rPr lang="es-ES" sz="2400" dirty="0" smtClean="0"/>
              <a:t> </a:t>
            </a:r>
            <a:r>
              <a:rPr lang="es-ES" sz="2200" dirty="0" smtClean="0"/>
              <a:t>Locación: Cantón Sucre- Manabí</a:t>
            </a:r>
          </a:p>
          <a:p>
            <a:pPr algn="just">
              <a:buFont typeface="Arial" pitchFamily="34" charset="0"/>
              <a:buChar char="•"/>
            </a:pPr>
            <a:endParaRPr lang="es-ES" sz="2200" dirty="0" smtClean="0"/>
          </a:p>
          <a:p>
            <a:pPr algn="just">
              <a:buFont typeface="Arial" pitchFamily="34" charset="0"/>
              <a:buChar char="•"/>
            </a:pPr>
            <a:r>
              <a:rPr lang="es-ES" sz="2200" dirty="0" smtClean="0"/>
              <a:t> Status de reciclaje:</a:t>
            </a:r>
          </a:p>
          <a:p>
            <a:pPr lvl="1" algn="just"/>
            <a:r>
              <a:rPr lang="es-ES" sz="2200" dirty="0" smtClean="0"/>
              <a:t> </a:t>
            </a:r>
          </a:p>
          <a:p>
            <a:pPr lvl="1" algn="just">
              <a:buFont typeface="Arial" pitchFamily="34" charset="0"/>
              <a:buChar char="•"/>
            </a:pPr>
            <a:r>
              <a:rPr lang="es-EC" sz="2200" dirty="0" smtClean="0"/>
              <a:t> No existe el proceso de trituración de botellas (PET).</a:t>
            </a:r>
          </a:p>
          <a:p>
            <a:pPr lvl="1" algn="just">
              <a:buFont typeface="Arial" pitchFamily="34" charset="0"/>
              <a:buChar char="•"/>
            </a:pPr>
            <a:r>
              <a:rPr lang="es-EC" sz="2200" dirty="0" smtClean="0"/>
              <a:t> El poco reciclaje de botellas PET que existe está basado únicamente en la recolección.</a:t>
            </a:r>
          </a:p>
          <a:p>
            <a:pPr lvl="1" algn="just">
              <a:buFont typeface="Arial" pitchFamily="34" charset="0"/>
              <a:buChar char="•"/>
            </a:pPr>
            <a:endParaRPr lang="es-ES" sz="2200" dirty="0" smtClean="0"/>
          </a:p>
          <a:p>
            <a:pPr algn="just">
              <a:buFont typeface="Arial" pitchFamily="34" charset="0"/>
              <a:buChar char="•"/>
            </a:pPr>
            <a:r>
              <a:rPr lang="es-ES" sz="2200" dirty="0" smtClean="0"/>
              <a:t> Posible solución:</a:t>
            </a:r>
          </a:p>
          <a:p>
            <a:pPr lvl="1" algn="just"/>
            <a:r>
              <a:rPr lang="es-EC" sz="2200" dirty="0" smtClean="0"/>
              <a:t> </a:t>
            </a:r>
          </a:p>
          <a:p>
            <a:pPr lvl="1" algn="just">
              <a:buFont typeface="Arial" pitchFamily="34" charset="0"/>
              <a:buChar char="•"/>
            </a:pPr>
            <a:r>
              <a:rPr lang="es-EC" sz="2200" dirty="0" smtClean="0"/>
              <a:t> El diseño, construcción e implementación de un molino triturador de PET es una solución viable a las necesidades de reciclaje y procesamiento de botellas de PET que posee el Cantón Sucre – Manabí.</a:t>
            </a:r>
            <a:endParaRPr lang="es-ES" sz="2200" dirty="0" smtClean="0"/>
          </a:p>
          <a:p>
            <a:pPr algn="just">
              <a:buFont typeface="Arial" pitchFamily="34" charset="0"/>
              <a:buChar char="•"/>
            </a:pPr>
            <a:endParaRPr lang="es-ES" sz="2400" dirty="0" smtClean="0"/>
          </a:p>
          <a:p>
            <a:pPr algn="just">
              <a:buFont typeface="Arial" pitchFamily="34" charset="0"/>
              <a:buChar char="•"/>
            </a:pPr>
            <a:endParaRPr lang="es-ES" sz="2400" dirty="0" smtClean="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DETERMINACIÓN DEL PUNTO CRÍTICO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210" name="209 Imagen"/>
          <p:cNvPicPr/>
          <p:nvPr/>
        </p:nvPicPr>
        <p:blipFill>
          <a:blip r:embed="rId3" cstate="print"/>
          <a:srcRect l="13297" t="7692" r="22337" b="5646"/>
          <a:stretch>
            <a:fillRect/>
          </a:stretch>
        </p:blipFill>
        <p:spPr bwMode="auto">
          <a:xfrm>
            <a:off x="179512" y="1340768"/>
            <a:ext cx="4816751" cy="3636000"/>
          </a:xfrm>
          <a:prstGeom prst="rect">
            <a:avLst/>
          </a:prstGeom>
          <a:noFill/>
          <a:ln w="9525">
            <a:noFill/>
            <a:miter lim="800000"/>
            <a:headEnd/>
            <a:tailEnd/>
          </a:ln>
        </p:spPr>
      </p:pic>
      <p:pic>
        <p:nvPicPr>
          <p:cNvPr id="211" name="210 Imagen"/>
          <p:cNvPicPr/>
          <p:nvPr/>
        </p:nvPicPr>
        <p:blipFill>
          <a:blip r:embed="rId4" cstate="print"/>
          <a:srcRect l="6858" t="45113" r="33905" b="6767"/>
          <a:stretch>
            <a:fillRect/>
          </a:stretch>
        </p:blipFill>
        <p:spPr bwMode="auto">
          <a:xfrm>
            <a:off x="5436096" y="2420888"/>
            <a:ext cx="3323186" cy="1520042"/>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DETERMINACIÓN DEL PUNTO CRÍTICO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7" name="206 CuadroTexto"/>
          <p:cNvSpPr txBox="1"/>
          <p:nvPr/>
        </p:nvSpPr>
        <p:spPr>
          <a:xfrm>
            <a:off x="5328592" y="908720"/>
            <a:ext cx="3419872" cy="4247317"/>
          </a:xfrm>
          <a:prstGeom prst="rect">
            <a:avLst/>
          </a:prstGeom>
          <a:noFill/>
        </p:spPr>
        <p:txBody>
          <a:bodyPr wrap="square" rtlCol="0">
            <a:spAutoFit/>
          </a:bodyPr>
          <a:lstStyle/>
          <a:p>
            <a:pPr>
              <a:buFont typeface="Arial" pitchFamily="34" charset="0"/>
              <a:buChar char="•"/>
            </a:pPr>
            <a:r>
              <a:rPr lang="es-EC" dirty="0" smtClean="0"/>
              <a:t> Diagrama de fuerza cortante y momento flexionante X-Z</a:t>
            </a:r>
          </a:p>
          <a:p>
            <a:endParaRPr lang="es-EC" dirty="0" smtClean="0"/>
          </a:p>
          <a:p>
            <a:r>
              <a:rPr lang="es-EC" dirty="0" smtClean="0"/>
              <a:t>	P1= Fxp</a:t>
            </a:r>
          </a:p>
          <a:p>
            <a:r>
              <a:rPr lang="es-EC" dirty="0" smtClean="0"/>
              <a:t>	P2= Fxtotal1</a:t>
            </a:r>
          </a:p>
          <a:p>
            <a:r>
              <a:rPr lang="es-EC" dirty="0" smtClean="0"/>
              <a:t>	P3= Fxtotal23</a:t>
            </a:r>
          </a:p>
          <a:p>
            <a:r>
              <a:rPr lang="es-EC" dirty="0" smtClean="0"/>
              <a:t>	P4= Fxtotal45</a:t>
            </a:r>
          </a:p>
          <a:p>
            <a:r>
              <a:rPr lang="es-EC" dirty="0" smtClean="0"/>
              <a:t>	P5= Fxtotal6</a:t>
            </a:r>
          </a:p>
          <a:p>
            <a:endParaRPr lang="es-EC" dirty="0" smtClean="0"/>
          </a:p>
          <a:p>
            <a:pPr>
              <a:buFont typeface="Arial" pitchFamily="34" charset="0"/>
              <a:buChar char="•"/>
            </a:pPr>
            <a:r>
              <a:rPr lang="es-EC" dirty="0" smtClean="0"/>
              <a:t> Fuerza en el primer cojinete</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Fuerza en el segundo cojinete</a:t>
            </a:r>
          </a:p>
          <a:p>
            <a:pPr>
              <a:buFont typeface="Arial" pitchFamily="34" charset="0"/>
              <a:buChar char="•"/>
            </a:pPr>
            <a:endParaRPr lang="es-EC" dirty="0" smtClean="0"/>
          </a:p>
        </p:txBody>
      </p:sp>
      <p:pic>
        <p:nvPicPr>
          <p:cNvPr id="208" name="207 Imagen"/>
          <p:cNvPicPr/>
          <p:nvPr/>
        </p:nvPicPr>
        <p:blipFill>
          <a:blip r:embed="rId3" cstate="print"/>
          <a:srcRect/>
          <a:stretch>
            <a:fillRect/>
          </a:stretch>
        </p:blipFill>
        <p:spPr bwMode="auto">
          <a:xfrm>
            <a:off x="467544" y="980728"/>
            <a:ext cx="4500870" cy="5076000"/>
          </a:xfrm>
          <a:prstGeom prst="rect">
            <a:avLst/>
          </a:prstGeom>
          <a:noFill/>
          <a:ln w="9525">
            <a:noFill/>
            <a:miter lim="800000"/>
            <a:headEnd/>
            <a:tailEnd/>
          </a:ln>
        </p:spPr>
      </p:pic>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3729"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6336704" y="3933056"/>
            <a:ext cx="1333500" cy="266700"/>
          </a:xfrm>
          <a:prstGeom prst="rect">
            <a:avLst/>
          </a:prstGeom>
          <a:noFill/>
        </p:spPr>
      </p:pic>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3732"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6385073" y="4962500"/>
            <a:ext cx="1247775" cy="266700"/>
          </a:xfrm>
          <a:prstGeom prst="rect">
            <a:avLst/>
          </a:prstGeom>
          <a:noFill/>
        </p:spPr>
      </p:pic>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DETERMINACIÓN DEL PUNTO CRÍTICO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7" name="206 CuadroTexto"/>
          <p:cNvSpPr txBox="1"/>
          <p:nvPr/>
        </p:nvSpPr>
        <p:spPr>
          <a:xfrm>
            <a:off x="5328592" y="908720"/>
            <a:ext cx="3419872" cy="4247317"/>
          </a:xfrm>
          <a:prstGeom prst="rect">
            <a:avLst/>
          </a:prstGeom>
          <a:noFill/>
        </p:spPr>
        <p:txBody>
          <a:bodyPr wrap="square" rtlCol="0">
            <a:spAutoFit/>
          </a:bodyPr>
          <a:lstStyle/>
          <a:p>
            <a:pPr>
              <a:buFont typeface="Arial" pitchFamily="34" charset="0"/>
              <a:buChar char="•"/>
            </a:pPr>
            <a:r>
              <a:rPr lang="es-EC" dirty="0" smtClean="0"/>
              <a:t> Diagrama de fuerza cortante y momento flexionante Y-Z</a:t>
            </a:r>
          </a:p>
          <a:p>
            <a:endParaRPr lang="es-EC" dirty="0" smtClean="0"/>
          </a:p>
          <a:p>
            <a:r>
              <a:rPr lang="es-EC" dirty="0" smtClean="0"/>
              <a:t>	</a:t>
            </a:r>
            <a:r>
              <a:rPr lang="en-US" dirty="0" smtClean="0"/>
              <a:t>P1= Fyp</a:t>
            </a:r>
            <a:endParaRPr lang="es-EC" dirty="0" smtClean="0"/>
          </a:p>
          <a:p>
            <a:r>
              <a:rPr lang="en-US" dirty="0" smtClean="0"/>
              <a:t>	P2= Fytotal1</a:t>
            </a:r>
            <a:endParaRPr lang="es-EC" dirty="0" smtClean="0"/>
          </a:p>
          <a:p>
            <a:r>
              <a:rPr lang="en-US" dirty="0" smtClean="0"/>
              <a:t>	P3= Fytotal23</a:t>
            </a:r>
            <a:endParaRPr lang="es-EC" dirty="0" smtClean="0"/>
          </a:p>
          <a:p>
            <a:r>
              <a:rPr lang="en-US" dirty="0" smtClean="0"/>
              <a:t>	P4= Fytotal45</a:t>
            </a:r>
            <a:endParaRPr lang="es-EC" dirty="0" smtClean="0"/>
          </a:p>
          <a:p>
            <a:r>
              <a:rPr lang="en-US" dirty="0" smtClean="0"/>
              <a:t>	P5= Fytotal6</a:t>
            </a:r>
            <a:endParaRPr lang="es-EC" dirty="0" smtClean="0"/>
          </a:p>
          <a:p>
            <a:endParaRPr lang="es-EC" dirty="0" smtClean="0"/>
          </a:p>
          <a:p>
            <a:pPr>
              <a:buFont typeface="Arial" pitchFamily="34" charset="0"/>
              <a:buChar char="•"/>
            </a:pPr>
            <a:r>
              <a:rPr lang="es-EC" dirty="0" smtClean="0"/>
              <a:t> Fuerza en el primer cojinete</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Fuerza en el segundo cojinete</a:t>
            </a:r>
          </a:p>
          <a:p>
            <a:pPr>
              <a:buFont typeface="Arial" pitchFamily="34" charset="0"/>
              <a:buChar char="•"/>
            </a:pPr>
            <a:endParaRPr lang="es-EC" dirty="0" smtClean="0"/>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213" name="212 Imagen"/>
          <p:cNvPicPr/>
          <p:nvPr/>
        </p:nvPicPr>
        <p:blipFill>
          <a:blip r:embed="rId3" cstate="print"/>
          <a:srcRect/>
          <a:stretch>
            <a:fillRect/>
          </a:stretch>
        </p:blipFill>
        <p:spPr bwMode="auto">
          <a:xfrm>
            <a:off x="605408" y="891000"/>
            <a:ext cx="4470648" cy="5076000"/>
          </a:xfrm>
          <a:prstGeom prst="rect">
            <a:avLst/>
          </a:prstGeom>
          <a:noFill/>
          <a:ln w="9525">
            <a:noFill/>
            <a:miter lim="800000"/>
            <a:headEnd/>
            <a:tailEnd/>
          </a:ln>
        </p:spPr>
      </p:pic>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5777"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6300192" y="4005064"/>
            <a:ext cx="1247775" cy="266700"/>
          </a:xfrm>
          <a:prstGeom prst="rect">
            <a:avLst/>
          </a:prstGeom>
          <a:noFill/>
        </p:spPr>
      </p:pic>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5780"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6228184" y="5034508"/>
            <a:ext cx="1333500" cy="266700"/>
          </a:xfrm>
          <a:prstGeom prst="rect">
            <a:avLst/>
          </a:prstGeom>
          <a:noFill/>
        </p:spPr>
      </p:pic>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DETERMINACIÓN DEL PUNTO CRÍTICO</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7" name="206 CuadroTexto"/>
          <p:cNvSpPr txBox="1"/>
          <p:nvPr/>
        </p:nvSpPr>
        <p:spPr>
          <a:xfrm>
            <a:off x="5328592" y="1218084"/>
            <a:ext cx="3419872" cy="3693319"/>
          </a:xfrm>
          <a:prstGeom prst="rect">
            <a:avLst/>
          </a:prstGeom>
          <a:noFill/>
        </p:spPr>
        <p:txBody>
          <a:bodyPr wrap="square" rtlCol="0">
            <a:spAutoFit/>
          </a:bodyPr>
          <a:lstStyle/>
          <a:p>
            <a:pPr>
              <a:buFont typeface="Arial" pitchFamily="34" charset="0"/>
              <a:buChar char="•"/>
            </a:pPr>
            <a:r>
              <a:rPr lang="es-EC" dirty="0" smtClean="0"/>
              <a:t> Punto C</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Punto D</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Punto E</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Punto F</a:t>
            </a: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217" name="216 Imagen"/>
          <p:cNvPicPr/>
          <p:nvPr/>
        </p:nvPicPr>
        <p:blipFill>
          <a:blip r:embed="rId3" cstate="print"/>
          <a:srcRect/>
          <a:stretch>
            <a:fillRect/>
          </a:stretch>
        </p:blipFill>
        <p:spPr bwMode="auto">
          <a:xfrm>
            <a:off x="499935" y="1124744"/>
            <a:ext cx="4000057" cy="2391769"/>
          </a:xfrm>
          <a:prstGeom prst="rect">
            <a:avLst/>
          </a:prstGeom>
          <a:noFill/>
          <a:ln w="9525">
            <a:noFill/>
            <a:miter lim="800000"/>
            <a:headEnd/>
            <a:tailEnd/>
          </a:ln>
        </p:spPr>
      </p:pic>
      <p:sp>
        <p:nvSpPr>
          <p:cNvPr id="218" name="217 CuadroTexto"/>
          <p:cNvSpPr txBox="1"/>
          <p:nvPr/>
        </p:nvSpPr>
        <p:spPr>
          <a:xfrm>
            <a:off x="683568" y="3501008"/>
            <a:ext cx="3672408" cy="1477328"/>
          </a:xfrm>
          <a:prstGeom prst="rect">
            <a:avLst/>
          </a:prstGeom>
          <a:noFill/>
        </p:spPr>
        <p:txBody>
          <a:bodyPr wrap="square" rtlCol="0">
            <a:spAutoFit/>
          </a:bodyPr>
          <a:lstStyle/>
          <a:p>
            <a:pPr>
              <a:buFont typeface="Arial" pitchFamily="34" charset="0"/>
              <a:buChar char="•"/>
            </a:pPr>
            <a:r>
              <a:rPr lang="es-EC" dirty="0" smtClean="0"/>
              <a:t> Punto A</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Punto B</a:t>
            </a:r>
            <a:endParaRPr lang="es-EC" dirty="0"/>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01"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043608" y="3933056"/>
            <a:ext cx="600075" cy="266700"/>
          </a:xfrm>
          <a:prstGeom prst="rect">
            <a:avLst/>
          </a:prstGeom>
          <a:noFill/>
        </p:spPr>
      </p:pic>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04"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1043608" y="4293096"/>
            <a:ext cx="1390650" cy="266700"/>
          </a:xfrm>
          <a:prstGeom prst="rect">
            <a:avLst/>
          </a:prstGeom>
          <a:noFill/>
        </p:spPr>
      </p:pic>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07"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1043608" y="5013176"/>
            <a:ext cx="1285875" cy="266700"/>
          </a:xfrm>
          <a:prstGeom prst="rect">
            <a:avLst/>
          </a:prstGeom>
          <a:noFill/>
        </p:spPr>
      </p:pic>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10"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1043608" y="5373216"/>
            <a:ext cx="1390650" cy="266700"/>
          </a:xfrm>
          <a:prstGeom prst="rect">
            <a:avLst/>
          </a:prstGeom>
          <a:noFill/>
        </p:spPr>
      </p:pic>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13" name="Picture 13"/>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5652120" y="1650132"/>
            <a:ext cx="1381125" cy="266700"/>
          </a:xfrm>
          <a:prstGeom prst="rect">
            <a:avLst/>
          </a:prstGeom>
          <a:noFill/>
        </p:spPr>
      </p:pic>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19" name="Picture 19"/>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5652120" y="2730252"/>
            <a:ext cx="1400175" cy="266700"/>
          </a:xfrm>
          <a:prstGeom prst="rect">
            <a:avLst/>
          </a:prstGeom>
          <a:noFill/>
        </p:spPr>
      </p:pic>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22" name="Picture 22"/>
          <p:cNvPicPr>
            <a:picLocks noChangeAspect="1" noChangeArrowheads="1"/>
          </p:cNvPicPr>
          <p:nvPr/>
        </p:nvPicPr>
        <p:blipFill>
          <a:blip r:embed="rId10" cstate="print">
            <a:clrChange>
              <a:clrFrom>
                <a:srgbClr val="FFFFFF"/>
              </a:clrFrom>
              <a:clrTo>
                <a:srgbClr val="FFFFFF">
                  <a:alpha val="0"/>
                </a:srgbClr>
              </a:clrTo>
            </a:clrChange>
          </a:blip>
          <a:srcRect/>
          <a:stretch>
            <a:fillRect/>
          </a:stretch>
        </p:blipFill>
        <p:spPr bwMode="auto">
          <a:xfrm>
            <a:off x="5652120" y="3090292"/>
            <a:ext cx="1400175" cy="266700"/>
          </a:xfrm>
          <a:prstGeom prst="rect">
            <a:avLst/>
          </a:prstGeom>
          <a:noFill/>
        </p:spPr>
      </p:pic>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25" name="Picture 25"/>
          <p:cNvPicPr>
            <a:picLocks noChangeAspect="1" noChangeArrowheads="1"/>
          </p:cNvPicPr>
          <p:nvPr/>
        </p:nvPicPr>
        <p:blipFill>
          <a:blip r:embed="rId11" cstate="print">
            <a:clrChange>
              <a:clrFrom>
                <a:srgbClr val="FFFFFF"/>
              </a:clrFrom>
              <a:clrTo>
                <a:srgbClr val="FFFFFF">
                  <a:alpha val="0"/>
                </a:srgbClr>
              </a:clrTo>
            </a:clrChange>
          </a:blip>
          <a:srcRect/>
          <a:stretch>
            <a:fillRect/>
          </a:stretch>
        </p:blipFill>
        <p:spPr bwMode="auto">
          <a:xfrm>
            <a:off x="5652120" y="3882380"/>
            <a:ext cx="1390650" cy="266700"/>
          </a:xfrm>
          <a:prstGeom prst="rect">
            <a:avLst/>
          </a:prstGeom>
          <a:noFill/>
        </p:spPr>
      </p:pic>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28" name="Picture 28"/>
          <p:cNvPicPr>
            <a:picLocks noChangeAspect="1" noChangeArrowheads="1"/>
          </p:cNvPicPr>
          <p:nvPr/>
        </p:nvPicPr>
        <p:blipFill>
          <a:blip r:embed="rId12" cstate="print">
            <a:clrChange>
              <a:clrFrom>
                <a:srgbClr val="FFFFFF"/>
              </a:clrFrom>
              <a:clrTo>
                <a:srgbClr val="FFFFFF">
                  <a:alpha val="0"/>
                </a:srgbClr>
              </a:clrTo>
            </a:clrChange>
          </a:blip>
          <a:srcRect/>
          <a:stretch>
            <a:fillRect/>
          </a:stretch>
        </p:blipFill>
        <p:spPr bwMode="auto">
          <a:xfrm>
            <a:off x="5652120" y="4242420"/>
            <a:ext cx="1304925" cy="266700"/>
          </a:xfrm>
          <a:prstGeom prst="rect">
            <a:avLst/>
          </a:prstGeom>
          <a:noFill/>
        </p:spPr>
      </p:pic>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31" name="Picture 31"/>
          <p:cNvPicPr>
            <a:picLocks noChangeAspect="1" noChangeArrowheads="1"/>
          </p:cNvPicPr>
          <p:nvPr/>
        </p:nvPicPr>
        <p:blipFill>
          <a:blip r:embed="rId13" cstate="print">
            <a:clrChange>
              <a:clrFrom>
                <a:srgbClr val="FFFFFF"/>
              </a:clrFrom>
              <a:clrTo>
                <a:srgbClr val="FFFFFF">
                  <a:alpha val="0"/>
                </a:srgbClr>
              </a:clrTo>
            </a:clrChange>
          </a:blip>
          <a:srcRect/>
          <a:stretch>
            <a:fillRect/>
          </a:stretch>
        </p:blipFill>
        <p:spPr bwMode="auto">
          <a:xfrm>
            <a:off x="5652120" y="4962500"/>
            <a:ext cx="1390650" cy="266700"/>
          </a:xfrm>
          <a:prstGeom prst="rect">
            <a:avLst/>
          </a:prstGeom>
          <a:noFill/>
        </p:spPr>
      </p:pic>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34" name="Picture 34"/>
          <p:cNvPicPr>
            <a:picLocks noChangeAspect="1" noChangeArrowheads="1"/>
          </p:cNvPicPr>
          <p:nvPr/>
        </p:nvPicPr>
        <p:blipFill>
          <a:blip r:embed="rId14" cstate="print">
            <a:clrChange>
              <a:clrFrom>
                <a:srgbClr val="FFFFFF"/>
              </a:clrFrom>
              <a:clrTo>
                <a:srgbClr val="FFFFFF">
                  <a:alpha val="0"/>
                </a:srgbClr>
              </a:clrTo>
            </a:clrChange>
          </a:blip>
          <a:srcRect/>
          <a:stretch>
            <a:fillRect/>
          </a:stretch>
        </p:blipFill>
        <p:spPr bwMode="auto">
          <a:xfrm>
            <a:off x="5652120" y="5322540"/>
            <a:ext cx="600075" cy="266700"/>
          </a:xfrm>
          <a:prstGeom prst="rect">
            <a:avLst/>
          </a:prstGeom>
          <a:noFill/>
        </p:spPr>
      </p:pic>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6837" name="Picture 37"/>
          <p:cNvPicPr>
            <a:picLocks noChangeAspect="1" noChangeArrowheads="1"/>
          </p:cNvPicPr>
          <p:nvPr/>
        </p:nvPicPr>
        <p:blipFill>
          <a:blip r:embed="rId15" cstate="print">
            <a:clrChange>
              <a:clrFrom>
                <a:srgbClr val="FFFFFF"/>
              </a:clrFrom>
              <a:clrTo>
                <a:srgbClr val="FFFFFF">
                  <a:alpha val="0"/>
                </a:srgbClr>
              </a:clrTo>
            </a:clrChange>
          </a:blip>
          <a:srcRect/>
          <a:stretch>
            <a:fillRect/>
          </a:stretch>
        </p:blipFill>
        <p:spPr bwMode="auto">
          <a:xfrm>
            <a:off x="5652120" y="2010172"/>
            <a:ext cx="1390650" cy="266700"/>
          </a:xfrm>
          <a:prstGeom prst="rect">
            <a:avLst/>
          </a:prstGeom>
          <a:noFill/>
        </p:spPr>
      </p:pic>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2551837"/>
            <a:ext cx="8352928" cy="1754326"/>
          </a:xfrm>
          <a:prstGeom prst="rect">
            <a:avLst/>
          </a:prstGeom>
          <a:noFill/>
        </p:spPr>
        <p:txBody>
          <a:bodyPr wrap="square" rtlCol="0">
            <a:spAutoFit/>
          </a:bodyPr>
          <a:lstStyle/>
          <a:p>
            <a:pPr>
              <a:buFont typeface="Arial" pitchFamily="34" charset="0"/>
              <a:buChar char="•"/>
            </a:pPr>
            <a:r>
              <a:rPr lang="es-EC" dirty="0" smtClean="0"/>
              <a:t> Cargas dinámicas.</a:t>
            </a:r>
          </a:p>
          <a:p>
            <a:pPr>
              <a:buFont typeface="Arial" pitchFamily="34" charset="0"/>
              <a:buChar char="•"/>
            </a:pPr>
            <a:endParaRPr lang="es-EC" dirty="0" smtClean="0"/>
          </a:p>
          <a:p>
            <a:pPr algn="just">
              <a:buFont typeface="Arial" pitchFamily="34" charset="0"/>
              <a:buChar char="•"/>
            </a:pPr>
            <a:r>
              <a:rPr lang="es-EC" dirty="0" smtClean="0"/>
              <a:t> Se eligió realizar un diseño por fatiga utilizando la Teoría de la energía de la distorsión y criterio de Goodman para cargas combinadas.</a:t>
            </a:r>
          </a:p>
          <a:p>
            <a:pPr algn="just">
              <a:buFont typeface="Arial" pitchFamily="34" charset="0"/>
              <a:buChar char="•"/>
            </a:pPr>
            <a:endParaRPr lang="es-EC" dirty="0" smtClean="0"/>
          </a:p>
          <a:p>
            <a:pPr algn="just">
              <a:buFont typeface="Arial" pitchFamily="34" charset="0"/>
              <a:buChar char="•"/>
            </a:pPr>
            <a:r>
              <a:rPr lang="es-EC" dirty="0" smtClean="0"/>
              <a:t> Teoría de falla no conservadora.</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80728"/>
            <a:ext cx="8352928" cy="3693319"/>
          </a:xfrm>
          <a:prstGeom prst="rect">
            <a:avLst/>
          </a:prstGeom>
          <a:noFill/>
        </p:spPr>
        <p:txBody>
          <a:bodyPr wrap="square" rtlCol="0">
            <a:spAutoFit/>
          </a:bodyPr>
          <a:lstStyle/>
          <a:p>
            <a:pPr>
              <a:buFont typeface="Arial" pitchFamily="34" charset="0"/>
              <a:buChar char="•"/>
            </a:pPr>
            <a:r>
              <a:rPr lang="es-EC" dirty="0" smtClean="0"/>
              <a:t> Se considera filete de hombro bien redondeado.</a:t>
            </a:r>
          </a:p>
          <a:p>
            <a:pPr>
              <a:buFont typeface="Arial" pitchFamily="34" charset="0"/>
              <a:buChar char="•"/>
            </a:pPr>
            <a:endParaRPr lang="es-EC" dirty="0" smtClean="0"/>
          </a:p>
          <a:p>
            <a:pPr lvl="8"/>
            <a:r>
              <a:rPr lang="es-EC" sz="1600" dirty="0" smtClean="0"/>
              <a:t>r/d=0.1</a:t>
            </a:r>
          </a:p>
          <a:p>
            <a:pPr>
              <a:buFont typeface="Arial" pitchFamily="34" charset="0"/>
              <a:buChar char="•"/>
            </a:pPr>
            <a:endParaRPr lang="es-EC" dirty="0" smtClean="0"/>
          </a:p>
          <a:p>
            <a:pPr algn="just">
              <a:buFont typeface="Arial" pitchFamily="34" charset="0"/>
              <a:buChar char="•"/>
            </a:pPr>
            <a:r>
              <a:rPr lang="es-EC" dirty="0" smtClean="0"/>
              <a:t> Del </a:t>
            </a:r>
            <a:r>
              <a:rPr lang="es-EC" dirty="0" smtClean="0">
                <a:hlinkClick r:id="rId3" action="ppaction://hlinkfile"/>
              </a:rPr>
              <a:t>Anexo 5</a:t>
            </a:r>
            <a:r>
              <a:rPr lang="es-EC" dirty="0" smtClean="0"/>
              <a:t> se obtiene los valores de los factores geométricos de concentración de esfuerzos a flexión y a torsión.</a:t>
            </a:r>
          </a:p>
          <a:p>
            <a:pPr algn="just">
              <a:buFont typeface="Arial" pitchFamily="34" charset="0"/>
              <a:buChar char="•"/>
            </a:pPr>
            <a:endParaRPr lang="es-EC" dirty="0" smtClean="0"/>
          </a:p>
          <a:p>
            <a:pPr algn="just">
              <a:buFont typeface="Arial" pitchFamily="34" charset="0"/>
              <a:buChar char="•"/>
            </a:pPr>
            <a:endParaRPr lang="es-EC" dirty="0" smtClean="0"/>
          </a:p>
          <a:p>
            <a:pPr lvl="1" algn="just">
              <a:buFont typeface="Arial" pitchFamily="34" charset="0"/>
              <a:buChar char="•"/>
            </a:pPr>
            <a:r>
              <a:rPr lang="es-EC" dirty="0" smtClean="0"/>
              <a:t>Factor geométrico de concentración de esfuerzos a flexión.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Factor geométrico de concentración de esfuerzos a torsión.</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7825"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211960" y="3861048"/>
            <a:ext cx="638175" cy="266700"/>
          </a:xfrm>
          <a:prstGeom prst="rect">
            <a:avLst/>
          </a:prstGeom>
          <a:noFill/>
        </p:spPr>
      </p:pic>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7828"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4139952" y="4797152"/>
            <a:ext cx="714375" cy="266700"/>
          </a:xfrm>
          <a:prstGeom prst="rect">
            <a:avLst/>
          </a:prstGeom>
          <a:noFill/>
        </p:spPr>
      </p:pic>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290092"/>
            <a:ext cx="8352928" cy="3416320"/>
          </a:xfrm>
          <a:prstGeom prst="rect">
            <a:avLst/>
          </a:prstGeom>
          <a:noFill/>
        </p:spPr>
        <p:txBody>
          <a:bodyPr wrap="square" rtlCol="0">
            <a:spAutoFit/>
          </a:bodyPr>
          <a:lstStyle/>
          <a:p>
            <a:pPr algn="just">
              <a:buFont typeface="Arial" pitchFamily="34" charset="0"/>
              <a:buChar char="•"/>
            </a:pPr>
            <a:r>
              <a:rPr lang="es-EC" dirty="0" smtClean="0"/>
              <a:t> Se asume que los factores geométricos son los factores de concentración de esfuerzos.</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Se elige acero de transmisión AISI 1018 HR.</a:t>
            </a:r>
          </a:p>
          <a:p>
            <a:pPr>
              <a:buFont typeface="Arial" pitchFamily="34" charset="0"/>
              <a:buChar char="•"/>
            </a:pPr>
            <a:endParaRPr lang="es-EC" dirty="0" smtClean="0"/>
          </a:p>
          <a:p>
            <a:pPr lvl="1">
              <a:buFont typeface="Arial" pitchFamily="34" charset="0"/>
              <a:buChar char="•"/>
            </a:pPr>
            <a:r>
              <a:rPr lang="es-EC" dirty="0" smtClean="0"/>
              <a:t> Resistencia a la tracción.</a:t>
            </a:r>
          </a:p>
          <a:p>
            <a:pPr lvl="2">
              <a:buFont typeface="Arial" pitchFamily="34" charset="0"/>
              <a:buChar char="•"/>
            </a:pPr>
            <a:endParaRPr lang="es-EC" dirty="0" smtClean="0"/>
          </a:p>
          <a:p>
            <a:pPr lvl="2">
              <a:buFont typeface="Arial" pitchFamily="34" charset="0"/>
              <a:buChar char="•"/>
            </a:pPr>
            <a:endParaRPr lang="es-EC" dirty="0" smtClean="0"/>
          </a:p>
          <a:p>
            <a:pPr lvl="1">
              <a:buFont typeface="Arial" pitchFamily="34" charset="0"/>
              <a:buChar char="•"/>
            </a:pPr>
            <a:r>
              <a:rPr lang="es-EC" dirty="0" smtClean="0"/>
              <a:t> Resistencia a la fluencia.</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9873"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1619672" y="2226196"/>
            <a:ext cx="1104900" cy="266700"/>
          </a:xfrm>
          <a:prstGeom prst="rect">
            <a:avLst/>
          </a:prstGeom>
          <a:noFill/>
        </p:spPr>
      </p:pic>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9876"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5148064" y="2226196"/>
            <a:ext cx="1247775" cy="266700"/>
          </a:xfrm>
          <a:prstGeom prst="rect">
            <a:avLst/>
          </a:prstGeom>
          <a:noFill/>
        </p:spPr>
      </p:pic>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9879"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4057650" y="3954388"/>
            <a:ext cx="1028700" cy="266700"/>
          </a:xfrm>
          <a:prstGeom prst="rect">
            <a:avLst/>
          </a:prstGeom>
          <a:noFill/>
        </p:spPr>
      </p:pic>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79882"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090988" y="4818484"/>
            <a:ext cx="962025" cy="266700"/>
          </a:xfrm>
          <a:prstGeom prst="rect">
            <a:avLst/>
          </a:prstGeom>
          <a:noFill/>
        </p:spPr>
      </p:pic>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08720"/>
            <a:ext cx="8352928" cy="4801314"/>
          </a:xfrm>
          <a:prstGeom prst="rect">
            <a:avLst/>
          </a:prstGeom>
          <a:noFill/>
        </p:spPr>
        <p:txBody>
          <a:bodyPr wrap="square" rtlCol="0">
            <a:spAutoFit/>
          </a:bodyPr>
          <a:lstStyle/>
          <a:p>
            <a:pPr algn="just">
              <a:buFont typeface="Arial" pitchFamily="34" charset="0"/>
              <a:buChar char="•"/>
            </a:pPr>
            <a:r>
              <a:rPr lang="es-EC" dirty="0" smtClean="0"/>
              <a:t> Factor de superficie (ka)</a:t>
            </a:r>
          </a:p>
          <a:p>
            <a:pPr lvl="1" algn="just">
              <a:buFont typeface="Arial" pitchFamily="34" charset="0"/>
              <a:buChar char="•"/>
            </a:pPr>
            <a:r>
              <a:rPr lang="es-EC" dirty="0" smtClean="0"/>
              <a:t> Superficie maquinado.</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Factor de tamaño (kb)</a:t>
            </a:r>
          </a:p>
          <a:p>
            <a:pPr lvl="1">
              <a:buFont typeface="Arial" pitchFamily="34" charset="0"/>
              <a:buChar char="•"/>
            </a:pPr>
            <a:r>
              <a:rPr lang="es-EC" dirty="0" smtClean="0"/>
              <a:t> No se tiene la medida del diámetro, se asume 0.9.</a:t>
            </a:r>
          </a:p>
          <a:p>
            <a:pPr lvl="1">
              <a:buFont typeface="Arial" pitchFamily="34" charset="0"/>
              <a:buChar char="•"/>
            </a:pPr>
            <a:endParaRPr lang="es-EC" dirty="0" smtClean="0"/>
          </a:p>
          <a:p>
            <a:pPr lvl="1">
              <a:buFont typeface="Arial" pitchFamily="34" charset="0"/>
              <a:buChar char="•"/>
            </a:pPr>
            <a:endParaRPr lang="es-EC" dirty="0" smtClean="0"/>
          </a:p>
          <a:p>
            <a:pPr>
              <a:buFont typeface="Arial" pitchFamily="34" charset="0"/>
              <a:buChar char="•"/>
            </a:pPr>
            <a:r>
              <a:rPr lang="es-EC" dirty="0" smtClean="0"/>
              <a:t> Factor de carga (kc)</a:t>
            </a:r>
          </a:p>
          <a:p>
            <a:pPr lvl="1">
              <a:buFont typeface="Arial" pitchFamily="34" charset="0"/>
              <a:buChar char="•"/>
            </a:pPr>
            <a:r>
              <a:rPr lang="es-EC" dirty="0" smtClean="0"/>
              <a:t> Cargas de flexión y torsión.</a:t>
            </a:r>
          </a:p>
          <a:p>
            <a:pPr lvl="1">
              <a:buFont typeface="Arial" pitchFamily="34" charset="0"/>
              <a:buChar char="•"/>
            </a:pPr>
            <a:endParaRPr lang="es-EC" dirty="0" smtClean="0"/>
          </a:p>
          <a:p>
            <a:pPr lvl="1">
              <a:buFont typeface="Arial" pitchFamily="34" charset="0"/>
              <a:buChar char="•"/>
            </a:pPr>
            <a:endParaRPr lang="es-EC" dirty="0" smtClean="0"/>
          </a:p>
          <a:p>
            <a:pPr>
              <a:buFont typeface="Arial" pitchFamily="34" charset="0"/>
              <a:buChar char="•"/>
            </a:pPr>
            <a:r>
              <a:rPr lang="es-EC" dirty="0" smtClean="0"/>
              <a:t> Factor de temperatura (kd)</a:t>
            </a:r>
          </a:p>
          <a:p>
            <a:pPr lvl="1">
              <a:buFont typeface="Arial" pitchFamily="34" charset="0"/>
              <a:buChar char="•"/>
            </a:pPr>
            <a:r>
              <a:rPr lang="es-EC" dirty="0" smtClean="0"/>
              <a:t> Operación a temperaturas no elevadas.</a:t>
            </a:r>
          </a:p>
          <a:p>
            <a:pPr lvl="1">
              <a:buFont typeface="Arial" pitchFamily="34" charset="0"/>
              <a:buChar char="•"/>
            </a:pPr>
            <a:endParaRPr lang="es-EC" dirty="0" smtClean="0"/>
          </a:p>
          <a:p>
            <a:pPr>
              <a:buFont typeface="Arial" pitchFamily="34" charset="0"/>
              <a:buChar char="•"/>
            </a:pPr>
            <a:r>
              <a:rPr lang="es-EC" dirty="0" smtClean="0"/>
              <a:t> Factor de confiabilidad (ke)</a:t>
            </a:r>
          </a:p>
          <a:p>
            <a:pPr lvl="1">
              <a:buFont typeface="Arial" pitchFamily="34" charset="0"/>
              <a:buChar char="•"/>
            </a:pPr>
            <a:r>
              <a:rPr lang="es-EC" dirty="0" smtClean="0"/>
              <a:t> Confiabilidad del 99% del material.</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0897"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1331640" y="1679476"/>
            <a:ext cx="666750" cy="266700"/>
          </a:xfrm>
          <a:prstGeom prst="rect">
            <a:avLst/>
          </a:prstGeom>
          <a:noFill/>
        </p:spPr>
      </p:pic>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0900"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139952" y="1679476"/>
            <a:ext cx="857250" cy="266700"/>
          </a:xfrm>
          <a:prstGeom prst="rect">
            <a:avLst/>
          </a:prstGeom>
          <a:noFill/>
        </p:spPr>
      </p:pic>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0903"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6444208" y="1679476"/>
            <a:ext cx="1647825" cy="276225"/>
          </a:xfrm>
          <a:prstGeom prst="rect">
            <a:avLst/>
          </a:prstGeom>
          <a:noFill/>
        </p:spPr>
      </p:pic>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0906"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238625" y="2831604"/>
            <a:ext cx="666750" cy="266700"/>
          </a:xfrm>
          <a:prstGeom prst="rect">
            <a:avLst/>
          </a:prstGeom>
          <a:noFill/>
        </p:spPr>
      </p:pic>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0909" name="Picture 13"/>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4305300" y="3839716"/>
            <a:ext cx="533400" cy="266700"/>
          </a:xfrm>
          <a:prstGeom prst="rect">
            <a:avLst/>
          </a:prstGeom>
          <a:noFill/>
        </p:spPr>
      </p:pic>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0912" name="Picture 16"/>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4295775" y="4919836"/>
            <a:ext cx="552450" cy="266700"/>
          </a:xfrm>
          <a:prstGeom prst="rect">
            <a:avLst/>
          </a:prstGeom>
          <a:noFill/>
        </p:spPr>
      </p:pic>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0915" name="Picture 19"/>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4205288" y="5733256"/>
            <a:ext cx="733425" cy="266700"/>
          </a:xfrm>
          <a:prstGeom prst="rect">
            <a:avLst/>
          </a:prstGeom>
          <a:noFill/>
        </p:spPr>
      </p:pic>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290092"/>
            <a:ext cx="8352928" cy="2308324"/>
          </a:xfrm>
          <a:prstGeom prst="rect">
            <a:avLst/>
          </a:prstGeom>
          <a:noFill/>
        </p:spPr>
        <p:txBody>
          <a:bodyPr wrap="square" rtlCol="0">
            <a:spAutoFit/>
          </a:bodyPr>
          <a:lstStyle/>
          <a:p>
            <a:pPr algn="just">
              <a:buFont typeface="Arial" pitchFamily="34" charset="0"/>
              <a:buChar char="•"/>
            </a:pPr>
            <a:r>
              <a:rPr lang="es-EC" dirty="0" smtClean="0"/>
              <a:t> Resistencia del AISI 1018 HR menor a 1400 MPa.</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Aplicando la ecuación de Marín.</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Porque se tiene cargas dinámicas se asume un factor de seguridad de 2.5.</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1924" name="Picture 4"/>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705225" y="1794148"/>
            <a:ext cx="1733550" cy="266700"/>
          </a:xfrm>
          <a:prstGeom prst="rect">
            <a:avLst/>
          </a:prstGeom>
          <a:noFill/>
        </p:spPr>
      </p:pic>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1927" name="Picture 7"/>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2805113" y="2730252"/>
            <a:ext cx="3533775" cy="266700"/>
          </a:xfrm>
          <a:prstGeom prst="rect">
            <a:avLst/>
          </a:prstGeom>
          <a:noFill/>
        </p:spPr>
      </p:pic>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282" name="281 Imagen"/>
          <p:cNvPicPr/>
          <p:nvPr/>
        </p:nvPicPr>
        <p:blipFill>
          <a:blip r:embed="rId5" cstate="print"/>
          <a:srcRect/>
          <a:stretch>
            <a:fillRect/>
          </a:stretch>
        </p:blipFill>
        <p:spPr bwMode="auto">
          <a:xfrm>
            <a:off x="2718699" y="3702500"/>
            <a:ext cx="3706603" cy="1260000"/>
          </a:xfrm>
          <a:prstGeom prst="rect">
            <a:avLst/>
          </a:prstGeom>
          <a:noFill/>
          <a:ln w="9525">
            <a:noFill/>
            <a:miter lim="800000"/>
            <a:headEnd/>
            <a:tailEnd/>
          </a:ln>
        </p:spPr>
      </p:pic>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1930"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010025" y="5322540"/>
            <a:ext cx="1123950" cy="266700"/>
          </a:xfrm>
          <a:prstGeom prst="rect">
            <a:avLst/>
          </a:prstGeom>
          <a:noFill/>
        </p:spPr>
      </p:pic>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290092"/>
            <a:ext cx="8352928" cy="4493538"/>
          </a:xfrm>
          <a:prstGeom prst="rect">
            <a:avLst/>
          </a:prstGeom>
          <a:noFill/>
        </p:spPr>
        <p:txBody>
          <a:bodyPr wrap="square" rtlCol="0">
            <a:spAutoFit/>
          </a:bodyPr>
          <a:lstStyle/>
          <a:p>
            <a:pPr algn="just">
              <a:buFont typeface="Arial" pitchFamily="34" charset="0"/>
              <a:buChar char="•"/>
            </a:pPr>
            <a:r>
              <a:rPr lang="es-EC" dirty="0" smtClean="0"/>
              <a:t> Verificación del diámetro de 45 mm.</a:t>
            </a:r>
          </a:p>
          <a:p>
            <a:pPr algn="just">
              <a:buFont typeface="Arial" pitchFamily="34" charset="0"/>
              <a:buChar char="•"/>
            </a:pPr>
            <a:endParaRPr lang="es-EC" dirty="0" smtClean="0"/>
          </a:p>
          <a:p>
            <a:pPr lvl="1" algn="just">
              <a:buFont typeface="Arial" pitchFamily="34" charset="0"/>
              <a:buChar char="•"/>
            </a:pPr>
            <a:r>
              <a:rPr lang="es-EC" dirty="0" smtClean="0"/>
              <a:t> Filete de hombro bien redondeado r/d=0.1.</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Factor de tamaño (kb).</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El resto de factores se mantienen, se aplica la ecuación de Marín.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Se asume una relación de diámetros en cambio de sección.</a:t>
            </a:r>
          </a:p>
          <a:p>
            <a:pPr algn="ctr"/>
            <a:endParaRPr lang="es-EC" dirty="0" smtClean="0"/>
          </a:p>
          <a:p>
            <a:pPr algn="ctr"/>
            <a:r>
              <a:rPr lang="es-EC" sz="1600" dirty="0" smtClean="0"/>
              <a:t>D/d=1.3</a:t>
            </a:r>
          </a:p>
          <a:p>
            <a:pPr algn="just">
              <a:buFont typeface="Arial" pitchFamily="34" charset="0"/>
              <a:buChar char="•"/>
            </a:pPr>
            <a:endParaRPr lang="es-EC" dirty="0" smtClean="0"/>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2945"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776663" y="2348880"/>
            <a:ext cx="1590675" cy="266700"/>
          </a:xfrm>
          <a:prstGeom prst="rect">
            <a:avLst/>
          </a:prstGeom>
          <a:noFill/>
        </p:spPr>
      </p:pic>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2948"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3619500" y="3212976"/>
            <a:ext cx="1905000" cy="266700"/>
          </a:xfrm>
          <a:prstGeom prst="rect">
            <a:avLst/>
          </a:prstGeom>
          <a:noFill/>
        </p:spPr>
      </p:pic>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2951"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3948113" y="4077072"/>
            <a:ext cx="1247775" cy="266700"/>
          </a:xfrm>
          <a:prstGeom prst="rect">
            <a:avLst/>
          </a:prstGeom>
          <a:noFill/>
        </p:spPr>
      </p:pic>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S" sz="3200" b="1" dirty="0" smtClean="0"/>
              <a:t>OBJETIVOS</a:t>
            </a:r>
            <a:endParaRPr lang="es-EC" sz="3200" b="1" dirty="0"/>
          </a:p>
        </p:txBody>
      </p:sp>
      <p:sp>
        <p:nvSpPr>
          <p:cNvPr id="8" name="7 CuadroTexto"/>
          <p:cNvSpPr txBox="1"/>
          <p:nvPr/>
        </p:nvSpPr>
        <p:spPr>
          <a:xfrm>
            <a:off x="611560" y="1052737"/>
            <a:ext cx="8064896" cy="4708981"/>
          </a:xfrm>
          <a:prstGeom prst="rect">
            <a:avLst/>
          </a:prstGeom>
          <a:noFill/>
        </p:spPr>
        <p:txBody>
          <a:bodyPr wrap="square" rtlCol="0">
            <a:spAutoFit/>
          </a:bodyPr>
          <a:lstStyle/>
          <a:p>
            <a:pPr algn="just"/>
            <a:r>
              <a:rPr lang="es-ES" sz="2000" b="1" dirty="0" smtClean="0"/>
              <a:t>Objetivo general:</a:t>
            </a:r>
          </a:p>
          <a:p>
            <a:pPr algn="just">
              <a:buFont typeface="Arial" pitchFamily="34" charset="0"/>
              <a:buChar char="•"/>
            </a:pPr>
            <a:endParaRPr lang="es-ES" sz="2000" dirty="0" smtClean="0"/>
          </a:p>
          <a:p>
            <a:pPr algn="just">
              <a:buFont typeface="Arial" pitchFamily="34" charset="0"/>
              <a:buChar char="•"/>
            </a:pPr>
            <a:r>
              <a:rPr lang="es-ES" sz="2000" dirty="0" smtClean="0"/>
              <a:t> Diseñar y construir un molino triturador para producir de 50 a 100 kg/h de escama de PET de hasta 20 mm, a fin de colaborar en el reciclaje y tratamiento de desechos plásticos PET. </a:t>
            </a:r>
          </a:p>
          <a:p>
            <a:pPr algn="just"/>
            <a:endParaRPr lang="es-ES" sz="2000" dirty="0" smtClean="0"/>
          </a:p>
          <a:p>
            <a:pPr algn="just"/>
            <a:r>
              <a:rPr lang="es-ES" sz="2000" b="1" dirty="0" smtClean="0"/>
              <a:t>Objetivos específicos:</a:t>
            </a:r>
            <a:endParaRPr lang="es-ES" sz="2000" dirty="0" smtClean="0"/>
          </a:p>
          <a:p>
            <a:pPr algn="just"/>
            <a:endParaRPr lang="es-ES" sz="2000" b="1" dirty="0" smtClean="0"/>
          </a:p>
          <a:p>
            <a:pPr algn="just">
              <a:buFont typeface="Arial" pitchFamily="34" charset="0"/>
              <a:buChar char="•"/>
            </a:pPr>
            <a:r>
              <a:rPr lang="es-ES" sz="2000" dirty="0" smtClean="0"/>
              <a:t> Estudio del proceso de reciclaje de PET.</a:t>
            </a:r>
          </a:p>
          <a:p>
            <a:pPr algn="just">
              <a:buFont typeface="Arial" pitchFamily="34" charset="0"/>
              <a:buChar char="•"/>
            </a:pPr>
            <a:r>
              <a:rPr lang="es-ES" sz="2000" dirty="0" smtClean="0"/>
              <a:t> Diseño, construcción y pruebas del molino triturador.</a:t>
            </a:r>
          </a:p>
          <a:p>
            <a:pPr algn="just">
              <a:buFont typeface="Arial" pitchFamily="34" charset="0"/>
              <a:buChar char="•"/>
            </a:pPr>
            <a:r>
              <a:rPr lang="es-ES" sz="2000" dirty="0" smtClean="0"/>
              <a:t> Diseñar un plan de mantenimiento para el molino con la finalidad de evitar daños tempranos, posibles accidentes y por sobre todo alargar la vida útil del motor a utilizarse.</a:t>
            </a:r>
          </a:p>
          <a:p>
            <a:pPr algn="just">
              <a:buFont typeface="Arial" pitchFamily="34" charset="0"/>
              <a:buChar char="•"/>
            </a:pPr>
            <a:r>
              <a:rPr lang="es-ES" sz="2000" dirty="0" smtClean="0"/>
              <a:t> Estudiar los requerimientos de dotación de equipo de seguridad personal y colectiva para riesgos en la operación del molino.</a:t>
            </a:r>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290092"/>
            <a:ext cx="8352928" cy="3416320"/>
          </a:xfrm>
          <a:prstGeom prst="rect">
            <a:avLst/>
          </a:prstGeom>
          <a:noFill/>
        </p:spPr>
        <p:txBody>
          <a:bodyPr wrap="square" rtlCol="0">
            <a:spAutoFit/>
          </a:bodyPr>
          <a:lstStyle/>
          <a:p>
            <a:pPr algn="just">
              <a:buFont typeface="Arial" pitchFamily="34" charset="0"/>
              <a:buChar char="•"/>
            </a:pPr>
            <a:r>
              <a:rPr lang="es-EC" dirty="0" smtClean="0"/>
              <a:t> Verificación del diámetro de 45 mm.</a:t>
            </a:r>
          </a:p>
          <a:p>
            <a:pPr algn="just">
              <a:buFont typeface="Arial" pitchFamily="34" charset="0"/>
              <a:buChar char="•"/>
            </a:pPr>
            <a:endParaRPr lang="es-EC" dirty="0" smtClean="0"/>
          </a:p>
          <a:p>
            <a:pPr algn="just">
              <a:buFont typeface="Arial" pitchFamily="34" charset="0"/>
              <a:buChar char="•"/>
            </a:pPr>
            <a:endParaRPr lang="es-EC" dirty="0" smtClean="0"/>
          </a:p>
          <a:p>
            <a:pPr lvl="1" algn="just">
              <a:buFont typeface="Arial" pitchFamily="34" charset="0"/>
              <a:buChar char="•"/>
            </a:pPr>
            <a:r>
              <a:rPr lang="es-EC" dirty="0" smtClean="0"/>
              <a:t> Con r/d=0.1 y D/d=1.3, del </a:t>
            </a:r>
            <a:r>
              <a:rPr lang="es-EC" dirty="0" smtClean="0">
                <a:hlinkClick r:id="rId3" action="ppaction://hlinkfile"/>
              </a:rPr>
              <a:t>Anexo 10</a:t>
            </a:r>
            <a:r>
              <a:rPr lang="es-EC" dirty="0" smtClean="0"/>
              <a:t> se obtiene el factor geométrico de concentración de esfuerzos a flexión.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Con rC=4.5mm y Sut=0.40 GPa, del </a:t>
            </a:r>
            <a:r>
              <a:rPr lang="es-EC" dirty="0" smtClean="0">
                <a:hlinkClick r:id="rId4" action="ppaction://hlinkfile"/>
              </a:rPr>
              <a:t>Anexo 11</a:t>
            </a:r>
            <a:r>
              <a:rPr lang="es-EC" dirty="0" smtClean="0"/>
              <a:t> se obtiene la sensibilidad a la muesca por flexión.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Factor de concentración de esfuerzos.</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3969" name="Picture 1"/>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4171950" y="2874268"/>
            <a:ext cx="800100" cy="266700"/>
          </a:xfrm>
          <a:prstGeom prst="rect">
            <a:avLst/>
          </a:prstGeom>
          <a:noFill/>
        </p:spPr>
      </p:pic>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3972" name="Picture 4"/>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281488" y="3882380"/>
            <a:ext cx="581025" cy="266700"/>
          </a:xfrm>
          <a:prstGeom prst="rect">
            <a:avLst/>
          </a:prstGeom>
          <a:noFill/>
        </p:spPr>
      </p:pic>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3975" name="Picture 7"/>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3409950" y="4818484"/>
            <a:ext cx="2324100" cy="266700"/>
          </a:xfrm>
          <a:prstGeom prst="rect">
            <a:avLst/>
          </a:prstGeom>
          <a:noFill/>
        </p:spPr>
      </p:pic>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290092"/>
            <a:ext cx="8352928" cy="3416320"/>
          </a:xfrm>
          <a:prstGeom prst="rect">
            <a:avLst/>
          </a:prstGeom>
          <a:noFill/>
        </p:spPr>
        <p:txBody>
          <a:bodyPr wrap="square" rtlCol="0">
            <a:spAutoFit/>
          </a:bodyPr>
          <a:lstStyle/>
          <a:p>
            <a:pPr algn="just">
              <a:buFont typeface="Arial" pitchFamily="34" charset="0"/>
              <a:buChar char="•"/>
            </a:pPr>
            <a:r>
              <a:rPr lang="es-EC" dirty="0" smtClean="0"/>
              <a:t> Verificación del diámetro de 45 mm.</a:t>
            </a:r>
          </a:p>
          <a:p>
            <a:pPr algn="just">
              <a:buFont typeface="Arial" pitchFamily="34" charset="0"/>
              <a:buChar char="•"/>
            </a:pPr>
            <a:endParaRPr lang="es-EC" dirty="0" smtClean="0"/>
          </a:p>
          <a:p>
            <a:pPr algn="just">
              <a:buFont typeface="Arial" pitchFamily="34" charset="0"/>
              <a:buChar char="•"/>
            </a:pPr>
            <a:endParaRPr lang="es-EC" dirty="0" smtClean="0"/>
          </a:p>
          <a:p>
            <a:pPr lvl="1" algn="just">
              <a:buFont typeface="Arial" pitchFamily="34" charset="0"/>
              <a:buChar char="•"/>
            </a:pPr>
            <a:r>
              <a:rPr lang="es-EC" dirty="0" smtClean="0"/>
              <a:t> Con r/d=0.1 y D/d=1.3, del </a:t>
            </a:r>
            <a:r>
              <a:rPr lang="es-EC" dirty="0" smtClean="0">
                <a:hlinkClick r:id="rId3" action="ppaction://hlinkfile"/>
              </a:rPr>
              <a:t>Anexo 12</a:t>
            </a:r>
            <a:r>
              <a:rPr lang="es-EC" dirty="0" smtClean="0"/>
              <a:t> se obtiene el factor geométrico de concentración de esfuerzos a torsión.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Con rC=4.5mm y la dureza Brinell es menor a 200, del </a:t>
            </a:r>
            <a:r>
              <a:rPr lang="es-EC" dirty="0" smtClean="0">
                <a:hlinkClick r:id="rId4" action="ppaction://hlinkfile"/>
              </a:rPr>
              <a:t>Anexo 13</a:t>
            </a:r>
            <a:r>
              <a:rPr lang="es-EC" dirty="0" smtClean="0"/>
              <a:t> se obtiene la sensibilidad a la muesca por torsión.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Factor de concentración de esfuerzos.</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4993" name="Picture 1"/>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4133850" y="2852936"/>
            <a:ext cx="876300" cy="266700"/>
          </a:xfrm>
          <a:prstGeom prst="rect">
            <a:avLst/>
          </a:prstGeom>
          <a:noFill/>
        </p:spPr>
      </p:pic>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4996" name="Picture 4"/>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205288" y="3933056"/>
            <a:ext cx="733425" cy="266700"/>
          </a:xfrm>
          <a:prstGeom prst="rect">
            <a:avLst/>
          </a:prstGeom>
          <a:noFill/>
        </p:spPr>
      </p:pic>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4999" name="Picture 7"/>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3305175" y="4869160"/>
            <a:ext cx="2533650" cy="266700"/>
          </a:xfrm>
          <a:prstGeom prst="rect">
            <a:avLst/>
          </a:prstGeom>
          <a:noFill/>
        </p:spPr>
      </p:pic>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290092"/>
            <a:ext cx="8352928" cy="3970318"/>
          </a:xfrm>
          <a:prstGeom prst="rect">
            <a:avLst/>
          </a:prstGeom>
          <a:noFill/>
        </p:spPr>
        <p:txBody>
          <a:bodyPr wrap="square" rtlCol="0">
            <a:spAutoFit/>
          </a:bodyPr>
          <a:lstStyle/>
          <a:p>
            <a:pPr algn="just">
              <a:buFont typeface="Arial" pitchFamily="34" charset="0"/>
              <a:buChar char="•"/>
            </a:pPr>
            <a:r>
              <a:rPr lang="es-EC" dirty="0" smtClean="0"/>
              <a:t> Verificación del diámetro de 45 mm.</a:t>
            </a:r>
          </a:p>
          <a:p>
            <a:pPr algn="just">
              <a:buFont typeface="Arial" pitchFamily="34" charset="0"/>
              <a:buChar char="•"/>
            </a:pPr>
            <a:endParaRPr lang="es-EC" dirty="0" smtClean="0"/>
          </a:p>
          <a:p>
            <a:pPr lvl="1" algn="just">
              <a:buFont typeface="Arial" pitchFamily="34" charset="0"/>
              <a:buChar char="•"/>
            </a:pPr>
            <a:r>
              <a:rPr lang="es-EC" dirty="0" smtClean="0"/>
              <a:t> Esfuerzo alternante generado por la flexión.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Esfuerzo medio generado por la torsión.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Factor de seguridad.</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6017"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309938" y="2492896"/>
            <a:ext cx="2524125" cy="438150"/>
          </a:xfrm>
          <a:prstGeom prst="rect">
            <a:avLst/>
          </a:prstGeom>
          <a:noFill/>
        </p:spPr>
      </p:pic>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298" name="297 Imagen"/>
          <p:cNvPicPr/>
          <p:nvPr/>
        </p:nvPicPr>
        <p:blipFill>
          <a:blip r:embed="rId4" cstate="print"/>
          <a:srcRect r="27119"/>
          <a:stretch>
            <a:fillRect/>
          </a:stretch>
        </p:blipFill>
        <p:spPr bwMode="auto">
          <a:xfrm>
            <a:off x="1809364" y="3570969"/>
            <a:ext cx="2042556" cy="938151"/>
          </a:xfrm>
          <a:prstGeom prst="rect">
            <a:avLst/>
          </a:prstGeom>
          <a:noFill/>
          <a:ln w="9525">
            <a:noFill/>
            <a:miter lim="800000"/>
            <a:headEnd/>
            <a:tailEnd/>
          </a:ln>
        </p:spPr>
      </p:pic>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6020"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5580112" y="4098404"/>
            <a:ext cx="1276350" cy="266700"/>
          </a:xfrm>
          <a:prstGeom prst="rect">
            <a:avLst/>
          </a:prstGeom>
          <a:noFill/>
        </p:spPr>
      </p:pic>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6023"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3295650" y="5367114"/>
            <a:ext cx="2552700" cy="438150"/>
          </a:xfrm>
          <a:prstGeom prst="rect">
            <a:avLst/>
          </a:prstGeom>
          <a:noFill/>
        </p:spPr>
      </p:pic>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290092"/>
            <a:ext cx="8352928" cy="3970318"/>
          </a:xfrm>
          <a:prstGeom prst="rect">
            <a:avLst/>
          </a:prstGeom>
          <a:noFill/>
        </p:spPr>
        <p:txBody>
          <a:bodyPr wrap="square" rtlCol="0">
            <a:spAutoFit/>
          </a:bodyPr>
          <a:lstStyle/>
          <a:p>
            <a:pPr algn="just">
              <a:buFont typeface="Arial" pitchFamily="34" charset="0"/>
              <a:buChar char="•"/>
            </a:pPr>
            <a:r>
              <a:rPr lang="es-EC" dirty="0" smtClean="0"/>
              <a:t> Se calcula el diámetro mayor del cambio de sección.</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Factor de superficie (ka)</a:t>
            </a:r>
          </a:p>
          <a:p>
            <a:pPr lvl="1" algn="just">
              <a:buFont typeface="Arial" pitchFamily="34" charset="0"/>
              <a:buChar char="•"/>
            </a:pPr>
            <a:r>
              <a:rPr lang="es-EC" dirty="0" smtClean="0"/>
              <a:t> Superficie esmerilada.</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algn="just">
              <a:buFont typeface="Arial" pitchFamily="34" charset="0"/>
              <a:buChar char="•"/>
            </a:pPr>
            <a:r>
              <a:rPr lang="es-EC" dirty="0" smtClean="0"/>
              <a:t> Factor de tamaño (kb)</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Factor de soldadura (Cw)</a:t>
            </a:r>
          </a:p>
          <a:p>
            <a:pPr lvl="1" algn="just">
              <a:buFont typeface="Arial" pitchFamily="34" charset="0"/>
              <a:buChar char="•"/>
            </a:pPr>
            <a:r>
              <a:rPr lang="es-EC" dirty="0" smtClean="0"/>
              <a:t> Junta soldada a tope reforzada.</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7041"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719513" y="1844824"/>
            <a:ext cx="1704975" cy="266700"/>
          </a:xfrm>
          <a:prstGeom prst="rect">
            <a:avLst/>
          </a:prstGeom>
          <a:noFill/>
        </p:spPr>
      </p:pic>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7044"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528986" y="3140968"/>
            <a:ext cx="666750" cy="266700"/>
          </a:xfrm>
          <a:prstGeom prst="rect">
            <a:avLst/>
          </a:prstGeom>
          <a:noFill/>
        </p:spPr>
      </p:pic>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7047"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4139952" y="3212976"/>
            <a:ext cx="857250" cy="266700"/>
          </a:xfrm>
          <a:prstGeom prst="rect">
            <a:avLst/>
          </a:prstGeom>
          <a:noFill/>
        </p:spPr>
      </p:pic>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7050"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7020272" y="3212976"/>
            <a:ext cx="752475" cy="266700"/>
          </a:xfrm>
          <a:prstGeom prst="rect">
            <a:avLst/>
          </a:prstGeom>
          <a:noFill/>
        </p:spPr>
      </p:pic>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7053" name="Picture 13"/>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3648075" y="4221088"/>
            <a:ext cx="1847850" cy="276225"/>
          </a:xfrm>
          <a:prstGeom prst="rect">
            <a:avLst/>
          </a:prstGeom>
          <a:noFill/>
        </p:spPr>
      </p:pic>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7056" name="Picture 16"/>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4186238" y="5301208"/>
            <a:ext cx="771525" cy="266700"/>
          </a:xfrm>
          <a:prstGeom prst="rect">
            <a:avLst/>
          </a:prstGeom>
          <a:noFill/>
        </p:spPr>
      </p:pic>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836712"/>
            <a:ext cx="8352928" cy="4247317"/>
          </a:xfrm>
          <a:prstGeom prst="rect">
            <a:avLst/>
          </a:prstGeom>
          <a:noFill/>
        </p:spPr>
        <p:txBody>
          <a:bodyPr wrap="square" rtlCol="0">
            <a:spAutoFit/>
          </a:bodyPr>
          <a:lstStyle/>
          <a:p>
            <a:pPr algn="just">
              <a:buFont typeface="Arial" pitchFamily="34" charset="0"/>
              <a:buChar char="•"/>
            </a:pPr>
            <a:r>
              <a:rPr lang="es-EC" dirty="0" smtClean="0"/>
              <a:t> El resto de factores se mantienen, se aplica la ecuación de Marín.</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El factor de concentración de esfuerzos a torsión por soldadura a tope reforzada se obtiene del </a:t>
            </a:r>
            <a:r>
              <a:rPr lang="es-EC" dirty="0" smtClean="0">
                <a:hlinkClick r:id="rId3" action="ppaction://hlinkfile"/>
              </a:rPr>
              <a:t>Anexo 15</a:t>
            </a:r>
            <a:r>
              <a:rPr lang="es-EC" dirty="0" smtClean="0"/>
              <a:t>.</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Esfuerzo alternante generado por el momento flexionante.</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Esfuerzo medio generado por la torsión.</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Factor de seguridad.</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8068"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2590800" y="1290092"/>
            <a:ext cx="3962400" cy="266700"/>
          </a:xfrm>
          <a:prstGeom prst="rect">
            <a:avLst/>
          </a:prstGeom>
          <a:noFill/>
        </p:spPr>
      </p:pic>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8071"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4139952" y="2492896"/>
            <a:ext cx="809625" cy="266700"/>
          </a:xfrm>
          <a:prstGeom prst="rect">
            <a:avLst/>
          </a:prstGeom>
          <a:noFill/>
        </p:spPr>
      </p:pic>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8074"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3509963" y="3429000"/>
            <a:ext cx="2124075" cy="428625"/>
          </a:xfrm>
          <a:prstGeom prst="rect">
            <a:avLst/>
          </a:prstGeom>
          <a:noFill/>
        </p:spPr>
      </p:pic>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8080" name="Picture 16"/>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3895725" y="4365104"/>
            <a:ext cx="1352550" cy="266700"/>
          </a:xfrm>
          <a:prstGeom prst="rect">
            <a:avLst/>
          </a:prstGeom>
          <a:noFill/>
        </p:spPr>
      </p:pic>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8083" name="Picture 19"/>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4195763" y="5250532"/>
            <a:ext cx="752475" cy="266700"/>
          </a:xfrm>
          <a:prstGeom prst="rect">
            <a:avLst/>
          </a:prstGeom>
          <a:noFill/>
        </p:spPr>
      </p:pic>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146076"/>
            <a:ext cx="8352928" cy="3416320"/>
          </a:xfrm>
          <a:prstGeom prst="rect">
            <a:avLst/>
          </a:prstGeom>
          <a:noFill/>
        </p:spPr>
        <p:txBody>
          <a:bodyPr wrap="square" rtlCol="0">
            <a:spAutoFit/>
          </a:bodyPr>
          <a:lstStyle/>
          <a:p>
            <a:pPr algn="just">
              <a:buFont typeface="Arial" pitchFamily="34" charset="0"/>
              <a:buChar char="•"/>
            </a:pPr>
            <a:r>
              <a:rPr lang="es-EC" dirty="0" smtClean="0"/>
              <a:t> Análisis en el cambio de sección en el punto B.</a:t>
            </a:r>
          </a:p>
          <a:p>
            <a:pPr algn="just">
              <a:buFont typeface="Arial" pitchFamily="34" charset="0"/>
              <a:buChar char="•"/>
            </a:pPr>
            <a:endParaRPr lang="es-EC" dirty="0" smtClean="0"/>
          </a:p>
          <a:p>
            <a:pPr lvl="1" algn="just">
              <a:buFont typeface="Arial" pitchFamily="34" charset="0"/>
              <a:buChar char="•"/>
            </a:pPr>
            <a:r>
              <a:rPr lang="es-EC" dirty="0" smtClean="0"/>
              <a:t> Se asume un radio de filete de hombro bien redondeado.</a:t>
            </a:r>
          </a:p>
          <a:p>
            <a:pPr lvl="1" algn="just">
              <a:buFont typeface="Arial" pitchFamily="34" charset="0"/>
              <a:buChar char="•"/>
            </a:pPr>
            <a:endParaRPr lang="es-EC" dirty="0" smtClean="0"/>
          </a:p>
          <a:p>
            <a:pPr lvl="1" algn="just">
              <a:buFont typeface="Arial" pitchFamily="34" charset="0"/>
              <a:buChar char="•"/>
            </a:pPr>
            <a:r>
              <a:rPr lang="es-EC" dirty="0" smtClean="0"/>
              <a:t> Factor geométrico de concentración de esfuerzos a flexión.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Factor geométrico de concentración de esfuerzos a torsión.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Se asume que el factor de concentración de esfuerzos tiene el mismo valor que el factor geométrico, tanto a flexión como a torsión.</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9089"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4248150" y="2751584"/>
            <a:ext cx="647700" cy="266700"/>
          </a:xfrm>
          <a:prstGeom prst="rect">
            <a:avLst/>
          </a:prstGeom>
          <a:noFill/>
        </p:spPr>
      </p:pic>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9092"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214813" y="3594348"/>
            <a:ext cx="714375" cy="266700"/>
          </a:xfrm>
          <a:prstGeom prst="rect">
            <a:avLst/>
          </a:prstGeom>
          <a:noFill/>
        </p:spPr>
      </p:pic>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9095"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4014788" y="4695800"/>
            <a:ext cx="1114425" cy="266700"/>
          </a:xfrm>
          <a:prstGeom prst="rect">
            <a:avLst/>
          </a:prstGeom>
          <a:noFill/>
        </p:spPr>
      </p:pic>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89098"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3943350" y="5106516"/>
            <a:ext cx="1257300" cy="266700"/>
          </a:xfrm>
          <a:prstGeom prst="rect">
            <a:avLst/>
          </a:prstGeom>
          <a:noFill/>
        </p:spPr>
      </p:pic>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599456"/>
            <a:ext cx="8352928" cy="3139321"/>
          </a:xfrm>
          <a:prstGeom prst="rect">
            <a:avLst/>
          </a:prstGeom>
          <a:noFill/>
        </p:spPr>
        <p:txBody>
          <a:bodyPr wrap="square" rtlCol="0">
            <a:spAutoFit/>
          </a:bodyPr>
          <a:lstStyle/>
          <a:p>
            <a:pPr algn="just">
              <a:buFont typeface="Arial" pitchFamily="34" charset="0"/>
              <a:buChar char="•"/>
            </a:pPr>
            <a:r>
              <a:rPr lang="es-EC" dirty="0" smtClean="0"/>
              <a:t> Análisis en el cambio de sección en el punto B.</a:t>
            </a:r>
          </a:p>
          <a:p>
            <a:pPr algn="just">
              <a:buFont typeface="Arial" pitchFamily="34" charset="0"/>
              <a:buChar char="•"/>
            </a:pPr>
            <a:endParaRPr lang="es-EC" dirty="0" smtClean="0"/>
          </a:p>
          <a:p>
            <a:pPr lvl="1" algn="just">
              <a:buFont typeface="Arial" pitchFamily="34" charset="0"/>
              <a:buChar char="•"/>
            </a:pPr>
            <a:r>
              <a:rPr lang="es-EC" dirty="0" smtClean="0"/>
              <a:t> Se asume un factor de tamaño de 0.9.</a:t>
            </a:r>
          </a:p>
          <a:p>
            <a:pPr lvl="1" algn="just">
              <a:buFont typeface="Arial" pitchFamily="34" charset="0"/>
              <a:buChar char="•"/>
            </a:pPr>
            <a:endParaRPr lang="es-EC" dirty="0" smtClean="0"/>
          </a:p>
          <a:p>
            <a:pPr lvl="1" algn="just">
              <a:buFont typeface="Arial" pitchFamily="34" charset="0"/>
              <a:buChar char="•"/>
            </a:pPr>
            <a:r>
              <a:rPr lang="es-EC" dirty="0" smtClean="0"/>
              <a:t> El resto de factores son los mismos que los del punto C.</a:t>
            </a:r>
          </a:p>
          <a:p>
            <a:pPr lvl="1" algn="just">
              <a:buFont typeface="Arial" pitchFamily="34" charset="0"/>
              <a:buChar char="•"/>
            </a:pPr>
            <a:endParaRPr lang="es-EC" dirty="0" smtClean="0"/>
          </a:p>
          <a:p>
            <a:pPr lvl="1" algn="just">
              <a:buFont typeface="Arial" pitchFamily="34" charset="0"/>
              <a:buChar char="•"/>
            </a:pPr>
            <a:r>
              <a:rPr lang="es-EC" dirty="0" smtClean="0"/>
              <a:t> Se aplica la ecuación de Marín.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Se asume un factor de seguridad de 2.5, se calcula el diámetro menor en el punto B.</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0113"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900488" y="3738364"/>
            <a:ext cx="1343025" cy="266700"/>
          </a:xfrm>
          <a:prstGeom prst="rect">
            <a:avLst/>
          </a:prstGeom>
          <a:noFill/>
        </p:spPr>
      </p:pic>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0116"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048125" y="4818484"/>
            <a:ext cx="1047750" cy="266700"/>
          </a:xfrm>
          <a:prstGeom prst="rect">
            <a:avLst/>
          </a:prstGeom>
          <a:noFill/>
        </p:spPr>
      </p:pic>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80728"/>
            <a:ext cx="8352928" cy="3970318"/>
          </a:xfrm>
          <a:prstGeom prst="rect">
            <a:avLst/>
          </a:prstGeom>
          <a:noFill/>
        </p:spPr>
        <p:txBody>
          <a:bodyPr wrap="square" rtlCol="0">
            <a:spAutoFit/>
          </a:bodyPr>
          <a:lstStyle/>
          <a:p>
            <a:pPr algn="just">
              <a:buFont typeface="Arial" pitchFamily="34" charset="0"/>
              <a:buChar char="•"/>
            </a:pPr>
            <a:r>
              <a:rPr lang="es-EC" dirty="0" smtClean="0"/>
              <a:t> Comprobación del diámetro de 40 mm en el punto B.</a:t>
            </a:r>
          </a:p>
          <a:p>
            <a:pPr algn="just">
              <a:buFont typeface="Arial" pitchFamily="34" charset="0"/>
              <a:buChar char="•"/>
            </a:pPr>
            <a:endParaRPr lang="es-EC" dirty="0" smtClean="0"/>
          </a:p>
          <a:p>
            <a:pPr lvl="1" algn="just">
              <a:buFont typeface="Arial" pitchFamily="34" charset="0"/>
              <a:buChar char="•"/>
            </a:pPr>
            <a:r>
              <a:rPr lang="es-EC" dirty="0" smtClean="0"/>
              <a:t> Se calcula el factor de tamaño, el resto de factores permanecen iguales.</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Se aplica la ecuación de Marín.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Relación de diámetros en el cambio de sección.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Con r/d=0.1 y D/d=1.13, del </a:t>
            </a:r>
            <a:r>
              <a:rPr lang="es-EC" dirty="0" smtClean="0">
                <a:hlinkClick r:id="rId3" action="ppaction://hlinkfile"/>
              </a:rPr>
              <a:t>Anexo 10</a:t>
            </a:r>
            <a:r>
              <a:rPr lang="es-EC" dirty="0" smtClean="0"/>
              <a:t> se obtiene el valor del factor geométrico de concentración de esfuerzos a flexión.</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1137"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152900" y="2018184"/>
            <a:ext cx="838200" cy="266700"/>
          </a:xfrm>
          <a:prstGeom prst="rect">
            <a:avLst/>
          </a:prstGeom>
          <a:noFill/>
        </p:spPr>
      </p:pic>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1140"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3900488" y="2810272"/>
            <a:ext cx="1343025" cy="266700"/>
          </a:xfrm>
          <a:prstGeom prst="rect">
            <a:avLst/>
          </a:prstGeom>
          <a:noFill/>
        </p:spPr>
      </p:pic>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1143"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224338" y="3602360"/>
            <a:ext cx="695325" cy="428625"/>
          </a:xfrm>
          <a:prstGeom prst="rect">
            <a:avLst/>
          </a:prstGeom>
          <a:noFill/>
        </p:spPr>
      </p:pic>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1146"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4167188" y="5157192"/>
            <a:ext cx="809625" cy="266700"/>
          </a:xfrm>
          <a:prstGeom prst="rect">
            <a:avLst/>
          </a:prstGeom>
          <a:noFill/>
        </p:spPr>
      </p:pic>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80728"/>
            <a:ext cx="8352928" cy="4524315"/>
          </a:xfrm>
          <a:prstGeom prst="rect">
            <a:avLst/>
          </a:prstGeom>
          <a:noFill/>
        </p:spPr>
        <p:txBody>
          <a:bodyPr wrap="square" rtlCol="0">
            <a:spAutoFit/>
          </a:bodyPr>
          <a:lstStyle/>
          <a:p>
            <a:pPr algn="just">
              <a:buFont typeface="Arial" pitchFamily="34" charset="0"/>
              <a:buChar char="•"/>
            </a:pPr>
            <a:r>
              <a:rPr lang="es-EC" dirty="0" smtClean="0"/>
              <a:t> Comprobación del diámetro de 40 mm en el punto B.</a:t>
            </a:r>
          </a:p>
          <a:p>
            <a:pPr algn="just">
              <a:buFont typeface="Arial" pitchFamily="34" charset="0"/>
              <a:buChar char="•"/>
            </a:pPr>
            <a:endParaRPr lang="es-EC" dirty="0" smtClean="0"/>
          </a:p>
          <a:p>
            <a:pPr lvl="1" algn="just">
              <a:buFont typeface="Arial" pitchFamily="34" charset="0"/>
              <a:buChar char="•"/>
            </a:pPr>
            <a:r>
              <a:rPr lang="es-EC" dirty="0" smtClean="0"/>
              <a:t> Con r=4 mm y Sut=0.40 GPa, del </a:t>
            </a:r>
            <a:r>
              <a:rPr lang="es-EC" dirty="0" smtClean="0">
                <a:hlinkClick r:id="rId3" action="ppaction://hlinkfile"/>
              </a:rPr>
              <a:t>Anexo 11</a:t>
            </a:r>
            <a:r>
              <a:rPr lang="es-EC" dirty="0" smtClean="0"/>
              <a:t> se obtiene el valor de la sensibilidad a la muesca por flexión.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Concentrador de esfuerzos a flexión.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Con r/d=0.1 y D/d=1.13, del </a:t>
            </a:r>
            <a:r>
              <a:rPr lang="es-EC" dirty="0" smtClean="0">
                <a:hlinkClick r:id="rId4" action="ppaction://hlinkfile"/>
              </a:rPr>
              <a:t>Anexo 12</a:t>
            </a:r>
            <a:r>
              <a:rPr lang="es-EC" dirty="0" smtClean="0"/>
              <a:t> se obtiene el valor del factor geométrico de concentración de esfuerzos a torsión.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Con r=4mm y la dureza Brinell del material menor a 200, del </a:t>
            </a:r>
            <a:r>
              <a:rPr lang="es-EC" dirty="0" smtClean="0">
                <a:hlinkClick r:id="rId5" action="ppaction://hlinkfile"/>
              </a:rPr>
              <a:t>Anexo 13</a:t>
            </a:r>
            <a:r>
              <a:rPr lang="es-EC" dirty="0" smtClean="0"/>
              <a:t> se obtiene la sensibilidad a la muesca por torsión.</a:t>
            </a:r>
          </a:p>
          <a:p>
            <a:pPr lvl="1" algn="just">
              <a:buFont typeface="Arial" pitchFamily="34" charset="0"/>
              <a:buChar char="•"/>
            </a:pPr>
            <a:endParaRPr lang="es-EC" dirty="0" smtClean="0"/>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2161" name="Picture 1"/>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281488" y="2276872"/>
            <a:ext cx="581025" cy="266700"/>
          </a:xfrm>
          <a:prstGeom prst="rect">
            <a:avLst/>
          </a:prstGeom>
          <a:noFill/>
        </p:spPr>
      </p:pic>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2164" name="Picture 4"/>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4152900" y="3140968"/>
            <a:ext cx="838200" cy="266700"/>
          </a:xfrm>
          <a:prstGeom prst="rect">
            <a:avLst/>
          </a:prstGeom>
          <a:noFill/>
        </p:spPr>
      </p:pic>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2167" name="Picture 7"/>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4129088" y="4221088"/>
            <a:ext cx="885825" cy="266700"/>
          </a:xfrm>
          <a:prstGeom prst="rect">
            <a:avLst/>
          </a:prstGeom>
          <a:noFill/>
        </p:spPr>
      </p:pic>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2170" name="Picture 10"/>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4200525" y="5301208"/>
            <a:ext cx="742950" cy="266700"/>
          </a:xfrm>
          <a:prstGeom prst="rect">
            <a:avLst/>
          </a:prstGeom>
          <a:noFill/>
        </p:spPr>
      </p:pic>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434108"/>
            <a:ext cx="8352928" cy="3416320"/>
          </a:xfrm>
          <a:prstGeom prst="rect">
            <a:avLst/>
          </a:prstGeom>
          <a:noFill/>
        </p:spPr>
        <p:txBody>
          <a:bodyPr wrap="square" rtlCol="0">
            <a:spAutoFit/>
          </a:bodyPr>
          <a:lstStyle/>
          <a:p>
            <a:pPr algn="just">
              <a:buFont typeface="Arial" pitchFamily="34" charset="0"/>
              <a:buChar char="•"/>
            </a:pPr>
            <a:r>
              <a:rPr lang="es-EC" dirty="0" smtClean="0"/>
              <a:t> Comprobación del diámetro de 40 mm en el punto B.</a:t>
            </a:r>
          </a:p>
          <a:p>
            <a:pPr algn="just">
              <a:buFont typeface="Arial" pitchFamily="34" charset="0"/>
              <a:buChar char="•"/>
            </a:pPr>
            <a:endParaRPr lang="es-EC" dirty="0" smtClean="0"/>
          </a:p>
          <a:p>
            <a:pPr lvl="1" algn="just">
              <a:buFont typeface="Arial" pitchFamily="34" charset="0"/>
              <a:buChar char="•"/>
            </a:pPr>
            <a:r>
              <a:rPr lang="es-EC" dirty="0" smtClean="0"/>
              <a:t> Concentrador de esfuerzos a torsión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Esfuerzo alternante generado por el momento flexionante.</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Esfuerzo medio generado por la torsión.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Factor de seguridad.</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3185"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4119563" y="2463552"/>
            <a:ext cx="904875" cy="266700"/>
          </a:xfrm>
          <a:prstGeom prst="rect">
            <a:avLst/>
          </a:prstGeom>
          <a:noFill/>
        </p:spPr>
      </p:pic>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3188"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014788" y="3234308"/>
            <a:ext cx="1114425" cy="266700"/>
          </a:xfrm>
          <a:prstGeom prst="rect">
            <a:avLst/>
          </a:prstGeom>
          <a:noFill/>
        </p:spPr>
      </p:pic>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3191"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3890963" y="4098404"/>
            <a:ext cx="1362075" cy="266700"/>
          </a:xfrm>
          <a:prstGeom prst="rect">
            <a:avLst/>
          </a:prstGeom>
          <a:noFill/>
        </p:spPr>
      </p:pic>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3194"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152900" y="4890492"/>
            <a:ext cx="838200" cy="266700"/>
          </a:xfrm>
          <a:prstGeom prst="rect">
            <a:avLst/>
          </a:prstGeom>
          <a:noFill/>
        </p:spPr>
      </p:pic>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44624"/>
            <a:ext cx="8229600" cy="1143000"/>
          </a:xfrm>
        </p:spPr>
        <p:txBody>
          <a:bodyPr>
            <a:normAutofit/>
          </a:bodyPr>
          <a:lstStyle/>
          <a:p>
            <a:r>
              <a:rPr lang="es-ES" sz="3200" b="1" dirty="0" smtClean="0"/>
              <a:t>ALCANCE</a:t>
            </a:r>
            <a:endParaRPr lang="es-EC" sz="3200" b="1" dirty="0"/>
          </a:p>
        </p:txBody>
      </p:sp>
      <p:sp>
        <p:nvSpPr>
          <p:cNvPr id="8" name="7 CuadroTexto"/>
          <p:cNvSpPr txBox="1"/>
          <p:nvPr/>
        </p:nvSpPr>
        <p:spPr>
          <a:xfrm>
            <a:off x="611560" y="1412771"/>
            <a:ext cx="8064896" cy="3816429"/>
          </a:xfrm>
          <a:prstGeom prst="rect">
            <a:avLst/>
          </a:prstGeom>
          <a:noFill/>
        </p:spPr>
        <p:txBody>
          <a:bodyPr wrap="square" rtlCol="0">
            <a:spAutoFit/>
          </a:bodyPr>
          <a:lstStyle/>
          <a:p>
            <a:pPr algn="just">
              <a:buFont typeface="Arial" pitchFamily="34" charset="0"/>
              <a:buChar char="•"/>
            </a:pPr>
            <a:r>
              <a:rPr lang="es-ES" sz="2000" dirty="0" smtClean="0"/>
              <a:t> </a:t>
            </a:r>
            <a:r>
              <a:rPr lang="es-ES" sz="2200" dirty="0" smtClean="0"/>
              <a:t>Tener un estudio de la energía por unidad de área necesaria para el corte de botellas PET.</a:t>
            </a:r>
          </a:p>
          <a:p>
            <a:pPr algn="just">
              <a:buFont typeface="Arial" pitchFamily="34" charset="0"/>
              <a:buChar char="•"/>
            </a:pPr>
            <a:endParaRPr lang="es-ES" sz="2200" dirty="0" smtClean="0"/>
          </a:p>
          <a:p>
            <a:pPr algn="just">
              <a:buFont typeface="Arial" pitchFamily="34" charset="0"/>
              <a:buChar char="•"/>
            </a:pPr>
            <a:r>
              <a:rPr lang="es-ES" sz="2200" dirty="0" smtClean="0"/>
              <a:t> Diseño y construcción del molino triturador de PET.</a:t>
            </a:r>
          </a:p>
          <a:p>
            <a:pPr algn="just">
              <a:buFont typeface="Arial" pitchFamily="34" charset="0"/>
              <a:buChar char="•"/>
            </a:pPr>
            <a:endParaRPr lang="es-ES" sz="2200" dirty="0" smtClean="0"/>
          </a:p>
          <a:p>
            <a:pPr algn="just">
              <a:buFont typeface="Arial" pitchFamily="34" charset="0"/>
              <a:buChar char="•"/>
            </a:pPr>
            <a:r>
              <a:rPr lang="es-ES" sz="2200" dirty="0" smtClean="0"/>
              <a:t> Elaborar un procedimiento de mantenimiento correctivo, preventivo, predictivo y proactivo para alargar la vida útil del molino tomando en cuenta el ambiente corrosivo al que va estar expuesto.</a:t>
            </a:r>
          </a:p>
          <a:p>
            <a:pPr algn="just">
              <a:buFont typeface="Arial" pitchFamily="34" charset="0"/>
              <a:buChar char="•"/>
            </a:pPr>
            <a:endParaRPr lang="es-ES" sz="2200" dirty="0" smtClean="0"/>
          </a:p>
          <a:p>
            <a:pPr algn="just">
              <a:buFont typeface="Arial" pitchFamily="34" charset="0"/>
              <a:buChar char="•"/>
            </a:pPr>
            <a:r>
              <a:rPr lang="es-ES" sz="2200" dirty="0" smtClean="0"/>
              <a:t> Generar el estudio económico y financiero de la construcción del molino triturador.</a:t>
            </a:r>
          </a:p>
        </p:txBody>
      </p:sp>
      <p:sp>
        <p:nvSpPr>
          <p:cNvPr id="5" name="4 Flecha izquierda">
            <a:hlinkClick r:id="rId3" action="ppaction://hlinksldjump"/>
          </p:cNvPr>
          <p:cNvSpPr/>
          <p:nvPr/>
        </p:nvSpPr>
        <p:spPr>
          <a:xfrm>
            <a:off x="7524328" y="5157192"/>
            <a:ext cx="1152128" cy="57606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sz="1100" dirty="0" smtClean="0"/>
              <a:t>CONTENIDOS</a:t>
            </a:r>
            <a:endParaRPr lang="es-EC" sz="1100" dirty="0"/>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362" name="361 Tabla"/>
          <p:cNvGraphicFramePr>
            <a:graphicFrameLocks noGrp="1"/>
          </p:cNvGraphicFramePr>
          <p:nvPr/>
        </p:nvGraphicFramePr>
        <p:xfrm>
          <a:off x="1403648" y="1268760"/>
          <a:ext cx="6336704" cy="3384374"/>
        </p:xfrm>
        <a:graphic>
          <a:graphicData uri="http://schemas.openxmlformats.org/drawingml/2006/table">
            <a:tbl>
              <a:tblPr/>
              <a:tblGrid>
                <a:gridCol w="1866381"/>
                <a:gridCol w="1857772"/>
                <a:gridCol w="2612551"/>
              </a:tblGrid>
              <a:tr h="328580">
                <a:tc gridSpan="3">
                  <a:txBody>
                    <a:bodyPr/>
                    <a:lstStyle/>
                    <a:p>
                      <a:pPr algn="ctr">
                        <a:lnSpc>
                          <a:spcPct val="150000"/>
                        </a:lnSpc>
                        <a:spcAft>
                          <a:spcPts val="0"/>
                        </a:spcAft>
                      </a:pPr>
                      <a:r>
                        <a:rPr lang="es-EC" sz="1000" b="1" dirty="0">
                          <a:solidFill>
                            <a:schemeClr val="tx1"/>
                          </a:solidFill>
                          <a:latin typeface="Arial"/>
                          <a:ea typeface="Times New Roman"/>
                          <a:cs typeface="Times New Roman"/>
                        </a:rPr>
                        <a:t>DIÁMETROS DEL EJE Y SUS FACTORES DE SEGURIDAD</a:t>
                      </a:r>
                      <a:endParaRPr lang="es-EC" sz="11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endParaRPr lang="es-EC"/>
                    </a:p>
                  </a:txBody>
                  <a:tcPr/>
                </a:tc>
                <a:tc hMerge="1">
                  <a:txBody>
                    <a:bodyPr/>
                    <a:lstStyle/>
                    <a:p>
                      <a:endParaRPr lang="es-EC"/>
                    </a:p>
                  </a:txBody>
                  <a:tcPr/>
                </a:tc>
              </a:tr>
              <a:tr h="328580">
                <a:tc>
                  <a:txBody>
                    <a:bodyPr/>
                    <a:lstStyle/>
                    <a:p>
                      <a:pPr algn="ctr">
                        <a:lnSpc>
                          <a:spcPct val="150000"/>
                        </a:lnSpc>
                        <a:spcAft>
                          <a:spcPts val="0"/>
                        </a:spcAft>
                      </a:pPr>
                      <a:r>
                        <a:rPr lang="es-EC" sz="1000" b="1" dirty="0">
                          <a:solidFill>
                            <a:schemeClr val="tx1"/>
                          </a:solidFill>
                          <a:latin typeface="Arial"/>
                          <a:ea typeface="Times New Roman"/>
                          <a:cs typeface="Times New Roman"/>
                        </a:rPr>
                        <a:t>PUNTO</a:t>
                      </a:r>
                      <a:endParaRPr lang="es-EC" sz="11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nSpc>
                          <a:spcPct val="150000"/>
                        </a:lnSpc>
                        <a:spcAft>
                          <a:spcPts val="0"/>
                        </a:spcAft>
                      </a:pPr>
                      <a:r>
                        <a:rPr lang="es-EC" sz="1000" b="1">
                          <a:solidFill>
                            <a:schemeClr val="tx1"/>
                          </a:solidFill>
                          <a:latin typeface="Arial"/>
                          <a:ea typeface="Times New Roman"/>
                          <a:cs typeface="Times New Roman"/>
                        </a:rPr>
                        <a:t>DIÁMETRO (mm)</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nSpc>
                          <a:spcPct val="150000"/>
                        </a:lnSpc>
                        <a:spcAft>
                          <a:spcPts val="0"/>
                        </a:spcAft>
                      </a:pPr>
                      <a:r>
                        <a:rPr lang="es-EC" sz="1000" b="1">
                          <a:solidFill>
                            <a:schemeClr val="tx1"/>
                          </a:solidFill>
                          <a:latin typeface="Arial"/>
                          <a:ea typeface="Times New Roman"/>
                          <a:cs typeface="Times New Roman"/>
                        </a:rPr>
                        <a:t>FACTOR DE SEGURIDAD</a:t>
                      </a:r>
                      <a:endParaRPr lang="es-EC" sz="11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328580">
                <a:tc>
                  <a:txBody>
                    <a:bodyPr/>
                    <a:lstStyle/>
                    <a:p>
                      <a:pPr algn="ctr">
                        <a:lnSpc>
                          <a:spcPct val="150000"/>
                        </a:lnSpc>
                        <a:spcAft>
                          <a:spcPts val="0"/>
                        </a:spcAft>
                      </a:pPr>
                      <a:r>
                        <a:rPr lang="es-EC" sz="1000" b="1" dirty="0">
                          <a:solidFill>
                            <a:schemeClr val="tx1"/>
                          </a:solidFill>
                          <a:latin typeface="Arial"/>
                          <a:ea typeface="Times New Roman"/>
                          <a:cs typeface="Times New Roman"/>
                        </a:rPr>
                        <a:t>B</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C" sz="1000" dirty="0">
                          <a:solidFill>
                            <a:schemeClr val="tx1"/>
                          </a:solidFill>
                          <a:latin typeface="Arial"/>
                          <a:ea typeface="Times New Roman"/>
                          <a:cs typeface="Times New Roman"/>
                        </a:rPr>
                        <a:t>40</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C" sz="1000">
                          <a:solidFill>
                            <a:schemeClr val="tx1"/>
                          </a:solidFill>
                          <a:latin typeface="Arial"/>
                          <a:ea typeface="Times New Roman"/>
                          <a:cs typeface="Times New Roman"/>
                        </a:rPr>
                        <a:t>2.25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r>
              <a:tr h="361438">
                <a:tc>
                  <a:txBody>
                    <a:bodyPr/>
                    <a:lstStyle/>
                    <a:p>
                      <a:pPr algn="ctr">
                        <a:lnSpc>
                          <a:spcPct val="150000"/>
                        </a:lnSpc>
                        <a:spcAft>
                          <a:spcPts val="0"/>
                        </a:spcAft>
                      </a:pP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C" sz="1000" dirty="0">
                          <a:solidFill>
                            <a:schemeClr val="tx1"/>
                          </a:solidFill>
                          <a:latin typeface="Arial"/>
                          <a:ea typeface="Times New Roman"/>
                          <a:cs typeface="Times New Roman"/>
                        </a:rPr>
                        <a:t>45</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C" sz="1000">
                          <a:solidFill>
                            <a:schemeClr val="tx1"/>
                          </a:solidFill>
                          <a:latin typeface="Arial"/>
                          <a:ea typeface="Times New Roman"/>
                          <a:cs typeface="Times New Roman"/>
                        </a:rPr>
                        <a:t>4.51</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r>
              <a:tr h="328580">
                <a:tc>
                  <a:txBody>
                    <a:bodyPr/>
                    <a:lstStyle/>
                    <a:p>
                      <a:pPr algn="ctr">
                        <a:lnSpc>
                          <a:spcPct val="150000"/>
                        </a:lnSpc>
                        <a:spcAft>
                          <a:spcPts val="0"/>
                        </a:spcAft>
                      </a:pPr>
                      <a:r>
                        <a:rPr lang="es-EC" sz="1000" b="1">
                          <a:solidFill>
                            <a:schemeClr val="tx1"/>
                          </a:solidFill>
                          <a:latin typeface="Arial"/>
                          <a:ea typeface="Times New Roman"/>
                          <a:cs typeface="Times New Roman"/>
                        </a:rPr>
                        <a:t>C</a:t>
                      </a:r>
                      <a:endParaRPr lang="es-EC" sz="110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ctr">
                        <a:lnSpc>
                          <a:spcPct val="150000"/>
                        </a:lnSpc>
                        <a:spcAft>
                          <a:spcPts val="0"/>
                        </a:spcAft>
                      </a:pPr>
                      <a:r>
                        <a:rPr lang="es-EC" sz="1000" dirty="0">
                          <a:solidFill>
                            <a:schemeClr val="tx1"/>
                          </a:solidFill>
                          <a:latin typeface="Arial"/>
                          <a:ea typeface="Times New Roman"/>
                          <a:cs typeface="Times New Roman"/>
                        </a:rPr>
                        <a:t>45</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C" sz="1000">
                          <a:solidFill>
                            <a:schemeClr val="tx1"/>
                          </a:solidFill>
                          <a:latin typeface="Arial"/>
                          <a:ea typeface="Times New Roman"/>
                          <a:cs typeface="Times New Roman"/>
                        </a:rPr>
                        <a:t>2.14</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r>
              <a:tr h="361438">
                <a:tc>
                  <a:txBody>
                    <a:bodyPr/>
                    <a:lstStyle/>
                    <a:p>
                      <a:pPr algn="ctr">
                        <a:lnSpc>
                          <a:spcPct val="150000"/>
                        </a:lnSpc>
                        <a:spcAft>
                          <a:spcPts val="0"/>
                        </a:spcAft>
                      </a:pP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C" sz="1000" dirty="0">
                          <a:solidFill>
                            <a:schemeClr val="tx1"/>
                          </a:solidFill>
                          <a:latin typeface="Arial"/>
                          <a:ea typeface="Times New Roman"/>
                          <a:cs typeface="Times New Roman"/>
                        </a:rPr>
                        <a:t>58.5</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C" sz="1000" dirty="0">
                          <a:solidFill>
                            <a:schemeClr val="tx1"/>
                          </a:solidFill>
                          <a:latin typeface="Arial"/>
                          <a:ea typeface="Times New Roman"/>
                          <a:cs typeface="Times New Roman"/>
                        </a:rPr>
                        <a:t>5.83</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r>
              <a:tr h="328580">
                <a:tc>
                  <a:txBody>
                    <a:bodyPr/>
                    <a:lstStyle/>
                    <a:p>
                      <a:pPr algn="ctr">
                        <a:lnSpc>
                          <a:spcPct val="150000"/>
                        </a:lnSpc>
                        <a:spcAft>
                          <a:spcPts val="0"/>
                        </a:spcAft>
                      </a:pPr>
                      <a:r>
                        <a:rPr lang="es-EC" sz="1000" b="1">
                          <a:solidFill>
                            <a:schemeClr val="tx1"/>
                          </a:solidFill>
                          <a:latin typeface="Arial"/>
                          <a:ea typeface="Times New Roman"/>
                          <a:cs typeface="Times New Roman"/>
                        </a:rPr>
                        <a:t>D</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C" sz="1000">
                          <a:solidFill>
                            <a:schemeClr val="tx1"/>
                          </a:solidFill>
                          <a:latin typeface="Arial"/>
                          <a:ea typeface="Times New Roman"/>
                          <a:cs typeface="Times New Roman"/>
                        </a:rPr>
                        <a:t>58.5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C" sz="1000" dirty="0">
                          <a:solidFill>
                            <a:schemeClr val="tx1"/>
                          </a:solidFill>
                          <a:latin typeface="Arial"/>
                          <a:ea typeface="Times New Roman"/>
                          <a:cs typeface="Times New Roman"/>
                        </a:rPr>
                        <a:t>4.34</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r>
              <a:tr h="328580">
                <a:tc>
                  <a:txBody>
                    <a:bodyPr/>
                    <a:lstStyle/>
                    <a:p>
                      <a:pPr algn="ctr">
                        <a:lnSpc>
                          <a:spcPct val="150000"/>
                        </a:lnSpc>
                        <a:spcAft>
                          <a:spcPts val="0"/>
                        </a:spcAft>
                      </a:pPr>
                      <a:r>
                        <a:rPr lang="es-EC" sz="1000" b="1">
                          <a:solidFill>
                            <a:schemeClr val="tx1"/>
                          </a:solidFill>
                          <a:latin typeface="Arial"/>
                          <a:ea typeface="Times New Roman"/>
                          <a:cs typeface="Times New Roman"/>
                        </a:rPr>
                        <a:t>E</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C" sz="1000">
                          <a:solidFill>
                            <a:schemeClr val="tx1"/>
                          </a:solidFill>
                          <a:latin typeface="Arial"/>
                          <a:ea typeface="Times New Roman"/>
                          <a:cs typeface="Times New Roman"/>
                        </a:rPr>
                        <a:t>58.5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c>
                  <a:txBody>
                    <a:bodyPr/>
                    <a:lstStyle/>
                    <a:p>
                      <a:pPr algn="ctr">
                        <a:lnSpc>
                          <a:spcPct val="150000"/>
                        </a:lnSpc>
                        <a:spcAft>
                          <a:spcPts val="0"/>
                        </a:spcAft>
                      </a:pPr>
                      <a:r>
                        <a:rPr lang="es-EC" sz="1000" dirty="0">
                          <a:solidFill>
                            <a:schemeClr val="tx1"/>
                          </a:solidFill>
                          <a:latin typeface="Arial"/>
                          <a:ea typeface="Times New Roman"/>
                          <a:cs typeface="Times New Roman"/>
                        </a:rPr>
                        <a:t>5.29</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solidFill>
                      <a:srgbClr val="D3DFEE"/>
                    </a:solidFill>
                  </a:tcPr>
                </a:tc>
              </a:tr>
              <a:tr h="328580">
                <a:tc>
                  <a:txBody>
                    <a:bodyPr/>
                    <a:lstStyle/>
                    <a:p>
                      <a:pPr algn="ctr">
                        <a:lnSpc>
                          <a:spcPct val="150000"/>
                        </a:lnSpc>
                        <a:spcAft>
                          <a:spcPts val="0"/>
                        </a:spcAft>
                      </a:pPr>
                      <a:r>
                        <a:rPr lang="es-EC" sz="1000" b="1">
                          <a:solidFill>
                            <a:schemeClr val="tx1"/>
                          </a:solidFill>
                          <a:latin typeface="Arial"/>
                          <a:ea typeface="Times New Roman"/>
                          <a:cs typeface="Times New Roman"/>
                        </a:rPr>
                        <a:t>F</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C" sz="1000">
                          <a:solidFill>
                            <a:schemeClr val="tx1"/>
                          </a:solidFill>
                          <a:latin typeface="Arial"/>
                          <a:ea typeface="Times New Roman"/>
                          <a:cs typeface="Times New Roman"/>
                        </a:rPr>
                        <a:t>58.5</a:t>
                      </a:r>
                      <a:endParaRPr lang="es-EC" sz="1100">
                        <a:solidFill>
                          <a:schemeClr val="tx1"/>
                        </a:solidFill>
                        <a:latin typeface="Calibri"/>
                        <a:ea typeface="Calibri"/>
                        <a:cs typeface="Times New Roman"/>
                      </a:endParaRPr>
                    </a:p>
                  </a:txBody>
                  <a:tcPr marL="68580" marR="68580" marT="0" marB="0">
                    <a:lnL>
                      <a:noFill/>
                    </a:lnL>
                    <a:lnR>
                      <a:noFill/>
                    </a:lnR>
                    <a:lnT>
                      <a:noFill/>
                    </a:lnT>
                    <a:lnB>
                      <a:noFill/>
                    </a:lnB>
                  </a:tcPr>
                </a:tc>
                <a:tc>
                  <a:txBody>
                    <a:bodyPr/>
                    <a:lstStyle/>
                    <a:p>
                      <a:pPr algn="ctr">
                        <a:lnSpc>
                          <a:spcPct val="150000"/>
                        </a:lnSpc>
                        <a:spcAft>
                          <a:spcPts val="0"/>
                        </a:spcAft>
                      </a:pPr>
                      <a:r>
                        <a:rPr lang="es-EC" sz="1000" dirty="0">
                          <a:solidFill>
                            <a:schemeClr val="tx1"/>
                          </a:solidFill>
                          <a:latin typeface="Arial"/>
                          <a:ea typeface="Times New Roman"/>
                          <a:cs typeface="Times New Roman"/>
                        </a:rPr>
                        <a:t>14.04</a:t>
                      </a:r>
                      <a:endParaRPr lang="es-EC" sz="1100" dirty="0">
                        <a:solidFill>
                          <a:schemeClr val="tx1"/>
                        </a:solidFill>
                        <a:latin typeface="Calibri"/>
                        <a:ea typeface="Calibri"/>
                        <a:cs typeface="Times New Roman"/>
                      </a:endParaRPr>
                    </a:p>
                  </a:txBody>
                  <a:tcPr marL="68580" marR="68580" marT="0" marB="0">
                    <a:lnL>
                      <a:noFill/>
                    </a:lnL>
                    <a:lnR>
                      <a:noFill/>
                    </a:lnR>
                    <a:lnT>
                      <a:noFill/>
                    </a:lnT>
                    <a:lnB>
                      <a:noFill/>
                    </a:lnB>
                  </a:tcPr>
                </a:tc>
              </a:tr>
              <a:tr h="361438">
                <a:tc>
                  <a:txBody>
                    <a:bodyPr/>
                    <a:lstStyle/>
                    <a:p>
                      <a:pPr algn="ctr">
                        <a:lnSpc>
                          <a:spcPct val="150000"/>
                        </a:lnSpc>
                        <a:spcAft>
                          <a:spcPts val="0"/>
                        </a:spcAft>
                      </a:pPr>
                      <a:endParaRPr lang="es-EC" sz="11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C" sz="1000">
                          <a:solidFill>
                            <a:schemeClr val="tx1"/>
                          </a:solidFill>
                          <a:latin typeface="Arial"/>
                          <a:ea typeface="Times New Roman"/>
                          <a:cs typeface="Times New Roman"/>
                        </a:rPr>
                        <a:t>45</a:t>
                      </a:r>
                      <a:endParaRPr lang="es-EC" sz="110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ctr">
                        <a:lnSpc>
                          <a:spcPct val="150000"/>
                        </a:lnSpc>
                        <a:spcAft>
                          <a:spcPts val="0"/>
                        </a:spcAft>
                      </a:pPr>
                      <a:r>
                        <a:rPr lang="es-EC" sz="1000" dirty="0">
                          <a:solidFill>
                            <a:schemeClr val="tx1"/>
                          </a:solidFill>
                          <a:latin typeface="Arial"/>
                          <a:ea typeface="Times New Roman"/>
                          <a:cs typeface="Times New Roman"/>
                        </a:rPr>
                        <a:t>5.07</a:t>
                      </a:r>
                      <a:endParaRPr lang="es-EC" sz="1100" dirty="0">
                        <a:solidFill>
                          <a:schemeClr val="tx1"/>
                        </a:solidFill>
                        <a:latin typeface="Calibri"/>
                        <a:ea typeface="Calibri"/>
                        <a:cs typeface="Times New Roman"/>
                      </a:endParaRPr>
                    </a:p>
                  </a:txBody>
                  <a:tcPr marL="68580" marR="68580" marT="0" marB="0">
                    <a:lnL>
                      <a:noFill/>
                    </a:lnL>
                    <a:lnR>
                      <a:noFill/>
                    </a:lnR>
                    <a:lnT>
                      <a:noFill/>
                    </a:lnT>
                    <a:lnB w="12700" cap="flat" cmpd="sng" algn="ctr">
                      <a:solidFill>
                        <a:srgbClr val="4F81BD"/>
                      </a:solidFill>
                      <a:prstDash val="solid"/>
                      <a:round/>
                      <a:headEnd type="none" w="med" len="med"/>
                      <a:tailEnd type="none" w="med" len="med"/>
                    </a:lnB>
                    <a:solidFill>
                      <a:srgbClr val="D3DFEE"/>
                    </a:solidFill>
                  </a:tcPr>
                </a:tc>
              </a:tr>
            </a:tbl>
          </a:graphicData>
        </a:graphic>
      </p:graphicFrame>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434108"/>
            <a:ext cx="8352928" cy="3693319"/>
          </a:xfrm>
          <a:prstGeom prst="rect">
            <a:avLst/>
          </a:prstGeom>
          <a:noFill/>
        </p:spPr>
        <p:txBody>
          <a:bodyPr wrap="square" rtlCol="0">
            <a:spAutoFit/>
          </a:bodyPr>
          <a:lstStyle/>
          <a:p>
            <a:pPr algn="just">
              <a:buFont typeface="Arial" pitchFamily="34" charset="0"/>
              <a:buChar char="•"/>
            </a:pPr>
            <a:r>
              <a:rPr lang="es-EC" dirty="0" smtClean="0"/>
              <a:t> Dimensionamiento de la sujeción de la polea al eje.</a:t>
            </a:r>
          </a:p>
          <a:p>
            <a:pPr algn="just">
              <a:buFont typeface="Arial" pitchFamily="34" charset="0"/>
              <a:buChar char="•"/>
            </a:pPr>
            <a:endParaRPr lang="es-EC" dirty="0" smtClean="0"/>
          </a:p>
          <a:p>
            <a:pPr lvl="1" algn="just">
              <a:buFont typeface="Arial" pitchFamily="34" charset="0"/>
              <a:buChar char="•"/>
            </a:pPr>
            <a:r>
              <a:rPr lang="es-EC" dirty="0" smtClean="0"/>
              <a:t> Del </a:t>
            </a:r>
            <a:r>
              <a:rPr lang="es-EC" dirty="0" smtClean="0">
                <a:hlinkClick r:id="rId3" action="ppaction://hlinkfile"/>
              </a:rPr>
              <a:t>Anexo 16</a:t>
            </a:r>
            <a:r>
              <a:rPr lang="es-EC" dirty="0" smtClean="0"/>
              <a:t>, con el diámetro de 40 mm.</a:t>
            </a:r>
          </a:p>
          <a:p>
            <a:pPr lvl="2" algn="just">
              <a:buFont typeface="Arial" pitchFamily="34" charset="0"/>
              <a:buChar char="•"/>
            </a:pPr>
            <a:r>
              <a:rPr lang="es-EC" dirty="0" smtClean="0"/>
              <a:t> Ancho del cuñero en el eje.</a:t>
            </a:r>
          </a:p>
          <a:p>
            <a:pPr lvl="2" algn="just">
              <a:buFont typeface="Arial" pitchFamily="34" charset="0"/>
              <a:buChar char="•"/>
            </a:pPr>
            <a:endParaRPr lang="es-EC" dirty="0" smtClean="0"/>
          </a:p>
          <a:p>
            <a:pPr lvl="2" algn="just">
              <a:buFont typeface="Arial" pitchFamily="34" charset="0"/>
              <a:buChar char="•"/>
            </a:pPr>
            <a:endParaRPr lang="es-EC" dirty="0" smtClean="0"/>
          </a:p>
          <a:p>
            <a:pPr lvl="2" algn="just">
              <a:buFont typeface="Arial" pitchFamily="34" charset="0"/>
              <a:buChar char="•"/>
            </a:pPr>
            <a:r>
              <a:rPr lang="es-EC" dirty="0" smtClean="0"/>
              <a:t> Altura del cuñero en el eje.</a:t>
            </a:r>
          </a:p>
          <a:p>
            <a:pPr lvl="2" algn="just">
              <a:buFont typeface="Arial" pitchFamily="34" charset="0"/>
              <a:buChar char="•"/>
            </a:pPr>
            <a:endParaRPr lang="es-EC" dirty="0" smtClean="0"/>
          </a:p>
          <a:p>
            <a:pPr lvl="2" algn="just">
              <a:buFont typeface="Arial" pitchFamily="34" charset="0"/>
              <a:buChar char="•"/>
            </a:pPr>
            <a:endParaRPr lang="es-EC" dirty="0" smtClean="0"/>
          </a:p>
          <a:p>
            <a:pPr lvl="2" algn="just">
              <a:buFont typeface="Arial" pitchFamily="34" charset="0"/>
              <a:buChar char="•"/>
            </a:pPr>
            <a:r>
              <a:rPr lang="es-EC" dirty="0" smtClean="0"/>
              <a:t> Ancho de la cuña.</a:t>
            </a:r>
          </a:p>
          <a:p>
            <a:pPr lvl="2" algn="just">
              <a:buFont typeface="Arial" pitchFamily="34" charset="0"/>
              <a:buChar char="•"/>
            </a:pPr>
            <a:endParaRPr lang="es-EC" dirty="0" smtClean="0"/>
          </a:p>
          <a:p>
            <a:pPr lvl="2" algn="just">
              <a:buFont typeface="Arial" pitchFamily="34" charset="0"/>
              <a:buChar char="•"/>
            </a:pPr>
            <a:endParaRPr lang="es-EC" dirty="0" smtClean="0"/>
          </a:p>
          <a:p>
            <a:pPr lvl="2" algn="just">
              <a:buFont typeface="Arial" pitchFamily="34" charset="0"/>
              <a:buChar char="•"/>
            </a:pPr>
            <a:r>
              <a:rPr lang="es-EC" dirty="0" smtClean="0"/>
              <a:t> Altura de la cuña.</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6257"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186238" y="2730252"/>
            <a:ext cx="771525" cy="266700"/>
          </a:xfrm>
          <a:prstGeom prst="rect">
            <a:avLst/>
          </a:prstGeom>
          <a:noFill/>
        </p:spPr>
      </p:pic>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6260"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4181475" y="3522340"/>
            <a:ext cx="781050" cy="266700"/>
          </a:xfrm>
          <a:prstGeom prst="rect">
            <a:avLst/>
          </a:prstGeom>
          <a:noFill/>
        </p:spPr>
      </p:pic>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6263"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162425" y="4365104"/>
            <a:ext cx="819150" cy="266700"/>
          </a:xfrm>
          <a:prstGeom prst="rect">
            <a:avLst/>
          </a:prstGeom>
          <a:noFill/>
        </p:spPr>
      </p:pic>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6266"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4205288" y="5157192"/>
            <a:ext cx="733425" cy="266700"/>
          </a:xfrm>
          <a:prstGeom prst="rect">
            <a:avLst/>
          </a:prstGeom>
          <a:noFill/>
        </p:spPr>
      </p:pic>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80728"/>
            <a:ext cx="8352928" cy="1754326"/>
          </a:xfrm>
          <a:prstGeom prst="rect">
            <a:avLst/>
          </a:prstGeom>
          <a:noFill/>
        </p:spPr>
        <p:txBody>
          <a:bodyPr wrap="square" rtlCol="0">
            <a:spAutoFit/>
          </a:bodyPr>
          <a:lstStyle/>
          <a:p>
            <a:pPr algn="just">
              <a:buFont typeface="Arial" pitchFamily="34" charset="0"/>
              <a:buChar char="•"/>
            </a:pPr>
            <a:r>
              <a:rPr lang="es-EC" dirty="0" smtClean="0"/>
              <a:t> Dimensionamiento de la sujeción de la polea al eje.</a:t>
            </a:r>
          </a:p>
          <a:p>
            <a:pPr algn="just">
              <a:buFont typeface="Arial" pitchFamily="34" charset="0"/>
              <a:buChar char="•"/>
            </a:pPr>
            <a:endParaRPr lang="es-EC" dirty="0" smtClean="0"/>
          </a:p>
          <a:p>
            <a:pPr lvl="1" algn="just">
              <a:buFont typeface="Arial" pitchFamily="34" charset="0"/>
              <a:buChar char="•"/>
            </a:pPr>
            <a:r>
              <a:rPr lang="es-EC" dirty="0" smtClean="0"/>
              <a:t> Para la cuña se elige un acero AISI 1010 CD y se asume un factor de seguridad de nch=2.5.</a:t>
            </a:r>
          </a:p>
          <a:p>
            <a:pPr lvl="1" algn="just">
              <a:buFont typeface="Arial" pitchFamily="34" charset="0"/>
              <a:buChar char="•"/>
            </a:pPr>
            <a:endParaRPr lang="es-EC" dirty="0" smtClean="0"/>
          </a:p>
          <a:p>
            <a:pPr lvl="1" algn="just">
              <a:buFont typeface="Arial" pitchFamily="34" charset="0"/>
              <a:buChar char="•"/>
            </a:pPr>
            <a:r>
              <a:rPr lang="es-EC" dirty="0" smtClean="0"/>
              <a:t> Resistencia a la fluencia de AISI 1010 CD.</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7281"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4090988" y="2780928"/>
            <a:ext cx="962025" cy="266700"/>
          </a:xfrm>
          <a:prstGeom prst="rect">
            <a:avLst/>
          </a:prstGeom>
          <a:noFill/>
        </p:spPr>
      </p:pic>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373" name="372 Imagen"/>
          <p:cNvPicPr/>
          <p:nvPr/>
        </p:nvPicPr>
        <p:blipFill>
          <a:blip r:embed="rId4" cstate="print"/>
          <a:srcRect/>
          <a:stretch>
            <a:fillRect/>
          </a:stretch>
        </p:blipFill>
        <p:spPr bwMode="auto">
          <a:xfrm>
            <a:off x="971600" y="3212976"/>
            <a:ext cx="1728192" cy="1728192"/>
          </a:xfrm>
          <a:prstGeom prst="rect">
            <a:avLst/>
          </a:prstGeom>
          <a:noFill/>
          <a:ln w="9525">
            <a:noFill/>
            <a:miter lim="800000"/>
            <a:headEnd/>
            <a:tailEnd/>
          </a:ln>
        </p:spPr>
      </p:pic>
      <p:sp>
        <p:nvSpPr>
          <p:cNvPr id="374" name="373 CuadroTexto"/>
          <p:cNvSpPr txBox="1"/>
          <p:nvPr/>
        </p:nvSpPr>
        <p:spPr>
          <a:xfrm>
            <a:off x="3347864" y="3203684"/>
            <a:ext cx="4968552" cy="1477328"/>
          </a:xfrm>
          <a:prstGeom prst="rect">
            <a:avLst/>
          </a:prstGeom>
          <a:noFill/>
        </p:spPr>
        <p:txBody>
          <a:bodyPr wrap="square" rtlCol="0">
            <a:spAutoFit/>
          </a:bodyPr>
          <a:lstStyle/>
          <a:p>
            <a:pPr>
              <a:buFont typeface="Arial" pitchFamily="34" charset="0"/>
              <a:buChar char="•"/>
            </a:pPr>
            <a:r>
              <a:rPr lang="es-EC" dirty="0" smtClean="0"/>
              <a:t> Fuerza en la cuña.</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Resistencia máxima al cortante de la cuña.</a:t>
            </a:r>
            <a:endParaRPr lang="es-EC" dirty="0"/>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7284"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4067944" y="3717032"/>
            <a:ext cx="1647825" cy="428625"/>
          </a:xfrm>
          <a:prstGeom prst="rect">
            <a:avLst/>
          </a:prstGeom>
          <a:noFill/>
        </p:spPr>
      </p:pic>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7287"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067944" y="4869160"/>
            <a:ext cx="2028825" cy="266700"/>
          </a:xfrm>
          <a:prstGeom prst="rect">
            <a:avLst/>
          </a:prstGeom>
          <a:noFill/>
        </p:spPr>
      </p:pic>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DEL EJE</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80728"/>
            <a:ext cx="8352928" cy="3970318"/>
          </a:xfrm>
          <a:prstGeom prst="rect">
            <a:avLst/>
          </a:prstGeom>
          <a:noFill/>
        </p:spPr>
        <p:txBody>
          <a:bodyPr wrap="square" rtlCol="0">
            <a:spAutoFit/>
          </a:bodyPr>
          <a:lstStyle/>
          <a:p>
            <a:pPr algn="just">
              <a:buFont typeface="Arial" pitchFamily="34" charset="0"/>
              <a:buChar char="•"/>
            </a:pPr>
            <a:r>
              <a:rPr lang="es-EC" dirty="0" smtClean="0"/>
              <a:t> Dimensionamiento de la sujeción de la polea al eje.</a:t>
            </a:r>
          </a:p>
          <a:p>
            <a:pPr algn="just">
              <a:buFont typeface="Arial" pitchFamily="34" charset="0"/>
              <a:buChar char="•"/>
            </a:pPr>
            <a:endParaRPr lang="es-EC" dirty="0" smtClean="0"/>
          </a:p>
          <a:p>
            <a:pPr lvl="1" algn="just">
              <a:buFont typeface="Arial" pitchFamily="34" charset="0"/>
              <a:buChar char="•"/>
            </a:pPr>
            <a:r>
              <a:rPr lang="es-EC" dirty="0" smtClean="0"/>
              <a:t> Esfuerzo cortante.</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Esfuerzo por aplastamiento.</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Longitud mínima de la cuña, al cortante.</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Longitud mínima de la cuña, al aplastamiento.</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8305"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709988" y="2060848"/>
            <a:ext cx="1724025" cy="428625"/>
          </a:xfrm>
          <a:prstGeom prst="rect">
            <a:avLst/>
          </a:prstGeom>
          <a:noFill/>
        </p:spPr>
      </p:pic>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8308"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3414713" y="2996952"/>
            <a:ext cx="2314575" cy="428625"/>
          </a:xfrm>
          <a:prstGeom prst="rect">
            <a:avLst/>
          </a:prstGeom>
          <a:noFill/>
        </p:spPr>
      </p:pic>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8311"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3605213" y="3933056"/>
            <a:ext cx="1933575" cy="438150"/>
          </a:xfrm>
          <a:prstGeom prst="rect">
            <a:avLst/>
          </a:prstGeom>
          <a:noFill/>
        </p:spPr>
      </p:pic>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8314"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3276600" y="5085184"/>
            <a:ext cx="2590800" cy="552450"/>
          </a:xfrm>
          <a:prstGeom prst="rect">
            <a:avLst/>
          </a:prstGeom>
          <a:noFill/>
        </p:spPr>
      </p:pic>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SELECCIÓN DE COJINETES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80728"/>
            <a:ext cx="8352928" cy="3693319"/>
          </a:xfrm>
          <a:prstGeom prst="rect">
            <a:avLst/>
          </a:prstGeom>
          <a:noFill/>
        </p:spPr>
        <p:txBody>
          <a:bodyPr wrap="square" rtlCol="0">
            <a:spAutoFit/>
          </a:bodyPr>
          <a:lstStyle/>
          <a:p>
            <a:pPr algn="just">
              <a:buFont typeface="Arial" pitchFamily="34" charset="0"/>
              <a:buChar char="•"/>
            </a:pPr>
            <a:r>
              <a:rPr lang="es-EC" dirty="0" smtClean="0"/>
              <a:t> Carga dinámica.</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Factor de esfuerzos dinámicos se obtiene del </a:t>
            </a:r>
            <a:r>
              <a:rPr lang="es-EC" dirty="0" smtClean="0">
                <a:hlinkClick r:id="rId3" action="ppaction://hlinkfile"/>
              </a:rPr>
              <a:t>Anexo 18</a:t>
            </a:r>
            <a:r>
              <a:rPr lang="es-EC" dirty="0" smtClean="0"/>
              <a:t>.</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El factor de velocidad se obtiene del </a:t>
            </a:r>
            <a:r>
              <a:rPr lang="es-EC" dirty="0" smtClean="0">
                <a:hlinkClick r:id="rId4" action="ppaction://hlinkfile"/>
              </a:rPr>
              <a:t>Anexo 19</a:t>
            </a:r>
            <a:r>
              <a:rPr lang="es-EC" dirty="0" smtClean="0"/>
              <a:t>.</a:t>
            </a:r>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endParaRPr lang="es-EC" dirty="0" smtClean="0"/>
          </a:p>
          <a:p>
            <a:pPr algn="just">
              <a:buFont typeface="Arial" pitchFamily="34" charset="0"/>
              <a:buChar char="•"/>
            </a:pPr>
            <a:r>
              <a:rPr lang="es-EC" dirty="0" smtClean="0"/>
              <a:t> Carga dinámica equivalente.</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9329" name="Picture 1"/>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3500438" y="1602507"/>
            <a:ext cx="2143125" cy="314325"/>
          </a:xfrm>
          <a:prstGeom prst="rect">
            <a:avLst/>
          </a:prstGeom>
          <a:noFill/>
        </p:spPr>
      </p:pic>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9332" name="Picture 4"/>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262438" y="2586236"/>
            <a:ext cx="619125" cy="266700"/>
          </a:xfrm>
          <a:prstGeom prst="rect">
            <a:avLst/>
          </a:prstGeom>
          <a:noFill/>
        </p:spPr>
      </p:pic>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390" name="389 Imagen"/>
          <p:cNvPicPr/>
          <p:nvPr/>
        </p:nvPicPr>
        <p:blipFill>
          <a:blip r:embed="rId7" cstate="print"/>
          <a:srcRect/>
          <a:stretch>
            <a:fillRect/>
          </a:stretch>
        </p:blipFill>
        <p:spPr bwMode="auto">
          <a:xfrm>
            <a:off x="934774" y="3682355"/>
            <a:ext cx="3205178" cy="432000"/>
          </a:xfrm>
          <a:prstGeom prst="rect">
            <a:avLst/>
          </a:prstGeom>
          <a:noFill/>
          <a:ln w="9525">
            <a:noFill/>
            <a:miter lim="800000"/>
            <a:headEnd/>
            <a:tailEnd/>
          </a:ln>
        </p:spPr>
      </p:pic>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9335" name="Picture 7"/>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6300192" y="3826371"/>
            <a:ext cx="657225" cy="266700"/>
          </a:xfrm>
          <a:prstGeom prst="rect">
            <a:avLst/>
          </a:prstGeom>
          <a:noFill/>
        </p:spPr>
      </p:pic>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99338" name="Picture 10"/>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755576" y="4797152"/>
            <a:ext cx="1676400" cy="466725"/>
          </a:xfrm>
          <a:prstGeom prst="rect">
            <a:avLst/>
          </a:prstGeom>
          <a:noFill/>
        </p:spPr>
      </p:pic>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95" name="394 Rectángulo redondeado">
            <a:hlinkClick r:id="rId10" action="ppaction://hlinkfile"/>
          </p:cNvPr>
          <p:cNvSpPr/>
          <p:nvPr/>
        </p:nvSpPr>
        <p:spPr>
          <a:xfrm>
            <a:off x="3707904" y="4869160"/>
            <a:ext cx="1440160" cy="7920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dirty="0" smtClean="0"/>
              <a:t>Cojinete</a:t>
            </a:r>
            <a:endParaRPr lang="es-EC" dirty="0"/>
          </a:p>
        </p:txBody>
      </p:sp>
      <p:sp>
        <p:nvSpPr>
          <p:cNvPr id="396" name="395 Rectángulo redondeado">
            <a:hlinkClick r:id="rId11" action="ppaction://hlinkfile"/>
          </p:cNvPr>
          <p:cNvSpPr/>
          <p:nvPr/>
        </p:nvSpPr>
        <p:spPr>
          <a:xfrm>
            <a:off x="6444208" y="4869160"/>
            <a:ext cx="1440160" cy="7920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dirty="0" smtClean="0"/>
              <a:t>Soporte</a:t>
            </a:r>
            <a:endParaRPr lang="es-EC" dirty="0"/>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JUNTAS SOLDADAS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80728"/>
            <a:ext cx="8352928" cy="369332"/>
          </a:xfrm>
          <a:prstGeom prst="rect">
            <a:avLst/>
          </a:prstGeom>
          <a:noFill/>
        </p:spPr>
        <p:txBody>
          <a:bodyPr wrap="square" rtlCol="0">
            <a:spAutoFit/>
          </a:bodyPr>
          <a:lstStyle/>
          <a:p>
            <a:pPr algn="just">
              <a:buFont typeface="Arial" pitchFamily="34" charset="0"/>
              <a:buChar char="•"/>
            </a:pPr>
            <a:r>
              <a:rPr lang="es-EC" dirty="0" smtClean="0"/>
              <a:t> Disco portacuchillas a placa portacuchillas</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397" name="396 Imagen"/>
          <p:cNvPicPr/>
          <p:nvPr/>
        </p:nvPicPr>
        <p:blipFill>
          <a:blip r:embed="rId3" cstate="print"/>
          <a:srcRect/>
          <a:stretch>
            <a:fillRect/>
          </a:stretch>
        </p:blipFill>
        <p:spPr bwMode="auto">
          <a:xfrm>
            <a:off x="259447" y="1556792"/>
            <a:ext cx="3808497" cy="3728852"/>
          </a:xfrm>
          <a:prstGeom prst="rect">
            <a:avLst/>
          </a:prstGeom>
          <a:noFill/>
          <a:ln w="9525">
            <a:noFill/>
            <a:miter lim="800000"/>
            <a:headEnd/>
            <a:tailEnd/>
          </a:ln>
        </p:spPr>
      </p:pic>
      <p:pic>
        <p:nvPicPr>
          <p:cNvPr id="398" name="397 Imagen"/>
          <p:cNvPicPr/>
          <p:nvPr/>
        </p:nvPicPr>
        <p:blipFill>
          <a:blip r:embed="rId4" cstate="print"/>
          <a:srcRect/>
          <a:stretch>
            <a:fillRect/>
          </a:stretch>
        </p:blipFill>
        <p:spPr bwMode="auto">
          <a:xfrm>
            <a:off x="5220072" y="1484784"/>
            <a:ext cx="2505710" cy="1686560"/>
          </a:xfrm>
          <a:prstGeom prst="rect">
            <a:avLst/>
          </a:prstGeom>
          <a:noFill/>
          <a:ln w="9525">
            <a:noFill/>
            <a:miter lim="800000"/>
            <a:headEnd/>
            <a:tailEnd/>
          </a:ln>
        </p:spPr>
      </p:pic>
      <p:sp>
        <p:nvSpPr>
          <p:cNvPr id="399" name="398 CuadroTexto"/>
          <p:cNvSpPr txBox="1"/>
          <p:nvPr/>
        </p:nvSpPr>
        <p:spPr>
          <a:xfrm>
            <a:off x="4427984" y="3284984"/>
            <a:ext cx="4536504" cy="1200329"/>
          </a:xfrm>
          <a:prstGeom prst="rect">
            <a:avLst/>
          </a:prstGeom>
          <a:noFill/>
        </p:spPr>
        <p:txBody>
          <a:bodyPr wrap="square" rtlCol="0">
            <a:spAutoFit/>
          </a:bodyPr>
          <a:lstStyle/>
          <a:p>
            <a:pPr>
              <a:buFont typeface="Arial" pitchFamily="34" charset="0"/>
              <a:buChar char="•"/>
            </a:pPr>
            <a:r>
              <a:rPr lang="es-EC" dirty="0" smtClean="0"/>
              <a:t> Base de la placa portacuchilla.</a:t>
            </a:r>
          </a:p>
          <a:p>
            <a:pPr>
              <a:buFont typeface="Arial" pitchFamily="34" charset="0"/>
              <a:buChar char="•"/>
            </a:pPr>
            <a:endParaRPr lang="es-EC" dirty="0" smtClean="0"/>
          </a:p>
          <a:p>
            <a:pPr>
              <a:buFont typeface="Arial" pitchFamily="34" charset="0"/>
              <a:buChar char="•"/>
            </a:pPr>
            <a:endParaRPr lang="es-EC" dirty="0" smtClean="0"/>
          </a:p>
          <a:p>
            <a:pPr>
              <a:buFont typeface="Arial" pitchFamily="34" charset="0"/>
              <a:buChar char="•"/>
            </a:pPr>
            <a:r>
              <a:rPr lang="es-EC" dirty="0" smtClean="0"/>
              <a:t> Espesor de la placa portacuchilla.</a:t>
            </a:r>
            <a:endParaRPr lang="es-EC" dirty="0"/>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0353" name="Picture 1"/>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6012160" y="3789040"/>
            <a:ext cx="942975" cy="266700"/>
          </a:xfrm>
          <a:prstGeom prst="rect">
            <a:avLst/>
          </a:prstGeom>
          <a:noFill/>
        </p:spPr>
      </p:pic>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0356" name="Picture 4"/>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6084168" y="4653136"/>
            <a:ext cx="819150" cy="266700"/>
          </a:xfrm>
          <a:prstGeom prst="rect">
            <a:avLst/>
          </a:prstGeom>
          <a:noFill/>
        </p:spPr>
      </p:pic>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JUNTAS SOLDADAS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80728"/>
            <a:ext cx="8352928" cy="3970318"/>
          </a:xfrm>
          <a:prstGeom prst="rect">
            <a:avLst/>
          </a:prstGeom>
          <a:noFill/>
        </p:spPr>
        <p:txBody>
          <a:bodyPr wrap="square" rtlCol="0">
            <a:spAutoFit/>
          </a:bodyPr>
          <a:lstStyle/>
          <a:p>
            <a:pPr algn="just">
              <a:buFont typeface="Arial" pitchFamily="34" charset="0"/>
              <a:buChar char="•"/>
            </a:pPr>
            <a:r>
              <a:rPr lang="es-EC" dirty="0" smtClean="0"/>
              <a:t> Disco portacuchillas a placa portacuchillas.</a:t>
            </a:r>
          </a:p>
          <a:p>
            <a:pPr algn="just">
              <a:buFont typeface="Arial" pitchFamily="34" charset="0"/>
              <a:buChar char="•"/>
            </a:pPr>
            <a:endParaRPr lang="es-EC" dirty="0" smtClean="0"/>
          </a:p>
          <a:p>
            <a:pPr lvl="1" algn="just">
              <a:buFont typeface="Arial" pitchFamily="34" charset="0"/>
              <a:buChar char="•"/>
            </a:pPr>
            <a:r>
              <a:rPr lang="es-EC" dirty="0" smtClean="0"/>
              <a:t> Se calcula X e Y del centro de gravedad.</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Segundo momento polar unitario de área.</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Del </a:t>
            </a:r>
            <a:r>
              <a:rPr lang="es-EC" dirty="0" smtClean="0">
                <a:hlinkClick r:id="rId3" action="ppaction://hlinkfile"/>
              </a:rPr>
              <a:t>Anexo 22</a:t>
            </a:r>
            <a:r>
              <a:rPr lang="es-EC" dirty="0" smtClean="0"/>
              <a:t> se obtiene la altura de la soldadura.</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Segundo momento polar.</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2401"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259632" y="2060848"/>
            <a:ext cx="1943100" cy="485775"/>
          </a:xfrm>
          <a:prstGeom prst="rect">
            <a:avLst/>
          </a:prstGeom>
          <a:noFill/>
        </p:spPr>
      </p:pic>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2404"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5004048" y="2132856"/>
            <a:ext cx="1847850" cy="485775"/>
          </a:xfrm>
          <a:prstGeom prst="rect">
            <a:avLst/>
          </a:prstGeom>
          <a:noFill/>
        </p:spPr>
      </p:pic>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2407"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3067050" y="3140968"/>
            <a:ext cx="3009900" cy="485775"/>
          </a:xfrm>
          <a:prstGeom prst="rect">
            <a:avLst/>
          </a:prstGeom>
          <a:noFill/>
        </p:spPr>
      </p:pic>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2410"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4205288" y="4221088"/>
            <a:ext cx="733425" cy="266700"/>
          </a:xfrm>
          <a:prstGeom prst="rect">
            <a:avLst/>
          </a:prstGeom>
          <a:noFill/>
        </p:spPr>
      </p:pic>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2413" name="Picture 13"/>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3338513" y="5085184"/>
            <a:ext cx="2466975" cy="266700"/>
          </a:xfrm>
          <a:prstGeom prst="rect">
            <a:avLst/>
          </a:prstGeom>
          <a:noFill/>
        </p:spPr>
      </p:pic>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JUNTAS SOLDADAS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80728"/>
            <a:ext cx="5184576" cy="3970318"/>
          </a:xfrm>
          <a:prstGeom prst="rect">
            <a:avLst/>
          </a:prstGeom>
          <a:noFill/>
        </p:spPr>
        <p:txBody>
          <a:bodyPr wrap="square" rtlCol="0">
            <a:spAutoFit/>
          </a:bodyPr>
          <a:lstStyle/>
          <a:p>
            <a:pPr algn="just">
              <a:buFont typeface="Arial" pitchFamily="34" charset="0"/>
              <a:buChar char="•"/>
            </a:pPr>
            <a:r>
              <a:rPr lang="es-EC" dirty="0" smtClean="0"/>
              <a:t> Disco portacuchillas a placa portacuchillas.</a:t>
            </a:r>
          </a:p>
          <a:p>
            <a:pPr algn="just">
              <a:buFont typeface="Arial" pitchFamily="34" charset="0"/>
              <a:buChar char="•"/>
            </a:pPr>
            <a:endParaRPr lang="es-EC" dirty="0" smtClean="0"/>
          </a:p>
          <a:p>
            <a:pPr lvl="1" algn="just">
              <a:buFont typeface="Arial" pitchFamily="34" charset="0"/>
              <a:buChar char="•"/>
            </a:pPr>
            <a:r>
              <a:rPr lang="es-EC" dirty="0" smtClean="0"/>
              <a:t> Distancia del punto D hasta la fuerza Ry5.</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Distancia del punto D hasta la fuerza Rx5.</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Sumatoria de momentos en D.</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Esfuerzo cortante generado por el momento flexionante</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407" name="406 Imagen"/>
          <p:cNvPicPr/>
          <p:nvPr/>
        </p:nvPicPr>
        <p:blipFill>
          <a:blip r:embed="rId3" cstate="print"/>
          <a:srcRect/>
          <a:stretch>
            <a:fillRect/>
          </a:stretch>
        </p:blipFill>
        <p:spPr bwMode="auto">
          <a:xfrm>
            <a:off x="6010701" y="1196752"/>
            <a:ext cx="2208530" cy="1686560"/>
          </a:xfrm>
          <a:prstGeom prst="rect">
            <a:avLst/>
          </a:prstGeom>
          <a:noFill/>
          <a:ln w="9525">
            <a:noFill/>
            <a:miter lim="800000"/>
            <a:headEnd/>
            <a:tailEnd/>
          </a:ln>
        </p:spPr>
      </p:pic>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3425"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331640" y="1988840"/>
            <a:ext cx="952500" cy="266700"/>
          </a:xfrm>
          <a:prstGeom prst="rect">
            <a:avLst/>
          </a:prstGeom>
          <a:noFill/>
        </p:spPr>
      </p:pic>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3428"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1331640" y="2852936"/>
            <a:ext cx="1028700" cy="266700"/>
          </a:xfrm>
          <a:prstGeom prst="rect">
            <a:avLst/>
          </a:prstGeom>
          <a:noFill/>
        </p:spPr>
      </p:pic>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3431"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1331640" y="3717032"/>
            <a:ext cx="2686050" cy="266700"/>
          </a:xfrm>
          <a:prstGeom prst="rect">
            <a:avLst/>
          </a:prstGeom>
          <a:noFill/>
        </p:spPr>
      </p:pic>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417" name="416 Imagen"/>
          <p:cNvPicPr/>
          <p:nvPr/>
        </p:nvPicPr>
        <p:blipFill>
          <a:blip r:embed="rId7" cstate="print"/>
          <a:srcRect/>
          <a:stretch>
            <a:fillRect/>
          </a:stretch>
        </p:blipFill>
        <p:spPr bwMode="auto">
          <a:xfrm>
            <a:off x="5868144" y="3284984"/>
            <a:ext cx="2493645" cy="1828800"/>
          </a:xfrm>
          <a:prstGeom prst="rect">
            <a:avLst/>
          </a:prstGeom>
          <a:noFill/>
          <a:ln w="9525">
            <a:noFill/>
            <a:miter lim="800000"/>
            <a:headEnd/>
            <a:tailEnd/>
          </a:ln>
        </p:spPr>
      </p:pic>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3434" name="Picture 10"/>
          <p:cNvPicPr>
            <a:picLocks noChangeAspect="1" noChangeArrowheads="1"/>
          </p:cNvPicPr>
          <p:nvPr/>
        </p:nvPicPr>
        <p:blipFill>
          <a:blip r:embed="rId8" cstate="print">
            <a:clrChange>
              <a:clrFrom>
                <a:srgbClr val="FFFFFF"/>
              </a:clrFrom>
              <a:clrTo>
                <a:srgbClr val="FFFFFF">
                  <a:alpha val="0"/>
                </a:srgbClr>
              </a:clrTo>
            </a:clrChange>
          </a:blip>
          <a:srcRect/>
          <a:stretch>
            <a:fillRect/>
          </a:stretch>
        </p:blipFill>
        <p:spPr bwMode="auto">
          <a:xfrm>
            <a:off x="1331640" y="5085184"/>
            <a:ext cx="1885950" cy="457200"/>
          </a:xfrm>
          <a:prstGeom prst="rect">
            <a:avLst/>
          </a:prstGeom>
          <a:noFill/>
        </p:spPr>
      </p:pic>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JUNTAS SOLDADAS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650132"/>
            <a:ext cx="8352928" cy="2308324"/>
          </a:xfrm>
          <a:prstGeom prst="rect">
            <a:avLst/>
          </a:prstGeom>
          <a:noFill/>
        </p:spPr>
        <p:txBody>
          <a:bodyPr wrap="square" rtlCol="0">
            <a:spAutoFit/>
          </a:bodyPr>
          <a:lstStyle/>
          <a:p>
            <a:pPr algn="just">
              <a:buFont typeface="Arial" pitchFamily="34" charset="0"/>
              <a:buChar char="•"/>
            </a:pPr>
            <a:r>
              <a:rPr lang="es-EC" dirty="0" smtClean="0"/>
              <a:t> Disco portacuchillas a placa portacuchillas.</a:t>
            </a:r>
          </a:p>
          <a:p>
            <a:pPr algn="just">
              <a:buFont typeface="Arial" pitchFamily="34" charset="0"/>
              <a:buChar char="•"/>
            </a:pPr>
            <a:endParaRPr lang="es-EC" dirty="0" smtClean="0"/>
          </a:p>
          <a:p>
            <a:pPr lvl="1" algn="just">
              <a:buFont typeface="Arial" pitchFamily="34" charset="0"/>
              <a:buChar char="•"/>
            </a:pPr>
            <a:r>
              <a:rPr lang="es-EC" dirty="0" smtClean="0"/>
              <a:t> Se elige como material de aporte, el electrodo E7018 cuya resistencia a la tracción es:</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De acuerdo con el </a:t>
            </a:r>
            <a:r>
              <a:rPr lang="es-EC" dirty="0" smtClean="0">
                <a:hlinkClick r:id="rId3" action="ppaction://hlinkfile"/>
              </a:rPr>
              <a:t>Anexo 24</a:t>
            </a:r>
            <a:r>
              <a:rPr lang="es-EC" dirty="0" smtClean="0"/>
              <a:t>, el esfuerzo permisible a esfuerzo cortante es:</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4449"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4057650" y="3090292"/>
            <a:ext cx="1028700" cy="266700"/>
          </a:xfrm>
          <a:prstGeom prst="rect">
            <a:avLst/>
          </a:prstGeom>
          <a:noFill/>
        </p:spPr>
      </p:pic>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4452"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3567113" y="4314428"/>
            <a:ext cx="2009775" cy="266700"/>
          </a:xfrm>
          <a:prstGeom prst="rect">
            <a:avLst/>
          </a:prstGeom>
          <a:noFill/>
        </p:spPr>
      </p:pic>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JUNTAS EMPERNADAS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76660"/>
            <a:ext cx="4176464" cy="3416320"/>
          </a:xfrm>
          <a:prstGeom prst="rect">
            <a:avLst/>
          </a:prstGeom>
          <a:noFill/>
        </p:spPr>
        <p:txBody>
          <a:bodyPr wrap="square" rtlCol="0">
            <a:spAutoFit/>
          </a:bodyPr>
          <a:lstStyle/>
          <a:p>
            <a:pPr algn="just">
              <a:buFont typeface="Arial" pitchFamily="34" charset="0"/>
              <a:buChar char="•"/>
            </a:pPr>
            <a:r>
              <a:rPr lang="es-EC" dirty="0" smtClean="0"/>
              <a:t> Cuchillas fijas a bastidor.</a:t>
            </a:r>
          </a:p>
          <a:p>
            <a:pPr algn="just">
              <a:buFont typeface="Arial" pitchFamily="34" charset="0"/>
              <a:buChar char="•"/>
            </a:pPr>
            <a:endParaRPr lang="es-EC" dirty="0" smtClean="0"/>
          </a:p>
          <a:p>
            <a:pPr lvl="1" algn="just">
              <a:buFont typeface="Arial" pitchFamily="34" charset="0"/>
              <a:buChar char="•"/>
            </a:pPr>
            <a:r>
              <a:rPr lang="es-EC" dirty="0" smtClean="0"/>
              <a:t> Se asume una junta floja, para el cálculo de la fuerza de separación que actúa sobre el perno.</a:t>
            </a:r>
          </a:p>
          <a:p>
            <a:pPr lvl="1" algn="just">
              <a:buFont typeface="Arial" pitchFamily="34" charset="0"/>
              <a:buChar char="•"/>
            </a:pPr>
            <a:endParaRPr lang="es-EC" dirty="0" smtClean="0"/>
          </a:p>
          <a:p>
            <a:pPr lvl="1" algn="just">
              <a:buFont typeface="Arial" pitchFamily="34" charset="0"/>
              <a:buChar char="•"/>
            </a:pPr>
            <a:r>
              <a:rPr lang="es-EC" dirty="0" smtClean="0"/>
              <a:t> Se toma 3 veces la fuerza de corte y de impacto.</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Se realiza el cálculo de la fuerza de separación.</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416" name="415 Imagen"/>
          <p:cNvPicPr/>
          <p:nvPr/>
        </p:nvPicPr>
        <p:blipFill>
          <a:blip r:embed="rId3" cstate="print"/>
          <a:srcRect/>
          <a:stretch>
            <a:fillRect/>
          </a:stretch>
        </p:blipFill>
        <p:spPr bwMode="auto">
          <a:xfrm>
            <a:off x="5508104" y="1556792"/>
            <a:ext cx="3096344" cy="3456384"/>
          </a:xfrm>
          <a:prstGeom prst="rect">
            <a:avLst/>
          </a:prstGeom>
          <a:noFill/>
          <a:ln w="9525">
            <a:noFill/>
            <a:miter lim="800000"/>
            <a:headEnd/>
            <a:tailEnd/>
          </a:ln>
        </p:spPr>
      </p:pic>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5473" name="Picture 1"/>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547664" y="3356992"/>
            <a:ext cx="2257425" cy="266700"/>
          </a:xfrm>
          <a:prstGeom prst="rect">
            <a:avLst/>
          </a:prstGeom>
          <a:noFill/>
        </p:spPr>
      </p:pic>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5476"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1259632" y="4653136"/>
            <a:ext cx="3152775" cy="438150"/>
          </a:xfrm>
          <a:prstGeom prst="rect">
            <a:avLst/>
          </a:prstGeom>
          <a:noFill/>
        </p:spPr>
      </p:pic>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6 Marcador de contenido" descr="FONDO PAGINAS.jpg"/>
          <p:cNvPicPr>
            <a:picLocks noGrp="1" noChangeAspect="1"/>
          </p:cNvPicPr>
          <p:nvPr>
            <p:ph idx="1"/>
          </p:nvPr>
        </p:nvPicPr>
        <p:blipFill>
          <a:blip r:embed="rId2" cstate="print"/>
          <a:srcRect b="21902"/>
          <a:stretch>
            <a:fillRect/>
          </a:stretch>
        </p:blipFill>
        <p:spPr>
          <a:xfrm>
            <a:off x="0" y="0"/>
            <a:ext cx="9108824" cy="6858000"/>
          </a:xfrm>
        </p:spPr>
      </p:pic>
      <p:sp>
        <p:nvSpPr>
          <p:cNvPr id="2" name="1 Título"/>
          <p:cNvSpPr>
            <a:spLocks noGrp="1"/>
          </p:cNvSpPr>
          <p:nvPr>
            <p:ph type="title"/>
          </p:nvPr>
        </p:nvSpPr>
        <p:spPr>
          <a:xfrm>
            <a:off x="457200" y="2857500"/>
            <a:ext cx="8229600" cy="1143000"/>
          </a:xfrm>
        </p:spPr>
        <p:txBody>
          <a:bodyPr>
            <a:normAutofit/>
          </a:bodyPr>
          <a:lstStyle/>
          <a:p>
            <a:r>
              <a:rPr lang="es-ES" sz="5400" dirty="0" smtClean="0"/>
              <a:t>MARCO TEÓRICO</a:t>
            </a:r>
            <a:endParaRPr lang="es-EC" sz="5400" dirty="0"/>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JUNTAS EMPERNADAS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76660"/>
            <a:ext cx="8352928" cy="4247317"/>
          </a:xfrm>
          <a:prstGeom prst="rect">
            <a:avLst/>
          </a:prstGeom>
          <a:noFill/>
        </p:spPr>
        <p:txBody>
          <a:bodyPr wrap="square" rtlCol="0">
            <a:spAutoFit/>
          </a:bodyPr>
          <a:lstStyle/>
          <a:p>
            <a:pPr algn="just">
              <a:buFont typeface="Arial" pitchFamily="34" charset="0"/>
              <a:buChar char="•"/>
            </a:pPr>
            <a:r>
              <a:rPr lang="es-EC" dirty="0" smtClean="0"/>
              <a:t> Cuchillas fijas a bastidor.</a:t>
            </a:r>
          </a:p>
          <a:p>
            <a:pPr algn="just">
              <a:buFont typeface="Arial" pitchFamily="34" charset="0"/>
              <a:buChar char="•"/>
            </a:pPr>
            <a:endParaRPr lang="es-EC" dirty="0" smtClean="0"/>
          </a:p>
          <a:p>
            <a:pPr lvl="1" algn="just">
              <a:buFont typeface="Arial" pitchFamily="34" charset="0"/>
              <a:buChar char="•"/>
            </a:pPr>
            <a:r>
              <a:rPr lang="es-EC" dirty="0" smtClean="0"/>
              <a:t> Espesores tanto del bastidor (ep1) como de la cuchilla (ec) son 6 mm.</a:t>
            </a:r>
          </a:p>
          <a:p>
            <a:pPr lvl="1" algn="just">
              <a:buFont typeface="Arial" pitchFamily="34" charset="0"/>
              <a:buChar char="•"/>
            </a:pPr>
            <a:endParaRPr lang="es-EC" dirty="0" smtClean="0"/>
          </a:p>
          <a:p>
            <a:pPr lvl="1" algn="just">
              <a:buFont typeface="Arial" pitchFamily="34" charset="0"/>
              <a:buChar char="•"/>
            </a:pPr>
            <a:r>
              <a:rPr lang="es-EC" dirty="0" smtClean="0"/>
              <a:t> Longitud de agarre efectivo.</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Se analiza con pernos M 8 x 1.25 mm, se calcula la longitud del perno.</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Longitud roscada en el agarre.</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Área del perno sujeto a tensión.</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6497"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805238" y="2564904"/>
            <a:ext cx="1533525" cy="266700"/>
          </a:xfrm>
          <a:prstGeom prst="rect">
            <a:avLst/>
          </a:prstGeom>
          <a:noFill/>
        </p:spPr>
      </p:pic>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6500"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2130574" y="3501008"/>
            <a:ext cx="857250" cy="266700"/>
          </a:xfrm>
          <a:prstGeom prst="rect">
            <a:avLst/>
          </a:prstGeom>
          <a:noFill/>
        </p:spPr>
      </p:pic>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6503"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5580112" y="3501008"/>
            <a:ext cx="1714500" cy="266700"/>
          </a:xfrm>
          <a:prstGeom prst="rect">
            <a:avLst/>
          </a:prstGeom>
          <a:noFill/>
        </p:spPr>
      </p:pic>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6506"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038600" y="4509120"/>
            <a:ext cx="1066800" cy="266700"/>
          </a:xfrm>
          <a:prstGeom prst="rect">
            <a:avLst/>
          </a:prstGeom>
          <a:noFill/>
        </p:spPr>
      </p:pic>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6509" name="Picture 13"/>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4071938" y="5373216"/>
            <a:ext cx="1000125" cy="266700"/>
          </a:xfrm>
          <a:prstGeom prst="rect">
            <a:avLst/>
          </a:prstGeom>
          <a:noFill/>
        </p:spPr>
      </p:pic>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JUNTAS EMPERNADAS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76660"/>
            <a:ext cx="8352928" cy="2585323"/>
          </a:xfrm>
          <a:prstGeom prst="rect">
            <a:avLst/>
          </a:prstGeom>
          <a:noFill/>
        </p:spPr>
        <p:txBody>
          <a:bodyPr wrap="square" rtlCol="0">
            <a:spAutoFit/>
          </a:bodyPr>
          <a:lstStyle/>
          <a:p>
            <a:pPr algn="just">
              <a:buFont typeface="Arial" pitchFamily="34" charset="0"/>
              <a:buChar char="•"/>
            </a:pPr>
            <a:r>
              <a:rPr lang="es-EC" dirty="0" smtClean="0"/>
              <a:t> Cuchillas fijas a bastidor.</a:t>
            </a:r>
          </a:p>
          <a:p>
            <a:pPr algn="just">
              <a:buFont typeface="Arial" pitchFamily="34" charset="0"/>
              <a:buChar char="•"/>
            </a:pPr>
            <a:endParaRPr lang="es-EC" dirty="0" smtClean="0"/>
          </a:p>
          <a:p>
            <a:pPr lvl="1" algn="just">
              <a:buFont typeface="Arial" pitchFamily="34" charset="0"/>
              <a:buChar char="•"/>
            </a:pPr>
            <a:r>
              <a:rPr lang="es-EC" dirty="0" smtClean="0"/>
              <a:t> Con el módulo de Young del acero (Ea) de 207 GPa, se puede calcular la rigidez del perno (Kb).</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Se calcula la rigidez de los elementos (Km) y la constante de rigidez de la unión (Cr).</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7521"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624263" y="2348880"/>
            <a:ext cx="1895475" cy="428625"/>
          </a:xfrm>
          <a:prstGeom prst="rect">
            <a:avLst/>
          </a:prstGeom>
          <a:noFill/>
        </p:spPr>
      </p:pic>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436" name="435 Imagen"/>
          <p:cNvPicPr/>
          <p:nvPr/>
        </p:nvPicPr>
        <p:blipFill>
          <a:blip r:embed="rId4" cstate="print"/>
          <a:srcRect r="33160"/>
          <a:stretch>
            <a:fillRect/>
          </a:stretch>
        </p:blipFill>
        <p:spPr bwMode="auto">
          <a:xfrm>
            <a:off x="1187624" y="3789040"/>
            <a:ext cx="2130383" cy="653142"/>
          </a:xfrm>
          <a:prstGeom prst="rect">
            <a:avLst/>
          </a:prstGeom>
          <a:noFill/>
          <a:ln w="9525">
            <a:noFill/>
            <a:miter lim="800000"/>
            <a:headEnd/>
            <a:tailEnd/>
          </a:ln>
        </p:spPr>
      </p:pic>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7524" name="Picture 4"/>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1481290" y="4797152"/>
            <a:ext cx="1543050" cy="428625"/>
          </a:xfrm>
          <a:prstGeom prst="rect">
            <a:avLst/>
          </a:prstGeom>
          <a:noFill/>
        </p:spPr>
      </p:pic>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7527" name="Picture 7"/>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5652120" y="3861048"/>
            <a:ext cx="971550" cy="438150"/>
          </a:xfrm>
          <a:prstGeom prst="rect">
            <a:avLst/>
          </a:prstGeom>
          <a:noFill/>
        </p:spPr>
      </p:pic>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7530"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5814045" y="4959077"/>
            <a:ext cx="647700" cy="266700"/>
          </a:xfrm>
          <a:prstGeom prst="rect">
            <a:avLst/>
          </a:prstGeom>
          <a:noFill/>
        </p:spPr>
      </p:pic>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JUNTAS EMPERNADAS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76660"/>
            <a:ext cx="8352928" cy="3693319"/>
          </a:xfrm>
          <a:prstGeom prst="rect">
            <a:avLst/>
          </a:prstGeom>
          <a:noFill/>
        </p:spPr>
        <p:txBody>
          <a:bodyPr wrap="square" rtlCol="0">
            <a:spAutoFit/>
          </a:bodyPr>
          <a:lstStyle/>
          <a:p>
            <a:pPr algn="just">
              <a:buFont typeface="Arial" pitchFamily="34" charset="0"/>
              <a:buChar char="•"/>
            </a:pPr>
            <a:r>
              <a:rPr lang="es-EC" dirty="0" smtClean="0"/>
              <a:t> Cuchillas fijas a bastidor.</a:t>
            </a:r>
          </a:p>
          <a:p>
            <a:pPr algn="just">
              <a:buFont typeface="Arial" pitchFamily="34" charset="0"/>
              <a:buChar char="•"/>
            </a:pPr>
            <a:endParaRPr lang="es-EC" dirty="0" smtClean="0"/>
          </a:p>
          <a:p>
            <a:pPr lvl="1" algn="just">
              <a:buFont typeface="Arial" pitchFamily="34" charset="0"/>
              <a:buChar char="•"/>
            </a:pPr>
            <a:r>
              <a:rPr lang="es-EC" dirty="0" smtClean="0"/>
              <a:t> Resistencia de prueba del perno.</a:t>
            </a:r>
          </a:p>
          <a:p>
            <a:pPr lvl="1" algn="just">
              <a:buFont typeface="Arial" pitchFamily="34" charset="0"/>
              <a:buChar char="•"/>
            </a:pPr>
            <a:endParaRPr lang="es-EC" dirty="0" smtClean="0"/>
          </a:p>
          <a:p>
            <a:pPr lvl="1" algn="just">
              <a:buFont typeface="Arial" pitchFamily="34" charset="0"/>
              <a:buChar char="•"/>
            </a:pPr>
            <a:r>
              <a:rPr lang="es-EC" dirty="0" smtClean="0"/>
              <a:t> Precarga para conexiones no permanentes.</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Se asume un factor de carga de n=3, y se calcula la cantidad de pernos que se necesitan en la unión.</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Se comprobará el factor de carga (n1) y de separación de la unión (no) para Npu2=5 pernos.</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8545"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4090988" y="1916832"/>
            <a:ext cx="962025" cy="266700"/>
          </a:xfrm>
          <a:prstGeom prst="rect">
            <a:avLst/>
          </a:prstGeom>
          <a:noFill/>
        </p:spPr>
      </p:pic>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8548"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3563888" y="2564904"/>
            <a:ext cx="2114550" cy="266700"/>
          </a:xfrm>
          <a:prstGeom prst="rect">
            <a:avLst/>
          </a:prstGeom>
          <a:noFill/>
        </p:spPr>
      </p:pic>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8551"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3614738" y="3573016"/>
            <a:ext cx="1914525" cy="466725"/>
          </a:xfrm>
          <a:prstGeom prst="rect">
            <a:avLst/>
          </a:prstGeom>
          <a:noFill/>
        </p:spPr>
      </p:pic>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450" name="449 Imagen"/>
          <p:cNvPicPr/>
          <p:nvPr/>
        </p:nvPicPr>
        <p:blipFill>
          <a:blip r:embed="rId6" cstate="print"/>
          <a:srcRect r="27895"/>
          <a:stretch>
            <a:fillRect/>
          </a:stretch>
        </p:blipFill>
        <p:spPr bwMode="auto">
          <a:xfrm>
            <a:off x="1619672" y="4653136"/>
            <a:ext cx="1227860" cy="653143"/>
          </a:xfrm>
          <a:prstGeom prst="rect">
            <a:avLst/>
          </a:prstGeom>
          <a:noFill/>
          <a:ln w="9525">
            <a:noFill/>
            <a:miter lim="800000"/>
            <a:headEnd/>
            <a:tailEnd/>
          </a:ln>
        </p:spPr>
      </p:pic>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8554" name="Picture 10"/>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1904990" y="5589240"/>
            <a:ext cx="657225" cy="266700"/>
          </a:xfrm>
          <a:prstGeom prst="rect">
            <a:avLst/>
          </a:prstGeom>
          <a:noFill/>
        </p:spPr>
      </p:pic>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pic>
        <p:nvPicPr>
          <p:cNvPr id="454" name="453 Imagen"/>
          <p:cNvPicPr/>
          <p:nvPr/>
        </p:nvPicPr>
        <p:blipFill>
          <a:blip r:embed="rId8" cstate="print"/>
          <a:srcRect r="23298"/>
          <a:stretch>
            <a:fillRect/>
          </a:stretch>
        </p:blipFill>
        <p:spPr bwMode="auto">
          <a:xfrm>
            <a:off x="4644008" y="4653136"/>
            <a:ext cx="1524742" cy="653143"/>
          </a:xfrm>
          <a:prstGeom prst="rect">
            <a:avLst/>
          </a:prstGeom>
          <a:noFill/>
          <a:ln w="9525">
            <a:noFill/>
            <a:miter lim="800000"/>
            <a:headEnd/>
            <a:tailEnd/>
          </a:ln>
        </p:spPr>
      </p:pic>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8557" name="Picture 13"/>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5077767" y="5589240"/>
            <a:ext cx="657225" cy="266700"/>
          </a:xfrm>
          <a:prstGeom prst="rect">
            <a:avLst/>
          </a:prstGeom>
          <a:noFill/>
        </p:spPr>
      </p:pic>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JUNTAS EMPERNADAS</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76660"/>
            <a:ext cx="4464496" cy="3970318"/>
          </a:xfrm>
          <a:prstGeom prst="rect">
            <a:avLst/>
          </a:prstGeom>
          <a:noFill/>
        </p:spPr>
        <p:txBody>
          <a:bodyPr wrap="square" rtlCol="0">
            <a:spAutoFit/>
          </a:bodyPr>
          <a:lstStyle/>
          <a:p>
            <a:pPr algn="just">
              <a:buFont typeface="Arial" pitchFamily="34" charset="0"/>
              <a:buChar char="•"/>
            </a:pPr>
            <a:r>
              <a:rPr lang="es-EC" dirty="0" smtClean="0"/>
              <a:t> Cuchillas fijas a bastidor.</a:t>
            </a:r>
          </a:p>
          <a:p>
            <a:pPr algn="just">
              <a:buFont typeface="Arial" pitchFamily="34" charset="0"/>
              <a:buChar char="•"/>
            </a:pPr>
            <a:endParaRPr lang="es-EC" dirty="0" smtClean="0"/>
          </a:p>
          <a:p>
            <a:pPr lvl="1" algn="just">
              <a:buFont typeface="Arial" pitchFamily="34" charset="0"/>
              <a:buChar char="•"/>
            </a:pPr>
            <a:r>
              <a:rPr lang="es-EC" dirty="0" smtClean="0"/>
              <a:t> Resistencia a la fatiga del perno.</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Resistencia mínima a la tensión del perno.</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Esfuerzos de la precarga.</a:t>
            </a:r>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endParaRPr lang="es-EC" dirty="0" smtClean="0"/>
          </a:p>
          <a:p>
            <a:pPr lvl="1" algn="just">
              <a:buFont typeface="Arial" pitchFamily="34" charset="0"/>
              <a:buChar char="•"/>
            </a:pPr>
            <a:r>
              <a:rPr lang="es-EC" dirty="0" smtClean="0"/>
              <a:t> Esfuerzo de la fuerza de separación.</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9569" name="Picture 1"/>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1115616" y="1988840"/>
            <a:ext cx="1152525" cy="266700"/>
          </a:xfrm>
          <a:prstGeom prst="rect">
            <a:avLst/>
          </a:prstGeom>
          <a:noFill/>
        </p:spPr>
      </p:pic>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9572" name="Picture 4"/>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115616" y="3136007"/>
            <a:ext cx="1114425" cy="266700"/>
          </a:xfrm>
          <a:prstGeom prst="rect">
            <a:avLst/>
          </a:prstGeom>
          <a:noFill/>
        </p:spPr>
      </p:pic>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9575" name="Picture 7"/>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1115616" y="3928095"/>
            <a:ext cx="1638300" cy="428625"/>
          </a:xfrm>
          <a:prstGeom prst="rect">
            <a:avLst/>
          </a:prstGeom>
          <a:noFill/>
        </p:spPr>
      </p:pic>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9578"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1115616" y="5008215"/>
            <a:ext cx="2352675" cy="581025"/>
          </a:xfrm>
          <a:prstGeom prst="rect">
            <a:avLst/>
          </a:prstGeom>
          <a:noFill/>
        </p:spPr>
      </p:pic>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pic>
        <p:nvPicPr>
          <p:cNvPr id="109581" name="Picture 13"/>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5868144" y="3068960"/>
            <a:ext cx="2371725" cy="466725"/>
          </a:xfrm>
          <a:prstGeom prst="rect">
            <a:avLst/>
          </a:prstGeom>
          <a:noFill/>
        </p:spPr>
      </p:pic>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468" name="467 CuadroTexto"/>
          <p:cNvSpPr txBox="1"/>
          <p:nvPr/>
        </p:nvSpPr>
        <p:spPr>
          <a:xfrm>
            <a:off x="5364088" y="2348880"/>
            <a:ext cx="3528392" cy="646331"/>
          </a:xfrm>
          <a:prstGeom prst="rect">
            <a:avLst/>
          </a:prstGeom>
          <a:noFill/>
        </p:spPr>
        <p:txBody>
          <a:bodyPr wrap="square" rtlCol="0">
            <a:spAutoFit/>
          </a:bodyPr>
          <a:lstStyle/>
          <a:p>
            <a:pPr algn="just">
              <a:buFont typeface="Arial" pitchFamily="34" charset="0"/>
              <a:buChar char="•"/>
            </a:pPr>
            <a:r>
              <a:rPr lang="es-EC" dirty="0" smtClean="0"/>
              <a:t> Factor de seguridad del perno a fatiga.</a:t>
            </a:r>
            <a:endParaRPr lang="es-EC" dirty="0"/>
          </a:p>
        </p:txBody>
      </p:sp>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 LA SEGURIDAD</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76660"/>
            <a:ext cx="4464496" cy="646331"/>
          </a:xfrm>
          <a:prstGeom prst="rect">
            <a:avLst/>
          </a:prstGeom>
          <a:noFill/>
        </p:spPr>
        <p:txBody>
          <a:bodyPr wrap="square" rtlCol="0">
            <a:spAutoFit/>
          </a:bodyPr>
          <a:lstStyle/>
          <a:p>
            <a:pPr algn="just">
              <a:buFont typeface="Arial" pitchFamily="34" charset="0"/>
              <a:buChar char="•"/>
            </a:pPr>
            <a:r>
              <a:rPr lang="es-EC" dirty="0" smtClean="0"/>
              <a:t> Seguridad mecánica.</a:t>
            </a:r>
          </a:p>
          <a:p>
            <a:pPr algn="just">
              <a:buFont typeface="Arial" pitchFamily="34" charset="0"/>
              <a:buChar char="•"/>
            </a:pPr>
            <a:endParaRPr lang="es-EC" dirty="0" smtClean="0"/>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462" name="461 Tabla"/>
          <p:cNvGraphicFramePr>
            <a:graphicFrameLocks noGrp="1"/>
          </p:cNvGraphicFramePr>
          <p:nvPr/>
        </p:nvGraphicFramePr>
        <p:xfrm>
          <a:off x="1187624" y="1628800"/>
          <a:ext cx="6840760" cy="3312367"/>
        </p:xfrm>
        <a:graphic>
          <a:graphicData uri="http://schemas.openxmlformats.org/drawingml/2006/table">
            <a:tbl>
              <a:tblPr/>
              <a:tblGrid>
                <a:gridCol w="2067702"/>
                <a:gridCol w="4773058"/>
              </a:tblGrid>
              <a:tr h="327957">
                <a:tc gridSpan="2">
                  <a:txBody>
                    <a:bodyPr/>
                    <a:lstStyle/>
                    <a:p>
                      <a:pPr algn="ctr">
                        <a:lnSpc>
                          <a:spcPct val="150000"/>
                        </a:lnSpc>
                        <a:spcAft>
                          <a:spcPts val="0"/>
                        </a:spcAft>
                      </a:pPr>
                      <a:r>
                        <a:rPr lang="es-EC" sz="1100" b="1" dirty="0">
                          <a:solidFill>
                            <a:schemeClr val="tx1"/>
                          </a:solidFill>
                          <a:latin typeface="Arial"/>
                          <a:ea typeface="Times New Roman"/>
                          <a:cs typeface="Times New Roman"/>
                        </a:rPr>
                        <a:t>RIESGOS EN LA OPERACIÓN DEL MOLINO</a:t>
                      </a:r>
                      <a:endParaRPr lang="es-EC" sz="14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endParaRPr lang="es-EC"/>
                    </a:p>
                  </a:txBody>
                  <a:tcPr/>
                </a:tc>
              </a:tr>
              <a:tr h="360753">
                <a:tc>
                  <a:txBody>
                    <a:bodyPr/>
                    <a:lstStyle/>
                    <a:p>
                      <a:pPr>
                        <a:lnSpc>
                          <a:spcPct val="150000"/>
                        </a:lnSpc>
                        <a:spcAft>
                          <a:spcPts val="0"/>
                        </a:spcAft>
                      </a:pPr>
                      <a:endParaRPr lang="es-EC" sz="14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C" sz="1100" b="1">
                          <a:solidFill>
                            <a:schemeClr val="tx1"/>
                          </a:solidFill>
                          <a:latin typeface="Arial"/>
                          <a:ea typeface="Times New Roman"/>
                          <a:cs typeface="Times New Roman"/>
                        </a:rPr>
                        <a:t>RIESGO</a:t>
                      </a:r>
                      <a:endParaRPr lang="es-EC" sz="140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983872">
                <a:tc>
                  <a:txBody>
                    <a:bodyPr/>
                    <a:lstStyle/>
                    <a:p>
                      <a:pPr>
                        <a:lnSpc>
                          <a:spcPct val="150000"/>
                        </a:lnSpc>
                        <a:spcAft>
                          <a:spcPts val="0"/>
                        </a:spcAft>
                      </a:pPr>
                      <a:r>
                        <a:rPr lang="es-EC" sz="1100" b="1" dirty="0">
                          <a:solidFill>
                            <a:schemeClr val="tx1"/>
                          </a:solidFill>
                          <a:latin typeface="Arial"/>
                          <a:ea typeface="Times New Roman"/>
                          <a:cs typeface="Times New Roman"/>
                        </a:rPr>
                        <a:t>Bandas y poleas</a:t>
                      </a:r>
                      <a:endParaRPr lang="es-EC" sz="1400" dirty="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just">
                        <a:lnSpc>
                          <a:spcPct val="150000"/>
                        </a:lnSpc>
                        <a:spcAft>
                          <a:spcPts val="0"/>
                        </a:spcAft>
                      </a:pPr>
                      <a:r>
                        <a:rPr lang="es-EC" sz="1100" dirty="0">
                          <a:solidFill>
                            <a:schemeClr val="tx1"/>
                          </a:solidFill>
                          <a:latin typeface="Arial"/>
                          <a:ea typeface="Times New Roman"/>
                          <a:cs typeface="Times New Roman"/>
                        </a:rPr>
                        <a:t>El desprendimiento de una banda puede ocasionar graves lesiones al operador o personas que se encuentren cercanas al molino</a:t>
                      </a:r>
                      <a:endParaRPr lang="es-EC" sz="1400" dirty="0">
                        <a:solidFill>
                          <a:schemeClr val="tx1"/>
                        </a:solidFill>
                        <a:latin typeface="Calibri"/>
                        <a:ea typeface="Calibri"/>
                        <a:cs typeface="Times New Roman"/>
                      </a:endParaRPr>
                    </a:p>
                  </a:txBody>
                  <a:tcPr marL="68580" marR="68580" marT="0" marB="0" anchor="ctr">
                    <a:lnL>
                      <a:noFill/>
                    </a:lnL>
                    <a:lnR>
                      <a:noFill/>
                    </a:lnR>
                    <a:lnT>
                      <a:noFill/>
                    </a:lnT>
                    <a:lnB>
                      <a:noFill/>
                    </a:lnB>
                  </a:tcPr>
                </a:tc>
              </a:tr>
              <a:tr h="655914">
                <a:tc>
                  <a:txBody>
                    <a:bodyPr/>
                    <a:lstStyle/>
                    <a:p>
                      <a:pPr>
                        <a:lnSpc>
                          <a:spcPct val="150000"/>
                        </a:lnSpc>
                        <a:spcAft>
                          <a:spcPts val="0"/>
                        </a:spcAft>
                      </a:pPr>
                      <a:r>
                        <a:rPr lang="es-EC" sz="1100" b="1">
                          <a:solidFill>
                            <a:schemeClr val="tx1"/>
                          </a:solidFill>
                          <a:latin typeface="Arial"/>
                          <a:ea typeface="Times New Roman"/>
                          <a:cs typeface="Times New Roman"/>
                        </a:rPr>
                        <a:t>Tolva de alimentación</a:t>
                      </a:r>
                      <a:endParaRPr lang="es-EC" sz="14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a:txBody>
                    <a:bodyPr/>
                    <a:lstStyle/>
                    <a:p>
                      <a:pPr algn="just">
                        <a:lnSpc>
                          <a:spcPct val="150000"/>
                        </a:lnSpc>
                        <a:spcAft>
                          <a:spcPts val="0"/>
                        </a:spcAft>
                      </a:pPr>
                      <a:r>
                        <a:rPr lang="es-EC" sz="1100" dirty="0">
                          <a:solidFill>
                            <a:schemeClr val="tx1"/>
                          </a:solidFill>
                          <a:latin typeface="Arial"/>
                          <a:ea typeface="Times New Roman"/>
                          <a:cs typeface="Times New Roman"/>
                        </a:rPr>
                        <a:t>Al existir rebote de materia prima (PET) el operador puede estar expuesto a lesiones en los ojos.</a:t>
                      </a:r>
                      <a:endParaRPr lang="es-EC" sz="1400" dirty="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r>
              <a:tr h="327957">
                <a:tc>
                  <a:txBody>
                    <a:bodyPr/>
                    <a:lstStyle/>
                    <a:p>
                      <a:pPr>
                        <a:lnSpc>
                          <a:spcPct val="150000"/>
                        </a:lnSpc>
                        <a:spcAft>
                          <a:spcPts val="0"/>
                        </a:spcAft>
                      </a:pPr>
                      <a:r>
                        <a:rPr lang="es-EC" sz="1100" b="1">
                          <a:solidFill>
                            <a:schemeClr val="tx1"/>
                          </a:solidFill>
                          <a:latin typeface="Arial"/>
                          <a:ea typeface="Times New Roman"/>
                          <a:cs typeface="Times New Roman"/>
                        </a:rPr>
                        <a:t>Cámara de corte</a:t>
                      </a:r>
                      <a:endParaRPr lang="es-EC" sz="140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just">
                        <a:lnSpc>
                          <a:spcPct val="150000"/>
                        </a:lnSpc>
                        <a:spcAft>
                          <a:spcPts val="0"/>
                        </a:spcAft>
                      </a:pPr>
                      <a:r>
                        <a:rPr lang="es-EC" sz="1100" dirty="0">
                          <a:solidFill>
                            <a:schemeClr val="tx1"/>
                          </a:solidFill>
                          <a:latin typeface="Arial"/>
                          <a:ea typeface="Times New Roman"/>
                          <a:cs typeface="Times New Roman"/>
                        </a:rPr>
                        <a:t>Puede existir atrapamiento o mutilaciones.</a:t>
                      </a:r>
                      <a:endParaRPr lang="es-EC" sz="1400" dirty="0">
                        <a:solidFill>
                          <a:schemeClr val="tx1"/>
                        </a:solidFill>
                        <a:latin typeface="Calibri"/>
                        <a:ea typeface="Calibri"/>
                        <a:cs typeface="Times New Roman"/>
                      </a:endParaRPr>
                    </a:p>
                  </a:txBody>
                  <a:tcPr marL="68580" marR="68580" marT="0" marB="0" anchor="ctr">
                    <a:lnL>
                      <a:noFill/>
                    </a:lnL>
                    <a:lnR>
                      <a:noFill/>
                    </a:lnR>
                    <a:lnT>
                      <a:noFill/>
                    </a:lnT>
                    <a:lnB>
                      <a:noFill/>
                    </a:lnB>
                  </a:tcPr>
                </a:tc>
              </a:tr>
              <a:tr h="655914">
                <a:tc>
                  <a:txBody>
                    <a:bodyPr/>
                    <a:lstStyle/>
                    <a:p>
                      <a:pPr>
                        <a:lnSpc>
                          <a:spcPct val="150000"/>
                        </a:lnSpc>
                        <a:spcAft>
                          <a:spcPts val="0"/>
                        </a:spcAft>
                      </a:pPr>
                      <a:r>
                        <a:rPr lang="es-EC" sz="1100" b="1">
                          <a:solidFill>
                            <a:schemeClr val="tx1"/>
                          </a:solidFill>
                          <a:latin typeface="Arial"/>
                          <a:ea typeface="Times New Roman"/>
                          <a:cs typeface="Times New Roman"/>
                        </a:rPr>
                        <a:t>Exceso de ruido</a:t>
                      </a:r>
                      <a:endParaRPr lang="es-EC" sz="140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just">
                        <a:lnSpc>
                          <a:spcPct val="150000"/>
                        </a:lnSpc>
                        <a:spcAft>
                          <a:spcPts val="0"/>
                        </a:spcAft>
                      </a:pPr>
                      <a:r>
                        <a:rPr lang="es-EC" sz="1100" dirty="0">
                          <a:solidFill>
                            <a:schemeClr val="tx1"/>
                          </a:solidFill>
                          <a:latin typeface="Arial"/>
                          <a:ea typeface="Times New Roman"/>
                          <a:cs typeface="Times New Roman"/>
                        </a:rPr>
                        <a:t>El operador puede resultar con lesiones auditivas por la exposición prolongada al ruido</a:t>
                      </a:r>
                      <a:endParaRPr lang="es-EC" sz="1400" dirty="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solidFill>
                      <a:srgbClr val="D3DFEE"/>
                    </a:solidFill>
                  </a:tcPr>
                </a:tc>
              </a:tr>
            </a:tbl>
          </a:graphicData>
        </a:graphic>
      </p:graphicFrame>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 LA SEGURIDAD</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976660"/>
            <a:ext cx="4464496" cy="646331"/>
          </a:xfrm>
          <a:prstGeom prst="rect">
            <a:avLst/>
          </a:prstGeom>
          <a:noFill/>
        </p:spPr>
        <p:txBody>
          <a:bodyPr wrap="square" rtlCol="0">
            <a:spAutoFit/>
          </a:bodyPr>
          <a:lstStyle/>
          <a:p>
            <a:pPr algn="just">
              <a:buFont typeface="Arial" pitchFamily="34" charset="0"/>
              <a:buChar char="•"/>
            </a:pPr>
            <a:r>
              <a:rPr lang="es-EC" dirty="0" smtClean="0"/>
              <a:t> Seguridad mecánica.</a:t>
            </a:r>
          </a:p>
          <a:p>
            <a:pPr algn="just">
              <a:buFont typeface="Arial" pitchFamily="34" charset="0"/>
              <a:buChar char="•"/>
            </a:pPr>
            <a:endParaRPr lang="es-EC" dirty="0" smtClean="0"/>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457" name="456 Tabla"/>
          <p:cNvGraphicFramePr>
            <a:graphicFrameLocks noGrp="1"/>
          </p:cNvGraphicFramePr>
          <p:nvPr/>
        </p:nvGraphicFramePr>
        <p:xfrm>
          <a:off x="1115616" y="1628800"/>
          <a:ext cx="7272808" cy="3744417"/>
        </p:xfrm>
        <a:graphic>
          <a:graphicData uri="http://schemas.openxmlformats.org/drawingml/2006/table">
            <a:tbl>
              <a:tblPr/>
              <a:tblGrid>
                <a:gridCol w="1637647"/>
                <a:gridCol w="5635161"/>
              </a:tblGrid>
              <a:tr h="309456">
                <a:tc gridSpan="2">
                  <a:txBody>
                    <a:bodyPr/>
                    <a:lstStyle/>
                    <a:p>
                      <a:pPr algn="ctr">
                        <a:lnSpc>
                          <a:spcPct val="150000"/>
                        </a:lnSpc>
                        <a:spcAft>
                          <a:spcPts val="0"/>
                        </a:spcAft>
                      </a:pPr>
                      <a:r>
                        <a:rPr lang="es-EC" sz="1100" b="1" dirty="0">
                          <a:solidFill>
                            <a:schemeClr val="tx1"/>
                          </a:solidFill>
                          <a:latin typeface="Arial"/>
                          <a:ea typeface="Times New Roman"/>
                          <a:cs typeface="Times New Roman"/>
                        </a:rPr>
                        <a:t>ALTERNATIVAS PARA EVITAR ACCIDENTES</a:t>
                      </a:r>
                      <a:endParaRPr lang="es-EC" sz="14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endParaRPr lang="es-EC"/>
                    </a:p>
                  </a:txBody>
                  <a:tcPr/>
                </a:tc>
              </a:tr>
              <a:tr h="340401">
                <a:tc>
                  <a:txBody>
                    <a:bodyPr/>
                    <a:lstStyle/>
                    <a:p>
                      <a:pPr>
                        <a:lnSpc>
                          <a:spcPct val="150000"/>
                        </a:lnSpc>
                        <a:spcAft>
                          <a:spcPts val="0"/>
                        </a:spcAft>
                      </a:pPr>
                      <a:endParaRPr lang="es-EC" sz="14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c>
                  <a:txBody>
                    <a:bodyPr/>
                    <a:lstStyle/>
                    <a:p>
                      <a:pPr algn="ctr">
                        <a:lnSpc>
                          <a:spcPct val="150000"/>
                        </a:lnSpc>
                        <a:spcAft>
                          <a:spcPts val="0"/>
                        </a:spcAft>
                      </a:pPr>
                      <a:r>
                        <a:rPr lang="es-EC" sz="1100" b="1" dirty="0">
                          <a:solidFill>
                            <a:schemeClr val="tx1"/>
                          </a:solidFill>
                          <a:latin typeface="Arial"/>
                          <a:ea typeface="Times New Roman"/>
                          <a:cs typeface="Times New Roman"/>
                        </a:rPr>
                        <a:t>ALTERNATIVA</a:t>
                      </a:r>
                      <a:endParaRPr lang="es-EC" sz="1400" dirty="0">
                        <a:solidFill>
                          <a:schemeClr val="tx1"/>
                        </a:solidFill>
                        <a:latin typeface="Calibri"/>
                        <a:ea typeface="Calibri"/>
                        <a:cs typeface="Times New Roman"/>
                      </a:endParaRPr>
                    </a:p>
                  </a:txBody>
                  <a:tcPr marL="68580" marR="68580" marT="0" marB="0">
                    <a:lnL>
                      <a:noFill/>
                    </a:lnL>
                    <a:lnR>
                      <a:noFill/>
                    </a:lnR>
                    <a:lnT w="12700" cap="flat" cmpd="sng" algn="ctr">
                      <a:solidFill>
                        <a:srgbClr val="4F81BD"/>
                      </a:solidFill>
                      <a:prstDash val="solid"/>
                      <a:round/>
                      <a:headEnd type="none" w="med" len="med"/>
                      <a:tailEnd type="none" w="med" len="med"/>
                    </a:lnT>
                    <a:lnB>
                      <a:noFill/>
                    </a:lnB>
                    <a:solidFill>
                      <a:srgbClr val="D3DFEE"/>
                    </a:solidFill>
                  </a:tcPr>
                </a:tc>
              </a:tr>
              <a:tr h="618912">
                <a:tc>
                  <a:txBody>
                    <a:bodyPr/>
                    <a:lstStyle/>
                    <a:p>
                      <a:pPr>
                        <a:lnSpc>
                          <a:spcPct val="150000"/>
                        </a:lnSpc>
                        <a:spcAft>
                          <a:spcPts val="0"/>
                        </a:spcAft>
                      </a:pPr>
                      <a:r>
                        <a:rPr lang="es-EC" sz="1100" b="1">
                          <a:solidFill>
                            <a:schemeClr val="tx1"/>
                          </a:solidFill>
                          <a:latin typeface="Arial"/>
                          <a:ea typeface="Times New Roman"/>
                          <a:cs typeface="Times New Roman"/>
                        </a:rPr>
                        <a:t>Bandas y poleas</a:t>
                      </a:r>
                      <a:endParaRPr lang="es-EC" sz="140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just">
                        <a:lnSpc>
                          <a:spcPct val="150000"/>
                        </a:lnSpc>
                        <a:spcAft>
                          <a:spcPts val="0"/>
                        </a:spcAft>
                      </a:pPr>
                      <a:r>
                        <a:rPr lang="es-EC" sz="1100" dirty="0">
                          <a:solidFill>
                            <a:schemeClr val="tx1"/>
                          </a:solidFill>
                          <a:latin typeface="Arial"/>
                          <a:ea typeface="Times New Roman"/>
                          <a:cs typeface="Times New Roman"/>
                        </a:rPr>
                        <a:t>Implementar una protección de poleas y bandas fabricada en plancha de acero de 3mm de espesor.</a:t>
                      </a:r>
                      <a:endParaRPr lang="es-EC" sz="1400" dirty="0">
                        <a:solidFill>
                          <a:schemeClr val="tx1"/>
                        </a:solidFill>
                        <a:latin typeface="Calibri"/>
                        <a:ea typeface="Calibri"/>
                        <a:cs typeface="Times New Roman"/>
                      </a:endParaRPr>
                    </a:p>
                  </a:txBody>
                  <a:tcPr marL="68580" marR="68580" marT="0" marB="0" anchor="ctr">
                    <a:lnL>
                      <a:noFill/>
                    </a:lnL>
                    <a:lnR>
                      <a:noFill/>
                    </a:lnR>
                    <a:lnT>
                      <a:noFill/>
                    </a:lnT>
                    <a:lnB>
                      <a:noFill/>
                    </a:lnB>
                  </a:tcPr>
                </a:tc>
              </a:tr>
              <a:tr h="928368">
                <a:tc>
                  <a:txBody>
                    <a:bodyPr/>
                    <a:lstStyle/>
                    <a:p>
                      <a:pPr>
                        <a:lnSpc>
                          <a:spcPct val="150000"/>
                        </a:lnSpc>
                        <a:spcAft>
                          <a:spcPts val="0"/>
                        </a:spcAft>
                      </a:pPr>
                      <a:r>
                        <a:rPr lang="es-EC" sz="1100" b="1">
                          <a:solidFill>
                            <a:schemeClr val="tx1"/>
                          </a:solidFill>
                          <a:latin typeface="Arial"/>
                          <a:ea typeface="Times New Roman"/>
                          <a:cs typeface="Times New Roman"/>
                        </a:rPr>
                        <a:t>Tolva de alimentación</a:t>
                      </a:r>
                      <a:endParaRPr lang="es-EC" sz="140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c>
                  <a:txBody>
                    <a:bodyPr/>
                    <a:lstStyle/>
                    <a:p>
                      <a:pPr algn="just">
                        <a:lnSpc>
                          <a:spcPct val="150000"/>
                        </a:lnSpc>
                        <a:spcAft>
                          <a:spcPts val="0"/>
                        </a:spcAft>
                      </a:pPr>
                      <a:r>
                        <a:rPr lang="es-EC" sz="1100" dirty="0">
                          <a:solidFill>
                            <a:schemeClr val="tx1"/>
                          </a:solidFill>
                          <a:latin typeface="Arial"/>
                          <a:ea typeface="Times New Roman"/>
                          <a:cs typeface="Times New Roman"/>
                        </a:rPr>
                        <a:t>Dotar al operador de gafas protección y guantes. Adicionalmente implementar una protección plástica en la tolva de alimentación que evite la expulsión de la materia prima.</a:t>
                      </a:r>
                      <a:endParaRPr lang="es-EC" sz="1400" dirty="0">
                        <a:solidFill>
                          <a:schemeClr val="tx1"/>
                        </a:solidFill>
                        <a:latin typeface="Calibri"/>
                        <a:ea typeface="Calibri"/>
                        <a:cs typeface="Times New Roman"/>
                      </a:endParaRPr>
                    </a:p>
                  </a:txBody>
                  <a:tcPr marL="68580" marR="68580" marT="0" marB="0" anchor="ctr">
                    <a:lnL>
                      <a:noFill/>
                    </a:lnL>
                    <a:lnR>
                      <a:noFill/>
                    </a:lnR>
                    <a:lnT>
                      <a:noFill/>
                    </a:lnT>
                    <a:lnB>
                      <a:noFill/>
                    </a:lnB>
                    <a:solidFill>
                      <a:srgbClr val="D3DFEE"/>
                    </a:solidFill>
                  </a:tcPr>
                </a:tc>
              </a:tr>
              <a:tr h="618912">
                <a:tc>
                  <a:txBody>
                    <a:bodyPr/>
                    <a:lstStyle/>
                    <a:p>
                      <a:pPr>
                        <a:lnSpc>
                          <a:spcPct val="150000"/>
                        </a:lnSpc>
                        <a:spcAft>
                          <a:spcPts val="0"/>
                        </a:spcAft>
                      </a:pPr>
                      <a:r>
                        <a:rPr lang="es-EC" sz="1100" b="1">
                          <a:solidFill>
                            <a:schemeClr val="tx1"/>
                          </a:solidFill>
                          <a:latin typeface="Arial"/>
                          <a:ea typeface="Times New Roman"/>
                          <a:cs typeface="Times New Roman"/>
                        </a:rPr>
                        <a:t>Cámara de corte</a:t>
                      </a:r>
                      <a:endParaRPr lang="es-EC" sz="1400">
                        <a:solidFill>
                          <a:schemeClr val="tx1"/>
                        </a:solidFill>
                        <a:latin typeface="Calibri"/>
                        <a:ea typeface="Calibri"/>
                        <a:cs typeface="Times New Roman"/>
                      </a:endParaRPr>
                    </a:p>
                  </a:txBody>
                  <a:tcPr marL="68580" marR="68580" marT="0" marB="0" anchor="ctr">
                    <a:lnL>
                      <a:noFill/>
                    </a:lnL>
                    <a:lnR>
                      <a:noFill/>
                    </a:lnR>
                    <a:lnT>
                      <a:noFill/>
                    </a:lnT>
                    <a:lnB>
                      <a:noFill/>
                    </a:lnB>
                  </a:tcPr>
                </a:tc>
                <a:tc>
                  <a:txBody>
                    <a:bodyPr/>
                    <a:lstStyle/>
                    <a:p>
                      <a:pPr algn="just">
                        <a:lnSpc>
                          <a:spcPct val="150000"/>
                        </a:lnSpc>
                        <a:spcAft>
                          <a:spcPts val="0"/>
                        </a:spcAft>
                      </a:pPr>
                      <a:r>
                        <a:rPr lang="es-EC" sz="1100" dirty="0">
                          <a:solidFill>
                            <a:schemeClr val="tx1"/>
                          </a:solidFill>
                          <a:latin typeface="Arial"/>
                          <a:ea typeface="Times New Roman"/>
                          <a:cs typeface="Times New Roman"/>
                        </a:rPr>
                        <a:t>El operador debe evitar ponerse en contacto con las cuchillas mientras el molino esté en operación.</a:t>
                      </a:r>
                      <a:endParaRPr lang="es-EC" sz="1400" dirty="0">
                        <a:solidFill>
                          <a:schemeClr val="tx1"/>
                        </a:solidFill>
                        <a:latin typeface="Calibri"/>
                        <a:ea typeface="Calibri"/>
                        <a:cs typeface="Times New Roman"/>
                      </a:endParaRPr>
                    </a:p>
                  </a:txBody>
                  <a:tcPr marL="68580" marR="68580" marT="0" marB="0" anchor="ctr">
                    <a:lnL>
                      <a:noFill/>
                    </a:lnL>
                    <a:lnR>
                      <a:noFill/>
                    </a:lnR>
                    <a:lnT>
                      <a:noFill/>
                    </a:lnT>
                    <a:lnB>
                      <a:noFill/>
                    </a:lnB>
                  </a:tcPr>
                </a:tc>
              </a:tr>
              <a:tr h="928368">
                <a:tc>
                  <a:txBody>
                    <a:bodyPr/>
                    <a:lstStyle/>
                    <a:p>
                      <a:pPr>
                        <a:lnSpc>
                          <a:spcPct val="150000"/>
                        </a:lnSpc>
                        <a:spcAft>
                          <a:spcPts val="0"/>
                        </a:spcAft>
                      </a:pPr>
                      <a:r>
                        <a:rPr lang="es-EC" sz="1100" b="1">
                          <a:solidFill>
                            <a:schemeClr val="tx1"/>
                          </a:solidFill>
                          <a:latin typeface="Arial"/>
                          <a:ea typeface="Times New Roman"/>
                          <a:cs typeface="Times New Roman"/>
                        </a:rPr>
                        <a:t>Exceso de ruido</a:t>
                      </a:r>
                      <a:endParaRPr lang="es-EC" sz="140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solidFill>
                      <a:srgbClr val="D3DFEE"/>
                    </a:solidFill>
                  </a:tcPr>
                </a:tc>
                <a:tc>
                  <a:txBody>
                    <a:bodyPr/>
                    <a:lstStyle/>
                    <a:p>
                      <a:pPr algn="just">
                        <a:lnSpc>
                          <a:spcPct val="150000"/>
                        </a:lnSpc>
                        <a:spcAft>
                          <a:spcPts val="0"/>
                        </a:spcAft>
                      </a:pPr>
                      <a:r>
                        <a:rPr lang="es-EC" sz="1100" dirty="0">
                          <a:solidFill>
                            <a:schemeClr val="tx1"/>
                          </a:solidFill>
                          <a:latin typeface="Arial"/>
                          <a:ea typeface="Times New Roman"/>
                          <a:cs typeface="Times New Roman"/>
                        </a:rPr>
                        <a:t>Para evitar lesiones auditivas se debe dotar al operador con protección auditiva y tener en cuenta el tiempo de exposición del operador al ruido.</a:t>
                      </a:r>
                      <a:endParaRPr lang="es-EC" sz="1400" dirty="0">
                        <a:solidFill>
                          <a:schemeClr val="tx1"/>
                        </a:solidFill>
                        <a:latin typeface="Calibri"/>
                        <a:ea typeface="Calibri"/>
                        <a:cs typeface="Times New Roman"/>
                      </a:endParaRPr>
                    </a:p>
                  </a:txBody>
                  <a:tcPr marL="68580" marR="68580" marT="0" marB="0" anchor="ctr">
                    <a:lnL>
                      <a:noFill/>
                    </a:lnL>
                    <a:lnR>
                      <a:noFill/>
                    </a:lnR>
                    <a:lnT>
                      <a:noFill/>
                    </a:lnT>
                    <a:lnB w="12700" cap="flat" cmpd="sng" algn="ctr">
                      <a:solidFill>
                        <a:srgbClr val="4F81BD"/>
                      </a:solidFill>
                      <a:prstDash val="solid"/>
                      <a:round/>
                      <a:headEnd type="none" w="med" len="med"/>
                      <a:tailEnd type="none" w="med" len="med"/>
                    </a:lnB>
                    <a:solidFill>
                      <a:srgbClr val="D3DFEE"/>
                    </a:solidFill>
                  </a:tcPr>
                </a:tc>
              </a:tr>
            </a:tbl>
          </a:graphicData>
        </a:graphic>
      </p:graphicFrame>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44624"/>
            <a:ext cx="8229600" cy="1143000"/>
          </a:xfrm>
        </p:spPr>
        <p:txBody>
          <a:bodyPr>
            <a:normAutofit/>
          </a:bodyPr>
          <a:lstStyle/>
          <a:p>
            <a:r>
              <a:rPr lang="es-EC" sz="2800" b="1" dirty="0" smtClean="0"/>
              <a:t>DISEÑO DE LA SEGURIDAD</a:t>
            </a:r>
            <a:endParaRPr lang="es-EC" sz="2800" b="1"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18" name="217 CuadroTexto"/>
          <p:cNvSpPr txBox="1"/>
          <p:nvPr/>
        </p:nvSpPr>
        <p:spPr>
          <a:xfrm>
            <a:off x="395536" y="1772816"/>
            <a:ext cx="8352928" cy="2862322"/>
          </a:xfrm>
          <a:prstGeom prst="rect">
            <a:avLst/>
          </a:prstGeom>
          <a:noFill/>
        </p:spPr>
        <p:txBody>
          <a:bodyPr wrap="square" rtlCol="0">
            <a:spAutoFit/>
          </a:bodyPr>
          <a:lstStyle/>
          <a:p>
            <a:pPr algn="just">
              <a:buFont typeface="Arial" pitchFamily="34" charset="0"/>
              <a:buChar char="•"/>
            </a:pPr>
            <a:r>
              <a:rPr lang="es-EC" dirty="0" smtClean="0"/>
              <a:t> Seguridad eléctrica.</a:t>
            </a:r>
          </a:p>
          <a:p>
            <a:pPr algn="just">
              <a:buFont typeface="Arial" pitchFamily="34" charset="0"/>
              <a:buChar char="•"/>
            </a:pPr>
            <a:endParaRPr lang="es-EC" dirty="0" smtClean="0"/>
          </a:p>
          <a:p>
            <a:pPr lvl="1" algn="just">
              <a:buFont typeface="Arial" pitchFamily="34" charset="0"/>
              <a:buChar char="•"/>
            </a:pPr>
            <a:r>
              <a:rPr lang="es-EC" dirty="0" smtClean="0"/>
              <a:t> Riesgos en operación.</a:t>
            </a:r>
          </a:p>
          <a:p>
            <a:pPr lvl="1" algn="just">
              <a:buFont typeface="Arial" pitchFamily="34" charset="0"/>
              <a:buChar char="•"/>
            </a:pPr>
            <a:endParaRPr lang="es-EC" dirty="0" smtClean="0"/>
          </a:p>
          <a:p>
            <a:pPr lvl="2" algn="just">
              <a:buFont typeface="Arial" pitchFamily="34" charset="0"/>
              <a:buChar char="•"/>
            </a:pPr>
            <a:r>
              <a:rPr lang="es-EC" dirty="0" smtClean="0"/>
              <a:t> Descargas eléctricas debido al mal estado de cables o conexiones en el tablero de control.</a:t>
            </a:r>
          </a:p>
          <a:p>
            <a:pPr lvl="2" algn="just">
              <a:buFont typeface="Arial" pitchFamily="34" charset="0"/>
              <a:buChar char="•"/>
            </a:pPr>
            <a:endParaRPr lang="es-EC" dirty="0" smtClean="0"/>
          </a:p>
          <a:p>
            <a:pPr lvl="1" algn="just">
              <a:buFont typeface="Arial" pitchFamily="34" charset="0"/>
              <a:buChar char="•"/>
            </a:pPr>
            <a:r>
              <a:rPr lang="es-EC" dirty="0" smtClean="0"/>
              <a:t> Alternativas para evitar accidentes.</a:t>
            </a:r>
          </a:p>
          <a:p>
            <a:pPr lvl="1" algn="just">
              <a:buFont typeface="Arial" pitchFamily="34" charset="0"/>
              <a:buChar char="•"/>
            </a:pPr>
            <a:endParaRPr lang="es-EC" dirty="0" smtClean="0"/>
          </a:p>
          <a:p>
            <a:pPr lvl="2" algn="just">
              <a:buFont typeface="Arial" pitchFamily="34" charset="0"/>
              <a:buChar char="•"/>
            </a:pPr>
            <a:r>
              <a:rPr lang="es-EC" dirty="0" smtClean="0"/>
              <a:t> Realizar un buen mantenimiento tanto a cables como a conexiones.</a:t>
            </a: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458" name="457 Flecha izquierda">
            <a:hlinkClick r:id="rId3" action="ppaction://hlinksldjump"/>
          </p:cNvPr>
          <p:cNvSpPr/>
          <p:nvPr/>
        </p:nvSpPr>
        <p:spPr>
          <a:xfrm>
            <a:off x="7308304" y="4941168"/>
            <a:ext cx="1440160" cy="72008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C" dirty="0" smtClean="0"/>
              <a:t>Contenidos</a:t>
            </a:r>
            <a:endParaRPr lang="es-EC" dirty="0"/>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2" cstate="print"/>
          <a:srcRect b="21902"/>
          <a:stretch>
            <a:fillRect/>
          </a:stretch>
        </p:blipFill>
        <p:spPr>
          <a:xfrm>
            <a:off x="0" y="-27384"/>
            <a:ext cx="9108824" cy="6858000"/>
          </a:xfrm>
          <a:prstGeom prst="rect">
            <a:avLst/>
          </a:prstGeom>
        </p:spPr>
      </p:pic>
      <p:sp>
        <p:nvSpPr>
          <p:cNvPr id="2" name="1 Título"/>
          <p:cNvSpPr>
            <a:spLocks noGrp="1"/>
          </p:cNvSpPr>
          <p:nvPr>
            <p:ph type="title"/>
          </p:nvPr>
        </p:nvSpPr>
        <p:spPr>
          <a:xfrm>
            <a:off x="457200" y="2857500"/>
            <a:ext cx="8229600" cy="1143000"/>
          </a:xfrm>
        </p:spPr>
        <p:txBody>
          <a:bodyPr>
            <a:normAutofit fontScale="90000"/>
          </a:bodyPr>
          <a:lstStyle/>
          <a:p>
            <a:r>
              <a:rPr lang="es-EC" sz="5400" dirty="0" smtClean="0"/>
              <a:t>CONSTRUCCIÓN Y PRUEBAS DEL MOLINO</a:t>
            </a:r>
            <a:endParaRPr lang="es-EC" sz="5400" dirty="0"/>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3" cstate="print"/>
          <a:srcRect b="21902"/>
          <a:stretch>
            <a:fillRect/>
          </a:stretch>
        </p:blipFill>
        <p:spPr>
          <a:xfrm>
            <a:off x="0" y="-27384"/>
            <a:ext cx="9108824" cy="6858000"/>
          </a:xfrm>
          <a:prstGeom prst="rect">
            <a:avLst/>
          </a:prstGeom>
        </p:spPr>
      </p:pic>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2049" name="Object 1"/>
          <p:cNvGraphicFramePr>
            <a:graphicFrameLocks noChangeAspect="1"/>
          </p:cNvGraphicFramePr>
          <p:nvPr/>
        </p:nvGraphicFramePr>
        <p:xfrm>
          <a:off x="820207" y="116632"/>
          <a:ext cx="4183841" cy="5688632"/>
        </p:xfrm>
        <a:graphic>
          <a:graphicData uri="http://schemas.openxmlformats.org/presentationml/2006/ole">
            <p:oleObj spid="_x0000_s2049" r:id="rId4" imgW="7072978" imgH="9574989" progId="">
              <p:embed/>
            </p:oleObj>
          </a:graphicData>
        </a:graphic>
      </p:graphicFrame>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6 Marcador de contenido" descr="FONDO PAGINAS.jpg"/>
          <p:cNvPicPr>
            <a:picLocks noChangeAspect="1"/>
          </p:cNvPicPr>
          <p:nvPr/>
        </p:nvPicPr>
        <p:blipFill>
          <a:blip r:embed="rId3" cstate="print"/>
          <a:srcRect b="21902"/>
          <a:stretch>
            <a:fillRect/>
          </a:stretch>
        </p:blipFill>
        <p:spPr>
          <a:xfrm>
            <a:off x="0" y="-27384"/>
            <a:ext cx="9108824" cy="6858000"/>
          </a:xfrm>
          <a:prstGeom prst="rect">
            <a:avLst/>
          </a:prstGeom>
        </p:spPr>
      </p:pic>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1" name="Rectangle 3"/>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20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2054" name="Rectangle 6"/>
          <p:cNvSpPr>
            <a:spLocks noChangeArrowheads="1"/>
          </p:cNvSpPr>
          <p:nvPr/>
        </p:nvSpPr>
        <p:spPr bwMode="auto">
          <a:xfrm>
            <a:off x="0" y="8572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28600" algn="l"/>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27" name="Rectangle 3"/>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0" name="Rectangle 6"/>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3" name="Rectangle 9"/>
          <p:cNvSpPr>
            <a:spLocks noChangeArrowheads="1"/>
          </p:cNvSpPr>
          <p:nvPr/>
        </p:nvSpPr>
        <p:spPr bwMode="auto">
          <a:xfrm>
            <a:off x="0" y="6381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6" name="Rectangle 12"/>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22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22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2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2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2"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53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53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1" name="Rectangle 1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3"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4" name="Rectangle 1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6"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37" name="Rectangle 1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39" name="Rectangle 19"/>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1" name="Rectangle 2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2" name="Rectangle 2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6344" name="Rectangle 2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6346" name="Rectangle 26"/>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83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83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3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3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0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0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2"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3"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9415"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59416"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146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146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7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7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24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24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1"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4"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497"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4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0" name="Rectangle 12"/>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3" name="Rectangle 15"/>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5"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6"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08"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09" name="Rectangle 21"/>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1"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2"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4"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5"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17"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18" name="Rectangle 30"/>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0"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1"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3"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4" name="Rectangle 3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6"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27"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29" name="Rectangle 4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0" name="Rectangle 4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2" name="Rectangle 4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3" name="Rectangle 4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5" name="Rectangle 4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6" name="Rectangle 48"/>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3538" name="Rectangle 5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3539" name="Rectangle 5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3"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4"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2" name="Rectangle 18"/>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7"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8" name="Rectangle 24"/>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0"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1"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6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65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65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75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75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1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1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862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8623"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3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38"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6"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47"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69649"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69650"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5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06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0668"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16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16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06"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09" name="Rectangle 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1" name="Rectangle 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2" name="Rectangle 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4" name="Rectangle 1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5" name="Rectangle 1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2717" name="Rectangle 1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2718" name="Rectangle 14"/>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37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37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7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7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578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578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0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1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1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0"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1"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3" name="Rectangle 2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4" name="Rectangle 24"/>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6" name="Rectangle 2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27" name="Rectangle 27"/>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29" name="Rectangle 29"/>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0" name="Rectangle 30"/>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2" name="Rectangle 3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3" name="Rectangle 3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5" name="Rectangle 3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6" name="Rectangle 3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6838" name="Rectangle 3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6839" name="Rectangle 3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78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78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7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798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79884"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8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8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5" name="Rectangle 9"/>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3"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4"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0916"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0917"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2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19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19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29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295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39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397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499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499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5000"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5001"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1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19" name="Rectangle 3"/>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602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6025"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4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4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5" name="Rectangle 15"/>
          <p:cNvSpPr>
            <a:spLocks noChangeArrowheads="1"/>
          </p:cNvSpPr>
          <p:nvPr/>
        </p:nvSpPr>
        <p:spPr bwMode="auto">
          <a:xfrm>
            <a:off x="0" y="7334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7057"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7058"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6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6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7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76" name="Rectangle 12"/>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1" name="Rectangle 17"/>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2" name="Rectangle 18"/>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8084" name="Rectangle 20"/>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8085" name="Rectangle 21"/>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09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8909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89100"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011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011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3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3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5"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114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114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6"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6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6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217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217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8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8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319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319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5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5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626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626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3"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728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7289"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07"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0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0"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3"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831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8316" name="Rectangle 12"/>
          <p:cNvSpPr>
            <a:spLocks noChangeArrowheads="1"/>
          </p:cNvSpPr>
          <p:nvPr/>
        </p:nvSpPr>
        <p:spPr bwMode="auto">
          <a:xfrm>
            <a:off x="0" y="10096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1" name="Rectangle 3"/>
          <p:cNvSpPr>
            <a:spLocks noChangeArrowheads="1"/>
          </p:cNvSpPr>
          <p:nvPr/>
        </p:nvSpPr>
        <p:spPr bwMode="auto">
          <a:xfrm>
            <a:off x="0" y="7715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37"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9933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99340" name="Rectangle 12"/>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035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0358"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3" name="Rectangle 3"/>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6" name="Rectangle 6"/>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0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09" name="Rectangle 9"/>
          <p:cNvSpPr>
            <a:spLocks noChangeArrowheads="1"/>
          </p:cNvSpPr>
          <p:nvPr/>
        </p:nvSpPr>
        <p:spPr bwMode="auto">
          <a:xfrm>
            <a:off x="0" y="94297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2414"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2415"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2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2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3"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343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3436" name="Rectangle 12"/>
          <p:cNvSpPr>
            <a:spLocks noChangeArrowheads="1"/>
          </p:cNvSpPr>
          <p:nvPr/>
        </p:nvSpPr>
        <p:spPr bwMode="auto">
          <a:xfrm>
            <a:off x="0" y="9144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445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445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5"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5477"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5478" name="Rectangle 6"/>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498"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499"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1"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2"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5" name="Rectangle 9"/>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07"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08"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6510"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6511"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3" name="Rectangle 3"/>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5"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6" name="Rectangle 6"/>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28"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29" name="Rectangle 9"/>
          <p:cNvSpPr>
            <a:spLocks noChangeArrowheads="1"/>
          </p:cNvSpPr>
          <p:nvPr/>
        </p:nvSpPr>
        <p:spPr bwMode="auto">
          <a:xfrm>
            <a:off x="0" y="89535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7531"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7532"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6"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47"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49"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0"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2"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3" name="Rectangle 9"/>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5"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6" name="Rectangle 12"/>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8558"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8559" name="Rectangle 15"/>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1" name="Rectangle 3"/>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3" name="Rectangle 5"/>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4" name="Rectangle 6"/>
          <p:cNvSpPr>
            <a:spLocks noChangeArrowheads="1"/>
          </p:cNvSpPr>
          <p:nvPr/>
        </p:nvSpPr>
        <p:spPr bwMode="auto">
          <a:xfrm>
            <a:off x="0" y="7239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6"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77" name="Rectangle 9"/>
          <p:cNvSpPr>
            <a:spLocks noChangeArrowheads="1"/>
          </p:cNvSpPr>
          <p:nvPr/>
        </p:nvSpPr>
        <p:spPr bwMode="auto">
          <a:xfrm>
            <a:off x="0" y="8858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79"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0" name="Rectangle 12"/>
          <p:cNvSpPr>
            <a:spLocks noChangeArrowheads="1"/>
          </p:cNvSpPr>
          <p:nvPr/>
        </p:nvSpPr>
        <p:spPr bwMode="auto">
          <a:xfrm>
            <a:off x="0" y="10382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109582" name="Rectangle 1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09583" name="Rectangle 15"/>
          <p:cNvSpPr>
            <a:spLocks noChangeArrowheads="1"/>
          </p:cNvSpPr>
          <p:nvPr/>
        </p:nvSpPr>
        <p:spPr bwMode="auto">
          <a:xfrm>
            <a:off x="0" y="923925"/>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s-EC"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Rectangle 2"/>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sp>
        <p:nvSpPr>
          <p:cNvPr id="113668" name="Rectangle 4"/>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s-EC"/>
          </a:p>
        </p:txBody>
      </p:sp>
      <p:graphicFrame>
        <p:nvGraphicFramePr>
          <p:cNvPr id="113667" name="Object 3"/>
          <p:cNvGraphicFramePr>
            <a:graphicFrameLocks noChangeAspect="1"/>
          </p:cNvGraphicFramePr>
          <p:nvPr/>
        </p:nvGraphicFramePr>
        <p:xfrm>
          <a:off x="933053" y="130007"/>
          <a:ext cx="3942892" cy="5675257"/>
        </p:xfrm>
        <a:graphic>
          <a:graphicData uri="http://schemas.openxmlformats.org/presentationml/2006/ole">
            <p:oleObj spid="_x0000_s113667" r:id="rId4" imgW="7027933" imgH="10078936" progId="">
              <p:embed/>
            </p:oleObj>
          </a:graphicData>
        </a:graphic>
      </p:graphicFrame>
    </p:spTree>
  </p:cSld>
  <p:clrMapOvr>
    <a:masterClrMapping/>
  </p:clrMapOvr>
  <p:timing>
    <p:tnLst>
      <p:par>
        <p:cTn id="1" dur="indefinite" restart="never" nodeType="tmRoot"/>
      </p:par>
    </p:tnLst>
  </p:timing>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1834</TotalTime>
  <Words>5469</Words>
  <Application>Microsoft Office PowerPoint</Application>
  <PresentationFormat>Presentación en pantalla (4:3)</PresentationFormat>
  <Paragraphs>1395</Paragraphs>
  <Slides>108</Slides>
  <Notes>0</Notes>
  <HiddenSlides>0</HiddenSlides>
  <MMClips>0</MMClips>
  <ScaleCrop>false</ScaleCrop>
  <HeadingPairs>
    <vt:vector size="6" baseType="variant">
      <vt:variant>
        <vt:lpstr>Tema</vt:lpstr>
      </vt:variant>
      <vt:variant>
        <vt:i4>1</vt:i4>
      </vt:variant>
      <vt:variant>
        <vt:lpstr>Servidores OLE incrustados</vt:lpstr>
      </vt:variant>
      <vt:variant>
        <vt:i4>0</vt:i4>
      </vt:variant>
      <vt:variant>
        <vt:lpstr>Títulos de diapositiva</vt:lpstr>
      </vt:variant>
      <vt:variant>
        <vt:i4>108</vt:i4>
      </vt:variant>
    </vt:vector>
  </HeadingPairs>
  <TitlesOfParts>
    <vt:vector size="109" baseType="lpstr">
      <vt:lpstr>Tema de Office</vt:lpstr>
      <vt:lpstr>DISEÑO, CONSTRUCCIÓN E IMPLEMENTACIÓN DE UN MOLINO TRITURADOR PARA PRODUCIR DE 50 a 100 kg/h DE ESCAMA DE HASTA 20 mm PARA PROCESAR PET</vt:lpstr>
      <vt:lpstr>CONTENIDOS</vt:lpstr>
      <vt:lpstr>DESCRIPCIÓN DEL PROYECTO Y GENERALIDADES</vt:lpstr>
      <vt:lpstr>ANTECEDENTES</vt:lpstr>
      <vt:lpstr>ANTECEDENTES</vt:lpstr>
      <vt:lpstr>DEFINICIÓN DEL PROBLEMA</vt:lpstr>
      <vt:lpstr>OBJETIVOS</vt:lpstr>
      <vt:lpstr>ALCANCE</vt:lpstr>
      <vt:lpstr>MARCO TEÓRICO</vt:lpstr>
      <vt:lpstr>CARACTERIZACIÓN DEL RECICLADO DE PET</vt:lpstr>
      <vt:lpstr>PROPIEDADES DEL PET RECICLADO MECÁNICAMENTE</vt:lpstr>
      <vt:lpstr>ETAPAS DEL RECICLADO DEL PET</vt:lpstr>
      <vt:lpstr>SEPARACIÓN</vt:lpstr>
      <vt:lpstr>CLASIFICACIÓN</vt:lpstr>
      <vt:lpstr>LIMPIEZA</vt:lpstr>
      <vt:lpstr>TRITURACIÓN</vt:lpstr>
      <vt:lpstr>IMPACTO AMBIENTAL QUE GENERA EL RECICLAJE DEL PET</vt:lpstr>
      <vt:lpstr>IMPACTO AMBIENTAL QUE GENERA EL RECICLAJE DEL PET</vt:lpstr>
      <vt:lpstr>IMPACTO AMBIENTAL QUE GENERA EL RECICLAJE DEL PET</vt:lpstr>
      <vt:lpstr>IMPACTO AMBIENTAL QUE GENERA EL RECICLAJE DEL PET</vt:lpstr>
      <vt:lpstr>IMPACTO AMBIENTAL QUE GENERA EL RECICLAJE DEL PET</vt:lpstr>
      <vt:lpstr>IMPACTO AMBIENTAL QUE GENERA EL RECICLAJE DEL PET</vt:lpstr>
      <vt:lpstr>IMPACTO AMBIENTAL QUE GENERA EL RECICLAJE DEL PET</vt:lpstr>
      <vt:lpstr>IMPACTO AMBIENTAL QUE GENERA EL RECICLAJE DEL PET</vt:lpstr>
      <vt:lpstr>IMPACTO AMBIENTAL QUE GENERA EL RECICLAJE DEL PET</vt:lpstr>
      <vt:lpstr>DISEÑO DEL PROCESO DE RECICLADO</vt:lpstr>
      <vt:lpstr>CAPACIDAD DE DISEÑO</vt:lpstr>
      <vt:lpstr>CAPACIDAD DE DISEÑO</vt:lpstr>
      <vt:lpstr>CAPACIDAD DEL SISTEMA</vt:lpstr>
      <vt:lpstr>CAPACIDAD DEL SISTEMA</vt:lpstr>
      <vt:lpstr>ESTRATEGIAS DE OPERACIÓN</vt:lpstr>
      <vt:lpstr>DISTRIBUCIÓN DE LAS INSTALACIONES</vt:lpstr>
      <vt:lpstr>TIPO DE PRODUCTO</vt:lpstr>
      <vt:lpstr>DISEÑO DEL MOLINO</vt:lpstr>
      <vt:lpstr>ALTERNATIVA 1</vt:lpstr>
      <vt:lpstr>ALTERNATIVA 2</vt:lpstr>
      <vt:lpstr>CRITERIOS DE CALIFICACIÓN Y EVALUACIÓN DE LAS ALTERNATIVAS</vt:lpstr>
      <vt:lpstr>MATRIZ DE EVALUACIÓN DE ALTERNATIVAS</vt:lpstr>
      <vt:lpstr>SELECCIÓN DE ALTERNATIVA</vt:lpstr>
      <vt:lpstr>PARÁMETROS DE DISEÑO</vt:lpstr>
      <vt:lpstr>FUERZA DE CORTE</vt:lpstr>
      <vt:lpstr>FUERZA DE IMPACTO</vt:lpstr>
      <vt:lpstr>FUERZA NORMAL</vt:lpstr>
      <vt:lpstr>FUERZA DE ARRASTRE</vt:lpstr>
      <vt:lpstr>FUERZA RESULTANTE DE LA FUERZA DE ARRASTRE Y NORMAL</vt:lpstr>
      <vt:lpstr>FUERZAS QUE ACTÚAN EN LA CÁMARA DE CORTE</vt:lpstr>
      <vt:lpstr>ANÁLISIS DE FUERZAS DEL PRIMER CONJUNTO</vt:lpstr>
      <vt:lpstr>ANÁLISIS DE FUERZAS DEL SEGUNDO CONJUNTO</vt:lpstr>
      <vt:lpstr>ANÁLISIS DE FUERZAS DEL TERCER CONJUNTO</vt:lpstr>
      <vt:lpstr>ANÁLISIS DE FUERZAS QUE ACTÚAN SOBRE EL EJE</vt:lpstr>
      <vt:lpstr>ANÁLISIS DEL TORQUE QUE ACTÚA EN EL PRIMER CONJUNTO</vt:lpstr>
      <vt:lpstr>ANÁLISIS DEL TORQUE QUE ACTÚA EN EL SEGUNDO CONJUNTO</vt:lpstr>
      <vt:lpstr>ANÁLISIS DEL TORQUE QUE ACTÚA EN EL TERCER CONJUNTO</vt:lpstr>
      <vt:lpstr>ANÁLISIS DEL TORQUE QUE ACTÚA SOBRE EL EJE</vt:lpstr>
      <vt:lpstr>CÁLCULO DE DIÁMETROS DE POLEAS Y VELOCIDAD DE GIRO</vt:lpstr>
      <vt:lpstr>FUERZAS QUE ACTÚAN EN LA ZONA DE LA POLEA DEL EJE</vt:lpstr>
      <vt:lpstr>CÁLCULO DE LA POTENCIA DEL SISTEMA Y SELECCIÓN DEL MOTOR ELÉCTRICO</vt:lpstr>
      <vt:lpstr>SELECCIÓN DEL TIPO DE BANDA</vt:lpstr>
      <vt:lpstr>NÚMERO DE BANDAS</vt:lpstr>
      <vt:lpstr>DETERMINACIÓN DEL PUNTO CRÍTICO</vt:lpstr>
      <vt:lpstr>DETERMINACIÓN DEL PUNTO CRÍTICO</vt:lpstr>
      <vt:lpstr>DETERMINACIÓN DEL PUNTO CRÍTICO</vt:lpstr>
      <vt:lpstr>DETERMINACIÓN DEL PUNTO CRÍTICO</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DISEÑO DEL EJE</vt:lpstr>
      <vt:lpstr>SELECCIÓN DE COJINETES</vt:lpstr>
      <vt:lpstr>JUNTAS SOLDADAS</vt:lpstr>
      <vt:lpstr>JUNTAS SOLDADAS</vt:lpstr>
      <vt:lpstr>JUNTAS SOLDADAS</vt:lpstr>
      <vt:lpstr>JUNTAS SOLDADAS</vt:lpstr>
      <vt:lpstr>JUNTAS EMPERNADAS</vt:lpstr>
      <vt:lpstr>JUNTAS EMPERNADAS</vt:lpstr>
      <vt:lpstr>JUNTAS EMPERNADAS</vt:lpstr>
      <vt:lpstr>JUNTAS EMPERNADAS</vt:lpstr>
      <vt:lpstr>JUNTAS EMPERNADAS</vt:lpstr>
      <vt:lpstr>DISEÑO DE LA SEGURIDAD</vt:lpstr>
      <vt:lpstr>DISEÑO DE LA SEGURIDAD</vt:lpstr>
      <vt:lpstr>DISEÑO DE LA SEGURIDAD</vt:lpstr>
      <vt:lpstr>CONSTRUCCIÓN Y PRUEBAS DEL MOLINO</vt:lpstr>
      <vt:lpstr>Diapositiva 98</vt:lpstr>
      <vt:lpstr>Diapositiva 99</vt:lpstr>
      <vt:lpstr>Diapositiva 100</vt:lpstr>
      <vt:lpstr>Diapositiva 101</vt:lpstr>
      <vt:lpstr>PRUEBAS DE PRODUCCIÓN Y RESULTADOS </vt:lpstr>
      <vt:lpstr>PRUEBAS DE PORCENTAJE DE UTILIZACIÓN DE LA POTENCIA DEL MOTOR ELÉCTRICO</vt:lpstr>
      <vt:lpstr>RESULTADOS DE PRUEBAS DE PORCENTAJE DE UTILIZACIÓN DE LA POTENCIA DEL MOTOR ELÉCTRICO</vt:lpstr>
      <vt:lpstr>ANÁLISIS DEL TIR Y VAN</vt:lpstr>
      <vt:lpstr>CÁLCULO DEL TIR Y VAN</vt:lpstr>
      <vt:lpstr>CÁLCULO DEL TIR Y VAN</vt:lpstr>
      <vt:lpstr>CONCLUSIONES Y RECOMENDACIONES</vt:lpstr>
    </vt:vector>
  </TitlesOfParts>
  <Company>Microsoft</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DISEÑO CONSTRUCCIÓN E IMPLEMENTACIÓN DE UN MOLINO TRITURADOR PARA PRODUCIR DE 50 a 100 kg/h DE ESCAMA DE HASTA 20 mm</dc:title>
  <dc:creator>ALEJANDRO</dc:creator>
  <cp:lastModifiedBy>ALEJANDRO</cp:lastModifiedBy>
  <cp:revision>118</cp:revision>
  <dcterms:created xsi:type="dcterms:W3CDTF">2015-01-07T16:33:11Z</dcterms:created>
  <dcterms:modified xsi:type="dcterms:W3CDTF">2015-01-26T17:39:07Z</dcterms:modified>
</cp:coreProperties>
</file>