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0"/>
  </p:notesMasterIdLst>
  <p:sldIdLst>
    <p:sldId id="365"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DWIN\Documents\TESIS\FINAL\PRESI&#211;N\PLANTA%20ARDUINO\dat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Presión</a:t>
            </a:r>
            <a:r>
              <a:rPr lang="es-EC" baseline="0"/>
              <a:t> vs. PWM</a:t>
            </a:r>
            <a:endParaRPr lang="es-EC"/>
          </a:p>
        </c:rich>
      </c:tx>
      <c:layout/>
      <c:overlay val="0"/>
    </c:title>
    <c:autoTitleDeleted val="0"/>
    <c:plotArea>
      <c:layout/>
      <c:scatterChart>
        <c:scatterStyle val="smoothMarker"/>
        <c:varyColors val="0"/>
        <c:ser>
          <c:idx val="0"/>
          <c:order val="0"/>
          <c:marker>
            <c:symbol val="none"/>
          </c:marker>
          <c:xVal>
            <c:numRef>
              <c:f>Hoja5!$A$1:$A$256</c:f>
              <c:numCache>
                <c:formatCode>General</c:formatCode>
                <c:ptCount val="25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numCache>
            </c:numRef>
          </c:xVal>
          <c:yVal>
            <c:numRef>
              <c:f>Hoja5!$B$1:$B$256</c:f>
              <c:numCache>
                <c:formatCode>General</c:formatCode>
                <c:ptCount val="256"/>
                <c:pt idx="0">
                  <c:v>119</c:v>
                </c:pt>
                <c:pt idx="1">
                  <c:v>110</c:v>
                </c:pt>
                <c:pt idx="2">
                  <c:v>109</c:v>
                </c:pt>
                <c:pt idx="3">
                  <c:v>109</c:v>
                </c:pt>
                <c:pt idx="4">
                  <c:v>108</c:v>
                </c:pt>
                <c:pt idx="5">
                  <c:v>108</c:v>
                </c:pt>
                <c:pt idx="6">
                  <c:v>109</c:v>
                </c:pt>
                <c:pt idx="7">
                  <c:v>110</c:v>
                </c:pt>
                <c:pt idx="8">
                  <c:v>110</c:v>
                </c:pt>
                <c:pt idx="9">
                  <c:v>109</c:v>
                </c:pt>
                <c:pt idx="10">
                  <c:v>109</c:v>
                </c:pt>
                <c:pt idx="11">
                  <c:v>108</c:v>
                </c:pt>
                <c:pt idx="12">
                  <c:v>107</c:v>
                </c:pt>
                <c:pt idx="13">
                  <c:v>108</c:v>
                </c:pt>
                <c:pt idx="14">
                  <c:v>122</c:v>
                </c:pt>
                <c:pt idx="15">
                  <c:v>108</c:v>
                </c:pt>
                <c:pt idx="16">
                  <c:v>109</c:v>
                </c:pt>
                <c:pt idx="17">
                  <c:v>112</c:v>
                </c:pt>
                <c:pt idx="18">
                  <c:v>108</c:v>
                </c:pt>
                <c:pt idx="19">
                  <c:v>108</c:v>
                </c:pt>
                <c:pt idx="20">
                  <c:v>109</c:v>
                </c:pt>
                <c:pt idx="21">
                  <c:v>107</c:v>
                </c:pt>
                <c:pt idx="22">
                  <c:v>109</c:v>
                </c:pt>
                <c:pt idx="23">
                  <c:v>108</c:v>
                </c:pt>
                <c:pt idx="24">
                  <c:v>108</c:v>
                </c:pt>
                <c:pt idx="25">
                  <c:v>113</c:v>
                </c:pt>
                <c:pt idx="26">
                  <c:v>110</c:v>
                </c:pt>
                <c:pt idx="27">
                  <c:v>110</c:v>
                </c:pt>
                <c:pt idx="28">
                  <c:v>127</c:v>
                </c:pt>
                <c:pt idx="29">
                  <c:v>108</c:v>
                </c:pt>
                <c:pt idx="30">
                  <c:v>106</c:v>
                </c:pt>
                <c:pt idx="31">
                  <c:v>108</c:v>
                </c:pt>
                <c:pt idx="32">
                  <c:v>111</c:v>
                </c:pt>
                <c:pt idx="33">
                  <c:v>117</c:v>
                </c:pt>
                <c:pt idx="34">
                  <c:v>113</c:v>
                </c:pt>
                <c:pt idx="35">
                  <c:v>120</c:v>
                </c:pt>
                <c:pt idx="36">
                  <c:v>121</c:v>
                </c:pt>
                <c:pt idx="37">
                  <c:v>120</c:v>
                </c:pt>
                <c:pt idx="38">
                  <c:v>123</c:v>
                </c:pt>
                <c:pt idx="39">
                  <c:v>124</c:v>
                </c:pt>
                <c:pt idx="40">
                  <c:v>124</c:v>
                </c:pt>
                <c:pt idx="41">
                  <c:v>127</c:v>
                </c:pt>
                <c:pt idx="42">
                  <c:v>126</c:v>
                </c:pt>
                <c:pt idx="43">
                  <c:v>124</c:v>
                </c:pt>
                <c:pt idx="44">
                  <c:v>128</c:v>
                </c:pt>
                <c:pt idx="45">
                  <c:v>130</c:v>
                </c:pt>
                <c:pt idx="46">
                  <c:v>134</c:v>
                </c:pt>
                <c:pt idx="47">
                  <c:v>132</c:v>
                </c:pt>
                <c:pt idx="48">
                  <c:v>141</c:v>
                </c:pt>
                <c:pt idx="49">
                  <c:v>136</c:v>
                </c:pt>
                <c:pt idx="50">
                  <c:v>133</c:v>
                </c:pt>
                <c:pt idx="51">
                  <c:v>137</c:v>
                </c:pt>
                <c:pt idx="52">
                  <c:v>137</c:v>
                </c:pt>
                <c:pt idx="53">
                  <c:v>140</c:v>
                </c:pt>
                <c:pt idx="54">
                  <c:v>141</c:v>
                </c:pt>
                <c:pt idx="55">
                  <c:v>142</c:v>
                </c:pt>
                <c:pt idx="56">
                  <c:v>144</c:v>
                </c:pt>
                <c:pt idx="57">
                  <c:v>143</c:v>
                </c:pt>
                <c:pt idx="58">
                  <c:v>143</c:v>
                </c:pt>
                <c:pt idx="59">
                  <c:v>145</c:v>
                </c:pt>
                <c:pt idx="60">
                  <c:v>145</c:v>
                </c:pt>
                <c:pt idx="61">
                  <c:v>149</c:v>
                </c:pt>
                <c:pt idx="62">
                  <c:v>153</c:v>
                </c:pt>
                <c:pt idx="63">
                  <c:v>156</c:v>
                </c:pt>
                <c:pt idx="64">
                  <c:v>149</c:v>
                </c:pt>
                <c:pt idx="65">
                  <c:v>156</c:v>
                </c:pt>
                <c:pt idx="66">
                  <c:v>154</c:v>
                </c:pt>
                <c:pt idx="67">
                  <c:v>154</c:v>
                </c:pt>
                <c:pt idx="68">
                  <c:v>154</c:v>
                </c:pt>
                <c:pt idx="69">
                  <c:v>155</c:v>
                </c:pt>
                <c:pt idx="70">
                  <c:v>161</c:v>
                </c:pt>
                <c:pt idx="71">
                  <c:v>161</c:v>
                </c:pt>
                <c:pt idx="72">
                  <c:v>162</c:v>
                </c:pt>
                <c:pt idx="73">
                  <c:v>157</c:v>
                </c:pt>
                <c:pt idx="74">
                  <c:v>164</c:v>
                </c:pt>
                <c:pt idx="75">
                  <c:v>162</c:v>
                </c:pt>
                <c:pt idx="76">
                  <c:v>184</c:v>
                </c:pt>
                <c:pt idx="77">
                  <c:v>159</c:v>
                </c:pt>
                <c:pt idx="78">
                  <c:v>168</c:v>
                </c:pt>
                <c:pt idx="79">
                  <c:v>184</c:v>
                </c:pt>
                <c:pt idx="80">
                  <c:v>170</c:v>
                </c:pt>
                <c:pt idx="81">
                  <c:v>171</c:v>
                </c:pt>
                <c:pt idx="82">
                  <c:v>171</c:v>
                </c:pt>
                <c:pt idx="83">
                  <c:v>173</c:v>
                </c:pt>
                <c:pt idx="84">
                  <c:v>177</c:v>
                </c:pt>
                <c:pt idx="85">
                  <c:v>175</c:v>
                </c:pt>
                <c:pt idx="86">
                  <c:v>177</c:v>
                </c:pt>
                <c:pt idx="87">
                  <c:v>180</c:v>
                </c:pt>
                <c:pt idx="88">
                  <c:v>183</c:v>
                </c:pt>
                <c:pt idx="89">
                  <c:v>171</c:v>
                </c:pt>
                <c:pt idx="90">
                  <c:v>168</c:v>
                </c:pt>
                <c:pt idx="91">
                  <c:v>182</c:v>
                </c:pt>
                <c:pt idx="92">
                  <c:v>187</c:v>
                </c:pt>
                <c:pt idx="93">
                  <c:v>182</c:v>
                </c:pt>
                <c:pt idx="94">
                  <c:v>187</c:v>
                </c:pt>
                <c:pt idx="95">
                  <c:v>188</c:v>
                </c:pt>
                <c:pt idx="96">
                  <c:v>191</c:v>
                </c:pt>
                <c:pt idx="97">
                  <c:v>198</c:v>
                </c:pt>
                <c:pt idx="98">
                  <c:v>198</c:v>
                </c:pt>
                <c:pt idx="99">
                  <c:v>186</c:v>
                </c:pt>
                <c:pt idx="100">
                  <c:v>202</c:v>
                </c:pt>
                <c:pt idx="101">
                  <c:v>194</c:v>
                </c:pt>
                <c:pt idx="102">
                  <c:v>204</c:v>
                </c:pt>
                <c:pt idx="103">
                  <c:v>199</c:v>
                </c:pt>
                <c:pt idx="104">
                  <c:v>199</c:v>
                </c:pt>
                <c:pt idx="105">
                  <c:v>181</c:v>
                </c:pt>
                <c:pt idx="106">
                  <c:v>198</c:v>
                </c:pt>
                <c:pt idx="107">
                  <c:v>190</c:v>
                </c:pt>
                <c:pt idx="108">
                  <c:v>197</c:v>
                </c:pt>
                <c:pt idx="109">
                  <c:v>203</c:v>
                </c:pt>
                <c:pt idx="110">
                  <c:v>215</c:v>
                </c:pt>
                <c:pt idx="111">
                  <c:v>207</c:v>
                </c:pt>
                <c:pt idx="112">
                  <c:v>214</c:v>
                </c:pt>
                <c:pt idx="113">
                  <c:v>209</c:v>
                </c:pt>
                <c:pt idx="114">
                  <c:v>217</c:v>
                </c:pt>
                <c:pt idx="115">
                  <c:v>213</c:v>
                </c:pt>
                <c:pt idx="116">
                  <c:v>217</c:v>
                </c:pt>
                <c:pt idx="117">
                  <c:v>219</c:v>
                </c:pt>
                <c:pt idx="118">
                  <c:v>220</c:v>
                </c:pt>
                <c:pt idx="119">
                  <c:v>218</c:v>
                </c:pt>
                <c:pt idx="120">
                  <c:v>218</c:v>
                </c:pt>
                <c:pt idx="121">
                  <c:v>222</c:v>
                </c:pt>
                <c:pt idx="122">
                  <c:v>224</c:v>
                </c:pt>
                <c:pt idx="123">
                  <c:v>226</c:v>
                </c:pt>
                <c:pt idx="124">
                  <c:v>236</c:v>
                </c:pt>
                <c:pt idx="125">
                  <c:v>225</c:v>
                </c:pt>
                <c:pt idx="126">
                  <c:v>233</c:v>
                </c:pt>
                <c:pt idx="127">
                  <c:v>245</c:v>
                </c:pt>
                <c:pt idx="128">
                  <c:v>232</c:v>
                </c:pt>
                <c:pt idx="129">
                  <c:v>231</c:v>
                </c:pt>
                <c:pt idx="130">
                  <c:v>239</c:v>
                </c:pt>
                <c:pt idx="131">
                  <c:v>230</c:v>
                </c:pt>
                <c:pt idx="132">
                  <c:v>235</c:v>
                </c:pt>
                <c:pt idx="133">
                  <c:v>264</c:v>
                </c:pt>
                <c:pt idx="134">
                  <c:v>208</c:v>
                </c:pt>
                <c:pt idx="135">
                  <c:v>250</c:v>
                </c:pt>
                <c:pt idx="136">
                  <c:v>214</c:v>
                </c:pt>
                <c:pt idx="137">
                  <c:v>226</c:v>
                </c:pt>
                <c:pt idx="138">
                  <c:v>205</c:v>
                </c:pt>
                <c:pt idx="139">
                  <c:v>256</c:v>
                </c:pt>
                <c:pt idx="140">
                  <c:v>241</c:v>
                </c:pt>
                <c:pt idx="141">
                  <c:v>249</c:v>
                </c:pt>
                <c:pt idx="142">
                  <c:v>254</c:v>
                </c:pt>
                <c:pt idx="143">
                  <c:v>243</c:v>
                </c:pt>
                <c:pt idx="144">
                  <c:v>255</c:v>
                </c:pt>
                <c:pt idx="145">
                  <c:v>251</c:v>
                </c:pt>
                <c:pt idx="146">
                  <c:v>255</c:v>
                </c:pt>
                <c:pt idx="147">
                  <c:v>261</c:v>
                </c:pt>
                <c:pt idx="148">
                  <c:v>260</c:v>
                </c:pt>
                <c:pt idx="149">
                  <c:v>262</c:v>
                </c:pt>
                <c:pt idx="150">
                  <c:v>257</c:v>
                </c:pt>
                <c:pt idx="151">
                  <c:v>263</c:v>
                </c:pt>
                <c:pt idx="152">
                  <c:v>266</c:v>
                </c:pt>
                <c:pt idx="153">
                  <c:v>264</c:v>
                </c:pt>
                <c:pt idx="154">
                  <c:v>268</c:v>
                </c:pt>
                <c:pt idx="155">
                  <c:v>267</c:v>
                </c:pt>
                <c:pt idx="156">
                  <c:v>270</c:v>
                </c:pt>
                <c:pt idx="157">
                  <c:v>274</c:v>
                </c:pt>
                <c:pt idx="158">
                  <c:v>275</c:v>
                </c:pt>
                <c:pt idx="159">
                  <c:v>274</c:v>
                </c:pt>
                <c:pt idx="160">
                  <c:v>272</c:v>
                </c:pt>
                <c:pt idx="161">
                  <c:v>282</c:v>
                </c:pt>
                <c:pt idx="162">
                  <c:v>277</c:v>
                </c:pt>
                <c:pt idx="163">
                  <c:v>282</c:v>
                </c:pt>
                <c:pt idx="164">
                  <c:v>280</c:v>
                </c:pt>
                <c:pt idx="165">
                  <c:v>305</c:v>
                </c:pt>
                <c:pt idx="166">
                  <c:v>268</c:v>
                </c:pt>
                <c:pt idx="167">
                  <c:v>299</c:v>
                </c:pt>
                <c:pt idx="168">
                  <c:v>247</c:v>
                </c:pt>
                <c:pt idx="169">
                  <c:v>315</c:v>
                </c:pt>
                <c:pt idx="170">
                  <c:v>297</c:v>
                </c:pt>
                <c:pt idx="171">
                  <c:v>296</c:v>
                </c:pt>
                <c:pt idx="172">
                  <c:v>317</c:v>
                </c:pt>
                <c:pt idx="173">
                  <c:v>294</c:v>
                </c:pt>
                <c:pt idx="174">
                  <c:v>283</c:v>
                </c:pt>
                <c:pt idx="175">
                  <c:v>297</c:v>
                </c:pt>
                <c:pt idx="176">
                  <c:v>313</c:v>
                </c:pt>
                <c:pt idx="177">
                  <c:v>271</c:v>
                </c:pt>
                <c:pt idx="178">
                  <c:v>295</c:v>
                </c:pt>
                <c:pt idx="179">
                  <c:v>305</c:v>
                </c:pt>
                <c:pt idx="180">
                  <c:v>304</c:v>
                </c:pt>
                <c:pt idx="181">
                  <c:v>304</c:v>
                </c:pt>
                <c:pt idx="182">
                  <c:v>312</c:v>
                </c:pt>
                <c:pt idx="183">
                  <c:v>306</c:v>
                </c:pt>
                <c:pt idx="184">
                  <c:v>312</c:v>
                </c:pt>
                <c:pt idx="185">
                  <c:v>308</c:v>
                </c:pt>
                <c:pt idx="186">
                  <c:v>315</c:v>
                </c:pt>
                <c:pt idx="187">
                  <c:v>316</c:v>
                </c:pt>
                <c:pt idx="188">
                  <c:v>322</c:v>
                </c:pt>
                <c:pt idx="189">
                  <c:v>321</c:v>
                </c:pt>
                <c:pt idx="190">
                  <c:v>321</c:v>
                </c:pt>
                <c:pt idx="191">
                  <c:v>326</c:v>
                </c:pt>
                <c:pt idx="192">
                  <c:v>321</c:v>
                </c:pt>
                <c:pt idx="193">
                  <c:v>324</c:v>
                </c:pt>
                <c:pt idx="194">
                  <c:v>321</c:v>
                </c:pt>
                <c:pt idx="195">
                  <c:v>324</c:v>
                </c:pt>
                <c:pt idx="196">
                  <c:v>332</c:v>
                </c:pt>
                <c:pt idx="197">
                  <c:v>326</c:v>
                </c:pt>
                <c:pt idx="198">
                  <c:v>339</c:v>
                </c:pt>
                <c:pt idx="199">
                  <c:v>303</c:v>
                </c:pt>
                <c:pt idx="200">
                  <c:v>337</c:v>
                </c:pt>
                <c:pt idx="201">
                  <c:v>345</c:v>
                </c:pt>
                <c:pt idx="202">
                  <c:v>310</c:v>
                </c:pt>
                <c:pt idx="203">
                  <c:v>345</c:v>
                </c:pt>
                <c:pt idx="204">
                  <c:v>335</c:v>
                </c:pt>
                <c:pt idx="205">
                  <c:v>349</c:v>
                </c:pt>
                <c:pt idx="206">
                  <c:v>340</c:v>
                </c:pt>
                <c:pt idx="207">
                  <c:v>339</c:v>
                </c:pt>
                <c:pt idx="208">
                  <c:v>347</c:v>
                </c:pt>
                <c:pt idx="209">
                  <c:v>339</c:v>
                </c:pt>
                <c:pt idx="210">
                  <c:v>349</c:v>
                </c:pt>
                <c:pt idx="211">
                  <c:v>350</c:v>
                </c:pt>
                <c:pt idx="212">
                  <c:v>353</c:v>
                </c:pt>
                <c:pt idx="213">
                  <c:v>347</c:v>
                </c:pt>
                <c:pt idx="214">
                  <c:v>357</c:v>
                </c:pt>
                <c:pt idx="215">
                  <c:v>363</c:v>
                </c:pt>
                <c:pt idx="216">
                  <c:v>375</c:v>
                </c:pt>
                <c:pt idx="217">
                  <c:v>351</c:v>
                </c:pt>
                <c:pt idx="218">
                  <c:v>359</c:v>
                </c:pt>
                <c:pt idx="219">
                  <c:v>363</c:v>
                </c:pt>
                <c:pt idx="220">
                  <c:v>339</c:v>
                </c:pt>
                <c:pt idx="221">
                  <c:v>360</c:v>
                </c:pt>
                <c:pt idx="222">
                  <c:v>358</c:v>
                </c:pt>
                <c:pt idx="223">
                  <c:v>361</c:v>
                </c:pt>
                <c:pt idx="224">
                  <c:v>384</c:v>
                </c:pt>
                <c:pt idx="225">
                  <c:v>378</c:v>
                </c:pt>
                <c:pt idx="226">
                  <c:v>384</c:v>
                </c:pt>
                <c:pt idx="227">
                  <c:v>373</c:v>
                </c:pt>
                <c:pt idx="228">
                  <c:v>363</c:v>
                </c:pt>
                <c:pt idx="229">
                  <c:v>350</c:v>
                </c:pt>
                <c:pt idx="230">
                  <c:v>378</c:v>
                </c:pt>
                <c:pt idx="231">
                  <c:v>404</c:v>
                </c:pt>
                <c:pt idx="232">
                  <c:v>387</c:v>
                </c:pt>
                <c:pt idx="233">
                  <c:v>398</c:v>
                </c:pt>
                <c:pt idx="234">
                  <c:v>388</c:v>
                </c:pt>
                <c:pt idx="235">
                  <c:v>405</c:v>
                </c:pt>
                <c:pt idx="236">
                  <c:v>406</c:v>
                </c:pt>
                <c:pt idx="237">
                  <c:v>418</c:v>
                </c:pt>
                <c:pt idx="238">
                  <c:v>408</c:v>
                </c:pt>
                <c:pt idx="239">
                  <c:v>403</c:v>
                </c:pt>
                <c:pt idx="240">
                  <c:v>417</c:v>
                </c:pt>
                <c:pt idx="241">
                  <c:v>407</c:v>
                </c:pt>
                <c:pt idx="242">
                  <c:v>418</c:v>
                </c:pt>
                <c:pt idx="243">
                  <c:v>421</c:v>
                </c:pt>
                <c:pt idx="244">
                  <c:v>418</c:v>
                </c:pt>
                <c:pt idx="245">
                  <c:v>429</c:v>
                </c:pt>
                <c:pt idx="246">
                  <c:v>405</c:v>
                </c:pt>
                <c:pt idx="247">
                  <c:v>395</c:v>
                </c:pt>
                <c:pt idx="248">
                  <c:v>396</c:v>
                </c:pt>
                <c:pt idx="249">
                  <c:v>427</c:v>
                </c:pt>
                <c:pt idx="250">
                  <c:v>409</c:v>
                </c:pt>
                <c:pt idx="251">
                  <c:v>417</c:v>
                </c:pt>
                <c:pt idx="252">
                  <c:v>422</c:v>
                </c:pt>
                <c:pt idx="253">
                  <c:v>413</c:v>
                </c:pt>
                <c:pt idx="254">
                  <c:v>428</c:v>
                </c:pt>
                <c:pt idx="255">
                  <c:v>410</c:v>
                </c:pt>
              </c:numCache>
            </c:numRef>
          </c:yVal>
          <c:smooth val="1"/>
        </c:ser>
        <c:dLbls>
          <c:showLegendKey val="0"/>
          <c:showVal val="0"/>
          <c:showCatName val="0"/>
          <c:showSerName val="0"/>
          <c:showPercent val="0"/>
          <c:showBubbleSize val="0"/>
        </c:dLbls>
        <c:axId val="241083904"/>
        <c:axId val="241085824"/>
      </c:scatterChart>
      <c:valAx>
        <c:axId val="241083904"/>
        <c:scaling>
          <c:orientation val="minMax"/>
        </c:scaling>
        <c:delete val="0"/>
        <c:axPos val="b"/>
        <c:title>
          <c:tx>
            <c:rich>
              <a:bodyPr/>
              <a:lstStyle/>
              <a:p>
                <a:pPr>
                  <a:defRPr/>
                </a:pPr>
                <a:r>
                  <a:rPr lang="es-EC"/>
                  <a:t>PWM</a:t>
                </a:r>
              </a:p>
            </c:rich>
          </c:tx>
          <c:layout/>
          <c:overlay val="0"/>
        </c:title>
        <c:numFmt formatCode="General" sourceLinked="1"/>
        <c:majorTickMark val="none"/>
        <c:minorTickMark val="none"/>
        <c:tickLblPos val="nextTo"/>
        <c:crossAx val="241085824"/>
        <c:crosses val="autoZero"/>
        <c:crossBetween val="midCat"/>
      </c:valAx>
      <c:valAx>
        <c:axId val="241085824"/>
        <c:scaling>
          <c:orientation val="minMax"/>
        </c:scaling>
        <c:delete val="0"/>
        <c:axPos val="l"/>
        <c:majorGridlines/>
        <c:title>
          <c:tx>
            <c:rich>
              <a:bodyPr/>
              <a:lstStyle/>
              <a:p>
                <a:pPr>
                  <a:defRPr/>
                </a:pPr>
                <a:r>
                  <a:rPr lang="es-EC"/>
                  <a:t>Presión</a:t>
                </a:r>
              </a:p>
            </c:rich>
          </c:tx>
          <c:layout/>
          <c:overlay val="0"/>
        </c:title>
        <c:numFmt formatCode="General" sourceLinked="1"/>
        <c:majorTickMark val="none"/>
        <c:minorTickMark val="none"/>
        <c:tickLblPos val="nextTo"/>
        <c:crossAx val="241083904"/>
        <c:crosses val="autoZero"/>
        <c:crossBetween val="midCat"/>
      </c:valAx>
    </c:plotArea>
    <c:legend>
      <c:legendPos val="r"/>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2F7555-E446-4E00-BBDD-E51039E95BB6}" type="doc">
      <dgm:prSet loTypeId="urn:microsoft.com/office/officeart/2005/8/layout/process5" loCatId="process" qsTypeId="urn:microsoft.com/office/officeart/2005/8/quickstyle/simple3" qsCatId="simple" csTypeId="urn:microsoft.com/office/officeart/2005/8/colors/accent4_2" csCatId="accent4" phldr="1"/>
      <dgm:spPr/>
      <dgm:t>
        <a:bodyPr/>
        <a:lstStyle/>
        <a:p>
          <a:endParaRPr lang="es-EC"/>
        </a:p>
      </dgm:t>
    </dgm:pt>
    <dgm:pt modelId="{05B3C6FF-B8DF-436F-9084-E0678001C96C}">
      <dgm:prSet phldrT="[Texto]" custT="1"/>
      <dgm:spPr/>
      <dgm:t>
        <a:bodyPr/>
        <a:lstStyle/>
        <a:p>
          <a:r>
            <a:rPr lang="es-MX" sz="1600" dirty="0" smtClean="0"/>
            <a:t>Sensor de Nivel</a:t>
          </a:r>
          <a:endParaRPr lang="es-EC" sz="1600" dirty="0"/>
        </a:p>
      </dgm:t>
    </dgm:pt>
    <dgm:pt modelId="{1C78646D-12E5-43FF-8D92-11A2B4259FAA}" type="parTrans" cxnId="{1ADA23CA-2ED2-4169-A0F4-6E9D79947544}">
      <dgm:prSet/>
      <dgm:spPr/>
      <dgm:t>
        <a:bodyPr/>
        <a:lstStyle/>
        <a:p>
          <a:endParaRPr lang="es-EC" sz="1600"/>
        </a:p>
      </dgm:t>
    </dgm:pt>
    <dgm:pt modelId="{9D0DE52B-AB8C-49B5-BABD-0078715CBF56}" type="sibTrans" cxnId="{1ADA23CA-2ED2-4169-A0F4-6E9D79947544}">
      <dgm:prSet/>
      <dgm:spPr/>
      <dgm:t>
        <a:bodyPr/>
        <a:lstStyle/>
        <a:p>
          <a:endParaRPr lang="es-EC" sz="1600"/>
        </a:p>
      </dgm:t>
    </dgm:pt>
    <dgm:pt modelId="{B83B789B-AB23-4637-98B9-13A6C6E2FA6E}">
      <dgm:prSet phldrT="[Texto]" custT="1"/>
      <dgm:spPr/>
      <dgm:t>
        <a:bodyPr/>
        <a:lstStyle/>
        <a:p>
          <a:r>
            <a:rPr lang="es-MX" sz="1600" dirty="0" smtClean="0"/>
            <a:t>Tanque Principal</a:t>
          </a:r>
          <a:endParaRPr lang="es-EC" sz="1600" dirty="0"/>
        </a:p>
      </dgm:t>
    </dgm:pt>
    <dgm:pt modelId="{F0206B63-109B-4B30-B7A0-877B5D9C55F5}" type="parTrans" cxnId="{37D04780-3DA6-447B-9D58-21F5DAB9852D}">
      <dgm:prSet/>
      <dgm:spPr/>
      <dgm:t>
        <a:bodyPr/>
        <a:lstStyle/>
        <a:p>
          <a:endParaRPr lang="es-EC" sz="1600"/>
        </a:p>
      </dgm:t>
    </dgm:pt>
    <dgm:pt modelId="{B6586056-CCAC-4CF3-AA16-77B263A00E20}" type="sibTrans" cxnId="{37D04780-3DA6-447B-9D58-21F5DAB9852D}">
      <dgm:prSet/>
      <dgm:spPr/>
      <dgm:t>
        <a:bodyPr/>
        <a:lstStyle/>
        <a:p>
          <a:endParaRPr lang="es-EC" sz="1600"/>
        </a:p>
      </dgm:t>
    </dgm:pt>
    <dgm:pt modelId="{142299EF-44B2-42A7-8DCF-11B09C48B45A}">
      <dgm:prSet phldrT="[Texto]" custT="1"/>
      <dgm:spPr/>
      <dgm:t>
        <a:bodyPr/>
        <a:lstStyle/>
        <a:p>
          <a:r>
            <a:rPr lang="es-MX" sz="1600" dirty="0" smtClean="0"/>
            <a:t>Tanque secundario</a:t>
          </a:r>
          <a:endParaRPr lang="es-EC" sz="1600" dirty="0"/>
        </a:p>
      </dgm:t>
    </dgm:pt>
    <dgm:pt modelId="{9C3B453D-01F1-4810-A3DE-70B734409A46}" type="parTrans" cxnId="{3024F142-3B25-4851-9986-8E6EC54E508D}">
      <dgm:prSet/>
      <dgm:spPr/>
      <dgm:t>
        <a:bodyPr/>
        <a:lstStyle/>
        <a:p>
          <a:endParaRPr lang="es-EC" sz="1600"/>
        </a:p>
      </dgm:t>
    </dgm:pt>
    <dgm:pt modelId="{5F4F50A3-8023-46A5-8DB9-E038BFBCCE11}" type="sibTrans" cxnId="{3024F142-3B25-4851-9986-8E6EC54E508D}">
      <dgm:prSet/>
      <dgm:spPr/>
      <dgm:t>
        <a:bodyPr/>
        <a:lstStyle/>
        <a:p>
          <a:endParaRPr lang="es-EC" sz="1600"/>
        </a:p>
      </dgm:t>
    </dgm:pt>
    <dgm:pt modelId="{4C24798E-5CBD-4929-BEE0-37FED19D386D}">
      <dgm:prSet phldrT="[Texto]" custT="1"/>
      <dgm:spPr/>
      <dgm:t>
        <a:bodyPr/>
        <a:lstStyle/>
        <a:p>
          <a:r>
            <a:rPr lang="es-EC" sz="1600" dirty="0" smtClean="0"/>
            <a:t>Bomba Principal</a:t>
          </a:r>
          <a:endParaRPr lang="es-EC" sz="1600" dirty="0"/>
        </a:p>
      </dgm:t>
    </dgm:pt>
    <dgm:pt modelId="{B9A62FCD-284D-4525-A336-BFA7739EB812}" type="parTrans" cxnId="{1F41CF24-20EB-43B2-AB3D-0153193C46C0}">
      <dgm:prSet/>
      <dgm:spPr/>
      <dgm:t>
        <a:bodyPr/>
        <a:lstStyle/>
        <a:p>
          <a:endParaRPr lang="es-EC" sz="1600"/>
        </a:p>
      </dgm:t>
    </dgm:pt>
    <dgm:pt modelId="{19856C31-D1DB-4EEC-A305-97BF5DC565AB}" type="sibTrans" cxnId="{1F41CF24-20EB-43B2-AB3D-0153193C46C0}">
      <dgm:prSet/>
      <dgm:spPr/>
      <dgm:t>
        <a:bodyPr/>
        <a:lstStyle/>
        <a:p>
          <a:endParaRPr lang="es-EC" sz="1600"/>
        </a:p>
      </dgm:t>
    </dgm:pt>
    <dgm:pt modelId="{31787CD7-A466-4E1D-A279-AFF540778363}">
      <dgm:prSet phldrT="[Texto]" custT="1"/>
      <dgm:spPr/>
      <dgm:t>
        <a:bodyPr/>
        <a:lstStyle/>
        <a:p>
          <a:r>
            <a:rPr lang="es-EC" sz="1600" dirty="0" smtClean="0"/>
            <a:t>Electroválvulas</a:t>
          </a:r>
          <a:endParaRPr lang="es-EC" sz="1600" dirty="0"/>
        </a:p>
      </dgm:t>
    </dgm:pt>
    <dgm:pt modelId="{439B03EF-1783-4D81-905A-ADA58A4EB9EE}" type="parTrans" cxnId="{90065D33-2AFE-4D9E-AC10-33260623D4EE}">
      <dgm:prSet/>
      <dgm:spPr/>
      <dgm:t>
        <a:bodyPr/>
        <a:lstStyle/>
        <a:p>
          <a:endParaRPr lang="es-EC" sz="1600"/>
        </a:p>
      </dgm:t>
    </dgm:pt>
    <dgm:pt modelId="{7FB05AC8-FF72-4D90-9690-30948CF044C8}" type="sibTrans" cxnId="{90065D33-2AFE-4D9E-AC10-33260623D4EE}">
      <dgm:prSet/>
      <dgm:spPr/>
      <dgm:t>
        <a:bodyPr/>
        <a:lstStyle/>
        <a:p>
          <a:endParaRPr lang="es-EC" sz="1600"/>
        </a:p>
      </dgm:t>
    </dgm:pt>
    <dgm:pt modelId="{FCD47EB3-199D-4C8F-B238-C23671BD3257}">
      <dgm:prSet phldrT="[Texto]" custT="1"/>
      <dgm:spPr/>
      <dgm:t>
        <a:bodyPr/>
        <a:lstStyle/>
        <a:p>
          <a:r>
            <a:rPr lang="es-EC" sz="1600" dirty="0" smtClean="0"/>
            <a:t>Sensor de Presión, Caudal y Temperatura</a:t>
          </a:r>
          <a:endParaRPr lang="es-EC" sz="1600" dirty="0"/>
        </a:p>
      </dgm:t>
    </dgm:pt>
    <dgm:pt modelId="{B98218C9-7B39-4B91-BB5A-7A35DD46DB84}" type="parTrans" cxnId="{31A89A0B-DD96-4375-ABC8-EBB2CF63F0BA}">
      <dgm:prSet/>
      <dgm:spPr/>
      <dgm:t>
        <a:bodyPr/>
        <a:lstStyle/>
        <a:p>
          <a:endParaRPr lang="es-EC" sz="1600"/>
        </a:p>
      </dgm:t>
    </dgm:pt>
    <dgm:pt modelId="{2D51E819-4C30-45D1-B5D3-53F246CE4438}" type="sibTrans" cxnId="{31A89A0B-DD96-4375-ABC8-EBB2CF63F0BA}">
      <dgm:prSet/>
      <dgm:spPr/>
      <dgm:t>
        <a:bodyPr/>
        <a:lstStyle/>
        <a:p>
          <a:endParaRPr lang="es-EC" sz="1600"/>
        </a:p>
      </dgm:t>
    </dgm:pt>
    <dgm:pt modelId="{535B1C9B-A9C5-495A-8AF0-71C6F27E836A}">
      <dgm:prSet phldrT="[Texto]" custT="1"/>
      <dgm:spPr/>
      <dgm:t>
        <a:bodyPr/>
        <a:lstStyle/>
        <a:p>
          <a:r>
            <a:rPr lang="es-EC" sz="1600" dirty="0" smtClean="0"/>
            <a:t>Niquelina </a:t>
          </a:r>
          <a:endParaRPr lang="es-EC" sz="1600" dirty="0"/>
        </a:p>
      </dgm:t>
    </dgm:pt>
    <dgm:pt modelId="{886FAC0B-DAE5-4ECF-92DE-27A898CD7CE1}" type="parTrans" cxnId="{9205FEA8-2426-4708-A9DB-925BF63D3797}">
      <dgm:prSet/>
      <dgm:spPr/>
      <dgm:t>
        <a:bodyPr/>
        <a:lstStyle/>
        <a:p>
          <a:endParaRPr lang="es-EC" sz="1600"/>
        </a:p>
      </dgm:t>
    </dgm:pt>
    <dgm:pt modelId="{5ED0199C-3395-4BA7-B9AB-ECD3044A24BA}" type="sibTrans" cxnId="{9205FEA8-2426-4708-A9DB-925BF63D3797}">
      <dgm:prSet/>
      <dgm:spPr/>
      <dgm:t>
        <a:bodyPr/>
        <a:lstStyle/>
        <a:p>
          <a:endParaRPr lang="es-EC" sz="1600"/>
        </a:p>
      </dgm:t>
    </dgm:pt>
    <dgm:pt modelId="{D10DFB24-DB64-4401-8288-081C2A8941E7}">
      <dgm:prSet phldrT="[Texto]" custT="1"/>
      <dgm:spPr/>
      <dgm:t>
        <a:bodyPr/>
        <a:lstStyle/>
        <a:p>
          <a:r>
            <a:rPr lang="es-EC" sz="1600" dirty="0" smtClean="0"/>
            <a:t>Placa Arduino Mega 2560</a:t>
          </a:r>
          <a:endParaRPr lang="es-EC" sz="1600" dirty="0"/>
        </a:p>
      </dgm:t>
    </dgm:pt>
    <dgm:pt modelId="{E7059F5C-1802-4B32-85B7-71827BF5B04C}" type="sibTrans" cxnId="{2E926D3A-1C96-4959-BE4F-3AFFD9BADEC0}">
      <dgm:prSet/>
      <dgm:spPr/>
      <dgm:t>
        <a:bodyPr/>
        <a:lstStyle/>
        <a:p>
          <a:endParaRPr lang="es-EC" sz="1600"/>
        </a:p>
      </dgm:t>
    </dgm:pt>
    <dgm:pt modelId="{39FC2255-6E1D-45EB-BFC9-7F4A710E197F}" type="parTrans" cxnId="{2E926D3A-1C96-4959-BE4F-3AFFD9BADEC0}">
      <dgm:prSet/>
      <dgm:spPr/>
      <dgm:t>
        <a:bodyPr/>
        <a:lstStyle/>
        <a:p>
          <a:endParaRPr lang="es-EC" sz="1600"/>
        </a:p>
      </dgm:t>
    </dgm:pt>
    <dgm:pt modelId="{808C143A-9E40-408B-825A-B39B0CF1486E}" type="pres">
      <dgm:prSet presAssocID="{102F7555-E446-4E00-BBDD-E51039E95BB6}" presName="diagram" presStyleCnt="0">
        <dgm:presLayoutVars>
          <dgm:dir/>
          <dgm:resizeHandles val="exact"/>
        </dgm:presLayoutVars>
      </dgm:prSet>
      <dgm:spPr/>
      <dgm:t>
        <a:bodyPr/>
        <a:lstStyle/>
        <a:p>
          <a:endParaRPr lang="es-CO"/>
        </a:p>
      </dgm:t>
    </dgm:pt>
    <dgm:pt modelId="{FBAC577F-38F7-4651-BF3E-2C33A82A943D}" type="pres">
      <dgm:prSet presAssocID="{05B3C6FF-B8DF-436F-9084-E0678001C96C}" presName="node" presStyleLbl="node1" presStyleIdx="0" presStyleCnt="8">
        <dgm:presLayoutVars>
          <dgm:bulletEnabled val="1"/>
        </dgm:presLayoutVars>
      </dgm:prSet>
      <dgm:spPr/>
      <dgm:t>
        <a:bodyPr/>
        <a:lstStyle/>
        <a:p>
          <a:endParaRPr lang="es-CO"/>
        </a:p>
      </dgm:t>
    </dgm:pt>
    <dgm:pt modelId="{CB2DF313-D60B-4F6F-9667-85EDB2E33BE2}" type="pres">
      <dgm:prSet presAssocID="{9D0DE52B-AB8C-49B5-BABD-0078715CBF56}" presName="sibTrans" presStyleLbl="sibTrans2D1" presStyleIdx="0" presStyleCnt="7"/>
      <dgm:spPr/>
      <dgm:t>
        <a:bodyPr/>
        <a:lstStyle/>
        <a:p>
          <a:endParaRPr lang="es-CO"/>
        </a:p>
      </dgm:t>
    </dgm:pt>
    <dgm:pt modelId="{DF628022-7C99-4D25-91FA-5844E651D76C}" type="pres">
      <dgm:prSet presAssocID="{9D0DE52B-AB8C-49B5-BABD-0078715CBF56}" presName="connectorText" presStyleLbl="sibTrans2D1" presStyleIdx="0" presStyleCnt="7"/>
      <dgm:spPr/>
      <dgm:t>
        <a:bodyPr/>
        <a:lstStyle/>
        <a:p>
          <a:endParaRPr lang="es-CO"/>
        </a:p>
      </dgm:t>
    </dgm:pt>
    <dgm:pt modelId="{3F5B2F7D-A3C0-4D4E-8204-9955644EFD72}" type="pres">
      <dgm:prSet presAssocID="{B83B789B-AB23-4637-98B9-13A6C6E2FA6E}" presName="node" presStyleLbl="node1" presStyleIdx="1" presStyleCnt="8">
        <dgm:presLayoutVars>
          <dgm:bulletEnabled val="1"/>
        </dgm:presLayoutVars>
      </dgm:prSet>
      <dgm:spPr/>
      <dgm:t>
        <a:bodyPr/>
        <a:lstStyle/>
        <a:p>
          <a:endParaRPr lang="es-CO"/>
        </a:p>
      </dgm:t>
    </dgm:pt>
    <dgm:pt modelId="{0EF75727-5F41-4D40-8DB1-726B8671DFA0}" type="pres">
      <dgm:prSet presAssocID="{B6586056-CCAC-4CF3-AA16-77B263A00E20}" presName="sibTrans" presStyleLbl="sibTrans2D1" presStyleIdx="1" presStyleCnt="7"/>
      <dgm:spPr/>
      <dgm:t>
        <a:bodyPr/>
        <a:lstStyle/>
        <a:p>
          <a:endParaRPr lang="es-CO"/>
        </a:p>
      </dgm:t>
    </dgm:pt>
    <dgm:pt modelId="{4170D255-AD48-44A9-8133-6A2F0D46CEB4}" type="pres">
      <dgm:prSet presAssocID="{B6586056-CCAC-4CF3-AA16-77B263A00E20}" presName="connectorText" presStyleLbl="sibTrans2D1" presStyleIdx="1" presStyleCnt="7"/>
      <dgm:spPr/>
      <dgm:t>
        <a:bodyPr/>
        <a:lstStyle/>
        <a:p>
          <a:endParaRPr lang="es-CO"/>
        </a:p>
      </dgm:t>
    </dgm:pt>
    <dgm:pt modelId="{E727BB09-D24D-4433-A0C5-66A7F3ADE3EB}" type="pres">
      <dgm:prSet presAssocID="{142299EF-44B2-42A7-8DCF-11B09C48B45A}" presName="node" presStyleLbl="node1" presStyleIdx="2" presStyleCnt="8">
        <dgm:presLayoutVars>
          <dgm:bulletEnabled val="1"/>
        </dgm:presLayoutVars>
      </dgm:prSet>
      <dgm:spPr/>
      <dgm:t>
        <a:bodyPr/>
        <a:lstStyle/>
        <a:p>
          <a:endParaRPr lang="es-CO"/>
        </a:p>
      </dgm:t>
    </dgm:pt>
    <dgm:pt modelId="{536BB1C3-24A3-4F87-9273-8B39D8D4BE40}" type="pres">
      <dgm:prSet presAssocID="{5F4F50A3-8023-46A5-8DB9-E038BFBCCE11}" presName="sibTrans" presStyleLbl="sibTrans2D1" presStyleIdx="2" presStyleCnt="7"/>
      <dgm:spPr/>
      <dgm:t>
        <a:bodyPr/>
        <a:lstStyle/>
        <a:p>
          <a:endParaRPr lang="es-CO"/>
        </a:p>
      </dgm:t>
    </dgm:pt>
    <dgm:pt modelId="{C40FC678-48C0-4AE5-8FC7-DAB6C279789C}" type="pres">
      <dgm:prSet presAssocID="{5F4F50A3-8023-46A5-8DB9-E038BFBCCE11}" presName="connectorText" presStyleLbl="sibTrans2D1" presStyleIdx="2" presStyleCnt="7"/>
      <dgm:spPr/>
      <dgm:t>
        <a:bodyPr/>
        <a:lstStyle/>
        <a:p>
          <a:endParaRPr lang="es-CO"/>
        </a:p>
      </dgm:t>
    </dgm:pt>
    <dgm:pt modelId="{598ABB3A-C74A-4A83-B120-23E4D8A2BFCD}" type="pres">
      <dgm:prSet presAssocID="{4C24798E-5CBD-4929-BEE0-37FED19D386D}" presName="node" presStyleLbl="node1" presStyleIdx="3" presStyleCnt="8">
        <dgm:presLayoutVars>
          <dgm:bulletEnabled val="1"/>
        </dgm:presLayoutVars>
      </dgm:prSet>
      <dgm:spPr/>
      <dgm:t>
        <a:bodyPr/>
        <a:lstStyle/>
        <a:p>
          <a:endParaRPr lang="es-CO"/>
        </a:p>
      </dgm:t>
    </dgm:pt>
    <dgm:pt modelId="{B85C1672-B745-41EE-8504-41FAFE18F163}" type="pres">
      <dgm:prSet presAssocID="{19856C31-D1DB-4EEC-A305-97BF5DC565AB}" presName="sibTrans" presStyleLbl="sibTrans2D1" presStyleIdx="3" presStyleCnt="7"/>
      <dgm:spPr/>
      <dgm:t>
        <a:bodyPr/>
        <a:lstStyle/>
        <a:p>
          <a:endParaRPr lang="es-CO"/>
        </a:p>
      </dgm:t>
    </dgm:pt>
    <dgm:pt modelId="{7D7B1D51-A05B-40A4-B8D3-2B3BA9055A05}" type="pres">
      <dgm:prSet presAssocID="{19856C31-D1DB-4EEC-A305-97BF5DC565AB}" presName="connectorText" presStyleLbl="sibTrans2D1" presStyleIdx="3" presStyleCnt="7"/>
      <dgm:spPr/>
      <dgm:t>
        <a:bodyPr/>
        <a:lstStyle/>
        <a:p>
          <a:endParaRPr lang="es-CO"/>
        </a:p>
      </dgm:t>
    </dgm:pt>
    <dgm:pt modelId="{5D415788-6265-48B4-B7A5-DEB209C5EE73}" type="pres">
      <dgm:prSet presAssocID="{31787CD7-A466-4E1D-A279-AFF540778363}" presName="node" presStyleLbl="node1" presStyleIdx="4" presStyleCnt="8">
        <dgm:presLayoutVars>
          <dgm:bulletEnabled val="1"/>
        </dgm:presLayoutVars>
      </dgm:prSet>
      <dgm:spPr/>
      <dgm:t>
        <a:bodyPr/>
        <a:lstStyle/>
        <a:p>
          <a:endParaRPr lang="es-CO"/>
        </a:p>
      </dgm:t>
    </dgm:pt>
    <dgm:pt modelId="{A2C83D9E-8091-436A-9545-33AB91A496BF}" type="pres">
      <dgm:prSet presAssocID="{7FB05AC8-FF72-4D90-9690-30948CF044C8}" presName="sibTrans" presStyleLbl="sibTrans2D1" presStyleIdx="4" presStyleCnt="7"/>
      <dgm:spPr/>
      <dgm:t>
        <a:bodyPr/>
        <a:lstStyle/>
        <a:p>
          <a:endParaRPr lang="es-CO"/>
        </a:p>
      </dgm:t>
    </dgm:pt>
    <dgm:pt modelId="{E941A3B9-357A-43D8-8776-30FD43BBE0F1}" type="pres">
      <dgm:prSet presAssocID="{7FB05AC8-FF72-4D90-9690-30948CF044C8}" presName="connectorText" presStyleLbl="sibTrans2D1" presStyleIdx="4" presStyleCnt="7"/>
      <dgm:spPr/>
      <dgm:t>
        <a:bodyPr/>
        <a:lstStyle/>
        <a:p>
          <a:endParaRPr lang="es-CO"/>
        </a:p>
      </dgm:t>
    </dgm:pt>
    <dgm:pt modelId="{08895CF5-01BA-4BB3-B601-683B4A0AA587}" type="pres">
      <dgm:prSet presAssocID="{FCD47EB3-199D-4C8F-B238-C23671BD3257}" presName="node" presStyleLbl="node1" presStyleIdx="5" presStyleCnt="8">
        <dgm:presLayoutVars>
          <dgm:bulletEnabled val="1"/>
        </dgm:presLayoutVars>
      </dgm:prSet>
      <dgm:spPr/>
      <dgm:t>
        <a:bodyPr/>
        <a:lstStyle/>
        <a:p>
          <a:endParaRPr lang="es-CO"/>
        </a:p>
      </dgm:t>
    </dgm:pt>
    <dgm:pt modelId="{FFA437C2-5D5E-4193-A623-1723997ED7A2}" type="pres">
      <dgm:prSet presAssocID="{2D51E819-4C30-45D1-B5D3-53F246CE4438}" presName="sibTrans" presStyleLbl="sibTrans2D1" presStyleIdx="5" presStyleCnt="7"/>
      <dgm:spPr/>
      <dgm:t>
        <a:bodyPr/>
        <a:lstStyle/>
        <a:p>
          <a:endParaRPr lang="es-CO"/>
        </a:p>
      </dgm:t>
    </dgm:pt>
    <dgm:pt modelId="{DA83D96E-FAE3-4A3C-B7D6-E13040416E84}" type="pres">
      <dgm:prSet presAssocID="{2D51E819-4C30-45D1-B5D3-53F246CE4438}" presName="connectorText" presStyleLbl="sibTrans2D1" presStyleIdx="5" presStyleCnt="7"/>
      <dgm:spPr/>
      <dgm:t>
        <a:bodyPr/>
        <a:lstStyle/>
        <a:p>
          <a:endParaRPr lang="es-CO"/>
        </a:p>
      </dgm:t>
    </dgm:pt>
    <dgm:pt modelId="{CE9F7E40-59DF-40E7-8F41-8A44A5BB22F7}" type="pres">
      <dgm:prSet presAssocID="{535B1C9B-A9C5-495A-8AF0-71C6F27E836A}" presName="node" presStyleLbl="node1" presStyleIdx="6" presStyleCnt="8">
        <dgm:presLayoutVars>
          <dgm:bulletEnabled val="1"/>
        </dgm:presLayoutVars>
      </dgm:prSet>
      <dgm:spPr/>
      <dgm:t>
        <a:bodyPr/>
        <a:lstStyle/>
        <a:p>
          <a:endParaRPr lang="es-CO"/>
        </a:p>
      </dgm:t>
    </dgm:pt>
    <dgm:pt modelId="{B6EF5DB8-13AD-4F5A-8BD5-9217A99C7FFF}" type="pres">
      <dgm:prSet presAssocID="{5ED0199C-3395-4BA7-B9AB-ECD3044A24BA}" presName="sibTrans" presStyleLbl="sibTrans2D1" presStyleIdx="6" presStyleCnt="7"/>
      <dgm:spPr/>
      <dgm:t>
        <a:bodyPr/>
        <a:lstStyle/>
        <a:p>
          <a:endParaRPr lang="es-CO"/>
        </a:p>
      </dgm:t>
    </dgm:pt>
    <dgm:pt modelId="{46F11905-442F-4D68-B3EA-248B9173CD41}" type="pres">
      <dgm:prSet presAssocID="{5ED0199C-3395-4BA7-B9AB-ECD3044A24BA}" presName="connectorText" presStyleLbl="sibTrans2D1" presStyleIdx="6" presStyleCnt="7"/>
      <dgm:spPr/>
      <dgm:t>
        <a:bodyPr/>
        <a:lstStyle/>
        <a:p>
          <a:endParaRPr lang="es-CO"/>
        </a:p>
      </dgm:t>
    </dgm:pt>
    <dgm:pt modelId="{FAF230F2-C384-4CA6-8979-1EC655877F5B}" type="pres">
      <dgm:prSet presAssocID="{D10DFB24-DB64-4401-8288-081C2A8941E7}" presName="node" presStyleLbl="node1" presStyleIdx="7" presStyleCnt="8">
        <dgm:presLayoutVars>
          <dgm:bulletEnabled val="1"/>
        </dgm:presLayoutVars>
      </dgm:prSet>
      <dgm:spPr/>
      <dgm:t>
        <a:bodyPr/>
        <a:lstStyle/>
        <a:p>
          <a:endParaRPr lang="es-CO"/>
        </a:p>
      </dgm:t>
    </dgm:pt>
  </dgm:ptLst>
  <dgm:cxnLst>
    <dgm:cxn modelId="{C6852AE5-09BD-4C00-BBFB-23C69C061CCA}" type="presOf" srcId="{19856C31-D1DB-4EEC-A305-97BF5DC565AB}" destId="{B85C1672-B745-41EE-8504-41FAFE18F163}" srcOrd="0" destOrd="0" presId="urn:microsoft.com/office/officeart/2005/8/layout/process5"/>
    <dgm:cxn modelId="{1A55DE7E-C9AC-485B-97F9-0AE4C27B878D}" type="presOf" srcId="{2D51E819-4C30-45D1-B5D3-53F246CE4438}" destId="{DA83D96E-FAE3-4A3C-B7D6-E13040416E84}" srcOrd="1" destOrd="0" presId="urn:microsoft.com/office/officeart/2005/8/layout/process5"/>
    <dgm:cxn modelId="{07715A05-E43E-4071-BEE1-93856334889E}" type="presOf" srcId="{7FB05AC8-FF72-4D90-9690-30948CF044C8}" destId="{E941A3B9-357A-43D8-8776-30FD43BBE0F1}" srcOrd="1" destOrd="0" presId="urn:microsoft.com/office/officeart/2005/8/layout/process5"/>
    <dgm:cxn modelId="{D63DE812-EEBF-4C17-8DFB-577F14A66E7F}" type="presOf" srcId="{9D0DE52B-AB8C-49B5-BABD-0078715CBF56}" destId="{DF628022-7C99-4D25-91FA-5844E651D76C}" srcOrd="1" destOrd="0" presId="urn:microsoft.com/office/officeart/2005/8/layout/process5"/>
    <dgm:cxn modelId="{3AEAFCEA-0365-4F0F-A769-5466EB7BA762}" type="presOf" srcId="{FCD47EB3-199D-4C8F-B238-C23671BD3257}" destId="{08895CF5-01BA-4BB3-B601-683B4A0AA587}" srcOrd="0" destOrd="0" presId="urn:microsoft.com/office/officeart/2005/8/layout/process5"/>
    <dgm:cxn modelId="{3E2B2AA5-7F10-4EBD-8C77-92BAF62BB56B}" type="presOf" srcId="{B6586056-CCAC-4CF3-AA16-77B263A00E20}" destId="{4170D255-AD48-44A9-8133-6A2F0D46CEB4}" srcOrd="1" destOrd="0" presId="urn:microsoft.com/office/officeart/2005/8/layout/process5"/>
    <dgm:cxn modelId="{D6777644-D911-4535-881C-81F9C683FE1D}" type="presOf" srcId="{B83B789B-AB23-4637-98B9-13A6C6E2FA6E}" destId="{3F5B2F7D-A3C0-4D4E-8204-9955644EFD72}" srcOrd="0" destOrd="0" presId="urn:microsoft.com/office/officeart/2005/8/layout/process5"/>
    <dgm:cxn modelId="{DB3D6AB8-1125-4FF8-895D-BBB408D629B5}" type="presOf" srcId="{535B1C9B-A9C5-495A-8AF0-71C6F27E836A}" destId="{CE9F7E40-59DF-40E7-8F41-8A44A5BB22F7}" srcOrd="0" destOrd="0" presId="urn:microsoft.com/office/officeart/2005/8/layout/process5"/>
    <dgm:cxn modelId="{395F014D-2118-4157-8CEF-73521851B97F}" type="presOf" srcId="{142299EF-44B2-42A7-8DCF-11B09C48B45A}" destId="{E727BB09-D24D-4433-A0C5-66A7F3ADE3EB}" srcOrd="0" destOrd="0" presId="urn:microsoft.com/office/officeart/2005/8/layout/process5"/>
    <dgm:cxn modelId="{9DF205C6-3753-45D4-8434-13350F4D49BB}" type="presOf" srcId="{B6586056-CCAC-4CF3-AA16-77B263A00E20}" destId="{0EF75727-5F41-4D40-8DB1-726B8671DFA0}" srcOrd="0" destOrd="0" presId="urn:microsoft.com/office/officeart/2005/8/layout/process5"/>
    <dgm:cxn modelId="{DD9CDA57-D303-44DE-9906-27BE2F2A9A5D}" type="presOf" srcId="{19856C31-D1DB-4EEC-A305-97BF5DC565AB}" destId="{7D7B1D51-A05B-40A4-B8D3-2B3BA9055A05}" srcOrd="1" destOrd="0" presId="urn:microsoft.com/office/officeart/2005/8/layout/process5"/>
    <dgm:cxn modelId="{D7FF0D55-1C42-4B35-BD37-E127E3268153}" type="presOf" srcId="{5ED0199C-3395-4BA7-B9AB-ECD3044A24BA}" destId="{B6EF5DB8-13AD-4F5A-8BD5-9217A99C7FFF}" srcOrd="0" destOrd="0" presId="urn:microsoft.com/office/officeart/2005/8/layout/process5"/>
    <dgm:cxn modelId="{D29DB6DA-6BD7-472F-9301-F6301FF2A786}" type="presOf" srcId="{5ED0199C-3395-4BA7-B9AB-ECD3044A24BA}" destId="{46F11905-442F-4D68-B3EA-248B9173CD41}" srcOrd="1" destOrd="0" presId="urn:microsoft.com/office/officeart/2005/8/layout/process5"/>
    <dgm:cxn modelId="{1ADA23CA-2ED2-4169-A0F4-6E9D79947544}" srcId="{102F7555-E446-4E00-BBDD-E51039E95BB6}" destId="{05B3C6FF-B8DF-436F-9084-E0678001C96C}" srcOrd="0" destOrd="0" parTransId="{1C78646D-12E5-43FF-8D92-11A2B4259FAA}" sibTransId="{9D0DE52B-AB8C-49B5-BABD-0078715CBF56}"/>
    <dgm:cxn modelId="{37D04780-3DA6-447B-9D58-21F5DAB9852D}" srcId="{102F7555-E446-4E00-BBDD-E51039E95BB6}" destId="{B83B789B-AB23-4637-98B9-13A6C6E2FA6E}" srcOrd="1" destOrd="0" parTransId="{F0206B63-109B-4B30-B7A0-877B5D9C55F5}" sibTransId="{B6586056-CCAC-4CF3-AA16-77B263A00E20}"/>
    <dgm:cxn modelId="{31A89A0B-DD96-4375-ABC8-EBB2CF63F0BA}" srcId="{102F7555-E446-4E00-BBDD-E51039E95BB6}" destId="{FCD47EB3-199D-4C8F-B238-C23671BD3257}" srcOrd="5" destOrd="0" parTransId="{B98218C9-7B39-4B91-BB5A-7A35DD46DB84}" sibTransId="{2D51E819-4C30-45D1-B5D3-53F246CE4438}"/>
    <dgm:cxn modelId="{A00E4B3B-C86A-4F4A-8B86-60CBAE9DEA8E}" type="presOf" srcId="{9D0DE52B-AB8C-49B5-BABD-0078715CBF56}" destId="{CB2DF313-D60B-4F6F-9667-85EDB2E33BE2}" srcOrd="0" destOrd="0" presId="urn:microsoft.com/office/officeart/2005/8/layout/process5"/>
    <dgm:cxn modelId="{2E926D3A-1C96-4959-BE4F-3AFFD9BADEC0}" srcId="{102F7555-E446-4E00-BBDD-E51039E95BB6}" destId="{D10DFB24-DB64-4401-8288-081C2A8941E7}" srcOrd="7" destOrd="0" parTransId="{39FC2255-6E1D-45EB-BFC9-7F4A710E197F}" sibTransId="{E7059F5C-1802-4B32-85B7-71827BF5B04C}"/>
    <dgm:cxn modelId="{3024F142-3B25-4851-9986-8E6EC54E508D}" srcId="{102F7555-E446-4E00-BBDD-E51039E95BB6}" destId="{142299EF-44B2-42A7-8DCF-11B09C48B45A}" srcOrd="2" destOrd="0" parTransId="{9C3B453D-01F1-4810-A3DE-70B734409A46}" sibTransId="{5F4F50A3-8023-46A5-8DB9-E038BFBCCE11}"/>
    <dgm:cxn modelId="{B9B43E1C-2D38-4530-9C49-F2D008D4E8A3}" type="presOf" srcId="{7FB05AC8-FF72-4D90-9690-30948CF044C8}" destId="{A2C83D9E-8091-436A-9545-33AB91A496BF}" srcOrd="0" destOrd="0" presId="urn:microsoft.com/office/officeart/2005/8/layout/process5"/>
    <dgm:cxn modelId="{FC0AAE48-ADF7-4FCF-B513-C7C8F27D2F8E}" type="presOf" srcId="{D10DFB24-DB64-4401-8288-081C2A8941E7}" destId="{FAF230F2-C384-4CA6-8979-1EC655877F5B}" srcOrd="0" destOrd="0" presId="urn:microsoft.com/office/officeart/2005/8/layout/process5"/>
    <dgm:cxn modelId="{9205FEA8-2426-4708-A9DB-925BF63D3797}" srcId="{102F7555-E446-4E00-BBDD-E51039E95BB6}" destId="{535B1C9B-A9C5-495A-8AF0-71C6F27E836A}" srcOrd="6" destOrd="0" parTransId="{886FAC0B-DAE5-4ECF-92DE-27A898CD7CE1}" sibTransId="{5ED0199C-3395-4BA7-B9AB-ECD3044A24BA}"/>
    <dgm:cxn modelId="{DDC54004-C4C1-4454-8F74-A58A49CA724F}" type="presOf" srcId="{05B3C6FF-B8DF-436F-9084-E0678001C96C}" destId="{FBAC577F-38F7-4651-BF3E-2C33A82A943D}" srcOrd="0" destOrd="0" presId="urn:microsoft.com/office/officeart/2005/8/layout/process5"/>
    <dgm:cxn modelId="{BE597894-94A5-425F-836A-BA6539428E78}" type="presOf" srcId="{31787CD7-A466-4E1D-A279-AFF540778363}" destId="{5D415788-6265-48B4-B7A5-DEB209C5EE73}" srcOrd="0" destOrd="0" presId="urn:microsoft.com/office/officeart/2005/8/layout/process5"/>
    <dgm:cxn modelId="{4B2DD149-2433-4BB7-AE84-3EEA3BC91C27}" type="presOf" srcId="{4C24798E-5CBD-4929-BEE0-37FED19D386D}" destId="{598ABB3A-C74A-4A83-B120-23E4D8A2BFCD}" srcOrd="0" destOrd="0" presId="urn:microsoft.com/office/officeart/2005/8/layout/process5"/>
    <dgm:cxn modelId="{5DBFA3D9-861F-4DB5-A1AD-D18B269DB507}" type="presOf" srcId="{2D51E819-4C30-45D1-B5D3-53F246CE4438}" destId="{FFA437C2-5D5E-4193-A623-1723997ED7A2}" srcOrd="0" destOrd="0" presId="urn:microsoft.com/office/officeart/2005/8/layout/process5"/>
    <dgm:cxn modelId="{719402D8-B6C1-4A97-B114-541BC6C5EEB3}" type="presOf" srcId="{102F7555-E446-4E00-BBDD-E51039E95BB6}" destId="{808C143A-9E40-408B-825A-B39B0CF1486E}" srcOrd="0" destOrd="0" presId="urn:microsoft.com/office/officeart/2005/8/layout/process5"/>
    <dgm:cxn modelId="{67BEA0C9-1455-44DF-89DC-63BE7AD42366}" type="presOf" srcId="{5F4F50A3-8023-46A5-8DB9-E038BFBCCE11}" destId="{536BB1C3-24A3-4F87-9273-8B39D8D4BE40}" srcOrd="0" destOrd="0" presId="urn:microsoft.com/office/officeart/2005/8/layout/process5"/>
    <dgm:cxn modelId="{90065D33-2AFE-4D9E-AC10-33260623D4EE}" srcId="{102F7555-E446-4E00-BBDD-E51039E95BB6}" destId="{31787CD7-A466-4E1D-A279-AFF540778363}" srcOrd="4" destOrd="0" parTransId="{439B03EF-1783-4D81-905A-ADA58A4EB9EE}" sibTransId="{7FB05AC8-FF72-4D90-9690-30948CF044C8}"/>
    <dgm:cxn modelId="{1F41CF24-20EB-43B2-AB3D-0153193C46C0}" srcId="{102F7555-E446-4E00-BBDD-E51039E95BB6}" destId="{4C24798E-5CBD-4929-BEE0-37FED19D386D}" srcOrd="3" destOrd="0" parTransId="{B9A62FCD-284D-4525-A336-BFA7739EB812}" sibTransId="{19856C31-D1DB-4EEC-A305-97BF5DC565AB}"/>
    <dgm:cxn modelId="{E4056AA4-551B-4269-BA99-EC46C33D9CCE}" type="presOf" srcId="{5F4F50A3-8023-46A5-8DB9-E038BFBCCE11}" destId="{C40FC678-48C0-4AE5-8FC7-DAB6C279789C}" srcOrd="1" destOrd="0" presId="urn:microsoft.com/office/officeart/2005/8/layout/process5"/>
    <dgm:cxn modelId="{B8692D70-ECCA-4616-81B2-5085909F06CF}" type="presParOf" srcId="{808C143A-9E40-408B-825A-B39B0CF1486E}" destId="{FBAC577F-38F7-4651-BF3E-2C33A82A943D}" srcOrd="0" destOrd="0" presId="urn:microsoft.com/office/officeart/2005/8/layout/process5"/>
    <dgm:cxn modelId="{0FF1CB2D-192D-4797-A9E6-145AB7F73BF2}" type="presParOf" srcId="{808C143A-9E40-408B-825A-B39B0CF1486E}" destId="{CB2DF313-D60B-4F6F-9667-85EDB2E33BE2}" srcOrd="1" destOrd="0" presId="urn:microsoft.com/office/officeart/2005/8/layout/process5"/>
    <dgm:cxn modelId="{CE74CB25-2BCC-4E04-AFD6-AC5C80E3385F}" type="presParOf" srcId="{CB2DF313-D60B-4F6F-9667-85EDB2E33BE2}" destId="{DF628022-7C99-4D25-91FA-5844E651D76C}" srcOrd="0" destOrd="0" presId="urn:microsoft.com/office/officeart/2005/8/layout/process5"/>
    <dgm:cxn modelId="{4B46CCEB-C5E1-4891-9FE8-129D694783F1}" type="presParOf" srcId="{808C143A-9E40-408B-825A-B39B0CF1486E}" destId="{3F5B2F7D-A3C0-4D4E-8204-9955644EFD72}" srcOrd="2" destOrd="0" presId="urn:microsoft.com/office/officeart/2005/8/layout/process5"/>
    <dgm:cxn modelId="{197E42EE-4C80-4A49-A207-D4F3CF9CC465}" type="presParOf" srcId="{808C143A-9E40-408B-825A-B39B0CF1486E}" destId="{0EF75727-5F41-4D40-8DB1-726B8671DFA0}" srcOrd="3" destOrd="0" presId="urn:microsoft.com/office/officeart/2005/8/layout/process5"/>
    <dgm:cxn modelId="{39488A83-3A8A-4D83-A6FF-59E48C7DC43C}" type="presParOf" srcId="{0EF75727-5F41-4D40-8DB1-726B8671DFA0}" destId="{4170D255-AD48-44A9-8133-6A2F0D46CEB4}" srcOrd="0" destOrd="0" presId="urn:microsoft.com/office/officeart/2005/8/layout/process5"/>
    <dgm:cxn modelId="{0376676C-85E1-47E8-964B-A9966C013904}" type="presParOf" srcId="{808C143A-9E40-408B-825A-B39B0CF1486E}" destId="{E727BB09-D24D-4433-A0C5-66A7F3ADE3EB}" srcOrd="4" destOrd="0" presId="urn:microsoft.com/office/officeart/2005/8/layout/process5"/>
    <dgm:cxn modelId="{11A4331B-7E58-4AFC-AC17-9BBA7576D581}" type="presParOf" srcId="{808C143A-9E40-408B-825A-B39B0CF1486E}" destId="{536BB1C3-24A3-4F87-9273-8B39D8D4BE40}" srcOrd="5" destOrd="0" presId="urn:microsoft.com/office/officeart/2005/8/layout/process5"/>
    <dgm:cxn modelId="{20E4715F-213D-4984-8D21-168A51F17A81}" type="presParOf" srcId="{536BB1C3-24A3-4F87-9273-8B39D8D4BE40}" destId="{C40FC678-48C0-4AE5-8FC7-DAB6C279789C}" srcOrd="0" destOrd="0" presId="urn:microsoft.com/office/officeart/2005/8/layout/process5"/>
    <dgm:cxn modelId="{20B18041-E517-490A-9D68-64963A8DA2EA}" type="presParOf" srcId="{808C143A-9E40-408B-825A-B39B0CF1486E}" destId="{598ABB3A-C74A-4A83-B120-23E4D8A2BFCD}" srcOrd="6" destOrd="0" presId="urn:microsoft.com/office/officeart/2005/8/layout/process5"/>
    <dgm:cxn modelId="{03CC6037-0F70-4026-AD8D-E5568A0AFF7D}" type="presParOf" srcId="{808C143A-9E40-408B-825A-B39B0CF1486E}" destId="{B85C1672-B745-41EE-8504-41FAFE18F163}" srcOrd="7" destOrd="0" presId="urn:microsoft.com/office/officeart/2005/8/layout/process5"/>
    <dgm:cxn modelId="{33DE0452-AA09-4802-8F19-5D04D3915DE6}" type="presParOf" srcId="{B85C1672-B745-41EE-8504-41FAFE18F163}" destId="{7D7B1D51-A05B-40A4-B8D3-2B3BA9055A05}" srcOrd="0" destOrd="0" presId="urn:microsoft.com/office/officeart/2005/8/layout/process5"/>
    <dgm:cxn modelId="{49ADA0FF-EDE3-446E-ABBB-3E2E372E3130}" type="presParOf" srcId="{808C143A-9E40-408B-825A-B39B0CF1486E}" destId="{5D415788-6265-48B4-B7A5-DEB209C5EE73}" srcOrd="8" destOrd="0" presId="urn:microsoft.com/office/officeart/2005/8/layout/process5"/>
    <dgm:cxn modelId="{F4B80FC9-2F0D-4194-A482-BF41CAE41E10}" type="presParOf" srcId="{808C143A-9E40-408B-825A-B39B0CF1486E}" destId="{A2C83D9E-8091-436A-9545-33AB91A496BF}" srcOrd="9" destOrd="0" presId="urn:microsoft.com/office/officeart/2005/8/layout/process5"/>
    <dgm:cxn modelId="{0A65E5D1-9A35-4FEF-9C90-ADFBF92E2D39}" type="presParOf" srcId="{A2C83D9E-8091-436A-9545-33AB91A496BF}" destId="{E941A3B9-357A-43D8-8776-30FD43BBE0F1}" srcOrd="0" destOrd="0" presId="urn:microsoft.com/office/officeart/2005/8/layout/process5"/>
    <dgm:cxn modelId="{EBC58533-4BD2-49A2-9CE0-1FC348593915}" type="presParOf" srcId="{808C143A-9E40-408B-825A-B39B0CF1486E}" destId="{08895CF5-01BA-4BB3-B601-683B4A0AA587}" srcOrd="10" destOrd="0" presId="urn:microsoft.com/office/officeart/2005/8/layout/process5"/>
    <dgm:cxn modelId="{AEB45D14-6BA6-452C-811C-CD1697D21E38}" type="presParOf" srcId="{808C143A-9E40-408B-825A-B39B0CF1486E}" destId="{FFA437C2-5D5E-4193-A623-1723997ED7A2}" srcOrd="11" destOrd="0" presId="urn:microsoft.com/office/officeart/2005/8/layout/process5"/>
    <dgm:cxn modelId="{77B1FDF2-0534-49FC-83BC-41FBD5F656BB}" type="presParOf" srcId="{FFA437C2-5D5E-4193-A623-1723997ED7A2}" destId="{DA83D96E-FAE3-4A3C-B7D6-E13040416E84}" srcOrd="0" destOrd="0" presId="urn:microsoft.com/office/officeart/2005/8/layout/process5"/>
    <dgm:cxn modelId="{D68B1AEF-2A5F-41B0-9E20-1682F6F2655B}" type="presParOf" srcId="{808C143A-9E40-408B-825A-B39B0CF1486E}" destId="{CE9F7E40-59DF-40E7-8F41-8A44A5BB22F7}" srcOrd="12" destOrd="0" presId="urn:microsoft.com/office/officeart/2005/8/layout/process5"/>
    <dgm:cxn modelId="{BC8DCD4A-F284-4DDB-8D14-B52FA7E6A657}" type="presParOf" srcId="{808C143A-9E40-408B-825A-B39B0CF1486E}" destId="{B6EF5DB8-13AD-4F5A-8BD5-9217A99C7FFF}" srcOrd="13" destOrd="0" presId="urn:microsoft.com/office/officeart/2005/8/layout/process5"/>
    <dgm:cxn modelId="{386E6640-9B0F-4620-9CBD-152E59D44F92}" type="presParOf" srcId="{B6EF5DB8-13AD-4F5A-8BD5-9217A99C7FFF}" destId="{46F11905-442F-4D68-B3EA-248B9173CD41}" srcOrd="0" destOrd="0" presId="urn:microsoft.com/office/officeart/2005/8/layout/process5"/>
    <dgm:cxn modelId="{75995EF9-F7AE-40E0-B8AA-F800C2F7DBAC}" type="presParOf" srcId="{808C143A-9E40-408B-825A-B39B0CF1486E}" destId="{FAF230F2-C384-4CA6-8979-1EC655877F5B}" srcOrd="1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C577F-38F7-4651-BF3E-2C33A82A943D}">
      <dsp:nvSpPr>
        <dsp:cNvPr id="0" name=""/>
        <dsp:cNvSpPr/>
      </dsp:nvSpPr>
      <dsp:spPr>
        <a:xfrm>
          <a:off x="808895" y="1047"/>
          <a:ext cx="1739949" cy="1043969"/>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Sensor de Nivel</a:t>
          </a:r>
          <a:endParaRPr lang="es-EC" sz="1600" kern="1200" dirty="0"/>
        </a:p>
      </dsp:txBody>
      <dsp:txXfrm>
        <a:off x="839472" y="31624"/>
        <a:ext cx="1678795" cy="982815"/>
      </dsp:txXfrm>
    </dsp:sp>
    <dsp:sp modelId="{CB2DF313-D60B-4F6F-9667-85EDB2E33BE2}">
      <dsp:nvSpPr>
        <dsp:cNvPr id="0" name=""/>
        <dsp:cNvSpPr/>
      </dsp:nvSpPr>
      <dsp:spPr>
        <a:xfrm>
          <a:off x="2701960" y="307278"/>
          <a:ext cx="368869" cy="431507"/>
        </a:xfrm>
        <a:prstGeom prst="rightArrow">
          <a:avLst>
            <a:gd name="adj1" fmla="val 60000"/>
            <a:gd name="adj2" fmla="val 50000"/>
          </a:avLst>
        </a:prstGeom>
        <a:gradFill rotWithShape="0">
          <a:gsLst>
            <a:gs pos="0">
              <a:schemeClr val="accent4">
                <a:tint val="60000"/>
                <a:hueOff val="0"/>
                <a:satOff val="0"/>
                <a:lumOff val="0"/>
                <a:alphaOff val="0"/>
                <a:tint val="50000"/>
                <a:satMod val="300000"/>
              </a:schemeClr>
            </a:gs>
            <a:gs pos="35000">
              <a:schemeClr val="accent4">
                <a:tint val="60000"/>
                <a:hueOff val="0"/>
                <a:satOff val="0"/>
                <a:lumOff val="0"/>
                <a:alphaOff val="0"/>
                <a:tint val="37000"/>
                <a:satMod val="300000"/>
              </a:schemeClr>
            </a:gs>
            <a:gs pos="100000">
              <a:schemeClr val="accent4">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a:off x="2701960" y="393579"/>
        <a:ext cx="258208" cy="258905"/>
      </dsp:txXfrm>
    </dsp:sp>
    <dsp:sp modelId="{3F5B2F7D-A3C0-4D4E-8204-9955644EFD72}">
      <dsp:nvSpPr>
        <dsp:cNvPr id="0" name=""/>
        <dsp:cNvSpPr/>
      </dsp:nvSpPr>
      <dsp:spPr>
        <a:xfrm>
          <a:off x="3244825" y="1047"/>
          <a:ext cx="1739949" cy="1043969"/>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Tanque Principal</a:t>
          </a:r>
          <a:endParaRPr lang="es-EC" sz="1600" kern="1200" dirty="0"/>
        </a:p>
      </dsp:txBody>
      <dsp:txXfrm>
        <a:off x="3275402" y="31624"/>
        <a:ext cx="1678795" cy="982815"/>
      </dsp:txXfrm>
    </dsp:sp>
    <dsp:sp modelId="{0EF75727-5F41-4D40-8DB1-726B8671DFA0}">
      <dsp:nvSpPr>
        <dsp:cNvPr id="0" name=""/>
        <dsp:cNvSpPr/>
      </dsp:nvSpPr>
      <dsp:spPr>
        <a:xfrm>
          <a:off x="5137890" y="307278"/>
          <a:ext cx="368869" cy="431507"/>
        </a:xfrm>
        <a:prstGeom prst="rightArrow">
          <a:avLst>
            <a:gd name="adj1" fmla="val 60000"/>
            <a:gd name="adj2" fmla="val 50000"/>
          </a:avLst>
        </a:prstGeom>
        <a:gradFill rotWithShape="0">
          <a:gsLst>
            <a:gs pos="0">
              <a:schemeClr val="accent4">
                <a:tint val="60000"/>
                <a:hueOff val="0"/>
                <a:satOff val="0"/>
                <a:lumOff val="0"/>
                <a:alphaOff val="0"/>
                <a:tint val="50000"/>
                <a:satMod val="300000"/>
              </a:schemeClr>
            </a:gs>
            <a:gs pos="35000">
              <a:schemeClr val="accent4">
                <a:tint val="60000"/>
                <a:hueOff val="0"/>
                <a:satOff val="0"/>
                <a:lumOff val="0"/>
                <a:alphaOff val="0"/>
                <a:tint val="37000"/>
                <a:satMod val="300000"/>
              </a:schemeClr>
            </a:gs>
            <a:gs pos="100000">
              <a:schemeClr val="accent4">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a:off x="5137890" y="393579"/>
        <a:ext cx="258208" cy="258905"/>
      </dsp:txXfrm>
    </dsp:sp>
    <dsp:sp modelId="{E727BB09-D24D-4433-A0C5-66A7F3ADE3EB}">
      <dsp:nvSpPr>
        <dsp:cNvPr id="0" name=""/>
        <dsp:cNvSpPr/>
      </dsp:nvSpPr>
      <dsp:spPr>
        <a:xfrm>
          <a:off x="5680754" y="1047"/>
          <a:ext cx="1739949" cy="1043969"/>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Tanque secundario</a:t>
          </a:r>
          <a:endParaRPr lang="es-EC" sz="1600" kern="1200" dirty="0"/>
        </a:p>
      </dsp:txBody>
      <dsp:txXfrm>
        <a:off x="5711331" y="31624"/>
        <a:ext cx="1678795" cy="982815"/>
      </dsp:txXfrm>
    </dsp:sp>
    <dsp:sp modelId="{536BB1C3-24A3-4F87-9273-8B39D8D4BE40}">
      <dsp:nvSpPr>
        <dsp:cNvPr id="0" name=""/>
        <dsp:cNvSpPr/>
      </dsp:nvSpPr>
      <dsp:spPr>
        <a:xfrm rot="5400000">
          <a:off x="6366294" y="1166813"/>
          <a:ext cx="368869" cy="431507"/>
        </a:xfrm>
        <a:prstGeom prst="rightArrow">
          <a:avLst>
            <a:gd name="adj1" fmla="val 60000"/>
            <a:gd name="adj2" fmla="val 50000"/>
          </a:avLst>
        </a:prstGeom>
        <a:gradFill rotWithShape="0">
          <a:gsLst>
            <a:gs pos="0">
              <a:schemeClr val="accent4">
                <a:tint val="60000"/>
                <a:hueOff val="0"/>
                <a:satOff val="0"/>
                <a:lumOff val="0"/>
                <a:alphaOff val="0"/>
                <a:tint val="50000"/>
                <a:satMod val="300000"/>
              </a:schemeClr>
            </a:gs>
            <a:gs pos="35000">
              <a:schemeClr val="accent4">
                <a:tint val="60000"/>
                <a:hueOff val="0"/>
                <a:satOff val="0"/>
                <a:lumOff val="0"/>
                <a:alphaOff val="0"/>
                <a:tint val="37000"/>
                <a:satMod val="300000"/>
              </a:schemeClr>
            </a:gs>
            <a:gs pos="100000">
              <a:schemeClr val="accent4">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rot="-5400000">
        <a:off x="6421277" y="1198132"/>
        <a:ext cx="258905" cy="258208"/>
      </dsp:txXfrm>
    </dsp:sp>
    <dsp:sp modelId="{598ABB3A-C74A-4A83-B120-23E4D8A2BFCD}">
      <dsp:nvSpPr>
        <dsp:cNvPr id="0" name=""/>
        <dsp:cNvSpPr/>
      </dsp:nvSpPr>
      <dsp:spPr>
        <a:xfrm>
          <a:off x="5680754" y="1740996"/>
          <a:ext cx="1739949" cy="1043969"/>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Bomba Principal</a:t>
          </a:r>
          <a:endParaRPr lang="es-EC" sz="1600" kern="1200" dirty="0"/>
        </a:p>
      </dsp:txBody>
      <dsp:txXfrm>
        <a:off x="5711331" y="1771573"/>
        <a:ext cx="1678795" cy="982815"/>
      </dsp:txXfrm>
    </dsp:sp>
    <dsp:sp modelId="{B85C1672-B745-41EE-8504-41FAFE18F163}">
      <dsp:nvSpPr>
        <dsp:cNvPr id="0" name=""/>
        <dsp:cNvSpPr/>
      </dsp:nvSpPr>
      <dsp:spPr>
        <a:xfrm rot="10800000">
          <a:off x="5158769" y="2047227"/>
          <a:ext cx="368869" cy="431507"/>
        </a:xfrm>
        <a:prstGeom prst="rightArrow">
          <a:avLst>
            <a:gd name="adj1" fmla="val 60000"/>
            <a:gd name="adj2" fmla="val 50000"/>
          </a:avLst>
        </a:prstGeom>
        <a:gradFill rotWithShape="0">
          <a:gsLst>
            <a:gs pos="0">
              <a:schemeClr val="accent4">
                <a:tint val="60000"/>
                <a:hueOff val="0"/>
                <a:satOff val="0"/>
                <a:lumOff val="0"/>
                <a:alphaOff val="0"/>
                <a:tint val="50000"/>
                <a:satMod val="300000"/>
              </a:schemeClr>
            </a:gs>
            <a:gs pos="35000">
              <a:schemeClr val="accent4">
                <a:tint val="60000"/>
                <a:hueOff val="0"/>
                <a:satOff val="0"/>
                <a:lumOff val="0"/>
                <a:alphaOff val="0"/>
                <a:tint val="37000"/>
                <a:satMod val="300000"/>
              </a:schemeClr>
            </a:gs>
            <a:gs pos="100000">
              <a:schemeClr val="accent4">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rot="10800000">
        <a:off x="5269430" y="2133528"/>
        <a:ext cx="258208" cy="258905"/>
      </dsp:txXfrm>
    </dsp:sp>
    <dsp:sp modelId="{5D415788-6265-48B4-B7A5-DEB209C5EE73}">
      <dsp:nvSpPr>
        <dsp:cNvPr id="0" name=""/>
        <dsp:cNvSpPr/>
      </dsp:nvSpPr>
      <dsp:spPr>
        <a:xfrm>
          <a:off x="3244825" y="1740996"/>
          <a:ext cx="1739949" cy="1043969"/>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Electroválvulas</a:t>
          </a:r>
          <a:endParaRPr lang="es-EC" sz="1600" kern="1200" dirty="0"/>
        </a:p>
      </dsp:txBody>
      <dsp:txXfrm>
        <a:off x="3275402" y="1771573"/>
        <a:ext cx="1678795" cy="982815"/>
      </dsp:txXfrm>
    </dsp:sp>
    <dsp:sp modelId="{A2C83D9E-8091-436A-9545-33AB91A496BF}">
      <dsp:nvSpPr>
        <dsp:cNvPr id="0" name=""/>
        <dsp:cNvSpPr/>
      </dsp:nvSpPr>
      <dsp:spPr>
        <a:xfrm rot="10800000">
          <a:off x="2722840" y="2047227"/>
          <a:ext cx="368869" cy="431507"/>
        </a:xfrm>
        <a:prstGeom prst="rightArrow">
          <a:avLst>
            <a:gd name="adj1" fmla="val 60000"/>
            <a:gd name="adj2" fmla="val 50000"/>
          </a:avLst>
        </a:prstGeom>
        <a:gradFill rotWithShape="0">
          <a:gsLst>
            <a:gs pos="0">
              <a:schemeClr val="accent4">
                <a:tint val="60000"/>
                <a:hueOff val="0"/>
                <a:satOff val="0"/>
                <a:lumOff val="0"/>
                <a:alphaOff val="0"/>
                <a:tint val="50000"/>
                <a:satMod val="300000"/>
              </a:schemeClr>
            </a:gs>
            <a:gs pos="35000">
              <a:schemeClr val="accent4">
                <a:tint val="60000"/>
                <a:hueOff val="0"/>
                <a:satOff val="0"/>
                <a:lumOff val="0"/>
                <a:alphaOff val="0"/>
                <a:tint val="37000"/>
                <a:satMod val="300000"/>
              </a:schemeClr>
            </a:gs>
            <a:gs pos="100000">
              <a:schemeClr val="accent4">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rot="10800000">
        <a:off x="2833501" y="2133528"/>
        <a:ext cx="258208" cy="258905"/>
      </dsp:txXfrm>
    </dsp:sp>
    <dsp:sp modelId="{08895CF5-01BA-4BB3-B601-683B4A0AA587}">
      <dsp:nvSpPr>
        <dsp:cNvPr id="0" name=""/>
        <dsp:cNvSpPr/>
      </dsp:nvSpPr>
      <dsp:spPr>
        <a:xfrm>
          <a:off x="808895" y="1740996"/>
          <a:ext cx="1739949" cy="1043969"/>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Sensor de Presión, Caudal y Temperatura</a:t>
          </a:r>
          <a:endParaRPr lang="es-EC" sz="1600" kern="1200" dirty="0"/>
        </a:p>
      </dsp:txBody>
      <dsp:txXfrm>
        <a:off x="839472" y="1771573"/>
        <a:ext cx="1678795" cy="982815"/>
      </dsp:txXfrm>
    </dsp:sp>
    <dsp:sp modelId="{FFA437C2-5D5E-4193-A623-1723997ED7A2}">
      <dsp:nvSpPr>
        <dsp:cNvPr id="0" name=""/>
        <dsp:cNvSpPr/>
      </dsp:nvSpPr>
      <dsp:spPr>
        <a:xfrm rot="5400000">
          <a:off x="1494435" y="2906762"/>
          <a:ext cx="368869" cy="431507"/>
        </a:xfrm>
        <a:prstGeom prst="rightArrow">
          <a:avLst>
            <a:gd name="adj1" fmla="val 60000"/>
            <a:gd name="adj2" fmla="val 50000"/>
          </a:avLst>
        </a:prstGeom>
        <a:gradFill rotWithShape="0">
          <a:gsLst>
            <a:gs pos="0">
              <a:schemeClr val="accent4">
                <a:tint val="60000"/>
                <a:hueOff val="0"/>
                <a:satOff val="0"/>
                <a:lumOff val="0"/>
                <a:alphaOff val="0"/>
                <a:tint val="50000"/>
                <a:satMod val="300000"/>
              </a:schemeClr>
            </a:gs>
            <a:gs pos="35000">
              <a:schemeClr val="accent4">
                <a:tint val="60000"/>
                <a:hueOff val="0"/>
                <a:satOff val="0"/>
                <a:lumOff val="0"/>
                <a:alphaOff val="0"/>
                <a:tint val="37000"/>
                <a:satMod val="300000"/>
              </a:schemeClr>
            </a:gs>
            <a:gs pos="100000">
              <a:schemeClr val="accent4">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rot="-5400000">
        <a:off x="1549418" y="2938081"/>
        <a:ext cx="258905" cy="258208"/>
      </dsp:txXfrm>
    </dsp:sp>
    <dsp:sp modelId="{CE9F7E40-59DF-40E7-8F41-8A44A5BB22F7}">
      <dsp:nvSpPr>
        <dsp:cNvPr id="0" name=""/>
        <dsp:cNvSpPr/>
      </dsp:nvSpPr>
      <dsp:spPr>
        <a:xfrm>
          <a:off x="808895" y="3480946"/>
          <a:ext cx="1739949" cy="1043969"/>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Niquelina </a:t>
          </a:r>
          <a:endParaRPr lang="es-EC" sz="1600" kern="1200" dirty="0"/>
        </a:p>
      </dsp:txBody>
      <dsp:txXfrm>
        <a:off x="839472" y="3511523"/>
        <a:ext cx="1678795" cy="982815"/>
      </dsp:txXfrm>
    </dsp:sp>
    <dsp:sp modelId="{B6EF5DB8-13AD-4F5A-8BD5-9217A99C7FFF}">
      <dsp:nvSpPr>
        <dsp:cNvPr id="0" name=""/>
        <dsp:cNvSpPr/>
      </dsp:nvSpPr>
      <dsp:spPr>
        <a:xfrm>
          <a:off x="2701960" y="3787177"/>
          <a:ext cx="368869" cy="431507"/>
        </a:xfrm>
        <a:prstGeom prst="rightArrow">
          <a:avLst>
            <a:gd name="adj1" fmla="val 60000"/>
            <a:gd name="adj2" fmla="val 50000"/>
          </a:avLst>
        </a:prstGeom>
        <a:gradFill rotWithShape="0">
          <a:gsLst>
            <a:gs pos="0">
              <a:schemeClr val="accent4">
                <a:tint val="60000"/>
                <a:hueOff val="0"/>
                <a:satOff val="0"/>
                <a:lumOff val="0"/>
                <a:alphaOff val="0"/>
                <a:tint val="50000"/>
                <a:satMod val="300000"/>
              </a:schemeClr>
            </a:gs>
            <a:gs pos="35000">
              <a:schemeClr val="accent4">
                <a:tint val="60000"/>
                <a:hueOff val="0"/>
                <a:satOff val="0"/>
                <a:lumOff val="0"/>
                <a:alphaOff val="0"/>
                <a:tint val="37000"/>
                <a:satMod val="300000"/>
              </a:schemeClr>
            </a:gs>
            <a:gs pos="100000">
              <a:schemeClr val="accent4">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a:off x="2701960" y="3873478"/>
        <a:ext cx="258208" cy="258905"/>
      </dsp:txXfrm>
    </dsp:sp>
    <dsp:sp modelId="{FAF230F2-C384-4CA6-8979-1EC655877F5B}">
      <dsp:nvSpPr>
        <dsp:cNvPr id="0" name=""/>
        <dsp:cNvSpPr/>
      </dsp:nvSpPr>
      <dsp:spPr>
        <a:xfrm>
          <a:off x="3244825" y="3480946"/>
          <a:ext cx="1739949" cy="1043969"/>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Placa Arduino Mega 2560</a:t>
          </a:r>
          <a:endParaRPr lang="es-EC" sz="1600" kern="1200" dirty="0"/>
        </a:p>
      </dsp:txBody>
      <dsp:txXfrm>
        <a:off x="3275402" y="3511523"/>
        <a:ext cx="1678795" cy="982815"/>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578A28-CE0F-47C6-B376-EB01CF14513A}" type="datetimeFigureOut">
              <a:rPr lang="es-EC" smtClean="0"/>
              <a:t>18/03/2015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5AE62E-2F22-4231-B093-275D223F7DDE}" type="slidenum">
              <a:rPr lang="es-EC" smtClean="0"/>
              <a:t>‹Nº›</a:t>
            </a:fld>
            <a:endParaRPr lang="es-EC"/>
          </a:p>
        </p:txBody>
      </p:sp>
    </p:spTree>
    <p:extLst>
      <p:ext uri="{BB962C8B-B14F-4D97-AF65-F5344CB8AC3E}">
        <p14:creationId xmlns:p14="http://schemas.microsoft.com/office/powerpoint/2010/main" val="3578031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C3EA8763-E1E1-48CB-AC67-465B2B097645}" type="slidenum">
              <a:rPr lang="es-EC" smtClean="0"/>
              <a:t>20</a:t>
            </a:fld>
            <a:endParaRPr lang="es-EC"/>
          </a:p>
        </p:txBody>
      </p:sp>
    </p:spTree>
    <p:extLst>
      <p:ext uri="{BB962C8B-B14F-4D97-AF65-F5344CB8AC3E}">
        <p14:creationId xmlns:p14="http://schemas.microsoft.com/office/powerpoint/2010/main" val="938652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C3EA8763-E1E1-48CB-AC67-465B2B097645}" type="slidenum">
              <a:rPr lang="es-EC" smtClean="0"/>
              <a:t>94</a:t>
            </a:fld>
            <a:endParaRPr lang="es-EC"/>
          </a:p>
        </p:txBody>
      </p:sp>
    </p:spTree>
    <p:extLst>
      <p:ext uri="{BB962C8B-B14F-4D97-AF65-F5344CB8AC3E}">
        <p14:creationId xmlns:p14="http://schemas.microsoft.com/office/powerpoint/2010/main" val="2872048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EC50F898-F68B-4137-B632-95F1A18441F5}" type="datetimeFigureOut">
              <a:rPr lang="es-EC" smtClean="0"/>
              <a:t>18/03/2015</a:t>
            </a:fld>
            <a:endParaRPr lang="es-EC"/>
          </a:p>
        </p:txBody>
      </p:sp>
      <p:sp>
        <p:nvSpPr>
          <p:cNvPr id="8" name="Slide Number Placeholder 7"/>
          <p:cNvSpPr>
            <a:spLocks noGrp="1"/>
          </p:cNvSpPr>
          <p:nvPr>
            <p:ph type="sldNum" sz="quarter" idx="11"/>
          </p:nvPr>
        </p:nvSpPr>
        <p:spPr/>
        <p:txBody>
          <a:bodyPr/>
          <a:lstStyle/>
          <a:p>
            <a:fld id="{403AC6E2-0CDB-400A-A054-EC624290DC23}" type="slidenum">
              <a:rPr lang="es-EC" smtClean="0"/>
              <a:t>‹Nº›</a:t>
            </a:fld>
            <a:endParaRPr lang="es-EC"/>
          </a:p>
        </p:txBody>
      </p:sp>
      <p:sp>
        <p:nvSpPr>
          <p:cNvPr id="9" name="Footer Placeholder 8"/>
          <p:cNvSpPr>
            <a:spLocks noGrp="1"/>
          </p:cNvSpPr>
          <p:nvPr>
            <p:ph type="ftr" sz="quarter" idx="12"/>
          </p:nvPr>
        </p:nvSpPr>
        <p:spPr/>
        <p:txBody>
          <a:bodyPr/>
          <a:lstStyle/>
          <a:p>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C50F898-F68B-4137-B632-95F1A18441F5}" type="datetimeFigureOut">
              <a:rPr lang="es-EC" smtClean="0"/>
              <a:t>18/03/2015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03AC6E2-0CDB-400A-A054-EC624290DC23}"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C50F898-F68B-4137-B632-95F1A18441F5}" type="datetimeFigureOut">
              <a:rPr lang="es-EC" smtClean="0"/>
              <a:t>18/03/2015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03AC6E2-0CDB-400A-A054-EC624290DC23}"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EC50F898-F68B-4137-B632-95F1A18441F5}" type="datetimeFigureOut">
              <a:rPr lang="es-EC" smtClean="0"/>
              <a:t>18/03/2015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03AC6E2-0CDB-400A-A054-EC624290DC23}"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C50F898-F68B-4137-B632-95F1A18441F5}" type="datetimeFigureOut">
              <a:rPr lang="es-EC" smtClean="0"/>
              <a:t>18/03/2015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03AC6E2-0CDB-400A-A054-EC624290DC23}" type="slidenum">
              <a:rPr lang="es-EC" smtClean="0"/>
              <a:t>‹Nº›</a:t>
            </a:fld>
            <a:endParaRPr lang="es-EC"/>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Date Placeholder 4"/>
          <p:cNvSpPr>
            <a:spLocks noGrp="1"/>
          </p:cNvSpPr>
          <p:nvPr>
            <p:ph type="dt" sz="half" idx="10"/>
          </p:nvPr>
        </p:nvSpPr>
        <p:spPr/>
        <p:txBody>
          <a:bodyPr/>
          <a:lstStyle/>
          <a:p>
            <a:fld id="{EC50F898-F68B-4137-B632-95F1A18441F5}" type="datetimeFigureOut">
              <a:rPr lang="es-EC" smtClean="0"/>
              <a:t>18/03/2015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03AC6E2-0CDB-400A-A054-EC624290DC23}" type="slidenum">
              <a:rPr lang="es-EC" smtClean="0"/>
              <a:t>‹Nº›</a:t>
            </a:fld>
            <a:endParaRPr lang="es-EC"/>
          </a:p>
        </p:txBody>
      </p:sp>
      <p:sp>
        <p:nvSpPr>
          <p:cNvPr id="9" name="Content Placeholder 8"/>
          <p:cNvSpPr>
            <a:spLocks noGrp="1"/>
          </p:cNvSpPr>
          <p:nvPr>
            <p:ph sz="quarter" idx="13"/>
          </p:nvPr>
        </p:nvSpPr>
        <p:spPr>
          <a:xfrm>
            <a:off x="365760" y="1600200"/>
            <a:ext cx="4041648" cy="45262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EC50F898-F68B-4137-B632-95F1A18441F5}" type="datetimeFigureOut">
              <a:rPr lang="es-EC" smtClean="0"/>
              <a:t>18/03/2015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403AC6E2-0CDB-400A-A054-EC624290DC23}" type="slidenum">
              <a:rPr lang="es-EC" smtClean="0"/>
              <a:t>‹Nº›</a:t>
            </a:fld>
            <a:endParaRPr lang="es-EC"/>
          </a:p>
        </p:txBody>
      </p:sp>
      <p:sp>
        <p:nvSpPr>
          <p:cNvPr id="11" name="Content Placeholder 10"/>
          <p:cNvSpPr>
            <a:spLocks noGrp="1"/>
          </p:cNvSpPr>
          <p:nvPr>
            <p:ph sz="quarter" idx="13"/>
          </p:nvPr>
        </p:nvSpPr>
        <p:spPr>
          <a:xfrm>
            <a:off x="457200" y="2212848"/>
            <a:ext cx="4041648"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C50F898-F68B-4137-B632-95F1A18441F5}" type="datetimeFigureOut">
              <a:rPr lang="es-EC" smtClean="0"/>
              <a:t>18/03/2015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403AC6E2-0CDB-400A-A054-EC624290DC23}"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50F898-F68B-4137-B632-95F1A18441F5}" type="datetimeFigureOut">
              <a:rPr lang="es-EC" smtClean="0"/>
              <a:t>18/03/2015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403AC6E2-0CDB-400A-A054-EC624290DC23}"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C50F898-F68B-4137-B632-95F1A18441F5}" type="datetimeFigureOut">
              <a:rPr lang="es-EC" smtClean="0"/>
              <a:t>18/03/2015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03AC6E2-0CDB-400A-A054-EC624290DC23}"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C50F898-F68B-4137-B632-95F1A18441F5}" type="datetimeFigureOut">
              <a:rPr lang="es-EC" smtClean="0"/>
              <a:t>18/03/2015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03AC6E2-0CDB-400A-A054-EC624290DC23}"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C50F898-F68B-4137-B632-95F1A18441F5}" type="datetimeFigureOut">
              <a:rPr lang="es-EC" smtClean="0"/>
              <a:t>18/03/2015</a:t>
            </a:fld>
            <a:endParaRPr lang="es-EC"/>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EC"/>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403AC6E2-0CDB-400A-A054-EC624290DC23}" type="slidenum">
              <a:rPr lang="es-EC" smtClean="0"/>
              <a:t>‹Nº›</a:t>
            </a:fld>
            <a:endParaRPr lang="es-EC"/>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6.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94.xml"/><Relationship Id="rId2" Type="http://schemas.openxmlformats.org/officeDocument/2006/relationships/slide" Target="slide92.xml"/><Relationship Id="rId1" Type="http://schemas.openxmlformats.org/officeDocument/2006/relationships/slideLayout" Target="../slideLayouts/slideLayout2.xml"/><Relationship Id="rId4" Type="http://schemas.openxmlformats.org/officeDocument/2006/relationships/slide" Target="slide6.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7.tmp"/><Relationship Id="rId2" Type="http://schemas.openxmlformats.org/officeDocument/2006/relationships/image" Target="../media/image56.tmp"/><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8.tmp"/><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tmp"/><Relationship Id="rId1" Type="http://schemas.openxmlformats.org/officeDocument/2006/relationships/slideLayout" Target="../slideLayouts/slideLayout2.xml"/><Relationship Id="rId4" Type="http://schemas.openxmlformats.org/officeDocument/2006/relationships/image" Target="../media/image360.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2.emf"/><Relationship Id="rId4" Type="http://schemas.openxmlformats.org/officeDocument/2006/relationships/package" Target="../embeddings/Dibujo_de_Microsoft_Visio411111.vsdx"/></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3.emf"/><Relationship Id="rId4" Type="http://schemas.openxmlformats.org/officeDocument/2006/relationships/package" Target="../embeddings/Dibujo_de_Microsoft_Visio322222.vsdx"/></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4.emf"/><Relationship Id="rId4" Type="http://schemas.openxmlformats.org/officeDocument/2006/relationships/package" Target="../embeddings/Dibujo_de_Microsoft_Visio233333.vsdx"/></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65.emf"/><Relationship Id="rId4" Type="http://schemas.openxmlformats.org/officeDocument/2006/relationships/package" Target="../embeddings/Dibujo_de_Microsoft_Visio544444.vsdx"/></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66.emf"/><Relationship Id="rId4" Type="http://schemas.openxmlformats.org/officeDocument/2006/relationships/package" Target="../embeddings/Dibujo_de_Microsoft_Visio155555.vsdx"/></Relationships>
</file>

<file path=ppt/slides/_rels/slide9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a:spLocks noChangeArrowheads="1"/>
          </p:cNvSpPr>
          <p:nvPr/>
        </p:nvSpPr>
        <p:spPr bwMode="auto">
          <a:xfrm>
            <a:off x="1042988" y="1065213"/>
            <a:ext cx="777716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MX" altLang="es-EC" sz="2000" b="1" dirty="0"/>
              <a:t>UNIVERSIDAD DE LAS FUERZAS ARMADAS - ESPE</a:t>
            </a:r>
            <a:endParaRPr lang="es-EC" altLang="es-EC" sz="2000" dirty="0"/>
          </a:p>
          <a:p>
            <a:pPr algn="ctr" eaLnBrk="1" hangingPunct="1"/>
            <a:r>
              <a:rPr lang="es-MX" altLang="es-EC" b="1" dirty="0"/>
              <a:t> CARRERA DE INGENIERÍA MECATRÓNICA</a:t>
            </a:r>
            <a:endParaRPr lang="es-EC" altLang="es-EC" dirty="0"/>
          </a:p>
          <a:p>
            <a:pPr eaLnBrk="1" hangingPunct="1"/>
            <a:r>
              <a:rPr lang="es-MX" altLang="es-EC" b="1" dirty="0"/>
              <a:t> </a:t>
            </a:r>
          </a:p>
          <a:p>
            <a:pPr eaLnBrk="1" hangingPunct="1"/>
            <a:endParaRPr lang="es-EC" altLang="es-EC" dirty="0"/>
          </a:p>
          <a:p>
            <a:pPr algn="ctr" eaLnBrk="1" hangingPunct="1"/>
            <a:r>
              <a:rPr lang="es-MX" altLang="es-EC" sz="1600" b="1" dirty="0" smtClean="0"/>
              <a:t>“</a:t>
            </a:r>
            <a:r>
              <a:rPr lang="de-DE" sz="1600" b="1" dirty="0"/>
              <a:t>DISEÑO E IMPLEMENTACIÓN DE UN SISTEMA MODULAR DIDÁCTICO PARA CONTROL DE NIVEL, CAUDAL Y PRESIÓN PARA EL LABORATORIO DE AUTOMATIZACIÓN MECATRÓNICA DE LA UNIVERSIDAD DE LAS FUERZAS ARMADAS</a:t>
            </a:r>
            <a:r>
              <a:rPr lang="es-MX" altLang="es-EC" sz="1600" b="1" dirty="0" smtClean="0"/>
              <a:t>”</a:t>
            </a:r>
            <a:endParaRPr lang="es-EC" altLang="es-EC" sz="1600" dirty="0"/>
          </a:p>
          <a:p>
            <a:pPr eaLnBrk="1" hangingPunct="1"/>
            <a:r>
              <a:rPr lang="es-MX" altLang="es-EC" b="1" dirty="0"/>
              <a:t>   </a:t>
            </a:r>
            <a:endParaRPr lang="es-EC" altLang="es-EC" dirty="0" smtClean="0"/>
          </a:p>
          <a:p>
            <a:pPr algn="ctr" eaLnBrk="1" hangingPunct="1"/>
            <a:r>
              <a:rPr lang="es-MX" altLang="es-EC" b="1" dirty="0" smtClean="0"/>
              <a:t>ANA </a:t>
            </a:r>
            <a:r>
              <a:rPr lang="es-MX" altLang="es-EC" sz="1600" b="1" dirty="0" smtClean="0"/>
              <a:t>CAROLINA JARRÍN MIER</a:t>
            </a:r>
          </a:p>
          <a:p>
            <a:pPr algn="ctr" eaLnBrk="1" hangingPunct="1"/>
            <a:r>
              <a:rPr lang="es-MX" altLang="es-EC" sz="1600" b="1" dirty="0" smtClean="0"/>
              <a:t>GANDHI EMANUEL CARVAJAL MORALES</a:t>
            </a:r>
            <a:r>
              <a:rPr lang="es-MX" altLang="es-EC" sz="1600" b="1" dirty="0"/>
              <a:t> </a:t>
            </a:r>
            <a:endParaRPr lang="es-MX" altLang="es-EC" sz="1600" b="1" dirty="0" smtClean="0"/>
          </a:p>
          <a:p>
            <a:pPr algn="ctr" eaLnBrk="1" hangingPunct="1"/>
            <a:endParaRPr lang="es-EC" altLang="es-EC" sz="1600" dirty="0"/>
          </a:p>
          <a:p>
            <a:pPr algn="ctr" eaLnBrk="1" hangingPunct="1"/>
            <a:r>
              <a:rPr lang="es-MX" altLang="es-EC" sz="1600" b="1" dirty="0"/>
              <a:t>DIRECTOR: ING. </a:t>
            </a:r>
            <a:r>
              <a:rPr lang="es-MX" altLang="es-EC" sz="1600" b="1" dirty="0" smtClean="0"/>
              <a:t>MELTON TAPIA</a:t>
            </a:r>
            <a:endParaRPr lang="es-EC" altLang="es-EC" sz="1600" dirty="0"/>
          </a:p>
          <a:p>
            <a:pPr algn="ctr" eaLnBrk="1" hangingPunct="1"/>
            <a:r>
              <a:rPr lang="es-MX" altLang="es-EC" sz="1600" b="1" dirty="0"/>
              <a:t>COODIRECTOR: ING. </a:t>
            </a:r>
            <a:r>
              <a:rPr lang="es-CO" altLang="es-EC" sz="1600" b="1" dirty="0" smtClean="0"/>
              <a:t>DANNY SOTOMAYOR</a:t>
            </a:r>
            <a:endParaRPr lang="es-EC" altLang="es-EC" sz="1600" dirty="0"/>
          </a:p>
          <a:p>
            <a:pPr algn="ctr" eaLnBrk="1" hangingPunct="1"/>
            <a:r>
              <a:rPr lang="es-MX" altLang="es-EC" sz="1600" b="1" dirty="0"/>
              <a:t> </a:t>
            </a:r>
            <a:endParaRPr lang="es-EC" altLang="es-EC" sz="1600" dirty="0"/>
          </a:p>
          <a:p>
            <a:pPr algn="ctr" eaLnBrk="1" hangingPunct="1"/>
            <a:r>
              <a:rPr lang="es-MX" altLang="es-EC" sz="1600" b="1" dirty="0"/>
              <a:t>Sangolquí, Febrero </a:t>
            </a:r>
            <a:r>
              <a:rPr lang="es-MX" altLang="es-EC" sz="1600" b="1" dirty="0" smtClean="0"/>
              <a:t>2015</a:t>
            </a:r>
            <a:endParaRPr lang="es-EC" altLang="es-EC" sz="1600" dirty="0"/>
          </a:p>
        </p:txBody>
      </p:sp>
    </p:spTree>
    <p:extLst>
      <p:ext uri="{BB962C8B-B14F-4D97-AF65-F5344CB8AC3E}">
        <p14:creationId xmlns:p14="http://schemas.microsoft.com/office/powerpoint/2010/main" val="4143589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332656"/>
            <a:ext cx="8568952" cy="646331"/>
          </a:xfrm>
          <a:prstGeom prst="rect">
            <a:avLst/>
          </a:prstGeom>
        </p:spPr>
        <p:txBody>
          <a:bodyPr wrap="square">
            <a:spAutoFit/>
          </a:bodyPr>
          <a:lstStyle/>
          <a:p>
            <a:pPr lvl="0"/>
            <a:r>
              <a:rPr lang="es-EC" dirty="0" smtClean="0"/>
              <a:t> En el Módulo 1 se presenta la  </a:t>
            </a:r>
            <a:r>
              <a:rPr lang="es-EC" dirty="0"/>
              <a:t>Medición de </a:t>
            </a:r>
            <a:r>
              <a:rPr lang="es-EC" dirty="0" smtClean="0"/>
              <a:t>variables, para esto se selecciona dos posibles alternativas las cuales se evalúan para obtener la más adecuada</a:t>
            </a:r>
            <a:endParaRPr lang="es-CO" dirty="0"/>
          </a:p>
        </p:txBody>
      </p:sp>
      <p:sp>
        <p:nvSpPr>
          <p:cNvPr id="5" name="316 Rectángulo redondeado"/>
          <p:cNvSpPr>
            <a:spLocks noChangeArrowheads="1"/>
          </p:cNvSpPr>
          <p:nvPr/>
        </p:nvSpPr>
        <p:spPr bwMode="auto">
          <a:xfrm>
            <a:off x="3592830" y="1249045"/>
            <a:ext cx="1125855" cy="798830"/>
          </a:xfrm>
          <a:prstGeom prst="roundRect">
            <a:avLst>
              <a:gd name="adj" fmla="val 16667"/>
            </a:avLst>
          </a:prstGeom>
          <a:noFill/>
          <a:ln w="25400">
            <a:solidFill>
              <a:schemeClr val="tx1">
                <a:lumMod val="100000"/>
                <a:lumOff val="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lgn="ctr">
              <a:spcAft>
                <a:spcPts val="0"/>
              </a:spcAft>
            </a:pPr>
            <a:r>
              <a:rPr lang="es-EC" sz="1200">
                <a:effectLst/>
                <a:latin typeface="Times New Roman"/>
                <a:ea typeface="Times New Roman"/>
                <a:cs typeface="Times New Roman"/>
              </a:rPr>
              <a:t>Presostato</a:t>
            </a:r>
            <a:endParaRPr lang="es-CO" sz="1200">
              <a:effectLst/>
              <a:latin typeface="Times New Roman"/>
              <a:ea typeface="Times New Roman"/>
              <a:cs typeface="Times New Roman"/>
            </a:endParaRPr>
          </a:p>
        </p:txBody>
      </p:sp>
      <p:sp>
        <p:nvSpPr>
          <p:cNvPr id="6" name="161 Rectángulo redondeado"/>
          <p:cNvSpPr/>
          <p:nvPr/>
        </p:nvSpPr>
        <p:spPr>
          <a:xfrm>
            <a:off x="3592830" y="2638425"/>
            <a:ext cx="1125855" cy="80454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C" sz="1200">
                <a:solidFill>
                  <a:srgbClr val="000000"/>
                </a:solidFill>
                <a:effectLst/>
                <a:latin typeface="Times New Roman"/>
                <a:ea typeface="Times New Roman"/>
                <a:cs typeface="Times New Roman"/>
              </a:rPr>
              <a:t>Sensor ultrasónico</a:t>
            </a:r>
            <a:endParaRPr lang="es-CO" sz="1200">
              <a:effectLst/>
              <a:latin typeface="Times New Roman"/>
              <a:ea typeface="Times New Roman"/>
              <a:cs typeface="Times New Roman"/>
            </a:endParaRPr>
          </a:p>
        </p:txBody>
      </p:sp>
      <p:sp>
        <p:nvSpPr>
          <p:cNvPr id="7" name="172 Rectángulo redondeado"/>
          <p:cNvSpPr/>
          <p:nvPr/>
        </p:nvSpPr>
        <p:spPr>
          <a:xfrm>
            <a:off x="5059680" y="2638425"/>
            <a:ext cx="1158240" cy="80454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C" sz="1200">
                <a:solidFill>
                  <a:srgbClr val="000000"/>
                </a:solidFill>
                <a:effectLst/>
                <a:latin typeface="Times New Roman"/>
                <a:ea typeface="Times New Roman"/>
                <a:cs typeface="Times New Roman"/>
              </a:rPr>
              <a:t>Turbinas</a:t>
            </a:r>
            <a:endParaRPr lang="es-CO" sz="1200">
              <a:effectLst/>
              <a:latin typeface="Times New Roman"/>
              <a:ea typeface="Times New Roman"/>
              <a:cs typeface="Times New Roman"/>
            </a:endParaRPr>
          </a:p>
        </p:txBody>
      </p:sp>
      <p:sp>
        <p:nvSpPr>
          <p:cNvPr id="8" name="175 Rectángulo redondeado"/>
          <p:cNvSpPr/>
          <p:nvPr/>
        </p:nvSpPr>
        <p:spPr>
          <a:xfrm>
            <a:off x="3592830" y="4010025"/>
            <a:ext cx="1125855" cy="79883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C" sz="1200">
                <a:solidFill>
                  <a:srgbClr val="000000"/>
                </a:solidFill>
                <a:effectLst/>
                <a:latin typeface="Times New Roman"/>
                <a:ea typeface="Times New Roman"/>
                <a:cs typeface="Times New Roman"/>
              </a:rPr>
              <a:t>Flotadores</a:t>
            </a:r>
            <a:endParaRPr lang="es-CO" sz="1200">
              <a:effectLst/>
              <a:latin typeface="Times New Roman"/>
              <a:ea typeface="Times New Roman"/>
              <a:cs typeface="Times New Roman"/>
            </a:endParaRPr>
          </a:p>
        </p:txBody>
      </p:sp>
      <p:sp>
        <p:nvSpPr>
          <p:cNvPr id="9" name="178 Rectángulo redondeado"/>
          <p:cNvSpPr/>
          <p:nvPr/>
        </p:nvSpPr>
        <p:spPr>
          <a:xfrm>
            <a:off x="5059680" y="4010025"/>
            <a:ext cx="1158240" cy="79883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C" sz="1200">
                <a:solidFill>
                  <a:srgbClr val="000000"/>
                </a:solidFill>
                <a:effectLst/>
                <a:latin typeface="Times New Roman"/>
                <a:ea typeface="Times New Roman"/>
                <a:cs typeface="Times New Roman"/>
              </a:rPr>
              <a:t>Sensor Ultrasónico</a:t>
            </a:r>
            <a:endParaRPr lang="es-CO" sz="1200">
              <a:effectLst/>
              <a:latin typeface="Times New Roman"/>
              <a:ea typeface="Times New Roman"/>
              <a:cs typeface="Times New Roman"/>
            </a:endParaRPr>
          </a:p>
        </p:txBody>
      </p:sp>
      <p:sp>
        <p:nvSpPr>
          <p:cNvPr id="10" name="181 Rectángulo redondeado"/>
          <p:cNvSpPr/>
          <p:nvPr/>
        </p:nvSpPr>
        <p:spPr>
          <a:xfrm>
            <a:off x="3603625" y="5385435"/>
            <a:ext cx="1125855" cy="78295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C" sz="1200">
                <a:solidFill>
                  <a:srgbClr val="000000"/>
                </a:solidFill>
                <a:effectLst/>
                <a:latin typeface="Times New Roman"/>
                <a:ea typeface="Times New Roman"/>
                <a:cs typeface="Times New Roman"/>
              </a:rPr>
              <a:t>Termocupla</a:t>
            </a:r>
            <a:endParaRPr lang="es-CO" sz="1200">
              <a:effectLst/>
              <a:latin typeface="Times New Roman"/>
              <a:ea typeface="Times New Roman"/>
              <a:cs typeface="Times New Roman"/>
            </a:endParaRPr>
          </a:p>
        </p:txBody>
      </p:sp>
      <p:sp>
        <p:nvSpPr>
          <p:cNvPr id="11" name="184 Rectángulo redondeado"/>
          <p:cNvSpPr/>
          <p:nvPr/>
        </p:nvSpPr>
        <p:spPr>
          <a:xfrm>
            <a:off x="5070475" y="5363845"/>
            <a:ext cx="1162685" cy="80391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C" sz="1200">
                <a:solidFill>
                  <a:srgbClr val="000000"/>
                </a:solidFill>
                <a:effectLst/>
                <a:latin typeface="Times New Roman"/>
                <a:ea typeface="Times New Roman"/>
                <a:cs typeface="Times New Roman"/>
              </a:rPr>
              <a:t>PT-100</a:t>
            </a:r>
            <a:endParaRPr lang="es-CO" sz="1200">
              <a:effectLst/>
              <a:latin typeface="Times New Roman"/>
              <a:ea typeface="Times New Roman"/>
              <a:cs typeface="Times New Roman"/>
            </a:endParaRPr>
          </a:p>
        </p:txBody>
      </p:sp>
      <p:sp>
        <p:nvSpPr>
          <p:cNvPr id="12" name="319 Rectángulo redondeado"/>
          <p:cNvSpPr>
            <a:spLocks noChangeArrowheads="1"/>
          </p:cNvSpPr>
          <p:nvPr/>
        </p:nvSpPr>
        <p:spPr bwMode="auto">
          <a:xfrm>
            <a:off x="5059680" y="1249045"/>
            <a:ext cx="1158240" cy="831215"/>
          </a:xfrm>
          <a:prstGeom prst="roundRect">
            <a:avLst>
              <a:gd name="adj" fmla="val 16667"/>
            </a:avLst>
          </a:prstGeom>
          <a:noFill/>
          <a:ln w="25400">
            <a:solidFill>
              <a:schemeClr val="tx1">
                <a:lumMod val="100000"/>
                <a:lumOff val="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lgn="ctr">
              <a:spcAft>
                <a:spcPts val="0"/>
              </a:spcAft>
            </a:pPr>
            <a:r>
              <a:rPr lang="es-EC" sz="1200">
                <a:effectLst/>
                <a:latin typeface="Times New Roman"/>
                <a:ea typeface="Times New Roman"/>
                <a:cs typeface="Times New Roman"/>
              </a:rPr>
              <a:t>Diafragma</a:t>
            </a:r>
            <a:endParaRPr lang="es-CO" sz="1200">
              <a:effectLst/>
              <a:latin typeface="Times New Roman"/>
              <a:ea typeface="Times New Roman"/>
              <a:cs typeface="Times New Roman"/>
            </a:endParaRPr>
          </a:p>
        </p:txBody>
      </p:sp>
      <p:cxnSp>
        <p:nvCxnSpPr>
          <p:cNvPr id="13" name="81 Conector recto de flecha"/>
          <p:cNvCxnSpPr/>
          <p:nvPr/>
        </p:nvCxnSpPr>
        <p:spPr>
          <a:xfrm>
            <a:off x="4166870" y="2046605"/>
            <a:ext cx="0" cy="594995"/>
          </a:xfrm>
          <a:prstGeom prst="straightConnector1">
            <a:avLst/>
          </a:prstGeom>
          <a:ln w="28575">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14" name="135 Conector recto de flecha"/>
          <p:cNvCxnSpPr/>
          <p:nvPr/>
        </p:nvCxnSpPr>
        <p:spPr>
          <a:xfrm>
            <a:off x="5634355" y="2057400"/>
            <a:ext cx="0" cy="584200"/>
          </a:xfrm>
          <a:prstGeom prst="straightConnector1">
            <a:avLst/>
          </a:prstGeom>
          <a:ln w="28575">
            <a:solidFill>
              <a:srgbClr val="00B0F0"/>
            </a:solidFill>
            <a:tailEnd type="arrow"/>
          </a:ln>
        </p:spPr>
        <p:style>
          <a:lnRef idx="1">
            <a:schemeClr val="accent2"/>
          </a:lnRef>
          <a:fillRef idx="0">
            <a:schemeClr val="accent2"/>
          </a:fillRef>
          <a:effectRef idx="0">
            <a:schemeClr val="accent2"/>
          </a:effectRef>
          <a:fontRef idx="minor">
            <a:schemeClr val="tx1"/>
          </a:fontRef>
        </p:style>
      </p:cxnSp>
      <p:cxnSp>
        <p:nvCxnSpPr>
          <p:cNvPr id="15" name="151 Conector recto de flecha"/>
          <p:cNvCxnSpPr/>
          <p:nvPr/>
        </p:nvCxnSpPr>
        <p:spPr>
          <a:xfrm>
            <a:off x="4153535" y="3425190"/>
            <a:ext cx="0" cy="594995"/>
          </a:xfrm>
          <a:prstGeom prst="straightConnector1">
            <a:avLst/>
          </a:prstGeom>
          <a:ln w="28575">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16" name="152 Conector recto de flecha"/>
          <p:cNvCxnSpPr/>
          <p:nvPr/>
        </p:nvCxnSpPr>
        <p:spPr>
          <a:xfrm>
            <a:off x="4149090" y="4801870"/>
            <a:ext cx="0" cy="594995"/>
          </a:xfrm>
          <a:prstGeom prst="straightConnector1">
            <a:avLst/>
          </a:prstGeom>
          <a:ln w="28575">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17" name="153 Conector recto de flecha"/>
          <p:cNvCxnSpPr/>
          <p:nvPr/>
        </p:nvCxnSpPr>
        <p:spPr>
          <a:xfrm>
            <a:off x="5648325" y="3432810"/>
            <a:ext cx="0" cy="584200"/>
          </a:xfrm>
          <a:prstGeom prst="straightConnector1">
            <a:avLst/>
          </a:prstGeom>
          <a:ln w="28575">
            <a:solidFill>
              <a:srgbClr val="00B0F0"/>
            </a:solidFill>
            <a:tailEnd type="arrow"/>
          </a:ln>
        </p:spPr>
        <p:style>
          <a:lnRef idx="1">
            <a:schemeClr val="accent2"/>
          </a:lnRef>
          <a:fillRef idx="0">
            <a:schemeClr val="accent2"/>
          </a:fillRef>
          <a:effectRef idx="0">
            <a:schemeClr val="accent2"/>
          </a:effectRef>
          <a:fontRef idx="minor">
            <a:schemeClr val="tx1"/>
          </a:fontRef>
        </p:style>
      </p:cxnSp>
      <p:cxnSp>
        <p:nvCxnSpPr>
          <p:cNvPr id="18" name="156 Conector recto de flecha"/>
          <p:cNvCxnSpPr/>
          <p:nvPr/>
        </p:nvCxnSpPr>
        <p:spPr>
          <a:xfrm>
            <a:off x="5626735" y="4782820"/>
            <a:ext cx="0" cy="584200"/>
          </a:xfrm>
          <a:prstGeom prst="straightConnector1">
            <a:avLst/>
          </a:prstGeom>
          <a:ln w="28575">
            <a:solidFill>
              <a:srgbClr val="00B0F0"/>
            </a:solidFill>
            <a:tailEnd type="arrow"/>
          </a:ln>
        </p:spPr>
        <p:style>
          <a:lnRef idx="1">
            <a:schemeClr val="accent2"/>
          </a:lnRef>
          <a:fillRef idx="0">
            <a:schemeClr val="accent2"/>
          </a:fillRef>
          <a:effectRef idx="0">
            <a:schemeClr val="accent2"/>
          </a:effectRef>
          <a:fontRef idx="minor">
            <a:schemeClr val="tx1"/>
          </a:fontRef>
        </p:style>
      </p:cxnSp>
      <p:sp>
        <p:nvSpPr>
          <p:cNvPr id="19" name="18 Rectángulo"/>
          <p:cNvSpPr/>
          <p:nvPr/>
        </p:nvSpPr>
        <p:spPr>
          <a:xfrm>
            <a:off x="1259632" y="3244334"/>
            <a:ext cx="1762021" cy="369332"/>
          </a:xfrm>
          <a:prstGeom prst="rect">
            <a:avLst/>
          </a:prstGeom>
        </p:spPr>
        <p:txBody>
          <a:bodyPr wrap="none">
            <a:spAutoFit/>
          </a:bodyPr>
          <a:lstStyle/>
          <a:p>
            <a:r>
              <a:rPr lang="de-DE" b="1" dirty="0">
                <a:solidFill>
                  <a:srgbClr val="FF0000"/>
                </a:solidFill>
              </a:rPr>
              <a:t>Alternativa 1   </a:t>
            </a:r>
            <a:endParaRPr lang="es-CO" dirty="0"/>
          </a:p>
        </p:txBody>
      </p:sp>
      <p:sp>
        <p:nvSpPr>
          <p:cNvPr id="20" name="19 Rectángulo"/>
          <p:cNvSpPr/>
          <p:nvPr/>
        </p:nvSpPr>
        <p:spPr>
          <a:xfrm>
            <a:off x="6660232" y="3442970"/>
            <a:ext cx="1762021" cy="369332"/>
          </a:xfrm>
          <a:prstGeom prst="rect">
            <a:avLst/>
          </a:prstGeom>
        </p:spPr>
        <p:txBody>
          <a:bodyPr wrap="none">
            <a:spAutoFit/>
          </a:bodyPr>
          <a:lstStyle/>
          <a:p>
            <a:r>
              <a:rPr lang="de-DE" b="1" dirty="0">
                <a:solidFill>
                  <a:srgbClr val="3333FF"/>
                </a:solidFill>
              </a:rPr>
              <a:t>Alternativa </a:t>
            </a:r>
            <a:r>
              <a:rPr lang="de-DE" b="1" dirty="0" smtClean="0">
                <a:solidFill>
                  <a:srgbClr val="3333FF"/>
                </a:solidFill>
              </a:rPr>
              <a:t>2   </a:t>
            </a:r>
            <a:endParaRPr lang="es-CO" dirty="0">
              <a:solidFill>
                <a:srgbClr val="3333FF"/>
              </a:solidFill>
            </a:endParaRPr>
          </a:p>
        </p:txBody>
      </p:sp>
    </p:spTree>
    <p:extLst>
      <p:ext uri="{BB962C8B-B14F-4D97-AF65-F5344CB8AC3E}">
        <p14:creationId xmlns:p14="http://schemas.microsoft.com/office/powerpoint/2010/main" val="101757047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66079" y="620688"/>
            <a:ext cx="8424936" cy="1446550"/>
          </a:xfrm>
          <a:prstGeom prst="rect">
            <a:avLst/>
          </a:prstGeom>
        </p:spPr>
        <p:txBody>
          <a:bodyPr wrap="square">
            <a:spAutoFit/>
          </a:bodyPr>
          <a:lstStyle/>
          <a:p>
            <a:r>
              <a:rPr lang="es-AR" sz="1600" b="1" dirty="0"/>
              <a:t>Sensor de Caudal</a:t>
            </a:r>
            <a:endParaRPr lang="es-CO" sz="1600" dirty="0"/>
          </a:p>
          <a:p>
            <a:pPr algn="just">
              <a:lnSpc>
                <a:spcPct val="150000"/>
              </a:lnSpc>
            </a:pPr>
            <a:r>
              <a:rPr lang="es-AR" sz="1600" dirty="0"/>
              <a:t>Para calibrar el sensor de caudal se comparó los valores obtenidos con el sensor tipo turbina con los obtenidos con un rotámetro, de esta manera se comprobó que los valores obtenidos correspondan a mediciones reales.</a:t>
            </a:r>
            <a:endParaRPr lang="es-CO" sz="1600" dirty="0"/>
          </a:p>
        </p:txBody>
      </p:sp>
      <p:graphicFrame>
        <p:nvGraphicFramePr>
          <p:cNvPr id="2" name="1 Tabla"/>
          <p:cNvGraphicFramePr>
            <a:graphicFrameLocks noGrp="1"/>
          </p:cNvGraphicFramePr>
          <p:nvPr>
            <p:extLst>
              <p:ext uri="{D42A27DB-BD31-4B8C-83A1-F6EECF244321}">
                <p14:modId xmlns:p14="http://schemas.microsoft.com/office/powerpoint/2010/main" val="3336007056"/>
              </p:ext>
            </p:extLst>
          </p:nvPr>
        </p:nvGraphicFramePr>
        <p:xfrm>
          <a:off x="378980" y="2096938"/>
          <a:ext cx="5705188" cy="4023360"/>
        </p:xfrm>
        <a:graphic>
          <a:graphicData uri="http://schemas.openxmlformats.org/drawingml/2006/table">
            <a:tbl>
              <a:tblPr firstRow="1" firstCol="1" bandRow="1">
                <a:tableStyleId>{5940675A-B579-460E-94D1-54222C63F5DA}</a:tableStyleId>
              </a:tblPr>
              <a:tblGrid>
                <a:gridCol w="1512167"/>
                <a:gridCol w="2176797"/>
                <a:gridCol w="2016224"/>
              </a:tblGrid>
              <a:tr h="0">
                <a:tc>
                  <a:txBody>
                    <a:bodyPr/>
                    <a:lstStyle/>
                    <a:p>
                      <a:pPr marL="450215" marR="11430" algn="ctr">
                        <a:lnSpc>
                          <a:spcPct val="150000"/>
                        </a:lnSpc>
                        <a:spcBef>
                          <a:spcPts val="5"/>
                        </a:spcBef>
                        <a:spcAft>
                          <a:spcPts val="475"/>
                        </a:spcAft>
                        <a:tabLst>
                          <a:tab pos="457200" algn="l"/>
                        </a:tabLst>
                      </a:pPr>
                      <a:r>
                        <a:rPr lang="es-AR" sz="1600" dirty="0" smtClean="0">
                          <a:effectLst/>
                        </a:rPr>
                        <a:t>PWM</a:t>
                      </a:r>
                    </a:p>
                    <a:p>
                      <a:pPr marL="450215" marR="11430" algn="ctr">
                        <a:lnSpc>
                          <a:spcPct val="150000"/>
                        </a:lnSpc>
                        <a:spcBef>
                          <a:spcPts val="5"/>
                        </a:spcBef>
                        <a:spcAft>
                          <a:spcPts val="475"/>
                        </a:spcAft>
                        <a:tabLst>
                          <a:tab pos="457200" algn="l"/>
                        </a:tabLst>
                      </a:pPr>
                      <a:r>
                        <a:rPr lang="es-AR" sz="1600" dirty="0" smtClean="0">
                          <a:effectLst/>
                        </a:rPr>
                        <a:t>(</a:t>
                      </a:r>
                      <a:r>
                        <a:rPr lang="es-AR" sz="1600" dirty="0">
                          <a:effectLst/>
                        </a:rPr>
                        <a:t>Bomba)</a:t>
                      </a:r>
                      <a:endParaRPr lang="es-CO" sz="1600" dirty="0">
                        <a:effectLst/>
                        <a:latin typeface="Arial"/>
                        <a:ea typeface="Calibri"/>
                      </a:endParaRPr>
                    </a:p>
                  </a:txBody>
                  <a:tcPr marL="68580" marR="68580" marT="0" marB="0" anchor="ctr"/>
                </a:tc>
                <a:tc>
                  <a:txBody>
                    <a:bodyPr/>
                    <a:lstStyle/>
                    <a:p>
                      <a:pPr marL="450215" marR="11430" algn="ctr">
                        <a:lnSpc>
                          <a:spcPct val="150000"/>
                        </a:lnSpc>
                        <a:spcBef>
                          <a:spcPts val="5"/>
                        </a:spcBef>
                        <a:spcAft>
                          <a:spcPts val="475"/>
                        </a:spcAft>
                        <a:tabLst>
                          <a:tab pos="457200" algn="l"/>
                        </a:tabLst>
                      </a:pPr>
                      <a:r>
                        <a:rPr lang="es-AR" sz="1600" dirty="0">
                          <a:effectLst/>
                        </a:rPr>
                        <a:t>Medido Con Rotámetro (GPM)</a:t>
                      </a:r>
                      <a:endParaRPr lang="es-CO" sz="1600" dirty="0">
                        <a:effectLst/>
                        <a:latin typeface="Arial"/>
                        <a:ea typeface="Calibri"/>
                      </a:endParaRPr>
                    </a:p>
                  </a:txBody>
                  <a:tcPr marL="68580" marR="68580" marT="0" marB="0" anchor="ctr"/>
                </a:tc>
                <a:tc>
                  <a:txBody>
                    <a:bodyPr/>
                    <a:lstStyle/>
                    <a:p>
                      <a:pPr marL="450215" marR="11430" algn="ctr">
                        <a:lnSpc>
                          <a:spcPct val="150000"/>
                        </a:lnSpc>
                        <a:spcBef>
                          <a:spcPts val="5"/>
                        </a:spcBef>
                        <a:spcAft>
                          <a:spcPts val="475"/>
                        </a:spcAft>
                        <a:tabLst>
                          <a:tab pos="457200" algn="l"/>
                        </a:tabLst>
                      </a:pPr>
                      <a:r>
                        <a:rPr lang="es-AR" sz="1600">
                          <a:effectLst/>
                        </a:rPr>
                        <a:t>Medido Con sensor de caudal (GPM)</a:t>
                      </a:r>
                      <a:endParaRPr lang="es-CO" sz="1600">
                        <a:effectLst/>
                        <a:latin typeface="Arial"/>
                        <a:ea typeface="Calibri"/>
                      </a:endParaRPr>
                    </a:p>
                  </a:txBody>
                  <a:tcPr marL="68580" marR="68580" marT="0" marB="0" anchor="ctr"/>
                </a:tc>
              </a:tr>
              <a:tr h="0">
                <a:tc>
                  <a:txBody>
                    <a:bodyPr/>
                    <a:lstStyle/>
                    <a:p>
                      <a:pPr marL="450215" marR="11430" algn="ctr">
                        <a:lnSpc>
                          <a:spcPct val="150000"/>
                        </a:lnSpc>
                        <a:spcBef>
                          <a:spcPts val="5"/>
                        </a:spcBef>
                        <a:spcAft>
                          <a:spcPts val="475"/>
                        </a:spcAft>
                        <a:tabLst>
                          <a:tab pos="457200" algn="l"/>
                        </a:tabLst>
                      </a:pPr>
                      <a:r>
                        <a:rPr lang="es-AR" sz="1600">
                          <a:effectLst/>
                        </a:rPr>
                        <a:t>50</a:t>
                      </a:r>
                      <a:endParaRPr lang="es-CO" sz="16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dirty="0">
                          <a:effectLst/>
                        </a:rPr>
                        <a:t>0.1</a:t>
                      </a:r>
                      <a:endParaRPr lang="es-CO" sz="1600" dirty="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a:effectLst/>
                        </a:rPr>
                        <a:t>0.1</a:t>
                      </a:r>
                      <a:endParaRPr lang="es-CO" sz="1600">
                        <a:effectLst/>
                        <a:latin typeface="Arial"/>
                        <a:ea typeface="Calibri"/>
                      </a:endParaRPr>
                    </a:p>
                  </a:txBody>
                  <a:tcPr marL="68580" marR="68580" marT="0" marB="0" anchor="b"/>
                </a:tc>
              </a:tr>
              <a:tr h="0">
                <a:tc>
                  <a:txBody>
                    <a:bodyPr/>
                    <a:lstStyle/>
                    <a:p>
                      <a:pPr marL="450215" marR="11430" algn="ctr">
                        <a:lnSpc>
                          <a:spcPct val="150000"/>
                        </a:lnSpc>
                        <a:spcBef>
                          <a:spcPts val="5"/>
                        </a:spcBef>
                        <a:spcAft>
                          <a:spcPts val="475"/>
                        </a:spcAft>
                        <a:tabLst>
                          <a:tab pos="457200" algn="l"/>
                        </a:tabLst>
                      </a:pPr>
                      <a:r>
                        <a:rPr lang="es-AR" sz="1600">
                          <a:effectLst/>
                        </a:rPr>
                        <a:t>75</a:t>
                      </a:r>
                      <a:endParaRPr lang="es-CO" sz="16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a:effectLst/>
                        </a:rPr>
                        <a:t>0.4</a:t>
                      </a:r>
                      <a:endParaRPr lang="es-CO" sz="16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a:effectLst/>
                        </a:rPr>
                        <a:t>0.5</a:t>
                      </a:r>
                      <a:endParaRPr lang="es-CO" sz="1600">
                        <a:effectLst/>
                        <a:latin typeface="Arial"/>
                        <a:ea typeface="Calibri"/>
                      </a:endParaRPr>
                    </a:p>
                  </a:txBody>
                  <a:tcPr marL="68580" marR="68580" marT="0" marB="0" anchor="b"/>
                </a:tc>
              </a:tr>
              <a:tr h="0">
                <a:tc>
                  <a:txBody>
                    <a:bodyPr/>
                    <a:lstStyle/>
                    <a:p>
                      <a:pPr marL="450215" marR="11430" algn="ctr">
                        <a:lnSpc>
                          <a:spcPct val="150000"/>
                        </a:lnSpc>
                        <a:spcBef>
                          <a:spcPts val="5"/>
                        </a:spcBef>
                        <a:spcAft>
                          <a:spcPts val="475"/>
                        </a:spcAft>
                        <a:tabLst>
                          <a:tab pos="457200" algn="l"/>
                        </a:tabLst>
                      </a:pPr>
                      <a:r>
                        <a:rPr lang="es-AR" sz="1600">
                          <a:effectLst/>
                        </a:rPr>
                        <a:t>100</a:t>
                      </a:r>
                      <a:endParaRPr lang="es-CO" sz="16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a:effectLst/>
                        </a:rPr>
                        <a:t>0.7</a:t>
                      </a:r>
                      <a:endParaRPr lang="es-CO" sz="16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a:effectLst/>
                        </a:rPr>
                        <a:t>0.6</a:t>
                      </a:r>
                      <a:endParaRPr lang="es-CO" sz="1600">
                        <a:effectLst/>
                        <a:latin typeface="Arial"/>
                        <a:ea typeface="Calibri"/>
                      </a:endParaRPr>
                    </a:p>
                  </a:txBody>
                  <a:tcPr marL="68580" marR="68580" marT="0" marB="0" anchor="b"/>
                </a:tc>
              </a:tr>
              <a:tr h="0">
                <a:tc>
                  <a:txBody>
                    <a:bodyPr/>
                    <a:lstStyle/>
                    <a:p>
                      <a:pPr marL="450215" marR="11430" algn="ctr">
                        <a:lnSpc>
                          <a:spcPct val="150000"/>
                        </a:lnSpc>
                        <a:spcBef>
                          <a:spcPts val="5"/>
                        </a:spcBef>
                        <a:spcAft>
                          <a:spcPts val="475"/>
                        </a:spcAft>
                        <a:tabLst>
                          <a:tab pos="457200" algn="l"/>
                        </a:tabLst>
                      </a:pPr>
                      <a:r>
                        <a:rPr lang="es-AR" sz="1600">
                          <a:effectLst/>
                        </a:rPr>
                        <a:t>125</a:t>
                      </a:r>
                      <a:endParaRPr lang="es-CO" sz="16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a:effectLst/>
                        </a:rPr>
                        <a:t>1.1</a:t>
                      </a:r>
                      <a:endParaRPr lang="es-CO" sz="16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a:effectLst/>
                        </a:rPr>
                        <a:t>0.9</a:t>
                      </a:r>
                      <a:endParaRPr lang="es-CO" sz="1600">
                        <a:effectLst/>
                        <a:latin typeface="Arial"/>
                        <a:ea typeface="Calibri"/>
                      </a:endParaRPr>
                    </a:p>
                  </a:txBody>
                  <a:tcPr marL="68580" marR="68580" marT="0" marB="0" anchor="b"/>
                </a:tc>
              </a:tr>
              <a:tr h="0">
                <a:tc>
                  <a:txBody>
                    <a:bodyPr/>
                    <a:lstStyle/>
                    <a:p>
                      <a:pPr marL="450215" marR="11430" algn="ctr">
                        <a:lnSpc>
                          <a:spcPct val="150000"/>
                        </a:lnSpc>
                        <a:spcBef>
                          <a:spcPts val="5"/>
                        </a:spcBef>
                        <a:spcAft>
                          <a:spcPts val="475"/>
                        </a:spcAft>
                        <a:tabLst>
                          <a:tab pos="457200" algn="l"/>
                        </a:tabLst>
                      </a:pPr>
                      <a:r>
                        <a:rPr lang="es-AR" sz="1600">
                          <a:effectLst/>
                        </a:rPr>
                        <a:t>150</a:t>
                      </a:r>
                      <a:endParaRPr lang="es-CO" sz="16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a:effectLst/>
                        </a:rPr>
                        <a:t>1.5</a:t>
                      </a:r>
                      <a:endParaRPr lang="es-CO" sz="16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a:effectLst/>
                        </a:rPr>
                        <a:t>1.3</a:t>
                      </a:r>
                      <a:endParaRPr lang="es-CO" sz="1600">
                        <a:effectLst/>
                        <a:latin typeface="Arial"/>
                        <a:ea typeface="Calibri"/>
                      </a:endParaRPr>
                    </a:p>
                  </a:txBody>
                  <a:tcPr marL="68580" marR="68580" marT="0" marB="0" anchor="b"/>
                </a:tc>
              </a:tr>
              <a:tr h="0">
                <a:tc>
                  <a:txBody>
                    <a:bodyPr/>
                    <a:lstStyle/>
                    <a:p>
                      <a:pPr marL="450215" marR="11430" algn="ctr">
                        <a:lnSpc>
                          <a:spcPct val="150000"/>
                        </a:lnSpc>
                        <a:spcBef>
                          <a:spcPts val="5"/>
                        </a:spcBef>
                        <a:spcAft>
                          <a:spcPts val="475"/>
                        </a:spcAft>
                        <a:tabLst>
                          <a:tab pos="457200" algn="l"/>
                        </a:tabLst>
                      </a:pPr>
                      <a:r>
                        <a:rPr lang="es-AR" sz="1600">
                          <a:effectLst/>
                        </a:rPr>
                        <a:t>175</a:t>
                      </a:r>
                      <a:endParaRPr lang="es-CO" sz="16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a:effectLst/>
                        </a:rPr>
                        <a:t>2.1</a:t>
                      </a:r>
                      <a:endParaRPr lang="es-CO" sz="16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a:effectLst/>
                        </a:rPr>
                        <a:t>2</a:t>
                      </a:r>
                      <a:endParaRPr lang="es-CO" sz="1600">
                        <a:effectLst/>
                        <a:latin typeface="Arial"/>
                        <a:ea typeface="Calibri"/>
                      </a:endParaRPr>
                    </a:p>
                  </a:txBody>
                  <a:tcPr marL="68580" marR="68580" marT="0" marB="0" anchor="b"/>
                </a:tc>
              </a:tr>
              <a:tr h="0">
                <a:tc>
                  <a:txBody>
                    <a:bodyPr/>
                    <a:lstStyle/>
                    <a:p>
                      <a:pPr marL="450215" marR="11430" algn="ctr">
                        <a:lnSpc>
                          <a:spcPct val="150000"/>
                        </a:lnSpc>
                        <a:spcBef>
                          <a:spcPts val="5"/>
                        </a:spcBef>
                        <a:spcAft>
                          <a:spcPts val="475"/>
                        </a:spcAft>
                        <a:tabLst>
                          <a:tab pos="457200" algn="l"/>
                        </a:tabLst>
                      </a:pPr>
                      <a:r>
                        <a:rPr lang="es-AR" sz="1600">
                          <a:effectLst/>
                        </a:rPr>
                        <a:t>200</a:t>
                      </a:r>
                      <a:endParaRPr lang="es-CO" sz="16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a:effectLst/>
                        </a:rPr>
                        <a:t>2.5</a:t>
                      </a:r>
                      <a:endParaRPr lang="es-CO" sz="16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a:effectLst/>
                        </a:rPr>
                        <a:t>2.4</a:t>
                      </a:r>
                      <a:endParaRPr lang="es-CO" sz="1600">
                        <a:effectLst/>
                        <a:latin typeface="Arial"/>
                        <a:ea typeface="Calibri"/>
                      </a:endParaRPr>
                    </a:p>
                  </a:txBody>
                  <a:tcPr marL="68580" marR="68580" marT="0" marB="0" anchor="b"/>
                </a:tc>
              </a:tr>
              <a:tr h="0">
                <a:tc>
                  <a:txBody>
                    <a:bodyPr/>
                    <a:lstStyle/>
                    <a:p>
                      <a:pPr marL="450215" marR="11430" algn="ctr">
                        <a:lnSpc>
                          <a:spcPct val="150000"/>
                        </a:lnSpc>
                        <a:spcBef>
                          <a:spcPts val="5"/>
                        </a:spcBef>
                        <a:spcAft>
                          <a:spcPts val="475"/>
                        </a:spcAft>
                        <a:tabLst>
                          <a:tab pos="457200" algn="l"/>
                        </a:tabLst>
                      </a:pPr>
                      <a:r>
                        <a:rPr lang="es-AR" sz="1600">
                          <a:effectLst/>
                        </a:rPr>
                        <a:t>255</a:t>
                      </a:r>
                      <a:endParaRPr lang="es-CO" sz="16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a:effectLst/>
                        </a:rPr>
                        <a:t>3</a:t>
                      </a:r>
                      <a:endParaRPr lang="es-CO" sz="16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dirty="0">
                          <a:effectLst/>
                        </a:rPr>
                        <a:t>3</a:t>
                      </a:r>
                      <a:endParaRPr lang="es-CO" sz="1600" dirty="0">
                        <a:effectLst/>
                        <a:latin typeface="Arial"/>
                        <a:ea typeface="Calibri"/>
                      </a:endParaRPr>
                    </a:p>
                  </a:txBody>
                  <a:tcPr marL="68580" marR="68580" marT="0" marB="0" anchor="b"/>
                </a:tc>
              </a:tr>
            </a:tbl>
          </a:graphicData>
        </a:graphic>
      </p:graphicFrame>
      <p:sp>
        <p:nvSpPr>
          <p:cNvPr id="3" name="2 Rectángulo"/>
          <p:cNvSpPr/>
          <p:nvPr/>
        </p:nvSpPr>
        <p:spPr>
          <a:xfrm>
            <a:off x="6437943" y="2348880"/>
            <a:ext cx="2376264" cy="2677656"/>
          </a:xfrm>
          <a:prstGeom prst="rect">
            <a:avLst/>
          </a:prstGeom>
        </p:spPr>
        <p:txBody>
          <a:bodyPr wrap="square">
            <a:spAutoFit/>
          </a:bodyPr>
          <a:lstStyle/>
          <a:p>
            <a:pPr>
              <a:lnSpc>
                <a:spcPct val="150000"/>
              </a:lnSpc>
            </a:pPr>
            <a:r>
              <a:rPr lang="es-AR" sz="1600" dirty="0"/>
              <a:t>Como se puede notar la diferencia promedio es de 0,1 lo que quiere decir que el rango de error del sensor es de </a:t>
            </a:r>
            <a:r>
              <a:rPr lang="es-AR" sz="1600" dirty="0" smtClean="0"/>
              <a:t> ± </a:t>
            </a:r>
            <a:r>
              <a:rPr lang="es-AR" sz="1600" dirty="0"/>
              <a:t>0.1 GPM aproximadamente.</a:t>
            </a:r>
            <a:endParaRPr lang="es-CO" sz="1600" dirty="0"/>
          </a:p>
        </p:txBody>
      </p:sp>
    </p:spTree>
    <p:extLst>
      <p:ext uri="{BB962C8B-B14F-4D97-AF65-F5344CB8AC3E}">
        <p14:creationId xmlns:p14="http://schemas.microsoft.com/office/powerpoint/2010/main" val="157573576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548680"/>
            <a:ext cx="8640960" cy="1569660"/>
          </a:xfrm>
          <a:prstGeom prst="rect">
            <a:avLst/>
          </a:prstGeom>
        </p:spPr>
        <p:txBody>
          <a:bodyPr wrap="square">
            <a:spAutoFit/>
          </a:bodyPr>
          <a:lstStyle/>
          <a:p>
            <a:pPr algn="just">
              <a:lnSpc>
                <a:spcPct val="150000"/>
              </a:lnSpc>
            </a:pPr>
            <a:r>
              <a:rPr lang="es-AR" sz="1600" b="1" dirty="0"/>
              <a:t>Sensor de Presión.</a:t>
            </a:r>
            <a:endParaRPr lang="es-CO" sz="1600" dirty="0"/>
          </a:p>
          <a:p>
            <a:pPr algn="just">
              <a:lnSpc>
                <a:spcPct val="150000"/>
              </a:lnSpc>
            </a:pPr>
            <a:r>
              <a:rPr lang="es-AR" sz="1600" dirty="0"/>
              <a:t>La presión obtenida con el sensor de diafragma corresponde a la presión ejercida en las paredes de la tubería a causa de la variación del caudal dentro de la tubería por lo que para calibrar este sensor se utilizó igual que para el sensor de caudal un rotámetro.</a:t>
            </a:r>
            <a:endParaRPr lang="es-CO" sz="1600" dirty="0"/>
          </a:p>
        </p:txBody>
      </p:sp>
      <p:graphicFrame>
        <p:nvGraphicFramePr>
          <p:cNvPr id="2" name="1 Tabla"/>
          <p:cNvGraphicFramePr>
            <a:graphicFrameLocks noGrp="1"/>
          </p:cNvGraphicFramePr>
          <p:nvPr>
            <p:extLst>
              <p:ext uri="{D42A27DB-BD31-4B8C-83A1-F6EECF244321}">
                <p14:modId xmlns:p14="http://schemas.microsoft.com/office/powerpoint/2010/main" val="3659195153"/>
              </p:ext>
            </p:extLst>
          </p:nvPr>
        </p:nvGraphicFramePr>
        <p:xfrm>
          <a:off x="539552" y="2276872"/>
          <a:ext cx="5247487" cy="4023360"/>
        </p:xfrm>
        <a:graphic>
          <a:graphicData uri="http://schemas.openxmlformats.org/drawingml/2006/table">
            <a:tbl>
              <a:tblPr firstRow="1" firstCol="1" bandRow="1">
                <a:tableStyleId>{5940675A-B579-460E-94D1-54222C63F5DA}</a:tableStyleId>
              </a:tblPr>
              <a:tblGrid>
                <a:gridCol w="1512167"/>
                <a:gridCol w="1872208"/>
                <a:gridCol w="1863112"/>
              </a:tblGrid>
              <a:tr h="0">
                <a:tc>
                  <a:txBody>
                    <a:bodyPr/>
                    <a:lstStyle/>
                    <a:p>
                      <a:pPr marL="450215" marR="11430" algn="ctr">
                        <a:lnSpc>
                          <a:spcPct val="150000"/>
                        </a:lnSpc>
                        <a:spcBef>
                          <a:spcPts val="5"/>
                        </a:spcBef>
                        <a:spcAft>
                          <a:spcPts val="475"/>
                        </a:spcAft>
                        <a:tabLst>
                          <a:tab pos="457200" algn="l"/>
                        </a:tabLst>
                      </a:pPr>
                      <a:r>
                        <a:rPr lang="es-AR" sz="1600" dirty="0" smtClean="0">
                          <a:effectLst/>
                        </a:rPr>
                        <a:t>PWM</a:t>
                      </a:r>
                    </a:p>
                    <a:p>
                      <a:pPr marL="450215" marR="11430" algn="ctr">
                        <a:lnSpc>
                          <a:spcPct val="150000"/>
                        </a:lnSpc>
                        <a:spcBef>
                          <a:spcPts val="5"/>
                        </a:spcBef>
                        <a:spcAft>
                          <a:spcPts val="475"/>
                        </a:spcAft>
                        <a:tabLst>
                          <a:tab pos="457200" algn="l"/>
                        </a:tabLst>
                      </a:pPr>
                      <a:r>
                        <a:rPr lang="es-AR" sz="1600" dirty="0" smtClean="0">
                          <a:effectLst/>
                        </a:rPr>
                        <a:t>(</a:t>
                      </a:r>
                      <a:r>
                        <a:rPr lang="es-AR" sz="1600" dirty="0">
                          <a:effectLst/>
                        </a:rPr>
                        <a:t>Bomba)</a:t>
                      </a:r>
                      <a:endParaRPr lang="es-CO" sz="1600" dirty="0">
                        <a:effectLst/>
                        <a:latin typeface="Arial"/>
                        <a:ea typeface="Calibri"/>
                      </a:endParaRPr>
                    </a:p>
                  </a:txBody>
                  <a:tcPr marL="68580" marR="68580" marT="0" marB="0" anchor="ctr"/>
                </a:tc>
                <a:tc>
                  <a:txBody>
                    <a:bodyPr/>
                    <a:lstStyle/>
                    <a:p>
                      <a:pPr marL="450215" marR="11430" algn="ctr">
                        <a:lnSpc>
                          <a:spcPct val="150000"/>
                        </a:lnSpc>
                        <a:spcBef>
                          <a:spcPts val="5"/>
                        </a:spcBef>
                        <a:spcAft>
                          <a:spcPts val="475"/>
                        </a:spcAft>
                        <a:tabLst>
                          <a:tab pos="457200" algn="l"/>
                        </a:tabLst>
                      </a:pPr>
                      <a:r>
                        <a:rPr lang="es-AR" sz="1600">
                          <a:effectLst/>
                        </a:rPr>
                        <a:t>Medido Con Rotámetro (PSI)</a:t>
                      </a:r>
                      <a:endParaRPr lang="es-CO" sz="1600">
                        <a:effectLst/>
                        <a:latin typeface="Arial"/>
                        <a:ea typeface="Calibri"/>
                      </a:endParaRPr>
                    </a:p>
                  </a:txBody>
                  <a:tcPr marL="68580" marR="68580" marT="0" marB="0" anchor="ctr"/>
                </a:tc>
                <a:tc>
                  <a:txBody>
                    <a:bodyPr/>
                    <a:lstStyle/>
                    <a:p>
                      <a:pPr marL="450215" marR="11430" algn="ctr">
                        <a:lnSpc>
                          <a:spcPct val="150000"/>
                        </a:lnSpc>
                        <a:spcBef>
                          <a:spcPts val="5"/>
                        </a:spcBef>
                        <a:spcAft>
                          <a:spcPts val="475"/>
                        </a:spcAft>
                        <a:tabLst>
                          <a:tab pos="457200" algn="l"/>
                        </a:tabLst>
                      </a:pPr>
                      <a:r>
                        <a:rPr lang="es-AR" sz="1600">
                          <a:effectLst/>
                        </a:rPr>
                        <a:t>Medido Con sensor de caudal (bar)</a:t>
                      </a:r>
                      <a:endParaRPr lang="es-CO" sz="1600">
                        <a:effectLst/>
                        <a:latin typeface="Arial"/>
                        <a:ea typeface="Calibri"/>
                      </a:endParaRPr>
                    </a:p>
                  </a:txBody>
                  <a:tcPr marL="68580" marR="68580" marT="0" marB="0" anchor="ctr"/>
                </a:tc>
              </a:tr>
              <a:tr h="0">
                <a:tc>
                  <a:txBody>
                    <a:bodyPr/>
                    <a:lstStyle/>
                    <a:p>
                      <a:pPr marL="450215" marR="11430" algn="ctr">
                        <a:lnSpc>
                          <a:spcPct val="150000"/>
                        </a:lnSpc>
                        <a:spcBef>
                          <a:spcPts val="5"/>
                        </a:spcBef>
                        <a:spcAft>
                          <a:spcPts val="475"/>
                        </a:spcAft>
                        <a:tabLst>
                          <a:tab pos="457200" algn="l"/>
                        </a:tabLst>
                      </a:pPr>
                      <a:r>
                        <a:rPr lang="es-AR" sz="1600">
                          <a:effectLst/>
                        </a:rPr>
                        <a:t>50</a:t>
                      </a:r>
                      <a:endParaRPr lang="es-CO" sz="16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a:effectLst/>
                        </a:rPr>
                        <a:t>5</a:t>
                      </a:r>
                      <a:endParaRPr lang="es-CO" sz="16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a:effectLst/>
                        </a:rPr>
                        <a:t>7</a:t>
                      </a:r>
                      <a:endParaRPr lang="es-CO" sz="1600">
                        <a:effectLst/>
                        <a:latin typeface="Arial"/>
                        <a:ea typeface="Calibri"/>
                      </a:endParaRPr>
                    </a:p>
                  </a:txBody>
                  <a:tcPr marL="68580" marR="68580" marT="0" marB="0" anchor="b"/>
                </a:tc>
              </a:tr>
              <a:tr h="0">
                <a:tc>
                  <a:txBody>
                    <a:bodyPr/>
                    <a:lstStyle/>
                    <a:p>
                      <a:pPr marL="450215" marR="11430" algn="ctr">
                        <a:lnSpc>
                          <a:spcPct val="150000"/>
                        </a:lnSpc>
                        <a:spcBef>
                          <a:spcPts val="5"/>
                        </a:spcBef>
                        <a:spcAft>
                          <a:spcPts val="475"/>
                        </a:spcAft>
                        <a:tabLst>
                          <a:tab pos="457200" algn="l"/>
                        </a:tabLst>
                      </a:pPr>
                      <a:r>
                        <a:rPr lang="es-AR" sz="1600">
                          <a:effectLst/>
                        </a:rPr>
                        <a:t>75</a:t>
                      </a:r>
                      <a:endParaRPr lang="es-CO" sz="16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a:effectLst/>
                        </a:rPr>
                        <a:t>10</a:t>
                      </a:r>
                      <a:endParaRPr lang="es-CO" sz="16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a:effectLst/>
                        </a:rPr>
                        <a:t>12</a:t>
                      </a:r>
                      <a:endParaRPr lang="es-CO" sz="1600">
                        <a:effectLst/>
                        <a:latin typeface="Arial"/>
                        <a:ea typeface="Calibri"/>
                      </a:endParaRPr>
                    </a:p>
                  </a:txBody>
                  <a:tcPr marL="68580" marR="68580" marT="0" marB="0" anchor="b"/>
                </a:tc>
              </a:tr>
              <a:tr h="0">
                <a:tc>
                  <a:txBody>
                    <a:bodyPr/>
                    <a:lstStyle/>
                    <a:p>
                      <a:pPr marL="450215" marR="11430" algn="ctr">
                        <a:lnSpc>
                          <a:spcPct val="150000"/>
                        </a:lnSpc>
                        <a:spcBef>
                          <a:spcPts val="5"/>
                        </a:spcBef>
                        <a:spcAft>
                          <a:spcPts val="475"/>
                        </a:spcAft>
                        <a:tabLst>
                          <a:tab pos="457200" algn="l"/>
                        </a:tabLst>
                      </a:pPr>
                      <a:r>
                        <a:rPr lang="es-AR" sz="1600">
                          <a:effectLst/>
                        </a:rPr>
                        <a:t>100</a:t>
                      </a:r>
                      <a:endParaRPr lang="es-CO" sz="16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a:effectLst/>
                        </a:rPr>
                        <a:t>15</a:t>
                      </a:r>
                      <a:endParaRPr lang="es-CO" sz="16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a:effectLst/>
                        </a:rPr>
                        <a:t>14</a:t>
                      </a:r>
                      <a:endParaRPr lang="es-CO" sz="1600">
                        <a:effectLst/>
                        <a:latin typeface="Arial"/>
                        <a:ea typeface="Calibri"/>
                      </a:endParaRPr>
                    </a:p>
                  </a:txBody>
                  <a:tcPr marL="68580" marR="68580" marT="0" marB="0" anchor="b"/>
                </a:tc>
              </a:tr>
              <a:tr h="0">
                <a:tc>
                  <a:txBody>
                    <a:bodyPr/>
                    <a:lstStyle/>
                    <a:p>
                      <a:pPr marL="450215" marR="11430" algn="ctr">
                        <a:lnSpc>
                          <a:spcPct val="150000"/>
                        </a:lnSpc>
                        <a:spcBef>
                          <a:spcPts val="5"/>
                        </a:spcBef>
                        <a:spcAft>
                          <a:spcPts val="475"/>
                        </a:spcAft>
                        <a:tabLst>
                          <a:tab pos="457200" algn="l"/>
                        </a:tabLst>
                      </a:pPr>
                      <a:r>
                        <a:rPr lang="es-AR" sz="1600">
                          <a:effectLst/>
                        </a:rPr>
                        <a:t>125</a:t>
                      </a:r>
                      <a:endParaRPr lang="es-CO" sz="16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a:effectLst/>
                        </a:rPr>
                        <a:t>21</a:t>
                      </a:r>
                      <a:endParaRPr lang="es-CO" sz="16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a:effectLst/>
                        </a:rPr>
                        <a:t>20</a:t>
                      </a:r>
                      <a:endParaRPr lang="es-CO" sz="1600">
                        <a:effectLst/>
                        <a:latin typeface="Arial"/>
                        <a:ea typeface="Calibri"/>
                      </a:endParaRPr>
                    </a:p>
                  </a:txBody>
                  <a:tcPr marL="68580" marR="68580" marT="0" marB="0" anchor="b"/>
                </a:tc>
              </a:tr>
              <a:tr h="0">
                <a:tc>
                  <a:txBody>
                    <a:bodyPr/>
                    <a:lstStyle/>
                    <a:p>
                      <a:pPr marL="450215" marR="11430" algn="ctr">
                        <a:lnSpc>
                          <a:spcPct val="150000"/>
                        </a:lnSpc>
                        <a:spcBef>
                          <a:spcPts val="5"/>
                        </a:spcBef>
                        <a:spcAft>
                          <a:spcPts val="475"/>
                        </a:spcAft>
                        <a:tabLst>
                          <a:tab pos="457200" algn="l"/>
                        </a:tabLst>
                      </a:pPr>
                      <a:r>
                        <a:rPr lang="es-AR" sz="1600">
                          <a:effectLst/>
                        </a:rPr>
                        <a:t>150</a:t>
                      </a:r>
                      <a:endParaRPr lang="es-CO" sz="16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a:effectLst/>
                        </a:rPr>
                        <a:t>27</a:t>
                      </a:r>
                      <a:endParaRPr lang="es-CO" sz="16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a:effectLst/>
                        </a:rPr>
                        <a:t>27</a:t>
                      </a:r>
                      <a:endParaRPr lang="es-CO" sz="1600">
                        <a:effectLst/>
                        <a:latin typeface="Arial"/>
                        <a:ea typeface="Calibri"/>
                      </a:endParaRPr>
                    </a:p>
                  </a:txBody>
                  <a:tcPr marL="68580" marR="68580" marT="0" marB="0" anchor="b"/>
                </a:tc>
              </a:tr>
              <a:tr h="0">
                <a:tc>
                  <a:txBody>
                    <a:bodyPr/>
                    <a:lstStyle/>
                    <a:p>
                      <a:pPr marL="450215" marR="11430" algn="ctr">
                        <a:lnSpc>
                          <a:spcPct val="150000"/>
                        </a:lnSpc>
                        <a:spcBef>
                          <a:spcPts val="5"/>
                        </a:spcBef>
                        <a:spcAft>
                          <a:spcPts val="475"/>
                        </a:spcAft>
                        <a:tabLst>
                          <a:tab pos="457200" algn="l"/>
                        </a:tabLst>
                      </a:pPr>
                      <a:r>
                        <a:rPr lang="es-AR" sz="1600">
                          <a:effectLst/>
                        </a:rPr>
                        <a:t>175</a:t>
                      </a:r>
                      <a:endParaRPr lang="es-CO" sz="16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a:effectLst/>
                        </a:rPr>
                        <a:t>30</a:t>
                      </a:r>
                      <a:endParaRPr lang="es-CO" sz="16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a:effectLst/>
                        </a:rPr>
                        <a:t>29</a:t>
                      </a:r>
                      <a:endParaRPr lang="es-CO" sz="1600">
                        <a:effectLst/>
                        <a:latin typeface="Arial"/>
                        <a:ea typeface="Calibri"/>
                      </a:endParaRPr>
                    </a:p>
                  </a:txBody>
                  <a:tcPr marL="68580" marR="68580" marT="0" marB="0" anchor="b"/>
                </a:tc>
              </a:tr>
              <a:tr h="0">
                <a:tc>
                  <a:txBody>
                    <a:bodyPr/>
                    <a:lstStyle/>
                    <a:p>
                      <a:pPr marL="450215" marR="11430" algn="ctr">
                        <a:lnSpc>
                          <a:spcPct val="150000"/>
                        </a:lnSpc>
                        <a:spcBef>
                          <a:spcPts val="5"/>
                        </a:spcBef>
                        <a:spcAft>
                          <a:spcPts val="475"/>
                        </a:spcAft>
                        <a:tabLst>
                          <a:tab pos="457200" algn="l"/>
                        </a:tabLst>
                      </a:pPr>
                      <a:r>
                        <a:rPr lang="es-AR" sz="1600">
                          <a:effectLst/>
                        </a:rPr>
                        <a:t>200</a:t>
                      </a:r>
                      <a:endParaRPr lang="es-CO" sz="16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a:effectLst/>
                        </a:rPr>
                        <a:t>43</a:t>
                      </a:r>
                      <a:endParaRPr lang="es-CO" sz="16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a:effectLst/>
                        </a:rPr>
                        <a:t>41</a:t>
                      </a:r>
                      <a:endParaRPr lang="es-CO" sz="1600">
                        <a:effectLst/>
                        <a:latin typeface="Arial"/>
                        <a:ea typeface="Calibri"/>
                      </a:endParaRPr>
                    </a:p>
                  </a:txBody>
                  <a:tcPr marL="68580" marR="68580" marT="0" marB="0" anchor="b"/>
                </a:tc>
              </a:tr>
              <a:tr h="0">
                <a:tc>
                  <a:txBody>
                    <a:bodyPr/>
                    <a:lstStyle/>
                    <a:p>
                      <a:pPr marL="450215" marR="11430" algn="ctr">
                        <a:lnSpc>
                          <a:spcPct val="150000"/>
                        </a:lnSpc>
                        <a:spcBef>
                          <a:spcPts val="5"/>
                        </a:spcBef>
                        <a:spcAft>
                          <a:spcPts val="475"/>
                        </a:spcAft>
                        <a:tabLst>
                          <a:tab pos="457200" algn="l"/>
                        </a:tabLst>
                      </a:pPr>
                      <a:r>
                        <a:rPr lang="es-AR" sz="1600">
                          <a:effectLst/>
                        </a:rPr>
                        <a:t>255</a:t>
                      </a:r>
                      <a:endParaRPr lang="es-CO" sz="16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a:effectLst/>
                        </a:rPr>
                        <a:t>55</a:t>
                      </a:r>
                      <a:endParaRPr lang="es-CO" sz="16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dirty="0">
                          <a:effectLst/>
                        </a:rPr>
                        <a:t>53</a:t>
                      </a:r>
                      <a:endParaRPr lang="es-CO" sz="1600" dirty="0">
                        <a:effectLst/>
                        <a:latin typeface="Arial"/>
                        <a:ea typeface="Calibri"/>
                      </a:endParaRPr>
                    </a:p>
                  </a:txBody>
                  <a:tcPr marL="68580" marR="68580" marT="0" marB="0" anchor="b"/>
                </a:tc>
              </a:tr>
            </a:tbl>
          </a:graphicData>
        </a:graphic>
      </p:graphicFrame>
      <p:sp>
        <p:nvSpPr>
          <p:cNvPr id="3" name="2 Rectángulo"/>
          <p:cNvSpPr/>
          <p:nvPr/>
        </p:nvSpPr>
        <p:spPr>
          <a:xfrm>
            <a:off x="6012160" y="2564904"/>
            <a:ext cx="2880320" cy="2308324"/>
          </a:xfrm>
          <a:prstGeom prst="rect">
            <a:avLst/>
          </a:prstGeom>
        </p:spPr>
        <p:txBody>
          <a:bodyPr wrap="square">
            <a:spAutoFit/>
          </a:bodyPr>
          <a:lstStyle/>
          <a:p>
            <a:pPr>
              <a:lnSpc>
                <a:spcPct val="150000"/>
              </a:lnSpc>
            </a:pPr>
            <a:r>
              <a:rPr lang="es-AR" sz="1600" dirty="0"/>
              <a:t>Como se puede notar la diferencia promedio es de 1,4 lo que quiere decir que el rango de error del sensor es de ±1,4bar aproximadamente.</a:t>
            </a:r>
            <a:endParaRPr lang="es-CO" sz="1600" dirty="0"/>
          </a:p>
        </p:txBody>
      </p:sp>
    </p:spTree>
    <p:extLst>
      <p:ext uri="{BB962C8B-B14F-4D97-AF65-F5344CB8AC3E}">
        <p14:creationId xmlns:p14="http://schemas.microsoft.com/office/powerpoint/2010/main" val="182339341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692696"/>
            <a:ext cx="8712968" cy="1200329"/>
          </a:xfrm>
          <a:prstGeom prst="rect">
            <a:avLst/>
          </a:prstGeom>
        </p:spPr>
        <p:txBody>
          <a:bodyPr wrap="square">
            <a:spAutoFit/>
          </a:bodyPr>
          <a:lstStyle/>
          <a:p>
            <a:pPr algn="just">
              <a:lnSpc>
                <a:spcPct val="150000"/>
              </a:lnSpc>
            </a:pPr>
            <a:r>
              <a:rPr lang="es-AR" sz="1600" b="1" dirty="0"/>
              <a:t>Sensor de temperatura</a:t>
            </a:r>
            <a:endParaRPr lang="es-CO" sz="1600" dirty="0"/>
          </a:p>
          <a:p>
            <a:pPr algn="just">
              <a:lnSpc>
                <a:spcPct val="150000"/>
              </a:lnSpc>
            </a:pPr>
            <a:r>
              <a:rPr lang="es-AR" sz="1600" dirty="0"/>
              <a:t>Para calibrar la PT100 se utilizó como calibre la medición obtenida con el sensor de temperatura de un multímetro digital.</a:t>
            </a:r>
            <a:endParaRPr lang="es-CO" sz="1600" dirty="0"/>
          </a:p>
        </p:txBody>
      </p:sp>
      <p:graphicFrame>
        <p:nvGraphicFramePr>
          <p:cNvPr id="5" name="4 Tabla"/>
          <p:cNvGraphicFramePr>
            <a:graphicFrameLocks noGrp="1"/>
          </p:cNvGraphicFramePr>
          <p:nvPr>
            <p:extLst>
              <p:ext uri="{D42A27DB-BD31-4B8C-83A1-F6EECF244321}">
                <p14:modId xmlns:p14="http://schemas.microsoft.com/office/powerpoint/2010/main" val="551624929"/>
              </p:ext>
            </p:extLst>
          </p:nvPr>
        </p:nvGraphicFramePr>
        <p:xfrm>
          <a:off x="611560" y="2204864"/>
          <a:ext cx="4896545" cy="3520440"/>
        </p:xfrm>
        <a:graphic>
          <a:graphicData uri="http://schemas.openxmlformats.org/drawingml/2006/table">
            <a:tbl>
              <a:tblPr firstRow="1" firstCol="1" bandRow="1">
                <a:tableStyleId>{5940675A-B579-460E-94D1-54222C63F5DA}</a:tableStyleId>
              </a:tblPr>
              <a:tblGrid>
                <a:gridCol w="1224136"/>
                <a:gridCol w="1728192"/>
                <a:gridCol w="1944217"/>
              </a:tblGrid>
              <a:tr h="0">
                <a:tc>
                  <a:txBody>
                    <a:bodyPr/>
                    <a:lstStyle/>
                    <a:p>
                      <a:pPr marL="450215" marR="11430" algn="ctr">
                        <a:lnSpc>
                          <a:spcPct val="150000"/>
                        </a:lnSpc>
                        <a:spcBef>
                          <a:spcPts val="5"/>
                        </a:spcBef>
                        <a:spcAft>
                          <a:spcPts val="475"/>
                        </a:spcAft>
                        <a:tabLst>
                          <a:tab pos="457200" algn="l"/>
                        </a:tabLst>
                      </a:pPr>
                      <a:r>
                        <a:rPr lang="es-AR" sz="1400">
                          <a:effectLst/>
                        </a:rPr>
                        <a:t>Tiempo(min)</a:t>
                      </a:r>
                      <a:endParaRPr lang="es-CO" sz="1400">
                        <a:effectLst/>
                        <a:latin typeface="Arial"/>
                        <a:ea typeface="Calibri"/>
                      </a:endParaRPr>
                    </a:p>
                  </a:txBody>
                  <a:tcPr marL="68580" marR="68580" marT="0" marB="0" anchor="ctr"/>
                </a:tc>
                <a:tc>
                  <a:txBody>
                    <a:bodyPr/>
                    <a:lstStyle/>
                    <a:p>
                      <a:pPr marL="450215" marR="11430" algn="ctr">
                        <a:lnSpc>
                          <a:spcPct val="150000"/>
                        </a:lnSpc>
                        <a:spcBef>
                          <a:spcPts val="5"/>
                        </a:spcBef>
                        <a:spcAft>
                          <a:spcPts val="475"/>
                        </a:spcAft>
                        <a:tabLst>
                          <a:tab pos="457200" algn="l"/>
                        </a:tabLst>
                      </a:pPr>
                      <a:r>
                        <a:rPr lang="es-AR" sz="1400">
                          <a:effectLst/>
                        </a:rPr>
                        <a:t>Medido Con Termómetro  (°C)</a:t>
                      </a:r>
                      <a:endParaRPr lang="es-CO" sz="1400">
                        <a:effectLst/>
                        <a:latin typeface="Arial"/>
                        <a:ea typeface="Calibri"/>
                      </a:endParaRPr>
                    </a:p>
                  </a:txBody>
                  <a:tcPr marL="68580" marR="68580" marT="0" marB="0" anchor="ctr"/>
                </a:tc>
                <a:tc>
                  <a:txBody>
                    <a:bodyPr/>
                    <a:lstStyle/>
                    <a:p>
                      <a:pPr marL="450215" marR="11430" algn="ctr">
                        <a:lnSpc>
                          <a:spcPct val="150000"/>
                        </a:lnSpc>
                        <a:spcBef>
                          <a:spcPts val="5"/>
                        </a:spcBef>
                        <a:spcAft>
                          <a:spcPts val="475"/>
                        </a:spcAft>
                        <a:tabLst>
                          <a:tab pos="457200" algn="l"/>
                        </a:tabLst>
                      </a:pPr>
                      <a:r>
                        <a:rPr lang="es-AR" sz="1400">
                          <a:effectLst/>
                        </a:rPr>
                        <a:t>Medido Con sensor de Temperatura (°C)</a:t>
                      </a:r>
                      <a:endParaRPr lang="es-CO" sz="1400">
                        <a:effectLst/>
                        <a:latin typeface="Arial"/>
                        <a:ea typeface="Calibri"/>
                      </a:endParaRPr>
                    </a:p>
                  </a:txBody>
                  <a:tcPr marL="68580" marR="68580" marT="0" marB="0" anchor="ctr"/>
                </a:tc>
              </a:tr>
              <a:tr h="0">
                <a:tc>
                  <a:txBody>
                    <a:bodyPr/>
                    <a:lstStyle/>
                    <a:p>
                      <a:pPr marL="450215" marR="11430" algn="ctr">
                        <a:lnSpc>
                          <a:spcPct val="150000"/>
                        </a:lnSpc>
                        <a:spcBef>
                          <a:spcPts val="5"/>
                        </a:spcBef>
                        <a:spcAft>
                          <a:spcPts val="475"/>
                        </a:spcAft>
                        <a:tabLst>
                          <a:tab pos="457200" algn="l"/>
                        </a:tabLst>
                      </a:pPr>
                      <a:r>
                        <a:rPr lang="es-AR" sz="1400">
                          <a:effectLst/>
                        </a:rPr>
                        <a:t>1 </a:t>
                      </a:r>
                      <a:endParaRPr lang="es-CO" sz="14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400">
                          <a:effectLst/>
                        </a:rPr>
                        <a:t>17</a:t>
                      </a:r>
                      <a:endParaRPr lang="es-CO" sz="14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400">
                          <a:effectLst/>
                        </a:rPr>
                        <a:t>17</a:t>
                      </a:r>
                      <a:endParaRPr lang="es-CO" sz="1400">
                        <a:effectLst/>
                        <a:latin typeface="Arial"/>
                        <a:ea typeface="Calibri"/>
                      </a:endParaRPr>
                    </a:p>
                  </a:txBody>
                  <a:tcPr marL="68580" marR="68580" marT="0" marB="0" anchor="b"/>
                </a:tc>
              </a:tr>
              <a:tr h="0">
                <a:tc>
                  <a:txBody>
                    <a:bodyPr/>
                    <a:lstStyle/>
                    <a:p>
                      <a:pPr marL="450215" marR="11430" algn="ctr">
                        <a:lnSpc>
                          <a:spcPct val="150000"/>
                        </a:lnSpc>
                        <a:spcBef>
                          <a:spcPts val="5"/>
                        </a:spcBef>
                        <a:spcAft>
                          <a:spcPts val="475"/>
                        </a:spcAft>
                        <a:tabLst>
                          <a:tab pos="457200" algn="l"/>
                        </a:tabLst>
                      </a:pPr>
                      <a:r>
                        <a:rPr lang="es-AR" sz="1400">
                          <a:effectLst/>
                        </a:rPr>
                        <a:t>1,5</a:t>
                      </a:r>
                      <a:endParaRPr lang="es-CO" sz="14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400">
                          <a:effectLst/>
                        </a:rPr>
                        <a:t>17</a:t>
                      </a:r>
                      <a:endParaRPr lang="es-CO" sz="14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400">
                          <a:effectLst/>
                        </a:rPr>
                        <a:t>17</a:t>
                      </a:r>
                      <a:endParaRPr lang="es-CO" sz="1400">
                        <a:effectLst/>
                        <a:latin typeface="Arial"/>
                        <a:ea typeface="Calibri"/>
                      </a:endParaRPr>
                    </a:p>
                  </a:txBody>
                  <a:tcPr marL="68580" marR="68580" marT="0" marB="0" anchor="b"/>
                </a:tc>
              </a:tr>
              <a:tr h="0">
                <a:tc>
                  <a:txBody>
                    <a:bodyPr/>
                    <a:lstStyle/>
                    <a:p>
                      <a:pPr marL="450215" marR="11430" algn="ctr">
                        <a:lnSpc>
                          <a:spcPct val="150000"/>
                        </a:lnSpc>
                        <a:spcBef>
                          <a:spcPts val="5"/>
                        </a:spcBef>
                        <a:spcAft>
                          <a:spcPts val="475"/>
                        </a:spcAft>
                        <a:tabLst>
                          <a:tab pos="457200" algn="l"/>
                        </a:tabLst>
                      </a:pPr>
                      <a:r>
                        <a:rPr lang="es-AR" sz="1400">
                          <a:effectLst/>
                        </a:rPr>
                        <a:t>2</a:t>
                      </a:r>
                      <a:endParaRPr lang="es-CO" sz="14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400">
                          <a:effectLst/>
                        </a:rPr>
                        <a:t>18</a:t>
                      </a:r>
                      <a:endParaRPr lang="es-CO" sz="14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400">
                          <a:effectLst/>
                        </a:rPr>
                        <a:t>17</a:t>
                      </a:r>
                      <a:endParaRPr lang="es-CO" sz="1400">
                        <a:effectLst/>
                        <a:latin typeface="Arial"/>
                        <a:ea typeface="Calibri"/>
                      </a:endParaRPr>
                    </a:p>
                  </a:txBody>
                  <a:tcPr marL="68580" marR="68580" marT="0" marB="0" anchor="b"/>
                </a:tc>
              </a:tr>
              <a:tr h="0">
                <a:tc>
                  <a:txBody>
                    <a:bodyPr/>
                    <a:lstStyle/>
                    <a:p>
                      <a:pPr marL="450215" marR="11430" algn="ctr">
                        <a:lnSpc>
                          <a:spcPct val="150000"/>
                        </a:lnSpc>
                        <a:spcBef>
                          <a:spcPts val="5"/>
                        </a:spcBef>
                        <a:spcAft>
                          <a:spcPts val="475"/>
                        </a:spcAft>
                        <a:tabLst>
                          <a:tab pos="457200" algn="l"/>
                        </a:tabLst>
                      </a:pPr>
                      <a:r>
                        <a:rPr lang="es-AR" sz="1400">
                          <a:effectLst/>
                        </a:rPr>
                        <a:t>2,5</a:t>
                      </a:r>
                      <a:endParaRPr lang="es-CO" sz="14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400">
                          <a:effectLst/>
                        </a:rPr>
                        <a:t>18</a:t>
                      </a:r>
                      <a:endParaRPr lang="es-CO" sz="14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400">
                          <a:effectLst/>
                        </a:rPr>
                        <a:t>18</a:t>
                      </a:r>
                      <a:endParaRPr lang="es-CO" sz="1400">
                        <a:effectLst/>
                        <a:latin typeface="Arial"/>
                        <a:ea typeface="Calibri"/>
                      </a:endParaRPr>
                    </a:p>
                  </a:txBody>
                  <a:tcPr marL="68580" marR="68580" marT="0" marB="0" anchor="b"/>
                </a:tc>
              </a:tr>
              <a:tr h="0">
                <a:tc>
                  <a:txBody>
                    <a:bodyPr/>
                    <a:lstStyle/>
                    <a:p>
                      <a:pPr marL="450215" marR="11430" algn="ctr">
                        <a:lnSpc>
                          <a:spcPct val="150000"/>
                        </a:lnSpc>
                        <a:spcBef>
                          <a:spcPts val="5"/>
                        </a:spcBef>
                        <a:spcAft>
                          <a:spcPts val="475"/>
                        </a:spcAft>
                        <a:tabLst>
                          <a:tab pos="457200" algn="l"/>
                        </a:tabLst>
                      </a:pPr>
                      <a:r>
                        <a:rPr lang="es-AR" sz="1400">
                          <a:effectLst/>
                        </a:rPr>
                        <a:t>3</a:t>
                      </a:r>
                      <a:endParaRPr lang="es-CO" sz="14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400">
                          <a:effectLst/>
                        </a:rPr>
                        <a:t>19</a:t>
                      </a:r>
                      <a:endParaRPr lang="es-CO" sz="14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400">
                          <a:effectLst/>
                        </a:rPr>
                        <a:t>19</a:t>
                      </a:r>
                      <a:endParaRPr lang="es-CO" sz="1400">
                        <a:effectLst/>
                        <a:latin typeface="Arial"/>
                        <a:ea typeface="Calibri"/>
                      </a:endParaRPr>
                    </a:p>
                  </a:txBody>
                  <a:tcPr marL="68580" marR="68580" marT="0" marB="0" anchor="b"/>
                </a:tc>
              </a:tr>
              <a:tr h="0">
                <a:tc>
                  <a:txBody>
                    <a:bodyPr/>
                    <a:lstStyle/>
                    <a:p>
                      <a:pPr marL="450215" marR="11430" algn="ctr">
                        <a:lnSpc>
                          <a:spcPct val="150000"/>
                        </a:lnSpc>
                        <a:spcBef>
                          <a:spcPts val="5"/>
                        </a:spcBef>
                        <a:spcAft>
                          <a:spcPts val="475"/>
                        </a:spcAft>
                        <a:tabLst>
                          <a:tab pos="457200" algn="l"/>
                        </a:tabLst>
                      </a:pPr>
                      <a:r>
                        <a:rPr lang="es-AR" sz="1400">
                          <a:effectLst/>
                        </a:rPr>
                        <a:t>3,5</a:t>
                      </a:r>
                      <a:endParaRPr lang="es-CO" sz="14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400">
                          <a:effectLst/>
                        </a:rPr>
                        <a:t>19</a:t>
                      </a:r>
                      <a:endParaRPr lang="es-CO" sz="14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400">
                          <a:effectLst/>
                        </a:rPr>
                        <a:t>19</a:t>
                      </a:r>
                      <a:endParaRPr lang="es-CO" sz="1400">
                        <a:effectLst/>
                        <a:latin typeface="Arial"/>
                        <a:ea typeface="Calibri"/>
                      </a:endParaRPr>
                    </a:p>
                  </a:txBody>
                  <a:tcPr marL="68580" marR="68580" marT="0" marB="0" anchor="b"/>
                </a:tc>
              </a:tr>
              <a:tr h="0">
                <a:tc>
                  <a:txBody>
                    <a:bodyPr/>
                    <a:lstStyle/>
                    <a:p>
                      <a:pPr marL="450215" marR="11430" algn="ctr">
                        <a:lnSpc>
                          <a:spcPct val="150000"/>
                        </a:lnSpc>
                        <a:spcBef>
                          <a:spcPts val="5"/>
                        </a:spcBef>
                        <a:spcAft>
                          <a:spcPts val="475"/>
                        </a:spcAft>
                        <a:tabLst>
                          <a:tab pos="457200" algn="l"/>
                        </a:tabLst>
                      </a:pPr>
                      <a:r>
                        <a:rPr lang="es-AR" sz="1400">
                          <a:effectLst/>
                        </a:rPr>
                        <a:t>4</a:t>
                      </a:r>
                      <a:endParaRPr lang="es-CO" sz="14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400">
                          <a:effectLst/>
                        </a:rPr>
                        <a:t>20</a:t>
                      </a:r>
                      <a:endParaRPr lang="es-CO" sz="14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400">
                          <a:effectLst/>
                        </a:rPr>
                        <a:t>20</a:t>
                      </a:r>
                      <a:endParaRPr lang="es-CO" sz="1400">
                        <a:effectLst/>
                        <a:latin typeface="Arial"/>
                        <a:ea typeface="Calibri"/>
                      </a:endParaRPr>
                    </a:p>
                  </a:txBody>
                  <a:tcPr marL="68580" marR="68580" marT="0" marB="0" anchor="b"/>
                </a:tc>
              </a:tr>
              <a:tr h="0">
                <a:tc>
                  <a:txBody>
                    <a:bodyPr/>
                    <a:lstStyle/>
                    <a:p>
                      <a:pPr marL="450215" marR="11430" algn="ctr">
                        <a:lnSpc>
                          <a:spcPct val="150000"/>
                        </a:lnSpc>
                        <a:spcBef>
                          <a:spcPts val="5"/>
                        </a:spcBef>
                        <a:spcAft>
                          <a:spcPts val="475"/>
                        </a:spcAft>
                        <a:tabLst>
                          <a:tab pos="457200" algn="l"/>
                        </a:tabLst>
                      </a:pPr>
                      <a:r>
                        <a:rPr lang="es-AR" sz="1400">
                          <a:effectLst/>
                        </a:rPr>
                        <a:t>5</a:t>
                      </a:r>
                      <a:endParaRPr lang="es-CO" sz="14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400">
                          <a:effectLst/>
                        </a:rPr>
                        <a:t>22</a:t>
                      </a:r>
                      <a:endParaRPr lang="es-CO" sz="14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400" dirty="0">
                          <a:effectLst/>
                        </a:rPr>
                        <a:t>21</a:t>
                      </a:r>
                      <a:endParaRPr lang="es-CO" sz="1400" dirty="0">
                        <a:effectLst/>
                        <a:latin typeface="Arial"/>
                        <a:ea typeface="Calibri"/>
                      </a:endParaRPr>
                    </a:p>
                  </a:txBody>
                  <a:tcPr marL="68580" marR="68580" marT="0" marB="0" anchor="b"/>
                </a:tc>
              </a:tr>
            </a:tbl>
          </a:graphicData>
        </a:graphic>
      </p:graphicFrame>
      <p:sp>
        <p:nvSpPr>
          <p:cNvPr id="6" name="5 Rectángulo"/>
          <p:cNvSpPr/>
          <p:nvPr/>
        </p:nvSpPr>
        <p:spPr>
          <a:xfrm>
            <a:off x="5868144" y="2228671"/>
            <a:ext cx="2736304" cy="2262671"/>
          </a:xfrm>
          <a:prstGeom prst="rect">
            <a:avLst/>
          </a:prstGeom>
        </p:spPr>
        <p:txBody>
          <a:bodyPr wrap="square">
            <a:spAutoFit/>
          </a:bodyPr>
          <a:lstStyle/>
          <a:p>
            <a:pPr algn="just">
              <a:lnSpc>
                <a:spcPct val="150000"/>
              </a:lnSpc>
            </a:pPr>
            <a:r>
              <a:rPr lang="es-AR" sz="1600" dirty="0"/>
              <a:t>Como se puede notar la diferencia promedio es de 1 lo que quiere decir que el rango de error del sensor es de ±1°C aproximadamente.</a:t>
            </a:r>
            <a:endParaRPr lang="es-CO" sz="1600" dirty="0"/>
          </a:p>
        </p:txBody>
      </p:sp>
    </p:spTree>
    <p:extLst>
      <p:ext uri="{BB962C8B-B14F-4D97-AF65-F5344CB8AC3E}">
        <p14:creationId xmlns:p14="http://schemas.microsoft.com/office/powerpoint/2010/main" val="345741037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18211" y="836712"/>
            <a:ext cx="8352928" cy="4847994"/>
          </a:xfrm>
          <a:prstGeom prst="rect">
            <a:avLst/>
          </a:prstGeom>
        </p:spPr>
        <p:txBody>
          <a:bodyPr wrap="square">
            <a:spAutoFit/>
          </a:bodyPr>
          <a:lstStyle/>
          <a:p>
            <a:pPr algn="just">
              <a:lnSpc>
                <a:spcPct val="150000"/>
              </a:lnSpc>
            </a:pPr>
            <a:r>
              <a:rPr lang="de-DE" sz="1600" b="1" dirty="0"/>
              <a:t>Verificación y correcciones Sistema Mecánico</a:t>
            </a:r>
            <a:endParaRPr lang="es-CO" sz="1600" b="1" dirty="0"/>
          </a:p>
          <a:p>
            <a:pPr algn="just">
              <a:lnSpc>
                <a:spcPct val="150000"/>
              </a:lnSpc>
            </a:pPr>
            <a:r>
              <a:rPr lang="es-AR" sz="1600" dirty="0"/>
              <a:t>     El sistema mecánico propuesto es el ideal, puesto que no tiene ninguna deformación pronunciada en las piezas.</a:t>
            </a:r>
            <a:endParaRPr lang="es-CO" sz="1600" dirty="0"/>
          </a:p>
          <a:p>
            <a:pPr algn="just">
              <a:lnSpc>
                <a:spcPct val="150000"/>
              </a:lnSpc>
            </a:pPr>
            <a:r>
              <a:rPr lang="es-AR" sz="1600" dirty="0"/>
              <a:t>      El bastidor con los tanques llenos no tiene deformación alguna, lo que comprueba que el diseño es correcto.</a:t>
            </a:r>
            <a:endParaRPr lang="es-CO" sz="1600" dirty="0"/>
          </a:p>
          <a:p>
            <a:pPr algn="just">
              <a:lnSpc>
                <a:spcPct val="150000"/>
              </a:lnSpc>
            </a:pPr>
            <a:r>
              <a:rPr lang="es-AR" sz="1600" dirty="0"/>
              <a:t>     El tanque B o secundario tiene una deflexión mínima al estar sometido a su capacidad máxima; esta deformación está dentro del rango de tolerancia que se presentó en el dimensionamiento de los tanques, mientras que el tanque A o principal no presenta deflexión alguna.</a:t>
            </a:r>
            <a:endParaRPr lang="es-CO" sz="1600" dirty="0"/>
          </a:p>
          <a:p>
            <a:pPr algn="just">
              <a:lnSpc>
                <a:spcPct val="150000"/>
              </a:lnSpc>
            </a:pPr>
            <a:r>
              <a:rPr lang="es-AR" sz="1600" dirty="0"/>
              <a:t>     Para el sistema de tuberías se eligió trabajar con tuberías de ½ pulgada ya que son las más comunes en el mercado, esta elección es correcta ya que los sensores también son estándar a ½ pulgada y solo para el sensor de presión se utiliza un reductor a 3/8 de pulgada.</a:t>
            </a:r>
            <a:endParaRPr lang="es-CO" sz="1600" dirty="0"/>
          </a:p>
        </p:txBody>
      </p:sp>
    </p:spTree>
    <p:extLst>
      <p:ext uri="{BB962C8B-B14F-4D97-AF65-F5344CB8AC3E}">
        <p14:creationId xmlns:p14="http://schemas.microsoft.com/office/powerpoint/2010/main" val="276393485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66463" y="980728"/>
            <a:ext cx="8496944" cy="4478662"/>
          </a:xfrm>
          <a:prstGeom prst="rect">
            <a:avLst/>
          </a:prstGeom>
        </p:spPr>
        <p:txBody>
          <a:bodyPr wrap="square">
            <a:spAutoFit/>
          </a:bodyPr>
          <a:lstStyle/>
          <a:p>
            <a:pPr algn="just">
              <a:lnSpc>
                <a:spcPct val="150000"/>
              </a:lnSpc>
            </a:pPr>
            <a:r>
              <a:rPr lang="de-DE" sz="1600" b="1" dirty="0"/>
              <a:t>Verificación y correcciones del sistema de control</a:t>
            </a:r>
            <a:endParaRPr lang="es-CO" sz="1600" b="1" dirty="0"/>
          </a:p>
          <a:p>
            <a:pPr algn="just">
              <a:lnSpc>
                <a:spcPct val="150000"/>
              </a:lnSpc>
            </a:pPr>
            <a:r>
              <a:rPr lang="es-AR" sz="1600" dirty="0"/>
              <a:t>En el sistema de control se diseñaron los controladores los cuales para los cuatro procesos de regulación se probaron y rediseñaron hasta obtener la mejor respuesta, variando las constantes de los controladores, los tipos de controladores y el tiempo de muestreo.</a:t>
            </a:r>
            <a:endParaRPr lang="es-CO" sz="1600" dirty="0"/>
          </a:p>
          <a:p>
            <a:pPr algn="just">
              <a:lnSpc>
                <a:spcPct val="150000"/>
              </a:lnSpc>
            </a:pPr>
            <a:r>
              <a:rPr lang="es-AR" sz="1600" dirty="0"/>
              <a:t>En el caso del control de nivel se analizó la opción de utilizar un control PID, pero los cambios en el nivel se producen de manera muy lenta por lo que se decide utilizar un control </a:t>
            </a:r>
            <a:r>
              <a:rPr lang="es-AR" sz="1600" dirty="0" err="1"/>
              <a:t>on</a:t>
            </a:r>
            <a:r>
              <a:rPr lang="es-AR" sz="1600" dirty="0"/>
              <a:t>-off, el margen de error para el control es de ±2mm.</a:t>
            </a:r>
            <a:endParaRPr lang="es-CO" sz="1600" dirty="0"/>
          </a:p>
          <a:p>
            <a:pPr algn="just">
              <a:lnSpc>
                <a:spcPct val="150000"/>
              </a:lnSpc>
            </a:pPr>
            <a:r>
              <a:rPr lang="es-AR" sz="1600" dirty="0"/>
              <a:t>Al momento de realizar la toma de datos del sensor de presión tipo diafragma se detectó que los valores del sensor eran erráticos y por tanto dificultaba la obtención del modelo matemático, para solucionar este problema se decide realizar un promedio de 20 valores medidos por cada variación en la presión de la bomba, de esta manera se obtuvieron valores más manejables y se obtuvo el modelo matemático.</a:t>
            </a:r>
            <a:endParaRPr lang="es-CO" sz="1600" dirty="0"/>
          </a:p>
        </p:txBody>
      </p:sp>
    </p:spTree>
    <p:extLst>
      <p:ext uri="{BB962C8B-B14F-4D97-AF65-F5344CB8AC3E}">
        <p14:creationId xmlns:p14="http://schemas.microsoft.com/office/powerpoint/2010/main" val="175769753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27584" y="764704"/>
            <a:ext cx="6696744" cy="369332"/>
          </a:xfrm>
          <a:prstGeom prst="rect">
            <a:avLst/>
          </a:prstGeom>
          <a:noFill/>
        </p:spPr>
        <p:txBody>
          <a:bodyPr wrap="square" rtlCol="0">
            <a:spAutoFit/>
          </a:bodyPr>
          <a:lstStyle/>
          <a:p>
            <a:r>
              <a:rPr lang="es-CO" dirty="0" smtClean="0"/>
              <a:t>Conclusiones:</a:t>
            </a:r>
            <a:endParaRPr lang="es-CO" dirty="0"/>
          </a:p>
        </p:txBody>
      </p:sp>
      <p:sp>
        <p:nvSpPr>
          <p:cNvPr id="5" name="4 Rectángulo"/>
          <p:cNvSpPr/>
          <p:nvPr/>
        </p:nvSpPr>
        <p:spPr>
          <a:xfrm>
            <a:off x="539552" y="1129326"/>
            <a:ext cx="8424936" cy="4893647"/>
          </a:xfrm>
          <a:prstGeom prst="rect">
            <a:avLst/>
          </a:prstGeom>
        </p:spPr>
        <p:txBody>
          <a:bodyPr wrap="square">
            <a:spAutoFit/>
          </a:bodyPr>
          <a:lstStyle/>
          <a:p>
            <a:pPr lvl="0" algn="just">
              <a:lnSpc>
                <a:spcPct val="150000"/>
              </a:lnSpc>
            </a:pPr>
            <a:r>
              <a:rPr lang="de-DE" sz="1600" dirty="0" smtClean="0"/>
              <a:t>1.- El </a:t>
            </a:r>
            <a:r>
              <a:rPr lang="de-DE" sz="1600" dirty="0"/>
              <a:t>proyecto realizado cumple con los objetivos propuestos de diseñar y construir un sistema modular didáctico para regular nivel, caudal, presión y temperatura, mediante la utilización de la tarjeta de control arduino mega 2560.</a:t>
            </a:r>
            <a:endParaRPr lang="es-CO" sz="1600" dirty="0"/>
          </a:p>
          <a:p>
            <a:pPr lvl="0" algn="just">
              <a:lnSpc>
                <a:spcPct val="150000"/>
              </a:lnSpc>
            </a:pPr>
            <a:r>
              <a:rPr lang="de-DE" sz="1600" dirty="0" smtClean="0"/>
              <a:t>2.- El </a:t>
            </a:r>
            <a:r>
              <a:rPr lang="de-DE" sz="1600" dirty="0"/>
              <a:t>sistema diseñado proporciona flexibilidad, ya que se han desarrollado cuatro procesos de regulación, lo que permite la realización de distintas prácticas de laboratorio.</a:t>
            </a:r>
            <a:endParaRPr lang="es-CO" sz="1600" dirty="0"/>
          </a:p>
          <a:p>
            <a:pPr lvl="0" algn="just">
              <a:lnSpc>
                <a:spcPct val="150000"/>
              </a:lnSpc>
            </a:pPr>
            <a:r>
              <a:rPr lang="de-DE" sz="1600" dirty="0" smtClean="0"/>
              <a:t>3.- Se </a:t>
            </a:r>
            <a:r>
              <a:rPr lang="de-DE" sz="1600" dirty="0"/>
              <a:t>diseñó un sistema de tanques acoplados para almacenamiento y tratamiento de líquidos en el cual se optimizó la regulación de las variables.</a:t>
            </a:r>
            <a:endParaRPr lang="es-CO" sz="1600" dirty="0"/>
          </a:p>
          <a:p>
            <a:pPr lvl="0" algn="just">
              <a:lnSpc>
                <a:spcPct val="150000"/>
              </a:lnSpc>
            </a:pPr>
            <a:r>
              <a:rPr lang="de-DE" sz="1600" dirty="0" smtClean="0"/>
              <a:t>4.- Mediante </a:t>
            </a:r>
            <a:r>
              <a:rPr lang="de-DE" sz="1600" dirty="0"/>
              <a:t>el proceso de mejora continua se implementaron controles, realizando diversas pruebas y ensayos que permitieron que estos sean eficientes y eficaces.</a:t>
            </a:r>
            <a:endParaRPr lang="es-CO" sz="1600" dirty="0"/>
          </a:p>
          <a:p>
            <a:pPr lvl="0" algn="just">
              <a:lnSpc>
                <a:spcPct val="150000"/>
              </a:lnSpc>
            </a:pPr>
            <a:r>
              <a:rPr lang="de-DE" sz="1600" dirty="0" smtClean="0"/>
              <a:t>5.- Para </a:t>
            </a:r>
            <a:r>
              <a:rPr lang="de-DE" sz="1600" dirty="0"/>
              <a:t>la visualización y mando de los procesos de regulación se utilizó una pantalla táctil TFT-LCD, la que es controlada por una tarjeta arduino mega 2560, que a su vez se comunica con la tarjeta de control mediante comunicación serial. </a:t>
            </a:r>
            <a:endParaRPr lang="es-CO" sz="1600" dirty="0"/>
          </a:p>
          <a:p>
            <a:pPr lvl="0" algn="just">
              <a:lnSpc>
                <a:spcPct val="150000"/>
              </a:lnSpc>
            </a:pPr>
            <a:endParaRPr lang="es-CO" sz="1600" dirty="0"/>
          </a:p>
        </p:txBody>
      </p:sp>
    </p:spTree>
    <p:extLst>
      <p:ext uri="{BB962C8B-B14F-4D97-AF65-F5344CB8AC3E}">
        <p14:creationId xmlns:p14="http://schemas.microsoft.com/office/powerpoint/2010/main" val="39397784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27584" y="764704"/>
            <a:ext cx="6696744" cy="369332"/>
          </a:xfrm>
          <a:prstGeom prst="rect">
            <a:avLst/>
          </a:prstGeom>
          <a:noFill/>
        </p:spPr>
        <p:txBody>
          <a:bodyPr wrap="square" rtlCol="0">
            <a:spAutoFit/>
          </a:bodyPr>
          <a:lstStyle/>
          <a:p>
            <a:r>
              <a:rPr lang="es-CO" dirty="0" smtClean="0"/>
              <a:t>Conclusiones:</a:t>
            </a:r>
            <a:endParaRPr lang="es-CO" dirty="0"/>
          </a:p>
        </p:txBody>
      </p:sp>
      <p:sp>
        <p:nvSpPr>
          <p:cNvPr id="5" name="4 Rectángulo"/>
          <p:cNvSpPr/>
          <p:nvPr/>
        </p:nvSpPr>
        <p:spPr>
          <a:xfrm>
            <a:off x="539552" y="1129326"/>
            <a:ext cx="8424936" cy="3046988"/>
          </a:xfrm>
          <a:prstGeom prst="rect">
            <a:avLst/>
          </a:prstGeom>
        </p:spPr>
        <p:txBody>
          <a:bodyPr wrap="square">
            <a:spAutoFit/>
          </a:bodyPr>
          <a:lstStyle/>
          <a:p>
            <a:pPr lvl="0" algn="just">
              <a:lnSpc>
                <a:spcPct val="150000"/>
              </a:lnSpc>
            </a:pPr>
            <a:r>
              <a:rPr lang="de-DE" sz="1600" dirty="0" smtClean="0"/>
              <a:t>6.- Los </a:t>
            </a:r>
            <a:r>
              <a:rPr lang="de-DE" sz="1600" dirty="0"/>
              <a:t>instrumentos seleccionados cumplen con los requerimientos de diseño para el sistema modular didáctico, ya que permiten al ususario manejar las variables de regulación en rangos apropiados para prácticas de laboratorio.</a:t>
            </a:r>
            <a:endParaRPr lang="es-CO" sz="1600" dirty="0"/>
          </a:p>
          <a:p>
            <a:pPr lvl="0" algn="just">
              <a:lnSpc>
                <a:spcPct val="150000"/>
              </a:lnSpc>
            </a:pPr>
            <a:r>
              <a:rPr lang="de-DE" sz="1600" dirty="0" smtClean="0"/>
              <a:t>7.- Para </a:t>
            </a:r>
            <a:r>
              <a:rPr lang="de-DE" sz="1600" dirty="0"/>
              <a:t>garantizar la seguridad del usuario y del equipo se seleccionaron fuentes encapsuladas de voltajes fijos con sus debidas protecciones, además se separó físicamente el arreglo de las fuentes de poder y los circuitos electrónicos.</a:t>
            </a:r>
            <a:endParaRPr lang="es-CO" sz="1600" dirty="0"/>
          </a:p>
          <a:p>
            <a:pPr lvl="0" algn="just">
              <a:lnSpc>
                <a:spcPct val="150000"/>
              </a:lnSpc>
            </a:pPr>
            <a:r>
              <a:rPr lang="de-DE" sz="1600" dirty="0" smtClean="0"/>
              <a:t>8.- Los </a:t>
            </a:r>
            <a:r>
              <a:rPr lang="de-DE" sz="1600" dirty="0"/>
              <a:t>circuitos electrónicos diseñados garantizan la eficiencia en el proceso, además permiten comprobar  el funcionamiento o si existen fallos de una manera rápida y sencilla.</a:t>
            </a:r>
            <a:endParaRPr lang="es-CO" sz="1600" dirty="0"/>
          </a:p>
        </p:txBody>
      </p:sp>
    </p:spTree>
    <p:extLst>
      <p:ext uri="{BB962C8B-B14F-4D97-AF65-F5344CB8AC3E}">
        <p14:creationId xmlns:p14="http://schemas.microsoft.com/office/powerpoint/2010/main" val="23784786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Rectángulo"/>
          <p:cNvSpPr>
            <a:spLocks noGrp="1"/>
          </p:cNvSpPr>
          <p:nvPr>
            <p:ph idx="1"/>
          </p:nvPr>
        </p:nvSpPr>
        <p:spPr>
          <a:xfrm>
            <a:off x="457200" y="1600200"/>
            <a:ext cx="8229600" cy="3170099"/>
          </a:xfrm>
          <a:prstGeom prst="rect">
            <a:avLst/>
          </a:prstGeom>
        </p:spPr>
        <p:txBody>
          <a:bodyPr wrap="square">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lvl="0" indent="0">
              <a:buNone/>
            </a:pPr>
            <a:r>
              <a:rPr lang="de-DE" sz="1600" dirty="0">
                <a:solidFill>
                  <a:srgbClr val="000000"/>
                </a:solidFill>
              </a:rPr>
              <a:t>9</a:t>
            </a:r>
            <a:r>
              <a:rPr lang="de-DE" sz="1600" dirty="0" smtClean="0">
                <a:solidFill>
                  <a:srgbClr val="000000"/>
                </a:solidFill>
              </a:rPr>
              <a:t>.-</a:t>
            </a:r>
            <a:r>
              <a:rPr lang="de-DE" sz="1600" dirty="0"/>
              <a:t>Se comprobó que la utilización de una bomba dc con control PWM, sustituye el uso del sistema bomba y electroválvula proporcional, con resultados eficientes y a un menor costo</a:t>
            </a:r>
            <a:r>
              <a:rPr lang="de-DE" sz="1600" dirty="0" smtClean="0"/>
              <a:t>.</a:t>
            </a:r>
          </a:p>
          <a:p>
            <a:pPr marL="0" lvl="0" indent="0">
              <a:buNone/>
            </a:pPr>
            <a:endParaRPr lang="es-EC" sz="1600" dirty="0"/>
          </a:p>
          <a:p>
            <a:pPr marL="0" lvl="0" indent="0">
              <a:buNone/>
            </a:pPr>
            <a:r>
              <a:rPr lang="de-DE" sz="1600" dirty="0" smtClean="0"/>
              <a:t>10.-El </a:t>
            </a:r>
            <a:r>
              <a:rPr lang="de-DE" sz="1600" dirty="0"/>
              <a:t>uso de una bomba dc con control PWM a nivel industrial se limita por el alto costo comparada con el uso de una bomba ac regulada por un variador de frecuencia.</a:t>
            </a:r>
            <a:endParaRPr lang="es-EC" sz="1600" dirty="0"/>
          </a:p>
          <a:p>
            <a:pPr marL="0" lvl="0" indent="0">
              <a:buNone/>
            </a:pPr>
            <a:endParaRPr lang="de-DE" sz="1600" dirty="0" smtClean="0"/>
          </a:p>
          <a:p>
            <a:pPr marL="0" lvl="0" indent="0">
              <a:buNone/>
            </a:pPr>
            <a:r>
              <a:rPr lang="de-DE" sz="1600" dirty="0" smtClean="0"/>
              <a:t>11.-Para </a:t>
            </a:r>
            <a:r>
              <a:rPr lang="de-DE" sz="1600" dirty="0"/>
              <a:t>la medición de temperatura en rangos moderados como el del sistema modular didáctico es preferible utilizar un sensor tipo PT100 en lugar de una termocupla, ya que la señal de salida es prácticamente lineal, facilitando el diseño del circuito de acondicionamiento.</a:t>
            </a:r>
            <a:endParaRPr lang="es-EC" sz="1600" dirty="0"/>
          </a:p>
          <a:p>
            <a:pPr marL="0" indent="0" algn="just">
              <a:lnSpc>
                <a:spcPct val="150000"/>
              </a:lnSpc>
              <a:buNone/>
            </a:pPr>
            <a:r>
              <a:rPr lang="de-DE" sz="1600" dirty="0" smtClean="0">
                <a:solidFill>
                  <a:srgbClr val="000000"/>
                </a:solidFill>
              </a:rPr>
              <a:t>.</a:t>
            </a:r>
            <a:endParaRPr lang="es-CO" sz="1600" dirty="0">
              <a:solidFill>
                <a:srgbClr val="000000"/>
              </a:solidFill>
            </a:endParaRPr>
          </a:p>
        </p:txBody>
      </p:sp>
      <p:sp>
        <p:nvSpPr>
          <p:cNvPr id="5" name="4 CuadroTexto"/>
          <p:cNvSpPr txBox="1"/>
          <p:nvPr/>
        </p:nvSpPr>
        <p:spPr>
          <a:xfrm>
            <a:off x="827584" y="764704"/>
            <a:ext cx="6696744" cy="369332"/>
          </a:xfrm>
          <a:prstGeom prst="rect">
            <a:avLst/>
          </a:prstGeom>
          <a:noFill/>
        </p:spPr>
        <p:txBody>
          <a:bodyPr wrap="square" rtlCol="0">
            <a:spAutoFit/>
          </a:bodyPr>
          <a:lstStyle/>
          <a:p>
            <a:r>
              <a:rPr lang="es-CO" dirty="0" smtClean="0"/>
              <a:t>Conclusiones:</a:t>
            </a:r>
            <a:endParaRPr lang="es-CO" dirty="0"/>
          </a:p>
        </p:txBody>
      </p:sp>
    </p:spTree>
    <p:extLst>
      <p:ext uri="{BB962C8B-B14F-4D97-AF65-F5344CB8AC3E}">
        <p14:creationId xmlns:p14="http://schemas.microsoft.com/office/powerpoint/2010/main" val="69400035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7584" y="764704"/>
            <a:ext cx="6696744" cy="369332"/>
          </a:xfrm>
          <a:prstGeom prst="rect">
            <a:avLst/>
          </a:prstGeom>
          <a:noFill/>
        </p:spPr>
        <p:txBody>
          <a:bodyPr wrap="square" rtlCol="0">
            <a:spAutoFit/>
          </a:bodyPr>
          <a:lstStyle/>
          <a:p>
            <a:r>
              <a:rPr lang="es-CO" dirty="0" smtClean="0"/>
              <a:t>Recomendaciones:</a:t>
            </a:r>
            <a:endParaRPr lang="es-CO" dirty="0"/>
          </a:p>
        </p:txBody>
      </p:sp>
      <p:sp>
        <p:nvSpPr>
          <p:cNvPr id="3" name="2 Rectángulo"/>
          <p:cNvSpPr/>
          <p:nvPr/>
        </p:nvSpPr>
        <p:spPr>
          <a:xfrm>
            <a:off x="395536" y="1556792"/>
            <a:ext cx="8352928" cy="3416320"/>
          </a:xfrm>
          <a:prstGeom prst="rect">
            <a:avLst/>
          </a:prstGeom>
        </p:spPr>
        <p:txBody>
          <a:bodyPr wrap="square">
            <a:spAutoFit/>
          </a:bodyPr>
          <a:lstStyle/>
          <a:p>
            <a:pPr lvl="0" algn="just">
              <a:lnSpc>
                <a:spcPct val="150000"/>
              </a:lnSpc>
            </a:pPr>
            <a:r>
              <a:rPr lang="de-DE" sz="1600" dirty="0" smtClean="0"/>
              <a:t>1.- Seguir </a:t>
            </a:r>
            <a:r>
              <a:rPr lang="de-DE" sz="1600" dirty="0"/>
              <a:t>el procedimiento descrito el el manual de usuario y mantenimiento con el din de garantizar la seguridad del operario y el funcionamiento idone del equipo.</a:t>
            </a:r>
            <a:endParaRPr lang="es-CO" sz="1600" dirty="0"/>
          </a:p>
          <a:p>
            <a:pPr lvl="0" algn="just">
              <a:lnSpc>
                <a:spcPct val="150000"/>
              </a:lnSpc>
            </a:pPr>
            <a:r>
              <a:rPr lang="de-DE" sz="1600" dirty="0" smtClean="0"/>
              <a:t>2.- Para </a:t>
            </a:r>
            <a:r>
              <a:rPr lang="de-DE" sz="1600" dirty="0"/>
              <a:t>evitar daños en el equipo se debe vigilar que los niveles de agua en el tanque de almacenamiento y en el tanque de control, no estén por debajo del límite de las bombas.</a:t>
            </a:r>
            <a:endParaRPr lang="es-CO" sz="1600" dirty="0"/>
          </a:p>
          <a:p>
            <a:pPr lvl="0" algn="just">
              <a:lnSpc>
                <a:spcPct val="150000"/>
              </a:lnSpc>
            </a:pPr>
            <a:r>
              <a:rPr lang="de-DE" sz="1600" dirty="0" smtClean="0"/>
              <a:t>3.- Se </a:t>
            </a:r>
            <a:r>
              <a:rPr lang="de-DE" sz="1600" dirty="0"/>
              <a:t>puede mejorar el sistema ubicando sensores de nivel mínimo y máximo en el tanque de almacenamiento para asegurar que la bomba puede trabajar sin sufrir averías.</a:t>
            </a:r>
            <a:endParaRPr lang="es-CO" sz="1600" dirty="0"/>
          </a:p>
          <a:p>
            <a:pPr lvl="0" algn="just">
              <a:lnSpc>
                <a:spcPct val="150000"/>
              </a:lnSpc>
            </a:pPr>
            <a:r>
              <a:rPr lang="de-DE" sz="1600" dirty="0" smtClean="0"/>
              <a:t>4.- Para </a:t>
            </a:r>
            <a:r>
              <a:rPr lang="de-DE" sz="1600" dirty="0"/>
              <a:t>garantizar el funcionamiento correcto y el tiempo de vida del sistema modular se recomienda al laboratorio implementar la realización de las prácticas dentro de la curricula académica con la debida vigilancia de un tutor.</a:t>
            </a:r>
            <a:endParaRPr lang="es-CO" sz="1600" dirty="0"/>
          </a:p>
        </p:txBody>
      </p:sp>
    </p:spTree>
    <p:extLst>
      <p:ext uri="{BB962C8B-B14F-4D97-AF65-F5344CB8AC3E}">
        <p14:creationId xmlns:p14="http://schemas.microsoft.com/office/powerpoint/2010/main" val="3795164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rotWithShape="1">
          <a:blip r:embed="rId2">
            <a:extLst>
              <a:ext uri="{28A0092B-C50C-407E-A947-70E740481C1C}">
                <a14:useLocalDpi xmlns:a14="http://schemas.microsoft.com/office/drawing/2010/main" val="0"/>
              </a:ext>
            </a:extLst>
          </a:blip>
          <a:srcRect l="2635" t="16698" r="29898" b="34334"/>
          <a:stretch/>
        </p:blipFill>
        <p:spPr bwMode="auto">
          <a:xfrm>
            <a:off x="654922" y="2924944"/>
            <a:ext cx="3557038" cy="3051462"/>
          </a:xfrm>
          <a:prstGeom prst="rect">
            <a:avLst/>
          </a:prstGeom>
          <a:ln>
            <a:noFill/>
          </a:ln>
          <a:extLst>
            <a:ext uri="{53640926-AAD7-44D8-BBD7-CCE9431645EC}">
              <a14:shadowObscured xmlns:a14="http://schemas.microsoft.com/office/drawing/2010/main"/>
            </a:ext>
          </a:extLst>
        </p:spPr>
      </p:pic>
      <p:pic>
        <p:nvPicPr>
          <p:cNvPr id="7" name="6 Imagen" descr="http://www.viaindustrial.com.ec/imagenes/PRESION_VACIO/15700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2745" y="1218891"/>
            <a:ext cx="1306385" cy="1705061"/>
          </a:xfrm>
          <a:prstGeom prst="rect">
            <a:avLst/>
          </a:prstGeom>
          <a:noFill/>
          <a:ln>
            <a:noFill/>
          </a:ln>
        </p:spPr>
      </p:pic>
      <p:sp>
        <p:nvSpPr>
          <p:cNvPr id="14" name="13 Rectángulo"/>
          <p:cNvSpPr/>
          <p:nvPr/>
        </p:nvSpPr>
        <p:spPr>
          <a:xfrm>
            <a:off x="4432820" y="162660"/>
            <a:ext cx="4572000" cy="400110"/>
          </a:xfrm>
          <a:prstGeom prst="rect">
            <a:avLst/>
          </a:prstGeom>
        </p:spPr>
        <p:txBody>
          <a:bodyPr>
            <a:spAutoFit/>
          </a:bodyPr>
          <a:lstStyle/>
          <a:p>
            <a:pPr lvl="0" algn="r"/>
            <a:r>
              <a:rPr lang="es-EC" sz="2000" b="1" dirty="0"/>
              <a:t>Medir </a:t>
            </a:r>
            <a:r>
              <a:rPr lang="es-EC" sz="2000" b="1" dirty="0" smtClean="0"/>
              <a:t>Presión</a:t>
            </a:r>
            <a:r>
              <a:rPr lang="es-EC" dirty="0" smtClean="0"/>
              <a:t>:</a:t>
            </a:r>
            <a:endParaRPr lang="es-CO" dirty="0"/>
          </a:p>
        </p:txBody>
      </p:sp>
      <p:sp>
        <p:nvSpPr>
          <p:cNvPr id="20" name="19 Rectángulo"/>
          <p:cNvSpPr/>
          <p:nvPr/>
        </p:nvSpPr>
        <p:spPr>
          <a:xfrm>
            <a:off x="897662" y="818325"/>
            <a:ext cx="2634054" cy="369332"/>
          </a:xfrm>
          <a:prstGeom prst="rect">
            <a:avLst/>
          </a:prstGeom>
        </p:spPr>
        <p:txBody>
          <a:bodyPr wrap="none">
            <a:spAutoFit/>
          </a:bodyPr>
          <a:lstStyle/>
          <a:p>
            <a:pPr lvl="0"/>
            <a:r>
              <a:rPr lang="es-EC" dirty="0" smtClean="0"/>
              <a:t>Alterativa </a:t>
            </a:r>
            <a:r>
              <a:rPr lang="es-EC" dirty="0"/>
              <a:t>1</a:t>
            </a:r>
            <a:r>
              <a:rPr lang="es-EC" dirty="0" smtClean="0"/>
              <a:t>: Presostato </a:t>
            </a:r>
            <a:endParaRPr lang="es-CO" dirty="0"/>
          </a:p>
        </p:txBody>
      </p:sp>
      <p:pic>
        <p:nvPicPr>
          <p:cNvPr id="22" name="21 Imagen"/>
          <p:cNvPicPr/>
          <p:nvPr/>
        </p:nvPicPr>
        <p:blipFill rotWithShape="1">
          <a:blip r:embed="rId4"/>
          <a:srcRect l="86570" t="57673" r="3496" b="24897"/>
          <a:stretch/>
        </p:blipFill>
        <p:spPr bwMode="auto">
          <a:xfrm>
            <a:off x="4788024" y="1412776"/>
            <a:ext cx="3648075" cy="1800225"/>
          </a:xfrm>
          <a:prstGeom prst="rect">
            <a:avLst/>
          </a:prstGeom>
          <a:ln>
            <a:noFill/>
          </a:ln>
          <a:extLst>
            <a:ext uri="{53640926-AAD7-44D8-BBD7-CCE9431645EC}">
              <a14:shadowObscured xmlns:a14="http://schemas.microsoft.com/office/drawing/2010/main"/>
            </a:ext>
          </a:extLst>
        </p:spPr>
      </p:pic>
      <p:graphicFrame>
        <p:nvGraphicFramePr>
          <p:cNvPr id="23" name="22 Tabla"/>
          <p:cNvGraphicFramePr>
            <a:graphicFrameLocks noGrp="1"/>
          </p:cNvGraphicFramePr>
          <p:nvPr>
            <p:extLst>
              <p:ext uri="{D42A27DB-BD31-4B8C-83A1-F6EECF244321}">
                <p14:modId xmlns:p14="http://schemas.microsoft.com/office/powerpoint/2010/main" val="880770551"/>
              </p:ext>
            </p:extLst>
          </p:nvPr>
        </p:nvGraphicFramePr>
        <p:xfrm>
          <a:off x="4860032" y="3523575"/>
          <a:ext cx="3744416" cy="1600300"/>
        </p:xfrm>
        <a:graphic>
          <a:graphicData uri="http://schemas.openxmlformats.org/drawingml/2006/table">
            <a:tbl>
              <a:tblPr firstRow="1" firstCol="1" bandRow="1">
                <a:tableStyleId>{5940675A-B579-460E-94D1-54222C63F5DA}</a:tableStyleId>
              </a:tblPr>
              <a:tblGrid>
                <a:gridCol w="1785359"/>
                <a:gridCol w="1959057"/>
              </a:tblGrid>
              <a:tr h="509431">
                <a:tc>
                  <a:txBody>
                    <a:bodyPr/>
                    <a:lstStyle/>
                    <a:p>
                      <a:pPr>
                        <a:spcAft>
                          <a:spcPts val="0"/>
                        </a:spcAft>
                      </a:pPr>
                      <a:r>
                        <a:rPr lang="de-DE" sz="1600" dirty="0">
                          <a:effectLst/>
                        </a:rPr>
                        <a:t>Model Number:</a:t>
                      </a:r>
                      <a:endParaRPr lang="es-CO" sz="1600" dirty="0">
                        <a:effectLst/>
                        <a:latin typeface="Times New Roman"/>
                        <a:ea typeface="Times New Roman"/>
                        <a:cs typeface="Times New Roman"/>
                      </a:endParaRPr>
                    </a:p>
                  </a:txBody>
                  <a:tcPr marL="68580" marR="68580" marT="0" marB="0"/>
                </a:tc>
                <a:tc>
                  <a:txBody>
                    <a:bodyPr/>
                    <a:lstStyle/>
                    <a:p>
                      <a:pPr>
                        <a:spcAft>
                          <a:spcPts val="0"/>
                        </a:spcAft>
                      </a:pPr>
                      <a:r>
                        <a:rPr lang="de-DE" sz="1600">
                          <a:effectLst/>
                        </a:rPr>
                        <a:t>PCA2-B4VG</a:t>
                      </a:r>
                      <a:endParaRPr lang="es-CO" sz="1600">
                        <a:effectLst/>
                        <a:latin typeface="Times New Roman"/>
                        <a:ea typeface="Times New Roman"/>
                        <a:cs typeface="Times New Roman"/>
                      </a:endParaRPr>
                    </a:p>
                  </a:txBody>
                  <a:tcPr marL="68580" marR="68580" marT="0" marB="0"/>
                </a:tc>
              </a:tr>
              <a:tr h="254715">
                <a:tc>
                  <a:txBody>
                    <a:bodyPr/>
                    <a:lstStyle/>
                    <a:p>
                      <a:pPr>
                        <a:spcAft>
                          <a:spcPts val="0"/>
                        </a:spcAft>
                      </a:pPr>
                      <a:r>
                        <a:rPr lang="de-DE" sz="1600" dirty="0">
                          <a:effectLst/>
                        </a:rPr>
                        <a:t>Brand Name:</a:t>
                      </a:r>
                      <a:endParaRPr lang="es-CO" sz="1600" dirty="0">
                        <a:effectLst/>
                        <a:latin typeface="Times New Roman"/>
                        <a:ea typeface="Times New Roman"/>
                        <a:cs typeface="Times New Roman"/>
                      </a:endParaRPr>
                    </a:p>
                  </a:txBody>
                  <a:tcPr marL="68580" marR="68580" marT="0" marB="0"/>
                </a:tc>
                <a:tc>
                  <a:txBody>
                    <a:bodyPr/>
                    <a:lstStyle/>
                    <a:p>
                      <a:pPr>
                        <a:spcAft>
                          <a:spcPts val="0"/>
                        </a:spcAft>
                      </a:pPr>
                      <a:r>
                        <a:rPr lang="de-DE" sz="1600">
                          <a:effectLst/>
                        </a:rPr>
                        <a:t>FORUN</a:t>
                      </a:r>
                      <a:endParaRPr lang="es-CO" sz="1600">
                        <a:effectLst/>
                        <a:latin typeface="Times New Roman"/>
                        <a:ea typeface="Times New Roman"/>
                        <a:cs typeface="Times New Roman"/>
                      </a:endParaRPr>
                    </a:p>
                  </a:txBody>
                  <a:tcPr marL="68580" marR="68580" marT="0" marB="0"/>
                </a:tc>
              </a:tr>
              <a:tr h="254715">
                <a:tc>
                  <a:txBody>
                    <a:bodyPr/>
                    <a:lstStyle/>
                    <a:p>
                      <a:pPr>
                        <a:spcAft>
                          <a:spcPts val="0"/>
                        </a:spcAft>
                      </a:pPr>
                      <a:r>
                        <a:rPr lang="de-DE" sz="1600" dirty="0">
                          <a:effectLst/>
                        </a:rPr>
                        <a:t>Material</a:t>
                      </a:r>
                      <a:endParaRPr lang="es-CO" sz="1600" dirty="0">
                        <a:effectLst/>
                        <a:latin typeface="Times New Roman"/>
                        <a:ea typeface="Times New Roman"/>
                        <a:cs typeface="Times New Roman"/>
                      </a:endParaRPr>
                    </a:p>
                  </a:txBody>
                  <a:tcPr marL="68580" marR="68580" marT="0" marB="0"/>
                </a:tc>
                <a:tc>
                  <a:txBody>
                    <a:bodyPr/>
                    <a:lstStyle/>
                    <a:p>
                      <a:pPr>
                        <a:spcAft>
                          <a:spcPts val="0"/>
                        </a:spcAft>
                      </a:pPr>
                      <a:r>
                        <a:rPr lang="de-DE" sz="1600">
                          <a:effectLst/>
                        </a:rPr>
                        <a:t>Polymer</a:t>
                      </a:r>
                      <a:endParaRPr lang="es-CO" sz="1600">
                        <a:effectLst/>
                        <a:latin typeface="Times New Roman"/>
                        <a:ea typeface="Times New Roman"/>
                        <a:cs typeface="Times New Roman"/>
                      </a:endParaRPr>
                    </a:p>
                  </a:txBody>
                  <a:tcPr marL="68580" marR="68580" marT="0" marB="0"/>
                </a:tc>
              </a:tr>
              <a:tr h="326724">
                <a:tc>
                  <a:txBody>
                    <a:bodyPr/>
                    <a:lstStyle/>
                    <a:p>
                      <a:pPr>
                        <a:spcAft>
                          <a:spcPts val="0"/>
                        </a:spcAft>
                      </a:pPr>
                      <a:r>
                        <a:rPr lang="de-DE" sz="1600" dirty="0">
                          <a:effectLst/>
                        </a:rPr>
                        <a:t>Output</a:t>
                      </a:r>
                      <a:endParaRPr lang="es-CO" sz="1600" dirty="0">
                        <a:effectLst/>
                        <a:latin typeface="Times New Roman"/>
                        <a:ea typeface="Times New Roman"/>
                        <a:cs typeface="Times New Roman"/>
                      </a:endParaRPr>
                    </a:p>
                  </a:txBody>
                  <a:tcPr marL="68580" marR="68580" marT="0" marB="0"/>
                </a:tc>
                <a:tc>
                  <a:txBody>
                    <a:bodyPr/>
                    <a:lstStyle/>
                    <a:p>
                      <a:pPr>
                        <a:spcAft>
                          <a:spcPts val="0"/>
                        </a:spcAft>
                      </a:pPr>
                      <a:r>
                        <a:rPr lang="de-DE" sz="1600" dirty="0">
                          <a:effectLst/>
                        </a:rPr>
                        <a:t>Pressure sensor</a:t>
                      </a:r>
                      <a:endParaRPr lang="es-CO" sz="1600" dirty="0">
                        <a:effectLst/>
                        <a:latin typeface="Times New Roman"/>
                        <a:ea typeface="Times New Roman"/>
                        <a:cs typeface="Times New Roman"/>
                      </a:endParaRPr>
                    </a:p>
                  </a:txBody>
                  <a:tcPr marL="68580" marR="68580" marT="0" marB="0"/>
                </a:tc>
              </a:tr>
              <a:tr h="254715">
                <a:tc>
                  <a:txBody>
                    <a:bodyPr/>
                    <a:lstStyle/>
                    <a:p>
                      <a:pPr marL="0" algn="l" defTabSz="914400" rtl="0" eaLnBrk="1" latinLnBrk="0" hangingPunct="1">
                        <a:spcAft>
                          <a:spcPts val="0"/>
                        </a:spcAft>
                      </a:pPr>
                      <a:r>
                        <a:rPr lang="es-CO" sz="1600" kern="1200" dirty="0" smtClean="0">
                          <a:solidFill>
                            <a:schemeClr val="tx1"/>
                          </a:solidFill>
                          <a:effectLst/>
                          <a:latin typeface="+mn-lt"/>
                          <a:ea typeface="+mn-ea"/>
                          <a:cs typeface="+mn-cs"/>
                        </a:rPr>
                        <a:t>Input</a:t>
                      </a:r>
                      <a:endParaRPr lang="es-CO" sz="160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spcAft>
                          <a:spcPts val="0"/>
                        </a:spcAft>
                      </a:pPr>
                      <a:r>
                        <a:rPr lang="es-CO" sz="1600" kern="1200" dirty="0" smtClean="0">
                          <a:solidFill>
                            <a:schemeClr val="tx1"/>
                          </a:solidFill>
                          <a:effectLst/>
                          <a:latin typeface="+mn-lt"/>
                          <a:ea typeface="+mn-ea"/>
                          <a:cs typeface="+mn-cs"/>
                        </a:rPr>
                        <a:t>5VDC</a:t>
                      </a:r>
                      <a:endParaRPr lang="es-CO" sz="1600" kern="1200" dirty="0">
                        <a:solidFill>
                          <a:schemeClr val="tx1"/>
                        </a:solidFill>
                        <a:effectLst/>
                        <a:latin typeface="+mn-lt"/>
                        <a:ea typeface="+mn-ea"/>
                        <a:cs typeface="+mn-cs"/>
                      </a:endParaRPr>
                    </a:p>
                  </a:txBody>
                  <a:tcPr marL="68580" marR="68580" marT="0" marB="0"/>
                </a:tc>
              </a:tr>
            </a:tbl>
          </a:graphicData>
        </a:graphic>
      </p:graphicFrame>
      <p:sp>
        <p:nvSpPr>
          <p:cNvPr id="24" name="23 Rectángulo"/>
          <p:cNvSpPr/>
          <p:nvPr/>
        </p:nvSpPr>
        <p:spPr>
          <a:xfrm>
            <a:off x="4932040" y="818325"/>
            <a:ext cx="3749744" cy="369332"/>
          </a:xfrm>
          <a:prstGeom prst="rect">
            <a:avLst/>
          </a:prstGeom>
        </p:spPr>
        <p:txBody>
          <a:bodyPr wrap="none">
            <a:spAutoFit/>
          </a:bodyPr>
          <a:lstStyle/>
          <a:p>
            <a:pPr lvl="0"/>
            <a:r>
              <a:rPr lang="es-EC" dirty="0" smtClean="0"/>
              <a:t>Alterativa 2: Medidor de Diafragma</a:t>
            </a:r>
            <a:endParaRPr lang="es-CO" dirty="0"/>
          </a:p>
        </p:txBody>
      </p:sp>
    </p:spTree>
    <p:extLst>
      <p:ext uri="{BB962C8B-B14F-4D97-AF65-F5344CB8AC3E}">
        <p14:creationId xmlns:p14="http://schemas.microsoft.com/office/powerpoint/2010/main" val="2359800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4450704" y="196940"/>
            <a:ext cx="4572000" cy="400110"/>
          </a:xfrm>
          <a:prstGeom prst="rect">
            <a:avLst/>
          </a:prstGeom>
        </p:spPr>
        <p:txBody>
          <a:bodyPr>
            <a:spAutoFit/>
          </a:bodyPr>
          <a:lstStyle/>
          <a:p>
            <a:pPr lvl="0" algn="r"/>
            <a:r>
              <a:rPr lang="es-EC" sz="2000" b="1" dirty="0"/>
              <a:t>Medir </a:t>
            </a:r>
            <a:r>
              <a:rPr lang="es-EC" sz="2000" b="1" dirty="0" smtClean="0"/>
              <a:t>Caudal</a:t>
            </a:r>
            <a:endParaRPr lang="es-CO" dirty="0"/>
          </a:p>
        </p:txBody>
      </p:sp>
      <p:sp>
        <p:nvSpPr>
          <p:cNvPr id="20" name="19 Rectángulo"/>
          <p:cNvSpPr/>
          <p:nvPr/>
        </p:nvSpPr>
        <p:spPr>
          <a:xfrm>
            <a:off x="5528648" y="846228"/>
            <a:ext cx="2416111" cy="369332"/>
          </a:xfrm>
          <a:prstGeom prst="rect">
            <a:avLst/>
          </a:prstGeom>
        </p:spPr>
        <p:txBody>
          <a:bodyPr wrap="none">
            <a:spAutoFit/>
          </a:bodyPr>
          <a:lstStyle/>
          <a:p>
            <a:pPr lvl="0"/>
            <a:r>
              <a:rPr lang="es-EC" dirty="0" smtClean="0"/>
              <a:t>Alterativa </a:t>
            </a:r>
            <a:r>
              <a:rPr lang="es-EC" dirty="0"/>
              <a:t>2</a:t>
            </a:r>
            <a:r>
              <a:rPr lang="es-EC" dirty="0" smtClean="0"/>
              <a:t>: Turbinas </a:t>
            </a:r>
            <a:endParaRPr lang="es-CO" dirty="0"/>
          </a:p>
        </p:txBody>
      </p:sp>
      <p:sp>
        <p:nvSpPr>
          <p:cNvPr id="24" name="23 Rectángulo"/>
          <p:cNvSpPr/>
          <p:nvPr/>
        </p:nvSpPr>
        <p:spPr>
          <a:xfrm>
            <a:off x="1357710" y="821256"/>
            <a:ext cx="2621230" cy="369332"/>
          </a:xfrm>
          <a:prstGeom prst="rect">
            <a:avLst/>
          </a:prstGeom>
        </p:spPr>
        <p:txBody>
          <a:bodyPr wrap="none">
            <a:spAutoFit/>
          </a:bodyPr>
          <a:lstStyle/>
          <a:p>
            <a:pPr lvl="0"/>
            <a:r>
              <a:rPr lang="es-EC" dirty="0" smtClean="0"/>
              <a:t>Alterativa 1: Ultrasónico</a:t>
            </a:r>
            <a:endParaRPr lang="es-CO" dirty="0"/>
          </a:p>
        </p:txBody>
      </p:sp>
      <p:pic>
        <p:nvPicPr>
          <p:cNvPr id="9" name="8 Imagen" descr="http://1.bp.blogspot.com/_ZIVcDRsRJWA/Sgn9x2zGG7I/AAAAAAAAAIY/GItGSeEbwB8/s400/fghfdlhjlfjhfjhlfjhlfjhlfjh.bmp"/>
          <p:cNvPicPr/>
          <p:nvPr/>
        </p:nvPicPr>
        <p:blipFill rotWithShape="1">
          <a:blip r:embed="rId2">
            <a:extLst>
              <a:ext uri="{28A0092B-C50C-407E-A947-70E740481C1C}">
                <a14:useLocalDpi xmlns:a14="http://schemas.microsoft.com/office/drawing/2010/main" val="0"/>
              </a:ext>
            </a:extLst>
          </a:blip>
          <a:srcRect t="5041" r="4357" b="9251"/>
          <a:stretch/>
        </p:blipFill>
        <p:spPr bwMode="auto">
          <a:xfrm>
            <a:off x="5139996" y="1631081"/>
            <a:ext cx="3193415" cy="1623695"/>
          </a:xfrm>
          <a:prstGeom prst="rect">
            <a:avLst/>
          </a:prstGeom>
          <a:noFill/>
          <a:ln>
            <a:noFill/>
          </a:ln>
          <a:extLst>
            <a:ext uri="{53640926-AAD7-44D8-BBD7-CCE9431645EC}">
              <a14:shadowObscured xmlns:a14="http://schemas.microsoft.com/office/drawing/2010/main"/>
            </a:ext>
          </a:extLst>
        </p:spPr>
      </p:pic>
      <p:graphicFrame>
        <p:nvGraphicFramePr>
          <p:cNvPr id="2" name="1 Tabla"/>
          <p:cNvGraphicFramePr>
            <a:graphicFrameLocks noGrp="1"/>
          </p:cNvGraphicFramePr>
          <p:nvPr>
            <p:extLst>
              <p:ext uri="{D42A27DB-BD31-4B8C-83A1-F6EECF244321}">
                <p14:modId xmlns:p14="http://schemas.microsoft.com/office/powerpoint/2010/main" val="1684666380"/>
              </p:ext>
            </p:extLst>
          </p:nvPr>
        </p:nvGraphicFramePr>
        <p:xfrm>
          <a:off x="5139996" y="3645024"/>
          <a:ext cx="3218815" cy="1463040"/>
        </p:xfrm>
        <a:graphic>
          <a:graphicData uri="http://schemas.openxmlformats.org/drawingml/2006/table">
            <a:tbl>
              <a:tblPr firstRow="1" firstCol="1" bandRow="1">
                <a:tableStyleId>{5940675A-B579-460E-94D1-54222C63F5DA}</a:tableStyleId>
              </a:tblPr>
              <a:tblGrid>
                <a:gridCol w="1688465"/>
                <a:gridCol w="1530350"/>
              </a:tblGrid>
              <a:tr h="37728">
                <a:tc>
                  <a:txBody>
                    <a:bodyPr/>
                    <a:lstStyle/>
                    <a:p>
                      <a:pPr algn="ctr">
                        <a:spcAft>
                          <a:spcPts val="0"/>
                        </a:spcAft>
                      </a:pPr>
                      <a:r>
                        <a:rPr lang="de-DE" sz="1600" dirty="0">
                          <a:effectLst/>
                        </a:rPr>
                        <a:t>Measures flow rates</a:t>
                      </a:r>
                      <a:endParaRPr lang="es-CO" sz="1600" dirty="0">
                        <a:effectLst/>
                        <a:latin typeface="Times New Roman"/>
                        <a:ea typeface="Times New Roman"/>
                        <a:cs typeface="Times New Roman"/>
                      </a:endParaRPr>
                    </a:p>
                  </a:txBody>
                  <a:tcPr marL="68580" marR="68580" marT="0" marB="0"/>
                </a:tc>
                <a:tc>
                  <a:txBody>
                    <a:bodyPr/>
                    <a:lstStyle/>
                    <a:p>
                      <a:pPr algn="ctr">
                        <a:spcAft>
                          <a:spcPts val="0"/>
                        </a:spcAft>
                      </a:pPr>
                      <a:r>
                        <a:rPr lang="de-DE" sz="1600">
                          <a:effectLst/>
                        </a:rPr>
                        <a:t>1.5-15 LPM</a:t>
                      </a:r>
                      <a:endParaRPr lang="es-CO" sz="1600">
                        <a:effectLst/>
                        <a:latin typeface="Times New Roman"/>
                        <a:ea typeface="Times New Roman"/>
                        <a:cs typeface="Times New Roman"/>
                      </a:endParaRPr>
                    </a:p>
                  </a:txBody>
                  <a:tcPr marL="68580" marR="68580" marT="0" marB="0"/>
                </a:tc>
              </a:tr>
              <a:tr h="0">
                <a:tc>
                  <a:txBody>
                    <a:bodyPr/>
                    <a:lstStyle/>
                    <a:p>
                      <a:pPr algn="ctr">
                        <a:spcAft>
                          <a:spcPts val="0"/>
                        </a:spcAft>
                      </a:pPr>
                      <a:r>
                        <a:rPr lang="de-DE" sz="1600">
                          <a:effectLst/>
                        </a:rPr>
                        <a:t>Salida:</a:t>
                      </a:r>
                      <a:endParaRPr lang="es-CO" sz="1600">
                        <a:effectLst/>
                        <a:latin typeface="Times New Roman"/>
                        <a:ea typeface="Times New Roman"/>
                        <a:cs typeface="Times New Roman"/>
                      </a:endParaRPr>
                    </a:p>
                  </a:txBody>
                  <a:tcPr marL="68580" marR="68580" marT="0" marB="0" anchor="ctr"/>
                </a:tc>
                <a:tc>
                  <a:txBody>
                    <a:bodyPr/>
                    <a:lstStyle/>
                    <a:p>
                      <a:pPr algn="ctr">
                        <a:spcAft>
                          <a:spcPts val="0"/>
                        </a:spcAft>
                      </a:pPr>
                      <a:r>
                        <a:rPr lang="de-DE" sz="1600">
                          <a:effectLst/>
                        </a:rPr>
                        <a:t>Pulsos 0-20, 4-20 mA</a:t>
                      </a:r>
                      <a:endParaRPr lang="es-CO" sz="1600">
                        <a:effectLst/>
                        <a:latin typeface="Times New Roman"/>
                        <a:ea typeface="Times New Roman"/>
                        <a:cs typeface="Times New Roman"/>
                      </a:endParaRPr>
                    </a:p>
                  </a:txBody>
                  <a:tcPr marL="68580" marR="68580" marT="0" marB="0" anchor="ctr"/>
                </a:tc>
              </a:tr>
              <a:tr h="0">
                <a:tc>
                  <a:txBody>
                    <a:bodyPr/>
                    <a:lstStyle/>
                    <a:p>
                      <a:pPr algn="ctr">
                        <a:spcAft>
                          <a:spcPts val="0"/>
                        </a:spcAft>
                      </a:pPr>
                      <a:r>
                        <a:rPr lang="de-DE" sz="1600">
                          <a:effectLst/>
                        </a:rPr>
                        <a:t>Pressure operating </a:t>
                      </a:r>
                      <a:endParaRPr lang="es-CO" sz="1600">
                        <a:effectLst/>
                        <a:latin typeface="Times New Roman"/>
                        <a:ea typeface="Times New Roman"/>
                        <a:cs typeface="Times New Roman"/>
                      </a:endParaRPr>
                    </a:p>
                  </a:txBody>
                  <a:tcPr marL="68580" marR="68580" marT="0" marB="0"/>
                </a:tc>
                <a:tc>
                  <a:txBody>
                    <a:bodyPr/>
                    <a:lstStyle/>
                    <a:p>
                      <a:pPr algn="ctr">
                        <a:spcAft>
                          <a:spcPts val="0"/>
                        </a:spcAft>
                      </a:pPr>
                      <a:r>
                        <a:rPr lang="de-DE" sz="1600">
                          <a:effectLst/>
                        </a:rPr>
                        <a:t>200PSIG</a:t>
                      </a:r>
                      <a:endParaRPr lang="es-CO" sz="1600">
                        <a:effectLst/>
                        <a:latin typeface="Times New Roman"/>
                        <a:ea typeface="Times New Roman"/>
                        <a:cs typeface="Times New Roman"/>
                      </a:endParaRPr>
                    </a:p>
                  </a:txBody>
                  <a:tcPr marL="68580" marR="68580" marT="0" marB="0"/>
                </a:tc>
              </a:tr>
              <a:tr h="0">
                <a:tc>
                  <a:txBody>
                    <a:bodyPr/>
                    <a:lstStyle/>
                    <a:p>
                      <a:pPr algn="ctr">
                        <a:spcAft>
                          <a:spcPts val="0"/>
                        </a:spcAft>
                      </a:pPr>
                      <a:r>
                        <a:rPr lang="de-DE" sz="1600" dirty="0">
                          <a:effectLst/>
                        </a:rPr>
                        <a:t>Input power </a:t>
                      </a:r>
                      <a:endParaRPr lang="es-CO" sz="1600" dirty="0">
                        <a:effectLst/>
                        <a:latin typeface="Times New Roman"/>
                        <a:ea typeface="Times New Roman"/>
                        <a:cs typeface="Times New Roman"/>
                      </a:endParaRPr>
                    </a:p>
                  </a:txBody>
                  <a:tcPr marL="68580" marR="68580" marT="0" marB="0"/>
                </a:tc>
                <a:tc>
                  <a:txBody>
                    <a:bodyPr/>
                    <a:lstStyle/>
                    <a:p>
                      <a:pPr algn="ctr">
                        <a:spcAft>
                          <a:spcPts val="0"/>
                        </a:spcAft>
                      </a:pPr>
                      <a:r>
                        <a:rPr lang="de-DE" sz="1600" dirty="0">
                          <a:effectLst/>
                        </a:rPr>
                        <a:t>5-24 VDC</a:t>
                      </a:r>
                      <a:endParaRPr lang="es-CO" sz="1600" dirty="0">
                        <a:effectLst/>
                        <a:latin typeface="Times New Roman"/>
                        <a:ea typeface="Times New Roman"/>
                        <a:cs typeface="Times New Roman"/>
                      </a:endParaRPr>
                    </a:p>
                  </a:txBody>
                  <a:tcPr marL="68580" marR="68580" marT="0" marB="0"/>
                </a:tc>
              </a:tr>
            </a:tbl>
          </a:graphicData>
        </a:graphic>
      </p:graphicFrame>
      <p:pic>
        <p:nvPicPr>
          <p:cNvPr id="11" name="10 Imagen" descr="http://webdelprofesor.ula.ve/ingenieria/djean/index_archivos/INST_Flujo/objetos/medidor%20ultrasonico%20imagen.JPG"/>
          <p:cNvPicPr/>
          <p:nvPr/>
        </p:nvPicPr>
        <p:blipFill>
          <a:blip r:embed="rId3">
            <a:extLst>
              <a:ext uri="{28A0092B-C50C-407E-A947-70E740481C1C}">
                <a14:useLocalDpi xmlns:a14="http://schemas.microsoft.com/office/drawing/2010/main" val="0"/>
              </a:ext>
            </a:extLst>
          </a:blip>
          <a:srcRect/>
          <a:stretch>
            <a:fillRect/>
          </a:stretch>
        </p:blipFill>
        <p:spPr bwMode="auto">
          <a:xfrm>
            <a:off x="611560" y="1916832"/>
            <a:ext cx="4113530" cy="1052195"/>
          </a:xfrm>
          <a:prstGeom prst="rect">
            <a:avLst/>
          </a:prstGeom>
          <a:noFill/>
          <a:ln>
            <a:noFill/>
          </a:ln>
        </p:spPr>
      </p:pic>
      <p:graphicFrame>
        <p:nvGraphicFramePr>
          <p:cNvPr id="3" name="2 Tabla"/>
          <p:cNvGraphicFramePr>
            <a:graphicFrameLocks noGrp="1"/>
          </p:cNvGraphicFramePr>
          <p:nvPr>
            <p:extLst>
              <p:ext uri="{D42A27DB-BD31-4B8C-83A1-F6EECF244321}">
                <p14:modId xmlns:p14="http://schemas.microsoft.com/office/powerpoint/2010/main" val="2858966151"/>
              </p:ext>
            </p:extLst>
          </p:nvPr>
        </p:nvGraphicFramePr>
        <p:xfrm>
          <a:off x="1259632" y="3717032"/>
          <a:ext cx="3039110" cy="1501775"/>
        </p:xfrm>
        <a:graphic>
          <a:graphicData uri="http://schemas.openxmlformats.org/drawingml/2006/table">
            <a:tbl>
              <a:tblPr firstRow="1" firstCol="1" bandRow="1">
                <a:tableStyleId>{5940675A-B579-460E-94D1-54222C63F5DA}</a:tableStyleId>
              </a:tblPr>
              <a:tblGrid>
                <a:gridCol w="1329055"/>
                <a:gridCol w="1710055"/>
              </a:tblGrid>
              <a:tr h="0">
                <a:tc>
                  <a:txBody>
                    <a:bodyPr/>
                    <a:lstStyle/>
                    <a:p>
                      <a:pPr algn="ctr">
                        <a:spcAft>
                          <a:spcPts val="0"/>
                        </a:spcAft>
                      </a:pPr>
                      <a:r>
                        <a:rPr lang="de-DE" sz="1600" dirty="0">
                          <a:effectLst/>
                        </a:rPr>
                        <a:t>Rango de caudal:</a:t>
                      </a:r>
                      <a:endParaRPr lang="es-CO" sz="1600" dirty="0">
                        <a:effectLst/>
                        <a:latin typeface="Times New Roman"/>
                        <a:ea typeface="Times New Roman"/>
                        <a:cs typeface="Times New Roman"/>
                      </a:endParaRPr>
                    </a:p>
                  </a:txBody>
                  <a:tcPr marL="68580" marR="68580" marT="0" marB="0" anchor="ctr"/>
                </a:tc>
                <a:tc>
                  <a:txBody>
                    <a:bodyPr/>
                    <a:lstStyle/>
                    <a:p>
                      <a:pPr algn="ctr">
                        <a:spcAft>
                          <a:spcPts val="0"/>
                        </a:spcAft>
                      </a:pPr>
                      <a:r>
                        <a:rPr lang="de-DE" sz="1600">
                          <a:effectLst/>
                        </a:rPr>
                        <a:t>2-5 L/min agua</a:t>
                      </a:r>
                      <a:endParaRPr lang="es-CO" sz="1600">
                        <a:effectLst/>
                        <a:latin typeface="Times New Roman"/>
                        <a:ea typeface="Times New Roman"/>
                        <a:cs typeface="Times New Roman"/>
                      </a:endParaRPr>
                    </a:p>
                  </a:txBody>
                  <a:tcPr marL="68580" marR="68580" marT="0" marB="0" anchor="ctr"/>
                </a:tc>
              </a:tr>
              <a:tr h="0">
                <a:tc>
                  <a:txBody>
                    <a:bodyPr/>
                    <a:lstStyle/>
                    <a:p>
                      <a:pPr algn="ctr">
                        <a:spcAft>
                          <a:spcPts val="0"/>
                        </a:spcAft>
                      </a:pPr>
                      <a:r>
                        <a:rPr lang="de-DE" sz="1600">
                          <a:effectLst/>
                        </a:rPr>
                        <a:t>Pmáx:</a:t>
                      </a:r>
                      <a:endParaRPr lang="es-CO" sz="1600">
                        <a:effectLst/>
                        <a:latin typeface="Times New Roman"/>
                        <a:ea typeface="Times New Roman"/>
                        <a:cs typeface="Times New Roman"/>
                      </a:endParaRPr>
                    </a:p>
                  </a:txBody>
                  <a:tcPr marL="68580" marR="68580" marT="0" marB="0" anchor="ctr"/>
                </a:tc>
                <a:tc>
                  <a:txBody>
                    <a:bodyPr/>
                    <a:lstStyle/>
                    <a:p>
                      <a:pPr algn="ctr">
                        <a:spcAft>
                          <a:spcPts val="0"/>
                        </a:spcAft>
                      </a:pPr>
                      <a:r>
                        <a:rPr lang="de-DE" sz="1600">
                          <a:effectLst/>
                        </a:rPr>
                        <a:t>200bar</a:t>
                      </a:r>
                      <a:endParaRPr lang="es-CO" sz="1600">
                        <a:effectLst/>
                        <a:latin typeface="Times New Roman"/>
                        <a:ea typeface="Times New Roman"/>
                        <a:cs typeface="Times New Roman"/>
                      </a:endParaRPr>
                    </a:p>
                  </a:txBody>
                  <a:tcPr marL="68580" marR="68580" marT="0" marB="0" anchor="ctr"/>
                </a:tc>
              </a:tr>
              <a:tr h="282575">
                <a:tc>
                  <a:txBody>
                    <a:bodyPr/>
                    <a:lstStyle/>
                    <a:p>
                      <a:pPr algn="ctr">
                        <a:spcAft>
                          <a:spcPts val="0"/>
                        </a:spcAft>
                      </a:pPr>
                      <a:r>
                        <a:rPr lang="de-DE" sz="1600">
                          <a:effectLst/>
                        </a:rPr>
                        <a:t>Salida:</a:t>
                      </a:r>
                      <a:endParaRPr lang="es-CO" sz="1600">
                        <a:effectLst/>
                        <a:latin typeface="Times New Roman"/>
                        <a:ea typeface="Times New Roman"/>
                        <a:cs typeface="Times New Roman"/>
                      </a:endParaRPr>
                    </a:p>
                  </a:txBody>
                  <a:tcPr marL="68580" marR="68580" marT="0" marB="0" anchor="ctr"/>
                </a:tc>
                <a:tc>
                  <a:txBody>
                    <a:bodyPr/>
                    <a:lstStyle/>
                    <a:p>
                      <a:pPr algn="ctr">
                        <a:spcAft>
                          <a:spcPts val="0"/>
                        </a:spcAft>
                      </a:pPr>
                      <a:r>
                        <a:rPr lang="de-DE" sz="1600">
                          <a:effectLst/>
                        </a:rPr>
                        <a:t>Pulsos 0-20, 4-20 mA</a:t>
                      </a:r>
                      <a:endParaRPr lang="es-CO" sz="1600">
                        <a:effectLst/>
                        <a:latin typeface="Times New Roman"/>
                        <a:ea typeface="Times New Roman"/>
                        <a:cs typeface="Times New Roman"/>
                      </a:endParaRPr>
                    </a:p>
                  </a:txBody>
                  <a:tcPr marL="68580" marR="68580" marT="0" marB="0" anchor="ctr"/>
                </a:tc>
              </a:tr>
              <a:tr h="282575">
                <a:tc>
                  <a:txBody>
                    <a:bodyPr/>
                    <a:lstStyle/>
                    <a:p>
                      <a:pPr algn="ctr">
                        <a:spcAft>
                          <a:spcPts val="0"/>
                        </a:spcAft>
                      </a:pPr>
                      <a:r>
                        <a:rPr lang="de-DE" sz="1600">
                          <a:effectLst/>
                        </a:rPr>
                        <a:t>Input power</a:t>
                      </a:r>
                      <a:endParaRPr lang="es-CO" sz="1600">
                        <a:effectLst/>
                        <a:latin typeface="Times New Roman"/>
                        <a:ea typeface="Times New Roman"/>
                        <a:cs typeface="Times New Roman"/>
                      </a:endParaRPr>
                    </a:p>
                  </a:txBody>
                  <a:tcPr marL="68580" marR="68580" marT="0" marB="0" anchor="ctr"/>
                </a:tc>
                <a:tc>
                  <a:txBody>
                    <a:bodyPr/>
                    <a:lstStyle/>
                    <a:p>
                      <a:pPr algn="ctr">
                        <a:spcAft>
                          <a:spcPts val="0"/>
                        </a:spcAft>
                      </a:pPr>
                      <a:r>
                        <a:rPr lang="de-DE" sz="1600" dirty="0">
                          <a:effectLst/>
                        </a:rPr>
                        <a:t>12 VDC</a:t>
                      </a:r>
                      <a:endParaRPr lang="es-CO" sz="1600" dirty="0">
                        <a:effectLst/>
                        <a:latin typeface="Times New Roman"/>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506775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4450704" y="196940"/>
            <a:ext cx="4572000" cy="400110"/>
          </a:xfrm>
          <a:prstGeom prst="rect">
            <a:avLst/>
          </a:prstGeom>
        </p:spPr>
        <p:txBody>
          <a:bodyPr>
            <a:spAutoFit/>
          </a:bodyPr>
          <a:lstStyle/>
          <a:p>
            <a:pPr lvl="0" algn="r"/>
            <a:r>
              <a:rPr lang="es-EC" sz="2000" b="1" dirty="0"/>
              <a:t>Medir </a:t>
            </a:r>
            <a:r>
              <a:rPr lang="es-EC" sz="2000" b="1" dirty="0" smtClean="0"/>
              <a:t>Nivel</a:t>
            </a:r>
            <a:endParaRPr lang="es-CO" dirty="0"/>
          </a:p>
        </p:txBody>
      </p:sp>
      <p:sp>
        <p:nvSpPr>
          <p:cNvPr id="20" name="19 Rectángulo"/>
          <p:cNvSpPr/>
          <p:nvPr/>
        </p:nvSpPr>
        <p:spPr>
          <a:xfrm>
            <a:off x="5587275" y="597050"/>
            <a:ext cx="2621230" cy="369332"/>
          </a:xfrm>
          <a:prstGeom prst="rect">
            <a:avLst/>
          </a:prstGeom>
        </p:spPr>
        <p:txBody>
          <a:bodyPr wrap="none">
            <a:spAutoFit/>
          </a:bodyPr>
          <a:lstStyle/>
          <a:p>
            <a:pPr lvl="0"/>
            <a:r>
              <a:rPr lang="es-EC" dirty="0" smtClean="0"/>
              <a:t>Alterativa </a:t>
            </a:r>
            <a:r>
              <a:rPr lang="es-EC" dirty="0"/>
              <a:t>2</a:t>
            </a:r>
            <a:r>
              <a:rPr lang="es-EC" dirty="0" smtClean="0"/>
              <a:t>: Ultrasónico</a:t>
            </a:r>
            <a:endParaRPr lang="es-CO" dirty="0"/>
          </a:p>
        </p:txBody>
      </p:sp>
      <p:sp>
        <p:nvSpPr>
          <p:cNvPr id="24" name="23 Rectángulo"/>
          <p:cNvSpPr/>
          <p:nvPr/>
        </p:nvSpPr>
        <p:spPr>
          <a:xfrm>
            <a:off x="1148898" y="617538"/>
            <a:ext cx="2557110" cy="369332"/>
          </a:xfrm>
          <a:prstGeom prst="rect">
            <a:avLst/>
          </a:prstGeom>
        </p:spPr>
        <p:txBody>
          <a:bodyPr wrap="none">
            <a:spAutoFit/>
          </a:bodyPr>
          <a:lstStyle/>
          <a:p>
            <a:pPr lvl="0"/>
            <a:r>
              <a:rPr lang="es-EC" dirty="0" smtClean="0"/>
              <a:t>Alterativa 1: Flotadores</a:t>
            </a:r>
            <a:endParaRPr lang="es-CO" dirty="0"/>
          </a:p>
        </p:txBody>
      </p:sp>
      <p:sp>
        <p:nvSpPr>
          <p:cNvPr id="4" name="AutoShape 2" descr="Resultado de imagen para hc-sr0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 name="AutoShape 4" descr="Resultado de imagen para hc-sr0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 name="AutoShape 6" descr="Resultado de imagen para hc-sr0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 name="AutoShape 8" descr="Resultado de imagen para hc-sr0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7418" name="Picture 10" descr="http://letsmakerobots.com/files/field_primary_image/HC-SR04-l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7795" y="1218582"/>
            <a:ext cx="1477818" cy="1129947"/>
          </a:xfrm>
          <a:prstGeom prst="rect">
            <a:avLst/>
          </a:prstGeom>
          <a:noFill/>
          <a:extLst>
            <a:ext uri="{909E8E84-426E-40DD-AFC4-6F175D3DCCD1}">
              <a14:hiddenFill xmlns:a14="http://schemas.microsoft.com/office/drawing/2010/main">
                <a:solidFill>
                  <a:srgbClr val="FFFFFF"/>
                </a:solidFill>
              </a14:hiddenFill>
            </a:ext>
          </a:extLst>
        </p:spPr>
      </p:pic>
      <p:pic>
        <p:nvPicPr>
          <p:cNvPr id="15" name="14 Imagen" descr="http://4.bp.blogspot.com/_JQw1qMPMk7U/SgidQS7si9I/AAAAAAAAAFY/EvU7y6sKp1Y/s400/1.bmp"/>
          <p:cNvPicPr/>
          <p:nvPr/>
        </p:nvPicPr>
        <p:blipFill>
          <a:blip r:embed="rId3">
            <a:extLst>
              <a:ext uri="{28A0092B-C50C-407E-A947-70E740481C1C}">
                <a14:useLocalDpi xmlns:a14="http://schemas.microsoft.com/office/drawing/2010/main" val="0"/>
              </a:ext>
            </a:extLst>
          </a:blip>
          <a:srcRect/>
          <a:stretch>
            <a:fillRect/>
          </a:stretch>
        </p:blipFill>
        <p:spPr bwMode="auto">
          <a:xfrm>
            <a:off x="1239033" y="1422648"/>
            <a:ext cx="2466975" cy="2438400"/>
          </a:xfrm>
          <a:prstGeom prst="rect">
            <a:avLst/>
          </a:prstGeom>
          <a:noFill/>
          <a:ln>
            <a:noFill/>
          </a:ln>
        </p:spPr>
      </p:pic>
      <p:sp>
        <p:nvSpPr>
          <p:cNvPr id="8" name="7 Rectángulo"/>
          <p:cNvSpPr/>
          <p:nvPr/>
        </p:nvSpPr>
        <p:spPr>
          <a:xfrm>
            <a:off x="3995936" y="2082328"/>
            <a:ext cx="4572000" cy="4154984"/>
          </a:xfrm>
          <a:prstGeom prst="rect">
            <a:avLst/>
          </a:prstGeom>
        </p:spPr>
        <p:txBody>
          <a:bodyPr>
            <a:spAutoFit/>
          </a:bodyPr>
          <a:lstStyle/>
          <a:p>
            <a:pPr lvl="0"/>
            <a:r>
              <a:rPr lang="es-EC" sz="1600" dirty="0" smtClean="0"/>
              <a:t>Número </a:t>
            </a:r>
            <a:r>
              <a:rPr lang="es-EC" sz="1600" dirty="0"/>
              <a:t>de pines:</a:t>
            </a:r>
            <a:endParaRPr lang="es-CO" sz="1600" dirty="0"/>
          </a:p>
          <a:p>
            <a:r>
              <a:rPr lang="es-EC" sz="1600" dirty="0"/>
              <a:t>VCC: Alimentación +5V (4.5V min – 5.5V </a:t>
            </a:r>
            <a:r>
              <a:rPr lang="es-EC" sz="1600" dirty="0" err="1"/>
              <a:t>max</a:t>
            </a:r>
            <a:r>
              <a:rPr lang="es-EC" sz="1600" dirty="0"/>
              <a:t>)</a:t>
            </a:r>
            <a:endParaRPr lang="es-CO" sz="1600" dirty="0"/>
          </a:p>
          <a:p>
            <a:r>
              <a:rPr lang="es-EC" sz="1600" dirty="0"/>
              <a:t>TRIG: </a:t>
            </a:r>
            <a:r>
              <a:rPr lang="es-EC" sz="1600" dirty="0" err="1"/>
              <a:t>Trigger</a:t>
            </a:r>
            <a:r>
              <a:rPr lang="es-EC" sz="1600" dirty="0"/>
              <a:t> entrada (input) del sensor (TTL)</a:t>
            </a:r>
            <a:endParaRPr lang="es-CO" sz="1600" dirty="0"/>
          </a:p>
          <a:p>
            <a:r>
              <a:rPr lang="es-EC" sz="1600" dirty="0"/>
              <a:t>ECHO: Echo salida (output) del Sensor (TTL)</a:t>
            </a:r>
            <a:endParaRPr lang="es-CO" sz="1600" dirty="0"/>
          </a:p>
          <a:p>
            <a:r>
              <a:rPr lang="es-EC" sz="1600" dirty="0"/>
              <a:t>GND</a:t>
            </a:r>
            <a:endParaRPr lang="es-CO" sz="1600" dirty="0"/>
          </a:p>
          <a:p>
            <a:pPr lvl="0"/>
            <a:r>
              <a:rPr lang="es-EC" sz="1600" dirty="0"/>
              <a:t>Corriente de reposo: &lt; 2mA</a:t>
            </a:r>
            <a:endParaRPr lang="es-CO" sz="1600" dirty="0"/>
          </a:p>
          <a:p>
            <a:pPr lvl="0"/>
            <a:r>
              <a:rPr lang="es-EC" sz="1600" dirty="0"/>
              <a:t>Corriente de trabajo: 15mA</a:t>
            </a:r>
            <a:endParaRPr lang="es-CO" sz="1600" dirty="0"/>
          </a:p>
          <a:p>
            <a:pPr lvl="0"/>
            <a:r>
              <a:rPr lang="es-EC" sz="1600" dirty="0"/>
              <a:t>Ángulo de medición: 30º</a:t>
            </a:r>
            <a:endParaRPr lang="es-CO" sz="1600" dirty="0"/>
          </a:p>
          <a:p>
            <a:pPr lvl="0"/>
            <a:r>
              <a:rPr lang="es-EC" sz="1600" dirty="0"/>
              <a:t>Ángulo de medición efectivo: &lt; 15º</a:t>
            </a:r>
            <a:endParaRPr lang="es-CO" sz="1600" dirty="0"/>
          </a:p>
          <a:p>
            <a:pPr lvl="0"/>
            <a:r>
              <a:rPr lang="es-EC" sz="1600" dirty="0"/>
              <a:t>Detección de 2cm a 400cm o 1" a 13 pies (Sirve a más de 4m, pero el fabricante no garantiza una buena medición).</a:t>
            </a:r>
            <a:endParaRPr lang="es-CO" sz="1600" dirty="0"/>
          </a:p>
          <a:p>
            <a:pPr lvl="0"/>
            <a:r>
              <a:rPr lang="es-EC" sz="1600" dirty="0"/>
              <a:t>“Resolución” La precisión puede variar entre los 3mm o 0.3cm.</a:t>
            </a:r>
            <a:endParaRPr lang="es-CO" sz="1600" dirty="0"/>
          </a:p>
          <a:p>
            <a:pPr lvl="0"/>
            <a:r>
              <a:rPr lang="es-EC" sz="1600" dirty="0"/>
              <a:t>Dimensiones: 45mm x 20mm x 15mm</a:t>
            </a:r>
            <a:endParaRPr lang="es-CO" sz="1600" dirty="0"/>
          </a:p>
          <a:p>
            <a:pPr lvl="0"/>
            <a:r>
              <a:rPr lang="es-EC" sz="1600" dirty="0"/>
              <a:t>Frecuencia de trabajo: 40KHz</a:t>
            </a:r>
            <a:endParaRPr lang="es-CO" dirty="0"/>
          </a:p>
        </p:txBody>
      </p:sp>
    </p:spTree>
    <p:extLst>
      <p:ext uri="{BB962C8B-B14F-4D97-AF65-F5344CB8AC3E}">
        <p14:creationId xmlns:p14="http://schemas.microsoft.com/office/powerpoint/2010/main" val="2550267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4450704" y="196940"/>
            <a:ext cx="4572000" cy="400110"/>
          </a:xfrm>
          <a:prstGeom prst="rect">
            <a:avLst/>
          </a:prstGeom>
        </p:spPr>
        <p:txBody>
          <a:bodyPr>
            <a:spAutoFit/>
          </a:bodyPr>
          <a:lstStyle/>
          <a:p>
            <a:pPr lvl="0" algn="r"/>
            <a:r>
              <a:rPr lang="es-EC" sz="2000" b="1" dirty="0"/>
              <a:t>Medir </a:t>
            </a:r>
            <a:r>
              <a:rPr lang="es-EC" sz="2000" b="1" dirty="0" smtClean="0"/>
              <a:t>Temperatura</a:t>
            </a:r>
            <a:endParaRPr lang="es-CO" dirty="0"/>
          </a:p>
        </p:txBody>
      </p:sp>
      <p:sp>
        <p:nvSpPr>
          <p:cNvPr id="20" name="19 Rectángulo"/>
          <p:cNvSpPr/>
          <p:nvPr/>
        </p:nvSpPr>
        <p:spPr>
          <a:xfrm>
            <a:off x="5687060" y="980728"/>
            <a:ext cx="2146742" cy="369332"/>
          </a:xfrm>
          <a:prstGeom prst="rect">
            <a:avLst/>
          </a:prstGeom>
        </p:spPr>
        <p:txBody>
          <a:bodyPr wrap="none">
            <a:spAutoFit/>
          </a:bodyPr>
          <a:lstStyle/>
          <a:p>
            <a:pPr lvl="0"/>
            <a:r>
              <a:rPr lang="es-EC" dirty="0" smtClean="0"/>
              <a:t>Alterativa </a:t>
            </a:r>
            <a:r>
              <a:rPr lang="es-EC" dirty="0"/>
              <a:t>2</a:t>
            </a:r>
            <a:r>
              <a:rPr lang="es-EC" dirty="0" smtClean="0"/>
              <a:t>: PT100</a:t>
            </a:r>
            <a:endParaRPr lang="es-CO" dirty="0"/>
          </a:p>
        </p:txBody>
      </p:sp>
      <p:sp>
        <p:nvSpPr>
          <p:cNvPr id="24" name="23 Rectángulo"/>
          <p:cNvSpPr/>
          <p:nvPr/>
        </p:nvSpPr>
        <p:spPr>
          <a:xfrm>
            <a:off x="1857792" y="966382"/>
            <a:ext cx="2655599" cy="369332"/>
          </a:xfrm>
          <a:prstGeom prst="rect">
            <a:avLst/>
          </a:prstGeom>
        </p:spPr>
        <p:txBody>
          <a:bodyPr wrap="none">
            <a:spAutoFit/>
          </a:bodyPr>
          <a:lstStyle/>
          <a:p>
            <a:pPr lvl="0"/>
            <a:r>
              <a:rPr lang="es-EC" dirty="0" smtClean="0"/>
              <a:t>Alterativa </a:t>
            </a:r>
            <a:r>
              <a:rPr lang="es-EC" dirty="0"/>
              <a:t>1</a:t>
            </a:r>
            <a:r>
              <a:rPr lang="es-EC" dirty="0" smtClean="0"/>
              <a:t>: Termocupla</a:t>
            </a:r>
            <a:endParaRPr lang="es-CO" dirty="0"/>
          </a:p>
        </p:txBody>
      </p:sp>
      <p:sp>
        <p:nvSpPr>
          <p:cNvPr id="4" name="AutoShape 2" descr="Resultado de imagen para hc-sr0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 name="AutoShape 4" descr="Resultado de imagen para hc-sr0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 name="AutoShape 6" descr="Resultado de imagen para hc-sr0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 name="AutoShape 8" descr="Resultado de imagen para hc-sr0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2" name="11 Imagen" descr="C:\Users\Carolina\Desktop\fotos tesis\IMG_2014 - copia.JPG"/>
          <p:cNvPicPr/>
          <p:nvPr/>
        </p:nvPicPr>
        <p:blipFill rotWithShape="1">
          <a:blip r:embed="rId2" cstate="print">
            <a:extLst>
              <a:ext uri="{BEBA8EAE-BF5A-486C-A8C5-ECC9F3942E4B}">
                <a14:imgProps xmlns:a14="http://schemas.microsoft.com/office/drawing/2010/main">
                  <a14:imgLayer r:embed="rId3">
                    <a14:imgEffect>
                      <a14:backgroundRemoval t="40889" b="62295" l="40576" r="71847"/>
                    </a14:imgEffect>
                  </a14:imgLayer>
                </a14:imgProps>
              </a:ext>
              <a:ext uri="{28A0092B-C50C-407E-A947-70E740481C1C}">
                <a14:useLocalDpi xmlns:a14="http://schemas.microsoft.com/office/drawing/2010/main" val="0"/>
              </a:ext>
            </a:extLst>
          </a:blip>
          <a:srcRect l="36667" t="38213" r="24244" b="35029"/>
          <a:stretch/>
        </p:blipFill>
        <p:spPr bwMode="auto">
          <a:xfrm>
            <a:off x="6226333" y="1807516"/>
            <a:ext cx="2516579" cy="1728192"/>
          </a:xfrm>
          <a:prstGeom prst="rect">
            <a:avLst/>
          </a:prstGeom>
          <a:noFill/>
          <a:ln>
            <a:noFill/>
          </a:ln>
          <a:extLst>
            <a:ext uri="{53640926-AAD7-44D8-BBD7-CCE9431645EC}">
              <a14:shadowObscured xmlns:a14="http://schemas.microsoft.com/office/drawing/2010/main"/>
            </a:ext>
          </a:extLst>
        </p:spPr>
      </p:pic>
      <p:pic>
        <p:nvPicPr>
          <p:cNvPr id="13" name="12 Imagen" descr="http://upload.wikimedia.org/wikipedia/commons/e/e8/Rtd_circuito.jpg"/>
          <p:cNvPicPr/>
          <p:nvPr/>
        </p:nvPicPr>
        <p:blipFill>
          <a:blip r:embed="rId4">
            <a:extLst>
              <a:ext uri="{28A0092B-C50C-407E-A947-70E740481C1C}">
                <a14:useLocalDpi xmlns:a14="http://schemas.microsoft.com/office/drawing/2010/main" val="0"/>
              </a:ext>
            </a:extLst>
          </a:blip>
          <a:srcRect/>
          <a:stretch>
            <a:fillRect/>
          </a:stretch>
        </p:blipFill>
        <p:spPr bwMode="auto">
          <a:xfrm>
            <a:off x="6226333" y="3939639"/>
            <a:ext cx="2088232" cy="1712304"/>
          </a:xfrm>
          <a:prstGeom prst="rect">
            <a:avLst/>
          </a:prstGeom>
          <a:noFill/>
          <a:ln>
            <a:noFill/>
          </a:ln>
        </p:spPr>
      </p:pic>
      <p:pic>
        <p:nvPicPr>
          <p:cNvPr id="16" name="15 Imagen" descr="http://upload.wikimedia.org/wikipedia/commons/thumb/0/06/Termopar_%28diagrama_de_funcionamiento%29-LMB.png/250px-Termopar_%28diagrama_de_funcionamiento%29-LMB.png"/>
          <p:cNvPicPr/>
          <p:nvPr/>
        </p:nvPicPr>
        <p:blipFill>
          <a:blip r:embed="rId5">
            <a:extLst>
              <a:ext uri="{28A0092B-C50C-407E-A947-70E740481C1C}">
                <a14:useLocalDpi xmlns:a14="http://schemas.microsoft.com/office/drawing/2010/main" val="0"/>
              </a:ext>
            </a:extLst>
          </a:blip>
          <a:srcRect/>
          <a:stretch>
            <a:fillRect/>
          </a:stretch>
        </p:blipFill>
        <p:spPr bwMode="auto">
          <a:xfrm>
            <a:off x="1758895" y="1787760"/>
            <a:ext cx="2853393" cy="1953975"/>
          </a:xfrm>
          <a:prstGeom prst="rect">
            <a:avLst/>
          </a:prstGeom>
          <a:noFill/>
          <a:ln>
            <a:noFill/>
          </a:ln>
        </p:spPr>
      </p:pic>
      <p:sp>
        <p:nvSpPr>
          <p:cNvPr id="2" name="1 Rectángulo"/>
          <p:cNvSpPr/>
          <p:nvPr/>
        </p:nvSpPr>
        <p:spPr>
          <a:xfrm>
            <a:off x="899592" y="4010961"/>
            <a:ext cx="4572000" cy="1569660"/>
          </a:xfrm>
          <a:prstGeom prst="rect">
            <a:avLst/>
          </a:prstGeom>
        </p:spPr>
        <p:txBody>
          <a:bodyPr>
            <a:spAutoFit/>
          </a:bodyPr>
          <a:lstStyle/>
          <a:p>
            <a:pPr>
              <a:lnSpc>
                <a:spcPct val="150000"/>
              </a:lnSpc>
            </a:pPr>
            <a:r>
              <a:rPr lang="de-DE" sz="1600" dirty="0"/>
              <a:t>E</a:t>
            </a:r>
            <a:r>
              <a:rPr lang="de-DE" sz="1600" dirty="0" smtClean="0"/>
              <a:t>s </a:t>
            </a:r>
            <a:r>
              <a:rPr lang="de-DE" sz="1600" dirty="0"/>
              <a:t>función de la diferencia de </a:t>
            </a:r>
            <a:r>
              <a:rPr lang="de-DE" sz="1600" dirty="0" smtClean="0"/>
              <a:t>temperatura</a:t>
            </a:r>
            <a:r>
              <a:rPr lang="de-DE" sz="1600" dirty="0"/>
              <a:t> </a:t>
            </a:r>
            <a:r>
              <a:rPr lang="de-DE" sz="1600" dirty="0" smtClean="0"/>
              <a:t>entre </a:t>
            </a:r>
            <a:r>
              <a:rPr lang="de-DE" sz="1600" dirty="0"/>
              <a:t>uno de los extremos denominado punto caliente o de medida y el otro llamado punto frío o de referencia</a:t>
            </a:r>
            <a:endParaRPr lang="es-CO" sz="1600" dirty="0"/>
          </a:p>
        </p:txBody>
      </p:sp>
    </p:spTree>
    <p:extLst>
      <p:ext uri="{BB962C8B-B14F-4D97-AF65-F5344CB8AC3E}">
        <p14:creationId xmlns:p14="http://schemas.microsoft.com/office/powerpoint/2010/main" val="644341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586953032"/>
              </p:ext>
            </p:extLst>
          </p:nvPr>
        </p:nvGraphicFramePr>
        <p:xfrm>
          <a:off x="755576" y="2204864"/>
          <a:ext cx="7704856" cy="2926080"/>
        </p:xfrm>
        <a:graphic>
          <a:graphicData uri="http://schemas.openxmlformats.org/drawingml/2006/table">
            <a:tbl>
              <a:tblPr firstRow="1" firstCol="1" bandRow="1">
                <a:tableStyleId>{5940675A-B579-460E-94D1-54222C63F5DA}</a:tableStyleId>
              </a:tblPr>
              <a:tblGrid>
                <a:gridCol w="1582719"/>
                <a:gridCol w="1039159"/>
                <a:gridCol w="1482578"/>
                <a:gridCol w="936104"/>
                <a:gridCol w="720080"/>
                <a:gridCol w="1944216"/>
              </a:tblGrid>
              <a:tr h="0">
                <a:tc>
                  <a:txBody>
                    <a:bodyPr/>
                    <a:lstStyle/>
                    <a:p>
                      <a:pPr>
                        <a:lnSpc>
                          <a:spcPct val="150000"/>
                        </a:lnSpc>
                        <a:spcAft>
                          <a:spcPts val="0"/>
                        </a:spcAft>
                      </a:pPr>
                      <a:r>
                        <a:rPr lang="de-DE" sz="1600" dirty="0">
                          <a:effectLst/>
                        </a:rPr>
                        <a:t> </a:t>
                      </a:r>
                      <a:endParaRPr lang="es-CO" sz="1600" dirty="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de-DE" sz="1600">
                          <a:effectLst/>
                        </a:rPr>
                        <a:t>Mayor precisión</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Fácil y rápido montaje</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dirty="0">
                          <a:effectLst/>
                        </a:rPr>
                        <a:t>Menor costo </a:t>
                      </a:r>
                      <a:endParaRPr lang="es-CO" sz="1600" dirty="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a:t>
                      </a:r>
                      <a:r>
                        <a:rPr lang="en-US" sz="1600">
                          <a:effectLst/>
                        </a:rPr>
                        <a:t>+1</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Ponderación</a:t>
                      </a:r>
                      <a:endParaRPr lang="es-CO" sz="1600">
                        <a:effectLst/>
                        <a:latin typeface="Times New Roman"/>
                        <a:ea typeface="Times New Roman"/>
                        <a:cs typeface="Times New Roman"/>
                      </a:endParaRPr>
                    </a:p>
                  </a:txBody>
                  <a:tcPr marL="68580" marR="68580" marT="0" marB="0" anchor="ctr"/>
                </a:tc>
              </a:tr>
              <a:tr h="0">
                <a:tc>
                  <a:txBody>
                    <a:bodyPr/>
                    <a:lstStyle/>
                    <a:p>
                      <a:pPr algn="ctr">
                        <a:lnSpc>
                          <a:spcPct val="150000"/>
                        </a:lnSpc>
                        <a:spcAft>
                          <a:spcPts val="0"/>
                        </a:spcAft>
                      </a:pPr>
                      <a:r>
                        <a:rPr lang="de-DE" sz="1600">
                          <a:effectLst/>
                        </a:rPr>
                        <a:t>Mayor precisión </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 </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0.5</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1</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dirty="0">
                          <a:effectLst/>
                        </a:rPr>
                        <a:t>2.5</a:t>
                      </a:r>
                      <a:endParaRPr lang="es-CO" sz="1600" dirty="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dirty="0">
                          <a:effectLst/>
                        </a:rPr>
                        <a:t>0.35</a:t>
                      </a:r>
                      <a:endParaRPr lang="es-CO" sz="1600" dirty="0">
                        <a:effectLst/>
                        <a:latin typeface="Times New Roman"/>
                        <a:ea typeface="Times New Roman"/>
                        <a:cs typeface="Times New Roman"/>
                      </a:endParaRPr>
                    </a:p>
                  </a:txBody>
                  <a:tcPr marL="68580" marR="68580" marT="0" marB="0" anchor="ctr"/>
                </a:tc>
              </a:tr>
              <a:tr h="0">
                <a:tc>
                  <a:txBody>
                    <a:bodyPr/>
                    <a:lstStyle/>
                    <a:p>
                      <a:pPr algn="ctr">
                        <a:lnSpc>
                          <a:spcPct val="150000"/>
                        </a:lnSpc>
                        <a:spcAft>
                          <a:spcPts val="0"/>
                        </a:spcAft>
                      </a:pPr>
                      <a:r>
                        <a:rPr lang="de-DE" sz="1600">
                          <a:effectLst/>
                        </a:rPr>
                        <a:t>Fácil mantenimiento</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1</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 </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0.5</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2.5</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dirty="0">
                          <a:effectLst/>
                        </a:rPr>
                        <a:t>0.35</a:t>
                      </a:r>
                      <a:endParaRPr lang="es-CO" sz="1600" dirty="0">
                        <a:effectLst/>
                        <a:latin typeface="Times New Roman"/>
                        <a:ea typeface="Times New Roman"/>
                        <a:cs typeface="Times New Roman"/>
                      </a:endParaRPr>
                    </a:p>
                  </a:txBody>
                  <a:tcPr marL="68580" marR="68580" marT="0" marB="0" anchor="ctr"/>
                </a:tc>
              </a:tr>
              <a:tr h="0">
                <a:tc>
                  <a:txBody>
                    <a:bodyPr/>
                    <a:lstStyle/>
                    <a:p>
                      <a:pPr algn="ctr">
                        <a:lnSpc>
                          <a:spcPct val="150000"/>
                        </a:lnSpc>
                        <a:spcAft>
                          <a:spcPts val="0"/>
                        </a:spcAft>
                      </a:pPr>
                      <a:r>
                        <a:rPr lang="de-DE" sz="1600">
                          <a:effectLst/>
                        </a:rPr>
                        <a:t>Menor Costo</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0.5</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0.5</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 </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2</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0.3</a:t>
                      </a:r>
                      <a:endParaRPr lang="es-CO" sz="1600">
                        <a:effectLst/>
                        <a:latin typeface="Times New Roman"/>
                        <a:ea typeface="Times New Roman"/>
                        <a:cs typeface="Times New Roman"/>
                      </a:endParaRPr>
                    </a:p>
                  </a:txBody>
                  <a:tcPr marL="68580" marR="68580" marT="0" marB="0" anchor="ctr"/>
                </a:tc>
              </a:tr>
              <a:tr h="0">
                <a:tc>
                  <a:txBody>
                    <a:bodyPr/>
                    <a:lstStyle/>
                    <a:p>
                      <a:pPr>
                        <a:lnSpc>
                          <a:spcPct val="150000"/>
                        </a:lnSpc>
                        <a:spcAft>
                          <a:spcPts val="0"/>
                        </a:spcAft>
                      </a:pPr>
                      <a:r>
                        <a:rPr lang="de-DE" sz="1600">
                          <a:effectLst/>
                        </a:rPr>
                        <a:t> </a:t>
                      </a:r>
                      <a:endParaRPr lang="es-CO" sz="16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de-DE" sz="1600">
                          <a:effectLst/>
                        </a:rPr>
                        <a:t> </a:t>
                      </a:r>
                      <a:endParaRPr lang="es-CO" sz="16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de-DE" sz="1600">
                          <a:effectLst/>
                        </a:rPr>
                        <a:t> </a:t>
                      </a:r>
                      <a:endParaRPr lang="es-CO" sz="16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de-DE" sz="1600">
                          <a:effectLst/>
                        </a:rPr>
                        <a:t>Suma</a:t>
                      </a:r>
                      <a:endParaRPr lang="es-CO" sz="16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de-DE" sz="1600">
                          <a:effectLst/>
                        </a:rPr>
                        <a:t>7</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1</a:t>
                      </a:r>
                      <a:endParaRPr lang="es-CO" sz="1600">
                        <a:effectLst/>
                        <a:latin typeface="Times New Roman"/>
                        <a:ea typeface="Times New Roman"/>
                        <a:cs typeface="Times New Roman"/>
                      </a:endParaRPr>
                    </a:p>
                  </a:txBody>
                  <a:tcPr marL="68580" marR="68580" marT="0" marB="0" anchor="ctr"/>
                </a:tc>
              </a:tr>
              <a:tr h="0">
                <a:tc gridSpan="6">
                  <a:txBody>
                    <a:bodyPr/>
                    <a:lstStyle/>
                    <a:p>
                      <a:pPr algn="ctr">
                        <a:lnSpc>
                          <a:spcPct val="150000"/>
                        </a:lnSpc>
                        <a:spcAft>
                          <a:spcPts val="0"/>
                        </a:spcAft>
                      </a:pPr>
                      <a:r>
                        <a:rPr lang="de-DE" sz="1600" dirty="0">
                          <a:effectLst/>
                        </a:rPr>
                        <a:t>Fácil mantenimiento= Mayor precisión &gt; Menor costo</a:t>
                      </a:r>
                      <a:endParaRPr lang="es-CO" sz="1600" dirty="0">
                        <a:effectLst/>
                        <a:latin typeface="Times New Roman"/>
                        <a:ea typeface="Times New Roman"/>
                        <a:cs typeface="Times New Roman"/>
                      </a:endParaRPr>
                    </a:p>
                  </a:txBody>
                  <a:tcPr marL="68580" marR="68580" marT="0"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bl>
          </a:graphicData>
        </a:graphic>
      </p:graphicFrame>
      <p:sp>
        <p:nvSpPr>
          <p:cNvPr id="5" name="4 CuadroTexto"/>
          <p:cNvSpPr txBox="1"/>
          <p:nvPr/>
        </p:nvSpPr>
        <p:spPr>
          <a:xfrm>
            <a:off x="683568" y="836712"/>
            <a:ext cx="7776864" cy="872034"/>
          </a:xfrm>
          <a:prstGeom prst="rect">
            <a:avLst/>
          </a:prstGeom>
          <a:noFill/>
        </p:spPr>
        <p:txBody>
          <a:bodyPr wrap="square" rtlCol="0">
            <a:spAutoFit/>
          </a:bodyPr>
          <a:lstStyle/>
          <a:p>
            <a:pPr>
              <a:lnSpc>
                <a:spcPct val="150000"/>
              </a:lnSpc>
            </a:pPr>
            <a:r>
              <a:rPr lang="es-CO" dirty="0" smtClean="0"/>
              <a:t>Para poder determinar la mejor alternativa hemos tomado los siguientes criterios de Diseño</a:t>
            </a:r>
            <a:endParaRPr lang="es-CO" dirty="0"/>
          </a:p>
        </p:txBody>
      </p:sp>
    </p:spTree>
    <p:extLst>
      <p:ext uri="{BB962C8B-B14F-4D97-AF65-F5344CB8AC3E}">
        <p14:creationId xmlns:p14="http://schemas.microsoft.com/office/powerpoint/2010/main" val="852845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028159715"/>
              </p:ext>
            </p:extLst>
          </p:nvPr>
        </p:nvGraphicFramePr>
        <p:xfrm>
          <a:off x="348930" y="2852936"/>
          <a:ext cx="8208912" cy="1645920"/>
        </p:xfrm>
        <a:graphic>
          <a:graphicData uri="http://schemas.openxmlformats.org/drawingml/2006/table">
            <a:tbl>
              <a:tblPr firstRow="1" firstCol="1" bandRow="1">
                <a:tableStyleId>{5940675A-B579-460E-94D1-54222C63F5DA}</a:tableStyleId>
              </a:tblPr>
              <a:tblGrid>
                <a:gridCol w="1746576"/>
                <a:gridCol w="1526673"/>
                <a:gridCol w="2053810"/>
                <a:gridCol w="1081653"/>
                <a:gridCol w="648072"/>
                <a:gridCol w="1152128"/>
              </a:tblGrid>
              <a:tr h="0">
                <a:tc>
                  <a:txBody>
                    <a:bodyPr/>
                    <a:lstStyle/>
                    <a:p>
                      <a:pPr algn="ctr">
                        <a:lnSpc>
                          <a:spcPct val="150000"/>
                        </a:lnSpc>
                        <a:spcAft>
                          <a:spcPts val="0"/>
                        </a:spcAft>
                      </a:pPr>
                      <a:r>
                        <a:rPr lang="de-DE" sz="1800">
                          <a:effectLst/>
                        </a:rPr>
                        <a:t>Conclusiones</a:t>
                      </a:r>
                      <a:endParaRPr lang="es-CO" sz="18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800">
                          <a:effectLst/>
                        </a:rPr>
                        <a:t>Mayor precisión</a:t>
                      </a:r>
                      <a:endParaRPr lang="es-CO" sz="18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800">
                          <a:effectLst/>
                        </a:rPr>
                        <a:t>Fácil mantenimiento</a:t>
                      </a:r>
                      <a:endParaRPr lang="es-CO" sz="18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800">
                          <a:effectLst/>
                        </a:rPr>
                        <a:t>Menor costo</a:t>
                      </a:r>
                      <a:endParaRPr lang="es-CO" sz="18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800">
                          <a:effectLst/>
                        </a:rPr>
                        <a:t>∑</a:t>
                      </a:r>
                      <a:endParaRPr lang="es-CO" sz="18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800">
                          <a:effectLst/>
                        </a:rPr>
                        <a:t>Prioridad</a:t>
                      </a:r>
                      <a:endParaRPr lang="es-CO" sz="1800">
                        <a:effectLst/>
                        <a:latin typeface="Times New Roman"/>
                        <a:ea typeface="Times New Roman"/>
                        <a:cs typeface="Times New Roman"/>
                      </a:endParaRPr>
                    </a:p>
                  </a:txBody>
                  <a:tcPr marL="68580" marR="68580" marT="0" marB="0" anchor="ctr"/>
                </a:tc>
              </a:tr>
              <a:tr h="163830">
                <a:tc>
                  <a:txBody>
                    <a:bodyPr/>
                    <a:lstStyle/>
                    <a:p>
                      <a:pPr algn="ctr">
                        <a:lnSpc>
                          <a:spcPct val="150000"/>
                        </a:lnSpc>
                        <a:spcAft>
                          <a:spcPts val="0"/>
                        </a:spcAft>
                      </a:pPr>
                      <a:r>
                        <a:rPr lang="de-DE" sz="1800">
                          <a:effectLst/>
                        </a:rPr>
                        <a:t>Alternativa 1</a:t>
                      </a:r>
                      <a:endParaRPr lang="es-CO" sz="18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800">
                          <a:effectLst/>
                        </a:rPr>
                        <a:t>0.33x0.35</a:t>
                      </a:r>
                      <a:endParaRPr lang="es-CO" sz="18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800">
                          <a:effectLst/>
                        </a:rPr>
                        <a:t>0.33x0.35</a:t>
                      </a:r>
                      <a:endParaRPr lang="es-CO" sz="18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800">
                          <a:effectLst/>
                        </a:rPr>
                        <a:t>0.66x0.3</a:t>
                      </a:r>
                      <a:endParaRPr lang="es-CO" sz="1800">
                        <a:effectLst/>
                        <a:latin typeface="Times New Roman"/>
                        <a:ea typeface="Times New Roman"/>
                        <a:cs typeface="Times New Roman"/>
                      </a:endParaRPr>
                    </a:p>
                  </a:txBody>
                  <a:tcPr marL="68580" marR="68580" marT="0" marB="0" anchor="ctr"/>
                </a:tc>
                <a:tc>
                  <a:txBody>
                    <a:bodyPr/>
                    <a:lstStyle/>
                    <a:p>
                      <a:pPr algn="r">
                        <a:lnSpc>
                          <a:spcPct val="150000"/>
                        </a:lnSpc>
                        <a:spcAft>
                          <a:spcPts val="0"/>
                        </a:spcAft>
                      </a:pPr>
                      <a:r>
                        <a:rPr lang="de-DE" sz="1800">
                          <a:effectLst/>
                        </a:rPr>
                        <a:t>0.43</a:t>
                      </a:r>
                      <a:endParaRPr lang="es-CO" sz="1800">
                        <a:effectLst/>
                        <a:latin typeface="Times New Roman"/>
                        <a:ea typeface="Times New Roman"/>
                        <a:cs typeface="Times New Roman"/>
                      </a:endParaRPr>
                    </a:p>
                  </a:txBody>
                  <a:tcPr marL="68580" marR="68580" marT="0" marB="0" anchor="b"/>
                </a:tc>
                <a:tc>
                  <a:txBody>
                    <a:bodyPr/>
                    <a:lstStyle/>
                    <a:p>
                      <a:pPr algn="ctr">
                        <a:lnSpc>
                          <a:spcPct val="150000"/>
                        </a:lnSpc>
                        <a:spcAft>
                          <a:spcPts val="0"/>
                        </a:spcAft>
                      </a:pPr>
                      <a:r>
                        <a:rPr lang="de-DE" sz="1800">
                          <a:effectLst/>
                        </a:rPr>
                        <a:t>2</a:t>
                      </a:r>
                      <a:endParaRPr lang="es-CO" sz="1800">
                        <a:effectLst/>
                        <a:latin typeface="Times New Roman"/>
                        <a:ea typeface="Times New Roman"/>
                        <a:cs typeface="Times New Roman"/>
                      </a:endParaRPr>
                    </a:p>
                  </a:txBody>
                  <a:tcPr marL="68580" marR="68580" marT="0" marB="0" anchor="ctr"/>
                </a:tc>
              </a:tr>
              <a:tr h="0">
                <a:tc>
                  <a:txBody>
                    <a:bodyPr/>
                    <a:lstStyle/>
                    <a:p>
                      <a:pPr algn="ctr">
                        <a:lnSpc>
                          <a:spcPct val="150000"/>
                        </a:lnSpc>
                        <a:spcAft>
                          <a:spcPts val="0"/>
                        </a:spcAft>
                      </a:pPr>
                      <a:r>
                        <a:rPr lang="de-DE" sz="1800" dirty="0">
                          <a:effectLst/>
                        </a:rPr>
                        <a:t>Alternativa 2</a:t>
                      </a:r>
                      <a:endParaRPr lang="es-CO" sz="1800" dirty="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800">
                          <a:effectLst/>
                        </a:rPr>
                        <a:t>0.66x0.35</a:t>
                      </a:r>
                      <a:endParaRPr lang="es-CO" sz="18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800">
                          <a:effectLst/>
                        </a:rPr>
                        <a:t>0.66x0.35</a:t>
                      </a:r>
                      <a:endParaRPr lang="es-CO" sz="18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800">
                          <a:effectLst/>
                        </a:rPr>
                        <a:t>0.33x0.3</a:t>
                      </a:r>
                      <a:endParaRPr lang="es-CO" sz="1800">
                        <a:effectLst/>
                        <a:latin typeface="Times New Roman"/>
                        <a:ea typeface="Times New Roman"/>
                        <a:cs typeface="Times New Roman"/>
                      </a:endParaRPr>
                    </a:p>
                  </a:txBody>
                  <a:tcPr marL="68580" marR="68580" marT="0" marB="0" anchor="ctr"/>
                </a:tc>
                <a:tc>
                  <a:txBody>
                    <a:bodyPr/>
                    <a:lstStyle/>
                    <a:p>
                      <a:pPr algn="r">
                        <a:lnSpc>
                          <a:spcPct val="150000"/>
                        </a:lnSpc>
                        <a:spcAft>
                          <a:spcPts val="0"/>
                        </a:spcAft>
                      </a:pPr>
                      <a:r>
                        <a:rPr lang="de-DE" sz="1800">
                          <a:effectLst/>
                        </a:rPr>
                        <a:t>0.56</a:t>
                      </a:r>
                      <a:endParaRPr lang="es-CO" sz="1800">
                        <a:effectLst/>
                        <a:latin typeface="Times New Roman"/>
                        <a:ea typeface="Times New Roman"/>
                        <a:cs typeface="Times New Roman"/>
                      </a:endParaRPr>
                    </a:p>
                  </a:txBody>
                  <a:tcPr marL="68580" marR="68580" marT="0" marB="0" anchor="b"/>
                </a:tc>
                <a:tc>
                  <a:txBody>
                    <a:bodyPr/>
                    <a:lstStyle/>
                    <a:p>
                      <a:pPr algn="ctr">
                        <a:lnSpc>
                          <a:spcPct val="150000"/>
                        </a:lnSpc>
                        <a:spcAft>
                          <a:spcPts val="0"/>
                        </a:spcAft>
                      </a:pPr>
                      <a:r>
                        <a:rPr lang="de-DE" sz="1800" dirty="0">
                          <a:effectLst/>
                        </a:rPr>
                        <a:t>1</a:t>
                      </a:r>
                      <a:endParaRPr lang="es-CO" sz="1800" dirty="0">
                        <a:effectLst/>
                        <a:latin typeface="Times New Roman"/>
                        <a:ea typeface="Times New Roman"/>
                        <a:cs typeface="Times New Roman"/>
                      </a:endParaRPr>
                    </a:p>
                  </a:txBody>
                  <a:tcPr marL="68580" marR="68580" marT="0" marB="0" anchor="ctr"/>
                </a:tc>
              </a:tr>
            </a:tbl>
          </a:graphicData>
        </a:graphic>
      </p:graphicFrame>
      <p:sp>
        <p:nvSpPr>
          <p:cNvPr id="5" name="4 Rectángulo"/>
          <p:cNvSpPr/>
          <p:nvPr/>
        </p:nvSpPr>
        <p:spPr>
          <a:xfrm>
            <a:off x="5796136" y="188640"/>
            <a:ext cx="3291286" cy="400110"/>
          </a:xfrm>
          <a:prstGeom prst="rect">
            <a:avLst/>
          </a:prstGeom>
        </p:spPr>
        <p:txBody>
          <a:bodyPr wrap="none">
            <a:spAutoFit/>
          </a:bodyPr>
          <a:lstStyle/>
          <a:p>
            <a:r>
              <a:rPr lang="de-DE" sz="2000" b="1" dirty="0"/>
              <a:t>Conclusiones MODULO 1</a:t>
            </a:r>
            <a:endParaRPr lang="es-CO" sz="2000" b="1" dirty="0"/>
          </a:p>
        </p:txBody>
      </p:sp>
      <p:sp>
        <p:nvSpPr>
          <p:cNvPr id="6" name="5 Rectángulo"/>
          <p:cNvSpPr/>
          <p:nvPr/>
        </p:nvSpPr>
        <p:spPr>
          <a:xfrm>
            <a:off x="348930" y="836712"/>
            <a:ext cx="2839239" cy="369332"/>
          </a:xfrm>
          <a:prstGeom prst="rect">
            <a:avLst/>
          </a:prstGeom>
        </p:spPr>
        <p:txBody>
          <a:bodyPr wrap="none">
            <a:spAutoFit/>
          </a:bodyPr>
          <a:lstStyle/>
          <a:p>
            <a:r>
              <a:rPr lang="de-DE" dirty="0"/>
              <a:t>Conclusiones MODULO 1</a:t>
            </a:r>
            <a:endParaRPr lang="es-CO" dirty="0"/>
          </a:p>
        </p:txBody>
      </p:sp>
      <p:sp>
        <p:nvSpPr>
          <p:cNvPr id="7" name="6 Rectángulo"/>
          <p:cNvSpPr/>
          <p:nvPr/>
        </p:nvSpPr>
        <p:spPr>
          <a:xfrm>
            <a:off x="361250" y="1556792"/>
            <a:ext cx="4572000" cy="923330"/>
          </a:xfrm>
          <a:prstGeom prst="rect">
            <a:avLst/>
          </a:prstGeom>
        </p:spPr>
        <p:txBody>
          <a:bodyPr>
            <a:spAutoFit/>
          </a:bodyPr>
          <a:lstStyle/>
          <a:p>
            <a:pPr lvl="0"/>
            <a:r>
              <a:rPr lang="es-EC" b="1" dirty="0"/>
              <a:t>Medir presión</a:t>
            </a:r>
            <a:endParaRPr lang="es-CO" dirty="0"/>
          </a:p>
          <a:p>
            <a:pPr lvl="0"/>
            <a:r>
              <a:rPr lang="es-EC" dirty="0"/>
              <a:t>Alternativa 1: </a:t>
            </a:r>
            <a:r>
              <a:rPr lang="es-EC" dirty="0" err="1"/>
              <a:t>Presóstato</a:t>
            </a:r>
            <a:endParaRPr lang="es-CO" dirty="0"/>
          </a:p>
          <a:p>
            <a:pPr lvl="0"/>
            <a:r>
              <a:rPr lang="es-EC" dirty="0"/>
              <a:t>Alternativa 2: Diafragma</a:t>
            </a:r>
            <a:endParaRPr lang="es-CO" dirty="0"/>
          </a:p>
        </p:txBody>
      </p:sp>
    </p:spTree>
    <p:extLst>
      <p:ext uri="{BB962C8B-B14F-4D97-AF65-F5344CB8AC3E}">
        <p14:creationId xmlns:p14="http://schemas.microsoft.com/office/powerpoint/2010/main" val="28647914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796136" y="188640"/>
            <a:ext cx="3291286" cy="400110"/>
          </a:xfrm>
          <a:prstGeom prst="rect">
            <a:avLst/>
          </a:prstGeom>
        </p:spPr>
        <p:txBody>
          <a:bodyPr wrap="none">
            <a:spAutoFit/>
          </a:bodyPr>
          <a:lstStyle/>
          <a:p>
            <a:r>
              <a:rPr lang="de-DE" sz="2000" b="1" dirty="0"/>
              <a:t>Conclusiones MODULO 1</a:t>
            </a:r>
            <a:endParaRPr lang="es-CO" sz="2000" b="1" dirty="0"/>
          </a:p>
        </p:txBody>
      </p:sp>
      <p:sp>
        <p:nvSpPr>
          <p:cNvPr id="6" name="5 Rectángulo"/>
          <p:cNvSpPr/>
          <p:nvPr/>
        </p:nvSpPr>
        <p:spPr>
          <a:xfrm>
            <a:off x="348930" y="836712"/>
            <a:ext cx="2839239" cy="369332"/>
          </a:xfrm>
          <a:prstGeom prst="rect">
            <a:avLst/>
          </a:prstGeom>
        </p:spPr>
        <p:txBody>
          <a:bodyPr wrap="none">
            <a:spAutoFit/>
          </a:bodyPr>
          <a:lstStyle/>
          <a:p>
            <a:r>
              <a:rPr lang="de-DE" dirty="0"/>
              <a:t>Conclusiones MODULO 1</a:t>
            </a:r>
            <a:endParaRPr lang="es-CO" dirty="0"/>
          </a:p>
        </p:txBody>
      </p:sp>
      <p:sp>
        <p:nvSpPr>
          <p:cNvPr id="2" name="1 Rectángulo"/>
          <p:cNvSpPr/>
          <p:nvPr/>
        </p:nvSpPr>
        <p:spPr>
          <a:xfrm>
            <a:off x="348930" y="1628800"/>
            <a:ext cx="4572000" cy="1200329"/>
          </a:xfrm>
          <a:prstGeom prst="rect">
            <a:avLst/>
          </a:prstGeom>
        </p:spPr>
        <p:txBody>
          <a:bodyPr>
            <a:spAutoFit/>
          </a:bodyPr>
          <a:lstStyle/>
          <a:p>
            <a:pPr lvl="0"/>
            <a:r>
              <a:rPr lang="es-EC" b="1" dirty="0"/>
              <a:t>Medir Caudal</a:t>
            </a:r>
            <a:endParaRPr lang="es-CO" dirty="0"/>
          </a:p>
          <a:p>
            <a:pPr lvl="0"/>
            <a:r>
              <a:rPr lang="es-EC" dirty="0"/>
              <a:t>Alternativa 1: Ultrasonido</a:t>
            </a:r>
            <a:endParaRPr lang="es-CO" dirty="0"/>
          </a:p>
          <a:p>
            <a:r>
              <a:rPr lang="es-EC" dirty="0"/>
              <a:t>Alternativa 2: </a:t>
            </a:r>
            <a:r>
              <a:rPr lang="es-EC" dirty="0" smtClean="0"/>
              <a:t>Turbinas</a:t>
            </a:r>
            <a:endParaRPr lang="es-CO" dirty="0"/>
          </a:p>
          <a:p>
            <a:pPr lvl="0"/>
            <a:endParaRPr lang="es-CO" dirty="0"/>
          </a:p>
        </p:txBody>
      </p:sp>
      <p:graphicFrame>
        <p:nvGraphicFramePr>
          <p:cNvPr id="3" name="2 Tabla"/>
          <p:cNvGraphicFramePr>
            <a:graphicFrameLocks noGrp="1"/>
          </p:cNvGraphicFramePr>
          <p:nvPr>
            <p:extLst>
              <p:ext uri="{D42A27DB-BD31-4B8C-83A1-F6EECF244321}">
                <p14:modId xmlns:p14="http://schemas.microsoft.com/office/powerpoint/2010/main" val="1514316151"/>
              </p:ext>
            </p:extLst>
          </p:nvPr>
        </p:nvGraphicFramePr>
        <p:xfrm>
          <a:off x="348930" y="3314541"/>
          <a:ext cx="8255519" cy="1463040"/>
        </p:xfrm>
        <a:graphic>
          <a:graphicData uri="http://schemas.openxmlformats.org/drawingml/2006/table">
            <a:tbl>
              <a:tblPr firstRow="1" firstCol="1" bandRow="1">
                <a:tableStyleId>{5940675A-B579-460E-94D1-54222C63F5DA}</a:tableStyleId>
              </a:tblPr>
              <a:tblGrid>
                <a:gridCol w="2135328"/>
                <a:gridCol w="1401983"/>
                <a:gridCol w="1655418"/>
                <a:gridCol w="1024525"/>
                <a:gridCol w="764799"/>
                <a:gridCol w="1273466"/>
              </a:tblGrid>
              <a:tr h="0">
                <a:tc>
                  <a:txBody>
                    <a:bodyPr/>
                    <a:lstStyle/>
                    <a:p>
                      <a:pPr algn="ctr">
                        <a:lnSpc>
                          <a:spcPct val="150000"/>
                        </a:lnSpc>
                        <a:spcAft>
                          <a:spcPts val="0"/>
                        </a:spcAft>
                      </a:pPr>
                      <a:r>
                        <a:rPr lang="de-DE" sz="1600" dirty="0">
                          <a:effectLst/>
                        </a:rPr>
                        <a:t>Conclusiones</a:t>
                      </a:r>
                      <a:endParaRPr lang="es-CO" sz="1600" dirty="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Mayor Precisión</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Fácil mantenimiento</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Menor Costo</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Prioridad</a:t>
                      </a:r>
                      <a:endParaRPr lang="es-CO" sz="1600">
                        <a:effectLst/>
                        <a:latin typeface="Times New Roman"/>
                        <a:ea typeface="Times New Roman"/>
                        <a:cs typeface="Times New Roman"/>
                      </a:endParaRPr>
                    </a:p>
                  </a:txBody>
                  <a:tcPr marL="68580" marR="68580" marT="0" marB="0" anchor="ctr"/>
                </a:tc>
              </a:tr>
              <a:tr h="163830">
                <a:tc>
                  <a:txBody>
                    <a:bodyPr/>
                    <a:lstStyle/>
                    <a:p>
                      <a:pPr algn="ctr">
                        <a:lnSpc>
                          <a:spcPct val="150000"/>
                        </a:lnSpc>
                        <a:spcAft>
                          <a:spcPts val="0"/>
                        </a:spcAft>
                      </a:pPr>
                      <a:r>
                        <a:rPr lang="de-DE" sz="1600" dirty="0">
                          <a:effectLst/>
                        </a:rPr>
                        <a:t>Alternativa </a:t>
                      </a:r>
                      <a:r>
                        <a:rPr lang="de-DE" sz="1600" dirty="0" smtClean="0">
                          <a:effectLst/>
                        </a:rPr>
                        <a:t>2</a:t>
                      </a:r>
                      <a:endParaRPr lang="es-CO" sz="1600" dirty="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0.33x0.35</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0.66x0.35</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0.66x0.3</a:t>
                      </a:r>
                      <a:endParaRPr lang="es-CO" sz="1600">
                        <a:effectLst/>
                        <a:latin typeface="Times New Roman"/>
                        <a:ea typeface="Times New Roman"/>
                        <a:cs typeface="Times New Roman"/>
                      </a:endParaRPr>
                    </a:p>
                  </a:txBody>
                  <a:tcPr marL="68580" marR="68580" marT="0" marB="0" anchor="ctr"/>
                </a:tc>
                <a:tc>
                  <a:txBody>
                    <a:bodyPr/>
                    <a:lstStyle/>
                    <a:p>
                      <a:pPr algn="r">
                        <a:lnSpc>
                          <a:spcPct val="150000"/>
                        </a:lnSpc>
                        <a:spcAft>
                          <a:spcPts val="0"/>
                        </a:spcAft>
                      </a:pPr>
                      <a:r>
                        <a:rPr lang="de-DE" sz="1600">
                          <a:effectLst/>
                        </a:rPr>
                        <a:t>0.56</a:t>
                      </a:r>
                      <a:endParaRPr lang="es-CO" sz="1600">
                        <a:effectLst/>
                        <a:latin typeface="Times New Roman"/>
                        <a:ea typeface="Times New Roman"/>
                        <a:cs typeface="Times New Roman"/>
                      </a:endParaRPr>
                    </a:p>
                  </a:txBody>
                  <a:tcPr marL="68580" marR="68580" marT="0" marB="0" anchor="b"/>
                </a:tc>
                <a:tc>
                  <a:txBody>
                    <a:bodyPr/>
                    <a:lstStyle/>
                    <a:p>
                      <a:pPr algn="ctr">
                        <a:lnSpc>
                          <a:spcPct val="150000"/>
                        </a:lnSpc>
                        <a:spcAft>
                          <a:spcPts val="0"/>
                        </a:spcAft>
                      </a:pPr>
                      <a:r>
                        <a:rPr lang="de-DE" sz="1600">
                          <a:effectLst/>
                        </a:rPr>
                        <a:t>1</a:t>
                      </a:r>
                      <a:endParaRPr lang="es-CO" sz="1600">
                        <a:effectLst/>
                        <a:latin typeface="Times New Roman"/>
                        <a:ea typeface="Times New Roman"/>
                        <a:cs typeface="Times New Roman"/>
                      </a:endParaRPr>
                    </a:p>
                  </a:txBody>
                  <a:tcPr marL="68580" marR="68580" marT="0" marB="0" anchor="ctr"/>
                </a:tc>
              </a:tr>
              <a:tr h="0">
                <a:tc>
                  <a:txBody>
                    <a:bodyPr/>
                    <a:lstStyle/>
                    <a:p>
                      <a:pPr algn="ctr">
                        <a:lnSpc>
                          <a:spcPct val="150000"/>
                        </a:lnSpc>
                        <a:spcAft>
                          <a:spcPts val="0"/>
                        </a:spcAft>
                      </a:pPr>
                      <a:r>
                        <a:rPr lang="de-DE" sz="1600" dirty="0">
                          <a:effectLst/>
                        </a:rPr>
                        <a:t>Alternativa </a:t>
                      </a:r>
                      <a:r>
                        <a:rPr lang="de-DE" sz="1600" dirty="0" smtClean="0">
                          <a:effectLst/>
                        </a:rPr>
                        <a:t>1</a:t>
                      </a:r>
                      <a:endParaRPr lang="es-CO" sz="1600" dirty="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0.66x0.35</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0.33x0.35</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0.33x0.3</a:t>
                      </a:r>
                      <a:endParaRPr lang="es-CO" sz="1600">
                        <a:effectLst/>
                        <a:latin typeface="Times New Roman"/>
                        <a:ea typeface="Times New Roman"/>
                        <a:cs typeface="Times New Roman"/>
                      </a:endParaRPr>
                    </a:p>
                  </a:txBody>
                  <a:tcPr marL="68580" marR="68580" marT="0" marB="0" anchor="ctr"/>
                </a:tc>
                <a:tc>
                  <a:txBody>
                    <a:bodyPr/>
                    <a:lstStyle/>
                    <a:p>
                      <a:pPr algn="r">
                        <a:lnSpc>
                          <a:spcPct val="150000"/>
                        </a:lnSpc>
                        <a:spcAft>
                          <a:spcPts val="0"/>
                        </a:spcAft>
                      </a:pPr>
                      <a:r>
                        <a:rPr lang="de-DE" sz="1600">
                          <a:effectLst/>
                        </a:rPr>
                        <a:t>0.43</a:t>
                      </a:r>
                      <a:endParaRPr lang="es-CO" sz="1600">
                        <a:effectLst/>
                        <a:latin typeface="Times New Roman"/>
                        <a:ea typeface="Times New Roman"/>
                        <a:cs typeface="Times New Roman"/>
                      </a:endParaRPr>
                    </a:p>
                  </a:txBody>
                  <a:tcPr marL="68580" marR="68580" marT="0" marB="0" anchor="b"/>
                </a:tc>
                <a:tc>
                  <a:txBody>
                    <a:bodyPr/>
                    <a:lstStyle/>
                    <a:p>
                      <a:pPr algn="ctr">
                        <a:lnSpc>
                          <a:spcPct val="150000"/>
                        </a:lnSpc>
                        <a:spcAft>
                          <a:spcPts val="0"/>
                        </a:spcAft>
                      </a:pPr>
                      <a:r>
                        <a:rPr lang="de-DE" sz="1600" dirty="0">
                          <a:effectLst/>
                        </a:rPr>
                        <a:t>2</a:t>
                      </a:r>
                      <a:endParaRPr lang="es-CO" sz="1600" dirty="0">
                        <a:effectLst/>
                        <a:latin typeface="Times New Roman"/>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111746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796136" y="188640"/>
            <a:ext cx="3291286" cy="400110"/>
          </a:xfrm>
          <a:prstGeom prst="rect">
            <a:avLst/>
          </a:prstGeom>
        </p:spPr>
        <p:txBody>
          <a:bodyPr wrap="none">
            <a:spAutoFit/>
          </a:bodyPr>
          <a:lstStyle/>
          <a:p>
            <a:r>
              <a:rPr lang="de-DE" sz="2000" b="1" dirty="0"/>
              <a:t>Conclusiones MODULO 1</a:t>
            </a:r>
            <a:endParaRPr lang="es-CO" sz="2000" b="1" dirty="0"/>
          </a:p>
        </p:txBody>
      </p:sp>
      <p:sp>
        <p:nvSpPr>
          <p:cNvPr id="6" name="5 Rectángulo"/>
          <p:cNvSpPr/>
          <p:nvPr/>
        </p:nvSpPr>
        <p:spPr>
          <a:xfrm>
            <a:off x="348930" y="836712"/>
            <a:ext cx="2839239" cy="369332"/>
          </a:xfrm>
          <a:prstGeom prst="rect">
            <a:avLst/>
          </a:prstGeom>
        </p:spPr>
        <p:txBody>
          <a:bodyPr wrap="none">
            <a:spAutoFit/>
          </a:bodyPr>
          <a:lstStyle/>
          <a:p>
            <a:r>
              <a:rPr lang="de-DE" dirty="0"/>
              <a:t>Conclusiones MODULO 1</a:t>
            </a:r>
            <a:endParaRPr lang="es-CO" dirty="0"/>
          </a:p>
        </p:txBody>
      </p:sp>
      <p:sp>
        <p:nvSpPr>
          <p:cNvPr id="2" name="1 Rectángulo"/>
          <p:cNvSpPr/>
          <p:nvPr/>
        </p:nvSpPr>
        <p:spPr>
          <a:xfrm>
            <a:off x="348930" y="1628800"/>
            <a:ext cx="4572000" cy="1200329"/>
          </a:xfrm>
          <a:prstGeom prst="rect">
            <a:avLst/>
          </a:prstGeom>
        </p:spPr>
        <p:txBody>
          <a:bodyPr>
            <a:spAutoFit/>
          </a:bodyPr>
          <a:lstStyle/>
          <a:p>
            <a:pPr lvl="0"/>
            <a:r>
              <a:rPr lang="es-EC" b="1" dirty="0"/>
              <a:t>Medir Nivel </a:t>
            </a:r>
            <a:endParaRPr lang="es-CO" dirty="0"/>
          </a:p>
          <a:p>
            <a:pPr lvl="0"/>
            <a:r>
              <a:rPr lang="es-EC" dirty="0"/>
              <a:t>Alternativa 1: </a:t>
            </a:r>
            <a:r>
              <a:rPr lang="es-EC" dirty="0" smtClean="0"/>
              <a:t>Flotadores</a:t>
            </a:r>
          </a:p>
          <a:p>
            <a:pPr lvl="0"/>
            <a:r>
              <a:rPr lang="es-EC" dirty="0" smtClean="0"/>
              <a:t>Alternativa </a:t>
            </a:r>
            <a:r>
              <a:rPr lang="es-EC" dirty="0"/>
              <a:t>2: </a:t>
            </a:r>
            <a:r>
              <a:rPr lang="es-EC" dirty="0" smtClean="0"/>
              <a:t>Sensor </a:t>
            </a:r>
            <a:r>
              <a:rPr lang="es-EC" dirty="0"/>
              <a:t>ultrasónico</a:t>
            </a:r>
            <a:endParaRPr lang="es-CO" dirty="0"/>
          </a:p>
          <a:p>
            <a:pPr lvl="0"/>
            <a:endParaRPr lang="es-CO" dirty="0"/>
          </a:p>
        </p:txBody>
      </p:sp>
      <p:graphicFrame>
        <p:nvGraphicFramePr>
          <p:cNvPr id="4" name="3 Tabla"/>
          <p:cNvGraphicFramePr>
            <a:graphicFrameLocks noGrp="1"/>
          </p:cNvGraphicFramePr>
          <p:nvPr>
            <p:extLst>
              <p:ext uri="{D42A27DB-BD31-4B8C-83A1-F6EECF244321}">
                <p14:modId xmlns:p14="http://schemas.microsoft.com/office/powerpoint/2010/main" val="2744698945"/>
              </p:ext>
            </p:extLst>
          </p:nvPr>
        </p:nvGraphicFramePr>
        <p:xfrm>
          <a:off x="348930" y="3068960"/>
          <a:ext cx="8183510" cy="1377696"/>
        </p:xfrm>
        <a:graphic>
          <a:graphicData uri="http://schemas.openxmlformats.org/drawingml/2006/table">
            <a:tbl>
              <a:tblPr firstRow="1" firstCol="1" bandRow="1">
                <a:tableStyleId>{5940675A-B579-460E-94D1-54222C63F5DA}</a:tableStyleId>
              </a:tblPr>
              <a:tblGrid>
                <a:gridCol w="2116702"/>
                <a:gridCol w="1389754"/>
                <a:gridCol w="1640979"/>
                <a:gridCol w="1015588"/>
                <a:gridCol w="758128"/>
                <a:gridCol w="1262359"/>
              </a:tblGrid>
              <a:tr h="0">
                <a:tc>
                  <a:txBody>
                    <a:bodyPr/>
                    <a:lstStyle/>
                    <a:p>
                      <a:pPr algn="ctr">
                        <a:lnSpc>
                          <a:spcPct val="150000"/>
                        </a:lnSpc>
                        <a:spcAft>
                          <a:spcPts val="0"/>
                        </a:spcAft>
                      </a:pPr>
                      <a:r>
                        <a:rPr lang="de-DE" sz="1600" dirty="0">
                          <a:effectLst/>
                        </a:rPr>
                        <a:t>Conclusiones</a:t>
                      </a:r>
                      <a:endParaRPr lang="es-CO" sz="1600" dirty="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Mayor Precisión</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Fácil manteniemitno</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Menor Costo</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Prioridad</a:t>
                      </a:r>
                      <a:endParaRPr lang="es-CO" sz="1600">
                        <a:effectLst/>
                        <a:latin typeface="Times New Roman"/>
                        <a:ea typeface="Times New Roman"/>
                        <a:cs typeface="Times New Roman"/>
                      </a:endParaRPr>
                    </a:p>
                  </a:txBody>
                  <a:tcPr marL="68580" marR="68580" marT="0" marB="0" anchor="ctr"/>
                </a:tc>
              </a:tr>
              <a:tr h="163830">
                <a:tc>
                  <a:txBody>
                    <a:bodyPr/>
                    <a:lstStyle/>
                    <a:p>
                      <a:pPr algn="ctr">
                        <a:lnSpc>
                          <a:spcPct val="150000"/>
                        </a:lnSpc>
                        <a:spcAft>
                          <a:spcPts val="0"/>
                        </a:spcAft>
                      </a:pPr>
                      <a:r>
                        <a:rPr lang="de-DE" sz="1600" dirty="0">
                          <a:effectLst/>
                        </a:rPr>
                        <a:t>Alternativa </a:t>
                      </a:r>
                      <a:r>
                        <a:rPr lang="de-DE" sz="1600" dirty="0" smtClean="0">
                          <a:effectLst/>
                        </a:rPr>
                        <a:t>2</a:t>
                      </a:r>
                      <a:endParaRPr lang="es-CO" sz="1600" dirty="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0.66x0.35</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0.33x0.35</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0.33x0.3</a:t>
                      </a:r>
                      <a:endParaRPr lang="es-CO" sz="1600">
                        <a:effectLst/>
                        <a:latin typeface="Times New Roman"/>
                        <a:ea typeface="Times New Roman"/>
                        <a:cs typeface="Times New Roman"/>
                      </a:endParaRPr>
                    </a:p>
                  </a:txBody>
                  <a:tcPr marL="68580" marR="68580" marT="0" marB="0" anchor="ctr"/>
                </a:tc>
                <a:tc>
                  <a:txBody>
                    <a:bodyPr/>
                    <a:lstStyle/>
                    <a:p>
                      <a:pPr algn="r">
                        <a:lnSpc>
                          <a:spcPct val="150000"/>
                        </a:lnSpc>
                        <a:spcAft>
                          <a:spcPts val="0"/>
                        </a:spcAft>
                      </a:pPr>
                      <a:r>
                        <a:rPr lang="de-DE" sz="1600">
                          <a:effectLst/>
                        </a:rPr>
                        <a:t>0.45</a:t>
                      </a:r>
                      <a:endParaRPr lang="es-CO" sz="1600">
                        <a:effectLst/>
                        <a:latin typeface="Times New Roman"/>
                        <a:ea typeface="Times New Roman"/>
                        <a:cs typeface="Times New Roman"/>
                      </a:endParaRPr>
                    </a:p>
                  </a:txBody>
                  <a:tcPr marL="68580" marR="68580" marT="0" marB="0" anchor="b"/>
                </a:tc>
                <a:tc>
                  <a:txBody>
                    <a:bodyPr/>
                    <a:lstStyle/>
                    <a:p>
                      <a:pPr algn="ctr">
                        <a:lnSpc>
                          <a:spcPct val="150000"/>
                        </a:lnSpc>
                        <a:spcAft>
                          <a:spcPts val="0"/>
                        </a:spcAft>
                      </a:pPr>
                      <a:r>
                        <a:rPr lang="de-DE" sz="1600">
                          <a:effectLst/>
                        </a:rPr>
                        <a:t>1</a:t>
                      </a:r>
                      <a:endParaRPr lang="es-CO" sz="1600">
                        <a:effectLst/>
                        <a:latin typeface="Times New Roman"/>
                        <a:ea typeface="Times New Roman"/>
                        <a:cs typeface="Times New Roman"/>
                      </a:endParaRPr>
                    </a:p>
                  </a:txBody>
                  <a:tcPr marL="68580" marR="68580" marT="0" marB="0" anchor="ctr"/>
                </a:tc>
              </a:tr>
              <a:tr h="0">
                <a:tc>
                  <a:txBody>
                    <a:bodyPr/>
                    <a:lstStyle/>
                    <a:p>
                      <a:pPr algn="ctr">
                        <a:lnSpc>
                          <a:spcPct val="115000"/>
                        </a:lnSpc>
                        <a:spcAft>
                          <a:spcPts val="0"/>
                        </a:spcAft>
                      </a:pPr>
                      <a:r>
                        <a:rPr lang="de-DE" sz="1600" dirty="0">
                          <a:effectLst/>
                        </a:rPr>
                        <a:t>Alternativa </a:t>
                      </a:r>
                      <a:r>
                        <a:rPr lang="de-DE" sz="1600" dirty="0" smtClean="0">
                          <a:effectLst/>
                        </a:rPr>
                        <a:t>1</a:t>
                      </a:r>
                      <a:endParaRPr lang="es-CO" sz="1600" dirty="0">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de-DE" sz="1600">
                          <a:effectLst/>
                        </a:rPr>
                        <a:t>0.33x0.35</a:t>
                      </a:r>
                      <a:endParaRPr lang="es-CO" sz="1600">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de-DE" sz="1600">
                          <a:effectLst/>
                        </a:rPr>
                        <a:t>0.66x0.35</a:t>
                      </a:r>
                      <a:endParaRPr lang="es-CO" sz="1600">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de-DE" sz="1600">
                          <a:effectLst/>
                        </a:rPr>
                        <a:t>0.66x0.3</a:t>
                      </a:r>
                      <a:endParaRPr lang="es-CO" sz="1600">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de-DE" sz="1600">
                          <a:effectLst/>
                        </a:rPr>
                        <a:t>0.55</a:t>
                      </a:r>
                      <a:endParaRPr lang="es-CO" sz="1600">
                        <a:effectLst/>
                        <a:latin typeface="Times New Roman"/>
                        <a:ea typeface="Times New Roman"/>
                        <a:cs typeface="Times New Roman"/>
                      </a:endParaRPr>
                    </a:p>
                  </a:txBody>
                  <a:tcPr marL="68580" marR="68580" marT="0" marB="0" anchor="b"/>
                </a:tc>
                <a:tc>
                  <a:txBody>
                    <a:bodyPr/>
                    <a:lstStyle/>
                    <a:p>
                      <a:pPr algn="ctr">
                        <a:lnSpc>
                          <a:spcPct val="115000"/>
                        </a:lnSpc>
                        <a:spcAft>
                          <a:spcPts val="0"/>
                        </a:spcAft>
                      </a:pPr>
                      <a:r>
                        <a:rPr lang="de-DE" sz="1600" dirty="0">
                          <a:effectLst/>
                        </a:rPr>
                        <a:t>2</a:t>
                      </a:r>
                      <a:endParaRPr lang="es-CO" sz="1600" dirty="0">
                        <a:effectLst/>
                        <a:latin typeface="Times New Roman"/>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1046486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796136" y="188640"/>
            <a:ext cx="3291286" cy="400110"/>
          </a:xfrm>
          <a:prstGeom prst="rect">
            <a:avLst/>
          </a:prstGeom>
        </p:spPr>
        <p:txBody>
          <a:bodyPr wrap="none">
            <a:spAutoFit/>
          </a:bodyPr>
          <a:lstStyle/>
          <a:p>
            <a:r>
              <a:rPr lang="de-DE" sz="2000" b="1" dirty="0"/>
              <a:t>Conclusiones MODULO 1</a:t>
            </a:r>
            <a:endParaRPr lang="es-CO" sz="2000" b="1" dirty="0"/>
          </a:p>
        </p:txBody>
      </p:sp>
      <p:sp>
        <p:nvSpPr>
          <p:cNvPr id="6" name="5 Rectángulo"/>
          <p:cNvSpPr/>
          <p:nvPr/>
        </p:nvSpPr>
        <p:spPr>
          <a:xfrm>
            <a:off x="348930" y="836712"/>
            <a:ext cx="2839239" cy="369332"/>
          </a:xfrm>
          <a:prstGeom prst="rect">
            <a:avLst/>
          </a:prstGeom>
        </p:spPr>
        <p:txBody>
          <a:bodyPr wrap="none">
            <a:spAutoFit/>
          </a:bodyPr>
          <a:lstStyle/>
          <a:p>
            <a:r>
              <a:rPr lang="de-DE" dirty="0"/>
              <a:t>Conclusiones MODULO 1</a:t>
            </a:r>
            <a:endParaRPr lang="es-CO" dirty="0"/>
          </a:p>
        </p:txBody>
      </p:sp>
      <p:sp>
        <p:nvSpPr>
          <p:cNvPr id="2" name="1 Rectángulo"/>
          <p:cNvSpPr/>
          <p:nvPr/>
        </p:nvSpPr>
        <p:spPr>
          <a:xfrm>
            <a:off x="348930" y="1628800"/>
            <a:ext cx="4572000" cy="923330"/>
          </a:xfrm>
          <a:prstGeom prst="rect">
            <a:avLst/>
          </a:prstGeom>
        </p:spPr>
        <p:txBody>
          <a:bodyPr>
            <a:spAutoFit/>
          </a:bodyPr>
          <a:lstStyle/>
          <a:p>
            <a:pPr lvl="0"/>
            <a:r>
              <a:rPr lang="es-EC" b="1" dirty="0"/>
              <a:t>Medir Temperatura </a:t>
            </a:r>
            <a:endParaRPr lang="es-CO" dirty="0"/>
          </a:p>
          <a:p>
            <a:pPr lvl="0"/>
            <a:r>
              <a:rPr lang="es-EC" dirty="0"/>
              <a:t>Alternativa 1: </a:t>
            </a:r>
            <a:r>
              <a:rPr lang="es-EC" dirty="0" err="1" smtClean="0"/>
              <a:t>Termocupla</a:t>
            </a:r>
            <a:endParaRPr lang="es-CO" dirty="0"/>
          </a:p>
          <a:p>
            <a:pPr lvl="0"/>
            <a:r>
              <a:rPr lang="es-EC" dirty="0"/>
              <a:t>Alternativa 2: </a:t>
            </a:r>
            <a:r>
              <a:rPr lang="es-EC" dirty="0" smtClean="0"/>
              <a:t>PT100</a:t>
            </a:r>
            <a:endParaRPr lang="es-CO" dirty="0"/>
          </a:p>
        </p:txBody>
      </p:sp>
      <p:graphicFrame>
        <p:nvGraphicFramePr>
          <p:cNvPr id="3" name="2 Tabla"/>
          <p:cNvGraphicFramePr>
            <a:graphicFrameLocks noGrp="1"/>
          </p:cNvGraphicFramePr>
          <p:nvPr>
            <p:extLst>
              <p:ext uri="{D42A27DB-BD31-4B8C-83A1-F6EECF244321}">
                <p14:modId xmlns:p14="http://schemas.microsoft.com/office/powerpoint/2010/main" val="2889750959"/>
              </p:ext>
            </p:extLst>
          </p:nvPr>
        </p:nvGraphicFramePr>
        <p:xfrm>
          <a:off x="467544" y="3177381"/>
          <a:ext cx="8280920" cy="1463040"/>
        </p:xfrm>
        <a:graphic>
          <a:graphicData uri="http://schemas.openxmlformats.org/drawingml/2006/table">
            <a:tbl>
              <a:tblPr firstRow="1" firstCol="1" bandRow="1">
                <a:tableStyleId>{5940675A-B579-460E-94D1-54222C63F5DA}</a:tableStyleId>
              </a:tblPr>
              <a:tblGrid>
                <a:gridCol w="2143297"/>
                <a:gridCol w="1407215"/>
                <a:gridCol w="1406314"/>
                <a:gridCol w="1278220"/>
                <a:gridCol w="767654"/>
                <a:gridCol w="1278220"/>
              </a:tblGrid>
              <a:tr h="0">
                <a:tc>
                  <a:txBody>
                    <a:bodyPr/>
                    <a:lstStyle/>
                    <a:p>
                      <a:pPr algn="ctr">
                        <a:lnSpc>
                          <a:spcPct val="150000"/>
                        </a:lnSpc>
                        <a:spcAft>
                          <a:spcPts val="0"/>
                        </a:spcAft>
                      </a:pPr>
                      <a:r>
                        <a:rPr lang="de-DE" sz="1600" dirty="0">
                          <a:effectLst/>
                        </a:rPr>
                        <a:t>Conclusiones</a:t>
                      </a:r>
                      <a:endParaRPr lang="es-CO" sz="1600" dirty="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Mayor Precisión</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Fácil y rápido montaje</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Menor Costo</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Prioridad</a:t>
                      </a:r>
                      <a:endParaRPr lang="es-CO" sz="1600">
                        <a:effectLst/>
                        <a:latin typeface="Times New Roman"/>
                        <a:ea typeface="Times New Roman"/>
                        <a:cs typeface="Times New Roman"/>
                      </a:endParaRPr>
                    </a:p>
                  </a:txBody>
                  <a:tcPr marL="68580" marR="68580" marT="0" marB="0" anchor="ctr"/>
                </a:tc>
              </a:tr>
              <a:tr h="163830">
                <a:tc>
                  <a:txBody>
                    <a:bodyPr/>
                    <a:lstStyle/>
                    <a:p>
                      <a:pPr algn="ctr">
                        <a:lnSpc>
                          <a:spcPct val="150000"/>
                        </a:lnSpc>
                        <a:spcAft>
                          <a:spcPts val="0"/>
                        </a:spcAft>
                      </a:pPr>
                      <a:r>
                        <a:rPr lang="de-DE" sz="1600" dirty="0">
                          <a:effectLst/>
                        </a:rPr>
                        <a:t>Alternativa </a:t>
                      </a:r>
                      <a:r>
                        <a:rPr lang="de-DE" sz="1600" dirty="0" smtClean="0">
                          <a:effectLst/>
                        </a:rPr>
                        <a:t>2</a:t>
                      </a:r>
                      <a:endParaRPr lang="es-CO" sz="1600" dirty="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0.66x0.35</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0.5x0.35</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0.33x0.3</a:t>
                      </a:r>
                      <a:endParaRPr lang="es-CO" sz="1600">
                        <a:effectLst/>
                        <a:latin typeface="Times New Roman"/>
                        <a:ea typeface="Times New Roman"/>
                        <a:cs typeface="Times New Roman"/>
                      </a:endParaRPr>
                    </a:p>
                  </a:txBody>
                  <a:tcPr marL="68580" marR="68580" marT="0" marB="0" anchor="ctr"/>
                </a:tc>
                <a:tc>
                  <a:txBody>
                    <a:bodyPr/>
                    <a:lstStyle/>
                    <a:p>
                      <a:pPr algn="r">
                        <a:lnSpc>
                          <a:spcPct val="150000"/>
                        </a:lnSpc>
                        <a:spcAft>
                          <a:spcPts val="0"/>
                        </a:spcAft>
                      </a:pPr>
                      <a:r>
                        <a:rPr lang="de-DE" sz="1600">
                          <a:effectLst/>
                        </a:rPr>
                        <a:t>0.50</a:t>
                      </a:r>
                      <a:endParaRPr lang="es-CO" sz="1600">
                        <a:effectLst/>
                        <a:latin typeface="Times New Roman"/>
                        <a:ea typeface="Times New Roman"/>
                        <a:cs typeface="Times New Roman"/>
                      </a:endParaRPr>
                    </a:p>
                  </a:txBody>
                  <a:tcPr marL="68580" marR="68580" marT="0" marB="0" anchor="b"/>
                </a:tc>
                <a:tc>
                  <a:txBody>
                    <a:bodyPr/>
                    <a:lstStyle/>
                    <a:p>
                      <a:pPr algn="ctr">
                        <a:lnSpc>
                          <a:spcPct val="150000"/>
                        </a:lnSpc>
                        <a:spcAft>
                          <a:spcPts val="0"/>
                        </a:spcAft>
                      </a:pPr>
                      <a:r>
                        <a:rPr lang="de-DE" sz="1600">
                          <a:effectLst/>
                        </a:rPr>
                        <a:t>2</a:t>
                      </a:r>
                      <a:endParaRPr lang="es-CO" sz="1600">
                        <a:effectLst/>
                        <a:latin typeface="Times New Roman"/>
                        <a:ea typeface="Times New Roman"/>
                        <a:cs typeface="Times New Roman"/>
                      </a:endParaRPr>
                    </a:p>
                  </a:txBody>
                  <a:tcPr marL="68580" marR="68580" marT="0" marB="0" anchor="ctr"/>
                </a:tc>
              </a:tr>
              <a:tr h="0">
                <a:tc>
                  <a:txBody>
                    <a:bodyPr/>
                    <a:lstStyle/>
                    <a:p>
                      <a:pPr algn="ctr">
                        <a:lnSpc>
                          <a:spcPct val="150000"/>
                        </a:lnSpc>
                        <a:spcAft>
                          <a:spcPts val="0"/>
                        </a:spcAft>
                      </a:pPr>
                      <a:r>
                        <a:rPr lang="de-DE" sz="1600" dirty="0">
                          <a:effectLst/>
                        </a:rPr>
                        <a:t>Alternativa </a:t>
                      </a:r>
                      <a:r>
                        <a:rPr lang="de-DE" sz="1600" dirty="0" smtClean="0">
                          <a:effectLst/>
                        </a:rPr>
                        <a:t>1</a:t>
                      </a:r>
                      <a:endParaRPr lang="es-CO" sz="1600" dirty="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0.33x0.35</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0.5x0.35</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0.66x0.3</a:t>
                      </a:r>
                      <a:endParaRPr lang="es-CO" sz="1600">
                        <a:effectLst/>
                        <a:latin typeface="Times New Roman"/>
                        <a:ea typeface="Times New Roman"/>
                        <a:cs typeface="Times New Roman"/>
                      </a:endParaRPr>
                    </a:p>
                  </a:txBody>
                  <a:tcPr marL="68580" marR="68580" marT="0" marB="0" anchor="ctr"/>
                </a:tc>
                <a:tc>
                  <a:txBody>
                    <a:bodyPr/>
                    <a:lstStyle/>
                    <a:p>
                      <a:pPr algn="r">
                        <a:lnSpc>
                          <a:spcPct val="150000"/>
                        </a:lnSpc>
                        <a:spcAft>
                          <a:spcPts val="0"/>
                        </a:spcAft>
                      </a:pPr>
                      <a:r>
                        <a:rPr lang="de-DE" sz="1600">
                          <a:effectLst/>
                        </a:rPr>
                        <a:t>0.50</a:t>
                      </a:r>
                      <a:endParaRPr lang="es-CO" sz="1600">
                        <a:effectLst/>
                        <a:latin typeface="Times New Roman"/>
                        <a:ea typeface="Times New Roman"/>
                        <a:cs typeface="Times New Roman"/>
                      </a:endParaRPr>
                    </a:p>
                  </a:txBody>
                  <a:tcPr marL="68580" marR="68580" marT="0" marB="0" anchor="b"/>
                </a:tc>
                <a:tc>
                  <a:txBody>
                    <a:bodyPr/>
                    <a:lstStyle/>
                    <a:p>
                      <a:pPr algn="ctr">
                        <a:lnSpc>
                          <a:spcPct val="150000"/>
                        </a:lnSpc>
                        <a:spcAft>
                          <a:spcPts val="0"/>
                        </a:spcAft>
                      </a:pPr>
                      <a:r>
                        <a:rPr lang="de-DE" sz="1600" dirty="0">
                          <a:effectLst/>
                        </a:rPr>
                        <a:t>1</a:t>
                      </a:r>
                      <a:endParaRPr lang="es-CO" sz="1600" dirty="0">
                        <a:effectLst/>
                        <a:latin typeface="Times New Roman"/>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027306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563122" y="620688"/>
            <a:ext cx="2287806" cy="646331"/>
          </a:xfrm>
          <a:prstGeom prst="rect">
            <a:avLst/>
          </a:prstGeom>
          <a:noFill/>
        </p:spPr>
        <p:txBody>
          <a:bodyPr wrap="none">
            <a:spAutoFit/>
          </a:bodyPr>
          <a:lstStyle/>
          <a:p>
            <a:pPr algn="ctr">
              <a:defRPr/>
            </a:pPr>
            <a:r>
              <a:rPr lang="es-E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Objetivos</a:t>
            </a:r>
            <a:endPar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1 CuadroTexto"/>
          <p:cNvSpPr txBox="1"/>
          <p:nvPr/>
        </p:nvSpPr>
        <p:spPr>
          <a:xfrm>
            <a:off x="1278980" y="2412008"/>
            <a:ext cx="7056784" cy="2585323"/>
          </a:xfrm>
          <a:prstGeom prst="rect">
            <a:avLst/>
          </a:prstGeom>
          <a:noFill/>
        </p:spPr>
        <p:txBody>
          <a:bodyPr wrap="square" rtlCol="0">
            <a:spAutoFit/>
          </a:bodyPr>
          <a:lstStyle/>
          <a:p>
            <a:pPr lvl="0" algn="just">
              <a:lnSpc>
                <a:spcPct val="150000"/>
              </a:lnSpc>
            </a:pPr>
            <a:r>
              <a:rPr lang="es-EC" dirty="0" smtClean="0">
                <a:latin typeface="+mn-lt"/>
              </a:rPr>
              <a:t>Diseñar </a:t>
            </a:r>
            <a:r>
              <a:rPr lang="es-EC" dirty="0">
                <a:latin typeface="+mn-lt"/>
              </a:rPr>
              <a:t>y construir un sistema modular didáctico para regular nivel, </a:t>
            </a:r>
            <a:r>
              <a:rPr lang="es-EC" dirty="0" smtClean="0">
                <a:latin typeface="+mn-lt"/>
              </a:rPr>
              <a:t>caudal, presión </a:t>
            </a:r>
            <a:r>
              <a:rPr lang="es-EC" dirty="0">
                <a:latin typeface="+mn-lt"/>
              </a:rPr>
              <a:t>y temperatura de agua entre dos </a:t>
            </a:r>
            <a:r>
              <a:rPr lang="es-EC" dirty="0" smtClean="0">
                <a:latin typeface="+mn-lt"/>
              </a:rPr>
              <a:t>depósitos, mediante </a:t>
            </a:r>
            <a:r>
              <a:rPr lang="es-EC" dirty="0">
                <a:latin typeface="+mn-lt"/>
              </a:rPr>
              <a:t>la interacción de los sistemas: mecánico, eléctrico, electrónico, hidráulico y de control, para la realización de </a:t>
            </a:r>
            <a:r>
              <a:rPr lang="es-EC" dirty="0" smtClean="0">
                <a:latin typeface="+mn-lt"/>
              </a:rPr>
              <a:t>prácticas </a:t>
            </a:r>
            <a:r>
              <a:rPr lang="es-EC" dirty="0">
                <a:latin typeface="+mn-lt"/>
              </a:rPr>
              <a:t>en el Laboratorio de Automatización Industrial Mecatrónica de </a:t>
            </a:r>
            <a:r>
              <a:rPr lang="es-EC" dirty="0" smtClean="0">
                <a:latin typeface="+mn-lt"/>
              </a:rPr>
              <a:t>la Universidad de las Fuerzas Armadas ESPE.</a:t>
            </a:r>
            <a:endParaRPr lang="es-CO" dirty="0">
              <a:latin typeface="+mn-lt"/>
            </a:endParaRPr>
          </a:p>
        </p:txBody>
      </p:sp>
      <p:sp>
        <p:nvSpPr>
          <p:cNvPr id="7" name="Text Placeholder 4"/>
          <p:cNvSpPr txBox="1">
            <a:spLocks/>
          </p:cNvSpPr>
          <p:nvPr/>
        </p:nvSpPr>
        <p:spPr>
          <a:xfrm>
            <a:off x="899592" y="1556792"/>
            <a:ext cx="1764196" cy="465263"/>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r>
              <a:rPr lang="es-EC" sz="2400" dirty="0" smtClean="0"/>
              <a:t>GENERAL:</a:t>
            </a:r>
            <a:endParaRPr lang="es-EC" sz="2400" dirty="0"/>
          </a:p>
        </p:txBody>
      </p:sp>
    </p:spTree>
    <p:extLst>
      <p:ext uri="{BB962C8B-B14F-4D97-AF65-F5344CB8AC3E}">
        <p14:creationId xmlns:p14="http://schemas.microsoft.com/office/powerpoint/2010/main" val="23290280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332656"/>
            <a:ext cx="8568952" cy="923330"/>
          </a:xfrm>
          <a:prstGeom prst="rect">
            <a:avLst/>
          </a:prstGeom>
        </p:spPr>
        <p:txBody>
          <a:bodyPr wrap="square">
            <a:spAutoFit/>
          </a:bodyPr>
          <a:lstStyle/>
          <a:p>
            <a:pPr lvl="0"/>
            <a:r>
              <a:rPr lang="es-EC" dirty="0" smtClean="0"/>
              <a:t> En el Módulo 2 se presenta la Comparación de valores, para esto se selecciona dos posibles alternativas las cuales se evalúan para obtener seleccionar la más adecuada</a:t>
            </a:r>
            <a:endParaRPr lang="es-CO" dirty="0"/>
          </a:p>
        </p:txBody>
      </p:sp>
      <p:grpSp>
        <p:nvGrpSpPr>
          <p:cNvPr id="24" name="36 Grupo"/>
          <p:cNvGrpSpPr/>
          <p:nvPr/>
        </p:nvGrpSpPr>
        <p:grpSpPr>
          <a:xfrm>
            <a:off x="3206115" y="1544955"/>
            <a:ext cx="2731769" cy="3768090"/>
            <a:chOff x="0" y="0"/>
            <a:chExt cx="2731815" cy="3768563"/>
          </a:xfrm>
        </p:grpSpPr>
        <p:sp>
          <p:nvSpPr>
            <p:cNvPr id="25" name="191 Rectángulo redondeado"/>
            <p:cNvSpPr>
              <a:spLocks/>
            </p:cNvSpPr>
            <p:nvPr/>
          </p:nvSpPr>
          <p:spPr>
            <a:xfrm>
              <a:off x="0" y="2987749"/>
              <a:ext cx="1246505" cy="78081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C" sz="1200">
                  <a:solidFill>
                    <a:srgbClr val="000000"/>
                  </a:solidFill>
                  <a:effectLst/>
                  <a:latin typeface="Times New Roman"/>
                  <a:ea typeface="Times New Roman"/>
                  <a:cs typeface="Times New Roman"/>
                </a:rPr>
                <a:t>Software Arduino</a:t>
              </a:r>
              <a:endParaRPr lang="es-CO" sz="1200">
                <a:effectLst/>
                <a:latin typeface="Times New Roman"/>
                <a:ea typeface="Times New Roman"/>
                <a:cs typeface="Times New Roman"/>
              </a:endParaRPr>
            </a:p>
          </p:txBody>
        </p:sp>
        <p:grpSp>
          <p:nvGrpSpPr>
            <p:cNvPr id="26" name="35 Grupo"/>
            <p:cNvGrpSpPr/>
            <p:nvPr/>
          </p:nvGrpSpPr>
          <p:grpSpPr>
            <a:xfrm>
              <a:off x="0" y="0"/>
              <a:ext cx="2731815" cy="3768093"/>
              <a:chOff x="0" y="0"/>
              <a:chExt cx="2731815" cy="3768093"/>
            </a:xfrm>
          </p:grpSpPr>
          <p:grpSp>
            <p:nvGrpSpPr>
              <p:cNvPr id="27" name="401 Grupo"/>
              <p:cNvGrpSpPr>
                <a:grpSpLocks/>
              </p:cNvGrpSpPr>
              <p:nvPr/>
            </p:nvGrpSpPr>
            <p:grpSpPr>
              <a:xfrm>
                <a:off x="0" y="0"/>
                <a:ext cx="2731815" cy="3768093"/>
                <a:chOff x="67084" y="326284"/>
                <a:chExt cx="2732438" cy="3768954"/>
              </a:xfrm>
            </p:grpSpPr>
            <p:sp>
              <p:nvSpPr>
                <p:cNvPr id="29" name="188 Rectángulo redondeado"/>
                <p:cNvSpPr/>
                <p:nvPr/>
              </p:nvSpPr>
              <p:spPr>
                <a:xfrm>
                  <a:off x="67084" y="2152166"/>
                  <a:ext cx="1250136" cy="8001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C" sz="1200">
                      <a:solidFill>
                        <a:srgbClr val="000000"/>
                      </a:solidFill>
                      <a:effectLst/>
                      <a:latin typeface="Times New Roman"/>
                      <a:ea typeface="Times New Roman"/>
                      <a:cs typeface="Times New Roman"/>
                    </a:rPr>
                    <a:t>TFT LCD Arduino</a:t>
                  </a:r>
                  <a:endParaRPr lang="es-CO" sz="1200">
                    <a:effectLst/>
                    <a:latin typeface="Times New Roman"/>
                    <a:ea typeface="Times New Roman"/>
                    <a:cs typeface="Times New Roman"/>
                  </a:endParaRPr>
                </a:p>
              </p:txBody>
            </p:sp>
            <p:sp>
              <p:nvSpPr>
                <p:cNvPr id="30" name="191 Rectángulo redondeado"/>
                <p:cNvSpPr/>
                <p:nvPr/>
              </p:nvSpPr>
              <p:spPr>
                <a:xfrm>
                  <a:off x="1542649" y="3314718"/>
                  <a:ext cx="1247139" cy="78052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C" sz="1200">
                      <a:solidFill>
                        <a:srgbClr val="000000"/>
                      </a:solidFill>
                      <a:effectLst/>
                      <a:latin typeface="Times New Roman"/>
                      <a:ea typeface="Times New Roman"/>
                      <a:cs typeface="Times New Roman"/>
                    </a:rPr>
                    <a:t>Programación ladder</a:t>
                  </a:r>
                  <a:endParaRPr lang="es-CO" sz="1200">
                    <a:effectLst/>
                    <a:latin typeface="Times New Roman"/>
                    <a:ea typeface="Times New Roman"/>
                    <a:cs typeface="Times New Roman"/>
                  </a:endParaRPr>
                </a:p>
              </p:txBody>
            </p:sp>
            <p:sp>
              <p:nvSpPr>
                <p:cNvPr id="31" name="322 Rectángulo redondeado"/>
                <p:cNvSpPr/>
                <p:nvPr/>
              </p:nvSpPr>
              <p:spPr>
                <a:xfrm>
                  <a:off x="70431" y="326284"/>
                  <a:ext cx="1246658" cy="79694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C" sz="1200">
                      <a:solidFill>
                        <a:srgbClr val="000000"/>
                      </a:solidFill>
                      <a:effectLst/>
                      <a:latin typeface="Times New Roman"/>
                      <a:ea typeface="Times New Roman"/>
                      <a:cs typeface="Times New Roman"/>
                    </a:rPr>
                    <a:t>Arduino Mega 2560</a:t>
                  </a:r>
                  <a:endParaRPr lang="es-CO" sz="1200">
                    <a:effectLst/>
                    <a:latin typeface="Times New Roman"/>
                    <a:ea typeface="Times New Roman"/>
                    <a:cs typeface="Times New Roman"/>
                  </a:endParaRPr>
                </a:p>
              </p:txBody>
            </p:sp>
            <p:sp>
              <p:nvSpPr>
                <p:cNvPr id="32" name="325 Rectángulo redondeado"/>
                <p:cNvSpPr/>
                <p:nvPr/>
              </p:nvSpPr>
              <p:spPr>
                <a:xfrm>
                  <a:off x="1541568" y="326284"/>
                  <a:ext cx="1257954" cy="79691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C" sz="1200">
                      <a:solidFill>
                        <a:srgbClr val="000000"/>
                      </a:solidFill>
                      <a:effectLst/>
                      <a:latin typeface="Times New Roman"/>
                      <a:ea typeface="Times New Roman"/>
                      <a:cs typeface="Times New Roman"/>
                    </a:rPr>
                    <a:t>PLC</a:t>
                  </a:r>
                  <a:endParaRPr lang="es-CO" sz="1200">
                    <a:effectLst/>
                    <a:latin typeface="Times New Roman"/>
                    <a:ea typeface="Times New Roman"/>
                    <a:cs typeface="Times New Roman"/>
                  </a:endParaRPr>
                </a:p>
              </p:txBody>
            </p:sp>
            <p:cxnSp>
              <p:nvCxnSpPr>
                <p:cNvPr id="33" name="329 Conector recto de flecha"/>
                <p:cNvCxnSpPr>
                  <a:stCxn id="29" idx="2"/>
                </p:cNvCxnSpPr>
                <p:nvPr/>
              </p:nvCxnSpPr>
              <p:spPr>
                <a:xfrm>
                  <a:off x="692152" y="2952270"/>
                  <a:ext cx="1522" cy="3657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330 Conector recto de flecha"/>
                <p:cNvCxnSpPr>
                  <a:endCxn id="30" idx="0"/>
                </p:cNvCxnSpPr>
                <p:nvPr/>
              </p:nvCxnSpPr>
              <p:spPr>
                <a:xfrm flipH="1">
                  <a:off x="2166219" y="2952270"/>
                  <a:ext cx="4291" cy="362448"/>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5" name="337 Conector recto de flecha"/>
                <p:cNvCxnSpPr>
                  <a:stCxn id="31" idx="2"/>
                  <a:endCxn id="29" idx="0"/>
                </p:cNvCxnSpPr>
                <p:nvPr/>
              </p:nvCxnSpPr>
              <p:spPr>
                <a:xfrm flipH="1">
                  <a:off x="692141" y="1123230"/>
                  <a:ext cx="1618" cy="102893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338 Conector recto de flecha"/>
                <p:cNvCxnSpPr>
                  <a:stCxn id="32" idx="2"/>
                </p:cNvCxnSpPr>
                <p:nvPr/>
              </p:nvCxnSpPr>
              <p:spPr>
                <a:xfrm flipH="1">
                  <a:off x="2165945" y="1123198"/>
                  <a:ext cx="4600" cy="1032306"/>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sp>
            <p:nvSpPr>
              <p:cNvPr id="28" name="412 Rectángulo redondeado"/>
              <p:cNvSpPr/>
              <p:nvPr/>
            </p:nvSpPr>
            <p:spPr>
              <a:xfrm>
                <a:off x="1467293" y="1828800"/>
                <a:ext cx="1264477" cy="79647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C" sz="1200">
                    <a:solidFill>
                      <a:srgbClr val="000000"/>
                    </a:solidFill>
                    <a:effectLst/>
                    <a:latin typeface="Times New Roman"/>
                    <a:ea typeface="Times New Roman"/>
                    <a:cs typeface="Times New Roman"/>
                  </a:rPr>
                  <a:t>Touch screen siemens</a:t>
                </a:r>
                <a:endParaRPr lang="es-CO" sz="1200">
                  <a:effectLst/>
                  <a:latin typeface="Times New Roman"/>
                  <a:ea typeface="Times New Roman"/>
                  <a:cs typeface="Times New Roman"/>
                </a:endParaRPr>
              </a:p>
            </p:txBody>
          </p:sp>
        </p:grpSp>
      </p:grpSp>
      <p:sp>
        <p:nvSpPr>
          <p:cNvPr id="2" name="1 Rectángulo"/>
          <p:cNvSpPr/>
          <p:nvPr/>
        </p:nvSpPr>
        <p:spPr>
          <a:xfrm>
            <a:off x="1187624" y="2672891"/>
            <a:ext cx="1569660" cy="369332"/>
          </a:xfrm>
          <a:prstGeom prst="rect">
            <a:avLst/>
          </a:prstGeom>
        </p:spPr>
        <p:txBody>
          <a:bodyPr wrap="none">
            <a:spAutoFit/>
          </a:bodyPr>
          <a:lstStyle/>
          <a:p>
            <a:r>
              <a:rPr lang="de-DE" b="1" dirty="0" smtClean="0">
                <a:solidFill>
                  <a:srgbClr val="FF0000"/>
                </a:solidFill>
              </a:rPr>
              <a:t>Alternativa 1</a:t>
            </a:r>
            <a:endParaRPr lang="es-CO" dirty="0">
              <a:solidFill>
                <a:srgbClr val="FF0000"/>
              </a:solidFill>
            </a:endParaRPr>
          </a:p>
        </p:txBody>
      </p:sp>
      <p:sp>
        <p:nvSpPr>
          <p:cNvPr id="37" name="36 Rectángulo"/>
          <p:cNvSpPr/>
          <p:nvPr/>
        </p:nvSpPr>
        <p:spPr>
          <a:xfrm>
            <a:off x="6444208" y="2825291"/>
            <a:ext cx="1569660" cy="369332"/>
          </a:xfrm>
          <a:prstGeom prst="rect">
            <a:avLst/>
          </a:prstGeom>
        </p:spPr>
        <p:txBody>
          <a:bodyPr wrap="none">
            <a:spAutoFit/>
          </a:bodyPr>
          <a:lstStyle/>
          <a:p>
            <a:r>
              <a:rPr lang="de-DE" b="1" dirty="0" smtClean="0">
                <a:solidFill>
                  <a:srgbClr val="3333FF"/>
                </a:solidFill>
              </a:rPr>
              <a:t>Alternativa 2</a:t>
            </a:r>
            <a:endParaRPr lang="es-CO" dirty="0">
              <a:solidFill>
                <a:srgbClr val="3333FF"/>
              </a:solidFill>
            </a:endParaRPr>
          </a:p>
        </p:txBody>
      </p:sp>
    </p:spTree>
    <p:extLst>
      <p:ext uri="{BB962C8B-B14F-4D97-AF65-F5344CB8AC3E}">
        <p14:creationId xmlns:p14="http://schemas.microsoft.com/office/powerpoint/2010/main" val="2589785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Rectángulo"/>
          <p:cNvSpPr/>
          <p:nvPr/>
        </p:nvSpPr>
        <p:spPr>
          <a:xfrm>
            <a:off x="915546" y="852605"/>
            <a:ext cx="2313518" cy="369332"/>
          </a:xfrm>
          <a:prstGeom prst="rect">
            <a:avLst/>
          </a:prstGeom>
        </p:spPr>
        <p:txBody>
          <a:bodyPr wrap="none">
            <a:spAutoFit/>
          </a:bodyPr>
          <a:lstStyle/>
          <a:p>
            <a:pPr lvl="0"/>
            <a:r>
              <a:rPr lang="es-EC" dirty="0" smtClean="0"/>
              <a:t>Alterativa 1: Arduino</a:t>
            </a:r>
            <a:endParaRPr lang="es-CO" dirty="0"/>
          </a:p>
        </p:txBody>
      </p:sp>
      <p:sp>
        <p:nvSpPr>
          <p:cNvPr id="4" name="3 Rectángulo"/>
          <p:cNvSpPr/>
          <p:nvPr/>
        </p:nvSpPr>
        <p:spPr>
          <a:xfrm>
            <a:off x="915546" y="3140968"/>
            <a:ext cx="8064896" cy="2632003"/>
          </a:xfrm>
          <a:prstGeom prst="rect">
            <a:avLst/>
          </a:prstGeom>
        </p:spPr>
        <p:txBody>
          <a:bodyPr wrap="square">
            <a:spAutoFit/>
          </a:bodyPr>
          <a:lstStyle/>
          <a:p>
            <a:pPr>
              <a:lnSpc>
                <a:spcPct val="150000"/>
              </a:lnSpc>
            </a:pPr>
            <a:r>
              <a:rPr lang="es-ES" sz="1600" dirty="0"/>
              <a:t>El Arduino Mega 2560 es una placa electrónica basada en el Atmega2560 (ficha técnica). Cuenta con 54 pines digitales de entrada / salida (de los cuales 15 se pueden utilizar como salidas PWM), 16 entradas analógicas, 4 </a:t>
            </a:r>
            <a:r>
              <a:rPr lang="es-ES" sz="1600" dirty="0" err="1"/>
              <a:t>UARTs</a:t>
            </a:r>
            <a:r>
              <a:rPr lang="es-ES" sz="1600" dirty="0"/>
              <a:t> (puertas seriales), un oscilador de 16MHz, una conexión USB, un conector de alimentación, una cabecera ICSP, y un botón de reinicio. Contiene todo lo necesario para apoyar el microcontrolador; basta con conectarlo a un ordenador con un cable USB o el poder con un adaptador de CA o la batería a CC para empezar. </a:t>
            </a:r>
            <a:endParaRPr lang="es-CO" sz="1600" dirty="0"/>
          </a:p>
        </p:txBody>
      </p:sp>
      <p:pic>
        <p:nvPicPr>
          <p:cNvPr id="10" name="9 Imagen" descr="http://arduino.cc/en/uploads/Main/ArduinoMega2560_R3_Front_450px.jpg"/>
          <p:cNvPicPr/>
          <p:nvPr/>
        </p:nvPicPr>
        <p:blipFill rotWithShape="1">
          <a:blip r:embed="rId2">
            <a:extLst>
              <a:ext uri="{28A0092B-C50C-407E-A947-70E740481C1C}">
                <a14:useLocalDpi xmlns:a14="http://schemas.microsoft.com/office/drawing/2010/main" val="0"/>
              </a:ext>
            </a:extLst>
          </a:blip>
          <a:srcRect t="12144" b="14226"/>
          <a:stretch/>
        </p:blipFill>
        <p:spPr bwMode="auto">
          <a:xfrm>
            <a:off x="3288112" y="858436"/>
            <a:ext cx="4265295" cy="20662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426542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Rectángulo"/>
          <p:cNvSpPr/>
          <p:nvPr/>
        </p:nvSpPr>
        <p:spPr>
          <a:xfrm>
            <a:off x="915546" y="852605"/>
            <a:ext cx="2710999" cy="369332"/>
          </a:xfrm>
          <a:prstGeom prst="rect">
            <a:avLst/>
          </a:prstGeom>
        </p:spPr>
        <p:txBody>
          <a:bodyPr wrap="none">
            <a:spAutoFit/>
          </a:bodyPr>
          <a:lstStyle/>
          <a:p>
            <a:pPr lvl="0"/>
            <a:r>
              <a:rPr lang="es-EC" dirty="0" smtClean="0"/>
              <a:t>Alterativa 2: PLC LOGO </a:t>
            </a:r>
            <a:endParaRPr lang="es-CO" dirty="0"/>
          </a:p>
        </p:txBody>
      </p:sp>
      <p:sp>
        <p:nvSpPr>
          <p:cNvPr id="4" name="3 Rectángulo"/>
          <p:cNvSpPr/>
          <p:nvPr/>
        </p:nvSpPr>
        <p:spPr>
          <a:xfrm>
            <a:off x="614041" y="3877363"/>
            <a:ext cx="8056781" cy="1569660"/>
          </a:xfrm>
          <a:prstGeom prst="rect">
            <a:avLst/>
          </a:prstGeom>
        </p:spPr>
        <p:txBody>
          <a:bodyPr wrap="square">
            <a:spAutoFit/>
          </a:bodyPr>
          <a:lstStyle/>
          <a:p>
            <a:pPr>
              <a:lnSpc>
                <a:spcPct val="150000"/>
              </a:lnSpc>
            </a:pPr>
            <a:r>
              <a:rPr lang="es-ES" sz="1600" dirty="0"/>
              <a:t>PLC de SIEMENS LOGO, es el pequeño gigante de los autómatas para procesos sencillos. Solamente posee 6 entradas digitales (que por cierto funcionan con 1 lógico= 110Vac y 0 lógico= 0V) y cuenta con 4 poderosas salidas de Relé que manejan hasta 8A para corriente alterna y 220Vac. </a:t>
            </a:r>
            <a:endParaRPr lang="es-CO" sz="1600" dirty="0"/>
          </a:p>
        </p:txBody>
      </p:sp>
      <p:pic>
        <p:nvPicPr>
          <p:cNvPr id="12" name="11 Imagen"/>
          <p:cNvPicPr/>
          <p:nvPr/>
        </p:nvPicPr>
        <p:blipFill rotWithShape="1">
          <a:blip r:embed="rId2"/>
          <a:srcRect l="38580" t="40596" r="38117" b="28014"/>
          <a:stretch/>
        </p:blipFill>
        <p:spPr bwMode="auto">
          <a:xfrm>
            <a:off x="3635896" y="1412776"/>
            <a:ext cx="2088232" cy="23762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95099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692696"/>
            <a:ext cx="8136904" cy="872034"/>
          </a:xfrm>
          <a:prstGeom prst="rect">
            <a:avLst/>
          </a:prstGeom>
        </p:spPr>
        <p:txBody>
          <a:bodyPr wrap="square">
            <a:spAutoFit/>
          </a:bodyPr>
          <a:lstStyle/>
          <a:p>
            <a:pPr>
              <a:lnSpc>
                <a:spcPct val="150000"/>
              </a:lnSpc>
            </a:pPr>
            <a:r>
              <a:rPr lang="es-EC" dirty="0"/>
              <a:t>Los criterios de valoración más determinantes para este módulo se listan a continuación:</a:t>
            </a:r>
            <a:endParaRPr lang="es-CO" dirty="0"/>
          </a:p>
        </p:txBody>
      </p:sp>
      <p:graphicFrame>
        <p:nvGraphicFramePr>
          <p:cNvPr id="5" name="4 Tabla"/>
          <p:cNvGraphicFramePr>
            <a:graphicFrameLocks noGrp="1"/>
          </p:cNvGraphicFramePr>
          <p:nvPr>
            <p:extLst>
              <p:ext uri="{D42A27DB-BD31-4B8C-83A1-F6EECF244321}">
                <p14:modId xmlns:p14="http://schemas.microsoft.com/office/powerpoint/2010/main" val="1919435587"/>
              </p:ext>
            </p:extLst>
          </p:nvPr>
        </p:nvGraphicFramePr>
        <p:xfrm>
          <a:off x="395537" y="2060848"/>
          <a:ext cx="8444407" cy="2926080"/>
        </p:xfrm>
        <a:graphic>
          <a:graphicData uri="http://schemas.openxmlformats.org/drawingml/2006/table">
            <a:tbl>
              <a:tblPr firstRow="1" firstCol="1" bandRow="1">
                <a:tableStyleId>{5940675A-B579-460E-94D1-54222C63F5DA}</a:tableStyleId>
              </a:tblPr>
              <a:tblGrid>
                <a:gridCol w="2303348"/>
                <a:gridCol w="1408004"/>
                <a:gridCol w="1407100"/>
                <a:gridCol w="1278936"/>
                <a:gridCol w="768083"/>
                <a:gridCol w="1278936"/>
              </a:tblGrid>
              <a:tr h="1065987">
                <a:tc>
                  <a:txBody>
                    <a:bodyPr/>
                    <a:lstStyle/>
                    <a:p>
                      <a:pPr>
                        <a:lnSpc>
                          <a:spcPct val="150000"/>
                        </a:lnSpc>
                        <a:spcAft>
                          <a:spcPts val="0"/>
                        </a:spcAft>
                      </a:pPr>
                      <a:r>
                        <a:rPr lang="es-EC" sz="1600">
                          <a:effectLst/>
                        </a:rPr>
                        <a:t> </a:t>
                      </a:r>
                      <a:endParaRPr lang="es-CO" sz="16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de-DE" sz="1600">
                          <a:effectLst/>
                        </a:rPr>
                        <a:t> </a:t>
                      </a:r>
                      <a:endParaRPr lang="es-CO" sz="1600">
                        <a:effectLst/>
                      </a:endParaRPr>
                    </a:p>
                    <a:p>
                      <a:pPr algn="ctr">
                        <a:lnSpc>
                          <a:spcPct val="150000"/>
                        </a:lnSpc>
                        <a:spcAft>
                          <a:spcPts val="0"/>
                        </a:spcAft>
                      </a:pPr>
                      <a:r>
                        <a:rPr lang="de-DE" sz="1600">
                          <a:effectLst/>
                        </a:rPr>
                        <a:t>Velocidad de transmisión</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Fácil y rápido montaje</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Menor Costo</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a:t>
                      </a:r>
                      <a:r>
                        <a:rPr lang="en-US" sz="1600">
                          <a:effectLst/>
                        </a:rPr>
                        <a:t>+1</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Ponderación</a:t>
                      </a:r>
                      <a:endParaRPr lang="es-CO" sz="1600">
                        <a:effectLst/>
                        <a:latin typeface="Times New Roman"/>
                        <a:ea typeface="Times New Roman"/>
                        <a:cs typeface="Times New Roman"/>
                      </a:endParaRPr>
                    </a:p>
                  </a:txBody>
                  <a:tcPr marL="68580" marR="68580" marT="0" marB="0" anchor="ctr"/>
                </a:tc>
              </a:tr>
              <a:tr h="355329">
                <a:tc>
                  <a:txBody>
                    <a:bodyPr/>
                    <a:lstStyle/>
                    <a:p>
                      <a:pPr>
                        <a:lnSpc>
                          <a:spcPct val="150000"/>
                        </a:lnSpc>
                        <a:spcAft>
                          <a:spcPts val="0"/>
                        </a:spcAft>
                      </a:pPr>
                      <a:r>
                        <a:rPr lang="de-DE" sz="1600">
                          <a:effectLst/>
                        </a:rPr>
                        <a:t>Velocidad de transmisión</a:t>
                      </a:r>
                      <a:endParaRPr lang="es-CO" sz="16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de-DE" sz="1600">
                          <a:effectLst/>
                        </a:rPr>
                        <a:t> </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0.5</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0.5</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2</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0.3</a:t>
                      </a:r>
                      <a:endParaRPr lang="es-CO" sz="1600">
                        <a:effectLst/>
                        <a:latin typeface="Times New Roman"/>
                        <a:ea typeface="Times New Roman"/>
                        <a:cs typeface="Times New Roman"/>
                      </a:endParaRPr>
                    </a:p>
                  </a:txBody>
                  <a:tcPr marL="68580" marR="68580" marT="0" marB="0" anchor="ctr"/>
                </a:tc>
              </a:tr>
              <a:tr h="355329">
                <a:tc>
                  <a:txBody>
                    <a:bodyPr/>
                    <a:lstStyle/>
                    <a:p>
                      <a:pPr>
                        <a:lnSpc>
                          <a:spcPct val="150000"/>
                        </a:lnSpc>
                        <a:spcAft>
                          <a:spcPts val="0"/>
                        </a:spcAft>
                      </a:pPr>
                      <a:r>
                        <a:rPr lang="de-DE" sz="1600">
                          <a:effectLst/>
                        </a:rPr>
                        <a:t>Fácil mantenimiento</a:t>
                      </a:r>
                      <a:endParaRPr lang="es-CO" sz="16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de-DE" sz="1600">
                          <a:effectLst/>
                        </a:rPr>
                        <a:t>1</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 </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1</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3</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0.4</a:t>
                      </a:r>
                      <a:endParaRPr lang="es-CO" sz="1600">
                        <a:effectLst/>
                        <a:latin typeface="Times New Roman"/>
                        <a:ea typeface="Times New Roman"/>
                        <a:cs typeface="Times New Roman"/>
                      </a:endParaRPr>
                    </a:p>
                  </a:txBody>
                  <a:tcPr marL="68580" marR="68580" marT="0" marB="0" anchor="ctr"/>
                </a:tc>
              </a:tr>
              <a:tr h="355329">
                <a:tc>
                  <a:txBody>
                    <a:bodyPr/>
                    <a:lstStyle/>
                    <a:p>
                      <a:pPr algn="ctr">
                        <a:lnSpc>
                          <a:spcPct val="150000"/>
                        </a:lnSpc>
                        <a:spcAft>
                          <a:spcPts val="0"/>
                        </a:spcAft>
                      </a:pPr>
                      <a:r>
                        <a:rPr lang="de-DE" sz="1600">
                          <a:effectLst/>
                        </a:rPr>
                        <a:t>Menor Costos</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0.5</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0.5</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 </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2</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0.3</a:t>
                      </a:r>
                      <a:endParaRPr lang="es-CO" sz="1600">
                        <a:effectLst/>
                        <a:latin typeface="Times New Roman"/>
                        <a:ea typeface="Times New Roman"/>
                        <a:cs typeface="Times New Roman"/>
                      </a:endParaRPr>
                    </a:p>
                  </a:txBody>
                  <a:tcPr marL="68580" marR="68580" marT="0" marB="0" anchor="ctr"/>
                </a:tc>
              </a:tr>
              <a:tr h="355329">
                <a:tc>
                  <a:txBody>
                    <a:bodyPr/>
                    <a:lstStyle/>
                    <a:p>
                      <a:pPr>
                        <a:lnSpc>
                          <a:spcPct val="150000"/>
                        </a:lnSpc>
                        <a:spcAft>
                          <a:spcPts val="0"/>
                        </a:spcAft>
                      </a:pPr>
                      <a:r>
                        <a:rPr lang="de-DE" sz="1600">
                          <a:effectLst/>
                        </a:rPr>
                        <a:t> </a:t>
                      </a:r>
                      <a:endParaRPr lang="es-CO" sz="16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de-DE" sz="1600">
                          <a:effectLst/>
                        </a:rPr>
                        <a:t> </a:t>
                      </a:r>
                      <a:endParaRPr lang="es-CO" sz="16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de-DE" sz="1600">
                          <a:effectLst/>
                        </a:rPr>
                        <a:t> </a:t>
                      </a:r>
                      <a:endParaRPr lang="es-CO" sz="16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de-DE" sz="1600">
                          <a:effectLst/>
                        </a:rPr>
                        <a:t>Suma</a:t>
                      </a:r>
                      <a:endParaRPr lang="es-CO" sz="16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de-DE" sz="1600">
                          <a:effectLst/>
                        </a:rPr>
                        <a:t>7</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1</a:t>
                      </a:r>
                      <a:endParaRPr lang="es-CO" sz="1600">
                        <a:effectLst/>
                        <a:latin typeface="Times New Roman"/>
                        <a:ea typeface="Times New Roman"/>
                        <a:cs typeface="Times New Roman"/>
                      </a:endParaRPr>
                    </a:p>
                  </a:txBody>
                  <a:tcPr marL="68580" marR="68580" marT="0" marB="0" anchor="ctr"/>
                </a:tc>
              </a:tr>
              <a:tr h="355329">
                <a:tc gridSpan="6">
                  <a:txBody>
                    <a:bodyPr/>
                    <a:lstStyle/>
                    <a:p>
                      <a:pPr algn="ctr">
                        <a:lnSpc>
                          <a:spcPct val="150000"/>
                        </a:lnSpc>
                        <a:spcAft>
                          <a:spcPts val="0"/>
                        </a:spcAft>
                      </a:pPr>
                      <a:r>
                        <a:rPr lang="de-DE" sz="1600" dirty="0">
                          <a:effectLst/>
                        </a:rPr>
                        <a:t>Fácil y rápido montaje &gt; Menor Costo= Velocidad de transmisión</a:t>
                      </a:r>
                      <a:endParaRPr lang="es-CO" sz="1600" dirty="0">
                        <a:effectLst/>
                        <a:latin typeface="Times New Roman"/>
                        <a:ea typeface="Times New Roman"/>
                        <a:cs typeface="Times New Roman"/>
                      </a:endParaRPr>
                    </a:p>
                  </a:txBody>
                  <a:tcPr marL="68580" marR="68580" marT="0"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bl>
          </a:graphicData>
        </a:graphic>
      </p:graphicFrame>
    </p:spTree>
    <p:extLst>
      <p:ext uri="{BB962C8B-B14F-4D97-AF65-F5344CB8AC3E}">
        <p14:creationId xmlns:p14="http://schemas.microsoft.com/office/powerpoint/2010/main" val="36416634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692696"/>
            <a:ext cx="8136904" cy="456535"/>
          </a:xfrm>
          <a:prstGeom prst="rect">
            <a:avLst/>
          </a:prstGeom>
        </p:spPr>
        <p:txBody>
          <a:bodyPr wrap="square">
            <a:spAutoFit/>
          </a:bodyPr>
          <a:lstStyle/>
          <a:p>
            <a:pPr>
              <a:lnSpc>
                <a:spcPct val="150000"/>
              </a:lnSpc>
            </a:pPr>
            <a:r>
              <a:rPr lang="es-EC" dirty="0" smtClean="0"/>
              <a:t>La solución para el módulo 2 sería:</a:t>
            </a:r>
            <a:endParaRPr lang="es-CO" dirty="0"/>
          </a:p>
        </p:txBody>
      </p:sp>
      <p:graphicFrame>
        <p:nvGraphicFramePr>
          <p:cNvPr id="3" name="2 Tabla"/>
          <p:cNvGraphicFramePr>
            <a:graphicFrameLocks noGrp="1"/>
          </p:cNvGraphicFramePr>
          <p:nvPr>
            <p:extLst>
              <p:ext uri="{D42A27DB-BD31-4B8C-83A1-F6EECF244321}">
                <p14:modId xmlns:p14="http://schemas.microsoft.com/office/powerpoint/2010/main" val="673888777"/>
              </p:ext>
            </p:extLst>
          </p:nvPr>
        </p:nvGraphicFramePr>
        <p:xfrm>
          <a:off x="539552" y="2708920"/>
          <a:ext cx="8280920" cy="1463040"/>
        </p:xfrm>
        <a:graphic>
          <a:graphicData uri="http://schemas.openxmlformats.org/drawingml/2006/table">
            <a:tbl>
              <a:tblPr firstRow="1" firstCol="1" bandRow="1">
                <a:tableStyleId>{5940675A-B579-460E-94D1-54222C63F5DA}</a:tableStyleId>
              </a:tblPr>
              <a:tblGrid>
                <a:gridCol w="2141898"/>
                <a:gridCol w="1406296"/>
                <a:gridCol w="1660511"/>
                <a:gridCol w="1027677"/>
                <a:gridCol w="767153"/>
                <a:gridCol w="1277385"/>
              </a:tblGrid>
              <a:tr h="0">
                <a:tc>
                  <a:txBody>
                    <a:bodyPr/>
                    <a:lstStyle/>
                    <a:p>
                      <a:pPr algn="ctr">
                        <a:lnSpc>
                          <a:spcPct val="150000"/>
                        </a:lnSpc>
                        <a:spcAft>
                          <a:spcPts val="0"/>
                        </a:spcAft>
                      </a:pPr>
                      <a:r>
                        <a:rPr lang="de-DE" sz="1600" dirty="0">
                          <a:effectLst/>
                        </a:rPr>
                        <a:t>Conclusiones</a:t>
                      </a:r>
                      <a:endParaRPr lang="es-CO" sz="1600" dirty="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Velocidad de Transmición </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Fácil Mantenimiento</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Menor Costo</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Prioridad</a:t>
                      </a:r>
                      <a:endParaRPr lang="es-CO" sz="1600">
                        <a:effectLst/>
                        <a:latin typeface="Times New Roman"/>
                        <a:ea typeface="Times New Roman"/>
                        <a:cs typeface="Times New Roman"/>
                      </a:endParaRPr>
                    </a:p>
                  </a:txBody>
                  <a:tcPr marL="68580" marR="68580" marT="0" marB="0" anchor="ctr"/>
                </a:tc>
              </a:tr>
              <a:tr h="163830">
                <a:tc>
                  <a:txBody>
                    <a:bodyPr/>
                    <a:lstStyle/>
                    <a:p>
                      <a:pPr algn="ctr">
                        <a:lnSpc>
                          <a:spcPct val="150000"/>
                        </a:lnSpc>
                        <a:spcAft>
                          <a:spcPts val="0"/>
                        </a:spcAft>
                      </a:pPr>
                      <a:r>
                        <a:rPr lang="de-DE" sz="1600">
                          <a:effectLst/>
                        </a:rPr>
                        <a:t>Alternativa 1</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0.66x0.3</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0.33x0.4</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0.66x0.3</a:t>
                      </a:r>
                      <a:endParaRPr lang="es-CO" sz="1600">
                        <a:effectLst/>
                        <a:latin typeface="Times New Roman"/>
                        <a:ea typeface="Times New Roman"/>
                        <a:cs typeface="Times New Roman"/>
                      </a:endParaRPr>
                    </a:p>
                  </a:txBody>
                  <a:tcPr marL="68580" marR="68580" marT="0" marB="0" anchor="ctr"/>
                </a:tc>
                <a:tc>
                  <a:txBody>
                    <a:bodyPr/>
                    <a:lstStyle/>
                    <a:p>
                      <a:pPr algn="r">
                        <a:lnSpc>
                          <a:spcPct val="150000"/>
                        </a:lnSpc>
                        <a:spcAft>
                          <a:spcPts val="0"/>
                        </a:spcAft>
                      </a:pPr>
                      <a:r>
                        <a:rPr lang="de-DE" sz="1600">
                          <a:effectLst/>
                        </a:rPr>
                        <a:t>0.53</a:t>
                      </a:r>
                      <a:endParaRPr lang="es-CO" sz="1600">
                        <a:effectLst/>
                        <a:latin typeface="Times New Roman"/>
                        <a:ea typeface="Times New Roman"/>
                        <a:cs typeface="Times New Roman"/>
                      </a:endParaRPr>
                    </a:p>
                  </a:txBody>
                  <a:tcPr marL="68580" marR="68580" marT="0" marB="0" anchor="b"/>
                </a:tc>
                <a:tc>
                  <a:txBody>
                    <a:bodyPr/>
                    <a:lstStyle/>
                    <a:p>
                      <a:pPr algn="ctr">
                        <a:lnSpc>
                          <a:spcPct val="150000"/>
                        </a:lnSpc>
                        <a:spcAft>
                          <a:spcPts val="0"/>
                        </a:spcAft>
                      </a:pPr>
                      <a:r>
                        <a:rPr lang="de-DE" sz="1600">
                          <a:effectLst/>
                        </a:rPr>
                        <a:t>1</a:t>
                      </a:r>
                      <a:endParaRPr lang="es-CO" sz="1600">
                        <a:effectLst/>
                        <a:latin typeface="Times New Roman"/>
                        <a:ea typeface="Times New Roman"/>
                        <a:cs typeface="Times New Roman"/>
                      </a:endParaRPr>
                    </a:p>
                  </a:txBody>
                  <a:tcPr marL="68580" marR="68580" marT="0" marB="0" anchor="ctr"/>
                </a:tc>
              </a:tr>
              <a:tr h="0">
                <a:tc>
                  <a:txBody>
                    <a:bodyPr/>
                    <a:lstStyle/>
                    <a:p>
                      <a:pPr algn="ctr">
                        <a:lnSpc>
                          <a:spcPct val="150000"/>
                        </a:lnSpc>
                        <a:spcAft>
                          <a:spcPts val="0"/>
                        </a:spcAft>
                      </a:pPr>
                      <a:r>
                        <a:rPr lang="de-DE" sz="1600" dirty="0">
                          <a:effectLst/>
                        </a:rPr>
                        <a:t>Alternativa 2</a:t>
                      </a:r>
                      <a:endParaRPr lang="es-CO" sz="1600" dirty="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0.33x0.3</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0.66x0.4</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0.33x0.3</a:t>
                      </a:r>
                      <a:endParaRPr lang="es-CO" sz="1600">
                        <a:effectLst/>
                        <a:latin typeface="Times New Roman"/>
                        <a:ea typeface="Times New Roman"/>
                        <a:cs typeface="Times New Roman"/>
                      </a:endParaRPr>
                    </a:p>
                  </a:txBody>
                  <a:tcPr marL="68580" marR="68580" marT="0" marB="0" anchor="ctr"/>
                </a:tc>
                <a:tc>
                  <a:txBody>
                    <a:bodyPr/>
                    <a:lstStyle/>
                    <a:p>
                      <a:pPr algn="r">
                        <a:lnSpc>
                          <a:spcPct val="150000"/>
                        </a:lnSpc>
                        <a:spcAft>
                          <a:spcPts val="0"/>
                        </a:spcAft>
                      </a:pPr>
                      <a:r>
                        <a:rPr lang="de-DE" sz="1600">
                          <a:effectLst/>
                        </a:rPr>
                        <a:t>0.47</a:t>
                      </a:r>
                      <a:endParaRPr lang="es-CO" sz="1600">
                        <a:effectLst/>
                        <a:latin typeface="Times New Roman"/>
                        <a:ea typeface="Times New Roman"/>
                        <a:cs typeface="Times New Roman"/>
                      </a:endParaRPr>
                    </a:p>
                  </a:txBody>
                  <a:tcPr marL="68580" marR="68580" marT="0" marB="0" anchor="b"/>
                </a:tc>
                <a:tc>
                  <a:txBody>
                    <a:bodyPr/>
                    <a:lstStyle/>
                    <a:p>
                      <a:pPr algn="ctr">
                        <a:lnSpc>
                          <a:spcPct val="150000"/>
                        </a:lnSpc>
                        <a:spcAft>
                          <a:spcPts val="0"/>
                        </a:spcAft>
                      </a:pPr>
                      <a:r>
                        <a:rPr lang="de-DE" sz="1600" dirty="0">
                          <a:effectLst/>
                        </a:rPr>
                        <a:t>2</a:t>
                      </a:r>
                      <a:endParaRPr lang="es-CO" sz="1600" dirty="0">
                        <a:effectLst/>
                        <a:latin typeface="Times New Roman"/>
                        <a:ea typeface="Times New Roman"/>
                        <a:cs typeface="Times New Roman"/>
                      </a:endParaRPr>
                    </a:p>
                  </a:txBody>
                  <a:tcPr marL="68580" marR="68580" marT="0" marB="0" anchor="ctr"/>
                </a:tc>
              </a:tr>
            </a:tbl>
          </a:graphicData>
        </a:graphic>
      </p:graphicFrame>
      <p:sp>
        <p:nvSpPr>
          <p:cNvPr id="6" name="5 Rectángulo"/>
          <p:cNvSpPr/>
          <p:nvPr/>
        </p:nvSpPr>
        <p:spPr>
          <a:xfrm>
            <a:off x="611560" y="1373467"/>
            <a:ext cx="4572000" cy="646331"/>
          </a:xfrm>
          <a:prstGeom prst="rect">
            <a:avLst/>
          </a:prstGeom>
        </p:spPr>
        <p:txBody>
          <a:bodyPr>
            <a:spAutoFit/>
          </a:bodyPr>
          <a:lstStyle/>
          <a:p>
            <a:pPr lvl="0"/>
            <a:r>
              <a:rPr lang="es-EC" dirty="0"/>
              <a:t>Alternativa 1: </a:t>
            </a:r>
            <a:r>
              <a:rPr lang="es-CO" dirty="0" smtClean="0"/>
              <a:t>Arduino 2560</a:t>
            </a:r>
            <a:endParaRPr lang="es-CO" dirty="0"/>
          </a:p>
          <a:p>
            <a:pPr lvl="0"/>
            <a:r>
              <a:rPr lang="es-EC" dirty="0"/>
              <a:t>Alternativa 2: </a:t>
            </a:r>
            <a:r>
              <a:rPr lang="es-EC" dirty="0" smtClean="0"/>
              <a:t>PLC LOGO</a:t>
            </a:r>
            <a:endParaRPr lang="es-CO" dirty="0"/>
          </a:p>
        </p:txBody>
      </p:sp>
      <p:sp>
        <p:nvSpPr>
          <p:cNvPr id="7" name="6 Rectángulo"/>
          <p:cNvSpPr/>
          <p:nvPr/>
        </p:nvSpPr>
        <p:spPr>
          <a:xfrm>
            <a:off x="601688" y="4365104"/>
            <a:ext cx="8146776" cy="872034"/>
          </a:xfrm>
          <a:prstGeom prst="rect">
            <a:avLst/>
          </a:prstGeom>
        </p:spPr>
        <p:txBody>
          <a:bodyPr wrap="square">
            <a:spAutoFit/>
          </a:bodyPr>
          <a:lstStyle/>
          <a:p>
            <a:pPr lvl="0">
              <a:lnSpc>
                <a:spcPct val="150000"/>
              </a:lnSpc>
            </a:pPr>
            <a:r>
              <a:rPr lang="es-EC" dirty="0" smtClean="0"/>
              <a:t>Debido a que los componentes como pantalla y software de programación van ligados al controlador solo se realizó el análisis para el mismo.</a:t>
            </a:r>
            <a:endParaRPr lang="es-CO" dirty="0"/>
          </a:p>
        </p:txBody>
      </p:sp>
    </p:spTree>
    <p:extLst>
      <p:ext uri="{BB962C8B-B14F-4D97-AF65-F5344CB8AC3E}">
        <p14:creationId xmlns:p14="http://schemas.microsoft.com/office/powerpoint/2010/main" val="32156131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332656"/>
            <a:ext cx="8568952" cy="923330"/>
          </a:xfrm>
          <a:prstGeom prst="rect">
            <a:avLst/>
          </a:prstGeom>
        </p:spPr>
        <p:txBody>
          <a:bodyPr wrap="square">
            <a:spAutoFit/>
          </a:bodyPr>
          <a:lstStyle/>
          <a:p>
            <a:pPr lvl="0"/>
            <a:r>
              <a:rPr lang="es-EC" dirty="0" smtClean="0"/>
              <a:t> En el Módulo 3 se presenta e accionamiento de actuadores, para esto se selecciona dos posibles alternativas las cuales se evalúan para obtener seleccionar la más adecuada</a:t>
            </a:r>
            <a:endParaRPr lang="es-CO" dirty="0"/>
          </a:p>
        </p:txBody>
      </p:sp>
      <p:sp>
        <p:nvSpPr>
          <p:cNvPr id="3" name="396 Rectángulo redondeado"/>
          <p:cNvSpPr/>
          <p:nvPr/>
        </p:nvSpPr>
        <p:spPr>
          <a:xfrm>
            <a:off x="3875723" y="4621530"/>
            <a:ext cx="1362710" cy="80454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C" sz="1200">
                <a:solidFill>
                  <a:srgbClr val="000000"/>
                </a:solidFill>
                <a:effectLst/>
                <a:latin typeface="Times New Roman"/>
                <a:ea typeface="Times New Roman"/>
                <a:cs typeface="Times New Roman"/>
              </a:rPr>
              <a:t>Niquelina y electroválvula</a:t>
            </a:r>
            <a:endParaRPr lang="es-CO" sz="1200">
              <a:effectLst/>
              <a:latin typeface="Times New Roman"/>
              <a:ea typeface="Times New Roman"/>
              <a:cs typeface="Times New Roman"/>
            </a:endParaRPr>
          </a:p>
          <a:p>
            <a:pPr algn="ctr">
              <a:spcAft>
                <a:spcPts val="0"/>
              </a:spcAft>
            </a:pPr>
            <a:r>
              <a:rPr lang="de-DE" sz="1200">
                <a:effectLst/>
                <a:latin typeface="Times New Roman"/>
                <a:ea typeface="Times New Roman"/>
                <a:cs typeface="Times New Roman"/>
              </a:rPr>
              <a:t> </a:t>
            </a:r>
            <a:endParaRPr lang="es-CO" sz="1200">
              <a:effectLst/>
              <a:latin typeface="Times New Roman"/>
              <a:ea typeface="Times New Roman"/>
              <a:cs typeface="Times New Roman"/>
            </a:endParaRPr>
          </a:p>
        </p:txBody>
      </p:sp>
      <p:sp>
        <p:nvSpPr>
          <p:cNvPr id="5" name="399 Rectángulo redondeado"/>
          <p:cNvSpPr/>
          <p:nvPr/>
        </p:nvSpPr>
        <p:spPr>
          <a:xfrm>
            <a:off x="3875723" y="3143885"/>
            <a:ext cx="1362710" cy="79629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de-DE" sz="1200">
                <a:solidFill>
                  <a:srgbClr val="000000"/>
                </a:solidFill>
                <a:effectLst/>
                <a:latin typeface="Times New Roman"/>
                <a:ea typeface="Times New Roman"/>
                <a:cs typeface="Times New Roman"/>
              </a:rPr>
              <a:t>Electroválvulas</a:t>
            </a:r>
            <a:endParaRPr lang="es-CO" sz="1200">
              <a:effectLst/>
              <a:latin typeface="Times New Roman"/>
              <a:ea typeface="Times New Roman"/>
              <a:cs typeface="Times New Roman"/>
            </a:endParaRPr>
          </a:p>
        </p:txBody>
      </p:sp>
      <p:sp>
        <p:nvSpPr>
          <p:cNvPr id="6" name="375 Rectángulo redondeado"/>
          <p:cNvSpPr/>
          <p:nvPr/>
        </p:nvSpPr>
        <p:spPr>
          <a:xfrm>
            <a:off x="3184843" y="1431925"/>
            <a:ext cx="1257300" cy="90805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de-DE" sz="1200">
                <a:solidFill>
                  <a:srgbClr val="000000"/>
                </a:solidFill>
                <a:effectLst/>
                <a:latin typeface="Times New Roman"/>
                <a:ea typeface="Times New Roman"/>
                <a:cs typeface="Times New Roman"/>
              </a:rPr>
              <a:t>Electroválvulas</a:t>
            </a:r>
            <a:endParaRPr lang="es-CO" sz="1200">
              <a:effectLst/>
              <a:latin typeface="Times New Roman"/>
              <a:ea typeface="Times New Roman"/>
              <a:cs typeface="Times New Roman"/>
            </a:endParaRPr>
          </a:p>
          <a:p>
            <a:pPr algn="ctr">
              <a:spcAft>
                <a:spcPts val="0"/>
              </a:spcAft>
            </a:pPr>
            <a:r>
              <a:rPr lang="de-DE" sz="1200">
                <a:solidFill>
                  <a:srgbClr val="000000"/>
                </a:solidFill>
                <a:effectLst/>
                <a:latin typeface="Times New Roman"/>
                <a:ea typeface="Times New Roman"/>
                <a:cs typeface="Times New Roman"/>
              </a:rPr>
              <a:t>Valvula Proporcional  </a:t>
            </a:r>
            <a:endParaRPr lang="es-CO" sz="1200">
              <a:effectLst/>
              <a:latin typeface="Times New Roman"/>
              <a:ea typeface="Times New Roman"/>
              <a:cs typeface="Times New Roman"/>
            </a:endParaRPr>
          </a:p>
          <a:p>
            <a:pPr algn="ctr">
              <a:spcAft>
                <a:spcPts val="0"/>
              </a:spcAft>
            </a:pPr>
            <a:r>
              <a:rPr lang="de-DE" sz="1200">
                <a:effectLst/>
                <a:latin typeface="Times New Roman"/>
                <a:ea typeface="Times New Roman"/>
                <a:cs typeface="Times New Roman"/>
              </a:rPr>
              <a:t> </a:t>
            </a:r>
            <a:endParaRPr lang="es-CO" sz="1200">
              <a:effectLst/>
              <a:latin typeface="Times New Roman"/>
              <a:ea typeface="Times New Roman"/>
              <a:cs typeface="Times New Roman"/>
            </a:endParaRPr>
          </a:p>
        </p:txBody>
      </p:sp>
      <p:sp>
        <p:nvSpPr>
          <p:cNvPr id="7" name="375 Rectángulo redondeado"/>
          <p:cNvSpPr/>
          <p:nvPr/>
        </p:nvSpPr>
        <p:spPr>
          <a:xfrm>
            <a:off x="4667568" y="1431925"/>
            <a:ext cx="1291590" cy="90995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de-DE" sz="1200">
                <a:solidFill>
                  <a:srgbClr val="000000"/>
                </a:solidFill>
                <a:effectLst/>
                <a:latin typeface="Times New Roman"/>
                <a:ea typeface="Times New Roman"/>
                <a:cs typeface="Times New Roman"/>
              </a:rPr>
              <a:t>Placa de control de la bomba</a:t>
            </a:r>
            <a:endParaRPr lang="es-CO" sz="1200">
              <a:effectLst/>
              <a:latin typeface="Times New Roman"/>
              <a:ea typeface="Times New Roman"/>
              <a:cs typeface="Times New Roman"/>
            </a:endParaRPr>
          </a:p>
          <a:p>
            <a:pPr algn="ctr">
              <a:spcAft>
                <a:spcPts val="0"/>
              </a:spcAft>
            </a:pPr>
            <a:r>
              <a:rPr lang="de-DE" sz="1200">
                <a:effectLst/>
                <a:latin typeface="Times New Roman"/>
                <a:ea typeface="Times New Roman"/>
                <a:cs typeface="Times New Roman"/>
              </a:rPr>
              <a:t> </a:t>
            </a:r>
            <a:endParaRPr lang="es-CO" sz="1200">
              <a:effectLst/>
              <a:latin typeface="Times New Roman"/>
              <a:ea typeface="Times New Roman"/>
              <a:cs typeface="Times New Roman"/>
            </a:endParaRPr>
          </a:p>
        </p:txBody>
      </p:sp>
      <p:cxnSp>
        <p:nvCxnSpPr>
          <p:cNvPr id="8" name="157 Conector recto de flecha"/>
          <p:cNvCxnSpPr/>
          <p:nvPr/>
        </p:nvCxnSpPr>
        <p:spPr>
          <a:xfrm>
            <a:off x="3753168" y="2342515"/>
            <a:ext cx="571500" cy="80137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159 Conector recto de flecha"/>
          <p:cNvCxnSpPr/>
          <p:nvPr/>
        </p:nvCxnSpPr>
        <p:spPr>
          <a:xfrm flipH="1">
            <a:off x="4781868" y="2346960"/>
            <a:ext cx="571500" cy="796925"/>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0" name="160 Conector recto de flecha"/>
          <p:cNvCxnSpPr/>
          <p:nvPr/>
        </p:nvCxnSpPr>
        <p:spPr>
          <a:xfrm>
            <a:off x="4319588" y="3940175"/>
            <a:ext cx="0" cy="58547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163 Conector recto de flecha"/>
          <p:cNvCxnSpPr/>
          <p:nvPr/>
        </p:nvCxnSpPr>
        <p:spPr>
          <a:xfrm>
            <a:off x="4790123" y="3941445"/>
            <a:ext cx="0" cy="58420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1390050" y="3059277"/>
            <a:ext cx="1569660" cy="369332"/>
          </a:xfrm>
          <a:prstGeom prst="rect">
            <a:avLst/>
          </a:prstGeom>
        </p:spPr>
        <p:txBody>
          <a:bodyPr wrap="none">
            <a:spAutoFit/>
          </a:bodyPr>
          <a:lstStyle/>
          <a:p>
            <a:r>
              <a:rPr lang="de-DE" b="1" dirty="0" smtClean="0">
                <a:solidFill>
                  <a:srgbClr val="FF0000"/>
                </a:solidFill>
              </a:rPr>
              <a:t>Alternativa 1</a:t>
            </a:r>
            <a:endParaRPr lang="es-CO" dirty="0">
              <a:solidFill>
                <a:srgbClr val="FF0000"/>
              </a:solidFill>
            </a:endParaRPr>
          </a:p>
        </p:txBody>
      </p:sp>
      <p:sp>
        <p:nvSpPr>
          <p:cNvPr id="12" name="11 Rectángulo"/>
          <p:cNvSpPr/>
          <p:nvPr/>
        </p:nvSpPr>
        <p:spPr>
          <a:xfrm>
            <a:off x="5973244" y="3143885"/>
            <a:ext cx="1569660" cy="369332"/>
          </a:xfrm>
          <a:prstGeom prst="rect">
            <a:avLst/>
          </a:prstGeom>
        </p:spPr>
        <p:txBody>
          <a:bodyPr wrap="none">
            <a:spAutoFit/>
          </a:bodyPr>
          <a:lstStyle/>
          <a:p>
            <a:r>
              <a:rPr lang="de-DE" b="1" dirty="0" smtClean="0">
                <a:solidFill>
                  <a:srgbClr val="3333FF"/>
                </a:solidFill>
              </a:rPr>
              <a:t>Alternativa</a:t>
            </a:r>
            <a:r>
              <a:rPr lang="de-DE" b="1" dirty="0" smtClean="0">
                <a:solidFill>
                  <a:srgbClr val="FF0000"/>
                </a:solidFill>
              </a:rPr>
              <a:t> </a:t>
            </a:r>
            <a:r>
              <a:rPr lang="de-DE" b="1" dirty="0" smtClean="0">
                <a:solidFill>
                  <a:srgbClr val="3333FF"/>
                </a:solidFill>
              </a:rPr>
              <a:t>2</a:t>
            </a:r>
            <a:endParaRPr lang="es-CO" dirty="0">
              <a:solidFill>
                <a:srgbClr val="3333FF"/>
              </a:solidFill>
            </a:endParaRPr>
          </a:p>
        </p:txBody>
      </p:sp>
    </p:spTree>
    <p:extLst>
      <p:ext uri="{BB962C8B-B14F-4D97-AF65-F5344CB8AC3E}">
        <p14:creationId xmlns:p14="http://schemas.microsoft.com/office/powerpoint/2010/main" val="10403079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4450704" y="196940"/>
            <a:ext cx="4572000" cy="400110"/>
          </a:xfrm>
          <a:prstGeom prst="rect">
            <a:avLst/>
          </a:prstGeom>
        </p:spPr>
        <p:txBody>
          <a:bodyPr>
            <a:spAutoFit/>
          </a:bodyPr>
          <a:lstStyle/>
          <a:p>
            <a:pPr lvl="0" algn="r"/>
            <a:r>
              <a:rPr lang="es-EC" sz="2000" b="1" dirty="0" smtClean="0"/>
              <a:t>Actuadores  de Presión y Caudal</a:t>
            </a:r>
            <a:endParaRPr lang="es-CO" dirty="0"/>
          </a:p>
        </p:txBody>
      </p:sp>
      <p:sp>
        <p:nvSpPr>
          <p:cNvPr id="20" name="19 Rectángulo"/>
          <p:cNvSpPr/>
          <p:nvPr/>
        </p:nvSpPr>
        <p:spPr>
          <a:xfrm>
            <a:off x="612775" y="673438"/>
            <a:ext cx="3203121" cy="338554"/>
          </a:xfrm>
          <a:prstGeom prst="rect">
            <a:avLst/>
          </a:prstGeom>
        </p:spPr>
        <p:txBody>
          <a:bodyPr wrap="none">
            <a:spAutoFit/>
          </a:bodyPr>
          <a:lstStyle/>
          <a:p>
            <a:pPr lvl="0"/>
            <a:r>
              <a:rPr lang="es-EC" sz="1600" dirty="0" smtClean="0"/>
              <a:t>Alterativa </a:t>
            </a:r>
            <a:r>
              <a:rPr lang="es-EC" sz="1600" dirty="0"/>
              <a:t>1</a:t>
            </a:r>
            <a:r>
              <a:rPr lang="es-EC" sz="1600" dirty="0" smtClean="0"/>
              <a:t>: Válvula Proporcional</a:t>
            </a:r>
            <a:endParaRPr lang="es-CO" sz="1600" dirty="0"/>
          </a:p>
        </p:txBody>
      </p:sp>
      <p:sp>
        <p:nvSpPr>
          <p:cNvPr id="4" name="AutoShape 2" descr="Resultado de imagen para hc-sr0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 name="AutoShape 4" descr="Resultado de imagen para hc-sr0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 name="AutoShape 6" descr="Resultado de imagen para hc-sr0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 name="AutoShape 8" descr="Resultado de imagen para hc-sr0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3" name="2 Rectángulo"/>
          <p:cNvSpPr/>
          <p:nvPr/>
        </p:nvSpPr>
        <p:spPr>
          <a:xfrm>
            <a:off x="612775" y="1264855"/>
            <a:ext cx="8063681" cy="1938992"/>
          </a:xfrm>
          <a:prstGeom prst="rect">
            <a:avLst/>
          </a:prstGeom>
        </p:spPr>
        <p:txBody>
          <a:bodyPr wrap="square">
            <a:spAutoFit/>
          </a:bodyPr>
          <a:lstStyle/>
          <a:p>
            <a:pPr algn="just">
              <a:lnSpc>
                <a:spcPct val="150000"/>
              </a:lnSpc>
            </a:pPr>
            <a:r>
              <a:rPr lang="es-ES" sz="1600" dirty="0"/>
              <a:t>La válvula proporcional convierte una señal eléctrica analógica de entrada en una determinada posición de la corredera y, por ende, una concreta apertura de la sección transversal del paso de aire a través de la corredera. Para 5V la válvula se coloca en la posición intermedia con centros cerrados. No hay paso de aire más que la mínima fuga natural hacia escape, debida a la forma constructiva de la válvula. </a:t>
            </a:r>
            <a:endParaRPr lang="es-CO" sz="1600" dirty="0"/>
          </a:p>
        </p:txBody>
      </p:sp>
      <p:pic>
        <p:nvPicPr>
          <p:cNvPr id="11" name="10 Imagen" descr="http://www.danfoss.com/NR/rdonlyres/817B9B7B-27D2-4A67-ACD9-A709ED9C624D/0/EV220B188x188.jpg"/>
          <p:cNvPicPr/>
          <p:nvPr/>
        </p:nvPicPr>
        <p:blipFill>
          <a:blip r:embed="rId2">
            <a:extLst>
              <a:ext uri="{28A0092B-C50C-407E-A947-70E740481C1C}">
                <a14:useLocalDpi xmlns:a14="http://schemas.microsoft.com/office/drawing/2010/main" val="0"/>
              </a:ext>
            </a:extLst>
          </a:blip>
          <a:srcRect/>
          <a:stretch>
            <a:fillRect/>
          </a:stretch>
        </p:blipFill>
        <p:spPr bwMode="auto">
          <a:xfrm>
            <a:off x="3275856" y="3429000"/>
            <a:ext cx="1794510" cy="1794510"/>
          </a:xfrm>
          <a:prstGeom prst="rect">
            <a:avLst/>
          </a:prstGeom>
          <a:noFill/>
          <a:ln>
            <a:noFill/>
          </a:ln>
        </p:spPr>
      </p:pic>
    </p:spTree>
    <p:extLst>
      <p:ext uri="{BB962C8B-B14F-4D97-AF65-F5344CB8AC3E}">
        <p14:creationId xmlns:p14="http://schemas.microsoft.com/office/powerpoint/2010/main" val="28347583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4450704" y="196940"/>
            <a:ext cx="4572000" cy="400110"/>
          </a:xfrm>
          <a:prstGeom prst="rect">
            <a:avLst/>
          </a:prstGeom>
        </p:spPr>
        <p:txBody>
          <a:bodyPr>
            <a:spAutoFit/>
          </a:bodyPr>
          <a:lstStyle/>
          <a:p>
            <a:pPr lvl="0" algn="r"/>
            <a:r>
              <a:rPr lang="es-EC" sz="2000" b="1" dirty="0" smtClean="0"/>
              <a:t>Actuadores  de Presión y Caudal</a:t>
            </a:r>
            <a:endParaRPr lang="es-CO" dirty="0"/>
          </a:p>
        </p:txBody>
      </p:sp>
      <p:sp>
        <p:nvSpPr>
          <p:cNvPr id="20" name="19 Rectángulo"/>
          <p:cNvSpPr/>
          <p:nvPr/>
        </p:nvSpPr>
        <p:spPr>
          <a:xfrm>
            <a:off x="612775" y="673438"/>
            <a:ext cx="3914854" cy="338554"/>
          </a:xfrm>
          <a:prstGeom prst="rect">
            <a:avLst/>
          </a:prstGeom>
        </p:spPr>
        <p:txBody>
          <a:bodyPr wrap="none">
            <a:spAutoFit/>
          </a:bodyPr>
          <a:lstStyle/>
          <a:p>
            <a:pPr lvl="0"/>
            <a:r>
              <a:rPr lang="es-EC" sz="1600" dirty="0" smtClean="0"/>
              <a:t>Alterativa </a:t>
            </a:r>
            <a:r>
              <a:rPr lang="es-EC" sz="1600" dirty="0"/>
              <a:t>2</a:t>
            </a:r>
            <a:r>
              <a:rPr lang="es-EC" sz="1600" dirty="0" smtClean="0"/>
              <a:t>: Placa de control de a bomba</a:t>
            </a:r>
            <a:endParaRPr lang="es-CO" sz="1600" dirty="0"/>
          </a:p>
        </p:txBody>
      </p:sp>
      <p:sp>
        <p:nvSpPr>
          <p:cNvPr id="4" name="AutoShape 2" descr="Resultado de imagen para hc-sr0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 name="AutoShape 4" descr="Resultado de imagen para hc-sr0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 name="AutoShape 6" descr="Resultado de imagen para hc-sr0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 name="AutoShape 8" descr="Resultado de imagen para hc-sr0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5" name="14 Imagen" descr="C:\Users\Carolina\AppData\Local\Temp\Rar$DRa0.860\bom.png"/>
          <p:cNvPicPr/>
          <p:nvPr/>
        </p:nvPicPr>
        <p:blipFill>
          <a:blip r:embed="rId2">
            <a:extLst>
              <a:ext uri="{28A0092B-C50C-407E-A947-70E740481C1C}">
                <a14:useLocalDpi xmlns:a14="http://schemas.microsoft.com/office/drawing/2010/main" val="0"/>
              </a:ext>
            </a:extLst>
          </a:blip>
          <a:srcRect/>
          <a:stretch>
            <a:fillRect/>
          </a:stretch>
        </p:blipFill>
        <p:spPr bwMode="auto">
          <a:xfrm>
            <a:off x="612775" y="1268760"/>
            <a:ext cx="4310881" cy="2665671"/>
          </a:xfrm>
          <a:prstGeom prst="rect">
            <a:avLst/>
          </a:prstGeom>
          <a:noFill/>
          <a:ln>
            <a:noFill/>
          </a:ln>
        </p:spPr>
      </p:pic>
      <p:sp>
        <p:nvSpPr>
          <p:cNvPr id="3" name="2 Rectángulo"/>
          <p:cNvSpPr/>
          <p:nvPr/>
        </p:nvSpPr>
        <p:spPr>
          <a:xfrm>
            <a:off x="5148064" y="1264855"/>
            <a:ext cx="3874640" cy="3046988"/>
          </a:xfrm>
          <a:prstGeom prst="rect">
            <a:avLst/>
          </a:prstGeom>
        </p:spPr>
        <p:txBody>
          <a:bodyPr wrap="square">
            <a:spAutoFit/>
          </a:bodyPr>
          <a:lstStyle/>
          <a:p>
            <a:pPr algn="just">
              <a:lnSpc>
                <a:spcPct val="150000"/>
              </a:lnSpc>
            </a:pPr>
            <a:r>
              <a:rPr lang="es-ES" sz="1600" dirty="0"/>
              <a:t>La bomba es de 3 GPM, 55 PSI, es también una mini central eléctrica, la entrega de tres galones de agua por minuto para fregaderos integrados, aseos, duchas y más, mientras que sólo requiere un consumo de energía razonable de 7,5 amperios de una fuente de energía VDC a bordo 12. </a:t>
            </a:r>
            <a:endParaRPr lang="es-CO" sz="1600" dirty="0"/>
          </a:p>
        </p:txBody>
      </p:sp>
      <p:pic>
        <p:nvPicPr>
          <p:cNvPr id="17" name="16 Imagen" descr="SHURflo 4008-101-E65 3 GPM 55 PSI Revolution Pump"/>
          <p:cNvPicPr/>
          <p:nvPr/>
        </p:nvPicPr>
        <p:blipFill>
          <a:blip r:embed="rId3">
            <a:extLst>
              <a:ext uri="{28A0092B-C50C-407E-A947-70E740481C1C}">
                <a14:useLocalDpi xmlns:a14="http://schemas.microsoft.com/office/drawing/2010/main" val="0"/>
              </a:ext>
            </a:extLst>
          </a:blip>
          <a:srcRect/>
          <a:stretch>
            <a:fillRect/>
          </a:stretch>
        </p:blipFill>
        <p:spPr bwMode="auto">
          <a:xfrm>
            <a:off x="2055574" y="4149080"/>
            <a:ext cx="2380615" cy="1837690"/>
          </a:xfrm>
          <a:prstGeom prst="rect">
            <a:avLst/>
          </a:prstGeom>
          <a:noFill/>
          <a:ln>
            <a:noFill/>
          </a:ln>
        </p:spPr>
      </p:pic>
    </p:spTree>
    <p:extLst>
      <p:ext uri="{BB962C8B-B14F-4D97-AF65-F5344CB8AC3E}">
        <p14:creationId xmlns:p14="http://schemas.microsoft.com/office/powerpoint/2010/main" val="11032485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4450704" y="196940"/>
            <a:ext cx="4572000" cy="400110"/>
          </a:xfrm>
          <a:prstGeom prst="rect">
            <a:avLst/>
          </a:prstGeom>
        </p:spPr>
        <p:txBody>
          <a:bodyPr>
            <a:spAutoFit/>
          </a:bodyPr>
          <a:lstStyle/>
          <a:p>
            <a:pPr lvl="0" algn="r"/>
            <a:r>
              <a:rPr lang="es-EC" sz="2000" b="1" dirty="0" smtClean="0"/>
              <a:t>Actuadores  de Nivel</a:t>
            </a:r>
            <a:endParaRPr lang="es-CO" dirty="0"/>
          </a:p>
        </p:txBody>
      </p:sp>
      <p:sp>
        <p:nvSpPr>
          <p:cNvPr id="20" name="19 Rectángulo"/>
          <p:cNvSpPr/>
          <p:nvPr/>
        </p:nvSpPr>
        <p:spPr>
          <a:xfrm>
            <a:off x="612775" y="673438"/>
            <a:ext cx="2589170" cy="338554"/>
          </a:xfrm>
          <a:prstGeom prst="rect">
            <a:avLst/>
          </a:prstGeom>
        </p:spPr>
        <p:txBody>
          <a:bodyPr wrap="none">
            <a:spAutoFit/>
          </a:bodyPr>
          <a:lstStyle/>
          <a:p>
            <a:pPr lvl="0"/>
            <a:r>
              <a:rPr lang="es-EC" sz="1600" dirty="0" smtClean="0"/>
              <a:t>Alterativa : Electroválvulas</a:t>
            </a:r>
            <a:endParaRPr lang="es-CO" sz="1600" dirty="0"/>
          </a:p>
        </p:txBody>
      </p:sp>
      <p:sp>
        <p:nvSpPr>
          <p:cNvPr id="4" name="AutoShape 2" descr="Resultado de imagen para hc-sr0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 name="AutoShape 4" descr="Resultado de imagen para hc-sr0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 name="AutoShape 6" descr="Resultado de imagen para hc-sr0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 name="AutoShape 8" descr="Resultado de imagen para hc-sr0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3" name="2 Rectángulo"/>
          <p:cNvSpPr/>
          <p:nvPr/>
        </p:nvSpPr>
        <p:spPr>
          <a:xfrm>
            <a:off x="612775" y="1264855"/>
            <a:ext cx="8063681" cy="2632003"/>
          </a:xfrm>
          <a:prstGeom prst="rect">
            <a:avLst/>
          </a:prstGeom>
        </p:spPr>
        <p:txBody>
          <a:bodyPr wrap="square">
            <a:spAutoFit/>
          </a:bodyPr>
          <a:lstStyle/>
          <a:p>
            <a:pPr algn="just">
              <a:lnSpc>
                <a:spcPct val="150000"/>
              </a:lnSpc>
            </a:pPr>
            <a:r>
              <a:rPr lang="de-DE" sz="1600" dirty="0"/>
              <a:t>Estas válvulas se utilizan cuando la señal proviene de un temporizador eléctrico, un final de carrera eléctrico, presostatos o mandos electrónicos. En general, se elige el accionamiento eléctrico para mandos con distancias extremamente largas y cortos tiempos de conexión. Las electroválvulas o válvulas electromagnéticas se dividen en válvulas de mando directo o indirecto. Las de mando directo solamente se utilizan para un diámetro de luz pequeño, puesto que para diámetros mayores los electroimanes necesarios resultarían demasiado grandes</a:t>
            </a:r>
            <a:endParaRPr lang="es-CO" sz="1600" dirty="0"/>
          </a:p>
        </p:txBody>
      </p:sp>
      <p:pic>
        <p:nvPicPr>
          <p:cNvPr id="10" name="9 Imagen" descr="http://neumatica-es.timmer-pneumatik.de/artikel/artbild/maxi/vfg-max-s220-ng.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4538" y="4077072"/>
            <a:ext cx="1223526" cy="1819382"/>
          </a:xfrm>
          <a:prstGeom prst="rect">
            <a:avLst/>
          </a:prstGeom>
          <a:noFill/>
          <a:ln>
            <a:noFill/>
          </a:ln>
        </p:spPr>
      </p:pic>
    </p:spTree>
    <p:extLst>
      <p:ext uri="{BB962C8B-B14F-4D97-AF65-F5344CB8AC3E}">
        <p14:creationId xmlns:p14="http://schemas.microsoft.com/office/powerpoint/2010/main" val="17829820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4450704" y="196940"/>
            <a:ext cx="4572000" cy="400110"/>
          </a:xfrm>
          <a:prstGeom prst="rect">
            <a:avLst/>
          </a:prstGeom>
        </p:spPr>
        <p:txBody>
          <a:bodyPr>
            <a:spAutoFit/>
          </a:bodyPr>
          <a:lstStyle/>
          <a:p>
            <a:pPr lvl="0" algn="r"/>
            <a:r>
              <a:rPr lang="es-EC" sz="2000" b="1" dirty="0" smtClean="0"/>
              <a:t>Actuadores  de Temperatura</a:t>
            </a:r>
            <a:endParaRPr lang="es-CO" dirty="0"/>
          </a:p>
        </p:txBody>
      </p:sp>
      <p:sp>
        <p:nvSpPr>
          <p:cNvPr id="20" name="19 Rectángulo"/>
          <p:cNvSpPr/>
          <p:nvPr/>
        </p:nvSpPr>
        <p:spPr>
          <a:xfrm>
            <a:off x="612775" y="673438"/>
            <a:ext cx="2063385" cy="338554"/>
          </a:xfrm>
          <a:prstGeom prst="rect">
            <a:avLst/>
          </a:prstGeom>
        </p:spPr>
        <p:txBody>
          <a:bodyPr wrap="none">
            <a:spAutoFit/>
          </a:bodyPr>
          <a:lstStyle/>
          <a:p>
            <a:pPr lvl="0"/>
            <a:r>
              <a:rPr lang="es-EC" sz="1600" dirty="0" smtClean="0"/>
              <a:t>Alterativa : Niquelina</a:t>
            </a:r>
            <a:endParaRPr lang="es-CO" sz="1600" dirty="0"/>
          </a:p>
        </p:txBody>
      </p:sp>
      <p:sp>
        <p:nvSpPr>
          <p:cNvPr id="4" name="AutoShape 2" descr="Resultado de imagen para hc-sr0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 name="AutoShape 4" descr="Resultado de imagen para hc-sr0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 name="AutoShape 6" descr="Resultado de imagen para hc-sr0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 name="AutoShape 8" descr="Resultado de imagen para hc-sr0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3" name="2 Rectángulo"/>
          <p:cNvSpPr/>
          <p:nvPr/>
        </p:nvSpPr>
        <p:spPr>
          <a:xfrm>
            <a:off x="612775" y="1264855"/>
            <a:ext cx="8063681" cy="830997"/>
          </a:xfrm>
          <a:prstGeom prst="rect">
            <a:avLst/>
          </a:prstGeom>
        </p:spPr>
        <p:txBody>
          <a:bodyPr wrap="square">
            <a:spAutoFit/>
          </a:bodyPr>
          <a:lstStyle/>
          <a:p>
            <a:pPr algn="just">
              <a:lnSpc>
                <a:spcPct val="150000"/>
              </a:lnSpc>
            </a:pPr>
            <a:r>
              <a:rPr lang="de-DE" sz="1600" dirty="0"/>
              <a:t>Las resistencias calentadoras, niquelinas, convierten energía eléctrica en </a:t>
            </a:r>
            <a:r>
              <a:rPr lang="de-DE" sz="1600" dirty="0" smtClean="0"/>
              <a:t>calor.</a:t>
            </a:r>
          </a:p>
          <a:p>
            <a:pPr algn="just">
              <a:lnSpc>
                <a:spcPct val="150000"/>
              </a:lnSpc>
            </a:pPr>
            <a:r>
              <a:rPr lang="de-DE" sz="1600" dirty="0" smtClean="0"/>
              <a:t>Para su resectivo funcionamiento utilizamos una placa para su activación.</a:t>
            </a:r>
            <a:endParaRPr lang="es-CO" sz="1600" dirty="0"/>
          </a:p>
        </p:txBody>
      </p:sp>
      <p:pic>
        <p:nvPicPr>
          <p:cNvPr id="12" name="11 Imagen" descr="C:\Users\Carolina\AppData\Local\Temp\Rar$DRa0.995\niq.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9279" y="2421861"/>
            <a:ext cx="4997177" cy="2965420"/>
          </a:xfrm>
          <a:prstGeom prst="rect">
            <a:avLst/>
          </a:prstGeom>
          <a:noFill/>
          <a:ln>
            <a:noFill/>
          </a:ln>
        </p:spPr>
      </p:pic>
      <p:pic>
        <p:nvPicPr>
          <p:cNvPr id="11" name="10 Imagen" descr="C:\Users\Carolina\Downloads\IMG_3078.JPG"/>
          <p:cNvPicPr/>
          <p:nvPr/>
        </p:nvPicPr>
        <p:blipFill rotWithShape="1">
          <a:blip r:embed="rId3">
            <a:extLst>
              <a:ext uri="{28A0092B-C50C-407E-A947-70E740481C1C}">
                <a14:useLocalDpi xmlns:a14="http://schemas.microsoft.com/office/drawing/2010/main" val="0"/>
              </a:ext>
            </a:extLst>
          </a:blip>
          <a:srcRect r="21637"/>
          <a:stretch/>
        </p:blipFill>
        <p:spPr bwMode="auto">
          <a:xfrm>
            <a:off x="765175" y="2964227"/>
            <a:ext cx="2294657" cy="176091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15059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563122" y="620688"/>
            <a:ext cx="2287806" cy="646331"/>
          </a:xfrm>
          <a:prstGeom prst="rect">
            <a:avLst/>
          </a:prstGeom>
          <a:noFill/>
        </p:spPr>
        <p:txBody>
          <a:bodyPr wrap="none">
            <a:spAutoFit/>
          </a:bodyPr>
          <a:lstStyle/>
          <a:p>
            <a:pPr algn="ctr">
              <a:defRPr/>
            </a:pPr>
            <a:r>
              <a:rPr lang="es-E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Objetivos</a:t>
            </a:r>
            <a:endPar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1 CuadroTexto"/>
          <p:cNvSpPr txBox="1"/>
          <p:nvPr/>
        </p:nvSpPr>
        <p:spPr>
          <a:xfrm>
            <a:off x="495648" y="1988840"/>
            <a:ext cx="8352928" cy="1524007"/>
          </a:xfrm>
          <a:prstGeom prst="rect">
            <a:avLst/>
          </a:prstGeom>
          <a:noFill/>
        </p:spPr>
        <p:txBody>
          <a:bodyPr wrap="square" rtlCol="0">
            <a:spAutoFit/>
          </a:bodyPr>
          <a:lstStyle/>
          <a:p>
            <a:pPr lvl="0" algn="just">
              <a:lnSpc>
                <a:spcPct val="150000"/>
              </a:lnSpc>
            </a:pPr>
            <a:r>
              <a:rPr lang="es-EC" sz="1600" dirty="0"/>
              <a:t>Diseñar e implementar los sistemas: mecánico, eléctrico, electrónico, hidráulico y de control mediante técnicas y métodos de análisis para ingeniería junto con el apoyo de software de diseño, cumpliendo con  normas nacionales e internacionales para el correcto funcionamiento del sistema modular didáctico</a:t>
            </a:r>
            <a:r>
              <a:rPr lang="es-EC" sz="1600" dirty="0" smtClean="0"/>
              <a:t>.</a:t>
            </a:r>
            <a:endParaRPr lang="es-CO" sz="1600" dirty="0"/>
          </a:p>
        </p:txBody>
      </p:sp>
      <p:sp>
        <p:nvSpPr>
          <p:cNvPr id="7" name="Text Placeholder 4"/>
          <p:cNvSpPr txBox="1">
            <a:spLocks/>
          </p:cNvSpPr>
          <p:nvPr/>
        </p:nvSpPr>
        <p:spPr>
          <a:xfrm>
            <a:off x="487512" y="1091529"/>
            <a:ext cx="2663530" cy="465263"/>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r>
              <a:rPr lang="es-EC" sz="2400" dirty="0" smtClean="0"/>
              <a:t>ESPECÍFICOS:</a:t>
            </a:r>
            <a:endParaRPr lang="es-EC" sz="2400" dirty="0"/>
          </a:p>
        </p:txBody>
      </p:sp>
      <p:sp>
        <p:nvSpPr>
          <p:cNvPr id="3" name="2 CuadroTexto"/>
          <p:cNvSpPr txBox="1"/>
          <p:nvPr/>
        </p:nvSpPr>
        <p:spPr>
          <a:xfrm>
            <a:off x="487512" y="4005064"/>
            <a:ext cx="8352928" cy="1154675"/>
          </a:xfrm>
          <a:prstGeom prst="rect">
            <a:avLst/>
          </a:prstGeom>
          <a:noFill/>
        </p:spPr>
        <p:txBody>
          <a:bodyPr wrap="square" rtlCol="0">
            <a:spAutoFit/>
          </a:bodyPr>
          <a:lstStyle/>
          <a:p>
            <a:pPr lvl="0" algn="just">
              <a:lnSpc>
                <a:spcPct val="150000"/>
              </a:lnSpc>
            </a:pPr>
            <a:r>
              <a:rPr lang="es-EC" sz="1600" dirty="0"/>
              <a:t>Dimensionar y seleccionar los distintos sensores (caudal, nivel, presión y temperatura), actuadores (bomba, válvulas, niquelina) y alarmas necesarios para la construcción de la estación</a:t>
            </a:r>
            <a:r>
              <a:rPr lang="es-EC" sz="1600" dirty="0" smtClean="0"/>
              <a:t>.</a:t>
            </a:r>
            <a:endParaRPr lang="es-CO" dirty="0"/>
          </a:p>
        </p:txBody>
      </p:sp>
    </p:spTree>
    <p:extLst>
      <p:ext uri="{BB962C8B-B14F-4D97-AF65-F5344CB8AC3E}">
        <p14:creationId xmlns:p14="http://schemas.microsoft.com/office/powerpoint/2010/main" val="14666689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620688"/>
            <a:ext cx="8208912" cy="646331"/>
          </a:xfrm>
          <a:prstGeom prst="rect">
            <a:avLst/>
          </a:prstGeom>
        </p:spPr>
        <p:txBody>
          <a:bodyPr wrap="square">
            <a:spAutoFit/>
          </a:bodyPr>
          <a:lstStyle/>
          <a:p>
            <a:r>
              <a:rPr lang="es-EC" dirty="0"/>
              <a:t>Los criterios de valoración más determinantes para este módulo se listan a continuación:</a:t>
            </a:r>
            <a:endParaRPr lang="es-CO" dirty="0"/>
          </a:p>
        </p:txBody>
      </p:sp>
      <p:graphicFrame>
        <p:nvGraphicFramePr>
          <p:cNvPr id="5" name="4 Tabla"/>
          <p:cNvGraphicFramePr>
            <a:graphicFrameLocks noGrp="1"/>
          </p:cNvGraphicFramePr>
          <p:nvPr>
            <p:extLst>
              <p:ext uri="{D42A27DB-BD31-4B8C-83A1-F6EECF244321}">
                <p14:modId xmlns:p14="http://schemas.microsoft.com/office/powerpoint/2010/main" val="2364592692"/>
              </p:ext>
            </p:extLst>
          </p:nvPr>
        </p:nvGraphicFramePr>
        <p:xfrm>
          <a:off x="611560" y="1772816"/>
          <a:ext cx="8136904" cy="2560320"/>
        </p:xfrm>
        <a:graphic>
          <a:graphicData uri="http://schemas.openxmlformats.org/drawingml/2006/table">
            <a:tbl>
              <a:tblPr firstRow="1" firstCol="1" bandRow="1">
                <a:tableStyleId>{5940675A-B579-460E-94D1-54222C63F5DA}</a:tableStyleId>
              </a:tblPr>
              <a:tblGrid>
                <a:gridCol w="2107400"/>
                <a:gridCol w="1383647"/>
                <a:gridCol w="1503385"/>
                <a:gridCol w="1130865"/>
                <a:gridCol w="754796"/>
                <a:gridCol w="1256811"/>
              </a:tblGrid>
              <a:tr h="0">
                <a:tc>
                  <a:txBody>
                    <a:bodyPr/>
                    <a:lstStyle/>
                    <a:p>
                      <a:pPr>
                        <a:lnSpc>
                          <a:spcPct val="150000"/>
                        </a:lnSpc>
                        <a:spcAft>
                          <a:spcPts val="0"/>
                        </a:spcAft>
                      </a:pPr>
                      <a:r>
                        <a:rPr lang="de-DE" sz="1600">
                          <a:effectLst/>
                        </a:rPr>
                        <a:t> </a:t>
                      </a:r>
                      <a:endParaRPr lang="es-CO" sz="16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de-DE" sz="1600">
                          <a:effectLst/>
                        </a:rPr>
                        <a:t>Mayor Eficiencia</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Fácil mantenimeinto</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Menor Costos </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a:t>
                      </a:r>
                      <a:r>
                        <a:rPr lang="en-US" sz="1600">
                          <a:effectLst/>
                        </a:rPr>
                        <a:t>+1</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Ponderación</a:t>
                      </a:r>
                      <a:endParaRPr lang="es-CO" sz="1600">
                        <a:effectLst/>
                        <a:latin typeface="Times New Roman"/>
                        <a:ea typeface="Times New Roman"/>
                        <a:cs typeface="Times New Roman"/>
                      </a:endParaRPr>
                    </a:p>
                  </a:txBody>
                  <a:tcPr marL="68580" marR="68580" marT="0" marB="0" anchor="ctr"/>
                </a:tc>
              </a:tr>
              <a:tr h="0">
                <a:tc>
                  <a:txBody>
                    <a:bodyPr/>
                    <a:lstStyle/>
                    <a:p>
                      <a:pPr algn="ctr">
                        <a:lnSpc>
                          <a:spcPct val="150000"/>
                        </a:lnSpc>
                        <a:spcAft>
                          <a:spcPts val="0"/>
                        </a:spcAft>
                      </a:pPr>
                      <a:r>
                        <a:rPr lang="de-DE" sz="1600">
                          <a:effectLst/>
                        </a:rPr>
                        <a:t>Mayor Eficiencia</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 </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1</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1</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3</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0.4</a:t>
                      </a:r>
                      <a:endParaRPr lang="es-CO" sz="1600">
                        <a:effectLst/>
                        <a:latin typeface="Times New Roman"/>
                        <a:ea typeface="Times New Roman"/>
                        <a:cs typeface="Times New Roman"/>
                      </a:endParaRPr>
                    </a:p>
                  </a:txBody>
                  <a:tcPr marL="68580" marR="68580" marT="0" marB="0" anchor="ctr"/>
                </a:tc>
              </a:tr>
              <a:tr h="0">
                <a:tc>
                  <a:txBody>
                    <a:bodyPr/>
                    <a:lstStyle/>
                    <a:p>
                      <a:pPr algn="ctr">
                        <a:lnSpc>
                          <a:spcPct val="150000"/>
                        </a:lnSpc>
                        <a:spcAft>
                          <a:spcPts val="0"/>
                        </a:spcAft>
                      </a:pPr>
                      <a:r>
                        <a:rPr lang="de-DE" sz="1600">
                          <a:effectLst/>
                        </a:rPr>
                        <a:t>Fácil mantenimiento</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0.5</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 </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0.5</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2</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0.3</a:t>
                      </a:r>
                      <a:endParaRPr lang="es-CO" sz="1600">
                        <a:effectLst/>
                        <a:latin typeface="Times New Roman"/>
                        <a:ea typeface="Times New Roman"/>
                        <a:cs typeface="Times New Roman"/>
                      </a:endParaRPr>
                    </a:p>
                  </a:txBody>
                  <a:tcPr marL="68580" marR="68580" marT="0" marB="0" anchor="ctr"/>
                </a:tc>
              </a:tr>
              <a:tr h="0">
                <a:tc>
                  <a:txBody>
                    <a:bodyPr/>
                    <a:lstStyle/>
                    <a:p>
                      <a:pPr algn="ctr">
                        <a:lnSpc>
                          <a:spcPct val="150000"/>
                        </a:lnSpc>
                        <a:spcAft>
                          <a:spcPts val="0"/>
                        </a:spcAft>
                      </a:pPr>
                      <a:r>
                        <a:rPr lang="de-DE" sz="1600">
                          <a:effectLst/>
                        </a:rPr>
                        <a:t>Menor Costo</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0.5</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0.5</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 </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2</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0.3</a:t>
                      </a:r>
                      <a:endParaRPr lang="es-CO" sz="1600">
                        <a:effectLst/>
                        <a:latin typeface="Times New Roman"/>
                        <a:ea typeface="Times New Roman"/>
                        <a:cs typeface="Times New Roman"/>
                      </a:endParaRPr>
                    </a:p>
                  </a:txBody>
                  <a:tcPr marL="68580" marR="68580" marT="0" marB="0" anchor="ctr"/>
                </a:tc>
              </a:tr>
              <a:tr h="0">
                <a:tc>
                  <a:txBody>
                    <a:bodyPr/>
                    <a:lstStyle/>
                    <a:p>
                      <a:pPr>
                        <a:lnSpc>
                          <a:spcPct val="150000"/>
                        </a:lnSpc>
                        <a:spcAft>
                          <a:spcPts val="0"/>
                        </a:spcAft>
                      </a:pPr>
                      <a:r>
                        <a:rPr lang="de-DE" sz="1600">
                          <a:effectLst/>
                        </a:rPr>
                        <a:t> </a:t>
                      </a:r>
                      <a:endParaRPr lang="es-CO" sz="16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de-DE" sz="1600">
                          <a:effectLst/>
                        </a:rPr>
                        <a:t> </a:t>
                      </a:r>
                      <a:endParaRPr lang="es-CO" sz="16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de-DE" sz="1600">
                          <a:effectLst/>
                        </a:rPr>
                        <a:t> </a:t>
                      </a:r>
                      <a:endParaRPr lang="es-CO" sz="16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de-DE" sz="1600">
                          <a:effectLst/>
                        </a:rPr>
                        <a:t>Suma</a:t>
                      </a:r>
                      <a:endParaRPr lang="es-CO" sz="16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de-DE" sz="1600">
                          <a:effectLst/>
                        </a:rPr>
                        <a:t>7</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1</a:t>
                      </a:r>
                      <a:endParaRPr lang="es-CO" sz="1600">
                        <a:effectLst/>
                        <a:latin typeface="Times New Roman"/>
                        <a:ea typeface="Times New Roman"/>
                        <a:cs typeface="Times New Roman"/>
                      </a:endParaRPr>
                    </a:p>
                  </a:txBody>
                  <a:tcPr marL="68580" marR="68580" marT="0" marB="0" anchor="ctr"/>
                </a:tc>
              </a:tr>
              <a:tr h="0">
                <a:tc gridSpan="6">
                  <a:txBody>
                    <a:bodyPr/>
                    <a:lstStyle/>
                    <a:p>
                      <a:pPr algn="ctr">
                        <a:lnSpc>
                          <a:spcPct val="150000"/>
                        </a:lnSpc>
                        <a:spcAft>
                          <a:spcPts val="0"/>
                        </a:spcAft>
                      </a:pPr>
                      <a:r>
                        <a:rPr lang="de-DE" sz="1600" dirty="0">
                          <a:effectLst/>
                        </a:rPr>
                        <a:t>Mayor Eficiencia &gt;Fácil mantenimiento =Menor Costo </a:t>
                      </a:r>
                      <a:endParaRPr lang="es-CO" sz="1600" dirty="0">
                        <a:effectLst/>
                        <a:latin typeface="Times New Roman"/>
                        <a:ea typeface="Times New Roman"/>
                        <a:cs typeface="Times New Roman"/>
                      </a:endParaRPr>
                    </a:p>
                  </a:txBody>
                  <a:tcPr marL="68580" marR="68580" marT="0"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bl>
          </a:graphicData>
        </a:graphic>
      </p:graphicFrame>
    </p:spTree>
    <p:extLst>
      <p:ext uri="{BB962C8B-B14F-4D97-AF65-F5344CB8AC3E}">
        <p14:creationId xmlns:p14="http://schemas.microsoft.com/office/powerpoint/2010/main" val="34912949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692696"/>
            <a:ext cx="8136904" cy="507831"/>
          </a:xfrm>
          <a:prstGeom prst="rect">
            <a:avLst/>
          </a:prstGeom>
        </p:spPr>
        <p:txBody>
          <a:bodyPr wrap="square">
            <a:spAutoFit/>
          </a:bodyPr>
          <a:lstStyle/>
          <a:p>
            <a:pPr>
              <a:lnSpc>
                <a:spcPct val="150000"/>
              </a:lnSpc>
            </a:pPr>
            <a:r>
              <a:rPr lang="es-EC" dirty="0" smtClean="0"/>
              <a:t>La solución para el módulo 3 sería:</a:t>
            </a:r>
            <a:endParaRPr lang="es-CO" dirty="0"/>
          </a:p>
        </p:txBody>
      </p:sp>
      <p:sp>
        <p:nvSpPr>
          <p:cNvPr id="6" name="5 Rectángulo"/>
          <p:cNvSpPr/>
          <p:nvPr/>
        </p:nvSpPr>
        <p:spPr>
          <a:xfrm>
            <a:off x="611560" y="1373467"/>
            <a:ext cx="4572000" cy="923330"/>
          </a:xfrm>
          <a:prstGeom prst="rect">
            <a:avLst/>
          </a:prstGeom>
        </p:spPr>
        <p:txBody>
          <a:bodyPr>
            <a:spAutoFit/>
          </a:bodyPr>
          <a:lstStyle/>
          <a:p>
            <a:pPr lvl="0"/>
            <a:r>
              <a:rPr lang="es-EC" dirty="0"/>
              <a:t>Actuador de </a:t>
            </a:r>
            <a:r>
              <a:rPr lang="es-EC" dirty="0" smtClean="0"/>
              <a:t>presión y Caudal</a:t>
            </a:r>
            <a:endParaRPr lang="es-CO" dirty="0"/>
          </a:p>
          <a:p>
            <a:pPr lvl="0"/>
            <a:r>
              <a:rPr lang="es-EC" dirty="0"/>
              <a:t>Alternativa 1: bomba controlada por PWM</a:t>
            </a:r>
            <a:endParaRPr lang="es-CO" dirty="0"/>
          </a:p>
          <a:p>
            <a:r>
              <a:rPr lang="de-DE" dirty="0"/>
              <a:t>Alterativa 2: Válvula Proporcional</a:t>
            </a:r>
            <a:endParaRPr lang="es-CO" dirty="0"/>
          </a:p>
        </p:txBody>
      </p:sp>
      <p:graphicFrame>
        <p:nvGraphicFramePr>
          <p:cNvPr id="2" name="1 Tabla"/>
          <p:cNvGraphicFramePr>
            <a:graphicFrameLocks noGrp="1"/>
          </p:cNvGraphicFramePr>
          <p:nvPr>
            <p:extLst>
              <p:ext uri="{D42A27DB-BD31-4B8C-83A1-F6EECF244321}">
                <p14:modId xmlns:p14="http://schemas.microsoft.com/office/powerpoint/2010/main" val="1740149393"/>
              </p:ext>
            </p:extLst>
          </p:nvPr>
        </p:nvGraphicFramePr>
        <p:xfrm>
          <a:off x="611561" y="2708920"/>
          <a:ext cx="8136903" cy="1463040"/>
        </p:xfrm>
        <a:graphic>
          <a:graphicData uri="http://schemas.openxmlformats.org/drawingml/2006/table">
            <a:tbl>
              <a:tblPr firstRow="1" firstCol="1" bandRow="1">
                <a:tableStyleId>{5940675A-B579-460E-94D1-54222C63F5DA}</a:tableStyleId>
              </a:tblPr>
              <a:tblGrid>
                <a:gridCol w="2104647"/>
                <a:gridCol w="1381839"/>
                <a:gridCol w="1631632"/>
                <a:gridCol w="1009804"/>
                <a:gridCol w="753811"/>
                <a:gridCol w="1255170"/>
              </a:tblGrid>
              <a:tr h="0">
                <a:tc>
                  <a:txBody>
                    <a:bodyPr/>
                    <a:lstStyle/>
                    <a:p>
                      <a:pPr algn="ctr">
                        <a:lnSpc>
                          <a:spcPct val="150000"/>
                        </a:lnSpc>
                        <a:spcAft>
                          <a:spcPts val="0"/>
                        </a:spcAft>
                      </a:pPr>
                      <a:r>
                        <a:rPr lang="de-DE" sz="1600">
                          <a:effectLst/>
                        </a:rPr>
                        <a:t>Conclusiones</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Mayor Eficiencia</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Facil Mantenimiento</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Menor Costo</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Prioridad</a:t>
                      </a:r>
                      <a:endParaRPr lang="es-CO" sz="1600">
                        <a:effectLst/>
                        <a:latin typeface="Times New Roman"/>
                        <a:ea typeface="Times New Roman"/>
                        <a:cs typeface="Times New Roman"/>
                      </a:endParaRPr>
                    </a:p>
                  </a:txBody>
                  <a:tcPr marL="68580" marR="68580" marT="0" marB="0" anchor="ctr"/>
                </a:tc>
              </a:tr>
              <a:tr h="163830">
                <a:tc>
                  <a:txBody>
                    <a:bodyPr/>
                    <a:lstStyle/>
                    <a:p>
                      <a:pPr algn="ctr">
                        <a:lnSpc>
                          <a:spcPct val="150000"/>
                        </a:lnSpc>
                        <a:spcAft>
                          <a:spcPts val="0"/>
                        </a:spcAft>
                      </a:pPr>
                      <a:r>
                        <a:rPr lang="de-DE" sz="1600">
                          <a:effectLst/>
                        </a:rPr>
                        <a:t>Alternativa 1</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0.5x0.4</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0.5x0.3</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0.33x0.3</a:t>
                      </a:r>
                      <a:endParaRPr lang="es-CO" sz="1600">
                        <a:effectLst/>
                        <a:latin typeface="Times New Roman"/>
                        <a:ea typeface="Times New Roman"/>
                        <a:cs typeface="Times New Roman"/>
                      </a:endParaRPr>
                    </a:p>
                  </a:txBody>
                  <a:tcPr marL="68580" marR="68580" marT="0" marB="0" anchor="ctr"/>
                </a:tc>
                <a:tc>
                  <a:txBody>
                    <a:bodyPr/>
                    <a:lstStyle/>
                    <a:p>
                      <a:pPr algn="r">
                        <a:lnSpc>
                          <a:spcPct val="150000"/>
                        </a:lnSpc>
                        <a:spcAft>
                          <a:spcPts val="0"/>
                        </a:spcAft>
                      </a:pPr>
                      <a:r>
                        <a:rPr lang="de-DE" sz="1600">
                          <a:effectLst/>
                        </a:rPr>
                        <a:t>0.56</a:t>
                      </a:r>
                      <a:endParaRPr lang="es-CO" sz="1600">
                        <a:effectLst/>
                        <a:latin typeface="Times New Roman"/>
                        <a:ea typeface="Times New Roman"/>
                        <a:cs typeface="Times New Roman"/>
                      </a:endParaRPr>
                    </a:p>
                  </a:txBody>
                  <a:tcPr marL="68580" marR="68580" marT="0" marB="0" anchor="b"/>
                </a:tc>
                <a:tc>
                  <a:txBody>
                    <a:bodyPr/>
                    <a:lstStyle/>
                    <a:p>
                      <a:pPr algn="ctr">
                        <a:lnSpc>
                          <a:spcPct val="150000"/>
                        </a:lnSpc>
                        <a:spcAft>
                          <a:spcPts val="0"/>
                        </a:spcAft>
                      </a:pPr>
                      <a:r>
                        <a:rPr lang="de-DE" sz="1600">
                          <a:effectLst/>
                        </a:rPr>
                        <a:t>1</a:t>
                      </a:r>
                      <a:endParaRPr lang="es-CO" sz="1600">
                        <a:effectLst/>
                        <a:latin typeface="Times New Roman"/>
                        <a:ea typeface="Times New Roman"/>
                        <a:cs typeface="Times New Roman"/>
                      </a:endParaRPr>
                    </a:p>
                  </a:txBody>
                  <a:tcPr marL="68580" marR="68580" marT="0" marB="0" anchor="ctr"/>
                </a:tc>
              </a:tr>
              <a:tr h="0">
                <a:tc>
                  <a:txBody>
                    <a:bodyPr/>
                    <a:lstStyle/>
                    <a:p>
                      <a:pPr algn="ctr">
                        <a:lnSpc>
                          <a:spcPct val="150000"/>
                        </a:lnSpc>
                        <a:spcAft>
                          <a:spcPts val="0"/>
                        </a:spcAft>
                      </a:pPr>
                      <a:r>
                        <a:rPr lang="de-DE" sz="1600">
                          <a:effectLst/>
                        </a:rPr>
                        <a:t>Alternativa 2</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0.5x0.4</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0.5x0.3</a:t>
                      </a:r>
                      <a:endParaRPr lang="es-CO" sz="16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de-DE" sz="1600">
                          <a:effectLst/>
                        </a:rPr>
                        <a:t>0.66x0.3</a:t>
                      </a:r>
                      <a:endParaRPr lang="es-CO" sz="1600">
                        <a:effectLst/>
                        <a:latin typeface="Times New Roman"/>
                        <a:ea typeface="Times New Roman"/>
                        <a:cs typeface="Times New Roman"/>
                      </a:endParaRPr>
                    </a:p>
                  </a:txBody>
                  <a:tcPr marL="68580" marR="68580" marT="0" marB="0" anchor="ctr"/>
                </a:tc>
                <a:tc>
                  <a:txBody>
                    <a:bodyPr/>
                    <a:lstStyle/>
                    <a:p>
                      <a:pPr algn="r">
                        <a:lnSpc>
                          <a:spcPct val="150000"/>
                        </a:lnSpc>
                        <a:spcAft>
                          <a:spcPts val="0"/>
                        </a:spcAft>
                      </a:pPr>
                      <a:r>
                        <a:rPr lang="de-DE" sz="1600">
                          <a:effectLst/>
                        </a:rPr>
                        <a:t>0.43</a:t>
                      </a:r>
                      <a:endParaRPr lang="es-CO" sz="1600">
                        <a:effectLst/>
                        <a:latin typeface="Times New Roman"/>
                        <a:ea typeface="Times New Roman"/>
                        <a:cs typeface="Times New Roman"/>
                      </a:endParaRPr>
                    </a:p>
                  </a:txBody>
                  <a:tcPr marL="68580" marR="68580" marT="0" marB="0" anchor="b"/>
                </a:tc>
                <a:tc>
                  <a:txBody>
                    <a:bodyPr/>
                    <a:lstStyle/>
                    <a:p>
                      <a:pPr algn="ctr">
                        <a:lnSpc>
                          <a:spcPct val="150000"/>
                        </a:lnSpc>
                        <a:spcAft>
                          <a:spcPts val="0"/>
                        </a:spcAft>
                      </a:pPr>
                      <a:r>
                        <a:rPr lang="de-DE" sz="1600" dirty="0">
                          <a:effectLst/>
                        </a:rPr>
                        <a:t>2</a:t>
                      </a:r>
                      <a:endParaRPr lang="es-CO" sz="1600" dirty="0">
                        <a:effectLst/>
                        <a:latin typeface="Times New Roman"/>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1350962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02117" y="1556792"/>
            <a:ext cx="7920880" cy="3831818"/>
          </a:xfrm>
          <a:prstGeom prst="rect">
            <a:avLst/>
          </a:prstGeom>
        </p:spPr>
        <p:txBody>
          <a:bodyPr wrap="square">
            <a:spAutoFit/>
          </a:bodyPr>
          <a:lstStyle/>
          <a:p>
            <a:pPr lvl="0">
              <a:lnSpc>
                <a:spcPct val="150000"/>
              </a:lnSpc>
            </a:pPr>
            <a:r>
              <a:rPr lang="es-EC" dirty="0"/>
              <a:t>Actuadores de Nivel</a:t>
            </a:r>
            <a:endParaRPr lang="es-CO" dirty="0"/>
          </a:p>
          <a:p>
            <a:pPr lvl="0">
              <a:lnSpc>
                <a:spcPct val="150000"/>
              </a:lnSpc>
            </a:pPr>
            <a:r>
              <a:rPr lang="es-EC" dirty="0"/>
              <a:t>Alternativa 1: Electroválvulas, no hemos encontrado otra forma de control para nivel, es por esto que nuestra alternativa de electroválvulas de entrada y salida será la q se usará para el módulo</a:t>
            </a:r>
            <a:r>
              <a:rPr lang="es-EC" dirty="0" smtClean="0"/>
              <a:t>.</a:t>
            </a:r>
          </a:p>
          <a:p>
            <a:pPr lvl="0">
              <a:lnSpc>
                <a:spcPct val="150000"/>
              </a:lnSpc>
            </a:pPr>
            <a:endParaRPr lang="es-EC" dirty="0"/>
          </a:p>
          <a:p>
            <a:pPr lvl="0">
              <a:lnSpc>
                <a:spcPct val="150000"/>
              </a:lnSpc>
            </a:pPr>
            <a:endParaRPr lang="es-CO" dirty="0"/>
          </a:p>
          <a:p>
            <a:pPr lvl="0">
              <a:lnSpc>
                <a:spcPct val="150000"/>
              </a:lnSpc>
            </a:pPr>
            <a:r>
              <a:rPr lang="es-EC" dirty="0"/>
              <a:t>Actuadores de Temperatura</a:t>
            </a:r>
            <a:endParaRPr lang="es-CO" dirty="0"/>
          </a:p>
          <a:p>
            <a:pPr lvl="0">
              <a:lnSpc>
                <a:spcPct val="150000"/>
              </a:lnSpc>
            </a:pPr>
            <a:r>
              <a:rPr lang="es-EC" dirty="0"/>
              <a:t>Alternativa 1: Niquelina, esta alternativa es la más viable y fácil de instalar, por lo tanto hemos optado como la única opción.</a:t>
            </a:r>
            <a:endParaRPr lang="es-CO" dirty="0"/>
          </a:p>
        </p:txBody>
      </p:sp>
      <p:sp>
        <p:nvSpPr>
          <p:cNvPr id="5" name="4 Rectángulo"/>
          <p:cNvSpPr/>
          <p:nvPr/>
        </p:nvSpPr>
        <p:spPr>
          <a:xfrm>
            <a:off x="494105" y="946611"/>
            <a:ext cx="8136904" cy="507831"/>
          </a:xfrm>
          <a:prstGeom prst="rect">
            <a:avLst/>
          </a:prstGeom>
        </p:spPr>
        <p:txBody>
          <a:bodyPr wrap="square">
            <a:spAutoFit/>
          </a:bodyPr>
          <a:lstStyle/>
          <a:p>
            <a:pPr>
              <a:lnSpc>
                <a:spcPct val="150000"/>
              </a:lnSpc>
            </a:pPr>
            <a:r>
              <a:rPr lang="es-EC" dirty="0" smtClean="0"/>
              <a:t>La solución para el módulo 3 sería:</a:t>
            </a:r>
            <a:endParaRPr lang="es-CO" dirty="0"/>
          </a:p>
        </p:txBody>
      </p:sp>
    </p:spTree>
    <p:extLst>
      <p:ext uri="{BB962C8B-B14F-4D97-AF65-F5344CB8AC3E}">
        <p14:creationId xmlns:p14="http://schemas.microsoft.com/office/powerpoint/2010/main" val="17155646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788024" y="181645"/>
            <a:ext cx="4174669" cy="400110"/>
          </a:xfrm>
          <a:prstGeom prst="rect">
            <a:avLst/>
          </a:prstGeom>
        </p:spPr>
        <p:txBody>
          <a:bodyPr wrap="none">
            <a:spAutoFit/>
          </a:bodyPr>
          <a:lstStyle/>
          <a:p>
            <a:r>
              <a:rPr lang="de-DE" sz="2000" b="1" dirty="0"/>
              <a:t> Análisis Cinemático del Sistema</a:t>
            </a:r>
            <a:endParaRPr lang="es-CO" sz="2000" b="1" dirty="0"/>
          </a:p>
        </p:txBody>
      </p:sp>
      <p:sp>
        <p:nvSpPr>
          <p:cNvPr id="6" name="5 Rectángulo"/>
          <p:cNvSpPr/>
          <p:nvPr/>
        </p:nvSpPr>
        <p:spPr>
          <a:xfrm>
            <a:off x="420153" y="980728"/>
            <a:ext cx="8352928" cy="3001334"/>
          </a:xfrm>
          <a:prstGeom prst="rect">
            <a:avLst/>
          </a:prstGeom>
        </p:spPr>
        <p:txBody>
          <a:bodyPr wrap="square">
            <a:spAutoFit/>
          </a:bodyPr>
          <a:lstStyle/>
          <a:p>
            <a:pPr algn="just">
              <a:lnSpc>
                <a:spcPct val="150000"/>
              </a:lnSpc>
            </a:pPr>
            <a:r>
              <a:rPr lang="de-DE" sz="1600" dirty="0"/>
              <a:t>La cinemática estudia el movimiento en sus condiciones de espacio y tiempo, sin tener en cuenta las causas que lo producen. El análisis cinemático de un fluido permite:</a:t>
            </a:r>
            <a:endParaRPr lang="es-CO" sz="1600" dirty="0"/>
          </a:p>
          <a:p>
            <a:pPr lvl="0" algn="just">
              <a:lnSpc>
                <a:spcPct val="150000"/>
              </a:lnSpc>
            </a:pPr>
            <a:r>
              <a:rPr lang="de-DE" sz="1600" dirty="0"/>
              <a:t>Clasificar un flujo según su comportamiento cinemático.</a:t>
            </a:r>
            <a:endParaRPr lang="es-CO" sz="1600" dirty="0"/>
          </a:p>
          <a:p>
            <a:pPr lvl="0" algn="just">
              <a:lnSpc>
                <a:spcPct val="150000"/>
              </a:lnSpc>
            </a:pPr>
            <a:r>
              <a:rPr lang="de-DE" sz="1600" dirty="0"/>
              <a:t>Aplicar los métodos de descripción de un flujo.</a:t>
            </a:r>
            <a:endParaRPr lang="es-CO" sz="1600" dirty="0"/>
          </a:p>
          <a:p>
            <a:pPr lvl="0" algn="just">
              <a:lnSpc>
                <a:spcPct val="150000"/>
              </a:lnSpc>
            </a:pPr>
            <a:r>
              <a:rPr lang="de-DE" sz="1600" dirty="0"/>
              <a:t>Utilizar las líneas de corriente, de trayectoria y de traza para describir un flujo.</a:t>
            </a:r>
            <a:endParaRPr lang="es-CO" sz="1600" dirty="0"/>
          </a:p>
          <a:p>
            <a:pPr lvl="0" algn="just">
              <a:lnSpc>
                <a:spcPct val="150000"/>
              </a:lnSpc>
            </a:pPr>
            <a:r>
              <a:rPr lang="de-DE" sz="1600" dirty="0"/>
              <a:t>Obtener las líneas de corriente a partir de un campo de velocidades.</a:t>
            </a:r>
            <a:endParaRPr lang="es-CO" sz="1600" dirty="0"/>
          </a:p>
          <a:p>
            <a:pPr lvl="0" algn="just">
              <a:lnSpc>
                <a:spcPct val="150000"/>
              </a:lnSpc>
            </a:pPr>
            <a:r>
              <a:rPr lang="de-DE" sz="1600" dirty="0"/>
              <a:t>Aplicar la ecuación de transporte a las propiedades de interés del flujo.</a:t>
            </a:r>
            <a:endParaRPr lang="es-CO" sz="1600" dirty="0"/>
          </a:p>
          <a:p>
            <a:pPr lvl="0" algn="just">
              <a:lnSpc>
                <a:spcPct val="150000"/>
              </a:lnSpc>
            </a:pPr>
            <a:r>
              <a:rPr lang="de-DE" sz="1600" dirty="0"/>
              <a:t>Aplicar el principio de conservación de la masa en diferentes circunstancias de flujo.</a:t>
            </a:r>
            <a:endParaRPr lang="es-CO" sz="1600" dirty="0"/>
          </a:p>
        </p:txBody>
      </p:sp>
      <p:pic>
        <p:nvPicPr>
          <p:cNvPr id="7" name="6 Imagen" descr="https://encrypted-tbn3.gstatic.com/images?q=tbn:ANd9GcRSl1Ti8NIG6GXPHBRZhrRKi0DaDu1bk41ZgLCPo3GgQre7QLJGrQ"/>
          <p:cNvPicPr/>
          <p:nvPr/>
        </p:nvPicPr>
        <p:blipFill rotWithShape="1">
          <a:blip r:embed="rId2">
            <a:extLst>
              <a:ext uri="{28A0092B-C50C-407E-A947-70E740481C1C}">
                <a14:useLocalDpi xmlns:a14="http://schemas.microsoft.com/office/drawing/2010/main" val="0"/>
              </a:ext>
            </a:extLst>
          </a:blip>
          <a:srcRect t="6337" b="16197"/>
          <a:stretch/>
        </p:blipFill>
        <p:spPr bwMode="auto">
          <a:xfrm>
            <a:off x="2910692" y="4149080"/>
            <a:ext cx="3371850" cy="10477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18131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3 Rectángulo"/>
              <p:cNvSpPr/>
              <p:nvPr/>
            </p:nvSpPr>
            <p:spPr>
              <a:xfrm>
                <a:off x="251520" y="178924"/>
                <a:ext cx="8568952" cy="6012352"/>
              </a:xfrm>
              <a:prstGeom prst="rect">
                <a:avLst/>
              </a:prstGeom>
            </p:spPr>
            <p:txBody>
              <a:bodyPr wrap="square">
                <a:spAutoFit/>
              </a:bodyPr>
              <a:lstStyle/>
              <a:p>
                <a:pPr algn="just">
                  <a:lnSpc>
                    <a:spcPct val="150000"/>
                  </a:lnSpc>
                </a:pPr>
                <a:r>
                  <a:rPr lang="de-DE" sz="1600" dirty="0"/>
                  <a:t>El número de Reynolds (Re) es un parámetro adimensional cuyo valor indica si el flujo sigue un modelo laminar o turbulento.</a:t>
                </a:r>
                <a:endParaRPr lang="es-CO" sz="1600" dirty="0"/>
              </a:p>
              <a:p>
                <a:pPr algn="just">
                  <a:lnSpc>
                    <a:spcPct val="150000"/>
                  </a:lnSpc>
                </a:pPr>
                <a:r>
                  <a:rPr lang="de-DE" sz="1600" dirty="0"/>
                  <a:t>El número de Reynolds relaciona las propiedades físicas del fluido, su velocidad y la geometría del ducto por el que fluye. </a:t>
                </a:r>
                <a:r>
                  <a:rPr lang="es-EC" sz="1600" dirty="0"/>
                  <a:t>(</a:t>
                </a:r>
                <a:r>
                  <a:rPr lang="es-EC" sz="1600" dirty="0" err="1"/>
                  <a:t>Valvias</a:t>
                </a:r>
                <a:r>
                  <a:rPr lang="es-EC" sz="1600" dirty="0"/>
                  <a:t>, 2014)</a:t>
                </a:r>
                <a:endParaRPr lang="es-CO" sz="1600" dirty="0"/>
              </a:p>
              <a:p>
                <a:pPr algn="just">
                  <a:lnSpc>
                    <a:spcPct val="150000"/>
                  </a:lnSpc>
                </a:pPr>
                <a:r>
                  <a:rPr lang="de-DE" sz="1600" dirty="0"/>
                  <a:t>En una tuberìa circular se considera:</a:t>
                </a:r>
                <a:endParaRPr lang="es-CO" sz="1600" dirty="0"/>
              </a:p>
              <a:p>
                <a:pPr lvl="0" algn="just">
                  <a:lnSpc>
                    <a:spcPct val="150000"/>
                  </a:lnSpc>
                </a:pPr>
                <a:r>
                  <a:rPr lang="de-DE" sz="1600" dirty="0"/>
                  <a:t>Re &lt; 2300, el flujo sigue un comportamiento laminar.</a:t>
                </a:r>
                <a:endParaRPr lang="es-CO" sz="1600" dirty="0"/>
              </a:p>
              <a:p>
                <a:pPr lvl="0" algn="just">
                  <a:lnSpc>
                    <a:spcPct val="150000"/>
                  </a:lnSpc>
                </a:pPr>
                <a:r>
                  <a:rPr lang="de-DE" sz="1600" dirty="0"/>
                  <a:t>2300 &lt; Re &lt; 4000, zona de transición.</a:t>
                </a:r>
                <a:endParaRPr lang="es-CO" sz="1600" dirty="0"/>
              </a:p>
              <a:p>
                <a:pPr lvl="0" algn="just">
                  <a:lnSpc>
                    <a:spcPct val="150000"/>
                  </a:lnSpc>
                </a:pPr>
                <a:r>
                  <a:rPr lang="de-DE" sz="1600" dirty="0"/>
                  <a:t>Re &gt; 4000, el fluido es turbulento.</a:t>
                </a:r>
                <a:endParaRPr lang="es-CO" sz="1600" dirty="0"/>
              </a:p>
              <a:p>
                <a:pPr algn="just">
                  <a:lnSpc>
                    <a:spcPct val="150000"/>
                  </a:lnSpc>
                </a:pPr>
                <a:r>
                  <a:rPr lang="de-DE" sz="1600" dirty="0"/>
                  <a:t>     El número de Reynolds está dado por:</a:t>
                </a:r>
                <a:endParaRPr lang="es-CO" sz="1600" dirty="0"/>
              </a:p>
              <a:p>
                <a:pPr algn="just">
                  <a:lnSpc>
                    <a:spcPct val="150000"/>
                  </a:lnSpc>
                </a:pPr>
                <a14:m>
                  <m:oMathPara xmlns:m="http://schemas.openxmlformats.org/officeDocument/2006/math">
                    <m:oMathParaPr>
                      <m:jc m:val="centerGroup"/>
                    </m:oMathParaPr>
                    <m:oMath xmlns:m="http://schemas.openxmlformats.org/officeDocument/2006/math">
                      <m:r>
                        <a:rPr lang="de-DE" sz="1600" i="1">
                          <a:latin typeface="Cambria Math"/>
                        </a:rPr>
                        <m:t>𝑅𝑒</m:t>
                      </m:r>
                      <m:r>
                        <a:rPr lang="de-DE" sz="1600" i="1">
                          <a:latin typeface="Cambria Math"/>
                        </a:rPr>
                        <m:t>=</m:t>
                      </m:r>
                      <m:f>
                        <m:fPr>
                          <m:ctrlPr>
                            <a:rPr lang="es-CO" sz="1600" i="1">
                              <a:latin typeface="Cambria Math"/>
                            </a:rPr>
                          </m:ctrlPr>
                        </m:fPr>
                        <m:num>
                          <m:r>
                            <a:rPr lang="de-DE" sz="1600" i="1">
                              <a:latin typeface="Cambria Math"/>
                            </a:rPr>
                            <m:t>𝐷</m:t>
                          </m:r>
                          <m:r>
                            <a:rPr lang="de-DE" sz="1600" i="1">
                              <a:latin typeface="Cambria Math"/>
                            </a:rPr>
                            <m:t>.</m:t>
                          </m:r>
                          <m:r>
                            <a:rPr lang="de-DE" sz="1600" i="1">
                              <a:latin typeface="Cambria Math"/>
                            </a:rPr>
                            <m:t>𝑣</m:t>
                          </m:r>
                          <m:r>
                            <a:rPr lang="de-DE" sz="1600" i="1">
                              <a:latin typeface="Cambria Math"/>
                            </a:rPr>
                            <m:t>.</m:t>
                          </m:r>
                          <m:r>
                            <a:rPr lang="de-DE" sz="1600" i="1">
                              <a:latin typeface="Cambria Math"/>
                            </a:rPr>
                            <m:t>𝜌</m:t>
                          </m:r>
                        </m:num>
                        <m:den>
                          <m:r>
                            <a:rPr lang="de-DE" sz="1600" i="1">
                              <a:latin typeface="Cambria Math"/>
                            </a:rPr>
                            <m:t>𝜇</m:t>
                          </m:r>
                        </m:den>
                      </m:f>
                    </m:oMath>
                  </m:oMathPara>
                </a14:m>
                <a:endParaRPr lang="es-CO" sz="1600" dirty="0"/>
              </a:p>
              <a:p>
                <a:pPr algn="just">
                  <a:lnSpc>
                    <a:spcPct val="150000"/>
                  </a:lnSpc>
                </a:pPr>
                <a:r>
                  <a:rPr lang="de-DE" sz="1600" dirty="0"/>
                  <a:t>     donde</a:t>
                </a:r>
                <a:r>
                  <a:rPr lang="de-DE" sz="1600" dirty="0" smtClean="0"/>
                  <a:t>:</a:t>
                </a:r>
                <a:r>
                  <a:rPr lang="de-DE" sz="1600" dirty="0"/>
                  <a:t>	Re = Número de Reynolds</a:t>
                </a:r>
                <a:endParaRPr lang="es-CO" sz="1600" dirty="0"/>
              </a:p>
              <a:p>
                <a:pPr algn="just">
                  <a:lnSpc>
                    <a:spcPct val="150000"/>
                  </a:lnSpc>
                </a:pPr>
                <a:r>
                  <a:rPr lang="de-DE" sz="1600" dirty="0"/>
                  <a:t>	D = Diámetro del ducto </a:t>
                </a:r>
                <a:endParaRPr lang="es-CO" sz="1600" dirty="0"/>
              </a:p>
              <a:p>
                <a:pPr algn="just">
                  <a:lnSpc>
                    <a:spcPct val="150000"/>
                  </a:lnSpc>
                </a:pPr>
                <a:r>
                  <a:rPr lang="de-DE" sz="1600" dirty="0"/>
                  <a:t>	v = Velocidad promedio del líquido</a:t>
                </a:r>
                <a:endParaRPr lang="es-CO" sz="1600" dirty="0"/>
              </a:p>
              <a:p>
                <a:pPr algn="just">
                  <a:lnSpc>
                    <a:spcPct val="150000"/>
                  </a:lnSpc>
                </a:pPr>
                <a:r>
                  <a:rPr lang="de-DE" sz="1600" dirty="0"/>
                  <a:t>	ρ = Densidad del fluido</a:t>
                </a:r>
                <a:endParaRPr lang="es-CO" sz="1600" dirty="0"/>
              </a:p>
              <a:p>
                <a:pPr algn="just">
                  <a:lnSpc>
                    <a:spcPct val="150000"/>
                  </a:lnSpc>
                </a:pPr>
                <a:r>
                  <a:rPr lang="de-DE" sz="1600" dirty="0" smtClean="0"/>
                  <a:t>	μ </a:t>
                </a:r>
                <a:r>
                  <a:rPr lang="de-DE" sz="1600" dirty="0"/>
                  <a:t>= Viscosidad del fluido</a:t>
                </a:r>
                <a:endParaRPr lang="es-CO" sz="1600" dirty="0"/>
              </a:p>
            </p:txBody>
          </p:sp>
        </mc:Choice>
        <mc:Fallback xmlns="">
          <p:sp>
            <p:nvSpPr>
              <p:cNvPr id="4" name="3 Rectángulo"/>
              <p:cNvSpPr>
                <a:spLocks noRot="1" noChangeAspect="1" noMove="1" noResize="1" noEditPoints="1" noAdjustHandles="1" noChangeArrowheads="1" noChangeShapeType="1" noTextEdit="1"/>
              </p:cNvSpPr>
              <p:nvPr/>
            </p:nvSpPr>
            <p:spPr>
              <a:xfrm>
                <a:off x="251520" y="178924"/>
                <a:ext cx="8568952" cy="6012352"/>
              </a:xfrm>
              <a:prstGeom prst="rect">
                <a:avLst/>
              </a:prstGeom>
              <a:blipFill rotWithShape="1">
                <a:blip r:embed="rId2"/>
                <a:stretch>
                  <a:fillRect l="-356" r="-427"/>
                </a:stretch>
              </a:blipFill>
            </p:spPr>
            <p:txBody>
              <a:bodyPr/>
              <a:lstStyle/>
              <a:p>
                <a:r>
                  <a:rPr lang="es-CO">
                    <a:noFill/>
                  </a:rPr>
                  <a:t> </a:t>
                </a:r>
              </a:p>
            </p:txBody>
          </p:sp>
        </mc:Fallback>
      </mc:AlternateContent>
    </p:spTree>
    <p:extLst>
      <p:ext uri="{BB962C8B-B14F-4D97-AF65-F5344CB8AC3E}">
        <p14:creationId xmlns:p14="http://schemas.microsoft.com/office/powerpoint/2010/main" val="2945072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3 Rectángulo"/>
              <p:cNvSpPr/>
              <p:nvPr/>
            </p:nvSpPr>
            <p:spPr>
              <a:xfrm>
                <a:off x="2286000" y="345271"/>
                <a:ext cx="4572000" cy="6167458"/>
              </a:xfrm>
              <a:prstGeom prst="rect">
                <a:avLst/>
              </a:prstGeom>
            </p:spPr>
            <p:txBody>
              <a:bodyPr>
                <a:spAutoFit/>
              </a:bodyPr>
              <a:lstStyle/>
              <a:p>
                <a:r>
                  <a:rPr lang="de-DE" dirty="0"/>
                  <a:t>En el caso del Sistema Modular se calcula la velocidad promedio cuando la bomba esta a su máxima capacidad; de la tabla de características técnicas de la bomba se tiene que a su máxima capacidad el caudal promedio obtenido es de 3 GPM. La velocidad promedio se calcula empleando la expresión:</a:t>
                </a:r>
                <a:endParaRPr lang="es-CO" dirty="0"/>
              </a:p>
              <a:p>
                <a:pPr/>
                <a14:m>
                  <m:oMathPara xmlns:m="http://schemas.openxmlformats.org/officeDocument/2006/math">
                    <m:oMathParaPr>
                      <m:jc m:val="centerGroup"/>
                    </m:oMathParaPr>
                    <m:oMath xmlns:m="http://schemas.openxmlformats.org/officeDocument/2006/math">
                      <m:r>
                        <a:rPr lang="de-DE" i="1">
                          <a:latin typeface="Cambria Math"/>
                        </a:rPr>
                        <m:t>𝑣</m:t>
                      </m:r>
                      <m:r>
                        <a:rPr lang="de-DE" i="1">
                          <a:latin typeface="Cambria Math"/>
                        </a:rPr>
                        <m:t>=</m:t>
                      </m:r>
                      <m:r>
                        <a:rPr lang="de-DE" i="1">
                          <a:latin typeface="Cambria Math"/>
                        </a:rPr>
                        <m:t>𝑄</m:t>
                      </m:r>
                      <m:r>
                        <a:rPr lang="de-DE" i="1">
                          <a:latin typeface="Cambria Math"/>
                        </a:rPr>
                        <m:t>/</m:t>
                      </m:r>
                      <m:r>
                        <a:rPr lang="de-DE" i="1">
                          <a:latin typeface="Cambria Math"/>
                        </a:rPr>
                        <m:t>𝐴</m:t>
                      </m:r>
                    </m:oMath>
                  </m:oMathPara>
                </a14:m>
                <a:endParaRPr lang="es-CO" dirty="0"/>
              </a:p>
              <a:p>
                <a:r>
                  <a:rPr lang="de-DE" dirty="0"/>
                  <a:t>Donde:</a:t>
                </a:r>
                <a:endParaRPr lang="es-CO" dirty="0"/>
              </a:p>
              <a:p>
                <a:r>
                  <a:rPr lang="de-DE" dirty="0"/>
                  <a:t>Q = caudal</a:t>
                </a:r>
                <a:endParaRPr lang="es-CO" dirty="0"/>
              </a:p>
              <a:p>
                <a:r>
                  <a:rPr lang="de-DE" dirty="0"/>
                  <a:t>A = área transversal</a:t>
                </a:r>
                <a:endParaRPr lang="es-CO" dirty="0"/>
              </a:p>
              <a:p>
                <a:r>
                  <a:rPr lang="de-DE" dirty="0"/>
                  <a:t>v = velocidad del fluido</a:t>
                </a:r>
                <a:endParaRPr lang="es-CO" dirty="0"/>
              </a:p>
              <a:p>
                <a:r>
                  <a:rPr lang="de-DE" dirty="0"/>
                  <a:t> </a:t>
                </a:r>
                <a:endParaRPr lang="es-CO" dirty="0"/>
              </a:p>
              <a:p>
                <a:pPr/>
                <a14:m>
                  <m:oMathPara xmlns:m="http://schemas.openxmlformats.org/officeDocument/2006/math">
                    <m:oMathParaPr>
                      <m:jc m:val="centerGroup"/>
                    </m:oMathParaPr>
                    <m:oMath xmlns:m="http://schemas.openxmlformats.org/officeDocument/2006/math">
                      <m:r>
                        <a:rPr lang="de-DE" i="1">
                          <a:latin typeface="Cambria Math"/>
                        </a:rPr>
                        <m:t>𝑣</m:t>
                      </m:r>
                      <m:r>
                        <a:rPr lang="de-DE" i="1">
                          <a:latin typeface="Cambria Math"/>
                        </a:rPr>
                        <m:t>=</m:t>
                      </m:r>
                      <m:f>
                        <m:fPr>
                          <m:ctrlPr>
                            <a:rPr lang="es-CO" i="1">
                              <a:latin typeface="Cambria Math"/>
                            </a:rPr>
                          </m:ctrlPr>
                        </m:fPr>
                        <m:num>
                          <m:r>
                            <a:rPr lang="de-DE" i="1">
                              <a:latin typeface="Cambria Math"/>
                            </a:rPr>
                            <m:t>3 </m:t>
                          </m:r>
                          <m:f>
                            <m:fPr>
                              <m:ctrlPr>
                                <a:rPr lang="es-CO" i="1">
                                  <a:latin typeface="Cambria Math"/>
                                </a:rPr>
                              </m:ctrlPr>
                            </m:fPr>
                            <m:num>
                              <m:r>
                                <a:rPr lang="de-DE" i="1">
                                  <a:latin typeface="Cambria Math"/>
                                </a:rPr>
                                <m:t>𝑔𝑙</m:t>
                              </m:r>
                            </m:num>
                            <m:den>
                              <m:r>
                                <a:rPr lang="de-DE" i="1">
                                  <a:latin typeface="Cambria Math"/>
                                </a:rPr>
                                <m:t>𝑚𝑖𝑛</m:t>
                              </m:r>
                            </m:den>
                          </m:f>
                          <m:r>
                            <a:rPr lang="de-DE" i="1">
                              <a:latin typeface="Cambria Math"/>
                            </a:rPr>
                            <m:t>. </m:t>
                          </m:r>
                          <m:f>
                            <m:fPr>
                              <m:ctrlPr>
                                <a:rPr lang="es-CO" i="1">
                                  <a:latin typeface="Cambria Math"/>
                                </a:rPr>
                              </m:ctrlPr>
                            </m:fPr>
                            <m:num>
                              <m:r>
                                <a:rPr lang="de-DE" i="1">
                                  <a:latin typeface="Cambria Math"/>
                                </a:rPr>
                                <m:t>1</m:t>
                              </m:r>
                              <m:sSup>
                                <m:sSupPr>
                                  <m:ctrlPr>
                                    <a:rPr lang="es-CO" i="1">
                                      <a:latin typeface="Cambria Math"/>
                                    </a:rPr>
                                  </m:ctrlPr>
                                </m:sSupPr>
                                <m:e>
                                  <m:r>
                                    <a:rPr lang="de-DE" i="1">
                                      <a:latin typeface="Cambria Math"/>
                                    </a:rPr>
                                    <m:t>𝑚</m:t>
                                  </m:r>
                                </m:e>
                                <m:sup>
                                  <m:r>
                                    <a:rPr lang="de-DE" i="1">
                                      <a:latin typeface="Cambria Math"/>
                                    </a:rPr>
                                    <m:t>3</m:t>
                                  </m:r>
                                </m:sup>
                              </m:sSup>
                            </m:num>
                            <m:den>
                              <m:r>
                                <a:rPr lang="de-DE" i="1">
                                  <a:latin typeface="Cambria Math"/>
                                </a:rPr>
                                <m:t>264.55</m:t>
                              </m:r>
                              <m:r>
                                <a:rPr lang="de-DE" i="1">
                                  <a:latin typeface="Cambria Math"/>
                                </a:rPr>
                                <m:t>𝑔𝑙</m:t>
                              </m:r>
                            </m:den>
                          </m:f>
                          <m:r>
                            <a:rPr lang="de-DE" i="1">
                              <a:latin typeface="Cambria Math"/>
                            </a:rPr>
                            <m:t>.</m:t>
                          </m:r>
                          <m:f>
                            <m:fPr>
                              <m:ctrlPr>
                                <a:rPr lang="es-CO" i="1">
                                  <a:latin typeface="Cambria Math"/>
                                </a:rPr>
                              </m:ctrlPr>
                            </m:fPr>
                            <m:num>
                              <m:r>
                                <a:rPr lang="de-DE" i="1">
                                  <a:latin typeface="Cambria Math"/>
                                </a:rPr>
                                <m:t>1 </m:t>
                              </m:r>
                              <m:r>
                                <a:rPr lang="de-DE" i="1">
                                  <a:latin typeface="Cambria Math"/>
                                </a:rPr>
                                <m:t>𝑚𝑖𝑛</m:t>
                              </m:r>
                            </m:num>
                            <m:den>
                              <m:r>
                                <a:rPr lang="de-DE" i="1">
                                  <a:latin typeface="Cambria Math"/>
                                </a:rPr>
                                <m:t>60 </m:t>
                              </m:r>
                              <m:r>
                                <a:rPr lang="de-DE" i="1">
                                  <a:latin typeface="Cambria Math"/>
                                </a:rPr>
                                <m:t>𝑠𝑒𝑔</m:t>
                              </m:r>
                            </m:den>
                          </m:f>
                        </m:num>
                        <m:den>
                          <m:f>
                            <m:fPr>
                              <m:ctrlPr>
                                <a:rPr lang="es-CO" i="1">
                                  <a:latin typeface="Cambria Math"/>
                                </a:rPr>
                              </m:ctrlPr>
                            </m:fPr>
                            <m:num>
                              <m:r>
                                <a:rPr lang="de-DE" i="1">
                                  <a:latin typeface="Cambria Math"/>
                                </a:rPr>
                                <m:t>𝜋</m:t>
                              </m:r>
                              <m:sSup>
                                <m:sSupPr>
                                  <m:ctrlPr>
                                    <a:rPr lang="es-CO" i="1">
                                      <a:latin typeface="Cambria Math"/>
                                    </a:rPr>
                                  </m:ctrlPr>
                                </m:sSupPr>
                                <m:e>
                                  <m:r>
                                    <a:rPr lang="de-DE" i="1">
                                      <a:latin typeface="Cambria Math"/>
                                    </a:rPr>
                                    <m:t>(0.0161</m:t>
                                  </m:r>
                                  <m:r>
                                    <a:rPr lang="de-DE" i="1">
                                      <a:latin typeface="Cambria Math"/>
                                    </a:rPr>
                                    <m:t>𝑚</m:t>
                                  </m:r>
                                  <m:r>
                                    <a:rPr lang="de-DE" i="1">
                                      <a:latin typeface="Cambria Math"/>
                                    </a:rPr>
                                    <m:t>)</m:t>
                                  </m:r>
                                </m:e>
                                <m:sup>
                                  <m:r>
                                    <a:rPr lang="de-DE" i="1">
                                      <a:latin typeface="Cambria Math"/>
                                    </a:rPr>
                                    <m:t>2</m:t>
                                  </m:r>
                                </m:sup>
                              </m:sSup>
                            </m:num>
                            <m:den>
                              <m:r>
                                <a:rPr lang="de-DE" i="1">
                                  <a:latin typeface="Cambria Math"/>
                                </a:rPr>
                                <m:t>4</m:t>
                              </m:r>
                            </m:den>
                          </m:f>
                        </m:den>
                      </m:f>
                    </m:oMath>
                  </m:oMathPara>
                </a14:m>
                <a:endParaRPr lang="es-CO" dirty="0"/>
              </a:p>
              <a:p>
                <a:pPr/>
                <a14:m>
                  <m:oMathPara xmlns:m="http://schemas.openxmlformats.org/officeDocument/2006/math">
                    <m:oMathParaPr>
                      <m:jc m:val="centerGroup"/>
                    </m:oMathParaPr>
                    <m:oMath xmlns:m="http://schemas.openxmlformats.org/officeDocument/2006/math">
                      <m:r>
                        <a:rPr lang="de-DE" i="1">
                          <a:latin typeface="Cambria Math"/>
                        </a:rPr>
                        <m:t>𝑣</m:t>
                      </m:r>
                      <m:r>
                        <a:rPr lang="de-DE" i="1">
                          <a:latin typeface="Cambria Math"/>
                        </a:rPr>
                        <m:t>=0,9284 </m:t>
                      </m:r>
                      <m:r>
                        <a:rPr lang="de-DE" i="1">
                          <a:latin typeface="Cambria Math"/>
                        </a:rPr>
                        <m:t>𝑚</m:t>
                      </m:r>
                      <m:r>
                        <a:rPr lang="de-DE" i="1">
                          <a:latin typeface="Cambria Math"/>
                        </a:rPr>
                        <m:t>/</m:t>
                      </m:r>
                      <m:r>
                        <a:rPr lang="de-DE" i="1">
                          <a:latin typeface="Cambria Math"/>
                        </a:rPr>
                        <m:t>𝑠</m:t>
                      </m:r>
                    </m:oMath>
                  </m:oMathPara>
                </a14:m>
                <a:endParaRPr lang="es-CO" dirty="0"/>
              </a:p>
              <a:p>
                <a:r>
                  <a:rPr lang="de-DE" dirty="0"/>
                  <a:t>Con la velocidad promedio obtenida, se tienen  los datos necesarios para calcular el número de Reynolds.</a:t>
                </a:r>
                <a:endParaRPr lang="es-CO" dirty="0"/>
              </a:p>
            </p:txBody>
          </p:sp>
        </mc:Choice>
        <mc:Fallback xmlns="">
          <p:sp>
            <p:nvSpPr>
              <p:cNvPr id="4" name="3 Rectángulo"/>
              <p:cNvSpPr>
                <a:spLocks noRot="1" noChangeAspect="1" noMove="1" noResize="1" noEditPoints="1" noAdjustHandles="1" noChangeArrowheads="1" noChangeShapeType="1" noTextEdit="1"/>
              </p:cNvSpPr>
              <p:nvPr/>
            </p:nvSpPr>
            <p:spPr>
              <a:xfrm>
                <a:off x="2286000" y="345271"/>
                <a:ext cx="4572000" cy="6167458"/>
              </a:xfrm>
              <a:prstGeom prst="rect">
                <a:avLst/>
              </a:prstGeom>
              <a:blipFill rotWithShape="1">
                <a:blip r:embed="rId2"/>
                <a:stretch>
                  <a:fillRect l="-1067" t="-495" r="-2267" b="-692"/>
                </a:stretch>
              </a:blipFill>
            </p:spPr>
            <p:txBody>
              <a:bodyPr/>
              <a:lstStyle/>
              <a:p>
                <a:r>
                  <a:rPr lang="es-CO">
                    <a:noFill/>
                  </a:rPr>
                  <a:t> </a:t>
                </a:r>
              </a:p>
            </p:txBody>
          </p:sp>
        </mc:Fallback>
      </mc:AlternateContent>
    </p:spTree>
    <p:extLst>
      <p:ext uri="{BB962C8B-B14F-4D97-AF65-F5344CB8AC3E}">
        <p14:creationId xmlns:p14="http://schemas.microsoft.com/office/powerpoint/2010/main" val="2797750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51520" y="476672"/>
            <a:ext cx="3018775" cy="369332"/>
          </a:xfrm>
          <a:prstGeom prst="rect">
            <a:avLst/>
          </a:prstGeom>
        </p:spPr>
        <p:txBody>
          <a:bodyPr wrap="none">
            <a:spAutoFit/>
          </a:bodyPr>
          <a:lstStyle/>
          <a:p>
            <a:r>
              <a:rPr lang="de-DE" dirty="0"/>
              <a:t>Datos Número de Reynolds</a:t>
            </a:r>
            <a:endParaRPr lang="es-CO" dirty="0"/>
          </a:p>
        </p:txBody>
      </p:sp>
      <p:graphicFrame>
        <p:nvGraphicFramePr>
          <p:cNvPr id="7" name="6 Tabla"/>
          <p:cNvGraphicFramePr>
            <a:graphicFrameLocks noGrp="1"/>
          </p:cNvGraphicFramePr>
          <p:nvPr>
            <p:extLst>
              <p:ext uri="{D42A27DB-BD31-4B8C-83A1-F6EECF244321}">
                <p14:modId xmlns:p14="http://schemas.microsoft.com/office/powerpoint/2010/main" val="684585689"/>
              </p:ext>
            </p:extLst>
          </p:nvPr>
        </p:nvGraphicFramePr>
        <p:xfrm>
          <a:off x="611560" y="1462641"/>
          <a:ext cx="4032448" cy="1920240"/>
        </p:xfrm>
        <a:graphic>
          <a:graphicData uri="http://schemas.openxmlformats.org/drawingml/2006/table">
            <a:tbl>
              <a:tblPr firstRow="1" firstCol="1" bandRow="1">
                <a:tableStyleId>{5940675A-B579-460E-94D1-54222C63F5DA}</a:tableStyleId>
              </a:tblPr>
              <a:tblGrid>
                <a:gridCol w="2340450"/>
                <a:gridCol w="1691998"/>
              </a:tblGrid>
              <a:tr h="0">
                <a:tc>
                  <a:txBody>
                    <a:bodyPr/>
                    <a:lstStyle/>
                    <a:p>
                      <a:pPr algn="ctr">
                        <a:lnSpc>
                          <a:spcPct val="150000"/>
                        </a:lnSpc>
                        <a:spcAft>
                          <a:spcPts val="0"/>
                        </a:spcAft>
                      </a:pPr>
                      <a:r>
                        <a:rPr lang="de-DE" sz="1400" dirty="0">
                          <a:effectLst/>
                        </a:rPr>
                        <a:t>Dato</a:t>
                      </a:r>
                      <a:endParaRPr lang="es-CO" sz="1400" dirty="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de-DE" sz="1400">
                          <a:effectLst/>
                        </a:rPr>
                        <a:t>Valor</a:t>
                      </a:r>
                      <a:endParaRPr lang="es-CO" sz="1400">
                        <a:effectLst/>
                        <a:latin typeface="Times New Roman"/>
                        <a:ea typeface="Times New Roman"/>
                        <a:cs typeface="Times New Roman"/>
                      </a:endParaRPr>
                    </a:p>
                  </a:txBody>
                  <a:tcPr marL="68580" marR="68580" marT="0" marB="0"/>
                </a:tc>
              </a:tr>
              <a:tr h="0">
                <a:tc>
                  <a:txBody>
                    <a:bodyPr/>
                    <a:lstStyle/>
                    <a:p>
                      <a:pPr algn="ctr">
                        <a:lnSpc>
                          <a:spcPct val="150000"/>
                        </a:lnSpc>
                        <a:spcAft>
                          <a:spcPts val="0"/>
                        </a:spcAft>
                      </a:pPr>
                      <a:r>
                        <a:rPr lang="de-DE" sz="1400">
                          <a:effectLst/>
                        </a:rPr>
                        <a:t>Díametro interior (tubería de 1/2")</a:t>
                      </a:r>
                      <a:endParaRPr lang="es-CO"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de-DE" sz="1400">
                          <a:effectLst/>
                        </a:rPr>
                        <a:t>16,1 mm</a:t>
                      </a:r>
                      <a:endParaRPr lang="es-CO" sz="1400">
                        <a:effectLst/>
                        <a:latin typeface="Times New Roman"/>
                        <a:ea typeface="Times New Roman"/>
                        <a:cs typeface="Times New Roman"/>
                      </a:endParaRPr>
                    </a:p>
                  </a:txBody>
                  <a:tcPr marL="68580" marR="68580" marT="0" marB="0"/>
                </a:tc>
              </a:tr>
              <a:tr h="0">
                <a:tc>
                  <a:txBody>
                    <a:bodyPr/>
                    <a:lstStyle/>
                    <a:p>
                      <a:pPr algn="ctr">
                        <a:lnSpc>
                          <a:spcPct val="150000"/>
                        </a:lnSpc>
                        <a:spcAft>
                          <a:spcPts val="0"/>
                        </a:spcAft>
                      </a:pPr>
                      <a:r>
                        <a:rPr lang="de-DE" sz="1400">
                          <a:effectLst/>
                        </a:rPr>
                        <a:t>Velocidad promedio</a:t>
                      </a:r>
                      <a:endParaRPr lang="es-CO"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de-DE" sz="1400" dirty="0">
                          <a:effectLst/>
                        </a:rPr>
                        <a:t>0,9284 m/s</a:t>
                      </a:r>
                      <a:endParaRPr lang="es-CO" sz="1400" dirty="0">
                        <a:effectLst/>
                        <a:latin typeface="Times New Roman"/>
                        <a:ea typeface="Times New Roman"/>
                        <a:cs typeface="Times New Roman"/>
                      </a:endParaRPr>
                    </a:p>
                  </a:txBody>
                  <a:tcPr marL="68580" marR="68580" marT="0" marB="0"/>
                </a:tc>
              </a:tr>
              <a:tr h="0">
                <a:tc>
                  <a:txBody>
                    <a:bodyPr/>
                    <a:lstStyle/>
                    <a:p>
                      <a:pPr algn="ctr">
                        <a:lnSpc>
                          <a:spcPct val="150000"/>
                        </a:lnSpc>
                        <a:spcAft>
                          <a:spcPts val="0"/>
                        </a:spcAft>
                      </a:pPr>
                      <a:r>
                        <a:rPr lang="de-DE" sz="1400">
                          <a:effectLst/>
                        </a:rPr>
                        <a:t>Densidad del fluido (agua)</a:t>
                      </a:r>
                      <a:endParaRPr lang="es-CO"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de-DE" sz="1400">
                          <a:effectLst/>
                        </a:rPr>
                        <a:t>1000 kg/m</a:t>
                      </a:r>
                      <a:r>
                        <a:rPr lang="de-DE" sz="1400" baseline="30000">
                          <a:effectLst/>
                        </a:rPr>
                        <a:t>3</a:t>
                      </a:r>
                      <a:endParaRPr lang="es-CO" sz="1400">
                        <a:effectLst/>
                        <a:latin typeface="Times New Roman"/>
                        <a:ea typeface="Times New Roman"/>
                        <a:cs typeface="Times New Roman"/>
                      </a:endParaRPr>
                    </a:p>
                  </a:txBody>
                  <a:tcPr marL="68580" marR="68580" marT="0" marB="0"/>
                </a:tc>
              </a:tr>
              <a:tr h="0">
                <a:tc>
                  <a:txBody>
                    <a:bodyPr/>
                    <a:lstStyle/>
                    <a:p>
                      <a:pPr algn="ctr">
                        <a:lnSpc>
                          <a:spcPct val="150000"/>
                        </a:lnSpc>
                        <a:spcAft>
                          <a:spcPts val="0"/>
                        </a:spcAft>
                      </a:pPr>
                      <a:r>
                        <a:rPr lang="de-DE" sz="1400">
                          <a:effectLst/>
                        </a:rPr>
                        <a:t>Viscosidad del fluido (agua)</a:t>
                      </a:r>
                      <a:endParaRPr lang="es-CO" sz="14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de-DE" sz="1400" dirty="0">
                          <a:effectLst/>
                        </a:rPr>
                        <a:t>0,001Kg/(m.s)</a:t>
                      </a:r>
                      <a:endParaRPr lang="es-CO" sz="1400" dirty="0">
                        <a:effectLst/>
                        <a:latin typeface="Times New Roman"/>
                        <a:ea typeface="Times New Roman"/>
                        <a:cs typeface="Times New Roman"/>
                      </a:endParaRPr>
                    </a:p>
                  </a:txBody>
                  <a:tcPr marL="68580" marR="68580" marT="0" marB="0"/>
                </a:tc>
              </a:tr>
            </a:tbl>
          </a:graphicData>
        </a:graphic>
      </p:graphicFrame>
      <mc:AlternateContent xmlns:mc="http://schemas.openxmlformats.org/markup-compatibility/2006" xmlns:a14="http://schemas.microsoft.com/office/drawing/2010/main">
        <mc:Choice Requires="a14">
          <p:sp>
            <p:nvSpPr>
              <p:cNvPr id="8" name="7 Rectángulo"/>
              <p:cNvSpPr/>
              <p:nvPr/>
            </p:nvSpPr>
            <p:spPr>
              <a:xfrm>
                <a:off x="4211960" y="1196752"/>
                <a:ext cx="4572000" cy="2452018"/>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de-DE" i="1">
                          <a:latin typeface="Cambria Math"/>
                        </a:rPr>
                        <m:t>𝑅𝑒</m:t>
                      </m:r>
                      <m:r>
                        <a:rPr lang="de-DE" i="1">
                          <a:latin typeface="Cambria Math"/>
                        </a:rPr>
                        <m:t>=</m:t>
                      </m:r>
                      <m:f>
                        <m:fPr>
                          <m:ctrlPr>
                            <a:rPr lang="es-CO" i="1">
                              <a:latin typeface="Cambria Math"/>
                            </a:rPr>
                          </m:ctrlPr>
                        </m:fPr>
                        <m:num>
                          <m:r>
                            <a:rPr lang="de-DE" i="1">
                              <a:latin typeface="Cambria Math"/>
                            </a:rPr>
                            <m:t>𝐷</m:t>
                          </m:r>
                          <m:r>
                            <a:rPr lang="de-DE" i="1">
                              <a:latin typeface="Cambria Math"/>
                            </a:rPr>
                            <m:t>.</m:t>
                          </m:r>
                          <m:r>
                            <a:rPr lang="de-DE" i="1">
                              <a:latin typeface="Cambria Math"/>
                            </a:rPr>
                            <m:t>𝑣</m:t>
                          </m:r>
                          <m:r>
                            <a:rPr lang="de-DE" i="1">
                              <a:latin typeface="Cambria Math"/>
                            </a:rPr>
                            <m:t>.</m:t>
                          </m:r>
                          <m:r>
                            <a:rPr lang="de-DE" i="1">
                              <a:latin typeface="Cambria Math"/>
                            </a:rPr>
                            <m:t>𝜌</m:t>
                          </m:r>
                        </m:num>
                        <m:den>
                          <m:r>
                            <a:rPr lang="de-DE" i="1">
                              <a:latin typeface="Cambria Math"/>
                            </a:rPr>
                            <m:t>𝜇</m:t>
                          </m:r>
                        </m:den>
                      </m:f>
                    </m:oMath>
                  </m:oMathPara>
                </a14:m>
                <a:endParaRPr lang="es-CO" dirty="0"/>
              </a:p>
              <a:p>
                <a:r>
                  <a:rPr lang="de-DE" dirty="0"/>
                  <a:t> </a:t>
                </a:r>
                <a:endParaRPr lang="es-CO" dirty="0"/>
              </a:p>
              <a:p>
                <a:pPr/>
                <a14:m>
                  <m:oMathPara xmlns:m="http://schemas.openxmlformats.org/officeDocument/2006/math">
                    <m:oMathParaPr>
                      <m:jc m:val="centerGroup"/>
                    </m:oMathParaPr>
                    <m:oMath xmlns:m="http://schemas.openxmlformats.org/officeDocument/2006/math">
                      <m:r>
                        <a:rPr lang="de-DE" i="1">
                          <a:latin typeface="Cambria Math"/>
                        </a:rPr>
                        <m:t>𝑅𝑒</m:t>
                      </m:r>
                      <m:r>
                        <a:rPr lang="de-DE" i="1">
                          <a:latin typeface="Cambria Math"/>
                        </a:rPr>
                        <m:t>=</m:t>
                      </m:r>
                      <m:f>
                        <m:fPr>
                          <m:ctrlPr>
                            <a:rPr lang="es-CO" i="1">
                              <a:latin typeface="Cambria Math"/>
                            </a:rPr>
                          </m:ctrlPr>
                        </m:fPr>
                        <m:num>
                          <m:r>
                            <a:rPr lang="de-DE" i="1">
                              <a:latin typeface="Cambria Math"/>
                            </a:rPr>
                            <m:t>0,0161</m:t>
                          </m:r>
                          <m:r>
                            <a:rPr lang="de-DE" i="1">
                              <a:latin typeface="Cambria Math"/>
                            </a:rPr>
                            <m:t>𝑚</m:t>
                          </m:r>
                          <m:r>
                            <a:rPr lang="de-DE" i="1">
                              <a:latin typeface="Cambria Math"/>
                            </a:rPr>
                            <m:t>.0,9284</m:t>
                          </m:r>
                          <m:f>
                            <m:fPr>
                              <m:ctrlPr>
                                <a:rPr lang="es-CO" i="1">
                                  <a:latin typeface="Cambria Math"/>
                                </a:rPr>
                              </m:ctrlPr>
                            </m:fPr>
                            <m:num>
                              <m:r>
                                <a:rPr lang="de-DE" i="1">
                                  <a:latin typeface="Cambria Math"/>
                                </a:rPr>
                                <m:t>𝑚</m:t>
                              </m:r>
                            </m:num>
                            <m:den>
                              <m:r>
                                <a:rPr lang="de-DE" i="1">
                                  <a:latin typeface="Cambria Math"/>
                                </a:rPr>
                                <m:t>𝑠</m:t>
                              </m:r>
                            </m:den>
                          </m:f>
                          <m:r>
                            <a:rPr lang="de-DE" i="1">
                              <a:latin typeface="Cambria Math"/>
                            </a:rPr>
                            <m:t>.1000</m:t>
                          </m:r>
                          <m:f>
                            <m:fPr>
                              <m:ctrlPr>
                                <a:rPr lang="es-CO" i="1">
                                  <a:latin typeface="Cambria Math"/>
                                </a:rPr>
                              </m:ctrlPr>
                            </m:fPr>
                            <m:num>
                              <m:r>
                                <a:rPr lang="de-DE" i="1">
                                  <a:latin typeface="Cambria Math"/>
                                </a:rPr>
                                <m:t>𝑘𝑔</m:t>
                              </m:r>
                            </m:num>
                            <m:den>
                              <m:sSup>
                                <m:sSupPr>
                                  <m:ctrlPr>
                                    <a:rPr lang="es-CO" i="1">
                                      <a:latin typeface="Cambria Math"/>
                                    </a:rPr>
                                  </m:ctrlPr>
                                </m:sSupPr>
                                <m:e>
                                  <m:r>
                                    <a:rPr lang="de-DE" i="1">
                                      <a:latin typeface="Cambria Math"/>
                                    </a:rPr>
                                    <m:t>𝑚</m:t>
                                  </m:r>
                                </m:e>
                                <m:sup>
                                  <m:r>
                                    <a:rPr lang="de-DE" i="1">
                                      <a:latin typeface="Cambria Math"/>
                                    </a:rPr>
                                    <m:t>3</m:t>
                                  </m:r>
                                </m:sup>
                              </m:sSup>
                            </m:den>
                          </m:f>
                        </m:num>
                        <m:den>
                          <m:r>
                            <a:rPr lang="de-DE" i="1">
                              <a:latin typeface="Cambria Math"/>
                            </a:rPr>
                            <m:t>0,001</m:t>
                          </m:r>
                          <m:f>
                            <m:fPr>
                              <m:ctrlPr>
                                <a:rPr lang="es-CO" i="1">
                                  <a:latin typeface="Cambria Math"/>
                                </a:rPr>
                              </m:ctrlPr>
                            </m:fPr>
                            <m:num>
                              <m:r>
                                <a:rPr lang="de-DE" i="1">
                                  <a:latin typeface="Cambria Math"/>
                                </a:rPr>
                                <m:t>𝑘𝑔</m:t>
                              </m:r>
                            </m:num>
                            <m:den>
                              <m:r>
                                <a:rPr lang="de-DE" i="1">
                                  <a:latin typeface="Cambria Math"/>
                                </a:rPr>
                                <m:t>𝑚</m:t>
                              </m:r>
                              <m:r>
                                <a:rPr lang="de-DE" i="1">
                                  <a:latin typeface="Cambria Math"/>
                                </a:rPr>
                                <m:t>.</m:t>
                              </m:r>
                              <m:r>
                                <a:rPr lang="de-DE" i="1">
                                  <a:latin typeface="Cambria Math"/>
                                </a:rPr>
                                <m:t>𝑠</m:t>
                              </m:r>
                            </m:den>
                          </m:f>
                        </m:den>
                      </m:f>
                    </m:oMath>
                  </m:oMathPara>
                </a14:m>
                <a:endParaRPr lang="es-CO" dirty="0"/>
              </a:p>
              <a:p>
                <a:pPr/>
                <a14:m>
                  <m:oMathPara xmlns:m="http://schemas.openxmlformats.org/officeDocument/2006/math">
                    <m:oMathParaPr>
                      <m:jc m:val="centerGroup"/>
                    </m:oMathParaPr>
                    <m:oMath xmlns:m="http://schemas.openxmlformats.org/officeDocument/2006/math">
                      <m:r>
                        <a:rPr lang="de-DE" i="1">
                          <a:latin typeface="Cambria Math"/>
                        </a:rPr>
                        <m:t>𝑅𝑒</m:t>
                      </m:r>
                      <m:r>
                        <a:rPr lang="de-DE" i="1">
                          <a:latin typeface="Cambria Math"/>
                        </a:rPr>
                        <m:t>=14 946,74</m:t>
                      </m:r>
                    </m:oMath>
                  </m:oMathPara>
                </a14:m>
                <a:endParaRPr lang="es-CO" dirty="0"/>
              </a:p>
              <a:p>
                <a:r>
                  <a:rPr lang="de-DE" dirty="0"/>
                  <a:t> </a:t>
                </a:r>
                <a:endParaRPr lang="es-CO" dirty="0"/>
              </a:p>
            </p:txBody>
          </p:sp>
        </mc:Choice>
        <mc:Fallback xmlns="">
          <p:sp>
            <p:nvSpPr>
              <p:cNvPr id="8" name="7 Rectángulo"/>
              <p:cNvSpPr>
                <a:spLocks noRot="1" noChangeAspect="1" noMove="1" noResize="1" noEditPoints="1" noAdjustHandles="1" noChangeArrowheads="1" noChangeShapeType="1" noTextEdit="1"/>
              </p:cNvSpPr>
              <p:nvPr/>
            </p:nvSpPr>
            <p:spPr>
              <a:xfrm>
                <a:off x="4211960" y="1196752"/>
                <a:ext cx="4572000" cy="2452018"/>
              </a:xfrm>
              <a:prstGeom prst="rect">
                <a:avLst/>
              </a:prstGeom>
              <a:blipFill rotWithShape="1">
                <a:blip r:embed="rId2"/>
                <a:stretch>
                  <a:fillRect/>
                </a:stretch>
              </a:blipFill>
            </p:spPr>
            <p:txBody>
              <a:bodyPr/>
              <a:lstStyle/>
              <a:p>
                <a:r>
                  <a:rPr lang="es-CO">
                    <a:noFill/>
                  </a:rPr>
                  <a:t> </a:t>
                </a:r>
              </a:p>
            </p:txBody>
          </p:sp>
        </mc:Fallback>
      </mc:AlternateContent>
      <p:sp>
        <p:nvSpPr>
          <p:cNvPr id="9" name="8 Rectángulo"/>
          <p:cNvSpPr/>
          <p:nvPr/>
        </p:nvSpPr>
        <p:spPr>
          <a:xfrm>
            <a:off x="251520" y="3861048"/>
            <a:ext cx="8532440" cy="1154675"/>
          </a:xfrm>
          <a:prstGeom prst="rect">
            <a:avLst/>
          </a:prstGeom>
        </p:spPr>
        <p:txBody>
          <a:bodyPr wrap="square">
            <a:spAutoFit/>
          </a:bodyPr>
          <a:lstStyle/>
          <a:p>
            <a:pPr algn="just">
              <a:lnSpc>
                <a:spcPct val="150000"/>
              </a:lnSpc>
            </a:pPr>
            <a:r>
              <a:rPr lang="de-DE" sz="1600" dirty="0"/>
              <a:t>El número de Reynolds es mayor que 4000, por lo que el flujo a la salida de la bomba está en régimen turbulento. Se debe tomar en cuenta que este dato se obtiene despreciando las pérdidas de flujo por fricción y accesorios.</a:t>
            </a:r>
            <a:endParaRPr lang="es-CO" sz="1600" dirty="0"/>
          </a:p>
        </p:txBody>
      </p:sp>
    </p:spTree>
    <p:extLst>
      <p:ext uri="{BB962C8B-B14F-4D97-AF65-F5344CB8AC3E}">
        <p14:creationId xmlns:p14="http://schemas.microsoft.com/office/powerpoint/2010/main" val="4112255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332656"/>
            <a:ext cx="6174432" cy="369332"/>
          </a:xfrm>
          <a:prstGeom prst="rect">
            <a:avLst/>
          </a:prstGeom>
        </p:spPr>
        <p:txBody>
          <a:bodyPr wrap="square">
            <a:spAutoFit/>
          </a:bodyPr>
          <a:lstStyle/>
          <a:p>
            <a:r>
              <a:rPr lang="de-DE" b="1" dirty="0"/>
              <a:t>Diseño del sistema de Distribución de Depósitos</a:t>
            </a:r>
            <a:endParaRPr lang="es-CO" b="1" dirty="0"/>
          </a:p>
        </p:txBody>
      </p:sp>
      <p:sp>
        <p:nvSpPr>
          <p:cNvPr id="5" name="4 Rectángulo"/>
          <p:cNvSpPr/>
          <p:nvPr/>
        </p:nvSpPr>
        <p:spPr>
          <a:xfrm>
            <a:off x="4397362" y="1700808"/>
            <a:ext cx="4242111" cy="1077218"/>
          </a:xfrm>
          <a:prstGeom prst="rect">
            <a:avLst/>
          </a:prstGeom>
        </p:spPr>
        <p:txBody>
          <a:bodyPr wrap="square">
            <a:spAutoFit/>
          </a:bodyPr>
          <a:lstStyle/>
          <a:p>
            <a:r>
              <a:rPr lang="es-EC" sz="1600" dirty="0"/>
              <a:t>Volumen total = (30*30*60) cm</a:t>
            </a:r>
            <a:r>
              <a:rPr lang="es-EC" sz="1600" baseline="30000" dirty="0"/>
              <a:t>3</a:t>
            </a:r>
            <a:endParaRPr lang="es-CO" sz="1600" dirty="0"/>
          </a:p>
          <a:p>
            <a:r>
              <a:rPr lang="es-EC" sz="1600" dirty="0"/>
              <a:t>Volumen total = 54 000 cm</a:t>
            </a:r>
            <a:r>
              <a:rPr lang="es-EC" sz="1600" baseline="30000" dirty="0"/>
              <a:t>3</a:t>
            </a:r>
            <a:endParaRPr lang="es-CO" sz="1600" dirty="0"/>
          </a:p>
          <a:p>
            <a:r>
              <a:rPr lang="es-EC" sz="1600" dirty="0"/>
              <a:t>Volumen total = 54 000 cm</a:t>
            </a:r>
            <a:r>
              <a:rPr lang="es-EC" sz="1600" baseline="30000" dirty="0"/>
              <a:t>3</a:t>
            </a:r>
            <a:r>
              <a:rPr lang="es-EC" sz="1600" dirty="0"/>
              <a:t> * 1litro/1000 cm</a:t>
            </a:r>
            <a:r>
              <a:rPr lang="es-EC" sz="1600" baseline="30000" dirty="0"/>
              <a:t>3</a:t>
            </a:r>
            <a:endParaRPr lang="es-CO" sz="1600" dirty="0"/>
          </a:p>
          <a:p>
            <a:r>
              <a:rPr lang="es-EC" sz="1600" dirty="0"/>
              <a:t>Volumen total = 54 litros</a:t>
            </a:r>
            <a:endParaRPr lang="es-CO" sz="1600" dirty="0"/>
          </a:p>
        </p:txBody>
      </p:sp>
      <p:sp>
        <p:nvSpPr>
          <p:cNvPr id="6" name="5 Rectángulo"/>
          <p:cNvSpPr/>
          <p:nvPr/>
        </p:nvSpPr>
        <p:spPr>
          <a:xfrm>
            <a:off x="4397362" y="3212975"/>
            <a:ext cx="4572000" cy="1354217"/>
          </a:xfrm>
          <a:prstGeom prst="rect">
            <a:avLst/>
          </a:prstGeom>
        </p:spPr>
        <p:txBody>
          <a:bodyPr>
            <a:spAutoFit/>
          </a:bodyPr>
          <a:lstStyle/>
          <a:p>
            <a:r>
              <a:rPr lang="es-EC" sz="1600" dirty="0"/>
              <a:t>Volumen de control= (30*30*(60-5-5)) cm</a:t>
            </a:r>
            <a:r>
              <a:rPr lang="es-EC" sz="1600" baseline="30000" dirty="0"/>
              <a:t>3</a:t>
            </a:r>
            <a:endParaRPr lang="es-CO" sz="1600" dirty="0"/>
          </a:p>
          <a:p>
            <a:r>
              <a:rPr lang="es-EC" sz="1600" dirty="0"/>
              <a:t>Volumen de control = 45 000 cm</a:t>
            </a:r>
            <a:r>
              <a:rPr lang="es-EC" sz="1600" baseline="30000" dirty="0"/>
              <a:t>3</a:t>
            </a:r>
            <a:endParaRPr lang="es-CO" sz="1600" dirty="0"/>
          </a:p>
          <a:p>
            <a:r>
              <a:rPr lang="es-EC" sz="1600" dirty="0"/>
              <a:t>Volumen de control = 45 000 cm</a:t>
            </a:r>
            <a:r>
              <a:rPr lang="es-EC" sz="1600" baseline="30000" dirty="0"/>
              <a:t>3</a:t>
            </a:r>
            <a:r>
              <a:rPr lang="es-EC" sz="1600" dirty="0"/>
              <a:t> * 1litro/1000 cm</a:t>
            </a:r>
            <a:r>
              <a:rPr lang="es-EC" sz="1600" baseline="30000" dirty="0"/>
              <a:t>3</a:t>
            </a:r>
            <a:endParaRPr lang="es-CO" sz="1600" dirty="0"/>
          </a:p>
          <a:p>
            <a:r>
              <a:rPr lang="es-EC" sz="1600" dirty="0"/>
              <a:t>Volumen de control = 45 litros</a:t>
            </a:r>
            <a:endParaRPr lang="es-CO" sz="1600" dirty="0"/>
          </a:p>
        </p:txBody>
      </p:sp>
      <p:sp>
        <p:nvSpPr>
          <p:cNvPr id="7" name="6 CuadroTexto"/>
          <p:cNvSpPr txBox="1"/>
          <p:nvPr/>
        </p:nvSpPr>
        <p:spPr>
          <a:xfrm>
            <a:off x="899592" y="1124744"/>
            <a:ext cx="3497770" cy="369332"/>
          </a:xfrm>
          <a:prstGeom prst="rect">
            <a:avLst/>
          </a:prstGeom>
          <a:noFill/>
        </p:spPr>
        <p:txBody>
          <a:bodyPr wrap="square" rtlCol="0">
            <a:spAutoFit/>
          </a:bodyPr>
          <a:lstStyle/>
          <a:p>
            <a:r>
              <a:rPr lang="es-CO" dirty="0" smtClean="0"/>
              <a:t>Tanque Secundario</a:t>
            </a:r>
            <a:endParaRPr lang="es-CO" dirty="0"/>
          </a:p>
        </p:txBody>
      </p:sp>
      <p:pic>
        <p:nvPicPr>
          <p:cNvPr id="2560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21" t="34324" r="47012" b="32838"/>
          <a:stretch/>
        </p:blipFill>
        <p:spPr bwMode="auto">
          <a:xfrm>
            <a:off x="683568" y="2239417"/>
            <a:ext cx="3339526" cy="2402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08819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165879" y="1722464"/>
            <a:ext cx="4572000" cy="1107996"/>
          </a:xfrm>
          <a:prstGeom prst="rect">
            <a:avLst/>
          </a:prstGeom>
        </p:spPr>
        <p:txBody>
          <a:bodyPr>
            <a:spAutoFit/>
          </a:bodyPr>
          <a:lstStyle/>
          <a:p>
            <a:r>
              <a:rPr lang="es-EC" sz="1600" dirty="0"/>
              <a:t>Volumen total = (50*50*30) cm</a:t>
            </a:r>
            <a:r>
              <a:rPr lang="es-EC" sz="1600" baseline="30000" dirty="0"/>
              <a:t>3</a:t>
            </a:r>
            <a:endParaRPr lang="es-CO" sz="1600" dirty="0"/>
          </a:p>
          <a:p>
            <a:r>
              <a:rPr lang="es-EC" sz="1600" dirty="0"/>
              <a:t>Volumen total = 75 000 cm</a:t>
            </a:r>
            <a:r>
              <a:rPr lang="es-EC" sz="1600" baseline="30000" dirty="0"/>
              <a:t>3</a:t>
            </a:r>
            <a:endParaRPr lang="es-CO" sz="1600" dirty="0"/>
          </a:p>
          <a:p>
            <a:r>
              <a:rPr lang="es-EC" sz="1600" dirty="0"/>
              <a:t>Volumen total = 75 000 cm</a:t>
            </a:r>
            <a:r>
              <a:rPr lang="es-EC" sz="1600" baseline="30000" dirty="0"/>
              <a:t>3</a:t>
            </a:r>
            <a:r>
              <a:rPr lang="es-EC" sz="1600" dirty="0"/>
              <a:t> * 1litro/1000 cm</a:t>
            </a:r>
            <a:r>
              <a:rPr lang="es-EC" sz="1600" baseline="30000" dirty="0"/>
              <a:t>3</a:t>
            </a:r>
            <a:endParaRPr lang="es-CO" sz="1600" dirty="0"/>
          </a:p>
          <a:p>
            <a:r>
              <a:rPr lang="es-EC" sz="1600" dirty="0"/>
              <a:t>Volumen total = 75 litros</a:t>
            </a:r>
            <a:endParaRPr lang="es-CO" sz="1600" dirty="0"/>
          </a:p>
        </p:txBody>
      </p:sp>
      <p:sp>
        <p:nvSpPr>
          <p:cNvPr id="3" name="2 Rectángulo"/>
          <p:cNvSpPr/>
          <p:nvPr/>
        </p:nvSpPr>
        <p:spPr>
          <a:xfrm>
            <a:off x="4183538" y="3645024"/>
            <a:ext cx="4572000" cy="1107996"/>
          </a:xfrm>
          <a:prstGeom prst="rect">
            <a:avLst/>
          </a:prstGeom>
        </p:spPr>
        <p:txBody>
          <a:bodyPr>
            <a:spAutoFit/>
          </a:bodyPr>
          <a:lstStyle/>
          <a:p>
            <a:r>
              <a:rPr lang="es-EC" sz="1600" dirty="0"/>
              <a:t>Volumen útil= (50*50*(30-9-1)) cm</a:t>
            </a:r>
            <a:r>
              <a:rPr lang="es-EC" sz="1600" baseline="30000" dirty="0"/>
              <a:t>3</a:t>
            </a:r>
            <a:endParaRPr lang="es-CO" sz="1600" dirty="0"/>
          </a:p>
          <a:p>
            <a:r>
              <a:rPr lang="es-EC" sz="1600" dirty="0"/>
              <a:t>Volumen útil = 50 000 cm</a:t>
            </a:r>
            <a:r>
              <a:rPr lang="es-EC" sz="1600" baseline="30000" dirty="0"/>
              <a:t>3</a:t>
            </a:r>
            <a:endParaRPr lang="es-CO" sz="1600" dirty="0"/>
          </a:p>
          <a:p>
            <a:r>
              <a:rPr lang="es-EC" sz="1600" dirty="0"/>
              <a:t>Volumen útil = 50 000 cm</a:t>
            </a:r>
            <a:r>
              <a:rPr lang="es-EC" sz="1600" baseline="30000" dirty="0"/>
              <a:t>3</a:t>
            </a:r>
            <a:r>
              <a:rPr lang="es-EC" sz="1600" dirty="0"/>
              <a:t> * 1litro/1000 cm</a:t>
            </a:r>
            <a:r>
              <a:rPr lang="es-EC" sz="1600" baseline="30000" dirty="0"/>
              <a:t>3</a:t>
            </a:r>
            <a:endParaRPr lang="es-CO" sz="1600" dirty="0"/>
          </a:p>
          <a:p>
            <a:r>
              <a:rPr lang="es-EC" sz="1600" dirty="0"/>
              <a:t>Volumen útil = 50 litros</a:t>
            </a:r>
            <a:endParaRPr lang="es-CO" sz="1600" dirty="0"/>
          </a:p>
        </p:txBody>
      </p:sp>
      <p:pic>
        <p:nvPicPr>
          <p:cNvPr id="245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194" t="30433" r="53346" b="24650"/>
          <a:stretch/>
        </p:blipFill>
        <p:spPr bwMode="auto">
          <a:xfrm>
            <a:off x="1043608" y="1646961"/>
            <a:ext cx="2394857" cy="3106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899592" y="1124744"/>
            <a:ext cx="3497770" cy="369332"/>
          </a:xfrm>
          <a:prstGeom prst="rect">
            <a:avLst/>
          </a:prstGeom>
          <a:noFill/>
        </p:spPr>
        <p:txBody>
          <a:bodyPr wrap="square" rtlCol="0">
            <a:spAutoFit/>
          </a:bodyPr>
          <a:lstStyle/>
          <a:p>
            <a:r>
              <a:rPr lang="es-CO" dirty="0" smtClean="0"/>
              <a:t>Tanque Principal</a:t>
            </a:r>
          </a:p>
        </p:txBody>
      </p:sp>
    </p:spTree>
    <p:extLst>
      <p:ext uri="{BB962C8B-B14F-4D97-AF65-F5344CB8AC3E}">
        <p14:creationId xmlns:p14="http://schemas.microsoft.com/office/powerpoint/2010/main" val="1692756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896526"/>
            <a:ext cx="8568952" cy="785343"/>
          </a:xfrm>
          <a:prstGeom prst="rect">
            <a:avLst/>
          </a:prstGeom>
        </p:spPr>
        <p:txBody>
          <a:bodyPr wrap="square">
            <a:spAutoFit/>
          </a:bodyPr>
          <a:lstStyle/>
          <a:p>
            <a:pPr algn="just">
              <a:lnSpc>
                <a:spcPct val="150000"/>
              </a:lnSpc>
            </a:pPr>
            <a:r>
              <a:rPr lang="es-EC" sz="1600" dirty="0" smtClean="0"/>
              <a:t>El </a:t>
            </a:r>
            <a:r>
              <a:rPr lang="es-EC" sz="1600" dirty="0"/>
              <a:t>sistema de tuberías permite dos funciones fundamentales: alojar elementos de instrumentación y transportar el fluido entre los tanques.</a:t>
            </a:r>
            <a:endParaRPr lang="es-CO" sz="1600" dirty="0"/>
          </a:p>
        </p:txBody>
      </p:sp>
      <p:sp>
        <p:nvSpPr>
          <p:cNvPr id="3" name="2 Rectángulo"/>
          <p:cNvSpPr/>
          <p:nvPr/>
        </p:nvSpPr>
        <p:spPr>
          <a:xfrm>
            <a:off x="179512" y="188640"/>
            <a:ext cx="8939692" cy="707886"/>
          </a:xfrm>
          <a:prstGeom prst="rect">
            <a:avLst/>
          </a:prstGeom>
        </p:spPr>
        <p:txBody>
          <a:bodyPr wrap="square">
            <a:spAutoFit/>
          </a:bodyPr>
          <a:lstStyle/>
          <a:p>
            <a:pPr algn="r"/>
            <a:r>
              <a:rPr lang="de-DE" sz="2000" b="1" dirty="0"/>
              <a:t>Diseño General del Sistema de Tuberías e Instrumentación</a:t>
            </a:r>
            <a:endParaRPr lang="es-CO" sz="2000" b="1" dirty="0"/>
          </a:p>
          <a:p>
            <a:pPr algn="r"/>
            <a:r>
              <a:rPr lang="de-DE" sz="2000" dirty="0"/>
              <a:t> </a:t>
            </a:r>
            <a:endParaRPr lang="es-CO" sz="20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graphicFrame>
        <p:nvGraphicFramePr>
          <p:cNvPr id="5" name="4 Objeto"/>
          <p:cNvGraphicFramePr>
            <a:graphicFrameLocks noChangeAspect="1"/>
          </p:cNvGraphicFramePr>
          <p:nvPr>
            <p:extLst>
              <p:ext uri="{D42A27DB-BD31-4B8C-83A1-F6EECF244321}">
                <p14:modId xmlns:p14="http://schemas.microsoft.com/office/powerpoint/2010/main" val="536488333"/>
              </p:ext>
            </p:extLst>
          </p:nvPr>
        </p:nvGraphicFramePr>
        <p:xfrm>
          <a:off x="1570122" y="2132856"/>
          <a:ext cx="6003756" cy="3024336"/>
        </p:xfrm>
        <a:graphic>
          <a:graphicData uri="http://schemas.openxmlformats.org/presentationml/2006/ole">
            <mc:AlternateContent xmlns:mc="http://schemas.openxmlformats.org/markup-compatibility/2006">
              <mc:Choice xmlns:v="urn:schemas-microsoft-com:vml" Requires="v">
                <p:oleObj spid="_x0000_s1026" name="Visio" r:id="rId3" imgW="9604710" imgH="4785773" progId="Visio.Drawing.11">
                  <p:embed/>
                </p:oleObj>
              </mc:Choice>
              <mc:Fallback>
                <p:oleObj name="Visio" r:id="rId3" imgW="9604710" imgH="4785773"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0122" y="2132856"/>
                        <a:ext cx="6003756" cy="3024336"/>
                      </a:xfrm>
                      <a:prstGeom prst="rect">
                        <a:avLst/>
                      </a:prstGeom>
                      <a:noFill/>
                    </p:spPr>
                  </p:pic>
                </p:oleObj>
              </mc:Fallback>
            </mc:AlternateContent>
          </a:graphicData>
        </a:graphic>
      </p:graphicFrame>
    </p:spTree>
    <p:extLst>
      <p:ext uri="{BB962C8B-B14F-4D97-AF65-F5344CB8AC3E}">
        <p14:creationId xmlns:p14="http://schemas.microsoft.com/office/powerpoint/2010/main" val="3831604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563122" y="620688"/>
            <a:ext cx="2287806" cy="646331"/>
          </a:xfrm>
          <a:prstGeom prst="rect">
            <a:avLst/>
          </a:prstGeom>
          <a:noFill/>
        </p:spPr>
        <p:txBody>
          <a:bodyPr wrap="none">
            <a:spAutoFit/>
          </a:bodyPr>
          <a:lstStyle/>
          <a:p>
            <a:pPr algn="ctr">
              <a:defRPr/>
            </a:pPr>
            <a:r>
              <a:rPr lang="es-E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Objetivos</a:t>
            </a:r>
            <a:endPar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1 CuadroTexto"/>
          <p:cNvSpPr txBox="1"/>
          <p:nvPr/>
        </p:nvSpPr>
        <p:spPr>
          <a:xfrm>
            <a:off x="487512" y="1844824"/>
            <a:ext cx="8352928" cy="1569660"/>
          </a:xfrm>
          <a:prstGeom prst="rect">
            <a:avLst/>
          </a:prstGeom>
          <a:noFill/>
        </p:spPr>
        <p:txBody>
          <a:bodyPr wrap="square" rtlCol="0">
            <a:spAutoFit/>
          </a:bodyPr>
          <a:lstStyle/>
          <a:p>
            <a:pPr lvl="0">
              <a:lnSpc>
                <a:spcPct val="200000"/>
              </a:lnSpc>
            </a:pPr>
            <a:r>
              <a:rPr lang="es-EC" sz="1600" dirty="0"/>
              <a:t>Proporcionar flexibilidad al sistema mediante el desarrollo de diferentes procesos de regulación, los que permitirán la realización de distintas prácticas de laboratorio y la posibilidad de formar parte de otros sistemas modulares</a:t>
            </a:r>
            <a:r>
              <a:rPr lang="es-EC" sz="1600" dirty="0" smtClean="0"/>
              <a:t>.</a:t>
            </a:r>
            <a:endParaRPr lang="es-CO" sz="1600" dirty="0"/>
          </a:p>
        </p:txBody>
      </p:sp>
      <p:sp>
        <p:nvSpPr>
          <p:cNvPr id="7" name="Text Placeholder 4"/>
          <p:cNvSpPr txBox="1">
            <a:spLocks/>
          </p:cNvSpPr>
          <p:nvPr/>
        </p:nvSpPr>
        <p:spPr>
          <a:xfrm>
            <a:off x="487512" y="1091529"/>
            <a:ext cx="2663530" cy="465263"/>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r>
              <a:rPr lang="es-EC" sz="2400" dirty="0" smtClean="0"/>
              <a:t>ESPECÍFICOS:</a:t>
            </a:r>
            <a:endParaRPr lang="es-EC" sz="2400" dirty="0"/>
          </a:p>
        </p:txBody>
      </p:sp>
      <p:sp>
        <p:nvSpPr>
          <p:cNvPr id="3" name="2 CuadroTexto"/>
          <p:cNvSpPr txBox="1"/>
          <p:nvPr/>
        </p:nvSpPr>
        <p:spPr>
          <a:xfrm>
            <a:off x="495648" y="3789040"/>
            <a:ext cx="8352928" cy="1569660"/>
          </a:xfrm>
          <a:prstGeom prst="rect">
            <a:avLst/>
          </a:prstGeom>
          <a:noFill/>
        </p:spPr>
        <p:txBody>
          <a:bodyPr wrap="square" rtlCol="0">
            <a:spAutoFit/>
          </a:bodyPr>
          <a:lstStyle/>
          <a:p>
            <a:pPr lvl="0" algn="just">
              <a:lnSpc>
                <a:spcPct val="200000"/>
              </a:lnSpc>
            </a:pPr>
            <a:r>
              <a:rPr lang="es-EC" sz="1600" dirty="0"/>
              <a:t>Realizar el manual de uso y mantenimiento y las guías de laboratorio que permitan a los usuarios conocer las diferentes aplicaciones que se le pueden dar al equipo, y a la vez, obtener el mayor beneficio y durabilidad del mismo.</a:t>
            </a:r>
            <a:endParaRPr lang="es-CO" sz="1600" dirty="0"/>
          </a:p>
        </p:txBody>
      </p:sp>
    </p:spTree>
    <p:extLst>
      <p:ext uri="{BB962C8B-B14F-4D97-AF65-F5344CB8AC3E}">
        <p14:creationId xmlns:p14="http://schemas.microsoft.com/office/powerpoint/2010/main" val="11626635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7737" y="692696"/>
            <a:ext cx="8208912" cy="1154675"/>
          </a:xfrm>
          <a:prstGeom prst="rect">
            <a:avLst/>
          </a:prstGeom>
        </p:spPr>
        <p:txBody>
          <a:bodyPr wrap="square">
            <a:spAutoFit/>
          </a:bodyPr>
          <a:lstStyle/>
          <a:p>
            <a:pPr algn="just">
              <a:lnSpc>
                <a:spcPct val="150000"/>
              </a:lnSpc>
            </a:pPr>
            <a:r>
              <a:rPr lang="es-EC" sz="1600" dirty="0"/>
              <a:t> El Teorema de Bernoulli, para un sistema perfecto, o sea en el que no existe la fricción, se expresan matemáticamente estas tres diferentes formas de Energía como presiones, como se muestra en la siguiente expresión.</a:t>
            </a:r>
            <a:endParaRPr lang="es-CO" sz="1600" dirty="0"/>
          </a:p>
        </p:txBody>
      </p:sp>
      <p:pic>
        <p:nvPicPr>
          <p:cNvPr id="3" name="2 Imagen"/>
          <p:cNvPicPr/>
          <p:nvPr/>
        </p:nvPicPr>
        <p:blipFill>
          <a:blip r:embed="rId2"/>
          <a:srcRect l="7117" t="57726" r="60766" b="21574"/>
          <a:stretch>
            <a:fillRect/>
          </a:stretch>
        </p:blipFill>
        <p:spPr bwMode="auto">
          <a:xfrm>
            <a:off x="937797" y="2348880"/>
            <a:ext cx="7128792" cy="2092052"/>
          </a:xfrm>
          <a:prstGeom prst="rect">
            <a:avLst/>
          </a:prstGeom>
          <a:noFill/>
          <a:ln w="9525">
            <a:noFill/>
            <a:miter lim="800000"/>
            <a:headEnd/>
            <a:tailEnd/>
          </a:ln>
        </p:spPr>
      </p:pic>
    </p:spTree>
    <p:extLst>
      <p:ext uri="{BB962C8B-B14F-4D97-AF65-F5344CB8AC3E}">
        <p14:creationId xmlns:p14="http://schemas.microsoft.com/office/powerpoint/2010/main" val="16771556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Rectángulo"/>
              <p:cNvSpPr/>
              <p:nvPr/>
            </p:nvSpPr>
            <p:spPr>
              <a:xfrm>
                <a:off x="364913" y="345011"/>
                <a:ext cx="8280920" cy="5382114"/>
              </a:xfrm>
              <a:prstGeom prst="rect">
                <a:avLst/>
              </a:prstGeom>
            </p:spPr>
            <p:txBody>
              <a:bodyPr wrap="square">
                <a:spAutoFit/>
              </a:bodyPr>
              <a:lstStyle/>
              <a:p>
                <a:pPr algn="just">
                  <a:lnSpc>
                    <a:spcPct val="150000"/>
                  </a:lnSpc>
                </a:pPr>
                <a:r>
                  <a:rPr lang="de-DE" sz="1400" dirty="0"/>
                  <a:t>En el mundo real los sistemas no son perfectos, la energía en un sistema real se pierde en forma de fricción. </a:t>
                </a:r>
                <a:endParaRPr lang="es-CO" sz="1400" dirty="0"/>
              </a:p>
              <a:p>
                <a:pPr algn="just">
                  <a:lnSpc>
                    <a:spcPct val="150000"/>
                  </a:lnSpc>
                </a:pPr>
                <a14:m>
                  <m:oMathPara xmlns:m="http://schemas.openxmlformats.org/officeDocument/2006/math">
                    <m:oMathParaPr>
                      <m:jc m:val="centerGroup"/>
                    </m:oMathParaPr>
                    <m:oMath xmlns:m="http://schemas.openxmlformats.org/officeDocument/2006/math">
                      <m:sSub>
                        <m:sSubPr>
                          <m:ctrlPr>
                            <a:rPr lang="es-CO" sz="1400" i="1">
                              <a:latin typeface="Cambria Math"/>
                            </a:rPr>
                          </m:ctrlPr>
                        </m:sSubPr>
                        <m:e>
                          <m:r>
                            <a:rPr lang="es-EC" sz="1400" i="1">
                              <a:latin typeface="Cambria Math"/>
                            </a:rPr>
                            <m:t>𝑃</m:t>
                          </m:r>
                        </m:e>
                        <m:sub>
                          <m:r>
                            <a:rPr lang="es-EC" sz="1400" i="1">
                              <a:latin typeface="Cambria Math"/>
                            </a:rPr>
                            <m:t>1</m:t>
                          </m:r>
                        </m:sub>
                      </m:sSub>
                      <m:r>
                        <a:rPr lang="es-EC" sz="1400" i="1">
                          <a:latin typeface="Cambria Math"/>
                        </a:rPr>
                        <m:t>+</m:t>
                      </m:r>
                      <m:f>
                        <m:fPr>
                          <m:ctrlPr>
                            <a:rPr lang="es-CO" sz="1400" i="1">
                              <a:latin typeface="Cambria Math"/>
                            </a:rPr>
                          </m:ctrlPr>
                        </m:fPr>
                        <m:num>
                          <m:r>
                            <a:rPr lang="es-EC" sz="1400" i="1">
                              <a:latin typeface="Cambria Math"/>
                            </a:rPr>
                            <m:t>1</m:t>
                          </m:r>
                        </m:num>
                        <m:den>
                          <m:r>
                            <a:rPr lang="es-EC" sz="1400" i="1">
                              <a:latin typeface="Cambria Math"/>
                            </a:rPr>
                            <m:t>2</m:t>
                          </m:r>
                        </m:den>
                      </m:f>
                      <m:r>
                        <a:rPr lang="es-EC" sz="1400" i="1">
                          <a:latin typeface="Cambria Math"/>
                        </a:rPr>
                        <m:t>.</m:t>
                      </m:r>
                      <m:r>
                        <a:rPr lang="es-EC" sz="1400" i="1">
                          <a:latin typeface="Cambria Math"/>
                        </a:rPr>
                        <m:t>𝜌</m:t>
                      </m:r>
                      <m:r>
                        <a:rPr lang="es-EC" sz="1400" i="1">
                          <a:latin typeface="Cambria Math"/>
                        </a:rPr>
                        <m:t>.</m:t>
                      </m:r>
                      <m:sSubSup>
                        <m:sSubSupPr>
                          <m:ctrlPr>
                            <a:rPr lang="es-CO" sz="1400" i="1">
                              <a:latin typeface="Cambria Math"/>
                            </a:rPr>
                          </m:ctrlPr>
                        </m:sSubSupPr>
                        <m:e>
                          <m:r>
                            <a:rPr lang="es-EC" sz="1400" i="1">
                              <a:latin typeface="Cambria Math"/>
                            </a:rPr>
                            <m:t>𝑉</m:t>
                          </m:r>
                        </m:e>
                        <m:sub>
                          <m:r>
                            <a:rPr lang="es-EC" sz="1400" i="1">
                              <a:latin typeface="Cambria Math"/>
                            </a:rPr>
                            <m:t>1</m:t>
                          </m:r>
                        </m:sub>
                        <m:sup>
                          <m:r>
                            <a:rPr lang="es-EC" sz="1400" i="1">
                              <a:latin typeface="Cambria Math"/>
                            </a:rPr>
                            <m:t>2</m:t>
                          </m:r>
                        </m:sup>
                      </m:sSubSup>
                      <m:r>
                        <a:rPr lang="es-EC" sz="1400" i="1">
                          <a:latin typeface="Cambria Math"/>
                        </a:rPr>
                        <m:t>+</m:t>
                      </m:r>
                      <m:r>
                        <a:rPr lang="es-EC" sz="1400" i="1">
                          <a:latin typeface="Cambria Math"/>
                        </a:rPr>
                        <m:t>𝜌</m:t>
                      </m:r>
                      <m:r>
                        <a:rPr lang="es-EC" sz="1400" i="1">
                          <a:latin typeface="Cambria Math"/>
                        </a:rPr>
                        <m:t>.</m:t>
                      </m:r>
                      <m:r>
                        <a:rPr lang="es-EC" sz="1400" i="1">
                          <a:latin typeface="Cambria Math"/>
                        </a:rPr>
                        <m:t>𝑔</m:t>
                      </m:r>
                      <m:r>
                        <a:rPr lang="es-EC" sz="1400" i="1">
                          <a:latin typeface="Cambria Math"/>
                        </a:rPr>
                        <m:t>.</m:t>
                      </m:r>
                      <m:sSub>
                        <m:sSubPr>
                          <m:ctrlPr>
                            <a:rPr lang="es-CO" sz="1400" i="1">
                              <a:latin typeface="Cambria Math"/>
                            </a:rPr>
                          </m:ctrlPr>
                        </m:sSubPr>
                        <m:e>
                          <m:r>
                            <a:rPr lang="es-EC" sz="1400" i="1">
                              <a:latin typeface="Cambria Math"/>
                            </a:rPr>
                            <m:t>h</m:t>
                          </m:r>
                        </m:e>
                        <m:sub>
                          <m:r>
                            <a:rPr lang="es-EC" sz="1400" i="1">
                              <a:latin typeface="Cambria Math"/>
                            </a:rPr>
                            <m:t>1</m:t>
                          </m:r>
                        </m:sub>
                      </m:sSub>
                      <m:r>
                        <a:rPr lang="es-EC" sz="1400" i="1">
                          <a:latin typeface="Cambria Math"/>
                        </a:rPr>
                        <m:t>+</m:t>
                      </m:r>
                      <m:sSub>
                        <m:sSubPr>
                          <m:ctrlPr>
                            <a:rPr lang="es-CO" sz="1400" i="1">
                              <a:latin typeface="Cambria Math"/>
                            </a:rPr>
                          </m:ctrlPr>
                        </m:sSubPr>
                        <m:e>
                          <m:r>
                            <a:rPr lang="es-EC" sz="1400" i="1">
                              <a:latin typeface="Cambria Math"/>
                            </a:rPr>
                            <m:t>𝑃</m:t>
                          </m:r>
                        </m:e>
                        <m:sub>
                          <m:r>
                            <a:rPr lang="es-EC" sz="1400" i="1">
                              <a:latin typeface="Cambria Math"/>
                            </a:rPr>
                            <m:t>𝑝</m:t>
                          </m:r>
                        </m:sub>
                      </m:sSub>
                      <m:r>
                        <a:rPr lang="es-EC" sz="1400" i="1">
                          <a:latin typeface="Cambria Math"/>
                        </a:rPr>
                        <m:t>=</m:t>
                      </m:r>
                      <m:sSub>
                        <m:sSubPr>
                          <m:ctrlPr>
                            <a:rPr lang="es-CO" sz="1400" i="1">
                              <a:latin typeface="Cambria Math"/>
                            </a:rPr>
                          </m:ctrlPr>
                        </m:sSubPr>
                        <m:e>
                          <m:r>
                            <a:rPr lang="es-EC" sz="1400" i="1">
                              <a:latin typeface="Cambria Math"/>
                            </a:rPr>
                            <m:t>𝑃</m:t>
                          </m:r>
                        </m:e>
                        <m:sub>
                          <m:r>
                            <a:rPr lang="es-EC" sz="1400" i="1">
                              <a:latin typeface="Cambria Math"/>
                            </a:rPr>
                            <m:t>2</m:t>
                          </m:r>
                        </m:sub>
                      </m:sSub>
                      <m:r>
                        <a:rPr lang="es-EC" sz="1400" i="1">
                          <a:latin typeface="Cambria Math"/>
                        </a:rPr>
                        <m:t>+</m:t>
                      </m:r>
                      <m:f>
                        <m:fPr>
                          <m:ctrlPr>
                            <a:rPr lang="es-CO" sz="1400" i="1">
                              <a:latin typeface="Cambria Math"/>
                            </a:rPr>
                          </m:ctrlPr>
                        </m:fPr>
                        <m:num>
                          <m:r>
                            <a:rPr lang="es-EC" sz="1400" i="1">
                              <a:latin typeface="Cambria Math"/>
                            </a:rPr>
                            <m:t>1</m:t>
                          </m:r>
                        </m:num>
                        <m:den>
                          <m:r>
                            <a:rPr lang="es-EC" sz="1400" i="1">
                              <a:latin typeface="Cambria Math"/>
                            </a:rPr>
                            <m:t>2</m:t>
                          </m:r>
                        </m:den>
                      </m:f>
                      <m:r>
                        <a:rPr lang="es-EC" sz="1400" i="1">
                          <a:latin typeface="Cambria Math"/>
                        </a:rPr>
                        <m:t>.</m:t>
                      </m:r>
                      <m:r>
                        <a:rPr lang="es-EC" sz="1400" i="1">
                          <a:latin typeface="Cambria Math"/>
                        </a:rPr>
                        <m:t>𝜌</m:t>
                      </m:r>
                      <m:r>
                        <a:rPr lang="es-EC" sz="1400" i="1">
                          <a:latin typeface="Cambria Math"/>
                        </a:rPr>
                        <m:t>.</m:t>
                      </m:r>
                      <m:sSubSup>
                        <m:sSubSupPr>
                          <m:ctrlPr>
                            <a:rPr lang="es-CO" sz="1400" i="1">
                              <a:latin typeface="Cambria Math"/>
                            </a:rPr>
                          </m:ctrlPr>
                        </m:sSubSupPr>
                        <m:e>
                          <m:r>
                            <a:rPr lang="es-EC" sz="1400" i="1">
                              <a:latin typeface="Cambria Math"/>
                            </a:rPr>
                            <m:t>𝑉</m:t>
                          </m:r>
                        </m:e>
                        <m:sub>
                          <m:r>
                            <a:rPr lang="es-EC" sz="1400" i="1">
                              <a:latin typeface="Cambria Math"/>
                            </a:rPr>
                            <m:t>2</m:t>
                          </m:r>
                        </m:sub>
                        <m:sup>
                          <m:r>
                            <a:rPr lang="es-EC" sz="1400" i="1">
                              <a:latin typeface="Cambria Math"/>
                            </a:rPr>
                            <m:t>2</m:t>
                          </m:r>
                        </m:sup>
                      </m:sSubSup>
                      <m:r>
                        <a:rPr lang="es-EC" sz="1400" i="1">
                          <a:latin typeface="Cambria Math"/>
                        </a:rPr>
                        <m:t>+</m:t>
                      </m:r>
                      <m:r>
                        <a:rPr lang="es-EC" sz="1400" i="1">
                          <a:latin typeface="Cambria Math"/>
                        </a:rPr>
                        <m:t>𝜌</m:t>
                      </m:r>
                      <m:r>
                        <a:rPr lang="es-EC" sz="1400" i="1">
                          <a:latin typeface="Cambria Math"/>
                        </a:rPr>
                        <m:t>.</m:t>
                      </m:r>
                      <m:r>
                        <a:rPr lang="es-EC" sz="1400" i="1">
                          <a:latin typeface="Cambria Math"/>
                        </a:rPr>
                        <m:t>𝑔</m:t>
                      </m:r>
                      <m:r>
                        <a:rPr lang="es-EC" sz="1400" i="1">
                          <a:latin typeface="Cambria Math"/>
                        </a:rPr>
                        <m:t>.</m:t>
                      </m:r>
                      <m:sSub>
                        <m:sSubPr>
                          <m:ctrlPr>
                            <a:rPr lang="es-CO" sz="1400" i="1">
                              <a:latin typeface="Cambria Math"/>
                            </a:rPr>
                          </m:ctrlPr>
                        </m:sSubPr>
                        <m:e>
                          <m:r>
                            <a:rPr lang="es-EC" sz="1400" i="1">
                              <a:latin typeface="Cambria Math"/>
                            </a:rPr>
                            <m:t>h</m:t>
                          </m:r>
                        </m:e>
                        <m:sub>
                          <m:r>
                            <a:rPr lang="es-EC" sz="1400" i="1">
                              <a:latin typeface="Cambria Math"/>
                            </a:rPr>
                            <m:t>2</m:t>
                          </m:r>
                        </m:sub>
                      </m:sSub>
                      <m:r>
                        <a:rPr lang="es-EC" sz="1400" i="1">
                          <a:latin typeface="Cambria Math"/>
                        </a:rPr>
                        <m:t>+</m:t>
                      </m:r>
                      <m:sSub>
                        <m:sSubPr>
                          <m:ctrlPr>
                            <a:rPr lang="es-CO" sz="1400" i="1">
                              <a:latin typeface="Cambria Math"/>
                            </a:rPr>
                          </m:ctrlPr>
                        </m:sSubPr>
                        <m:e>
                          <m:r>
                            <a:rPr lang="es-EC" sz="1400" i="1">
                              <a:latin typeface="Cambria Math"/>
                            </a:rPr>
                            <m:t>𝑓</m:t>
                          </m:r>
                        </m:e>
                        <m:sub>
                          <m:r>
                            <a:rPr lang="es-EC" sz="1400" i="1">
                              <a:latin typeface="Cambria Math"/>
                            </a:rPr>
                            <m:t>h</m:t>
                          </m:r>
                        </m:sub>
                      </m:sSub>
                      <m:r>
                        <a:rPr lang="es-EC" sz="1400" i="1">
                          <a:latin typeface="Cambria Math"/>
                        </a:rPr>
                        <m:t>.</m:t>
                      </m:r>
                      <m:r>
                        <a:rPr lang="es-EC" sz="1400" i="1">
                          <a:latin typeface="Cambria Math"/>
                        </a:rPr>
                        <m:t>𝜌</m:t>
                      </m:r>
                      <m:r>
                        <a:rPr lang="es-EC" sz="1400" i="1">
                          <a:latin typeface="Cambria Math"/>
                        </a:rPr>
                        <m:t>.</m:t>
                      </m:r>
                      <m:r>
                        <a:rPr lang="es-EC" sz="1400" i="1">
                          <a:latin typeface="Cambria Math"/>
                        </a:rPr>
                        <m:t>𝑔</m:t>
                      </m:r>
                    </m:oMath>
                  </m:oMathPara>
                </a14:m>
                <a:endParaRPr lang="es-CO" sz="1400" dirty="0"/>
              </a:p>
              <a:p>
                <a:pPr algn="just">
                  <a:lnSpc>
                    <a:spcPct val="150000"/>
                  </a:lnSpc>
                </a:pPr>
                <a:r>
                  <a:rPr lang="es-EC" sz="1400" dirty="0"/>
                  <a:t>La presión de la bomba se obtiene de la hoja técnica: </a:t>
                </a:r>
                <a:r>
                  <a:rPr lang="es-EC" sz="1400" dirty="0" err="1"/>
                  <a:t>Pp</a:t>
                </a:r>
                <a:r>
                  <a:rPr lang="es-EC" sz="1400" dirty="0"/>
                  <a:t>= 55psi =379 211,25 </a:t>
                </a:r>
                <a:r>
                  <a:rPr lang="es-EC" sz="1400" dirty="0" err="1"/>
                  <a:t>Pa</a:t>
                </a:r>
                <a:endParaRPr lang="es-CO" sz="1400" dirty="0"/>
              </a:p>
              <a:p>
                <a:pPr algn="just">
                  <a:lnSpc>
                    <a:spcPct val="150000"/>
                  </a:lnSpc>
                </a:pPr>
                <a:r>
                  <a:rPr lang="es-EC" sz="1400" dirty="0"/>
                  <a:t>     Para calcular la pérdida de carga en la tubería se hace uso de la fórmula de </a:t>
                </a:r>
                <a:r>
                  <a:rPr lang="es-EC" sz="1400" dirty="0" err="1"/>
                  <a:t>Darcy-Weisbach</a:t>
                </a:r>
                <a:r>
                  <a:rPr lang="es-EC" sz="1400" dirty="0"/>
                  <a:t>.</a:t>
                </a:r>
                <a:endParaRPr lang="es-CO" sz="1400" dirty="0"/>
              </a:p>
              <a:p>
                <a:pPr algn="just">
                  <a:lnSpc>
                    <a:spcPct val="150000"/>
                  </a:lnSpc>
                </a:pPr>
                <a14:m>
                  <m:oMathPara xmlns:m="http://schemas.openxmlformats.org/officeDocument/2006/math">
                    <m:oMathParaPr>
                      <m:jc m:val="centerGroup"/>
                    </m:oMathParaPr>
                    <m:oMath xmlns:m="http://schemas.openxmlformats.org/officeDocument/2006/math">
                      <m:r>
                        <a:rPr lang="es-EC" sz="1400" i="1">
                          <a:latin typeface="Cambria Math"/>
                        </a:rPr>
                        <m:t>h</m:t>
                      </m:r>
                      <m:r>
                        <a:rPr lang="es-EC" sz="1400" i="1">
                          <a:latin typeface="Cambria Math"/>
                        </a:rPr>
                        <m:t>=</m:t>
                      </m:r>
                      <m:r>
                        <a:rPr lang="es-EC" sz="1400" i="1">
                          <a:latin typeface="Cambria Math"/>
                        </a:rPr>
                        <m:t>𝑓</m:t>
                      </m:r>
                      <m:r>
                        <a:rPr lang="es-EC" sz="1400" i="1">
                          <a:latin typeface="Cambria Math"/>
                        </a:rPr>
                        <m:t>.</m:t>
                      </m:r>
                      <m:d>
                        <m:dPr>
                          <m:ctrlPr>
                            <a:rPr lang="es-CO" sz="1400" i="1">
                              <a:latin typeface="Cambria Math"/>
                            </a:rPr>
                          </m:ctrlPr>
                        </m:dPr>
                        <m:e>
                          <m:f>
                            <m:fPr>
                              <m:ctrlPr>
                                <a:rPr lang="es-CO" sz="1400" i="1">
                                  <a:latin typeface="Cambria Math"/>
                                </a:rPr>
                              </m:ctrlPr>
                            </m:fPr>
                            <m:num>
                              <m:r>
                                <a:rPr lang="es-EC" sz="1400" i="1">
                                  <a:latin typeface="Cambria Math"/>
                                </a:rPr>
                                <m:t>𝐿</m:t>
                              </m:r>
                            </m:num>
                            <m:den>
                              <m:r>
                                <a:rPr lang="es-EC" sz="1400" i="1">
                                  <a:latin typeface="Cambria Math"/>
                                </a:rPr>
                                <m:t>𝐷</m:t>
                              </m:r>
                            </m:den>
                          </m:f>
                        </m:e>
                      </m:d>
                      <m:r>
                        <a:rPr lang="es-EC" sz="1400" i="1">
                          <a:latin typeface="Cambria Math"/>
                        </a:rPr>
                        <m:t>.</m:t>
                      </m:r>
                      <m:d>
                        <m:dPr>
                          <m:ctrlPr>
                            <a:rPr lang="es-CO" sz="1400" i="1">
                              <a:latin typeface="Cambria Math"/>
                            </a:rPr>
                          </m:ctrlPr>
                        </m:dPr>
                        <m:e>
                          <m:f>
                            <m:fPr>
                              <m:ctrlPr>
                                <a:rPr lang="es-CO" sz="1400" i="1">
                                  <a:latin typeface="Cambria Math"/>
                                </a:rPr>
                              </m:ctrlPr>
                            </m:fPr>
                            <m:num>
                              <m:sSup>
                                <m:sSupPr>
                                  <m:ctrlPr>
                                    <a:rPr lang="es-CO" sz="1400" i="1">
                                      <a:latin typeface="Cambria Math"/>
                                    </a:rPr>
                                  </m:ctrlPr>
                                </m:sSupPr>
                                <m:e>
                                  <m:r>
                                    <a:rPr lang="es-EC" sz="1400" i="1">
                                      <a:latin typeface="Cambria Math"/>
                                    </a:rPr>
                                    <m:t>𝑣</m:t>
                                  </m:r>
                                </m:e>
                                <m:sup>
                                  <m:r>
                                    <a:rPr lang="es-EC" sz="1400" i="1">
                                      <a:latin typeface="Cambria Math"/>
                                    </a:rPr>
                                    <m:t>2</m:t>
                                  </m:r>
                                </m:sup>
                              </m:sSup>
                            </m:num>
                            <m:den>
                              <m:r>
                                <a:rPr lang="es-EC" sz="1400" i="1">
                                  <a:latin typeface="Cambria Math"/>
                                </a:rPr>
                                <m:t>2</m:t>
                              </m:r>
                              <m:r>
                                <a:rPr lang="es-EC" sz="1400" i="1">
                                  <a:latin typeface="Cambria Math"/>
                                </a:rPr>
                                <m:t>𝑔</m:t>
                              </m:r>
                            </m:den>
                          </m:f>
                        </m:e>
                      </m:d>
                    </m:oMath>
                  </m:oMathPara>
                </a14:m>
                <a:endParaRPr lang="es-CO" sz="1400" dirty="0"/>
              </a:p>
              <a:p>
                <a:pPr algn="just">
                  <a:lnSpc>
                    <a:spcPct val="150000"/>
                  </a:lnSpc>
                </a:pPr>
                <a:r>
                  <a:rPr lang="es-EC" sz="1400" dirty="0"/>
                  <a:t>     En función del caudal la expresión queda de la siguiente forma:</a:t>
                </a:r>
                <a:endParaRPr lang="es-CO" sz="1400" dirty="0"/>
              </a:p>
              <a:p>
                <a14:m>
                  <m:oMath xmlns:m="http://schemas.openxmlformats.org/officeDocument/2006/math">
                    <m:r>
                      <a:rPr lang="es-EC" sz="1400" i="1">
                        <a:latin typeface="Cambria Math"/>
                      </a:rPr>
                      <m:t>h</m:t>
                    </m:r>
                    <m:r>
                      <a:rPr lang="es-EC" sz="1400" i="1">
                        <a:latin typeface="Cambria Math"/>
                      </a:rPr>
                      <m:t>=0,0826.</m:t>
                    </m:r>
                    <m:r>
                      <a:rPr lang="es-EC" sz="1400" i="1">
                        <a:latin typeface="Cambria Math"/>
                      </a:rPr>
                      <m:t>𝑓</m:t>
                    </m:r>
                    <m:r>
                      <a:rPr lang="es-EC" sz="1400" i="1">
                        <a:latin typeface="Cambria Math"/>
                      </a:rPr>
                      <m:t>.</m:t>
                    </m:r>
                    <m:d>
                      <m:dPr>
                        <m:ctrlPr>
                          <a:rPr lang="es-CO" sz="1400" i="1">
                            <a:latin typeface="Cambria Math"/>
                          </a:rPr>
                        </m:ctrlPr>
                      </m:dPr>
                      <m:e>
                        <m:f>
                          <m:fPr>
                            <m:ctrlPr>
                              <a:rPr lang="es-CO" sz="1400" i="1">
                                <a:latin typeface="Cambria Math"/>
                              </a:rPr>
                            </m:ctrlPr>
                          </m:fPr>
                          <m:num>
                            <m:sSup>
                              <m:sSupPr>
                                <m:ctrlPr>
                                  <a:rPr lang="es-CO" sz="1400" i="1">
                                    <a:latin typeface="Cambria Math"/>
                                  </a:rPr>
                                </m:ctrlPr>
                              </m:sSupPr>
                              <m:e>
                                <m:r>
                                  <a:rPr lang="es-EC" sz="1400" i="1">
                                    <a:latin typeface="Cambria Math"/>
                                  </a:rPr>
                                  <m:t>𝑄</m:t>
                                </m:r>
                              </m:e>
                              <m:sup>
                                <m:r>
                                  <a:rPr lang="es-EC" sz="1400" i="1">
                                    <a:latin typeface="Cambria Math"/>
                                  </a:rPr>
                                  <m:t>2</m:t>
                                </m:r>
                              </m:sup>
                            </m:sSup>
                          </m:num>
                          <m:den>
                            <m:sSup>
                              <m:sSupPr>
                                <m:ctrlPr>
                                  <a:rPr lang="es-CO" sz="1400" i="1">
                                    <a:latin typeface="Cambria Math"/>
                                  </a:rPr>
                                </m:ctrlPr>
                              </m:sSupPr>
                              <m:e>
                                <m:r>
                                  <a:rPr lang="es-EC" sz="1400" i="1">
                                    <a:latin typeface="Cambria Math"/>
                                  </a:rPr>
                                  <m:t>𝐷</m:t>
                                </m:r>
                              </m:e>
                              <m:sup>
                                <m:r>
                                  <a:rPr lang="es-EC" sz="1400" i="1">
                                    <a:latin typeface="Cambria Math"/>
                                  </a:rPr>
                                  <m:t>5</m:t>
                                </m:r>
                              </m:sup>
                            </m:sSup>
                          </m:den>
                        </m:f>
                      </m:e>
                    </m:d>
                    <m:r>
                      <a:rPr lang="es-EC" sz="1400" i="1">
                        <a:latin typeface="Cambria Math"/>
                      </a:rPr>
                      <m:t>.</m:t>
                    </m:r>
                    <m:r>
                      <a:rPr lang="es-EC" sz="1400" i="1">
                        <a:latin typeface="Cambria Math"/>
                      </a:rPr>
                      <m:t>𝐿</m:t>
                    </m:r>
                  </m:oMath>
                </a14:m>
                <a:r>
                  <a:rPr lang="es-EC" sz="1400" dirty="0"/>
                  <a:t> </a:t>
                </a:r>
                <a:endParaRPr lang="es-EC" sz="1400" dirty="0" smtClean="0"/>
              </a:p>
              <a:p>
                <a:endParaRPr lang="es-EC" sz="1400" dirty="0"/>
              </a:p>
              <a:p>
                <a:r>
                  <a:rPr lang="es-EC" sz="1400" dirty="0" smtClean="0"/>
                  <a:t>En </a:t>
                </a:r>
                <a:r>
                  <a:rPr lang="es-EC" sz="1400" dirty="0"/>
                  <a:t>donde:</a:t>
                </a:r>
                <a:endParaRPr lang="es-CO" sz="1400" dirty="0"/>
              </a:p>
              <a:p>
                <a:r>
                  <a:rPr lang="es-EC" sz="1400" dirty="0"/>
                  <a:t>h: pérdida de carga o de energía (m)</a:t>
                </a:r>
                <a:endParaRPr lang="es-CO" sz="1400" dirty="0"/>
              </a:p>
              <a:p>
                <a:r>
                  <a:rPr lang="es-EC" sz="1400" dirty="0"/>
                  <a:t>f: coeficiente de fricción (adimensional)</a:t>
                </a:r>
                <a:endParaRPr lang="es-CO" sz="1400" dirty="0"/>
              </a:p>
              <a:p>
                <a:r>
                  <a:rPr lang="es-EC" sz="1400" dirty="0"/>
                  <a:t>L: longitud de la tubería (m)</a:t>
                </a:r>
                <a:endParaRPr lang="es-CO" sz="1400" dirty="0"/>
              </a:p>
              <a:p>
                <a:r>
                  <a:rPr lang="es-EC" sz="1400" dirty="0"/>
                  <a:t>D: diámetro interno de la tubería (m)</a:t>
                </a:r>
                <a:endParaRPr lang="es-CO" sz="1400" dirty="0"/>
              </a:p>
              <a:p>
                <a:r>
                  <a:rPr lang="es-EC" sz="1400" dirty="0"/>
                  <a:t>v: velocidad media (m/s)</a:t>
                </a:r>
                <a:endParaRPr lang="es-CO" sz="1400" dirty="0"/>
              </a:p>
              <a:p>
                <a:r>
                  <a:rPr lang="es-EC" sz="1400" dirty="0"/>
                  <a:t>g: aceleración de la gravedad (m/s</a:t>
                </a:r>
                <a:r>
                  <a:rPr lang="es-EC" sz="1400" baseline="30000" dirty="0"/>
                  <a:t>2</a:t>
                </a:r>
                <a:r>
                  <a:rPr lang="es-EC" sz="1400" dirty="0"/>
                  <a:t>)</a:t>
                </a:r>
                <a:endParaRPr lang="es-CO" sz="1400" dirty="0"/>
              </a:p>
              <a:p>
                <a:r>
                  <a:rPr lang="es-EC" sz="1400" dirty="0"/>
                  <a:t>Q: caudal (m</a:t>
                </a:r>
                <a:r>
                  <a:rPr lang="es-EC" sz="1400" baseline="30000" dirty="0"/>
                  <a:t>3</a:t>
                </a:r>
                <a:r>
                  <a:rPr lang="es-EC" sz="1400" dirty="0"/>
                  <a:t>/s)</a:t>
                </a:r>
                <a:endParaRPr lang="es-CO" sz="1400" dirty="0"/>
              </a:p>
            </p:txBody>
          </p:sp>
        </mc:Choice>
        <mc:Fallback xmlns="">
          <p:sp>
            <p:nvSpPr>
              <p:cNvPr id="2" name="1 Rectángulo"/>
              <p:cNvSpPr>
                <a:spLocks noRot="1" noChangeAspect="1" noMove="1" noResize="1" noEditPoints="1" noAdjustHandles="1" noChangeArrowheads="1" noChangeShapeType="1" noTextEdit="1"/>
              </p:cNvSpPr>
              <p:nvPr/>
            </p:nvSpPr>
            <p:spPr>
              <a:xfrm>
                <a:off x="364913" y="345011"/>
                <a:ext cx="8280920" cy="5382114"/>
              </a:xfrm>
              <a:prstGeom prst="rect">
                <a:avLst/>
              </a:prstGeom>
              <a:blipFill rotWithShape="1">
                <a:blip r:embed="rId2"/>
                <a:stretch>
                  <a:fillRect l="-221" r="-221" b="-340"/>
                </a:stretch>
              </a:blipFill>
            </p:spPr>
            <p:txBody>
              <a:bodyPr/>
              <a:lstStyle/>
              <a:p>
                <a:r>
                  <a:rPr lang="es-CO">
                    <a:noFill/>
                  </a:rPr>
                  <a:t> </a:t>
                </a:r>
              </a:p>
            </p:txBody>
          </p:sp>
        </mc:Fallback>
      </mc:AlternateContent>
    </p:spTree>
    <p:extLst>
      <p:ext uri="{BB962C8B-B14F-4D97-AF65-F5344CB8AC3E}">
        <p14:creationId xmlns:p14="http://schemas.microsoft.com/office/powerpoint/2010/main" val="21753249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Rectángulo"/>
              <p:cNvSpPr/>
              <p:nvPr/>
            </p:nvSpPr>
            <p:spPr>
              <a:xfrm>
                <a:off x="415574" y="620688"/>
                <a:ext cx="8424936" cy="2952988"/>
              </a:xfrm>
              <a:prstGeom prst="rect">
                <a:avLst/>
              </a:prstGeom>
            </p:spPr>
            <p:txBody>
              <a:bodyPr wrap="square">
                <a:spAutoFit/>
              </a:bodyPr>
              <a:lstStyle/>
              <a:p>
                <a:pPr algn="just">
                  <a:lnSpc>
                    <a:spcPct val="150000"/>
                  </a:lnSpc>
                </a:pPr>
                <a:r>
                  <a:rPr lang="es-EC" sz="1600" dirty="0"/>
                  <a:t>El coeficiente de fricción f es función del número de Reynolds (Re) y del coeficiente de rugosidad o rugosidad relativa de las paredes de la tubería (</a:t>
                </a:r>
                <a:r>
                  <a:rPr lang="es-EC" sz="1600" dirty="0" err="1"/>
                  <a:t>ε</a:t>
                </a:r>
                <a:r>
                  <a:rPr lang="es-EC" sz="1600" baseline="-25000" dirty="0" err="1"/>
                  <a:t>r</a:t>
                </a:r>
                <a:r>
                  <a:rPr lang="es-EC" sz="1600" dirty="0"/>
                  <a:t>)</a:t>
                </a:r>
                <a:endParaRPr lang="es-CO" sz="1600" dirty="0"/>
              </a:p>
              <a:p>
                <a:pPr algn="just">
                  <a:lnSpc>
                    <a:spcPct val="150000"/>
                  </a:lnSpc>
                </a:pPr>
                <a14:m>
                  <m:oMathPara xmlns:m="http://schemas.openxmlformats.org/officeDocument/2006/math">
                    <m:oMathParaPr>
                      <m:jc m:val="centerGroup"/>
                    </m:oMathParaPr>
                    <m:oMath xmlns:m="http://schemas.openxmlformats.org/officeDocument/2006/math">
                      <m:r>
                        <a:rPr lang="es-EC" sz="1600" i="1">
                          <a:latin typeface="Cambria Math"/>
                        </a:rPr>
                        <m:t>𝑓</m:t>
                      </m:r>
                      <m:r>
                        <a:rPr lang="es-EC" sz="1600" i="1">
                          <a:latin typeface="Cambria Math"/>
                        </a:rPr>
                        <m:t>=</m:t>
                      </m:r>
                      <m:r>
                        <a:rPr lang="es-EC" sz="1600" i="1">
                          <a:latin typeface="Cambria Math"/>
                        </a:rPr>
                        <m:t>𝑓</m:t>
                      </m:r>
                      <m:d>
                        <m:dPr>
                          <m:ctrlPr>
                            <a:rPr lang="es-CO" sz="1600" i="1">
                              <a:latin typeface="Cambria Math"/>
                            </a:rPr>
                          </m:ctrlPr>
                        </m:dPr>
                        <m:e>
                          <m:r>
                            <a:rPr lang="es-EC" sz="1600" i="1">
                              <a:latin typeface="Cambria Math"/>
                            </a:rPr>
                            <m:t>𝑅𝑒</m:t>
                          </m:r>
                          <m:r>
                            <a:rPr lang="es-EC" sz="1600" i="1">
                              <a:latin typeface="Cambria Math"/>
                            </a:rPr>
                            <m:t>,</m:t>
                          </m:r>
                          <m:sSub>
                            <m:sSubPr>
                              <m:ctrlPr>
                                <a:rPr lang="es-CO" sz="1600" i="1">
                                  <a:latin typeface="Cambria Math"/>
                                </a:rPr>
                              </m:ctrlPr>
                            </m:sSubPr>
                            <m:e>
                              <m:r>
                                <a:rPr lang="es-EC" sz="1600" i="1">
                                  <a:latin typeface="Cambria Math"/>
                                </a:rPr>
                                <m:t>𝜀</m:t>
                              </m:r>
                            </m:e>
                            <m:sub>
                              <m:r>
                                <a:rPr lang="es-EC" sz="1600" i="1">
                                  <a:latin typeface="Cambria Math"/>
                                </a:rPr>
                                <m:t>𝑟</m:t>
                              </m:r>
                            </m:sub>
                          </m:sSub>
                        </m:e>
                      </m:d>
                      <m:r>
                        <a:rPr lang="es-EC" sz="1600" i="1">
                          <a:latin typeface="Cambria Math"/>
                        </a:rPr>
                        <m:t>;  </m:t>
                      </m:r>
                      <m:r>
                        <a:rPr lang="es-EC" sz="1600" i="1">
                          <a:latin typeface="Cambria Math"/>
                        </a:rPr>
                        <m:t>𝑅𝑒</m:t>
                      </m:r>
                      <m:r>
                        <a:rPr lang="es-EC" sz="1600" i="1">
                          <a:latin typeface="Cambria Math"/>
                        </a:rPr>
                        <m:t>=</m:t>
                      </m:r>
                      <m:r>
                        <a:rPr lang="es-EC" sz="1600" i="1">
                          <a:latin typeface="Cambria Math"/>
                        </a:rPr>
                        <m:t>𝐷</m:t>
                      </m:r>
                      <m:r>
                        <a:rPr lang="es-EC" sz="1600" i="1">
                          <a:latin typeface="Cambria Math"/>
                        </a:rPr>
                        <m:t>.</m:t>
                      </m:r>
                      <m:r>
                        <a:rPr lang="es-EC" sz="1600" i="1">
                          <a:latin typeface="Cambria Math"/>
                        </a:rPr>
                        <m:t>𝑣</m:t>
                      </m:r>
                      <m:r>
                        <a:rPr lang="es-EC" sz="1600" i="1">
                          <a:latin typeface="Cambria Math"/>
                        </a:rPr>
                        <m:t>.</m:t>
                      </m:r>
                      <m:f>
                        <m:fPr>
                          <m:ctrlPr>
                            <a:rPr lang="es-CO" sz="1600" i="1">
                              <a:latin typeface="Cambria Math"/>
                            </a:rPr>
                          </m:ctrlPr>
                        </m:fPr>
                        <m:num>
                          <m:r>
                            <a:rPr lang="es-EC" sz="1600" i="1">
                              <a:latin typeface="Cambria Math"/>
                            </a:rPr>
                            <m:t>𝜌</m:t>
                          </m:r>
                        </m:num>
                        <m:den>
                          <m:r>
                            <a:rPr lang="es-EC" sz="1600" i="1">
                              <a:latin typeface="Cambria Math"/>
                            </a:rPr>
                            <m:t>𝜇</m:t>
                          </m:r>
                        </m:den>
                      </m:f>
                      <m:r>
                        <a:rPr lang="es-EC" sz="1600" i="1">
                          <a:latin typeface="Cambria Math"/>
                        </a:rPr>
                        <m:t>;   </m:t>
                      </m:r>
                      <m:sSub>
                        <m:sSubPr>
                          <m:ctrlPr>
                            <a:rPr lang="es-CO" sz="1600" i="1">
                              <a:latin typeface="Cambria Math"/>
                            </a:rPr>
                          </m:ctrlPr>
                        </m:sSubPr>
                        <m:e>
                          <m:r>
                            <a:rPr lang="es-EC" sz="1600" i="1">
                              <a:latin typeface="Cambria Math"/>
                            </a:rPr>
                            <m:t>𝜀</m:t>
                          </m:r>
                        </m:e>
                        <m:sub>
                          <m:r>
                            <a:rPr lang="es-EC" sz="1600" i="1">
                              <a:latin typeface="Cambria Math"/>
                            </a:rPr>
                            <m:t>𝑟</m:t>
                          </m:r>
                        </m:sub>
                      </m:sSub>
                      <m:r>
                        <a:rPr lang="es-EC" sz="1600" i="1">
                          <a:latin typeface="Cambria Math"/>
                        </a:rPr>
                        <m:t>=</m:t>
                      </m:r>
                      <m:r>
                        <a:rPr lang="es-EC" sz="1600" i="1">
                          <a:latin typeface="Cambria Math"/>
                        </a:rPr>
                        <m:t>𝜀</m:t>
                      </m:r>
                      <m:r>
                        <a:rPr lang="es-EC" sz="1600" i="1">
                          <a:latin typeface="Cambria Math"/>
                        </a:rPr>
                        <m:t>/</m:t>
                      </m:r>
                      <m:r>
                        <a:rPr lang="es-EC" sz="1600" i="1">
                          <a:latin typeface="Cambria Math"/>
                        </a:rPr>
                        <m:t>𝐷</m:t>
                      </m:r>
                    </m:oMath>
                  </m:oMathPara>
                </a14:m>
                <a:endParaRPr lang="es-CO" sz="1600" dirty="0"/>
              </a:p>
              <a:p>
                <a:pPr algn="just">
                  <a:lnSpc>
                    <a:spcPct val="150000"/>
                  </a:lnSpc>
                </a:pPr>
                <a:r>
                  <a:rPr lang="es-EC" sz="1600" dirty="0"/>
                  <a:t>De cálculos anteriores se obtuvo que el número de Reynolds es </a:t>
                </a:r>
                <a:endParaRPr lang="es-CO" sz="1600" dirty="0"/>
              </a:p>
              <a:p>
                <a:pPr algn="just">
                  <a:lnSpc>
                    <a:spcPct val="150000"/>
                  </a:lnSpc>
                </a:pPr>
                <a14:m>
                  <m:oMathPara xmlns:m="http://schemas.openxmlformats.org/officeDocument/2006/math">
                    <m:oMathParaPr>
                      <m:jc m:val="centerGroup"/>
                    </m:oMathParaPr>
                    <m:oMath xmlns:m="http://schemas.openxmlformats.org/officeDocument/2006/math">
                      <m:r>
                        <a:rPr lang="es-EC" sz="1600" i="1">
                          <a:latin typeface="Cambria Math"/>
                        </a:rPr>
                        <m:t>𝑅𝑒</m:t>
                      </m:r>
                      <m:r>
                        <a:rPr lang="es-EC" sz="1600" i="1">
                          <a:latin typeface="Cambria Math"/>
                        </a:rPr>
                        <m:t>=14 946,74</m:t>
                      </m:r>
                    </m:oMath>
                  </m:oMathPara>
                </a14:m>
                <a:endParaRPr lang="es-CO" sz="1600" dirty="0"/>
              </a:p>
              <a:p>
                <a:pPr algn="just">
                  <a:lnSpc>
                    <a:spcPct val="150000"/>
                  </a:lnSpc>
                </a:pPr>
                <a:r>
                  <a:rPr lang="es-EC" sz="1600" dirty="0"/>
                  <a:t>En la siguiente tabla se muestran algunos valores de rugosidad absoluta para distintos materiales:</a:t>
                </a:r>
                <a:endParaRPr lang="es-CO" sz="1600" dirty="0"/>
              </a:p>
            </p:txBody>
          </p:sp>
        </mc:Choice>
        <mc:Fallback xmlns="">
          <p:sp>
            <p:nvSpPr>
              <p:cNvPr id="2" name="1 Rectángulo"/>
              <p:cNvSpPr>
                <a:spLocks noRot="1" noChangeAspect="1" noMove="1" noResize="1" noEditPoints="1" noAdjustHandles="1" noChangeArrowheads="1" noChangeShapeType="1" noTextEdit="1"/>
              </p:cNvSpPr>
              <p:nvPr/>
            </p:nvSpPr>
            <p:spPr>
              <a:xfrm>
                <a:off x="415574" y="620688"/>
                <a:ext cx="8424936" cy="2952988"/>
              </a:xfrm>
              <a:prstGeom prst="rect">
                <a:avLst/>
              </a:prstGeom>
              <a:blipFill rotWithShape="1">
                <a:blip r:embed="rId2"/>
                <a:stretch>
                  <a:fillRect l="-362" r="-434" b="-1860"/>
                </a:stretch>
              </a:blipFill>
            </p:spPr>
            <p:txBody>
              <a:bodyPr/>
              <a:lstStyle/>
              <a:p>
                <a:r>
                  <a:rPr lang="es-CO">
                    <a:noFill/>
                  </a:rPr>
                  <a:t> </a:t>
                </a:r>
              </a:p>
            </p:txBody>
          </p:sp>
        </mc:Fallback>
      </mc:AlternateContent>
      <p:graphicFrame>
        <p:nvGraphicFramePr>
          <p:cNvPr id="3" name="2 Tabla"/>
          <p:cNvGraphicFramePr>
            <a:graphicFrameLocks noGrp="1"/>
          </p:cNvGraphicFramePr>
          <p:nvPr>
            <p:extLst>
              <p:ext uri="{D42A27DB-BD31-4B8C-83A1-F6EECF244321}">
                <p14:modId xmlns:p14="http://schemas.microsoft.com/office/powerpoint/2010/main" val="2302959163"/>
              </p:ext>
            </p:extLst>
          </p:nvPr>
        </p:nvGraphicFramePr>
        <p:xfrm>
          <a:off x="630662" y="3717032"/>
          <a:ext cx="8209848" cy="2194560"/>
        </p:xfrm>
        <a:graphic>
          <a:graphicData uri="http://schemas.openxmlformats.org/drawingml/2006/table">
            <a:tbl>
              <a:tblPr firstRow="1" firstCol="1" bandRow="1">
                <a:tableStyleId>{5940675A-B579-460E-94D1-54222C63F5DA}</a:tableStyleId>
              </a:tblPr>
              <a:tblGrid>
                <a:gridCol w="2952432"/>
                <a:gridCol w="1149180"/>
                <a:gridCol w="2790156"/>
                <a:gridCol w="1318080"/>
              </a:tblGrid>
              <a:tr h="0">
                <a:tc>
                  <a:txBody>
                    <a:bodyPr/>
                    <a:lstStyle/>
                    <a:p>
                      <a:pPr algn="ctr">
                        <a:lnSpc>
                          <a:spcPct val="150000"/>
                        </a:lnSpc>
                        <a:spcAft>
                          <a:spcPts val="0"/>
                        </a:spcAft>
                      </a:pPr>
                      <a:r>
                        <a:rPr lang="es-EC" sz="1200">
                          <a:effectLst/>
                        </a:rPr>
                        <a:t>Material</a:t>
                      </a:r>
                      <a:endParaRPr lang="es-CO"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effectLst/>
                        </a:rPr>
                        <a:t>ε (mm)</a:t>
                      </a:r>
                      <a:endParaRPr lang="es-CO"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effectLst/>
                        </a:rPr>
                        <a:t>Material</a:t>
                      </a:r>
                      <a:endParaRPr lang="es-CO"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effectLst/>
                        </a:rPr>
                        <a:t>ε (mm)</a:t>
                      </a:r>
                      <a:endParaRPr lang="es-CO" sz="1200">
                        <a:effectLst/>
                        <a:latin typeface="Times New Roman"/>
                        <a:ea typeface="Times New Roman"/>
                        <a:cs typeface="Times New Roman"/>
                      </a:endParaRPr>
                    </a:p>
                  </a:txBody>
                  <a:tcPr marL="68580" marR="68580" marT="0" marB="0"/>
                </a:tc>
              </a:tr>
              <a:tr h="0">
                <a:tc>
                  <a:txBody>
                    <a:bodyPr/>
                    <a:lstStyle/>
                    <a:p>
                      <a:pPr algn="ctr">
                        <a:lnSpc>
                          <a:spcPct val="150000"/>
                        </a:lnSpc>
                        <a:spcAft>
                          <a:spcPts val="0"/>
                        </a:spcAft>
                      </a:pPr>
                      <a:r>
                        <a:rPr lang="es-EC" sz="1200">
                          <a:effectLst/>
                        </a:rPr>
                        <a:t>Plástico (PE, PVC)</a:t>
                      </a:r>
                      <a:endParaRPr lang="es-CO"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effectLst/>
                        </a:rPr>
                        <a:t>0,0015</a:t>
                      </a:r>
                      <a:endParaRPr lang="es-CO"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effectLst/>
                        </a:rPr>
                        <a:t>Fundición asfaltada</a:t>
                      </a:r>
                      <a:endParaRPr lang="es-CO"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effectLst/>
                        </a:rPr>
                        <a:t>0,06-0,18</a:t>
                      </a:r>
                      <a:endParaRPr lang="es-CO" sz="1200">
                        <a:effectLst/>
                        <a:latin typeface="Times New Roman"/>
                        <a:ea typeface="Times New Roman"/>
                        <a:cs typeface="Times New Roman"/>
                      </a:endParaRPr>
                    </a:p>
                  </a:txBody>
                  <a:tcPr marL="68580" marR="68580" marT="0" marB="0"/>
                </a:tc>
              </a:tr>
              <a:tr h="0">
                <a:tc>
                  <a:txBody>
                    <a:bodyPr/>
                    <a:lstStyle/>
                    <a:p>
                      <a:pPr algn="ctr">
                        <a:lnSpc>
                          <a:spcPct val="150000"/>
                        </a:lnSpc>
                        <a:spcAft>
                          <a:spcPts val="0"/>
                        </a:spcAft>
                      </a:pPr>
                      <a:r>
                        <a:rPr lang="es-EC" sz="1200">
                          <a:effectLst/>
                        </a:rPr>
                        <a:t>Poliéster reforzado con fibra de vidrio</a:t>
                      </a:r>
                      <a:endParaRPr lang="es-CO"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effectLst/>
                        </a:rPr>
                        <a:t>0,01</a:t>
                      </a:r>
                      <a:endParaRPr lang="es-CO"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effectLst/>
                        </a:rPr>
                        <a:t>Fundición</a:t>
                      </a:r>
                      <a:endParaRPr lang="es-CO"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effectLst/>
                        </a:rPr>
                        <a:t>0,12-0,60</a:t>
                      </a:r>
                      <a:endParaRPr lang="es-CO" sz="1200">
                        <a:effectLst/>
                        <a:latin typeface="Times New Roman"/>
                        <a:ea typeface="Times New Roman"/>
                        <a:cs typeface="Times New Roman"/>
                      </a:endParaRPr>
                    </a:p>
                  </a:txBody>
                  <a:tcPr marL="68580" marR="68580" marT="0" marB="0"/>
                </a:tc>
              </a:tr>
              <a:tr h="0">
                <a:tc>
                  <a:txBody>
                    <a:bodyPr/>
                    <a:lstStyle/>
                    <a:p>
                      <a:pPr algn="ctr">
                        <a:lnSpc>
                          <a:spcPct val="150000"/>
                        </a:lnSpc>
                        <a:spcAft>
                          <a:spcPts val="0"/>
                        </a:spcAft>
                      </a:pPr>
                      <a:r>
                        <a:rPr lang="es-EC" sz="1200">
                          <a:effectLst/>
                        </a:rPr>
                        <a:t>Tubos estirados de acero</a:t>
                      </a:r>
                      <a:endParaRPr lang="es-CO"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effectLst/>
                        </a:rPr>
                        <a:t>0,0024</a:t>
                      </a:r>
                      <a:endParaRPr lang="es-CO"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effectLst/>
                        </a:rPr>
                        <a:t>Acero comercial y soldado</a:t>
                      </a:r>
                      <a:endParaRPr lang="es-CO"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effectLst/>
                        </a:rPr>
                        <a:t>0,03-0,09</a:t>
                      </a:r>
                      <a:endParaRPr lang="es-CO" sz="1200">
                        <a:effectLst/>
                        <a:latin typeface="Times New Roman"/>
                        <a:ea typeface="Times New Roman"/>
                        <a:cs typeface="Times New Roman"/>
                      </a:endParaRPr>
                    </a:p>
                  </a:txBody>
                  <a:tcPr marL="68580" marR="68580" marT="0" marB="0"/>
                </a:tc>
              </a:tr>
              <a:tr h="0">
                <a:tc>
                  <a:txBody>
                    <a:bodyPr/>
                    <a:lstStyle/>
                    <a:p>
                      <a:pPr algn="ctr">
                        <a:lnSpc>
                          <a:spcPct val="150000"/>
                        </a:lnSpc>
                        <a:spcAft>
                          <a:spcPts val="0"/>
                        </a:spcAft>
                      </a:pPr>
                      <a:r>
                        <a:rPr lang="es-EC" sz="1200">
                          <a:effectLst/>
                        </a:rPr>
                        <a:t>Tubos de latón o cobre</a:t>
                      </a:r>
                      <a:endParaRPr lang="es-CO"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effectLst/>
                        </a:rPr>
                        <a:t>0,0015</a:t>
                      </a:r>
                      <a:endParaRPr lang="es-CO"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effectLst/>
                        </a:rPr>
                        <a:t>Hierro forjado</a:t>
                      </a:r>
                      <a:endParaRPr lang="es-CO"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effectLst/>
                        </a:rPr>
                        <a:t>0,03-0,09</a:t>
                      </a:r>
                      <a:endParaRPr lang="es-CO" sz="1200">
                        <a:effectLst/>
                        <a:latin typeface="Times New Roman"/>
                        <a:ea typeface="Times New Roman"/>
                        <a:cs typeface="Times New Roman"/>
                      </a:endParaRPr>
                    </a:p>
                  </a:txBody>
                  <a:tcPr marL="68580" marR="68580" marT="0" marB="0"/>
                </a:tc>
              </a:tr>
              <a:tr h="0">
                <a:tc>
                  <a:txBody>
                    <a:bodyPr/>
                    <a:lstStyle/>
                    <a:p>
                      <a:pPr algn="ctr">
                        <a:lnSpc>
                          <a:spcPct val="150000"/>
                        </a:lnSpc>
                        <a:spcAft>
                          <a:spcPts val="0"/>
                        </a:spcAft>
                      </a:pPr>
                      <a:r>
                        <a:rPr lang="es-EC" sz="1200">
                          <a:effectLst/>
                        </a:rPr>
                        <a:t>Fundición revestida de cemento</a:t>
                      </a:r>
                      <a:endParaRPr lang="es-CO"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effectLst/>
                        </a:rPr>
                        <a:t>0,0024</a:t>
                      </a:r>
                      <a:endParaRPr lang="es-CO"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effectLst/>
                        </a:rPr>
                        <a:t>Hierro galvanizado</a:t>
                      </a:r>
                      <a:endParaRPr lang="es-CO"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effectLst/>
                        </a:rPr>
                        <a:t>0,06-0,24</a:t>
                      </a:r>
                      <a:endParaRPr lang="es-CO" sz="1200">
                        <a:effectLst/>
                        <a:latin typeface="Times New Roman"/>
                        <a:ea typeface="Times New Roman"/>
                        <a:cs typeface="Times New Roman"/>
                      </a:endParaRPr>
                    </a:p>
                  </a:txBody>
                  <a:tcPr marL="68580" marR="68580" marT="0" marB="0"/>
                </a:tc>
              </a:tr>
              <a:tr h="0">
                <a:tc>
                  <a:txBody>
                    <a:bodyPr/>
                    <a:lstStyle/>
                    <a:p>
                      <a:pPr algn="ctr">
                        <a:lnSpc>
                          <a:spcPct val="150000"/>
                        </a:lnSpc>
                        <a:spcAft>
                          <a:spcPts val="0"/>
                        </a:spcAft>
                      </a:pPr>
                      <a:r>
                        <a:rPr lang="es-EC" sz="1200">
                          <a:effectLst/>
                        </a:rPr>
                        <a:t>Fundición con revestimiento bituminoso</a:t>
                      </a:r>
                      <a:endParaRPr lang="es-CO"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effectLst/>
                        </a:rPr>
                        <a:t>0,0024</a:t>
                      </a:r>
                      <a:endParaRPr lang="es-CO"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effectLst/>
                        </a:rPr>
                        <a:t>Madera</a:t>
                      </a:r>
                      <a:endParaRPr lang="es-CO"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effectLst/>
                        </a:rPr>
                        <a:t>0,18-0,90</a:t>
                      </a:r>
                      <a:endParaRPr lang="es-CO" sz="1200">
                        <a:effectLst/>
                        <a:latin typeface="Times New Roman"/>
                        <a:ea typeface="Times New Roman"/>
                        <a:cs typeface="Times New Roman"/>
                      </a:endParaRPr>
                    </a:p>
                  </a:txBody>
                  <a:tcPr marL="68580" marR="68580" marT="0" marB="0"/>
                </a:tc>
              </a:tr>
              <a:tr h="0">
                <a:tc>
                  <a:txBody>
                    <a:bodyPr/>
                    <a:lstStyle/>
                    <a:p>
                      <a:pPr algn="ctr">
                        <a:lnSpc>
                          <a:spcPct val="150000"/>
                        </a:lnSpc>
                        <a:spcAft>
                          <a:spcPts val="0"/>
                        </a:spcAft>
                      </a:pPr>
                      <a:r>
                        <a:rPr lang="es-EC" sz="1200">
                          <a:effectLst/>
                        </a:rPr>
                        <a:t>Fundición centrifugada</a:t>
                      </a:r>
                      <a:endParaRPr lang="es-CO"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effectLst/>
                        </a:rPr>
                        <a:t>0,003</a:t>
                      </a:r>
                      <a:endParaRPr lang="es-CO"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a:effectLst/>
                        </a:rPr>
                        <a:t>Hormigón</a:t>
                      </a:r>
                      <a:endParaRPr lang="es-CO" sz="1200">
                        <a:effectLst/>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C" sz="1200" dirty="0">
                          <a:effectLst/>
                        </a:rPr>
                        <a:t>0,3-3,0</a:t>
                      </a:r>
                      <a:endParaRPr lang="es-CO" sz="12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6878185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Rectángulo"/>
              <p:cNvSpPr/>
              <p:nvPr/>
            </p:nvSpPr>
            <p:spPr>
              <a:xfrm>
                <a:off x="251520" y="260648"/>
                <a:ext cx="8784976" cy="2713563"/>
              </a:xfrm>
              <a:prstGeom prst="rect">
                <a:avLst/>
              </a:prstGeom>
            </p:spPr>
            <p:txBody>
              <a:bodyPr wrap="square">
                <a:spAutoFit/>
              </a:bodyPr>
              <a:lstStyle/>
              <a:p>
                <a:pPr algn="just">
                  <a:lnSpc>
                    <a:spcPct val="150000"/>
                  </a:lnSpc>
                </a:pPr>
                <a:r>
                  <a:rPr lang="es-EC" sz="1600" dirty="0"/>
                  <a:t>La tubería es de PE por lo que se utiliza una rugosidad absoluta de 0,0015 mm, y el diámetro interior es de 16,1mm.</a:t>
                </a:r>
                <a:endParaRPr lang="es-CO" sz="1600" dirty="0" smtClean="0"/>
              </a:p>
              <a:p>
                <a:pPr algn="just">
                  <a:lnSpc>
                    <a:spcPct val="150000"/>
                  </a:lnSpc>
                </a:pPr>
                <a14:m>
                  <m:oMathPara xmlns:m="http://schemas.openxmlformats.org/officeDocument/2006/math">
                    <m:oMathParaPr>
                      <m:jc m:val="centerGroup"/>
                    </m:oMathParaPr>
                    <m:oMath xmlns:m="http://schemas.openxmlformats.org/officeDocument/2006/math">
                      <m:sSub>
                        <m:sSubPr>
                          <m:ctrlPr>
                            <a:rPr lang="es-CO" sz="1600" i="1">
                              <a:latin typeface="Cambria Math"/>
                            </a:rPr>
                          </m:ctrlPr>
                        </m:sSubPr>
                        <m:e>
                          <m:r>
                            <a:rPr lang="es-EC" sz="1600" i="1">
                              <a:latin typeface="Cambria Math"/>
                            </a:rPr>
                            <m:t>𝜀</m:t>
                          </m:r>
                        </m:e>
                        <m:sub>
                          <m:r>
                            <a:rPr lang="es-EC" sz="1600" i="1">
                              <a:latin typeface="Cambria Math"/>
                            </a:rPr>
                            <m:t>𝑟</m:t>
                          </m:r>
                        </m:sub>
                      </m:sSub>
                      <m:r>
                        <a:rPr lang="es-EC" sz="1600" i="1">
                          <a:latin typeface="Cambria Math"/>
                        </a:rPr>
                        <m:t>=</m:t>
                      </m:r>
                      <m:f>
                        <m:fPr>
                          <m:ctrlPr>
                            <a:rPr lang="es-CO" sz="1600" i="1">
                              <a:latin typeface="Cambria Math"/>
                            </a:rPr>
                          </m:ctrlPr>
                        </m:fPr>
                        <m:num>
                          <m:r>
                            <a:rPr lang="es-EC" sz="1600" i="1">
                              <a:latin typeface="Cambria Math"/>
                            </a:rPr>
                            <m:t>0,0015 </m:t>
                          </m:r>
                          <m:r>
                            <a:rPr lang="es-EC" sz="1600" i="1">
                              <a:latin typeface="Cambria Math"/>
                            </a:rPr>
                            <m:t>𝑚𝑚</m:t>
                          </m:r>
                        </m:num>
                        <m:den>
                          <m:r>
                            <a:rPr lang="es-EC" sz="1600" i="1">
                              <a:latin typeface="Cambria Math"/>
                            </a:rPr>
                            <m:t>16,1 </m:t>
                          </m:r>
                          <m:r>
                            <a:rPr lang="es-EC" sz="1600" i="1">
                              <a:latin typeface="Cambria Math"/>
                            </a:rPr>
                            <m:t>𝑚𝑚</m:t>
                          </m:r>
                        </m:den>
                      </m:f>
                    </m:oMath>
                  </m:oMathPara>
                </a14:m>
                <a:endParaRPr lang="es-CO" sz="1600" dirty="0"/>
              </a:p>
              <a:p>
                <a:pPr algn="just">
                  <a:lnSpc>
                    <a:spcPct val="150000"/>
                  </a:lnSpc>
                </a:pPr>
                <a:r>
                  <a:rPr lang="es-EC" sz="1600" dirty="0"/>
                  <a:t> </a:t>
                </a:r>
                <a:endParaRPr lang="es-CO" sz="1600" dirty="0"/>
              </a:p>
              <a:p>
                <a:pPr algn="just">
                  <a:lnSpc>
                    <a:spcPct val="150000"/>
                  </a:lnSpc>
                </a:pPr>
                <a14:m>
                  <m:oMathPara xmlns:m="http://schemas.openxmlformats.org/officeDocument/2006/math">
                    <m:oMathParaPr>
                      <m:jc m:val="centerGroup"/>
                    </m:oMathParaPr>
                    <m:oMath xmlns:m="http://schemas.openxmlformats.org/officeDocument/2006/math">
                      <m:sSub>
                        <m:sSubPr>
                          <m:ctrlPr>
                            <a:rPr lang="es-CO" sz="1600" i="1">
                              <a:latin typeface="Cambria Math"/>
                            </a:rPr>
                          </m:ctrlPr>
                        </m:sSubPr>
                        <m:e>
                          <m:r>
                            <a:rPr lang="es-EC" sz="1600" i="1">
                              <a:latin typeface="Cambria Math"/>
                            </a:rPr>
                            <m:t>𝜀</m:t>
                          </m:r>
                        </m:e>
                        <m:sub>
                          <m:r>
                            <a:rPr lang="es-EC" sz="1600" i="1">
                              <a:latin typeface="Cambria Math"/>
                            </a:rPr>
                            <m:t>𝑟</m:t>
                          </m:r>
                        </m:sub>
                      </m:sSub>
                      <m:r>
                        <a:rPr lang="es-EC" sz="1600" i="1">
                          <a:latin typeface="Cambria Math"/>
                        </a:rPr>
                        <m:t>=93,1677</m:t>
                      </m:r>
                      <m:r>
                        <a:rPr lang="es-EC" sz="1600" i="1">
                          <a:latin typeface="Cambria Math"/>
                        </a:rPr>
                        <m:t>𝑥</m:t>
                      </m:r>
                      <m:sSup>
                        <m:sSupPr>
                          <m:ctrlPr>
                            <a:rPr lang="es-CO" sz="1600" i="1">
                              <a:latin typeface="Cambria Math"/>
                            </a:rPr>
                          </m:ctrlPr>
                        </m:sSupPr>
                        <m:e>
                          <m:r>
                            <a:rPr lang="es-EC" sz="1600" i="1">
                              <a:latin typeface="Cambria Math"/>
                            </a:rPr>
                            <m:t>10</m:t>
                          </m:r>
                        </m:e>
                        <m:sup>
                          <m:r>
                            <a:rPr lang="es-EC" sz="1600" i="1">
                              <a:latin typeface="Cambria Math"/>
                            </a:rPr>
                            <m:t>−6</m:t>
                          </m:r>
                        </m:sup>
                      </m:sSup>
                    </m:oMath>
                  </m:oMathPara>
                </a14:m>
                <a:endParaRPr lang="es-CO" sz="1600" dirty="0"/>
              </a:p>
              <a:p>
                <a:pPr algn="just">
                  <a:lnSpc>
                    <a:spcPct val="150000"/>
                  </a:lnSpc>
                </a:pPr>
                <a:r>
                  <a:rPr lang="es-EC" sz="1600" dirty="0"/>
                  <a:t> </a:t>
                </a:r>
                <a:endParaRPr lang="es-CO" sz="1600" dirty="0"/>
              </a:p>
            </p:txBody>
          </p:sp>
        </mc:Choice>
        <mc:Fallback xmlns="">
          <p:sp>
            <p:nvSpPr>
              <p:cNvPr id="2" name="1 Rectángulo"/>
              <p:cNvSpPr>
                <a:spLocks noRot="1" noChangeAspect="1" noMove="1" noResize="1" noEditPoints="1" noAdjustHandles="1" noChangeArrowheads="1" noChangeShapeType="1" noTextEdit="1"/>
              </p:cNvSpPr>
              <p:nvPr/>
            </p:nvSpPr>
            <p:spPr>
              <a:xfrm>
                <a:off x="251520" y="260648"/>
                <a:ext cx="8784976" cy="2713563"/>
              </a:xfrm>
              <a:prstGeom prst="rect">
                <a:avLst/>
              </a:prstGeom>
              <a:blipFill rotWithShape="1">
                <a:blip r:embed="rId2"/>
                <a:stretch>
                  <a:fillRect l="-347" r="-416"/>
                </a:stretch>
              </a:blipFill>
            </p:spPr>
            <p:txBody>
              <a:bodyPr/>
              <a:lstStyle/>
              <a:p>
                <a:r>
                  <a:rPr lang="es-CO">
                    <a:noFill/>
                  </a:rPr>
                  <a:t> </a:t>
                </a:r>
              </a:p>
            </p:txBody>
          </p:sp>
        </mc:Fallback>
      </mc:AlternateContent>
      <p:sp>
        <p:nvSpPr>
          <p:cNvPr id="3" name="2 Rectángulo"/>
          <p:cNvSpPr/>
          <p:nvPr/>
        </p:nvSpPr>
        <p:spPr>
          <a:xfrm>
            <a:off x="269892" y="2276872"/>
            <a:ext cx="3231441" cy="3786165"/>
          </a:xfrm>
          <a:prstGeom prst="rect">
            <a:avLst/>
          </a:prstGeom>
        </p:spPr>
        <p:txBody>
          <a:bodyPr wrap="square">
            <a:spAutoFit/>
          </a:bodyPr>
          <a:lstStyle/>
          <a:p>
            <a:pPr algn="just">
              <a:lnSpc>
                <a:spcPct val="150000"/>
              </a:lnSpc>
            </a:pPr>
            <a:r>
              <a:rPr lang="es-EC" dirty="0"/>
              <a:t> </a:t>
            </a:r>
            <a:r>
              <a:rPr lang="es-EC" sz="1600" dirty="0"/>
              <a:t>Para el cálculo de f se utiliza el diagrama de </a:t>
            </a:r>
            <a:r>
              <a:rPr lang="es-EC" sz="1600" dirty="0" err="1"/>
              <a:t>Moody</a:t>
            </a:r>
            <a:r>
              <a:rPr lang="es-EC" sz="1600" dirty="0"/>
              <a:t>. </a:t>
            </a:r>
            <a:r>
              <a:rPr lang="es-EC" sz="1600" dirty="0" err="1"/>
              <a:t>Moody</a:t>
            </a:r>
            <a:r>
              <a:rPr lang="es-EC" sz="1600" dirty="0"/>
              <a:t> consiguió representar la expresión de </a:t>
            </a:r>
            <a:r>
              <a:rPr lang="es-EC" sz="1600" dirty="0" err="1"/>
              <a:t>Colebrook</a:t>
            </a:r>
            <a:r>
              <a:rPr lang="es-EC" sz="1600" dirty="0"/>
              <a:t>-White en un ábaco de fácil manejo para calcular “f” en función del número de Reynolds (Re) y actuando la rugosidad relativa (</a:t>
            </a:r>
            <a:r>
              <a:rPr lang="de-DE" sz="1600" dirty="0"/>
              <a:t>ε</a:t>
            </a:r>
            <a:r>
              <a:rPr lang="de-DE" sz="1600" baseline="-25000" dirty="0"/>
              <a:t>r</a:t>
            </a:r>
            <a:r>
              <a:rPr lang="es-EC" sz="1600" dirty="0"/>
              <a:t>) como parámetro diferenciador de las curvas.</a:t>
            </a:r>
            <a:endParaRPr lang="es-CO" sz="1600" dirty="0"/>
          </a:p>
        </p:txBody>
      </p:sp>
      <p:pic>
        <p:nvPicPr>
          <p:cNvPr id="296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116" t="38492" r="30548" b="19886"/>
          <a:stretch/>
        </p:blipFill>
        <p:spPr bwMode="auto">
          <a:xfrm>
            <a:off x="3995936" y="2647602"/>
            <a:ext cx="4727732" cy="3044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80199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Rectángulo"/>
              <p:cNvSpPr/>
              <p:nvPr/>
            </p:nvSpPr>
            <p:spPr>
              <a:xfrm>
                <a:off x="251520" y="188640"/>
                <a:ext cx="8568952" cy="5914311"/>
              </a:xfrm>
              <a:prstGeom prst="rect">
                <a:avLst/>
              </a:prstGeom>
            </p:spPr>
            <p:txBody>
              <a:bodyPr wrap="square">
                <a:spAutoFit/>
              </a:bodyPr>
              <a:lstStyle/>
              <a:p>
                <a:pPr algn="just">
                  <a:lnSpc>
                    <a:spcPct val="150000"/>
                  </a:lnSpc>
                </a:pPr>
                <a:r>
                  <a:rPr lang="de-DE" sz="1600" dirty="0"/>
                  <a:t> </a:t>
                </a:r>
                <a:r>
                  <a:rPr lang="de-DE" sz="1600" dirty="0" smtClean="0"/>
                  <a:t>     </a:t>
                </a:r>
                <a:r>
                  <a:rPr lang="de-DE" sz="1600" dirty="0"/>
                  <a:t>El factor de fricción resultante del diagrama de Moody es f = 0,028, sustituyendo los valores correspondientes en la fórmula de Darcy obtenemos:</a:t>
                </a:r>
                <a:endParaRPr lang="es-CO" sz="1600" dirty="0"/>
              </a:p>
              <a:p>
                <a:pPr algn="just">
                  <a:lnSpc>
                    <a:spcPct val="150000"/>
                  </a:lnSpc>
                </a:pPr>
                <a14:m>
                  <m:oMathPara xmlns:m="http://schemas.openxmlformats.org/officeDocument/2006/math">
                    <m:oMathParaPr>
                      <m:jc m:val="centerGroup"/>
                    </m:oMathParaPr>
                    <m:oMath xmlns:m="http://schemas.openxmlformats.org/officeDocument/2006/math">
                      <m:r>
                        <a:rPr lang="es-EC" sz="1600" i="1">
                          <a:latin typeface="Cambria Math"/>
                        </a:rPr>
                        <m:t>h</m:t>
                      </m:r>
                      <m:r>
                        <a:rPr lang="es-EC" sz="1600" i="1">
                          <a:latin typeface="Cambria Math"/>
                        </a:rPr>
                        <m:t>=</m:t>
                      </m:r>
                      <m:r>
                        <a:rPr lang="es-EC" sz="1600" i="1">
                          <a:latin typeface="Cambria Math"/>
                        </a:rPr>
                        <m:t>𝑓</m:t>
                      </m:r>
                      <m:r>
                        <a:rPr lang="es-EC" sz="1600" i="1">
                          <a:latin typeface="Cambria Math"/>
                        </a:rPr>
                        <m:t>.</m:t>
                      </m:r>
                      <m:d>
                        <m:dPr>
                          <m:ctrlPr>
                            <a:rPr lang="es-CO" sz="1600" i="1">
                              <a:latin typeface="Cambria Math"/>
                            </a:rPr>
                          </m:ctrlPr>
                        </m:dPr>
                        <m:e>
                          <m:f>
                            <m:fPr>
                              <m:ctrlPr>
                                <a:rPr lang="es-CO" sz="1600" i="1">
                                  <a:latin typeface="Cambria Math"/>
                                </a:rPr>
                              </m:ctrlPr>
                            </m:fPr>
                            <m:num>
                              <m:r>
                                <a:rPr lang="es-EC" sz="1600" i="1">
                                  <a:latin typeface="Cambria Math"/>
                                </a:rPr>
                                <m:t>𝐿</m:t>
                              </m:r>
                            </m:num>
                            <m:den>
                              <m:r>
                                <a:rPr lang="es-EC" sz="1600" i="1">
                                  <a:latin typeface="Cambria Math"/>
                                </a:rPr>
                                <m:t>𝐷</m:t>
                              </m:r>
                            </m:den>
                          </m:f>
                        </m:e>
                      </m:d>
                      <m:r>
                        <a:rPr lang="es-EC" sz="1600" i="1">
                          <a:latin typeface="Cambria Math"/>
                        </a:rPr>
                        <m:t>.</m:t>
                      </m:r>
                      <m:d>
                        <m:dPr>
                          <m:ctrlPr>
                            <a:rPr lang="es-CO" sz="1600" i="1">
                              <a:latin typeface="Cambria Math"/>
                            </a:rPr>
                          </m:ctrlPr>
                        </m:dPr>
                        <m:e>
                          <m:f>
                            <m:fPr>
                              <m:ctrlPr>
                                <a:rPr lang="es-CO" sz="1600" i="1">
                                  <a:latin typeface="Cambria Math"/>
                                </a:rPr>
                              </m:ctrlPr>
                            </m:fPr>
                            <m:num>
                              <m:sSup>
                                <m:sSupPr>
                                  <m:ctrlPr>
                                    <a:rPr lang="es-CO" sz="1600" i="1">
                                      <a:latin typeface="Cambria Math"/>
                                    </a:rPr>
                                  </m:ctrlPr>
                                </m:sSupPr>
                                <m:e>
                                  <m:r>
                                    <a:rPr lang="es-EC" sz="1600" i="1">
                                      <a:latin typeface="Cambria Math"/>
                                    </a:rPr>
                                    <m:t>𝑣</m:t>
                                  </m:r>
                                </m:e>
                                <m:sup>
                                  <m:r>
                                    <a:rPr lang="es-EC" sz="1600" i="1">
                                      <a:latin typeface="Cambria Math"/>
                                    </a:rPr>
                                    <m:t>2</m:t>
                                  </m:r>
                                </m:sup>
                              </m:sSup>
                            </m:num>
                            <m:den>
                              <m:r>
                                <a:rPr lang="es-EC" sz="1600" i="1">
                                  <a:latin typeface="Cambria Math"/>
                                </a:rPr>
                                <m:t>2</m:t>
                              </m:r>
                              <m:r>
                                <a:rPr lang="es-EC" sz="1600" i="1">
                                  <a:latin typeface="Cambria Math"/>
                                </a:rPr>
                                <m:t>𝑔</m:t>
                              </m:r>
                            </m:den>
                          </m:f>
                        </m:e>
                      </m:d>
                    </m:oMath>
                  </m:oMathPara>
                </a14:m>
                <a:endParaRPr lang="es-CO" sz="1600" dirty="0"/>
              </a:p>
              <a:p>
                <a:pPr algn="just">
                  <a:lnSpc>
                    <a:spcPct val="150000"/>
                  </a:lnSpc>
                </a:pPr>
                <a:r>
                  <a:rPr lang="es-EC" sz="1600" dirty="0"/>
                  <a:t>     Para el tramo de tubería que va del tanque B al tanque A:</a:t>
                </a:r>
                <a:endParaRPr lang="es-CO" sz="1600" dirty="0"/>
              </a:p>
              <a:p>
                <a:pPr algn="just">
                  <a:lnSpc>
                    <a:spcPct val="150000"/>
                  </a:lnSpc>
                </a:pPr>
                <a14:m>
                  <m:oMathPara xmlns:m="http://schemas.openxmlformats.org/officeDocument/2006/math">
                    <m:oMathParaPr>
                      <m:jc m:val="centerGroup"/>
                    </m:oMathParaPr>
                    <m:oMath xmlns:m="http://schemas.openxmlformats.org/officeDocument/2006/math">
                      <m:r>
                        <a:rPr lang="es-EC" sz="1600" i="1">
                          <a:latin typeface="Cambria Math"/>
                        </a:rPr>
                        <m:t>h</m:t>
                      </m:r>
                      <m:r>
                        <a:rPr lang="es-EC" sz="1600" i="1">
                          <a:latin typeface="Cambria Math"/>
                        </a:rPr>
                        <m:t>=0,028.</m:t>
                      </m:r>
                      <m:d>
                        <m:dPr>
                          <m:ctrlPr>
                            <a:rPr lang="es-CO" sz="1600" i="1">
                              <a:latin typeface="Cambria Math"/>
                            </a:rPr>
                          </m:ctrlPr>
                        </m:dPr>
                        <m:e>
                          <m:f>
                            <m:fPr>
                              <m:ctrlPr>
                                <a:rPr lang="es-CO" sz="1600" i="1">
                                  <a:latin typeface="Cambria Math"/>
                                </a:rPr>
                              </m:ctrlPr>
                            </m:fPr>
                            <m:num>
                              <m:r>
                                <a:rPr lang="es-EC" sz="1600" i="1">
                                  <a:latin typeface="Cambria Math"/>
                                </a:rPr>
                                <m:t>1,5</m:t>
                              </m:r>
                              <m:r>
                                <a:rPr lang="es-EC" sz="1600" i="1">
                                  <a:latin typeface="Cambria Math"/>
                                </a:rPr>
                                <m:t>𝑚</m:t>
                              </m:r>
                            </m:num>
                            <m:den>
                              <m:r>
                                <a:rPr lang="es-EC" sz="1600" i="1">
                                  <a:latin typeface="Cambria Math"/>
                                </a:rPr>
                                <m:t>0,0161</m:t>
                              </m:r>
                              <m:r>
                                <a:rPr lang="es-EC" sz="1600" i="1">
                                  <a:latin typeface="Cambria Math"/>
                                </a:rPr>
                                <m:t>𝑚</m:t>
                              </m:r>
                            </m:den>
                          </m:f>
                        </m:e>
                      </m:d>
                      <m:r>
                        <a:rPr lang="es-EC" sz="1600" i="1">
                          <a:latin typeface="Cambria Math"/>
                        </a:rPr>
                        <m:t>.</m:t>
                      </m:r>
                      <m:d>
                        <m:dPr>
                          <m:ctrlPr>
                            <a:rPr lang="es-CO" sz="1600" i="1">
                              <a:latin typeface="Cambria Math"/>
                            </a:rPr>
                          </m:ctrlPr>
                        </m:dPr>
                        <m:e>
                          <m:f>
                            <m:fPr>
                              <m:ctrlPr>
                                <a:rPr lang="es-CO" sz="1600" i="1">
                                  <a:latin typeface="Cambria Math"/>
                                </a:rPr>
                              </m:ctrlPr>
                            </m:fPr>
                            <m:num>
                              <m:sSup>
                                <m:sSupPr>
                                  <m:ctrlPr>
                                    <a:rPr lang="es-CO" sz="1600" i="1">
                                      <a:latin typeface="Cambria Math"/>
                                    </a:rPr>
                                  </m:ctrlPr>
                                </m:sSupPr>
                                <m:e>
                                  <m:d>
                                    <m:dPr>
                                      <m:ctrlPr>
                                        <a:rPr lang="es-CO" sz="1600" i="1">
                                          <a:latin typeface="Cambria Math"/>
                                        </a:rPr>
                                      </m:ctrlPr>
                                    </m:dPr>
                                    <m:e>
                                      <m:r>
                                        <a:rPr lang="es-EC" sz="1600" i="1">
                                          <a:latin typeface="Cambria Math"/>
                                        </a:rPr>
                                        <m:t>0,9284</m:t>
                                      </m:r>
                                      <m:f>
                                        <m:fPr>
                                          <m:ctrlPr>
                                            <a:rPr lang="es-CO" sz="1600" i="1">
                                              <a:latin typeface="Cambria Math"/>
                                            </a:rPr>
                                          </m:ctrlPr>
                                        </m:fPr>
                                        <m:num>
                                          <m:r>
                                            <a:rPr lang="es-EC" sz="1600" i="1">
                                              <a:latin typeface="Cambria Math"/>
                                            </a:rPr>
                                            <m:t>𝑚</m:t>
                                          </m:r>
                                        </m:num>
                                        <m:den>
                                          <m:r>
                                            <a:rPr lang="es-EC" sz="1600" i="1">
                                              <a:latin typeface="Cambria Math"/>
                                            </a:rPr>
                                            <m:t>𝑠</m:t>
                                          </m:r>
                                        </m:den>
                                      </m:f>
                                    </m:e>
                                  </m:d>
                                </m:e>
                                <m:sup>
                                  <m:r>
                                    <a:rPr lang="es-EC" sz="1600" i="1">
                                      <a:latin typeface="Cambria Math"/>
                                    </a:rPr>
                                    <m:t>2</m:t>
                                  </m:r>
                                </m:sup>
                              </m:sSup>
                            </m:num>
                            <m:den>
                              <m:r>
                                <a:rPr lang="es-EC" sz="1600" i="1">
                                  <a:latin typeface="Cambria Math"/>
                                </a:rPr>
                                <m:t>2.(9,81</m:t>
                              </m:r>
                              <m:f>
                                <m:fPr>
                                  <m:ctrlPr>
                                    <a:rPr lang="es-CO" sz="1600" i="1">
                                      <a:latin typeface="Cambria Math"/>
                                    </a:rPr>
                                  </m:ctrlPr>
                                </m:fPr>
                                <m:num>
                                  <m:r>
                                    <a:rPr lang="es-EC" sz="1600" i="1">
                                      <a:latin typeface="Cambria Math"/>
                                    </a:rPr>
                                    <m:t>𝑚</m:t>
                                  </m:r>
                                </m:num>
                                <m:den>
                                  <m:sSup>
                                    <m:sSupPr>
                                      <m:ctrlPr>
                                        <a:rPr lang="es-CO" sz="1600" i="1">
                                          <a:latin typeface="Cambria Math"/>
                                        </a:rPr>
                                      </m:ctrlPr>
                                    </m:sSupPr>
                                    <m:e>
                                      <m:r>
                                        <a:rPr lang="es-EC" sz="1600" i="1">
                                          <a:latin typeface="Cambria Math"/>
                                        </a:rPr>
                                        <m:t>𝑠</m:t>
                                      </m:r>
                                    </m:e>
                                    <m:sup>
                                      <m:r>
                                        <a:rPr lang="es-EC" sz="1600" i="1">
                                          <a:latin typeface="Cambria Math"/>
                                        </a:rPr>
                                        <m:t>2</m:t>
                                      </m:r>
                                    </m:sup>
                                  </m:sSup>
                                </m:den>
                              </m:f>
                              <m:r>
                                <a:rPr lang="es-EC" sz="1600" i="1">
                                  <a:latin typeface="Cambria Math"/>
                                </a:rPr>
                                <m:t>)</m:t>
                              </m:r>
                            </m:den>
                          </m:f>
                        </m:e>
                      </m:d>
                    </m:oMath>
                  </m:oMathPara>
                </a14:m>
                <a:endParaRPr lang="es-CO" sz="1600" dirty="0"/>
              </a:p>
              <a:p>
                <a:pPr algn="just">
                  <a:lnSpc>
                    <a:spcPct val="150000"/>
                  </a:lnSpc>
                </a:pPr>
                <a14:m>
                  <m:oMathPara xmlns:m="http://schemas.openxmlformats.org/officeDocument/2006/math">
                    <m:oMathParaPr>
                      <m:jc m:val="centerGroup"/>
                    </m:oMathParaPr>
                    <m:oMath xmlns:m="http://schemas.openxmlformats.org/officeDocument/2006/math">
                      <m:r>
                        <a:rPr lang="es-EC" sz="1600" i="1">
                          <a:latin typeface="Cambria Math"/>
                        </a:rPr>
                        <m:t>h</m:t>
                      </m:r>
                      <m:r>
                        <a:rPr lang="es-EC" sz="1600" i="1">
                          <a:latin typeface="Cambria Math"/>
                        </a:rPr>
                        <m:t>=0,115</m:t>
                      </m:r>
                      <m:r>
                        <a:rPr lang="es-EC" sz="1600" i="1">
                          <a:latin typeface="Cambria Math"/>
                        </a:rPr>
                        <m:t>𝑚</m:t>
                      </m:r>
                    </m:oMath>
                  </m:oMathPara>
                </a14:m>
                <a:endParaRPr lang="es-CO" sz="1600" dirty="0"/>
              </a:p>
              <a:p>
                <a:pPr algn="just">
                  <a:lnSpc>
                    <a:spcPct val="150000"/>
                  </a:lnSpc>
                </a:pPr>
                <a:r>
                  <a:rPr lang="es-EC" sz="1600" dirty="0"/>
                  <a:t>     Para el tramo de tubería que va del tanque A al tanque B:</a:t>
                </a:r>
                <a:endParaRPr lang="es-CO" sz="1600" dirty="0"/>
              </a:p>
              <a:p>
                <a:pPr algn="just">
                  <a:lnSpc>
                    <a:spcPct val="150000"/>
                  </a:lnSpc>
                </a:pPr>
                <a14:m>
                  <m:oMathPara xmlns:m="http://schemas.openxmlformats.org/officeDocument/2006/math">
                    <m:oMathParaPr>
                      <m:jc m:val="centerGroup"/>
                    </m:oMathParaPr>
                    <m:oMath xmlns:m="http://schemas.openxmlformats.org/officeDocument/2006/math">
                      <m:r>
                        <a:rPr lang="es-EC" sz="1600" i="1">
                          <a:latin typeface="Cambria Math"/>
                        </a:rPr>
                        <m:t>h</m:t>
                      </m:r>
                      <m:r>
                        <a:rPr lang="es-EC" sz="1600" i="1">
                          <a:latin typeface="Cambria Math"/>
                        </a:rPr>
                        <m:t>=0,028.</m:t>
                      </m:r>
                      <m:d>
                        <m:dPr>
                          <m:ctrlPr>
                            <a:rPr lang="es-CO" sz="1600" i="1">
                              <a:latin typeface="Cambria Math"/>
                            </a:rPr>
                          </m:ctrlPr>
                        </m:dPr>
                        <m:e>
                          <m:f>
                            <m:fPr>
                              <m:ctrlPr>
                                <a:rPr lang="es-CO" sz="1600" i="1">
                                  <a:latin typeface="Cambria Math"/>
                                </a:rPr>
                              </m:ctrlPr>
                            </m:fPr>
                            <m:num>
                              <m:r>
                                <a:rPr lang="es-EC" sz="1600" i="1">
                                  <a:latin typeface="Cambria Math"/>
                                </a:rPr>
                                <m:t>0,6</m:t>
                              </m:r>
                              <m:r>
                                <a:rPr lang="es-EC" sz="1600" i="1">
                                  <a:latin typeface="Cambria Math"/>
                                </a:rPr>
                                <m:t>𝑚</m:t>
                              </m:r>
                            </m:num>
                            <m:den>
                              <m:r>
                                <a:rPr lang="es-EC" sz="1600" i="1">
                                  <a:latin typeface="Cambria Math"/>
                                </a:rPr>
                                <m:t>0,016</m:t>
                              </m:r>
                              <m:r>
                                <a:rPr lang="es-EC" sz="1600" i="1">
                                  <a:latin typeface="Cambria Math"/>
                                </a:rPr>
                                <m:t>𝑚</m:t>
                              </m:r>
                            </m:den>
                          </m:f>
                        </m:e>
                      </m:d>
                      <m:r>
                        <a:rPr lang="es-EC" sz="1600" i="1">
                          <a:latin typeface="Cambria Math"/>
                        </a:rPr>
                        <m:t>.</m:t>
                      </m:r>
                      <m:d>
                        <m:dPr>
                          <m:ctrlPr>
                            <a:rPr lang="es-CO" sz="1600" i="1">
                              <a:latin typeface="Cambria Math"/>
                            </a:rPr>
                          </m:ctrlPr>
                        </m:dPr>
                        <m:e>
                          <m:f>
                            <m:fPr>
                              <m:ctrlPr>
                                <a:rPr lang="es-CO" sz="1600" i="1">
                                  <a:latin typeface="Cambria Math"/>
                                </a:rPr>
                              </m:ctrlPr>
                            </m:fPr>
                            <m:num>
                              <m:sSup>
                                <m:sSupPr>
                                  <m:ctrlPr>
                                    <a:rPr lang="es-CO" sz="1600" i="1">
                                      <a:latin typeface="Cambria Math"/>
                                    </a:rPr>
                                  </m:ctrlPr>
                                </m:sSupPr>
                                <m:e>
                                  <m:d>
                                    <m:dPr>
                                      <m:ctrlPr>
                                        <a:rPr lang="es-CO" sz="1600" i="1">
                                          <a:latin typeface="Cambria Math"/>
                                        </a:rPr>
                                      </m:ctrlPr>
                                    </m:dPr>
                                    <m:e>
                                      <m:r>
                                        <a:rPr lang="es-EC" sz="1600" i="1">
                                          <a:latin typeface="Cambria Math"/>
                                        </a:rPr>
                                        <m:t>0,9283</m:t>
                                      </m:r>
                                      <m:f>
                                        <m:fPr>
                                          <m:ctrlPr>
                                            <a:rPr lang="es-CO" sz="1600" i="1">
                                              <a:latin typeface="Cambria Math"/>
                                            </a:rPr>
                                          </m:ctrlPr>
                                        </m:fPr>
                                        <m:num>
                                          <m:r>
                                            <a:rPr lang="es-EC" sz="1600" i="1">
                                              <a:latin typeface="Cambria Math"/>
                                            </a:rPr>
                                            <m:t>𝑚</m:t>
                                          </m:r>
                                        </m:num>
                                        <m:den>
                                          <m:r>
                                            <a:rPr lang="es-EC" sz="1600" i="1">
                                              <a:latin typeface="Cambria Math"/>
                                            </a:rPr>
                                            <m:t>𝑠</m:t>
                                          </m:r>
                                        </m:den>
                                      </m:f>
                                    </m:e>
                                  </m:d>
                                </m:e>
                                <m:sup>
                                  <m:r>
                                    <a:rPr lang="es-EC" sz="1600" i="1">
                                      <a:latin typeface="Cambria Math"/>
                                    </a:rPr>
                                    <m:t>2</m:t>
                                  </m:r>
                                </m:sup>
                              </m:sSup>
                            </m:num>
                            <m:den>
                              <m:r>
                                <a:rPr lang="es-EC" sz="1600" i="1">
                                  <a:latin typeface="Cambria Math"/>
                                </a:rPr>
                                <m:t>2.(9,81</m:t>
                              </m:r>
                              <m:f>
                                <m:fPr>
                                  <m:ctrlPr>
                                    <a:rPr lang="es-CO" sz="1600" i="1">
                                      <a:latin typeface="Cambria Math"/>
                                    </a:rPr>
                                  </m:ctrlPr>
                                </m:fPr>
                                <m:num>
                                  <m:r>
                                    <a:rPr lang="es-EC" sz="1600" i="1">
                                      <a:latin typeface="Cambria Math"/>
                                    </a:rPr>
                                    <m:t>𝑚</m:t>
                                  </m:r>
                                </m:num>
                                <m:den>
                                  <m:sSup>
                                    <m:sSupPr>
                                      <m:ctrlPr>
                                        <a:rPr lang="es-CO" sz="1600" i="1">
                                          <a:latin typeface="Cambria Math"/>
                                        </a:rPr>
                                      </m:ctrlPr>
                                    </m:sSupPr>
                                    <m:e>
                                      <m:r>
                                        <a:rPr lang="es-EC" sz="1600" i="1">
                                          <a:latin typeface="Cambria Math"/>
                                        </a:rPr>
                                        <m:t>𝑠</m:t>
                                      </m:r>
                                    </m:e>
                                    <m:sup>
                                      <m:r>
                                        <a:rPr lang="es-EC" sz="1600" i="1">
                                          <a:latin typeface="Cambria Math"/>
                                        </a:rPr>
                                        <m:t>2</m:t>
                                      </m:r>
                                    </m:sup>
                                  </m:sSup>
                                </m:den>
                              </m:f>
                              <m:r>
                                <a:rPr lang="es-EC" sz="1600" i="1">
                                  <a:latin typeface="Cambria Math"/>
                                </a:rPr>
                                <m:t>)</m:t>
                              </m:r>
                            </m:den>
                          </m:f>
                        </m:e>
                      </m:d>
                    </m:oMath>
                  </m:oMathPara>
                </a14:m>
                <a:endParaRPr lang="es-CO" sz="1600" dirty="0"/>
              </a:p>
              <a:p>
                <a:pPr algn="just">
                  <a:lnSpc>
                    <a:spcPct val="150000"/>
                  </a:lnSpc>
                </a:pPr>
                <a14:m>
                  <m:oMathPara xmlns:m="http://schemas.openxmlformats.org/officeDocument/2006/math">
                    <m:oMathParaPr>
                      <m:jc m:val="centerGroup"/>
                    </m:oMathParaPr>
                    <m:oMath xmlns:m="http://schemas.openxmlformats.org/officeDocument/2006/math">
                      <m:r>
                        <a:rPr lang="es-EC" sz="1600" i="1">
                          <a:latin typeface="Cambria Math"/>
                        </a:rPr>
                        <m:t>h</m:t>
                      </m:r>
                      <m:r>
                        <a:rPr lang="es-EC" sz="1600" i="1">
                          <a:latin typeface="Cambria Math"/>
                        </a:rPr>
                        <m:t>=0,0461</m:t>
                      </m:r>
                      <m:r>
                        <a:rPr lang="es-EC" sz="1600" i="1">
                          <a:latin typeface="Cambria Math"/>
                        </a:rPr>
                        <m:t>𝑚</m:t>
                      </m:r>
                    </m:oMath>
                  </m:oMathPara>
                </a14:m>
                <a:endParaRPr lang="es-CO" sz="1600" dirty="0"/>
              </a:p>
            </p:txBody>
          </p:sp>
        </mc:Choice>
        <mc:Fallback xmlns="">
          <p:sp>
            <p:nvSpPr>
              <p:cNvPr id="2" name="1 Rectángulo"/>
              <p:cNvSpPr>
                <a:spLocks noRot="1" noChangeAspect="1" noMove="1" noResize="1" noEditPoints="1" noAdjustHandles="1" noChangeArrowheads="1" noChangeShapeType="1" noTextEdit="1"/>
              </p:cNvSpPr>
              <p:nvPr/>
            </p:nvSpPr>
            <p:spPr>
              <a:xfrm>
                <a:off x="251520" y="188640"/>
                <a:ext cx="8568952" cy="5914311"/>
              </a:xfrm>
              <a:prstGeom prst="rect">
                <a:avLst/>
              </a:prstGeom>
              <a:blipFill rotWithShape="1">
                <a:blip r:embed="rId2"/>
                <a:stretch>
                  <a:fillRect l="-356" r="-427"/>
                </a:stretch>
              </a:blipFill>
            </p:spPr>
            <p:txBody>
              <a:bodyPr/>
              <a:lstStyle/>
              <a:p>
                <a:r>
                  <a:rPr lang="es-CO">
                    <a:noFill/>
                  </a:rPr>
                  <a:t> </a:t>
                </a:r>
              </a:p>
            </p:txBody>
          </p:sp>
        </mc:Fallback>
      </mc:AlternateContent>
    </p:spTree>
    <p:extLst>
      <p:ext uri="{BB962C8B-B14F-4D97-AF65-F5344CB8AC3E}">
        <p14:creationId xmlns:p14="http://schemas.microsoft.com/office/powerpoint/2010/main" val="22441186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404664"/>
            <a:ext cx="8424936" cy="785343"/>
          </a:xfrm>
          <a:prstGeom prst="rect">
            <a:avLst/>
          </a:prstGeom>
        </p:spPr>
        <p:txBody>
          <a:bodyPr wrap="square">
            <a:spAutoFit/>
          </a:bodyPr>
          <a:lstStyle/>
          <a:p>
            <a:pPr algn="just">
              <a:lnSpc>
                <a:spcPct val="150000"/>
              </a:lnSpc>
            </a:pPr>
            <a:r>
              <a:rPr lang="de-DE" sz="1600" dirty="0"/>
              <a:t>Además de las pérdidas de carga por rozamiento, se producen otro tipo de pérdidas que se originan en puntos singulares de las tuberías </a:t>
            </a:r>
            <a:endParaRPr lang="es-CO" sz="1600" dirty="0"/>
          </a:p>
        </p:txBody>
      </p:sp>
      <mc:AlternateContent xmlns:mc="http://schemas.openxmlformats.org/markup-compatibility/2006" xmlns:a14="http://schemas.microsoft.com/office/drawing/2010/main">
        <mc:Choice Requires="a14">
          <p:sp>
            <p:nvSpPr>
              <p:cNvPr id="3" name="2 Rectángulo"/>
              <p:cNvSpPr/>
              <p:nvPr/>
            </p:nvSpPr>
            <p:spPr>
              <a:xfrm>
                <a:off x="196458" y="1556792"/>
                <a:ext cx="8047950" cy="3893758"/>
              </a:xfrm>
              <a:prstGeom prst="rect">
                <a:avLst/>
              </a:prstGeom>
            </p:spPr>
            <p:txBody>
              <a:bodyPr wrap="square">
                <a:spAutoFit/>
              </a:bodyPr>
              <a:lstStyle/>
              <a:p>
                <a:pPr algn="just">
                  <a:lnSpc>
                    <a:spcPct val="150000"/>
                  </a:lnSpc>
                </a:pPr>
                <a14:m>
                  <m:oMathPara xmlns:m="http://schemas.openxmlformats.org/officeDocument/2006/math">
                    <m:oMathParaPr>
                      <m:jc m:val="centerGroup"/>
                    </m:oMathParaPr>
                    <m:oMath xmlns:m="http://schemas.openxmlformats.org/officeDocument/2006/math">
                      <m:r>
                        <a:rPr lang="es-EC" sz="1600" i="1">
                          <a:latin typeface="Cambria Math"/>
                        </a:rPr>
                        <m:t>h</m:t>
                      </m:r>
                      <m:r>
                        <a:rPr lang="es-EC" sz="1600" i="1">
                          <a:latin typeface="Cambria Math"/>
                        </a:rPr>
                        <m:t>=</m:t>
                      </m:r>
                      <m:r>
                        <a:rPr lang="es-EC" sz="1600" i="1">
                          <a:latin typeface="Cambria Math"/>
                        </a:rPr>
                        <m:t>𝐾</m:t>
                      </m:r>
                      <m:r>
                        <a:rPr lang="es-EC" sz="1600" i="1">
                          <a:latin typeface="Cambria Math"/>
                        </a:rPr>
                        <m:t>.</m:t>
                      </m:r>
                      <m:d>
                        <m:dPr>
                          <m:ctrlPr>
                            <a:rPr lang="es-CO" sz="1600" i="1">
                              <a:latin typeface="Cambria Math"/>
                            </a:rPr>
                          </m:ctrlPr>
                        </m:dPr>
                        <m:e>
                          <m:f>
                            <m:fPr>
                              <m:ctrlPr>
                                <a:rPr lang="es-CO" sz="1600" i="1">
                                  <a:latin typeface="Cambria Math"/>
                                </a:rPr>
                              </m:ctrlPr>
                            </m:fPr>
                            <m:num>
                              <m:sSup>
                                <m:sSupPr>
                                  <m:ctrlPr>
                                    <a:rPr lang="es-CO" sz="1600" i="1">
                                      <a:latin typeface="Cambria Math"/>
                                    </a:rPr>
                                  </m:ctrlPr>
                                </m:sSupPr>
                                <m:e>
                                  <m:r>
                                    <a:rPr lang="es-EC" sz="1600" i="1">
                                      <a:latin typeface="Cambria Math"/>
                                    </a:rPr>
                                    <m:t>𝑣</m:t>
                                  </m:r>
                                </m:e>
                                <m:sup>
                                  <m:r>
                                    <a:rPr lang="es-EC" sz="1600" i="1">
                                      <a:latin typeface="Cambria Math"/>
                                    </a:rPr>
                                    <m:t>2</m:t>
                                  </m:r>
                                </m:sup>
                              </m:sSup>
                            </m:num>
                            <m:den>
                              <m:r>
                                <a:rPr lang="es-EC" sz="1600" i="1">
                                  <a:latin typeface="Cambria Math"/>
                                </a:rPr>
                                <m:t>2</m:t>
                              </m:r>
                              <m:r>
                                <a:rPr lang="es-EC" sz="1600" i="1">
                                  <a:latin typeface="Cambria Math"/>
                                </a:rPr>
                                <m:t>𝑔</m:t>
                              </m:r>
                            </m:den>
                          </m:f>
                        </m:e>
                      </m:d>
                    </m:oMath>
                  </m:oMathPara>
                </a14:m>
                <a:endParaRPr lang="es-CO" sz="1600" dirty="0"/>
              </a:p>
              <a:p>
                <a:pPr algn="just">
                  <a:lnSpc>
                    <a:spcPct val="150000"/>
                  </a:lnSpc>
                </a:pPr>
                <a:r>
                  <a:rPr lang="es-EC" sz="1600" dirty="0"/>
                  <a:t>En donde:</a:t>
                </a:r>
                <a:endParaRPr lang="es-CO" sz="1600" dirty="0"/>
              </a:p>
              <a:p>
                <a:pPr algn="just">
                  <a:lnSpc>
                    <a:spcPct val="150000"/>
                  </a:lnSpc>
                </a:pPr>
                <a:r>
                  <a:rPr lang="es-EC" sz="1600" dirty="0"/>
                  <a:t>h: pérdida de carga o de energía (m)</a:t>
                </a:r>
                <a:endParaRPr lang="es-CO" sz="1600" dirty="0"/>
              </a:p>
              <a:p>
                <a:pPr algn="just">
                  <a:lnSpc>
                    <a:spcPct val="150000"/>
                  </a:lnSpc>
                </a:pPr>
                <a:r>
                  <a:rPr lang="es-EC" sz="1600" dirty="0"/>
                  <a:t>K: coeficiente empírico (adimensional)</a:t>
                </a:r>
                <a:endParaRPr lang="es-CO" sz="1600" dirty="0"/>
              </a:p>
              <a:p>
                <a:pPr algn="just">
                  <a:lnSpc>
                    <a:spcPct val="150000"/>
                  </a:lnSpc>
                </a:pPr>
                <a:r>
                  <a:rPr lang="es-EC" sz="1600" dirty="0"/>
                  <a:t>v: velocidad media del flujo (m/s)</a:t>
                </a:r>
                <a:endParaRPr lang="es-CO" sz="1600" dirty="0"/>
              </a:p>
              <a:p>
                <a:pPr algn="just">
                  <a:lnSpc>
                    <a:spcPct val="150000"/>
                  </a:lnSpc>
                </a:pPr>
                <a:r>
                  <a:rPr lang="es-EC" sz="1600" dirty="0"/>
                  <a:t>g: aceleración de la gravedad (m/s</a:t>
                </a:r>
                <a:r>
                  <a:rPr lang="es-EC" sz="1600" baseline="30000" dirty="0"/>
                  <a:t>2</a:t>
                </a:r>
                <a:r>
                  <a:rPr lang="es-EC" sz="1600" dirty="0"/>
                  <a:t>)</a:t>
                </a:r>
                <a:endParaRPr lang="es-CO" sz="1600" dirty="0"/>
              </a:p>
              <a:p>
                <a:pPr algn="just">
                  <a:lnSpc>
                    <a:spcPct val="150000"/>
                  </a:lnSpc>
                </a:pPr>
                <a:r>
                  <a:rPr lang="es-EC" sz="1600" dirty="0"/>
                  <a:t>El coeficiente “K” depende del tipo de singularidad y de la velocidad media en el interior de la tubería. En la siguiente tabla se resumen los valores aproximados de “K” para cálculos rápidos:</a:t>
                </a:r>
                <a:endParaRPr lang="es-CO" sz="1600" dirty="0"/>
              </a:p>
            </p:txBody>
          </p:sp>
        </mc:Choice>
        <mc:Fallback xmlns="">
          <p:sp>
            <p:nvSpPr>
              <p:cNvPr id="3" name="2 Rectángulo"/>
              <p:cNvSpPr>
                <a:spLocks noRot="1" noChangeAspect="1" noMove="1" noResize="1" noEditPoints="1" noAdjustHandles="1" noChangeArrowheads="1" noChangeShapeType="1" noTextEdit="1"/>
              </p:cNvSpPr>
              <p:nvPr/>
            </p:nvSpPr>
            <p:spPr>
              <a:xfrm>
                <a:off x="196458" y="1556792"/>
                <a:ext cx="8047950" cy="3893758"/>
              </a:xfrm>
              <a:prstGeom prst="rect">
                <a:avLst/>
              </a:prstGeom>
              <a:blipFill rotWithShape="1">
                <a:blip r:embed="rId2"/>
                <a:stretch>
                  <a:fillRect l="-379" r="-455"/>
                </a:stretch>
              </a:blipFill>
            </p:spPr>
            <p:txBody>
              <a:bodyPr/>
              <a:lstStyle/>
              <a:p>
                <a:r>
                  <a:rPr lang="es-CO">
                    <a:noFill/>
                  </a:rPr>
                  <a:t> </a:t>
                </a:r>
              </a:p>
            </p:txBody>
          </p:sp>
        </mc:Fallback>
      </mc:AlternateContent>
    </p:spTree>
    <p:extLst>
      <p:ext uri="{BB962C8B-B14F-4D97-AF65-F5344CB8AC3E}">
        <p14:creationId xmlns:p14="http://schemas.microsoft.com/office/powerpoint/2010/main" val="5662753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096273371"/>
              </p:ext>
            </p:extLst>
          </p:nvPr>
        </p:nvGraphicFramePr>
        <p:xfrm>
          <a:off x="1547664" y="692696"/>
          <a:ext cx="6291916" cy="5459287"/>
        </p:xfrm>
        <a:graphic>
          <a:graphicData uri="http://schemas.openxmlformats.org/drawingml/2006/table">
            <a:tbl>
              <a:tblPr firstRow="1" firstCol="1" bandRow="1">
                <a:tableStyleId>{5940675A-B579-460E-94D1-54222C63F5DA}</a:tableStyleId>
              </a:tblPr>
              <a:tblGrid>
                <a:gridCol w="4059668"/>
                <a:gridCol w="1080120"/>
                <a:gridCol w="1152128"/>
              </a:tblGrid>
              <a:tr h="251442">
                <a:tc>
                  <a:txBody>
                    <a:bodyPr/>
                    <a:lstStyle/>
                    <a:p>
                      <a:pPr algn="ctr">
                        <a:lnSpc>
                          <a:spcPct val="150000"/>
                        </a:lnSpc>
                        <a:spcAft>
                          <a:spcPts val="0"/>
                        </a:spcAft>
                      </a:pPr>
                      <a:r>
                        <a:rPr lang="es-EC" sz="1400" dirty="0">
                          <a:effectLst/>
                        </a:rPr>
                        <a:t>Accidente</a:t>
                      </a:r>
                      <a:endParaRPr lang="es-CO" sz="1400" dirty="0">
                        <a:effectLst/>
                        <a:latin typeface="Times New Roman"/>
                        <a:ea typeface="Times New Roman"/>
                        <a:cs typeface="Times New Roman"/>
                      </a:endParaRPr>
                    </a:p>
                  </a:txBody>
                  <a:tcPr marL="62861" marR="62861" marT="0" marB="0"/>
                </a:tc>
                <a:tc>
                  <a:txBody>
                    <a:bodyPr/>
                    <a:lstStyle/>
                    <a:p>
                      <a:pPr algn="ctr">
                        <a:lnSpc>
                          <a:spcPct val="150000"/>
                        </a:lnSpc>
                        <a:spcAft>
                          <a:spcPts val="0"/>
                        </a:spcAft>
                      </a:pPr>
                      <a:r>
                        <a:rPr lang="es-EC" sz="1400" dirty="0">
                          <a:effectLst/>
                        </a:rPr>
                        <a:t>K</a:t>
                      </a:r>
                      <a:endParaRPr lang="es-CO" sz="1400" dirty="0">
                        <a:effectLst/>
                        <a:latin typeface="Times New Roman"/>
                        <a:ea typeface="Times New Roman"/>
                        <a:cs typeface="Times New Roman"/>
                      </a:endParaRPr>
                    </a:p>
                  </a:txBody>
                  <a:tcPr marL="62861" marR="62861" marT="0" marB="0"/>
                </a:tc>
                <a:tc>
                  <a:txBody>
                    <a:bodyPr/>
                    <a:lstStyle/>
                    <a:p>
                      <a:pPr algn="ctr">
                        <a:lnSpc>
                          <a:spcPct val="150000"/>
                        </a:lnSpc>
                        <a:spcAft>
                          <a:spcPts val="0"/>
                        </a:spcAft>
                      </a:pPr>
                      <a:r>
                        <a:rPr lang="es-EC" sz="1400">
                          <a:effectLst/>
                        </a:rPr>
                        <a:t>L/D</a:t>
                      </a:r>
                      <a:endParaRPr lang="es-CO" sz="1400">
                        <a:effectLst/>
                        <a:latin typeface="Times New Roman"/>
                        <a:ea typeface="Times New Roman"/>
                        <a:cs typeface="Times New Roman"/>
                      </a:endParaRPr>
                    </a:p>
                  </a:txBody>
                  <a:tcPr marL="62861" marR="62861" marT="0" marB="0"/>
                </a:tc>
              </a:tr>
              <a:tr h="251442">
                <a:tc>
                  <a:txBody>
                    <a:bodyPr/>
                    <a:lstStyle/>
                    <a:p>
                      <a:pPr algn="ctr">
                        <a:lnSpc>
                          <a:spcPct val="150000"/>
                        </a:lnSpc>
                        <a:spcAft>
                          <a:spcPts val="0"/>
                        </a:spcAft>
                      </a:pPr>
                      <a:r>
                        <a:rPr lang="es-EC" sz="1400">
                          <a:effectLst/>
                        </a:rPr>
                        <a:t>Válvula esférica (totalmente abierta)</a:t>
                      </a:r>
                      <a:endParaRPr lang="es-CO" sz="1400">
                        <a:effectLst/>
                        <a:latin typeface="Times New Roman"/>
                        <a:ea typeface="Times New Roman"/>
                        <a:cs typeface="Times New Roman"/>
                      </a:endParaRPr>
                    </a:p>
                  </a:txBody>
                  <a:tcPr marL="62861" marR="62861" marT="0" marB="0"/>
                </a:tc>
                <a:tc>
                  <a:txBody>
                    <a:bodyPr/>
                    <a:lstStyle/>
                    <a:p>
                      <a:pPr algn="ctr">
                        <a:lnSpc>
                          <a:spcPct val="150000"/>
                        </a:lnSpc>
                        <a:spcAft>
                          <a:spcPts val="0"/>
                        </a:spcAft>
                      </a:pPr>
                      <a:r>
                        <a:rPr lang="es-EC" sz="1400">
                          <a:effectLst/>
                        </a:rPr>
                        <a:t>10</a:t>
                      </a:r>
                      <a:endParaRPr lang="es-CO" sz="1400">
                        <a:effectLst/>
                        <a:latin typeface="Times New Roman"/>
                        <a:ea typeface="Times New Roman"/>
                        <a:cs typeface="Times New Roman"/>
                      </a:endParaRPr>
                    </a:p>
                  </a:txBody>
                  <a:tcPr marL="62861" marR="62861" marT="0" marB="0"/>
                </a:tc>
                <a:tc>
                  <a:txBody>
                    <a:bodyPr/>
                    <a:lstStyle/>
                    <a:p>
                      <a:pPr algn="ctr">
                        <a:lnSpc>
                          <a:spcPct val="150000"/>
                        </a:lnSpc>
                        <a:spcAft>
                          <a:spcPts val="0"/>
                        </a:spcAft>
                      </a:pPr>
                      <a:r>
                        <a:rPr lang="es-EC" sz="1400">
                          <a:effectLst/>
                        </a:rPr>
                        <a:t>350</a:t>
                      </a:r>
                      <a:endParaRPr lang="es-CO" sz="1400">
                        <a:effectLst/>
                        <a:latin typeface="Times New Roman"/>
                        <a:ea typeface="Times New Roman"/>
                        <a:cs typeface="Times New Roman"/>
                      </a:endParaRPr>
                    </a:p>
                  </a:txBody>
                  <a:tcPr marL="62861" marR="62861" marT="0" marB="0"/>
                </a:tc>
              </a:tr>
              <a:tr h="324782">
                <a:tc>
                  <a:txBody>
                    <a:bodyPr/>
                    <a:lstStyle/>
                    <a:p>
                      <a:pPr algn="ctr">
                        <a:lnSpc>
                          <a:spcPct val="150000"/>
                        </a:lnSpc>
                        <a:spcAft>
                          <a:spcPts val="0"/>
                        </a:spcAft>
                      </a:pPr>
                      <a:r>
                        <a:rPr lang="es-EC" sz="1400">
                          <a:effectLst/>
                        </a:rPr>
                        <a:t>Válvula en ángulo recto (totalmente abierta)</a:t>
                      </a:r>
                      <a:endParaRPr lang="es-CO" sz="1400">
                        <a:effectLst/>
                        <a:latin typeface="Times New Roman"/>
                        <a:ea typeface="Times New Roman"/>
                        <a:cs typeface="Times New Roman"/>
                      </a:endParaRPr>
                    </a:p>
                  </a:txBody>
                  <a:tcPr marL="62861" marR="62861" marT="0" marB="0"/>
                </a:tc>
                <a:tc>
                  <a:txBody>
                    <a:bodyPr/>
                    <a:lstStyle/>
                    <a:p>
                      <a:pPr algn="ctr">
                        <a:lnSpc>
                          <a:spcPct val="150000"/>
                        </a:lnSpc>
                        <a:spcAft>
                          <a:spcPts val="0"/>
                        </a:spcAft>
                      </a:pPr>
                      <a:r>
                        <a:rPr lang="es-EC" sz="1400">
                          <a:effectLst/>
                        </a:rPr>
                        <a:t>5</a:t>
                      </a:r>
                      <a:endParaRPr lang="es-CO" sz="1400">
                        <a:effectLst/>
                        <a:latin typeface="Times New Roman"/>
                        <a:ea typeface="Times New Roman"/>
                        <a:cs typeface="Times New Roman"/>
                      </a:endParaRPr>
                    </a:p>
                  </a:txBody>
                  <a:tcPr marL="62861" marR="62861" marT="0" marB="0"/>
                </a:tc>
                <a:tc>
                  <a:txBody>
                    <a:bodyPr/>
                    <a:lstStyle/>
                    <a:p>
                      <a:pPr algn="ctr">
                        <a:lnSpc>
                          <a:spcPct val="150000"/>
                        </a:lnSpc>
                        <a:spcAft>
                          <a:spcPts val="0"/>
                        </a:spcAft>
                      </a:pPr>
                      <a:r>
                        <a:rPr lang="es-EC" sz="1400">
                          <a:effectLst/>
                        </a:rPr>
                        <a:t>175</a:t>
                      </a:r>
                      <a:endParaRPr lang="es-CO" sz="1400">
                        <a:effectLst/>
                        <a:latin typeface="Times New Roman"/>
                        <a:ea typeface="Times New Roman"/>
                        <a:cs typeface="Times New Roman"/>
                      </a:endParaRPr>
                    </a:p>
                  </a:txBody>
                  <a:tcPr marL="62861" marR="62861" marT="0" marB="0"/>
                </a:tc>
              </a:tr>
              <a:tr h="251442">
                <a:tc>
                  <a:txBody>
                    <a:bodyPr/>
                    <a:lstStyle/>
                    <a:p>
                      <a:pPr algn="ctr">
                        <a:lnSpc>
                          <a:spcPct val="150000"/>
                        </a:lnSpc>
                        <a:spcAft>
                          <a:spcPts val="0"/>
                        </a:spcAft>
                      </a:pPr>
                      <a:r>
                        <a:rPr lang="es-EC" sz="1400">
                          <a:effectLst/>
                        </a:rPr>
                        <a:t>Válvula de seguridad (totalmente abierta)</a:t>
                      </a:r>
                      <a:endParaRPr lang="es-CO" sz="1400">
                        <a:effectLst/>
                        <a:latin typeface="Times New Roman"/>
                        <a:ea typeface="Times New Roman"/>
                        <a:cs typeface="Times New Roman"/>
                      </a:endParaRPr>
                    </a:p>
                  </a:txBody>
                  <a:tcPr marL="62861" marR="62861" marT="0" marB="0"/>
                </a:tc>
                <a:tc>
                  <a:txBody>
                    <a:bodyPr/>
                    <a:lstStyle/>
                    <a:p>
                      <a:pPr algn="ctr">
                        <a:lnSpc>
                          <a:spcPct val="150000"/>
                        </a:lnSpc>
                        <a:spcAft>
                          <a:spcPts val="0"/>
                        </a:spcAft>
                      </a:pPr>
                      <a:r>
                        <a:rPr lang="es-EC" sz="1400">
                          <a:effectLst/>
                        </a:rPr>
                        <a:t>2,5</a:t>
                      </a:r>
                      <a:endParaRPr lang="es-CO" sz="1400">
                        <a:effectLst/>
                        <a:latin typeface="Times New Roman"/>
                        <a:ea typeface="Times New Roman"/>
                        <a:cs typeface="Times New Roman"/>
                      </a:endParaRPr>
                    </a:p>
                  </a:txBody>
                  <a:tcPr marL="62861" marR="62861" marT="0" marB="0"/>
                </a:tc>
                <a:tc>
                  <a:txBody>
                    <a:bodyPr/>
                    <a:lstStyle/>
                    <a:p>
                      <a:pPr algn="ctr">
                        <a:lnSpc>
                          <a:spcPct val="150000"/>
                        </a:lnSpc>
                        <a:spcAft>
                          <a:spcPts val="0"/>
                        </a:spcAft>
                      </a:pPr>
                      <a:r>
                        <a:rPr lang="es-EC" sz="1400">
                          <a:effectLst/>
                        </a:rPr>
                        <a:t>-</a:t>
                      </a:r>
                      <a:endParaRPr lang="es-CO" sz="1400">
                        <a:effectLst/>
                        <a:latin typeface="Times New Roman"/>
                        <a:ea typeface="Times New Roman"/>
                        <a:cs typeface="Times New Roman"/>
                      </a:endParaRPr>
                    </a:p>
                  </a:txBody>
                  <a:tcPr marL="62861" marR="62861" marT="0" marB="0"/>
                </a:tc>
              </a:tr>
              <a:tr h="251442">
                <a:tc>
                  <a:txBody>
                    <a:bodyPr/>
                    <a:lstStyle/>
                    <a:p>
                      <a:pPr algn="ctr">
                        <a:lnSpc>
                          <a:spcPct val="150000"/>
                        </a:lnSpc>
                        <a:spcAft>
                          <a:spcPts val="0"/>
                        </a:spcAft>
                      </a:pPr>
                      <a:r>
                        <a:rPr lang="es-EC" sz="1400">
                          <a:effectLst/>
                        </a:rPr>
                        <a:t>Válvula de retención (totalmente abierta)</a:t>
                      </a:r>
                      <a:endParaRPr lang="es-CO" sz="1400">
                        <a:effectLst/>
                        <a:latin typeface="Times New Roman"/>
                        <a:ea typeface="Times New Roman"/>
                        <a:cs typeface="Times New Roman"/>
                      </a:endParaRPr>
                    </a:p>
                  </a:txBody>
                  <a:tcPr marL="62861" marR="62861" marT="0" marB="0"/>
                </a:tc>
                <a:tc>
                  <a:txBody>
                    <a:bodyPr/>
                    <a:lstStyle/>
                    <a:p>
                      <a:pPr algn="ctr">
                        <a:lnSpc>
                          <a:spcPct val="150000"/>
                        </a:lnSpc>
                        <a:spcAft>
                          <a:spcPts val="0"/>
                        </a:spcAft>
                      </a:pPr>
                      <a:r>
                        <a:rPr lang="es-EC" sz="1400">
                          <a:effectLst/>
                        </a:rPr>
                        <a:t>2</a:t>
                      </a:r>
                      <a:endParaRPr lang="es-CO" sz="1400">
                        <a:effectLst/>
                        <a:latin typeface="Times New Roman"/>
                        <a:ea typeface="Times New Roman"/>
                        <a:cs typeface="Times New Roman"/>
                      </a:endParaRPr>
                    </a:p>
                  </a:txBody>
                  <a:tcPr marL="62861" marR="62861" marT="0" marB="0"/>
                </a:tc>
                <a:tc>
                  <a:txBody>
                    <a:bodyPr/>
                    <a:lstStyle/>
                    <a:p>
                      <a:pPr algn="ctr">
                        <a:lnSpc>
                          <a:spcPct val="150000"/>
                        </a:lnSpc>
                        <a:spcAft>
                          <a:spcPts val="0"/>
                        </a:spcAft>
                      </a:pPr>
                      <a:r>
                        <a:rPr lang="es-EC" sz="1400">
                          <a:effectLst/>
                        </a:rPr>
                        <a:t>135</a:t>
                      </a:r>
                      <a:endParaRPr lang="es-CO" sz="1400">
                        <a:effectLst/>
                        <a:latin typeface="Times New Roman"/>
                        <a:ea typeface="Times New Roman"/>
                        <a:cs typeface="Times New Roman"/>
                      </a:endParaRPr>
                    </a:p>
                  </a:txBody>
                  <a:tcPr marL="62861" marR="62861" marT="0" marB="0"/>
                </a:tc>
              </a:tr>
              <a:tr h="251442">
                <a:tc>
                  <a:txBody>
                    <a:bodyPr/>
                    <a:lstStyle/>
                    <a:p>
                      <a:pPr algn="ctr">
                        <a:lnSpc>
                          <a:spcPct val="150000"/>
                        </a:lnSpc>
                        <a:spcAft>
                          <a:spcPts val="0"/>
                        </a:spcAft>
                      </a:pPr>
                      <a:r>
                        <a:rPr lang="es-EC" sz="1400">
                          <a:effectLst/>
                        </a:rPr>
                        <a:t>Válvula de compuerta (totalmente abierta)</a:t>
                      </a:r>
                      <a:endParaRPr lang="es-CO" sz="1400">
                        <a:effectLst/>
                        <a:latin typeface="Times New Roman"/>
                        <a:ea typeface="Times New Roman"/>
                        <a:cs typeface="Times New Roman"/>
                      </a:endParaRPr>
                    </a:p>
                  </a:txBody>
                  <a:tcPr marL="62861" marR="62861" marT="0" marB="0"/>
                </a:tc>
                <a:tc>
                  <a:txBody>
                    <a:bodyPr/>
                    <a:lstStyle/>
                    <a:p>
                      <a:pPr algn="ctr">
                        <a:lnSpc>
                          <a:spcPct val="150000"/>
                        </a:lnSpc>
                        <a:spcAft>
                          <a:spcPts val="0"/>
                        </a:spcAft>
                      </a:pPr>
                      <a:r>
                        <a:rPr lang="es-EC" sz="1400">
                          <a:effectLst/>
                        </a:rPr>
                        <a:t>0,2</a:t>
                      </a:r>
                      <a:endParaRPr lang="es-CO" sz="1400">
                        <a:effectLst/>
                        <a:latin typeface="Times New Roman"/>
                        <a:ea typeface="Times New Roman"/>
                        <a:cs typeface="Times New Roman"/>
                      </a:endParaRPr>
                    </a:p>
                  </a:txBody>
                  <a:tcPr marL="62861" marR="62861" marT="0" marB="0"/>
                </a:tc>
                <a:tc>
                  <a:txBody>
                    <a:bodyPr/>
                    <a:lstStyle/>
                    <a:p>
                      <a:pPr algn="ctr">
                        <a:lnSpc>
                          <a:spcPct val="150000"/>
                        </a:lnSpc>
                        <a:spcAft>
                          <a:spcPts val="0"/>
                        </a:spcAft>
                      </a:pPr>
                      <a:r>
                        <a:rPr lang="es-EC" sz="1400">
                          <a:effectLst/>
                        </a:rPr>
                        <a:t>13</a:t>
                      </a:r>
                      <a:endParaRPr lang="es-CO" sz="1400">
                        <a:effectLst/>
                        <a:latin typeface="Times New Roman"/>
                        <a:ea typeface="Times New Roman"/>
                        <a:cs typeface="Times New Roman"/>
                      </a:endParaRPr>
                    </a:p>
                  </a:txBody>
                  <a:tcPr marL="62861" marR="62861" marT="0" marB="0"/>
                </a:tc>
              </a:tr>
              <a:tr h="251442">
                <a:tc>
                  <a:txBody>
                    <a:bodyPr/>
                    <a:lstStyle/>
                    <a:p>
                      <a:pPr algn="ctr">
                        <a:lnSpc>
                          <a:spcPct val="150000"/>
                        </a:lnSpc>
                        <a:spcAft>
                          <a:spcPts val="0"/>
                        </a:spcAft>
                      </a:pPr>
                      <a:r>
                        <a:rPr lang="es-EC" sz="1400">
                          <a:effectLst/>
                        </a:rPr>
                        <a:t>Válvula de compuerta (abierta 3/4)</a:t>
                      </a:r>
                      <a:endParaRPr lang="es-CO" sz="1400">
                        <a:effectLst/>
                        <a:latin typeface="Times New Roman"/>
                        <a:ea typeface="Times New Roman"/>
                        <a:cs typeface="Times New Roman"/>
                      </a:endParaRPr>
                    </a:p>
                  </a:txBody>
                  <a:tcPr marL="62861" marR="62861" marT="0" marB="0"/>
                </a:tc>
                <a:tc>
                  <a:txBody>
                    <a:bodyPr/>
                    <a:lstStyle/>
                    <a:p>
                      <a:pPr algn="ctr">
                        <a:lnSpc>
                          <a:spcPct val="150000"/>
                        </a:lnSpc>
                        <a:spcAft>
                          <a:spcPts val="0"/>
                        </a:spcAft>
                      </a:pPr>
                      <a:r>
                        <a:rPr lang="es-EC" sz="1400">
                          <a:effectLst/>
                        </a:rPr>
                        <a:t>1,15</a:t>
                      </a:r>
                      <a:endParaRPr lang="es-CO" sz="1400">
                        <a:effectLst/>
                        <a:latin typeface="Times New Roman"/>
                        <a:ea typeface="Times New Roman"/>
                        <a:cs typeface="Times New Roman"/>
                      </a:endParaRPr>
                    </a:p>
                  </a:txBody>
                  <a:tcPr marL="62861" marR="62861" marT="0" marB="0"/>
                </a:tc>
                <a:tc>
                  <a:txBody>
                    <a:bodyPr/>
                    <a:lstStyle/>
                    <a:p>
                      <a:pPr algn="ctr">
                        <a:lnSpc>
                          <a:spcPct val="150000"/>
                        </a:lnSpc>
                        <a:spcAft>
                          <a:spcPts val="0"/>
                        </a:spcAft>
                      </a:pPr>
                      <a:r>
                        <a:rPr lang="es-EC" sz="1400">
                          <a:effectLst/>
                        </a:rPr>
                        <a:t>35</a:t>
                      </a:r>
                      <a:endParaRPr lang="es-CO" sz="1400">
                        <a:effectLst/>
                        <a:latin typeface="Times New Roman"/>
                        <a:ea typeface="Times New Roman"/>
                        <a:cs typeface="Times New Roman"/>
                      </a:endParaRPr>
                    </a:p>
                  </a:txBody>
                  <a:tcPr marL="62861" marR="62861" marT="0" marB="0"/>
                </a:tc>
              </a:tr>
              <a:tr h="251442">
                <a:tc>
                  <a:txBody>
                    <a:bodyPr/>
                    <a:lstStyle/>
                    <a:p>
                      <a:pPr algn="ctr">
                        <a:lnSpc>
                          <a:spcPct val="150000"/>
                        </a:lnSpc>
                        <a:spcAft>
                          <a:spcPts val="0"/>
                        </a:spcAft>
                      </a:pPr>
                      <a:r>
                        <a:rPr lang="es-EC" sz="1400">
                          <a:effectLst/>
                        </a:rPr>
                        <a:t>Válvula de compuerta (abierta 1/2)</a:t>
                      </a:r>
                      <a:endParaRPr lang="es-CO" sz="1400">
                        <a:effectLst/>
                        <a:latin typeface="Times New Roman"/>
                        <a:ea typeface="Times New Roman"/>
                        <a:cs typeface="Times New Roman"/>
                      </a:endParaRPr>
                    </a:p>
                  </a:txBody>
                  <a:tcPr marL="62861" marR="62861" marT="0" marB="0"/>
                </a:tc>
                <a:tc>
                  <a:txBody>
                    <a:bodyPr/>
                    <a:lstStyle/>
                    <a:p>
                      <a:pPr algn="ctr">
                        <a:lnSpc>
                          <a:spcPct val="150000"/>
                        </a:lnSpc>
                        <a:spcAft>
                          <a:spcPts val="0"/>
                        </a:spcAft>
                      </a:pPr>
                      <a:r>
                        <a:rPr lang="es-EC" sz="1400">
                          <a:effectLst/>
                        </a:rPr>
                        <a:t>5,6</a:t>
                      </a:r>
                      <a:endParaRPr lang="es-CO" sz="1400">
                        <a:effectLst/>
                        <a:latin typeface="Times New Roman"/>
                        <a:ea typeface="Times New Roman"/>
                        <a:cs typeface="Times New Roman"/>
                      </a:endParaRPr>
                    </a:p>
                  </a:txBody>
                  <a:tcPr marL="62861" marR="62861" marT="0" marB="0"/>
                </a:tc>
                <a:tc>
                  <a:txBody>
                    <a:bodyPr/>
                    <a:lstStyle/>
                    <a:p>
                      <a:pPr algn="ctr">
                        <a:lnSpc>
                          <a:spcPct val="150000"/>
                        </a:lnSpc>
                        <a:spcAft>
                          <a:spcPts val="0"/>
                        </a:spcAft>
                      </a:pPr>
                      <a:r>
                        <a:rPr lang="es-EC" sz="1400">
                          <a:effectLst/>
                        </a:rPr>
                        <a:t>160</a:t>
                      </a:r>
                      <a:endParaRPr lang="es-CO" sz="1400">
                        <a:effectLst/>
                        <a:latin typeface="Times New Roman"/>
                        <a:ea typeface="Times New Roman"/>
                        <a:cs typeface="Times New Roman"/>
                      </a:endParaRPr>
                    </a:p>
                  </a:txBody>
                  <a:tcPr marL="62861" marR="62861" marT="0" marB="0"/>
                </a:tc>
              </a:tr>
              <a:tr h="251442">
                <a:tc>
                  <a:txBody>
                    <a:bodyPr/>
                    <a:lstStyle/>
                    <a:p>
                      <a:pPr algn="ctr">
                        <a:lnSpc>
                          <a:spcPct val="150000"/>
                        </a:lnSpc>
                        <a:spcAft>
                          <a:spcPts val="0"/>
                        </a:spcAft>
                      </a:pPr>
                      <a:r>
                        <a:rPr lang="es-EC" sz="1400">
                          <a:effectLst/>
                        </a:rPr>
                        <a:t>Válvula de compuerta (abierta 1/4)</a:t>
                      </a:r>
                      <a:endParaRPr lang="es-CO" sz="1400">
                        <a:effectLst/>
                        <a:latin typeface="Times New Roman"/>
                        <a:ea typeface="Times New Roman"/>
                        <a:cs typeface="Times New Roman"/>
                      </a:endParaRPr>
                    </a:p>
                  </a:txBody>
                  <a:tcPr marL="62861" marR="62861" marT="0" marB="0"/>
                </a:tc>
                <a:tc>
                  <a:txBody>
                    <a:bodyPr/>
                    <a:lstStyle/>
                    <a:p>
                      <a:pPr algn="ctr">
                        <a:lnSpc>
                          <a:spcPct val="150000"/>
                        </a:lnSpc>
                        <a:spcAft>
                          <a:spcPts val="0"/>
                        </a:spcAft>
                      </a:pPr>
                      <a:r>
                        <a:rPr lang="es-EC" sz="1400">
                          <a:effectLst/>
                        </a:rPr>
                        <a:t>24</a:t>
                      </a:r>
                      <a:endParaRPr lang="es-CO" sz="1400">
                        <a:effectLst/>
                        <a:latin typeface="Times New Roman"/>
                        <a:ea typeface="Times New Roman"/>
                        <a:cs typeface="Times New Roman"/>
                      </a:endParaRPr>
                    </a:p>
                  </a:txBody>
                  <a:tcPr marL="62861" marR="62861" marT="0" marB="0"/>
                </a:tc>
                <a:tc>
                  <a:txBody>
                    <a:bodyPr/>
                    <a:lstStyle/>
                    <a:p>
                      <a:pPr algn="ctr">
                        <a:lnSpc>
                          <a:spcPct val="150000"/>
                        </a:lnSpc>
                        <a:spcAft>
                          <a:spcPts val="0"/>
                        </a:spcAft>
                      </a:pPr>
                      <a:r>
                        <a:rPr lang="es-EC" sz="1400">
                          <a:effectLst/>
                        </a:rPr>
                        <a:t>900</a:t>
                      </a:r>
                      <a:endParaRPr lang="es-CO" sz="1400">
                        <a:effectLst/>
                        <a:latin typeface="Times New Roman"/>
                        <a:ea typeface="Times New Roman"/>
                        <a:cs typeface="Times New Roman"/>
                      </a:endParaRPr>
                    </a:p>
                  </a:txBody>
                  <a:tcPr marL="62861" marR="62861" marT="0" marB="0"/>
                </a:tc>
              </a:tr>
              <a:tr h="251442">
                <a:tc>
                  <a:txBody>
                    <a:bodyPr/>
                    <a:lstStyle/>
                    <a:p>
                      <a:pPr algn="ctr">
                        <a:lnSpc>
                          <a:spcPct val="150000"/>
                        </a:lnSpc>
                        <a:spcAft>
                          <a:spcPts val="0"/>
                        </a:spcAft>
                      </a:pPr>
                      <a:r>
                        <a:rPr lang="es-EC" sz="1400">
                          <a:effectLst/>
                        </a:rPr>
                        <a:t>Válvula de mariposa (totalmente abierta)</a:t>
                      </a:r>
                      <a:endParaRPr lang="es-CO" sz="1400">
                        <a:effectLst/>
                        <a:latin typeface="Times New Roman"/>
                        <a:ea typeface="Times New Roman"/>
                        <a:cs typeface="Times New Roman"/>
                      </a:endParaRPr>
                    </a:p>
                  </a:txBody>
                  <a:tcPr marL="62861" marR="62861" marT="0" marB="0"/>
                </a:tc>
                <a:tc>
                  <a:txBody>
                    <a:bodyPr/>
                    <a:lstStyle/>
                    <a:p>
                      <a:pPr algn="ctr">
                        <a:lnSpc>
                          <a:spcPct val="150000"/>
                        </a:lnSpc>
                        <a:spcAft>
                          <a:spcPts val="0"/>
                        </a:spcAft>
                      </a:pPr>
                      <a:r>
                        <a:rPr lang="es-EC" sz="1400">
                          <a:effectLst/>
                        </a:rPr>
                        <a:t>-</a:t>
                      </a:r>
                      <a:endParaRPr lang="es-CO" sz="1400">
                        <a:effectLst/>
                        <a:latin typeface="Times New Roman"/>
                        <a:ea typeface="Times New Roman"/>
                        <a:cs typeface="Times New Roman"/>
                      </a:endParaRPr>
                    </a:p>
                  </a:txBody>
                  <a:tcPr marL="62861" marR="62861" marT="0" marB="0"/>
                </a:tc>
                <a:tc>
                  <a:txBody>
                    <a:bodyPr/>
                    <a:lstStyle/>
                    <a:p>
                      <a:pPr algn="ctr">
                        <a:lnSpc>
                          <a:spcPct val="150000"/>
                        </a:lnSpc>
                        <a:spcAft>
                          <a:spcPts val="0"/>
                        </a:spcAft>
                      </a:pPr>
                      <a:r>
                        <a:rPr lang="es-EC" sz="1400">
                          <a:effectLst/>
                        </a:rPr>
                        <a:t>40</a:t>
                      </a:r>
                      <a:endParaRPr lang="es-CO" sz="1400">
                        <a:effectLst/>
                        <a:latin typeface="Times New Roman"/>
                        <a:ea typeface="Times New Roman"/>
                        <a:cs typeface="Times New Roman"/>
                      </a:endParaRPr>
                    </a:p>
                  </a:txBody>
                  <a:tcPr marL="62861" marR="62861" marT="0" marB="0"/>
                </a:tc>
              </a:tr>
              <a:tr h="333905">
                <a:tc>
                  <a:txBody>
                    <a:bodyPr/>
                    <a:lstStyle/>
                    <a:p>
                      <a:pPr algn="ctr">
                        <a:lnSpc>
                          <a:spcPct val="150000"/>
                        </a:lnSpc>
                        <a:spcAft>
                          <a:spcPts val="0"/>
                        </a:spcAft>
                      </a:pPr>
                      <a:r>
                        <a:rPr lang="es-EC" sz="1400">
                          <a:effectLst/>
                        </a:rPr>
                        <a:t>T por salida lateral</a:t>
                      </a:r>
                      <a:endParaRPr lang="es-CO" sz="1400">
                        <a:effectLst/>
                        <a:latin typeface="Times New Roman"/>
                        <a:ea typeface="Times New Roman"/>
                        <a:cs typeface="Times New Roman"/>
                      </a:endParaRPr>
                    </a:p>
                  </a:txBody>
                  <a:tcPr marL="62861" marR="62861" marT="0" marB="0"/>
                </a:tc>
                <a:tc>
                  <a:txBody>
                    <a:bodyPr/>
                    <a:lstStyle/>
                    <a:p>
                      <a:pPr algn="ctr">
                        <a:lnSpc>
                          <a:spcPct val="150000"/>
                        </a:lnSpc>
                        <a:spcAft>
                          <a:spcPts val="0"/>
                        </a:spcAft>
                      </a:pPr>
                      <a:r>
                        <a:rPr lang="es-EC" sz="1400">
                          <a:effectLst/>
                        </a:rPr>
                        <a:t>1,80</a:t>
                      </a:r>
                      <a:endParaRPr lang="es-CO" sz="1400">
                        <a:effectLst/>
                        <a:latin typeface="Times New Roman"/>
                        <a:ea typeface="Times New Roman"/>
                        <a:cs typeface="Times New Roman"/>
                      </a:endParaRPr>
                    </a:p>
                  </a:txBody>
                  <a:tcPr marL="62861" marR="62861" marT="0" marB="0"/>
                </a:tc>
                <a:tc>
                  <a:txBody>
                    <a:bodyPr/>
                    <a:lstStyle/>
                    <a:p>
                      <a:pPr algn="ctr">
                        <a:lnSpc>
                          <a:spcPct val="150000"/>
                        </a:lnSpc>
                        <a:spcAft>
                          <a:spcPts val="0"/>
                        </a:spcAft>
                      </a:pPr>
                      <a:r>
                        <a:rPr lang="es-EC" sz="1400">
                          <a:effectLst/>
                        </a:rPr>
                        <a:t>67</a:t>
                      </a:r>
                      <a:endParaRPr lang="es-CO" sz="1400">
                        <a:effectLst/>
                        <a:latin typeface="Times New Roman"/>
                        <a:ea typeface="Times New Roman"/>
                        <a:cs typeface="Times New Roman"/>
                      </a:endParaRPr>
                    </a:p>
                  </a:txBody>
                  <a:tcPr marL="62861" marR="62861" marT="0" marB="0"/>
                </a:tc>
              </a:tr>
              <a:tr h="251442">
                <a:tc>
                  <a:txBody>
                    <a:bodyPr/>
                    <a:lstStyle/>
                    <a:p>
                      <a:pPr algn="ctr">
                        <a:lnSpc>
                          <a:spcPct val="150000"/>
                        </a:lnSpc>
                        <a:spcAft>
                          <a:spcPts val="0"/>
                        </a:spcAft>
                      </a:pPr>
                      <a:r>
                        <a:rPr lang="es-EC" sz="1400">
                          <a:effectLst/>
                        </a:rPr>
                        <a:t>Codo a 90º de radio corto (con bridas)</a:t>
                      </a:r>
                      <a:endParaRPr lang="es-CO" sz="1400">
                        <a:effectLst/>
                        <a:latin typeface="Times New Roman"/>
                        <a:ea typeface="Times New Roman"/>
                        <a:cs typeface="Times New Roman"/>
                      </a:endParaRPr>
                    </a:p>
                  </a:txBody>
                  <a:tcPr marL="62861" marR="62861" marT="0" marB="0"/>
                </a:tc>
                <a:tc>
                  <a:txBody>
                    <a:bodyPr/>
                    <a:lstStyle/>
                    <a:p>
                      <a:pPr algn="ctr">
                        <a:lnSpc>
                          <a:spcPct val="150000"/>
                        </a:lnSpc>
                        <a:spcAft>
                          <a:spcPts val="0"/>
                        </a:spcAft>
                      </a:pPr>
                      <a:r>
                        <a:rPr lang="es-EC" sz="1400">
                          <a:effectLst/>
                        </a:rPr>
                        <a:t>0,90</a:t>
                      </a:r>
                      <a:endParaRPr lang="es-CO" sz="1400">
                        <a:effectLst/>
                        <a:latin typeface="Times New Roman"/>
                        <a:ea typeface="Times New Roman"/>
                        <a:cs typeface="Times New Roman"/>
                      </a:endParaRPr>
                    </a:p>
                  </a:txBody>
                  <a:tcPr marL="62861" marR="62861" marT="0" marB="0"/>
                </a:tc>
                <a:tc>
                  <a:txBody>
                    <a:bodyPr/>
                    <a:lstStyle/>
                    <a:p>
                      <a:pPr algn="ctr">
                        <a:lnSpc>
                          <a:spcPct val="150000"/>
                        </a:lnSpc>
                        <a:spcAft>
                          <a:spcPts val="0"/>
                        </a:spcAft>
                      </a:pPr>
                      <a:r>
                        <a:rPr lang="es-EC" sz="1400">
                          <a:effectLst/>
                        </a:rPr>
                        <a:t>32</a:t>
                      </a:r>
                      <a:endParaRPr lang="es-CO" sz="1400">
                        <a:effectLst/>
                        <a:latin typeface="Times New Roman"/>
                        <a:ea typeface="Times New Roman"/>
                        <a:cs typeface="Times New Roman"/>
                      </a:endParaRPr>
                    </a:p>
                  </a:txBody>
                  <a:tcPr marL="62861" marR="62861" marT="0" marB="0"/>
                </a:tc>
              </a:tr>
              <a:tr h="251442">
                <a:tc>
                  <a:txBody>
                    <a:bodyPr/>
                    <a:lstStyle/>
                    <a:p>
                      <a:pPr algn="ctr">
                        <a:lnSpc>
                          <a:spcPct val="150000"/>
                        </a:lnSpc>
                        <a:spcAft>
                          <a:spcPts val="0"/>
                        </a:spcAft>
                      </a:pPr>
                      <a:r>
                        <a:rPr lang="es-EC" sz="1400">
                          <a:effectLst/>
                        </a:rPr>
                        <a:t>Codo a 90º de radio normal (con bridas)</a:t>
                      </a:r>
                      <a:endParaRPr lang="es-CO" sz="1400">
                        <a:effectLst/>
                        <a:latin typeface="Times New Roman"/>
                        <a:ea typeface="Times New Roman"/>
                        <a:cs typeface="Times New Roman"/>
                      </a:endParaRPr>
                    </a:p>
                  </a:txBody>
                  <a:tcPr marL="62861" marR="62861" marT="0" marB="0"/>
                </a:tc>
                <a:tc>
                  <a:txBody>
                    <a:bodyPr/>
                    <a:lstStyle/>
                    <a:p>
                      <a:pPr algn="ctr">
                        <a:lnSpc>
                          <a:spcPct val="150000"/>
                        </a:lnSpc>
                        <a:spcAft>
                          <a:spcPts val="0"/>
                        </a:spcAft>
                      </a:pPr>
                      <a:r>
                        <a:rPr lang="es-EC" sz="1400">
                          <a:effectLst/>
                        </a:rPr>
                        <a:t>0,75</a:t>
                      </a:r>
                      <a:endParaRPr lang="es-CO" sz="1400">
                        <a:effectLst/>
                        <a:latin typeface="Times New Roman"/>
                        <a:ea typeface="Times New Roman"/>
                        <a:cs typeface="Times New Roman"/>
                      </a:endParaRPr>
                    </a:p>
                  </a:txBody>
                  <a:tcPr marL="62861" marR="62861" marT="0" marB="0"/>
                </a:tc>
                <a:tc>
                  <a:txBody>
                    <a:bodyPr/>
                    <a:lstStyle/>
                    <a:p>
                      <a:pPr algn="ctr">
                        <a:lnSpc>
                          <a:spcPct val="150000"/>
                        </a:lnSpc>
                        <a:spcAft>
                          <a:spcPts val="0"/>
                        </a:spcAft>
                      </a:pPr>
                      <a:r>
                        <a:rPr lang="es-EC" sz="1400">
                          <a:effectLst/>
                        </a:rPr>
                        <a:t>27</a:t>
                      </a:r>
                      <a:endParaRPr lang="es-CO" sz="1400">
                        <a:effectLst/>
                        <a:latin typeface="Times New Roman"/>
                        <a:ea typeface="Times New Roman"/>
                        <a:cs typeface="Times New Roman"/>
                      </a:endParaRPr>
                    </a:p>
                  </a:txBody>
                  <a:tcPr marL="62861" marR="62861" marT="0" marB="0"/>
                </a:tc>
              </a:tr>
              <a:tr h="251442">
                <a:tc>
                  <a:txBody>
                    <a:bodyPr/>
                    <a:lstStyle/>
                    <a:p>
                      <a:pPr algn="ctr">
                        <a:lnSpc>
                          <a:spcPct val="150000"/>
                        </a:lnSpc>
                        <a:spcAft>
                          <a:spcPts val="0"/>
                        </a:spcAft>
                      </a:pPr>
                      <a:r>
                        <a:rPr lang="es-EC" sz="1400">
                          <a:effectLst/>
                        </a:rPr>
                        <a:t>Codo a 90º de radio grande (con bridas)</a:t>
                      </a:r>
                      <a:endParaRPr lang="es-CO" sz="1400">
                        <a:effectLst/>
                        <a:latin typeface="Times New Roman"/>
                        <a:ea typeface="Times New Roman"/>
                        <a:cs typeface="Times New Roman"/>
                      </a:endParaRPr>
                    </a:p>
                  </a:txBody>
                  <a:tcPr marL="62861" marR="62861" marT="0" marB="0"/>
                </a:tc>
                <a:tc>
                  <a:txBody>
                    <a:bodyPr/>
                    <a:lstStyle/>
                    <a:p>
                      <a:pPr algn="ctr">
                        <a:lnSpc>
                          <a:spcPct val="150000"/>
                        </a:lnSpc>
                        <a:spcAft>
                          <a:spcPts val="0"/>
                        </a:spcAft>
                      </a:pPr>
                      <a:r>
                        <a:rPr lang="es-EC" sz="1400">
                          <a:effectLst/>
                        </a:rPr>
                        <a:t>0,60</a:t>
                      </a:r>
                      <a:endParaRPr lang="es-CO" sz="1400">
                        <a:effectLst/>
                        <a:latin typeface="Times New Roman"/>
                        <a:ea typeface="Times New Roman"/>
                        <a:cs typeface="Times New Roman"/>
                      </a:endParaRPr>
                    </a:p>
                  </a:txBody>
                  <a:tcPr marL="62861" marR="62861" marT="0" marB="0"/>
                </a:tc>
                <a:tc>
                  <a:txBody>
                    <a:bodyPr/>
                    <a:lstStyle/>
                    <a:p>
                      <a:pPr algn="ctr">
                        <a:lnSpc>
                          <a:spcPct val="150000"/>
                        </a:lnSpc>
                        <a:spcAft>
                          <a:spcPts val="0"/>
                        </a:spcAft>
                      </a:pPr>
                      <a:r>
                        <a:rPr lang="es-EC" sz="1400">
                          <a:effectLst/>
                        </a:rPr>
                        <a:t>20</a:t>
                      </a:r>
                      <a:endParaRPr lang="es-CO" sz="1400">
                        <a:effectLst/>
                        <a:latin typeface="Times New Roman"/>
                        <a:ea typeface="Times New Roman"/>
                        <a:cs typeface="Times New Roman"/>
                      </a:endParaRPr>
                    </a:p>
                  </a:txBody>
                  <a:tcPr marL="62861" marR="62861" marT="0" marB="0"/>
                </a:tc>
              </a:tr>
              <a:tr h="251442">
                <a:tc>
                  <a:txBody>
                    <a:bodyPr/>
                    <a:lstStyle/>
                    <a:p>
                      <a:pPr algn="ctr">
                        <a:lnSpc>
                          <a:spcPct val="150000"/>
                        </a:lnSpc>
                        <a:spcAft>
                          <a:spcPts val="0"/>
                        </a:spcAft>
                      </a:pPr>
                      <a:r>
                        <a:rPr lang="es-EC" sz="1400">
                          <a:effectLst/>
                        </a:rPr>
                        <a:t>Codo a 45º de radio corto (con bridas)</a:t>
                      </a:r>
                      <a:endParaRPr lang="es-CO" sz="1400">
                        <a:effectLst/>
                        <a:latin typeface="Times New Roman"/>
                        <a:ea typeface="Times New Roman"/>
                        <a:cs typeface="Times New Roman"/>
                      </a:endParaRPr>
                    </a:p>
                  </a:txBody>
                  <a:tcPr marL="62861" marR="62861" marT="0" marB="0"/>
                </a:tc>
                <a:tc>
                  <a:txBody>
                    <a:bodyPr/>
                    <a:lstStyle/>
                    <a:p>
                      <a:pPr algn="ctr">
                        <a:lnSpc>
                          <a:spcPct val="150000"/>
                        </a:lnSpc>
                        <a:spcAft>
                          <a:spcPts val="0"/>
                        </a:spcAft>
                      </a:pPr>
                      <a:r>
                        <a:rPr lang="es-EC" sz="1400">
                          <a:effectLst/>
                        </a:rPr>
                        <a:t>0,45</a:t>
                      </a:r>
                      <a:endParaRPr lang="es-CO" sz="1400">
                        <a:effectLst/>
                        <a:latin typeface="Times New Roman"/>
                        <a:ea typeface="Times New Roman"/>
                        <a:cs typeface="Times New Roman"/>
                      </a:endParaRPr>
                    </a:p>
                  </a:txBody>
                  <a:tcPr marL="62861" marR="62861" marT="0" marB="0"/>
                </a:tc>
                <a:tc>
                  <a:txBody>
                    <a:bodyPr/>
                    <a:lstStyle/>
                    <a:p>
                      <a:pPr algn="ctr">
                        <a:lnSpc>
                          <a:spcPct val="150000"/>
                        </a:lnSpc>
                        <a:spcAft>
                          <a:spcPts val="0"/>
                        </a:spcAft>
                      </a:pPr>
                      <a:r>
                        <a:rPr lang="es-EC" sz="1400">
                          <a:effectLst/>
                        </a:rPr>
                        <a:t>-</a:t>
                      </a:r>
                      <a:endParaRPr lang="es-CO" sz="1400">
                        <a:effectLst/>
                        <a:latin typeface="Times New Roman"/>
                        <a:ea typeface="Times New Roman"/>
                        <a:cs typeface="Times New Roman"/>
                      </a:endParaRPr>
                    </a:p>
                  </a:txBody>
                  <a:tcPr marL="62861" marR="62861" marT="0" marB="0"/>
                </a:tc>
              </a:tr>
              <a:tr h="251442">
                <a:tc>
                  <a:txBody>
                    <a:bodyPr/>
                    <a:lstStyle/>
                    <a:p>
                      <a:pPr algn="ctr">
                        <a:lnSpc>
                          <a:spcPct val="150000"/>
                        </a:lnSpc>
                        <a:spcAft>
                          <a:spcPts val="0"/>
                        </a:spcAft>
                      </a:pPr>
                      <a:r>
                        <a:rPr lang="es-EC" sz="1400">
                          <a:effectLst/>
                        </a:rPr>
                        <a:t>Codo a 45º de radio normal (con bridas)</a:t>
                      </a:r>
                      <a:endParaRPr lang="es-CO" sz="1400">
                        <a:effectLst/>
                        <a:latin typeface="Times New Roman"/>
                        <a:ea typeface="Times New Roman"/>
                        <a:cs typeface="Times New Roman"/>
                      </a:endParaRPr>
                    </a:p>
                  </a:txBody>
                  <a:tcPr marL="62861" marR="62861" marT="0" marB="0"/>
                </a:tc>
                <a:tc>
                  <a:txBody>
                    <a:bodyPr/>
                    <a:lstStyle/>
                    <a:p>
                      <a:pPr algn="ctr">
                        <a:lnSpc>
                          <a:spcPct val="150000"/>
                        </a:lnSpc>
                        <a:spcAft>
                          <a:spcPts val="0"/>
                        </a:spcAft>
                      </a:pPr>
                      <a:r>
                        <a:rPr lang="es-EC" sz="1400">
                          <a:effectLst/>
                        </a:rPr>
                        <a:t>0,40</a:t>
                      </a:r>
                      <a:endParaRPr lang="es-CO" sz="1400">
                        <a:effectLst/>
                        <a:latin typeface="Times New Roman"/>
                        <a:ea typeface="Times New Roman"/>
                        <a:cs typeface="Times New Roman"/>
                      </a:endParaRPr>
                    </a:p>
                  </a:txBody>
                  <a:tcPr marL="62861" marR="62861" marT="0" marB="0"/>
                </a:tc>
                <a:tc>
                  <a:txBody>
                    <a:bodyPr/>
                    <a:lstStyle/>
                    <a:p>
                      <a:pPr algn="ctr">
                        <a:lnSpc>
                          <a:spcPct val="150000"/>
                        </a:lnSpc>
                        <a:spcAft>
                          <a:spcPts val="0"/>
                        </a:spcAft>
                      </a:pPr>
                      <a:r>
                        <a:rPr lang="es-EC" sz="1400">
                          <a:effectLst/>
                        </a:rPr>
                        <a:t>-</a:t>
                      </a:r>
                      <a:endParaRPr lang="es-CO" sz="1400">
                        <a:effectLst/>
                        <a:latin typeface="Times New Roman"/>
                        <a:ea typeface="Times New Roman"/>
                        <a:cs typeface="Times New Roman"/>
                      </a:endParaRPr>
                    </a:p>
                  </a:txBody>
                  <a:tcPr marL="62861" marR="62861" marT="0" marB="0"/>
                </a:tc>
              </a:tr>
              <a:tr h="251442">
                <a:tc>
                  <a:txBody>
                    <a:bodyPr/>
                    <a:lstStyle/>
                    <a:p>
                      <a:pPr algn="ctr">
                        <a:lnSpc>
                          <a:spcPct val="150000"/>
                        </a:lnSpc>
                        <a:spcAft>
                          <a:spcPts val="0"/>
                        </a:spcAft>
                      </a:pPr>
                      <a:r>
                        <a:rPr lang="es-EC" sz="1400" dirty="0">
                          <a:effectLst/>
                        </a:rPr>
                        <a:t>Codo a 45º de radio grande (con bridas)</a:t>
                      </a:r>
                      <a:endParaRPr lang="es-CO" sz="1400" dirty="0">
                        <a:effectLst/>
                        <a:latin typeface="Times New Roman"/>
                        <a:ea typeface="Times New Roman"/>
                        <a:cs typeface="Times New Roman"/>
                      </a:endParaRPr>
                    </a:p>
                  </a:txBody>
                  <a:tcPr marL="62861" marR="62861" marT="0" marB="0"/>
                </a:tc>
                <a:tc>
                  <a:txBody>
                    <a:bodyPr/>
                    <a:lstStyle/>
                    <a:p>
                      <a:pPr algn="ctr">
                        <a:lnSpc>
                          <a:spcPct val="150000"/>
                        </a:lnSpc>
                        <a:spcAft>
                          <a:spcPts val="0"/>
                        </a:spcAft>
                      </a:pPr>
                      <a:r>
                        <a:rPr lang="es-EC" sz="1400" dirty="0">
                          <a:effectLst/>
                        </a:rPr>
                        <a:t>0,35</a:t>
                      </a:r>
                      <a:endParaRPr lang="es-CO" sz="1400" dirty="0">
                        <a:effectLst/>
                        <a:latin typeface="Times New Roman"/>
                        <a:ea typeface="Times New Roman"/>
                        <a:cs typeface="Times New Roman"/>
                      </a:endParaRPr>
                    </a:p>
                  </a:txBody>
                  <a:tcPr marL="62861" marR="62861" marT="0" marB="0"/>
                </a:tc>
                <a:tc>
                  <a:txBody>
                    <a:bodyPr/>
                    <a:lstStyle/>
                    <a:p>
                      <a:pPr algn="ctr">
                        <a:lnSpc>
                          <a:spcPct val="150000"/>
                        </a:lnSpc>
                        <a:spcAft>
                          <a:spcPts val="0"/>
                        </a:spcAft>
                      </a:pPr>
                      <a:r>
                        <a:rPr lang="es-EC" sz="1400" dirty="0">
                          <a:effectLst/>
                        </a:rPr>
                        <a:t>-</a:t>
                      </a:r>
                      <a:endParaRPr lang="es-CO" sz="1400" dirty="0">
                        <a:effectLst/>
                        <a:latin typeface="Times New Roman"/>
                        <a:ea typeface="Times New Roman"/>
                        <a:cs typeface="Times New Roman"/>
                      </a:endParaRPr>
                    </a:p>
                  </a:txBody>
                  <a:tcPr marL="62861" marR="62861" marT="0" marB="0"/>
                </a:tc>
              </a:tr>
            </a:tbl>
          </a:graphicData>
        </a:graphic>
      </p:graphicFrame>
    </p:spTree>
    <p:extLst>
      <p:ext uri="{BB962C8B-B14F-4D97-AF65-F5344CB8AC3E}">
        <p14:creationId xmlns:p14="http://schemas.microsoft.com/office/powerpoint/2010/main" val="24013806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67544" y="692696"/>
            <a:ext cx="8064896" cy="1524007"/>
          </a:xfrm>
          <a:prstGeom prst="rect">
            <a:avLst/>
          </a:prstGeom>
        </p:spPr>
        <p:txBody>
          <a:bodyPr wrap="square">
            <a:spAutoFit/>
          </a:bodyPr>
          <a:lstStyle/>
          <a:p>
            <a:pPr algn="just">
              <a:lnSpc>
                <a:spcPct val="150000"/>
              </a:lnSpc>
            </a:pPr>
            <a:r>
              <a:rPr lang="es-EC" sz="1600" dirty="0"/>
              <a:t> Para realizar los cálculos de pérdidas en los tramos de tubería del Sistema Modular, se toman los valores de la tabla y se impone un valor K=1 para el sensor de caudal.</a:t>
            </a:r>
            <a:endParaRPr lang="es-CO" sz="1600" dirty="0"/>
          </a:p>
          <a:p>
            <a:pPr algn="just">
              <a:lnSpc>
                <a:spcPct val="150000"/>
              </a:lnSpc>
            </a:pPr>
            <a:r>
              <a:rPr lang="es-EC" sz="1600" dirty="0"/>
              <a:t>     En el tramo de tubería que va del tanque B al tanque A se encuentran los siguientes accesorios:</a:t>
            </a:r>
            <a:endParaRPr lang="es-CO" sz="1600" dirty="0"/>
          </a:p>
        </p:txBody>
      </p:sp>
      <p:graphicFrame>
        <p:nvGraphicFramePr>
          <p:cNvPr id="4" name="3 Tabla"/>
          <p:cNvGraphicFramePr>
            <a:graphicFrameLocks noGrp="1"/>
          </p:cNvGraphicFramePr>
          <p:nvPr>
            <p:extLst>
              <p:ext uri="{D42A27DB-BD31-4B8C-83A1-F6EECF244321}">
                <p14:modId xmlns:p14="http://schemas.microsoft.com/office/powerpoint/2010/main" val="1103610761"/>
              </p:ext>
            </p:extLst>
          </p:nvPr>
        </p:nvGraphicFramePr>
        <p:xfrm>
          <a:off x="1065489" y="2708920"/>
          <a:ext cx="7488833" cy="2889083"/>
        </p:xfrm>
        <a:graphic>
          <a:graphicData uri="http://schemas.openxmlformats.org/drawingml/2006/table">
            <a:tbl>
              <a:tblPr firstRow="1" firstCol="1" bandRow="1">
                <a:tableStyleId>{5940675A-B579-460E-94D1-54222C63F5DA}</a:tableStyleId>
              </a:tblPr>
              <a:tblGrid>
                <a:gridCol w="2797035"/>
                <a:gridCol w="2165445"/>
                <a:gridCol w="2526353"/>
              </a:tblGrid>
              <a:tr h="434759">
                <a:tc>
                  <a:txBody>
                    <a:bodyPr/>
                    <a:lstStyle/>
                    <a:p>
                      <a:pPr marL="450215" marR="11430" algn="ctr">
                        <a:lnSpc>
                          <a:spcPct val="150000"/>
                        </a:lnSpc>
                        <a:spcBef>
                          <a:spcPts val="5"/>
                        </a:spcBef>
                        <a:spcAft>
                          <a:spcPts val="475"/>
                        </a:spcAft>
                        <a:tabLst>
                          <a:tab pos="457200" algn="l"/>
                        </a:tabLst>
                      </a:pPr>
                      <a:r>
                        <a:rPr lang="es-EC" sz="1600">
                          <a:effectLst/>
                        </a:rPr>
                        <a:t>Accesorio</a:t>
                      </a:r>
                      <a:endParaRPr lang="es-CO" sz="1600">
                        <a:effectLst/>
                        <a:latin typeface="Times New Roman"/>
                        <a:ea typeface="Calibri"/>
                        <a:cs typeface="Arial"/>
                      </a:endParaRPr>
                    </a:p>
                  </a:txBody>
                  <a:tcPr marL="68580" marR="68580" marT="0" marB="0"/>
                </a:tc>
                <a:tc>
                  <a:txBody>
                    <a:bodyPr/>
                    <a:lstStyle/>
                    <a:p>
                      <a:pPr marL="450215" marR="11430" algn="ctr">
                        <a:lnSpc>
                          <a:spcPct val="150000"/>
                        </a:lnSpc>
                        <a:spcBef>
                          <a:spcPts val="5"/>
                        </a:spcBef>
                        <a:spcAft>
                          <a:spcPts val="475"/>
                        </a:spcAft>
                        <a:tabLst>
                          <a:tab pos="457200" algn="l"/>
                        </a:tabLst>
                      </a:pPr>
                      <a:r>
                        <a:rPr lang="es-EC" sz="1600">
                          <a:effectLst/>
                        </a:rPr>
                        <a:t>Cantidad</a:t>
                      </a:r>
                      <a:endParaRPr lang="es-CO" sz="1600">
                        <a:effectLst/>
                        <a:latin typeface="Times New Roman"/>
                        <a:ea typeface="Calibri"/>
                        <a:cs typeface="Arial"/>
                      </a:endParaRPr>
                    </a:p>
                  </a:txBody>
                  <a:tcPr marL="68580" marR="68580" marT="0" marB="0"/>
                </a:tc>
                <a:tc>
                  <a:txBody>
                    <a:bodyPr/>
                    <a:lstStyle/>
                    <a:p>
                      <a:pPr marL="450215" marR="11430" algn="ctr">
                        <a:lnSpc>
                          <a:spcPct val="150000"/>
                        </a:lnSpc>
                        <a:spcBef>
                          <a:spcPts val="5"/>
                        </a:spcBef>
                        <a:spcAft>
                          <a:spcPts val="475"/>
                        </a:spcAft>
                        <a:tabLst>
                          <a:tab pos="457200" algn="l"/>
                        </a:tabLst>
                      </a:pPr>
                      <a:r>
                        <a:rPr lang="es-EC" sz="1600">
                          <a:effectLst/>
                        </a:rPr>
                        <a:t>Coeficiente K</a:t>
                      </a:r>
                      <a:endParaRPr lang="es-CO" sz="1600">
                        <a:effectLst/>
                        <a:latin typeface="Times New Roman"/>
                        <a:ea typeface="Calibri"/>
                        <a:cs typeface="Arial"/>
                      </a:endParaRPr>
                    </a:p>
                  </a:txBody>
                  <a:tcPr marL="68580" marR="68580" marT="0" marB="0"/>
                </a:tc>
              </a:tr>
              <a:tr h="432048">
                <a:tc>
                  <a:txBody>
                    <a:bodyPr/>
                    <a:lstStyle/>
                    <a:p>
                      <a:pPr marL="450215" marR="11430" algn="ctr">
                        <a:lnSpc>
                          <a:spcPct val="150000"/>
                        </a:lnSpc>
                        <a:spcBef>
                          <a:spcPts val="5"/>
                        </a:spcBef>
                        <a:spcAft>
                          <a:spcPts val="475"/>
                        </a:spcAft>
                        <a:tabLst>
                          <a:tab pos="457200" algn="l"/>
                        </a:tabLst>
                      </a:pPr>
                      <a:r>
                        <a:rPr lang="es-EC" sz="1600">
                          <a:effectLst/>
                        </a:rPr>
                        <a:t>Codo 90° radio corto</a:t>
                      </a:r>
                      <a:endParaRPr lang="es-CO" sz="1600">
                        <a:effectLst/>
                        <a:latin typeface="Times New Roman"/>
                        <a:ea typeface="Calibri"/>
                        <a:cs typeface="Arial"/>
                      </a:endParaRPr>
                    </a:p>
                  </a:txBody>
                  <a:tcPr marL="68580" marR="68580" marT="0" marB="0"/>
                </a:tc>
                <a:tc>
                  <a:txBody>
                    <a:bodyPr/>
                    <a:lstStyle/>
                    <a:p>
                      <a:pPr marL="450215" marR="11430" algn="ctr">
                        <a:lnSpc>
                          <a:spcPct val="150000"/>
                        </a:lnSpc>
                        <a:spcBef>
                          <a:spcPts val="5"/>
                        </a:spcBef>
                        <a:spcAft>
                          <a:spcPts val="475"/>
                        </a:spcAft>
                        <a:tabLst>
                          <a:tab pos="457200" algn="l"/>
                        </a:tabLst>
                      </a:pPr>
                      <a:r>
                        <a:rPr lang="es-EC" sz="1600">
                          <a:effectLst/>
                        </a:rPr>
                        <a:t>6</a:t>
                      </a:r>
                      <a:endParaRPr lang="es-CO" sz="1600">
                        <a:effectLst/>
                        <a:latin typeface="Times New Roman"/>
                        <a:ea typeface="Calibri"/>
                        <a:cs typeface="Arial"/>
                      </a:endParaRPr>
                    </a:p>
                  </a:txBody>
                  <a:tcPr marL="68580" marR="68580" marT="0" marB="0"/>
                </a:tc>
                <a:tc>
                  <a:txBody>
                    <a:bodyPr/>
                    <a:lstStyle/>
                    <a:p>
                      <a:pPr marL="450215" marR="11430" algn="ctr">
                        <a:lnSpc>
                          <a:spcPct val="150000"/>
                        </a:lnSpc>
                        <a:spcBef>
                          <a:spcPts val="5"/>
                        </a:spcBef>
                        <a:spcAft>
                          <a:spcPts val="475"/>
                        </a:spcAft>
                        <a:tabLst>
                          <a:tab pos="457200" algn="l"/>
                        </a:tabLst>
                      </a:pPr>
                      <a:r>
                        <a:rPr lang="es-EC" sz="1600">
                          <a:effectLst/>
                        </a:rPr>
                        <a:t>0,9</a:t>
                      </a:r>
                      <a:endParaRPr lang="es-CO" sz="1600">
                        <a:effectLst/>
                        <a:latin typeface="Times New Roman"/>
                        <a:ea typeface="Calibri"/>
                        <a:cs typeface="Arial"/>
                      </a:endParaRPr>
                    </a:p>
                  </a:txBody>
                  <a:tcPr marL="68580" marR="68580" marT="0" marB="0"/>
                </a:tc>
              </a:tr>
              <a:tr h="401598">
                <a:tc>
                  <a:txBody>
                    <a:bodyPr/>
                    <a:lstStyle/>
                    <a:p>
                      <a:pPr marL="450215" marR="11430" algn="ctr">
                        <a:lnSpc>
                          <a:spcPct val="150000"/>
                        </a:lnSpc>
                        <a:spcBef>
                          <a:spcPts val="5"/>
                        </a:spcBef>
                        <a:spcAft>
                          <a:spcPts val="475"/>
                        </a:spcAft>
                        <a:tabLst>
                          <a:tab pos="457200" algn="l"/>
                        </a:tabLst>
                      </a:pPr>
                      <a:r>
                        <a:rPr lang="es-EC" sz="1600">
                          <a:effectLst/>
                        </a:rPr>
                        <a:t>Válvula check</a:t>
                      </a:r>
                      <a:endParaRPr lang="es-CO" sz="1600">
                        <a:effectLst/>
                        <a:latin typeface="Times New Roman"/>
                        <a:ea typeface="Calibri"/>
                        <a:cs typeface="Arial"/>
                      </a:endParaRPr>
                    </a:p>
                  </a:txBody>
                  <a:tcPr marL="68580" marR="68580" marT="0" marB="0"/>
                </a:tc>
                <a:tc>
                  <a:txBody>
                    <a:bodyPr/>
                    <a:lstStyle/>
                    <a:p>
                      <a:pPr marL="450215" marR="11430" algn="ctr">
                        <a:lnSpc>
                          <a:spcPct val="150000"/>
                        </a:lnSpc>
                        <a:spcBef>
                          <a:spcPts val="5"/>
                        </a:spcBef>
                        <a:spcAft>
                          <a:spcPts val="475"/>
                        </a:spcAft>
                        <a:tabLst>
                          <a:tab pos="457200" algn="l"/>
                        </a:tabLst>
                      </a:pPr>
                      <a:r>
                        <a:rPr lang="es-EC" sz="1600">
                          <a:effectLst/>
                        </a:rPr>
                        <a:t>1</a:t>
                      </a:r>
                      <a:endParaRPr lang="es-CO" sz="1600">
                        <a:effectLst/>
                        <a:latin typeface="Times New Roman"/>
                        <a:ea typeface="Calibri"/>
                        <a:cs typeface="Arial"/>
                      </a:endParaRPr>
                    </a:p>
                  </a:txBody>
                  <a:tcPr marL="68580" marR="68580" marT="0" marB="0"/>
                </a:tc>
                <a:tc>
                  <a:txBody>
                    <a:bodyPr/>
                    <a:lstStyle/>
                    <a:p>
                      <a:pPr marL="450215" marR="11430" algn="ctr">
                        <a:lnSpc>
                          <a:spcPct val="150000"/>
                        </a:lnSpc>
                        <a:spcBef>
                          <a:spcPts val="5"/>
                        </a:spcBef>
                        <a:spcAft>
                          <a:spcPts val="475"/>
                        </a:spcAft>
                        <a:tabLst>
                          <a:tab pos="457200" algn="l"/>
                        </a:tabLst>
                      </a:pPr>
                      <a:r>
                        <a:rPr lang="es-EC" sz="1600">
                          <a:effectLst/>
                        </a:rPr>
                        <a:t>2</a:t>
                      </a:r>
                      <a:endParaRPr lang="es-CO" sz="1600">
                        <a:effectLst/>
                        <a:latin typeface="Times New Roman"/>
                        <a:ea typeface="Calibri"/>
                        <a:cs typeface="Arial"/>
                      </a:endParaRPr>
                    </a:p>
                  </a:txBody>
                  <a:tcPr marL="68580" marR="68580" marT="0" marB="0"/>
                </a:tc>
              </a:tr>
              <a:tr h="731188">
                <a:tc>
                  <a:txBody>
                    <a:bodyPr/>
                    <a:lstStyle/>
                    <a:p>
                      <a:pPr marL="450215" marR="11430" algn="ctr">
                        <a:lnSpc>
                          <a:spcPct val="150000"/>
                        </a:lnSpc>
                        <a:spcBef>
                          <a:spcPts val="5"/>
                        </a:spcBef>
                        <a:spcAft>
                          <a:spcPts val="475"/>
                        </a:spcAft>
                        <a:tabLst>
                          <a:tab pos="457200" algn="l"/>
                        </a:tabLst>
                      </a:pPr>
                      <a:r>
                        <a:rPr lang="es-EC" sz="1600">
                          <a:effectLst/>
                        </a:rPr>
                        <a:t>Válvula de compuerta (electroválvula)</a:t>
                      </a:r>
                      <a:endParaRPr lang="es-CO" sz="1600">
                        <a:effectLst/>
                        <a:latin typeface="Times New Roman"/>
                        <a:ea typeface="Calibri"/>
                        <a:cs typeface="Arial"/>
                      </a:endParaRPr>
                    </a:p>
                  </a:txBody>
                  <a:tcPr marL="68580" marR="68580" marT="0" marB="0"/>
                </a:tc>
                <a:tc>
                  <a:txBody>
                    <a:bodyPr/>
                    <a:lstStyle/>
                    <a:p>
                      <a:pPr marL="450215" marR="11430" algn="ctr">
                        <a:lnSpc>
                          <a:spcPct val="150000"/>
                        </a:lnSpc>
                        <a:spcBef>
                          <a:spcPts val="5"/>
                        </a:spcBef>
                        <a:spcAft>
                          <a:spcPts val="475"/>
                        </a:spcAft>
                        <a:tabLst>
                          <a:tab pos="457200" algn="l"/>
                        </a:tabLst>
                      </a:pPr>
                      <a:r>
                        <a:rPr lang="es-EC" sz="1600">
                          <a:effectLst/>
                        </a:rPr>
                        <a:t>1</a:t>
                      </a:r>
                      <a:endParaRPr lang="es-CO" sz="1600">
                        <a:effectLst/>
                        <a:latin typeface="Times New Roman"/>
                        <a:ea typeface="Calibri"/>
                        <a:cs typeface="Arial"/>
                      </a:endParaRPr>
                    </a:p>
                  </a:txBody>
                  <a:tcPr marL="68580" marR="68580" marT="0" marB="0"/>
                </a:tc>
                <a:tc>
                  <a:txBody>
                    <a:bodyPr/>
                    <a:lstStyle/>
                    <a:p>
                      <a:pPr marL="450215" marR="11430" algn="ctr">
                        <a:lnSpc>
                          <a:spcPct val="150000"/>
                        </a:lnSpc>
                        <a:spcBef>
                          <a:spcPts val="5"/>
                        </a:spcBef>
                        <a:spcAft>
                          <a:spcPts val="475"/>
                        </a:spcAft>
                        <a:tabLst>
                          <a:tab pos="457200" algn="l"/>
                        </a:tabLst>
                      </a:pPr>
                      <a:r>
                        <a:rPr lang="es-EC" sz="1600">
                          <a:effectLst/>
                        </a:rPr>
                        <a:t>0.2</a:t>
                      </a:r>
                      <a:endParaRPr lang="es-CO" sz="1600">
                        <a:effectLst/>
                        <a:latin typeface="Times New Roman"/>
                        <a:ea typeface="Calibri"/>
                        <a:cs typeface="Arial"/>
                      </a:endParaRPr>
                    </a:p>
                  </a:txBody>
                  <a:tcPr marL="68580" marR="68580" marT="0" marB="0"/>
                </a:tc>
              </a:tr>
              <a:tr h="523398">
                <a:tc>
                  <a:txBody>
                    <a:bodyPr/>
                    <a:lstStyle/>
                    <a:p>
                      <a:pPr marL="450215" marR="11430" algn="ctr">
                        <a:lnSpc>
                          <a:spcPct val="150000"/>
                        </a:lnSpc>
                        <a:spcBef>
                          <a:spcPts val="5"/>
                        </a:spcBef>
                        <a:spcAft>
                          <a:spcPts val="475"/>
                        </a:spcAft>
                        <a:tabLst>
                          <a:tab pos="457200" algn="l"/>
                        </a:tabLst>
                      </a:pPr>
                      <a:r>
                        <a:rPr lang="es-EC" sz="1600">
                          <a:effectLst/>
                        </a:rPr>
                        <a:t>Sensor de caudal</a:t>
                      </a:r>
                      <a:endParaRPr lang="es-CO" sz="1600">
                        <a:effectLst/>
                        <a:latin typeface="Times New Roman"/>
                        <a:ea typeface="Calibri"/>
                        <a:cs typeface="Arial"/>
                      </a:endParaRPr>
                    </a:p>
                  </a:txBody>
                  <a:tcPr marL="68580" marR="68580" marT="0" marB="0"/>
                </a:tc>
                <a:tc>
                  <a:txBody>
                    <a:bodyPr/>
                    <a:lstStyle/>
                    <a:p>
                      <a:pPr marL="450215" marR="11430" algn="ctr">
                        <a:lnSpc>
                          <a:spcPct val="150000"/>
                        </a:lnSpc>
                        <a:spcBef>
                          <a:spcPts val="5"/>
                        </a:spcBef>
                        <a:spcAft>
                          <a:spcPts val="475"/>
                        </a:spcAft>
                        <a:tabLst>
                          <a:tab pos="457200" algn="l"/>
                        </a:tabLst>
                      </a:pPr>
                      <a:r>
                        <a:rPr lang="es-EC" sz="1600">
                          <a:effectLst/>
                        </a:rPr>
                        <a:t>1</a:t>
                      </a:r>
                      <a:endParaRPr lang="es-CO" sz="1600">
                        <a:effectLst/>
                        <a:latin typeface="Times New Roman"/>
                        <a:ea typeface="Calibri"/>
                        <a:cs typeface="Arial"/>
                      </a:endParaRPr>
                    </a:p>
                  </a:txBody>
                  <a:tcPr marL="68580" marR="68580" marT="0" marB="0"/>
                </a:tc>
                <a:tc>
                  <a:txBody>
                    <a:bodyPr/>
                    <a:lstStyle/>
                    <a:p>
                      <a:pPr marL="450215" marR="11430" algn="ctr">
                        <a:lnSpc>
                          <a:spcPct val="150000"/>
                        </a:lnSpc>
                        <a:spcBef>
                          <a:spcPts val="5"/>
                        </a:spcBef>
                        <a:spcAft>
                          <a:spcPts val="475"/>
                        </a:spcAft>
                        <a:tabLst>
                          <a:tab pos="457200" algn="l"/>
                        </a:tabLst>
                      </a:pPr>
                      <a:r>
                        <a:rPr lang="es-EC" sz="1600">
                          <a:effectLst/>
                        </a:rPr>
                        <a:t>1</a:t>
                      </a:r>
                      <a:endParaRPr lang="es-CO" sz="1600">
                        <a:effectLst/>
                        <a:latin typeface="Times New Roman"/>
                        <a:ea typeface="Calibri"/>
                        <a:cs typeface="Arial"/>
                      </a:endParaRPr>
                    </a:p>
                  </a:txBody>
                  <a:tcPr marL="68580" marR="68580" marT="0" marB="0"/>
                </a:tc>
              </a:tr>
              <a:tr h="351209">
                <a:tc>
                  <a:txBody>
                    <a:bodyPr/>
                    <a:lstStyle/>
                    <a:p>
                      <a:pPr marL="450215" marR="11430" algn="ctr">
                        <a:lnSpc>
                          <a:spcPct val="150000"/>
                        </a:lnSpc>
                        <a:spcBef>
                          <a:spcPts val="5"/>
                        </a:spcBef>
                        <a:spcAft>
                          <a:spcPts val="475"/>
                        </a:spcAft>
                        <a:tabLst>
                          <a:tab pos="457200" algn="l"/>
                        </a:tabLst>
                      </a:pPr>
                      <a:r>
                        <a:rPr lang="es-EC" sz="1600">
                          <a:effectLst/>
                        </a:rPr>
                        <a:t>T</a:t>
                      </a:r>
                      <a:endParaRPr lang="es-CO" sz="1600">
                        <a:effectLst/>
                        <a:latin typeface="Times New Roman"/>
                        <a:ea typeface="Calibri"/>
                        <a:cs typeface="Arial"/>
                      </a:endParaRPr>
                    </a:p>
                  </a:txBody>
                  <a:tcPr marL="68580" marR="68580" marT="0" marB="0"/>
                </a:tc>
                <a:tc>
                  <a:txBody>
                    <a:bodyPr/>
                    <a:lstStyle/>
                    <a:p>
                      <a:pPr marL="450215" marR="11430" algn="ctr">
                        <a:lnSpc>
                          <a:spcPct val="150000"/>
                        </a:lnSpc>
                        <a:spcBef>
                          <a:spcPts val="5"/>
                        </a:spcBef>
                        <a:spcAft>
                          <a:spcPts val="475"/>
                        </a:spcAft>
                        <a:tabLst>
                          <a:tab pos="457200" algn="l"/>
                        </a:tabLst>
                      </a:pPr>
                      <a:r>
                        <a:rPr lang="es-EC" sz="1600">
                          <a:effectLst/>
                        </a:rPr>
                        <a:t>1</a:t>
                      </a:r>
                      <a:endParaRPr lang="es-CO" sz="1600">
                        <a:effectLst/>
                        <a:latin typeface="Times New Roman"/>
                        <a:ea typeface="Calibri"/>
                        <a:cs typeface="Arial"/>
                      </a:endParaRPr>
                    </a:p>
                  </a:txBody>
                  <a:tcPr marL="68580" marR="68580" marT="0" marB="0"/>
                </a:tc>
                <a:tc>
                  <a:txBody>
                    <a:bodyPr/>
                    <a:lstStyle/>
                    <a:p>
                      <a:pPr marL="450215" marR="11430" algn="ctr">
                        <a:lnSpc>
                          <a:spcPct val="150000"/>
                        </a:lnSpc>
                        <a:spcBef>
                          <a:spcPts val="5"/>
                        </a:spcBef>
                        <a:spcAft>
                          <a:spcPts val="475"/>
                        </a:spcAft>
                        <a:tabLst>
                          <a:tab pos="457200" algn="l"/>
                        </a:tabLst>
                      </a:pPr>
                      <a:r>
                        <a:rPr lang="es-EC" sz="1600" dirty="0">
                          <a:effectLst/>
                        </a:rPr>
                        <a:t>1,80</a:t>
                      </a:r>
                      <a:endParaRPr lang="es-CO" sz="1600" dirty="0">
                        <a:effectLst/>
                        <a:latin typeface="Times New Roman"/>
                        <a:ea typeface="Calibri"/>
                        <a:cs typeface="Arial"/>
                      </a:endParaRPr>
                    </a:p>
                  </a:txBody>
                  <a:tcPr marL="68580" marR="68580" marT="0" marB="0"/>
                </a:tc>
              </a:tr>
            </a:tbl>
          </a:graphicData>
        </a:graphic>
      </p:graphicFrame>
    </p:spTree>
    <p:extLst>
      <p:ext uri="{BB962C8B-B14F-4D97-AF65-F5344CB8AC3E}">
        <p14:creationId xmlns:p14="http://schemas.microsoft.com/office/powerpoint/2010/main" val="1455590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Rectángulo"/>
              <p:cNvSpPr/>
              <p:nvPr/>
            </p:nvSpPr>
            <p:spPr>
              <a:xfrm>
                <a:off x="323528" y="404664"/>
                <a:ext cx="8424936" cy="4119718"/>
              </a:xfrm>
              <a:prstGeom prst="rect">
                <a:avLst/>
              </a:prstGeom>
            </p:spPr>
            <p:txBody>
              <a:bodyPr wrap="square">
                <a:spAutoFit/>
              </a:bodyPr>
              <a:lstStyle/>
              <a:p>
                <a:pPr algn="just">
                  <a:lnSpc>
                    <a:spcPct val="150000"/>
                  </a:lnSpc>
                </a:pPr>
                <a:r>
                  <a:rPr lang="es-EC" sz="1600" dirty="0"/>
                  <a:t> Realizando la sumatoria de los coeficientes K, se calcula la pérdida total por accesorios en este tramo:</a:t>
                </a:r>
                <a:endParaRPr lang="es-CO" sz="1600" dirty="0"/>
              </a:p>
              <a:p>
                <a:pPr algn="just">
                  <a:lnSpc>
                    <a:spcPct val="150000"/>
                  </a:lnSpc>
                </a:pPr>
                <a14:m>
                  <m:oMathPara xmlns:m="http://schemas.openxmlformats.org/officeDocument/2006/math">
                    <m:oMathParaPr>
                      <m:jc m:val="centerGroup"/>
                    </m:oMathParaPr>
                    <m:oMath xmlns:m="http://schemas.openxmlformats.org/officeDocument/2006/math">
                      <m:r>
                        <a:rPr lang="es-EC" sz="1600" i="1">
                          <a:latin typeface="Cambria Math"/>
                        </a:rPr>
                        <m:t>h</m:t>
                      </m:r>
                      <m:r>
                        <a:rPr lang="es-EC" sz="1600" i="1">
                          <a:latin typeface="Cambria Math"/>
                        </a:rPr>
                        <m:t>=</m:t>
                      </m:r>
                      <m:r>
                        <a:rPr lang="es-EC" sz="1600" i="1">
                          <a:latin typeface="Cambria Math"/>
                        </a:rPr>
                        <m:t>𝐾</m:t>
                      </m:r>
                      <m:r>
                        <a:rPr lang="es-EC" sz="1600" i="1">
                          <a:latin typeface="Cambria Math"/>
                        </a:rPr>
                        <m:t>.</m:t>
                      </m:r>
                      <m:d>
                        <m:dPr>
                          <m:ctrlPr>
                            <a:rPr lang="es-CO" sz="1600" i="1">
                              <a:latin typeface="Cambria Math"/>
                            </a:rPr>
                          </m:ctrlPr>
                        </m:dPr>
                        <m:e>
                          <m:f>
                            <m:fPr>
                              <m:ctrlPr>
                                <a:rPr lang="es-CO" sz="1600" i="1">
                                  <a:latin typeface="Cambria Math"/>
                                </a:rPr>
                              </m:ctrlPr>
                            </m:fPr>
                            <m:num>
                              <m:sSup>
                                <m:sSupPr>
                                  <m:ctrlPr>
                                    <a:rPr lang="es-CO" sz="1600" i="1">
                                      <a:latin typeface="Cambria Math"/>
                                    </a:rPr>
                                  </m:ctrlPr>
                                </m:sSupPr>
                                <m:e>
                                  <m:r>
                                    <a:rPr lang="es-EC" sz="1600" i="1">
                                      <a:latin typeface="Cambria Math"/>
                                    </a:rPr>
                                    <m:t>𝑣</m:t>
                                  </m:r>
                                </m:e>
                                <m:sup>
                                  <m:r>
                                    <a:rPr lang="es-EC" sz="1600" i="1">
                                      <a:latin typeface="Cambria Math"/>
                                    </a:rPr>
                                    <m:t>2</m:t>
                                  </m:r>
                                </m:sup>
                              </m:sSup>
                            </m:num>
                            <m:den>
                              <m:r>
                                <a:rPr lang="es-EC" sz="1600" i="1">
                                  <a:latin typeface="Cambria Math"/>
                                </a:rPr>
                                <m:t>2</m:t>
                              </m:r>
                              <m:r>
                                <a:rPr lang="es-EC" sz="1600" i="1">
                                  <a:latin typeface="Cambria Math"/>
                                </a:rPr>
                                <m:t>𝑔</m:t>
                              </m:r>
                            </m:den>
                          </m:f>
                        </m:e>
                      </m:d>
                    </m:oMath>
                  </m:oMathPara>
                </a14:m>
                <a:endParaRPr lang="es-CO" sz="1600" dirty="0"/>
              </a:p>
              <a:p>
                <a:pPr algn="just">
                  <a:lnSpc>
                    <a:spcPct val="150000"/>
                  </a:lnSpc>
                </a:pPr>
                <a14:m>
                  <m:oMathPara xmlns:m="http://schemas.openxmlformats.org/officeDocument/2006/math">
                    <m:oMathParaPr>
                      <m:jc m:val="centerGroup"/>
                    </m:oMathParaPr>
                    <m:oMath xmlns:m="http://schemas.openxmlformats.org/officeDocument/2006/math">
                      <m:r>
                        <a:rPr lang="es-EC" sz="1600" i="1">
                          <a:latin typeface="Cambria Math"/>
                        </a:rPr>
                        <m:t>h</m:t>
                      </m:r>
                      <m:r>
                        <a:rPr lang="es-EC" sz="1600" i="1">
                          <a:latin typeface="Cambria Math"/>
                        </a:rPr>
                        <m:t>=10.4.</m:t>
                      </m:r>
                      <m:d>
                        <m:dPr>
                          <m:ctrlPr>
                            <a:rPr lang="es-CO" sz="1600" i="1">
                              <a:latin typeface="Cambria Math"/>
                            </a:rPr>
                          </m:ctrlPr>
                        </m:dPr>
                        <m:e>
                          <m:f>
                            <m:fPr>
                              <m:ctrlPr>
                                <a:rPr lang="es-CO" sz="1600" i="1">
                                  <a:latin typeface="Cambria Math"/>
                                </a:rPr>
                              </m:ctrlPr>
                            </m:fPr>
                            <m:num>
                              <m:sSup>
                                <m:sSupPr>
                                  <m:ctrlPr>
                                    <a:rPr lang="es-CO" sz="1600" i="1">
                                      <a:latin typeface="Cambria Math"/>
                                    </a:rPr>
                                  </m:ctrlPr>
                                </m:sSupPr>
                                <m:e>
                                  <m:d>
                                    <m:dPr>
                                      <m:ctrlPr>
                                        <a:rPr lang="es-CO" sz="1600" i="1">
                                          <a:latin typeface="Cambria Math"/>
                                        </a:rPr>
                                      </m:ctrlPr>
                                    </m:dPr>
                                    <m:e>
                                      <m:r>
                                        <a:rPr lang="es-EC" sz="1600" i="1">
                                          <a:latin typeface="Cambria Math"/>
                                        </a:rPr>
                                        <m:t>0,9283</m:t>
                                      </m:r>
                                      <m:f>
                                        <m:fPr>
                                          <m:ctrlPr>
                                            <a:rPr lang="es-CO" sz="1600" i="1">
                                              <a:latin typeface="Cambria Math"/>
                                            </a:rPr>
                                          </m:ctrlPr>
                                        </m:fPr>
                                        <m:num>
                                          <m:r>
                                            <a:rPr lang="es-EC" sz="1600" i="1">
                                              <a:latin typeface="Cambria Math"/>
                                            </a:rPr>
                                            <m:t>𝑚</m:t>
                                          </m:r>
                                        </m:num>
                                        <m:den>
                                          <m:r>
                                            <a:rPr lang="es-EC" sz="1600" i="1">
                                              <a:latin typeface="Cambria Math"/>
                                            </a:rPr>
                                            <m:t>𝑠</m:t>
                                          </m:r>
                                        </m:den>
                                      </m:f>
                                    </m:e>
                                  </m:d>
                                </m:e>
                                <m:sup>
                                  <m:r>
                                    <a:rPr lang="es-EC" sz="1600" i="1">
                                      <a:latin typeface="Cambria Math"/>
                                    </a:rPr>
                                    <m:t>2</m:t>
                                  </m:r>
                                </m:sup>
                              </m:sSup>
                            </m:num>
                            <m:den>
                              <m:r>
                                <a:rPr lang="es-EC" sz="1600" i="1">
                                  <a:latin typeface="Cambria Math"/>
                                </a:rPr>
                                <m:t>2</m:t>
                              </m:r>
                              <m:d>
                                <m:dPr>
                                  <m:ctrlPr>
                                    <a:rPr lang="es-CO" sz="1600" i="1">
                                      <a:latin typeface="Cambria Math"/>
                                    </a:rPr>
                                  </m:ctrlPr>
                                </m:dPr>
                                <m:e>
                                  <m:r>
                                    <a:rPr lang="es-EC" sz="1600" i="1">
                                      <a:latin typeface="Cambria Math"/>
                                    </a:rPr>
                                    <m:t>9,81</m:t>
                                  </m:r>
                                  <m:f>
                                    <m:fPr>
                                      <m:ctrlPr>
                                        <a:rPr lang="es-CO" sz="1600" i="1">
                                          <a:latin typeface="Cambria Math"/>
                                        </a:rPr>
                                      </m:ctrlPr>
                                    </m:fPr>
                                    <m:num>
                                      <m:r>
                                        <a:rPr lang="es-EC" sz="1600" i="1">
                                          <a:latin typeface="Cambria Math"/>
                                        </a:rPr>
                                        <m:t>𝑚</m:t>
                                      </m:r>
                                    </m:num>
                                    <m:den>
                                      <m:sSup>
                                        <m:sSupPr>
                                          <m:ctrlPr>
                                            <a:rPr lang="es-CO" sz="1600" i="1">
                                              <a:latin typeface="Cambria Math"/>
                                            </a:rPr>
                                          </m:ctrlPr>
                                        </m:sSupPr>
                                        <m:e>
                                          <m:r>
                                            <a:rPr lang="es-EC" sz="1600" i="1">
                                              <a:latin typeface="Cambria Math"/>
                                            </a:rPr>
                                            <m:t>𝑠</m:t>
                                          </m:r>
                                        </m:e>
                                        <m:sup>
                                          <m:r>
                                            <a:rPr lang="es-EC" sz="1600" i="1">
                                              <a:latin typeface="Cambria Math"/>
                                            </a:rPr>
                                            <m:t>2</m:t>
                                          </m:r>
                                        </m:sup>
                                      </m:sSup>
                                    </m:den>
                                  </m:f>
                                </m:e>
                              </m:d>
                            </m:den>
                          </m:f>
                        </m:e>
                      </m:d>
                    </m:oMath>
                  </m:oMathPara>
                </a14:m>
                <a:endParaRPr lang="es-CO" sz="1600" dirty="0"/>
              </a:p>
              <a:p>
                <a:pPr algn="just">
                  <a:lnSpc>
                    <a:spcPct val="150000"/>
                  </a:lnSpc>
                </a:pPr>
                <a14:m>
                  <m:oMathPara xmlns:m="http://schemas.openxmlformats.org/officeDocument/2006/math">
                    <m:oMathParaPr>
                      <m:jc m:val="centerGroup"/>
                    </m:oMathParaPr>
                    <m:oMath xmlns:m="http://schemas.openxmlformats.org/officeDocument/2006/math">
                      <m:r>
                        <a:rPr lang="es-EC" sz="1600" i="1">
                          <a:latin typeface="Cambria Math"/>
                        </a:rPr>
                        <m:t>h</m:t>
                      </m:r>
                      <m:r>
                        <a:rPr lang="es-EC" sz="1600" i="1">
                          <a:latin typeface="Cambria Math"/>
                        </a:rPr>
                        <m:t>=0,4568 </m:t>
                      </m:r>
                      <m:r>
                        <a:rPr lang="es-EC" sz="1600" i="1">
                          <a:latin typeface="Cambria Math"/>
                        </a:rPr>
                        <m:t>𝑚</m:t>
                      </m:r>
                    </m:oMath>
                  </m:oMathPara>
                </a14:m>
                <a:endParaRPr lang="es-CO" sz="1600" dirty="0"/>
              </a:p>
              <a:p>
                <a:pPr algn="just">
                  <a:lnSpc>
                    <a:spcPct val="150000"/>
                  </a:lnSpc>
                </a:pPr>
                <a:r>
                  <a:rPr lang="es-EC" sz="1600" dirty="0"/>
                  <a:t>En el tramo de tubería que va del tanque A al tanque B se encuentran los siguientes accesorios:</a:t>
                </a:r>
                <a:endParaRPr lang="es-CO" sz="1600" dirty="0"/>
              </a:p>
            </p:txBody>
          </p:sp>
        </mc:Choice>
        <mc:Fallback xmlns="">
          <p:sp>
            <p:nvSpPr>
              <p:cNvPr id="2" name="1 Rectángulo"/>
              <p:cNvSpPr>
                <a:spLocks noRot="1" noChangeAspect="1" noMove="1" noResize="1" noEditPoints="1" noAdjustHandles="1" noChangeArrowheads="1" noChangeShapeType="1" noTextEdit="1"/>
              </p:cNvSpPr>
              <p:nvPr/>
            </p:nvSpPr>
            <p:spPr>
              <a:xfrm>
                <a:off x="323528" y="404664"/>
                <a:ext cx="8424936" cy="4119718"/>
              </a:xfrm>
              <a:prstGeom prst="rect">
                <a:avLst/>
              </a:prstGeom>
              <a:blipFill rotWithShape="1">
                <a:blip r:embed="rId2"/>
                <a:stretch>
                  <a:fillRect l="-362" r="-434" b="-1036"/>
                </a:stretch>
              </a:blipFill>
            </p:spPr>
            <p:txBody>
              <a:bodyPr/>
              <a:lstStyle/>
              <a:p>
                <a:r>
                  <a:rPr lang="es-CO">
                    <a:noFill/>
                  </a:rPr>
                  <a:t> </a:t>
                </a:r>
              </a:p>
            </p:txBody>
          </p:sp>
        </mc:Fallback>
      </mc:AlternateContent>
      <p:graphicFrame>
        <p:nvGraphicFramePr>
          <p:cNvPr id="3" name="2 Tabla"/>
          <p:cNvGraphicFramePr>
            <a:graphicFrameLocks noGrp="1"/>
          </p:cNvGraphicFramePr>
          <p:nvPr>
            <p:extLst>
              <p:ext uri="{D42A27DB-BD31-4B8C-83A1-F6EECF244321}">
                <p14:modId xmlns:p14="http://schemas.microsoft.com/office/powerpoint/2010/main" val="3819004827"/>
              </p:ext>
            </p:extLst>
          </p:nvPr>
        </p:nvGraphicFramePr>
        <p:xfrm>
          <a:off x="1619672" y="4653136"/>
          <a:ext cx="5627360" cy="960120"/>
        </p:xfrm>
        <a:graphic>
          <a:graphicData uri="http://schemas.openxmlformats.org/drawingml/2006/table">
            <a:tbl>
              <a:tblPr firstRow="1" firstCol="1" bandRow="1">
                <a:tableStyleId>{5940675A-B579-460E-94D1-54222C63F5DA}</a:tableStyleId>
              </a:tblPr>
              <a:tblGrid>
                <a:gridCol w="2390130"/>
                <a:gridCol w="1607185"/>
                <a:gridCol w="1630045"/>
              </a:tblGrid>
              <a:tr h="0">
                <a:tc>
                  <a:txBody>
                    <a:bodyPr/>
                    <a:lstStyle/>
                    <a:p>
                      <a:pPr marL="450215" marR="11430" algn="ctr">
                        <a:lnSpc>
                          <a:spcPct val="150000"/>
                        </a:lnSpc>
                        <a:spcBef>
                          <a:spcPts val="5"/>
                        </a:spcBef>
                        <a:spcAft>
                          <a:spcPts val="475"/>
                        </a:spcAft>
                        <a:tabLst>
                          <a:tab pos="457200" algn="l"/>
                        </a:tabLst>
                      </a:pPr>
                      <a:r>
                        <a:rPr lang="es-EC" sz="1400">
                          <a:effectLst/>
                        </a:rPr>
                        <a:t>Accesorio</a:t>
                      </a:r>
                      <a:endParaRPr lang="es-CO" sz="1400">
                        <a:effectLst/>
                        <a:latin typeface="Times New Roman"/>
                        <a:ea typeface="Calibri"/>
                        <a:cs typeface="Arial"/>
                      </a:endParaRPr>
                    </a:p>
                  </a:txBody>
                  <a:tcPr marL="68580" marR="68580" marT="0" marB="0"/>
                </a:tc>
                <a:tc>
                  <a:txBody>
                    <a:bodyPr/>
                    <a:lstStyle/>
                    <a:p>
                      <a:pPr marL="450215" marR="11430" algn="ctr">
                        <a:lnSpc>
                          <a:spcPct val="150000"/>
                        </a:lnSpc>
                        <a:spcBef>
                          <a:spcPts val="5"/>
                        </a:spcBef>
                        <a:spcAft>
                          <a:spcPts val="475"/>
                        </a:spcAft>
                        <a:tabLst>
                          <a:tab pos="457200" algn="l"/>
                        </a:tabLst>
                      </a:pPr>
                      <a:r>
                        <a:rPr lang="es-EC" sz="1400">
                          <a:effectLst/>
                        </a:rPr>
                        <a:t>Cantidad</a:t>
                      </a:r>
                      <a:endParaRPr lang="es-CO" sz="1400">
                        <a:effectLst/>
                        <a:latin typeface="Times New Roman"/>
                        <a:ea typeface="Calibri"/>
                        <a:cs typeface="Arial"/>
                      </a:endParaRPr>
                    </a:p>
                  </a:txBody>
                  <a:tcPr marL="68580" marR="68580" marT="0" marB="0"/>
                </a:tc>
                <a:tc>
                  <a:txBody>
                    <a:bodyPr/>
                    <a:lstStyle/>
                    <a:p>
                      <a:pPr marL="450215" marR="11430" algn="ctr">
                        <a:lnSpc>
                          <a:spcPct val="150000"/>
                        </a:lnSpc>
                        <a:spcBef>
                          <a:spcPts val="5"/>
                        </a:spcBef>
                        <a:spcAft>
                          <a:spcPts val="475"/>
                        </a:spcAft>
                        <a:tabLst>
                          <a:tab pos="457200" algn="l"/>
                        </a:tabLst>
                      </a:pPr>
                      <a:r>
                        <a:rPr lang="es-EC" sz="1400">
                          <a:effectLst/>
                        </a:rPr>
                        <a:t>Coeficiente K</a:t>
                      </a:r>
                      <a:endParaRPr lang="es-CO" sz="1400">
                        <a:effectLst/>
                        <a:latin typeface="Times New Roman"/>
                        <a:ea typeface="Calibri"/>
                        <a:cs typeface="Arial"/>
                      </a:endParaRPr>
                    </a:p>
                  </a:txBody>
                  <a:tcPr marL="68580" marR="68580" marT="0" marB="0"/>
                </a:tc>
              </a:tr>
              <a:tr h="0">
                <a:tc>
                  <a:txBody>
                    <a:bodyPr/>
                    <a:lstStyle/>
                    <a:p>
                      <a:pPr marL="450215" marR="11430" algn="ctr">
                        <a:lnSpc>
                          <a:spcPct val="150000"/>
                        </a:lnSpc>
                        <a:spcBef>
                          <a:spcPts val="5"/>
                        </a:spcBef>
                        <a:spcAft>
                          <a:spcPts val="475"/>
                        </a:spcAft>
                        <a:tabLst>
                          <a:tab pos="457200" algn="l"/>
                        </a:tabLst>
                      </a:pPr>
                      <a:r>
                        <a:rPr lang="es-EC" sz="1400">
                          <a:effectLst/>
                        </a:rPr>
                        <a:t>Codo 90° radio corto</a:t>
                      </a:r>
                      <a:endParaRPr lang="es-CO" sz="1400">
                        <a:effectLst/>
                        <a:latin typeface="Times New Roman"/>
                        <a:ea typeface="Calibri"/>
                        <a:cs typeface="Arial"/>
                      </a:endParaRPr>
                    </a:p>
                  </a:txBody>
                  <a:tcPr marL="68580" marR="68580" marT="0" marB="0"/>
                </a:tc>
                <a:tc>
                  <a:txBody>
                    <a:bodyPr/>
                    <a:lstStyle/>
                    <a:p>
                      <a:pPr marL="450215" marR="11430" algn="ctr">
                        <a:lnSpc>
                          <a:spcPct val="150000"/>
                        </a:lnSpc>
                        <a:spcBef>
                          <a:spcPts val="5"/>
                        </a:spcBef>
                        <a:spcAft>
                          <a:spcPts val="475"/>
                        </a:spcAft>
                        <a:tabLst>
                          <a:tab pos="457200" algn="l"/>
                        </a:tabLst>
                      </a:pPr>
                      <a:r>
                        <a:rPr lang="es-EC" sz="1400">
                          <a:effectLst/>
                        </a:rPr>
                        <a:t>2</a:t>
                      </a:r>
                      <a:endParaRPr lang="es-CO" sz="1400">
                        <a:effectLst/>
                        <a:latin typeface="Times New Roman"/>
                        <a:ea typeface="Calibri"/>
                        <a:cs typeface="Arial"/>
                      </a:endParaRPr>
                    </a:p>
                  </a:txBody>
                  <a:tcPr marL="68580" marR="68580" marT="0" marB="0"/>
                </a:tc>
                <a:tc>
                  <a:txBody>
                    <a:bodyPr/>
                    <a:lstStyle/>
                    <a:p>
                      <a:pPr marL="450215" marR="11430" algn="ctr">
                        <a:lnSpc>
                          <a:spcPct val="150000"/>
                        </a:lnSpc>
                        <a:spcBef>
                          <a:spcPts val="5"/>
                        </a:spcBef>
                        <a:spcAft>
                          <a:spcPts val="475"/>
                        </a:spcAft>
                        <a:tabLst>
                          <a:tab pos="457200" algn="l"/>
                        </a:tabLst>
                      </a:pPr>
                      <a:r>
                        <a:rPr lang="es-EC" sz="1400">
                          <a:effectLst/>
                        </a:rPr>
                        <a:t>0,9</a:t>
                      </a:r>
                      <a:endParaRPr lang="es-CO" sz="1400">
                        <a:effectLst/>
                        <a:latin typeface="Times New Roman"/>
                        <a:ea typeface="Calibri"/>
                        <a:cs typeface="Arial"/>
                      </a:endParaRPr>
                    </a:p>
                  </a:txBody>
                  <a:tcPr marL="68580" marR="68580" marT="0" marB="0"/>
                </a:tc>
              </a:tr>
              <a:tr h="0">
                <a:tc>
                  <a:txBody>
                    <a:bodyPr/>
                    <a:lstStyle/>
                    <a:p>
                      <a:pPr marL="450215" marR="11430" algn="ctr">
                        <a:lnSpc>
                          <a:spcPct val="150000"/>
                        </a:lnSpc>
                        <a:spcBef>
                          <a:spcPts val="5"/>
                        </a:spcBef>
                        <a:spcAft>
                          <a:spcPts val="475"/>
                        </a:spcAft>
                        <a:tabLst>
                          <a:tab pos="457200" algn="l"/>
                        </a:tabLst>
                      </a:pPr>
                      <a:r>
                        <a:rPr lang="es-EC" sz="1400">
                          <a:effectLst/>
                        </a:rPr>
                        <a:t>Electroválvula</a:t>
                      </a:r>
                      <a:endParaRPr lang="es-CO" sz="1400">
                        <a:effectLst/>
                        <a:latin typeface="Times New Roman"/>
                        <a:ea typeface="Calibri"/>
                        <a:cs typeface="Arial"/>
                      </a:endParaRPr>
                    </a:p>
                  </a:txBody>
                  <a:tcPr marL="68580" marR="68580" marT="0" marB="0"/>
                </a:tc>
                <a:tc>
                  <a:txBody>
                    <a:bodyPr/>
                    <a:lstStyle/>
                    <a:p>
                      <a:pPr marL="450215" marR="11430" algn="ctr">
                        <a:lnSpc>
                          <a:spcPct val="150000"/>
                        </a:lnSpc>
                        <a:spcBef>
                          <a:spcPts val="5"/>
                        </a:spcBef>
                        <a:spcAft>
                          <a:spcPts val="475"/>
                        </a:spcAft>
                        <a:tabLst>
                          <a:tab pos="457200" algn="l"/>
                        </a:tabLst>
                      </a:pPr>
                      <a:r>
                        <a:rPr lang="es-EC" sz="1400">
                          <a:effectLst/>
                        </a:rPr>
                        <a:t>1</a:t>
                      </a:r>
                      <a:endParaRPr lang="es-CO" sz="1400">
                        <a:effectLst/>
                        <a:latin typeface="Times New Roman"/>
                        <a:ea typeface="Calibri"/>
                        <a:cs typeface="Arial"/>
                      </a:endParaRPr>
                    </a:p>
                  </a:txBody>
                  <a:tcPr marL="68580" marR="68580" marT="0" marB="0"/>
                </a:tc>
                <a:tc>
                  <a:txBody>
                    <a:bodyPr/>
                    <a:lstStyle/>
                    <a:p>
                      <a:pPr marL="450215" marR="11430" algn="ctr">
                        <a:lnSpc>
                          <a:spcPct val="150000"/>
                        </a:lnSpc>
                        <a:spcBef>
                          <a:spcPts val="5"/>
                        </a:spcBef>
                        <a:spcAft>
                          <a:spcPts val="475"/>
                        </a:spcAft>
                        <a:tabLst>
                          <a:tab pos="457200" algn="l"/>
                        </a:tabLst>
                      </a:pPr>
                      <a:r>
                        <a:rPr lang="es-EC" sz="1400" dirty="0">
                          <a:effectLst/>
                        </a:rPr>
                        <a:t>0.2</a:t>
                      </a:r>
                      <a:endParaRPr lang="es-CO" sz="1400" dirty="0">
                        <a:effectLst/>
                        <a:latin typeface="Times New Roman"/>
                        <a:ea typeface="Calibri"/>
                        <a:cs typeface="Arial"/>
                      </a:endParaRPr>
                    </a:p>
                  </a:txBody>
                  <a:tcPr marL="68580" marR="68580" marT="0" marB="0"/>
                </a:tc>
              </a:tr>
            </a:tbl>
          </a:graphicData>
        </a:graphic>
      </p:graphicFrame>
    </p:spTree>
    <p:extLst>
      <p:ext uri="{BB962C8B-B14F-4D97-AF65-F5344CB8AC3E}">
        <p14:creationId xmlns:p14="http://schemas.microsoft.com/office/powerpoint/2010/main" val="39388726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Rectángulo"/>
              <p:cNvSpPr/>
              <p:nvPr/>
            </p:nvSpPr>
            <p:spPr>
              <a:xfrm>
                <a:off x="395536" y="260648"/>
                <a:ext cx="8424936" cy="6058197"/>
              </a:xfrm>
              <a:prstGeom prst="rect">
                <a:avLst/>
              </a:prstGeom>
            </p:spPr>
            <p:txBody>
              <a:bodyPr wrap="square">
                <a:spAutoFit/>
              </a:bodyPr>
              <a:lstStyle/>
              <a:p>
                <a:pPr algn="just">
                  <a:lnSpc>
                    <a:spcPct val="150000"/>
                  </a:lnSpc>
                </a:pPr>
                <a:r>
                  <a:rPr lang="es-EC" dirty="0"/>
                  <a:t> </a:t>
                </a:r>
                <a:r>
                  <a:rPr lang="es-EC" sz="1600" dirty="0"/>
                  <a:t>Realizando la sumatoria de los coeficientes K, se calcula la pérdida total por accesorios en este tramo:</a:t>
                </a:r>
                <a:endParaRPr lang="es-CO" sz="1600" dirty="0"/>
              </a:p>
              <a:p>
                <a:pPr algn="just">
                  <a:lnSpc>
                    <a:spcPct val="150000"/>
                  </a:lnSpc>
                </a:pPr>
                <a14:m>
                  <m:oMathPara xmlns:m="http://schemas.openxmlformats.org/officeDocument/2006/math">
                    <m:oMathParaPr>
                      <m:jc m:val="centerGroup"/>
                    </m:oMathParaPr>
                    <m:oMath xmlns:m="http://schemas.openxmlformats.org/officeDocument/2006/math">
                      <m:r>
                        <a:rPr lang="es-EC" sz="1600" i="1">
                          <a:latin typeface="Cambria Math"/>
                        </a:rPr>
                        <m:t>h</m:t>
                      </m:r>
                      <m:r>
                        <a:rPr lang="es-EC" sz="1600" i="1">
                          <a:latin typeface="Cambria Math"/>
                        </a:rPr>
                        <m:t>=</m:t>
                      </m:r>
                      <m:r>
                        <a:rPr lang="es-EC" sz="1600" i="1">
                          <a:latin typeface="Cambria Math"/>
                        </a:rPr>
                        <m:t>𝐾</m:t>
                      </m:r>
                      <m:r>
                        <a:rPr lang="es-EC" sz="1600" i="1">
                          <a:latin typeface="Cambria Math"/>
                        </a:rPr>
                        <m:t>.</m:t>
                      </m:r>
                      <m:d>
                        <m:dPr>
                          <m:ctrlPr>
                            <a:rPr lang="es-CO" sz="1600" i="1">
                              <a:latin typeface="Cambria Math"/>
                            </a:rPr>
                          </m:ctrlPr>
                        </m:dPr>
                        <m:e>
                          <m:f>
                            <m:fPr>
                              <m:ctrlPr>
                                <a:rPr lang="es-CO" sz="1600" i="1">
                                  <a:latin typeface="Cambria Math"/>
                                </a:rPr>
                              </m:ctrlPr>
                            </m:fPr>
                            <m:num>
                              <m:sSup>
                                <m:sSupPr>
                                  <m:ctrlPr>
                                    <a:rPr lang="es-CO" sz="1600" i="1">
                                      <a:latin typeface="Cambria Math"/>
                                    </a:rPr>
                                  </m:ctrlPr>
                                </m:sSupPr>
                                <m:e>
                                  <m:r>
                                    <a:rPr lang="es-EC" sz="1600" i="1">
                                      <a:latin typeface="Cambria Math"/>
                                    </a:rPr>
                                    <m:t>𝑣</m:t>
                                  </m:r>
                                </m:e>
                                <m:sup>
                                  <m:r>
                                    <a:rPr lang="es-EC" sz="1600" i="1">
                                      <a:latin typeface="Cambria Math"/>
                                    </a:rPr>
                                    <m:t>2</m:t>
                                  </m:r>
                                </m:sup>
                              </m:sSup>
                            </m:num>
                            <m:den>
                              <m:r>
                                <a:rPr lang="es-EC" sz="1600" i="1">
                                  <a:latin typeface="Cambria Math"/>
                                </a:rPr>
                                <m:t>2</m:t>
                              </m:r>
                              <m:r>
                                <a:rPr lang="es-EC" sz="1600" i="1">
                                  <a:latin typeface="Cambria Math"/>
                                </a:rPr>
                                <m:t>𝑔</m:t>
                              </m:r>
                            </m:den>
                          </m:f>
                        </m:e>
                      </m:d>
                    </m:oMath>
                  </m:oMathPara>
                </a14:m>
                <a:endParaRPr lang="es-CO" sz="1600" dirty="0"/>
              </a:p>
              <a:p>
                <a:pPr algn="just">
                  <a:lnSpc>
                    <a:spcPct val="150000"/>
                  </a:lnSpc>
                </a:pPr>
                <a14:m>
                  <m:oMathPara xmlns:m="http://schemas.openxmlformats.org/officeDocument/2006/math">
                    <m:oMathParaPr>
                      <m:jc m:val="centerGroup"/>
                    </m:oMathParaPr>
                    <m:oMath xmlns:m="http://schemas.openxmlformats.org/officeDocument/2006/math">
                      <m:r>
                        <a:rPr lang="es-EC" sz="1600" i="1">
                          <a:latin typeface="Cambria Math"/>
                        </a:rPr>
                        <m:t>h</m:t>
                      </m:r>
                      <m:r>
                        <a:rPr lang="es-EC" sz="1600" i="1">
                          <a:latin typeface="Cambria Math"/>
                        </a:rPr>
                        <m:t>=2.</m:t>
                      </m:r>
                      <m:d>
                        <m:dPr>
                          <m:ctrlPr>
                            <a:rPr lang="es-CO" sz="1600" i="1">
                              <a:latin typeface="Cambria Math"/>
                            </a:rPr>
                          </m:ctrlPr>
                        </m:dPr>
                        <m:e>
                          <m:f>
                            <m:fPr>
                              <m:ctrlPr>
                                <a:rPr lang="es-CO" sz="1600" i="1">
                                  <a:latin typeface="Cambria Math"/>
                                </a:rPr>
                              </m:ctrlPr>
                            </m:fPr>
                            <m:num>
                              <m:sSup>
                                <m:sSupPr>
                                  <m:ctrlPr>
                                    <a:rPr lang="es-CO" sz="1600" i="1">
                                      <a:latin typeface="Cambria Math"/>
                                    </a:rPr>
                                  </m:ctrlPr>
                                </m:sSupPr>
                                <m:e>
                                  <m:d>
                                    <m:dPr>
                                      <m:ctrlPr>
                                        <a:rPr lang="es-CO" sz="1600" i="1">
                                          <a:latin typeface="Cambria Math"/>
                                        </a:rPr>
                                      </m:ctrlPr>
                                    </m:dPr>
                                    <m:e>
                                      <m:r>
                                        <a:rPr lang="es-EC" sz="1600" i="1">
                                          <a:latin typeface="Cambria Math"/>
                                        </a:rPr>
                                        <m:t>0,9283</m:t>
                                      </m:r>
                                      <m:f>
                                        <m:fPr>
                                          <m:ctrlPr>
                                            <a:rPr lang="es-CO" sz="1600" i="1">
                                              <a:latin typeface="Cambria Math"/>
                                            </a:rPr>
                                          </m:ctrlPr>
                                        </m:fPr>
                                        <m:num>
                                          <m:r>
                                            <a:rPr lang="es-EC" sz="1600" i="1">
                                              <a:latin typeface="Cambria Math"/>
                                            </a:rPr>
                                            <m:t>𝑚</m:t>
                                          </m:r>
                                        </m:num>
                                        <m:den>
                                          <m:r>
                                            <a:rPr lang="es-EC" sz="1600" i="1">
                                              <a:latin typeface="Cambria Math"/>
                                            </a:rPr>
                                            <m:t>𝑠</m:t>
                                          </m:r>
                                        </m:den>
                                      </m:f>
                                    </m:e>
                                  </m:d>
                                </m:e>
                                <m:sup>
                                  <m:r>
                                    <a:rPr lang="es-EC" sz="1600" i="1">
                                      <a:latin typeface="Cambria Math"/>
                                    </a:rPr>
                                    <m:t>2</m:t>
                                  </m:r>
                                </m:sup>
                              </m:sSup>
                            </m:num>
                            <m:den>
                              <m:r>
                                <a:rPr lang="es-EC" sz="1600" i="1">
                                  <a:latin typeface="Cambria Math"/>
                                </a:rPr>
                                <m:t>2</m:t>
                              </m:r>
                              <m:d>
                                <m:dPr>
                                  <m:ctrlPr>
                                    <a:rPr lang="es-CO" sz="1600" i="1">
                                      <a:latin typeface="Cambria Math"/>
                                    </a:rPr>
                                  </m:ctrlPr>
                                </m:dPr>
                                <m:e>
                                  <m:r>
                                    <a:rPr lang="es-EC" sz="1600" i="1">
                                      <a:latin typeface="Cambria Math"/>
                                    </a:rPr>
                                    <m:t>9,81</m:t>
                                  </m:r>
                                  <m:f>
                                    <m:fPr>
                                      <m:ctrlPr>
                                        <a:rPr lang="es-CO" sz="1600" i="1">
                                          <a:latin typeface="Cambria Math"/>
                                        </a:rPr>
                                      </m:ctrlPr>
                                    </m:fPr>
                                    <m:num>
                                      <m:r>
                                        <a:rPr lang="es-EC" sz="1600" i="1">
                                          <a:latin typeface="Cambria Math"/>
                                        </a:rPr>
                                        <m:t>𝑚</m:t>
                                      </m:r>
                                    </m:num>
                                    <m:den>
                                      <m:sSup>
                                        <m:sSupPr>
                                          <m:ctrlPr>
                                            <a:rPr lang="es-CO" sz="1600" i="1">
                                              <a:latin typeface="Cambria Math"/>
                                            </a:rPr>
                                          </m:ctrlPr>
                                        </m:sSupPr>
                                        <m:e>
                                          <m:r>
                                            <a:rPr lang="es-EC" sz="1600" i="1">
                                              <a:latin typeface="Cambria Math"/>
                                            </a:rPr>
                                            <m:t>𝑠</m:t>
                                          </m:r>
                                        </m:e>
                                        <m:sup>
                                          <m:r>
                                            <a:rPr lang="es-EC" sz="1600" i="1">
                                              <a:latin typeface="Cambria Math"/>
                                            </a:rPr>
                                            <m:t>2</m:t>
                                          </m:r>
                                        </m:sup>
                                      </m:sSup>
                                    </m:den>
                                  </m:f>
                                </m:e>
                              </m:d>
                            </m:den>
                          </m:f>
                        </m:e>
                      </m:d>
                    </m:oMath>
                  </m:oMathPara>
                </a14:m>
                <a:endParaRPr lang="es-CO" sz="1600" dirty="0"/>
              </a:p>
              <a:p>
                <a:pPr algn="just">
                  <a:lnSpc>
                    <a:spcPct val="150000"/>
                  </a:lnSpc>
                </a:pPr>
                <a14:m>
                  <m:oMathPara xmlns:m="http://schemas.openxmlformats.org/officeDocument/2006/math">
                    <m:oMathParaPr>
                      <m:jc m:val="centerGroup"/>
                    </m:oMathParaPr>
                    <m:oMath xmlns:m="http://schemas.openxmlformats.org/officeDocument/2006/math">
                      <m:r>
                        <a:rPr lang="es-EC" sz="1600" i="1">
                          <a:latin typeface="Cambria Math"/>
                        </a:rPr>
                        <m:t>h</m:t>
                      </m:r>
                      <m:r>
                        <a:rPr lang="es-EC" sz="1600" i="1">
                          <a:latin typeface="Cambria Math"/>
                        </a:rPr>
                        <m:t>=0,088 </m:t>
                      </m:r>
                      <m:r>
                        <a:rPr lang="es-EC" sz="1600" i="1">
                          <a:latin typeface="Cambria Math"/>
                        </a:rPr>
                        <m:t>𝑚</m:t>
                      </m:r>
                    </m:oMath>
                  </m:oMathPara>
                </a14:m>
                <a:endParaRPr lang="es-CO" sz="1600" dirty="0"/>
              </a:p>
              <a:p>
                <a:pPr algn="just">
                  <a:lnSpc>
                    <a:spcPct val="150000"/>
                  </a:lnSpc>
                </a:pPr>
                <a:r>
                  <a:rPr lang="es-EC" sz="1600" dirty="0"/>
                  <a:t>     Con los datos obtenidos se puede calcular la pérdida de carga total para cada tramo; y al aplicar el teorema de Bernoulli se obtendrá la velocidad al final de la tubería y por tanto el régimen de flujo en ese punto.</a:t>
                </a:r>
                <a:endParaRPr lang="es-CO" sz="1600" dirty="0"/>
              </a:p>
              <a:p>
                <a:pPr algn="just">
                  <a:lnSpc>
                    <a:spcPct val="150000"/>
                  </a:lnSpc>
                </a:pPr>
                <a:r>
                  <a:rPr lang="es-EC" sz="1600" dirty="0"/>
                  <a:t>Para el tramo que va desde el Tanque B al tanque A se tiene:</a:t>
                </a:r>
                <a:endParaRPr lang="es-CO" sz="1600" dirty="0"/>
              </a:p>
              <a:p>
                <a:pPr algn="just">
                  <a:lnSpc>
                    <a:spcPct val="150000"/>
                  </a:lnSpc>
                </a:pPr>
                <a14:m>
                  <m:oMathPara xmlns:m="http://schemas.openxmlformats.org/officeDocument/2006/math">
                    <m:oMathParaPr>
                      <m:jc m:val="centerGroup"/>
                    </m:oMathParaPr>
                    <m:oMath xmlns:m="http://schemas.openxmlformats.org/officeDocument/2006/math">
                      <m:sSub>
                        <m:sSubPr>
                          <m:ctrlPr>
                            <a:rPr lang="es-CO" sz="1600" i="1">
                              <a:latin typeface="Cambria Math"/>
                            </a:rPr>
                          </m:ctrlPr>
                        </m:sSubPr>
                        <m:e>
                          <m:r>
                            <a:rPr lang="es-EC" sz="1600" i="1">
                              <a:latin typeface="Cambria Math"/>
                            </a:rPr>
                            <m:t>h</m:t>
                          </m:r>
                        </m:e>
                        <m:sub>
                          <m:r>
                            <a:rPr lang="es-EC" sz="1600" i="1">
                              <a:latin typeface="Cambria Math"/>
                            </a:rPr>
                            <m:t>𝑇</m:t>
                          </m:r>
                        </m:sub>
                      </m:sSub>
                      <m:r>
                        <a:rPr lang="es-EC" sz="1600" i="1">
                          <a:latin typeface="Cambria Math"/>
                        </a:rPr>
                        <m:t>=</m:t>
                      </m:r>
                      <m:sSub>
                        <m:sSubPr>
                          <m:ctrlPr>
                            <a:rPr lang="es-CO" sz="1600" i="1">
                              <a:latin typeface="Cambria Math"/>
                            </a:rPr>
                          </m:ctrlPr>
                        </m:sSubPr>
                        <m:e>
                          <m:r>
                            <a:rPr lang="es-EC" sz="1600" i="1">
                              <a:latin typeface="Cambria Math"/>
                            </a:rPr>
                            <m:t>h</m:t>
                          </m:r>
                        </m:e>
                        <m:sub>
                          <m:r>
                            <a:rPr lang="es-EC" sz="1600" i="1">
                              <a:latin typeface="Cambria Math"/>
                            </a:rPr>
                            <m:t>𝑅</m:t>
                          </m:r>
                        </m:sub>
                      </m:sSub>
                      <m:r>
                        <a:rPr lang="es-EC" sz="1600" i="1">
                          <a:latin typeface="Cambria Math"/>
                        </a:rPr>
                        <m:t>+</m:t>
                      </m:r>
                      <m:sSub>
                        <m:sSubPr>
                          <m:ctrlPr>
                            <a:rPr lang="es-CO" sz="1600" i="1">
                              <a:latin typeface="Cambria Math"/>
                            </a:rPr>
                          </m:ctrlPr>
                        </m:sSubPr>
                        <m:e>
                          <m:r>
                            <a:rPr lang="es-EC" sz="1600" i="1">
                              <a:latin typeface="Cambria Math"/>
                            </a:rPr>
                            <m:t>h</m:t>
                          </m:r>
                        </m:e>
                        <m:sub>
                          <m:r>
                            <a:rPr lang="es-EC" sz="1600" i="1">
                              <a:latin typeface="Cambria Math"/>
                            </a:rPr>
                            <m:t>𝐴</m:t>
                          </m:r>
                        </m:sub>
                      </m:sSub>
                    </m:oMath>
                  </m:oMathPara>
                </a14:m>
                <a:endParaRPr lang="es-CO" sz="1600" dirty="0"/>
              </a:p>
              <a:p>
                <a:pPr algn="just">
                  <a:lnSpc>
                    <a:spcPct val="150000"/>
                  </a:lnSpc>
                </a:pPr>
                <a14:m>
                  <m:oMathPara xmlns:m="http://schemas.openxmlformats.org/officeDocument/2006/math">
                    <m:oMathParaPr>
                      <m:jc m:val="centerGroup"/>
                    </m:oMathParaPr>
                    <m:oMath xmlns:m="http://schemas.openxmlformats.org/officeDocument/2006/math">
                      <m:sSub>
                        <m:sSubPr>
                          <m:ctrlPr>
                            <a:rPr lang="es-CO" sz="1600" i="1">
                              <a:latin typeface="Cambria Math"/>
                            </a:rPr>
                          </m:ctrlPr>
                        </m:sSubPr>
                        <m:e>
                          <m:r>
                            <a:rPr lang="es-EC" sz="1600" i="1">
                              <a:latin typeface="Cambria Math"/>
                            </a:rPr>
                            <m:t>h</m:t>
                          </m:r>
                        </m:e>
                        <m:sub>
                          <m:r>
                            <a:rPr lang="es-EC" sz="1600" i="1">
                              <a:latin typeface="Cambria Math"/>
                            </a:rPr>
                            <m:t>𝑇</m:t>
                          </m:r>
                        </m:sub>
                      </m:sSub>
                      <m:r>
                        <a:rPr lang="es-EC" sz="1600" i="1">
                          <a:latin typeface="Cambria Math"/>
                        </a:rPr>
                        <m:t>=0,115 </m:t>
                      </m:r>
                      <m:r>
                        <a:rPr lang="es-EC" sz="1600" i="1">
                          <a:latin typeface="Cambria Math"/>
                        </a:rPr>
                        <m:t>𝑚</m:t>
                      </m:r>
                      <m:r>
                        <a:rPr lang="es-EC" sz="1600" i="1">
                          <a:latin typeface="Cambria Math"/>
                        </a:rPr>
                        <m:t>+0,4568 </m:t>
                      </m:r>
                      <m:r>
                        <a:rPr lang="es-EC" sz="1600" i="1">
                          <a:latin typeface="Cambria Math"/>
                        </a:rPr>
                        <m:t>𝑚</m:t>
                      </m:r>
                    </m:oMath>
                  </m:oMathPara>
                </a14:m>
                <a:endParaRPr lang="es-CO" sz="1600" dirty="0"/>
              </a:p>
              <a:p>
                <a:pPr algn="just">
                  <a:lnSpc>
                    <a:spcPct val="150000"/>
                  </a:lnSpc>
                </a:pPr>
                <a14:m>
                  <m:oMathPara xmlns:m="http://schemas.openxmlformats.org/officeDocument/2006/math">
                    <m:oMathParaPr>
                      <m:jc m:val="centerGroup"/>
                    </m:oMathParaPr>
                    <m:oMath xmlns:m="http://schemas.openxmlformats.org/officeDocument/2006/math">
                      <m:sSub>
                        <m:sSubPr>
                          <m:ctrlPr>
                            <a:rPr lang="es-CO" sz="1600" i="1">
                              <a:latin typeface="Cambria Math"/>
                            </a:rPr>
                          </m:ctrlPr>
                        </m:sSubPr>
                        <m:e>
                          <m:r>
                            <a:rPr lang="es-EC" sz="1600" i="1">
                              <a:latin typeface="Cambria Math"/>
                            </a:rPr>
                            <m:t>h</m:t>
                          </m:r>
                        </m:e>
                        <m:sub>
                          <m:r>
                            <a:rPr lang="es-EC" sz="1600" i="1">
                              <a:latin typeface="Cambria Math"/>
                            </a:rPr>
                            <m:t>𝑇</m:t>
                          </m:r>
                        </m:sub>
                      </m:sSub>
                      <m:r>
                        <a:rPr lang="es-EC" sz="1600" i="1">
                          <a:latin typeface="Cambria Math"/>
                        </a:rPr>
                        <m:t>=0.5718 </m:t>
                      </m:r>
                      <m:r>
                        <a:rPr lang="es-EC" sz="1600" i="1">
                          <a:latin typeface="Cambria Math"/>
                        </a:rPr>
                        <m:t>𝑚</m:t>
                      </m:r>
                    </m:oMath>
                  </m:oMathPara>
                </a14:m>
                <a:endParaRPr lang="es-CO" sz="1600" dirty="0"/>
              </a:p>
            </p:txBody>
          </p:sp>
        </mc:Choice>
        <mc:Fallback xmlns="">
          <p:sp>
            <p:nvSpPr>
              <p:cNvPr id="2" name="1 Rectángulo"/>
              <p:cNvSpPr>
                <a:spLocks noRot="1" noChangeAspect="1" noMove="1" noResize="1" noEditPoints="1" noAdjustHandles="1" noChangeArrowheads="1" noChangeShapeType="1" noTextEdit="1"/>
              </p:cNvSpPr>
              <p:nvPr/>
            </p:nvSpPr>
            <p:spPr>
              <a:xfrm>
                <a:off x="395536" y="260648"/>
                <a:ext cx="8424936" cy="6058197"/>
              </a:xfrm>
              <a:prstGeom prst="rect">
                <a:avLst/>
              </a:prstGeom>
              <a:blipFill rotWithShape="1">
                <a:blip r:embed="rId2"/>
                <a:stretch>
                  <a:fillRect l="-434" r="-362"/>
                </a:stretch>
              </a:blipFill>
            </p:spPr>
            <p:txBody>
              <a:bodyPr/>
              <a:lstStyle/>
              <a:p>
                <a:r>
                  <a:rPr lang="es-CO">
                    <a:noFill/>
                  </a:rPr>
                  <a:t> </a:t>
                </a:r>
              </a:p>
            </p:txBody>
          </p:sp>
        </mc:Fallback>
      </mc:AlternateContent>
    </p:spTree>
    <p:extLst>
      <p:ext uri="{BB962C8B-B14F-4D97-AF65-F5344CB8AC3E}">
        <p14:creationId xmlns:p14="http://schemas.microsoft.com/office/powerpoint/2010/main" val="2604982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627784" y="1268760"/>
            <a:ext cx="5688632" cy="461665"/>
          </a:xfrm>
          <a:prstGeom prst="rect">
            <a:avLst/>
          </a:prstGeom>
          <a:noFill/>
        </p:spPr>
        <p:txBody>
          <a:bodyPr wrap="square" rtlCol="0">
            <a:spAutoFit/>
          </a:bodyPr>
          <a:lstStyle/>
          <a:p>
            <a:pPr algn="r"/>
            <a:r>
              <a:rPr lang="es-CO" sz="2400" b="1" dirty="0" smtClean="0"/>
              <a:t>Introducción</a:t>
            </a:r>
            <a:endParaRPr lang="es-CO" sz="2400" b="1" dirty="0"/>
          </a:p>
        </p:txBody>
      </p:sp>
      <p:sp>
        <p:nvSpPr>
          <p:cNvPr id="4" name="3 CuadroTexto"/>
          <p:cNvSpPr txBox="1"/>
          <p:nvPr/>
        </p:nvSpPr>
        <p:spPr>
          <a:xfrm>
            <a:off x="581720" y="2276872"/>
            <a:ext cx="7992888" cy="1938992"/>
          </a:xfrm>
          <a:prstGeom prst="rect">
            <a:avLst/>
          </a:prstGeom>
          <a:noFill/>
        </p:spPr>
        <p:txBody>
          <a:bodyPr wrap="square" rtlCol="0">
            <a:spAutoFit/>
          </a:bodyPr>
          <a:lstStyle/>
          <a:p>
            <a:pPr algn="just">
              <a:lnSpc>
                <a:spcPct val="150000"/>
              </a:lnSpc>
            </a:pPr>
            <a:r>
              <a:rPr lang="es-ES" sz="1600" dirty="0"/>
              <a:t> El principal problema que se plantea con respecto a los líquidos es el almacenamiento como paso previo o posterior a un proceso de producción.</a:t>
            </a:r>
            <a:endParaRPr lang="es-CO" sz="1600" dirty="0"/>
          </a:p>
          <a:p>
            <a:pPr algn="just">
              <a:lnSpc>
                <a:spcPct val="150000"/>
              </a:lnSpc>
            </a:pPr>
            <a:r>
              <a:rPr lang="es-ES" sz="1600" dirty="0"/>
              <a:t>     Normalmente este proceso se realiza en los denominados “tanques de almacenamiento”, de ahí la importancia de una guía que nos dé una visión general de estos recipientes, su control y su optimización.</a:t>
            </a:r>
            <a:endParaRPr lang="es-CO" sz="1600" dirty="0"/>
          </a:p>
        </p:txBody>
      </p:sp>
    </p:spTree>
    <p:extLst>
      <p:ext uri="{BB962C8B-B14F-4D97-AF65-F5344CB8AC3E}">
        <p14:creationId xmlns:p14="http://schemas.microsoft.com/office/powerpoint/2010/main" val="17230637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Rectángulo"/>
              <p:cNvSpPr/>
              <p:nvPr/>
            </p:nvSpPr>
            <p:spPr>
              <a:xfrm>
                <a:off x="539552" y="548680"/>
                <a:ext cx="8496944" cy="5728812"/>
              </a:xfrm>
              <a:prstGeom prst="rect">
                <a:avLst/>
              </a:prstGeom>
            </p:spPr>
            <p:txBody>
              <a:bodyPr wrap="square">
                <a:spAutoFit/>
              </a:bodyPr>
              <a:lstStyle/>
              <a:p>
                <a:pPr algn="just">
                  <a:lnSpc>
                    <a:spcPct val="150000"/>
                  </a:lnSpc>
                </a:pPr>
                <a:r>
                  <a:rPr lang="es-EC" sz="1600" dirty="0"/>
                  <a:t>Aplicando el Teorema de Bernoulli:</a:t>
                </a:r>
                <a:endParaRPr lang="es-CO" sz="1600" dirty="0"/>
              </a:p>
              <a:p>
                <a:pPr algn="just">
                  <a:lnSpc>
                    <a:spcPct val="150000"/>
                  </a:lnSpc>
                </a:pPr>
                <a14:m>
                  <m:oMathPara xmlns:m="http://schemas.openxmlformats.org/officeDocument/2006/math">
                    <m:oMathParaPr>
                      <m:jc m:val="centerGroup"/>
                    </m:oMathParaPr>
                    <m:oMath xmlns:m="http://schemas.openxmlformats.org/officeDocument/2006/math">
                      <m:sSub>
                        <m:sSubPr>
                          <m:ctrlPr>
                            <a:rPr lang="es-CO" sz="1600" i="1">
                              <a:latin typeface="Cambria Math"/>
                            </a:rPr>
                          </m:ctrlPr>
                        </m:sSubPr>
                        <m:e>
                          <m:r>
                            <a:rPr lang="es-EC" sz="1600" i="1">
                              <a:latin typeface="Cambria Math"/>
                            </a:rPr>
                            <m:t>𝑃</m:t>
                          </m:r>
                        </m:e>
                        <m:sub>
                          <m:r>
                            <a:rPr lang="es-EC" sz="1600" i="1">
                              <a:latin typeface="Cambria Math"/>
                            </a:rPr>
                            <m:t>1</m:t>
                          </m:r>
                        </m:sub>
                      </m:sSub>
                      <m:r>
                        <a:rPr lang="es-EC" sz="1600" i="1">
                          <a:latin typeface="Cambria Math"/>
                        </a:rPr>
                        <m:t>+</m:t>
                      </m:r>
                      <m:f>
                        <m:fPr>
                          <m:ctrlPr>
                            <a:rPr lang="es-CO" sz="1600" i="1">
                              <a:latin typeface="Cambria Math"/>
                            </a:rPr>
                          </m:ctrlPr>
                        </m:fPr>
                        <m:num>
                          <m:r>
                            <a:rPr lang="es-EC" sz="1600" i="1">
                              <a:latin typeface="Cambria Math"/>
                            </a:rPr>
                            <m:t>1</m:t>
                          </m:r>
                        </m:num>
                        <m:den>
                          <m:r>
                            <a:rPr lang="es-EC" sz="1600" i="1">
                              <a:latin typeface="Cambria Math"/>
                            </a:rPr>
                            <m:t>2</m:t>
                          </m:r>
                        </m:den>
                      </m:f>
                      <m:r>
                        <a:rPr lang="es-EC" sz="1600" i="1">
                          <a:latin typeface="Cambria Math"/>
                        </a:rPr>
                        <m:t>.</m:t>
                      </m:r>
                      <m:r>
                        <a:rPr lang="es-EC" sz="1600" i="1">
                          <a:latin typeface="Cambria Math"/>
                        </a:rPr>
                        <m:t>𝜌</m:t>
                      </m:r>
                      <m:r>
                        <a:rPr lang="es-EC" sz="1600" i="1">
                          <a:latin typeface="Cambria Math"/>
                        </a:rPr>
                        <m:t>.</m:t>
                      </m:r>
                      <m:sSubSup>
                        <m:sSubSupPr>
                          <m:ctrlPr>
                            <a:rPr lang="es-CO" sz="1600" i="1">
                              <a:latin typeface="Cambria Math"/>
                            </a:rPr>
                          </m:ctrlPr>
                        </m:sSubSupPr>
                        <m:e>
                          <m:r>
                            <a:rPr lang="es-EC" sz="1600" i="1">
                              <a:latin typeface="Cambria Math"/>
                            </a:rPr>
                            <m:t>𝑉</m:t>
                          </m:r>
                        </m:e>
                        <m:sub>
                          <m:r>
                            <a:rPr lang="es-EC" sz="1600" i="1">
                              <a:latin typeface="Cambria Math"/>
                            </a:rPr>
                            <m:t>1</m:t>
                          </m:r>
                        </m:sub>
                        <m:sup>
                          <m:r>
                            <a:rPr lang="es-EC" sz="1600" i="1">
                              <a:latin typeface="Cambria Math"/>
                            </a:rPr>
                            <m:t>2</m:t>
                          </m:r>
                        </m:sup>
                      </m:sSubSup>
                      <m:r>
                        <a:rPr lang="es-EC" sz="1600" i="1">
                          <a:latin typeface="Cambria Math"/>
                        </a:rPr>
                        <m:t>+</m:t>
                      </m:r>
                      <m:r>
                        <a:rPr lang="es-EC" sz="1600" i="1">
                          <a:latin typeface="Cambria Math"/>
                        </a:rPr>
                        <m:t>𝜌</m:t>
                      </m:r>
                      <m:r>
                        <a:rPr lang="es-EC" sz="1600" i="1">
                          <a:latin typeface="Cambria Math"/>
                        </a:rPr>
                        <m:t>.</m:t>
                      </m:r>
                      <m:r>
                        <a:rPr lang="es-EC" sz="1600" i="1">
                          <a:latin typeface="Cambria Math"/>
                        </a:rPr>
                        <m:t>𝑔</m:t>
                      </m:r>
                      <m:r>
                        <a:rPr lang="es-EC" sz="1600" i="1">
                          <a:latin typeface="Cambria Math"/>
                        </a:rPr>
                        <m:t>.</m:t>
                      </m:r>
                      <m:sSub>
                        <m:sSubPr>
                          <m:ctrlPr>
                            <a:rPr lang="es-CO" sz="1600" i="1">
                              <a:latin typeface="Cambria Math"/>
                            </a:rPr>
                          </m:ctrlPr>
                        </m:sSubPr>
                        <m:e>
                          <m:r>
                            <a:rPr lang="es-EC" sz="1600" i="1">
                              <a:latin typeface="Cambria Math"/>
                            </a:rPr>
                            <m:t>h</m:t>
                          </m:r>
                        </m:e>
                        <m:sub>
                          <m:r>
                            <a:rPr lang="es-EC" sz="1600" i="1">
                              <a:latin typeface="Cambria Math"/>
                            </a:rPr>
                            <m:t>1</m:t>
                          </m:r>
                        </m:sub>
                      </m:sSub>
                      <m:r>
                        <a:rPr lang="es-EC" sz="1600" i="1">
                          <a:latin typeface="Cambria Math"/>
                        </a:rPr>
                        <m:t>+</m:t>
                      </m:r>
                      <m:sSub>
                        <m:sSubPr>
                          <m:ctrlPr>
                            <a:rPr lang="es-CO" sz="1600" i="1">
                              <a:latin typeface="Cambria Math"/>
                            </a:rPr>
                          </m:ctrlPr>
                        </m:sSubPr>
                        <m:e>
                          <m:r>
                            <a:rPr lang="es-EC" sz="1600" i="1">
                              <a:latin typeface="Cambria Math"/>
                            </a:rPr>
                            <m:t>𝑃</m:t>
                          </m:r>
                        </m:e>
                        <m:sub>
                          <m:r>
                            <a:rPr lang="es-EC" sz="1600" i="1">
                              <a:latin typeface="Cambria Math"/>
                            </a:rPr>
                            <m:t>𝑝</m:t>
                          </m:r>
                        </m:sub>
                      </m:sSub>
                      <m:r>
                        <a:rPr lang="es-EC" sz="1600" i="1">
                          <a:latin typeface="Cambria Math"/>
                        </a:rPr>
                        <m:t>=</m:t>
                      </m:r>
                      <m:sSub>
                        <m:sSubPr>
                          <m:ctrlPr>
                            <a:rPr lang="es-CO" sz="1600" i="1">
                              <a:latin typeface="Cambria Math"/>
                            </a:rPr>
                          </m:ctrlPr>
                        </m:sSubPr>
                        <m:e>
                          <m:r>
                            <a:rPr lang="es-EC" sz="1600" i="1">
                              <a:latin typeface="Cambria Math"/>
                            </a:rPr>
                            <m:t>𝑃</m:t>
                          </m:r>
                        </m:e>
                        <m:sub>
                          <m:r>
                            <a:rPr lang="es-EC" sz="1600" i="1">
                              <a:latin typeface="Cambria Math"/>
                            </a:rPr>
                            <m:t>2</m:t>
                          </m:r>
                        </m:sub>
                      </m:sSub>
                      <m:r>
                        <a:rPr lang="es-EC" sz="1600" i="1">
                          <a:latin typeface="Cambria Math"/>
                        </a:rPr>
                        <m:t>+</m:t>
                      </m:r>
                      <m:f>
                        <m:fPr>
                          <m:ctrlPr>
                            <a:rPr lang="es-CO" sz="1600" i="1">
                              <a:latin typeface="Cambria Math"/>
                            </a:rPr>
                          </m:ctrlPr>
                        </m:fPr>
                        <m:num>
                          <m:r>
                            <a:rPr lang="es-EC" sz="1600" i="1">
                              <a:latin typeface="Cambria Math"/>
                            </a:rPr>
                            <m:t>1</m:t>
                          </m:r>
                        </m:num>
                        <m:den>
                          <m:r>
                            <a:rPr lang="es-EC" sz="1600" i="1">
                              <a:latin typeface="Cambria Math"/>
                            </a:rPr>
                            <m:t>2</m:t>
                          </m:r>
                        </m:den>
                      </m:f>
                      <m:r>
                        <a:rPr lang="es-EC" sz="1600" i="1">
                          <a:latin typeface="Cambria Math"/>
                        </a:rPr>
                        <m:t>.</m:t>
                      </m:r>
                      <m:r>
                        <a:rPr lang="es-EC" sz="1600" i="1">
                          <a:latin typeface="Cambria Math"/>
                        </a:rPr>
                        <m:t>𝜌</m:t>
                      </m:r>
                      <m:r>
                        <a:rPr lang="es-EC" sz="1600" i="1">
                          <a:latin typeface="Cambria Math"/>
                        </a:rPr>
                        <m:t>.</m:t>
                      </m:r>
                      <m:sSubSup>
                        <m:sSubSupPr>
                          <m:ctrlPr>
                            <a:rPr lang="es-CO" sz="1600" i="1">
                              <a:latin typeface="Cambria Math"/>
                            </a:rPr>
                          </m:ctrlPr>
                        </m:sSubSupPr>
                        <m:e>
                          <m:r>
                            <a:rPr lang="es-EC" sz="1600" i="1">
                              <a:latin typeface="Cambria Math"/>
                            </a:rPr>
                            <m:t>𝑉</m:t>
                          </m:r>
                        </m:e>
                        <m:sub>
                          <m:r>
                            <a:rPr lang="es-EC" sz="1600" i="1">
                              <a:latin typeface="Cambria Math"/>
                            </a:rPr>
                            <m:t>2</m:t>
                          </m:r>
                        </m:sub>
                        <m:sup>
                          <m:r>
                            <a:rPr lang="es-EC" sz="1600" i="1">
                              <a:latin typeface="Cambria Math"/>
                            </a:rPr>
                            <m:t>2</m:t>
                          </m:r>
                        </m:sup>
                      </m:sSubSup>
                      <m:r>
                        <a:rPr lang="es-EC" sz="1600" i="1">
                          <a:latin typeface="Cambria Math"/>
                        </a:rPr>
                        <m:t>+</m:t>
                      </m:r>
                      <m:r>
                        <a:rPr lang="es-EC" sz="1600" i="1">
                          <a:latin typeface="Cambria Math"/>
                        </a:rPr>
                        <m:t>𝜌</m:t>
                      </m:r>
                      <m:r>
                        <a:rPr lang="es-EC" sz="1600" i="1">
                          <a:latin typeface="Cambria Math"/>
                        </a:rPr>
                        <m:t>.</m:t>
                      </m:r>
                      <m:r>
                        <a:rPr lang="es-EC" sz="1600" i="1">
                          <a:latin typeface="Cambria Math"/>
                        </a:rPr>
                        <m:t>𝑔</m:t>
                      </m:r>
                      <m:r>
                        <a:rPr lang="es-EC" sz="1600" i="1">
                          <a:latin typeface="Cambria Math"/>
                        </a:rPr>
                        <m:t>.</m:t>
                      </m:r>
                      <m:sSub>
                        <m:sSubPr>
                          <m:ctrlPr>
                            <a:rPr lang="es-CO" sz="1600" i="1">
                              <a:latin typeface="Cambria Math"/>
                            </a:rPr>
                          </m:ctrlPr>
                        </m:sSubPr>
                        <m:e>
                          <m:r>
                            <a:rPr lang="es-EC" sz="1600" i="1">
                              <a:latin typeface="Cambria Math"/>
                            </a:rPr>
                            <m:t>h</m:t>
                          </m:r>
                        </m:e>
                        <m:sub>
                          <m:r>
                            <a:rPr lang="es-EC" sz="1600" i="1">
                              <a:latin typeface="Cambria Math"/>
                            </a:rPr>
                            <m:t>2</m:t>
                          </m:r>
                        </m:sub>
                      </m:sSub>
                      <m:r>
                        <a:rPr lang="es-EC" sz="1600" i="1">
                          <a:latin typeface="Cambria Math"/>
                        </a:rPr>
                        <m:t>+</m:t>
                      </m:r>
                      <m:sSub>
                        <m:sSubPr>
                          <m:ctrlPr>
                            <a:rPr lang="es-CO" sz="1600" i="1">
                              <a:latin typeface="Cambria Math"/>
                            </a:rPr>
                          </m:ctrlPr>
                        </m:sSubPr>
                        <m:e>
                          <m:r>
                            <a:rPr lang="es-EC" sz="1600" i="1">
                              <a:latin typeface="Cambria Math"/>
                            </a:rPr>
                            <m:t>𝑓</m:t>
                          </m:r>
                        </m:e>
                        <m:sub>
                          <m:r>
                            <a:rPr lang="es-EC" sz="1600" i="1">
                              <a:latin typeface="Cambria Math"/>
                            </a:rPr>
                            <m:t>h</m:t>
                          </m:r>
                        </m:sub>
                      </m:sSub>
                      <m:r>
                        <a:rPr lang="es-EC" sz="1600" i="1">
                          <a:latin typeface="Cambria Math"/>
                        </a:rPr>
                        <m:t>.</m:t>
                      </m:r>
                      <m:r>
                        <a:rPr lang="es-EC" sz="1600" i="1">
                          <a:latin typeface="Cambria Math"/>
                        </a:rPr>
                        <m:t>𝜌</m:t>
                      </m:r>
                      <m:r>
                        <a:rPr lang="es-EC" sz="1600" i="1">
                          <a:latin typeface="Cambria Math"/>
                        </a:rPr>
                        <m:t>.</m:t>
                      </m:r>
                      <m:r>
                        <a:rPr lang="es-EC" sz="1600" i="1">
                          <a:latin typeface="Cambria Math"/>
                        </a:rPr>
                        <m:t>𝑔</m:t>
                      </m:r>
                    </m:oMath>
                  </m:oMathPara>
                </a14:m>
                <a:endParaRPr lang="es-CO" sz="1600" dirty="0"/>
              </a:p>
              <a:p>
                <a:pPr algn="just">
                  <a:lnSpc>
                    <a:spcPct val="150000"/>
                  </a:lnSpc>
                </a:pPr>
                <a14:m>
                  <m:oMathPara xmlns:m="http://schemas.openxmlformats.org/officeDocument/2006/math">
                    <m:oMathParaPr>
                      <m:jc m:val="centerGroup"/>
                    </m:oMathParaPr>
                    <m:oMath xmlns:m="http://schemas.openxmlformats.org/officeDocument/2006/math">
                      <m:r>
                        <a:rPr lang="es-EC" sz="1600">
                          <a:latin typeface="Cambria Math"/>
                        </a:rPr>
                        <m:t>379 211,25 </m:t>
                      </m:r>
                      <m:r>
                        <m:rPr>
                          <m:sty m:val="p"/>
                        </m:rPr>
                        <a:rPr lang="es-EC" sz="1600">
                          <a:latin typeface="Cambria Math"/>
                        </a:rPr>
                        <m:t>Pa</m:t>
                      </m:r>
                      <m:r>
                        <a:rPr lang="es-EC" sz="1600" i="1">
                          <a:latin typeface="Cambria Math"/>
                        </a:rPr>
                        <m:t>=</m:t>
                      </m:r>
                      <m:f>
                        <m:fPr>
                          <m:ctrlPr>
                            <a:rPr lang="es-CO" sz="1600" i="1">
                              <a:latin typeface="Cambria Math"/>
                            </a:rPr>
                          </m:ctrlPr>
                        </m:fPr>
                        <m:num>
                          <m:r>
                            <a:rPr lang="es-EC" sz="1600" i="1">
                              <a:latin typeface="Cambria Math"/>
                            </a:rPr>
                            <m:t>1</m:t>
                          </m:r>
                        </m:num>
                        <m:den>
                          <m:r>
                            <a:rPr lang="es-EC" sz="1600" i="1">
                              <a:latin typeface="Cambria Math"/>
                            </a:rPr>
                            <m:t>2</m:t>
                          </m:r>
                        </m:den>
                      </m:f>
                      <m:r>
                        <a:rPr lang="es-EC" sz="1600" i="1">
                          <a:latin typeface="Cambria Math"/>
                        </a:rPr>
                        <m:t>.</m:t>
                      </m:r>
                      <m:f>
                        <m:fPr>
                          <m:ctrlPr>
                            <a:rPr lang="es-CO" sz="1600" i="1">
                              <a:latin typeface="Cambria Math"/>
                            </a:rPr>
                          </m:ctrlPr>
                        </m:fPr>
                        <m:num>
                          <m:r>
                            <a:rPr lang="es-EC" sz="1600" i="1">
                              <a:latin typeface="Cambria Math"/>
                            </a:rPr>
                            <m:t>1000</m:t>
                          </m:r>
                          <m:r>
                            <a:rPr lang="es-EC" sz="1600" i="1">
                              <a:latin typeface="Cambria Math"/>
                            </a:rPr>
                            <m:t>𝑘𝑔</m:t>
                          </m:r>
                        </m:num>
                        <m:den>
                          <m:sSup>
                            <m:sSupPr>
                              <m:ctrlPr>
                                <a:rPr lang="es-CO" sz="1600" i="1">
                                  <a:latin typeface="Cambria Math"/>
                                </a:rPr>
                              </m:ctrlPr>
                            </m:sSupPr>
                            <m:e>
                              <m:r>
                                <a:rPr lang="es-EC" sz="1600" i="1">
                                  <a:latin typeface="Cambria Math"/>
                                </a:rPr>
                                <m:t>𝑚</m:t>
                              </m:r>
                            </m:e>
                            <m:sup>
                              <m:r>
                                <a:rPr lang="es-EC" sz="1600" i="1">
                                  <a:latin typeface="Cambria Math"/>
                                </a:rPr>
                                <m:t>3</m:t>
                              </m:r>
                            </m:sup>
                          </m:sSup>
                        </m:den>
                      </m:f>
                      <m:r>
                        <a:rPr lang="es-EC" sz="1600" i="1">
                          <a:latin typeface="Cambria Math"/>
                        </a:rPr>
                        <m:t>.</m:t>
                      </m:r>
                      <m:sSubSup>
                        <m:sSubSupPr>
                          <m:ctrlPr>
                            <a:rPr lang="es-CO" sz="1600" i="1">
                              <a:latin typeface="Cambria Math"/>
                            </a:rPr>
                          </m:ctrlPr>
                        </m:sSubSupPr>
                        <m:e>
                          <m:r>
                            <a:rPr lang="es-EC" sz="1600" i="1">
                              <a:latin typeface="Cambria Math"/>
                            </a:rPr>
                            <m:t>𝑉</m:t>
                          </m:r>
                        </m:e>
                        <m:sub>
                          <m:r>
                            <a:rPr lang="es-EC" sz="1600" i="1">
                              <a:latin typeface="Cambria Math"/>
                            </a:rPr>
                            <m:t>2</m:t>
                          </m:r>
                        </m:sub>
                        <m:sup>
                          <m:r>
                            <a:rPr lang="es-EC" sz="1600" i="1">
                              <a:latin typeface="Cambria Math"/>
                            </a:rPr>
                            <m:t>2</m:t>
                          </m:r>
                        </m:sup>
                      </m:sSubSup>
                      <m:r>
                        <a:rPr lang="es-EC" sz="1600" i="1">
                          <a:latin typeface="Cambria Math"/>
                        </a:rPr>
                        <m:t>+</m:t>
                      </m:r>
                      <m:f>
                        <m:fPr>
                          <m:ctrlPr>
                            <a:rPr lang="es-CO" sz="1600" i="1">
                              <a:latin typeface="Cambria Math"/>
                            </a:rPr>
                          </m:ctrlPr>
                        </m:fPr>
                        <m:num>
                          <m:r>
                            <a:rPr lang="es-EC" sz="1600" i="1">
                              <a:latin typeface="Cambria Math"/>
                            </a:rPr>
                            <m:t>1000</m:t>
                          </m:r>
                          <m:r>
                            <a:rPr lang="es-EC" sz="1600" i="1">
                              <a:latin typeface="Cambria Math"/>
                            </a:rPr>
                            <m:t>𝐾𝑔</m:t>
                          </m:r>
                        </m:num>
                        <m:den>
                          <m:sSup>
                            <m:sSupPr>
                              <m:ctrlPr>
                                <a:rPr lang="es-CO" sz="1600" i="1">
                                  <a:latin typeface="Cambria Math"/>
                                </a:rPr>
                              </m:ctrlPr>
                            </m:sSupPr>
                            <m:e>
                              <m:r>
                                <a:rPr lang="es-EC" sz="1600" i="1">
                                  <a:latin typeface="Cambria Math"/>
                                </a:rPr>
                                <m:t>𝑚</m:t>
                              </m:r>
                            </m:e>
                            <m:sup>
                              <m:r>
                                <a:rPr lang="es-EC" sz="1600" i="1">
                                  <a:latin typeface="Cambria Math"/>
                                </a:rPr>
                                <m:t>3</m:t>
                              </m:r>
                            </m:sup>
                          </m:sSup>
                        </m:den>
                      </m:f>
                      <m:r>
                        <a:rPr lang="es-EC" sz="1600" i="1">
                          <a:latin typeface="Cambria Math"/>
                        </a:rPr>
                        <m:t>.</m:t>
                      </m:r>
                      <m:f>
                        <m:fPr>
                          <m:ctrlPr>
                            <a:rPr lang="es-CO" sz="1600" i="1">
                              <a:latin typeface="Cambria Math"/>
                            </a:rPr>
                          </m:ctrlPr>
                        </m:fPr>
                        <m:num>
                          <m:r>
                            <a:rPr lang="es-EC" sz="1600" i="1">
                              <a:latin typeface="Cambria Math"/>
                            </a:rPr>
                            <m:t>9.81</m:t>
                          </m:r>
                          <m:r>
                            <a:rPr lang="es-EC" sz="1600" i="1">
                              <a:latin typeface="Cambria Math"/>
                            </a:rPr>
                            <m:t>𝑚</m:t>
                          </m:r>
                        </m:num>
                        <m:den>
                          <m:sSup>
                            <m:sSupPr>
                              <m:ctrlPr>
                                <a:rPr lang="es-CO" sz="1600" i="1">
                                  <a:latin typeface="Cambria Math"/>
                                </a:rPr>
                              </m:ctrlPr>
                            </m:sSupPr>
                            <m:e>
                              <m:r>
                                <a:rPr lang="es-EC" sz="1600" i="1">
                                  <a:latin typeface="Cambria Math"/>
                                </a:rPr>
                                <m:t>𝑠</m:t>
                              </m:r>
                            </m:e>
                            <m:sup>
                              <m:r>
                                <a:rPr lang="es-EC" sz="1600" i="1">
                                  <a:latin typeface="Cambria Math"/>
                                </a:rPr>
                                <m:t>2</m:t>
                              </m:r>
                            </m:sup>
                          </m:sSup>
                        </m:den>
                      </m:f>
                      <m:r>
                        <a:rPr lang="es-EC" sz="1600" i="1">
                          <a:latin typeface="Cambria Math"/>
                        </a:rPr>
                        <m:t>.(0,3</m:t>
                      </m:r>
                      <m:r>
                        <a:rPr lang="es-EC" sz="1600" i="1">
                          <a:latin typeface="Cambria Math"/>
                        </a:rPr>
                        <m:t>𝑚</m:t>
                      </m:r>
                      <m:r>
                        <a:rPr lang="es-EC" sz="1600" i="1">
                          <a:latin typeface="Cambria Math"/>
                        </a:rPr>
                        <m:t>+0.5718</m:t>
                      </m:r>
                      <m:r>
                        <a:rPr lang="es-EC" sz="1600" i="1">
                          <a:latin typeface="Cambria Math"/>
                        </a:rPr>
                        <m:t>𝑚</m:t>
                      </m:r>
                      <m:r>
                        <a:rPr lang="es-EC" sz="1600" i="1">
                          <a:latin typeface="Cambria Math"/>
                        </a:rPr>
                        <m:t>)</m:t>
                      </m:r>
                    </m:oMath>
                  </m:oMathPara>
                </a14:m>
                <a:endParaRPr lang="es-CO" sz="1600" dirty="0"/>
              </a:p>
              <a:p>
                <a:pPr algn="just">
                  <a:lnSpc>
                    <a:spcPct val="150000"/>
                  </a:lnSpc>
                </a:pPr>
                <a:r>
                  <a:rPr lang="es-EC" sz="1600" dirty="0"/>
                  <a:t> </a:t>
                </a:r>
                <a:endParaRPr lang="es-CO" sz="1600" dirty="0"/>
              </a:p>
              <a:p>
                <a:pPr algn="just">
                  <a:lnSpc>
                    <a:spcPct val="150000"/>
                  </a:lnSpc>
                </a:pPr>
                <a14:m>
                  <m:oMathPara xmlns:m="http://schemas.openxmlformats.org/officeDocument/2006/math">
                    <m:oMathParaPr>
                      <m:jc m:val="centerGroup"/>
                    </m:oMathParaPr>
                    <m:oMath xmlns:m="http://schemas.openxmlformats.org/officeDocument/2006/math">
                      <m:sSub>
                        <m:sSubPr>
                          <m:ctrlPr>
                            <a:rPr lang="es-CO" sz="1600" i="1">
                              <a:latin typeface="Cambria Math"/>
                            </a:rPr>
                          </m:ctrlPr>
                        </m:sSubPr>
                        <m:e>
                          <m:r>
                            <a:rPr lang="es-EC" sz="1600" i="1">
                              <a:latin typeface="Cambria Math"/>
                            </a:rPr>
                            <m:t>𝑣</m:t>
                          </m:r>
                        </m:e>
                        <m:sub>
                          <m:r>
                            <a:rPr lang="es-EC" sz="1600" i="1">
                              <a:latin typeface="Cambria Math"/>
                            </a:rPr>
                            <m:t>2</m:t>
                          </m:r>
                        </m:sub>
                      </m:sSub>
                      <m:r>
                        <a:rPr lang="es-EC" sz="1600" i="1">
                          <a:latin typeface="Cambria Math"/>
                        </a:rPr>
                        <m:t>=0.2707</m:t>
                      </m:r>
                      <m:r>
                        <a:rPr lang="es-EC" sz="1600" i="1">
                          <a:latin typeface="Cambria Math"/>
                        </a:rPr>
                        <m:t>𝑚</m:t>
                      </m:r>
                      <m:r>
                        <a:rPr lang="es-EC" sz="1600" i="1">
                          <a:latin typeface="Cambria Math"/>
                        </a:rPr>
                        <m:t>/</m:t>
                      </m:r>
                      <m:r>
                        <a:rPr lang="es-EC" sz="1600" i="1">
                          <a:latin typeface="Cambria Math"/>
                        </a:rPr>
                        <m:t>𝑠</m:t>
                      </m:r>
                    </m:oMath>
                  </m:oMathPara>
                </a14:m>
                <a:endParaRPr lang="es-CO" sz="1600" dirty="0"/>
              </a:p>
              <a:p>
                <a:pPr algn="just">
                  <a:lnSpc>
                    <a:spcPct val="150000"/>
                  </a:lnSpc>
                </a:pPr>
                <a14:m>
                  <m:oMathPara xmlns:m="http://schemas.openxmlformats.org/officeDocument/2006/math">
                    <m:oMathParaPr>
                      <m:jc m:val="centerGroup"/>
                    </m:oMathParaPr>
                    <m:oMath xmlns:m="http://schemas.openxmlformats.org/officeDocument/2006/math">
                      <m:r>
                        <a:rPr lang="de-DE" sz="1600" i="1">
                          <a:latin typeface="Cambria Math"/>
                        </a:rPr>
                        <m:t>𝑅𝑒</m:t>
                      </m:r>
                      <m:r>
                        <a:rPr lang="de-DE" sz="1600" i="1">
                          <a:latin typeface="Cambria Math"/>
                        </a:rPr>
                        <m:t>=</m:t>
                      </m:r>
                      <m:f>
                        <m:fPr>
                          <m:ctrlPr>
                            <a:rPr lang="es-CO" sz="1600" i="1">
                              <a:latin typeface="Cambria Math"/>
                            </a:rPr>
                          </m:ctrlPr>
                        </m:fPr>
                        <m:num>
                          <m:r>
                            <a:rPr lang="de-DE" sz="1600" i="1">
                              <a:latin typeface="Cambria Math"/>
                            </a:rPr>
                            <m:t>0,0161</m:t>
                          </m:r>
                          <m:r>
                            <a:rPr lang="de-DE" sz="1600" i="1">
                              <a:latin typeface="Cambria Math"/>
                            </a:rPr>
                            <m:t>𝑚</m:t>
                          </m:r>
                          <m:r>
                            <a:rPr lang="de-DE" sz="1600" i="1">
                              <a:latin typeface="Cambria Math"/>
                            </a:rPr>
                            <m:t>.0,2707</m:t>
                          </m:r>
                          <m:f>
                            <m:fPr>
                              <m:ctrlPr>
                                <a:rPr lang="es-CO" sz="1600" i="1">
                                  <a:latin typeface="Cambria Math"/>
                                </a:rPr>
                              </m:ctrlPr>
                            </m:fPr>
                            <m:num>
                              <m:r>
                                <a:rPr lang="de-DE" sz="1600" i="1">
                                  <a:latin typeface="Cambria Math"/>
                                </a:rPr>
                                <m:t>𝑚</m:t>
                              </m:r>
                            </m:num>
                            <m:den>
                              <m:r>
                                <a:rPr lang="de-DE" sz="1600" i="1">
                                  <a:latin typeface="Cambria Math"/>
                                </a:rPr>
                                <m:t>𝑠</m:t>
                              </m:r>
                            </m:den>
                          </m:f>
                          <m:r>
                            <a:rPr lang="de-DE" sz="1600" i="1">
                              <a:latin typeface="Cambria Math"/>
                            </a:rPr>
                            <m:t>.1000</m:t>
                          </m:r>
                          <m:f>
                            <m:fPr>
                              <m:ctrlPr>
                                <a:rPr lang="es-CO" sz="1600" i="1">
                                  <a:latin typeface="Cambria Math"/>
                                </a:rPr>
                              </m:ctrlPr>
                            </m:fPr>
                            <m:num>
                              <m:r>
                                <a:rPr lang="de-DE" sz="1600" i="1">
                                  <a:latin typeface="Cambria Math"/>
                                </a:rPr>
                                <m:t>𝑘𝑔</m:t>
                              </m:r>
                            </m:num>
                            <m:den>
                              <m:sSup>
                                <m:sSupPr>
                                  <m:ctrlPr>
                                    <a:rPr lang="es-CO" sz="1600" i="1">
                                      <a:latin typeface="Cambria Math"/>
                                    </a:rPr>
                                  </m:ctrlPr>
                                </m:sSupPr>
                                <m:e>
                                  <m:r>
                                    <a:rPr lang="de-DE" sz="1600" i="1">
                                      <a:latin typeface="Cambria Math"/>
                                    </a:rPr>
                                    <m:t>𝑚</m:t>
                                  </m:r>
                                </m:e>
                                <m:sup>
                                  <m:r>
                                    <a:rPr lang="de-DE" sz="1600" i="1">
                                      <a:latin typeface="Cambria Math"/>
                                    </a:rPr>
                                    <m:t>3</m:t>
                                  </m:r>
                                </m:sup>
                              </m:sSup>
                            </m:den>
                          </m:f>
                        </m:num>
                        <m:den>
                          <m:r>
                            <a:rPr lang="de-DE" sz="1600" i="1">
                              <a:latin typeface="Cambria Math"/>
                            </a:rPr>
                            <m:t>0,001</m:t>
                          </m:r>
                          <m:f>
                            <m:fPr>
                              <m:ctrlPr>
                                <a:rPr lang="es-CO" sz="1600" i="1">
                                  <a:latin typeface="Cambria Math"/>
                                </a:rPr>
                              </m:ctrlPr>
                            </m:fPr>
                            <m:num>
                              <m:r>
                                <a:rPr lang="de-DE" sz="1600" i="1">
                                  <a:latin typeface="Cambria Math"/>
                                </a:rPr>
                                <m:t>𝑘𝑔</m:t>
                              </m:r>
                            </m:num>
                            <m:den>
                              <m:r>
                                <a:rPr lang="de-DE" sz="1600" i="1">
                                  <a:latin typeface="Cambria Math"/>
                                </a:rPr>
                                <m:t>𝑚</m:t>
                              </m:r>
                              <m:r>
                                <a:rPr lang="de-DE" sz="1600" i="1">
                                  <a:latin typeface="Cambria Math"/>
                                </a:rPr>
                                <m:t>.</m:t>
                              </m:r>
                              <m:r>
                                <a:rPr lang="de-DE" sz="1600" i="1">
                                  <a:latin typeface="Cambria Math"/>
                                </a:rPr>
                                <m:t>𝑠</m:t>
                              </m:r>
                            </m:den>
                          </m:f>
                        </m:den>
                      </m:f>
                    </m:oMath>
                  </m:oMathPara>
                </a14:m>
                <a:endParaRPr lang="es-CO" sz="1600" dirty="0"/>
              </a:p>
              <a:p>
                <a:pPr algn="just">
                  <a:lnSpc>
                    <a:spcPct val="150000"/>
                  </a:lnSpc>
                </a:pPr>
                <a14:m>
                  <m:oMathPara xmlns:m="http://schemas.openxmlformats.org/officeDocument/2006/math">
                    <m:oMathParaPr>
                      <m:jc m:val="centerGroup"/>
                    </m:oMathParaPr>
                    <m:oMath xmlns:m="http://schemas.openxmlformats.org/officeDocument/2006/math">
                      <m:r>
                        <a:rPr lang="de-DE" sz="1600" i="1">
                          <a:latin typeface="Cambria Math"/>
                        </a:rPr>
                        <m:t>𝑅𝑒</m:t>
                      </m:r>
                      <m:r>
                        <a:rPr lang="de-DE" sz="1600" i="1">
                          <a:latin typeface="Cambria Math"/>
                        </a:rPr>
                        <m:t>=4358.54</m:t>
                      </m:r>
                    </m:oMath>
                  </m:oMathPara>
                </a14:m>
                <a:endParaRPr lang="es-CO" sz="1600" dirty="0"/>
              </a:p>
              <a:p>
                <a:pPr algn="just">
                  <a:lnSpc>
                    <a:spcPct val="150000"/>
                  </a:lnSpc>
                </a:pPr>
                <a:r>
                  <a:rPr lang="de-DE" sz="1600" dirty="0"/>
                  <a:t> </a:t>
                </a:r>
                <a:r>
                  <a:rPr lang="es-EC" sz="1600" dirty="0" smtClean="0"/>
                  <a:t>Para </a:t>
                </a:r>
                <a:r>
                  <a:rPr lang="es-EC" sz="1600" dirty="0"/>
                  <a:t>el tramo que va desde el Tanque A al tanque B se tiene:</a:t>
                </a:r>
                <a:endParaRPr lang="es-CO" sz="1600" dirty="0"/>
              </a:p>
              <a:p>
                <a:pPr algn="just">
                  <a:lnSpc>
                    <a:spcPct val="150000"/>
                  </a:lnSpc>
                </a:pPr>
                <a14:m>
                  <m:oMathPara xmlns:m="http://schemas.openxmlformats.org/officeDocument/2006/math">
                    <m:oMathParaPr>
                      <m:jc m:val="centerGroup"/>
                    </m:oMathParaPr>
                    <m:oMath xmlns:m="http://schemas.openxmlformats.org/officeDocument/2006/math">
                      <m:sSub>
                        <m:sSubPr>
                          <m:ctrlPr>
                            <a:rPr lang="es-CO" sz="1600" i="1">
                              <a:latin typeface="Cambria Math"/>
                            </a:rPr>
                          </m:ctrlPr>
                        </m:sSubPr>
                        <m:e>
                          <m:r>
                            <a:rPr lang="es-EC" sz="1600" i="1">
                              <a:latin typeface="Cambria Math"/>
                            </a:rPr>
                            <m:t>h</m:t>
                          </m:r>
                        </m:e>
                        <m:sub>
                          <m:r>
                            <a:rPr lang="es-EC" sz="1600" i="1">
                              <a:latin typeface="Cambria Math"/>
                            </a:rPr>
                            <m:t>𝑇</m:t>
                          </m:r>
                        </m:sub>
                      </m:sSub>
                      <m:r>
                        <a:rPr lang="es-EC" sz="1600" i="1">
                          <a:latin typeface="Cambria Math"/>
                        </a:rPr>
                        <m:t>=</m:t>
                      </m:r>
                      <m:sSub>
                        <m:sSubPr>
                          <m:ctrlPr>
                            <a:rPr lang="es-CO" sz="1600" i="1">
                              <a:latin typeface="Cambria Math"/>
                            </a:rPr>
                          </m:ctrlPr>
                        </m:sSubPr>
                        <m:e>
                          <m:r>
                            <a:rPr lang="es-EC" sz="1600" i="1">
                              <a:latin typeface="Cambria Math"/>
                            </a:rPr>
                            <m:t>h</m:t>
                          </m:r>
                        </m:e>
                        <m:sub>
                          <m:r>
                            <a:rPr lang="es-EC" sz="1600" i="1">
                              <a:latin typeface="Cambria Math"/>
                            </a:rPr>
                            <m:t>𝑅</m:t>
                          </m:r>
                        </m:sub>
                      </m:sSub>
                      <m:r>
                        <a:rPr lang="es-EC" sz="1600" i="1">
                          <a:latin typeface="Cambria Math"/>
                        </a:rPr>
                        <m:t>+</m:t>
                      </m:r>
                      <m:sSub>
                        <m:sSubPr>
                          <m:ctrlPr>
                            <a:rPr lang="es-CO" sz="1600" i="1">
                              <a:latin typeface="Cambria Math"/>
                            </a:rPr>
                          </m:ctrlPr>
                        </m:sSubPr>
                        <m:e>
                          <m:r>
                            <a:rPr lang="es-EC" sz="1600" i="1">
                              <a:latin typeface="Cambria Math"/>
                            </a:rPr>
                            <m:t>h</m:t>
                          </m:r>
                        </m:e>
                        <m:sub>
                          <m:r>
                            <a:rPr lang="es-EC" sz="1600" i="1">
                              <a:latin typeface="Cambria Math"/>
                            </a:rPr>
                            <m:t>𝐴</m:t>
                          </m:r>
                        </m:sub>
                      </m:sSub>
                    </m:oMath>
                  </m:oMathPara>
                </a14:m>
                <a:endParaRPr lang="es-CO" sz="1600" dirty="0"/>
              </a:p>
              <a:p>
                <a:pPr algn="just">
                  <a:lnSpc>
                    <a:spcPct val="150000"/>
                  </a:lnSpc>
                </a:pPr>
                <a14:m>
                  <m:oMathPara xmlns:m="http://schemas.openxmlformats.org/officeDocument/2006/math">
                    <m:oMathParaPr>
                      <m:jc m:val="centerGroup"/>
                    </m:oMathParaPr>
                    <m:oMath xmlns:m="http://schemas.openxmlformats.org/officeDocument/2006/math">
                      <m:sSub>
                        <m:sSubPr>
                          <m:ctrlPr>
                            <a:rPr lang="es-CO" sz="1600" i="1">
                              <a:latin typeface="Cambria Math"/>
                            </a:rPr>
                          </m:ctrlPr>
                        </m:sSubPr>
                        <m:e>
                          <m:r>
                            <a:rPr lang="es-EC" sz="1600" i="1">
                              <a:latin typeface="Cambria Math"/>
                            </a:rPr>
                            <m:t>h</m:t>
                          </m:r>
                        </m:e>
                        <m:sub>
                          <m:r>
                            <a:rPr lang="es-EC" sz="1600" i="1">
                              <a:latin typeface="Cambria Math"/>
                            </a:rPr>
                            <m:t>𝑇</m:t>
                          </m:r>
                        </m:sub>
                      </m:sSub>
                      <m:r>
                        <a:rPr lang="es-EC" sz="1600" i="1">
                          <a:latin typeface="Cambria Math"/>
                        </a:rPr>
                        <m:t>=0,51 </m:t>
                      </m:r>
                      <m:r>
                        <a:rPr lang="es-EC" sz="1600" i="1">
                          <a:latin typeface="Cambria Math"/>
                        </a:rPr>
                        <m:t>𝑚</m:t>
                      </m:r>
                      <m:r>
                        <a:rPr lang="es-EC" sz="1600" i="1">
                          <a:latin typeface="Cambria Math"/>
                        </a:rPr>
                        <m:t>+0,0461 </m:t>
                      </m:r>
                      <m:r>
                        <a:rPr lang="es-EC" sz="1600" i="1">
                          <a:latin typeface="Cambria Math"/>
                        </a:rPr>
                        <m:t>𝑚</m:t>
                      </m:r>
                    </m:oMath>
                  </m:oMathPara>
                </a14:m>
                <a:endParaRPr lang="es-CO" sz="1600" dirty="0"/>
              </a:p>
              <a:p>
                <a:pPr algn="just">
                  <a:lnSpc>
                    <a:spcPct val="150000"/>
                  </a:lnSpc>
                </a:pPr>
                <a14:m>
                  <m:oMathPara xmlns:m="http://schemas.openxmlformats.org/officeDocument/2006/math">
                    <m:oMathParaPr>
                      <m:jc m:val="centerGroup"/>
                    </m:oMathParaPr>
                    <m:oMath xmlns:m="http://schemas.openxmlformats.org/officeDocument/2006/math">
                      <m:sSub>
                        <m:sSubPr>
                          <m:ctrlPr>
                            <a:rPr lang="es-CO" sz="1600" i="1">
                              <a:latin typeface="Cambria Math"/>
                            </a:rPr>
                          </m:ctrlPr>
                        </m:sSubPr>
                        <m:e>
                          <m:r>
                            <a:rPr lang="es-EC" sz="1600" i="1">
                              <a:latin typeface="Cambria Math"/>
                            </a:rPr>
                            <m:t>h</m:t>
                          </m:r>
                        </m:e>
                        <m:sub>
                          <m:r>
                            <a:rPr lang="es-EC" sz="1600" i="1">
                              <a:latin typeface="Cambria Math"/>
                            </a:rPr>
                            <m:t>𝑇</m:t>
                          </m:r>
                        </m:sub>
                      </m:sSub>
                      <m:r>
                        <a:rPr lang="es-EC" sz="1600" i="1">
                          <a:latin typeface="Cambria Math"/>
                        </a:rPr>
                        <m:t>=0,5561 </m:t>
                      </m:r>
                      <m:r>
                        <a:rPr lang="es-EC" sz="1600" i="1">
                          <a:latin typeface="Cambria Math"/>
                        </a:rPr>
                        <m:t>𝑚</m:t>
                      </m:r>
                    </m:oMath>
                  </m:oMathPara>
                </a14:m>
                <a:endParaRPr lang="es-CO" sz="1600" dirty="0"/>
              </a:p>
            </p:txBody>
          </p:sp>
        </mc:Choice>
        <mc:Fallback xmlns="">
          <p:sp>
            <p:nvSpPr>
              <p:cNvPr id="2" name="1 Rectángulo"/>
              <p:cNvSpPr>
                <a:spLocks noRot="1" noChangeAspect="1" noMove="1" noResize="1" noEditPoints="1" noAdjustHandles="1" noChangeArrowheads="1" noChangeShapeType="1" noTextEdit="1"/>
              </p:cNvSpPr>
              <p:nvPr/>
            </p:nvSpPr>
            <p:spPr>
              <a:xfrm>
                <a:off x="539552" y="548680"/>
                <a:ext cx="8496944" cy="5728812"/>
              </a:xfrm>
              <a:prstGeom prst="rect">
                <a:avLst/>
              </a:prstGeom>
              <a:blipFill rotWithShape="1">
                <a:blip r:embed="rId2"/>
                <a:stretch>
                  <a:fillRect l="-431"/>
                </a:stretch>
              </a:blipFill>
            </p:spPr>
            <p:txBody>
              <a:bodyPr/>
              <a:lstStyle/>
              <a:p>
                <a:r>
                  <a:rPr lang="es-CO">
                    <a:noFill/>
                  </a:rPr>
                  <a:t> </a:t>
                </a:r>
              </a:p>
            </p:txBody>
          </p:sp>
        </mc:Fallback>
      </mc:AlternateContent>
    </p:spTree>
    <p:extLst>
      <p:ext uri="{BB962C8B-B14F-4D97-AF65-F5344CB8AC3E}">
        <p14:creationId xmlns:p14="http://schemas.microsoft.com/office/powerpoint/2010/main" val="14299768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Rectángulo"/>
              <p:cNvSpPr/>
              <p:nvPr/>
            </p:nvSpPr>
            <p:spPr>
              <a:xfrm>
                <a:off x="323528" y="116632"/>
                <a:ext cx="8712968" cy="6052491"/>
              </a:xfrm>
              <a:prstGeom prst="rect">
                <a:avLst/>
              </a:prstGeom>
            </p:spPr>
            <p:txBody>
              <a:bodyPr wrap="square">
                <a:spAutoFit/>
              </a:bodyPr>
              <a:lstStyle/>
              <a:p>
                <a:pPr algn="just">
                  <a:lnSpc>
                    <a:spcPct val="150000"/>
                  </a:lnSpc>
                </a:pPr>
                <a:r>
                  <a:rPr lang="es-EC" sz="1600" dirty="0"/>
                  <a:t>Aplicando el Teorema de Bernoulli:</a:t>
                </a:r>
                <a:endParaRPr lang="es-CO" sz="1600" dirty="0"/>
              </a:p>
              <a:p>
                <a:pPr algn="just">
                  <a:lnSpc>
                    <a:spcPct val="150000"/>
                  </a:lnSpc>
                </a:pPr>
                <a14:m>
                  <m:oMathPara xmlns:m="http://schemas.openxmlformats.org/officeDocument/2006/math">
                    <m:oMathParaPr>
                      <m:jc m:val="centerGroup"/>
                    </m:oMathParaPr>
                    <m:oMath xmlns:m="http://schemas.openxmlformats.org/officeDocument/2006/math">
                      <m:sSub>
                        <m:sSubPr>
                          <m:ctrlPr>
                            <a:rPr lang="es-CO" sz="1600" i="1">
                              <a:latin typeface="Cambria Math"/>
                            </a:rPr>
                          </m:ctrlPr>
                        </m:sSubPr>
                        <m:e>
                          <m:r>
                            <a:rPr lang="es-EC" sz="1600" i="1">
                              <a:latin typeface="Cambria Math"/>
                            </a:rPr>
                            <m:t>𝑃</m:t>
                          </m:r>
                        </m:e>
                        <m:sub>
                          <m:r>
                            <a:rPr lang="es-EC" sz="1600" i="1">
                              <a:latin typeface="Cambria Math"/>
                            </a:rPr>
                            <m:t>1</m:t>
                          </m:r>
                        </m:sub>
                      </m:sSub>
                      <m:r>
                        <a:rPr lang="es-EC" sz="1600" i="1">
                          <a:latin typeface="Cambria Math"/>
                        </a:rPr>
                        <m:t>+</m:t>
                      </m:r>
                      <m:f>
                        <m:fPr>
                          <m:ctrlPr>
                            <a:rPr lang="es-CO" sz="1600" i="1">
                              <a:latin typeface="Cambria Math"/>
                            </a:rPr>
                          </m:ctrlPr>
                        </m:fPr>
                        <m:num>
                          <m:r>
                            <a:rPr lang="es-EC" sz="1600" i="1">
                              <a:latin typeface="Cambria Math"/>
                            </a:rPr>
                            <m:t>1</m:t>
                          </m:r>
                        </m:num>
                        <m:den>
                          <m:r>
                            <a:rPr lang="es-EC" sz="1600" i="1">
                              <a:latin typeface="Cambria Math"/>
                            </a:rPr>
                            <m:t>2</m:t>
                          </m:r>
                        </m:den>
                      </m:f>
                      <m:r>
                        <a:rPr lang="es-EC" sz="1600" i="1">
                          <a:latin typeface="Cambria Math"/>
                        </a:rPr>
                        <m:t>.</m:t>
                      </m:r>
                      <m:r>
                        <a:rPr lang="es-EC" sz="1600" i="1">
                          <a:latin typeface="Cambria Math"/>
                        </a:rPr>
                        <m:t>𝜌</m:t>
                      </m:r>
                      <m:r>
                        <a:rPr lang="es-EC" sz="1600" i="1">
                          <a:latin typeface="Cambria Math"/>
                        </a:rPr>
                        <m:t>.</m:t>
                      </m:r>
                      <m:sSubSup>
                        <m:sSubSupPr>
                          <m:ctrlPr>
                            <a:rPr lang="es-CO" sz="1600" i="1">
                              <a:latin typeface="Cambria Math"/>
                            </a:rPr>
                          </m:ctrlPr>
                        </m:sSubSupPr>
                        <m:e>
                          <m:r>
                            <a:rPr lang="es-EC" sz="1600" i="1">
                              <a:latin typeface="Cambria Math"/>
                            </a:rPr>
                            <m:t>𝑉</m:t>
                          </m:r>
                        </m:e>
                        <m:sub>
                          <m:r>
                            <a:rPr lang="es-EC" sz="1600" i="1">
                              <a:latin typeface="Cambria Math"/>
                            </a:rPr>
                            <m:t>1</m:t>
                          </m:r>
                        </m:sub>
                        <m:sup>
                          <m:r>
                            <a:rPr lang="es-EC" sz="1600" i="1">
                              <a:latin typeface="Cambria Math"/>
                            </a:rPr>
                            <m:t>2</m:t>
                          </m:r>
                        </m:sup>
                      </m:sSubSup>
                      <m:r>
                        <a:rPr lang="es-EC" sz="1600" i="1">
                          <a:latin typeface="Cambria Math"/>
                        </a:rPr>
                        <m:t>+</m:t>
                      </m:r>
                      <m:r>
                        <a:rPr lang="es-EC" sz="1600" i="1">
                          <a:latin typeface="Cambria Math"/>
                        </a:rPr>
                        <m:t>𝜌</m:t>
                      </m:r>
                      <m:r>
                        <a:rPr lang="es-EC" sz="1600" i="1">
                          <a:latin typeface="Cambria Math"/>
                        </a:rPr>
                        <m:t>.</m:t>
                      </m:r>
                      <m:r>
                        <a:rPr lang="es-EC" sz="1600" i="1">
                          <a:latin typeface="Cambria Math"/>
                        </a:rPr>
                        <m:t>𝑔</m:t>
                      </m:r>
                      <m:r>
                        <a:rPr lang="es-EC" sz="1600" i="1">
                          <a:latin typeface="Cambria Math"/>
                        </a:rPr>
                        <m:t>.</m:t>
                      </m:r>
                      <m:sSub>
                        <m:sSubPr>
                          <m:ctrlPr>
                            <a:rPr lang="es-CO" sz="1600" i="1">
                              <a:latin typeface="Cambria Math"/>
                            </a:rPr>
                          </m:ctrlPr>
                        </m:sSubPr>
                        <m:e>
                          <m:r>
                            <a:rPr lang="es-EC" sz="1600" i="1">
                              <a:latin typeface="Cambria Math"/>
                            </a:rPr>
                            <m:t>h</m:t>
                          </m:r>
                        </m:e>
                        <m:sub>
                          <m:r>
                            <a:rPr lang="es-EC" sz="1600" i="1">
                              <a:latin typeface="Cambria Math"/>
                            </a:rPr>
                            <m:t>1</m:t>
                          </m:r>
                        </m:sub>
                      </m:sSub>
                      <m:r>
                        <a:rPr lang="es-EC" sz="1600" i="1">
                          <a:latin typeface="Cambria Math"/>
                        </a:rPr>
                        <m:t>+</m:t>
                      </m:r>
                      <m:sSub>
                        <m:sSubPr>
                          <m:ctrlPr>
                            <a:rPr lang="es-CO" sz="1600" i="1">
                              <a:latin typeface="Cambria Math"/>
                            </a:rPr>
                          </m:ctrlPr>
                        </m:sSubPr>
                        <m:e>
                          <m:r>
                            <a:rPr lang="es-EC" sz="1600" i="1">
                              <a:latin typeface="Cambria Math"/>
                            </a:rPr>
                            <m:t>𝑃</m:t>
                          </m:r>
                        </m:e>
                        <m:sub>
                          <m:r>
                            <a:rPr lang="es-EC" sz="1600" i="1">
                              <a:latin typeface="Cambria Math"/>
                            </a:rPr>
                            <m:t>𝑝</m:t>
                          </m:r>
                        </m:sub>
                      </m:sSub>
                      <m:r>
                        <a:rPr lang="es-EC" sz="1600" i="1">
                          <a:latin typeface="Cambria Math"/>
                        </a:rPr>
                        <m:t>=</m:t>
                      </m:r>
                      <m:sSub>
                        <m:sSubPr>
                          <m:ctrlPr>
                            <a:rPr lang="es-CO" sz="1600" i="1">
                              <a:latin typeface="Cambria Math"/>
                            </a:rPr>
                          </m:ctrlPr>
                        </m:sSubPr>
                        <m:e>
                          <m:r>
                            <a:rPr lang="es-EC" sz="1600" i="1">
                              <a:latin typeface="Cambria Math"/>
                            </a:rPr>
                            <m:t>𝑃</m:t>
                          </m:r>
                        </m:e>
                        <m:sub>
                          <m:r>
                            <a:rPr lang="es-EC" sz="1600" i="1">
                              <a:latin typeface="Cambria Math"/>
                            </a:rPr>
                            <m:t>2</m:t>
                          </m:r>
                        </m:sub>
                      </m:sSub>
                      <m:r>
                        <a:rPr lang="es-EC" sz="1600" i="1">
                          <a:latin typeface="Cambria Math"/>
                        </a:rPr>
                        <m:t>+</m:t>
                      </m:r>
                      <m:f>
                        <m:fPr>
                          <m:ctrlPr>
                            <a:rPr lang="es-CO" sz="1600" i="1">
                              <a:latin typeface="Cambria Math"/>
                            </a:rPr>
                          </m:ctrlPr>
                        </m:fPr>
                        <m:num>
                          <m:r>
                            <a:rPr lang="es-EC" sz="1600" i="1">
                              <a:latin typeface="Cambria Math"/>
                            </a:rPr>
                            <m:t>1</m:t>
                          </m:r>
                        </m:num>
                        <m:den>
                          <m:r>
                            <a:rPr lang="es-EC" sz="1600" i="1">
                              <a:latin typeface="Cambria Math"/>
                            </a:rPr>
                            <m:t>2</m:t>
                          </m:r>
                        </m:den>
                      </m:f>
                      <m:r>
                        <a:rPr lang="es-EC" sz="1600" i="1">
                          <a:latin typeface="Cambria Math"/>
                        </a:rPr>
                        <m:t>.</m:t>
                      </m:r>
                      <m:r>
                        <a:rPr lang="es-EC" sz="1600" i="1">
                          <a:latin typeface="Cambria Math"/>
                        </a:rPr>
                        <m:t>𝜌</m:t>
                      </m:r>
                      <m:r>
                        <a:rPr lang="es-EC" sz="1600" i="1">
                          <a:latin typeface="Cambria Math"/>
                        </a:rPr>
                        <m:t>.</m:t>
                      </m:r>
                      <m:sSubSup>
                        <m:sSubSupPr>
                          <m:ctrlPr>
                            <a:rPr lang="es-CO" sz="1600" i="1">
                              <a:latin typeface="Cambria Math"/>
                            </a:rPr>
                          </m:ctrlPr>
                        </m:sSubSupPr>
                        <m:e>
                          <m:r>
                            <a:rPr lang="es-EC" sz="1600" i="1">
                              <a:latin typeface="Cambria Math"/>
                            </a:rPr>
                            <m:t>𝑉</m:t>
                          </m:r>
                        </m:e>
                        <m:sub>
                          <m:r>
                            <a:rPr lang="es-EC" sz="1600" i="1">
                              <a:latin typeface="Cambria Math"/>
                            </a:rPr>
                            <m:t>2</m:t>
                          </m:r>
                        </m:sub>
                        <m:sup>
                          <m:r>
                            <a:rPr lang="es-EC" sz="1600" i="1">
                              <a:latin typeface="Cambria Math"/>
                            </a:rPr>
                            <m:t>2</m:t>
                          </m:r>
                        </m:sup>
                      </m:sSubSup>
                      <m:r>
                        <a:rPr lang="es-EC" sz="1600" i="1">
                          <a:latin typeface="Cambria Math"/>
                        </a:rPr>
                        <m:t>+</m:t>
                      </m:r>
                      <m:r>
                        <a:rPr lang="es-EC" sz="1600" i="1">
                          <a:latin typeface="Cambria Math"/>
                        </a:rPr>
                        <m:t>𝜌</m:t>
                      </m:r>
                      <m:r>
                        <a:rPr lang="es-EC" sz="1600" i="1">
                          <a:latin typeface="Cambria Math"/>
                        </a:rPr>
                        <m:t>.</m:t>
                      </m:r>
                      <m:r>
                        <a:rPr lang="es-EC" sz="1600" i="1">
                          <a:latin typeface="Cambria Math"/>
                        </a:rPr>
                        <m:t>𝑔</m:t>
                      </m:r>
                      <m:r>
                        <a:rPr lang="es-EC" sz="1600" i="1">
                          <a:latin typeface="Cambria Math"/>
                        </a:rPr>
                        <m:t>.</m:t>
                      </m:r>
                      <m:sSub>
                        <m:sSubPr>
                          <m:ctrlPr>
                            <a:rPr lang="es-CO" sz="1600" i="1">
                              <a:latin typeface="Cambria Math"/>
                            </a:rPr>
                          </m:ctrlPr>
                        </m:sSubPr>
                        <m:e>
                          <m:r>
                            <a:rPr lang="es-EC" sz="1600" i="1">
                              <a:latin typeface="Cambria Math"/>
                            </a:rPr>
                            <m:t>h</m:t>
                          </m:r>
                        </m:e>
                        <m:sub>
                          <m:r>
                            <a:rPr lang="es-EC" sz="1600" i="1">
                              <a:latin typeface="Cambria Math"/>
                            </a:rPr>
                            <m:t>2</m:t>
                          </m:r>
                        </m:sub>
                      </m:sSub>
                      <m:r>
                        <a:rPr lang="es-EC" sz="1600" i="1">
                          <a:latin typeface="Cambria Math"/>
                        </a:rPr>
                        <m:t>+</m:t>
                      </m:r>
                      <m:sSub>
                        <m:sSubPr>
                          <m:ctrlPr>
                            <a:rPr lang="es-CO" sz="1600" i="1">
                              <a:latin typeface="Cambria Math"/>
                            </a:rPr>
                          </m:ctrlPr>
                        </m:sSubPr>
                        <m:e>
                          <m:r>
                            <a:rPr lang="es-EC" sz="1600" i="1">
                              <a:latin typeface="Cambria Math"/>
                            </a:rPr>
                            <m:t>𝑓</m:t>
                          </m:r>
                        </m:e>
                        <m:sub>
                          <m:r>
                            <a:rPr lang="es-EC" sz="1600" i="1">
                              <a:latin typeface="Cambria Math"/>
                            </a:rPr>
                            <m:t>h</m:t>
                          </m:r>
                        </m:sub>
                      </m:sSub>
                      <m:r>
                        <a:rPr lang="es-EC" sz="1600" i="1">
                          <a:latin typeface="Cambria Math"/>
                        </a:rPr>
                        <m:t>.</m:t>
                      </m:r>
                      <m:r>
                        <a:rPr lang="es-EC" sz="1600" i="1">
                          <a:latin typeface="Cambria Math"/>
                        </a:rPr>
                        <m:t>𝜌</m:t>
                      </m:r>
                      <m:r>
                        <a:rPr lang="es-EC" sz="1600" i="1">
                          <a:latin typeface="Cambria Math"/>
                        </a:rPr>
                        <m:t>.</m:t>
                      </m:r>
                      <m:r>
                        <a:rPr lang="es-EC" sz="1600" i="1">
                          <a:latin typeface="Cambria Math"/>
                        </a:rPr>
                        <m:t>𝑔</m:t>
                      </m:r>
                    </m:oMath>
                  </m:oMathPara>
                </a14:m>
                <a:endParaRPr lang="es-CO" sz="1600" dirty="0"/>
              </a:p>
              <a:p>
                <a:pPr algn="just">
                  <a:lnSpc>
                    <a:spcPct val="150000"/>
                  </a:lnSpc>
                </a:pPr>
                <a14:m>
                  <m:oMathPara xmlns:m="http://schemas.openxmlformats.org/officeDocument/2006/math">
                    <m:oMathParaPr>
                      <m:jc m:val="centerGroup"/>
                    </m:oMathParaPr>
                    <m:oMath xmlns:m="http://schemas.openxmlformats.org/officeDocument/2006/math">
                      <m:r>
                        <a:rPr lang="es-EC" sz="1600">
                          <a:latin typeface="Cambria Math"/>
                        </a:rPr>
                        <m:t>379 211,25 </m:t>
                      </m:r>
                      <m:r>
                        <m:rPr>
                          <m:sty m:val="p"/>
                        </m:rPr>
                        <a:rPr lang="es-EC" sz="1600">
                          <a:latin typeface="Cambria Math"/>
                        </a:rPr>
                        <m:t>Pa</m:t>
                      </m:r>
                      <m:r>
                        <a:rPr lang="es-EC" sz="1600" i="1">
                          <a:latin typeface="Cambria Math"/>
                        </a:rPr>
                        <m:t>=</m:t>
                      </m:r>
                      <m:f>
                        <m:fPr>
                          <m:ctrlPr>
                            <a:rPr lang="es-CO" sz="1600" i="1">
                              <a:latin typeface="Cambria Math"/>
                            </a:rPr>
                          </m:ctrlPr>
                        </m:fPr>
                        <m:num>
                          <m:r>
                            <a:rPr lang="es-EC" sz="1600" i="1">
                              <a:latin typeface="Cambria Math"/>
                            </a:rPr>
                            <m:t>1</m:t>
                          </m:r>
                        </m:num>
                        <m:den>
                          <m:r>
                            <a:rPr lang="es-EC" sz="1600" i="1">
                              <a:latin typeface="Cambria Math"/>
                            </a:rPr>
                            <m:t>2</m:t>
                          </m:r>
                        </m:den>
                      </m:f>
                      <m:r>
                        <a:rPr lang="es-EC" sz="1600" i="1">
                          <a:latin typeface="Cambria Math"/>
                        </a:rPr>
                        <m:t>.</m:t>
                      </m:r>
                      <m:f>
                        <m:fPr>
                          <m:ctrlPr>
                            <a:rPr lang="es-CO" sz="1600" i="1">
                              <a:latin typeface="Cambria Math"/>
                            </a:rPr>
                          </m:ctrlPr>
                        </m:fPr>
                        <m:num>
                          <m:r>
                            <a:rPr lang="es-EC" sz="1600" i="1">
                              <a:latin typeface="Cambria Math"/>
                            </a:rPr>
                            <m:t>1000</m:t>
                          </m:r>
                          <m:r>
                            <a:rPr lang="es-EC" sz="1600" i="1">
                              <a:latin typeface="Cambria Math"/>
                            </a:rPr>
                            <m:t>𝑘𝑔</m:t>
                          </m:r>
                        </m:num>
                        <m:den>
                          <m:sSup>
                            <m:sSupPr>
                              <m:ctrlPr>
                                <a:rPr lang="es-CO" sz="1600" i="1">
                                  <a:latin typeface="Cambria Math"/>
                                </a:rPr>
                              </m:ctrlPr>
                            </m:sSupPr>
                            <m:e>
                              <m:r>
                                <a:rPr lang="es-EC" sz="1600" i="1">
                                  <a:latin typeface="Cambria Math"/>
                                </a:rPr>
                                <m:t>𝑚</m:t>
                              </m:r>
                            </m:e>
                            <m:sup>
                              <m:r>
                                <a:rPr lang="es-EC" sz="1600" i="1">
                                  <a:latin typeface="Cambria Math"/>
                                </a:rPr>
                                <m:t>3</m:t>
                              </m:r>
                            </m:sup>
                          </m:sSup>
                        </m:den>
                      </m:f>
                      <m:r>
                        <a:rPr lang="es-EC" sz="1600" i="1">
                          <a:latin typeface="Cambria Math"/>
                        </a:rPr>
                        <m:t>.</m:t>
                      </m:r>
                      <m:sSubSup>
                        <m:sSubSupPr>
                          <m:ctrlPr>
                            <a:rPr lang="es-CO" sz="1600" i="1">
                              <a:latin typeface="Cambria Math"/>
                            </a:rPr>
                          </m:ctrlPr>
                        </m:sSubSupPr>
                        <m:e>
                          <m:r>
                            <a:rPr lang="es-EC" sz="1600" i="1">
                              <a:latin typeface="Cambria Math"/>
                            </a:rPr>
                            <m:t>𝑉</m:t>
                          </m:r>
                        </m:e>
                        <m:sub>
                          <m:r>
                            <a:rPr lang="es-EC" sz="1600" i="1">
                              <a:latin typeface="Cambria Math"/>
                            </a:rPr>
                            <m:t>2</m:t>
                          </m:r>
                        </m:sub>
                        <m:sup>
                          <m:r>
                            <a:rPr lang="es-EC" sz="1600" i="1">
                              <a:latin typeface="Cambria Math"/>
                            </a:rPr>
                            <m:t>2</m:t>
                          </m:r>
                        </m:sup>
                      </m:sSubSup>
                      <m:r>
                        <a:rPr lang="es-EC" sz="1600" i="1">
                          <a:latin typeface="Cambria Math"/>
                        </a:rPr>
                        <m:t>+</m:t>
                      </m:r>
                      <m:f>
                        <m:fPr>
                          <m:ctrlPr>
                            <a:rPr lang="es-CO" sz="1600" i="1">
                              <a:latin typeface="Cambria Math"/>
                            </a:rPr>
                          </m:ctrlPr>
                        </m:fPr>
                        <m:num>
                          <m:r>
                            <a:rPr lang="es-EC" sz="1600" i="1">
                              <a:latin typeface="Cambria Math"/>
                            </a:rPr>
                            <m:t>1000</m:t>
                          </m:r>
                          <m:r>
                            <a:rPr lang="es-EC" sz="1600" i="1">
                              <a:latin typeface="Cambria Math"/>
                            </a:rPr>
                            <m:t>𝐾𝑔</m:t>
                          </m:r>
                        </m:num>
                        <m:den>
                          <m:sSup>
                            <m:sSupPr>
                              <m:ctrlPr>
                                <a:rPr lang="es-CO" sz="1600" i="1">
                                  <a:latin typeface="Cambria Math"/>
                                </a:rPr>
                              </m:ctrlPr>
                            </m:sSupPr>
                            <m:e>
                              <m:r>
                                <a:rPr lang="es-EC" sz="1600" i="1">
                                  <a:latin typeface="Cambria Math"/>
                                </a:rPr>
                                <m:t>𝑚</m:t>
                              </m:r>
                            </m:e>
                            <m:sup>
                              <m:r>
                                <a:rPr lang="es-EC" sz="1600" i="1">
                                  <a:latin typeface="Cambria Math"/>
                                </a:rPr>
                                <m:t>3</m:t>
                              </m:r>
                            </m:sup>
                          </m:sSup>
                        </m:den>
                      </m:f>
                      <m:r>
                        <a:rPr lang="es-EC" sz="1600" i="1">
                          <a:latin typeface="Cambria Math"/>
                        </a:rPr>
                        <m:t>.</m:t>
                      </m:r>
                      <m:f>
                        <m:fPr>
                          <m:ctrlPr>
                            <a:rPr lang="es-CO" sz="1600" i="1">
                              <a:latin typeface="Cambria Math"/>
                            </a:rPr>
                          </m:ctrlPr>
                        </m:fPr>
                        <m:num>
                          <m:r>
                            <a:rPr lang="es-EC" sz="1600" i="1">
                              <a:latin typeface="Cambria Math"/>
                            </a:rPr>
                            <m:t>9.81</m:t>
                          </m:r>
                          <m:r>
                            <a:rPr lang="es-EC" sz="1600" i="1">
                              <a:latin typeface="Cambria Math"/>
                            </a:rPr>
                            <m:t>𝑚</m:t>
                          </m:r>
                        </m:num>
                        <m:den>
                          <m:sSup>
                            <m:sSupPr>
                              <m:ctrlPr>
                                <a:rPr lang="es-CO" sz="1600" i="1">
                                  <a:latin typeface="Cambria Math"/>
                                </a:rPr>
                              </m:ctrlPr>
                            </m:sSupPr>
                            <m:e>
                              <m:r>
                                <a:rPr lang="es-EC" sz="1600" i="1">
                                  <a:latin typeface="Cambria Math"/>
                                </a:rPr>
                                <m:t>𝑠</m:t>
                              </m:r>
                            </m:e>
                            <m:sup>
                              <m:r>
                                <a:rPr lang="es-EC" sz="1600" i="1">
                                  <a:latin typeface="Cambria Math"/>
                                </a:rPr>
                                <m:t>2</m:t>
                              </m:r>
                            </m:sup>
                          </m:sSup>
                        </m:den>
                      </m:f>
                      <m:r>
                        <a:rPr lang="es-EC" sz="1600" i="1">
                          <a:latin typeface="Cambria Math"/>
                        </a:rPr>
                        <m:t>.(0,5561</m:t>
                      </m:r>
                      <m:r>
                        <a:rPr lang="es-EC" sz="1600" i="1">
                          <a:latin typeface="Cambria Math"/>
                        </a:rPr>
                        <m:t>𝑚</m:t>
                      </m:r>
                      <m:r>
                        <a:rPr lang="es-EC" sz="1600" i="1">
                          <a:latin typeface="Cambria Math"/>
                        </a:rPr>
                        <m:t>)</m:t>
                      </m:r>
                    </m:oMath>
                  </m:oMathPara>
                </a14:m>
                <a:endParaRPr lang="es-CO" sz="1600" dirty="0"/>
              </a:p>
              <a:p>
                <a:pPr algn="just">
                  <a:lnSpc>
                    <a:spcPct val="150000"/>
                  </a:lnSpc>
                </a:pPr>
                <a14:m>
                  <m:oMathPara xmlns:m="http://schemas.openxmlformats.org/officeDocument/2006/math">
                    <m:oMathParaPr>
                      <m:jc m:val="centerGroup"/>
                    </m:oMathParaPr>
                    <m:oMath xmlns:m="http://schemas.openxmlformats.org/officeDocument/2006/math">
                      <m:sSub>
                        <m:sSubPr>
                          <m:ctrlPr>
                            <a:rPr lang="es-CO" sz="1600" i="1">
                              <a:latin typeface="Cambria Math"/>
                            </a:rPr>
                          </m:ctrlPr>
                        </m:sSubPr>
                        <m:e>
                          <m:r>
                            <a:rPr lang="es-EC" sz="1600" i="1">
                              <a:latin typeface="Cambria Math"/>
                            </a:rPr>
                            <m:t>𝑣</m:t>
                          </m:r>
                        </m:e>
                        <m:sub>
                          <m:r>
                            <a:rPr lang="es-EC" sz="1600" i="1">
                              <a:latin typeface="Cambria Math"/>
                            </a:rPr>
                            <m:t>2</m:t>
                          </m:r>
                        </m:sub>
                      </m:sSub>
                      <m:r>
                        <a:rPr lang="es-EC" sz="1600" i="1">
                          <a:latin typeface="Cambria Math"/>
                        </a:rPr>
                        <m:t>=0.2734</m:t>
                      </m:r>
                      <m:r>
                        <a:rPr lang="es-EC" sz="1600" i="1">
                          <a:latin typeface="Cambria Math"/>
                        </a:rPr>
                        <m:t>𝑚</m:t>
                      </m:r>
                      <m:r>
                        <a:rPr lang="es-EC" sz="1600" i="1">
                          <a:latin typeface="Cambria Math"/>
                        </a:rPr>
                        <m:t>/</m:t>
                      </m:r>
                      <m:r>
                        <a:rPr lang="es-EC" sz="1600" i="1">
                          <a:latin typeface="Cambria Math"/>
                        </a:rPr>
                        <m:t>𝑠</m:t>
                      </m:r>
                    </m:oMath>
                  </m:oMathPara>
                </a14:m>
                <a:endParaRPr lang="es-CO" sz="1600" dirty="0"/>
              </a:p>
              <a:p>
                <a:pPr algn="just">
                  <a:lnSpc>
                    <a:spcPct val="150000"/>
                  </a:lnSpc>
                </a:pPr>
                <a14:m>
                  <m:oMathPara xmlns:m="http://schemas.openxmlformats.org/officeDocument/2006/math">
                    <m:oMathParaPr>
                      <m:jc m:val="centerGroup"/>
                    </m:oMathParaPr>
                    <m:oMath xmlns:m="http://schemas.openxmlformats.org/officeDocument/2006/math">
                      <m:r>
                        <a:rPr lang="de-DE" sz="1600" i="1">
                          <a:latin typeface="Cambria Math"/>
                        </a:rPr>
                        <m:t>𝑅𝑒</m:t>
                      </m:r>
                      <m:r>
                        <a:rPr lang="de-DE" sz="1600" i="1">
                          <a:latin typeface="Cambria Math"/>
                        </a:rPr>
                        <m:t>=</m:t>
                      </m:r>
                      <m:f>
                        <m:fPr>
                          <m:ctrlPr>
                            <a:rPr lang="es-CO" sz="1600" i="1">
                              <a:latin typeface="Cambria Math"/>
                            </a:rPr>
                          </m:ctrlPr>
                        </m:fPr>
                        <m:num>
                          <m:r>
                            <a:rPr lang="de-DE" sz="1600" i="1">
                              <a:latin typeface="Cambria Math"/>
                            </a:rPr>
                            <m:t>0,0161</m:t>
                          </m:r>
                          <m:r>
                            <a:rPr lang="de-DE" sz="1600" i="1">
                              <a:latin typeface="Cambria Math"/>
                            </a:rPr>
                            <m:t>𝑚</m:t>
                          </m:r>
                          <m:r>
                            <a:rPr lang="de-DE" sz="1600" i="1">
                              <a:latin typeface="Cambria Math"/>
                            </a:rPr>
                            <m:t>.0,2734</m:t>
                          </m:r>
                          <m:f>
                            <m:fPr>
                              <m:ctrlPr>
                                <a:rPr lang="es-CO" sz="1600" i="1">
                                  <a:latin typeface="Cambria Math"/>
                                </a:rPr>
                              </m:ctrlPr>
                            </m:fPr>
                            <m:num>
                              <m:r>
                                <a:rPr lang="de-DE" sz="1600" i="1">
                                  <a:latin typeface="Cambria Math"/>
                                </a:rPr>
                                <m:t>𝑚</m:t>
                              </m:r>
                            </m:num>
                            <m:den>
                              <m:r>
                                <a:rPr lang="de-DE" sz="1600" i="1">
                                  <a:latin typeface="Cambria Math"/>
                                </a:rPr>
                                <m:t>𝑠</m:t>
                              </m:r>
                            </m:den>
                          </m:f>
                          <m:r>
                            <a:rPr lang="de-DE" sz="1600" i="1">
                              <a:latin typeface="Cambria Math"/>
                            </a:rPr>
                            <m:t>.1000</m:t>
                          </m:r>
                          <m:f>
                            <m:fPr>
                              <m:ctrlPr>
                                <a:rPr lang="es-CO" sz="1600" i="1">
                                  <a:latin typeface="Cambria Math"/>
                                </a:rPr>
                              </m:ctrlPr>
                            </m:fPr>
                            <m:num>
                              <m:r>
                                <a:rPr lang="de-DE" sz="1600" i="1">
                                  <a:latin typeface="Cambria Math"/>
                                </a:rPr>
                                <m:t>𝑘𝑔</m:t>
                              </m:r>
                            </m:num>
                            <m:den>
                              <m:sSup>
                                <m:sSupPr>
                                  <m:ctrlPr>
                                    <a:rPr lang="es-CO" sz="1600" i="1">
                                      <a:latin typeface="Cambria Math"/>
                                    </a:rPr>
                                  </m:ctrlPr>
                                </m:sSupPr>
                                <m:e>
                                  <m:r>
                                    <a:rPr lang="de-DE" sz="1600" i="1">
                                      <a:latin typeface="Cambria Math"/>
                                    </a:rPr>
                                    <m:t>𝑚</m:t>
                                  </m:r>
                                </m:e>
                                <m:sup>
                                  <m:r>
                                    <a:rPr lang="de-DE" sz="1600" i="1">
                                      <a:latin typeface="Cambria Math"/>
                                    </a:rPr>
                                    <m:t>3</m:t>
                                  </m:r>
                                </m:sup>
                              </m:sSup>
                            </m:den>
                          </m:f>
                        </m:num>
                        <m:den>
                          <m:r>
                            <a:rPr lang="de-DE" sz="1600" i="1">
                              <a:latin typeface="Cambria Math"/>
                            </a:rPr>
                            <m:t>0,001</m:t>
                          </m:r>
                          <m:f>
                            <m:fPr>
                              <m:ctrlPr>
                                <a:rPr lang="es-CO" sz="1600" i="1">
                                  <a:latin typeface="Cambria Math"/>
                                </a:rPr>
                              </m:ctrlPr>
                            </m:fPr>
                            <m:num>
                              <m:r>
                                <a:rPr lang="de-DE" sz="1600" i="1">
                                  <a:latin typeface="Cambria Math"/>
                                </a:rPr>
                                <m:t>𝑘𝑔</m:t>
                              </m:r>
                            </m:num>
                            <m:den>
                              <m:r>
                                <a:rPr lang="de-DE" sz="1600" i="1">
                                  <a:latin typeface="Cambria Math"/>
                                </a:rPr>
                                <m:t>𝑚</m:t>
                              </m:r>
                              <m:r>
                                <a:rPr lang="de-DE" sz="1600" i="1">
                                  <a:latin typeface="Cambria Math"/>
                                </a:rPr>
                                <m:t>.</m:t>
                              </m:r>
                              <m:r>
                                <a:rPr lang="de-DE" sz="1600" i="1">
                                  <a:latin typeface="Cambria Math"/>
                                </a:rPr>
                                <m:t>𝑠</m:t>
                              </m:r>
                            </m:den>
                          </m:f>
                        </m:den>
                      </m:f>
                    </m:oMath>
                  </m:oMathPara>
                </a14:m>
                <a:endParaRPr lang="es-CO" sz="1600" dirty="0"/>
              </a:p>
              <a:p>
                <a:pPr algn="just">
                  <a:lnSpc>
                    <a:spcPct val="150000"/>
                  </a:lnSpc>
                </a:pPr>
                <a:r>
                  <a:rPr lang="de-DE" sz="1600" dirty="0"/>
                  <a:t> </a:t>
                </a:r>
                <a:endParaRPr lang="es-CO" sz="1600" dirty="0"/>
              </a:p>
              <a:p>
                <a:pPr algn="just">
                  <a:lnSpc>
                    <a:spcPct val="150000"/>
                  </a:lnSpc>
                </a:pPr>
                <a14:m>
                  <m:oMathPara xmlns:m="http://schemas.openxmlformats.org/officeDocument/2006/math">
                    <m:oMathParaPr>
                      <m:jc m:val="centerGroup"/>
                    </m:oMathParaPr>
                    <m:oMath xmlns:m="http://schemas.openxmlformats.org/officeDocument/2006/math">
                      <m:r>
                        <a:rPr lang="de-DE" sz="1600" i="1">
                          <a:latin typeface="Cambria Math"/>
                        </a:rPr>
                        <m:t>𝑅𝑒</m:t>
                      </m:r>
                      <m:r>
                        <a:rPr lang="de-DE" sz="1600" i="1">
                          <a:latin typeface="Cambria Math"/>
                        </a:rPr>
                        <m:t>=4401.84</m:t>
                      </m:r>
                    </m:oMath>
                  </m:oMathPara>
                </a14:m>
                <a:endParaRPr lang="es-CO" sz="1600" dirty="0"/>
              </a:p>
              <a:p>
                <a:pPr algn="just">
                  <a:lnSpc>
                    <a:spcPct val="150000"/>
                  </a:lnSpc>
                </a:pPr>
                <a:r>
                  <a:rPr lang="de-DE" sz="1600" dirty="0"/>
                  <a:t> </a:t>
                </a:r>
                <a:endParaRPr lang="es-CO" sz="1600" dirty="0"/>
              </a:p>
              <a:p>
                <a:pPr algn="just">
                  <a:lnSpc>
                    <a:spcPct val="150000"/>
                  </a:lnSpc>
                </a:pPr>
                <a:r>
                  <a:rPr lang="de-DE" sz="1600" dirty="0"/>
                  <a:t>     En los dos tramos se obtiene un régimen de flujo turbulento, cuando la bomba esta actuando a su máxima potencia, con lo que se concluye que el sistema modular didáctico para el control de presión, caudal, nivel y temperatura opera en regimenes que van desde laminar, pasando por la zona de transición hasta terminar en régimen turbulento.</a:t>
                </a:r>
                <a:endParaRPr lang="es-CO" sz="1600" dirty="0"/>
              </a:p>
            </p:txBody>
          </p:sp>
        </mc:Choice>
        <mc:Fallback xmlns="">
          <p:sp>
            <p:nvSpPr>
              <p:cNvPr id="2" name="1 Rectángulo"/>
              <p:cNvSpPr>
                <a:spLocks noRot="1" noChangeAspect="1" noMove="1" noResize="1" noEditPoints="1" noAdjustHandles="1" noChangeArrowheads="1" noChangeShapeType="1" noTextEdit="1"/>
              </p:cNvSpPr>
              <p:nvPr/>
            </p:nvSpPr>
            <p:spPr>
              <a:xfrm>
                <a:off x="323528" y="116632"/>
                <a:ext cx="8712968" cy="6052491"/>
              </a:xfrm>
              <a:prstGeom prst="rect">
                <a:avLst/>
              </a:prstGeom>
              <a:blipFill rotWithShape="1">
                <a:blip r:embed="rId2"/>
                <a:stretch>
                  <a:fillRect l="-350" r="-420" b="-403"/>
                </a:stretch>
              </a:blipFill>
            </p:spPr>
            <p:txBody>
              <a:bodyPr/>
              <a:lstStyle/>
              <a:p>
                <a:r>
                  <a:rPr lang="es-CO">
                    <a:noFill/>
                  </a:rPr>
                  <a:t> </a:t>
                </a:r>
              </a:p>
            </p:txBody>
          </p:sp>
        </mc:Fallback>
      </mc:AlternateContent>
    </p:spTree>
    <p:extLst>
      <p:ext uri="{BB962C8B-B14F-4D97-AF65-F5344CB8AC3E}">
        <p14:creationId xmlns:p14="http://schemas.microsoft.com/office/powerpoint/2010/main" val="18497896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5536" y="620688"/>
            <a:ext cx="8568952" cy="1154675"/>
          </a:xfrm>
          <a:prstGeom prst="rect">
            <a:avLst/>
          </a:prstGeom>
        </p:spPr>
        <p:txBody>
          <a:bodyPr wrap="square">
            <a:spAutoFit/>
          </a:bodyPr>
          <a:lstStyle/>
          <a:p>
            <a:pPr algn="just">
              <a:lnSpc>
                <a:spcPct val="150000"/>
              </a:lnSpc>
            </a:pPr>
            <a:r>
              <a:rPr lang="de-DE" sz="1600" dirty="0"/>
              <a:t>Los tanques para el sistema modular cumplen con tres principales requerimientos, permiten la visualización del fluido durante todo el proceso de control, soportan la presión del fluido y no sufre deformaciones con temperaturas que van entre los 20°C y los 80°C.</a:t>
            </a:r>
            <a:endParaRPr lang="es-CO" sz="1600" dirty="0"/>
          </a:p>
        </p:txBody>
      </p:sp>
      <p:sp>
        <p:nvSpPr>
          <p:cNvPr id="4" name="3 Rectángulo"/>
          <p:cNvSpPr/>
          <p:nvPr/>
        </p:nvSpPr>
        <p:spPr>
          <a:xfrm>
            <a:off x="251520" y="2276872"/>
            <a:ext cx="8496944" cy="2632003"/>
          </a:xfrm>
          <a:prstGeom prst="rect">
            <a:avLst/>
          </a:prstGeom>
        </p:spPr>
        <p:txBody>
          <a:bodyPr wrap="square">
            <a:spAutoFit/>
          </a:bodyPr>
          <a:lstStyle/>
          <a:p>
            <a:pPr algn="just">
              <a:lnSpc>
                <a:spcPct val="150000"/>
              </a:lnSpc>
            </a:pPr>
            <a:r>
              <a:rPr lang="es-EC" sz="1600" dirty="0"/>
              <a:t> El material que se adapta a nuestros requerimientos es el acrílico transparente; su facilidad para ser moldeado y sus propiedades físicas hacen de este material el óptimo para el sistema modular didáctico.</a:t>
            </a:r>
            <a:endParaRPr lang="es-CO" sz="1600" dirty="0"/>
          </a:p>
          <a:p>
            <a:pPr algn="just">
              <a:lnSpc>
                <a:spcPct val="150000"/>
              </a:lnSpc>
            </a:pPr>
            <a:r>
              <a:rPr lang="es-EC" sz="1600" dirty="0"/>
              <a:t>     El acrílico soporta entre 80 y 85°C de temperatura continua; el acrílico no pigmentado es tan transparente como el cristal más fino, su tasa de transmisión de luz es del 92%; El módulo de elasticidad a la tracción es de 32 kg/cm</a:t>
            </a:r>
            <a:r>
              <a:rPr lang="es-EC" sz="1600" baseline="30000" dirty="0"/>
              <a:t>2 </a:t>
            </a:r>
            <a:r>
              <a:rPr lang="es-EC" sz="1600" dirty="0"/>
              <a:t>según la norma ASTM D-638 y el Módulo de flexión es de 28 600 kg/cm</a:t>
            </a:r>
            <a:r>
              <a:rPr lang="es-EC" sz="1600" baseline="30000" dirty="0"/>
              <a:t>2</a:t>
            </a:r>
            <a:r>
              <a:rPr lang="es-EC" sz="1600" dirty="0"/>
              <a:t> bajo la norma ASTM D-790.</a:t>
            </a:r>
            <a:endParaRPr lang="es-CO" sz="1600" dirty="0"/>
          </a:p>
        </p:txBody>
      </p:sp>
    </p:spTree>
    <p:extLst>
      <p:ext uri="{BB962C8B-B14F-4D97-AF65-F5344CB8AC3E}">
        <p14:creationId xmlns:p14="http://schemas.microsoft.com/office/powerpoint/2010/main" val="13301958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Rectángulo"/>
              <p:cNvSpPr/>
              <p:nvPr/>
            </p:nvSpPr>
            <p:spPr>
              <a:xfrm>
                <a:off x="179512" y="-27384"/>
                <a:ext cx="8712968" cy="6383414"/>
              </a:xfrm>
              <a:prstGeom prst="rect">
                <a:avLst/>
              </a:prstGeom>
            </p:spPr>
            <p:txBody>
              <a:bodyPr wrap="square">
                <a:spAutoFit/>
              </a:bodyPr>
              <a:lstStyle/>
              <a:p>
                <a:pPr algn="just">
                  <a:lnSpc>
                    <a:spcPct val="150000"/>
                  </a:lnSpc>
                </a:pPr>
                <a:r>
                  <a:rPr lang="es-EC" sz="1600" dirty="0"/>
                  <a:t>Para calcular el esfuerzo que soportan las paredes del tanque, calculamos el peso que ejerce el agua sobre las paredes del tanque:</a:t>
                </a:r>
                <a:endParaRPr lang="es-CO" sz="1600" dirty="0"/>
              </a:p>
              <a:p>
                <a:pPr algn="just">
                  <a:lnSpc>
                    <a:spcPct val="150000"/>
                  </a:lnSpc>
                </a:pPr>
                <a:r>
                  <a:rPr lang="es-EC" sz="1600" dirty="0"/>
                  <a:t>Tanque A:</a:t>
                </a:r>
                <a:endParaRPr lang="es-CO" sz="1600" dirty="0"/>
              </a:p>
              <a:p>
                <a:pPr lvl="0" algn="just">
                  <a:lnSpc>
                    <a:spcPct val="150000"/>
                  </a:lnSpc>
                </a:pPr>
                <a:r>
                  <a:rPr lang="es-EC" sz="1600" dirty="0"/>
                  <a:t>Peso del agua = ∂*g*h*A</a:t>
                </a:r>
                <a:endParaRPr lang="es-CO" sz="1600" dirty="0"/>
              </a:p>
              <a:p>
                <a:pPr lvl="0" algn="just">
                  <a:lnSpc>
                    <a:spcPct val="150000"/>
                  </a:lnSpc>
                </a:pPr>
                <a:r>
                  <a:rPr lang="es-EC" sz="1600" dirty="0"/>
                  <a:t>Donde:</a:t>
                </a:r>
                <a:endParaRPr lang="es-CO" sz="1600" dirty="0"/>
              </a:p>
              <a:p>
                <a:pPr lvl="0" algn="just">
                  <a:lnSpc>
                    <a:spcPct val="150000"/>
                  </a:lnSpc>
                </a:pPr>
                <a:r>
                  <a:rPr lang="es-EC" sz="1600" dirty="0"/>
                  <a:t>∂: densidad del fluido (agua)</a:t>
                </a:r>
                <a:endParaRPr lang="es-CO" sz="1600" dirty="0"/>
              </a:p>
              <a:p>
                <a:pPr lvl="0" algn="just">
                  <a:lnSpc>
                    <a:spcPct val="150000"/>
                  </a:lnSpc>
                </a:pPr>
                <a:r>
                  <a:rPr lang="es-EC" sz="1600" dirty="0"/>
                  <a:t>g: gravedad</a:t>
                </a:r>
                <a:endParaRPr lang="es-CO" sz="1600" dirty="0"/>
              </a:p>
              <a:p>
                <a:pPr lvl="0" algn="just">
                  <a:lnSpc>
                    <a:spcPct val="150000"/>
                  </a:lnSpc>
                </a:pPr>
                <a:r>
                  <a:rPr lang="es-EC" sz="1600" dirty="0"/>
                  <a:t>h: altura del líquido</a:t>
                </a:r>
                <a:endParaRPr lang="es-CO" sz="1600" dirty="0"/>
              </a:p>
              <a:p>
                <a:pPr lvl="0" algn="just">
                  <a:lnSpc>
                    <a:spcPct val="150000"/>
                  </a:lnSpc>
                </a:pPr>
                <a:r>
                  <a:rPr lang="es-EC" sz="1600" dirty="0"/>
                  <a:t>A: Área del fondo</a:t>
                </a:r>
                <a:endParaRPr lang="es-CO" sz="1600" dirty="0"/>
              </a:p>
              <a:p>
                <a:pPr lvl="0" algn="just">
                  <a:lnSpc>
                    <a:spcPct val="150000"/>
                  </a:lnSpc>
                </a:pPr>
                <a:r>
                  <a:rPr lang="es-EC" sz="1600" dirty="0"/>
                  <a:t>Peso máximo del agua = 1000 kg/m</a:t>
                </a:r>
                <a:r>
                  <a:rPr lang="es-EC" sz="1600" baseline="30000" dirty="0"/>
                  <a:t>3</a:t>
                </a:r>
                <a:r>
                  <a:rPr lang="es-EC" sz="1600" dirty="0"/>
                  <a:t>*9.81m/s</a:t>
                </a:r>
                <a:r>
                  <a:rPr lang="es-EC" sz="1600" baseline="30000" dirty="0"/>
                  <a:t>2</a:t>
                </a:r>
                <a:r>
                  <a:rPr lang="es-EC" sz="1600" dirty="0"/>
                  <a:t>*0.6m*(0.3*0.3)m</a:t>
                </a:r>
                <a:r>
                  <a:rPr lang="es-EC" sz="1600" baseline="30000" dirty="0"/>
                  <a:t>2</a:t>
                </a:r>
                <a:endParaRPr lang="es-CO" sz="1600" dirty="0"/>
              </a:p>
              <a:p>
                <a:pPr lvl="0" algn="just">
                  <a:lnSpc>
                    <a:spcPct val="150000"/>
                  </a:lnSpc>
                </a:pPr>
                <a:r>
                  <a:rPr lang="es-EC" sz="1600" dirty="0"/>
                  <a:t>Peso máximo del agua = 529.74 N</a:t>
                </a:r>
                <a:endParaRPr lang="es-CO" sz="1600" dirty="0"/>
              </a:p>
              <a:p>
                <a:pPr algn="just">
                  <a:lnSpc>
                    <a:spcPct val="150000"/>
                  </a:lnSpc>
                </a:pPr>
                <a:r>
                  <a:rPr lang="es-EC" sz="1600" dirty="0"/>
                  <a:t>Con el valor del Peso del agua, calculamos el esfuerzo que ejercen sobre las paredes, considerando que el espesor del acrílico es de 3mm.</a:t>
                </a:r>
                <a:endParaRPr lang="es-CO" sz="1600" dirty="0"/>
              </a:p>
              <a:p>
                <a:pPr algn="just">
                  <a:lnSpc>
                    <a:spcPct val="150000"/>
                  </a:lnSpc>
                </a:pPr>
                <a14:m>
                  <m:oMathPara xmlns:m="http://schemas.openxmlformats.org/officeDocument/2006/math">
                    <m:oMathParaPr>
                      <m:jc m:val="centerGroup"/>
                    </m:oMathParaPr>
                    <m:oMath xmlns:m="http://schemas.openxmlformats.org/officeDocument/2006/math">
                      <m:r>
                        <a:rPr lang="es-EC" sz="1600" i="1">
                          <a:latin typeface="Cambria Math"/>
                        </a:rPr>
                        <m:t>𝐸𝑠𝑓𝑢𝑒𝑟𝑧𝑜</m:t>
                      </m:r>
                      <m:r>
                        <a:rPr lang="es-EC" sz="1600" i="1">
                          <a:latin typeface="Cambria Math"/>
                        </a:rPr>
                        <m:t> </m:t>
                      </m:r>
                      <m:r>
                        <a:rPr lang="es-EC" sz="1600" i="1">
                          <a:latin typeface="Cambria Math"/>
                        </a:rPr>
                        <m:t>𝑚</m:t>
                      </m:r>
                      <m:r>
                        <a:rPr lang="es-EC" sz="1600" i="1">
                          <a:latin typeface="Cambria Math"/>
                        </a:rPr>
                        <m:t>á</m:t>
                      </m:r>
                      <m:r>
                        <a:rPr lang="es-EC" sz="1600" i="1">
                          <a:latin typeface="Cambria Math"/>
                        </a:rPr>
                        <m:t>𝑥𝑖𝑚𝑜</m:t>
                      </m:r>
                      <m:r>
                        <a:rPr lang="es-EC" sz="1600" i="1">
                          <a:latin typeface="Cambria Math"/>
                        </a:rPr>
                        <m:t> </m:t>
                      </m:r>
                      <m:r>
                        <a:rPr lang="es-EC" sz="1600" i="1">
                          <a:latin typeface="Cambria Math"/>
                        </a:rPr>
                        <m:t>𝑒𝑛</m:t>
                      </m:r>
                      <m:r>
                        <a:rPr lang="es-EC" sz="1600" i="1">
                          <a:latin typeface="Cambria Math"/>
                        </a:rPr>
                        <m:t> </m:t>
                      </m:r>
                      <m:r>
                        <a:rPr lang="es-EC" sz="1600" i="1">
                          <a:latin typeface="Cambria Math"/>
                        </a:rPr>
                        <m:t>𝑝𝑎𝑟𝑒𝑑𝑒𝑠</m:t>
                      </m:r>
                      <m:r>
                        <a:rPr lang="es-EC" sz="1600" i="1">
                          <a:latin typeface="Cambria Math"/>
                        </a:rPr>
                        <m:t>=</m:t>
                      </m:r>
                      <m:f>
                        <m:fPr>
                          <m:ctrlPr>
                            <a:rPr lang="es-CO" sz="1600" i="1">
                              <a:latin typeface="Cambria Math"/>
                            </a:rPr>
                          </m:ctrlPr>
                        </m:fPr>
                        <m:num>
                          <m:r>
                            <a:rPr lang="es-EC" sz="1600" i="1">
                              <a:latin typeface="Cambria Math"/>
                            </a:rPr>
                            <m:t>𝑃𝑒𝑠𝑜</m:t>
                          </m:r>
                          <m:r>
                            <a:rPr lang="es-EC" sz="1600" i="1">
                              <a:latin typeface="Cambria Math"/>
                            </a:rPr>
                            <m:t> </m:t>
                          </m:r>
                          <m:r>
                            <a:rPr lang="es-EC" sz="1600" i="1">
                              <a:latin typeface="Cambria Math"/>
                            </a:rPr>
                            <m:t>𝑚</m:t>
                          </m:r>
                          <m:r>
                            <a:rPr lang="es-EC" sz="1600" i="1">
                              <a:latin typeface="Cambria Math"/>
                            </a:rPr>
                            <m:t>á</m:t>
                          </m:r>
                          <m:r>
                            <a:rPr lang="es-EC" sz="1600" i="1">
                              <a:latin typeface="Cambria Math"/>
                            </a:rPr>
                            <m:t>𝑥𝑖𝑚𝑜</m:t>
                          </m:r>
                          <m:r>
                            <a:rPr lang="es-EC" sz="1600" i="1">
                              <a:latin typeface="Cambria Math"/>
                            </a:rPr>
                            <m:t> </m:t>
                          </m:r>
                          <m:r>
                            <a:rPr lang="es-EC" sz="1600" i="1">
                              <a:latin typeface="Cambria Math"/>
                            </a:rPr>
                            <m:t>𝑑𝑒𝑙</m:t>
                          </m:r>
                          <m:r>
                            <a:rPr lang="es-EC" sz="1600" i="1">
                              <a:latin typeface="Cambria Math"/>
                            </a:rPr>
                            <m:t> </m:t>
                          </m:r>
                          <m:r>
                            <a:rPr lang="es-EC" sz="1600" i="1">
                              <a:latin typeface="Cambria Math"/>
                            </a:rPr>
                            <m:t>𝑎𝑔𝑢𝑎</m:t>
                          </m:r>
                        </m:num>
                        <m:den>
                          <m:r>
                            <a:rPr lang="es-EC" sz="1600" i="1">
                              <a:latin typeface="Cambria Math"/>
                            </a:rPr>
                            <m:t>Á</m:t>
                          </m:r>
                          <m:r>
                            <a:rPr lang="es-EC" sz="1600" i="1">
                              <a:latin typeface="Cambria Math"/>
                            </a:rPr>
                            <m:t>𝑟𝑒𝑎</m:t>
                          </m:r>
                          <m:r>
                            <a:rPr lang="es-EC" sz="1600" i="1">
                              <a:latin typeface="Cambria Math"/>
                            </a:rPr>
                            <m:t> </m:t>
                          </m:r>
                          <m:r>
                            <a:rPr lang="es-EC" sz="1600" i="1">
                              <a:latin typeface="Cambria Math"/>
                            </a:rPr>
                            <m:t>𝑡𝑟𝑎𝑛𝑠𝑣𝑒𝑟𝑠𝑎𝑙</m:t>
                          </m:r>
                          <m:r>
                            <a:rPr lang="es-EC" sz="1600" i="1">
                              <a:latin typeface="Cambria Math"/>
                            </a:rPr>
                            <m:t> </m:t>
                          </m:r>
                          <m:r>
                            <a:rPr lang="es-EC" sz="1600" i="1">
                              <a:latin typeface="Cambria Math"/>
                            </a:rPr>
                            <m:t>𝑑𝑒</m:t>
                          </m:r>
                          <m:r>
                            <a:rPr lang="es-EC" sz="1600" i="1">
                              <a:latin typeface="Cambria Math"/>
                            </a:rPr>
                            <m:t> </m:t>
                          </m:r>
                          <m:r>
                            <a:rPr lang="es-EC" sz="1600" i="1">
                              <a:latin typeface="Cambria Math"/>
                            </a:rPr>
                            <m:t>𝑙𝑎</m:t>
                          </m:r>
                          <m:r>
                            <a:rPr lang="es-EC" sz="1600" i="1">
                              <a:latin typeface="Cambria Math"/>
                            </a:rPr>
                            <m:t> </m:t>
                          </m:r>
                          <m:r>
                            <a:rPr lang="es-EC" sz="1600" i="1">
                              <a:latin typeface="Cambria Math"/>
                            </a:rPr>
                            <m:t>𝑝𝑎𝑟𝑒𝑑</m:t>
                          </m:r>
                        </m:den>
                      </m:f>
                    </m:oMath>
                  </m:oMathPara>
                </a14:m>
                <a:endParaRPr lang="es-CO" sz="1600" dirty="0"/>
              </a:p>
              <a:p>
                <a:pPr algn="just">
                  <a:lnSpc>
                    <a:spcPct val="150000"/>
                  </a:lnSpc>
                </a:pPr>
                <a14:m>
                  <m:oMathPara xmlns:m="http://schemas.openxmlformats.org/officeDocument/2006/math">
                    <m:oMathParaPr>
                      <m:jc m:val="centerGroup"/>
                    </m:oMathParaPr>
                    <m:oMath xmlns:m="http://schemas.openxmlformats.org/officeDocument/2006/math">
                      <m:r>
                        <a:rPr lang="es-EC" sz="1600" i="1">
                          <a:latin typeface="Cambria Math"/>
                        </a:rPr>
                        <m:t>𝐸𝑠𝑓𝑢𝑒𝑟𝑧𝑜</m:t>
                      </m:r>
                      <m:r>
                        <a:rPr lang="es-EC" sz="1600" i="1">
                          <a:latin typeface="Cambria Math"/>
                        </a:rPr>
                        <m:t> </m:t>
                      </m:r>
                      <m:r>
                        <a:rPr lang="es-EC" sz="1600" i="1">
                          <a:latin typeface="Cambria Math"/>
                        </a:rPr>
                        <m:t>𝑚</m:t>
                      </m:r>
                      <m:r>
                        <a:rPr lang="es-EC" sz="1600" i="1">
                          <a:latin typeface="Cambria Math"/>
                        </a:rPr>
                        <m:t>á</m:t>
                      </m:r>
                      <m:r>
                        <a:rPr lang="es-EC" sz="1600" i="1">
                          <a:latin typeface="Cambria Math"/>
                        </a:rPr>
                        <m:t>𝑥𝑖𝑚𝑜</m:t>
                      </m:r>
                      <m:r>
                        <a:rPr lang="es-EC" sz="1600" i="1">
                          <a:latin typeface="Cambria Math"/>
                        </a:rPr>
                        <m:t> </m:t>
                      </m:r>
                      <m:r>
                        <a:rPr lang="es-EC" sz="1600" i="1">
                          <a:latin typeface="Cambria Math"/>
                        </a:rPr>
                        <m:t>𝑒𝑛</m:t>
                      </m:r>
                      <m:r>
                        <a:rPr lang="es-EC" sz="1600" i="1">
                          <a:latin typeface="Cambria Math"/>
                        </a:rPr>
                        <m:t> </m:t>
                      </m:r>
                      <m:r>
                        <a:rPr lang="es-EC" sz="1600" i="1">
                          <a:latin typeface="Cambria Math"/>
                        </a:rPr>
                        <m:t>𝑝𝑎𝑟𝑒𝑑𝑒𝑠</m:t>
                      </m:r>
                      <m:r>
                        <a:rPr lang="es-EC" sz="1600" i="1">
                          <a:latin typeface="Cambria Math"/>
                        </a:rPr>
                        <m:t>=</m:t>
                      </m:r>
                      <m:f>
                        <m:fPr>
                          <m:ctrlPr>
                            <a:rPr lang="es-CO" sz="1600" i="1">
                              <a:latin typeface="Cambria Math"/>
                            </a:rPr>
                          </m:ctrlPr>
                        </m:fPr>
                        <m:num>
                          <m:r>
                            <a:rPr lang="es-EC" sz="1600" i="1">
                              <a:latin typeface="Cambria Math"/>
                            </a:rPr>
                            <m:t>529.74 </m:t>
                          </m:r>
                          <m:r>
                            <a:rPr lang="es-EC" sz="1600" i="1">
                              <a:latin typeface="Cambria Math"/>
                            </a:rPr>
                            <m:t>𝑁</m:t>
                          </m:r>
                        </m:num>
                        <m:den>
                          <m:r>
                            <a:rPr lang="es-EC" sz="1600" i="1">
                              <a:latin typeface="Cambria Math"/>
                            </a:rPr>
                            <m:t>0.03∗0.3</m:t>
                          </m:r>
                          <m:sSup>
                            <m:sSupPr>
                              <m:ctrlPr>
                                <a:rPr lang="es-CO" sz="1600" i="1">
                                  <a:latin typeface="Cambria Math"/>
                                </a:rPr>
                              </m:ctrlPr>
                            </m:sSupPr>
                            <m:e>
                              <m:r>
                                <a:rPr lang="es-EC" sz="1600" i="1">
                                  <a:latin typeface="Cambria Math"/>
                                </a:rPr>
                                <m:t>𝑚</m:t>
                              </m:r>
                            </m:e>
                            <m:sup>
                              <m:r>
                                <a:rPr lang="es-EC" sz="1600" i="1">
                                  <a:latin typeface="Cambria Math"/>
                                </a:rPr>
                                <m:t>2</m:t>
                              </m:r>
                            </m:sup>
                          </m:sSup>
                        </m:den>
                      </m:f>
                    </m:oMath>
                  </m:oMathPara>
                </a14:m>
                <a:endParaRPr lang="es-CO" sz="1600" dirty="0"/>
              </a:p>
            </p:txBody>
          </p:sp>
        </mc:Choice>
        <mc:Fallback xmlns="">
          <p:sp>
            <p:nvSpPr>
              <p:cNvPr id="2" name="1 Rectángulo"/>
              <p:cNvSpPr>
                <a:spLocks noRot="1" noChangeAspect="1" noMove="1" noResize="1" noEditPoints="1" noAdjustHandles="1" noChangeArrowheads="1" noChangeShapeType="1" noTextEdit="1"/>
              </p:cNvSpPr>
              <p:nvPr/>
            </p:nvSpPr>
            <p:spPr>
              <a:xfrm>
                <a:off x="179512" y="-27384"/>
                <a:ext cx="8712968" cy="6383414"/>
              </a:xfrm>
              <a:prstGeom prst="rect">
                <a:avLst/>
              </a:prstGeom>
              <a:blipFill rotWithShape="1">
                <a:blip r:embed="rId2"/>
                <a:stretch>
                  <a:fillRect l="-350" r="-350"/>
                </a:stretch>
              </a:blipFill>
            </p:spPr>
            <p:txBody>
              <a:bodyPr/>
              <a:lstStyle/>
              <a:p>
                <a:r>
                  <a:rPr lang="es-CO">
                    <a:noFill/>
                  </a:rPr>
                  <a:t> </a:t>
                </a:r>
              </a:p>
            </p:txBody>
          </p:sp>
        </mc:Fallback>
      </mc:AlternateContent>
    </p:spTree>
    <p:extLst>
      <p:ext uri="{BB962C8B-B14F-4D97-AF65-F5344CB8AC3E}">
        <p14:creationId xmlns:p14="http://schemas.microsoft.com/office/powerpoint/2010/main" val="18260873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Rectángulo"/>
              <p:cNvSpPr/>
              <p:nvPr/>
            </p:nvSpPr>
            <p:spPr>
              <a:xfrm>
                <a:off x="683568" y="1196752"/>
                <a:ext cx="7776864" cy="3666581"/>
              </a:xfrm>
              <a:prstGeom prst="rect">
                <a:avLst/>
              </a:prstGeom>
            </p:spPr>
            <p:txBody>
              <a:bodyPr wrap="square">
                <a:spAutoFit/>
              </a:bodyPr>
              <a:lstStyle/>
              <a:p>
                <a:pPr algn="just">
                  <a:lnSpc>
                    <a:spcPct val="150000"/>
                  </a:lnSpc>
                </a:pPr>
                <a14:m>
                  <m:oMathPara xmlns:m="http://schemas.openxmlformats.org/officeDocument/2006/math">
                    <m:oMathParaPr>
                      <m:jc m:val="centerGroup"/>
                    </m:oMathParaPr>
                    <m:oMath xmlns:m="http://schemas.openxmlformats.org/officeDocument/2006/math">
                      <m:r>
                        <a:rPr lang="es-EC" sz="1600" i="1">
                          <a:latin typeface="Cambria Math"/>
                        </a:rPr>
                        <m:t>𝐸𝑠𝑓𝑢𝑒𝑟𝑧𝑜</m:t>
                      </m:r>
                      <m:r>
                        <a:rPr lang="es-EC" sz="1600" i="1">
                          <a:latin typeface="Cambria Math"/>
                        </a:rPr>
                        <m:t> </m:t>
                      </m:r>
                      <m:r>
                        <a:rPr lang="es-EC" sz="1600" i="1">
                          <a:latin typeface="Cambria Math"/>
                        </a:rPr>
                        <m:t>𝑚</m:t>
                      </m:r>
                      <m:r>
                        <a:rPr lang="es-EC" sz="1600" i="1">
                          <a:latin typeface="Cambria Math"/>
                        </a:rPr>
                        <m:t>á</m:t>
                      </m:r>
                      <m:r>
                        <a:rPr lang="es-EC" sz="1600" i="1">
                          <a:latin typeface="Cambria Math"/>
                        </a:rPr>
                        <m:t>𝑥𝑖𝑚𝑜</m:t>
                      </m:r>
                      <m:r>
                        <a:rPr lang="es-EC" sz="1600" i="1">
                          <a:latin typeface="Cambria Math"/>
                        </a:rPr>
                        <m:t> </m:t>
                      </m:r>
                      <m:r>
                        <a:rPr lang="es-EC" sz="1600" i="1">
                          <a:latin typeface="Cambria Math"/>
                        </a:rPr>
                        <m:t>𝑒𝑛</m:t>
                      </m:r>
                      <m:r>
                        <a:rPr lang="es-EC" sz="1600" i="1">
                          <a:latin typeface="Cambria Math"/>
                        </a:rPr>
                        <m:t> </m:t>
                      </m:r>
                      <m:r>
                        <a:rPr lang="es-EC" sz="1600" i="1">
                          <a:latin typeface="Cambria Math"/>
                        </a:rPr>
                        <m:t>𝑝𝑎𝑟𝑒𝑑𝑒𝑠</m:t>
                      </m:r>
                      <m:r>
                        <a:rPr lang="es-EC" sz="1600" i="1">
                          <a:latin typeface="Cambria Math"/>
                        </a:rPr>
                        <m:t>=58 860 </m:t>
                      </m:r>
                      <m:r>
                        <a:rPr lang="es-EC" sz="1600" i="1">
                          <a:latin typeface="Cambria Math"/>
                        </a:rPr>
                        <m:t>𝑁</m:t>
                      </m:r>
                      <m:r>
                        <a:rPr lang="es-EC" sz="1600" i="1">
                          <a:latin typeface="Cambria Math"/>
                        </a:rPr>
                        <m:t>/</m:t>
                      </m:r>
                      <m:sSup>
                        <m:sSupPr>
                          <m:ctrlPr>
                            <a:rPr lang="es-CO" sz="1600" i="1">
                              <a:latin typeface="Cambria Math"/>
                            </a:rPr>
                          </m:ctrlPr>
                        </m:sSupPr>
                        <m:e>
                          <m:r>
                            <a:rPr lang="es-EC" sz="1600" i="1">
                              <a:latin typeface="Cambria Math"/>
                            </a:rPr>
                            <m:t>𝑚</m:t>
                          </m:r>
                        </m:e>
                        <m:sup>
                          <m:r>
                            <a:rPr lang="es-EC" sz="1600" i="1">
                              <a:latin typeface="Cambria Math"/>
                            </a:rPr>
                            <m:t>2</m:t>
                          </m:r>
                        </m:sup>
                      </m:sSup>
                    </m:oMath>
                  </m:oMathPara>
                </a14:m>
                <a:endParaRPr lang="es-CO" sz="1600" dirty="0"/>
              </a:p>
              <a:p>
                <a:pPr algn="just">
                  <a:lnSpc>
                    <a:spcPct val="150000"/>
                  </a:lnSpc>
                </a:pPr>
                <a:r>
                  <a:rPr lang="es-EC" sz="1600" dirty="0"/>
                  <a:t>De la tabla de propiedades del acrílico, tenemos que la resistencia en el límite elástico es de 856 269 N/m</a:t>
                </a:r>
                <a:r>
                  <a:rPr lang="es-EC" sz="1600" baseline="30000" dirty="0"/>
                  <a:t>2</a:t>
                </a:r>
                <a:r>
                  <a:rPr lang="es-EC" sz="1600" dirty="0"/>
                  <a:t> con este valor tenemos un factor de seguridad de:</a:t>
                </a:r>
                <a:endParaRPr lang="es-CO" sz="1600" dirty="0"/>
              </a:p>
              <a:p>
                <a:pPr algn="just">
                  <a:lnSpc>
                    <a:spcPct val="150000"/>
                  </a:lnSpc>
                </a:pPr>
                <a:r>
                  <a:rPr lang="es-EC" sz="1600" dirty="0"/>
                  <a:t> </a:t>
                </a:r>
                <a:endParaRPr lang="es-CO" sz="1600" dirty="0"/>
              </a:p>
              <a:p>
                <a:pPr algn="just">
                  <a:lnSpc>
                    <a:spcPct val="150000"/>
                  </a:lnSpc>
                </a:pPr>
                <a14:m>
                  <m:oMathPara xmlns:m="http://schemas.openxmlformats.org/officeDocument/2006/math">
                    <m:oMathParaPr>
                      <m:jc m:val="centerGroup"/>
                    </m:oMathParaPr>
                    <m:oMath xmlns:m="http://schemas.openxmlformats.org/officeDocument/2006/math">
                      <m:r>
                        <a:rPr lang="es-EC" sz="1600" i="1">
                          <a:latin typeface="Cambria Math"/>
                        </a:rPr>
                        <m:t>𝐹𝑆</m:t>
                      </m:r>
                      <m:r>
                        <a:rPr lang="es-EC" sz="1600">
                          <a:latin typeface="Cambria Math"/>
                        </a:rPr>
                        <m:t>=</m:t>
                      </m:r>
                      <m:f>
                        <m:fPr>
                          <m:ctrlPr>
                            <a:rPr lang="es-CO" sz="1600" i="1">
                              <a:latin typeface="Cambria Math"/>
                            </a:rPr>
                          </m:ctrlPr>
                        </m:fPr>
                        <m:num>
                          <m:r>
                            <a:rPr lang="es-EC" sz="1600" i="1">
                              <a:latin typeface="Cambria Math"/>
                            </a:rPr>
                            <m:t>𝑆𝑦</m:t>
                          </m:r>
                        </m:num>
                        <m:den>
                          <m:r>
                            <a:rPr lang="es-EC" sz="1600" i="1">
                              <a:latin typeface="Cambria Math"/>
                            </a:rPr>
                            <m:t>𝑆𝑎𝑑𝑚𝑖𝑠𝑖𝑏𝑙𝑒</m:t>
                          </m:r>
                        </m:den>
                      </m:f>
                    </m:oMath>
                  </m:oMathPara>
                </a14:m>
                <a:endParaRPr lang="es-CO" sz="1600" dirty="0"/>
              </a:p>
              <a:p>
                <a:pPr algn="just">
                  <a:lnSpc>
                    <a:spcPct val="150000"/>
                  </a:lnSpc>
                </a:pPr>
                <a14:m>
                  <m:oMathPara xmlns:m="http://schemas.openxmlformats.org/officeDocument/2006/math">
                    <m:oMathParaPr>
                      <m:jc m:val="centerGroup"/>
                    </m:oMathParaPr>
                    <m:oMath xmlns:m="http://schemas.openxmlformats.org/officeDocument/2006/math">
                      <m:r>
                        <a:rPr lang="es-EC" sz="1600" i="1">
                          <a:latin typeface="Cambria Math"/>
                        </a:rPr>
                        <m:t>𝐹𝑆</m:t>
                      </m:r>
                      <m:r>
                        <a:rPr lang="es-EC" sz="1600">
                          <a:latin typeface="Cambria Math"/>
                        </a:rPr>
                        <m:t>=</m:t>
                      </m:r>
                      <m:f>
                        <m:fPr>
                          <m:ctrlPr>
                            <a:rPr lang="es-CO" sz="1600" i="1">
                              <a:latin typeface="Cambria Math"/>
                            </a:rPr>
                          </m:ctrlPr>
                        </m:fPr>
                        <m:num>
                          <m:r>
                            <a:rPr lang="es-EC" sz="1600">
                              <a:latin typeface="Cambria Math"/>
                            </a:rPr>
                            <m:t>856 269 </m:t>
                          </m:r>
                        </m:num>
                        <m:den>
                          <m:r>
                            <a:rPr lang="es-EC" sz="1600">
                              <a:latin typeface="Cambria Math"/>
                            </a:rPr>
                            <m:t>58 860</m:t>
                          </m:r>
                        </m:den>
                      </m:f>
                    </m:oMath>
                  </m:oMathPara>
                </a14:m>
                <a:endParaRPr lang="es-CO" sz="1600" dirty="0"/>
              </a:p>
              <a:p>
                <a:pPr algn="just">
                  <a:lnSpc>
                    <a:spcPct val="150000"/>
                  </a:lnSpc>
                </a:pPr>
                <a14:m>
                  <m:oMathPara xmlns:m="http://schemas.openxmlformats.org/officeDocument/2006/math">
                    <m:oMathParaPr>
                      <m:jc m:val="centerGroup"/>
                    </m:oMathParaPr>
                    <m:oMath xmlns:m="http://schemas.openxmlformats.org/officeDocument/2006/math">
                      <m:r>
                        <a:rPr lang="es-EC" sz="1600" i="1">
                          <a:latin typeface="Cambria Math"/>
                        </a:rPr>
                        <m:t>𝐹𝑆</m:t>
                      </m:r>
                      <m:r>
                        <a:rPr lang="es-EC" sz="1600">
                          <a:latin typeface="Cambria Math"/>
                        </a:rPr>
                        <m:t>=14.48 </m:t>
                      </m:r>
                    </m:oMath>
                  </m:oMathPara>
                </a14:m>
                <a:endParaRPr lang="es-CO" sz="1600" dirty="0"/>
              </a:p>
              <a:p>
                <a:pPr algn="just">
                  <a:lnSpc>
                    <a:spcPct val="150000"/>
                  </a:lnSpc>
                </a:pPr>
                <a:r>
                  <a:rPr lang="es-EC" sz="1600" dirty="0"/>
                  <a:t>Realizando los mismos cálculos para el tanque B obtenemos:</a:t>
                </a:r>
                <a:endParaRPr lang="es-CO" sz="1600" dirty="0"/>
              </a:p>
            </p:txBody>
          </p:sp>
        </mc:Choice>
        <mc:Fallback xmlns="">
          <p:sp>
            <p:nvSpPr>
              <p:cNvPr id="2" name="1 Rectángulo"/>
              <p:cNvSpPr>
                <a:spLocks noRot="1" noChangeAspect="1" noMove="1" noResize="1" noEditPoints="1" noAdjustHandles="1" noChangeArrowheads="1" noChangeShapeType="1" noTextEdit="1"/>
              </p:cNvSpPr>
              <p:nvPr/>
            </p:nvSpPr>
            <p:spPr>
              <a:xfrm>
                <a:off x="683568" y="1196752"/>
                <a:ext cx="7776864" cy="3666581"/>
              </a:xfrm>
              <a:prstGeom prst="rect">
                <a:avLst/>
              </a:prstGeom>
              <a:blipFill rotWithShape="1">
                <a:blip r:embed="rId2"/>
                <a:stretch>
                  <a:fillRect l="-392" r="-470" b="-1163"/>
                </a:stretch>
              </a:blipFill>
            </p:spPr>
            <p:txBody>
              <a:bodyPr/>
              <a:lstStyle/>
              <a:p>
                <a:r>
                  <a:rPr lang="es-CO">
                    <a:noFill/>
                  </a:rPr>
                  <a:t> </a:t>
                </a:r>
              </a:p>
            </p:txBody>
          </p:sp>
        </mc:Fallback>
      </mc:AlternateContent>
    </p:spTree>
    <p:extLst>
      <p:ext uri="{BB962C8B-B14F-4D97-AF65-F5344CB8AC3E}">
        <p14:creationId xmlns:p14="http://schemas.microsoft.com/office/powerpoint/2010/main" val="8485611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Rectángulo"/>
              <p:cNvSpPr/>
              <p:nvPr/>
            </p:nvSpPr>
            <p:spPr>
              <a:xfrm>
                <a:off x="755576" y="404664"/>
                <a:ext cx="8092427" cy="5895012"/>
              </a:xfrm>
              <a:prstGeom prst="rect">
                <a:avLst/>
              </a:prstGeom>
            </p:spPr>
            <p:txBody>
              <a:bodyPr wrap="square">
                <a:spAutoFit/>
              </a:bodyPr>
              <a:lstStyle/>
              <a:p>
                <a:pPr algn="just">
                  <a:lnSpc>
                    <a:spcPct val="150000"/>
                  </a:lnSpc>
                </a:pPr>
                <a:r>
                  <a:rPr lang="es-EC" sz="1600" dirty="0"/>
                  <a:t>Tanque B:</a:t>
                </a:r>
                <a:endParaRPr lang="es-CO" sz="1600" dirty="0"/>
              </a:p>
              <a:p>
                <a:pPr lvl="0" algn="just">
                  <a:lnSpc>
                    <a:spcPct val="150000"/>
                  </a:lnSpc>
                </a:pPr>
                <a:r>
                  <a:rPr lang="es-EC" sz="1600" dirty="0"/>
                  <a:t>Peso del agua = ∂*g*h*A</a:t>
                </a:r>
                <a:endParaRPr lang="es-CO" sz="1600" dirty="0"/>
              </a:p>
              <a:p>
                <a:pPr lvl="0" algn="just">
                  <a:lnSpc>
                    <a:spcPct val="150000"/>
                  </a:lnSpc>
                </a:pPr>
                <a:r>
                  <a:rPr lang="es-EC" sz="1600" dirty="0"/>
                  <a:t>Peso máximo del agua = 1000 kg/m</a:t>
                </a:r>
                <a:r>
                  <a:rPr lang="es-EC" sz="1600" baseline="30000" dirty="0"/>
                  <a:t>3</a:t>
                </a:r>
                <a:r>
                  <a:rPr lang="es-EC" sz="1600" dirty="0"/>
                  <a:t>*9.81m/s</a:t>
                </a:r>
                <a:r>
                  <a:rPr lang="es-EC" sz="1600" baseline="30000" dirty="0"/>
                  <a:t>2</a:t>
                </a:r>
                <a:r>
                  <a:rPr lang="es-EC" sz="1600" dirty="0"/>
                  <a:t>*0.3m*(0.5*0.5)m</a:t>
                </a:r>
                <a:r>
                  <a:rPr lang="es-EC" sz="1600" baseline="30000" dirty="0"/>
                  <a:t>2</a:t>
                </a:r>
                <a:endParaRPr lang="es-CO" sz="1600" dirty="0"/>
              </a:p>
              <a:p>
                <a:pPr lvl="0" algn="just">
                  <a:lnSpc>
                    <a:spcPct val="150000"/>
                  </a:lnSpc>
                </a:pPr>
                <a:r>
                  <a:rPr lang="es-EC" sz="1600" dirty="0"/>
                  <a:t>Peso máximo del agua = 735.75 N</a:t>
                </a:r>
                <a:endParaRPr lang="es-CO" sz="1600" dirty="0"/>
              </a:p>
              <a:p>
                <a:pPr algn="just">
                  <a:lnSpc>
                    <a:spcPct val="150000"/>
                  </a:lnSpc>
                </a:pPr>
                <a14:m>
                  <m:oMathPara xmlns:m="http://schemas.openxmlformats.org/officeDocument/2006/math">
                    <m:oMathParaPr>
                      <m:jc m:val="centerGroup"/>
                    </m:oMathParaPr>
                    <m:oMath xmlns:m="http://schemas.openxmlformats.org/officeDocument/2006/math">
                      <m:r>
                        <a:rPr lang="es-EC" sz="1600" i="1">
                          <a:latin typeface="Cambria Math"/>
                        </a:rPr>
                        <m:t>𝐸𝑠𝑓𝑢𝑒𝑟𝑧𝑜𝑚</m:t>
                      </m:r>
                      <m:r>
                        <a:rPr lang="es-EC" sz="1600">
                          <a:latin typeface="Cambria Math"/>
                        </a:rPr>
                        <m:t>á</m:t>
                      </m:r>
                      <m:r>
                        <a:rPr lang="es-EC" sz="1600" i="1">
                          <a:latin typeface="Cambria Math"/>
                        </a:rPr>
                        <m:t>𝑥𝑖𝑚𝑜𝑒𝑛𝑝𝑎𝑟𝑒𝑑𝑒𝑠</m:t>
                      </m:r>
                      <m:r>
                        <a:rPr lang="es-EC" sz="1600">
                          <a:latin typeface="Cambria Math"/>
                        </a:rPr>
                        <m:t>=</m:t>
                      </m:r>
                      <m:f>
                        <m:fPr>
                          <m:ctrlPr>
                            <a:rPr lang="es-CO" sz="1600" i="1">
                              <a:latin typeface="Cambria Math"/>
                            </a:rPr>
                          </m:ctrlPr>
                        </m:fPr>
                        <m:num>
                          <m:r>
                            <a:rPr lang="es-EC" sz="1600" i="1">
                              <a:latin typeface="Cambria Math"/>
                            </a:rPr>
                            <m:t>𝑃𝑒𝑠𝑜𝑚</m:t>
                          </m:r>
                          <m:r>
                            <a:rPr lang="es-EC" sz="1600">
                              <a:latin typeface="Cambria Math"/>
                            </a:rPr>
                            <m:t>á</m:t>
                          </m:r>
                          <m:r>
                            <a:rPr lang="es-EC" sz="1600" i="1">
                              <a:latin typeface="Cambria Math"/>
                            </a:rPr>
                            <m:t>𝑥𝑖𝑚𝑜𝑑𝑒𝑙𝑎𝑔𝑢𝑎</m:t>
                          </m:r>
                        </m:num>
                        <m:den>
                          <m:r>
                            <a:rPr lang="es-EC" sz="1600">
                              <a:latin typeface="Cambria Math"/>
                            </a:rPr>
                            <m:t>Á</m:t>
                          </m:r>
                          <m:r>
                            <a:rPr lang="es-EC" sz="1600" i="1">
                              <a:latin typeface="Cambria Math"/>
                            </a:rPr>
                            <m:t>𝑟𝑒𝑎𝑡𝑟𝑎𝑛𝑠𝑣𝑒𝑟𝑠𝑎𝑙𝑑𝑒𝑙𝑎𝑝𝑎𝑟𝑒𝑑</m:t>
                          </m:r>
                        </m:den>
                      </m:f>
                    </m:oMath>
                  </m:oMathPara>
                </a14:m>
                <a:endParaRPr lang="es-CO" sz="1600" dirty="0"/>
              </a:p>
              <a:p>
                <a:pPr algn="just">
                  <a:lnSpc>
                    <a:spcPct val="150000"/>
                  </a:lnSpc>
                </a:pPr>
                <a14:m>
                  <m:oMathPara xmlns:m="http://schemas.openxmlformats.org/officeDocument/2006/math">
                    <m:oMathParaPr>
                      <m:jc m:val="centerGroup"/>
                    </m:oMathParaPr>
                    <m:oMath xmlns:m="http://schemas.openxmlformats.org/officeDocument/2006/math">
                      <m:r>
                        <a:rPr lang="es-EC" sz="1600" i="1">
                          <a:latin typeface="Cambria Math"/>
                        </a:rPr>
                        <m:t>𝐸𝑠𝑓𝑢𝑒𝑟𝑧𝑜𝑚</m:t>
                      </m:r>
                      <m:r>
                        <a:rPr lang="es-EC" sz="1600">
                          <a:latin typeface="Cambria Math"/>
                        </a:rPr>
                        <m:t>á</m:t>
                      </m:r>
                      <m:r>
                        <a:rPr lang="es-EC" sz="1600" i="1">
                          <a:latin typeface="Cambria Math"/>
                        </a:rPr>
                        <m:t>𝑥𝑖𝑚𝑜𝑒𝑛𝑝𝑎𝑟𝑒𝑑𝑒𝑠</m:t>
                      </m:r>
                      <m:r>
                        <a:rPr lang="es-EC" sz="1600">
                          <a:latin typeface="Cambria Math"/>
                        </a:rPr>
                        <m:t>=</m:t>
                      </m:r>
                      <m:f>
                        <m:fPr>
                          <m:ctrlPr>
                            <a:rPr lang="es-CO" sz="1600" i="1">
                              <a:latin typeface="Cambria Math"/>
                            </a:rPr>
                          </m:ctrlPr>
                        </m:fPr>
                        <m:num>
                          <m:r>
                            <a:rPr lang="es-EC" sz="1600">
                              <a:latin typeface="Cambria Math"/>
                            </a:rPr>
                            <m:t>735.77 </m:t>
                          </m:r>
                          <m:r>
                            <a:rPr lang="es-EC" sz="1600" i="1">
                              <a:latin typeface="Cambria Math"/>
                            </a:rPr>
                            <m:t>𝑁</m:t>
                          </m:r>
                        </m:num>
                        <m:den>
                          <m:r>
                            <a:rPr lang="es-EC" sz="1600">
                              <a:latin typeface="Cambria Math"/>
                            </a:rPr>
                            <m:t>0.03</m:t>
                          </m:r>
                          <m:r>
                            <a:rPr lang="es-EC" sz="1600" i="1">
                              <a:latin typeface="Cambria Math"/>
                            </a:rPr>
                            <m:t>∗</m:t>
                          </m:r>
                          <m:r>
                            <a:rPr lang="es-EC" sz="1600">
                              <a:latin typeface="Cambria Math"/>
                            </a:rPr>
                            <m:t>0.5</m:t>
                          </m:r>
                          <m:sSup>
                            <m:sSupPr>
                              <m:ctrlPr>
                                <a:rPr lang="es-CO" sz="1600" i="1">
                                  <a:latin typeface="Cambria Math"/>
                                </a:rPr>
                              </m:ctrlPr>
                            </m:sSupPr>
                            <m:e>
                              <m:r>
                                <a:rPr lang="es-EC" sz="1600" i="1">
                                  <a:latin typeface="Cambria Math"/>
                                </a:rPr>
                                <m:t>𝑚</m:t>
                              </m:r>
                            </m:e>
                            <m:sup>
                              <m:r>
                                <a:rPr lang="es-EC" sz="1600">
                                  <a:latin typeface="Cambria Math"/>
                                </a:rPr>
                                <m:t>2</m:t>
                              </m:r>
                            </m:sup>
                          </m:sSup>
                        </m:den>
                      </m:f>
                    </m:oMath>
                  </m:oMathPara>
                </a14:m>
                <a:endParaRPr lang="es-CO" sz="1600" dirty="0"/>
              </a:p>
              <a:p>
                <a:pPr algn="just">
                  <a:lnSpc>
                    <a:spcPct val="150000"/>
                  </a:lnSpc>
                </a:pPr>
                <a14:m>
                  <m:oMathPara xmlns:m="http://schemas.openxmlformats.org/officeDocument/2006/math">
                    <m:oMathParaPr>
                      <m:jc m:val="centerGroup"/>
                    </m:oMathParaPr>
                    <m:oMath xmlns:m="http://schemas.openxmlformats.org/officeDocument/2006/math">
                      <m:r>
                        <a:rPr lang="es-EC" sz="1600" i="1">
                          <a:latin typeface="Cambria Math"/>
                        </a:rPr>
                        <m:t>𝐸𝑠𝑓𝑢𝑒𝑟𝑧𝑜𝑚</m:t>
                      </m:r>
                      <m:r>
                        <a:rPr lang="es-EC" sz="1600">
                          <a:latin typeface="Cambria Math"/>
                        </a:rPr>
                        <m:t>á</m:t>
                      </m:r>
                      <m:r>
                        <a:rPr lang="es-EC" sz="1600" i="1">
                          <a:latin typeface="Cambria Math"/>
                        </a:rPr>
                        <m:t>𝑥𝑖𝑚𝑜𝑒𝑛𝑝𝑎𝑟𝑒𝑑𝑒𝑠</m:t>
                      </m:r>
                      <m:r>
                        <a:rPr lang="es-EC" sz="1600">
                          <a:latin typeface="Cambria Math"/>
                        </a:rPr>
                        <m:t>=49 051.33 </m:t>
                      </m:r>
                      <m:r>
                        <a:rPr lang="es-EC" sz="1600" i="1">
                          <a:latin typeface="Cambria Math"/>
                        </a:rPr>
                        <m:t>𝑁</m:t>
                      </m:r>
                      <m:r>
                        <a:rPr lang="es-EC" sz="1600">
                          <a:latin typeface="Cambria Math"/>
                        </a:rPr>
                        <m:t>/</m:t>
                      </m:r>
                      <m:sSup>
                        <m:sSupPr>
                          <m:ctrlPr>
                            <a:rPr lang="es-CO" sz="1600" i="1">
                              <a:latin typeface="Cambria Math"/>
                            </a:rPr>
                          </m:ctrlPr>
                        </m:sSupPr>
                        <m:e>
                          <m:r>
                            <a:rPr lang="es-EC" sz="1600" i="1">
                              <a:latin typeface="Cambria Math"/>
                            </a:rPr>
                            <m:t>𝑚</m:t>
                          </m:r>
                        </m:e>
                        <m:sup>
                          <m:r>
                            <a:rPr lang="es-EC" sz="1600">
                              <a:latin typeface="Cambria Math"/>
                            </a:rPr>
                            <m:t>2</m:t>
                          </m:r>
                        </m:sup>
                      </m:sSup>
                    </m:oMath>
                  </m:oMathPara>
                </a14:m>
                <a:endParaRPr lang="es-CO" sz="1600" dirty="0"/>
              </a:p>
              <a:p>
                <a:pPr algn="just">
                  <a:lnSpc>
                    <a:spcPct val="150000"/>
                  </a:lnSpc>
                </a:pPr>
                <a14:m>
                  <m:oMathPara xmlns:m="http://schemas.openxmlformats.org/officeDocument/2006/math">
                    <m:oMathParaPr>
                      <m:jc m:val="centerGroup"/>
                    </m:oMathParaPr>
                    <m:oMath xmlns:m="http://schemas.openxmlformats.org/officeDocument/2006/math">
                      <m:r>
                        <a:rPr lang="es-EC" sz="1600" i="1">
                          <a:latin typeface="Cambria Math"/>
                        </a:rPr>
                        <m:t>𝐹𝑆</m:t>
                      </m:r>
                      <m:r>
                        <a:rPr lang="es-EC" sz="1600">
                          <a:latin typeface="Cambria Math"/>
                        </a:rPr>
                        <m:t>=</m:t>
                      </m:r>
                      <m:f>
                        <m:fPr>
                          <m:ctrlPr>
                            <a:rPr lang="es-CO" sz="1600" i="1">
                              <a:latin typeface="Cambria Math"/>
                            </a:rPr>
                          </m:ctrlPr>
                        </m:fPr>
                        <m:num>
                          <m:r>
                            <a:rPr lang="es-EC" sz="1600" i="1">
                              <a:latin typeface="Cambria Math"/>
                            </a:rPr>
                            <m:t>𝑆𝑦</m:t>
                          </m:r>
                        </m:num>
                        <m:den>
                          <m:r>
                            <a:rPr lang="es-EC" sz="1600" i="1">
                              <a:latin typeface="Cambria Math"/>
                            </a:rPr>
                            <m:t>𝑆𝑎𝑑𝑚𝑖𝑠𝑖𝑏𝑙𝑒</m:t>
                          </m:r>
                        </m:den>
                      </m:f>
                    </m:oMath>
                  </m:oMathPara>
                </a14:m>
                <a:endParaRPr lang="es-CO" sz="1600" dirty="0"/>
              </a:p>
              <a:p>
                <a:pPr algn="just">
                  <a:lnSpc>
                    <a:spcPct val="150000"/>
                  </a:lnSpc>
                </a:pPr>
                <a14:m>
                  <m:oMathPara xmlns:m="http://schemas.openxmlformats.org/officeDocument/2006/math">
                    <m:oMathParaPr>
                      <m:jc m:val="centerGroup"/>
                    </m:oMathParaPr>
                    <m:oMath xmlns:m="http://schemas.openxmlformats.org/officeDocument/2006/math">
                      <m:r>
                        <a:rPr lang="es-EC" sz="1600" i="1">
                          <a:latin typeface="Cambria Math"/>
                        </a:rPr>
                        <m:t>𝐹𝑆</m:t>
                      </m:r>
                      <m:r>
                        <a:rPr lang="es-EC" sz="1600">
                          <a:latin typeface="Cambria Math"/>
                        </a:rPr>
                        <m:t>=</m:t>
                      </m:r>
                      <m:f>
                        <m:fPr>
                          <m:ctrlPr>
                            <a:rPr lang="es-CO" sz="1600" i="1">
                              <a:latin typeface="Cambria Math"/>
                            </a:rPr>
                          </m:ctrlPr>
                        </m:fPr>
                        <m:num>
                          <m:r>
                            <a:rPr lang="es-EC" sz="1600">
                              <a:latin typeface="Cambria Math"/>
                            </a:rPr>
                            <m:t>856 269 </m:t>
                          </m:r>
                        </m:num>
                        <m:den>
                          <m:r>
                            <a:rPr lang="es-EC" sz="1600">
                              <a:latin typeface="Cambria Math"/>
                            </a:rPr>
                            <m:t>49 051.33</m:t>
                          </m:r>
                        </m:den>
                      </m:f>
                    </m:oMath>
                  </m:oMathPara>
                </a14:m>
                <a:endParaRPr lang="es-CO" sz="1600" dirty="0"/>
              </a:p>
              <a:p>
                <a:pPr algn="just">
                  <a:lnSpc>
                    <a:spcPct val="150000"/>
                  </a:lnSpc>
                </a:pPr>
                <a14:m>
                  <m:oMathPara xmlns:m="http://schemas.openxmlformats.org/officeDocument/2006/math">
                    <m:oMathParaPr>
                      <m:jc m:val="centerGroup"/>
                    </m:oMathParaPr>
                    <m:oMath xmlns:m="http://schemas.openxmlformats.org/officeDocument/2006/math">
                      <m:r>
                        <a:rPr lang="es-EC" sz="1600" i="1">
                          <a:latin typeface="Cambria Math"/>
                        </a:rPr>
                        <m:t>𝐹𝑆</m:t>
                      </m:r>
                      <m:r>
                        <a:rPr lang="es-EC" sz="1600">
                          <a:latin typeface="Cambria Math"/>
                        </a:rPr>
                        <m:t>=17.46 </m:t>
                      </m:r>
                    </m:oMath>
                  </m:oMathPara>
                </a14:m>
                <a:endParaRPr lang="es-CO" sz="1600" dirty="0"/>
              </a:p>
              <a:p>
                <a:pPr algn="just">
                  <a:lnSpc>
                    <a:spcPct val="150000"/>
                  </a:lnSpc>
                </a:pPr>
                <a:r>
                  <a:rPr lang="es-EC" sz="1600" dirty="0"/>
                  <a:t>     Con los resultados obtenidos se concluye que con los tanques totalmente llenos, el material no fallará por tracción</a:t>
                </a:r>
                <a:r>
                  <a:rPr lang="es-EC" sz="1600" dirty="0" smtClean="0"/>
                  <a:t>.</a:t>
                </a:r>
                <a:endParaRPr lang="es-CO" sz="1600" dirty="0"/>
              </a:p>
            </p:txBody>
          </p:sp>
        </mc:Choice>
        <mc:Fallback xmlns="">
          <p:sp>
            <p:nvSpPr>
              <p:cNvPr id="2" name="1 Rectángulo"/>
              <p:cNvSpPr>
                <a:spLocks noRot="1" noChangeAspect="1" noMove="1" noResize="1" noEditPoints="1" noAdjustHandles="1" noChangeArrowheads="1" noChangeShapeType="1" noTextEdit="1"/>
              </p:cNvSpPr>
              <p:nvPr/>
            </p:nvSpPr>
            <p:spPr>
              <a:xfrm>
                <a:off x="755576" y="404664"/>
                <a:ext cx="8092427" cy="5895012"/>
              </a:xfrm>
              <a:prstGeom prst="rect">
                <a:avLst/>
              </a:prstGeom>
              <a:blipFill rotWithShape="1">
                <a:blip r:embed="rId2"/>
                <a:stretch>
                  <a:fillRect l="-452" r="-377" b="-414"/>
                </a:stretch>
              </a:blipFill>
            </p:spPr>
            <p:txBody>
              <a:bodyPr/>
              <a:lstStyle/>
              <a:p>
                <a:r>
                  <a:rPr lang="es-CO">
                    <a:noFill/>
                  </a:rPr>
                  <a:t> </a:t>
                </a:r>
              </a:p>
            </p:txBody>
          </p:sp>
        </mc:Fallback>
      </mc:AlternateContent>
    </p:spTree>
    <p:extLst>
      <p:ext uri="{BB962C8B-B14F-4D97-AF65-F5344CB8AC3E}">
        <p14:creationId xmlns:p14="http://schemas.microsoft.com/office/powerpoint/2010/main" val="22033087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115" t="31350" r="28941" b="22023"/>
          <a:stretch/>
        </p:blipFill>
        <p:spPr bwMode="auto">
          <a:xfrm>
            <a:off x="467544" y="507999"/>
            <a:ext cx="7920880" cy="4950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73839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124744"/>
            <a:ext cx="8797232" cy="4176464"/>
          </a:xfrm>
          <a:prstGeom prst="rect">
            <a:avLst/>
          </a:prstGeom>
        </p:spPr>
      </p:pic>
    </p:spTree>
    <p:extLst>
      <p:ext uri="{BB962C8B-B14F-4D97-AF65-F5344CB8AC3E}">
        <p14:creationId xmlns:p14="http://schemas.microsoft.com/office/powerpoint/2010/main" val="26393742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124744"/>
            <a:ext cx="6611273" cy="4163006"/>
          </a:xfrm>
          <a:prstGeom prst="rect">
            <a:avLst/>
          </a:prstGeom>
        </p:spPr>
      </p:pic>
    </p:spTree>
    <p:extLst>
      <p:ext uri="{BB962C8B-B14F-4D97-AF65-F5344CB8AC3E}">
        <p14:creationId xmlns:p14="http://schemas.microsoft.com/office/powerpoint/2010/main" val="40599944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6837" y="1209365"/>
            <a:ext cx="6630326" cy="4439270"/>
          </a:xfrm>
          <a:prstGeom prst="rect">
            <a:avLst/>
          </a:prstGeom>
        </p:spPr>
      </p:pic>
    </p:spTree>
    <p:extLst>
      <p:ext uri="{BB962C8B-B14F-4D97-AF65-F5344CB8AC3E}">
        <p14:creationId xmlns:p14="http://schemas.microsoft.com/office/powerpoint/2010/main" val="499120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0"/>
            <a:ext cx="8229600" cy="562074"/>
          </a:xfrm>
        </p:spPr>
        <p:txBody>
          <a:bodyPr>
            <a:normAutofit fontScale="90000"/>
          </a:bodyPr>
          <a:lstStyle/>
          <a:p>
            <a:r>
              <a:rPr lang="es-EC" dirty="0" smtClean="0">
                <a:solidFill>
                  <a:schemeClr val="bg2">
                    <a:lumMod val="50000"/>
                  </a:schemeClr>
                </a:solidFill>
              </a:rPr>
              <a:t>Sistema Modular </a:t>
            </a:r>
            <a:endParaRPr lang="es-EC" dirty="0">
              <a:solidFill>
                <a:schemeClr val="bg2">
                  <a:lumMod val="50000"/>
                </a:schemeClr>
              </a:solidFill>
            </a:endParaRPr>
          </a:p>
        </p:txBody>
      </p:sp>
      <p:sp>
        <p:nvSpPr>
          <p:cNvPr id="5" name="Text Placeholder 4"/>
          <p:cNvSpPr txBox="1">
            <a:spLocks/>
          </p:cNvSpPr>
          <p:nvPr/>
        </p:nvSpPr>
        <p:spPr>
          <a:xfrm>
            <a:off x="1992163" y="1226572"/>
            <a:ext cx="3227909" cy="576064"/>
          </a:xfrm>
          <a:prstGeom prst="rect">
            <a:avLst/>
          </a:prstGeom>
        </p:spPr>
        <p:txBody>
          <a:bodyPr vert="horz" anchor="t">
            <a:normAutofit fontScale="92500" lnSpcReduction="20000"/>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42900" indent="-342900" algn="ctr">
              <a:buFont typeface="Wingdings" panose="05000000000000000000" pitchFamily="2" charset="2"/>
              <a:buChar char="q"/>
            </a:pPr>
            <a:r>
              <a:rPr lang="es-EC" sz="2000" dirty="0" smtClean="0">
                <a:solidFill>
                  <a:schemeClr val="tx1"/>
                </a:solidFill>
              </a:rPr>
              <a:t>Alternativas y Soluciones  </a:t>
            </a:r>
            <a:endParaRPr lang="es-EC" dirty="0" smtClean="0">
              <a:solidFill>
                <a:schemeClr val="tx1"/>
              </a:solidFill>
            </a:endParaRPr>
          </a:p>
        </p:txBody>
      </p:sp>
      <p:sp>
        <p:nvSpPr>
          <p:cNvPr id="6" name="5 Pentágono">
            <a:hlinkClick r:id="" action="ppaction://noaction"/>
          </p:cNvPr>
          <p:cNvSpPr/>
          <p:nvPr/>
        </p:nvSpPr>
        <p:spPr>
          <a:xfrm>
            <a:off x="6300192" y="1406592"/>
            <a:ext cx="360040" cy="216024"/>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Text Placeholder 4"/>
          <p:cNvSpPr txBox="1">
            <a:spLocks/>
          </p:cNvSpPr>
          <p:nvPr/>
        </p:nvSpPr>
        <p:spPr>
          <a:xfrm>
            <a:off x="827584" y="2507068"/>
            <a:ext cx="6072225" cy="438577"/>
          </a:xfrm>
          <a:prstGeom prst="rect">
            <a:avLst/>
          </a:prstGeom>
        </p:spPr>
        <p:txBody>
          <a:bodyPr vert="horz" anchor="t">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42900" indent="-342900" algn="ctr">
              <a:buFont typeface="Wingdings" panose="05000000000000000000" pitchFamily="2" charset="2"/>
              <a:buChar char="q"/>
            </a:pPr>
            <a:r>
              <a:rPr lang="es-EC" sz="2000" dirty="0" smtClean="0">
                <a:solidFill>
                  <a:schemeClr val="tx1"/>
                </a:solidFill>
              </a:rPr>
              <a:t>Sistema Eléctrico Electrónico</a:t>
            </a:r>
            <a:endParaRPr lang="es-EC" dirty="0" smtClean="0">
              <a:solidFill>
                <a:schemeClr val="tx1"/>
              </a:solidFill>
            </a:endParaRPr>
          </a:p>
        </p:txBody>
      </p:sp>
      <p:sp>
        <p:nvSpPr>
          <p:cNvPr id="8" name="11 Pentágono">
            <a:hlinkClick r:id="rId2" action="ppaction://hlinksldjump"/>
          </p:cNvPr>
          <p:cNvSpPr/>
          <p:nvPr/>
        </p:nvSpPr>
        <p:spPr>
          <a:xfrm>
            <a:off x="6300192" y="2625564"/>
            <a:ext cx="360040" cy="216024"/>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Text Placeholder 4"/>
          <p:cNvSpPr txBox="1">
            <a:spLocks/>
          </p:cNvSpPr>
          <p:nvPr/>
        </p:nvSpPr>
        <p:spPr>
          <a:xfrm>
            <a:off x="1992164" y="3186188"/>
            <a:ext cx="2664295" cy="576064"/>
          </a:xfrm>
          <a:prstGeom prst="rect">
            <a:avLst/>
          </a:prstGeom>
        </p:spPr>
        <p:txBody>
          <a:bodyPr vert="horz" anchor="t">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42900" indent="-342900" algn="ctr">
              <a:buFont typeface="Wingdings" panose="05000000000000000000" pitchFamily="2" charset="2"/>
              <a:buChar char="q"/>
            </a:pPr>
            <a:r>
              <a:rPr lang="es-EC" sz="2000" dirty="0" smtClean="0">
                <a:solidFill>
                  <a:schemeClr val="tx1"/>
                </a:solidFill>
              </a:rPr>
              <a:t>Sistema de Control</a:t>
            </a:r>
            <a:endParaRPr lang="es-EC" dirty="0" smtClean="0">
              <a:solidFill>
                <a:schemeClr val="tx1"/>
              </a:solidFill>
            </a:endParaRPr>
          </a:p>
        </p:txBody>
      </p:sp>
      <p:sp>
        <p:nvSpPr>
          <p:cNvPr id="10" name="9 Pentágono">
            <a:hlinkClick r:id="rId3" action="ppaction://hlinksldjump"/>
          </p:cNvPr>
          <p:cNvSpPr/>
          <p:nvPr/>
        </p:nvSpPr>
        <p:spPr>
          <a:xfrm>
            <a:off x="6300192" y="3366208"/>
            <a:ext cx="360040" cy="216024"/>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2" name="Text Placeholder 4"/>
          <p:cNvSpPr txBox="1">
            <a:spLocks/>
          </p:cNvSpPr>
          <p:nvPr/>
        </p:nvSpPr>
        <p:spPr>
          <a:xfrm>
            <a:off x="1634598" y="1842005"/>
            <a:ext cx="3417388" cy="690212"/>
          </a:xfrm>
          <a:prstGeom prst="rect">
            <a:avLst/>
          </a:prstGeom>
        </p:spPr>
        <p:txBody>
          <a:bodyPr vert="horz" anchor="t">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42900" indent="-342900" algn="ctr">
              <a:buFont typeface="Wingdings" panose="05000000000000000000" pitchFamily="2" charset="2"/>
              <a:buChar char="q"/>
            </a:pPr>
            <a:r>
              <a:rPr lang="es-EC" sz="2000" dirty="0" smtClean="0">
                <a:solidFill>
                  <a:schemeClr val="tx1"/>
                </a:solidFill>
              </a:rPr>
              <a:t>Sistema Mecánico</a:t>
            </a:r>
            <a:endParaRPr lang="es-EC" dirty="0" smtClean="0">
              <a:solidFill>
                <a:schemeClr val="tx1"/>
              </a:solidFill>
            </a:endParaRPr>
          </a:p>
        </p:txBody>
      </p:sp>
      <p:sp>
        <p:nvSpPr>
          <p:cNvPr id="13" name="9 Pentágono">
            <a:hlinkClick r:id="rId4" action="ppaction://hlinksldjump"/>
          </p:cNvPr>
          <p:cNvSpPr/>
          <p:nvPr/>
        </p:nvSpPr>
        <p:spPr>
          <a:xfrm>
            <a:off x="6300192" y="2016577"/>
            <a:ext cx="360040" cy="216024"/>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Text Placeholder 4"/>
          <p:cNvSpPr txBox="1">
            <a:spLocks/>
          </p:cNvSpPr>
          <p:nvPr/>
        </p:nvSpPr>
        <p:spPr>
          <a:xfrm>
            <a:off x="1992163" y="3914652"/>
            <a:ext cx="2664295" cy="576064"/>
          </a:xfrm>
          <a:prstGeom prst="rect">
            <a:avLst/>
          </a:prstGeom>
        </p:spPr>
        <p:txBody>
          <a:bodyPr vert="horz" anchor="t">
            <a:normAutofit fontScale="70000" lnSpcReduction="20000"/>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42900" indent="-342900" algn="ctr">
              <a:buFont typeface="Wingdings" panose="05000000000000000000" pitchFamily="2" charset="2"/>
              <a:buChar char="q"/>
            </a:pPr>
            <a:r>
              <a:rPr lang="es-EC" dirty="0" smtClean="0">
                <a:solidFill>
                  <a:schemeClr val="tx1"/>
                </a:solidFill>
              </a:rPr>
              <a:t>Pantalla de Mando</a:t>
            </a:r>
          </a:p>
        </p:txBody>
      </p:sp>
      <p:sp>
        <p:nvSpPr>
          <p:cNvPr id="15" name="14 Pentágono">
            <a:hlinkClick r:id="rId3" action="ppaction://hlinksldjump"/>
          </p:cNvPr>
          <p:cNvSpPr/>
          <p:nvPr/>
        </p:nvSpPr>
        <p:spPr>
          <a:xfrm>
            <a:off x="6300191" y="4094672"/>
            <a:ext cx="360040" cy="216024"/>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20601115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anim calcmode="lin" valueType="num">
                                      <p:cBhvr>
                                        <p:cTn id="30" dur="500" fill="hold"/>
                                        <p:tgtEl>
                                          <p:spTgt spid="7"/>
                                        </p:tgtEl>
                                        <p:attrNameLst>
                                          <p:attrName>ppt_x</p:attrName>
                                        </p:attrNameLst>
                                      </p:cBhvr>
                                      <p:tavLst>
                                        <p:tav tm="0">
                                          <p:val>
                                            <p:strVal val="#ppt_x"/>
                                          </p:val>
                                        </p:tav>
                                        <p:tav tm="100000">
                                          <p:val>
                                            <p:strVal val="#ppt_x"/>
                                          </p:val>
                                        </p:tav>
                                      </p:tavLst>
                                    </p:anim>
                                    <p:anim calcmode="lin" valueType="num">
                                      <p:cBhvr>
                                        <p:cTn id="31" dur="5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anim calcmode="lin" valueType="num">
                                      <p:cBhvr>
                                        <p:cTn id="35" dur="500" fill="hold"/>
                                        <p:tgtEl>
                                          <p:spTgt spid="8"/>
                                        </p:tgtEl>
                                        <p:attrNameLst>
                                          <p:attrName>ppt_x</p:attrName>
                                        </p:attrNameLst>
                                      </p:cBhvr>
                                      <p:tavLst>
                                        <p:tav tm="0">
                                          <p:val>
                                            <p:strVal val="#ppt_x"/>
                                          </p:val>
                                        </p:tav>
                                        <p:tav tm="100000">
                                          <p:val>
                                            <p:strVal val="#ppt_x"/>
                                          </p:val>
                                        </p:tav>
                                      </p:tavLst>
                                    </p:anim>
                                    <p:anim calcmode="lin" valueType="num">
                                      <p:cBhvr>
                                        <p:cTn id="36"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anim calcmode="lin" valueType="num">
                                      <p:cBhvr>
                                        <p:cTn id="42" dur="500" fill="hold"/>
                                        <p:tgtEl>
                                          <p:spTgt spid="9"/>
                                        </p:tgtEl>
                                        <p:attrNameLst>
                                          <p:attrName>ppt_x</p:attrName>
                                        </p:attrNameLst>
                                      </p:cBhvr>
                                      <p:tavLst>
                                        <p:tav tm="0">
                                          <p:val>
                                            <p:strVal val="#ppt_x"/>
                                          </p:val>
                                        </p:tav>
                                        <p:tav tm="100000">
                                          <p:val>
                                            <p:strVal val="#ppt_x"/>
                                          </p:val>
                                        </p:tav>
                                      </p:tavLst>
                                    </p:anim>
                                    <p:anim calcmode="lin" valueType="num">
                                      <p:cBhvr>
                                        <p:cTn id="43" dur="500" fill="hold"/>
                                        <p:tgtEl>
                                          <p:spTgt spid="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anim calcmode="lin" valueType="num">
                                      <p:cBhvr>
                                        <p:cTn id="47" dur="500" fill="hold"/>
                                        <p:tgtEl>
                                          <p:spTgt spid="10"/>
                                        </p:tgtEl>
                                        <p:attrNameLst>
                                          <p:attrName>ppt_x</p:attrName>
                                        </p:attrNameLst>
                                      </p:cBhvr>
                                      <p:tavLst>
                                        <p:tav tm="0">
                                          <p:val>
                                            <p:strVal val="#ppt_x"/>
                                          </p:val>
                                        </p:tav>
                                        <p:tav tm="100000">
                                          <p:val>
                                            <p:strVal val="#ppt_x"/>
                                          </p:val>
                                        </p:tav>
                                      </p:tavLst>
                                    </p:anim>
                                    <p:anim calcmode="lin" valueType="num">
                                      <p:cBhvr>
                                        <p:cTn id="48"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anim calcmode="lin" valueType="num">
                                      <p:cBhvr>
                                        <p:cTn id="54" dur="500" fill="hold"/>
                                        <p:tgtEl>
                                          <p:spTgt spid="14"/>
                                        </p:tgtEl>
                                        <p:attrNameLst>
                                          <p:attrName>ppt_x</p:attrName>
                                        </p:attrNameLst>
                                      </p:cBhvr>
                                      <p:tavLst>
                                        <p:tav tm="0">
                                          <p:val>
                                            <p:strVal val="#ppt_x"/>
                                          </p:val>
                                        </p:tav>
                                        <p:tav tm="100000">
                                          <p:val>
                                            <p:strVal val="#ppt_x"/>
                                          </p:val>
                                        </p:tav>
                                      </p:tavLst>
                                    </p:anim>
                                    <p:anim calcmode="lin" valueType="num">
                                      <p:cBhvr>
                                        <p:cTn id="55" dur="500" fill="hold"/>
                                        <p:tgtEl>
                                          <p:spTgt spid="1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anim calcmode="lin" valueType="num">
                                      <p:cBhvr>
                                        <p:cTn id="59" dur="500" fill="hold"/>
                                        <p:tgtEl>
                                          <p:spTgt spid="15"/>
                                        </p:tgtEl>
                                        <p:attrNameLst>
                                          <p:attrName>ppt_x</p:attrName>
                                        </p:attrNameLst>
                                      </p:cBhvr>
                                      <p:tavLst>
                                        <p:tav tm="0">
                                          <p:val>
                                            <p:strVal val="#ppt_x"/>
                                          </p:val>
                                        </p:tav>
                                        <p:tav tm="100000">
                                          <p:val>
                                            <p:strVal val="#ppt_x"/>
                                          </p:val>
                                        </p:tav>
                                      </p:tavLst>
                                    </p:anim>
                                    <p:anim calcmode="lin" valueType="num">
                                      <p:cBhvr>
                                        <p:cTn id="60"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P spid="9" grpId="0"/>
      <p:bldP spid="10" grpId="0" animBg="1"/>
      <p:bldP spid="12" grpId="0"/>
      <p:bldP spid="13" grpId="0" animBg="1"/>
      <p:bldP spid="14" grpId="0"/>
      <p:bldP spid="1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450" t="30159" r="29721" b="23610"/>
          <a:stretch/>
        </p:blipFill>
        <p:spPr bwMode="auto">
          <a:xfrm>
            <a:off x="1175655" y="764704"/>
            <a:ext cx="7578455"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69944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126" y="1195075"/>
            <a:ext cx="6601747" cy="4467849"/>
          </a:xfrm>
          <a:prstGeom prst="rect">
            <a:avLst/>
          </a:prstGeom>
        </p:spPr>
      </p:pic>
    </p:spTree>
    <p:extLst>
      <p:ext uri="{BB962C8B-B14F-4D97-AF65-F5344CB8AC3E}">
        <p14:creationId xmlns:p14="http://schemas.microsoft.com/office/powerpoint/2010/main" val="16948804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600" y="1399891"/>
            <a:ext cx="6620799" cy="4058217"/>
          </a:xfrm>
          <a:prstGeom prst="rect">
            <a:avLst/>
          </a:prstGeom>
        </p:spPr>
      </p:pic>
    </p:spTree>
    <p:extLst>
      <p:ext uri="{BB962C8B-B14F-4D97-AF65-F5344CB8AC3E}">
        <p14:creationId xmlns:p14="http://schemas.microsoft.com/office/powerpoint/2010/main" val="5734404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6363" y="1409418"/>
            <a:ext cx="6611273" cy="4039164"/>
          </a:xfrm>
          <a:prstGeom prst="rect">
            <a:avLst/>
          </a:prstGeom>
        </p:spPr>
      </p:pic>
    </p:spTree>
    <p:extLst>
      <p:ext uri="{BB962C8B-B14F-4D97-AF65-F5344CB8AC3E}">
        <p14:creationId xmlns:p14="http://schemas.microsoft.com/office/powerpoint/2010/main" val="16126102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562" t="39683" r="28941" b="16959"/>
          <a:stretch/>
        </p:blipFill>
        <p:spPr bwMode="auto">
          <a:xfrm>
            <a:off x="323528" y="548680"/>
            <a:ext cx="8648706" cy="5080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5179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338" t="38889" r="28941" b="15675"/>
          <a:stretch/>
        </p:blipFill>
        <p:spPr bwMode="auto">
          <a:xfrm>
            <a:off x="611559" y="548680"/>
            <a:ext cx="8114581"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40021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338" t="24406" r="28872" b="30158"/>
          <a:stretch/>
        </p:blipFill>
        <p:spPr bwMode="auto">
          <a:xfrm>
            <a:off x="721683" y="836712"/>
            <a:ext cx="8128123"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79277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450" t="30952" r="28829" b="22620"/>
          <a:stretch/>
        </p:blipFill>
        <p:spPr bwMode="auto">
          <a:xfrm>
            <a:off x="611559" y="532205"/>
            <a:ext cx="8082613" cy="5057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052480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16632"/>
            <a:ext cx="8229600" cy="562074"/>
          </a:xfrm>
        </p:spPr>
        <p:txBody>
          <a:bodyPr/>
          <a:lstStyle/>
          <a:p>
            <a:r>
              <a:rPr lang="es-MX" sz="2800" dirty="0" smtClean="0">
                <a:solidFill>
                  <a:schemeClr val="bg2">
                    <a:lumMod val="50000"/>
                  </a:schemeClr>
                </a:solidFill>
                <a:latin typeface="+mn-lt"/>
              </a:rPr>
              <a:t>Eléctrico / Electrónico</a:t>
            </a:r>
            <a:endParaRPr lang="es-EC" sz="2800" dirty="0">
              <a:solidFill>
                <a:schemeClr val="bg2">
                  <a:lumMod val="50000"/>
                </a:schemeClr>
              </a:solidFill>
              <a:latin typeface="+mn-lt"/>
            </a:endParaRPr>
          </a:p>
        </p:txBody>
      </p:sp>
      <p:graphicFrame>
        <p:nvGraphicFramePr>
          <p:cNvPr id="5" name="3 Marcador de contenido"/>
          <p:cNvGraphicFramePr>
            <a:graphicFrameLocks noGrp="1"/>
          </p:cNvGraphicFramePr>
          <p:nvPr>
            <p:ph idx="1"/>
            <p:extLst>
              <p:ext uri="{D42A27DB-BD31-4B8C-83A1-F6EECF244321}">
                <p14:modId xmlns:p14="http://schemas.microsoft.com/office/powerpoint/2010/main" val="575517983"/>
              </p:ext>
            </p:extLst>
          </p:nvPr>
        </p:nvGraphicFramePr>
        <p:xfrm>
          <a:off x="467544" y="134076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611560" y="620688"/>
            <a:ext cx="6192688" cy="369332"/>
          </a:xfrm>
          <a:prstGeom prst="rect">
            <a:avLst/>
          </a:prstGeom>
          <a:noFill/>
        </p:spPr>
        <p:txBody>
          <a:bodyPr wrap="square" rtlCol="0">
            <a:spAutoFit/>
          </a:bodyPr>
          <a:lstStyle/>
          <a:p>
            <a:r>
              <a:rPr lang="es-CO" dirty="0" smtClean="0"/>
              <a:t>Selección de Sensores y actuadores:</a:t>
            </a:r>
            <a:endParaRPr lang="es-CO" dirty="0"/>
          </a:p>
        </p:txBody>
      </p:sp>
    </p:spTree>
    <p:extLst>
      <p:ext uri="{BB962C8B-B14F-4D97-AF65-F5344CB8AC3E}">
        <p14:creationId xmlns:p14="http://schemas.microsoft.com/office/powerpoint/2010/main" val="2278170596"/>
      </p:ext>
    </p:extLst>
  </p:cSld>
  <p:clrMapOvr>
    <a:masterClrMapping/>
  </p:clrMapOvr>
  <p:transition spd="slow">
    <p:randomBar dir="ver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952900352"/>
              </p:ext>
            </p:extLst>
          </p:nvPr>
        </p:nvGraphicFramePr>
        <p:xfrm>
          <a:off x="323528" y="1196752"/>
          <a:ext cx="8496944" cy="3682949"/>
        </p:xfrm>
        <a:graphic>
          <a:graphicData uri="http://schemas.openxmlformats.org/drawingml/2006/table">
            <a:tbl>
              <a:tblPr firstRow="1" firstCol="1" bandRow="1">
                <a:tableStyleId>{5940675A-B579-460E-94D1-54222C63F5DA}</a:tableStyleId>
              </a:tblPr>
              <a:tblGrid>
                <a:gridCol w="1584176"/>
                <a:gridCol w="1584176"/>
                <a:gridCol w="1584176"/>
                <a:gridCol w="1728192"/>
                <a:gridCol w="2016224"/>
              </a:tblGrid>
              <a:tr h="720080">
                <a:tc>
                  <a:txBody>
                    <a:bodyPr/>
                    <a:lstStyle/>
                    <a:p>
                      <a:pPr marL="450215" marR="11430" algn="l">
                        <a:lnSpc>
                          <a:spcPct val="150000"/>
                        </a:lnSpc>
                        <a:spcBef>
                          <a:spcPts val="5"/>
                        </a:spcBef>
                        <a:spcAft>
                          <a:spcPts val="475"/>
                        </a:spcAft>
                        <a:tabLst>
                          <a:tab pos="457200" algn="l"/>
                        </a:tabLst>
                      </a:pPr>
                      <a:r>
                        <a:rPr lang="de-DE" sz="1400" dirty="0">
                          <a:effectLst/>
                        </a:rPr>
                        <a:t>Variable</a:t>
                      </a:r>
                      <a:endParaRPr lang="es-CO" sz="1400" dirty="0">
                        <a:effectLst/>
                        <a:latin typeface="Times New Roman"/>
                        <a:ea typeface="Calibri"/>
                        <a:cs typeface="Arial"/>
                      </a:endParaRPr>
                    </a:p>
                  </a:txBody>
                  <a:tcPr marL="49195" marR="49195" marT="0" marB="0"/>
                </a:tc>
                <a:tc>
                  <a:txBody>
                    <a:bodyPr/>
                    <a:lstStyle/>
                    <a:p>
                      <a:pPr marL="450215" marR="11430" algn="l">
                        <a:lnSpc>
                          <a:spcPct val="150000"/>
                        </a:lnSpc>
                        <a:spcBef>
                          <a:spcPts val="5"/>
                        </a:spcBef>
                        <a:spcAft>
                          <a:spcPts val="475"/>
                        </a:spcAft>
                        <a:tabLst>
                          <a:tab pos="457200" algn="l"/>
                        </a:tabLst>
                      </a:pPr>
                      <a:r>
                        <a:rPr lang="de-DE" sz="1400" dirty="0">
                          <a:effectLst/>
                        </a:rPr>
                        <a:t>Rango de entrada</a:t>
                      </a:r>
                      <a:endParaRPr lang="es-CO" sz="1400" dirty="0">
                        <a:effectLst/>
                        <a:latin typeface="Times New Roman"/>
                        <a:ea typeface="Calibri"/>
                        <a:cs typeface="Arial"/>
                      </a:endParaRPr>
                    </a:p>
                  </a:txBody>
                  <a:tcPr marL="49195" marR="49195" marT="0" marB="0"/>
                </a:tc>
                <a:tc>
                  <a:txBody>
                    <a:bodyPr/>
                    <a:lstStyle/>
                    <a:p>
                      <a:pPr marL="450215" marR="11430" algn="l">
                        <a:lnSpc>
                          <a:spcPct val="150000"/>
                        </a:lnSpc>
                        <a:spcBef>
                          <a:spcPts val="5"/>
                        </a:spcBef>
                        <a:spcAft>
                          <a:spcPts val="475"/>
                        </a:spcAft>
                        <a:tabLst>
                          <a:tab pos="457200" algn="l"/>
                        </a:tabLst>
                      </a:pPr>
                      <a:r>
                        <a:rPr lang="de-DE" sz="1400">
                          <a:effectLst/>
                        </a:rPr>
                        <a:t>Rango de salida</a:t>
                      </a:r>
                      <a:endParaRPr lang="es-CO" sz="1400">
                        <a:effectLst/>
                        <a:latin typeface="Times New Roman"/>
                        <a:ea typeface="Calibri"/>
                        <a:cs typeface="Arial"/>
                      </a:endParaRPr>
                    </a:p>
                  </a:txBody>
                  <a:tcPr marL="49195" marR="49195" marT="0" marB="0"/>
                </a:tc>
                <a:tc>
                  <a:txBody>
                    <a:bodyPr/>
                    <a:lstStyle/>
                    <a:p>
                      <a:pPr marL="450215" marR="11430" algn="l">
                        <a:lnSpc>
                          <a:spcPct val="150000"/>
                        </a:lnSpc>
                        <a:spcBef>
                          <a:spcPts val="5"/>
                        </a:spcBef>
                        <a:spcAft>
                          <a:spcPts val="475"/>
                        </a:spcAft>
                        <a:tabLst>
                          <a:tab pos="457200" algn="l"/>
                        </a:tabLst>
                      </a:pPr>
                      <a:r>
                        <a:rPr lang="de-DE" sz="1400">
                          <a:effectLst/>
                        </a:rPr>
                        <a:t>Modelo</a:t>
                      </a:r>
                      <a:endParaRPr lang="es-CO" sz="1400">
                        <a:effectLst/>
                        <a:latin typeface="Times New Roman"/>
                        <a:ea typeface="Calibri"/>
                        <a:cs typeface="Arial"/>
                      </a:endParaRPr>
                    </a:p>
                  </a:txBody>
                  <a:tcPr marL="49195" marR="49195" marT="0" marB="0"/>
                </a:tc>
                <a:tc>
                  <a:txBody>
                    <a:bodyPr/>
                    <a:lstStyle/>
                    <a:p>
                      <a:pPr marL="450215" marR="11430" algn="l">
                        <a:lnSpc>
                          <a:spcPct val="150000"/>
                        </a:lnSpc>
                        <a:spcBef>
                          <a:spcPts val="5"/>
                        </a:spcBef>
                        <a:spcAft>
                          <a:spcPts val="475"/>
                        </a:spcAft>
                        <a:tabLst>
                          <a:tab pos="457200" algn="l"/>
                        </a:tabLst>
                      </a:pPr>
                      <a:r>
                        <a:rPr lang="de-DE" sz="1400">
                          <a:effectLst/>
                        </a:rPr>
                        <a:t>Principio de funcionamiento</a:t>
                      </a:r>
                      <a:endParaRPr lang="es-CO" sz="1400">
                        <a:effectLst/>
                        <a:latin typeface="Times New Roman"/>
                        <a:ea typeface="Calibri"/>
                        <a:cs typeface="Arial"/>
                      </a:endParaRPr>
                    </a:p>
                  </a:txBody>
                  <a:tcPr marL="49195" marR="49195" marT="0" marB="0"/>
                </a:tc>
              </a:tr>
              <a:tr h="787124">
                <a:tc>
                  <a:txBody>
                    <a:bodyPr/>
                    <a:lstStyle/>
                    <a:p>
                      <a:pPr marL="450215" marR="11430" algn="l">
                        <a:lnSpc>
                          <a:spcPct val="150000"/>
                        </a:lnSpc>
                        <a:spcBef>
                          <a:spcPts val="5"/>
                        </a:spcBef>
                        <a:spcAft>
                          <a:spcPts val="475"/>
                        </a:spcAft>
                        <a:tabLst>
                          <a:tab pos="457200" algn="l"/>
                        </a:tabLst>
                      </a:pPr>
                      <a:r>
                        <a:rPr lang="de-DE" sz="1400" dirty="0">
                          <a:effectLst/>
                        </a:rPr>
                        <a:t>Temperatura</a:t>
                      </a:r>
                      <a:endParaRPr lang="es-CO" sz="1400" dirty="0">
                        <a:effectLst/>
                        <a:latin typeface="Times New Roman"/>
                        <a:ea typeface="Calibri"/>
                        <a:cs typeface="Arial"/>
                      </a:endParaRPr>
                    </a:p>
                  </a:txBody>
                  <a:tcPr marL="49195" marR="49195" marT="0" marB="0"/>
                </a:tc>
                <a:tc>
                  <a:txBody>
                    <a:bodyPr/>
                    <a:lstStyle/>
                    <a:p>
                      <a:pPr marL="450215" marR="11430" algn="l">
                        <a:lnSpc>
                          <a:spcPct val="150000"/>
                        </a:lnSpc>
                        <a:spcBef>
                          <a:spcPts val="5"/>
                        </a:spcBef>
                        <a:spcAft>
                          <a:spcPts val="475"/>
                        </a:spcAft>
                        <a:tabLst>
                          <a:tab pos="457200" algn="l"/>
                        </a:tabLst>
                      </a:pPr>
                      <a:r>
                        <a:rPr lang="de-DE" sz="1400">
                          <a:effectLst/>
                        </a:rPr>
                        <a:t>-190-840 °C</a:t>
                      </a:r>
                      <a:endParaRPr lang="es-CO" sz="1400">
                        <a:effectLst/>
                        <a:latin typeface="Times New Roman"/>
                        <a:ea typeface="Calibri"/>
                        <a:cs typeface="Arial"/>
                      </a:endParaRPr>
                    </a:p>
                  </a:txBody>
                  <a:tcPr marL="49195" marR="49195" marT="0" marB="0"/>
                </a:tc>
                <a:tc>
                  <a:txBody>
                    <a:bodyPr/>
                    <a:lstStyle/>
                    <a:p>
                      <a:pPr marL="450215" marR="11430" algn="l">
                        <a:lnSpc>
                          <a:spcPct val="150000"/>
                        </a:lnSpc>
                        <a:spcBef>
                          <a:spcPts val="5"/>
                        </a:spcBef>
                        <a:spcAft>
                          <a:spcPts val="475"/>
                        </a:spcAft>
                        <a:tabLst>
                          <a:tab pos="457200" algn="l"/>
                        </a:tabLst>
                      </a:pPr>
                      <a:r>
                        <a:rPr lang="de-DE" sz="1400">
                          <a:effectLst/>
                        </a:rPr>
                        <a:t>22.78-390 Ω</a:t>
                      </a:r>
                      <a:endParaRPr lang="es-CO" sz="1400">
                        <a:effectLst/>
                        <a:latin typeface="Times New Roman"/>
                        <a:ea typeface="Calibri"/>
                        <a:cs typeface="Arial"/>
                      </a:endParaRPr>
                    </a:p>
                  </a:txBody>
                  <a:tcPr marL="49195" marR="49195" marT="0" marB="0"/>
                </a:tc>
                <a:tc>
                  <a:txBody>
                    <a:bodyPr/>
                    <a:lstStyle/>
                    <a:p>
                      <a:pPr marL="450215" marR="11430" algn="l">
                        <a:lnSpc>
                          <a:spcPct val="150000"/>
                        </a:lnSpc>
                        <a:spcBef>
                          <a:spcPts val="5"/>
                        </a:spcBef>
                        <a:spcAft>
                          <a:spcPts val="475"/>
                        </a:spcAft>
                        <a:tabLst>
                          <a:tab pos="457200" algn="l"/>
                        </a:tabLst>
                      </a:pPr>
                      <a:r>
                        <a:rPr lang="de-DE" sz="1400">
                          <a:effectLst/>
                        </a:rPr>
                        <a:t>Pt100</a:t>
                      </a:r>
                      <a:endParaRPr lang="es-CO" sz="1400">
                        <a:effectLst/>
                        <a:latin typeface="Times New Roman"/>
                        <a:ea typeface="Calibri"/>
                        <a:cs typeface="Arial"/>
                      </a:endParaRPr>
                    </a:p>
                  </a:txBody>
                  <a:tcPr marL="49195" marR="49195" marT="0" marB="0"/>
                </a:tc>
                <a:tc>
                  <a:txBody>
                    <a:bodyPr/>
                    <a:lstStyle/>
                    <a:p>
                      <a:pPr marL="450215" marR="11430" algn="l">
                        <a:lnSpc>
                          <a:spcPct val="150000"/>
                        </a:lnSpc>
                        <a:spcBef>
                          <a:spcPts val="5"/>
                        </a:spcBef>
                        <a:spcAft>
                          <a:spcPts val="475"/>
                        </a:spcAft>
                        <a:tabLst>
                          <a:tab pos="457200" algn="l"/>
                        </a:tabLst>
                      </a:pPr>
                      <a:r>
                        <a:rPr lang="de-DE" sz="1400">
                          <a:effectLst/>
                        </a:rPr>
                        <a:t>RTD (Dispositivo Termo Resistivo)</a:t>
                      </a:r>
                      <a:endParaRPr lang="es-CO" sz="1400">
                        <a:effectLst/>
                        <a:latin typeface="Times New Roman"/>
                        <a:ea typeface="Calibri"/>
                        <a:cs typeface="Arial"/>
                      </a:endParaRPr>
                    </a:p>
                  </a:txBody>
                  <a:tcPr marL="49195" marR="49195" marT="0" marB="0"/>
                </a:tc>
              </a:tr>
              <a:tr h="787124">
                <a:tc>
                  <a:txBody>
                    <a:bodyPr/>
                    <a:lstStyle/>
                    <a:p>
                      <a:pPr marL="450215" marR="11430" algn="l">
                        <a:lnSpc>
                          <a:spcPct val="150000"/>
                        </a:lnSpc>
                        <a:spcBef>
                          <a:spcPts val="5"/>
                        </a:spcBef>
                        <a:spcAft>
                          <a:spcPts val="475"/>
                        </a:spcAft>
                        <a:tabLst>
                          <a:tab pos="457200" algn="l"/>
                        </a:tabLst>
                      </a:pPr>
                      <a:r>
                        <a:rPr lang="de-DE" sz="1400">
                          <a:effectLst/>
                        </a:rPr>
                        <a:t>Caudal</a:t>
                      </a:r>
                      <a:endParaRPr lang="es-CO" sz="1400">
                        <a:effectLst/>
                        <a:latin typeface="Times New Roman"/>
                        <a:ea typeface="Calibri"/>
                        <a:cs typeface="Arial"/>
                      </a:endParaRPr>
                    </a:p>
                  </a:txBody>
                  <a:tcPr marL="49195" marR="49195" marT="0" marB="0"/>
                </a:tc>
                <a:tc>
                  <a:txBody>
                    <a:bodyPr/>
                    <a:lstStyle/>
                    <a:p>
                      <a:pPr marL="450215" marR="11430" algn="l">
                        <a:lnSpc>
                          <a:spcPct val="150000"/>
                        </a:lnSpc>
                        <a:spcBef>
                          <a:spcPts val="5"/>
                        </a:spcBef>
                        <a:spcAft>
                          <a:spcPts val="475"/>
                        </a:spcAft>
                        <a:tabLst>
                          <a:tab pos="457200" algn="l"/>
                        </a:tabLst>
                      </a:pPr>
                      <a:r>
                        <a:rPr lang="de-DE" sz="1400">
                          <a:effectLst/>
                        </a:rPr>
                        <a:t>0.4-4 GPM</a:t>
                      </a:r>
                      <a:endParaRPr lang="es-CO" sz="1400">
                        <a:effectLst/>
                        <a:latin typeface="Times New Roman"/>
                        <a:ea typeface="Calibri"/>
                        <a:cs typeface="Arial"/>
                      </a:endParaRPr>
                    </a:p>
                  </a:txBody>
                  <a:tcPr marL="49195" marR="49195" marT="0" marB="0"/>
                </a:tc>
                <a:tc>
                  <a:txBody>
                    <a:bodyPr/>
                    <a:lstStyle/>
                    <a:p>
                      <a:pPr marL="450215" marR="11430" algn="l">
                        <a:lnSpc>
                          <a:spcPct val="150000"/>
                        </a:lnSpc>
                        <a:spcBef>
                          <a:spcPts val="5"/>
                        </a:spcBef>
                        <a:spcAft>
                          <a:spcPts val="475"/>
                        </a:spcAft>
                        <a:tabLst>
                          <a:tab pos="457200" algn="l"/>
                        </a:tabLst>
                      </a:pPr>
                      <a:r>
                        <a:rPr lang="de-DE" sz="1400">
                          <a:effectLst/>
                        </a:rPr>
                        <a:t>28-340 Hz</a:t>
                      </a:r>
                      <a:endParaRPr lang="es-CO" sz="1400">
                        <a:effectLst/>
                        <a:latin typeface="Times New Roman"/>
                        <a:ea typeface="Calibri"/>
                        <a:cs typeface="Arial"/>
                      </a:endParaRPr>
                    </a:p>
                  </a:txBody>
                  <a:tcPr marL="49195" marR="49195" marT="0" marB="0"/>
                </a:tc>
                <a:tc>
                  <a:txBody>
                    <a:bodyPr/>
                    <a:lstStyle/>
                    <a:p>
                      <a:pPr marL="450215" marR="11430" algn="l">
                        <a:lnSpc>
                          <a:spcPct val="150000"/>
                        </a:lnSpc>
                        <a:spcBef>
                          <a:spcPts val="5"/>
                        </a:spcBef>
                        <a:spcAft>
                          <a:spcPts val="475"/>
                        </a:spcAft>
                        <a:tabLst>
                          <a:tab pos="457200" algn="l"/>
                        </a:tabLst>
                      </a:pPr>
                      <a:r>
                        <a:rPr lang="de-DE" sz="1400">
                          <a:effectLst/>
                        </a:rPr>
                        <a:t>FT-330</a:t>
                      </a:r>
                      <a:endParaRPr lang="es-CO" sz="1400">
                        <a:effectLst/>
                        <a:latin typeface="Times New Roman"/>
                        <a:ea typeface="Calibri"/>
                        <a:cs typeface="Arial"/>
                      </a:endParaRPr>
                    </a:p>
                  </a:txBody>
                  <a:tcPr marL="49195" marR="49195" marT="0" marB="0"/>
                </a:tc>
                <a:tc>
                  <a:txBody>
                    <a:bodyPr/>
                    <a:lstStyle/>
                    <a:p>
                      <a:pPr marL="450215" marR="11430" algn="l">
                        <a:lnSpc>
                          <a:spcPct val="150000"/>
                        </a:lnSpc>
                        <a:spcBef>
                          <a:spcPts val="5"/>
                        </a:spcBef>
                        <a:spcAft>
                          <a:spcPts val="475"/>
                        </a:spcAft>
                        <a:tabLst>
                          <a:tab pos="457200" algn="l"/>
                        </a:tabLst>
                      </a:pPr>
                      <a:r>
                        <a:rPr lang="de-DE" sz="1400">
                          <a:effectLst/>
                        </a:rPr>
                        <a:t>Sensor tipo turbina</a:t>
                      </a:r>
                      <a:endParaRPr lang="es-CO" sz="1400">
                        <a:effectLst/>
                        <a:latin typeface="Times New Roman"/>
                        <a:ea typeface="Calibri"/>
                        <a:cs typeface="Arial"/>
                      </a:endParaRPr>
                    </a:p>
                  </a:txBody>
                  <a:tcPr marL="49195" marR="49195" marT="0" marB="0"/>
                </a:tc>
              </a:tr>
              <a:tr h="682207">
                <a:tc>
                  <a:txBody>
                    <a:bodyPr/>
                    <a:lstStyle/>
                    <a:p>
                      <a:pPr marL="450215" marR="11430" algn="l">
                        <a:lnSpc>
                          <a:spcPct val="150000"/>
                        </a:lnSpc>
                        <a:spcBef>
                          <a:spcPts val="5"/>
                        </a:spcBef>
                        <a:spcAft>
                          <a:spcPts val="475"/>
                        </a:spcAft>
                        <a:tabLst>
                          <a:tab pos="457200" algn="l"/>
                        </a:tabLst>
                      </a:pPr>
                      <a:r>
                        <a:rPr lang="de-DE" sz="1400">
                          <a:effectLst/>
                        </a:rPr>
                        <a:t>Presión</a:t>
                      </a:r>
                      <a:endParaRPr lang="es-CO" sz="1400">
                        <a:effectLst/>
                        <a:latin typeface="Times New Roman"/>
                        <a:ea typeface="Calibri"/>
                        <a:cs typeface="Arial"/>
                      </a:endParaRPr>
                    </a:p>
                  </a:txBody>
                  <a:tcPr marL="49195" marR="49195" marT="0" marB="0"/>
                </a:tc>
                <a:tc>
                  <a:txBody>
                    <a:bodyPr/>
                    <a:lstStyle/>
                    <a:p>
                      <a:pPr marL="450215" marR="11430" algn="l">
                        <a:lnSpc>
                          <a:spcPct val="150000"/>
                        </a:lnSpc>
                        <a:spcBef>
                          <a:spcPts val="5"/>
                        </a:spcBef>
                        <a:spcAft>
                          <a:spcPts val="475"/>
                        </a:spcAft>
                        <a:tabLst>
                          <a:tab pos="457200" algn="l"/>
                        </a:tabLst>
                      </a:pPr>
                      <a:r>
                        <a:rPr lang="de-DE" sz="1400">
                          <a:effectLst/>
                        </a:rPr>
                        <a:t>0-4 bar</a:t>
                      </a:r>
                      <a:endParaRPr lang="es-CO" sz="1400">
                        <a:effectLst/>
                        <a:latin typeface="Times New Roman"/>
                        <a:ea typeface="Calibri"/>
                        <a:cs typeface="Arial"/>
                      </a:endParaRPr>
                    </a:p>
                  </a:txBody>
                  <a:tcPr marL="49195" marR="49195" marT="0" marB="0"/>
                </a:tc>
                <a:tc>
                  <a:txBody>
                    <a:bodyPr/>
                    <a:lstStyle/>
                    <a:p>
                      <a:pPr marL="450215" marR="11430" algn="l">
                        <a:lnSpc>
                          <a:spcPct val="150000"/>
                        </a:lnSpc>
                        <a:spcBef>
                          <a:spcPts val="5"/>
                        </a:spcBef>
                        <a:spcAft>
                          <a:spcPts val="475"/>
                        </a:spcAft>
                        <a:tabLst>
                          <a:tab pos="457200" algn="l"/>
                        </a:tabLst>
                      </a:pPr>
                      <a:r>
                        <a:rPr lang="de-DE" sz="1400">
                          <a:effectLst/>
                        </a:rPr>
                        <a:t>0,5-4,5 Vdc</a:t>
                      </a:r>
                      <a:endParaRPr lang="es-CO" sz="1400">
                        <a:effectLst/>
                        <a:latin typeface="Times New Roman"/>
                        <a:ea typeface="Calibri"/>
                        <a:cs typeface="Arial"/>
                      </a:endParaRPr>
                    </a:p>
                  </a:txBody>
                  <a:tcPr marL="49195" marR="49195" marT="0" marB="0"/>
                </a:tc>
                <a:tc>
                  <a:txBody>
                    <a:bodyPr/>
                    <a:lstStyle/>
                    <a:p>
                      <a:pPr marL="450215" marR="11430" algn="l">
                        <a:lnSpc>
                          <a:spcPct val="150000"/>
                        </a:lnSpc>
                        <a:spcBef>
                          <a:spcPts val="5"/>
                        </a:spcBef>
                        <a:spcAft>
                          <a:spcPts val="475"/>
                        </a:spcAft>
                        <a:tabLst>
                          <a:tab pos="457200" algn="l"/>
                        </a:tabLst>
                      </a:pPr>
                      <a:r>
                        <a:rPr lang="es-EC" sz="1400">
                          <a:effectLst/>
                        </a:rPr>
                        <a:t>PCA2-B4VG</a:t>
                      </a:r>
                      <a:endParaRPr lang="es-CO" sz="1400">
                        <a:effectLst/>
                        <a:latin typeface="Times New Roman"/>
                        <a:ea typeface="Calibri"/>
                        <a:cs typeface="Arial"/>
                      </a:endParaRPr>
                    </a:p>
                  </a:txBody>
                  <a:tcPr marL="49195" marR="49195" marT="0" marB="0"/>
                </a:tc>
                <a:tc>
                  <a:txBody>
                    <a:bodyPr/>
                    <a:lstStyle/>
                    <a:p>
                      <a:pPr marL="450215" marR="11430" algn="l">
                        <a:lnSpc>
                          <a:spcPct val="150000"/>
                        </a:lnSpc>
                        <a:spcBef>
                          <a:spcPts val="5"/>
                        </a:spcBef>
                        <a:spcAft>
                          <a:spcPts val="475"/>
                        </a:spcAft>
                        <a:tabLst>
                          <a:tab pos="457200" algn="l"/>
                        </a:tabLst>
                      </a:pPr>
                      <a:r>
                        <a:rPr lang="de-DE" sz="1400">
                          <a:effectLst/>
                        </a:rPr>
                        <a:t>Sensor tipo membrana</a:t>
                      </a:r>
                      <a:endParaRPr lang="es-CO" sz="1400">
                        <a:effectLst/>
                        <a:latin typeface="Times New Roman"/>
                        <a:ea typeface="Calibri"/>
                        <a:cs typeface="Arial"/>
                      </a:endParaRPr>
                    </a:p>
                  </a:txBody>
                  <a:tcPr marL="49195" marR="49195" marT="0" marB="0"/>
                </a:tc>
              </a:tr>
              <a:tr h="706414">
                <a:tc>
                  <a:txBody>
                    <a:bodyPr/>
                    <a:lstStyle/>
                    <a:p>
                      <a:pPr marL="450215" marR="11430" algn="l">
                        <a:lnSpc>
                          <a:spcPct val="150000"/>
                        </a:lnSpc>
                        <a:spcBef>
                          <a:spcPts val="5"/>
                        </a:spcBef>
                        <a:spcAft>
                          <a:spcPts val="475"/>
                        </a:spcAft>
                        <a:tabLst>
                          <a:tab pos="457200" algn="l"/>
                        </a:tabLst>
                      </a:pPr>
                      <a:r>
                        <a:rPr lang="de-DE" sz="1400">
                          <a:effectLst/>
                        </a:rPr>
                        <a:t>Nivel</a:t>
                      </a:r>
                      <a:endParaRPr lang="es-CO" sz="1400">
                        <a:effectLst/>
                        <a:latin typeface="Times New Roman"/>
                        <a:ea typeface="Calibri"/>
                        <a:cs typeface="Arial"/>
                      </a:endParaRPr>
                    </a:p>
                  </a:txBody>
                  <a:tcPr marL="49195" marR="49195" marT="0" marB="0"/>
                </a:tc>
                <a:tc>
                  <a:txBody>
                    <a:bodyPr/>
                    <a:lstStyle/>
                    <a:p>
                      <a:pPr marL="450215" marR="11430" algn="l">
                        <a:lnSpc>
                          <a:spcPct val="150000"/>
                        </a:lnSpc>
                        <a:spcBef>
                          <a:spcPts val="5"/>
                        </a:spcBef>
                        <a:spcAft>
                          <a:spcPts val="475"/>
                        </a:spcAft>
                        <a:tabLst>
                          <a:tab pos="457200" algn="l"/>
                        </a:tabLst>
                      </a:pPr>
                      <a:r>
                        <a:rPr lang="de-DE" sz="1400">
                          <a:effectLst/>
                        </a:rPr>
                        <a:t>0.02-4 m.</a:t>
                      </a:r>
                      <a:endParaRPr lang="es-CO" sz="1400">
                        <a:effectLst/>
                        <a:latin typeface="Times New Roman"/>
                        <a:ea typeface="Calibri"/>
                        <a:cs typeface="Arial"/>
                      </a:endParaRPr>
                    </a:p>
                  </a:txBody>
                  <a:tcPr marL="49195" marR="49195" marT="0" marB="0"/>
                </a:tc>
                <a:tc>
                  <a:txBody>
                    <a:bodyPr/>
                    <a:lstStyle/>
                    <a:p>
                      <a:pPr marL="450215" marR="11430" algn="l">
                        <a:lnSpc>
                          <a:spcPct val="150000"/>
                        </a:lnSpc>
                        <a:spcBef>
                          <a:spcPts val="5"/>
                        </a:spcBef>
                        <a:spcAft>
                          <a:spcPts val="475"/>
                        </a:spcAft>
                        <a:tabLst>
                          <a:tab pos="457200" algn="l"/>
                        </a:tabLst>
                      </a:pPr>
                      <a:r>
                        <a:rPr lang="de-DE" sz="1400" dirty="0">
                          <a:effectLst/>
                        </a:rPr>
                        <a:t>0-40KHz</a:t>
                      </a:r>
                      <a:endParaRPr lang="es-CO" sz="1400" dirty="0">
                        <a:effectLst/>
                        <a:latin typeface="Times New Roman"/>
                        <a:ea typeface="Calibri"/>
                        <a:cs typeface="Arial"/>
                      </a:endParaRPr>
                    </a:p>
                  </a:txBody>
                  <a:tcPr marL="49195" marR="49195" marT="0" marB="0"/>
                </a:tc>
                <a:tc>
                  <a:txBody>
                    <a:bodyPr/>
                    <a:lstStyle/>
                    <a:p>
                      <a:pPr marL="450215" marR="11430" algn="l">
                        <a:lnSpc>
                          <a:spcPct val="150000"/>
                        </a:lnSpc>
                        <a:spcBef>
                          <a:spcPts val="5"/>
                        </a:spcBef>
                        <a:spcAft>
                          <a:spcPts val="475"/>
                        </a:spcAft>
                        <a:tabLst>
                          <a:tab pos="457200" algn="l"/>
                        </a:tabLst>
                      </a:pPr>
                      <a:r>
                        <a:rPr lang="de-DE" sz="1400">
                          <a:effectLst/>
                        </a:rPr>
                        <a:t>HC-SR400</a:t>
                      </a:r>
                      <a:endParaRPr lang="es-CO" sz="1400">
                        <a:effectLst/>
                        <a:latin typeface="Times New Roman"/>
                        <a:ea typeface="Calibri"/>
                        <a:cs typeface="Arial"/>
                      </a:endParaRPr>
                    </a:p>
                  </a:txBody>
                  <a:tcPr marL="49195" marR="49195" marT="0" marB="0"/>
                </a:tc>
                <a:tc>
                  <a:txBody>
                    <a:bodyPr/>
                    <a:lstStyle/>
                    <a:p>
                      <a:pPr marL="450215" marR="11430" algn="l">
                        <a:lnSpc>
                          <a:spcPct val="150000"/>
                        </a:lnSpc>
                        <a:spcBef>
                          <a:spcPts val="5"/>
                        </a:spcBef>
                        <a:spcAft>
                          <a:spcPts val="475"/>
                        </a:spcAft>
                        <a:tabLst>
                          <a:tab pos="457200" algn="l"/>
                        </a:tabLst>
                      </a:pPr>
                      <a:r>
                        <a:rPr lang="de-DE" sz="1400" dirty="0">
                          <a:effectLst/>
                        </a:rPr>
                        <a:t>Sensor ultrasónico</a:t>
                      </a:r>
                      <a:endParaRPr lang="es-CO" sz="1400" dirty="0">
                        <a:effectLst/>
                        <a:latin typeface="Times New Roman"/>
                        <a:ea typeface="Calibri"/>
                        <a:cs typeface="Arial"/>
                      </a:endParaRPr>
                    </a:p>
                  </a:txBody>
                  <a:tcPr marL="49195" marR="49195" marT="0" marB="0"/>
                </a:tc>
              </a:tr>
            </a:tbl>
          </a:graphicData>
        </a:graphic>
      </p:graphicFrame>
      <p:sp>
        <p:nvSpPr>
          <p:cNvPr id="5" name="4 Rectángulo"/>
          <p:cNvSpPr/>
          <p:nvPr/>
        </p:nvSpPr>
        <p:spPr>
          <a:xfrm>
            <a:off x="323528" y="438780"/>
            <a:ext cx="8136904" cy="456535"/>
          </a:xfrm>
          <a:prstGeom prst="rect">
            <a:avLst/>
          </a:prstGeom>
        </p:spPr>
        <p:txBody>
          <a:bodyPr wrap="square">
            <a:spAutoFit/>
          </a:bodyPr>
          <a:lstStyle/>
          <a:p>
            <a:pPr>
              <a:lnSpc>
                <a:spcPct val="150000"/>
              </a:lnSpc>
            </a:pPr>
            <a:r>
              <a:rPr lang="es-EC" dirty="0" smtClean="0"/>
              <a:t>Resumen de los Sensores:</a:t>
            </a:r>
            <a:endParaRPr lang="es-CO" dirty="0"/>
          </a:p>
        </p:txBody>
      </p:sp>
    </p:spTree>
    <p:extLst>
      <p:ext uri="{BB962C8B-B14F-4D97-AF65-F5344CB8AC3E}">
        <p14:creationId xmlns:p14="http://schemas.microsoft.com/office/powerpoint/2010/main" val="3649595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16632"/>
            <a:ext cx="8229600" cy="562074"/>
          </a:xfrm>
        </p:spPr>
        <p:txBody>
          <a:bodyPr>
            <a:normAutofit fontScale="90000"/>
          </a:bodyPr>
          <a:lstStyle/>
          <a:p>
            <a:r>
              <a:rPr lang="es-MX" dirty="0" smtClean="0">
                <a:solidFill>
                  <a:schemeClr val="bg2">
                    <a:lumMod val="50000"/>
                  </a:schemeClr>
                </a:solidFill>
              </a:rPr>
              <a:t>Alternativas y soluciones</a:t>
            </a:r>
            <a:endParaRPr lang="es-EC" dirty="0">
              <a:solidFill>
                <a:schemeClr val="bg2">
                  <a:lumMod val="50000"/>
                </a:schemeClr>
              </a:solidFill>
            </a:endParaRPr>
          </a:p>
        </p:txBody>
      </p:sp>
      <p:sp>
        <p:nvSpPr>
          <p:cNvPr id="4" name="3 CuadroTexto"/>
          <p:cNvSpPr txBox="1"/>
          <p:nvPr/>
        </p:nvSpPr>
        <p:spPr>
          <a:xfrm>
            <a:off x="683568" y="1484784"/>
            <a:ext cx="7992888" cy="1200329"/>
          </a:xfrm>
          <a:prstGeom prst="rect">
            <a:avLst/>
          </a:prstGeom>
          <a:noFill/>
        </p:spPr>
        <p:txBody>
          <a:bodyPr wrap="square" rtlCol="0">
            <a:spAutoFit/>
          </a:bodyPr>
          <a:lstStyle/>
          <a:p>
            <a:pPr algn="just">
              <a:lnSpc>
                <a:spcPct val="150000"/>
              </a:lnSpc>
            </a:pPr>
            <a:r>
              <a:rPr lang="es-EC" dirty="0"/>
              <a:t>Para realizar el análisis de las posibles alternativas se divide el módulo completo en tres </a:t>
            </a:r>
            <a:r>
              <a:rPr lang="es-EC" dirty="0" smtClean="0"/>
              <a:t>sub-módulos: </a:t>
            </a:r>
            <a:r>
              <a:rPr lang="es-EC" dirty="0"/>
              <a:t>medición, procesamiento, y control.</a:t>
            </a:r>
            <a:endParaRPr lang="es-CO" dirty="0"/>
          </a:p>
          <a:p>
            <a:endParaRPr lang="es-CO" dirty="0"/>
          </a:p>
        </p:txBody>
      </p:sp>
      <p:pic>
        <p:nvPicPr>
          <p:cNvPr id="8" name="7 Imagen"/>
          <p:cNvPicPr/>
          <p:nvPr/>
        </p:nvPicPr>
        <p:blipFill rotWithShape="1">
          <a:blip r:embed="rId2"/>
          <a:srcRect l="4463" t="46791" r="27076" b="29402"/>
          <a:stretch/>
        </p:blipFill>
        <p:spPr bwMode="auto">
          <a:xfrm>
            <a:off x="1511660" y="3284984"/>
            <a:ext cx="6804756" cy="16178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138723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a:srcRect l="69456" t="40501" r="15358" b="36115"/>
          <a:stretch/>
        </p:blipFill>
        <p:spPr bwMode="auto">
          <a:xfrm>
            <a:off x="611561" y="2306193"/>
            <a:ext cx="8280919" cy="3643087"/>
          </a:xfrm>
          <a:prstGeom prst="rect">
            <a:avLst/>
          </a:prstGeom>
          <a:ln>
            <a:noFill/>
          </a:ln>
          <a:extLst>
            <a:ext uri="{53640926-AAD7-44D8-BBD7-CCE9431645EC}">
              <a14:shadowObscured xmlns:a14="http://schemas.microsoft.com/office/drawing/2010/main"/>
            </a:ext>
          </a:extLst>
        </p:spPr>
      </p:pic>
      <p:sp>
        <p:nvSpPr>
          <p:cNvPr id="5" name="4 CuadroTexto"/>
          <p:cNvSpPr txBox="1"/>
          <p:nvPr/>
        </p:nvSpPr>
        <p:spPr>
          <a:xfrm>
            <a:off x="3635896" y="116632"/>
            <a:ext cx="5328592" cy="400110"/>
          </a:xfrm>
          <a:prstGeom prst="rect">
            <a:avLst/>
          </a:prstGeom>
          <a:noFill/>
        </p:spPr>
        <p:txBody>
          <a:bodyPr wrap="square" rtlCol="0">
            <a:spAutoFit/>
          </a:bodyPr>
          <a:lstStyle/>
          <a:p>
            <a:pPr algn="r"/>
            <a:r>
              <a:rPr lang="es-CO" sz="2000" b="1" dirty="0" smtClean="0"/>
              <a:t>Sistema Eléctrico</a:t>
            </a:r>
            <a:endParaRPr lang="es-CO" b="1" dirty="0"/>
          </a:p>
        </p:txBody>
      </p:sp>
      <p:sp>
        <p:nvSpPr>
          <p:cNvPr id="6" name="5 Rectángulo"/>
          <p:cNvSpPr/>
          <p:nvPr/>
        </p:nvSpPr>
        <p:spPr>
          <a:xfrm>
            <a:off x="486138" y="764704"/>
            <a:ext cx="8461582" cy="1154675"/>
          </a:xfrm>
          <a:prstGeom prst="rect">
            <a:avLst/>
          </a:prstGeom>
        </p:spPr>
        <p:txBody>
          <a:bodyPr wrap="square">
            <a:spAutoFit/>
          </a:bodyPr>
          <a:lstStyle/>
          <a:p>
            <a:pPr algn="just">
              <a:lnSpc>
                <a:spcPct val="150000"/>
              </a:lnSpc>
            </a:pPr>
            <a:r>
              <a:rPr lang="de-DE" sz="1600" dirty="0"/>
              <a:t> </a:t>
            </a:r>
            <a:r>
              <a:rPr lang="es-EC" sz="1600" dirty="0"/>
              <a:t>Sin lugar a dudas, un equipo automatizado precisa del uso de un sistema eléctrico/electrónico, en donde el trabajo manual es reducido u omitido ofreciendo una producción más eficiente y disminución de riesgos al operador.</a:t>
            </a:r>
            <a:endParaRPr lang="es-CO" sz="1600" dirty="0"/>
          </a:p>
        </p:txBody>
      </p:sp>
    </p:spTree>
    <p:extLst>
      <p:ext uri="{BB962C8B-B14F-4D97-AF65-F5344CB8AC3E}">
        <p14:creationId xmlns:p14="http://schemas.microsoft.com/office/powerpoint/2010/main" val="282182411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1124744"/>
            <a:ext cx="8712968" cy="3785652"/>
          </a:xfrm>
          <a:prstGeom prst="rect">
            <a:avLst/>
          </a:prstGeom>
        </p:spPr>
        <p:txBody>
          <a:bodyPr wrap="square">
            <a:spAutoFit/>
          </a:bodyPr>
          <a:lstStyle/>
          <a:p>
            <a:pPr lvl="0" algn="just">
              <a:lnSpc>
                <a:spcPct val="150000"/>
              </a:lnSpc>
            </a:pPr>
            <a:r>
              <a:rPr lang="es-EC" sz="1600" dirty="0" smtClean="0"/>
              <a:t>Posee </a:t>
            </a:r>
            <a:r>
              <a:rPr lang="es-EC" sz="1600" dirty="0"/>
              <a:t>elementos del sistema eléctrico/electrónico tales como sensores y actuadores. Como se debe realizar la interfaz entre la planta y </a:t>
            </a:r>
            <a:r>
              <a:rPr lang="es-EC" sz="1600" dirty="0" smtClean="0"/>
              <a:t>controlador.</a:t>
            </a:r>
          </a:p>
          <a:p>
            <a:pPr lvl="0" algn="just">
              <a:lnSpc>
                <a:spcPct val="150000"/>
              </a:lnSpc>
            </a:pPr>
            <a:r>
              <a:rPr lang="es-EC" sz="1600" dirty="0" smtClean="0"/>
              <a:t>	El </a:t>
            </a:r>
            <a:r>
              <a:rPr lang="es-EC" sz="1600" dirty="0"/>
              <a:t>sensor de nivel mide el nivel del tanque principal.</a:t>
            </a:r>
            <a:endParaRPr lang="es-CO" sz="1600" dirty="0"/>
          </a:p>
          <a:p>
            <a:pPr algn="just">
              <a:lnSpc>
                <a:spcPct val="150000"/>
              </a:lnSpc>
            </a:pPr>
            <a:r>
              <a:rPr lang="es-EC" sz="1600" dirty="0"/>
              <a:t>     </a:t>
            </a:r>
            <a:r>
              <a:rPr lang="es-EC" sz="1600" dirty="0" smtClean="0"/>
              <a:t>	El </a:t>
            </a:r>
            <a:r>
              <a:rPr lang="es-EC" sz="1600" dirty="0"/>
              <a:t>sensor de presión mide la presión que se tiene en la tubería entre el tanque de </a:t>
            </a:r>
            <a:r>
              <a:rPr lang="es-EC" sz="1600" dirty="0" smtClean="0"/>
              <a:t>	almacenamiento </a:t>
            </a:r>
            <a:r>
              <a:rPr lang="es-EC" sz="1600" dirty="0"/>
              <a:t>y el tanque principal.</a:t>
            </a:r>
            <a:endParaRPr lang="es-CO" sz="1600" dirty="0"/>
          </a:p>
          <a:p>
            <a:pPr algn="just">
              <a:lnSpc>
                <a:spcPct val="150000"/>
              </a:lnSpc>
            </a:pPr>
            <a:r>
              <a:rPr lang="es-EC" sz="1600" dirty="0"/>
              <a:t>     </a:t>
            </a:r>
            <a:r>
              <a:rPr lang="es-EC" sz="1600" dirty="0" smtClean="0"/>
              <a:t>	El </a:t>
            </a:r>
            <a:r>
              <a:rPr lang="es-EC" sz="1600" dirty="0"/>
              <a:t>sensor de caudal mide el caudal de entrada de agua al tanque principal.</a:t>
            </a:r>
            <a:endParaRPr lang="es-CO" sz="1600" dirty="0"/>
          </a:p>
          <a:p>
            <a:pPr algn="just">
              <a:lnSpc>
                <a:spcPct val="150000"/>
              </a:lnSpc>
            </a:pPr>
            <a:r>
              <a:rPr lang="es-EC" sz="1600" dirty="0"/>
              <a:t>     </a:t>
            </a:r>
            <a:r>
              <a:rPr lang="es-EC" sz="1600" dirty="0" smtClean="0"/>
              <a:t>	El </a:t>
            </a:r>
            <a:r>
              <a:rPr lang="es-EC" sz="1600" dirty="0"/>
              <a:t>sensor de temperatura mide la temperatura que se tiene en el tanque secundario.</a:t>
            </a:r>
            <a:endParaRPr lang="es-CO" sz="1600" dirty="0"/>
          </a:p>
          <a:p>
            <a:pPr lvl="1" algn="just">
              <a:lnSpc>
                <a:spcPct val="150000"/>
              </a:lnSpc>
            </a:pPr>
            <a:r>
              <a:rPr lang="es-EC" sz="1600" dirty="0"/>
              <a:t>  	</a:t>
            </a:r>
            <a:r>
              <a:rPr lang="es-EC" sz="1600" dirty="0" smtClean="0"/>
              <a:t>Las </a:t>
            </a:r>
            <a:r>
              <a:rPr lang="es-EC" sz="1600" dirty="0"/>
              <a:t>electroválvulas controlan el flujo de líquido y a su vez se rigen por los </a:t>
            </a:r>
            <a:r>
              <a:rPr lang="es-EC" sz="1600" dirty="0" smtClean="0"/>
              <a:t>	parámetros de </a:t>
            </a:r>
            <a:r>
              <a:rPr lang="es-EC" sz="1600" dirty="0"/>
              <a:t>control.</a:t>
            </a:r>
            <a:endParaRPr lang="es-CO" sz="1600" dirty="0"/>
          </a:p>
          <a:p>
            <a:pPr algn="just">
              <a:lnSpc>
                <a:spcPct val="150000"/>
              </a:lnSpc>
            </a:pPr>
            <a:r>
              <a:rPr lang="es-EC" sz="1600" dirty="0"/>
              <a:t>     </a:t>
            </a:r>
            <a:r>
              <a:rPr lang="es-EC" sz="1600" dirty="0" smtClean="0"/>
              <a:t>	La </a:t>
            </a:r>
            <a:r>
              <a:rPr lang="es-EC" sz="1600" dirty="0"/>
              <a:t>bomba hace variación de su </a:t>
            </a:r>
            <a:r>
              <a:rPr lang="es-EC" sz="1600" dirty="0" smtClean="0"/>
              <a:t>frecuencia dependiendo del control previo.</a:t>
            </a:r>
            <a:endParaRPr lang="es-CO" sz="1600" dirty="0"/>
          </a:p>
        </p:txBody>
      </p:sp>
      <p:sp>
        <p:nvSpPr>
          <p:cNvPr id="6" name="5 CuadroTexto"/>
          <p:cNvSpPr txBox="1"/>
          <p:nvPr/>
        </p:nvSpPr>
        <p:spPr>
          <a:xfrm>
            <a:off x="2699792" y="211333"/>
            <a:ext cx="5976664" cy="400110"/>
          </a:xfrm>
          <a:prstGeom prst="rect">
            <a:avLst/>
          </a:prstGeom>
          <a:noFill/>
        </p:spPr>
        <p:txBody>
          <a:bodyPr wrap="square" rtlCol="0">
            <a:spAutoFit/>
          </a:bodyPr>
          <a:lstStyle/>
          <a:p>
            <a:pPr algn="r"/>
            <a:r>
              <a:rPr lang="es-CO" sz="2000" b="1" dirty="0" smtClean="0"/>
              <a:t>Módulo de control</a:t>
            </a:r>
            <a:endParaRPr lang="es-CO" b="1" dirty="0"/>
          </a:p>
        </p:txBody>
      </p:sp>
    </p:spTree>
    <p:extLst>
      <p:ext uri="{BB962C8B-B14F-4D97-AF65-F5344CB8AC3E}">
        <p14:creationId xmlns:p14="http://schemas.microsoft.com/office/powerpoint/2010/main" val="31396320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55576" y="1124744"/>
            <a:ext cx="7920880" cy="1446550"/>
          </a:xfrm>
          <a:prstGeom prst="rect">
            <a:avLst/>
          </a:prstGeom>
        </p:spPr>
        <p:txBody>
          <a:bodyPr wrap="square">
            <a:spAutoFit/>
          </a:bodyPr>
          <a:lstStyle/>
          <a:p>
            <a:pPr algn="just">
              <a:lnSpc>
                <a:spcPct val="150000"/>
              </a:lnSpc>
            </a:pPr>
            <a:r>
              <a:rPr lang="es-EC" sz="1600" dirty="0"/>
              <a:t>Circuitos Electrónicos permiten acoplar voltajes o corrientes, dependiendo de los requerimientos del proceso. Estos circuitos son necesarios debido a la dualidad del control del equipo y de los diferentes componentes electrónicos. </a:t>
            </a:r>
            <a:endParaRPr lang="es-CO" sz="1600" dirty="0"/>
          </a:p>
          <a:p>
            <a:pPr algn="just"/>
            <a:r>
              <a:rPr lang="es-EC" sz="1600" dirty="0" smtClean="0"/>
              <a:t>      </a:t>
            </a:r>
            <a:endParaRPr lang="es-CO" sz="1600" dirty="0"/>
          </a:p>
        </p:txBody>
      </p:sp>
      <p:sp>
        <p:nvSpPr>
          <p:cNvPr id="6" name="5 CuadroTexto"/>
          <p:cNvSpPr txBox="1"/>
          <p:nvPr/>
        </p:nvSpPr>
        <p:spPr>
          <a:xfrm>
            <a:off x="2699792" y="211333"/>
            <a:ext cx="5976664" cy="400110"/>
          </a:xfrm>
          <a:prstGeom prst="rect">
            <a:avLst/>
          </a:prstGeom>
          <a:noFill/>
        </p:spPr>
        <p:txBody>
          <a:bodyPr wrap="square" rtlCol="0">
            <a:spAutoFit/>
          </a:bodyPr>
          <a:lstStyle/>
          <a:p>
            <a:pPr algn="r"/>
            <a:r>
              <a:rPr lang="es-CO" sz="2000" b="1" dirty="0" smtClean="0"/>
              <a:t>Circuitos Electrónicos</a:t>
            </a:r>
            <a:endParaRPr lang="es-CO" b="1" dirty="0"/>
          </a:p>
        </p:txBody>
      </p:sp>
      <p:pic>
        <p:nvPicPr>
          <p:cNvPr id="5" name="4 Imagen" descr="C:\Users\Carolina\AppData\Local\Temp\Rar$DRa0.995\niq.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2143" y="3068960"/>
            <a:ext cx="4054313" cy="2063100"/>
          </a:xfrm>
          <a:prstGeom prst="rect">
            <a:avLst/>
          </a:prstGeom>
          <a:noFill/>
          <a:ln>
            <a:noFill/>
          </a:ln>
        </p:spPr>
      </p:pic>
      <p:pic>
        <p:nvPicPr>
          <p:cNvPr id="8" name="7 Imagen" descr="C:\Users\Carolina\AppData\Local\Temp\Rar$DRa0.891\pt100.png"/>
          <p:cNvPicPr/>
          <p:nvPr/>
        </p:nvPicPr>
        <p:blipFill>
          <a:blip r:embed="rId3">
            <a:extLst>
              <a:ext uri="{28A0092B-C50C-407E-A947-70E740481C1C}">
                <a14:useLocalDpi xmlns:a14="http://schemas.microsoft.com/office/drawing/2010/main" val="0"/>
              </a:ext>
            </a:extLst>
          </a:blip>
          <a:srcRect/>
          <a:stretch>
            <a:fillRect/>
          </a:stretch>
        </p:blipFill>
        <p:spPr bwMode="auto">
          <a:xfrm>
            <a:off x="755576" y="2571294"/>
            <a:ext cx="3418205" cy="3293110"/>
          </a:xfrm>
          <a:prstGeom prst="rect">
            <a:avLst/>
          </a:prstGeom>
          <a:noFill/>
          <a:ln>
            <a:noFill/>
          </a:ln>
        </p:spPr>
      </p:pic>
    </p:spTree>
    <p:extLst>
      <p:ext uri="{BB962C8B-B14F-4D97-AF65-F5344CB8AC3E}">
        <p14:creationId xmlns:p14="http://schemas.microsoft.com/office/powerpoint/2010/main" val="185321779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Carolina\AppData\Local\Temp\Rar$DRa0.860\bom.png"/>
          <p:cNvPicPr/>
          <p:nvPr/>
        </p:nvPicPr>
        <p:blipFill>
          <a:blip r:embed="rId2">
            <a:extLst>
              <a:ext uri="{28A0092B-C50C-407E-A947-70E740481C1C}">
                <a14:useLocalDpi xmlns:a14="http://schemas.microsoft.com/office/drawing/2010/main" val="0"/>
              </a:ext>
            </a:extLst>
          </a:blip>
          <a:srcRect/>
          <a:stretch>
            <a:fillRect/>
          </a:stretch>
        </p:blipFill>
        <p:spPr bwMode="auto">
          <a:xfrm>
            <a:off x="1007604" y="302320"/>
            <a:ext cx="6120680" cy="3427423"/>
          </a:xfrm>
          <a:prstGeom prst="rect">
            <a:avLst/>
          </a:prstGeom>
          <a:noFill/>
          <a:ln>
            <a:noFill/>
          </a:ln>
        </p:spPr>
      </p:pic>
      <p:pic>
        <p:nvPicPr>
          <p:cNvPr id="5" name="4 Imagen" descr="C:\Users\Carolina\AppData\Local\Temp\Rar$DRa0.446\rel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3933056"/>
            <a:ext cx="3456384" cy="1991995"/>
          </a:xfrm>
          <a:prstGeom prst="rect">
            <a:avLst/>
          </a:prstGeom>
          <a:noFill/>
          <a:ln>
            <a:noFill/>
          </a:ln>
        </p:spPr>
      </p:pic>
    </p:spTree>
    <p:extLst>
      <p:ext uri="{BB962C8B-B14F-4D97-AF65-F5344CB8AC3E}">
        <p14:creationId xmlns:p14="http://schemas.microsoft.com/office/powerpoint/2010/main" val="108719713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C:\Users\Carolina\AppData\Local\Temp\Rar$DRa0.749\ard.png"/>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7992888" cy="5256584"/>
          </a:xfrm>
          <a:prstGeom prst="rect">
            <a:avLst/>
          </a:prstGeom>
          <a:noFill/>
          <a:ln>
            <a:noFill/>
          </a:ln>
        </p:spPr>
      </p:pic>
    </p:spTree>
    <p:extLst>
      <p:ext uri="{BB962C8B-B14F-4D97-AF65-F5344CB8AC3E}">
        <p14:creationId xmlns:p14="http://schemas.microsoft.com/office/powerpoint/2010/main" val="217957475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34484729"/>
              </p:ext>
            </p:extLst>
          </p:nvPr>
        </p:nvGraphicFramePr>
        <p:xfrm>
          <a:off x="467544" y="908720"/>
          <a:ext cx="8352929" cy="4816016"/>
        </p:xfrm>
        <a:graphic>
          <a:graphicData uri="http://schemas.openxmlformats.org/drawingml/2006/table">
            <a:tbl>
              <a:tblPr firstRow="1" firstCol="1" bandRow="1">
                <a:tableStyleId>{5940675A-B579-460E-94D1-54222C63F5DA}</a:tableStyleId>
              </a:tblPr>
              <a:tblGrid>
                <a:gridCol w="2160240"/>
                <a:gridCol w="1458445"/>
                <a:gridCol w="1205851"/>
                <a:gridCol w="1656184"/>
                <a:gridCol w="1872209"/>
              </a:tblGrid>
              <a:tr h="595521">
                <a:tc>
                  <a:txBody>
                    <a:bodyPr/>
                    <a:lstStyle/>
                    <a:p>
                      <a:pPr marL="450215" marR="11430" algn="l">
                        <a:lnSpc>
                          <a:spcPct val="150000"/>
                        </a:lnSpc>
                        <a:spcBef>
                          <a:spcPts val="5"/>
                        </a:spcBef>
                        <a:spcAft>
                          <a:spcPts val="475"/>
                        </a:spcAft>
                        <a:tabLst>
                          <a:tab pos="457200" algn="l"/>
                        </a:tabLst>
                      </a:pPr>
                      <a:r>
                        <a:rPr lang="es-EC" sz="1400" dirty="0">
                          <a:effectLst/>
                        </a:rPr>
                        <a:t>SENSOR / ACTUADOR</a:t>
                      </a:r>
                      <a:endParaRPr lang="es-CO" sz="1400" dirty="0">
                        <a:effectLst/>
                        <a:latin typeface="Times New Roman"/>
                        <a:ea typeface="Calibri"/>
                        <a:cs typeface="Arial"/>
                      </a:endParaRPr>
                    </a:p>
                  </a:txBody>
                  <a:tcPr marL="29776" marR="29776" marT="0" marB="0" anchor="ctr"/>
                </a:tc>
                <a:tc>
                  <a:txBody>
                    <a:bodyPr/>
                    <a:lstStyle/>
                    <a:p>
                      <a:pPr marL="450215" marR="11430" algn="l">
                        <a:lnSpc>
                          <a:spcPct val="150000"/>
                        </a:lnSpc>
                        <a:spcBef>
                          <a:spcPts val="5"/>
                        </a:spcBef>
                        <a:spcAft>
                          <a:spcPts val="475"/>
                        </a:spcAft>
                        <a:tabLst>
                          <a:tab pos="457200" algn="l"/>
                        </a:tabLst>
                      </a:pPr>
                      <a:r>
                        <a:rPr lang="es-EC" sz="1400" dirty="0">
                          <a:effectLst/>
                        </a:rPr>
                        <a:t>NOMBRE</a:t>
                      </a:r>
                      <a:endParaRPr lang="es-CO" sz="1400" dirty="0">
                        <a:effectLst/>
                        <a:latin typeface="Times New Roman"/>
                        <a:ea typeface="Calibri"/>
                        <a:cs typeface="Arial"/>
                      </a:endParaRPr>
                    </a:p>
                  </a:txBody>
                  <a:tcPr marL="29776" marR="29776" marT="0" marB="0" anchor="ctr"/>
                </a:tc>
                <a:tc>
                  <a:txBody>
                    <a:bodyPr/>
                    <a:lstStyle/>
                    <a:p>
                      <a:pPr marL="450215" marR="11430" algn="l">
                        <a:lnSpc>
                          <a:spcPct val="150000"/>
                        </a:lnSpc>
                        <a:spcBef>
                          <a:spcPts val="5"/>
                        </a:spcBef>
                        <a:spcAft>
                          <a:spcPts val="475"/>
                        </a:spcAft>
                        <a:tabLst>
                          <a:tab pos="457200" algn="l"/>
                        </a:tabLst>
                      </a:pPr>
                      <a:r>
                        <a:rPr lang="es-EC" sz="1400">
                          <a:effectLst/>
                        </a:rPr>
                        <a:t>E/S</a:t>
                      </a:r>
                      <a:endParaRPr lang="es-CO" sz="1400">
                        <a:effectLst/>
                        <a:latin typeface="Times New Roman"/>
                        <a:ea typeface="Calibri"/>
                        <a:cs typeface="Arial"/>
                      </a:endParaRPr>
                    </a:p>
                  </a:txBody>
                  <a:tcPr marL="29776" marR="29776" marT="0" marB="0" anchor="ctr"/>
                </a:tc>
                <a:tc>
                  <a:txBody>
                    <a:bodyPr/>
                    <a:lstStyle/>
                    <a:p>
                      <a:pPr marL="450215" marR="11430" algn="l">
                        <a:lnSpc>
                          <a:spcPct val="150000"/>
                        </a:lnSpc>
                        <a:spcBef>
                          <a:spcPts val="5"/>
                        </a:spcBef>
                        <a:spcAft>
                          <a:spcPts val="475"/>
                        </a:spcAft>
                        <a:tabLst>
                          <a:tab pos="457200" algn="l"/>
                        </a:tabLst>
                      </a:pPr>
                      <a:r>
                        <a:rPr lang="es-EC" sz="1400">
                          <a:effectLst/>
                        </a:rPr>
                        <a:t>TIPO</a:t>
                      </a:r>
                      <a:endParaRPr lang="es-CO" sz="1400">
                        <a:effectLst/>
                        <a:latin typeface="Times New Roman"/>
                        <a:ea typeface="Calibri"/>
                        <a:cs typeface="Arial"/>
                      </a:endParaRPr>
                    </a:p>
                  </a:txBody>
                  <a:tcPr marL="29776" marR="29776" marT="0" marB="0" anchor="ctr"/>
                </a:tc>
                <a:tc>
                  <a:txBody>
                    <a:bodyPr/>
                    <a:lstStyle/>
                    <a:p>
                      <a:pPr marL="450215" marR="11430" algn="l">
                        <a:lnSpc>
                          <a:spcPct val="150000"/>
                        </a:lnSpc>
                        <a:spcBef>
                          <a:spcPts val="5"/>
                        </a:spcBef>
                        <a:spcAft>
                          <a:spcPts val="475"/>
                        </a:spcAft>
                        <a:tabLst>
                          <a:tab pos="457200" algn="l"/>
                        </a:tabLst>
                      </a:pPr>
                      <a:r>
                        <a:rPr lang="es-EC" sz="1400">
                          <a:effectLst/>
                        </a:rPr>
                        <a:t>ETIQUETA EN LA PLACA</a:t>
                      </a:r>
                      <a:endParaRPr lang="es-CO" sz="1400">
                        <a:effectLst/>
                        <a:latin typeface="Times New Roman"/>
                        <a:ea typeface="Calibri"/>
                        <a:cs typeface="Arial"/>
                      </a:endParaRPr>
                    </a:p>
                  </a:txBody>
                  <a:tcPr marL="29776" marR="29776" marT="0" marB="0" anchor="ctr"/>
                </a:tc>
              </a:tr>
              <a:tr h="238209">
                <a:tc rowSpan="2">
                  <a:txBody>
                    <a:bodyPr/>
                    <a:lstStyle/>
                    <a:p>
                      <a:pPr marL="450215" marR="11430" algn="l">
                        <a:lnSpc>
                          <a:spcPct val="150000"/>
                        </a:lnSpc>
                        <a:spcBef>
                          <a:spcPts val="5"/>
                        </a:spcBef>
                        <a:spcAft>
                          <a:spcPts val="475"/>
                        </a:spcAft>
                        <a:tabLst>
                          <a:tab pos="457200" algn="l"/>
                        </a:tabLst>
                      </a:pPr>
                      <a:r>
                        <a:rPr lang="es-EC" sz="1400">
                          <a:effectLst/>
                        </a:rPr>
                        <a:t>NIVEL</a:t>
                      </a:r>
                      <a:endParaRPr lang="es-CO" sz="1400">
                        <a:effectLst/>
                        <a:latin typeface="Times New Roman"/>
                        <a:ea typeface="Calibri"/>
                        <a:cs typeface="Arial"/>
                      </a:endParaRPr>
                    </a:p>
                  </a:txBody>
                  <a:tcPr marL="29776" marR="29776" marT="0" marB="0" anchor="ctr"/>
                </a:tc>
                <a:tc>
                  <a:txBody>
                    <a:bodyPr/>
                    <a:lstStyle/>
                    <a:p>
                      <a:pPr marL="450215" marR="11430" algn="l">
                        <a:lnSpc>
                          <a:spcPct val="150000"/>
                        </a:lnSpc>
                        <a:spcBef>
                          <a:spcPts val="5"/>
                        </a:spcBef>
                        <a:spcAft>
                          <a:spcPts val="475"/>
                        </a:spcAft>
                        <a:tabLst>
                          <a:tab pos="457200" algn="l"/>
                        </a:tabLst>
                      </a:pPr>
                      <a:r>
                        <a:rPr lang="es-EC" sz="1400" dirty="0">
                          <a:effectLst/>
                        </a:rPr>
                        <a:t>ECHO</a:t>
                      </a:r>
                      <a:endParaRPr lang="es-CO" sz="1400" dirty="0">
                        <a:effectLst/>
                        <a:latin typeface="Times New Roman"/>
                        <a:ea typeface="Calibri"/>
                        <a:cs typeface="Arial"/>
                      </a:endParaRPr>
                    </a:p>
                  </a:txBody>
                  <a:tcPr marL="29776" marR="29776" marT="0" marB="0" anchor="ctr"/>
                </a:tc>
                <a:tc>
                  <a:txBody>
                    <a:bodyPr/>
                    <a:lstStyle/>
                    <a:p>
                      <a:pPr marL="450215" marR="11430" algn="l">
                        <a:lnSpc>
                          <a:spcPct val="150000"/>
                        </a:lnSpc>
                        <a:spcBef>
                          <a:spcPts val="5"/>
                        </a:spcBef>
                        <a:spcAft>
                          <a:spcPts val="475"/>
                        </a:spcAft>
                        <a:tabLst>
                          <a:tab pos="457200" algn="l"/>
                        </a:tabLst>
                      </a:pPr>
                      <a:r>
                        <a:rPr lang="es-EC" sz="1400">
                          <a:effectLst/>
                        </a:rPr>
                        <a:t>E</a:t>
                      </a:r>
                      <a:endParaRPr lang="es-CO" sz="1400">
                        <a:effectLst/>
                        <a:latin typeface="Times New Roman"/>
                        <a:ea typeface="Calibri"/>
                        <a:cs typeface="Arial"/>
                      </a:endParaRPr>
                    </a:p>
                  </a:txBody>
                  <a:tcPr marL="29776" marR="29776" marT="0" marB="0" anchor="ctr"/>
                </a:tc>
                <a:tc>
                  <a:txBody>
                    <a:bodyPr/>
                    <a:lstStyle/>
                    <a:p>
                      <a:pPr marL="450215" marR="11430" algn="l">
                        <a:lnSpc>
                          <a:spcPct val="150000"/>
                        </a:lnSpc>
                        <a:spcBef>
                          <a:spcPts val="5"/>
                        </a:spcBef>
                        <a:spcAft>
                          <a:spcPts val="475"/>
                        </a:spcAft>
                        <a:tabLst>
                          <a:tab pos="457200" algn="l"/>
                        </a:tabLst>
                      </a:pPr>
                      <a:r>
                        <a:rPr lang="es-EC" sz="1400">
                          <a:effectLst/>
                        </a:rPr>
                        <a:t>PWM</a:t>
                      </a:r>
                      <a:endParaRPr lang="es-CO" sz="1400">
                        <a:effectLst/>
                        <a:latin typeface="Times New Roman"/>
                        <a:ea typeface="Calibri"/>
                        <a:cs typeface="Arial"/>
                      </a:endParaRPr>
                    </a:p>
                  </a:txBody>
                  <a:tcPr marL="29776" marR="29776" marT="0" marB="0" anchor="ctr"/>
                </a:tc>
                <a:tc>
                  <a:txBody>
                    <a:bodyPr/>
                    <a:lstStyle/>
                    <a:p>
                      <a:pPr marL="450215" marR="11430" algn="l">
                        <a:lnSpc>
                          <a:spcPct val="150000"/>
                        </a:lnSpc>
                        <a:spcBef>
                          <a:spcPts val="5"/>
                        </a:spcBef>
                        <a:spcAft>
                          <a:spcPts val="475"/>
                        </a:spcAft>
                        <a:tabLst>
                          <a:tab pos="457200" algn="l"/>
                        </a:tabLst>
                      </a:pPr>
                      <a:r>
                        <a:rPr lang="es-EC" sz="1400">
                          <a:effectLst/>
                        </a:rPr>
                        <a:t>8</a:t>
                      </a:r>
                      <a:endParaRPr lang="es-CO" sz="1400">
                        <a:effectLst/>
                        <a:latin typeface="Times New Roman"/>
                        <a:ea typeface="Calibri"/>
                        <a:cs typeface="Arial"/>
                      </a:endParaRPr>
                    </a:p>
                  </a:txBody>
                  <a:tcPr marL="29776" marR="29776" marT="0" marB="0" anchor="ctr"/>
                </a:tc>
              </a:tr>
              <a:tr h="476417">
                <a:tc vMerge="1">
                  <a:txBody>
                    <a:bodyPr/>
                    <a:lstStyle/>
                    <a:p>
                      <a:endParaRPr lang="es-CO"/>
                    </a:p>
                  </a:txBody>
                  <a:tcPr/>
                </a:tc>
                <a:tc>
                  <a:txBody>
                    <a:bodyPr/>
                    <a:lstStyle/>
                    <a:p>
                      <a:pPr marL="450215" marR="11430" algn="l">
                        <a:lnSpc>
                          <a:spcPct val="150000"/>
                        </a:lnSpc>
                        <a:spcBef>
                          <a:spcPts val="5"/>
                        </a:spcBef>
                        <a:spcAft>
                          <a:spcPts val="475"/>
                        </a:spcAft>
                        <a:tabLst>
                          <a:tab pos="457200" algn="l"/>
                        </a:tabLst>
                      </a:pPr>
                      <a:r>
                        <a:rPr lang="es-EC" sz="1400" dirty="0">
                          <a:effectLst/>
                        </a:rPr>
                        <a:t>TRIGGER</a:t>
                      </a:r>
                      <a:endParaRPr lang="es-CO" sz="1400" dirty="0">
                        <a:effectLst/>
                        <a:latin typeface="Times New Roman"/>
                        <a:ea typeface="Calibri"/>
                        <a:cs typeface="Arial"/>
                      </a:endParaRPr>
                    </a:p>
                  </a:txBody>
                  <a:tcPr marL="29776" marR="29776" marT="0" marB="0" anchor="ctr"/>
                </a:tc>
                <a:tc>
                  <a:txBody>
                    <a:bodyPr/>
                    <a:lstStyle/>
                    <a:p>
                      <a:pPr marL="450215" marR="11430" algn="l">
                        <a:lnSpc>
                          <a:spcPct val="150000"/>
                        </a:lnSpc>
                        <a:spcBef>
                          <a:spcPts val="5"/>
                        </a:spcBef>
                        <a:spcAft>
                          <a:spcPts val="475"/>
                        </a:spcAft>
                        <a:tabLst>
                          <a:tab pos="457200" algn="l"/>
                        </a:tabLst>
                      </a:pPr>
                      <a:r>
                        <a:rPr lang="es-EC" sz="1400">
                          <a:effectLst/>
                        </a:rPr>
                        <a:t>E</a:t>
                      </a:r>
                      <a:endParaRPr lang="es-CO" sz="1400">
                        <a:effectLst/>
                        <a:latin typeface="Times New Roman"/>
                        <a:ea typeface="Calibri"/>
                        <a:cs typeface="Arial"/>
                      </a:endParaRPr>
                    </a:p>
                  </a:txBody>
                  <a:tcPr marL="29776" marR="29776" marT="0" marB="0" anchor="ctr"/>
                </a:tc>
                <a:tc>
                  <a:txBody>
                    <a:bodyPr/>
                    <a:lstStyle/>
                    <a:p>
                      <a:pPr marL="450215" marR="11430" algn="l">
                        <a:lnSpc>
                          <a:spcPct val="150000"/>
                        </a:lnSpc>
                        <a:spcBef>
                          <a:spcPts val="5"/>
                        </a:spcBef>
                        <a:spcAft>
                          <a:spcPts val="475"/>
                        </a:spcAft>
                        <a:tabLst>
                          <a:tab pos="457200" algn="l"/>
                        </a:tabLst>
                      </a:pPr>
                      <a:r>
                        <a:rPr lang="es-EC" sz="1400">
                          <a:effectLst/>
                        </a:rPr>
                        <a:t>PWM</a:t>
                      </a:r>
                      <a:endParaRPr lang="es-CO" sz="1400">
                        <a:effectLst/>
                        <a:latin typeface="Times New Roman"/>
                        <a:ea typeface="Calibri"/>
                        <a:cs typeface="Arial"/>
                      </a:endParaRPr>
                    </a:p>
                  </a:txBody>
                  <a:tcPr marL="29776" marR="29776" marT="0" marB="0" anchor="ctr"/>
                </a:tc>
                <a:tc>
                  <a:txBody>
                    <a:bodyPr/>
                    <a:lstStyle/>
                    <a:p>
                      <a:pPr marL="450215" marR="11430" algn="l">
                        <a:lnSpc>
                          <a:spcPct val="150000"/>
                        </a:lnSpc>
                        <a:spcBef>
                          <a:spcPts val="5"/>
                        </a:spcBef>
                        <a:spcAft>
                          <a:spcPts val="475"/>
                        </a:spcAft>
                        <a:tabLst>
                          <a:tab pos="457200" algn="l"/>
                        </a:tabLst>
                      </a:pPr>
                      <a:r>
                        <a:rPr lang="es-EC" sz="1400">
                          <a:effectLst/>
                        </a:rPr>
                        <a:t>9</a:t>
                      </a:r>
                      <a:endParaRPr lang="es-CO" sz="1400">
                        <a:effectLst/>
                        <a:latin typeface="Times New Roman"/>
                        <a:ea typeface="Calibri"/>
                        <a:cs typeface="Arial"/>
                      </a:endParaRPr>
                    </a:p>
                  </a:txBody>
                  <a:tcPr marL="29776" marR="29776" marT="0" marB="0" anchor="ctr"/>
                </a:tc>
              </a:tr>
              <a:tr h="357313">
                <a:tc>
                  <a:txBody>
                    <a:bodyPr/>
                    <a:lstStyle/>
                    <a:p>
                      <a:pPr marL="450215" marR="11430" algn="l">
                        <a:lnSpc>
                          <a:spcPct val="150000"/>
                        </a:lnSpc>
                        <a:spcBef>
                          <a:spcPts val="5"/>
                        </a:spcBef>
                        <a:spcAft>
                          <a:spcPts val="475"/>
                        </a:spcAft>
                        <a:tabLst>
                          <a:tab pos="457200" algn="l"/>
                        </a:tabLst>
                      </a:pPr>
                      <a:r>
                        <a:rPr lang="es-EC" sz="1400">
                          <a:effectLst/>
                        </a:rPr>
                        <a:t>CAUDAL</a:t>
                      </a:r>
                      <a:endParaRPr lang="es-CO" sz="1400">
                        <a:effectLst/>
                        <a:latin typeface="Times New Roman"/>
                        <a:ea typeface="Calibri"/>
                        <a:cs typeface="Arial"/>
                      </a:endParaRPr>
                    </a:p>
                  </a:txBody>
                  <a:tcPr marL="29776" marR="29776" marT="0" marB="0" anchor="ctr"/>
                </a:tc>
                <a:tc>
                  <a:txBody>
                    <a:bodyPr/>
                    <a:lstStyle/>
                    <a:p>
                      <a:pPr marL="450215" marR="11430" algn="l">
                        <a:lnSpc>
                          <a:spcPct val="150000"/>
                        </a:lnSpc>
                        <a:spcBef>
                          <a:spcPts val="5"/>
                        </a:spcBef>
                        <a:spcAft>
                          <a:spcPts val="475"/>
                        </a:spcAft>
                        <a:tabLst>
                          <a:tab pos="457200" algn="l"/>
                        </a:tabLst>
                      </a:pPr>
                      <a:r>
                        <a:rPr lang="es-EC" sz="1400" dirty="0">
                          <a:effectLst/>
                        </a:rPr>
                        <a:t>FLUJO</a:t>
                      </a:r>
                      <a:endParaRPr lang="es-CO" sz="1400" dirty="0">
                        <a:effectLst/>
                        <a:latin typeface="Times New Roman"/>
                        <a:ea typeface="Calibri"/>
                        <a:cs typeface="Arial"/>
                      </a:endParaRPr>
                    </a:p>
                  </a:txBody>
                  <a:tcPr marL="29776" marR="29776" marT="0" marB="0" anchor="ctr"/>
                </a:tc>
                <a:tc>
                  <a:txBody>
                    <a:bodyPr/>
                    <a:lstStyle/>
                    <a:p>
                      <a:pPr marL="450215" marR="11430" algn="l">
                        <a:lnSpc>
                          <a:spcPct val="150000"/>
                        </a:lnSpc>
                        <a:spcBef>
                          <a:spcPts val="5"/>
                        </a:spcBef>
                        <a:spcAft>
                          <a:spcPts val="475"/>
                        </a:spcAft>
                        <a:tabLst>
                          <a:tab pos="457200" algn="l"/>
                        </a:tabLst>
                      </a:pPr>
                      <a:r>
                        <a:rPr lang="es-EC" sz="1400">
                          <a:effectLst/>
                        </a:rPr>
                        <a:t>E</a:t>
                      </a:r>
                      <a:endParaRPr lang="es-CO" sz="1400">
                        <a:effectLst/>
                        <a:latin typeface="Times New Roman"/>
                        <a:ea typeface="Calibri"/>
                        <a:cs typeface="Arial"/>
                      </a:endParaRPr>
                    </a:p>
                  </a:txBody>
                  <a:tcPr marL="29776" marR="29776" marT="0" marB="0" anchor="ctr"/>
                </a:tc>
                <a:tc>
                  <a:txBody>
                    <a:bodyPr/>
                    <a:lstStyle/>
                    <a:p>
                      <a:pPr marL="450215" marR="11430" algn="l">
                        <a:lnSpc>
                          <a:spcPct val="150000"/>
                        </a:lnSpc>
                        <a:spcBef>
                          <a:spcPts val="5"/>
                        </a:spcBef>
                        <a:spcAft>
                          <a:spcPts val="475"/>
                        </a:spcAft>
                        <a:tabLst>
                          <a:tab pos="457200" algn="l"/>
                        </a:tabLst>
                      </a:pPr>
                      <a:r>
                        <a:rPr lang="es-EC" sz="1400">
                          <a:effectLst/>
                        </a:rPr>
                        <a:t>PWM</a:t>
                      </a:r>
                      <a:endParaRPr lang="es-CO" sz="1400">
                        <a:effectLst/>
                        <a:latin typeface="Times New Roman"/>
                        <a:ea typeface="Calibri"/>
                        <a:cs typeface="Arial"/>
                      </a:endParaRPr>
                    </a:p>
                  </a:txBody>
                  <a:tcPr marL="29776" marR="29776" marT="0" marB="0" anchor="ctr"/>
                </a:tc>
                <a:tc>
                  <a:txBody>
                    <a:bodyPr/>
                    <a:lstStyle/>
                    <a:p>
                      <a:pPr marL="450215" marR="11430" algn="l">
                        <a:lnSpc>
                          <a:spcPct val="150000"/>
                        </a:lnSpc>
                        <a:spcBef>
                          <a:spcPts val="5"/>
                        </a:spcBef>
                        <a:spcAft>
                          <a:spcPts val="475"/>
                        </a:spcAft>
                        <a:tabLst>
                          <a:tab pos="457200" algn="l"/>
                        </a:tabLst>
                      </a:pPr>
                      <a:r>
                        <a:rPr lang="es-EC" sz="1400">
                          <a:effectLst/>
                        </a:rPr>
                        <a:t>10</a:t>
                      </a:r>
                      <a:endParaRPr lang="es-CO" sz="1400">
                        <a:effectLst/>
                        <a:latin typeface="Times New Roman"/>
                        <a:ea typeface="Calibri"/>
                        <a:cs typeface="Arial"/>
                      </a:endParaRPr>
                    </a:p>
                  </a:txBody>
                  <a:tcPr marL="29776" marR="29776" marT="0" marB="0" anchor="ctr"/>
                </a:tc>
              </a:tr>
              <a:tr h="357313">
                <a:tc>
                  <a:txBody>
                    <a:bodyPr/>
                    <a:lstStyle/>
                    <a:p>
                      <a:pPr marL="450215" marR="11430" algn="l">
                        <a:lnSpc>
                          <a:spcPct val="150000"/>
                        </a:lnSpc>
                        <a:spcBef>
                          <a:spcPts val="5"/>
                        </a:spcBef>
                        <a:spcAft>
                          <a:spcPts val="475"/>
                        </a:spcAft>
                        <a:tabLst>
                          <a:tab pos="457200" algn="l"/>
                        </a:tabLst>
                      </a:pPr>
                      <a:r>
                        <a:rPr lang="es-EC" sz="1400">
                          <a:effectLst/>
                        </a:rPr>
                        <a:t>PRESIÓN</a:t>
                      </a:r>
                      <a:endParaRPr lang="es-CO" sz="1400">
                        <a:effectLst/>
                        <a:latin typeface="Times New Roman"/>
                        <a:ea typeface="Calibri"/>
                        <a:cs typeface="Arial"/>
                      </a:endParaRPr>
                    </a:p>
                  </a:txBody>
                  <a:tcPr marL="29776" marR="29776" marT="0" marB="0" anchor="ctr"/>
                </a:tc>
                <a:tc>
                  <a:txBody>
                    <a:bodyPr/>
                    <a:lstStyle/>
                    <a:p>
                      <a:pPr marL="450215" marR="11430" algn="l">
                        <a:lnSpc>
                          <a:spcPct val="150000"/>
                        </a:lnSpc>
                        <a:spcBef>
                          <a:spcPts val="5"/>
                        </a:spcBef>
                        <a:spcAft>
                          <a:spcPts val="475"/>
                        </a:spcAft>
                        <a:tabLst>
                          <a:tab pos="457200" algn="l"/>
                        </a:tabLst>
                      </a:pPr>
                      <a:r>
                        <a:rPr lang="es-EC" sz="1400" dirty="0">
                          <a:effectLst/>
                        </a:rPr>
                        <a:t>PRESIÓN</a:t>
                      </a:r>
                      <a:endParaRPr lang="es-CO" sz="1400" dirty="0">
                        <a:effectLst/>
                        <a:latin typeface="Times New Roman"/>
                        <a:ea typeface="Calibri"/>
                        <a:cs typeface="Arial"/>
                      </a:endParaRPr>
                    </a:p>
                  </a:txBody>
                  <a:tcPr marL="29776" marR="29776" marT="0" marB="0" anchor="ctr"/>
                </a:tc>
                <a:tc>
                  <a:txBody>
                    <a:bodyPr/>
                    <a:lstStyle/>
                    <a:p>
                      <a:pPr marL="450215" marR="11430" algn="l">
                        <a:lnSpc>
                          <a:spcPct val="150000"/>
                        </a:lnSpc>
                        <a:spcBef>
                          <a:spcPts val="5"/>
                        </a:spcBef>
                        <a:spcAft>
                          <a:spcPts val="475"/>
                        </a:spcAft>
                        <a:tabLst>
                          <a:tab pos="457200" algn="l"/>
                        </a:tabLst>
                      </a:pPr>
                      <a:r>
                        <a:rPr lang="es-EC" sz="1400">
                          <a:effectLst/>
                        </a:rPr>
                        <a:t>E</a:t>
                      </a:r>
                      <a:endParaRPr lang="es-CO" sz="1400">
                        <a:effectLst/>
                        <a:latin typeface="Times New Roman"/>
                        <a:ea typeface="Calibri"/>
                        <a:cs typeface="Arial"/>
                      </a:endParaRPr>
                    </a:p>
                  </a:txBody>
                  <a:tcPr marL="29776" marR="29776" marT="0" marB="0" anchor="ctr"/>
                </a:tc>
                <a:tc>
                  <a:txBody>
                    <a:bodyPr/>
                    <a:lstStyle/>
                    <a:p>
                      <a:pPr marL="450215" marR="11430" algn="l">
                        <a:lnSpc>
                          <a:spcPct val="150000"/>
                        </a:lnSpc>
                        <a:spcBef>
                          <a:spcPts val="5"/>
                        </a:spcBef>
                        <a:spcAft>
                          <a:spcPts val="475"/>
                        </a:spcAft>
                        <a:tabLst>
                          <a:tab pos="457200" algn="l"/>
                        </a:tabLst>
                      </a:pPr>
                      <a:r>
                        <a:rPr lang="es-EC" sz="1400">
                          <a:effectLst/>
                        </a:rPr>
                        <a:t>ANALOGICO</a:t>
                      </a:r>
                      <a:endParaRPr lang="es-CO" sz="1400">
                        <a:effectLst/>
                        <a:latin typeface="Times New Roman"/>
                        <a:ea typeface="Calibri"/>
                        <a:cs typeface="Arial"/>
                      </a:endParaRPr>
                    </a:p>
                  </a:txBody>
                  <a:tcPr marL="29776" marR="29776" marT="0" marB="0" anchor="ctr"/>
                </a:tc>
                <a:tc>
                  <a:txBody>
                    <a:bodyPr/>
                    <a:lstStyle/>
                    <a:p>
                      <a:pPr marL="450215" marR="11430" algn="l">
                        <a:lnSpc>
                          <a:spcPct val="150000"/>
                        </a:lnSpc>
                        <a:spcBef>
                          <a:spcPts val="5"/>
                        </a:spcBef>
                        <a:spcAft>
                          <a:spcPts val="475"/>
                        </a:spcAft>
                        <a:tabLst>
                          <a:tab pos="457200" algn="l"/>
                        </a:tabLst>
                      </a:pPr>
                      <a:r>
                        <a:rPr lang="es-EC" sz="1400">
                          <a:effectLst/>
                        </a:rPr>
                        <a:t>A0</a:t>
                      </a:r>
                      <a:endParaRPr lang="es-CO" sz="1400">
                        <a:effectLst/>
                        <a:latin typeface="Times New Roman"/>
                        <a:ea typeface="Calibri"/>
                        <a:cs typeface="Arial"/>
                      </a:endParaRPr>
                    </a:p>
                  </a:txBody>
                  <a:tcPr marL="29776" marR="29776" marT="0" marB="0" anchor="ctr"/>
                </a:tc>
              </a:tr>
              <a:tr h="357313">
                <a:tc>
                  <a:txBody>
                    <a:bodyPr/>
                    <a:lstStyle/>
                    <a:p>
                      <a:pPr marL="450215" marR="11430" algn="l">
                        <a:lnSpc>
                          <a:spcPct val="150000"/>
                        </a:lnSpc>
                        <a:spcBef>
                          <a:spcPts val="5"/>
                        </a:spcBef>
                        <a:spcAft>
                          <a:spcPts val="475"/>
                        </a:spcAft>
                        <a:tabLst>
                          <a:tab pos="457200" algn="l"/>
                        </a:tabLst>
                      </a:pPr>
                      <a:r>
                        <a:rPr lang="es-EC" sz="1400">
                          <a:effectLst/>
                        </a:rPr>
                        <a:t>TEMPERATURA</a:t>
                      </a:r>
                      <a:endParaRPr lang="es-CO" sz="1400">
                        <a:effectLst/>
                        <a:latin typeface="Times New Roman"/>
                        <a:ea typeface="Calibri"/>
                        <a:cs typeface="Arial"/>
                      </a:endParaRPr>
                    </a:p>
                  </a:txBody>
                  <a:tcPr marL="29776" marR="29776" marT="0" marB="0" anchor="ctr"/>
                </a:tc>
                <a:tc>
                  <a:txBody>
                    <a:bodyPr/>
                    <a:lstStyle/>
                    <a:p>
                      <a:pPr marL="450215" marR="11430" algn="l">
                        <a:lnSpc>
                          <a:spcPct val="150000"/>
                        </a:lnSpc>
                        <a:spcBef>
                          <a:spcPts val="5"/>
                        </a:spcBef>
                        <a:spcAft>
                          <a:spcPts val="475"/>
                        </a:spcAft>
                        <a:tabLst>
                          <a:tab pos="457200" algn="l"/>
                        </a:tabLst>
                      </a:pPr>
                      <a:r>
                        <a:rPr lang="es-EC" sz="1400" dirty="0">
                          <a:effectLst/>
                        </a:rPr>
                        <a:t>TEMP</a:t>
                      </a:r>
                      <a:endParaRPr lang="es-CO" sz="1400" dirty="0">
                        <a:effectLst/>
                        <a:latin typeface="Times New Roman"/>
                        <a:ea typeface="Calibri"/>
                        <a:cs typeface="Arial"/>
                      </a:endParaRPr>
                    </a:p>
                  </a:txBody>
                  <a:tcPr marL="29776" marR="29776" marT="0" marB="0" anchor="ctr"/>
                </a:tc>
                <a:tc>
                  <a:txBody>
                    <a:bodyPr/>
                    <a:lstStyle/>
                    <a:p>
                      <a:pPr marL="450215" marR="11430" algn="l">
                        <a:lnSpc>
                          <a:spcPct val="150000"/>
                        </a:lnSpc>
                        <a:spcBef>
                          <a:spcPts val="5"/>
                        </a:spcBef>
                        <a:spcAft>
                          <a:spcPts val="475"/>
                        </a:spcAft>
                        <a:tabLst>
                          <a:tab pos="457200" algn="l"/>
                        </a:tabLst>
                      </a:pPr>
                      <a:r>
                        <a:rPr lang="es-EC" sz="1400">
                          <a:effectLst/>
                        </a:rPr>
                        <a:t>E</a:t>
                      </a:r>
                      <a:endParaRPr lang="es-CO" sz="1400">
                        <a:effectLst/>
                        <a:latin typeface="Times New Roman"/>
                        <a:ea typeface="Calibri"/>
                        <a:cs typeface="Arial"/>
                      </a:endParaRPr>
                    </a:p>
                  </a:txBody>
                  <a:tcPr marL="29776" marR="29776" marT="0" marB="0" anchor="ctr"/>
                </a:tc>
                <a:tc>
                  <a:txBody>
                    <a:bodyPr/>
                    <a:lstStyle/>
                    <a:p>
                      <a:pPr marL="450215" marR="11430" algn="l">
                        <a:lnSpc>
                          <a:spcPct val="150000"/>
                        </a:lnSpc>
                        <a:spcBef>
                          <a:spcPts val="5"/>
                        </a:spcBef>
                        <a:spcAft>
                          <a:spcPts val="475"/>
                        </a:spcAft>
                        <a:tabLst>
                          <a:tab pos="457200" algn="l"/>
                        </a:tabLst>
                      </a:pPr>
                      <a:r>
                        <a:rPr lang="es-EC" sz="1400">
                          <a:effectLst/>
                        </a:rPr>
                        <a:t>ANALÓGICO</a:t>
                      </a:r>
                      <a:endParaRPr lang="es-CO" sz="1400">
                        <a:effectLst/>
                        <a:latin typeface="Times New Roman"/>
                        <a:ea typeface="Calibri"/>
                        <a:cs typeface="Arial"/>
                      </a:endParaRPr>
                    </a:p>
                  </a:txBody>
                  <a:tcPr marL="29776" marR="29776" marT="0" marB="0" anchor="ctr"/>
                </a:tc>
                <a:tc>
                  <a:txBody>
                    <a:bodyPr/>
                    <a:lstStyle/>
                    <a:p>
                      <a:pPr marL="450215" marR="11430" algn="l">
                        <a:lnSpc>
                          <a:spcPct val="150000"/>
                        </a:lnSpc>
                        <a:spcBef>
                          <a:spcPts val="5"/>
                        </a:spcBef>
                        <a:spcAft>
                          <a:spcPts val="475"/>
                        </a:spcAft>
                        <a:tabLst>
                          <a:tab pos="457200" algn="l"/>
                        </a:tabLst>
                      </a:pPr>
                      <a:r>
                        <a:rPr lang="es-EC" sz="1400">
                          <a:effectLst/>
                        </a:rPr>
                        <a:t>A1</a:t>
                      </a:r>
                      <a:endParaRPr lang="es-CO" sz="1400">
                        <a:effectLst/>
                        <a:latin typeface="Times New Roman"/>
                        <a:ea typeface="Calibri"/>
                        <a:cs typeface="Arial"/>
                      </a:endParaRPr>
                    </a:p>
                  </a:txBody>
                  <a:tcPr marL="29776" marR="29776" marT="0" marB="0" anchor="ctr"/>
                </a:tc>
              </a:tr>
              <a:tr h="357313">
                <a:tc rowSpan="2">
                  <a:txBody>
                    <a:bodyPr/>
                    <a:lstStyle/>
                    <a:p>
                      <a:pPr marL="450215" marR="11430" algn="l">
                        <a:lnSpc>
                          <a:spcPct val="150000"/>
                        </a:lnSpc>
                        <a:spcBef>
                          <a:spcPts val="5"/>
                        </a:spcBef>
                        <a:spcAft>
                          <a:spcPts val="475"/>
                        </a:spcAft>
                        <a:tabLst>
                          <a:tab pos="457200" algn="l"/>
                        </a:tabLst>
                      </a:pPr>
                      <a:r>
                        <a:rPr lang="es-EC" sz="1400">
                          <a:effectLst/>
                        </a:rPr>
                        <a:t>ELECTROVÁLVULA</a:t>
                      </a:r>
                      <a:endParaRPr lang="es-CO" sz="1400">
                        <a:effectLst/>
                        <a:latin typeface="Times New Roman"/>
                        <a:ea typeface="Calibri"/>
                        <a:cs typeface="Arial"/>
                      </a:endParaRPr>
                    </a:p>
                  </a:txBody>
                  <a:tcPr marL="29776" marR="29776" marT="0" marB="0" anchor="ctr"/>
                </a:tc>
                <a:tc>
                  <a:txBody>
                    <a:bodyPr/>
                    <a:lstStyle/>
                    <a:p>
                      <a:pPr marL="450215" marR="11430" algn="l">
                        <a:lnSpc>
                          <a:spcPct val="150000"/>
                        </a:lnSpc>
                        <a:spcBef>
                          <a:spcPts val="5"/>
                        </a:spcBef>
                        <a:spcAft>
                          <a:spcPts val="475"/>
                        </a:spcAft>
                        <a:tabLst>
                          <a:tab pos="457200" algn="l"/>
                        </a:tabLst>
                      </a:pPr>
                      <a:r>
                        <a:rPr lang="es-EC" sz="1400" dirty="0">
                          <a:effectLst/>
                        </a:rPr>
                        <a:t>ELECV1</a:t>
                      </a:r>
                      <a:endParaRPr lang="es-CO" sz="1400" dirty="0">
                        <a:effectLst/>
                        <a:latin typeface="Times New Roman"/>
                        <a:ea typeface="Calibri"/>
                        <a:cs typeface="Arial"/>
                      </a:endParaRPr>
                    </a:p>
                  </a:txBody>
                  <a:tcPr marL="29776" marR="29776" marT="0" marB="0" anchor="ctr"/>
                </a:tc>
                <a:tc>
                  <a:txBody>
                    <a:bodyPr/>
                    <a:lstStyle/>
                    <a:p>
                      <a:pPr marL="450215" marR="11430" algn="l">
                        <a:lnSpc>
                          <a:spcPct val="150000"/>
                        </a:lnSpc>
                        <a:spcBef>
                          <a:spcPts val="5"/>
                        </a:spcBef>
                        <a:spcAft>
                          <a:spcPts val="475"/>
                        </a:spcAft>
                        <a:tabLst>
                          <a:tab pos="457200" algn="l"/>
                        </a:tabLst>
                      </a:pPr>
                      <a:r>
                        <a:rPr lang="es-EC" sz="1400">
                          <a:effectLst/>
                        </a:rPr>
                        <a:t>S</a:t>
                      </a:r>
                      <a:endParaRPr lang="es-CO" sz="1400">
                        <a:effectLst/>
                        <a:latin typeface="Times New Roman"/>
                        <a:ea typeface="Calibri"/>
                        <a:cs typeface="Arial"/>
                      </a:endParaRPr>
                    </a:p>
                  </a:txBody>
                  <a:tcPr marL="29776" marR="29776" marT="0" marB="0" anchor="ctr"/>
                </a:tc>
                <a:tc>
                  <a:txBody>
                    <a:bodyPr/>
                    <a:lstStyle/>
                    <a:p>
                      <a:pPr marL="450215" marR="11430" algn="l">
                        <a:lnSpc>
                          <a:spcPct val="150000"/>
                        </a:lnSpc>
                        <a:spcBef>
                          <a:spcPts val="5"/>
                        </a:spcBef>
                        <a:spcAft>
                          <a:spcPts val="475"/>
                        </a:spcAft>
                        <a:tabLst>
                          <a:tab pos="457200" algn="l"/>
                        </a:tabLst>
                      </a:pPr>
                      <a:r>
                        <a:rPr lang="es-EC" sz="1400">
                          <a:effectLst/>
                        </a:rPr>
                        <a:t>DIGITAL</a:t>
                      </a:r>
                      <a:endParaRPr lang="es-CO" sz="1400">
                        <a:effectLst/>
                        <a:latin typeface="Times New Roman"/>
                        <a:ea typeface="Calibri"/>
                        <a:cs typeface="Arial"/>
                      </a:endParaRPr>
                    </a:p>
                  </a:txBody>
                  <a:tcPr marL="29776" marR="29776" marT="0" marB="0" anchor="ctr"/>
                </a:tc>
                <a:tc>
                  <a:txBody>
                    <a:bodyPr/>
                    <a:lstStyle/>
                    <a:p>
                      <a:pPr marL="450215" marR="11430" algn="l">
                        <a:lnSpc>
                          <a:spcPct val="150000"/>
                        </a:lnSpc>
                        <a:spcBef>
                          <a:spcPts val="5"/>
                        </a:spcBef>
                        <a:spcAft>
                          <a:spcPts val="475"/>
                        </a:spcAft>
                        <a:tabLst>
                          <a:tab pos="457200" algn="l"/>
                        </a:tabLst>
                      </a:pPr>
                      <a:r>
                        <a:rPr lang="es-EC" sz="1400">
                          <a:effectLst/>
                        </a:rPr>
                        <a:t>51</a:t>
                      </a:r>
                      <a:endParaRPr lang="es-CO" sz="1400">
                        <a:effectLst/>
                        <a:latin typeface="Times New Roman"/>
                        <a:ea typeface="Calibri"/>
                        <a:cs typeface="Arial"/>
                      </a:endParaRPr>
                    </a:p>
                  </a:txBody>
                  <a:tcPr marL="29776" marR="29776" marT="0" marB="0" anchor="ctr"/>
                </a:tc>
              </a:tr>
              <a:tr h="357313">
                <a:tc vMerge="1">
                  <a:txBody>
                    <a:bodyPr/>
                    <a:lstStyle/>
                    <a:p>
                      <a:endParaRPr lang="es-CO"/>
                    </a:p>
                  </a:txBody>
                  <a:tcPr/>
                </a:tc>
                <a:tc>
                  <a:txBody>
                    <a:bodyPr/>
                    <a:lstStyle/>
                    <a:p>
                      <a:pPr marL="450215" marR="11430" algn="l">
                        <a:lnSpc>
                          <a:spcPct val="150000"/>
                        </a:lnSpc>
                        <a:spcBef>
                          <a:spcPts val="5"/>
                        </a:spcBef>
                        <a:spcAft>
                          <a:spcPts val="475"/>
                        </a:spcAft>
                        <a:tabLst>
                          <a:tab pos="457200" algn="l"/>
                        </a:tabLst>
                      </a:pPr>
                      <a:r>
                        <a:rPr lang="es-EC" sz="1400" dirty="0">
                          <a:effectLst/>
                        </a:rPr>
                        <a:t>ELECV2</a:t>
                      </a:r>
                      <a:endParaRPr lang="es-CO" sz="1400" dirty="0">
                        <a:effectLst/>
                        <a:latin typeface="Times New Roman"/>
                        <a:ea typeface="Calibri"/>
                        <a:cs typeface="Arial"/>
                      </a:endParaRPr>
                    </a:p>
                  </a:txBody>
                  <a:tcPr marL="29776" marR="29776" marT="0" marB="0" anchor="ctr"/>
                </a:tc>
                <a:tc>
                  <a:txBody>
                    <a:bodyPr/>
                    <a:lstStyle/>
                    <a:p>
                      <a:pPr marL="450215" marR="11430" algn="l">
                        <a:lnSpc>
                          <a:spcPct val="150000"/>
                        </a:lnSpc>
                        <a:spcBef>
                          <a:spcPts val="5"/>
                        </a:spcBef>
                        <a:spcAft>
                          <a:spcPts val="475"/>
                        </a:spcAft>
                        <a:tabLst>
                          <a:tab pos="457200" algn="l"/>
                        </a:tabLst>
                      </a:pPr>
                      <a:r>
                        <a:rPr lang="es-EC" sz="1400">
                          <a:effectLst/>
                        </a:rPr>
                        <a:t>S</a:t>
                      </a:r>
                      <a:endParaRPr lang="es-CO" sz="1400">
                        <a:effectLst/>
                        <a:latin typeface="Times New Roman"/>
                        <a:ea typeface="Calibri"/>
                        <a:cs typeface="Arial"/>
                      </a:endParaRPr>
                    </a:p>
                  </a:txBody>
                  <a:tcPr marL="29776" marR="29776" marT="0" marB="0" anchor="ctr"/>
                </a:tc>
                <a:tc>
                  <a:txBody>
                    <a:bodyPr/>
                    <a:lstStyle/>
                    <a:p>
                      <a:pPr marL="450215" marR="11430" algn="l">
                        <a:lnSpc>
                          <a:spcPct val="150000"/>
                        </a:lnSpc>
                        <a:spcBef>
                          <a:spcPts val="5"/>
                        </a:spcBef>
                        <a:spcAft>
                          <a:spcPts val="475"/>
                        </a:spcAft>
                        <a:tabLst>
                          <a:tab pos="457200" algn="l"/>
                        </a:tabLst>
                      </a:pPr>
                      <a:r>
                        <a:rPr lang="es-EC" sz="1400">
                          <a:effectLst/>
                        </a:rPr>
                        <a:t>DIGITAL</a:t>
                      </a:r>
                      <a:endParaRPr lang="es-CO" sz="1400">
                        <a:effectLst/>
                        <a:latin typeface="Times New Roman"/>
                        <a:ea typeface="Calibri"/>
                        <a:cs typeface="Arial"/>
                      </a:endParaRPr>
                    </a:p>
                  </a:txBody>
                  <a:tcPr marL="29776" marR="29776" marT="0" marB="0" anchor="ctr"/>
                </a:tc>
                <a:tc>
                  <a:txBody>
                    <a:bodyPr/>
                    <a:lstStyle/>
                    <a:p>
                      <a:pPr marL="450215" marR="11430" algn="l">
                        <a:lnSpc>
                          <a:spcPct val="150000"/>
                        </a:lnSpc>
                        <a:spcBef>
                          <a:spcPts val="5"/>
                        </a:spcBef>
                        <a:spcAft>
                          <a:spcPts val="475"/>
                        </a:spcAft>
                        <a:tabLst>
                          <a:tab pos="457200" algn="l"/>
                        </a:tabLst>
                      </a:pPr>
                      <a:r>
                        <a:rPr lang="es-EC" sz="1400">
                          <a:effectLst/>
                        </a:rPr>
                        <a:t>53</a:t>
                      </a:r>
                      <a:endParaRPr lang="es-CO" sz="1400">
                        <a:effectLst/>
                        <a:latin typeface="Times New Roman"/>
                        <a:ea typeface="Calibri"/>
                        <a:cs typeface="Arial"/>
                      </a:endParaRPr>
                    </a:p>
                  </a:txBody>
                  <a:tcPr marL="29776" marR="29776" marT="0" marB="0" anchor="ctr"/>
                </a:tc>
              </a:tr>
              <a:tr h="476417">
                <a:tc rowSpan="2">
                  <a:txBody>
                    <a:bodyPr/>
                    <a:lstStyle/>
                    <a:p>
                      <a:pPr marL="450215" marR="11430" algn="l">
                        <a:lnSpc>
                          <a:spcPct val="150000"/>
                        </a:lnSpc>
                        <a:spcBef>
                          <a:spcPts val="5"/>
                        </a:spcBef>
                        <a:spcAft>
                          <a:spcPts val="475"/>
                        </a:spcAft>
                        <a:tabLst>
                          <a:tab pos="457200" algn="l"/>
                        </a:tabLst>
                      </a:pPr>
                      <a:r>
                        <a:rPr lang="es-EC" sz="1400" dirty="0">
                          <a:effectLst/>
                        </a:rPr>
                        <a:t>BOMBA</a:t>
                      </a:r>
                      <a:endParaRPr lang="es-CO" sz="1400" dirty="0">
                        <a:effectLst/>
                        <a:latin typeface="Times New Roman"/>
                        <a:ea typeface="Calibri"/>
                        <a:cs typeface="Arial"/>
                      </a:endParaRPr>
                    </a:p>
                  </a:txBody>
                  <a:tcPr marL="29776" marR="29776" marT="0" marB="0" anchor="ctr"/>
                </a:tc>
                <a:tc>
                  <a:txBody>
                    <a:bodyPr/>
                    <a:lstStyle/>
                    <a:p>
                      <a:pPr marL="450215" marR="11430" algn="l">
                        <a:lnSpc>
                          <a:spcPct val="150000"/>
                        </a:lnSpc>
                        <a:spcBef>
                          <a:spcPts val="5"/>
                        </a:spcBef>
                        <a:spcAft>
                          <a:spcPts val="475"/>
                        </a:spcAft>
                        <a:tabLst>
                          <a:tab pos="457200" algn="l"/>
                        </a:tabLst>
                      </a:pPr>
                      <a:r>
                        <a:rPr lang="es-EC" sz="1400" dirty="0">
                          <a:effectLst/>
                        </a:rPr>
                        <a:t>BOMBA1</a:t>
                      </a:r>
                      <a:endParaRPr lang="es-CO" sz="1400" dirty="0">
                        <a:effectLst/>
                        <a:latin typeface="Times New Roman"/>
                        <a:ea typeface="Calibri"/>
                        <a:cs typeface="Arial"/>
                      </a:endParaRPr>
                    </a:p>
                  </a:txBody>
                  <a:tcPr marL="29776" marR="29776" marT="0" marB="0" anchor="ctr"/>
                </a:tc>
                <a:tc>
                  <a:txBody>
                    <a:bodyPr/>
                    <a:lstStyle/>
                    <a:p>
                      <a:pPr marL="450215" marR="11430" algn="l">
                        <a:lnSpc>
                          <a:spcPct val="150000"/>
                        </a:lnSpc>
                        <a:spcBef>
                          <a:spcPts val="5"/>
                        </a:spcBef>
                        <a:spcAft>
                          <a:spcPts val="475"/>
                        </a:spcAft>
                        <a:tabLst>
                          <a:tab pos="457200" algn="l"/>
                        </a:tabLst>
                      </a:pPr>
                      <a:r>
                        <a:rPr lang="es-EC" sz="1400">
                          <a:effectLst/>
                        </a:rPr>
                        <a:t>S</a:t>
                      </a:r>
                      <a:endParaRPr lang="es-CO" sz="1400">
                        <a:effectLst/>
                        <a:latin typeface="Times New Roman"/>
                        <a:ea typeface="Calibri"/>
                        <a:cs typeface="Arial"/>
                      </a:endParaRPr>
                    </a:p>
                  </a:txBody>
                  <a:tcPr marL="29776" marR="29776" marT="0" marB="0" anchor="ctr"/>
                </a:tc>
                <a:tc>
                  <a:txBody>
                    <a:bodyPr/>
                    <a:lstStyle/>
                    <a:p>
                      <a:pPr marL="450215" marR="11430" algn="l">
                        <a:lnSpc>
                          <a:spcPct val="150000"/>
                        </a:lnSpc>
                        <a:spcBef>
                          <a:spcPts val="5"/>
                        </a:spcBef>
                        <a:spcAft>
                          <a:spcPts val="475"/>
                        </a:spcAft>
                        <a:tabLst>
                          <a:tab pos="457200" algn="l"/>
                        </a:tabLst>
                      </a:pPr>
                      <a:r>
                        <a:rPr lang="es-EC" sz="1400">
                          <a:effectLst/>
                        </a:rPr>
                        <a:t>PWM</a:t>
                      </a:r>
                      <a:endParaRPr lang="es-CO" sz="1400">
                        <a:effectLst/>
                        <a:latin typeface="Times New Roman"/>
                        <a:ea typeface="Calibri"/>
                        <a:cs typeface="Arial"/>
                      </a:endParaRPr>
                    </a:p>
                  </a:txBody>
                  <a:tcPr marL="29776" marR="29776" marT="0" marB="0" anchor="ctr"/>
                </a:tc>
                <a:tc>
                  <a:txBody>
                    <a:bodyPr/>
                    <a:lstStyle/>
                    <a:p>
                      <a:pPr marL="450215" marR="11430" algn="l">
                        <a:lnSpc>
                          <a:spcPct val="150000"/>
                        </a:lnSpc>
                        <a:spcBef>
                          <a:spcPts val="5"/>
                        </a:spcBef>
                        <a:spcAft>
                          <a:spcPts val="475"/>
                        </a:spcAft>
                        <a:tabLst>
                          <a:tab pos="457200" algn="l"/>
                        </a:tabLst>
                      </a:pPr>
                      <a:r>
                        <a:rPr lang="es-EC" sz="1400">
                          <a:effectLst/>
                        </a:rPr>
                        <a:t>11</a:t>
                      </a:r>
                      <a:endParaRPr lang="es-CO" sz="1400">
                        <a:effectLst/>
                        <a:latin typeface="Times New Roman"/>
                        <a:ea typeface="Calibri"/>
                        <a:cs typeface="Arial"/>
                      </a:endParaRPr>
                    </a:p>
                  </a:txBody>
                  <a:tcPr marL="29776" marR="29776" marT="0" marB="0" anchor="ctr"/>
                </a:tc>
              </a:tr>
              <a:tr h="476417">
                <a:tc vMerge="1">
                  <a:txBody>
                    <a:bodyPr/>
                    <a:lstStyle/>
                    <a:p>
                      <a:endParaRPr lang="es-CO"/>
                    </a:p>
                  </a:txBody>
                  <a:tcPr/>
                </a:tc>
                <a:tc>
                  <a:txBody>
                    <a:bodyPr/>
                    <a:lstStyle/>
                    <a:p>
                      <a:pPr marL="450215" marR="11430" algn="l">
                        <a:lnSpc>
                          <a:spcPct val="150000"/>
                        </a:lnSpc>
                        <a:spcBef>
                          <a:spcPts val="5"/>
                        </a:spcBef>
                        <a:spcAft>
                          <a:spcPts val="475"/>
                        </a:spcAft>
                        <a:tabLst>
                          <a:tab pos="457200" algn="l"/>
                        </a:tabLst>
                      </a:pPr>
                      <a:r>
                        <a:rPr lang="es-EC" sz="1400" dirty="0">
                          <a:effectLst/>
                        </a:rPr>
                        <a:t>BOMBA2</a:t>
                      </a:r>
                      <a:endParaRPr lang="es-CO" sz="1400" dirty="0">
                        <a:effectLst/>
                        <a:latin typeface="Times New Roman"/>
                        <a:ea typeface="Calibri"/>
                        <a:cs typeface="Arial"/>
                      </a:endParaRPr>
                    </a:p>
                  </a:txBody>
                  <a:tcPr marL="29776" marR="29776" marT="0" marB="0" anchor="ctr"/>
                </a:tc>
                <a:tc>
                  <a:txBody>
                    <a:bodyPr/>
                    <a:lstStyle/>
                    <a:p>
                      <a:pPr marL="450215" marR="11430" algn="l">
                        <a:lnSpc>
                          <a:spcPct val="150000"/>
                        </a:lnSpc>
                        <a:spcBef>
                          <a:spcPts val="5"/>
                        </a:spcBef>
                        <a:spcAft>
                          <a:spcPts val="475"/>
                        </a:spcAft>
                        <a:tabLst>
                          <a:tab pos="457200" algn="l"/>
                        </a:tabLst>
                      </a:pPr>
                      <a:r>
                        <a:rPr lang="es-EC" sz="1400">
                          <a:effectLst/>
                        </a:rPr>
                        <a:t>S</a:t>
                      </a:r>
                      <a:endParaRPr lang="es-CO" sz="1400">
                        <a:effectLst/>
                        <a:latin typeface="Times New Roman"/>
                        <a:ea typeface="Calibri"/>
                        <a:cs typeface="Arial"/>
                      </a:endParaRPr>
                    </a:p>
                  </a:txBody>
                  <a:tcPr marL="29776" marR="29776" marT="0" marB="0" anchor="ctr"/>
                </a:tc>
                <a:tc>
                  <a:txBody>
                    <a:bodyPr/>
                    <a:lstStyle/>
                    <a:p>
                      <a:pPr marL="450215" marR="11430" algn="l">
                        <a:lnSpc>
                          <a:spcPct val="150000"/>
                        </a:lnSpc>
                        <a:spcBef>
                          <a:spcPts val="5"/>
                        </a:spcBef>
                        <a:spcAft>
                          <a:spcPts val="475"/>
                        </a:spcAft>
                        <a:tabLst>
                          <a:tab pos="457200" algn="l"/>
                        </a:tabLst>
                      </a:pPr>
                      <a:r>
                        <a:rPr lang="es-EC" sz="1400">
                          <a:effectLst/>
                        </a:rPr>
                        <a:t>DIGITAL</a:t>
                      </a:r>
                      <a:endParaRPr lang="es-CO" sz="1400">
                        <a:effectLst/>
                        <a:latin typeface="Times New Roman"/>
                        <a:ea typeface="Calibri"/>
                        <a:cs typeface="Arial"/>
                      </a:endParaRPr>
                    </a:p>
                  </a:txBody>
                  <a:tcPr marL="29776" marR="29776" marT="0" marB="0" anchor="ctr"/>
                </a:tc>
                <a:tc>
                  <a:txBody>
                    <a:bodyPr/>
                    <a:lstStyle/>
                    <a:p>
                      <a:pPr marL="450215" marR="11430" algn="l">
                        <a:lnSpc>
                          <a:spcPct val="150000"/>
                        </a:lnSpc>
                        <a:spcBef>
                          <a:spcPts val="5"/>
                        </a:spcBef>
                        <a:spcAft>
                          <a:spcPts val="475"/>
                        </a:spcAft>
                        <a:tabLst>
                          <a:tab pos="457200" algn="l"/>
                        </a:tabLst>
                      </a:pPr>
                      <a:r>
                        <a:rPr lang="es-EC" sz="1400">
                          <a:effectLst/>
                        </a:rPr>
                        <a:t>49</a:t>
                      </a:r>
                      <a:endParaRPr lang="es-CO" sz="1400">
                        <a:effectLst/>
                        <a:latin typeface="Times New Roman"/>
                        <a:ea typeface="Calibri"/>
                        <a:cs typeface="Arial"/>
                      </a:endParaRPr>
                    </a:p>
                  </a:txBody>
                  <a:tcPr marL="29776" marR="29776" marT="0" marB="0" anchor="ctr"/>
                </a:tc>
              </a:tr>
              <a:tr h="238209">
                <a:tc rowSpan="2">
                  <a:txBody>
                    <a:bodyPr/>
                    <a:lstStyle/>
                    <a:p>
                      <a:pPr marL="450215" marR="11430" algn="l">
                        <a:lnSpc>
                          <a:spcPct val="150000"/>
                        </a:lnSpc>
                        <a:spcBef>
                          <a:spcPts val="5"/>
                        </a:spcBef>
                        <a:spcAft>
                          <a:spcPts val="475"/>
                        </a:spcAft>
                        <a:tabLst>
                          <a:tab pos="457200" algn="l"/>
                        </a:tabLst>
                      </a:pPr>
                      <a:r>
                        <a:rPr lang="es-EC" sz="1400" dirty="0">
                          <a:effectLst/>
                        </a:rPr>
                        <a:t>PANTALLA</a:t>
                      </a:r>
                      <a:endParaRPr lang="es-CO" sz="1400" dirty="0">
                        <a:effectLst/>
                        <a:latin typeface="Times New Roman"/>
                        <a:ea typeface="Calibri"/>
                        <a:cs typeface="Arial"/>
                      </a:endParaRPr>
                    </a:p>
                  </a:txBody>
                  <a:tcPr marL="29776" marR="29776" marT="0" marB="0" anchor="ctr"/>
                </a:tc>
                <a:tc>
                  <a:txBody>
                    <a:bodyPr/>
                    <a:lstStyle/>
                    <a:p>
                      <a:pPr marL="450215" marR="11430" algn="l">
                        <a:lnSpc>
                          <a:spcPct val="150000"/>
                        </a:lnSpc>
                        <a:spcBef>
                          <a:spcPts val="5"/>
                        </a:spcBef>
                        <a:spcAft>
                          <a:spcPts val="475"/>
                        </a:spcAft>
                        <a:tabLst>
                          <a:tab pos="457200" algn="l"/>
                        </a:tabLst>
                      </a:pPr>
                      <a:r>
                        <a:rPr lang="es-EC" sz="1400" dirty="0">
                          <a:effectLst/>
                        </a:rPr>
                        <a:t>TX1</a:t>
                      </a:r>
                      <a:endParaRPr lang="es-CO" sz="1400" dirty="0">
                        <a:effectLst/>
                        <a:latin typeface="Times New Roman"/>
                        <a:ea typeface="Calibri"/>
                        <a:cs typeface="Arial"/>
                      </a:endParaRPr>
                    </a:p>
                  </a:txBody>
                  <a:tcPr marL="29776" marR="29776" marT="0" marB="0" anchor="ctr"/>
                </a:tc>
                <a:tc>
                  <a:txBody>
                    <a:bodyPr/>
                    <a:lstStyle/>
                    <a:p>
                      <a:pPr marL="450215" marR="11430" algn="l">
                        <a:lnSpc>
                          <a:spcPct val="150000"/>
                        </a:lnSpc>
                        <a:spcBef>
                          <a:spcPts val="5"/>
                        </a:spcBef>
                        <a:spcAft>
                          <a:spcPts val="475"/>
                        </a:spcAft>
                        <a:tabLst>
                          <a:tab pos="457200" algn="l"/>
                        </a:tabLst>
                      </a:pPr>
                      <a:r>
                        <a:rPr lang="es-EC" sz="1400">
                          <a:effectLst/>
                        </a:rPr>
                        <a:t>S</a:t>
                      </a:r>
                      <a:endParaRPr lang="es-CO" sz="1400">
                        <a:effectLst/>
                        <a:latin typeface="Times New Roman"/>
                        <a:ea typeface="Calibri"/>
                        <a:cs typeface="Arial"/>
                      </a:endParaRPr>
                    </a:p>
                  </a:txBody>
                  <a:tcPr marL="29776" marR="29776" marT="0" marB="0" anchor="ctr"/>
                </a:tc>
                <a:tc>
                  <a:txBody>
                    <a:bodyPr/>
                    <a:lstStyle/>
                    <a:p>
                      <a:pPr marL="450215" marR="11430" algn="l">
                        <a:lnSpc>
                          <a:spcPct val="150000"/>
                        </a:lnSpc>
                        <a:spcBef>
                          <a:spcPts val="5"/>
                        </a:spcBef>
                        <a:spcAft>
                          <a:spcPts val="475"/>
                        </a:spcAft>
                        <a:tabLst>
                          <a:tab pos="457200" algn="l"/>
                        </a:tabLst>
                      </a:pPr>
                      <a:r>
                        <a:rPr lang="es-EC" sz="1400">
                          <a:effectLst/>
                        </a:rPr>
                        <a:t>SERIAL</a:t>
                      </a:r>
                      <a:endParaRPr lang="es-CO" sz="1400">
                        <a:effectLst/>
                        <a:latin typeface="Times New Roman"/>
                        <a:ea typeface="Calibri"/>
                        <a:cs typeface="Arial"/>
                      </a:endParaRPr>
                    </a:p>
                  </a:txBody>
                  <a:tcPr marL="29776" marR="29776" marT="0" marB="0" anchor="ctr"/>
                </a:tc>
                <a:tc>
                  <a:txBody>
                    <a:bodyPr/>
                    <a:lstStyle/>
                    <a:p>
                      <a:pPr marL="450215" marR="11430" algn="l">
                        <a:lnSpc>
                          <a:spcPct val="150000"/>
                        </a:lnSpc>
                        <a:spcBef>
                          <a:spcPts val="5"/>
                        </a:spcBef>
                        <a:spcAft>
                          <a:spcPts val="475"/>
                        </a:spcAft>
                        <a:tabLst>
                          <a:tab pos="457200" algn="l"/>
                        </a:tabLst>
                      </a:pPr>
                      <a:r>
                        <a:rPr lang="es-EC" sz="1400">
                          <a:effectLst/>
                        </a:rPr>
                        <a:t>TX1</a:t>
                      </a:r>
                      <a:endParaRPr lang="es-CO" sz="1400">
                        <a:effectLst/>
                        <a:latin typeface="Times New Roman"/>
                        <a:ea typeface="Calibri"/>
                        <a:cs typeface="Arial"/>
                      </a:endParaRPr>
                    </a:p>
                  </a:txBody>
                  <a:tcPr marL="29776" marR="29776" marT="0" marB="0" anchor="ctr"/>
                </a:tc>
              </a:tr>
              <a:tr h="238209">
                <a:tc vMerge="1">
                  <a:txBody>
                    <a:bodyPr/>
                    <a:lstStyle/>
                    <a:p>
                      <a:endParaRPr lang="es-CO"/>
                    </a:p>
                  </a:txBody>
                  <a:tcPr/>
                </a:tc>
                <a:tc>
                  <a:txBody>
                    <a:bodyPr/>
                    <a:lstStyle/>
                    <a:p>
                      <a:pPr marL="450215" marR="11430" algn="l">
                        <a:lnSpc>
                          <a:spcPct val="150000"/>
                        </a:lnSpc>
                        <a:spcBef>
                          <a:spcPts val="5"/>
                        </a:spcBef>
                        <a:spcAft>
                          <a:spcPts val="475"/>
                        </a:spcAft>
                        <a:tabLst>
                          <a:tab pos="457200" algn="l"/>
                        </a:tabLst>
                      </a:pPr>
                      <a:r>
                        <a:rPr lang="es-EC" sz="1400" dirty="0">
                          <a:effectLst/>
                        </a:rPr>
                        <a:t>RX1</a:t>
                      </a:r>
                      <a:endParaRPr lang="es-CO" sz="1400" dirty="0">
                        <a:effectLst/>
                        <a:latin typeface="Times New Roman"/>
                        <a:ea typeface="Calibri"/>
                        <a:cs typeface="Arial"/>
                      </a:endParaRPr>
                    </a:p>
                  </a:txBody>
                  <a:tcPr marL="29776" marR="29776" marT="0" marB="0" anchor="ctr"/>
                </a:tc>
                <a:tc>
                  <a:txBody>
                    <a:bodyPr/>
                    <a:lstStyle/>
                    <a:p>
                      <a:pPr marL="450215" marR="11430" algn="l">
                        <a:lnSpc>
                          <a:spcPct val="150000"/>
                        </a:lnSpc>
                        <a:spcBef>
                          <a:spcPts val="5"/>
                        </a:spcBef>
                        <a:spcAft>
                          <a:spcPts val="475"/>
                        </a:spcAft>
                        <a:tabLst>
                          <a:tab pos="457200" algn="l"/>
                        </a:tabLst>
                      </a:pPr>
                      <a:r>
                        <a:rPr lang="es-EC" sz="1400">
                          <a:effectLst/>
                        </a:rPr>
                        <a:t>E</a:t>
                      </a:r>
                      <a:endParaRPr lang="es-CO" sz="1400">
                        <a:effectLst/>
                        <a:latin typeface="Times New Roman"/>
                        <a:ea typeface="Calibri"/>
                        <a:cs typeface="Arial"/>
                      </a:endParaRPr>
                    </a:p>
                  </a:txBody>
                  <a:tcPr marL="29776" marR="29776" marT="0" marB="0" anchor="ctr"/>
                </a:tc>
                <a:tc>
                  <a:txBody>
                    <a:bodyPr/>
                    <a:lstStyle/>
                    <a:p>
                      <a:pPr marL="450215" marR="11430" algn="l">
                        <a:lnSpc>
                          <a:spcPct val="150000"/>
                        </a:lnSpc>
                        <a:spcBef>
                          <a:spcPts val="5"/>
                        </a:spcBef>
                        <a:spcAft>
                          <a:spcPts val="475"/>
                        </a:spcAft>
                        <a:tabLst>
                          <a:tab pos="457200" algn="l"/>
                        </a:tabLst>
                      </a:pPr>
                      <a:r>
                        <a:rPr lang="es-EC" sz="1400">
                          <a:effectLst/>
                        </a:rPr>
                        <a:t>SERIAL</a:t>
                      </a:r>
                      <a:endParaRPr lang="es-CO" sz="1400">
                        <a:effectLst/>
                        <a:latin typeface="Times New Roman"/>
                        <a:ea typeface="Calibri"/>
                        <a:cs typeface="Arial"/>
                      </a:endParaRPr>
                    </a:p>
                  </a:txBody>
                  <a:tcPr marL="29776" marR="29776" marT="0" marB="0" anchor="ctr"/>
                </a:tc>
                <a:tc>
                  <a:txBody>
                    <a:bodyPr/>
                    <a:lstStyle/>
                    <a:p>
                      <a:pPr marL="450215" marR="11430" algn="l">
                        <a:lnSpc>
                          <a:spcPct val="150000"/>
                        </a:lnSpc>
                        <a:spcBef>
                          <a:spcPts val="5"/>
                        </a:spcBef>
                        <a:spcAft>
                          <a:spcPts val="475"/>
                        </a:spcAft>
                        <a:tabLst>
                          <a:tab pos="457200" algn="l"/>
                        </a:tabLst>
                      </a:pPr>
                      <a:r>
                        <a:rPr lang="es-EC" sz="1400" dirty="0">
                          <a:effectLst/>
                        </a:rPr>
                        <a:t>RX1</a:t>
                      </a:r>
                      <a:endParaRPr lang="es-CO" sz="1400" dirty="0">
                        <a:effectLst/>
                        <a:latin typeface="Times New Roman"/>
                        <a:ea typeface="Calibri"/>
                        <a:cs typeface="Arial"/>
                      </a:endParaRPr>
                    </a:p>
                  </a:txBody>
                  <a:tcPr marL="29776" marR="29776" marT="0" marB="0" anchor="ctr"/>
                </a:tc>
              </a:tr>
            </a:tbl>
          </a:graphicData>
        </a:graphic>
      </p:graphicFrame>
    </p:spTree>
    <p:extLst>
      <p:ext uri="{BB962C8B-B14F-4D97-AF65-F5344CB8AC3E}">
        <p14:creationId xmlns:p14="http://schemas.microsoft.com/office/powerpoint/2010/main" val="335087372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55576" y="1124744"/>
            <a:ext cx="7920880" cy="3785652"/>
          </a:xfrm>
          <a:prstGeom prst="rect">
            <a:avLst/>
          </a:prstGeom>
        </p:spPr>
        <p:txBody>
          <a:bodyPr wrap="square">
            <a:spAutoFit/>
          </a:bodyPr>
          <a:lstStyle/>
          <a:p>
            <a:pPr algn="just">
              <a:lnSpc>
                <a:spcPct val="150000"/>
              </a:lnSpc>
            </a:pPr>
            <a:r>
              <a:rPr lang="es-EC" sz="1600" dirty="0"/>
              <a:t> El cableado de señales está basado en la placa principal del sistema modular didáctico, la placa </a:t>
            </a:r>
            <a:r>
              <a:rPr lang="es-EC" sz="1600" dirty="0" err="1"/>
              <a:t>arduino</a:t>
            </a:r>
            <a:r>
              <a:rPr lang="es-EC" sz="1600" dirty="0"/>
              <a:t> mega 2560 esta se alimenta con 12Vdc, otra placa </a:t>
            </a:r>
            <a:r>
              <a:rPr lang="es-EC" sz="1600" dirty="0" err="1"/>
              <a:t>arduino</a:t>
            </a:r>
            <a:r>
              <a:rPr lang="es-EC" sz="1600" dirty="0"/>
              <a:t> mega 2560 controla la pantalla de mando, las dos placas comparten la misma alimentación</a:t>
            </a:r>
            <a:r>
              <a:rPr lang="es-EC" sz="1600" dirty="0" smtClean="0"/>
              <a:t>. </a:t>
            </a:r>
          </a:p>
          <a:p>
            <a:pPr algn="just">
              <a:lnSpc>
                <a:spcPct val="150000"/>
              </a:lnSpc>
            </a:pPr>
            <a:r>
              <a:rPr lang="es-EC" sz="1600" dirty="0" smtClean="0"/>
              <a:t>Los sensores tienen alimentación de 5Vdc,  los cuales son tomados de una fuente de computadora.</a:t>
            </a:r>
          </a:p>
          <a:p>
            <a:pPr algn="just">
              <a:lnSpc>
                <a:spcPct val="150000"/>
              </a:lnSpc>
            </a:pPr>
            <a:r>
              <a:rPr lang="es-EC" sz="1600" dirty="0" smtClean="0"/>
              <a:t>Las electroválvulas tienen una alimentación de 24 </a:t>
            </a:r>
            <a:r>
              <a:rPr lang="es-EC" sz="1600" dirty="0" err="1" smtClean="0"/>
              <a:t>Vdc</a:t>
            </a:r>
            <a:r>
              <a:rPr lang="es-EC" sz="1600" dirty="0" smtClean="0"/>
              <a:t> tomados de la fuente de voltaje fijo.</a:t>
            </a:r>
          </a:p>
          <a:p>
            <a:pPr algn="just">
              <a:lnSpc>
                <a:spcPct val="150000"/>
              </a:lnSpc>
            </a:pPr>
            <a:r>
              <a:rPr lang="es-EC" sz="1600" dirty="0"/>
              <a:t>Las </a:t>
            </a:r>
            <a:r>
              <a:rPr lang="es-EC" sz="1600" dirty="0" smtClean="0"/>
              <a:t>bombas </a:t>
            </a:r>
            <a:r>
              <a:rPr lang="es-EC" sz="1600" dirty="0"/>
              <a:t>tienen una alimentación de </a:t>
            </a:r>
            <a:r>
              <a:rPr lang="es-EC" sz="1600" dirty="0" smtClean="0"/>
              <a:t>12 </a:t>
            </a:r>
            <a:r>
              <a:rPr lang="es-EC" sz="1600" dirty="0" err="1"/>
              <a:t>Vdc</a:t>
            </a:r>
            <a:r>
              <a:rPr lang="es-EC" sz="1600" dirty="0"/>
              <a:t> tomados de la fuente de voltaje fijo.</a:t>
            </a:r>
          </a:p>
          <a:p>
            <a:pPr algn="just">
              <a:lnSpc>
                <a:spcPct val="150000"/>
              </a:lnSpc>
            </a:pPr>
            <a:endParaRPr lang="es-CO" sz="1600" dirty="0"/>
          </a:p>
        </p:txBody>
      </p:sp>
      <p:sp>
        <p:nvSpPr>
          <p:cNvPr id="6" name="5 CuadroTexto"/>
          <p:cNvSpPr txBox="1"/>
          <p:nvPr/>
        </p:nvSpPr>
        <p:spPr>
          <a:xfrm>
            <a:off x="2699792" y="211333"/>
            <a:ext cx="5976664" cy="400110"/>
          </a:xfrm>
          <a:prstGeom prst="rect">
            <a:avLst/>
          </a:prstGeom>
          <a:noFill/>
        </p:spPr>
        <p:txBody>
          <a:bodyPr wrap="square" rtlCol="0">
            <a:spAutoFit/>
          </a:bodyPr>
          <a:lstStyle/>
          <a:p>
            <a:pPr algn="r"/>
            <a:r>
              <a:rPr lang="es-CO" sz="2000" b="1" dirty="0" smtClean="0"/>
              <a:t>Alimentación Eléctrica</a:t>
            </a:r>
            <a:endParaRPr lang="es-CO" b="1" dirty="0"/>
          </a:p>
        </p:txBody>
      </p:sp>
    </p:spTree>
    <p:extLst>
      <p:ext uri="{BB962C8B-B14F-4D97-AF65-F5344CB8AC3E}">
        <p14:creationId xmlns:p14="http://schemas.microsoft.com/office/powerpoint/2010/main" val="354322930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a:srcRect l="4697" t="24662" r="58451" b="25905"/>
          <a:stretch/>
        </p:blipFill>
        <p:spPr bwMode="auto">
          <a:xfrm>
            <a:off x="251520" y="1202766"/>
            <a:ext cx="8784976" cy="40264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9293531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499992" y="188640"/>
            <a:ext cx="4398734" cy="400110"/>
          </a:xfrm>
          <a:prstGeom prst="rect">
            <a:avLst/>
          </a:prstGeom>
        </p:spPr>
        <p:txBody>
          <a:bodyPr wrap="square">
            <a:spAutoFit/>
          </a:bodyPr>
          <a:lstStyle/>
          <a:p>
            <a:pPr algn="r"/>
            <a:r>
              <a:rPr lang="de-DE" sz="2000" b="1" dirty="0"/>
              <a:t>Parámetros de control</a:t>
            </a:r>
            <a:endParaRPr lang="es-CO" sz="2000" b="1" dirty="0"/>
          </a:p>
        </p:txBody>
      </p:sp>
      <p:sp>
        <p:nvSpPr>
          <p:cNvPr id="5" name="4 Rectángulo"/>
          <p:cNvSpPr/>
          <p:nvPr/>
        </p:nvSpPr>
        <p:spPr>
          <a:xfrm>
            <a:off x="370587" y="680857"/>
            <a:ext cx="8424936" cy="1524007"/>
          </a:xfrm>
          <a:prstGeom prst="rect">
            <a:avLst/>
          </a:prstGeom>
        </p:spPr>
        <p:txBody>
          <a:bodyPr wrap="square">
            <a:spAutoFit/>
          </a:bodyPr>
          <a:lstStyle/>
          <a:p>
            <a:pPr>
              <a:lnSpc>
                <a:spcPct val="150000"/>
              </a:lnSpc>
            </a:pPr>
            <a:r>
              <a:rPr lang="es-EC" sz="1600" dirty="0"/>
              <a:t>Los parámetros son constantes arbitrarias que caracterizan por sus propiedades, el valor y la descripción dimensional de un sistema específico</a:t>
            </a:r>
            <a:r>
              <a:rPr lang="es-EC" sz="1600" dirty="0" smtClean="0"/>
              <a:t>.</a:t>
            </a:r>
          </a:p>
          <a:p>
            <a:pPr>
              <a:lnSpc>
                <a:spcPct val="150000"/>
              </a:lnSpc>
            </a:pPr>
            <a:r>
              <a:rPr lang="es-EC" sz="1600" dirty="0" smtClean="0"/>
              <a:t>Los parámetros de control del sistema modular:</a:t>
            </a:r>
          </a:p>
          <a:p>
            <a:pPr>
              <a:lnSpc>
                <a:spcPct val="150000"/>
              </a:lnSpc>
            </a:pPr>
            <a:endParaRPr lang="es-CO" sz="1600" dirty="0"/>
          </a:p>
        </p:txBody>
      </p:sp>
      <p:sp>
        <p:nvSpPr>
          <p:cNvPr id="6" name="5 Rectángulo"/>
          <p:cNvSpPr/>
          <p:nvPr/>
        </p:nvSpPr>
        <p:spPr>
          <a:xfrm>
            <a:off x="345074" y="1916832"/>
            <a:ext cx="8719214" cy="4154984"/>
          </a:xfrm>
          <a:prstGeom prst="rect">
            <a:avLst/>
          </a:prstGeom>
        </p:spPr>
        <p:txBody>
          <a:bodyPr wrap="square">
            <a:spAutoFit/>
          </a:bodyPr>
          <a:lstStyle/>
          <a:p>
            <a:pPr lvl="0" algn="just">
              <a:lnSpc>
                <a:spcPct val="150000"/>
              </a:lnSpc>
            </a:pPr>
            <a:r>
              <a:rPr lang="es-EC" sz="1600" b="1" dirty="0"/>
              <a:t>Nivel</a:t>
            </a:r>
            <a:r>
              <a:rPr lang="es-EC" sz="1600" dirty="0"/>
              <a:t>: La salida es la señal </a:t>
            </a:r>
            <a:r>
              <a:rPr lang="es-EC" sz="1600" dirty="0" err="1"/>
              <a:t>pwm</a:t>
            </a:r>
            <a:r>
              <a:rPr lang="es-EC" sz="1600" dirty="0"/>
              <a:t> que controla a la bomba </a:t>
            </a:r>
            <a:r>
              <a:rPr lang="es-EC" sz="1600" dirty="0" smtClean="0"/>
              <a:t>hidráulica y la activación de la electroválvulas, </a:t>
            </a:r>
            <a:r>
              <a:rPr lang="es-EC" sz="1600" dirty="0"/>
              <a:t>y la entrada es el ancho de pulso de la señal de retorno del sensor ultrasónico, el cual varía con respecto al nivel de agua en el tanque.</a:t>
            </a:r>
            <a:endParaRPr lang="es-CO" sz="1600" dirty="0"/>
          </a:p>
          <a:p>
            <a:pPr lvl="0" algn="just">
              <a:lnSpc>
                <a:spcPct val="150000"/>
              </a:lnSpc>
            </a:pPr>
            <a:r>
              <a:rPr lang="es-EC" sz="1600" b="1" dirty="0"/>
              <a:t>Caudal: </a:t>
            </a:r>
            <a:r>
              <a:rPr lang="es-EC" sz="1600" dirty="0"/>
              <a:t>La salida es la señal </a:t>
            </a:r>
            <a:r>
              <a:rPr lang="es-EC" sz="1600" dirty="0" err="1"/>
              <a:t>pwm</a:t>
            </a:r>
            <a:r>
              <a:rPr lang="es-EC" sz="1600" dirty="0"/>
              <a:t> que controla a la bomba hidráulica y la entrada es una señal de frecuencia de un tren de pulsos que varía respecto al caudal que pasa por la turbina del sensor de caudal.</a:t>
            </a:r>
            <a:endParaRPr lang="es-CO" sz="1600" dirty="0"/>
          </a:p>
          <a:p>
            <a:pPr lvl="0" algn="just">
              <a:lnSpc>
                <a:spcPct val="150000"/>
              </a:lnSpc>
            </a:pPr>
            <a:r>
              <a:rPr lang="es-EC" sz="1600" b="1" dirty="0"/>
              <a:t>Presión: </a:t>
            </a:r>
            <a:r>
              <a:rPr lang="es-EC" sz="1600" dirty="0"/>
              <a:t>La salida es la señal </a:t>
            </a:r>
            <a:r>
              <a:rPr lang="es-EC" sz="1600" dirty="0" err="1"/>
              <a:t>pwm</a:t>
            </a:r>
            <a:r>
              <a:rPr lang="es-EC" sz="1600" dirty="0"/>
              <a:t> que controla a la bomba hidráulica y la entrada es una señal de voltaje que varía respecto a la deformación del diafragma del sensor de presión.</a:t>
            </a:r>
            <a:endParaRPr lang="es-CO" sz="1600" dirty="0"/>
          </a:p>
          <a:p>
            <a:pPr lvl="0" algn="just">
              <a:lnSpc>
                <a:spcPct val="150000"/>
              </a:lnSpc>
            </a:pPr>
            <a:r>
              <a:rPr lang="es-EC" sz="1600" b="1" dirty="0"/>
              <a:t>Temperatura: </a:t>
            </a:r>
            <a:r>
              <a:rPr lang="es-EC" sz="1600" dirty="0"/>
              <a:t>La salida es el accionamiento de una niquelina que calienta el agua en el tanque de almacenamiento y la entrada es una señal </a:t>
            </a:r>
            <a:r>
              <a:rPr lang="es-EC" sz="1600" dirty="0" smtClean="0"/>
              <a:t>resistiva </a:t>
            </a:r>
            <a:r>
              <a:rPr lang="es-EC" sz="1600" dirty="0"/>
              <a:t>que varía respecto a la temperatura del agua, esta señal es adecuada para obtener una señal de voltaje.</a:t>
            </a:r>
            <a:endParaRPr lang="es-CO" sz="1600" dirty="0"/>
          </a:p>
        </p:txBody>
      </p:sp>
    </p:spTree>
    <p:extLst>
      <p:ext uri="{BB962C8B-B14F-4D97-AF65-F5344CB8AC3E}">
        <p14:creationId xmlns:p14="http://schemas.microsoft.com/office/powerpoint/2010/main" val="332846466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347864" y="188640"/>
            <a:ext cx="5550862" cy="400110"/>
          </a:xfrm>
          <a:prstGeom prst="rect">
            <a:avLst/>
          </a:prstGeom>
        </p:spPr>
        <p:txBody>
          <a:bodyPr wrap="square">
            <a:spAutoFit/>
          </a:bodyPr>
          <a:lstStyle/>
          <a:p>
            <a:pPr algn="r"/>
            <a:r>
              <a:rPr lang="de-DE" sz="2000" b="1" dirty="0"/>
              <a:t>Obtención de Modelos Matemáticos</a:t>
            </a:r>
            <a:endParaRPr lang="es-CO" sz="2000" b="1" dirty="0"/>
          </a:p>
        </p:txBody>
      </p:sp>
      <p:sp>
        <p:nvSpPr>
          <p:cNvPr id="5" name="4 Rectángulo"/>
          <p:cNvSpPr/>
          <p:nvPr/>
        </p:nvSpPr>
        <p:spPr>
          <a:xfrm>
            <a:off x="370587" y="1052736"/>
            <a:ext cx="8424936" cy="1154675"/>
          </a:xfrm>
          <a:prstGeom prst="rect">
            <a:avLst/>
          </a:prstGeom>
        </p:spPr>
        <p:txBody>
          <a:bodyPr wrap="square">
            <a:spAutoFit/>
          </a:bodyPr>
          <a:lstStyle/>
          <a:p>
            <a:pPr lvl="0">
              <a:lnSpc>
                <a:spcPct val="150000"/>
              </a:lnSpc>
            </a:pPr>
            <a:r>
              <a:rPr lang="es-EC" sz="1600" dirty="0"/>
              <a:t>Mediante un programa cargado en la placa </a:t>
            </a:r>
            <a:r>
              <a:rPr lang="es-EC" sz="1600" dirty="0" err="1"/>
              <a:t>arduino</a:t>
            </a:r>
            <a:r>
              <a:rPr lang="es-EC" sz="1600" dirty="0"/>
              <a:t> se obtienen los datos a los que varía el PWM de la bomba principal y el correspondiente valor del sensor de presión, generando una tabla de valores que describe el funcionamiento de la planta</a:t>
            </a:r>
            <a:r>
              <a:rPr lang="es-EC" sz="1600" dirty="0" smtClean="0"/>
              <a:t>.</a:t>
            </a:r>
            <a:endParaRPr lang="es-CO" sz="1600" dirty="0"/>
          </a:p>
        </p:txBody>
      </p:sp>
      <p:graphicFrame>
        <p:nvGraphicFramePr>
          <p:cNvPr id="7" name="6 Gráfico"/>
          <p:cNvGraphicFramePr/>
          <p:nvPr>
            <p:extLst>
              <p:ext uri="{D42A27DB-BD31-4B8C-83A1-F6EECF244321}">
                <p14:modId xmlns:p14="http://schemas.microsoft.com/office/powerpoint/2010/main" val="3087595248"/>
              </p:ext>
            </p:extLst>
          </p:nvPr>
        </p:nvGraphicFramePr>
        <p:xfrm>
          <a:off x="2000562" y="2420888"/>
          <a:ext cx="5164985" cy="3284002"/>
        </p:xfrm>
        <a:graphic>
          <a:graphicData uri="http://schemas.openxmlformats.org/drawingml/2006/chart">
            <c:chart xmlns:c="http://schemas.openxmlformats.org/drawingml/2006/chart" xmlns:r="http://schemas.openxmlformats.org/officeDocument/2006/relationships" r:id="rId2"/>
          </a:graphicData>
        </a:graphic>
      </p:graphicFrame>
      <p:sp>
        <p:nvSpPr>
          <p:cNvPr id="8" name="7 Rectángulo"/>
          <p:cNvSpPr/>
          <p:nvPr/>
        </p:nvSpPr>
        <p:spPr>
          <a:xfrm>
            <a:off x="455774" y="570902"/>
            <a:ext cx="2877711" cy="456535"/>
          </a:xfrm>
          <a:prstGeom prst="rect">
            <a:avLst/>
          </a:prstGeom>
        </p:spPr>
        <p:txBody>
          <a:bodyPr wrap="none">
            <a:spAutoFit/>
          </a:bodyPr>
          <a:lstStyle/>
          <a:p>
            <a:pPr lvl="0" algn="just">
              <a:lnSpc>
                <a:spcPct val="150000"/>
              </a:lnSpc>
            </a:pPr>
            <a:r>
              <a:rPr lang="es-EC" dirty="0"/>
              <a:t>ADQUISICIÓN </a:t>
            </a:r>
            <a:r>
              <a:rPr lang="es-EC" dirty="0" smtClean="0"/>
              <a:t>PRESIÓN:</a:t>
            </a:r>
            <a:endParaRPr lang="es-CO" dirty="0"/>
          </a:p>
        </p:txBody>
      </p:sp>
    </p:spTree>
    <p:extLst>
      <p:ext uri="{BB962C8B-B14F-4D97-AF65-F5344CB8AC3E}">
        <p14:creationId xmlns:p14="http://schemas.microsoft.com/office/powerpoint/2010/main" val="1264247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a:srcRect l="6615" t="19155" r="30615" b="22014"/>
          <a:stretch/>
        </p:blipFill>
        <p:spPr bwMode="auto">
          <a:xfrm>
            <a:off x="251520" y="764704"/>
            <a:ext cx="8712968" cy="4752528"/>
          </a:xfrm>
          <a:prstGeom prst="rect">
            <a:avLst/>
          </a:prstGeom>
          <a:ln>
            <a:noFill/>
          </a:ln>
          <a:extLst>
            <a:ext uri="{53640926-AAD7-44D8-BBD7-CCE9431645EC}">
              <a14:shadowObscured xmlns:a14="http://schemas.microsoft.com/office/drawing/2010/main"/>
            </a:ext>
          </a:extLst>
        </p:spPr>
      </p:pic>
      <p:sp>
        <p:nvSpPr>
          <p:cNvPr id="5" name="4 CuadroTexto"/>
          <p:cNvSpPr txBox="1"/>
          <p:nvPr/>
        </p:nvSpPr>
        <p:spPr>
          <a:xfrm>
            <a:off x="377404" y="2996952"/>
            <a:ext cx="4896544" cy="2949525"/>
          </a:xfrm>
          <a:prstGeom prst="rect">
            <a:avLst/>
          </a:prstGeom>
          <a:noFill/>
        </p:spPr>
        <p:txBody>
          <a:bodyPr wrap="square" rtlCol="0">
            <a:spAutoFit/>
          </a:bodyPr>
          <a:lstStyle/>
          <a:p>
            <a:pPr algn="just">
              <a:lnSpc>
                <a:spcPct val="150000"/>
              </a:lnSpc>
            </a:pPr>
            <a:r>
              <a:rPr lang="es-EC" dirty="0" smtClean="0"/>
              <a:t>1</a:t>
            </a:r>
            <a:r>
              <a:rPr lang="es-EC" dirty="0"/>
              <a:t>.- Calibrar Sensores.</a:t>
            </a:r>
            <a:endParaRPr lang="es-CO" dirty="0"/>
          </a:p>
          <a:p>
            <a:pPr algn="just">
              <a:lnSpc>
                <a:spcPct val="150000"/>
              </a:lnSpc>
            </a:pPr>
            <a:r>
              <a:rPr lang="es-EC" dirty="0"/>
              <a:t>2.- Acondicionamiento sensores.</a:t>
            </a:r>
            <a:endParaRPr lang="es-CO" dirty="0"/>
          </a:p>
          <a:p>
            <a:pPr algn="just">
              <a:lnSpc>
                <a:spcPct val="150000"/>
              </a:lnSpc>
            </a:pPr>
            <a:r>
              <a:rPr lang="es-EC" dirty="0"/>
              <a:t>3.- Medir presión nivel caudal y temperatura.</a:t>
            </a:r>
            <a:endParaRPr lang="es-CO" dirty="0"/>
          </a:p>
          <a:p>
            <a:pPr algn="just">
              <a:lnSpc>
                <a:spcPct val="150000"/>
              </a:lnSpc>
            </a:pPr>
            <a:r>
              <a:rPr lang="es-EC" dirty="0"/>
              <a:t>4.- Ingresar valores referenciales.</a:t>
            </a:r>
            <a:endParaRPr lang="es-CO" dirty="0"/>
          </a:p>
          <a:p>
            <a:pPr algn="just">
              <a:lnSpc>
                <a:spcPct val="150000"/>
              </a:lnSpc>
            </a:pPr>
            <a:r>
              <a:rPr lang="es-EC" dirty="0"/>
              <a:t>5.- Comparar valores referenciales</a:t>
            </a:r>
            <a:endParaRPr lang="es-CO" dirty="0"/>
          </a:p>
          <a:p>
            <a:pPr algn="just">
              <a:lnSpc>
                <a:spcPct val="150000"/>
              </a:lnSpc>
            </a:pPr>
            <a:r>
              <a:rPr lang="es-EC" dirty="0"/>
              <a:t>6.- Lógica de Programación </a:t>
            </a:r>
            <a:endParaRPr lang="es-CO" dirty="0"/>
          </a:p>
          <a:p>
            <a:pPr algn="just">
              <a:lnSpc>
                <a:spcPct val="150000"/>
              </a:lnSpc>
            </a:pPr>
            <a:r>
              <a:rPr lang="es-EC" dirty="0"/>
              <a:t>7.- Accionar Actuadores </a:t>
            </a:r>
            <a:endParaRPr lang="es-CO" dirty="0" smtClean="0"/>
          </a:p>
        </p:txBody>
      </p:sp>
      <p:sp>
        <p:nvSpPr>
          <p:cNvPr id="6" name="5 CuadroTexto"/>
          <p:cNvSpPr txBox="1"/>
          <p:nvPr/>
        </p:nvSpPr>
        <p:spPr>
          <a:xfrm>
            <a:off x="785788" y="188640"/>
            <a:ext cx="6408712" cy="456535"/>
          </a:xfrm>
          <a:prstGeom prst="rect">
            <a:avLst/>
          </a:prstGeom>
          <a:noFill/>
        </p:spPr>
        <p:txBody>
          <a:bodyPr wrap="square" rtlCol="0">
            <a:spAutoFit/>
          </a:bodyPr>
          <a:lstStyle/>
          <a:p>
            <a:pPr algn="just">
              <a:lnSpc>
                <a:spcPct val="150000"/>
              </a:lnSpc>
            </a:pPr>
            <a:r>
              <a:rPr lang="es-EC" dirty="0" smtClean="0"/>
              <a:t>Las funciones que se desarrollaran en el sistema son:</a:t>
            </a:r>
          </a:p>
        </p:txBody>
      </p:sp>
    </p:spTree>
    <p:extLst>
      <p:ext uri="{BB962C8B-B14F-4D97-AF65-F5344CB8AC3E}">
        <p14:creationId xmlns:p14="http://schemas.microsoft.com/office/powerpoint/2010/main" val="20286611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476672"/>
            <a:ext cx="8280920" cy="1893339"/>
          </a:xfrm>
          <a:prstGeom prst="rect">
            <a:avLst/>
          </a:prstGeom>
        </p:spPr>
        <p:txBody>
          <a:bodyPr wrap="square">
            <a:spAutoFit/>
          </a:bodyPr>
          <a:lstStyle/>
          <a:p>
            <a:pPr lvl="0" algn="just">
              <a:lnSpc>
                <a:spcPct val="150000"/>
              </a:lnSpc>
            </a:pPr>
            <a:r>
              <a:rPr lang="es-EC" sz="1600" dirty="0"/>
              <a:t>En Matlab se crean dos vectores con los valores obtenidos, los cuales serán ingresados en </a:t>
            </a:r>
            <a:r>
              <a:rPr lang="es-EC" sz="1600" dirty="0" err="1"/>
              <a:t>ident</a:t>
            </a:r>
            <a:r>
              <a:rPr lang="es-EC" sz="1600" dirty="0"/>
              <a:t> , la herramienta de identificación de sistemas de </a:t>
            </a:r>
            <a:r>
              <a:rPr lang="es-EC" sz="1600" dirty="0" err="1"/>
              <a:t>matlab</a:t>
            </a:r>
            <a:r>
              <a:rPr lang="es-EC" sz="1600" dirty="0"/>
              <a:t>, en este caso los vectores envío y recepción son las variables input y output respectivamente, determinamos el tiempo de inicio como 0 y el tiempo de muestreo de 0.1 segundos el cual fue establecido en el programa de adquisición.</a:t>
            </a:r>
            <a:endParaRPr lang="es-CO" sz="1600" dirty="0"/>
          </a:p>
        </p:txBody>
      </p:sp>
      <p:pic>
        <p:nvPicPr>
          <p:cNvPr id="5" name="0 Imagen"/>
          <p:cNvPicPr/>
          <p:nvPr/>
        </p:nvPicPr>
        <p:blipFill>
          <a:blip r:embed="rId2">
            <a:extLst>
              <a:ext uri="{28A0092B-C50C-407E-A947-70E740481C1C}">
                <a14:useLocalDpi xmlns:a14="http://schemas.microsoft.com/office/drawing/2010/main" val="0"/>
              </a:ext>
            </a:extLst>
          </a:blip>
          <a:stretch>
            <a:fillRect/>
          </a:stretch>
        </p:blipFill>
        <p:spPr>
          <a:xfrm>
            <a:off x="1043608" y="2564904"/>
            <a:ext cx="5508612" cy="3435253"/>
          </a:xfrm>
          <a:prstGeom prst="rect">
            <a:avLst/>
          </a:prstGeom>
        </p:spPr>
      </p:pic>
      <p:pic>
        <p:nvPicPr>
          <p:cNvPr id="6" name="0 Imagen"/>
          <p:cNvPicPr/>
          <p:nvPr/>
        </p:nvPicPr>
        <p:blipFill>
          <a:blip r:embed="rId3">
            <a:extLst>
              <a:ext uri="{28A0092B-C50C-407E-A947-70E740481C1C}">
                <a14:useLocalDpi xmlns:a14="http://schemas.microsoft.com/office/drawing/2010/main" val="0"/>
              </a:ext>
            </a:extLst>
          </a:blip>
          <a:stretch>
            <a:fillRect/>
          </a:stretch>
        </p:blipFill>
        <p:spPr>
          <a:xfrm>
            <a:off x="6804248" y="2564904"/>
            <a:ext cx="2016224" cy="3366310"/>
          </a:xfrm>
          <a:prstGeom prst="rect">
            <a:avLst/>
          </a:prstGeom>
        </p:spPr>
      </p:pic>
    </p:spTree>
    <p:extLst>
      <p:ext uri="{BB962C8B-B14F-4D97-AF65-F5344CB8AC3E}">
        <p14:creationId xmlns:p14="http://schemas.microsoft.com/office/powerpoint/2010/main" val="41485563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476672"/>
            <a:ext cx="8208912" cy="1703030"/>
          </a:xfrm>
          <a:prstGeom prst="rect">
            <a:avLst/>
          </a:prstGeom>
        </p:spPr>
        <p:txBody>
          <a:bodyPr wrap="square">
            <a:spAutoFit/>
          </a:bodyPr>
          <a:lstStyle/>
          <a:p>
            <a:pPr lvl="0" algn="just">
              <a:lnSpc>
                <a:spcPct val="150000"/>
              </a:lnSpc>
            </a:pPr>
            <a:r>
              <a:rPr lang="es-EC" dirty="0"/>
              <a:t>Con los datos ingresados, se puede empezar a discriminar el modelo de la planta, la herramienta </a:t>
            </a:r>
            <a:r>
              <a:rPr lang="es-EC" dirty="0" err="1"/>
              <a:t>ident</a:t>
            </a:r>
            <a:r>
              <a:rPr lang="es-EC" dirty="0"/>
              <a:t> nos permite agregar o quitar ceros, polos retrasos e integradores, mediante prueba y error se determina cual es el modelo que más se aproxima a nuestra planta.</a:t>
            </a:r>
            <a:endParaRPr lang="es-CO" dirty="0"/>
          </a:p>
        </p:txBody>
      </p:sp>
      <p:pic>
        <p:nvPicPr>
          <p:cNvPr id="5" name="0 Imagen"/>
          <p:cNvPicPr/>
          <p:nvPr/>
        </p:nvPicPr>
        <p:blipFill>
          <a:blip r:embed="rId2">
            <a:extLst>
              <a:ext uri="{28A0092B-C50C-407E-A947-70E740481C1C}">
                <a14:useLocalDpi xmlns:a14="http://schemas.microsoft.com/office/drawing/2010/main" val="0"/>
              </a:ext>
            </a:extLst>
          </a:blip>
          <a:stretch>
            <a:fillRect/>
          </a:stretch>
        </p:blipFill>
        <p:spPr>
          <a:xfrm>
            <a:off x="1547664" y="2159801"/>
            <a:ext cx="5400600" cy="3671038"/>
          </a:xfrm>
          <a:prstGeom prst="rect">
            <a:avLst/>
          </a:prstGeom>
        </p:spPr>
      </p:pic>
    </p:spTree>
    <p:extLst>
      <p:ext uri="{BB962C8B-B14F-4D97-AF65-F5344CB8AC3E}">
        <p14:creationId xmlns:p14="http://schemas.microsoft.com/office/powerpoint/2010/main" val="8979193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386093" y="1052736"/>
            <a:ext cx="4500287" cy="4536504"/>
          </a:xfrm>
          <a:prstGeom prst="rect">
            <a:avLst/>
          </a:prstGeom>
        </p:spPr>
      </p:pic>
      <p:pic>
        <p:nvPicPr>
          <p:cNvPr id="5" name="0 Imagen"/>
          <p:cNvPicPr/>
          <p:nvPr/>
        </p:nvPicPr>
        <p:blipFill>
          <a:blip r:embed="rId3">
            <a:extLst>
              <a:ext uri="{28A0092B-C50C-407E-A947-70E740481C1C}">
                <a14:useLocalDpi xmlns:a14="http://schemas.microsoft.com/office/drawing/2010/main" val="0"/>
              </a:ext>
            </a:extLst>
          </a:blip>
          <a:stretch>
            <a:fillRect/>
          </a:stretch>
        </p:blipFill>
        <p:spPr>
          <a:xfrm>
            <a:off x="5402333" y="785101"/>
            <a:ext cx="3581400" cy="3476625"/>
          </a:xfrm>
          <a:prstGeom prst="rect">
            <a:avLst/>
          </a:prstGeom>
        </p:spPr>
      </p:pic>
      <mc:AlternateContent xmlns:mc="http://schemas.openxmlformats.org/markup-compatibility/2006" xmlns:a14="http://schemas.microsoft.com/office/drawing/2010/main">
        <mc:Choice Requires="a14">
          <p:sp>
            <p:nvSpPr>
              <p:cNvPr id="7" name="6 Rectángulo"/>
              <p:cNvSpPr/>
              <p:nvPr/>
            </p:nvSpPr>
            <p:spPr>
              <a:xfrm>
                <a:off x="5633343" y="4724128"/>
                <a:ext cx="3119379" cy="6173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𝐺</m:t>
                      </m:r>
                      <m:d>
                        <m:dPr>
                          <m:ctrlPr>
                            <a:rPr lang="es-CO" i="1">
                              <a:latin typeface="Cambria Math"/>
                            </a:rPr>
                          </m:ctrlPr>
                        </m:dPr>
                        <m:e>
                          <m:r>
                            <a:rPr lang="es-EC" i="1">
                              <a:latin typeface="Cambria Math"/>
                            </a:rPr>
                            <m:t>𝑠</m:t>
                          </m:r>
                        </m:e>
                      </m:d>
                      <m:r>
                        <a:rPr lang="es-EC" i="1">
                          <a:latin typeface="Cambria Math"/>
                        </a:rPr>
                        <m:t>=1.6639∗</m:t>
                      </m:r>
                      <m:f>
                        <m:fPr>
                          <m:ctrlPr>
                            <a:rPr lang="es-CO" i="1">
                              <a:latin typeface="Cambria Math"/>
                            </a:rPr>
                          </m:ctrlPr>
                        </m:fPr>
                        <m:num>
                          <m:r>
                            <a:rPr lang="es-EC" i="1">
                              <a:latin typeface="Cambria Math"/>
                            </a:rPr>
                            <m:t>1+77.29</m:t>
                          </m:r>
                          <m:r>
                            <a:rPr lang="es-EC" i="1">
                              <a:latin typeface="Cambria Math"/>
                            </a:rPr>
                            <m:t>𝑠</m:t>
                          </m:r>
                        </m:num>
                        <m:den>
                          <m:r>
                            <a:rPr lang="es-EC" i="1">
                              <a:latin typeface="Cambria Math"/>
                            </a:rPr>
                            <m:t>1+80.932</m:t>
                          </m:r>
                          <m:r>
                            <a:rPr lang="es-EC" i="1">
                              <a:latin typeface="Cambria Math"/>
                            </a:rPr>
                            <m:t>𝑠</m:t>
                          </m:r>
                        </m:den>
                      </m:f>
                    </m:oMath>
                  </m:oMathPara>
                </a14:m>
                <a:endParaRPr lang="es-CO" dirty="0"/>
              </a:p>
            </p:txBody>
          </p:sp>
        </mc:Choice>
        <mc:Fallback xmlns="">
          <p:sp>
            <p:nvSpPr>
              <p:cNvPr id="7" name="6 Rectángulo"/>
              <p:cNvSpPr>
                <a:spLocks noRot="1" noChangeAspect="1" noMove="1" noResize="1" noEditPoints="1" noAdjustHandles="1" noChangeArrowheads="1" noChangeShapeType="1" noTextEdit="1"/>
              </p:cNvSpPr>
              <p:nvPr/>
            </p:nvSpPr>
            <p:spPr>
              <a:xfrm>
                <a:off x="5633343" y="4724128"/>
                <a:ext cx="3119379" cy="617348"/>
              </a:xfrm>
              <a:prstGeom prst="rect">
                <a:avLst/>
              </a:prstGeom>
              <a:blipFill rotWithShape="1">
                <a:blip r:embed="rId4"/>
                <a:stretch>
                  <a:fillRect/>
                </a:stretch>
              </a:blipFill>
            </p:spPr>
            <p:txBody>
              <a:bodyPr/>
              <a:lstStyle/>
              <a:p>
                <a:r>
                  <a:rPr lang="es-CO">
                    <a:noFill/>
                  </a:rPr>
                  <a:t> </a:t>
                </a:r>
              </a:p>
            </p:txBody>
          </p:sp>
        </mc:Fallback>
      </mc:AlternateContent>
    </p:spTree>
    <p:extLst>
      <p:ext uri="{BB962C8B-B14F-4D97-AF65-F5344CB8AC3E}">
        <p14:creationId xmlns:p14="http://schemas.microsoft.com/office/powerpoint/2010/main" val="420860138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78295" y="1268760"/>
            <a:ext cx="8640960" cy="4109330"/>
          </a:xfrm>
          <a:prstGeom prst="rect">
            <a:avLst/>
          </a:prstGeom>
        </p:spPr>
        <p:txBody>
          <a:bodyPr wrap="square">
            <a:spAutoFit/>
          </a:bodyPr>
          <a:lstStyle/>
          <a:p>
            <a:pPr lvl="0" algn="just">
              <a:lnSpc>
                <a:spcPct val="150000"/>
              </a:lnSpc>
            </a:pPr>
            <a:r>
              <a:rPr lang="es-EC" sz="1600" dirty="0" smtClean="0"/>
              <a:t>El </a:t>
            </a:r>
            <a:r>
              <a:rPr lang="es-EC" sz="1600" dirty="0"/>
              <a:t>sensor de nivel es un sensor ultrasónico y nos entrega una señal de voltaje a diferente frecuencia la cual varía linealmente respecto de la distancia medida, para obtener el valor de la distancia medimos el ancho de pulso de la señal de retorno del sensor, este tiempo multiplicado por la velocidad del sonido nos devuelve la distancia medida. El sensor ultrasónico además de la alimentación, necesita ser conexionado a dos terminales de la tarjeta </a:t>
            </a:r>
            <a:r>
              <a:rPr lang="es-EC" sz="1600" dirty="0" err="1"/>
              <a:t>arduino</a:t>
            </a:r>
            <a:r>
              <a:rPr lang="es-EC" sz="1600" dirty="0"/>
              <a:t> con control PWM, el uno enviará una señal cuadrada y el otro recibirá la señal de retorno al rebotar el ultrasonido en un objeto estos terminales son </a:t>
            </a:r>
            <a:r>
              <a:rPr lang="es-EC" sz="1600" dirty="0" err="1"/>
              <a:t>trigger</a:t>
            </a:r>
            <a:r>
              <a:rPr lang="es-EC" sz="1600" dirty="0"/>
              <a:t> pin 9 y echo pin 8.</a:t>
            </a:r>
            <a:endParaRPr lang="es-CO" sz="1600" dirty="0"/>
          </a:p>
          <a:p>
            <a:pPr algn="just">
              <a:lnSpc>
                <a:spcPct val="150000"/>
              </a:lnSpc>
            </a:pPr>
            <a:r>
              <a:rPr lang="es-EC" sz="1600" dirty="0"/>
              <a:t>En este caso se analizan los niveles mínimo y máximo del tanque de control y su correspondiente lectura en el sensor, después del análisis se obtuvo como mínimo valor 4 cm y como máximo valor 40 cm.</a:t>
            </a:r>
            <a:endParaRPr lang="es-CO" sz="1600" dirty="0"/>
          </a:p>
        </p:txBody>
      </p:sp>
      <p:sp>
        <p:nvSpPr>
          <p:cNvPr id="7" name="6 Rectángulo"/>
          <p:cNvSpPr/>
          <p:nvPr/>
        </p:nvSpPr>
        <p:spPr>
          <a:xfrm>
            <a:off x="278295" y="548680"/>
            <a:ext cx="2505814" cy="507831"/>
          </a:xfrm>
          <a:prstGeom prst="rect">
            <a:avLst/>
          </a:prstGeom>
        </p:spPr>
        <p:txBody>
          <a:bodyPr wrap="none">
            <a:spAutoFit/>
          </a:bodyPr>
          <a:lstStyle/>
          <a:p>
            <a:pPr lvl="0" algn="just">
              <a:lnSpc>
                <a:spcPct val="150000"/>
              </a:lnSpc>
            </a:pPr>
            <a:r>
              <a:rPr lang="es-EC" dirty="0"/>
              <a:t>ADQUISICIÓN NIVEL:</a:t>
            </a:r>
            <a:endParaRPr lang="es-CO" dirty="0"/>
          </a:p>
        </p:txBody>
      </p:sp>
    </p:spTree>
    <p:extLst>
      <p:ext uri="{BB962C8B-B14F-4D97-AF65-F5344CB8AC3E}">
        <p14:creationId xmlns:p14="http://schemas.microsoft.com/office/powerpoint/2010/main" val="12141256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42640" y="805580"/>
            <a:ext cx="8640960" cy="5217326"/>
          </a:xfrm>
          <a:prstGeom prst="rect">
            <a:avLst/>
          </a:prstGeom>
        </p:spPr>
        <p:txBody>
          <a:bodyPr wrap="square">
            <a:spAutoFit/>
          </a:bodyPr>
          <a:lstStyle/>
          <a:p>
            <a:pPr lvl="0" algn="just">
              <a:lnSpc>
                <a:spcPct val="150000"/>
              </a:lnSpc>
            </a:pPr>
            <a:r>
              <a:rPr lang="es-EC" sz="1600" dirty="0" smtClean="0"/>
              <a:t>El </a:t>
            </a:r>
            <a:r>
              <a:rPr lang="es-EC" sz="1600" dirty="0"/>
              <a:t>sensor de caudal entrega una señal de frecuencia que varía proporcionalmente respecto del caudal. La placa </a:t>
            </a:r>
            <a:r>
              <a:rPr lang="es-EC" sz="1600" dirty="0" err="1"/>
              <a:t>arduino</a:t>
            </a:r>
            <a:r>
              <a:rPr lang="es-EC" sz="1600" dirty="0"/>
              <a:t> posee entradas que pueden leer trenes de pulsos; se lee el ancho de pulso que corresponde al periodo de la señal leída, y con esto se obtiene el valor de la frecuencia. Se conecta la entrada del sensor de caudal directamente en la placa </a:t>
            </a:r>
            <a:r>
              <a:rPr lang="es-EC" sz="1600" dirty="0" err="1"/>
              <a:t>arduino</a:t>
            </a:r>
            <a:r>
              <a:rPr lang="es-EC" sz="1600" dirty="0"/>
              <a:t>, en el pin 10.</a:t>
            </a:r>
            <a:endParaRPr lang="es-CO" sz="1600" dirty="0"/>
          </a:p>
          <a:p>
            <a:pPr algn="just">
              <a:lnSpc>
                <a:spcPct val="150000"/>
              </a:lnSpc>
            </a:pPr>
            <a:r>
              <a:rPr lang="es-EC" sz="1600" dirty="0"/>
              <a:t>      Se varía la potencia de la bomba, mediante la utilización del control de ancho de pulsos (PWM, por sus siglas en inglés) incorporado de la tarjeta </a:t>
            </a:r>
            <a:r>
              <a:rPr lang="es-EC" sz="1600" dirty="0" err="1"/>
              <a:t>arduino</a:t>
            </a:r>
            <a:r>
              <a:rPr lang="es-EC" sz="1600" dirty="0"/>
              <a:t>, conectamos al pin 11 la entrada </a:t>
            </a:r>
            <a:r>
              <a:rPr lang="es-EC" sz="1600" dirty="0" err="1"/>
              <a:t>pwm</a:t>
            </a:r>
            <a:r>
              <a:rPr lang="es-EC" sz="1600" dirty="0"/>
              <a:t> del controlador de la bomba. </a:t>
            </a:r>
            <a:endParaRPr lang="es-CO" sz="1600" dirty="0"/>
          </a:p>
          <a:p>
            <a:pPr algn="just">
              <a:lnSpc>
                <a:spcPct val="150000"/>
              </a:lnSpc>
            </a:pPr>
            <a:r>
              <a:rPr lang="es-EC" sz="1600" dirty="0"/>
              <a:t>Se obtienen los datos mediante la utilización de la ventana de comunicación serial de </a:t>
            </a:r>
            <a:r>
              <a:rPr lang="es-EC" sz="1600" dirty="0" err="1"/>
              <a:t>arduino</a:t>
            </a:r>
            <a:r>
              <a:rPr lang="es-EC" sz="1600" dirty="0"/>
              <a:t>, los datos se almacenan en vectores en Matlab. Los vectores envío y recepción, se envían con un tiempo de muestreo de 0.5 segundos. Para obtener los datos, el valor de envío incrementa proporcionalmente desde 0 hasta 255, y este valor se envía a la tarjeta </a:t>
            </a:r>
            <a:r>
              <a:rPr lang="es-EC" sz="1600" dirty="0" err="1"/>
              <a:t>arduino</a:t>
            </a:r>
            <a:r>
              <a:rPr lang="es-EC" sz="1600" dirty="0"/>
              <a:t> y hace actuar a la bomba mediante control PWM utilizando este valor; luego la tarjeta </a:t>
            </a:r>
            <a:r>
              <a:rPr lang="es-EC" sz="1600" dirty="0" err="1"/>
              <a:t>arduino</a:t>
            </a:r>
            <a:r>
              <a:rPr lang="es-EC" sz="1600" dirty="0"/>
              <a:t> retorna un valor de la medición del sensor, el cual se almacena en el vector recepción. </a:t>
            </a:r>
            <a:endParaRPr lang="es-CO" sz="1600" dirty="0"/>
          </a:p>
        </p:txBody>
      </p:sp>
      <p:sp>
        <p:nvSpPr>
          <p:cNvPr id="7" name="6 Rectángulo"/>
          <p:cNvSpPr/>
          <p:nvPr/>
        </p:nvSpPr>
        <p:spPr>
          <a:xfrm>
            <a:off x="304641" y="277218"/>
            <a:ext cx="3839513" cy="507831"/>
          </a:xfrm>
          <a:prstGeom prst="rect">
            <a:avLst/>
          </a:prstGeom>
        </p:spPr>
        <p:txBody>
          <a:bodyPr wrap="none">
            <a:spAutoFit/>
          </a:bodyPr>
          <a:lstStyle/>
          <a:p>
            <a:pPr algn="just">
              <a:lnSpc>
                <a:spcPct val="150000"/>
              </a:lnSpc>
            </a:pPr>
            <a:r>
              <a:rPr lang="es-EC" dirty="0"/>
              <a:t>ADQUISICIÓN MODELO </a:t>
            </a:r>
            <a:r>
              <a:rPr lang="es-EC" dirty="0" smtClean="0"/>
              <a:t>CAUDAL:</a:t>
            </a:r>
            <a:endParaRPr lang="es-CO" dirty="0"/>
          </a:p>
        </p:txBody>
      </p:sp>
    </p:spTree>
    <p:extLst>
      <p:ext uri="{BB962C8B-B14F-4D97-AF65-F5344CB8AC3E}">
        <p14:creationId xmlns:p14="http://schemas.microsoft.com/office/powerpoint/2010/main" val="5427841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548680"/>
            <a:ext cx="8496944" cy="1200329"/>
          </a:xfrm>
          <a:prstGeom prst="rect">
            <a:avLst/>
          </a:prstGeom>
        </p:spPr>
        <p:txBody>
          <a:bodyPr wrap="square">
            <a:spAutoFit/>
          </a:bodyPr>
          <a:lstStyle/>
          <a:p>
            <a:pPr algn="just">
              <a:lnSpc>
                <a:spcPct val="150000"/>
              </a:lnSpc>
            </a:pPr>
            <a:r>
              <a:rPr lang="es-EC" sz="1600" dirty="0"/>
              <a:t>Obtenemos dos vectores que corresponden a los datos de nuestro modelo matemático.</a:t>
            </a:r>
            <a:endParaRPr lang="es-CO" sz="1600" dirty="0"/>
          </a:p>
          <a:p>
            <a:pPr algn="just">
              <a:lnSpc>
                <a:spcPct val="150000"/>
              </a:lnSpc>
            </a:pPr>
            <a:r>
              <a:rPr lang="es-EC" sz="1600" dirty="0"/>
              <a:t>     En el entorno de Matlab, utilizamos la herramienta </a:t>
            </a:r>
            <a:r>
              <a:rPr lang="es-EC" sz="1600" dirty="0" err="1"/>
              <a:t>ident</a:t>
            </a:r>
            <a:r>
              <a:rPr lang="es-EC" sz="1600" dirty="0"/>
              <a:t> para obtener el modelo matemático que gobierna el comportamiento del sistema caudal.</a:t>
            </a:r>
            <a:endParaRPr lang="es-CO" sz="1600" dirty="0"/>
          </a:p>
        </p:txBody>
      </p:sp>
      <p:pic>
        <p:nvPicPr>
          <p:cNvPr id="5" name="0 Imagen"/>
          <p:cNvPicPr/>
          <p:nvPr/>
        </p:nvPicPr>
        <p:blipFill>
          <a:blip r:embed="rId2">
            <a:extLst>
              <a:ext uri="{28A0092B-C50C-407E-A947-70E740481C1C}">
                <a14:useLocalDpi xmlns:a14="http://schemas.microsoft.com/office/drawing/2010/main" val="0"/>
              </a:ext>
            </a:extLst>
          </a:blip>
          <a:stretch>
            <a:fillRect/>
          </a:stretch>
        </p:blipFill>
        <p:spPr>
          <a:xfrm>
            <a:off x="1115616" y="2060849"/>
            <a:ext cx="3797424" cy="3692648"/>
          </a:xfrm>
          <a:prstGeom prst="rect">
            <a:avLst/>
          </a:prstGeom>
        </p:spPr>
      </p:pic>
      <mc:AlternateContent xmlns:mc="http://schemas.openxmlformats.org/markup-compatibility/2006" xmlns:a14="http://schemas.microsoft.com/office/drawing/2010/main">
        <mc:Choice Requires="a14">
          <p:sp>
            <p:nvSpPr>
              <p:cNvPr id="6" name="5 Rectángulo"/>
              <p:cNvSpPr/>
              <p:nvPr/>
            </p:nvSpPr>
            <p:spPr>
              <a:xfrm>
                <a:off x="5580112" y="3120326"/>
                <a:ext cx="3099759" cy="6173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𝐺</m:t>
                      </m:r>
                      <m:d>
                        <m:dPr>
                          <m:ctrlPr>
                            <a:rPr lang="es-CO" i="1">
                              <a:latin typeface="Cambria Math"/>
                            </a:rPr>
                          </m:ctrlPr>
                        </m:dPr>
                        <m:e>
                          <m:r>
                            <a:rPr lang="es-EC" i="1">
                              <a:latin typeface="Cambria Math"/>
                            </a:rPr>
                            <m:t>𝑠</m:t>
                          </m:r>
                        </m:e>
                      </m:d>
                      <m:r>
                        <a:rPr lang="es-EC" i="1">
                          <a:latin typeface="Cambria Math"/>
                        </a:rPr>
                        <m:t>=2.4384∗</m:t>
                      </m:r>
                      <m:f>
                        <m:fPr>
                          <m:ctrlPr>
                            <a:rPr lang="es-CO" i="1">
                              <a:latin typeface="Cambria Math"/>
                            </a:rPr>
                          </m:ctrlPr>
                        </m:fPr>
                        <m:num>
                          <m:r>
                            <a:rPr lang="es-EC" i="1">
                              <a:latin typeface="Cambria Math"/>
                            </a:rPr>
                            <m:t>1+2.3119</m:t>
                          </m:r>
                          <m:r>
                            <a:rPr lang="es-EC" i="1">
                              <a:latin typeface="Cambria Math"/>
                            </a:rPr>
                            <m:t>𝑠</m:t>
                          </m:r>
                        </m:num>
                        <m:den>
                          <m:r>
                            <a:rPr lang="es-EC" i="1">
                              <a:latin typeface="Cambria Math"/>
                            </a:rPr>
                            <m:t>1+4.3971</m:t>
                          </m:r>
                          <m:r>
                            <a:rPr lang="es-EC" i="1">
                              <a:latin typeface="Cambria Math"/>
                            </a:rPr>
                            <m:t>𝑠</m:t>
                          </m:r>
                        </m:den>
                      </m:f>
                    </m:oMath>
                  </m:oMathPara>
                </a14:m>
                <a:endParaRPr lang="es-CO" dirty="0"/>
              </a:p>
            </p:txBody>
          </p:sp>
        </mc:Choice>
        <mc:Fallback xmlns="">
          <p:sp>
            <p:nvSpPr>
              <p:cNvPr id="6" name="5 Rectángulo"/>
              <p:cNvSpPr>
                <a:spLocks noRot="1" noChangeAspect="1" noMove="1" noResize="1" noEditPoints="1" noAdjustHandles="1" noChangeArrowheads="1" noChangeShapeType="1" noTextEdit="1"/>
              </p:cNvSpPr>
              <p:nvPr/>
            </p:nvSpPr>
            <p:spPr>
              <a:xfrm>
                <a:off x="5580112" y="3120326"/>
                <a:ext cx="3099759" cy="617348"/>
              </a:xfrm>
              <a:prstGeom prst="rect">
                <a:avLst/>
              </a:prstGeom>
              <a:blipFill rotWithShape="1">
                <a:blip r:embed="rId3"/>
                <a:stretch>
                  <a:fillRect/>
                </a:stretch>
              </a:blipFill>
            </p:spPr>
            <p:txBody>
              <a:bodyPr/>
              <a:lstStyle/>
              <a:p>
                <a:r>
                  <a:rPr lang="es-CO">
                    <a:noFill/>
                  </a:rPr>
                  <a:t> </a:t>
                </a:r>
              </a:p>
            </p:txBody>
          </p:sp>
        </mc:Fallback>
      </mc:AlternateContent>
    </p:spTree>
    <p:extLst>
      <p:ext uri="{BB962C8B-B14F-4D97-AF65-F5344CB8AC3E}">
        <p14:creationId xmlns:p14="http://schemas.microsoft.com/office/powerpoint/2010/main" val="35445926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33760" y="1412776"/>
            <a:ext cx="8496944" cy="1524007"/>
          </a:xfrm>
          <a:prstGeom prst="rect">
            <a:avLst/>
          </a:prstGeom>
        </p:spPr>
        <p:txBody>
          <a:bodyPr wrap="square">
            <a:spAutoFit/>
          </a:bodyPr>
          <a:lstStyle/>
          <a:p>
            <a:pPr algn="just">
              <a:lnSpc>
                <a:spcPct val="150000"/>
              </a:lnSpc>
            </a:pPr>
            <a:r>
              <a:rPr lang="es-EC" sz="1600" dirty="0" smtClean="0"/>
              <a:t>El </a:t>
            </a:r>
            <a:r>
              <a:rPr lang="es-EC" sz="1600" dirty="0"/>
              <a:t>sensor de temperatura es una PT100; se realizó una placa de adaptación de la señal resistiva del sensor para obtener una señal que varía de 0 a 5 V para una temperatura de 15° a 30° centígrados. La señal se conecta directamente a la tarjeta </a:t>
            </a:r>
            <a:r>
              <a:rPr lang="es-EC" sz="1600" dirty="0" err="1"/>
              <a:t>arduino</a:t>
            </a:r>
            <a:r>
              <a:rPr lang="es-EC" sz="1600" dirty="0"/>
              <a:t> en el pin A1 y mediante conversión ADC se obtiene una señal digital que varía de 0 a 255.</a:t>
            </a:r>
            <a:endParaRPr lang="es-CO" sz="1600" dirty="0"/>
          </a:p>
        </p:txBody>
      </p:sp>
      <p:sp>
        <p:nvSpPr>
          <p:cNvPr id="5" name="4 Rectángulo"/>
          <p:cNvSpPr/>
          <p:nvPr/>
        </p:nvSpPr>
        <p:spPr>
          <a:xfrm>
            <a:off x="233331" y="785049"/>
            <a:ext cx="4626138" cy="507831"/>
          </a:xfrm>
          <a:prstGeom prst="rect">
            <a:avLst/>
          </a:prstGeom>
        </p:spPr>
        <p:txBody>
          <a:bodyPr wrap="none">
            <a:spAutoFit/>
          </a:bodyPr>
          <a:lstStyle/>
          <a:p>
            <a:pPr algn="just">
              <a:lnSpc>
                <a:spcPct val="150000"/>
              </a:lnSpc>
            </a:pPr>
            <a:r>
              <a:rPr lang="es-EC" dirty="0"/>
              <a:t>ADQUISICIÓN MODELO </a:t>
            </a:r>
            <a:r>
              <a:rPr lang="es-EC" dirty="0" smtClean="0"/>
              <a:t>TEMPERATURA:</a:t>
            </a:r>
            <a:endParaRPr lang="es-CO" dirty="0"/>
          </a:p>
        </p:txBody>
      </p:sp>
    </p:spTree>
    <p:extLst>
      <p:ext uri="{BB962C8B-B14F-4D97-AF65-F5344CB8AC3E}">
        <p14:creationId xmlns:p14="http://schemas.microsoft.com/office/powerpoint/2010/main" val="105040100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771800" y="116632"/>
            <a:ext cx="6246440" cy="400110"/>
          </a:xfrm>
          <a:prstGeom prst="rect">
            <a:avLst/>
          </a:prstGeom>
        </p:spPr>
        <p:txBody>
          <a:bodyPr wrap="square">
            <a:spAutoFit/>
          </a:bodyPr>
          <a:lstStyle/>
          <a:p>
            <a:pPr algn="r"/>
            <a:r>
              <a:rPr lang="de-DE" sz="2000" b="1" dirty="0"/>
              <a:t> Programación y simulación de controladores</a:t>
            </a:r>
            <a:endParaRPr lang="es-CO" sz="2000" b="1" dirty="0"/>
          </a:p>
        </p:txBody>
      </p:sp>
      <p:sp>
        <p:nvSpPr>
          <p:cNvPr id="5" name="4 Rectángulo"/>
          <p:cNvSpPr/>
          <p:nvPr/>
        </p:nvSpPr>
        <p:spPr>
          <a:xfrm>
            <a:off x="5148064" y="1189669"/>
            <a:ext cx="3718768" cy="3416320"/>
          </a:xfrm>
          <a:prstGeom prst="rect">
            <a:avLst/>
          </a:prstGeom>
        </p:spPr>
        <p:txBody>
          <a:bodyPr wrap="square">
            <a:spAutoFit/>
          </a:bodyPr>
          <a:lstStyle/>
          <a:p>
            <a:pPr lvl="0" algn="just">
              <a:lnSpc>
                <a:spcPct val="150000"/>
              </a:lnSpc>
            </a:pPr>
            <a:r>
              <a:rPr lang="de-DE" sz="1600" dirty="0"/>
              <a:t>CONTROL PI DE PRESIÓN</a:t>
            </a:r>
            <a:endParaRPr lang="es-CO" sz="1600" dirty="0"/>
          </a:p>
          <a:p>
            <a:pPr algn="just">
              <a:lnSpc>
                <a:spcPct val="150000"/>
              </a:lnSpc>
            </a:pPr>
            <a:r>
              <a:rPr lang="de-DE" sz="1600" dirty="0"/>
              <a:t> </a:t>
            </a:r>
            <a:endParaRPr lang="es-CO" sz="1600" dirty="0"/>
          </a:p>
          <a:p>
            <a:pPr algn="just">
              <a:lnSpc>
                <a:spcPct val="150000"/>
              </a:lnSpc>
            </a:pPr>
            <a:r>
              <a:rPr lang="de-DE" sz="1600" dirty="0"/>
              <a:t>Despúés de utilizar la herramienta pidtool, se obtiene que el </a:t>
            </a:r>
            <a:r>
              <a:rPr lang="de-DE" sz="1600" dirty="0" smtClean="0"/>
              <a:t>mejor </a:t>
            </a:r>
            <a:r>
              <a:rPr lang="de-DE" sz="1600" dirty="0"/>
              <a:t>controlador para este modelo es un controlador proporcional integral, para el cual las constantes son ki=0.09354 y kp= 0.4535 con un tiempo de estabilización de 30 segundos.</a:t>
            </a:r>
            <a:endParaRPr lang="es-CO" sz="16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graphicFrame>
        <p:nvGraphicFramePr>
          <p:cNvPr id="3" name="2 Objeto"/>
          <p:cNvGraphicFramePr>
            <a:graphicFrameLocks noChangeAspect="1"/>
          </p:cNvGraphicFramePr>
          <p:nvPr>
            <p:extLst>
              <p:ext uri="{D42A27DB-BD31-4B8C-83A1-F6EECF244321}">
                <p14:modId xmlns:p14="http://schemas.microsoft.com/office/powerpoint/2010/main" val="2345271849"/>
              </p:ext>
            </p:extLst>
          </p:nvPr>
        </p:nvGraphicFramePr>
        <p:xfrm>
          <a:off x="936104" y="82352"/>
          <a:ext cx="2627784" cy="6722387"/>
        </p:xfrm>
        <a:graphic>
          <a:graphicData uri="http://schemas.openxmlformats.org/presentationml/2006/ole">
            <mc:AlternateContent xmlns:mc="http://schemas.openxmlformats.org/markup-compatibility/2006">
              <mc:Choice xmlns:v="urn:schemas-microsoft-com:vml" Requires="v">
                <p:oleObj spid="_x0000_s2050" r:id="rId4" imgW="2066937" imgH="7534386" progId="Visio.Drawing.15">
                  <p:embed/>
                </p:oleObj>
              </mc:Choice>
              <mc:Fallback>
                <p:oleObj r:id="rId4" imgW="2066937" imgH="7534386"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104" y="82352"/>
                        <a:ext cx="2627784" cy="6722387"/>
                      </a:xfrm>
                      <a:prstGeom prst="rect">
                        <a:avLst/>
                      </a:prstGeom>
                      <a:noFill/>
                    </p:spPr>
                  </p:pic>
                </p:oleObj>
              </mc:Fallback>
            </mc:AlternateContent>
          </a:graphicData>
        </a:graphic>
      </p:graphicFrame>
    </p:spTree>
    <p:extLst>
      <p:ext uri="{BB962C8B-B14F-4D97-AF65-F5344CB8AC3E}">
        <p14:creationId xmlns:p14="http://schemas.microsoft.com/office/powerpoint/2010/main" val="70761984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788024" y="1196752"/>
            <a:ext cx="4176464" cy="2677656"/>
          </a:xfrm>
          <a:prstGeom prst="rect">
            <a:avLst/>
          </a:prstGeom>
        </p:spPr>
        <p:txBody>
          <a:bodyPr wrap="square">
            <a:spAutoFit/>
          </a:bodyPr>
          <a:lstStyle/>
          <a:p>
            <a:pPr lvl="0" algn="just">
              <a:lnSpc>
                <a:spcPct val="150000"/>
              </a:lnSpc>
            </a:pPr>
            <a:r>
              <a:rPr lang="de-DE" sz="1600" dirty="0"/>
              <a:t>CONTROL I DE CAUDAL</a:t>
            </a:r>
            <a:endParaRPr lang="es-CO" sz="1600" dirty="0"/>
          </a:p>
          <a:p>
            <a:pPr algn="just">
              <a:lnSpc>
                <a:spcPct val="150000"/>
              </a:lnSpc>
            </a:pPr>
            <a:r>
              <a:rPr lang="de-DE" sz="1600" dirty="0"/>
              <a:t> </a:t>
            </a:r>
            <a:endParaRPr lang="es-CO" sz="1600" dirty="0"/>
          </a:p>
          <a:p>
            <a:pPr algn="just">
              <a:lnSpc>
                <a:spcPct val="150000"/>
              </a:lnSpc>
            </a:pPr>
            <a:r>
              <a:rPr lang="de-DE" sz="1600" dirty="0"/>
              <a:t>Para controlar el caudal se escogió un controlador integral; con la ayuda de la herramienta pidtool de matlab se obtiene la constante ki = 0.75595, con un tiempo de estabilización de 3 segundos.</a:t>
            </a:r>
            <a:endParaRPr lang="es-CO" sz="1600"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5"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graphicFrame>
        <p:nvGraphicFramePr>
          <p:cNvPr id="7" name="6 Objeto"/>
          <p:cNvGraphicFramePr>
            <a:graphicFrameLocks noChangeAspect="1"/>
          </p:cNvGraphicFramePr>
          <p:nvPr>
            <p:extLst>
              <p:ext uri="{D42A27DB-BD31-4B8C-83A1-F6EECF244321}">
                <p14:modId xmlns:p14="http://schemas.microsoft.com/office/powerpoint/2010/main" val="3210188203"/>
              </p:ext>
            </p:extLst>
          </p:nvPr>
        </p:nvGraphicFramePr>
        <p:xfrm>
          <a:off x="1187624" y="229743"/>
          <a:ext cx="2447925" cy="6592888"/>
        </p:xfrm>
        <a:graphic>
          <a:graphicData uri="http://schemas.openxmlformats.org/presentationml/2006/ole">
            <mc:AlternateContent xmlns:mc="http://schemas.openxmlformats.org/markup-compatibility/2006">
              <mc:Choice xmlns:v="urn:schemas-microsoft-com:vml" Requires="v">
                <p:oleObj spid="_x0000_s3074" r:id="rId4" imgW="2066937" imgH="7534386" progId="Visio.Drawing.15">
                  <p:embed/>
                </p:oleObj>
              </mc:Choice>
              <mc:Fallback>
                <p:oleObj r:id="rId4" imgW="2066937" imgH="7534386"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229743"/>
                        <a:ext cx="2447925" cy="659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5064201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212269" y="692696"/>
            <a:ext cx="3489484" cy="4893647"/>
          </a:xfrm>
          <a:prstGeom prst="rect">
            <a:avLst/>
          </a:prstGeom>
        </p:spPr>
        <p:txBody>
          <a:bodyPr wrap="square">
            <a:spAutoFit/>
          </a:bodyPr>
          <a:lstStyle/>
          <a:p>
            <a:pPr lvl="0" algn="just">
              <a:lnSpc>
                <a:spcPct val="150000"/>
              </a:lnSpc>
            </a:pPr>
            <a:r>
              <a:rPr lang="de-DE" sz="1600" dirty="0"/>
              <a:t>CONTROL ON-OFF NIVEL</a:t>
            </a:r>
            <a:endParaRPr lang="es-CO" sz="1600" dirty="0"/>
          </a:p>
          <a:p>
            <a:pPr algn="just">
              <a:lnSpc>
                <a:spcPct val="150000"/>
              </a:lnSpc>
            </a:pPr>
            <a:r>
              <a:rPr lang="de-DE" sz="1600" dirty="0"/>
              <a:t> </a:t>
            </a:r>
            <a:r>
              <a:rPr lang="de-DE" sz="1600" dirty="0" smtClean="0"/>
              <a:t>Con </a:t>
            </a:r>
            <a:r>
              <a:rPr lang="de-DE" sz="1600" dirty="0"/>
              <a:t>los datos obtenidos de nivel se realiza el control on-off del mismo, el sensor ultrasónico permite tener una señal constante del nivel. El setpoint se ingresa como un número porcentual entre 0 y 100 que correspone a 4 y 40cm respectivamente. Obtenido el setpoint, y el nivel real se encenderá la bomba de llenado o la bomba de vaciado respectivamente hasta llegar al nivel indicado. </a:t>
            </a:r>
            <a:endParaRPr lang="es-CO" sz="1600"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graphicFrame>
        <p:nvGraphicFramePr>
          <p:cNvPr id="7" name="6 Objeto"/>
          <p:cNvGraphicFramePr>
            <a:graphicFrameLocks noChangeAspect="1"/>
          </p:cNvGraphicFramePr>
          <p:nvPr>
            <p:extLst>
              <p:ext uri="{D42A27DB-BD31-4B8C-83A1-F6EECF244321}">
                <p14:modId xmlns:p14="http://schemas.microsoft.com/office/powerpoint/2010/main" val="3284035933"/>
              </p:ext>
            </p:extLst>
          </p:nvPr>
        </p:nvGraphicFramePr>
        <p:xfrm>
          <a:off x="539552" y="0"/>
          <a:ext cx="4535488" cy="6811963"/>
        </p:xfrm>
        <a:graphic>
          <a:graphicData uri="http://schemas.openxmlformats.org/presentationml/2006/ole">
            <mc:AlternateContent xmlns:mc="http://schemas.openxmlformats.org/markup-compatibility/2006">
              <mc:Choice xmlns:v="urn:schemas-microsoft-com:vml" Requires="v">
                <p:oleObj spid="_x0000_s4098" r:id="rId4" imgW="3933848" imgH="7753302" progId="Visio.Drawing.15">
                  <p:embed/>
                </p:oleObj>
              </mc:Choice>
              <mc:Fallback>
                <p:oleObj r:id="rId4" imgW="3933848" imgH="7753302"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0"/>
                        <a:ext cx="4535488" cy="681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63716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p:nvPr/>
        </p:nvPicPr>
        <p:blipFill rotWithShape="1">
          <a:blip r:embed="rId2"/>
          <a:srcRect l="11088" t="17867" r="26896" b="21112"/>
          <a:stretch/>
        </p:blipFill>
        <p:spPr bwMode="auto">
          <a:xfrm>
            <a:off x="467544" y="404664"/>
            <a:ext cx="8424935" cy="5388878"/>
          </a:xfrm>
          <a:prstGeom prst="rect">
            <a:avLst/>
          </a:prstGeom>
          <a:ln>
            <a:noFill/>
          </a:ln>
          <a:extLst>
            <a:ext uri="{53640926-AAD7-44D8-BBD7-CCE9431645EC}">
              <a14:shadowObscured xmlns:a14="http://schemas.microsoft.com/office/drawing/2010/main"/>
            </a:ext>
          </a:extLst>
        </p:spPr>
      </p:pic>
      <p:sp>
        <p:nvSpPr>
          <p:cNvPr id="3" name="2 Rectángulo"/>
          <p:cNvSpPr/>
          <p:nvPr/>
        </p:nvSpPr>
        <p:spPr>
          <a:xfrm>
            <a:off x="323528" y="4870212"/>
            <a:ext cx="4572000" cy="923330"/>
          </a:xfrm>
          <a:prstGeom prst="rect">
            <a:avLst/>
          </a:prstGeom>
        </p:spPr>
        <p:txBody>
          <a:bodyPr>
            <a:spAutoFit/>
          </a:bodyPr>
          <a:lstStyle/>
          <a:p>
            <a:pPr lvl="0"/>
            <a:r>
              <a:rPr lang="es-EC" dirty="0" smtClean="0"/>
              <a:t>Módulo </a:t>
            </a:r>
            <a:r>
              <a:rPr lang="es-EC" dirty="0"/>
              <a:t>1: Medición de variables</a:t>
            </a:r>
            <a:endParaRPr lang="es-CO" dirty="0"/>
          </a:p>
          <a:p>
            <a:pPr lvl="0"/>
            <a:r>
              <a:rPr lang="es-EC" dirty="0"/>
              <a:t>Módulo 2: Comparación de valores</a:t>
            </a:r>
            <a:endParaRPr lang="es-CO" dirty="0"/>
          </a:p>
          <a:p>
            <a:pPr lvl="0"/>
            <a:r>
              <a:rPr lang="es-EC" dirty="0"/>
              <a:t>Módulo 3: Accionamiento de Actuadores</a:t>
            </a:r>
            <a:endParaRPr lang="es-CO" dirty="0"/>
          </a:p>
        </p:txBody>
      </p:sp>
    </p:spTree>
    <p:extLst>
      <p:ext uri="{BB962C8B-B14F-4D97-AF65-F5344CB8AC3E}">
        <p14:creationId xmlns:p14="http://schemas.microsoft.com/office/powerpoint/2010/main" val="4215012159"/>
      </p:ext>
    </p:extLst>
  </p:cSld>
  <p:clrMapOvr>
    <a:masterClrMapping/>
  </p:clrMapOvr>
  <p:transition spd="slow">
    <p:randomBar dir="vert"/>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3968" y="1268760"/>
            <a:ext cx="4572000" cy="3785652"/>
          </a:xfrm>
          <a:prstGeom prst="rect">
            <a:avLst/>
          </a:prstGeom>
        </p:spPr>
        <p:txBody>
          <a:bodyPr>
            <a:spAutoFit/>
          </a:bodyPr>
          <a:lstStyle/>
          <a:p>
            <a:pPr lvl="0" algn="just">
              <a:lnSpc>
                <a:spcPct val="150000"/>
              </a:lnSpc>
            </a:pPr>
            <a:r>
              <a:rPr lang="de-DE" sz="1600" dirty="0" smtClean="0"/>
              <a:t>REGULACIÓN DE TEMPERATURA</a:t>
            </a:r>
            <a:endParaRPr lang="es-CO" sz="1600" dirty="0"/>
          </a:p>
          <a:p>
            <a:pPr algn="just">
              <a:lnSpc>
                <a:spcPct val="150000"/>
              </a:lnSpc>
            </a:pPr>
            <a:r>
              <a:rPr lang="de-DE" sz="1600" dirty="0"/>
              <a:t>Para realizar el control de temperatura se decide utilizar un control on off, ya que los cambios se producen de manera muy lenta, por lo que lo que realiza esta función es medir la temperatura actual y llevarla hasta una temperatura previamente establecida a través de la utilización de una niquelina, luego de terminar este proceso la niquelina se apaga y una alarma indica el final del proceso.</a:t>
            </a:r>
            <a:endParaRPr lang="es-CO" sz="1600"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2"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graphicFrame>
        <p:nvGraphicFramePr>
          <p:cNvPr id="3" name="2 Objeto"/>
          <p:cNvGraphicFramePr>
            <a:graphicFrameLocks noChangeAspect="1"/>
          </p:cNvGraphicFramePr>
          <p:nvPr>
            <p:extLst>
              <p:ext uri="{D42A27DB-BD31-4B8C-83A1-F6EECF244321}">
                <p14:modId xmlns:p14="http://schemas.microsoft.com/office/powerpoint/2010/main" val="3808281104"/>
              </p:ext>
            </p:extLst>
          </p:nvPr>
        </p:nvGraphicFramePr>
        <p:xfrm>
          <a:off x="539552" y="332656"/>
          <a:ext cx="3600400" cy="6162675"/>
        </p:xfrm>
        <a:graphic>
          <a:graphicData uri="http://schemas.openxmlformats.org/presentationml/2006/ole">
            <mc:AlternateContent xmlns:mc="http://schemas.openxmlformats.org/markup-compatibility/2006">
              <mc:Choice xmlns:v="urn:schemas-microsoft-com:vml" Requires="v">
                <p:oleObj spid="_x0000_s5122" r:id="rId4" imgW="2533665" imgH="6172301" progId="Visio.Drawing.15">
                  <p:embed/>
                </p:oleObj>
              </mc:Choice>
              <mc:Fallback>
                <p:oleObj r:id="rId4" imgW="2533665" imgH="6172301"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332656"/>
                        <a:ext cx="3600400" cy="6162675"/>
                      </a:xfrm>
                      <a:prstGeom prst="rect">
                        <a:avLst/>
                      </a:prstGeom>
                      <a:noFill/>
                    </p:spPr>
                  </p:pic>
                </p:oleObj>
              </mc:Fallback>
            </mc:AlternateContent>
          </a:graphicData>
        </a:graphic>
      </p:graphicFrame>
    </p:spTree>
    <p:extLst>
      <p:ext uri="{BB962C8B-B14F-4D97-AF65-F5344CB8AC3E}">
        <p14:creationId xmlns:p14="http://schemas.microsoft.com/office/powerpoint/2010/main" val="106941203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307340" y="620688"/>
            <a:ext cx="8297107" cy="1200329"/>
          </a:xfrm>
          <a:prstGeom prst="rect">
            <a:avLst/>
          </a:prstGeom>
        </p:spPr>
        <p:txBody>
          <a:bodyPr wrap="square">
            <a:spAutoFit/>
          </a:bodyPr>
          <a:lstStyle/>
          <a:p>
            <a:pPr algn="just">
              <a:lnSpc>
                <a:spcPct val="150000"/>
              </a:lnSpc>
            </a:pPr>
            <a:r>
              <a:rPr lang="es-EC" sz="1600" dirty="0"/>
              <a:t> La interfaz física para la comunicación entre los dos </a:t>
            </a:r>
            <a:r>
              <a:rPr lang="es-EC" sz="1600" dirty="0" err="1"/>
              <a:t>arduinos</a:t>
            </a:r>
            <a:r>
              <a:rPr lang="es-EC" sz="1600" dirty="0"/>
              <a:t> utiliza un cable de dos hilos para la comunicación, además la alimentación de las dos tarjetas debe ser la misma, el conexionado va de la siguiente manera:</a:t>
            </a:r>
            <a:endParaRPr lang="es-CO" sz="1600" dirty="0"/>
          </a:p>
        </p:txBody>
      </p:sp>
      <p:sp>
        <p:nvSpPr>
          <p:cNvPr id="14" name="13 Rectángulo"/>
          <p:cNvSpPr/>
          <p:nvPr/>
        </p:nvSpPr>
        <p:spPr>
          <a:xfrm>
            <a:off x="467544" y="4309645"/>
            <a:ext cx="8352928" cy="830997"/>
          </a:xfrm>
          <a:prstGeom prst="rect">
            <a:avLst/>
          </a:prstGeom>
        </p:spPr>
        <p:txBody>
          <a:bodyPr wrap="square">
            <a:spAutoFit/>
          </a:bodyPr>
          <a:lstStyle/>
          <a:p>
            <a:pPr algn="just">
              <a:lnSpc>
                <a:spcPct val="150000"/>
              </a:lnSpc>
            </a:pPr>
            <a:r>
              <a:rPr lang="es-EC" sz="1600" dirty="0"/>
              <a:t> El canal de comunicación entre los dos </a:t>
            </a:r>
            <a:r>
              <a:rPr lang="es-EC" sz="1600" dirty="0" err="1"/>
              <a:t>arduinos</a:t>
            </a:r>
            <a:r>
              <a:rPr lang="es-EC" sz="1600" dirty="0"/>
              <a:t> es el Serial1, por lo que se utilizan los pines de comunicación Tx1 y Rx1 de las dos tarjetas.</a:t>
            </a:r>
            <a:endParaRPr lang="es-CO" sz="1600" dirty="0"/>
          </a:p>
        </p:txBody>
      </p:sp>
      <p:grpSp>
        <p:nvGrpSpPr>
          <p:cNvPr id="15" name="15446 Grupo"/>
          <p:cNvGrpSpPr/>
          <p:nvPr/>
        </p:nvGrpSpPr>
        <p:grpSpPr>
          <a:xfrm>
            <a:off x="2323563" y="2639093"/>
            <a:ext cx="4264659" cy="1056005"/>
            <a:chOff x="0" y="0"/>
            <a:chExt cx="4265067" cy="1056138"/>
          </a:xfrm>
        </p:grpSpPr>
        <p:sp>
          <p:nvSpPr>
            <p:cNvPr id="16" name="Rectangle 395"/>
            <p:cNvSpPr>
              <a:spLocks noChangeArrowheads="1"/>
            </p:cNvSpPr>
            <p:nvPr/>
          </p:nvSpPr>
          <p:spPr bwMode="auto">
            <a:xfrm>
              <a:off x="0" y="0"/>
              <a:ext cx="866775" cy="5238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es-EC" sz="1200">
                  <a:effectLst/>
                  <a:latin typeface="Times New Roman"/>
                  <a:ea typeface="Times New Roman"/>
                  <a:cs typeface="Times New Roman"/>
                </a:rPr>
                <a:t>TX1</a:t>
              </a:r>
              <a:endParaRPr lang="es-CO" sz="1200">
                <a:effectLst/>
                <a:latin typeface="Times New Roman"/>
                <a:ea typeface="Times New Roman"/>
                <a:cs typeface="Times New Roman"/>
              </a:endParaRPr>
            </a:p>
          </p:txBody>
        </p:sp>
        <p:sp>
          <p:nvSpPr>
            <p:cNvPr id="17" name="Rectangle 396"/>
            <p:cNvSpPr>
              <a:spLocks noChangeArrowheads="1"/>
            </p:cNvSpPr>
            <p:nvPr/>
          </p:nvSpPr>
          <p:spPr bwMode="auto">
            <a:xfrm>
              <a:off x="0" y="532263"/>
              <a:ext cx="866775" cy="5238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es-EC" sz="1200">
                  <a:effectLst/>
                  <a:latin typeface="Times New Roman"/>
                  <a:ea typeface="Times New Roman"/>
                  <a:cs typeface="Times New Roman"/>
                </a:rPr>
                <a:t>RX1</a:t>
              </a:r>
              <a:endParaRPr lang="es-CO" sz="1200">
                <a:effectLst/>
                <a:latin typeface="Times New Roman"/>
                <a:ea typeface="Times New Roman"/>
                <a:cs typeface="Times New Roman"/>
              </a:endParaRPr>
            </a:p>
          </p:txBody>
        </p:sp>
        <p:sp>
          <p:nvSpPr>
            <p:cNvPr id="18" name="Rectangle 397"/>
            <p:cNvSpPr>
              <a:spLocks noChangeArrowheads="1"/>
            </p:cNvSpPr>
            <p:nvPr/>
          </p:nvSpPr>
          <p:spPr bwMode="auto">
            <a:xfrm>
              <a:off x="3398292" y="0"/>
              <a:ext cx="866775" cy="5238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es-EC" sz="1200">
                  <a:effectLst/>
                  <a:latin typeface="Times New Roman"/>
                  <a:ea typeface="Times New Roman"/>
                  <a:cs typeface="Times New Roman"/>
                </a:rPr>
                <a:t>TX1</a:t>
              </a:r>
              <a:endParaRPr lang="es-CO" sz="1200">
                <a:effectLst/>
                <a:latin typeface="Times New Roman"/>
                <a:ea typeface="Times New Roman"/>
                <a:cs typeface="Times New Roman"/>
              </a:endParaRPr>
            </a:p>
          </p:txBody>
        </p:sp>
        <p:sp>
          <p:nvSpPr>
            <p:cNvPr id="19" name="Rectangle 398"/>
            <p:cNvSpPr>
              <a:spLocks noChangeArrowheads="1"/>
            </p:cNvSpPr>
            <p:nvPr/>
          </p:nvSpPr>
          <p:spPr bwMode="auto">
            <a:xfrm>
              <a:off x="3398292" y="532263"/>
              <a:ext cx="866775" cy="5238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es-EC" sz="1200">
                  <a:effectLst/>
                  <a:latin typeface="Times New Roman"/>
                  <a:ea typeface="Times New Roman"/>
                  <a:cs typeface="Times New Roman"/>
                </a:rPr>
                <a:t>RX1</a:t>
              </a:r>
              <a:endParaRPr lang="es-CO" sz="1200">
                <a:effectLst/>
                <a:latin typeface="Times New Roman"/>
                <a:ea typeface="Times New Roman"/>
                <a:cs typeface="Times New Roman"/>
              </a:endParaRPr>
            </a:p>
          </p:txBody>
        </p:sp>
        <p:cxnSp>
          <p:nvCxnSpPr>
            <p:cNvPr id="20" name="AutoShape 399"/>
            <p:cNvCxnSpPr>
              <a:cxnSpLocks noChangeShapeType="1"/>
            </p:cNvCxnSpPr>
            <p:nvPr/>
          </p:nvCxnSpPr>
          <p:spPr bwMode="auto">
            <a:xfrm>
              <a:off x="873457" y="286603"/>
              <a:ext cx="2524125" cy="54292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1" name="AutoShape 400"/>
            <p:cNvCxnSpPr>
              <a:cxnSpLocks noChangeShapeType="1"/>
            </p:cNvCxnSpPr>
            <p:nvPr/>
          </p:nvCxnSpPr>
          <p:spPr bwMode="auto">
            <a:xfrm flipV="1">
              <a:off x="873457" y="286603"/>
              <a:ext cx="2524125" cy="54292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
        <p:nvSpPr>
          <p:cNvPr id="22" name="21 CuadroTexto"/>
          <p:cNvSpPr txBox="1"/>
          <p:nvPr/>
        </p:nvSpPr>
        <p:spPr>
          <a:xfrm>
            <a:off x="2136746" y="2060848"/>
            <a:ext cx="1240325" cy="369332"/>
          </a:xfrm>
          <a:prstGeom prst="rect">
            <a:avLst/>
          </a:prstGeom>
          <a:noFill/>
        </p:spPr>
        <p:txBody>
          <a:bodyPr wrap="square" rtlCol="0">
            <a:spAutoFit/>
          </a:bodyPr>
          <a:lstStyle/>
          <a:p>
            <a:r>
              <a:rPr lang="es-CO" dirty="0" smtClean="0"/>
              <a:t>Arduino 1</a:t>
            </a:r>
            <a:endParaRPr lang="es-CO" dirty="0"/>
          </a:p>
        </p:txBody>
      </p:sp>
      <p:sp>
        <p:nvSpPr>
          <p:cNvPr id="23" name="22 CuadroTexto"/>
          <p:cNvSpPr txBox="1"/>
          <p:nvPr/>
        </p:nvSpPr>
        <p:spPr>
          <a:xfrm>
            <a:off x="5721530" y="2088914"/>
            <a:ext cx="1240325" cy="369332"/>
          </a:xfrm>
          <a:prstGeom prst="rect">
            <a:avLst/>
          </a:prstGeom>
          <a:noFill/>
        </p:spPr>
        <p:txBody>
          <a:bodyPr wrap="square" rtlCol="0">
            <a:spAutoFit/>
          </a:bodyPr>
          <a:lstStyle/>
          <a:p>
            <a:r>
              <a:rPr lang="es-CO" dirty="0" smtClean="0"/>
              <a:t>Arduino 2</a:t>
            </a:r>
            <a:endParaRPr lang="es-CO" dirty="0"/>
          </a:p>
        </p:txBody>
      </p:sp>
    </p:spTree>
    <p:extLst>
      <p:ext uri="{BB962C8B-B14F-4D97-AF65-F5344CB8AC3E}">
        <p14:creationId xmlns:p14="http://schemas.microsoft.com/office/powerpoint/2010/main" val="317542482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771800" y="116632"/>
            <a:ext cx="6246440" cy="400110"/>
          </a:xfrm>
          <a:prstGeom prst="rect">
            <a:avLst/>
          </a:prstGeom>
        </p:spPr>
        <p:txBody>
          <a:bodyPr wrap="square">
            <a:spAutoFit/>
          </a:bodyPr>
          <a:lstStyle/>
          <a:p>
            <a:pPr algn="r"/>
            <a:r>
              <a:rPr lang="de-DE" sz="2000" b="1" dirty="0"/>
              <a:t> </a:t>
            </a:r>
            <a:r>
              <a:rPr lang="de-DE" sz="2000" b="1" dirty="0" smtClean="0"/>
              <a:t>Pantalla de Mando</a:t>
            </a:r>
            <a:endParaRPr lang="es-CO" sz="2000" b="1"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graphicFrame>
        <p:nvGraphicFramePr>
          <p:cNvPr id="3" name="2 Objeto"/>
          <p:cNvGraphicFramePr>
            <a:graphicFrameLocks noChangeAspect="1"/>
          </p:cNvGraphicFramePr>
          <p:nvPr>
            <p:extLst>
              <p:ext uri="{D42A27DB-BD31-4B8C-83A1-F6EECF244321}">
                <p14:modId xmlns:p14="http://schemas.microsoft.com/office/powerpoint/2010/main" val="532820937"/>
              </p:ext>
            </p:extLst>
          </p:nvPr>
        </p:nvGraphicFramePr>
        <p:xfrm>
          <a:off x="683568" y="9691"/>
          <a:ext cx="8172400" cy="6011597"/>
        </p:xfrm>
        <a:graphic>
          <a:graphicData uri="http://schemas.openxmlformats.org/presentationml/2006/ole">
            <mc:AlternateContent xmlns:mc="http://schemas.openxmlformats.org/markup-compatibility/2006">
              <mc:Choice xmlns:v="urn:schemas-microsoft-com:vml" Requires="v">
                <p:oleObj spid="_x0000_s6146" r:id="rId4" imgW="7629609" imgH="6124523" progId="Visio.Drawing.15">
                  <p:embed/>
                </p:oleObj>
              </mc:Choice>
              <mc:Fallback>
                <p:oleObj r:id="rId4" imgW="7629609" imgH="6124523"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9691"/>
                        <a:ext cx="8172400" cy="6011597"/>
                      </a:xfrm>
                      <a:prstGeom prst="rect">
                        <a:avLst/>
                      </a:prstGeom>
                      <a:noFill/>
                    </p:spPr>
                  </p:pic>
                </p:oleObj>
              </mc:Fallback>
            </mc:AlternateContent>
          </a:graphicData>
        </a:graphic>
      </p:graphicFrame>
    </p:spTree>
    <p:extLst>
      <p:ext uri="{BB962C8B-B14F-4D97-AF65-F5344CB8AC3E}">
        <p14:creationId xmlns:p14="http://schemas.microsoft.com/office/powerpoint/2010/main" val="109495205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carolinaj\Desktop\Carolina\personal\tesis\imagenes\pan2.jpg"/>
          <p:cNvPicPr/>
          <p:nvPr/>
        </p:nvPicPr>
        <p:blipFill>
          <a:blip r:embed="rId2">
            <a:extLst>
              <a:ext uri="{28A0092B-C50C-407E-A947-70E740481C1C}">
                <a14:useLocalDpi xmlns:a14="http://schemas.microsoft.com/office/drawing/2010/main" val="0"/>
              </a:ext>
            </a:extLst>
          </a:blip>
          <a:srcRect/>
          <a:stretch>
            <a:fillRect/>
          </a:stretch>
        </p:blipFill>
        <p:spPr bwMode="auto">
          <a:xfrm>
            <a:off x="1259632" y="692696"/>
            <a:ext cx="6192688" cy="3816424"/>
          </a:xfrm>
          <a:prstGeom prst="rect">
            <a:avLst/>
          </a:prstGeom>
          <a:noFill/>
          <a:ln>
            <a:noFill/>
          </a:ln>
        </p:spPr>
      </p:pic>
      <p:sp>
        <p:nvSpPr>
          <p:cNvPr id="5" name="4 Rectángulo"/>
          <p:cNvSpPr/>
          <p:nvPr/>
        </p:nvSpPr>
        <p:spPr>
          <a:xfrm>
            <a:off x="2771800" y="116632"/>
            <a:ext cx="6246440" cy="400110"/>
          </a:xfrm>
          <a:prstGeom prst="rect">
            <a:avLst/>
          </a:prstGeom>
        </p:spPr>
        <p:txBody>
          <a:bodyPr wrap="square">
            <a:spAutoFit/>
          </a:bodyPr>
          <a:lstStyle/>
          <a:p>
            <a:pPr algn="r"/>
            <a:r>
              <a:rPr lang="de-DE" sz="2000" b="1" dirty="0"/>
              <a:t> </a:t>
            </a:r>
            <a:r>
              <a:rPr lang="de-DE" sz="2000" b="1" dirty="0" smtClean="0"/>
              <a:t>Explicación de uso</a:t>
            </a:r>
            <a:endParaRPr lang="es-CO" sz="2000" b="1" dirty="0"/>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3563888" y="4797152"/>
            <a:ext cx="2143760" cy="1267460"/>
          </a:xfrm>
          <a:prstGeom prst="rect">
            <a:avLst/>
          </a:prstGeom>
          <a:noFill/>
          <a:ln>
            <a:noFill/>
          </a:ln>
        </p:spPr>
      </p:pic>
    </p:spTree>
    <p:extLst>
      <p:ext uri="{BB962C8B-B14F-4D97-AF65-F5344CB8AC3E}">
        <p14:creationId xmlns:p14="http://schemas.microsoft.com/office/powerpoint/2010/main" val="115199429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971600" y="620688"/>
            <a:ext cx="7128792" cy="4464496"/>
          </a:xfrm>
          <a:prstGeom prst="rect">
            <a:avLst/>
          </a:prstGeom>
          <a:noFill/>
          <a:ln>
            <a:noFill/>
          </a:ln>
        </p:spPr>
      </p:pic>
    </p:spTree>
    <p:extLst>
      <p:ext uri="{BB962C8B-B14F-4D97-AF65-F5344CB8AC3E}">
        <p14:creationId xmlns:p14="http://schemas.microsoft.com/office/powerpoint/2010/main" val="223020042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3284984"/>
            <a:ext cx="8352928" cy="1938992"/>
          </a:xfrm>
          <a:prstGeom prst="rect">
            <a:avLst/>
          </a:prstGeom>
        </p:spPr>
        <p:txBody>
          <a:bodyPr wrap="square">
            <a:spAutoFit/>
          </a:bodyPr>
          <a:lstStyle/>
          <a:p>
            <a:pPr algn="just">
              <a:lnSpc>
                <a:spcPct val="150000"/>
              </a:lnSpc>
            </a:pPr>
            <a:r>
              <a:rPr lang="de-DE" sz="1600" dirty="0"/>
              <a:t>En esta pantalla al presionar start </a:t>
            </a:r>
            <a:r>
              <a:rPr lang="de-DE" sz="1600" dirty="0" smtClean="0"/>
              <a:t>se visualiza </a:t>
            </a:r>
            <a:r>
              <a:rPr lang="de-DE" sz="1600" dirty="0"/>
              <a:t>los datos de temperatura medidos por el sensor, y cuando se </a:t>
            </a:r>
            <a:r>
              <a:rPr lang="de-DE" sz="1600" dirty="0" smtClean="0"/>
              <a:t>presiona </a:t>
            </a:r>
            <a:r>
              <a:rPr lang="de-DE" sz="1600" dirty="0"/>
              <a:t>temperar </a:t>
            </a:r>
            <a:r>
              <a:rPr lang="de-DE" sz="1600" dirty="0" smtClean="0"/>
              <a:t>suena </a:t>
            </a:r>
            <a:r>
              <a:rPr lang="de-DE" sz="1600" dirty="0"/>
              <a:t>una alarma durante 1 segundo y se </a:t>
            </a:r>
            <a:r>
              <a:rPr lang="de-DE" sz="1600" dirty="0" smtClean="0"/>
              <a:t>enciende </a:t>
            </a:r>
            <a:r>
              <a:rPr lang="de-DE" sz="1600" dirty="0"/>
              <a:t>la niquelina hasta que la temperatura del tanque alcance los grados indicados en este caso 24°C.</a:t>
            </a:r>
            <a:endParaRPr lang="es-CO" sz="1600" dirty="0"/>
          </a:p>
          <a:p>
            <a:pPr algn="just">
              <a:lnSpc>
                <a:spcPct val="150000"/>
              </a:lnSpc>
            </a:pPr>
            <a:endParaRPr lang="es-CO" sz="1600" dirty="0"/>
          </a:p>
        </p:txBody>
      </p:sp>
      <p:pic>
        <p:nvPicPr>
          <p:cNvPr id="5" name="4 Imagen" descr="C:\Users\Carolina\Downloads\tem.jpg"/>
          <p:cNvPicPr/>
          <p:nvPr/>
        </p:nvPicPr>
        <p:blipFill>
          <a:blip r:embed="rId2">
            <a:extLst>
              <a:ext uri="{28A0092B-C50C-407E-A947-70E740481C1C}">
                <a14:useLocalDpi xmlns:a14="http://schemas.microsoft.com/office/drawing/2010/main" val="0"/>
              </a:ext>
            </a:extLst>
          </a:blip>
          <a:srcRect/>
          <a:stretch>
            <a:fillRect/>
          </a:stretch>
        </p:blipFill>
        <p:spPr bwMode="auto">
          <a:xfrm>
            <a:off x="3095836" y="1052736"/>
            <a:ext cx="2808312" cy="1728192"/>
          </a:xfrm>
          <a:prstGeom prst="rect">
            <a:avLst/>
          </a:prstGeom>
          <a:noFill/>
          <a:ln>
            <a:noFill/>
          </a:ln>
        </p:spPr>
      </p:pic>
    </p:spTree>
    <p:extLst>
      <p:ext uri="{BB962C8B-B14F-4D97-AF65-F5344CB8AC3E}">
        <p14:creationId xmlns:p14="http://schemas.microsoft.com/office/powerpoint/2010/main" val="328659372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771800" y="116632"/>
            <a:ext cx="6246440" cy="400110"/>
          </a:xfrm>
          <a:prstGeom prst="rect">
            <a:avLst/>
          </a:prstGeom>
        </p:spPr>
        <p:txBody>
          <a:bodyPr wrap="square">
            <a:spAutoFit/>
          </a:bodyPr>
          <a:lstStyle/>
          <a:p>
            <a:pPr algn="r"/>
            <a:r>
              <a:rPr lang="de-DE" sz="2000" b="1" dirty="0"/>
              <a:t> </a:t>
            </a:r>
            <a:r>
              <a:rPr lang="de-DE" sz="2000" b="1" dirty="0" smtClean="0"/>
              <a:t>Seguridades</a:t>
            </a:r>
            <a:endParaRPr lang="es-CO" sz="2000" b="1" dirty="0"/>
          </a:p>
        </p:txBody>
      </p:sp>
      <p:pic>
        <p:nvPicPr>
          <p:cNvPr id="6" name="5 Imagen"/>
          <p:cNvPicPr/>
          <p:nvPr/>
        </p:nvPicPr>
        <p:blipFill rotWithShape="1">
          <a:blip r:embed="rId2"/>
          <a:srcRect l="17821" t="19245" r="30199" b="29056"/>
          <a:stretch/>
        </p:blipFill>
        <p:spPr bwMode="auto">
          <a:xfrm>
            <a:off x="1547664" y="3198090"/>
            <a:ext cx="5760640" cy="2808312"/>
          </a:xfrm>
          <a:prstGeom prst="rect">
            <a:avLst/>
          </a:prstGeom>
          <a:ln>
            <a:noFill/>
          </a:ln>
          <a:extLst>
            <a:ext uri="{53640926-AAD7-44D8-BBD7-CCE9431645EC}">
              <a14:shadowObscured xmlns:a14="http://schemas.microsoft.com/office/drawing/2010/main"/>
            </a:ext>
          </a:extLst>
        </p:spPr>
      </p:pic>
      <p:sp>
        <p:nvSpPr>
          <p:cNvPr id="7" name="6 Rectángulo"/>
          <p:cNvSpPr/>
          <p:nvPr/>
        </p:nvSpPr>
        <p:spPr>
          <a:xfrm>
            <a:off x="485800" y="860489"/>
            <a:ext cx="8406680" cy="2308324"/>
          </a:xfrm>
          <a:prstGeom prst="rect">
            <a:avLst/>
          </a:prstGeom>
        </p:spPr>
        <p:txBody>
          <a:bodyPr wrap="square">
            <a:spAutoFit/>
          </a:bodyPr>
          <a:lstStyle/>
          <a:p>
            <a:pPr algn="just">
              <a:lnSpc>
                <a:spcPct val="150000"/>
              </a:lnSpc>
            </a:pPr>
            <a:r>
              <a:rPr lang="de-DE" sz="1600" dirty="0"/>
              <a:t>Los botones de parada de emergencia (E-Stop) son un componente importante de </a:t>
            </a:r>
            <a:r>
              <a:rPr lang="de-DE" sz="1600" dirty="0" smtClean="0"/>
              <a:t>seguridad. </a:t>
            </a:r>
          </a:p>
          <a:p>
            <a:pPr algn="just">
              <a:lnSpc>
                <a:spcPct val="150000"/>
              </a:lnSpc>
            </a:pPr>
            <a:r>
              <a:rPr lang="de-DE" sz="1600" dirty="0" smtClean="0"/>
              <a:t>El módulo posee un boton de paro de emergencia el cual desactivara todos los instrumentos para proteger de un posible daño.</a:t>
            </a:r>
          </a:p>
          <a:p>
            <a:pPr algn="just">
              <a:lnSpc>
                <a:spcPct val="150000"/>
              </a:lnSpc>
            </a:pPr>
            <a:r>
              <a:rPr lang="de-DE" sz="1600" dirty="0" smtClean="0"/>
              <a:t>Esta diseñado para cortar la energía de los instrumentos en caso de ser presionado, masel proceso seguirá visualizandose.</a:t>
            </a:r>
            <a:endParaRPr lang="es-CO" sz="1600" dirty="0"/>
          </a:p>
        </p:txBody>
      </p:sp>
    </p:spTree>
    <p:extLst>
      <p:ext uri="{BB962C8B-B14F-4D97-AF65-F5344CB8AC3E}">
        <p14:creationId xmlns:p14="http://schemas.microsoft.com/office/powerpoint/2010/main" val="133152933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a:srcRect l="29248" t="34364" r="29248" b="36408"/>
          <a:stretch/>
        </p:blipFill>
        <p:spPr bwMode="auto">
          <a:xfrm>
            <a:off x="1043608" y="3304119"/>
            <a:ext cx="7560840" cy="2656114"/>
          </a:xfrm>
          <a:prstGeom prst="rect">
            <a:avLst/>
          </a:prstGeom>
          <a:ln>
            <a:noFill/>
          </a:ln>
          <a:extLst>
            <a:ext uri="{53640926-AAD7-44D8-BBD7-CCE9431645EC}">
              <a14:shadowObscured xmlns:a14="http://schemas.microsoft.com/office/drawing/2010/main"/>
            </a:ext>
          </a:extLst>
        </p:spPr>
      </p:pic>
      <p:sp>
        <p:nvSpPr>
          <p:cNvPr id="5" name="4 Rectángulo"/>
          <p:cNvSpPr/>
          <p:nvPr/>
        </p:nvSpPr>
        <p:spPr>
          <a:xfrm>
            <a:off x="323528" y="404664"/>
            <a:ext cx="8568952" cy="3001334"/>
          </a:xfrm>
          <a:prstGeom prst="rect">
            <a:avLst/>
          </a:prstGeom>
        </p:spPr>
        <p:txBody>
          <a:bodyPr wrap="square">
            <a:spAutoFit/>
          </a:bodyPr>
          <a:lstStyle/>
          <a:p>
            <a:pPr algn="just">
              <a:lnSpc>
                <a:spcPct val="150000"/>
              </a:lnSpc>
            </a:pPr>
            <a:r>
              <a:rPr lang="es-AR" sz="1600" dirty="0"/>
              <a:t>La protección de sobre corriente principal es el fusible a la entrada del divisor de corriente mediante transistores. Este último esta implementado debido a las limitaciones que presenta el regulador de voltaje (LM317) en cuanto a corriente de alimentación se refiere. Con la configuración de transistores NPN en paralelo conectados directamente a la salida del regulador, podemos alimentador la corriente requerida por la carga.</a:t>
            </a:r>
            <a:endParaRPr lang="es-CO" sz="1600" dirty="0"/>
          </a:p>
          <a:p>
            <a:pPr algn="just">
              <a:lnSpc>
                <a:spcPct val="150000"/>
              </a:lnSpc>
            </a:pPr>
            <a:r>
              <a:rPr lang="es-AR" sz="1600" dirty="0"/>
              <a:t>La protección para sobre tensiones consiste en diodos en paralelo tanto a la entrada como a la salida de los reguladores de voltaje evitando así que una polaridad inversa destruya a los elementos del sistema.</a:t>
            </a:r>
            <a:endParaRPr lang="es-CO" sz="1600" dirty="0"/>
          </a:p>
        </p:txBody>
      </p:sp>
    </p:spTree>
    <p:extLst>
      <p:ext uri="{BB962C8B-B14F-4D97-AF65-F5344CB8AC3E}">
        <p14:creationId xmlns:p14="http://schemas.microsoft.com/office/powerpoint/2010/main" val="242203161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1028343"/>
            <a:ext cx="8208912" cy="3785652"/>
          </a:xfrm>
          <a:prstGeom prst="rect">
            <a:avLst/>
          </a:prstGeom>
        </p:spPr>
        <p:txBody>
          <a:bodyPr wrap="square">
            <a:spAutoFit/>
          </a:bodyPr>
          <a:lstStyle/>
          <a:p>
            <a:pPr algn="just">
              <a:lnSpc>
                <a:spcPct val="150000"/>
              </a:lnSpc>
            </a:pPr>
            <a:r>
              <a:rPr lang="es-AR" sz="1600" dirty="0" smtClean="0"/>
              <a:t>Para </a:t>
            </a:r>
            <a:r>
              <a:rPr lang="es-AR" sz="1600" dirty="0"/>
              <a:t>el correcto funcionamiento del sistema modular didáctico los sensores deben ser calibrados, se realizó un calibración en base a otros sistemas de medición ya establecidos,  el procedimiento que se utilizó para calibrar los sensores se describe a continuación</a:t>
            </a:r>
            <a:r>
              <a:rPr lang="es-AR" sz="1600" dirty="0" smtClean="0"/>
              <a:t>.</a:t>
            </a:r>
          </a:p>
          <a:p>
            <a:pPr algn="just">
              <a:lnSpc>
                <a:spcPct val="150000"/>
              </a:lnSpc>
            </a:pPr>
            <a:endParaRPr lang="es-CO" sz="1600" dirty="0"/>
          </a:p>
          <a:p>
            <a:pPr algn="just">
              <a:lnSpc>
                <a:spcPct val="150000"/>
              </a:lnSpc>
            </a:pPr>
            <a:r>
              <a:rPr lang="es-AR" sz="1600" b="1" dirty="0"/>
              <a:t>Sensor de Nivel</a:t>
            </a:r>
            <a:endParaRPr lang="es-CO" sz="1600" dirty="0"/>
          </a:p>
          <a:p>
            <a:pPr algn="just">
              <a:lnSpc>
                <a:spcPct val="150000"/>
              </a:lnSpc>
            </a:pPr>
            <a:r>
              <a:rPr lang="es-AR" sz="1600" dirty="0"/>
              <a:t>Para calibrar el sensor de nivel, se compara los valores obtenidos mediante el sensor de ultrasonidos con valores medidos con un flexómetro sobrepuesto en el tanque, la tolerancia del flexómetro utilizado es de 0,2 mm por cada metro.</a:t>
            </a:r>
            <a:endParaRPr lang="es-CO" sz="1600" dirty="0"/>
          </a:p>
          <a:p>
            <a:pPr algn="just">
              <a:lnSpc>
                <a:spcPct val="150000"/>
              </a:lnSpc>
            </a:pPr>
            <a:r>
              <a:rPr lang="es-AR" sz="1600" dirty="0"/>
              <a:t>De estas mediciones obtenemos la siguiente tabla ejemplo:</a:t>
            </a:r>
            <a:endParaRPr lang="es-CO" sz="1600" dirty="0"/>
          </a:p>
        </p:txBody>
      </p:sp>
      <p:sp>
        <p:nvSpPr>
          <p:cNvPr id="5" name="4 Rectángulo"/>
          <p:cNvSpPr/>
          <p:nvPr/>
        </p:nvSpPr>
        <p:spPr>
          <a:xfrm>
            <a:off x="6156176" y="188640"/>
            <a:ext cx="2852063" cy="369332"/>
          </a:xfrm>
          <a:prstGeom prst="rect">
            <a:avLst/>
          </a:prstGeom>
        </p:spPr>
        <p:txBody>
          <a:bodyPr wrap="none">
            <a:spAutoFit/>
          </a:bodyPr>
          <a:lstStyle/>
          <a:p>
            <a:r>
              <a:rPr lang="de-DE" b="1" dirty="0"/>
              <a:t>Calibración de sensores</a:t>
            </a:r>
            <a:endParaRPr lang="es-CO" b="1" dirty="0"/>
          </a:p>
        </p:txBody>
      </p:sp>
    </p:spTree>
    <p:extLst>
      <p:ext uri="{BB962C8B-B14F-4D97-AF65-F5344CB8AC3E}">
        <p14:creationId xmlns:p14="http://schemas.microsoft.com/office/powerpoint/2010/main" val="381049935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202992176"/>
              </p:ext>
            </p:extLst>
          </p:nvPr>
        </p:nvGraphicFramePr>
        <p:xfrm>
          <a:off x="827584" y="836712"/>
          <a:ext cx="5832649" cy="4023360"/>
        </p:xfrm>
        <a:graphic>
          <a:graphicData uri="http://schemas.openxmlformats.org/drawingml/2006/table">
            <a:tbl>
              <a:tblPr firstRow="1" firstCol="1" bandRow="1">
                <a:tableStyleId>{5940675A-B579-460E-94D1-54222C63F5DA}</a:tableStyleId>
              </a:tblPr>
              <a:tblGrid>
                <a:gridCol w="1831767"/>
                <a:gridCol w="1948009"/>
                <a:gridCol w="2052873"/>
              </a:tblGrid>
              <a:tr h="0">
                <a:tc>
                  <a:txBody>
                    <a:bodyPr/>
                    <a:lstStyle/>
                    <a:p>
                      <a:pPr marL="450215" marR="11430" algn="ctr">
                        <a:lnSpc>
                          <a:spcPct val="150000"/>
                        </a:lnSpc>
                        <a:spcBef>
                          <a:spcPts val="5"/>
                        </a:spcBef>
                        <a:spcAft>
                          <a:spcPts val="475"/>
                        </a:spcAft>
                        <a:tabLst>
                          <a:tab pos="457200" algn="l"/>
                        </a:tabLst>
                      </a:pPr>
                      <a:r>
                        <a:rPr lang="es-AR" sz="1600" dirty="0">
                          <a:effectLst/>
                        </a:rPr>
                        <a:t>Tiempo(min)</a:t>
                      </a:r>
                      <a:endParaRPr lang="es-CO" sz="1600" dirty="0">
                        <a:effectLst/>
                        <a:latin typeface="Arial"/>
                        <a:ea typeface="Calibri"/>
                      </a:endParaRPr>
                    </a:p>
                  </a:txBody>
                  <a:tcPr marL="68580" marR="68580" marT="0" marB="0" anchor="ctr"/>
                </a:tc>
                <a:tc>
                  <a:txBody>
                    <a:bodyPr/>
                    <a:lstStyle/>
                    <a:p>
                      <a:pPr marL="450215" marR="11430" algn="ctr">
                        <a:lnSpc>
                          <a:spcPct val="150000"/>
                        </a:lnSpc>
                        <a:spcBef>
                          <a:spcPts val="5"/>
                        </a:spcBef>
                        <a:spcAft>
                          <a:spcPts val="475"/>
                        </a:spcAft>
                        <a:tabLst>
                          <a:tab pos="457200" algn="l"/>
                        </a:tabLst>
                      </a:pPr>
                      <a:r>
                        <a:rPr lang="es-AR" sz="1600">
                          <a:effectLst/>
                        </a:rPr>
                        <a:t>Medido Con Flexómetro (cm)</a:t>
                      </a:r>
                      <a:endParaRPr lang="es-CO" sz="1600">
                        <a:effectLst/>
                        <a:latin typeface="Arial"/>
                        <a:ea typeface="Calibri"/>
                      </a:endParaRPr>
                    </a:p>
                  </a:txBody>
                  <a:tcPr marL="68580" marR="68580" marT="0" marB="0" anchor="ctr"/>
                </a:tc>
                <a:tc>
                  <a:txBody>
                    <a:bodyPr/>
                    <a:lstStyle/>
                    <a:p>
                      <a:pPr marL="450215" marR="11430" algn="ctr">
                        <a:lnSpc>
                          <a:spcPct val="150000"/>
                        </a:lnSpc>
                        <a:spcBef>
                          <a:spcPts val="5"/>
                        </a:spcBef>
                        <a:spcAft>
                          <a:spcPts val="475"/>
                        </a:spcAft>
                        <a:tabLst>
                          <a:tab pos="457200" algn="l"/>
                        </a:tabLst>
                      </a:pPr>
                      <a:r>
                        <a:rPr lang="es-AR" sz="1600">
                          <a:effectLst/>
                        </a:rPr>
                        <a:t>Medido Con sensor de nivel (cm)</a:t>
                      </a:r>
                      <a:endParaRPr lang="es-CO" sz="1600">
                        <a:effectLst/>
                        <a:latin typeface="Arial"/>
                        <a:ea typeface="Calibri"/>
                      </a:endParaRPr>
                    </a:p>
                  </a:txBody>
                  <a:tcPr marL="68580" marR="68580" marT="0" marB="0" anchor="ctr"/>
                </a:tc>
              </a:tr>
              <a:tr h="0">
                <a:tc>
                  <a:txBody>
                    <a:bodyPr/>
                    <a:lstStyle/>
                    <a:p>
                      <a:pPr marL="450215" marR="11430" algn="ctr">
                        <a:lnSpc>
                          <a:spcPct val="150000"/>
                        </a:lnSpc>
                        <a:spcBef>
                          <a:spcPts val="5"/>
                        </a:spcBef>
                        <a:spcAft>
                          <a:spcPts val="475"/>
                        </a:spcAft>
                        <a:tabLst>
                          <a:tab pos="457200" algn="l"/>
                        </a:tabLst>
                      </a:pPr>
                      <a:r>
                        <a:rPr lang="es-AR" sz="1600">
                          <a:effectLst/>
                        </a:rPr>
                        <a:t>0,3 </a:t>
                      </a:r>
                      <a:endParaRPr lang="es-CO" sz="16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a:effectLst/>
                        </a:rPr>
                        <a:t>50,4</a:t>
                      </a:r>
                      <a:endParaRPr lang="es-CO" sz="16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a:effectLst/>
                        </a:rPr>
                        <a:t>51</a:t>
                      </a:r>
                      <a:endParaRPr lang="es-CO" sz="1600">
                        <a:effectLst/>
                        <a:latin typeface="Arial"/>
                        <a:ea typeface="Calibri"/>
                      </a:endParaRPr>
                    </a:p>
                  </a:txBody>
                  <a:tcPr marL="68580" marR="68580" marT="0" marB="0" anchor="b"/>
                </a:tc>
              </a:tr>
              <a:tr h="0">
                <a:tc>
                  <a:txBody>
                    <a:bodyPr/>
                    <a:lstStyle/>
                    <a:p>
                      <a:pPr marL="450215" marR="11430" algn="ctr">
                        <a:lnSpc>
                          <a:spcPct val="150000"/>
                        </a:lnSpc>
                        <a:spcBef>
                          <a:spcPts val="5"/>
                        </a:spcBef>
                        <a:spcAft>
                          <a:spcPts val="475"/>
                        </a:spcAft>
                        <a:tabLst>
                          <a:tab pos="457200" algn="l"/>
                        </a:tabLst>
                      </a:pPr>
                      <a:r>
                        <a:rPr lang="es-AR" sz="1600">
                          <a:effectLst/>
                        </a:rPr>
                        <a:t>1</a:t>
                      </a:r>
                      <a:endParaRPr lang="es-CO" sz="16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a:effectLst/>
                        </a:rPr>
                        <a:t>47</a:t>
                      </a:r>
                      <a:endParaRPr lang="es-CO" sz="16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a:effectLst/>
                        </a:rPr>
                        <a:t>48,1</a:t>
                      </a:r>
                      <a:endParaRPr lang="es-CO" sz="1600">
                        <a:effectLst/>
                        <a:latin typeface="Arial"/>
                        <a:ea typeface="Calibri"/>
                      </a:endParaRPr>
                    </a:p>
                  </a:txBody>
                  <a:tcPr marL="68580" marR="68580" marT="0" marB="0" anchor="b"/>
                </a:tc>
              </a:tr>
              <a:tr h="0">
                <a:tc>
                  <a:txBody>
                    <a:bodyPr/>
                    <a:lstStyle/>
                    <a:p>
                      <a:pPr marL="450215" marR="11430" algn="ctr">
                        <a:lnSpc>
                          <a:spcPct val="150000"/>
                        </a:lnSpc>
                        <a:spcBef>
                          <a:spcPts val="5"/>
                        </a:spcBef>
                        <a:spcAft>
                          <a:spcPts val="475"/>
                        </a:spcAft>
                        <a:tabLst>
                          <a:tab pos="457200" algn="l"/>
                        </a:tabLst>
                      </a:pPr>
                      <a:r>
                        <a:rPr lang="es-AR" sz="1600">
                          <a:effectLst/>
                        </a:rPr>
                        <a:t>1,3</a:t>
                      </a:r>
                      <a:endParaRPr lang="es-CO" sz="16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a:effectLst/>
                        </a:rPr>
                        <a:t>44</a:t>
                      </a:r>
                      <a:endParaRPr lang="es-CO" sz="16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a:effectLst/>
                        </a:rPr>
                        <a:t>45,3</a:t>
                      </a:r>
                      <a:endParaRPr lang="es-CO" sz="1600">
                        <a:effectLst/>
                        <a:latin typeface="Arial"/>
                        <a:ea typeface="Calibri"/>
                      </a:endParaRPr>
                    </a:p>
                  </a:txBody>
                  <a:tcPr marL="68580" marR="68580" marT="0" marB="0" anchor="b"/>
                </a:tc>
              </a:tr>
              <a:tr h="0">
                <a:tc>
                  <a:txBody>
                    <a:bodyPr/>
                    <a:lstStyle/>
                    <a:p>
                      <a:pPr marL="450215" marR="11430" algn="ctr">
                        <a:lnSpc>
                          <a:spcPct val="150000"/>
                        </a:lnSpc>
                        <a:spcBef>
                          <a:spcPts val="5"/>
                        </a:spcBef>
                        <a:spcAft>
                          <a:spcPts val="475"/>
                        </a:spcAft>
                        <a:tabLst>
                          <a:tab pos="457200" algn="l"/>
                        </a:tabLst>
                      </a:pPr>
                      <a:r>
                        <a:rPr lang="es-AR" sz="1600">
                          <a:effectLst/>
                        </a:rPr>
                        <a:t>2</a:t>
                      </a:r>
                      <a:endParaRPr lang="es-CO" sz="16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a:effectLst/>
                        </a:rPr>
                        <a:t>40,7</a:t>
                      </a:r>
                      <a:endParaRPr lang="es-CO" sz="16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a:effectLst/>
                        </a:rPr>
                        <a:t>41,5</a:t>
                      </a:r>
                      <a:endParaRPr lang="es-CO" sz="1600">
                        <a:effectLst/>
                        <a:latin typeface="Arial"/>
                        <a:ea typeface="Calibri"/>
                      </a:endParaRPr>
                    </a:p>
                  </a:txBody>
                  <a:tcPr marL="68580" marR="68580" marT="0" marB="0" anchor="b"/>
                </a:tc>
              </a:tr>
              <a:tr h="0">
                <a:tc>
                  <a:txBody>
                    <a:bodyPr/>
                    <a:lstStyle/>
                    <a:p>
                      <a:pPr marL="450215" marR="11430" algn="ctr">
                        <a:lnSpc>
                          <a:spcPct val="150000"/>
                        </a:lnSpc>
                        <a:spcBef>
                          <a:spcPts val="5"/>
                        </a:spcBef>
                        <a:spcAft>
                          <a:spcPts val="475"/>
                        </a:spcAft>
                        <a:tabLst>
                          <a:tab pos="457200" algn="l"/>
                        </a:tabLst>
                      </a:pPr>
                      <a:r>
                        <a:rPr lang="es-AR" sz="1600">
                          <a:effectLst/>
                        </a:rPr>
                        <a:t>2,3</a:t>
                      </a:r>
                      <a:endParaRPr lang="es-CO" sz="16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a:effectLst/>
                        </a:rPr>
                        <a:t>37,4</a:t>
                      </a:r>
                      <a:endParaRPr lang="es-CO" sz="16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a:effectLst/>
                        </a:rPr>
                        <a:t>38</a:t>
                      </a:r>
                      <a:endParaRPr lang="es-CO" sz="1600">
                        <a:effectLst/>
                        <a:latin typeface="Arial"/>
                        <a:ea typeface="Calibri"/>
                      </a:endParaRPr>
                    </a:p>
                  </a:txBody>
                  <a:tcPr marL="68580" marR="68580" marT="0" marB="0" anchor="b"/>
                </a:tc>
              </a:tr>
              <a:tr h="0">
                <a:tc>
                  <a:txBody>
                    <a:bodyPr/>
                    <a:lstStyle/>
                    <a:p>
                      <a:pPr marL="450215" marR="11430" algn="ctr">
                        <a:lnSpc>
                          <a:spcPct val="150000"/>
                        </a:lnSpc>
                        <a:spcBef>
                          <a:spcPts val="5"/>
                        </a:spcBef>
                        <a:spcAft>
                          <a:spcPts val="475"/>
                        </a:spcAft>
                        <a:tabLst>
                          <a:tab pos="457200" algn="l"/>
                        </a:tabLst>
                      </a:pPr>
                      <a:r>
                        <a:rPr lang="es-AR" sz="1600">
                          <a:effectLst/>
                        </a:rPr>
                        <a:t>3</a:t>
                      </a:r>
                      <a:endParaRPr lang="es-CO" sz="16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a:effectLst/>
                        </a:rPr>
                        <a:t>34,1</a:t>
                      </a:r>
                      <a:endParaRPr lang="es-CO" sz="16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a:effectLst/>
                        </a:rPr>
                        <a:t>34,9</a:t>
                      </a:r>
                      <a:endParaRPr lang="es-CO" sz="1600">
                        <a:effectLst/>
                        <a:latin typeface="Arial"/>
                        <a:ea typeface="Calibri"/>
                      </a:endParaRPr>
                    </a:p>
                  </a:txBody>
                  <a:tcPr marL="68580" marR="68580" marT="0" marB="0" anchor="b"/>
                </a:tc>
              </a:tr>
              <a:tr h="0">
                <a:tc>
                  <a:txBody>
                    <a:bodyPr/>
                    <a:lstStyle/>
                    <a:p>
                      <a:pPr marL="450215" marR="11430" algn="ctr">
                        <a:lnSpc>
                          <a:spcPct val="150000"/>
                        </a:lnSpc>
                        <a:spcBef>
                          <a:spcPts val="5"/>
                        </a:spcBef>
                        <a:spcAft>
                          <a:spcPts val="475"/>
                        </a:spcAft>
                        <a:tabLst>
                          <a:tab pos="457200" algn="l"/>
                        </a:tabLst>
                      </a:pPr>
                      <a:r>
                        <a:rPr lang="es-AR" sz="1600">
                          <a:effectLst/>
                        </a:rPr>
                        <a:t>3,3</a:t>
                      </a:r>
                      <a:endParaRPr lang="es-CO" sz="16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a:effectLst/>
                        </a:rPr>
                        <a:t>30,9</a:t>
                      </a:r>
                      <a:endParaRPr lang="es-CO" sz="16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a:effectLst/>
                        </a:rPr>
                        <a:t>31,7</a:t>
                      </a:r>
                      <a:endParaRPr lang="es-CO" sz="1600">
                        <a:effectLst/>
                        <a:latin typeface="Arial"/>
                        <a:ea typeface="Calibri"/>
                      </a:endParaRPr>
                    </a:p>
                  </a:txBody>
                  <a:tcPr marL="68580" marR="68580" marT="0" marB="0" anchor="b"/>
                </a:tc>
              </a:tr>
              <a:tr h="0">
                <a:tc>
                  <a:txBody>
                    <a:bodyPr/>
                    <a:lstStyle/>
                    <a:p>
                      <a:pPr marL="450215" marR="11430" algn="ctr">
                        <a:lnSpc>
                          <a:spcPct val="150000"/>
                        </a:lnSpc>
                        <a:spcBef>
                          <a:spcPts val="5"/>
                        </a:spcBef>
                        <a:spcAft>
                          <a:spcPts val="475"/>
                        </a:spcAft>
                        <a:tabLst>
                          <a:tab pos="457200" algn="l"/>
                        </a:tabLst>
                      </a:pPr>
                      <a:r>
                        <a:rPr lang="es-AR" sz="1600">
                          <a:effectLst/>
                        </a:rPr>
                        <a:t>4</a:t>
                      </a:r>
                      <a:endParaRPr lang="es-CO" sz="16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a:effectLst/>
                        </a:rPr>
                        <a:t>27,4</a:t>
                      </a:r>
                      <a:endParaRPr lang="es-CO" sz="1600">
                        <a:effectLst/>
                        <a:latin typeface="Arial"/>
                        <a:ea typeface="Calibri"/>
                      </a:endParaRPr>
                    </a:p>
                  </a:txBody>
                  <a:tcPr marL="68580" marR="68580" marT="0" marB="0" anchor="b"/>
                </a:tc>
                <a:tc>
                  <a:txBody>
                    <a:bodyPr/>
                    <a:lstStyle/>
                    <a:p>
                      <a:pPr marL="450215" marR="11430" algn="ctr">
                        <a:lnSpc>
                          <a:spcPct val="150000"/>
                        </a:lnSpc>
                        <a:spcBef>
                          <a:spcPts val="5"/>
                        </a:spcBef>
                        <a:spcAft>
                          <a:spcPts val="475"/>
                        </a:spcAft>
                        <a:tabLst>
                          <a:tab pos="457200" algn="l"/>
                        </a:tabLst>
                      </a:pPr>
                      <a:r>
                        <a:rPr lang="es-AR" sz="1600" dirty="0">
                          <a:effectLst/>
                        </a:rPr>
                        <a:t>29,1</a:t>
                      </a:r>
                      <a:endParaRPr lang="es-CO" sz="1600" dirty="0">
                        <a:effectLst/>
                        <a:latin typeface="Arial"/>
                        <a:ea typeface="Calibri"/>
                      </a:endParaRPr>
                    </a:p>
                  </a:txBody>
                  <a:tcPr marL="68580" marR="68580" marT="0" marB="0" anchor="b"/>
                </a:tc>
              </a:tr>
            </a:tbl>
          </a:graphicData>
        </a:graphic>
      </p:graphicFrame>
      <p:sp>
        <p:nvSpPr>
          <p:cNvPr id="5" name="4 Rectángulo"/>
          <p:cNvSpPr/>
          <p:nvPr/>
        </p:nvSpPr>
        <p:spPr>
          <a:xfrm>
            <a:off x="755576" y="5013176"/>
            <a:ext cx="8208912" cy="785343"/>
          </a:xfrm>
          <a:prstGeom prst="rect">
            <a:avLst/>
          </a:prstGeom>
        </p:spPr>
        <p:txBody>
          <a:bodyPr wrap="square">
            <a:spAutoFit/>
          </a:bodyPr>
          <a:lstStyle/>
          <a:p>
            <a:pPr algn="just">
              <a:lnSpc>
                <a:spcPct val="150000"/>
              </a:lnSpc>
            </a:pPr>
            <a:r>
              <a:rPr lang="es-AR" sz="1600" dirty="0"/>
              <a:t>Como se puede notar la diferencia promedio es de 0,9 lo que quiere decir que el rango de error del sensor es de ±1cm aproximadamente.</a:t>
            </a:r>
            <a:endParaRPr lang="es-CO" sz="1600" dirty="0"/>
          </a:p>
        </p:txBody>
      </p:sp>
    </p:spTree>
    <p:extLst>
      <p:ext uri="{BB962C8B-B14F-4D97-AF65-F5344CB8AC3E}">
        <p14:creationId xmlns:p14="http://schemas.microsoft.com/office/powerpoint/2010/main" val="32605295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TotalTime>
  <Words>7115</Words>
  <Application>Microsoft Office PowerPoint</Application>
  <PresentationFormat>Presentación en pantalla (4:3)</PresentationFormat>
  <Paragraphs>1005</Paragraphs>
  <Slides>108</Slides>
  <Notes>2</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108</vt:i4>
      </vt:variant>
    </vt:vector>
  </HeadingPairs>
  <TitlesOfParts>
    <vt:vector size="111" baseType="lpstr">
      <vt:lpstr>Ejecutivo</vt:lpstr>
      <vt:lpstr>Visio</vt:lpstr>
      <vt:lpstr>Visio.Drawing.15</vt:lpstr>
      <vt:lpstr>Presentación de PowerPoint</vt:lpstr>
      <vt:lpstr>Presentación de PowerPoint</vt:lpstr>
      <vt:lpstr>Presentación de PowerPoint</vt:lpstr>
      <vt:lpstr>Presentación de PowerPoint</vt:lpstr>
      <vt:lpstr>Presentación de PowerPoint</vt:lpstr>
      <vt:lpstr>Sistema Modular </vt:lpstr>
      <vt:lpstr>Alternativas y soluciones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Eléctrico / Electrónico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EDWIN</dc:creator>
  <cp:lastModifiedBy>EDWIN</cp:lastModifiedBy>
  <cp:revision>1</cp:revision>
  <dcterms:created xsi:type="dcterms:W3CDTF">2015-03-19T00:36:03Z</dcterms:created>
  <dcterms:modified xsi:type="dcterms:W3CDTF">2015-03-19T00:38:10Z</dcterms:modified>
</cp:coreProperties>
</file>