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16" r:id="rId2"/>
    <p:sldId id="256" r:id="rId3"/>
    <p:sldId id="318" r:id="rId4"/>
    <p:sldId id="257" r:id="rId5"/>
    <p:sldId id="317" r:id="rId6"/>
    <p:sldId id="321" r:id="rId7"/>
    <p:sldId id="319" r:id="rId8"/>
    <p:sldId id="320" r:id="rId9"/>
    <p:sldId id="336" r:id="rId10"/>
    <p:sldId id="322" r:id="rId11"/>
    <p:sldId id="259"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265" r:id="rId25"/>
    <p:sldId id="273" r:id="rId26"/>
    <p:sldId id="311" r:id="rId27"/>
    <p:sldId id="315" r:id="rId2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58" y="6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986E11-DE34-4D22-BF6D-9E55A493CE5C}" type="datetimeFigureOut">
              <a:rPr lang="es-EC" smtClean="0"/>
              <a:t>13/08/2014</a:t>
            </a:fld>
            <a:endParaRPr lang="es-EC"/>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104F42-57AD-4783-8A6E-6620749C866B}" type="slidenum">
              <a:rPr lang="es-EC" smtClean="0"/>
              <a:t>‹Nº›</a:t>
            </a:fld>
            <a:endParaRPr lang="es-EC"/>
          </a:p>
        </p:txBody>
      </p:sp>
    </p:spTree>
    <p:extLst>
      <p:ext uri="{BB962C8B-B14F-4D97-AF65-F5344CB8AC3E}">
        <p14:creationId xmlns:p14="http://schemas.microsoft.com/office/powerpoint/2010/main" val="3516762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E104F42-57AD-4783-8A6E-6620749C866B}" type="slidenum">
              <a:rPr lang="es-EC" smtClean="0"/>
              <a:t>23</a:t>
            </a:fld>
            <a:endParaRPr lang="es-EC"/>
          </a:p>
        </p:txBody>
      </p:sp>
    </p:spTree>
    <p:extLst>
      <p:ext uri="{BB962C8B-B14F-4D97-AF65-F5344CB8AC3E}">
        <p14:creationId xmlns:p14="http://schemas.microsoft.com/office/powerpoint/2010/main" val="1879361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8E104F42-57AD-4783-8A6E-6620749C866B}" type="slidenum">
              <a:rPr lang="es-EC" smtClean="0"/>
              <a:t>24</a:t>
            </a:fld>
            <a:endParaRPr lang="es-EC"/>
          </a:p>
        </p:txBody>
      </p:sp>
    </p:spTree>
    <p:extLst>
      <p:ext uri="{BB962C8B-B14F-4D97-AF65-F5344CB8AC3E}">
        <p14:creationId xmlns:p14="http://schemas.microsoft.com/office/powerpoint/2010/main" val="300748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C"/>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C"/>
          </a:p>
        </p:txBody>
      </p:sp>
      <p:sp>
        <p:nvSpPr>
          <p:cNvPr id="4" name="Date Placeholder 3"/>
          <p:cNvSpPr>
            <a:spLocks noGrp="1"/>
          </p:cNvSpPr>
          <p:nvPr>
            <p:ph type="dt" sz="half" idx="10"/>
          </p:nvPr>
        </p:nvSpPr>
        <p:spPr/>
        <p:txBody>
          <a:bodyPr/>
          <a:lstStyle/>
          <a:p>
            <a:fld id="{A80B2B8C-61DE-43EF-BA7C-18C941923FE2}" type="datetimeFigureOut">
              <a:rPr lang="es-EC" smtClean="0"/>
              <a:t>13/08/2014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9E06FBB-45F6-4818-AED7-15412BADCF30}" type="slidenum">
              <a:rPr lang="es-EC" smtClean="0"/>
              <a:t>‹Nº›</a:t>
            </a:fld>
            <a:endParaRPr lang="es-EC"/>
          </a:p>
        </p:txBody>
      </p:sp>
    </p:spTree>
    <p:extLst>
      <p:ext uri="{BB962C8B-B14F-4D97-AF65-F5344CB8AC3E}">
        <p14:creationId xmlns:p14="http://schemas.microsoft.com/office/powerpoint/2010/main" val="954417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A80B2B8C-61DE-43EF-BA7C-18C941923FE2}" type="datetimeFigureOut">
              <a:rPr lang="es-EC" smtClean="0"/>
              <a:t>13/08/2014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9E06FBB-45F6-4818-AED7-15412BADCF30}" type="slidenum">
              <a:rPr lang="es-EC" smtClean="0"/>
              <a:t>‹Nº›</a:t>
            </a:fld>
            <a:endParaRPr lang="es-EC"/>
          </a:p>
        </p:txBody>
      </p:sp>
    </p:spTree>
    <p:extLst>
      <p:ext uri="{BB962C8B-B14F-4D97-AF65-F5344CB8AC3E}">
        <p14:creationId xmlns:p14="http://schemas.microsoft.com/office/powerpoint/2010/main" val="630537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C"/>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A80B2B8C-61DE-43EF-BA7C-18C941923FE2}" type="datetimeFigureOut">
              <a:rPr lang="es-EC" smtClean="0"/>
              <a:t>13/08/2014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9E06FBB-45F6-4818-AED7-15412BADCF30}" type="slidenum">
              <a:rPr lang="es-EC" smtClean="0"/>
              <a:t>‹Nº›</a:t>
            </a:fld>
            <a:endParaRPr lang="es-EC"/>
          </a:p>
        </p:txBody>
      </p:sp>
    </p:spTree>
    <p:extLst>
      <p:ext uri="{BB962C8B-B14F-4D97-AF65-F5344CB8AC3E}">
        <p14:creationId xmlns:p14="http://schemas.microsoft.com/office/powerpoint/2010/main" val="147486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A80B2B8C-61DE-43EF-BA7C-18C941923FE2}" type="datetimeFigureOut">
              <a:rPr lang="es-EC" smtClean="0"/>
              <a:t>13/08/2014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9E06FBB-45F6-4818-AED7-15412BADCF30}" type="slidenum">
              <a:rPr lang="es-EC" smtClean="0"/>
              <a:t>‹Nº›</a:t>
            </a:fld>
            <a:endParaRPr lang="es-EC"/>
          </a:p>
        </p:txBody>
      </p:sp>
    </p:spTree>
    <p:extLst>
      <p:ext uri="{BB962C8B-B14F-4D97-AF65-F5344CB8AC3E}">
        <p14:creationId xmlns:p14="http://schemas.microsoft.com/office/powerpoint/2010/main" val="330795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C"/>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B2B8C-61DE-43EF-BA7C-18C941923FE2}" type="datetimeFigureOut">
              <a:rPr lang="es-EC" smtClean="0"/>
              <a:t>13/08/2014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9E06FBB-45F6-4818-AED7-15412BADCF30}" type="slidenum">
              <a:rPr lang="es-EC" smtClean="0"/>
              <a:t>‹Nº›</a:t>
            </a:fld>
            <a:endParaRPr lang="es-EC"/>
          </a:p>
        </p:txBody>
      </p:sp>
    </p:spTree>
    <p:extLst>
      <p:ext uri="{BB962C8B-B14F-4D97-AF65-F5344CB8AC3E}">
        <p14:creationId xmlns:p14="http://schemas.microsoft.com/office/powerpoint/2010/main" val="61345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Date Placeholder 4"/>
          <p:cNvSpPr>
            <a:spLocks noGrp="1"/>
          </p:cNvSpPr>
          <p:nvPr>
            <p:ph type="dt" sz="half" idx="10"/>
          </p:nvPr>
        </p:nvSpPr>
        <p:spPr/>
        <p:txBody>
          <a:bodyPr/>
          <a:lstStyle/>
          <a:p>
            <a:fld id="{A80B2B8C-61DE-43EF-BA7C-18C941923FE2}" type="datetimeFigureOut">
              <a:rPr lang="es-EC" smtClean="0"/>
              <a:t>13/08/2014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9E06FBB-45F6-4818-AED7-15412BADCF30}" type="slidenum">
              <a:rPr lang="es-EC" smtClean="0"/>
              <a:t>‹Nº›</a:t>
            </a:fld>
            <a:endParaRPr lang="es-EC"/>
          </a:p>
        </p:txBody>
      </p:sp>
    </p:spTree>
    <p:extLst>
      <p:ext uri="{BB962C8B-B14F-4D97-AF65-F5344CB8AC3E}">
        <p14:creationId xmlns:p14="http://schemas.microsoft.com/office/powerpoint/2010/main" val="847326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C"/>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7" name="Date Placeholder 6"/>
          <p:cNvSpPr>
            <a:spLocks noGrp="1"/>
          </p:cNvSpPr>
          <p:nvPr>
            <p:ph type="dt" sz="half" idx="10"/>
          </p:nvPr>
        </p:nvSpPr>
        <p:spPr/>
        <p:txBody>
          <a:bodyPr/>
          <a:lstStyle/>
          <a:p>
            <a:fld id="{A80B2B8C-61DE-43EF-BA7C-18C941923FE2}" type="datetimeFigureOut">
              <a:rPr lang="es-EC" smtClean="0"/>
              <a:t>13/08/2014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99E06FBB-45F6-4818-AED7-15412BADCF30}" type="slidenum">
              <a:rPr lang="es-EC" smtClean="0"/>
              <a:t>‹Nº›</a:t>
            </a:fld>
            <a:endParaRPr lang="es-EC"/>
          </a:p>
        </p:txBody>
      </p:sp>
    </p:spTree>
    <p:extLst>
      <p:ext uri="{BB962C8B-B14F-4D97-AF65-F5344CB8AC3E}">
        <p14:creationId xmlns:p14="http://schemas.microsoft.com/office/powerpoint/2010/main" val="991321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Date Placeholder 2"/>
          <p:cNvSpPr>
            <a:spLocks noGrp="1"/>
          </p:cNvSpPr>
          <p:nvPr>
            <p:ph type="dt" sz="half" idx="10"/>
          </p:nvPr>
        </p:nvSpPr>
        <p:spPr/>
        <p:txBody>
          <a:bodyPr/>
          <a:lstStyle/>
          <a:p>
            <a:fld id="{A80B2B8C-61DE-43EF-BA7C-18C941923FE2}" type="datetimeFigureOut">
              <a:rPr lang="es-EC" smtClean="0"/>
              <a:t>13/08/2014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99E06FBB-45F6-4818-AED7-15412BADCF30}" type="slidenum">
              <a:rPr lang="es-EC" smtClean="0"/>
              <a:t>‹Nº›</a:t>
            </a:fld>
            <a:endParaRPr lang="es-EC"/>
          </a:p>
        </p:txBody>
      </p:sp>
    </p:spTree>
    <p:extLst>
      <p:ext uri="{BB962C8B-B14F-4D97-AF65-F5344CB8AC3E}">
        <p14:creationId xmlns:p14="http://schemas.microsoft.com/office/powerpoint/2010/main" val="2070851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B2B8C-61DE-43EF-BA7C-18C941923FE2}" type="datetimeFigureOut">
              <a:rPr lang="es-EC" smtClean="0"/>
              <a:t>13/08/2014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99E06FBB-45F6-4818-AED7-15412BADCF30}" type="slidenum">
              <a:rPr lang="es-EC" smtClean="0"/>
              <a:t>‹Nº›</a:t>
            </a:fld>
            <a:endParaRPr lang="es-EC"/>
          </a:p>
        </p:txBody>
      </p:sp>
    </p:spTree>
    <p:extLst>
      <p:ext uri="{BB962C8B-B14F-4D97-AF65-F5344CB8AC3E}">
        <p14:creationId xmlns:p14="http://schemas.microsoft.com/office/powerpoint/2010/main" val="754693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C"/>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0B2B8C-61DE-43EF-BA7C-18C941923FE2}" type="datetimeFigureOut">
              <a:rPr lang="es-EC" smtClean="0"/>
              <a:t>13/08/2014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9E06FBB-45F6-4818-AED7-15412BADCF30}" type="slidenum">
              <a:rPr lang="es-EC" smtClean="0"/>
              <a:t>‹Nº›</a:t>
            </a:fld>
            <a:endParaRPr lang="es-EC"/>
          </a:p>
        </p:txBody>
      </p:sp>
    </p:spTree>
    <p:extLst>
      <p:ext uri="{BB962C8B-B14F-4D97-AF65-F5344CB8AC3E}">
        <p14:creationId xmlns:p14="http://schemas.microsoft.com/office/powerpoint/2010/main" val="176727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C"/>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0B2B8C-61DE-43EF-BA7C-18C941923FE2}" type="datetimeFigureOut">
              <a:rPr lang="es-EC" smtClean="0"/>
              <a:t>13/08/2014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9E06FBB-45F6-4818-AED7-15412BADCF30}" type="slidenum">
              <a:rPr lang="es-EC" smtClean="0"/>
              <a:t>‹Nº›</a:t>
            </a:fld>
            <a:endParaRPr lang="es-EC"/>
          </a:p>
        </p:txBody>
      </p:sp>
    </p:spTree>
    <p:extLst>
      <p:ext uri="{BB962C8B-B14F-4D97-AF65-F5344CB8AC3E}">
        <p14:creationId xmlns:p14="http://schemas.microsoft.com/office/powerpoint/2010/main" val="853422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EC"/>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B2B8C-61DE-43EF-BA7C-18C941923FE2}" type="datetimeFigureOut">
              <a:rPr lang="es-EC" smtClean="0"/>
              <a:t>13/08/2014</a:t>
            </a:fld>
            <a:endParaRPr lang="es-EC"/>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06FBB-45F6-4818-AED7-15412BADCF30}" type="slidenum">
              <a:rPr lang="es-EC" smtClean="0"/>
              <a:t>‹Nº›</a:t>
            </a:fld>
            <a:endParaRPr lang="es-EC"/>
          </a:p>
        </p:txBody>
      </p:sp>
    </p:spTree>
    <p:extLst>
      <p:ext uri="{BB962C8B-B14F-4D97-AF65-F5344CB8AC3E}">
        <p14:creationId xmlns:p14="http://schemas.microsoft.com/office/powerpoint/2010/main" val="414930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hyperlink" Target="Matriz%20requisitos%2007%20junio%202014%20%20aplicado%20%20Alto%20voltaje/Matriz%20de%20requisitos%2017025%2004%20junio%202014%20A.xlsx"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triz%20requisitos%2007%20junio%202014%20%20aplicado%20%20Alto%20voltaje/ISO%2017025%20en%20excel%2009%20junio%202014.xlsx"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hyperlink" Target="Matriz%20requisitos%2007%20junio%202014%20%20aplicado%20%20Alto%20voltaje/Formato%20Matriz%20de%20requisitos%2017025%2004%20junio%202014.xlsx"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Matriz%20requisitos%2007%20junio%202014%20%20aplicado%20%20Alto%20voltaje/Matriz%20de%20requisitos%2017025%2004%20junio%202014%20A.xlsx" TargetMode="External"/><Relationship Id="rId4" Type="http://schemas.openxmlformats.org/officeDocument/2006/relationships/hyperlink" Target="Matriz%20requisitos%2007%20junio%202014%20%20aplicado%20%20Alto%20voltaje/Matriz%20de%20requisitos%2017025%2004%20junio%202014%20AA.xls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triz%20requisitos%2007%20junio%202014%20%20aplicado%20%20Alto%20voltaje/ISO%2017025%20en%20excel%2009%20junio%202014.xlsx"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p:cNvSpPr/>
          <p:nvPr/>
        </p:nvSpPr>
        <p:spPr>
          <a:xfrm rot="10800000">
            <a:off x="8453497" y="112"/>
            <a:ext cx="685800" cy="3433649"/>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pic>
        <p:nvPicPr>
          <p:cNvPr id="4"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1905000" y="-9525"/>
            <a:ext cx="5040630" cy="1152525"/>
          </a:xfrm>
          <a:prstGeom prst="rect">
            <a:avLst/>
          </a:prstGeom>
          <a:noFill/>
          <a:ln>
            <a:noFill/>
          </a:ln>
          <a:extLst>
            <a:ext uri="{53640926-AAD7-44D8-BBD7-CCE9431645EC}">
              <a14:shadowObscured xmlns:a14="http://schemas.microsoft.com/office/drawing/2010/main"/>
            </a:ext>
          </a:extLst>
        </p:spPr>
      </p:pic>
      <p:sp>
        <p:nvSpPr>
          <p:cNvPr id="12" name="Rectangle 11"/>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3" name="Rectangle 12"/>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5" name="Right Triangle 14"/>
          <p:cNvSpPr/>
          <p:nvPr/>
        </p:nvSpPr>
        <p:spPr>
          <a:xfrm rot="16200000">
            <a:off x="7143917" y="4862620"/>
            <a:ext cx="3424238" cy="566522"/>
          </a:xfrm>
          <a:prstGeom prst="r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6" name="Rectangle 15"/>
          <p:cNvSpPr/>
          <p:nvPr/>
        </p:nvSpPr>
        <p:spPr>
          <a:xfrm rot="16200000">
            <a:off x="3621882" y="-2250282"/>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7" name="Rectangle 16"/>
          <p:cNvSpPr/>
          <p:nvPr/>
        </p:nvSpPr>
        <p:spPr>
          <a:xfrm rot="16200000">
            <a:off x="3621882" y="-2169320"/>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8" name="2 Subtítulo"/>
          <p:cNvSpPr>
            <a:spLocks noGrp="1"/>
          </p:cNvSpPr>
          <p:nvPr>
            <p:ph type="ctrTitle"/>
          </p:nvPr>
        </p:nvSpPr>
        <p:spPr>
          <a:xfrm>
            <a:off x="686177" y="1681376"/>
            <a:ext cx="7772400" cy="4567024"/>
          </a:xfrm>
        </p:spPr>
        <p:txBody>
          <a:bodyPr>
            <a:noAutofit/>
          </a:bodyPr>
          <a:lstStyle/>
          <a:p>
            <a:r>
              <a:rPr lang="es-ES" sz="2800" b="1" u="sng" dirty="0">
                <a:latin typeface="Times New Roman" pitchFamily="18" charset="0"/>
                <a:cs typeface="Times New Roman" pitchFamily="18" charset="0"/>
              </a:rPr>
              <a:t>VICERRECTORADO DE INVESTIGACIÓN, INNOVACIÓN Y TRANSFERENCIA DE TECNOLOGIA.</a:t>
            </a:r>
            <a:r>
              <a:rPr lang="es-EC" sz="2800" dirty="0">
                <a:latin typeface="Times New Roman" pitchFamily="18" charset="0"/>
                <a:cs typeface="Times New Roman" pitchFamily="18" charset="0"/>
              </a:rPr>
              <a:t/>
            </a:r>
            <a:br>
              <a:rPr lang="es-EC" sz="2800" dirty="0">
                <a:latin typeface="Times New Roman" pitchFamily="18" charset="0"/>
                <a:cs typeface="Times New Roman" pitchFamily="18" charset="0"/>
              </a:rPr>
            </a:br>
            <a:r>
              <a:rPr lang="es-MX" sz="2800" b="1" u="sng" dirty="0">
                <a:latin typeface="Times New Roman" pitchFamily="18" charset="0"/>
                <a:cs typeface="Times New Roman" pitchFamily="18" charset="0"/>
              </a:rPr>
              <a:t>CENTRO </a:t>
            </a:r>
            <a:r>
              <a:rPr lang="es-ES" sz="2800" b="1" u="sng" dirty="0">
                <a:latin typeface="Times New Roman" pitchFamily="18" charset="0"/>
                <a:cs typeface="Times New Roman" pitchFamily="18" charset="0"/>
              </a:rPr>
              <a:t> DE POSGRADOS</a:t>
            </a:r>
            <a:r>
              <a:rPr lang="es-EC" sz="2800" dirty="0">
                <a:latin typeface="Times New Roman" pitchFamily="18" charset="0"/>
                <a:cs typeface="Times New Roman" pitchFamily="18" charset="0"/>
              </a:rPr>
              <a:t/>
            </a:r>
            <a:br>
              <a:rPr lang="es-EC" sz="2800" dirty="0">
                <a:latin typeface="Times New Roman" pitchFamily="18" charset="0"/>
                <a:cs typeface="Times New Roman" pitchFamily="18" charset="0"/>
              </a:rPr>
            </a:br>
            <a:r>
              <a:rPr lang="es-ES" sz="2800" b="1" dirty="0">
                <a:latin typeface="Times New Roman" pitchFamily="18" charset="0"/>
                <a:cs typeface="Times New Roman" pitchFamily="18" charset="0"/>
              </a:rPr>
              <a:t> </a:t>
            </a:r>
            <a:r>
              <a:rPr lang="es-EC" sz="2800" dirty="0">
                <a:latin typeface="Times New Roman" pitchFamily="18" charset="0"/>
                <a:cs typeface="Times New Roman" pitchFamily="18" charset="0"/>
              </a:rPr>
              <a:t/>
            </a:r>
            <a:br>
              <a:rPr lang="es-EC" sz="2800" dirty="0">
                <a:latin typeface="Times New Roman" pitchFamily="18" charset="0"/>
                <a:cs typeface="Times New Roman" pitchFamily="18" charset="0"/>
              </a:rPr>
            </a:br>
            <a:r>
              <a:rPr lang="es-EC" sz="2800" b="1" dirty="0" smtClean="0">
                <a:latin typeface="Times New Roman" pitchFamily="18" charset="0"/>
                <a:cs typeface="Times New Roman" pitchFamily="18" charset="0"/>
              </a:rPr>
              <a:t>PROYECTO</a:t>
            </a:r>
            <a:r>
              <a:rPr lang="es-ES" sz="2800" b="1" dirty="0" smtClean="0">
                <a:latin typeface="Times New Roman" pitchFamily="18" charset="0"/>
                <a:cs typeface="Times New Roman" pitchFamily="18" charset="0"/>
              </a:rPr>
              <a:t> </a:t>
            </a:r>
            <a:r>
              <a:rPr lang="es-ES" sz="2800" b="1" dirty="0">
                <a:latin typeface="Times New Roman" pitchFamily="18" charset="0"/>
                <a:cs typeface="Times New Roman" pitchFamily="18" charset="0"/>
              </a:rPr>
              <a:t>DE </a:t>
            </a:r>
            <a:r>
              <a:rPr lang="es-ES" sz="2800" b="1" dirty="0" smtClean="0">
                <a:latin typeface="Times New Roman" pitchFamily="18" charset="0"/>
                <a:cs typeface="Times New Roman" pitchFamily="18" charset="0"/>
              </a:rPr>
              <a:t>GRADO</a:t>
            </a:r>
            <a:br>
              <a:rPr lang="es-ES" sz="2800" b="1" dirty="0" smtClean="0">
                <a:latin typeface="Times New Roman" pitchFamily="18" charset="0"/>
                <a:cs typeface="Times New Roman" pitchFamily="18" charset="0"/>
              </a:rPr>
            </a:br>
            <a:r>
              <a:rPr lang="es-ES" sz="2800" b="1" dirty="0" smtClean="0">
                <a:latin typeface="Times New Roman" pitchFamily="18" charset="0"/>
                <a:cs typeface="Times New Roman" pitchFamily="18" charset="0"/>
              </a:rPr>
              <a:t> MAESTRÍA:  </a:t>
            </a:r>
            <a:r>
              <a:rPr lang="es-ES" sz="2800" b="1" dirty="0">
                <a:latin typeface="Times New Roman" pitchFamily="18" charset="0"/>
                <a:cs typeface="Times New Roman" pitchFamily="18" charset="0"/>
              </a:rPr>
              <a:t>GESTIÒN DE LA CALIDAD Y PRODUCTIVIDAD.</a:t>
            </a:r>
            <a:r>
              <a:rPr lang="es-EC" sz="2800" dirty="0">
                <a:latin typeface="Times New Roman" pitchFamily="18" charset="0"/>
                <a:cs typeface="Times New Roman" pitchFamily="18" charset="0"/>
              </a:rPr>
              <a:t/>
            </a:r>
            <a:br>
              <a:rPr lang="es-EC" sz="2800" dirty="0">
                <a:latin typeface="Times New Roman" pitchFamily="18" charset="0"/>
                <a:cs typeface="Times New Roman" pitchFamily="18" charset="0"/>
              </a:rPr>
            </a:br>
            <a:r>
              <a:rPr lang="es-ES" sz="2800" b="1" dirty="0">
                <a:latin typeface="Times New Roman" pitchFamily="18" charset="0"/>
                <a:cs typeface="Times New Roman" pitchFamily="18" charset="0"/>
              </a:rPr>
              <a:t> </a:t>
            </a:r>
            <a:r>
              <a:rPr lang="es-EC" sz="2800" dirty="0">
                <a:latin typeface="Times New Roman" pitchFamily="18" charset="0"/>
                <a:cs typeface="Times New Roman" pitchFamily="18" charset="0"/>
              </a:rPr>
              <a:t/>
            </a:r>
            <a:br>
              <a:rPr lang="es-EC" sz="2800" dirty="0">
                <a:latin typeface="Times New Roman" pitchFamily="18" charset="0"/>
                <a:cs typeface="Times New Roman" pitchFamily="18" charset="0"/>
              </a:rPr>
            </a:br>
            <a:r>
              <a:rPr lang="es-ES" sz="2800" b="1" dirty="0">
                <a:latin typeface="Times New Roman" pitchFamily="18" charset="0"/>
                <a:cs typeface="Times New Roman" pitchFamily="18" charset="0"/>
              </a:rPr>
              <a:t>VIII PROMOCIÓN</a:t>
            </a:r>
            <a:endParaRPr lang="es-EC"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72843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r>
              <a:rPr lang="es-EC" sz="4000" b="1" dirty="0" smtClean="0">
                <a:latin typeface="Times New Roman" pitchFamily="18" charset="0"/>
                <a:cs typeface="Times New Roman" pitchFamily="18" charset="0"/>
              </a:rPr>
              <a:t>PARAMETROS DE DISEÑO</a:t>
            </a:r>
            <a:endParaRPr lang="es-EC" sz="40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850" y="1062038"/>
            <a:ext cx="6767513" cy="4681537"/>
          </a:xfrm>
          <a:prstGeom prst="rect">
            <a:avLst/>
          </a:prstGeom>
          <a:blipFill>
            <a:blip r:embed="rId4"/>
            <a:tile tx="0" ty="0" sx="100000" sy="100000" flip="none" algn="tl"/>
          </a:blipFill>
          <a:ln w="9525">
            <a:solidFill>
              <a:schemeClr val="tx1"/>
            </a:solidFill>
            <a:miter lim="800000"/>
            <a:headEnd/>
            <a:tailEnd/>
          </a:ln>
          <a:effectLst/>
        </p:spPr>
      </p:pic>
    </p:spTree>
    <p:extLst>
      <p:ext uri="{BB962C8B-B14F-4D97-AF65-F5344CB8AC3E}">
        <p14:creationId xmlns:p14="http://schemas.microsoft.com/office/powerpoint/2010/main" val="15373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500" fill="hold"/>
                                        <p:tgtEl>
                                          <p:spTgt spid="1026"/>
                                        </p:tgtEl>
                                        <p:attrNameLst>
                                          <p:attrName>ppt_x</p:attrName>
                                        </p:attrNameLst>
                                      </p:cBhvr>
                                      <p:tavLst>
                                        <p:tav tm="0">
                                          <p:val>
                                            <p:strVal val="#ppt_x"/>
                                          </p:val>
                                        </p:tav>
                                        <p:tav tm="100000">
                                          <p:val>
                                            <p:strVal val="#ppt_x"/>
                                          </p:val>
                                        </p:tav>
                                      </p:tavLst>
                                    </p:anim>
                                    <p:anim calcmode="lin" valueType="num">
                                      <p:cBhvr additive="base">
                                        <p:cTn id="17"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fontScale="90000"/>
          </a:bodyPr>
          <a:lstStyle/>
          <a:p>
            <a:r>
              <a:rPr lang="es-EC" sz="4000" b="1" dirty="0" smtClean="0">
                <a:latin typeface="Times New Roman" pitchFamily="18" charset="0"/>
                <a:cs typeface="Times New Roman" pitchFamily="18" charset="0"/>
              </a:rPr>
              <a:t>MATRIZ SEGÚN OAE – PARA ISO 17025</a:t>
            </a:r>
            <a:endParaRPr lang="es-EC" sz="40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sp>
        <p:nvSpPr>
          <p:cNvPr id="15" name="AutoShape 7" descr="data:image/jpeg;base64,/9j/4AAQSkZJRgABAQAAAQABAAD/2wCEAAkGBxQTEhUUExQWFRUXGBoXFxcYGBcYHxoaGBwYHB8YHR0eHCggHBslHBocIjEhJikrLi4uGB8zODMtNygtLisBCgoKDg0OGxAQGywkHyQsLDQvLCwsLCwsLCwsLCwsLCwsLCwsLCwsLDQsLCwsLCwsLCwsLCwsLCwsLCwsLCwsLP/AABEIALkBEQMBIgACEQEDEQH/xAAbAAABBQEBAAAAAAAAAAAAAAAEAQIDBQYAB//EAEQQAAIBAwIDBQUGBAMHBAMBAAECEQADIRIxBEFRBSJhcYEGEzKRoUJSscHR8BQjYuEVkqIHM0NygsLxU5Oy0iRj4hb/xAAZAQACAwEAAAAAAAAAAAAAAAACBAABAwX/xAAuEQACAgEDAwMCBAcAAAAAAAAAAQIRAwQSITFBURMicSNhFEKRsTIzUoGhwfD/2gAMAwEAAhEDEQA/AJkRge7BIwCRA1DBPTUBU1pZBBXB2BkznOTzJNQ+47wfSWbrqSYPUk58oIk0cgKgSxIJgBiNtzBjIqiiLV8XdVcwADExGdtttulO4bhAAILETIBmJMHmJgHapls7HuwOYkeUDajESM8zt4DrWOWdcLqa4o3yxPd7KNh8Xj4U/RHe5napLSSYGwyabOS32Rt4/wDmlqGLI9B2nJyfAUziL+hS7fCg+ZqUzt9pt6p+2uJDOEB7lqJwSDcOwgZMbny8aGiNgw4iWyx1zLqqlmE/CDyCqCSZO5Pq/jryWLbO4IWYAABJOYGIHLwp/DW4Ak7SQSIOfiLczJk/KqrtXtLhL59290wNiqmPMGPwxW6/pLhFr3PuVLdq8HeJ95YadpkTHoRVvZ4MWCDYtWltHN247kNpOwE5+Ziq3hfZmzbX3+u5xIHeVLagTnYgmTHMY2qy7S4W5xNpMNbYnULb8uXL1O05onXRBq+rK7tDsmxxLarfFKrMZ0tnO2NqL7C4EcM7Wv5l24VnWEKoAM6Q077TVKvs5cssGvvbt2gRqaSfQCJkx9avfaK/cPDg8NJVpJdCdWk7BYzB5kZxUfgn3EvMy3W14JJPodqseGaawXsvw/EG9pZXCxqZn1YHL4ucnA869FsWQopzH0ObmrdZPwvEG2wdeW46jmK07XQ6a02YfLkfUVk7LUbwHFaCUnusZPgetXNuMXXgzik5Ky41EVXO51GOpHyotnMj97fsVXA7fOuFuZ14IKujujrE/XFScG0XB6/gDUN5u8B/+sfnXcG3fB6Sc+CTWuJ/Uj8oHIvpy+GZ/wD2gduN7xbFtiPdw9yDux2Q+S5/6x0qk4PtINhsH6H9KoeO4gs5cmSzEsfE71KppnM98rNNLFQgoo0+K71qk4LjSpAOV/Dxq7dkG7DORHP5UtyO2mcBXBep/D8KjF+31/H9KVr9qTkHy1H8qtWC6JLXEm2QUZlPUGPwNX3Ae2FxYF1dY6iAf0P0rN3Gt8jjz/WoVdT0A8WH6UcZyj0Znkw48i9yPRTx9ji7bIGEkfCcMDyMc/SsTft5a0+DMDwI/c0D7xNw6j1P7nyrrvHqxl7knrMnHj4UeTLvjTXPkXhpfTdxfHgF4i2UOlt6iardiLyECDcXIiMjmKqS46H5Ck5KjaIyK6l1/wBLf6f1rqqwqNXattrM6ivJTkEZIZTpmT4mBFTllVhHvGAaDpmJOMycjw2oqxwwExLapkZODnl++VO4fhBICjTyAEgR1jbliuvOSirONCO50T2lEeC/U1Ku0nc/uKcVG32V+pp6D7R9KSbbdsa4S4GkwNI3O9N1AnwT6mnDAn7RwK5LQwvIZNC2WkB8dxXu0L7u3dQeJ2/flVdwi6ExDEyJzkn4mjY5EDwUU3i+L13feQSinQkf6n+sT1bwpb14iWBJPIEYGYBJ6Z+lFHjkKMdz+3/cEHaVjVaZCQuod3O/QeI8KzF/2VvahDJpidcnHpvQXaPZ1/3hLo7EydUavqNvKtN7N8DcRWN3E40TPTJjY1svauGH/E+USdn3kHDFeGurdZN2A+0xHeA6AbeQ3rI8ZYuq8lbpbmSHYmT186seN7XuoStkJZQNgKiyYx3pB/tVj7P9qXLr6WIbGTABEbZA6xyouUrB4k6D+xbBWz/+RO5MPnSNs7+cHAmqzh+P4q9dKqyW0WQQqKQBMAZklsdQPKrbguBt2i2nJbcyfzJo2zw4Gwijx43J2+hjmzqKpdROG4eBvJ5mBn5Ypbz8vCpXaBVR2lxWhWPMAn6bU3SS4Oc25O2E2XosbY3qn7PvagCKIbjt9OkhfidzpRfM8/IVCy84bitwxnGD+X1pTVE124ch2j+nhzHpqIJHlUnZ3ap1BHggmNQDLBOwZWyhNc/UaXrKP6Dmn1Fe2X6l1eaHbwRf/jNM4niTbQuvxAYnyUfnSXhJuf8ASvyUCmcYJRh+91pPF/MXyOZV9N/H+jy3tjjddxnMBie8AABPkNjT+Fu6lBFTdvdln3vdBOroCc0y32BxFkaig0neCCfkKfyxX9xfT5dvwTTRnBJ3R++dAW2mRsateCXugZ23jHl50q1ydO7Q2Ok+v964IdwZFTqhJyBGchsx8vzp5swCKJIzlKgE2yZwY67T5c6Q7gfn+u9GpajAU1Ff4fY+s1ZLIyhnwqNTMyI+R+XOikTGflTTbgTn8dquinIk7KG4WFeZRttuXlU/E6T3tidx0POrntPscrwlpgIuW1l4373ePqCfpVUsXRnDfQ/3oNThcafkXw51Nv5BO7XVJ/h9z7h+ldSeyQ3uXk1d3gFvNFy3bdMESA+RsBjumRyNWpXSIHxHn0FR8IgAB5DA/WpGb5nbwroZJ7mc2ENqoQLPdGw3/SpBkxyFOVYEDc/smmMs90YnLVm+AztW7ei/v98qr+3OIKWxbX/eXceQ5k+ET6A1ZGBLHCqKzSu152u82kJIJCou8x94gAZyFPWqSbZdpA3H29FvUpYBQqwcSpOGB5yxEnqT1qrHaziACx/yn8avu1S3u3QwAVMiZJO4iTiD51jUet3FLgvBNtMuV7dbZrQiMkMQflyoq32zaPxa1PTcfjWeY1G4kzQuKN9zNFfv8NcyyhjjJtyfLep/fW0tOLTL3F2kyOQkHOPyrL2nIMgwaj4m71zUUSmysue14DmOHV16uzaj44wK0fs/7UW7ndtE27n/AKF06lfwtvybwMVgO1eCKtI2O1AwZ8adUmctx8ntA7QFwSMciDup6Gsz25xrHuIe+cDz60F2R2uzqrPOv4Lh+9A7r+ZGD5UV2WNfFB+S94/9O31IPoatyAUKdli1r3I9yGJIIUseUqpb5bUd2VDBWIwP92v3V5N/zncnlMdZr/aEyxcfaEHzjTPyj5VJ2LxepR5fLwok+aKq1ZqLTTQ3H9ni6DBi5pIQ8p30t4E8+Rjxp1h6KGRVyVqgVwEqkgk7ls/MD8qR0kH1/wDkf0qSzc1AdZz4xJn1j507Eeg+pJrjY4uOZJ9bOpLIp4W14Mp2xa0sHH2TPw6vpIzUnZnFe9AaGI6SMZ5nlHM0T7Q2wUMzpgyBufCeQqk9l3k7yTM5HdAA3HKcjntTmqXIrp37Qrtr2dLnXZADCJGADy35Hl6UPwnDXVX/AHTEgkY28ydgK1Nm9uCNv3ywTTgVK5xJOCAdonbx6wcUruscjkceDKWrHE6s2mUHngj59PSjP4K4fs+hirtFVgI+g59f3NS+7iB3jz5Y/M1e59i3lZQjs29GLbH6/nUP8DeH/Db5VorbTAKkxtgD55iiHMSCDHUcvWZolIB5WZq32Xcbp8xT+F9neId1BAVJGpiy4HOBMkxPrFXPEg7r1k5jHTO/yoQcYVJLHrtiInPPxjwoozV8oGWSTXBq78Z6GsDxXB+5vG0cI2Ubp0+Wx9K1nZnFKVhnH9OoxIPnQ/tN2b721IHfTK+PUev6U+0s2Pg50JPDk56Ge0cR1FLVX/iL/fb5H9K6ud6E/H+DpevHyehAyf6V+pqXh1mWO3LyqLRMKNuf6URcH2RsN/0qkRiat29BTkBiOZpmqTA2H7muvcSERrh2G3KeQ+tUQqvaHiAdNhTE9526KMk/vmVqC3Y1IvddQQGhWdYAnShAIg6YEdfLINu4xbUQ5a4dTFSo0qDKqZM97JwCdtqu7FoqGZmY4JmSYx6YHM/OtsUfzGOSXYzvtHc0IwKAkppnQAdZBJbVjAA5eM71lbD6gD1FXftfxmoFzqPSMQMQJI+IzsPHbFZPs7UiANymfx/OtWrVl4pU6Lcmmsas+wOwb3FDVbAW3ka2wCRuF5sfLHUitW3sHa9y38xxciRcOFxGCsYXfczQmzmkedsaGvmaO4qwyEo4KsOX75eNDMmKqgtwHgiGAYHcfp0qD/DE5OPJ1Jj1otkimHejjNxM544yBgVtAgHUxPIEDwGfPernsJtKFju34D+81RcTblo6mjLvFaQFHIR8q0TvkWyRrhF3estfVgs92GMesfn8qh7MUoxU+J+W9aL/AGfcKX4S7cP/ABLpUeSIP+4tVf27wZS4HGJP1il3nfqNGsMS2Frwd6rO01Zzgr2x5H6HmKubV3EkwOdPxlatCc4tOiyVoM/OibbhgY5QPkKxXavt1YskooN1hvGw8KF7N9vFd4KFCceB84/tWGTHGU1Pug4OSi49ma7tF0AOogb+PL9DWL7HdVusQcZKzAkZ6+B54zVt2pGjuwAYLAGVWRuJk6TPPp4RWZskoRpJJzBImBIyegpbLlcxnFi2GzTtNLTgB1JIyhgGf15bnmaLudqW5GpCQftxMTtIn6xzrB/xRYwwUxvEZJ8TMGOsVP8AxzGcXA3MatPIZOmJ7vh49TWO1m1G1fj0B7hwd4HPp4Hz9KhvdrERABn4VEE+h35bfSsYnEOY71zOQRPd5ZI8OvKibfZdx7UgMwOQEDsdonSokY+90MVdFUjT2u0lVv5gwGI7rhoM7kTABPU0l/tyGi2ylTvqOc/d3jbw9azFx9VxibLKzZIdWXbmsgbY586JS4oWDpA+5PenGIDgTO2PXc1KI0X79qkxO+Psjz3xuPHnTH49ROVbJggDG5IJOJ9fyqhU4gaDMSpkCZGYAwdqVtWklmXuxIAnB6Ed4YqbWVwaXh7kuoImQARiDjOCcjflWrYx+9qxfsoqtfSPi+13gYxyAGB5gYrbpYOlc8hP510NGuGxDV9UkBfw69PwpKO9xXU7aE+SKyulZ+0f3PpUV1tgNz+5qUGc8vyqO2Jlz6DwFcFncQoWIUbn8Kp+374dxZE6EGq5HMD7Pmfh9Wq0vcQLdtrrdMfv61Q8IdJ1OMsfeP8AFqWfgACgkkDvHaCZ8KkY7nRUnXJN2ffPxMuiT8RGnU7d33eZkDAGAQR4ml7T7Q7gGl8iCrjS0kqcjmOvlVjatPcIAtwIMu7E4OMKo73rHOjr/DWwS1xWcgkBmAM6pwoBMR138RTcpJKhdJtmJu+zV/iGSQEsr/MZnJALfCGAiTCnwHjia0vAezdi29q4FZ2VSdWkMJ8BtPIYJHWrq3cX4YnSJIbTjmRjEgfh61L73ISZJBMnYA7SfGYjpQObarsFtSdjyxI72BJgblgBPdjnMn026R6EJ1xpLDRLCTBJgEHYTPLpUq3TMiSTzAxHqYESf71G/DpcIJLEq0QMAECSDGM888o8KFllP7R+zY4m0IILrOi4cEZ+HuiDbjlEg5ncHzHjeCe07W7ilXUwQf3kHcHmIr2i+jfzM404gMI6wRMnHIHJ2qi9ofZn39mFJ94slbtxmk7n3bgJ8Mj0mc5BJS7BJ0eUulRG3mouNu3rTslxWR0MMrZIPTnvyP5UOvaT8wD6R+FabS95MnDkuT0/HlQvG2jNa7g+DRrKOG+NQ5EfeAMb8tvSqrtrhFCNBM7D1/tNbOG2NmO7dKkek+xHBe77P4dYyUNw+bsbn4MB6VF2/wAAGU42P5x+YqThPaBUVU90YUBRDclUL06Ac6df7btMMq425L/T/V4VynGW66G1S4MTZ7jFT5eo2NVXtZ2ncgWbcgnLEdP75+R640PbaozakPzEVnu0uGZm1bmI/GnsEvysXzR/MZFeAfpFTW+FI86vP4N/un1x+NXHZHYwU2rt2GVrqoEneQzT5d2M9a2m4x6mMU5dC3Fg/wAOq61GoZ2ByTgc9QPyrMlArGWkCRO3rkYmt5xvCzZhwAwxKQdhMHyG486wPFcaFaCpPi0fhsT60g7bG48BHGdoqV0m1ZBUBQYVupPxSJkk4FQ3OJkg6xMCcLy64x6Dx8aYbqTOpQZmNRXGf3P0qW1bIMgTiRoZWweRU+PlV2ES8O+Q2nUOTKR+mfy8aaLFuWMHVuIgEEcognlyPOpbExCuwaeh6z1JHngc6dwwdZAYT0ZdUjzXUPnHlVWi6YXw/ajLAW/dYREFveAbbrcwN95inntFQx1LbDZDAWxaJ1QAe42lskb/AFoG7dJyxWGO8k+G8dfx9a68i5glfAkGTziGMZn5VaYLQdevW4gqrEbyotncRBtETlt4wfnUbnhwwJZlaPhOi50icLHrQ2kgQCYUYBDQJjeZBGeVG8H2eTzwBJOkCYLGcee+9URmr9hOGChmAcyMOwER5zufI7VsEaenpVN7NoRZ35xAMgc/zn1q0QRXTwR+mjmZpe9k0V1Mk11bUZWVdzkg9f3++dPcSwXkN6hRoBY71FxvFCzaZzuf3+/SuGdoB7W4kXLugZS3DMOpmAvq2PJT1p3A22GrJ1EyW0mCZkheWBEFjtsN5F7MtwYZZb433jWfhUkfcXxGQKNt2cF3JLCWA0sigxPdEAEzzMk58aZxRpbhbI+doZ2P2iDqtXDEk6dJyAxMAwSQSII577crNLHu/hXUoyAI+0Y5nO0ljXnHCcaovu8mbjKJJCmPsAbYGwwDHWt92fxX8RaC6yGEBtMDUOo5AeXSra7otdAxOFUKIBBbJYEEjYxJ3zzA+Vc+SDLyBIXvBT01GCNVLaskAhiFXUAMmdIHNp3MZ255pi8OQSoCi2ZJC69U9Z5bTjp40BZKwJkAMkEZkTA8CRAOQCJ2zSEhWJdgFGy6pkHIJBnIK45b1Lw7CNWJBM7TzmYxOB+dRFiWjSzgHMMDk4AIBgxnfx9YUh3Eu06lM6TlfhAkfExnIAnwmOlSNcjSNyZIOTjzEAEjao04hEA13BtrDZ0kHoftRO2fLpnuJ9pwFJtNqWDLttJiSB9Bt5VZdA/t/wBgLxKG5pFq9bBVXZgferEquDzMxMFYPI15DxFkryI3EEfhnxr0v37NDFyzEGGYkHnEdCCfCslY4I3OKS3AMMWJmZAM/l+FaQtuipe1Bq8IyoqfdUL8hFUvHoQ0Ek862fE8M4+yayPaZJcnxj5YrTUOo0BpvdO/BqmYZpOdRneZ505DmsBoh4iyTtQ1/hTEeNWVQ8QdqFhIEs8Mo3ANR3lAucOORvLI68o/1UUKD44w9kkCA6kz/wAwn8KiVg5HSN1xHZqm0FKs22onYED7MmF+YM/TMcf7OtcMqgIIO4GuR6zAEDbc1u14lCDpKi3GNExAjLHJycQfxqWzbBBO0EQYgGOhIkT0mKBAXR5c3soScWiCu+Y3/AedB3vY+8ANNu7qOxAYheZyJ33+VetabYGS8k/CNelSSBAJIVjPSd5oXhrKg6oAiQFEgiT4+EZIHyNFuaJZ5cvZpcNZM276gBQ2FuQRC5+C4QDDfCZ72kmaiPAyS9sOrQsjB72xYfdkcs5mvWOP4G2zhnVCx7oORJzAJnPlE70PZsJbLFmXJAB5944UkwAQYgRI9am4lo8p4Sw4IzhsHGBMZxHjmnfwbBioYARgiQZJOx5HG9er3OHUoe4rLgoUiZExGDqEdAahvcJbiNOT3c4IAgzIEkZHpNTcSzzThOBfXrnUDyxsRGfAkEE/hWt7LssRAkaZwTnfl94CatLXZ9tbautuSZUyQqgmW3JGkTmeuOYFWPA8An+8UDuyCSJ3UELqnkSY86nUpsk7EciA0SyzERMc/wBQZ5Zq1qg4XSt5CJM5bYgTiZA/MDuj00LCndNK40I6iNSsbNJS11Mi5Sp3m8BVP2je97dgZS3Bj7zEwi/PveSis/b7d4hZHvMH7ysvzlTV72NDqGRwRltQGoNcbGMjCLAA8fCuNHE7pnZnNJWG8Jc03DbB1FfjM/CTyCxMkd4z1AE7CPt7idKe6DaWIkkbnmwHQ6Iyfviord8sCLRQEHSXK91WnvkiQSxnqcmTiJqO0eKYI7uSSAxI7p2yoPQkRjlgdaaa44FV15Kc8GWvKrGRGs5kyZ8ZHhJ2ggAGtT2ZxjWnGZKwv/MD1/e9Z7sDgWMuZ1HvE+fKu4u41q77yCwOHHVfD+obj+9MPH7TKOT3/Y9Ysv7y2GVioK8sweeT0iPU0xbILDWwJX4cgEyJJIECc8unpWc9ne1QhEEMj7GdhjPyz6eFWXE9vWkctbty7gyWGlm0YBnMrEH9KTcRktSNIJZoGQAQEEZliZ73X1rP9odthbw/hwhx33OTKnKxzER0z1qov8a7kG4SxZtlBhSQRO+FgR+tCueQESZxiRzJ6SfM4qbfISJuJvudEsTpUgSAeQHKBNRmYA3HQ+U59fCm8SuOcTnx3/f7iouO49LZAYgE7KFJPyGY8aKiwgoSADjlB3z+cVL7DdmzxHE3T3gsW1PKWy0fIf5qy3aPGXHDDVoTTziWJGZIOPIZG9ek+xPA+64O3gAvNw/9W3+kLWuFe4wzy9lDO24t23f7oJHny+teTcWfyr0n2+4iLaoN3aT5Lk/UrXnPFpO1Zaud5EvBrosdY3LyXmuDU9h81QJ28p+JLgPgFP5/lRFjt6xOWYeaP+lAMui9ND33k+VC2+2+Hba8nkTp384pbXEK+UZG8mU/n41TTKTRLQfay5QkYlZzyxy60ZoPSk7cUgHCx3QJ9M+EGjxrqY6h/wAK+5vf4o21V/eMysRrbQIAwNU85gCdhqzijm4YOsy0STqbw+60zvzFD8DYOlWELsQRpXVMGCJMHcEkGd99pOHtqm0AQMk5LHIYHAIjlg1kRi3tQAK/EQYIUtOJ9B6DzyKfYLSSRjYyDkicAczpOcxTvebQ8AHSPNh96Rgg7eI6Uyy1x2YPZJUABSSo88A4/GahQ0oGV20klZIJEZ3MyQA24nG4zSW7ehcSyHYSee+V2kyZ/TCsjq5bAUAsSAxwJ54iAJP4det+7bvS3e7pbBkDp3oCySN9586nJBhLAFlSYUcicjTgSZ5/+aQg6IIjRgE6SJg7QBGDuAN6j9+dDQxVpKFmxBjddwBsZOfxorQukallmiFEa5jInVE5POovBGQ3LJKEFzCrlVUAGP6iZktmZ5UO66BqC6lRTAGpye6pwACJ1AieUzRPFAOhO6gMQoAyFju/EMicZEEfNxYjpGoDJIIAExkHOCZHlVlFfxDSikk/CZUiOhLnONJG4Ejrg1epeDAEZBEg1V8bxcMVJJGkDeZBOk6SPtbGOYzyo3stv5YWApTukDMRtmBO3QUzp3UqF9QntTJ4rqkmupwTMgOAR2+A909WRZPIgb/LlRHC8EEUargjMoEAt4JMRvPxEyczmrFGEYEx0ET+/wA6gvcSqxr1KScKg1FjjACqx08u9H4UqOgHafF20j4jqJMQTpxqO5ldYxtsx8aynEWmvXltmZJFx4JIjaOUksNyJgDlFWfH8cSWc8tWldAAGk45Z0ncnHPkKM9kezpm4xJLZzExyGBnHOpjjulYGSW2JYW+BCIABVL2tw0gk4gTNbC9brI+1vFC2oWCWuHSAIyBk74/ZpiTpWK47ckjPdjdpG0zW2PcYkow2UnMeAJJ9c8zGnu8U73ACTCqM6FjwAI+uM1gbnDCNSgp3jIzAInIaN87Z2itP2P2srqEuMBcBCySoNzo2OZ6Up1OokF3gWDqGK8i8czHwg9Bz61L7sIozhRuT6SSTvQHHdq6dXugXYYz8C7/ABEc+enfA250/GN7yNTm5zMjur4adhyxnFD0JYbxXap1BUXAOHYkg7bDBMHyneDvQMQGLElj8RySCYGmRmIGOW2BU1u2wUKGAEkkEExBI1CCIBEQKf70FQuxUfDp5kAxn7RzkTB3obshFY4EEpaSQ1x1B/62ABIjrJknltXsaWwihRsAAPIYFeeexfCG7xiswgWgzETOQNKgmTJl53Pw16JxJCqWOwFNYFxYpqJc0YH2tf3l8jkg0jzOT+IHpWducGtW99yzFjuxJ9SZoc2q4+XJum5Haww2QUSnudnJ0qK72avIHxq5PDmnW7AiTQ+o0aUZi72d0H4UM3ZU/ZX1itZa4ZWB2/Yrjw6jzo1ma4BcEwH2O7GjiUaRChyQJ20kD6kVd9scOC4JGQwPPkRjxHhRvstwo1uw5JH+Zh/9ai7RSbsGeuBtGZJ5eflXRxP6Ns5edfXpfY1nCXQ1tSqpqIRbjQMnSoAYFYYjnmcmNjRi3LkhnKpv3kfkDAMaYzjAPQHaKB7H4ZntIunS2NJBbeCdWNp3O4zvRTO2osQO6SJVLhIgxmWiD4DxpY1Y91B+zvpXvRLAMM+YyfnzNM/jVF3T3iCCUhXB0rJLGRMkEAQT0gTlEuJK95VuEGAzQ2+ZkzEjbO1Kl0lQbh0ODBUFWDcwQRyZcwMyBtmrKIrnHsCBass23NAufEnnE4zkVzcNrIKiNcG4gzLAbBtaiSvMhttganLroACic4JEagATqkyAANWJwD6tW5NqWVTBJOmVAMgwCpgiS2du7moiCITcVTADEa9M7iYEnwBBiedNbiTabMlZ0wTJGTDDnB5Exsd6j4O4w1JABthSoiAUghXG55MpHQiRU/aKEyTDMe4gMGcTvGJIA5ZPlU7E7i2uHMAS2oj4iDnbGZxyEbCq7ir7rBCs0PLaBkCQJUOApMdY57xFHrwYChNKkHBJGpSYzOevXoo6UwqwZlK61AJ7x041CAJyR3gpE5jpioUBLxCulwSragGhhpKkEYYECOWY9d4N4Li+8BG8Kevwkg+sHymhbzFWUFWaZBmAFUqYxJYksV2251HcJS9bAJYBtOIIBYkxiCCIJ2Iiig3GSKmk4sv9VdTfWurp8HLsp7BmOh6zHlESMeMeAoHtfiguQX+6q8pPMEZ2GZ2EbSKluXygkmT5HAydu9G2+1VHG8QXMyY1Qwn4ZgzAI5md55Uk2P0B37JbRbH2472DCjSTB6HCx0J8K23AcPoUDw8Kzfs1wut2ukb4TwRSY+e58TWtAprHHahLLPdIZcE15929cS/xAZQf5Z0q2or8BIaFO8knPMRW17b4z3Nl3HxHurGTqbGB4ZPpXnqkfC8HSwwJZu6ME4OP1rLPLsbaWH5mDW+GYlgXkd5mG0cwOZIxE5kz5VFdtWwVJYucjSdMAjynyo2wwDJOoapxIGwwInuz8RHjvvXNxAjSDIUawvdJALGZk56T1PhSw6DWeIVUZiMYgKVnZdIiN9+6sb8zmiBbwCY0iIjGBPPcj5bU3jn1KF1iSe6CBB0TjeZaAJExvBrrjQCXETHwh+7jIJ58hy3qMg6yyb6oOoxAmJOF2xj865bqsWUsNQyNpzmTty5eI9V4+6ApNtWwNQgEDaQf6YE79IoC+sgEgbgnBUnu4J+mPCpXcn2PQP8AZtwcWrt073HgH+lQP+4n/LVv7U8TpskA/F3fnv8ASaL7B4T3XD2bZEEIJ/5jlvqTWc9rL83Ao2AJ+e34H501lfp4X8fuKYl6mdfP7FCa5lpwGaUjauCzukTL+dCNO1WBGaj93UsJDOHtKBtk5jlXG3JmpCu9dRIFmm9kLAFu63VlX/KCf+6ge0mhnGljqUjuxvIgZ6kx6irz2fTTwqkj4ix/1EfgBVVwoJvu2nXCkaSMQYJ5yWOnAjfPhXYS24EvscZyctQ39yTsi77q2LrOVWBqi6gBBBCqQTqUhsCIxE7kVaKkIjgkagp1CW78mdYOYY/1DNA8NcUWgo1FC7M+OaHYwM4AIEcj5ky2knEW3GcMdnJBJnBBKY3AI8qUsaZKvEK2qU93mWbABIMSXZfDlTXtoxiZA72mN4jMHnHlg+M0/ieFlTrAyplmAiOZIUaYI32GK62NILI+dJmTMsdMEk9IWByx5G+oPwDDtBxcU3AqWxqDOCWHMd8EYHzid80YE0hRI3kMohczHPcztn4fDI68NrVdLk5A1KVORvkCMjkRt0mls8M+S7DJAbukSoOW6kxAHr6QhPxnD4BQurZXmSQCCyweuI25QYNCXtXugGIlh3TbwVUGQ0tgHC4JA3E86NuHEafhEjVMDIjvEYzy/wDFQtelwm7AEltJIWZ3AkTic9ajKRzcKJGpmOVGAGECZaAToBWd43+cd63qXWWAPe0yDIEKSpgmW7s9c4jBoi1qyxKsIBEQd/nvI3NRvxYlgQysMwQGnYk7xkCMx50RQzjLDhUyWDPLYLFSVMHcyJExtj51/AoA4gzBWAWYESBKgEZgLgnMEgmib3aTqCrlVLQFO6jmI3gQJEzVezuolra3I1C20RIgEFRnAJ0ERDAKcTiu/BfY1HvF6iuqk/xF/wD0m+S11M+uxb8OZe3xAtgLJZmmSTrJJ3370g7DlXcWpYwpB1MF6kRJM5j9zQPF9nablxVeNDlJEz3cHvAjEztVx7N9m96cnpOYFaxwu+SsmVKPBpezOHCIABRwNRrbNShKYYijH+3HE/zLdsZhdf8AmbSc7zAxH9VZjiARKpjIliTCqdyJIYkzuJitB7cditdcXUB1xpO8ECSM8iJ+tYy7wPEqZ0MeUhgxA6Tkxzjak8mOe5s6OGcdiRYx3dUacEaYUTnBIOSCBAETkTzhU4fWRqAkEAMTtpJycSBEfXwFUjcReVzqLeGoEZ/fLaiezu2NEKQGUbTvJySeuc4rFpo3TRcorF3ypg9xo3ECYHLvA5nmKYAQDkiRJmIzyjrOaA4rtS3BKppJySuIPMyDMnaKavGpH3SwiZLY6cifLH51VERZIdUsCMRAM507bb5PKefkG9kcIb3F2g5LFmUmQANKwxEbjAPM70tt00gqSVEjUWABA2IByBAHKr3/AGecJqv3L0lgqkKT1foIGAoI9fGixq5UDklti2eg3GxWC7RuB7rNyn6DFa3tjiNFpiN4geZwPqax6/v5f3qtfOkolaCPLkQKvhUhXNO1fvzpNPLr+X7/AArls6dkQXc/vekA/Cpro5VFO/OqqwrGEYzTIqcbYz+//NIqSQBzwPWtEgWzb8OmjhbYJiLaz5kAn6mqW3LW7mhlA1HJ+yTEEgEd0mZ6xV/2ysWyBsBisr2ZZhDdkFmLqPvKoMECGEiZcg8gcGuxnVQSONgdzbDOxuGtslssgP8AMYZzC6ydztG48upq1S0gYsqQtsTIgEBxBBG2NAlSTy3xVHasm5bJVptK/etK4XWrk5LAgqNzBwdPXFW1i1ruQLaAidKnRBQCCVxMggdYyJyaUQ2wkWCqzqgThjKkadUiIkrByZOADSKA7Mve1AnZp+yJMYnB26Z3oPiJSJa1bUsED65CtmJ1ARqAMHovjTOIIWZcHS2hDBiFkB2CAsRsI2hiOtU1yQsFur34XVBKGDAH3snnMHaBTOEQlj3AqnWFPQqQQSep7xoHs7iAtsI1tg7gZJEEtMCDjMEeOnyqX+MYr/LuAyYAKnuMVWCwE/aMQSPiPSraBDTewWBJnZmIUKukDxgAydp3kTuHwonVLEOhBIQRnIOIyoJjn8M4kTAgN1JY3M/GCNekqWxpIIURI2jOc1C2q0XIKfy5LaVhlRiTgE95BBkDlyMVRdF2mkKACBmAJAEdB5STHjQN83ASoKoCxJLhjqBlQoAWRlZjI78iNqgTtFluatXvbNxZMZKwvltpA7p3A5HeHtH3dl2GpDbYi4up1MEQe6p2XupGkTv4iirgolHD6TpMMSM94sARIgawJG28c663eBuLcL3dC6iMlhKpER4gmBjK+IqW7ctaFMrD4yHAJKyJBPdJGoZxgDlVbwy27KqzN3ChtgDdZ0gFbecQmSM5G81XRl9QP/C+H++//tW//vXUV/iz/dtf+3//AHXUe9g7Q3guxrRWWBLEkkknJOSfmatuC4YL8IxT7azRK11TldR4FLFNBpaosQiobnCI3xIp9BUxpCahCuv9iWG+xHkT+dVnE+xfDtkAT4qp/IVpYrlNQtWjCcT/ALPVmVC+jOv0yKqeJ9gbgnTr/wBLj6RXqdc1C4RfYNZJrueM3vZfiVMTPhDrP0xXo/sX2O/D8PDmXY6icYwAB6Cr1KeWqljinwiSyykqZlPbvimt2lIEjWoOY5H84rIr22pGQQfn+Feh9u9kHiEKGIMHMjY+FY/ifYVx8Or0Ib8gaXz6b1HYzptQscaYNY4+23/ESfEx9D+8UarCCwzIxFU9/wBlbyb581K/hIoF+ybq/Yn/AJSP/NJy0Uh2OqizSkfSZqPTsP3+9qzRv37eCbqjqZjfbNS2+2bvVG8x5dCOlYvTSRqs8WaGcfveiuxLeq/aH9QP+WT+VZxO2zHetj0aPxFaX2J4xbvEgBWGlGczEcljf+v6UWPDLerXcDLlWx14Nj2zbm2fKvP+yO0Ia9b1spBJtkZ0EjII+6Wbn1NekcUsisF2z2ArXdWmD94YrqZMe9UjmYZqEuQHheJOQQykMQG0oWOltZ1tA1sJciRiZ2NSXOJ4hFOi/qRTqVGYkqN5UnvDeMyDERuKIu9nEjByNpH96S52a8yHCtjOmcDlvtk8+dL/AIeY168SdvaC1c0KzXFNwqO9qKB7fVRCmN9s6dpFN47jWst3OKF2MosrKrgmQIzpacyZSJ3FDt2c8Afy+kaTtnYzIMU08I4JkAnkZ/VZ28eZofw8/BPVh5CuH7aDIQ4tmCrKcAksQ0FR4kYgd2QetVI46/bYEe7aJPeLzBI5k74gE5wN6nHBtHwKYB3JJkwNyJ2FcOEbSQVTP9MxyGYBmKtYJ+CetDyC8P2zxCd3Qr6QUKlj8LQFB3BGOYkRvmrDgu0wFVvc6bq51s7HWZJcbwO8RgyAAY60GnBupMac9ARzn09Kh4jg30BdKsPMr+R61PQmuxPWh5DeJ9qGKsvuwztp2+CQAGLRGSQWnMGAKD4LjeItgMwtuFMprQQg5hcyp3O8TyrkDyFKxsdsEDkWnJ3OaYLLFtMQsk7nlG/iaH05eC/Uj5Os9q3LgVroHI90MADMLABgEb46nea0/ZHZQuKHulp1FokRB5bbRy8B5VUcNwhJGMDGf3ithwFmB06Z/tWsMPPItlzWqiL/AASfdHyFdRvuz1PyH6V1bbF4FOfIljAqRTUVrapEphlEoNcTSUtCEITTJzTmplWimSTS00UtQhJOMGmGmNT7VV0L6iasU0bz1p/Wol29aJAMLSnCmCnrzoGaHGo73DIw7yKfMCpK41Cyvudi2T9iPIkVV8R7I2XP6qD/AHrSrtUKVCraMhe9gkPwkehZf1FW3sx7MjhS7aiS4A3mAJ2wN5+grQJSih2rwHvk1VnaaifhlNTV1EgWV1/shDyzQV3sU/ZPzq/ptXZDNnsO7/T8/wC1d/gNzmVrSjeuNSyWzNDsBvvD0prdgt1FaSuqrKtmXPYNzqtJ/wD59+q1pqRquyWzL3PZ9vvCncP7OjdmnyxWgakShBcmB2Oz0UbUSAOlPNNWoCdNdTK6iou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Right Arrow 18"/>
          <p:cNvSpPr/>
          <p:nvPr/>
        </p:nvSpPr>
        <p:spPr>
          <a:xfrm>
            <a:off x="8077200" y="5461000"/>
            <a:ext cx="969962" cy="635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srgbClr val="FF0000"/>
                </a:solidFill>
                <a:hlinkClick r:id="rId3" action="ppaction://hlinkfile"/>
              </a:rPr>
              <a:t>Anexo</a:t>
            </a:r>
            <a:endParaRPr lang="es-EC" sz="1200" dirty="0">
              <a:solidFill>
                <a:srgbClr val="FF0000"/>
              </a:solidFill>
            </a:endParaRPr>
          </a:p>
        </p:txBody>
      </p:sp>
      <p:graphicFrame>
        <p:nvGraphicFramePr>
          <p:cNvPr id="16" name="15 Tabla"/>
          <p:cNvGraphicFramePr>
            <a:graphicFrameLocks noGrp="1"/>
          </p:cNvGraphicFramePr>
          <p:nvPr>
            <p:extLst>
              <p:ext uri="{D42A27DB-BD31-4B8C-83A1-F6EECF244321}">
                <p14:modId xmlns:p14="http://schemas.microsoft.com/office/powerpoint/2010/main" val="691675309"/>
              </p:ext>
            </p:extLst>
          </p:nvPr>
        </p:nvGraphicFramePr>
        <p:xfrm>
          <a:off x="767296" y="1524000"/>
          <a:ext cx="7408329" cy="2268251"/>
        </p:xfrm>
        <a:graphic>
          <a:graphicData uri="http://schemas.openxmlformats.org/drawingml/2006/table">
            <a:tbl>
              <a:tblPr/>
              <a:tblGrid>
                <a:gridCol w="340352"/>
                <a:gridCol w="3006443"/>
                <a:gridCol w="340352"/>
                <a:gridCol w="340352"/>
                <a:gridCol w="340352"/>
                <a:gridCol w="340352"/>
                <a:gridCol w="340352"/>
                <a:gridCol w="340352"/>
                <a:gridCol w="340352"/>
                <a:gridCol w="839535"/>
                <a:gridCol w="839535"/>
              </a:tblGrid>
              <a:tr h="280277">
                <a:tc gridSpan="11">
                  <a:txBody>
                    <a:bodyPr/>
                    <a:lstStyle/>
                    <a:p>
                      <a:pPr algn="ctr" fontAlgn="b"/>
                      <a:r>
                        <a:rPr lang="es-EC" sz="1000" b="0" i="0" u="none" strike="noStrike" dirty="0">
                          <a:solidFill>
                            <a:srgbClr val="000000"/>
                          </a:solidFill>
                          <a:effectLst/>
                          <a:latin typeface="Times New Roman" pitchFamily="18" charset="0"/>
                          <a:cs typeface="Times New Roman" pitchFamily="18" charset="0"/>
                        </a:rPr>
                        <a:t>UNIVERSIDAD DE LAS FUERZAS ARMADAS - ESPE- </a:t>
                      </a:r>
                    </a:p>
                  </a:txBody>
                  <a:tcPr marL="6200" marR="6200" marT="3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8206">
                <a:tc gridSpan="11">
                  <a:txBody>
                    <a:bodyPr/>
                    <a:lstStyle/>
                    <a:p>
                      <a:pPr algn="ctr" fontAlgn="b"/>
                      <a:r>
                        <a:rPr lang="es-EC" sz="1000" b="0" i="0" u="none" strike="noStrike" dirty="0">
                          <a:solidFill>
                            <a:srgbClr val="000000"/>
                          </a:solidFill>
                          <a:effectLst/>
                          <a:latin typeface="Times New Roman" pitchFamily="18" charset="0"/>
                          <a:cs typeface="Times New Roman" pitchFamily="18" charset="0"/>
                        </a:rPr>
                        <a:t>CENTRO DE POSGRADOS - MAESTRIA; GESTION DE LA CALIDAD Y PRODUCTIVIDAD</a:t>
                      </a:r>
                    </a:p>
                  </a:txBody>
                  <a:tcPr marL="6200" marR="6200" marT="3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2191">
                <a:tc gridSpan="11">
                  <a:txBody>
                    <a:bodyPr/>
                    <a:lstStyle/>
                    <a:p>
                      <a:pPr algn="ctr" fontAlgn="b"/>
                      <a:r>
                        <a:rPr lang="es-EC" sz="1000" b="0" i="0" u="none" strike="noStrike" dirty="0">
                          <a:solidFill>
                            <a:srgbClr val="000000"/>
                          </a:solidFill>
                          <a:effectLst/>
                          <a:latin typeface="Times New Roman" pitchFamily="18" charset="0"/>
                          <a:cs typeface="Times New Roman" pitchFamily="18" charset="0"/>
                        </a:rPr>
                        <a:t>MATRIZ: EVALUACIÓN REQUISITOS NORMA ISO 17025</a:t>
                      </a:r>
                    </a:p>
                  </a:txBody>
                  <a:tcPr marL="6200" marR="6200" marT="3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2191">
                <a:tc gridSpan="2">
                  <a:txBody>
                    <a:bodyPr/>
                    <a:lstStyle/>
                    <a:p>
                      <a:pPr algn="ctr" fontAlgn="b"/>
                      <a:r>
                        <a:rPr lang="es-EC" sz="1000" b="0" i="0" u="none" strike="noStrike" dirty="0">
                          <a:solidFill>
                            <a:srgbClr val="000000"/>
                          </a:solidFill>
                          <a:effectLst/>
                          <a:latin typeface="Times New Roman" pitchFamily="18" charset="0"/>
                          <a:cs typeface="Times New Roman" pitchFamily="18" charset="0"/>
                        </a:rPr>
                        <a:t>ORGANIZACIÓN</a:t>
                      </a:r>
                    </a:p>
                  </a:txBody>
                  <a:tcPr marL="6200" marR="6200" marT="3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hMerge="1">
                  <a:txBody>
                    <a:bodyPr/>
                    <a:lstStyle/>
                    <a:p>
                      <a:endParaRPr lang="es-EC"/>
                    </a:p>
                  </a:txBody>
                  <a:tcPr/>
                </a:tc>
                <a:tc>
                  <a:txBody>
                    <a:bodyPr/>
                    <a:lstStyle/>
                    <a:p>
                      <a:pPr algn="l" fontAlgn="b"/>
                      <a:endParaRPr lang="es-EC" sz="1000" b="0" i="0" u="none" strike="noStrike">
                        <a:solidFill>
                          <a:srgbClr val="000000"/>
                        </a:solidFill>
                        <a:effectLst/>
                        <a:latin typeface="Times New Roman" pitchFamily="18" charset="0"/>
                        <a:cs typeface="Times New Roman" pitchFamily="18" charset="0"/>
                      </a:endParaRPr>
                    </a:p>
                  </a:txBody>
                  <a:tcPr marL="6200" marR="6200" marT="34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l" fontAlgn="b"/>
                      <a:endParaRPr lang="es-EC" sz="1000" b="0" i="0" u="none" strike="noStrike">
                        <a:solidFill>
                          <a:srgbClr val="000000"/>
                        </a:solidFill>
                        <a:effectLst/>
                        <a:latin typeface="Times New Roman" pitchFamily="18" charset="0"/>
                        <a:cs typeface="Times New Roman" pitchFamily="18" charset="0"/>
                      </a:endParaRPr>
                    </a:p>
                  </a:txBody>
                  <a:tcPr marL="6200" marR="6200" marT="3488" marB="0" anchor="b">
                    <a:lnL>
                      <a:noFill/>
                    </a:lnL>
                    <a:lnR>
                      <a:noFill/>
                    </a:lnR>
                    <a:lnT w="6350" cap="flat" cmpd="sng" algn="ctr">
                      <a:solidFill>
                        <a:srgbClr val="000000"/>
                      </a:solidFill>
                      <a:prstDash val="solid"/>
                      <a:round/>
                      <a:headEnd type="none" w="med" len="med"/>
                      <a:tailEnd type="none" w="med" len="med"/>
                    </a:lnT>
                    <a:lnB>
                      <a:noFill/>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l" fontAlgn="b"/>
                      <a:endParaRPr lang="es-EC" sz="1000" b="0" i="0" u="none" strike="noStrike">
                        <a:solidFill>
                          <a:srgbClr val="000000"/>
                        </a:solidFill>
                        <a:effectLst/>
                        <a:latin typeface="Times New Roman" pitchFamily="18" charset="0"/>
                        <a:cs typeface="Times New Roman" pitchFamily="18" charset="0"/>
                      </a:endParaRPr>
                    </a:p>
                  </a:txBody>
                  <a:tcPr marL="6200" marR="6200" marT="3488" marB="0" anchor="b">
                    <a:lnL>
                      <a:noFill/>
                    </a:lnL>
                    <a:lnR>
                      <a:noFill/>
                    </a:lnR>
                    <a:lnT w="6350" cap="flat" cmpd="sng" algn="ctr">
                      <a:solidFill>
                        <a:srgbClr val="000000"/>
                      </a:solidFill>
                      <a:prstDash val="solid"/>
                      <a:round/>
                      <a:headEnd type="none" w="med" len="med"/>
                      <a:tailEnd type="none" w="med" len="med"/>
                    </a:lnT>
                    <a:lnB>
                      <a:noFill/>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l" fontAlgn="b"/>
                      <a:endParaRPr lang="es-EC" sz="1000" b="0" i="0" u="none" strike="noStrike">
                        <a:solidFill>
                          <a:srgbClr val="000000"/>
                        </a:solidFill>
                        <a:effectLst/>
                        <a:latin typeface="Times New Roman" pitchFamily="18" charset="0"/>
                        <a:cs typeface="Times New Roman" pitchFamily="18" charset="0"/>
                      </a:endParaRPr>
                    </a:p>
                  </a:txBody>
                  <a:tcPr marL="6200" marR="6200" marT="3488" marB="0" anchor="b">
                    <a:lnL>
                      <a:noFill/>
                    </a:lnL>
                    <a:lnR>
                      <a:noFill/>
                    </a:lnR>
                    <a:lnT w="6350" cap="flat" cmpd="sng" algn="ctr">
                      <a:solidFill>
                        <a:srgbClr val="000000"/>
                      </a:solidFill>
                      <a:prstDash val="solid"/>
                      <a:round/>
                      <a:headEnd type="none" w="med" len="med"/>
                      <a:tailEnd type="none" w="med" len="med"/>
                    </a:lnT>
                    <a:lnB>
                      <a:noFill/>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l" fontAlgn="b"/>
                      <a:endParaRPr lang="es-EC" sz="1000" b="0" i="0" u="none" strike="noStrike">
                        <a:solidFill>
                          <a:srgbClr val="000000"/>
                        </a:solidFill>
                        <a:effectLst/>
                        <a:latin typeface="Times New Roman" pitchFamily="18" charset="0"/>
                        <a:cs typeface="Times New Roman" pitchFamily="18" charset="0"/>
                      </a:endParaRPr>
                    </a:p>
                  </a:txBody>
                  <a:tcPr marL="6200" marR="6200" marT="3488" marB="0" anchor="b">
                    <a:lnL>
                      <a:noFill/>
                    </a:lnL>
                    <a:lnR>
                      <a:noFill/>
                    </a:lnR>
                    <a:lnT w="6350" cap="flat" cmpd="sng" algn="ctr">
                      <a:solidFill>
                        <a:srgbClr val="000000"/>
                      </a:solidFill>
                      <a:prstDash val="solid"/>
                      <a:round/>
                      <a:headEnd type="none" w="med" len="med"/>
                      <a:tailEnd type="none" w="med" len="med"/>
                    </a:lnT>
                    <a:lnB>
                      <a:noFill/>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l" fontAlgn="b"/>
                      <a:endParaRPr lang="es-EC" sz="1000" b="0" i="0" u="none" strike="noStrike">
                        <a:solidFill>
                          <a:srgbClr val="000000"/>
                        </a:solidFill>
                        <a:effectLst/>
                        <a:latin typeface="Times New Roman" pitchFamily="18" charset="0"/>
                        <a:cs typeface="Times New Roman" pitchFamily="18" charset="0"/>
                      </a:endParaRPr>
                    </a:p>
                  </a:txBody>
                  <a:tcPr marL="6200" marR="6200" marT="3488" marB="0" anchor="b">
                    <a:lnL>
                      <a:noFill/>
                    </a:lnL>
                    <a:lnR>
                      <a:noFill/>
                    </a:lnR>
                    <a:lnT w="6350" cap="flat" cmpd="sng" algn="ctr">
                      <a:solidFill>
                        <a:srgbClr val="000000"/>
                      </a:solidFill>
                      <a:prstDash val="solid"/>
                      <a:round/>
                      <a:headEnd type="none" w="med" len="med"/>
                      <a:tailEnd type="none" w="med" len="med"/>
                    </a:lnT>
                    <a:lnB>
                      <a:noFill/>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l" fontAlgn="b"/>
                      <a:endParaRPr lang="es-EC" sz="1000" b="0" i="0" u="none" strike="noStrike">
                        <a:solidFill>
                          <a:srgbClr val="000000"/>
                        </a:solidFill>
                        <a:effectLst/>
                        <a:latin typeface="Times New Roman" pitchFamily="18" charset="0"/>
                        <a:cs typeface="Times New Roman" pitchFamily="18" charset="0"/>
                      </a:endParaRPr>
                    </a:p>
                  </a:txBody>
                  <a:tcPr marL="6200" marR="6200" marT="3488" marB="0" anchor="b">
                    <a:lnL>
                      <a:noFill/>
                    </a:lnL>
                    <a:lnR>
                      <a:noFill/>
                    </a:lnR>
                    <a:lnT w="6350" cap="flat" cmpd="sng" algn="ctr">
                      <a:solidFill>
                        <a:srgbClr val="000000"/>
                      </a:solidFill>
                      <a:prstDash val="solid"/>
                      <a:round/>
                      <a:headEnd type="none" w="med" len="med"/>
                      <a:tailEnd type="none" w="med" len="med"/>
                    </a:lnT>
                    <a:lnB>
                      <a:noFill/>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l" fontAlgn="b"/>
                      <a:endParaRPr lang="es-EC" sz="1000" b="0" i="0" u="none" strike="noStrike">
                        <a:solidFill>
                          <a:srgbClr val="000000"/>
                        </a:solidFill>
                        <a:effectLst/>
                        <a:latin typeface="Times New Roman" pitchFamily="18" charset="0"/>
                        <a:cs typeface="Times New Roman" pitchFamily="18" charset="0"/>
                      </a:endParaRPr>
                    </a:p>
                  </a:txBody>
                  <a:tcPr marL="6200" marR="6200" marT="3488" marB="0" anchor="b">
                    <a:lnL>
                      <a:noFill/>
                    </a:lnL>
                    <a:lnR>
                      <a:noFill/>
                    </a:lnR>
                    <a:lnT w="6350" cap="flat" cmpd="sng" algn="ctr">
                      <a:solidFill>
                        <a:srgbClr val="000000"/>
                      </a:solidFill>
                      <a:prstDash val="solid"/>
                      <a:round/>
                      <a:headEnd type="none" w="med" len="med"/>
                      <a:tailEnd type="none" w="med" len="med"/>
                    </a:lnT>
                    <a:lnB>
                      <a:noFill/>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l" fontAlgn="b"/>
                      <a:endParaRPr lang="es-EC" sz="1000" b="0" i="0" u="none" strike="noStrike">
                        <a:solidFill>
                          <a:srgbClr val="000000"/>
                        </a:solidFill>
                        <a:effectLst/>
                        <a:latin typeface="Times New Roman" pitchFamily="18" charset="0"/>
                        <a:cs typeface="Times New Roman" pitchFamily="18" charset="0"/>
                      </a:endParaRPr>
                    </a:p>
                  </a:txBody>
                  <a:tcPr marL="6200" marR="6200" marT="3488" marB="0" anchor="b">
                    <a:lnL>
                      <a:noFill/>
                    </a:lnL>
                    <a:lnR>
                      <a:noFill/>
                    </a:lnR>
                    <a:lnT w="6350" cap="flat" cmpd="sng" algn="ctr">
                      <a:solidFill>
                        <a:srgbClr val="000000"/>
                      </a:solidFill>
                      <a:prstDash val="solid"/>
                      <a:round/>
                      <a:headEnd type="none" w="med" len="med"/>
                      <a:tailEnd type="none" w="med" len="med"/>
                    </a:lnT>
                    <a:lnB>
                      <a:noFill/>
                    </a:lnB>
                    <a:gradFill flip="none" rotWithShape="1">
                      <a:gsLst>
                        <a:gs pos="0">
                          <a:schemeClr val="accent2">
                            <a:lumMod val="40000"/>
                            <a:lumOff val="60000"/>
                          </a:schemeClr>
                        </a:gs>
                        <a:gs pos="64999">
                          <a:srgbClr val="F0EBD5"/>
                        </a:gs>
                        <a:gs pos="100000">
                          <a:srgbClr val="D1C39F"/>
                        </a:gs>
                      </a:gsLst>
                      <a:lin ang="2700000" scaled="0"/>
                      <a:tileRect/>
                    </a:gradFill>
                  </a:tcPr>
                </a:tc>
              </a:tr>
              <a:tr h="192191">
                <a:tc>
                  <a:txBody>
                    <a:bodyPr/>
                    <a:lstStyle/>
                    <a:p>
                      <a:pPr algn="l" fontAlgn="b"/>
                      <a:endParaRPr lang="es-EC" sz="500" b="0" i="0" u="none" strike="noStrike">
                        <a:solidFill>
                          <a:srgbClr val="000000"/>
                        </a:solidFill>
                        <a:effectLst/>
                        <a:latin typeface="Calibri"/>
                      </a:endParaRPr>
                    </a:p>
                  </a:txBody>
                  <a:tcPr marL="6200" marR="6200" marT="34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l" fontAlgn="b"/>
                      <a:endParaRPr lang="es-EC" sz="1000" b="0" i="0" u="none" strike="noStrike" dirty="0">
                        <a:solidFill>
                          <a:srgbClr val="000000"/>
                        </a:solidFill>
                        <a:effectLst/>
                        <a:latin typeface="Times New Roman" pitchFamily="18" charset="0"/>
                        <a:cs typeface="Times New Roman" pitchFamily="18" charset="0"/>
                      </a:endParaRPr>
                    </a:p>
                  </a:txBody>
                  <a:tcPr marL="6200" marR="6200" marT="34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l" fontAlgn="b"/>
                      <a:endParaRPr lang="es-EC" sz="1000" b="0" i="0" u="none" strike="noStrike">
                        <a:solidFill>
                          <a:srgbClr val="000000"/>
                        </a:solidFill>
                        <a:effectLst/>
                        <a:latin typeface="Times New Roman" pitchFamily="18" charset="0"/>
                        <a:cs typeface="Times New Roman" pitchFamily="18" charset="0"/>
                      </a:endParaRPr>
                    </a:p>
                  </a:txBody>
                  <a:tcPr marL="6200" marR="6200" marT="3488" marB="0" anchor="b">
                    <a:lnL>
                      <a:noFill/>
                    </a:lnL>
                    <a:lnR>
                      <a:noFill/>
                    </a:lnR>
                    <a:lnT>
                      <a:noFill/>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l" fontAlgn="b"/>
                      <a:endParaRPr lang="es-EC" sz="1000" b="0" i="0" u="none" strike="noStrike">
                        <a:solidFill>
                          <a:srgbClr val="000000"/>
                        </a:solidFill>
                        <a:effectLst/>
                        <a:latin typeface="Times New Roman" pitchFamily="18" charset="0"/>
                        <a:cs typeface="Times New Roman" pitchFamily="18" charset="0"/>
                      </a:endParaRPr>
                    </a:p>
                  </a:txBody>
                  <a:tcPr marL="6200" marR="6200" marT="3488" marB="0" anchor="b">
                    <a:lnL>
                      <a:noFill/>
                    </a:lnL>
                    <a:lnR>
                      <a:noFill/>
                    </a:lnR>
                    <a:lnT>
                      <a:noFill/>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l" fontAlgn="b"/>
                      <a:endParaRPr lang="es-EC" sz="1000" b="0" i="0" u="none" strike="noStrike">
                        <a:solidFill>
                          <a:srgbClr val="000000"/>
                        </a:solidFill>
                        <a:effectLst/>
                        <a:latin typeface="Times New Roman" pitchFamily="18" charset="0"/>
                        <a:cs typeface="Times New Roman" pitchFamily="18" charset="0"/>
                      </a:endParaRPr>
                    </a:p>
                  </a:txBody>
                  <a:tcPr marL="6200" marR="6200" marT="3488" marB="0" anchor="b">
                    <a:lnL>
                      <a:noFill/>
                    </a:lnL>
                    <a:lnR>
                      <a:noFill/>
                    </a:lnR>
                    <a:lnT>
                      <a:noFill/>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l" fontAlgn="b"/>
                      <a:endParaRPr lang="es-EC" sz="1000" b="0" i="0" u="none" strike="noStrike">
                        <a:solidFill>
                          <a:srgbClr val="000000"/>
                        </a:solidFill>
                        <a:effectLst/>
                        <a:latin typeface="Times New Roman" pitchFamily="18" charset="0"/>
                        <a:cs typeface="Times New Roman" pitchFamily="18" charset="0"/>
                      </a:endParaRPr>
                    </a:p>
                  </a:txBody>
                  <a:tcPr marL="6200" marR="6200" marT="3488" marB="0" anchor="b">
                    <a:lnL>
                      <a:noFill/>
                    </a:lnL>
                    <a:lnR>
                      <a:noFill/>
                    </a:lnR>
                    <a:lnT>
                      <a:noFill/>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l" fontAlgn="b"/>
                      <a:endParaRPr lang="es-EC" sz="1000" b="0" i="0" u="none" strike="noStrike">
                        <a:solidFill>
                          <a:srgbClr val="000000"/>
                        </a:solidFill>
                        <a:effectLst/>
                        <a:latin typeface="Times New Roman" pitchFamily="18" charset="0"/>
                        <a:cs typeface="Times New Roman" pitchFamily="18" charset="0"/>
                      </a:endParaRPr>
                    </a:p>
                  </a:txBody>
                  <a:tcPr marL="6200" marR="6200" marT="3488" marB="0" anchor="b">
                    <a:lnL>
                      <a:noFill/>
                    </a:lnL>
                    <a:lnR>
                      <a:noFill/>
                    </a:lnR>
                    <a:lnT>
                      <a:noFill/>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l" fontAlgn="b"/>
                      <a:endParaRPr lang="es-EC" sz="1000" b="0" i="0" u="none" strike="noStrike">
                        <a:solidFill>
                          <a:srgbClr val="000000"/>
                        </a:solidFill>
                        <a:effectLst/>
                        <a:latin typeface="Times New Roman" pitchFamily="18" charset="0"/>
                        <a:cs typeface="Times New Roman" pitchFamily="18" charset="0"/>
                      </a:endParaRPr>
                    </a:p>
                  </a:txBody>
                  <a:tcPr marL="6200" marR="6200" marT="3488" marB="0" anchor="b">
                    <a:lnL>
                      <a:noFill/>
                    </a:lnL>
                    <a:lnR>
                      <a:noFill/>
                    </a:lnR>
                    <a:lnT>
                      <a:noFill/>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l" fontAlgn="b"/>
                      <a:endParaRPr lang="es-EC" sz="1000" b="0" i="0" u="none" strike="noStrike">
                        <a:solidFill>
                          <a:srgbClr val="000000"/>
                        </a:solidFill>
                        <a:effectLst/>
                        <a:latin typeface="Times New Roman" pitchFamily="18" charset="0"/>
                        <a:cs typeface="Times New Roman" pitchFamily="18" charset="0"/>
                      </a:endParaRPr>
                    </a:p>
                  </a:txBody>
                  <a:tcPr marL="6200" marR="6200" marT="3488" marB="0" anchor="b">
                    <a:lnL>
                      <a:noFill/>
                    </a:lnL>
                    <a:lnR>
                      <a:noFill/>
                    </a:lnR>
                    <a:lnT>
                      <a:noFill/>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l" fontAlgn="b"/>
                      <a:endParaRPr lang="es-EC" sz="1000" b="0" i="0" u="none" strike="noStrike">
                        <a:solidFill>
                          <a:srgbClr val="000000"/>
                        </a:solidFill>
                        <a:effectLst/>
                        <a:latin typeface="Times New Roman" pitchFamily="18" charset="0"/>
                        <a:cs typeface="Times New Roman" pitchFamily="18" charset="0"/>
                      </a:endParaRPr>
                    </a:p>
                  </a:txBody>
                  <a:tcPr marL="6200" marR="6200" marT="3488" marB="0" anchor="b">
                    <a:lnL>
                      <a:noFill/>
                    </a:lnL>
                    <a:lnR>
                      <a:noFill/>
                    </a:lnR>
                    <a:lnT>
                      <a:noFill/>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l" fontAlgn="b"/>
                      <a:endParaRPr lang="es-EC" sz="1000" b="0" i="0" u="none" strike="noStrike">
                        <a:solidFill>
                          <a:srgbClr val="000000"/>
                        </a:solidFill>
                        <a:effectLst/>
                        <a:latin typeface="Times New Roman" pitchFamily="18" charset="0"/>
                        <a:cs typeface="Times New Roman" pitchFamily="18" charset="0"/>
                      </a:endParaRPr>
                    </a:p>
                  </a:txBody>
                  <a:tcPr marL="6200" marR="6200" marT="3488" marB="0" anchor="b">
                    <a:lnL>
                      <a:noFill/>
                    </a:lnL>
                    <a:lnR>
                      <a:noFill/>
                    </a:lnR>
                    <a:lnT>
                      <a:noFill/>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r>
              <a:tr h="200198">
                <a:tc gridSpan="2">
                  <a:txBody>
                    <a:bodyPr/>
                    <a:lstStyle/>
                    <a:p>
                      <a:pPr algn="ctr" fontAlgn="b"/>
                      <a:r>
                        <a:rPr lang="es-EC" sz="1000" b="0" i="0" u="none" strike="noStrike" dirty="0">
                          <a:solidFill>
                            <a:srgbClr val="000000"/>
                          </a:solidFill>
                          <a:effectLst/>
                          <a:latin typeface="Times New Roman" pitchFamily="18" charset="0"/>
                          <a:cs typeface="Times New Roman" pitchFamily="18" charset="0"/>
                        </a:rPr>
                        <a:t>REQUISITOS  y valores por cada requisito</a:t>
                      </a:r>
                    </a:p>
                  </a:txBody>
                  <a:tcPr marL="6200" marR="6200" marT="3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hMerge="1">
                  <a:txBody>
                    <a:bodyPr/>
                    <a:lstStyle/>
                    <a:p>
                      <a:endParaRPr lang="es-EC"/>
                    </a:p>
                  </a:txBody>
                  <a:tcPr/>
                </a:tc>
                <a:tc>
                  <a:txBody>
                    <a:bodyPr/>
                    <a:lstStyle/>
                    <a:p>
                      <a:pPr algn="ctr" fontAlgn="ctr"/>
                      <a:r>
                        <a:rPr lang="es-EC" sz="1000" b="0" i="0" u="none" strike="noStrike">
                          <a:solidFill>
                            <a:srgbClr val="000000"/>
                          </a:solidFill>
                          <a:effectLst/>
                          <a:latin typeface="Times New Roman" pitchFamily="18" charset="0"/>
                          <a:cs typeface="Times New Roman" pitchFamily="18" charset="0"/>
                        </a:rPr>
                        <a:t>5</a:t>
                      </a:r>
                    </a:p>
                  </a:txBody>
                  <a:tcPr marL="6200" marR="6200" marT="3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ctr" fontAlgn="ctr"/>
                      <a:r>
                        <a:rPr lang="es-EC" sz="1000" b="0" i="0" u="none" strike="noStrike">
                          <a:solidFill>
                            <a:srgbClr val="000000"/>
                          </a:solidFill>
                          <a:effectLst/>
                          <a:latin typeface="Times New Roman" pitchFamily="18" charset="0"/>
                          <a:cs typeface="Times New Roman" pitchFamily="18" charset="0"/>
                        </a:rPr>
                        <a:t>0</a:t>
                      </a:r>
                    </a:p>
                  </a:txBody>
                  <a:tcPr marL="6200" marR="6200" marT="3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ctr" fontAlgn="ctr"/>
                      <a:r>
                        <a:rPr lang="es-EC" sz="1000" b="0" i="0" u="none" strike="noStrike">
                          <a:solidFill>
                            <a:srgbClr val="000000"/>
                          </a:solidFill>
                          <a:effectLst/>
                          <a:latin typeface="Times New Roman" pitchFamily="18" charset="0"/>
                          <a:cs typeface="Times New Roman" pitchFamily="18" charset="0"/>
                        </a:rPr>
                        <a:t>5</a:t>
                      </a:r>
                    </a:p>
                  </a:txBody>
                  <a:tcPr marL="6200" marR="6200" marT="3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ctr" fontAlgn="ctr"/>
                      <a:r>
                        <a:rPr lang="es-EC" sz="1000" b="0" i="0" u="none" strike="noStrike">
                          <a:solidFill>
                            <a:srgbClr val="000000"/>
                          </a:solidFill>
                          <a:effectLst/>
                          <a:latin typeface="Times New Roman" pitchFamily="18" charset="0"/>
                          <a:cs typeface="Times New Roman" pitchFamily="18" charset="0"/>
                        </a:rPr>
                        <a:t>3</a:t>
                      </a:r>
                    </a:p>
                  </a:txBody>
                  <a:tcPr marL="6200" marR="6200" marT="3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ctr" fontAlgn="ctr"/>
                      <a:r>
                        <a:rPr lang="es-EC" sz="1000" b="0" i="0" u="none" strike="noStrike">
                          <a:solidFill>
                            <a:srgbClr val="000000"/>
                          </a:solidFill>
                          <a:effectLst/>
                          <a:latin typeface="Times New Roman" pitchFamily="18" charset="0"/>
                          <a:cs typeface="Times New Roman" pitchFamily="18" charset="0"/>
                        </a:rPr>
                        <a:t>1,5</a:t>
                      </a:r>
                    </a:p>
                  </a:txBody>
                  <a:tcPr marL="6200" marR="6200" marT="3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ctr" fontAlgn="ctr"/>
                      <a:r>
                        <a:rPr lang="es-EC" sz="1000" b="0" i="0" u="none" strike="noStrike">
                          <a:solidFill>
                            <a:srgbClr val="000000"/>
                          </a:solidFill>
                          <a:effectLst/>
                          <a:latin typeface="Times New Roman" pitchFamily="18" charset="0"/>
                          <a:cs typeface="Times New Roman" pitchFamily="18" charset="0"/>
                        </a:rPr>
                        <a:t>0</a:t>
                      </a:r>
                    </a:p>
                  </a:txBody>
                  <a:tcPr marL="6200" marR="6200" marT="3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ctr" fontAlgn="ctr"/>
                      <a:r>
                        <a:rPr lang="es-EC" sz="1000" b="0" i="0" u="none" strike="noStrike">
                          <a:solidFill>
                            <a:srgbClr val="000000"/>
                          </a:solidFill>
                          <a:effectLst/>
                          <a:latin typeface="Times New Roman" pitchFamily="18" charset="0"/>
                          <a:cs typeface="Times New Roman" pitchFamily="18" charset="0"/>
                        </a:rPr>
                        <a:t>0</a:t>
                      </a:r>
                    </a:p>
                  </a:txBody>
                  <a:tcPr marL="6200" marR="6200" marT="3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l" fontAlgn="b"/>
                      <a:r>
                        <a:rPr lang="es-EC" sz="1000" b="0" i="0" u="none" strike="noStrike">
                          <a:solidFill>
                            <a:srgbClr val="000000"/>
                          </a:solidFill>
                          <a:effectLst/>
                          <a:latin typeface="Times New Roman" pitchFamily="18" charset="0"/>
                          <a:cs typeface="Times New Roman" pitchFamily="18" charset="0"/>
                        </a:rPr>
                        <a:t> </a:t>
                      </a:r>
                    </a:p>
                  </a:txBody>
                  <a:tcPr marL="6200" marR="6200" marT="3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l" fontAlgn="b"/>
                      <a:r>
                        <a:rPr lang="es-EC" sz="1000" b="0" i="0" u="none" strike="noStrike">
                          <a:solidFill>
                            <a:srgbClr val="000000"/>
                          </a:solidFill>
                          <a:effectLst/>
                          <a:latin typeface="Times New Roman" pitchFamily="18" charset="0"/>
                          <a:cs typeface="Times New Roman" pitchFamily="18" charset="0"/>
                        </a:rPr>
                        <a:t> </a:t>
                      </a:r>
                    </a:p>
                  </a:txBody>
                  <a:tcPr marL="6200" marR="6200" marT="3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r>
              <a:tr h="192191">
                <a:tc>
                  <a:txBody>
                    <a:bodyPr/>
                    <a:lstStyle/>
                    <a:p>
                      <a:pPr algn="ctr" fontAlgn="ctr"/>
                      <a:r>
                        <a:rPr lang="es-EC" sz="500" b="0" i="0" u="none" strike="noStrike">
                          <a:solidFill>
                            <a:srgbClr val="000000"/>
                          </a:solidFill>
                          <a:effectLst/>
                          <a:latin typeface="Calibri"/>
                        </a:rPr>
                        <a:t> </a:t>
                      </a:r>
                    </a:p>
                  </a:txBody>
                  <a:tcPr marL="6200" marR="6200" marT="3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l" fontAlgn="b"/>
                      <a:r>
                        <a:rPr lang="es-EC" sz="1000" b="0" i="0" u="none" strike="noStrike" dirty="0">
                          <a:solidFill>
                            <a:srgbClr val="000000"/>
                          </a:solidFill>
                          <a:effectLst/>
                          <a:latin typeface="Times New Roman" pitchFamily="18" charset="0"/>
                          <a:cs typeface="Times New Roman" pitchFamily="18" charset="0"/>
                        </a:rPr>
                        <a:t> </a:t>
                      </a:r>
                    </a:p>
                  </a:txBody>
                  <a:tcPr marL="6200" marR="6200" marT="3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ctr" fontAlgn="ctr"/>
                      <a:r>
                        <a:rPr lang="es-EC" sz="1000" b="0" i="0" u="none" strike="noStrike">
                          <a:solidFill>
                            <a:srgbClr val="000000"/>
                          </a:solidFill>
                          <a:effectLst/>
                          <a:latin typeface="Times New Roman" pitchFamily="18" charset="0"/>
                          <a:cs typeface="Times New Roman" pitchFamily="18" charset="0"/>
                        </a:rPr>
                        <a:t>SI</a:t>
                      </a:r>
                    </a:p>
                  </a:txBody>
                  <a:tcPr marL="6200" marR="6200" marT="3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ctr" fontAlgn="ctr"/>
                      <a:r>
                        <a:rPr lang="es-EC" sz="1000" b="0" i="0" u="none" strike="noStrike" dirty="0">
                          <a:solidFill>
                            <a:srgbClr val="000000"/>
                          </a:solidFill>
                          <a:effectLst/>
                          <a:latin typeface="Times New Roman" pitchFamily="18" charset="0"/>
                          <a:cs typeface="Times New Roman" pitchFamily="18" charset="0"/>
                        </a:rPr>
                        <a:t>NO</a:t>
                      </a:r>
                    </a:p>
                  </a:txBody>
                  <a:tcPr marL="6200" marR="6200" marT="3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ctr" fontAlgn="ctr"/>
                      <a:r>
                        <a:rPr lang="es-EC" sz="1000" b="0" i="0" u="none" strike="noStrike" dirty="0">
                          <a:solidFill>
                            <a:srgbClr val="000000"/>
                          </a:solidFill>
                          <a:effectLst/>
                          <a:latin typeface="Times New Roman" pitchFamily="18" charset="0"/>
                          <a:cs typeface="Times New Roman" pitchFamily="18" charset="0"/>
                        </a:rPr>
                        <a:t> </a:t>
                      </a:r>
                    </a:p>
                  </a:txBody>
                  <a:tcPr marL="6200" marR="6200" marT="3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ctr" fontAlgn="ctr"/>
                      <a:r>
                        <a:rPr lang="es-EC" sz="1000" b="0" i="0" u="none" strike="noStrike">
                          <a:solidFill>
                            <a:srgbClr val="000000"/>
                          </a:solidFill>
                          <a:effectLst/>
                          <a:latin typeface="Times New Roman" pitchFamily="18" charset="0"/>
                          <a:cs typeface="Times New Roman" pitchFamily="18" charset="0"/>
                        </a:rPr>
                        <a:t> </a:t>
                      </a:r>
                    </a:p>
                  </a:txBody>
                  <a:tcPr marL="6200" marR="6200" marT="3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ctr" fontAlgn="ctr"/>
                      <a:r>
                        <a:rPr lang="es-EC" sz="1000" b="0" i="0" u="none" strike="noStrike">
                          <a:solidFill>
                            <a:srgbClr val="000000"/>
                          </a:solidFill>
                          <a:effectLst/>
                          <a:latin typeface="Times New Roman" pitchFamily="18" charset="0"/>
                          <a:cs typeface="Times New Roman" pitchFamily="18" charset="0"/>
                        </a:rPr>
                        <a:t> </a:t>
                      </a:r>
                    </a:p>
                  </a:txBody>
                  <a:tcPr marL="6200" marR="6200" marT="3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ctr" fontAlgn="ctr"/>
                      <a:r>
                        <a:rPr lang="es-EC" sz="1000" b="0" i="0" u="none" strike="noStrike">
                          <a:solidFill>
                            <a:srgbClr val="000000"/>
                          </a:solidFill>
                          <a:effectLst/>
                          <a:latin typeface="Times New Roman" pitchFamily="18" charset="0"/>
                          <a:cs typeface="Times New Roman" pitchFamily="18" charset="0"/>
                        </a:rPr>
                        <a:t> </a:t>
                      </a:r>
                    </a:p>
                  </a:txBody>
                  <a:tcPr marL="6200" marR="6200" marT="3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ctr" fontAlgn="ctr"/>
                      <a:r>
                        <a:rPr lang="es-EC" sz="1000" b="0" i="0" u="none" strike="noStrike">
                          <a:solidFill>
                            <a:srgbClr val="000000"/>
                          </a:solidFill>
                          <a:effectLst/>
                          <a:latin typeface="Times New Roman" pitchFamily="18" charset="0"/>
                          <a:cs typeface="Times New Roman" pitchFamily="18" charset="0"/>
                        </a:rPr>
                        <a:t> </a:t>
                      </a:r>
                    </a:p>
                  </a:txBody>
                  <a:tcPr marL="6200" marR="6200" marT="3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l" fontAlgn="b"/>
                      <a:r>
                        <a:rPr lang="es-EC" sz="1000" b="0" i="0" u="none" strike="noStrike">
                          <a:solidFill>
                            <a:srgbClr val="000000"/>
                          </a:solidFill>
                          <a:effectLst/>
                          <a:latin typeface="Times New Roman" pitchFamily="18" charset="0"/>
                          <a:cs typeface="Times New Roman" pitchFamily="18" charset="0"/>
                        </a:rPr>
                        <a:t>Documentación</a:t>
                      </a:r>
                    </a:p>
                  </a:txBody>
                  <a:tcPr marL="6200" marR="6200" marT="3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l" fontAlgn="b"/>
                      <a:r>
                        <a:rPr lang="es-EC" sz="1000" b="0" i="0" u="none" strike="noStrike">
                          <a:solidFill>
                            <a:srgbClr val="000000"/>
                          </a:solidFill>
                          <a:effectLst/>
                          <a:latin typeface="Times New Roman" pitchFamily="18" charset="0"/>
                          <a:cs typeface="Times New Roman" pitchFamily="18" charset="0"/>
                        </a:rPr>
                        <a:t>Observación</a:t>
                      </a:r>
                    </a:p>
                  </a:txBody>
                  <a:tcPr marL="6200" marR="6200" marT="3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r>
              <a:tr h="810806">
                <a:tc>
                  <a:txBody>
                    <a:bodyPr/>
                    <a:lstStyle/>
                    <a:p>
                      <a:pPr algn="ctr" fontAlgn="ctr"/>
                      <a:r>
                        <a:rPr lang="es-EC" sz="500" b="0" i="0" u="none" strike="noStrike">
                          <a:solidFill>
                            <a:srgbClr val="000000"/>
                          </a:solidFill>
                          <a:effectLst/>
                          <a:latin typeface="Calibri"/>
                        </a:rPr>
                        <a:t>1</a:t>
                      </a:r>
                    </a:p>
                  </a:txBody>
                  <a:tcPr marL="6200" marR="6200" marT="3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just" fontAlgn="ctr"/>
                      <a:r>
                        <a:rPr lang="es-EC" sz="1000" b="0" i="0" u="none" strike="noStrike" dirty="0">
                          <a:solidFill>
                            <a:srgbClr val="000000"/>
                          </a:solidFill>
                          <a:effectLst/>
                          <a:latin typeface="Times New Roman" pitchFamily="18" charset="0"/>
                          <a:cs typeface="Times New Roman" pitchFamily="18" charset="0"/>
                        </a:rPr>
                        <a:t>Está establecida en el Manual de Calidad la identidad jurídica del laboratorio? (4.1.1).</a:t>
                      </a:r>
                    </a:p>
                  </a:txBody>
                  <a:tcPr marL="6200" marR="6200" marT="3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ctr" fontAlgn="ctr"/>
                      <a:r>
                        <a:rPr lang="es-EC" sz="1000" b="0" i="0" u="none" strike="noStrike" dirty="0">
                          <a:solidFill>
                            <a:srgbClr val="000000"/>
                          </a:solidFill>
                          <a:effectLst/>
                          <a:latin typeface="Times New Roman" pitchFamily="18" charset="0"/>
                          <a:cs typeface="Times New Roman" pitchFamily="18" charset="0"/>
                        </a:rPr>
                        <a:t>0</a:t>
                      </a:r>
                    </a:p>
                  </a:txBody>
                  <a:tcPr marL="6200" marR="6200" marT="3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ctr" fontAlgn="ctr"/>
                      <a:r>
                        <a:rPr lang="es-EC" sz="1000" b="0" i="0" u="none" strike="noStrike">
                          <a:solidFill>
                            <a:srgbClr val="000000"/>
                          </a:solidFill>
                          <a:effectLst/>
                          <a:latin typeface="Times New Roman" pitchFamily="18" charset="0"/>
                          <a:cs typeface="Times New Roman" pitchFamily="18" charset="0"/>
                        </a:rPr>
                        <a:t>1</a:t>
                      </a:r>
                    </a:p>
                  </a:txBody>
                  <a:tcPr marL="6200" marR="6200" marT="3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l" fontAlgn="b"/>
                      <a:r>
                        <a:rPr lang="es-EC" sz="1000" b="0" i="0" u="none" strike="noStrike" dirty="0">
                          <a:solidFill>
                            <a:srgbClr val="000000"/>
                          </a:solidFill>
                          <a:effectLst/>
                          <a:latin typeface="Times New Roman" pitchFamily="18" charset="0"/>
                          <a:cs typeface="Times New Roman" pitchFamily="18" charset="0"/>
                        </a:rPr>
                        <a:t> </a:t>
                      </a:r>
                    </a:p>
                  </a:txBody>
                  <a:tcPr marL="6200" marR="6200" marT="3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l" fontAlgn="b"/>
                      <a:r>
                        <a:rPr lang="es-EC" sz="1000" b="0" i="0" u="none" strike="noStrike" dirty="0">
                          <a:solidFill>
                            <a:srgbClr val="000000"/>
                          </a:solidFill>
                          <a:effectLst/>
                          <a:latin typeface="Times New Roman" pitchFamily="18" charset="0"/>
                          <a:cs typeface="Times New Roman" pitchFamily="18" charset="0"/>
                        </a:rPr>
                        <a:t> </a:t>
                      </a:r>
                    </a:p>
                  </a:txBody>
                  <a:tcPr marL="6200" marR="6200" marT="3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l" fontAlgn="b"/>
                      <a:r>
                        <a:rPr lang="es-EC" sz="1000" b="0" i="0" u="none" strike="noStrike" dirty="0">
                          <a:solidFill>
                            <a:srgbClr val="000000"/>
                          </a:solidFill>
                          <a:effectLst/>
                          <a:latin typeface="Times New Roman" pitchFamily="18" charset="0"/>
                          <a:cs typeface="Times New Roman" pitchFamily="18" charset="0"/>
                        </a:rPr>
                        <a:t> </a:t>
                      </a:r>
                    </a:p>
                  </a:txBody>
                  <a:tcPr marL="6200" marR="6200" marT="3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l" fontAlgn="b"/>
                      <a:r>
                        <a:rPr lang="es-EC" sz="1000" b="0" i="0" u="none" strike="noStrike" dirty="0">
                          <a:solidFill>
                            <a:srgbClr val="000000"/>
                          </a:solidFill>
                          <a:effectLst/>
                          <a:latin typeface="Times New Roman" pitchFamily="18" charset="0"/>
                          <a:cs typeface="Times New Roman" pitchFamily="18" charset="0"/>
                        </a:rPr>
                        <a:t> </a:t>
                      </a:r>
                    </a:p>
                  </a:txBody>
                  <a:tcPr marL="6200" marR="6200" marT="3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l" fontAlgn="b"/>
                      <a:r>
                        <a:rPr lang="es-EC" sz="1000" b="0" i="0" u="none" strike="noStrike" dirty="0">
                          <a:solidFill>
                            <a:srgbClr val="000000"/>
                          </a:solidFill>
                          <a:effectLst/>
                          <a:latin typeface="Times New Roman" pitchFamily="18" charset="0"/>
                          <a:cs typeface="Times New Roman" pitchFamily="18" charset="0"/>
                        </a:rPr>
                        <a:t> </a:t>
                      </a:r>
                    </a:p>
                  </a:txBody>
                  <a:tcPr marL="6200" marR="6200" marT="3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just" fontAlgn="ctr"/>
                      <a:r>
                        <a:rPr lang="es-EC" sz="1000" b="0" i="0" u="none" strike="noStrike" dirty="0">
                          <a:solidFill>
                            <a:srgbClr val="000000"/>
                          </a:solidFill>
                          <a:effectLst/>
                          <a:latin typeface="Times New Roman" pitchFamily="18" charset="0"/>
                          <a:cs typeface="Times New Roman" pitchFamily="18" charset="0"/>
                        </a:rPr>
                        <a:t> </a:t>
                      </a:r>
                    </a:p>
                  </a:txBody>
                  <a:tcPr marL="6200" marR="6200" marT="3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c>
                  <a:txBody>
                    <a:bodyPr/>
                    <a:lstStyle/>
                    <a:p>
                      <a:pPr algn="just" fontAlgn="ctr"/>
                      <a:r>
                        <a:rPr lang="es-EC" sz="1000" b="0" i="0" u="none" strike="noStrike" dirty="0">
                          <a:solidFill>
                            <a:srgbClr val="000000"/>
                          </a:solidFill>
                          <a:effectLst/>
                          <a:latin typeface="Times New Roman" pitchFamily="18" charset="0"/>
                          <a:cs typeface="Times New Roman" pitchFamily="18" charset="0"/>
                        </a:rPr>
                        <a:t>No hay Manual de Calidad en el laboratorio.</a:t>
                      </a:r>
                    </a:p>
                  </a:txBody>
                  <a:tcPr marL="6200" marR="6200" marT="3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lumMod val="40000"/>
                            <a:lumOff val="60000"/>
                          </a:schemeClr>
                        </a:gs>
                        <a:gs pos="64999">
                          <a:srgbClr val="F0EBD5"/>
                        </a:gs>
                        <a:gs pos="100000">
                          <a:srgbClr val="D1C39F"/>
                        </a:gs>
                      </a:gsLst>
                      <a:lin ang="2700000" scaled="0"/>
                      <a:tileRect/>
                    </a:gradFill>
                  </a:tcPr>
                </a:tc>
              </a:tr>
            </a:tbl>
          </a:graphicData>
        </a:graphic>
      </p:graphicFrame>
      <p:graphicFrame>
        <p:nvGraphicFramePr>
          <p:cNvPr id="17" name="16 Tabla"/>
          <p:cNvGraphicFramePr>
            <a:graphicFrameLocks noGrp="1"/>
          </p:cNvGraphicFramePr>
          <p:nvPr>
            <p:extLst>
              <p:ext uri="{D42A27DB-BD31-4B8C-83A1-F6EECF244321}">
                <p14:modId xmlns:p14="http://schemas.microsoft.com/office/powerpoint/2010/main" val="1577168092"/>
              </p:ext>
            </p:extLst>
          </p:nvPr>
        </p:nvGraphicFramePr>
        <p:xfrm>
          <a:off x="784759" y="3848465"/>
          <a:ext cx="7408329" cy="1823135"/>
        </p:xfrm>
        <a:graphic>
          <a:graphicData uri="http://schemas.openxmlformats.org/drawingml/2006/table">
            <a:tbl>
              <a:tblPr/>
              <a:tblGrid>
                <a:gridCol w="437817"/>
                <a:gridCol w="3053201"/>
                <a:gridCol w="437817"/>
                <a:gridCol w="437817"/>
                <a:gridCol w="437817"/>
                <a:gridCol w="437817"/>
                <a:gridCol w="437817"/>
                <a:gridCol w="437817"/>
                <a:gridCol w="437817"/>
                <a:gridCol w="852592"/>
              </a:tblGrid>
              <a:tr h="115805">
                <a:tc>
                  <a:txBody>
                    <a:bodyPr/>
                    <a:lstStyle/>
                    <a:p>
                      <a:pPr algn="l" fontAlgn="b"/>
                      <a:r>
                        <a:rPr lang="es-EC" sz="500" b="0" i="0" u="none" strike="noStrike" dirty="0">
                          <a:solidFill>
                            <a:srgbClr val="000000"/>
                          </a:solidFill>
                          <a:effectLst/>
                          <a:latin typeface="Calibri"/>
                        </a:rPr>
                        <a:t> </a:t>
                      </a:r>
                    </a:p>
                  </a:txBody>
                  <a:tcPr marL="6913" marR="6913" marT="3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t"/>
                      <a:r>
                        <a:rPr lang="es-EC" sz="1000" b="0" i="0" u="none" strike="noStrike" dirty="0">
                          <a:solidFill>
                            <a:srgbClr val="000000"/>
                          </a:solidFill>
                          <a:effectLst/>
                          <a:latin typeface="Times New Roman" pitchFamily="18" charset="0"/>
                          <a:cs typeface="Times New Roman" pitchFamily="18" charset="0"/>
                        </a:rPr>
                        <a:t>Numero de requisitos</a:t>
                      </a:r>
                    </a:p>
                  </a:txBody>
                  <a:tcPr marL="6913" marR="6913" marT="3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r" fontAlgn="b"/>
                      <a:r>
                        <a:rPr lang="es-EC" sz="1000" b="0" i="0" u="none" strike="noStrike">
                          <a:solidFill>
                            <a:srgbClr val="000000"/>
                          </a:solidFill>
                          <a:effectLst/>
                          <a:latin typeface="Times New Roman" pitchFamily="18" charset="0"/>
                          <a:cs typeface="Times New Roman" pitchFamily="18" charset="0"/>
                        </a:rPr>
                        <a:t>3</a:t>
                      </a:r>
                    </a:p>
                  </a:txBody>
                  <a:tcPr marL="6913" marR="6913" marT="3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r" fontAlgn="b"/>
                      <a:r>
                        <a:rPr lang="es-EC" sz="1000" b="0" i="0" u="none" strike="noStrike">
                          <a:solidFill>
                            <a:srgbClr val="000000"/>
                          </a:solidFill>
                          <a:effectLst/>
                          <a:latin typeface="Times New Roman" pitchFamily="18" charset="0"/>
                          <a:cs typeface="Times New Roman" pitchFamily="18" charset="0"/>
                        </a:rPr>
                        <a:t>2</a:t>
                      </a:r>
                    </a:p>
                  </a:txBody>
                  <a:tcPr marL="6913" marR="6913" marT="3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r" fontAlgn="b"/>
                      <a:r>
                        <a:rPr lang="es-EC" sz="1000" b="0" i="0" u="none" strike="noStrike">
                          <a:solidFill>
                            <a:srgbClr val="000000"/>
                          </a:solidFill>
                          <a:effectLst/>
                          <a:latin typeface="Times New Roman" pitchFamily="18" charset="0"/>
                          <a:cs typeface="Times New Roman" pitchFamily="18" charset="0"/>
                        </a:rPr>
                        <a:t>2</a:t>
                      </a:r>
                    </a:p>
                  </a:txBody>
                  <a:tcPr marL="6913" marR="6913" marT="3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r" fontAlgn="b"/>
                      <a:r>
                        <a:rPr lang="es-EC" sz="1000" b="0" i="0" u="none" strike="noStrike">
                          <a:solidFill>
                            <a:srgbClr val="000000"/>
                          </a:solidFill>
                          <a:effectLst/>
                          <a:latin typeface="Times New Roman" pitchFamily="18" charset="0"/>
                          <a:cs typeface="Times New Roman" pitchFamily="18" charset="0"/>
                        </a:rPr>
                        <a:t>4</a:t>
                      </a:r>
                    </a:p>
                  </a:txBody>
                  <a:tcPr marL="6913" marR="6913" marT="3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r" fontAlgn="b"/>
                      <a:r>
                        <a:rPr lang="es-EC" sz="1000" b="0" i="0" u="none" strike="noStrike">
                          <a:solidFill>
                            <a:srgbClr val="000000"/>
                          </a:solidFill>
                          <a:effectLst/>
                          <a:latin typeface="Times New Roman" pitchFamily="18" charset="0"/>
                          <a:cs typeface="Times New Roman" pitchFamily="18" charset="0"/>
                        </a:rPr>
                        <a:t>0</a:t>
                      </a:r>
                    </a:p>
                  </a:txBody>
                  <a:tcPr marL="6913" marR="6913" marT="3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r" fontAlgn="b"/>
                      <a:r>
                        <a:rPr lang="es-EC" sz="1000" b="0" i="0" u="none" strike="noStrike">
                          <a:solidFill>
                            <a:srgbClr val="000000"/>
                          </a:solidFill>
                          <a:effectLst/>
                          <a:latin typeface="Times New Roman" pitchFamily="18" charset="0"/>
                          <a:cs typeface="Times New Roman" pitchFamily="18" charset="0"/>
                        </a:rPr>
                        <a:t>3</a:t>
                      </a:r>
                    </a:p>
                  </a:txBody>
                  <a:tcPr marL="6913" marR="6913" marT="3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r" fontAlgn="b"/>
                      <a:r>
                        <a:rPr lang="es-EC" sz="1000" b="0" i="0" u="none" strike="noStrike">
                          <a:solidFill>
                            <a:srgbClr val="000000"/>
                          </a:solidFill>
                          <a:effectLst/>
                          <a:latin typeface="Times New Roman" pitchFamily="18" charset="0"/>
                          <a:cs typeface="Times New Roman" pitchFamily="18" charset="0"/>
                        </a:rPr>
                        <a:t>0</a:t>
                      </a:r>
                    </a:p>
                  </a:txBody>
                  <a:tcPr marL="6913" marR="6913" marT="3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r>
                        <a:rPr lang="es-EC" sz="1000" b="0" i="0" u="none" strike="noStrike">
                          <a:solidFill>
                            <a:srgbClr val="000000"/>
                          </a:solidFill>
                          <a:effectLst/>
                          <a:latin typeface="Times New Roman" pitchFamily="18" charset="0"/>
                          <a:cs typeface="Times New Roman" pitchFamily="18" charset="0"/>
                        </a:rPr>
                        <a:t> </a:t>
                      </a:r>
                    </a:p>
                  </a:txBody>
                  <a:tcPr marL="6913" marR="6913" marT="3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r>
              <a:tr h="115805">
                <a:tc>
                  <a:txBody>
                    <a:bodyPr/>
                    <a:lstStyle/>
                    <a:p>
                      <a:pPr algn="l" fontAlgn="b"/>
                      <a:r>
                        <a:rPr lang="es-EC" sz="500" b="0" i="0" u="none" strike="noStrike">
                          <a:solidFill>
                            <a:srgbClr val="000000"/>
                          </a:solidFill>
                          <a:effectLst/>
                          <a:latin typeface="Calibri"/>
                        </a:rPr>
                        <a:t> </a:t>
                      </a:r>
                    </a:p>
                  </a:txBody>
                  <a:tcPr marL="6913" marR="6913" marT="3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t"/>
                      <a:r>
                        <a:rPr lang="es-EC" sz="1000" b="0" i="0" u="none" strike="noStrike" dirty="0">
                          <a:solidFill>
                            <a:srgbClr val="000000"/>
                          </a:solidFill>
                          <a:effectLst/>
                          <a:latin typeface="Times New Roman" pitchFamily="18" charset="0"/>
                          <a:cs typeface="Times New Roman" pitchFamily="18" charset="0"/>
                        </a:rPr>
                        <a:t>Puntaje </a:t>
                      </a:r>
                      <a:r>
                        <a:rPr lang="es-EC" sz="1000" b="0" i="0" u="none" strike="noStrike" dirty="0" smtClean="0">
                          <a:solidFill>
                            <a:srgbClr val="000000"/>
                          </a:solidFill>
                          <a:effectLst/>
                          <a:latin typeface="Times New Roman" pitchFamily="18" charset="0"/>
                          <a:cs typeface="Times New Roman" pitchFamily="18" charset="0"/>
                        </a:rPr>
                        <a:t>alcanzado</a:t>
                      </a:r>
                      <a:endParaRPr lang="es-EC" sz="1000" b="0" i="0" u="none" strike="noStrike" dirty="0">
                        <a:solidFill>
                          <a:srgbClr val="000000"/>
                        </a:solidFill>
                        <a:effectLst/>
                        <a:latin typeface="Times New Roman" pitchFamily="18" charset="0"/>
                        <a:cs typeface="Times New Roman" pitchFamily="18" charset="0"/>
                      </a:endParaRPr>
                    </a:p>
                  </a:txBody>
                  <a:tcPr marL="6913" marR="6913" marT="3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r" fontAlgn="b"/>
                      <a:r>
                        <a:rPr lang="es-EC" sz="1000" b="0" i="0" u="none" strike="noStrike">
                          <a:solidFill>
                            <a:srgbClr val="000000"/>
                          </a:solidFill>
                          <a:effectLst/>
                          <a:latin typeface="Times New Roman" pitchFamily="18" charset="0"/>
                          <a:cs typeface="Times New Roman" pitchFamily="18" charset="0"/>
                        </a:rPr>
                        <a:t>15</a:t>
                      </a:r>
                    </a:p>
                  </a:txBody>
                  <a:tcPr marL="6913" marR="6913" marT="3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r" fontAlgn="b"/>
                      <a:r>
                        <a:rPr lang="es-EC" sz="1000" b="0" i="0" u="none" strike="noStrike">
                          <a:solidFill>
                            <a:srgbClr val="000000"/>
                          </a:solidFill>
                          <a:effectLst/>
                          <a:latin typeface="Times New Roman" pitchFamily="18" charset="0"/>
                          <a:cs typeface="Times New Roman" pitchFamily="18" charset="0"/>
                        </a:rPr>
                        <a:t>0</a:t>
                      </a:r>
                    </a:p>
                  </a:txBody>
                  <a:tcPr marL="6913" marR="6913" marT="3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r" fontAlgn="b"/>
                      <a:r>
                        <a:rPr lang="es-EC" sz="1000" b="0" i="0" u="none" strike="noStrike">
                          <a:solidFill>
                            <a:srgbClr val="000000"/>
                          </a:solidFill>
                          <a:effectLst/>
                          <a:latin typeface="Times New Roman" pitchFamily="18" charset="0"/>
                          <a:cs typeface="Times New Roman" pitchFamily="18" charset="0"/>
                        </a:rPr>
                        <a:t>10</a:t>
                      </a:r>
                    </a:p>
                  </a:txBody>
                  <a:tcPr marL="6913" marR="6913" marT="3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r" fontAlgn="b"/>
                      <a:r>
                        <a:rPr lang="es-EC" sz="1000" b="0" i="0" u="none" strike="noStrike">
                          <a:solidFill>
                            <a:srgbClr val="000000"/>
                          </a:solidFill>
                          <a:effectLst/>
                          <a:latin typeface="Times New Roman" pitchFamily="18" charset="0"/>
                          <a:cs typeface="Times New Roman" pitchFamily="18" charset="0"/>
                        </a:rPr>
                        <a:t>12</a:t>
                      </a:r>
                    </a:p>
                  </a:txBody>
                  <a:tcPr marL="6913" marR="6913" marT="3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r" fontAlgn="b"/>
                      <a:r>
                        <a:rPr lang="es-EC" sz="1000" b="0" i="0" u="none" strike="noStrike">
                          <a:solidFill>
                            <a:srgbClr val="000000"/>
                          </a:solidFill>
                          <a:effectLst/>
                          <a:latin typeface="Times New Roman" pitchFamily="18" charset="0"/>
                          <a:cs typeface="Times New Roman" pitchFamily="18" charset="0"/>
                        </a:rPr>
                        <a:t>0</a:t>
                      </a:r>
                    </a:p>
                  </a:txBody>
                  <a:tcPr marL="6913" marR="6913" marT="3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r" fontAlgn="b"/>
                      <a:r>
                        <a:rPr lang="es-EC" sz="1000" b="0" i="0" u="none" strike="noStrike">
                          <a:solidFill>
                            <a:srgbClr val="000000"/>
                          </a:solidFill>
                          <a:effectLst/>
                          <a:latin typeface="Times New Roman" pitchFamily="18" charset="0"/>
                          <a:cs typeface="Times New Roman" pitchFamily="18" charset="0"/>
                        </a:rPr>
                        <a:t>0</a:t>
                      </a:r>
                    </a:p>
                  </a:txBody>
                  <a:tcPr marL="6913" marR="6913" marT="3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r" fontAlgn="b"/>
                      <a:r>
                        <a:rPr lang="es-EC" sz="1000" b="0" i="0" u="none" strike="noStrike">
                          <a:solidFill>
                            <a:srgbClr val="000000"/>
                          </a:solidFill>
                          <a:effectLst/>
                          <a:latin typeface="Times New Roman" pitchFamily="18" charset="0"/>
                          <a:cs typeface="Times New Roman" pitchFamily="18" charset="0"/>
                        </a:rPr>
                        <a:t>0</a:t>
                      </a:r>
                    </a:p>
                  </a:txBody>
                  <a:tcPr marL="6913" marR="6913" marT="3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r>
                        <a:rPr lang="es-EC" sz="1000" b="0" i="0" u="none" strike="noStrike">
                          <a:solidFill>
                            <a:srgbClr val="000000"/>
                          </a:solidFill>
                          <a:effectLst/>
                          <a:latin typeface="Times New Roman" pitchFamily="18" charset="0"/>
                          <a:cs typeface="Times New Roman" pitchFamily="18" charset="0"/>
                        </a:rPr>
                        <a:t> </a:t>
                      </a:r>
                    </a:p>
                  </a:txBody>
                  <a:tcPr marL="6913" marR="6913" marT="3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r>
              <a:tr h="192636">
                <a:tc>
                  <a:txBody>
                    <a:bodyPr/>
                    <a:lstStyle/>
                    <a:p>
                      <a:pPr algn="l" fontAlgn="b"/>
                      <a:r>
                        <a:rPr lang="es-EC" sz="500" b="0" i="0" u="none" strike="noStrike">
                          <a:solidFill>
                            <a:srgbClr val="000000"/>
                          </a:solidFill>
                          <a:effectLst/>
                          <a:latin typeface="Calibri"/>
                        </a:rPr>
                        <a:t> </a:t>
                      </a:r>
                    </a:p>
                  </a:txBody>
                  <a:tcPr marL="6913" marR="6913" marT="3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r>
                        <a:rPr lang="es-EC" sz="1000" b="0" i="0" u="none" strike="noStrike" dirty="0">
                          <a:solidFill>
                            <a:srgbClr val="000000"/>
                          </a:solidFill>
                          <a:effectLst/>
                          <a:latin typeface="Times New Roman" pitchFamily="18" charset="0"/>
                          <a:cs typeface="Times New Roman" pitchFamily="18" charset="0"/>
                        </a:rPr>
                        <a:t> </a:t>
                      </a:r>
                    </a:p>
                  </a:txBody>
                  <a:tcPr marL="6913" marR="6913" marT="3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gridSpan="7">
                  <a:txBody>
                    <a:bodyPr/>
                    <a:lstStyle/>
                    <a:p>
                      <a:pPr algn="ctr" fontAlgn="ctr"/>
                      <a:r>
                        <a:rPr lang="es-EC" sz="1000" b="0" i="0" u="none" strike="noStrike">
                          <a:solidFill>
                            <a:srgbClr val="000000"/>
                          </a:solidFill>
                          <a:effectLst/>
                          <a:latin typeface="Times New Roman" pitchFamily="18" charset="0"/>
                          <a:cs typeface="Times New Roman" pitchFamily="18" charset="0"/>
                        </a:rPr>
                        <a:t>Puntaje máximo total por norma 17025</a:t>
                      </a:r>
                    </a:p>
                  </a:txBody>
                  <a:tcPr marL="6913" marR="6913"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fontAlgn="ctr"/>
                      <a:r>
                        <a:rPr lang="es-EC" sz="1000" b="0" i="0" u="none" strike="noStrike">
                          <a:solidFill>
                            <a:srgbClr val="000000"/>
                          </a:solidFill>
                          <a:effectLst/>
                          <a:latin typeface="Times New Roman" pitchFamily="18" charset="0"/>
                          <a:cs typeface="Times New Roman" pitchFamily="18" charset="0"/>
                        </a:rPr>
                        <a:t>1.329,50</a:t>
                      </a:r>
                    </a:p>
                  </a:txBody>
                  <a:tcPr marL="6913" marR="6913"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r>
              <a:tr h="178160">
                <a:tc>
                  <a:txBody>
                    <a:bodyPr/>
                    <a:lstStyle/>
                    <a:p>
                      <a:pPr algn="l" fontAlgn="b"/>
                      <a:r>
                        <a:rPr lang="es-EC" sz="500" b="0" i="0" u="none" strike="noStrike">
                          <a:solidFill>
                            <a:srgbClr val="000000"/>
                          </a:solidFill>
                          <a:effectLst/>
                          <a:latin typeface="Calibri"/>
                        </a:rPr>
                        <a:t> </a:t>
                      </a:r>
                    </a:p>
                  </a:txBody>
                  <a:tcPr marL="6913" marR="6913" marT="3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r>
                        <a:rPr lang="es-EC" sz="1000" b="0" i="0" u="none" strike="noStrike" dirty="0">
                          <a:solidFill>
                            <a:srgbClr val="000000"/>
                          </a:solidFill>
                          <a:effectLst/>
                          <a:latin typeface="Times New Roman" pitchFamily="18" charset="0"/>
                          <a:cs typeface="Times New Roman" pitchFamily="18" charset="0"/>
                        </a:rPr>
                        <a:t> </a:t>
                      </a:r>
                    </a:p>
                  </a:txBody>
                  <a:tcPr marL="6913" marR="6913" marT="3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gridSpan="7">
                  <a:txBody>
                    <a:bodyPr/>
                    <a:lstStyle/>
                    <a:p>
                      <a:pPr algn="ctr" fontAlgn="t"/>
                      <a:r>
                        <a:rPr lang="es-EC" sz="1000" b="0" i="0" u="none" strike="noStrike" dirty="0">
                          <a:solidFill>
                            <a:srgbClr val="000000"/>
                          </a:solidFill>
                          <a:effectLst/>
                          <a:latin typeface="Times New Roman" pitchFamily="18" charset="0"/>
                          <a:cs typeface="Times New Roman" pitchFamily="18" charset="0"/>
                        </a:rPr>
                        <a:t>Puntaje máximo total por capitulo</a:t>
                      </a:r>
                    </a:p>
                  </a:txBody>
                  <a:tcPr marL="6913" marR="6913" marT="3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fontAlgn="ctr"/>
                      <a:r>
                        <a:rPr lang="es-EC" sz="1000" b="0" i="0" u="none" strike="noStrike">
                          <a:solidFill>
                            <a:srgbClr val="000000"/>
                          </a:solidFill>
                          <a:effectLst/>
                          <a:latin typeface="Times New Roman" pitchFamily="18" charset="0"/>
                          <a:cs typeface="Times New Roman" pitchFamily="18" charset="0"/>
                        </a:rPr>
                        <a:t>70,00</a:t>
                      </a:r>
                    </a:p>
                  </a:txBody>
                  <a:tcPr marL="6913" marR="6913"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r>
              <a:tr h="148097">
                <a:tc>
                  <a:txBody>
                    <a:bodyPr/>
                    <a:lstStyle/>
                    <a:p>
                      <a:pPr algn="l" fontAlgn="b"/>
                      <a:r>
                        <a:rPr lang="es-EC" sz="500" b="0" i="0" u="none" strike="noStrike">
                          <a:solidFill>
                            <a:srgbClr val="000000"/>
                          </a:solidFill>
                          <a:effectLst/>
                          <a:latin typeface="Calibri"/>
                        </a:rPr>
                        <a:t> </a:t>
                      </a:r>
                    </a:p>
                  </a:txBody>
                  <a:tcPr marL="6913" marR="6913" marT="3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r>
                        <a:rPr lang="es-EC" sz="1000" b="0" i="0" u="none" strike="noStrike" dirty="0">
                          <a:solidFill>
                            <a:srgbClr val="000000"/>
                          </a:solidFill>
                          <a:effectLst/>
                          <a:latin typeface="Times New Roman" pitchFamily="18" charset="0"/>
                          <a:cs typeface="Times New Roman" pitchFamily="18" charset="0"/>
                        </a:rPr>
                        <a:t> </a:t>
                      </a:r>
                    </a:p>
                  </a:txBody>
                  <a:tcPr marL="6913" marR="6913" marT="3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gridSpan="7">
                  <a:txBody>
                    <a:bodyPr/>
                    <a:lstStyle/>
                    <a:p>
                      <a:pPr algn="ctr" fontAlgn="t"/>
                      <a:r>
                        <a:rPr lang="es-EC" sz="1000" b="0" i="0" u="none" strike="noStrike">
                          <a:solidFill>
                            <a:srgbClr val="000000"/>
                          </a:solidFill>
                          <a:effectLst/>
                          <a:latin typeface="Times New Roman" pitchFamily="18" charset="0"/>
                          <a:cs typeface="Times New Roman" pitchFamily="18" charset="0"/>
                        </a:rPr>
                        <a:t>Puntaje total alcanzado luego de auditorìa</a:t>
                      </a:r>
                    </a:p>
                  </a:txBody>
                  <a:tcPr marL="6913" marR="6913" marT="3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fontAlgn="ctr"/>
                      <a:r>
                        <a:rPr lang="es-EC" sz="1000" b="0" i="0" u="none" strike="noStrike">
                          <a:solidFill>
                            <a:srgbClr val="FF0000"/>
                          </a:solidFill>
                          <a:effectLst/>
                          <a:latin typeface="Times New Roman" pitchFamily="18" charset="0"/>
                          <a:cs typeface="Times New Roman" pitchFamily="18" charset="0"/>
                        </a:rPr>
                        <a:t>37,00</a:t>
                      </a:r>
                    </a:p>
                  </a:txBody>
                  <a:tcPr marL="6913" marR="6913"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r>
              <a:tr h="276149">
                <a:tc>
                  <a:txBody>
                    <a:bodyPr/>
                    <a:lstStyle/>
                    <a:p>
                      <a:pPr algn="l" fontAlgn="b"/>
                      <a:r>
                        <a:rPr lang="es-EC" sz="500" b="0" i="0" u="none" strike="noStrike">
                          <a:solidFill>
                            <a:srgbClr val="000000"/>
                          </a:solidFill>
                          <a:effectLst/>
                          <a:latin typeface="Calibri"/>
                        </a:rPr>
                        <a:t> </a:t>
                      </a:r>
                    </a:p>
                  </a:txBody>
                  <a:tcPr marL="6913" marR="6913" marT="3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r>
                        <a:rPr lang="es-EC" sz="1000" b="0" i="0" u="none" strike="noStrike" dirty="0">
                          <a:solidFill>
                            <a:srgbClr val="000000"/>
                          </a:solidFill>
                          <a:effectLst/>
                          <a:latin typeface="Times New Roman" pitchFamily="18" charset="0"/>
                          <a:cs typeface="Times New Roman" pitchFamily="18" charset="0"/>
                        </a:rPr>
                        <a:t> </a:t>
                      </a:r>
                    </a:p>
                  </a:txBody>
                  <a:tcPr marL="6913" marR="6913" marT="3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gridSpan="7">
                  <a:txBody>
                    <a:bodyPr/>
                    <a:lstStyle/>
                    <a:p>
                      <a:pPr algn="ctr" fontAlgn="t"/>
                      <a:r>
                        <a:rPr lang="es-EC" sz="1000" b="0" i="0" u="none" strike="noStrike">
                          <a:solidFill>
                            <a:srgbClr val="000000"/>
                          </a:solidFill>
                          <a:effectLst/>
                          <a:latin typeface="Times New Roman" pitchFamily="18" charset="0"/>
                          <a:cs typeface="Times New Roman" pitchFamily="18" charset="0"/>
                        </a:rPr>
                        <a:t>Porcentaje = Valor alcansado en auditoria  / Máximo valor por capitulo</a:t>
                      </a:r>
                    </a:p>
                  </a:txBody>
                  <a:tcPr marL="6913" marR="6913" marT="3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fontAlgn="ctr"/>
                      <a:r>
                        <a:rPr lang="es-EC" sz="1000" b="0" i="0" u="none" strike="noStrike" dirty="0">
                          <a:solidFill>
                            <a:srgbClr val="FF0000"/>
                          </a:solidFill>
                          <a:effectLst/>
                          <a:latin typeface="Times New Roman" pitchFamily="18" charset="0"/>
                          <a:cs typeface="Times New Roman" pitchFamily="18" charset="0"/>
                        </a:rPr>
                        <a:t>52,86%</a:t>
                      </a:r>
                    </a:p>
                  </a:txBody>
                  <a:tcPr marL="6913" marR="6913"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r>
              <a:tr h="674783">
                <a:tc>
                  <a:txBody>
                    <a:bodyPr/>
                    <a:lstStyle/>
                    <a:p>
                      <a:pPr algn="l" fontAlgn="b"/>
                      <a:r>
                        <a:rPr lang="es-EC" sz="500" b="0" i="0" u="none" strike="noStrike">
                          <a:solidFill>
                            <a:srgbClr val="000000"/>
                          </a:solidFill>
                          <a:effectLst/>
                          <a:latin typeface="Calibri"/>
                        </a:rPr>
                        <a:t> </a:t>
                      </a:r>
                    </a:p>
                  </a:txBody>
                  <a:tcPr marL="6913" marR="6913" marT="3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r>
                        <a:rPr lang="es-EC" sz="1000" b="0" i="0" u="none" strike="noStrike" dirty="0">
                          <a:solidFill>
                            <a:srgbClr val="000000"/>
                          </a:solidFill>
                          <a:effectLst/>
                          <a:latin typeface="Times New Roman" pitchFamily="18" charset="0"/>
                          <a:cs typeface="Times New Roman" pitchFamily="18" charset="0"/>
                        </a:rPr>
                        <a:t> </a:t>
                      </a:r>
                    </a:p>
                  </a:txBody>
                  <a:tcPr marL="6913" marR="6913" marT="3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gridSpan="7">
                  <a:txBody>
                    <a:bodyPr/>
                    <a:lstStyle/>
                    <a:p>
                      <a:pPr algn="ctr" fontAlgn="t"/>
                      <a:r>
                        <a:rPr lang="es-EC" sz="1000" b="0" i="0" u="none" strike="noStrike" dirty="0">
                          <a:solidFill>
                            <a:srgbClr val="000000"/>
                          </a:solidFill>
                          <a:effectLst/>
                          <a:latin typeface="Times New Roman" pitchFamily="18" charset="0"/>
                          <a:cs typeface="Times New Roman" pitchFamily="18" charset="0"/>
                        </a:rPr>
                        <a:t>Porcentaje = Valor alcanzado en auditoría /Máximo total </a:t>
                      </a:r>
                      <a:r>
                        <a:rPr lang="es-EC" sz="1000" b="0" i="0" u="none" strike="noStrike" dirty="0" smtClean="0">
                          <a:solidFill>
                            <a:srgbClr val="000000"/>
                          </a:solidFill>
                          <a:effectLst/>
                          <a:latin typeface="Times New Roman" pitchFamily="18" charset="0"/>
                          <a:cs typeface="Times New Roman" pitchFamily="18" charset="0"/>
                        </a:rPr>
                        <a:t>según </a:t>
                      </a:r>
                      <a:r>
                        <a:rPr lang="es-EC" sz="1000" b="0" i="0" u="none" strike="noStrike" dirty="0">
                          <a:solidFill>
                            <a:srgbClr val="000000"/>
                          </a:solidFill>
                          <a:effectLst/>
                          <a:latin typeface="Times New Roman" pitchFamily="18" charset="0"/>
                          <a:cs typeface="Times New Roman" pitchFamily="18" charset="0"/>
                        </a:rPr>
                        <a:t>norma ISO 17025</a:t>
                      </a:r>
                    </a:p>
                  </a:txBody>
                  <a:tcPr marL="6913" marR="6913" marT="3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fontAlgn="ctr"/>
                      <a:r>
                        <a:rPr lang="es-EC" sz="1000" b="0" i="0" u="none" strike="noStrike" dirty="0">
                          <a:solidFill>
                            <a:srgbClr val="FF0000"/>
                          </a:solidFill>
                          <a:effectLst/>
                          <a:latin typeface="Times New Roman" pitchFamily="18" charset="0"/>
                          <a:cs typeface="Times New Roman" pitchFamily="18" charset="0"/>
                        </a:rPr>
                        <a:t>2,78%</a:t>
                      </a:r>
                    </a:p>
                  </a:txBody>
                  <a:tcPr marL="6913" marR="6913"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r>
            </a:tbl>
          </a:graphicData>
        </a:graphic>
      </p:graphicFrame>
    </p:spTree>
    <p:extLst>
      <p:ext uri="{BB962C8B-B14F-4D97-AF65-F5344CB8AC3E}">
        <p14:creationId xmlns:p14="http://schemas.microsoft.com/office/powerpoint/2010/main" val="80751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ircle(in)">
                                      <p:cBhvr>
                                        <p:cTn id="2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r>
              <a:rPr lang="es-EC" sz="4000" b="1" dirty="0" smtClean="0">
                <a:latin typeface="Times New Roman" pitchFamily="18" charset="0"/>
                <a:cs typeface="Times New Roman" pitchFamily="18" charset="0"/>
              </a:rPr>
              <a:t>MATRIZ PARA NORMA ISO 17025</a:t>
            </a:r>
            <a:endParaRPr lang="es-EC" sz="40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sp>
        <p:nvSpPr>
          <p:cNvPr id="15" name="AutoShape 7" descr="data:image/jpeg;base64,/9j/4AAQSkZJRgABAQAAAQABAAD/2wCEAAkGBxQTEhUUExQWFRUXGBoXFxcYGBcYHxoaGBwYHB8YHR0eHCggHBslHBocIjEhJikrLi4uGB8zODMtNygtLisBCgoKDg0OGxAQGywkHyQsLDQvLCwsLCwsLCwsLCwsLCwsLCwsLCwsLDQsLCwsLCwsLCwsLCwsLCwsLCwsLCwsLP/AABEIALkBEQMBIgACEQEDEQH/xAAbAAABBQEBAAAAAAAAAAAAAAAEAQIDBQYAB//EAEQQAAIBAwIDBQUGBAMHBAMBAAECEQADIRIxBEFRBSJhcYEGEzKRoUJSscHR8BQjYuEVkqIHM0NygsLxU5Oy0iRj4hb/xAAZAQACAwEAAAAAAAAAAAAAAAACBAABAwX/xAAuEQACAgEDAwMCBAcAAAAAAAAAAQIRAwQSITFBURMicSNhFEKRsTIzUoGhwfD/2gAMAwEAAhEDEQA/AJkRge7BIwCRA1DBPTUBU1pZBBXB2BkznOTzJNQ+47wfSWbrqSYPUk58oIk0cgKgSxIJgBiNtzBjIqiiLV8XdVcwADExGdtttulO4bhAAILETIBmJMHmJgHapls7HuwOYkeUDajESM8zt4DrWOWdcLqa4o3yxPd7KNh8Xj4U/RHe5napLSSYGwyabOS32Rt4/wDmlqGLI9B2nJyfAUziL+hS7fCg+ZqUzt9pt6p+2uJDOEB7lqJwSDcOwgZMbny8aGiNgw4iWyx1zLqqlmE/CDyCqCSZO5Pq/jryWLbO4IWYAABJOYGIHLwp/DW4Ak7SQSIOfiLczJk/KqrtXtLhL59290wNiqmPMGPwxW6/pLhFr3PuVLdq8HeJ95YadpkTHoRVvZ4MWCDYtWltHN247kNpOwE5+Ziq3hfZmzbX3+u5xIHeVLagTnYgmTHMY2qy7S4W5xNpMNbYnULb8uXL1O05onXRBq+rK7tDsmxxLarfFKrMZ0tnO2NqL7C4EcM7Wv5l24VnWEKoAM6Q077TVKvs5cssGvvbt2gRqaSfQCJkx9avfaK/cPDg8NJVpJdCdWk7BYzB5kZxUfgn3EvMy3W14JJPodqseGaawXsvw/EG9pZXCxqZn1YHL4ucnA869FsWQopzH0ObmrdZPwvEG2wdeW46jmK07XQ6a02YfLkfUVk7LUbwHFaCUnusZPgetXNuMXXgzik5Ky41EVXO51GOpHyotnMj97fsVXA7fOuFuZ14IKujujrE/XFScG0XB6/gDUN5u8B/+sfnXcG3fB6Sc+CTWuJ/Uj8oHIvpy+GZ/wD2gduN7xbFtiPdw9yDux2Q+S5/6x0qk4PtINhsH6H9KoeO4gs5cmSzEsfE71KppnM98rNNLFQgoo0+K71qk4LjSpAOV/Dxq7dkG7DORHP5UtyO2mcBXBep/D8KjF+31/H9KVr9qTkHy1H8qtWC6JLXEm2QUZlPUGPwNX3Ae2FxYF1dY6iAf0P0rN3Gt8jjz/WoVdT0A8WH6UcZyj0Znkw48i9yPRTx9ji7bIGEkfCcMDyMc/SsTft5a0+DMDwI/c0D7xNw6j1P7nyrrvHqxl7knrMnHj4UeTLvjTXPkXhpfTdxfHgF4i2UOlt6iardiLyECDcXIiMjmKqS46H5Ck5KjaIyK6l1/wBLf6f1rqqwqNXattrM6ivJTkEZIZTpmT4mBFTllVhHvGAaDpmJOMycjw2oqxwwExLapkZODnl++VO4fhBICjTyAEgR1jbliuvOSirONCO50T2lEeC/U1Ku0nc/uKcVG32V+pp6D7R9KSbbdsa4S4GkwNI3O9N1AnwT6mnDAn7RwK5LQwvIZNC2WkB8dxXu0L7u3dQeJ2/flVdwi6ExDEyJzkn4mjY5EDwUU3i+L13feQSinQkf6n+sT1bwpb14iWBJPIEYGYBJ6Z+lFHjkKMdz+3/cEHaVjVaZCQuod3O/QeI8KzF/2VvahDJpidcnHpvQXaPZ1/3hLo7EydUavqNvKtN7N8DcRWN3E40TPTJjY1svauGH/E+USdn3kHDFeGurdZN2A+0xHeA6AbeQ3rI8ZYuq8lbpbmSHYmT186seN7XuoStkJZQNgKiyYx3pB/tVj7P9qXLr6WIbGTABEbZA6xyouUrB4k6D+xbBWz/+RO5MPnSNs7+cHAmqzh+P4q9dKqyW0WQQqKQBMAZklsdQPKrbguBt2i2nJbcyfzJo2zw4Gwijx43J2+hjmzqKpdROG4eBvJ5mBn5Ypbz8vCpXaBVR2lxWhWPMAn6bU3SS4Oc25O2E2XosbY3qn7PvagCKIbjt9OkhfidzpRfM8/IVCy84bitwxnGD+X1pTVE124ch2j+nhzHpqIJHlUnZ3ap1BHggmNQDLBOwZWyhNc/UaXrKP6Dmn1Fe2X6l1eaHbwRf/jNM4niTbQuvxAYnyUfnSXhJuf8ASvyUCmcYJRh+91pPF/MXyOZV9N/H+jy3tjjddxnMBie8AABPkNjT+Fu6lBFTdvdln3vdBOroCc0y32BxFkaig0neCCfkKfyxX9xfT5dvwTTRnBJ3R++dAW2mRsateCXugZ23jHl50q1ydO7Q2Ok+v964IdwZFTqhJyBGchsx8vzp5swCKJIzlKgE2yZwY67T5c6Q7gfn+u9GpajAU1Ff4fY+s1ZLIyhnwqNTMyI+R+XOikTGflTTbgTn8dquinIk7KG4WFeZRttuXlU/E6T3tidx0POrntPscrwlpgIuW1l4373ePqCfpVUsXRnDfQ/3oNThcafkXw51Nv5BO7XVJ/h9z7h+ldSeyQ3uXk1d3gFvNFy3bdMESA+RsBjumRyNWpXSIHxHn0FR8IgAB5DA/WpGb5nbwroZJ7mc2ENqoQLPdGw3/SpBkxyFOVYEDc/smmMs90YnLVm+AztW7ei/v98qr+3OIKWxbX/eXceQ5k+ET6A1ZGBLHCqKzSu152u82kJIJCou8x94gAZyFPWqSbZdpA3H29FvUpYBQqwcSpOGB5yxEnqT1qrHaziACx/yn8avu1S3u3QwAVMiZJO4iTiD51jUet3FLgvBNtMuV7dbZrQiMkMQflyoq32zaPxa1PTcfjWeY1G4kzQuKN9zNFfv8NcyyhjjJtyfLep/fW0tOLTL3F2kyOQkHOPyrL2nIMgwaj4m71zUUSmysue14DmOHV16uzaj44wK0fs/7UW7ndtE27n/AKF06lfwtvybwMVgO1eCKtI2O1AwZ8adUmctx8ntA7QFwSMciDup6Gsz25xrHuIe+cDz60F2R2uzqrPOv4Lh+9A7r+ZGD5UV2WNfFB+S94/9O31IPoatyAUKdli1r3I9yGJIIUseUqpb5bUd2VDBWIwP92v3V5N/zncnlMdZr/aEyxcfaEHzjTPyj5VJ2LxepR5fLwok+aKq1ZqLTTQ3H9ni6DBi5pIQ8p30t4E8+Rjxp1h6KGRVyVqgVwEqkgk7ls/MD8qR0kH1/wDkf0qSzc1AdZz4xJn1j507Eeg+pJrjY4uOZJ9bOpLIp4W14Mp2xa0sHH2TPw6vpIzUnZnFe9AaGI6SMZ5nlHM0T7Q2wUMzpgyBufCeQqk9l3k7yTM5HdAA3HKcjntTmqXIrp37Qrtr2dLnXZADCJGADy35Hl6UPwnDXVX/AHTEgkY28ydgK1Nm9uCNv3ywTTgVK5xJOCAdonbx6wcUruscjkceDKWrHE6s2mUHngj59PSjP4K4fs+hirtFVgI+g59f3NS+7iB3jz5Y/M1e59i3lZQjs29GLbH6/nUP8DeH/Db5VorbTAKkxtgD55iiHMSCDHUcvWZolIB5WZq32Xcbp8xT+F9neId1BAVJGpiy4HOBMkxPrFXPEg7r1k5jHTO/yoQcYVJLHrtiInPPxjwoozV8oGWSTXBq78Z6GsDxXB+5vG0cI2Ubp0+Wx9K1nZnFKVhnH9OoxIPnQ/tN2b721IHfTK+PUev6U+0s2Pg50JPDk56Ge0cR1FLVX/iL/fb5H9K6ud6E/H+DpevHyehAyf6V+pqXh1mWO3LyqLRMKNuf6URcH2RsN/0qkRiat29BTkBiOZpmqTA2H7muvcSERrh2G3KeQ+tUQqvaHiAdNhTE9526KMk/vmVqC3Y1IvddQQGhWdYAnShAIg6YEdfLINu4xbUQ5a4dTFSo0qDKqZM97JwCdtqu7FoqGZmY4JmSYx6YHM/OtsUfzGOSXYzvtHc0IwKAkppnQAdZBJbVjAA5eM71lbD6gD1FXftfxmoFzqPSMQMQJI+IzsPHbFZPs7UiANymfx/OtWrVl4pU6Lcmmsas+wOwb3FDVbAW3ka2wCRuF5sfLHUitW3sHa9y38xxciRcOFxGCsYXfczQmzmkedsaGvmaO4qwyEo4KsOX75eNDMmKqgtwHgiGAYHcfp0qD/DE5OPJ1Jj1otkimHejjNxM544yBgVtAgHUxPIEDwGfPernsJtKFju34D+81RcTblo6mjLvFaQFHIR8q0TvkWyRrhF3estfVgs92GMesfn8qh7MUoxU+J+W9aL/AGfcKX4S7cP/ABLpUeSIP+4tVf27wZS4HGJP1il3nfqNGsMS2Frwd6rO01Zzgr2x5H6HmKubV3EkwOdPxlatCc4tOiyVoM/OibbhgY5QPkKxXavt1YskooN1hvGw8KF7N9vFd4KFCceB84/tWGTHGU1Pug4OSi49ma7tF0AOogb+PL9DWL7HdVusQcZKzAkZ6+B54zVt2pGjuwAYLAGVWRuJk6TPPp4RWZskoRpJJzBImBIyegpbLlcxnFi2GzTtNLTgB1JIyhgGf15bnmaLudqW5GpCQftxMTtIn6xzrB/xRYwwUxvEZJ8TMGOsVP8AxzGcXA3MatPIZOmJ7vh49TWO1m1G1fj0B7hwd4HPp4Hz9KhvdrERABn4VEE+h35bfSsYnEOY71zOQRPd5ZI8OvKibfZdx7UgMwOQEDsdonSokY+90MVdFUjT2u0lVv5gwGI7rhoM7kTABPU0l/tyGi2ylTvqOc/d3jbw9azFx9VxibLKzZIdWXbmsgbY586JS4oWDpA+5PenGIDgTO2PXc1KI0X79qkxO+Psjz3xuPHnTH49ROVbJggDG5IJOJ9fyqhU4gaDMSpkCZGYAwdqVtWklmXuxIAnB6Ed4YqbWVwaXh7kuoImQARiDjOCcjflWrYx+9qxfsoqtfSPi+13gYxyAGB5gYrbpYOlc8hP510NGuGxDV9UkBfw69PwpKO9xXU7aE+SKyulZ+0f3PpUV1tgNz+5qUGc8vyqO2Jlz6DwFcFncQoWIUbn8Kp+374dxZE6EGq5HMD7Pmfh9Wq0vcQLdtrrdMfv61Q8IdJ1OMsfeP8AFqWfgACgkkDvHaCZ8KkY7nRUnXJN2ffPxMuiT8RGnU7d33eZkDAGAQR4ml7T7Q7gGl8iCrjS0kqcjmOvlVjatPcIAtwIMu7E4OMKo73rHOjr/DWwS1xWcgkBmAM6pwoBMR138RTcpJKhdJtmJu+zV/iGSQEsr/MZnJALfCGAiTCnwHjia0vAezdi29q4FZ2VSdWkMJ8BtPIYJHWrq3cX4YnSJIbTjmRjEgfh61L73ISZJBMnYA7SfGYjpQObarsFtSdjyxI72BJgblgBPdjnMn026R6EJ1xpLDRLCTBJgEHYTPLpUq3TMiSTzAxHqYESf71G/DpcIJLEq0QMAECSDGM888o8KFllP7R+zY4m0IILrOi4cEZ+HuiDbjlEg5ncHzHjeCe07W7ilXUwQf3kHcHmIr2i+jfzM404gMI6wRMnHIHJ2qi9ofZn39mFJ94slbtxmk7n3bgJ8Mj0mc5BJS7BJ0eUulRG3mouNu3rTslxWR0MMrZIPTnvyP5UOvaT8wD6R+FabS95MnDkuT0/HlQvG2jNa7g+DRrKOG+NQ5EfeAMb8tvSqrtrhFCNBM7D1/tNbOG2NmO7dKkek+xHBe77P4dYyUNw+bsbn4MB6VF2/wAAGU42P5x+YqThPaBUVU90YUBRDclUL06Ac6df7btMMq425L/T/V4VynGW66G1S4MTZ7jFT5eo2NVXtZ2ncgWbcgnLEdP75+R640PbaozakPzEVnu0uGZm1bmI/GnsEvysXzR/MZFeAfpFTW+FI86vP4N/un1x+NXHZHYwU2rt2GVrqoEneQzT5d2M9a2m4x6mMU5dC3Fg/wAOq61GoZ2ByTgc9QPyrMlArGWkCRO3rkYmt5xvCzZhwAwxKQdhMHyG486wPFcaFaCpPi0fhsT60g7bG48BHGdoqV0m1ZBUBQYVupPxSJkk4FQ3OJkg6xMCcLy64x6Dx8aYbqTOpQZmNRXGf3P0qW1bIMgTiRoZWweRU+PlV2ES8O+Q2nUOTKR+mfy8aaLFuWMHVuIgEEcognlyPOpbExCuwaeh6z1JHngc6dwwdZAYT0ZdUjzXUPnHlVWi6YXw/ajLAW/dYREFveAbbrcwN95inntFQx1LbDZDAWxaJ1QAe42lskb/AFoG7dJyxWGO8k+G8dfx9a68i5glfAkGTziGMZn5VaYLQdevW4gqrEbyotncRBtETlt4wfnUbnhwwJZlaPhOi50icLHrQ2kgQCYUYBDQJjeZBGeVG8H2eTzwBJOkCYLGcee+9URmr9hOGChmAcyMOwER5zufI7VsEaenpVN7NoRZ35xAMgc/zn1q0QRXTwR+mjmZpe9k0V1Mk11bUZWVdzkg9f3++dPcSwXkN6hRoBY71FxvFCzaZzuf3+/SuGdoB7W4kXLugZS3DMOpmAvq2PJT1p3A22GrJ1EyW0mCZkheWBEFjtsN5F7MtwYZZb433jWfhUkfcXxGQKNt2cF3JLCWA0sigxPdEAEzzMk58aZxRpbhbI+doZ2P2iDqtXDEk6dJyAxMAwSQSII577crNLHu/hXUoyAI+0Y5nO0ljXnHCcaovu8mbjKJJCmPsAbYGwwDHWt92fxX8RaC6yGEBtMDUOo5AeXSra7otdAxOFUKIBBbJYEEjYxJ3zzA+Vc+SDLyBIXvBT01GCNVLaskAhiFXUAMmdIHNp3MZ255pi8OQSoCi2ZJC69U9Z5bTjp40BZKwJkAMkEZkTA8CRAOQCJ2zSEhWJdgFGy6pkHIJBnIK45b1Lw7CNWJBM7TzmYxOB+dRFiWjSzgHMMDk4AIBgxnfx9YUh3Eu06lM6TlfhAkfExnIAnwmOlSNcjSNyZIOTjzEAEjao04hEA13BtrDZ0kHoftRO2fLpnuJ9pwFJtNqWDLttJiSB9Bt5VZdA/t/wBgLxKG5pFq9bBVXZgferEquDzMxMFYPI15DxFkryI3EEfhnxr0v37NDFyzEGGYkHnEdCCfCslY4I3OKS3AMMWJmZAM/l+FaQtuipe1Bq8IyoqfdUL8hFUvHoQ0Ek862fE8M4+yayPaZJcnxj5YrTUOo0BpvdO/BqmYZpOdRneZ505DmsBoh4iyTtQ1/hTEeNWVQ8QdqFhIEs8Mo3ANR3lAucOORvLI68o/1UUKD44w9kkCA6kz/wAwn8KiVg5HSN1xHZqm0FKs22onYED7MmF+YM/TMcf7OtcMqgIIO4GuR6zAEDbc1u14lCDpKi3GNExAjLHJycQfxqWzbBBO0EQYgGOhIkT0mKBAXR5c3soScWiCu+Y3/AedB3vY+8ANNu7qOxAYheZyJ33+VetabYGS8k/CNelSSBAJIVjPSd5oXhrKg6oAiQFEgiT4+EZIHyNFuaJZ5cvZpcNZM276gBQ2FuQRC5+C4QDDfCZ72kmaiPAyS9sOrQsjB72xYfdkcs5mvWOP4G2zhnVCx7oORJzAJnPlE70PZsJbLFmXJAB5944UkwAQYgRI9am4lo8p4Sw4IzhsHGBMZxHjmnfwbBioYARgiQZJOx5HG9er3OHUoe4rLgoUiZExGDqEdAahvcJbiNOT3c4IAgzIEkZHpNTcSzzThOBfXrnUDyxsRGfAkEE/hWt7LssRAkaZwTnfl94CatLXZ9tbautuSZUyQqgmW3JGkTmeuOYFWPA8An+8UDuyCSJ3UELqnkSY86nUpsk7EciA0SyzERMc/wBQZ5Zq1qg4XSt5CJM5bYgTiZA/MDuj00LCndNK40I6iNSsbNJS11Mi5Sp3m8BVP2je97dgZS3Bj7zEwi/PveSis/b7d4hZHvMH7ysvzlTV72NDqGRwRltQGoNcbGMjCLAA8fCuNHE7pnZnNJWG8Jc03DbB1FfjM/CTyCxMkd4z1AE7CPt7idKe6DaWIkkbnmwHQ6Iyfviord8sCLRQEHSXK91WnvkiQSxnqcmTiJqO0eKYI7uSSAxI7p2yoPQkRjlgdaaa44FV15Kc8GWvKrGRGs5kyZ8ZHhJ2ggAGtT2ZxjWnGZKwv/MD1/e9Z7sDgWMuZ1HvE+fKu4u41q77yCwOHHVfD+obj+9MPH7TKOT3/Y9Ysv7y2GVioK8sweeT0iPU0xbILDWwJX4cgEyJJIECc8unpWc9ne1QhEEMj7GdhjPyz6eFWXE9vWkctbty7gyWGlm0YBnMrEH9KTcRktSNIJZoGQAQEEZliZ73X1rP9odthbw/hwhx33OTKnKxzER0z1qov8a7kG4SxZtlBhSQRO+FgR+tCueQESZxiRzJ6SfM4qbfISJuJvudEsTpUgSAeQHKBNRmYA3HQ+U59fCm8SuOcTnx3/f7iouO49LZAYgE7KFJPyGY8aKiwgoSADjlB3z+cVL7DdmzxHE3T3gsW1PKWy0fIf5qy3aPGXHDDVoTTziWJGZIOPIZG9ek+xPA+64O3gAvNw/9W3+kLWuFe4wzy9lDO24t23f7oJHny+teTcWfyr0n2+4iLaoN3aT5Lk/UrXnPFpO1Zaud5EvBrosdY3LyXmuDU9h81QJ28p+JLgPgFP5/lRFjt6xOWYeaP+lAMui9ND33k+VC2+2+Hba8nkTp384pbXEK+UZG8mU/n41TTKTRLQfay5QkYlZzyxy60ZoPSk7cUgHCx3QJ9M+EGjxrqY6h/wAK+5vf4o21V/eMysRrbQIAwNU85gCdhqzijm4YOsy0STqbw+60zvzFD8DYOlWELsQRpXVMGCJMHcEkGd99pOHtqm0AQMk5LHIYHAIjlg1kRi3tQAK/EQYIUtOJ9B6DzyKfYLSSRjYyDkicAczpOcxTvebQ8AHSPNh96Rgg7eI6Uyy1x2YPZJUABSSo88A4/GahQ0oGV20klZIJEZ3MyQA24nG4zSW7ehcSyHYSee+V2kyZ/TCsjq5bAUAsSAxwJ54iAJP4det+7bvS3e7pbBkDp3oCySN9586nJBhLAFlSYUcicjTgSZ5/+aQg6IIjRgE6SJg7QBGDuAN6j9+dDQxVpKFmxBjddwBsZOfxorQukallmiFEa5jInVE5POovBGQ3LJKEFzCrlVUAGP6iZktmZ5UO66BqC6lRTAGpye6pwACJ1AieUzRPFAOhO6gMQoAyFju/EMicZEEfNxYjpGoDJIIAExkHOCZHlVlFfxDSikk/CZUiOhLnONJG4Ejrg1epeDAEZBEg1V8bxcMVJJGkDeZBOk6SPtbGOYzyo3stv5YWApTukDMRtmBO3QUzp3UqF9QntTJ4rqkmupwTMgOAR2+A909WRZPIgb/LlRHC8EEUargjMoEAt4JMRvPxEyczmrFGEYEx0ET+/wA6gvcSqxr1KScKg1FjjACqx08u9H4UqOgHafF20j4jqJMQTpxqO5ldYxtsx8aynEWmvXltmZJFx4JIjaOUksNyJgDlFWfH8cSWc8tWldAAGk45Z0ncnHPkKM9kezpm4xJLZzExyGBnHOpjjulYGSW2JYW+BCIABVL2tw0gk4gTNbC9brI+1vFC2oWCWuHSAIyBk74/ZpiTpWK47ckjPdjdpG0zW2PcYkow2UnMeAJJ9c8zGnu8U73ACTCqM6FjwAI+uM1gbnDCNSgp3jIzAInIaN87Z2itP2P2srqEuMBcBCySoNzo2OZ6Up1OokF3gWDqGK8i8czHwg9Bz61L7sIozhRuT6SSTvQHHdq6dXugXYYz8C7/ABEc+enfA250/GN7yNTm5zMjur4adhyxnFD0JYbxXap1BUXAOHYkg7bDBMHyneDvQMQGLElj8RySCYGmRmIGOW2BU1u2wUKGAEkkEExBI1CCIBEQKf70FQuxUfDp5kAxn7RzkTB3obshFY4EEpaSQ1x1B/62ABIjrJknltXsaWwihRsAAPIYFeeexfCG7xiswgWgzETOQNKgmTJl53Pw16JxJCqWOwFNYFxYpqJc0YH2tf3l8jkg0jzOT+IHpWducGtW99yzFjuxJ9SZoc2q4+XJum5Haww2QUSnudnJ0qK72avIHxq5PDmnW7AiTQ+o0aUZi72d0H4UM3ZU/ZX1itZa4ZWB2/Yrjw6jzo1ma4BcEwH2O7GjiUaRChyQJ20kD6kVd9scOC4JGQwPPkRjxHhRvstwo1uw5JH+Zh/9ai7RSbsGeuBtGZJ5eflXRxP6Ns5edfXpfY1nCXQ1tSqpqIRbjQMnSoAYFYYjnmcmNjRi3LkhnKpv3kfkDAMaYzjAPQHaKB7H4ZntIunS2NJBbeCdWNp3O4zvRTO2osQO6SJVLhIgxmWiD4DxpY1Y91B+zvpXvRLAMM+YyfnzNM/jVF3T3iCCUhXB0rJLGRMkEAQT0gTlEuJK95VuEGAzQ2+ZkzEjbO1Kl0lQbh0ODBUFWDcwQRyZcwMyBtmrKIrnHsCBass23NAufEnnE4zkVzcNrIKiNcG4gzLAbBtaiSvMhttganLroACic4JEagATqkyAANWJwD6tW5NqWVTBJOmVAMgwCpgiS2du7moiCITcVTADEa9M7iYEnwBBiedNbiTabMlZ0wTJGTDDnB5Exsd6j4O4w1JABthSoiAUghXG55MpHQiRU/aKEyTDMe4gMGcTvGJIA5ZPlU7E7i2uHMAS2oj4iDnbGZxyEbCq7ir7rBCs0PLaBkCQJUOApMdY57xFHrwYChNKkHBJGpSYzOevXoo6UwqwZlK61AJ7x041CAJyR3gpE5jpioUBLxCulwSragGhhpKkEYYECOWY9d4N4Li+8BG8Kevwkg+sHymhbzFWUFWaZBmAFUqYxJYksV2251HcJS9bAJYBtOIIBYkxiCCIJ2Iiig3GSKmk4sv9VdTfWurp8HLsp7BmOh6zHlESMeMeAoHtfiguQX+6q8pPMEZ2GZ2EbSKluXygkmT5HAydu9G2+1VHG8QXMyY1Qwn4ZgzAI5md55Uk2P0B37JbRbH2472DCjSTB6HCx0J8K23AcPoUDw8Kzfs1wut2ukb4TwRSY+e58TWtAprHHahLLPdIZcE15929cS/xAZQf5Z0q2or8BIaFO8knPMRW17b4z3Nl3HxHurGTqbGB4ZPpXnqkfC8HSwwJZu6ME4OP1rLPLsbaWH5mDW+GYlgXkd5mG0cwOZIxE5kz5VFdtWwVJYucjSdMAjynyo2wwDJOoapxIGwwInuz8RHjvvXNxAjSDIUawvdJALGZk56T1PhSw6DWeIVUZiMYgKVnZdIiN9+6sb8zmiBbwCY0iIjGBPPcj5bU3jn1KF1iSe6CBB0TjeZaAJExvBrrjQCXETHwh+7jIJ58hy3qMg6yyb6oOoxAmJOF2xj865bqsWUsNQyNpzmTty5eI9V4+6ApNtWwNQgEDaQf6YE79IoC+sgEgbgnBUnu4J+mPCpXcn2PQP8AZtwcWrt073HgH+lQP+4n/LVv7U8TpskA/F3fnv8ASaL7B4T3XD2bZEEIJ/5jlvqTWc9rL83Ao2AJ+e34H501lfp4X8fuKYl6mdfP7FCa5lpwGaUjauCzukTL+dCNO1WBGaj93UsJDOHtKBtk5jlXG3JmpCu9dRIFmm9kLAFu63VlX/KCf+6ge0mhnGljqUjuxvIgZ6kx6irz2fTTwqkj4ix/1EfgBVVwoJvu2nXCkaSMQYJ5yWOnAjfPhXYS24EvscZyctQ39yTsi77q2LrOVWBqi6gBBBCqQTqUhsCIxE7kVaKkIjgkagp1CW78mdYOYY/1DNA8NcUWgo1FC7M+OaHYwM4AIEcj5ky2knEW3GcMdnJBJnBBKY3AI8qUsaZKvEK2qU93mWbABIMSXZfDlTXtoxiZA72mN4jMHnHlg+M0/ieFlTrAyplmAiOZIUaYI32GK62NILI+dJmTMsdMEk9IWByx5G+oPwDDtBxcU3AqWxqDOCWHMd8EYHzid80YE0hRI3kMohczHPcztn4fDI68NrVdLk5A1KVORvkCMjkRt0mls8M+S7DJAbukSoOW6kxAHr6QhPxnD4BQurZXmSQCCyweuI25QYNCXtXugGIlh3TbwVUGQ0tgHC4JA3E86NuHEafhEjVMDIjvEYzy/wDFQtelwm7AEltJIWZ3AkTic9ajKRzcKJGpmOVGAGECZaAToBWd43+cd63qXWWAPe0yDIEKSpgmW7s9c4jBoi1qyxKsIBEQd/nvI3NRvxYlgQysMwQGnYk7xkCMx50RQzjLDhUyWDPLYLFSVMHcyJExtj51/AoA4gzBWAWYESBKgEZgLgnMEgmib3aTqCrlVLQFO6jmI3gQJEzVezuolra3I1C20RIgEFRnAJ0ERDAKcTiu/BfY1HvF6iuqk/xF/wD0m+S11M+uxb8OZe3xAtgLJZmmSTrJJ3370g7DlXcWpYwpB1MF6kRJM5j9zQPF9nablxVeNDlJEz3cHvAjEztVx7N9m96cnpOYFaxwu+SsmVKPBpezOHCIABRwNRrbNShKYYijH+3HE/zLdsZhdf8AmbSc7zAxH9VZjiARKpjIliTCqdyJIYkzuJitB7cditdcXUB1xpO8ECSM8iJ+tYy7wPEqZ0MeUhgxA6Tkxzjak8mOe5s6OGcdiRYx3dUacEaYUTnBIOSCBAETkTzhU4fWRqAkEAMTtpJycSBEfXwFUjcReVzqLeGoEZ/fLaiezu2NEKQGUbTvJySeuc4rFpo3TRcorF3ypg9xo3ECYHLvA5nmKYAQDkiRJmIzyjrOaA4rtS3BKppJySuIPMyDMnaKavGpH3SwiZLY6cifLH51VERZIdUsCMRAM507bb5PKefkG9kcIb3F2g5LFmUmQANKwxEbjAPM70tt00gqSVEjUWABA2IByBAHKr3/AGecJqv3L0lgqkKT1foIGAoI9fGixq5UDklti2eg3GxWC7RuB7rNyn6DFa3tjiNFpiN4geZwPqax6/v5f3qtfOkolaCPLkQKvhUhXNO1fvzpNPLr+X7/AArls6dkQXc/vekA/Cpro5VFO/OqqwrGEYzTIqcbYz+//NIqSQBzwPWtEgWzb8OmjhbYJiLaz5kAn6mqW3LW7mhlA1HJ+yTEEgEd0mZ6xV/2ysWyBsBisr2ZZhDdkFmLqPvKoMECGEiZcg8gcGuxnVQSONgdzbDOxuGtslssgP8AMYZzC6ydztG48upq1S0gYsqQtsTIgEBxBBG2NAlSTy3xVHasm5bJVptK/etK4XWrk5LAgqNzBwdPXFW1i1ruQLaAidKnRBQCCVxMggdYyJyaUQ2wkWCqzqgThjKkadUiIkrByZOADSKA7Mve1AnZp+yJMYnB26Z3oPiJSJa1bUsED65CtmJ1ARqAMHovjTOIIWZcHS2hDBiFkB2CAsRsI2hiOtU1yQsFur34XVBKGDAH3snnMHaBTOEQlj3AqnWFPQqQQSep7xoHs7iAtsI1tg7gZJEEtMCDjMEeOnyqX+MYr/LuAyYAKnuMVWCwE/aMQSPiPSraBDTewWBJnZmIUKukDxgAydp3kTuHwonVLEOhBIQRnIOIyoJjn8M4kTAgN1JY3M/GCNekqWxpIIURI2jOc1C2q0XIKfy5LaVhlRiTgE95BBkDlyMVRdF2mkKACBmAJAEdB5STHjQN83ASoKoCxJLhjqBlQoAWRlZjI78iNqgTtFluatXvbNxZMZKwvltpA7p3A5HeHtH3dl2GpDbYi4up1MEQe6p2XupGkTv4iirgolHD6TpMMSM94sARIgawJG28c663eBuLcL3dC6iMlhKpER4gmBjK+IqW7ctaFMrD4yHAJKyJBPdJGoZxgDlVbwy27KqzN3ChtgDdZ0gFbecQmSM5G81XRl9QP/C+H++//tW//vXUV/iz/dtf+3//AHXUe9g7Q3guxrRWWBLEkkknJOSfmatuC4YL8IxT7azRK11TldR4FLFNBpaosQiobnCI3xIp9BUxpCahCuv9iWG+xHkT+dVnE+xfDtkAT4qp/IVpYrlNQtWjCcT/ALPVmVC+jOv0yKqeJ9gbgnTr/wBLj6RXqdc1C4RfYNZJrueM3vZfiVMTPhDrP0xXo/sX2O/D8PDmXY6icYwAB6Cr1KeWqljinwiSyykqZlPbvimt2lIEjWoOY5H84rIr22pGQQfn+Feh9u9kHiEKGIMHMjY+FY/ifYVx8Or0Ib8gaXz6b1HYzptQscaYNY4+23/ESfEx9D+8UarCCwzIxFU9/wBlbyb581K/hIoF+ybq/Yn/AJSP/NJy0Uh2OqizSkfSZqPTsP3+9qzRv37eCbqjqZjfbNS2+2bvVG8x5dCOlYvTSRqs8WaGcfveiuxLeq/aH9QP+WT+VZxO2zHetj0aPxFaX2J4xbvEgBWGlGczEcljf+v6UWPDLerXcDLlWx14Nj2zbm2fKvP+yO0Ia9b1spBJtkZ0EjII+6Wbn1NekcUsisF2z2ArXdWmD94YrqZMe9UjmYZqEuQHheJOQQykMQG0oWOltZ1tA1sJciRiZ2NSXOJ4hFOi/qRTqVGYkqN5UnvDeMyDERuKIu9nEjByNpH96S52a8yHCtjOmcDlvtk8+dL/AIeY168SdvaC1c0KzXFNwqO9qKB7fVRCmN9s6dpFN47jWst3OKF2MosrKrgmQIzpacyZSJ3FDt2c8Afy+kaTtnYzIMU08I4JkAnkZ/VZ28eZofw8/BPVh5CuH7aDIQ4tmCrKcAksQ0FR4kYgd2QetVI46/bYEe7aJPeLzBI5k74gE5wN6nHBtHwKYB3JJkwNyJ2FcOEbSQVTP9MxyGYBmKtYJ+CetDyC8P2zxCd3Qr6QUKlj8LQFB3BGOYkRvmrDgu0wFVvc6bq51s7HWZJcbwO8RgyAAY60GnBupMac9ARzn09Kh4jg30BdKsPMr+R61PQmuxPWh5DeJ9qGKsvuwztp2+CQAGLRGSQWnMGAKD4LjeItgMwtuFMprQQg5hcyp3O8TyrkDyFKxsdsEDkWnJ3OaYLLFtMQsk7nlG/iaH05eC/Uj5Os9q3LgVroHI90MADMLABgEb46nea0/ZHZQuKHulp1FokRB5bbRy8B5VUcNwhJGMDGf3ithwFmB06Z/tWsMPPItlzWqiL/AASfdHyFdRvuz1PyH6V1bbF4FOfIljAqRTUVrapEphlEoNcTSUtCEITTJzTmplWimSTS00UtQhJOMGmGmNT7VV0L6iasU0bz1p/Wol29aJAMLSnCmCnrzoGaHGo73DIw7yKfMCpK41Cyvudi2T9iPIkVV8R7I2XP6qD/AHrSrtUKVCraMhe9gkPwkehZf1FW3sx7MjhS7aiS4A3mAJ2wN5+grQJSih2rwHvk1VnaaifhlNTV1EgWV1/shDyzQV3sU/ZPzq/ptXZDNnsO7/T8/wC1d/gNzmVrSjeuNSyWzNDsBvvD0prdgt1FaSuqrKtmXPYNzqtJ/wD59+q1pqRquyWzL3PZ9vvCncP7OjdmnyxWgakShBcmB2Oz0UbUSAOlPNNWoCdNdTK6iou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12" name="11 Tabla"/>
          <p:cNvGraphicFramePr>
            <a:graphicFrameLocks noGrp="1"/>
          </p:cNvGraphicFramePr>
          <p:nvPr>
            <p:extLst>
              <p:ext uri="{D42A27DB-BD31-4B8C-83A1-F6EECF244321}">
                <p14:modId xmlns:p14="http://schemas.microsoft.com/office/powerpoint/2010/main" val="2176813625"/>
              </p:ext>
            </p:extLst>
          </p:nvPr>
        </p:nvGraphicFramePr>
        <p:xfrm>
          <a:off x="2362200" y="838201"/>
          <a:ext cx="4896545" cy="5175789"/>
        </p:xfrm>
        <a:graphic>
          <a:graphicData uri="http://schemas.openxmlformats.org/drawingml/2006/table">
            <a:tbl>
              <a:tblPr/>
              <a:tblGrid>
                <a:gridCol w="255918"/>
                <a:gridCol w="277853"/>
                <a:gridCol w="2662755"/>
                <a:gridCol w="1011481"/>
                <a:gridCol w="688538"/>
              </a:tblGrid>
              <a:tr h="235319">
                <a:tc gridSpan="5">
                  <a:txBody>
                    <a:bodyPr/>
                    <a:lstStyle/>
                    <a:p>
                      <a:pPr algn="ctr" fontAlgn="b"/>
                      <a:r>
                        <a:rPr lang="es-EC" sz="800" b="1" i="0" u="none" strike="noStrike" dirty="0">
                          <a:solidFill>
                            <a:srgbClr val="000000"/>
                          </a:solidFill>
                          <a:effectLst/>
                          <a:latin typeface="Times New Roman" pitchFamily="18" charset="0"/>
                          <a:cs typeface="Times New Roman" pitchFamily="18" charset="0"/>
                        </a:rPr>
                        <a:t>UNIVERSIDAD DE LAS FUERZAS ARMADAS - ESPE- </a:t>
                      </a:r>
                    </a:p>
                  </a:txBody>
                  <a:tcPr marL="5388" marR="5388" marT="3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1191">
                <a:tc gridSpan="5">
                  <a:txBody>
                    <a:bodyPr/>
                    <a:lstStyle/>
                    <a:p>
                      <a:pPr algn="ctr" fontAlgn="b"/>
                      <a:r>
                        <a:rPr lang="es-EC" sz="800" b="1" i="0" u="none" strike="noStrike" dirty="0">
                          <a:solidFill>
                            <a:srgbClr val="000000"/>
                          </a:solidFill>
                          <a:effectLst/>
                          <a:latin typeface="Times New Roman" pitchFamily="18" charset="0"/>
                          <a:cs typeface="Times New Roman" pitchFamily="18" charset="0"/>
                        </a:rPr>
                        <a:t>CENTRO DE POSGRADOS - MAESTRIA; GESTION DE LA CALIDAD Y PRODUCTIVIDAD</a:t>
                      </a:r>
                    </a:p>
                  </a:txBody>
                  <a:tcPr marL="5388" marR="5388" marT="3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39847">
                <a:tc gridSpan="5">
                  <a:txBody>
                    <a:bodyPr/>
                    <a:lstStyle/>
                    <a:p>
                      <a:pPr algn="ctr" fontAlgn="b"/>
                      <a:r>
                        <a:rPr lang="es-EC" sz="800" b="1" i="0" u="none" strike="noStrike" dirty="0">
                          <a:solidFill>
                            <a:srgbClr val="000000"/>
                          </a:solidFill>
                          <a:effectLst/>
                          <a:latin typeface="Times New Roman" pitchFamily="18" charset="0"/>
                          <a:cs typeface="Times New Roman" pitchFamily="18" charset="0"/>
                        </a:rPr>
                        <a:t>EVALUACIÓN REQUISITOS NORMA ISO 17025</a:t>
                      </a:r>
                    </a:p>
                  </a:txBody>
                  <a:tcPr marL="5388" marR="5388" marT="3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9089">
                <a:tc>
                  <a:txBody>
                    <a:bodyPr/>
                    <a:lstStyle/>
                    <a:p>
                      <a:pPr algn="l" fontAlgn="b"/>
                      <a:endParaRPr lang="es-EC" sz="800" b="0" i="0" u="none" strike="noStrike">
                        <a:solidFill>
                          <a:srgbClr val="000000"/>
                        </a:solidFill>
                        <a:effectLst/>
                        <a:latin typeface="Times New Roman" pitchFamily="18" charset="0"/>
                        <a:cs typeface="Times New Roman" pitchFamily="18" charset="0"/>
                      </a:endParaRPr>
                    </a:p>
                  </a:txBody>
                  <a:tcPr marL="5388" marR="5388" marT="303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800" b="0" i="0" u="none" strike="noStrike" dirty="0">
                        <a:solidFill>
                          <a:srgbClr val="000000"/>
                        </a:solidFill>
                        <a:effectLst/>
                        <a:latin typeface="Times New Roman" pitchFamily="18" charset="0"/>
                        <a:cs typeface="Times New Roman" pitchFamily="18" charset="0"/>
                      </a:endParaRPr>
                    </a:p>
                  </a:txBody>
                  <a:tcPr marL="5388" marR="5388" marT="303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800" b="0" i="0" u="none" strike="noStrike">
                        <a:solidFill>
                          <a:srgbClr val="000000"/>
                        </a:solidFill>
                        <a:effectLst/>
                        <a:latin typeface="Times New Roman" pitchFamily="18" charset="0"/>
                        <a:cs typeface="Times New Roman" pitchFamily="18" charset="0"/>
                      </a:endParaRPr>
                    </a:p>
                  </a:txBody>
                  <a:tcPr marL="5388" marR="5388" marT="303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800" b="0" i="0" u="none" strike="noStrike">
                        <a:solidFill>
                          <a:srgbClr val="000000"/>
                        </a:solidFill>
                        <a:effectLst/>
                        <a:latin typeface="Times New Roman" pitchFamily="18" charset="0"/>
                        <a:cs typeface="Times New Roman" pitchFamily="18" charset="0"/>
                      </a:endParaRPr>
                    </a:p>
                  </a:txBody>
                  <a:tcPr marL="5388" marR="5388" marT="303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800" b="0" i="0" u="none" strike="noStrike">
                        <a:solidFill>
                          <a:srgbClr val="000000"/>
                        </a:solidFill>
                        <a:effectLst/>
                        <a:latin typeface="Times New Roman" pitchFamily="18" charset="0"/>
                        <a:cs typeface="Times New Roman" pitchFamily="18" charset="0"/>
                      </a:endParaRPr>
                    </a:p>
                  </a:txBody>
                  <a:tcPr marL="5388" marR="5388" marT="303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r>
              <a:tr h="263556">
                <a:tc>
                  <a:txBody>
                    <a:bodyPr/>
                    <a:lstStyle/>
                    <a:p>
                      <a:pPr algn="l" fontAlgn="ctr"/>
                      <a:r>
                        <a:rPr lang="es-EC" sz="800" b="1" i="0" u="none" strike="noStrike">
                          <a:solidFill>
                            <a:srgbClr val="000000"/>
                          </a:solidFill>
                          <a:effectLst/>
                          <a:latin typeface="Times New Roman" pitchFamily="18" charset="0"/>
                          <a:cs typeface="Times New Roman" pitchFamily="18" charset="0"/>
                        </a:rPr>
                        <a:t>ITEM</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ctr"/>
                      <a:r>
                        <a:rPr lang="es-EC" sz="800" b="1" i="0" u="none" strike="noStrike" dirty="0">
                          <a:solidFill>
                            <a:srgbClr val="000000"/>
                          </a:solidFill>
                          <a:effectLst/>
                          <a:latin typeface="Times New Roman" pitchFamily="18" charset="0"/>
                          <a:cs typeface="Times New Roman" pitchFamily="18" charset="0"/>
                        </a:rPr>
                        <a:t>Subtema</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dirty="0">
                          <a:solidFill>
                            <a:srgbClr val="000000"/>
                          </a:solidFill>
                          <a:effectLst/>
                          <a:latin typeface="Times New Roman" pitchFamily="18" charset="0"/>
                          <a:cs typeface="Times New Roman" pitchFamily="18" charset="0"/>
                        </a:rPr>
                        <a:t>LA NORMA DICE:</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rowSpan="3">
                  <a:txBody>
                    <a:bodyPr/>
                    <a:lstStyle/>
                    <a:p>
                      <a:pPr algn="ctr" fontAlgn="ctr"/>
                      <a:r>
                        <a:rPr lang="es-EC" sz="800" b="1" i="0" u="none" strike="noStrike" dirty="0">
                          <a:solidFill>
                            <a:srgbClr val="000000"/>
                          </a:solidFill>
                          <a:effectLst/>
                          <a:latin typeface="Times New Roman" pitchFamily="18" charset="0"/>
                          <a:cs typeface="Times New Roman" pitchFamily="18" charset="0"/>
                        </a:rPr>
                        <a:t>EL LABORATORIO TIENE:</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rowSpan="3">
                  <a:txBody>
                    <a:bodyPr/>
                    <a:lstStyle/>
                    <a:p>
                      <a:pPr algn="ctr" fontAlgn="ctr"/>
                      <a:r>
                        <a:rPr lang="es-EC" sz="800" b="1" i="0" u="none" strike="noStrike">
                          <a:solidFill>
                            <a:srgbClr val="000000"/>
                          </a:solidFill>
                          <a:effectLst/>
                          <a:latin typeface="Times New Roman" pitchFamily="18" charset="0"/>
                          <a:cs typeface="Times New Roman" pitchFamily="18" charset="0"/>
                        </a:rPr>
                        <a:t>OBSERVACIÓN</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r>
              <a:tr h="139847">
                <a:tc>
                  <a:txBody>
                    <a:bodyPr/>
                    <a:lstStyle/>
                    <a:p>
                      <a:pPr algn="ctr" fontAlgn="ctr"/>
                      <a:r>
                        <a:rPr lang="es-EC" sz="800" b="1" i="0" u="none" strike="noStrike">
                          <a:solidFill>
                            <a:srgbClr val="000000"/>
                          </a:solidFill>
                          <a:effectLst/>
                          <a:latin typeface="Times New Roman" pitchFamily="18" charset="0"/>
                          <a:cs typeface="Times New Roman" pitchFamily="18" charset="0"/>
                        </a:rPr>
                        <a:t>4</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dirty="0">
                          <a:solidFill>
                            <a:srgbClr val="000000"/>
                          </a:solidFill>
                          <a:effectLst/>
                          <a:latin typeface="Times New Roman" pitchFamily="18" charset="0"/>
                          <a:cs typeface="Times New Roman" pitchFamily="18" charset="0"/>
                        </a:rPr>
                        <a:t> </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r>
                        <a:rPr lang="es-EC" sz="800" b="1" i="0" u="none" strike="noStrike" dirty="0">
                          <a:solidFill>
                            <a:srgbClr val="000000"/>
                          </a:solidFill>
                          <a:effectLst/>
                          <a:latin typeface="Times New Roman" pitchFamily="18" charset="0"/>
                          <a:cs typeface="Times New Roman" pitchFamily="18" charset="0"/>
                        </a:rPr>
                        <a:t> Requisitos relativos a la gestión</a:t>
                      </a:r>
                    </a:p>
                  </a:txBody>
                  <a:tcPr marL="5388" marR="5388" marT="3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vMerge="1">
                  <a:txBody>
                    <a:bodyPr/>
                    <a:lstStyle/>
                    <a:p>
                      <a:endParaRPr lang="es-EC"/>
                    </a:p>
                  </a:txBody>
                  <a:tcPr/>
                </a:tc>
                <a:tc vMerge="1">
                  <a:txBody>
                    <a:bodyPr/>
                    <a:lstStyle/>
                    <a:p>
                      <a:endParaRPr lang="es-EC"/>
                    </a:p>
                  </a:txBody>
                  <a:tcPr/>
                </a:tc>
              </a:tr>
              <a:tr h="139847">
                <a:tc>
                  <a:txBody>
                    <a:bodyPr/>
                    <a:lstStyle/>
                    <a:p>
                      <a:pPr algn="ctr" fontAlgn="ctr"/>
                      <a:r>
                        <a:rPr lang="es-EC" sz="800" b="1" i="0" u="none" strike="noStrike">
                          <a:solidFill>
                            <a:srgbClr val="000000"/>
                          </a:solidFill>
                          <a:effectLst/>
                          <a:latin typeface="Times New Roman" pitchFamily="18" charset="0"/>
                          <a:cs typeface="Times New Roman" pitchFamily="18" charset="0"/>
                        </a:rPr>
                        <a:t>4,1</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dirty="0">
                          <a:solidFill>
                            <a:srgbClr val="000000"/>
                          </a:solidFill>
                          <a:effectLst/>
                          <a:latin typeface="Times New Roman" pitchFamily="18" charset="0"/>
                          <a:cs typeface="Times New Roman" pitchFamily="18" charset="0"/>
                        </a:rPr>
                        <a:t> </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ctr"/>
                      <a:r>
                        <a:rPr lang="es-EC" sz="800" b="1" i="0" u="none" strike="noStrike" dirty="0">
                          <a:solidFill>
                            <a:srgbClr val="000000"/>
                          </a:solidFill>
                          <a:effectLst/>
                          <a:latin typeface="Times New Roman" pitchFamily="18" charset="0"/>
                          <a:cs typeface="Times New Roman" pitchFamily="18" charset="0"/>
                        </a:rPr>
                        <a:t>Organización</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vMerge="1">
                  <a:txBody>
                    <a:bodyPr/>
                    <a:lstStyle/>
                    <a:p>
                      <a:endParaRPr lang="es-EC"/>
                    </a:p>
                  </a:txBody>
                  <a:tcPr/>
                </a:tc>
                <a:tc vMerge="1">
                  <a:txBody>
                    <a:bodyPr/>
                    <a:lstStyle/>
                    <a:p>
                      <a:endParaRPr lang="es-EC"/>
                    </a:p>
                  </a:txBody>
                  <a:tcPr/>
                </a:tc>
              </a:tr>
              <a:tr h="559384">
                <a:tc>
                  <a:txBody>
                    <a:bodyPr/>
                    <a:lstStyle/>
                    <a:p>
                      <a:pPr algn="ctr" fontAlgn="ctr"/>
                      <a:r>
                        <a:rPr lang="es-EC" sz="800" b="1" i="0" u="none" strike="noStrike">
                          <a:solidFill>
                            <a:srgbClr val="000000"/>
                          </a:solidFill>
                          <a:effectLst/>
                          <a:latin typeface="Times New Roman" pitchFamily="18" charset="0"/>
                          <a:cs typeface="Times New Roman" pitchFamily="18" charset="0"/>
                        </a:rPr>
                        <a:t>4.1.1</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dirty="0">
                          <a:solidFill>
                            <a:srgbClr val="000000"/>
                          </a:solidFill>
                          <a:effectLst/>
                          <a:latin typeface="Times New Roman" pitchFamily="18" charset="0"/>
                          <a:cs typeface="Times New Roman" pitchFamily="18" charset="0"/>
                        </a:rPr>
                        <a:t> </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t"/>
                      <a:r>
                        <a:rPr lang="es-EC" sz="800" b="1" i="0" u="none" strike="noStrike" dirty="0">
                          <a:solidFill>
                            <a:srgbClr val="000000"/>
                          </a:solidFill>
                          <a:effectLst/>
                          <a:latin typeface="Times New Roman" pitchFamily="18" charset="0"/>
                          <a:cs typeface="Times New Roman" pitchFamily="18" charset="0"/>
                        </a:rPr>
                        <a:t>El laboratorio o la organización de la cual es parte, debe ser una entidad con responsabilidad legal.</a:t>
                      </a:r>
                    </a:p>
                  </a:txBody>
                  <a:tcPr marL="5388" marR="5388" marT="30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t"/>
                      <a:r>
                        <a:rPr lang="es-EC" sz="800" b="1" i="0" u="none" strike="noStrike">
                          <a:solidFill>
                            <a:srgbClr val="000000"/>
                          </a:solidFill>
                          <a:effectLst/>
                          <a:latin typeface="Times New Roman" pitchFamily="18" charset="0"/>
                          <a:cs typeface="Times New Roman" pitchFamily="18" charset="0"/>
                        </a:rPr>
                        <a:t>La Universidad de las fuerzas Armadas  es responsable del Laboratorio.</a:t>
                      </a:r>
                    </a:p>
                  </a:txBody>
                  <a:tcPr marL="5388" marR="5388" marT="30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t"/>
                      <a:r>
                        <a:rPr lang="es-EC" sz="800" b="1" i="0" u="none" strike="noStrike">
                          <a:solidFill>
                            <a:srgbClr val="000000"/>
                          </a:solidFill>
                          <a:effectLst/>
                          <a:latin typeface="Times New Roman" pitchFamily="18" charset="0"/>
                          <a:cs typeface="Times New Roman" pitchFamily="18" charset="0"/>
                        </a:rPr>
                        <a:t>Estatutos y Reglamentos de la ESPE</a:t>
                      </a:r>
                    </a:p>
                  </a:txBody>
                  <a:tcPr marL="5388" marR="5388" marT="30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r>
              <a:tr h="882455">
                <a:tc>
                  <a:txBody>
                    <a:bodyPr/>
                    <a:lstStyle/>
                    <a:p>
                      <a:pPr algn="ctr" fontAlgn="ctr"/>
                      <a:r>
                        <a:rPr lang="es-EC" sz="800" b="1" i="0" u="none" strike="noStrike">
                          <a:solidFill>
                            <a:srgbClr val="000000"/>
                          </a:solidFill>
                          <a:effectLst/>
                          <a:latin typeface="Times New Roman" pitchFamily="18" charset="0"/>
                          <a:cs typeface="Times New Roman" pitchFamily="18" charset="0"/>
                        </a:rPr>
                        <a:t>4.1.2</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 </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t"/>
                      <a:r>
                        <a:rPr lang="es-EC" sz="800" b="1" i="0" u="none" strike="noStrike" dirty="0">
                          <a:solidFill>
                            <a:srgbClr val="000000"/>
                          </a:solidFill>
                          <a:effectLst/>
                          <a:latin typeface="Times New Roman" pitchFamily="18" charset="0"/>
                          <a:cs typeface="Times New Roman" pitchFamily="18" charset="0"/>
                        </a:rPr>
                        <a:t>Es responsabilidad del laboratorio realizar sus actividades de ensayo y de calibración de modo que se cumplan los requisitos de esta Norma Internacional y se satisfagan las necesidades de los clientes, autoridades reglamentarias u organizaciones que otorgan reconocimiento.</a:t>
                      </a:r>
                    </a:p>
                  </a:txBody>
                  <a:tcPr marL="5388" marR="5388" marT="30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t"/>
                      <a:r>
                        <a:rPr lang="es-EC" sz="800" b="1" i="0" u="none" strike="noStrike" dirty="0">
                          <a:solidFill>
                            <a:srgbClr val="000000"/>
                          </a:solidFill>
                          <a:effectLst/>
                          <a:latin typeface="Times New Roman" pitchFamily="18" charset="0"/>
                          <a:cs typeface="Times New Roman" pitchFamily="18" charset="0"/>
                        </a:rPr>
                        <a:t>El jefe de Laboratorio tiene normas de buenas prácticas de laboratorio que no siempre coinciden con esta norma internacional.</a:t>
                      </a:r>
                    </a:p>
                  </a:txBody>
                  <a:tcPr marL="5388" marR="5388" marT="30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t"/>
                      <a:r>
                        <a:rPr lang="es-EC" sz="800" b="1" i="0" u="none" strike="noStrike">
                          <a:solidFill>
                            <a:srgbClr val="000000"/>
                          </a:solidFill>
                          <a:effectLst/>
                          <a:latin typeface="Times New Roman" pitchFamily="18" charset="0"/>
                          <a:cs typeface="Times New Roman" pitchFamily="18" charset="0"/>
                        </a:rPr>
                        <a:t>Se aplica las buenas Practicas de Laboratorio</a:t>
                      </a:r>
                    </a:p>
                  </a:txBody>
                  <a:tcPr marL="5388" marR="5388" marT="30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r>
              <a:tr h="756836">
                <a:tc>
                  <a:txBody>
                    <a:bodyPr/>
                    <a:lstStyle/>
                    <a:p>
                      <a:pPr algn="ctr" fontAlgn="ctr"/>
                      <a:r>
                        <a:rPr lang="es-EC" sz="800" b="1" i="0" u="none" strike="noStrike">
                          <a:solidFill>
                            <a:srgbClr val="000000"/>
                          </a:solidFill>
                          <a:effectLst/>
                          <a:latin typeface="Times New Roman" pitchFamily="18" charset="0"/>
                          <a:cs typeface="Times New Roman" pitchFamily="18" charset="0"/>
                        </a:rPr>
                        <a:t>4.1.3</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 </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t"/>
                      <a:r>
                        <a:rPr lang="es-EC" sz="800" b="1" i="0" u="none" strike="noStrike" dirty="0">
                          <a:solidFill>
                            <a:srgbClr val="000000"/>
                          </a:solidFill>
                          <a:effectLst/>
                          <a:latin typeface="Times New Roman" pitchFamily="18" charset="0"/>
                          <a:cs typeface="Times New Roman" pitchFamily="18" charset="0"/>
                        </a:rPr>
                        <a:t>El sistema de gestión debe cubrir el trabajo realizado en las instalaciones permanentes del laboratorio, en sitios fuera de sus instalaciones permanentes o en instalaciones temporales o móviles asociadas.</a:t>
                      </a:r>
                    </a:p>
                  </a:txBody>
                  <a:tcPr marL="5388" marR="5388" marT="30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t"/>
                      <a:r>
                        <a:rPr lang="es-EC" sz="800" b="1" i="0" u="none" strike="noStrike">
                          <a:solidFill>
                            <a:srgbClr val="000000"/>
                          </a:solidFill>
                          <a:effectLst/>
                          <a:latin typeface="Times New Roman" pitchFamily="18" charset="0"/>
                          <a:cs typeface="Times New Roman" pitchFamily="18" charset="0"/>
                        </a:rPr>
                        <a:t>La estructura de los laboratorios fue realizada de acuerdo al diseño del proveedor de los equipos.</a:t>
                      </a:r>
                    </a:p>
                  </a:txBody>
                  <a:tcPr marL="5388" marR="5388" marT="30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t"/>
                      <a:r>
                        <a:rPr lang="es-EC" sz="800" b="1" i="0" u="none" strike="noStrike">
                          <a:solidFill>
                            <a:srgbClr val="000000"/>
                          </a:solidFill>
                          <a:effectLst/>
                          <a:latin typeface="Times New Roman" pitchFamily="18" charset="0"/>
                          <a:cs typeface="Times New Roman" pitchFamily="18" charset="0"/>
                        </a:rPr>
                        <a:t>Requerimientos proveedor  se tiene en Bodega - Manuales</a:t>
                      </a:r>
                    </a:p>
                  </a:txBody>
                  <a:tcPr marL="5388" marR="5388" marT="30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r>
              <a:tr h="900931">
                <a:tc>
                  <a:txBody>
                    <a:bodyPr/>
                    <a:lstStyle/>
                    <a:p>
                      <a:pPr algn="ctr" fontAlgn="ctr"/>
                      <a:r>
                        <a:rPr lang="es-EC" sz="800" b="1" i="0" u="none" strike="noStrike">
                          <a:solidFill>
                            <a:srgbClr val="000000"/>
                          </a:solidFill>
                          <a:effectLst/>
                          <a:latin typeface="Times New Roman" pitchFamily="18" charset="0"/>
                          <a:cs typeface="Times New Roman" pitchFamily="18" charset="0"/>
                        </a:rPr>
                        <a:t>4.1.4</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 </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t"/>
                      <a:r>
                        <a:rPr lang="es-EC" sz="800" b="1" i="0" u="none" strike="noStrike" dirty="0">
                          <a:solidFill>
                            <a:srgbClr val="000000"/>
                          </a:solidFill>
                          <a:effectLst/>
                          <a:latin typeface="Times New Roman" pitchFamily="18" charset="0"/>
                          <a:cs typeface="Times New Roman" pitchFamily="18" charset="0"/>
                        </a:rPr>
                        <a:t>Si el laboratorio es parte de una organización que desarrolla actividades distintas de las de ensayo o de calibración, se deben definir las responsabilidades del personal clave de la organización que participa o influye en las actividades de ensayo o de calibración del laboratorio, con el fin de identificar potenciales conflictos de intereses. </a:t>
                      </a:r>
                    </a:p>
                  </a:txBody>
                  <a:tcPr marL="5388" marR="5388" marT="30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t"/>
                      <a:r>
                        <a:rPr lang="es-EC" sz="800" b="1" i="0" u="none" strike="noStrike" dirty="0">
                          <a:solidFill>
                            <a:srgbClr val="000000"/>
                          </a:solidFill>
                          <a:effectLst/>
                          <a:latin typeface="Times New Roman" pitchFamily="18" charset="0"/>
                          <a:cs typeface="Times New Roman" pitchFamily="18" charset="0"/>
                        </a:rPr>
                        <a:t>Los docentes de diferentes carreras utilizan el laboratorio como parte de el cumplimiento de la malla curricular.</a:t>
                      </a:r>
                    </a:p>
                  </a:txBody>
                  <a:tcPr marL="5388" marR="5388" marT="30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t"/>
                      <a:r>
                        <a:rPr lang="es-EC" sz="800" b="1" i="0" u="none" strike="noStrike">
                          <a:solidFill>
                            <a:srgbClr val="000000"/>
                          </a:solidFill>
                          <a:effectLst/>
                          <a:latin typeface="Times New Roman" pitchFamily="18" charset="0"/>
                          <a:cs typeface="Times New Roman" pitchFamily="18" charset="0"/>
                        </a:rPr>
                        <a:t>Existe en el reglamento de Utilización de los Laboratorios de la Universidad.</a:t>
                      </a:r>
                    </a:p>
                  </a:txBody>
                  <a:tcPr marL="5388" marR="5388" marT="30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r>
              <a:tr h="887487">
                <a:tc>
                  <a:txBody>
                    <a:bodyPr/>
                    <a:lstStyle/>
                    <a:p>
                      <a:pPr algn="ctr" fontAlgn="ctr"/>
                      <a:r>
                        <a:rPr lang="es-EC" sz="800" b="1" i="0" u="none" strike="noStrike">
                          <a:solidFill>
                            <a:srgbClr val="000000"/>
                          </a:solidFill>
                          <a:effectLst/>
                          <a:latin typeface="Times New Roman" pitchFamily="18" charset="0"/>
                          <a:cs typeface="Times New Roman" pitchFamily="18" charset="0"/>
                        </a:rPr>
                        <a:t> </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Nota 1</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t"/>
                      <a:r>
                        <a:rPr lang="es-EC" sz="800" b="1" i="0" u="none" strike="noStrike" dirty="0">
                          <a:solidFill>
                            <a:srgbClr val="000000"/>
                          </a:solidFill>
                          <a:effectLst/>
                          <a:latin typeface="Times New Roman" pitchFamily="18" charset="0"/>
                          <a:cs typeface="Times New Roman" pitchFamily="18" charset="0"/>
                        </a:rPr>
                        <a:t>Cuando un laboratorio es parte de una organización mayor, es conveniente que las disposiciones de la organización aseguren que los departamentos que tengan intereses divergentes, tales como los departamentos de producción, comercialización, o financiero, no influyan en forma adversa en el cumplimiento del laboratorio con los requisitos de esta Norma Internacional. </a:t>
                      </a:r>
                    </a:p>
                  </a:txBody>
                  <a:tcPr marL="5388" marR="5388" marT="30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t"/>
                      <a:r>
                        <a:rPr lang="es-EC" sz="800" b="1" i="0" u="none" strike="noStrike" dirty="0">
                          <a:solidFill>
                            <a:srgbClr val="000000"/>
                          </a:solidFill>
                          <a:effectLst/>
                          <a:latin typeface="Times New Roman" pitchFamily="18" charset="0"/>
                          <a:cs typeface="Times New Roman" pitchFamily="18" charset="0"/>
                        </a:rPr>
                        <a:t> </a:t>
                      </a:r>
                    </a:p>
                  </a:txBody>
                  <a:tcPr marL="5388" marR="5388" marT="30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t"/>
                      <a:r>
                        <a:rPr lang="es-EC" sz="800" b="1" i="0" u="none" strike="noStrike" dirty="0">
                          <a:solidFill>
                            <a:srgbClr val="000000"/>
                          </a:solidFill>
                          <a:effectLst/>
                          <a:latin typeface="Times New Roman" pitchFamily="18" charset="0"/>
                          <a:cs typeface="Times New Roman" pitchFamily="18" charset="0"/>
                        </a:rPr>
                        <a:t> </a:t>
                      </a:r>
                    </a:p>
                  </a:txBody>
                  <a:tcPr marL="5388" marR="5388" marT="30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r>
            </a:tbl>
          </a:graphicData>
        </a:graphic>
      </p:graphicFrame>
      <p:sp>
        <p:nvSpPr>
          <p:cNvPr id="14" name="Right Arrow 10">
            <a:hlinkClick r:id="rId3" action="ppaction://hlinkfile"/>
          </p:cNvPr>
          <p:cNvSpPr/>
          <p:nvPr/>
        </p:nvSpPr>
        <p:spPr>
          <a:xfrm>
            <a:off x="7848600" y="5257800"/>
            <a:ext cx="909637" cy="5334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srgbClr val="FF0000"/>
                </a:solidFill>
              </a:rPr>
              <a:t>ANEXO</a:t>
            </a:r>
            <a:endParaRPr lang="es-EC" sz="1200" dirty="0">
              <a:solidFill>
                <a:srgbClr val="FF0000"/>
              </a:solidFill>
            </a:endParaRPr>
          </a:p>
        </p:txBody>
      </p:sp>
    </p:spTree>
    <p:extLst>
      <p:ext uri="{BB962C8B-B14F-4D97-AF65-F5344CB8AC3E}">
        <p14:creationId xmlns:p14="http://schemas.microsoft.com/office/powerpoint/2010/main" val="406031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r>
              <a:rPr lang="es-EC" sz="4000" b="1" dirty="0" smtClean="0">
                <a:latin typeface="Times New Roman" pitchFamily="18" charset="0"/>
                <a:cs typeface="Times New Roman" pitchFamily="18" charset="0"/>
              </a:rPr>
              <a:t>OBJETIVO ESPECIFICO 2</a:t>
            </a:r>
            <a:endParaRPr lang="es-EC"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4144963"/>
          </a:xfrm>
        </p:spPr>
        <p:txBody>
          <a:bodyPr/>
          <a:lstStyle/>
          <a:p>
            <a:pPr marL="0" indent="0" algn="ctr">
              <a:buNone/>
            </a:pPr>
            <a:endParaRPr lang="es-EC" b="1" dirty="0" smtClean="0"/>
          </a:p>
          <a:p>
            <a:pPr marL="285750" indent="-285750" algn="just"/>
            <a:r>
              <a:rPr lang="es-MX" sz="2800" b="1" u="sng" dirty="0" smtClean="0">
                <a:latin typeface="Times New Roman" pitchFamily="18" charset="0"/>
                <a:cs typeface="Times New Roman" pitchFamily="18" charset="0"/>
              </a:rPr>
              <a:t>Validar </a:t>
            </a:r>
            <a:r>
              <a:rPr lang="es-MX" sz="2800" b="1" u="sng" dirty="0">
                <a:latin typeface="Times New Roman" pitchFamily="18" charset="0"/>
                <a:cs typeface="Times New Roman" pitchFamily="18" charset="0"/>
              </a:rPr>
              <a:t>la información obtenida con respecto a la norma ISO 17025.</a:t>
            </a:r>
            <a:endParaRPr lang="es-EC" sz="2800" b="1" dirty="0">
              <a:latin typeface="Times New Roman" pitchFamily="18" charset="0"/>
              <a:cs typeface="Times New Roman" pitchFamily="18" charset="0"/>
            </a:endParaRPr>
          </a:p>
          <a:p>
            <a:pPr marL="285750" lvl="0" indent="-285750" algn="just"/>
            <a:endParaRPr lang="es-EC" sz="2800" b="1" dirty="0">
              <a:latin typeface="Times New Roman" pitchFamily="18" charset="0"/>
              <a:cs typeface="Times New Roman" pitchFamily="18" charset="0"/>
            </a:endParaRPr>
          </a:p>
          <a:p>
            <a:pPr algn="just"/>
            <a:endParaRPr lang="es-EC" sz="28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pic>
        <p:nvPicPr>
          <p:cNvPr id="3074" name="Picture 2" descr="E:\Imágenes\Foto03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00" y="3159125"/>
            <a:ext cx="3959225" cy="26447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Imágenes\Foto03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3206750"/>
            <a:ext cx="4264025" cy="260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33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 calcmode="lin" valueType="num">
                                      <p:cBhvr additive="base">
                                        <p:cTn id="25" dur="500" fill="hold"/>
                                        <p:tgtEl>
                                          <p:spTgt spid="3074"/>
                                        </p:tgtEl>
                                        <p:attrNameLst>
                                          <p:attrName>ppt_x</p:attrName>
                                        </p:attrNameLst>
                                      </p:cBhvr>
                                      <p:tavLst>
                                        <p:tav tm="0">
                                          <p:val>
                                            <p:strVal val="#ppt_x"/>
                                          </p:val>
                                        </p:tav>
                                        <p:tav tm="100000">
                                          <p:val>
                                            <p:strVal val="#ppt_x"/>
                                          </p:val>
                                        </p:tav>
                                      </p:tavLst>
                                    </p:anim>
                                    <p:anim calcmode="lin" valueType="num">
                                      <p:cBhvr additive="base">
                                        <p:cTn id="2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5"/>
                                        </p:tgtEl>
                                        <p:attrNameLst>
                                          <p:attrName>style.visibility</p:attrName>
                                        </p:attrNameLst>
                                      </p:cBhvr>
                                      <p:to>
                                        <p:strVal val="visible"/>
                                      </p:to>
                                    </p:set>
                                    <p:anim calcmode="lin" valueType="num">
                                      <p:cBhvr additive="base">
                                        <p:cTn id="31" dur="500" fill="hold"/>
                                        <p:tgtEl>
                                          <p:spTgt spid="3075"/>
                                        </p:tgtEl>
                                        <p:attrNameLst>
                                          <p:attrName>ppt_x</p:attrName>
                                        </p:attrNameLst>
                                      </p:cBhvr>
                                      <p:tavLst>
                                        <p:tav tm="0">
                                          <p:val>
                                            <p:strVal val="#ppt_x"/>
                                          </p:val>
                                        </p:tav>
                                        <p:tav tm="100000">
                                          <p:val>
                                            <p:strVal val="#ppt_x"/>
                                          </p:val>
                                        </p:tav>
                                      </p:tavLst>
                                    </p:anim>
                                    <p:anim calcmode="lin" valueType="num">
                                      <p:cBhvr additive="base">
                                        <p:cTn id="3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fontScale="90000"/>
          </a:bodyPr>
          <a:lstStyle/>
          <a:p>
            <a:r>
              <a:rPr lang="es-EC" sz="4000" b="1" dirty="0" smtClean="0">
                <a:latin typeface="Times New Roman" pitchFamily="18" charset="0"/>
                <a:cs typeface="Times New Roman" pitchFamily="18" charset="0"/>
              </a:rPr>
              <a:t>VALIDACIÓN DE MATRIZ SEGÚN OAE – PARA ISO 17025</a:t>
            </a:r>
            <a:endParaRPr lang="es-EC" sz="40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sp>
        <p:nvSpPr>
          <p:cNvPr id="15" name="AutoShape 7" descr="data:image/jpeg;base64,/9j/4AAQSkZJRgABAQAAAQABAAD/2wCEAAkGBxQTEhUUExQWFRUXGBoXFxcYGBcYHxoaGBwYHB8YHR0eHCggHBslHBocIjEhJikrLi4uGB8zODMtNygtLisBCgoKDg0OGxAQGywkHyQsLDQvLCwsLCwsLCwsLCwsLCwsLCwsLCwsLDQsLCwsLCwsLCwsLCwsLCwsLCwsLCwsLP/AABEIALkBEQMBIgACEQEDEQH/xAAbAAABBQEBAAAAAAAAAAAAAAAEAQIDBQYAB//EAEQQAAIBAwIDBQUGBAMHBAMBAAECEQADIRIxBEFRBSJhcYEGEzKRoUJSscHR8BQjYuEVkqIHM0NygsLxU5Oy0iRj4hb/xAAZAQACAwEAAAAAAAAAAAAAAAACBAABAwX/xAAuEQACAgEDAwMCBAcAAAAAAAAAAQIRAwQSITFBURMicSNhFEKRsTIzUoGhwfD/2gAMAwEAAhEDEQA/AJkRge7BIwCRA1DBPTUBU1pZBBXB2BkznOTzJNQ+47wfSWbrqSYPUk58oIk0cgKgSxIJgBiNtzBjIqiiLV8XdVcwADExGdtttulO4bhAAILETIBmJMHmJgHapls7HuwOYkeUDajESM8zt4DrWOWdcLqa4o3yxPd7KNh8Xj4U/RHe5napLSSYGwyabOS32Rt4/wDmlqGLI9B2nJyfAUziL+hS7fCg+ZqUzt9pt6p+2uJDOEB7lqJwSDcOwgZMbny8aGiNgw4iWyx1zLqqlmE/CDyCqCSZO5Pq/jryWLbO4IWYAABJOYGIHLwp/DW4Ak7SQSIOfiLczJk/KqrtXtLhL59290wNiqmPMGPwxW6/pLhFr3PuVLdq8HeJ95YadpkTHoRVvZ4MWCDYtWltHN247kNpOwE5+Ziq3hfZmzbX3+u5xIHeVLagTnYgmTHMY2qy7S4W5xNpMNbYnULb8uXL1O05onXRBq+rK7tDsmxxLarfFKrMZ0tnO2NqL7C4EcM7Wv5l24VnWEKoAM6Q077TVKvs5cssGvvbt2gRqaSfQCJkx9avfaK/cPDg8NJVpJdCdWk7BYzB5kZxUfgn3EvMy3W14JJPodqseGaawXsvw/EG9pZXCxqZn1YHL4ucnA869FsWQopzH0ObmrdZPwvEG2wdeW46jmK07XQ6a02YfLkfUVk7LUbwHFaCUnusZPgetXNuMXXgzik5Ky41EVXO51GOpHyotnMj97fsVXA7fOuFuZ14IKujujrE/XFScG0XB6/gDUN5u8B/+sfnXcG3fB6Sc+CTWuJ/Uj8oHIvpy+GZ/wD2gduN7xbFtiPdw9yDux2Q+S5/6x0qk4PtINhsH6H9KoeO4gs5cmSzEsfE71KppnM98rNNLFQgoo0+K71qk4LjSpAOV/Dxq7dkG7DORHP5UtyO2mcBXBep/D8KjF+31/H9KVr9qTkHy1H8qtWC6JLXEm2QUZlPUGPwNX3Ae2FxYF1dY6iAf0P0rN3Gt8jjz/WoVdT0A8WH6UcZyj0Znkw48i9yPRTx9ji7bIGEkfCcMDyMc/SsTft5a0+DMDwI/c0D7xNw6j1P7nyrrvHqxl7knrMnHj4UeTLvjTXPkXhpfTdxfHgF4i2UOlt6iardiLyECDcXIiMjmKqS46H5Ck5KjaIyK6l1/wBLf6f1rqqwqNXattrM6ivJTkEZIZTpmT4mBFTllVhHvGAaDpmJOMycjw2oqxwwExLapkZODnl++VO4fhBICjTyAEgR1jbliuvOSirONCO50T2lEeC/U1Ku0nc/uKcVG32V+pp6D7R9KSbbdsa4S4GkwNI3O9N1AnwT6mnDAn7RwK5LQwvIZNC2WkB8dxXu0L7u3dQeJ2/flVdwi6ExDEyJzkn4mjY5EDwUU3i+L13feQSinQkf6n+sT1bwpb14iWBJPIEYGYBJ6Z+lFHjkKMdz+3/cEHaVjVaZCQuod3O/QeI8KzF/2VvahDJpidcnHpvQXaPZ1/3hLo7EydUavqNvKtN7N8DcRWN3E40TPTJjY1svauGH/E+USdn3kHDFeGurdZN2A+0xHeA6AbeQ3rI8ZYuq8lbpbmSHYmT186seN7XuoStkJZQNgKiyYx3pB/tVj7P9qXLr6WIbGTABEbZA6xyouUrB4k6D+xbBWz/+RO5MPnSNs7+cHAmqzh+P4q9dKqyW0WQQqKQBMAZklsdQPKrbguBt2i2nJbcyfzJo2zw4Gwijx43J2+hjmzqKpdROG4eBvJ5mBn5Ypbz8vCpXaBVR2lxWhWPMAn6bU3SS4Oc25O2E2XosbY3qn7PvagCKIbjt9OkhfidzpRfM8/IVCy84bitwxnGD+X1pTVE124ch2j+nhzHpqIJHlUnZ3ap1BHggmNQDLBOwZWyhNc/UaXrKP6Dmn1Fe2X6l1eaHbwRf/jNM4niTbQuvxAYnyUfnSXhJuf8ASvyUCmcYJRh+91pPF/MXyOZV9N/H+jy3tjjddxnMBie8AABPkNjT+Fu6lBFTdvdln3vdBOroCc0y32BxFkaig0neCCfkKfyxX9xfT5dvwTTRnBJ3R++dAW2mRsateCXugZ23jHl50q1ydO7Q2Ok+v964IdwZFTqhJyBGchsx8vzp5swCKJIzlKgE2yZwY67T5c6Q7gfn+u9GpajAU1Ff4fY+s1ZLIyhnwqNTMyI+R+XOikTGflTTbgTn8dquinIk7KG4WFeZRttuXlU/E6T3tidx0POrntPscrwlpgIuW1l4373ePqCfpVUsXRnDfQ/3oNThcafkXw51Nv5BO7XVJ/h9z7h+ldSeyQ3uXk1d3gFvNFy3bdMESA+RsBjumRyNWpXSIHxHn0FR8IgAB5DA/WpGb5nbwroZJ7mc2ENqoQLPdGw3/SpBkxyFOVYEDc/smmMs90YnLVm+AztW7ei/v98qr+3OIKWxbX/eXceQ5k+ET6A1ZGBLHCqKzSu152u82kJIJCou8x94gAZyFPWqSbZdpA3H29FvUpYBQqwcSpOGB5yxEnqT1qrHaziACx/yn8avu1S3u3QwAVMiZJO4iTiD51jUet3FLgvBNtMuV7dbZrQiMkMQflyoq32zaPxa1PTcfjWeY1G4kzQuKN9zNFfv8NcyyhjjJtyfLep/fW0tOLTL3F2kyOQkHOPyrL2nIMgwaj4m71zUUSmysue14DmOHV16uzaj44wK0fs/7UW7ndtE27n/AKF06lfwtvybwMVgO1eCKtI2O1AwZ8adUmctx8ntA7QFwSMciDup6Gsz25xrHuIe+cDz60F2R2uzqrPOv4Lh+9A7r+ZGD5UV2WNfFB+S94/9O31IPoatyAUKdli1r3I9yGJIIUseUqpb5bUd2VDBWIwP92v3V5N/zncnlMdZr/aEyxcfaEHzjTPyj5VJ2LxepR5fLwok+aKq1ZqLTTQ3H9ni6DBi5pIQ8p30t4E8+Rjxp1h6KGRVyVqgVwEqkgk7ls/MD8qR0kH1/wDkf0qSzc1AdZz4xJn1j507Eeg+pJrjY4uOZJ9bOpLIp4W14Mp2xa0sHH2TPw6vpIzUnZnFe9AaGI6SMZ5nlHM0T7Q2wUMzpgyBufCeQqk9l3k7yTM5HdAA3HKcjntTmqXIrp37Qrtr2dLnXZADCJGADy35Hl6UPwnDXVX/AHTEgkY28ydgK1Nm9uCNv3ywTTgVK5xJOCAdonbx6wcUruscjkceDKWrHE6s2mUHngj59PSjP4K4fs+hirtFVgI+g59f3NS+7iB3jz5Y/M1e59i3lZQjs29GLbH6/nUP8DeH/Db5VorbTAKkxtgD55iiHMSCDHUcvWZolIB5WZq32Xcbp8xT+F9neId1BAVJGpiy4HOBMkxPrFXPEg7r1k5jHTO/yoQcYVJLHrtiInPPxjwoozV8oGWSTXBq78Z6GsDxXB+5vG0cI2Ubp0+Wx9K1nZnFKVhnH9OoxIPnQ/tN2b721IHfTK+PUev6U+0s2Pg50JPDk56Ge0cR1FLVX/iL/fb5H9K6ud6E/H+DpevHyehAyf6V+pqXh1mWO3LyqLRMKNuf6URcH2RsN/0qkRiat29BTkBiOZpmqTA2H7muvcSERrh2G3KeQ+tUQqvaHiAdNhTE9526KMk/vmVqC3Y1IvddQQGhWdYAnShAIg6YEdfLINu4xbUQ5a4dTFSo0qDKqZM97JwCdtqu7FoqGZmY4JmSYx6YHM/OtsUfzGOSXYzvtHc0IwKAkppnQAdZBJbVjAA5eM71lbD6gD1FXftfxmoFzqPSMQMQJI+IzsPHbFZPs7UiANymfx/OtWrVl4pU6Lcmmsas+wOwb3FDVbAW3ka2wCRuF5sfLHUitW3sHa9y38xxciRcOFxGCsYXfczQmzmkedsaGvmaO4qwyEo4KsOX75eNDMmKqgtwHgiGAYHcfp0qD/DE5OPJ1Jj1otkimHejjNxM544yBgVtAgHUxPIEDwGfPernsJtKFju34D+81RcTblo6mjLvFaQFHIR8q0TvkWyRrhF3estfVgs92GMesfn8qh7MUoxU+J+W9aL/AGfcKX4S7cP/ABLpUeSIP+4tVf27wZS4HGJP1il3nfqNGsMS2Frwd6rO01Zzgr2x5H6HmKubV3EkwOdPxlatCc4tOiyVoM/OibbhgY5QPkKxXavt1YskooN1hvGw8KF7N9vFd4KFCceB84/tWGTHGU1Pug4OSi49ma7tF0AOogb+PL9DWL7HdVusQcZKzAkZ6+B54zVt2pGjuwAYLAGVWRuJk6TPPp4RWZskoRpJJzBImBIyegpbLlcxnFi2GzTtNLTgB1JIyhgGf15bnmaLudqW5GpCQftxMTtIn6xzrB/xRYwwUxvEZJ8TMGOsVP8AxzGcXA3MatPIZOmJ7vh49TWO1m1G1fj0B7hwd4HPp4Hz9KhvdrERABn4VEE+h35bfSsYnEOY71zOQRPd5ZI8OvKibfZdx7UgMwOQEDsdonSokY+90MVdFUjT2u0lVv5gwGI7rhoM7kTABPU0l/tyGi2ylTvqOc/d3jbw9azFx9VxibLKzZIdWXbmsgbY586JS4oWDpA+5PenGIDgTO2PXc1KI0X79qkxO+Psjz3xuPHnTH49ROVbJggDG5IJOJ9fyqhU4gaDMSpkCZGYAwdqVtWklmXuxIAnB6Ed4YqbWVwaXh7kuoImQARiDjOCcjflWrYx+9qxfsoqtfSPi+13gYxyAGB5gYrbpYOlc8hP510NGuGxDV9UkBfw69PwpKO9xXU7aE+SKyulZ+0f3PpUV1tgNz+5qUGc8vyqO2Jlz6DwFcFncQoWIUbn8Kp+374dxZE6EGq5HMD7Pmfh9Wq0vcQLdtrrdMfv61Q8IdJ1OMsfeP8AFqWfgACgkkDvHaCZ8KkY7nRUnXJN2ffPxMuiT8RGnU7d33eZkDAGAQR4ml7T7Q7gGl8iCrjS0kqcjmOvlVjatPcIAtwIMu7E4OMKo73rHOjr/DWwS1xWcgkBmAM6pwoBMR138RTcpJKhdJtmJu+zV/iGSQEsr/MZnJALfCGAiTCnwHjia0vAezdi29q4FZ2VSdWkMJ8BtPIYJHWrq3cX4YnSJIbTjmRjEgfh61L73ISZJBMnYA7SfGYjpQObarsFtSdjyxI72BJgblgBPdjnMn026R6EJ1xpLDRLCTBJgEHYTPLpUq3TMiSTzAxHqYESf71G/DpcIJLEq0QMAECSDGM888o8KFllP7R+zY4m0IILrOi4cEZ+HuiDbjlEg5ncHzHjeCe07W7ilXUwQf3kHcHmIr2i+jfzM404gMI6wRMnHIHJ2qi9ofZn39mFJ94slbtxmk7n3bgJ8Mj0mc5BJS7BJ0eUulRG3mouNu3rTslxWR0MMrZIPTnvyP5UOvaT8wD6R+FabS95MnDkuT0/HlQvG2jNa7g+DRrKOG+NQ5EfeAMb8tvSqrtrhFCNBM7D1/tNbOG2NmO7dKkek+xHBe77P4dYyUNw+bsbn4MB6VF2/wAAGU42P5x+YqThPaBUVU90YUBRDclUL06Ac6df7btMMq425L/T/V4VynGW66G1S4MTZ7jFT5eo2NVXtZ2ncgWbcgnLEdP75+R640PbaozakPzEVnu0uGZm1bmI/GnsEvysXzR/MZFeAfpFTW+FI86vP4N/un1x+NXHZHYwU2rt2GVrqoEneQzT5d2M9a2m4x6mMU5dC3Fg/wAOq61GoZ2ByTgc9QPyrMlArGWkCRO3rkYmt5xvCzZhwAwxKQdhMHyG486wPFcaFaCpPi0fhsT60g7bG48BHGdoqV0m1ZBUBQYVupPxSJkk4FQ3OJkg6xMCcLy64x6Dx8aYbqTOpQZmNRXGf3P0qW1bIMgTiRoZWweRU+PlV2ES8O+Q2nUOTKR+mfy8aaLFuWMHVuIgEEcognlyPOpbExCuwaeh6z1JHngc6dwwdZAYT0ZdUjzXUPnHlVWi6YXw/ajLAW/dYREFveAbbrcwN95inntFQx1LbDZDAWxaJ1QAe42lskb/AFoG7dJyxWGO8k+G8dfx9a68i5glfAkGTziGMZn5VaYLQdevW4gqrEbyotncRBtETlt4wfnUbnhwwJZlaPhOi50icLHrQ2kgQCYUYBDQJjeZBGeVG8H2eTzwBJOkCYLGcee+9URmr9hOGChmAcyMOwER5zufI7VsEaenpVN7NoRZ35xAMgc/zn1q0QRXTwR+mjmZpe9k0V1Mk11bUZWVdzkg9f3++dPcSwXkN6hRoBY71FxvFCzaZzuf3+/SuGdoB7W4kXLugZS3DMOpmAvq2PJT1p3A22GrJ1EyW0mCZkheWBEFjtsN5F7MtwYZZb433jWfhUkfcXxGQKNt2cF3JLCWA0sigxPdEAEzzMk58aZxRpbhbI+doZ2P2iDqtXDEk6dJyAxMAwSQSII577crNLHu/hXUoyAI+0Y5nO0ljXnHCcaovu8mbjKJJCmPsAbYGwwDHWt92fxX8RaC6yGEBtMDUOo5AeXSra7otdAxOFUKIBBbJYEEjYxJ3zzA+Vc+SDLyBIXvBT01GCNVLaskAhiFXUAMmdIHNp3MZ255pi8OQSoCi2ZJC69U9Z5bTjp40BZKwJkAMkEZkTA8CRAOQCJ2zSEhWJdgFGy6pkHIJBnIK45b1Lw7CNWJBM7TzmYxOB+dRFiWjSzgHMMDk4AIBgxnfx9YUh3Eu06lM6TlfhAkfExnIAnwmOlSNcjSNyZIOTjzEAEjao04hEA13BtrDZ0kHoftRO2fLpnuJ9pwFJtNqWDLttJiSB9Bt5VZdA/t/wBgLxKG5pFq9bBVXZgferEquDzMxMFYPI15DxFkryI3EEfhnxr0v37NDFyzEGGYkHnEdCCfCslY4I3OKS3AMMWJmZAM/l+FaQtuipe1Bq8IyoqfdUL8hFUvHoQ0Ek862fE8M4+yayPaZJcnxj5YrTUOo0BpvdO/BqmYZpOdRneZ505DmsBoh4iyTtQ1/hTEeNWVQ8QdqFhIEs8Mo3ANR3lAucOORvLI68o/1UUKD44w9kkCA6kz/wAwn8KiVg5HSN1xHZqm0FKs22onYED7MmF+YM/TMcf7OtcMqgIIO4GuR6zAEDbc1u14lCDpKi3GNExAjLHJycQfxqWzbBBO0EQYgGOhIkT0mKBAXR5c3soScWiCu+Y3/AedB3vY+8ANNu7qOxAYheZyJ33+VetabYGS8k/CNelSSBAJIVjPSd5oXhrKg6oAiQFEgiT4+EZIHyNFuaJZ5cvZpcNZM276gBQ2FuQRC5+C4QDDfCZ72kmaiPAyS9sOrQsjB72xYfdkcs5mvWOP4G2zhnVCx7oORJzAJnPlE70PZsJbLFmXJAB5944UkwAQYgRI9am4lo8p4Sw4IzhsHGBMZxHjmnfwbBioYARgiQZJOx5HG9er3OHUoe4rLgoUiZExGDqEdAahvcJbiNOT3c4IAgzIEkZHpNTcSzzThOBfXrnUDyxsRGfAkEE/hWt7LssRAkaZwTnfl94CatLXZ9tbautuSZUyQqgmW3JGkTmeuOYFWPA8An+8UDuyCSJ3UELqnkSY86nUpsk7EciA0SyzERMc/wBQZ5Zq1qg4XSt5CJM5bYgTiZA/MDuj00LCndNK40I6iNSsbNJS11Mi5Sp3m8BVP2je97dgZS3Bj7zEwi/PveSis/b7d4hZHvMH7ysvzlTV72NDqGRwRltQGoNcbGMjCLAA8fCuNHE7pnZnNJWG8Jc03DbB1FfjM/CTyCxMkd4z1AE7CPt7idKe6DaWIkkbnmwHQ6Iyfviord8sCLRQEHSXK91WnvkiQSxnqcmTiJqO0eKYI7uSSAxI7p2yoPQkRjlgdaaa44FV15Kc8GWvKrGRGs5kyZ8ZHhJ2ggAGtT2ZxjWnGZKwv/MD1/e9Z7sDgWMuZ1HvE+fKu4u41q77yCwOHHVfD+obj+9MPH7TKOT3/Y9Ysv7y2GVioK8sweeT0iPU0xbILDWwJX4cgEyJJIECc8unpWc9ne1QhEEMj7GdhjPyz6eFWXE9vWkctbty7gyWGlm0YBnMrEH9KTcRktSNIJZoGQAQEEZliZ73X1rP9odthbw/hwhx33OTKnKxzER0z1qov8a7kG4SxZtlBhSQRO+FgR+tCueQESZxiRzJ6SfM4qbfISJuJvudEsTpUgSAeQHKBNRmYA3HQ+U59fCm8SuOcTnx3/f7iouO49LZAYgE7KFJPyGY8aKiwgoSADjlB3z+cVL7DdmzxHE3T3gsW1PKWy0fIf5qy3aPGXHDDVoTTziWJGZIOPIZG9ek+xPA+64O3gAvNw/9W3+kLWuFe4wzy9lDO24t23f7oJHny+teTcWfyr0n2+4iLaoN3aT5Lk/UrXnPFpO1Zaud5EvBrosdY3LyXmuDU9h81QJ28p+JLgPgFP5/lRFjt6xOWYeaP+lAMui9ND33k+VC2+2+Hba8nkTp384pbXEK+UZG8mU/n41TTKTRLQfay5QkYlZzyxy60ZoPSk7cUgHCx3QJ9M+EGjxrqY6h/wAK+5vf4o21V/eMysRrbQIAwNU85gCdhqzijm4YOsy0STqbw+60zvzFD8DYOlWELsQRpXVMGCJMHcEkGd99pOHtqm0AQMk5LHIYHAIjlg1kRi3tQAK/EQYIUtOJ9B6DzyKfYLSSRjYyDkicAczpOcxTvebQ8AHSPNh96Rgg7eI6Uyy1x2YPZJUABSSo88A4/GahQ0oGV20klZIJEZ3MyQA24nG4zSW7ehcSyHYSee+V2kyZ/TCsjq5bAUAsSAxwJ54iAJP4det+7bvS3e7pbBkDp3oCySN9586nJBhLAFlSYUcicjTgSZ5/+aQg6IIjRgE6SJg7QBGDuAN6j9+dDQxVpKFmxBjddwBsZOfxorQukallmiFEa5jInVE5POovBGQ3LJKEFzCrlVUAGP6iZktmZ5UO66BqC6lRTAGpye6pwACJ1AieUzRPFAOhO6gMQoAyFju/EMicZEEfNxYjpGoDJIIAExkHOCZHlVlFfxDSikk/CZUiOhLnONJG4Ejrg1epeDAEZBEg1V8bxcMVJJGkDeZBOk6SPtbGOYzyo3stv5YWApTukDMRtmBO3QUzp3UqF9QntTJ4rqkmupwTMgOAR2+A909WRZPIgb/LlRHC8EEUargjMoEAt4JMRvPxEyczmrFGEYEx0ET+/wA6gvcSqxr1KScKg1FjjACqx08u9H4UqOgHafF20j4jqJMQTpxqO5ldYxtsx8aynEWmvXltmZJFx4JIjaOUksNyJgDlFWfH8cSWc8tWldAAGk45Z0ncnHPkKM9kezpm4xJLZzExyGBnHOpjjulYGSW2JYW+BCIABVL2tw0gk4gTNbC9brI+1vFC2oWCWuHSAIyBk74/ZpiTpWK47ckjPdjdpG0zW2PcYkow2UnMeAJJ9c8zGnu8U73ACTCqM6FjwAI+uM1gbnDCNSgp3jIzAInIaN87Z2itP2P2srqEuMBcBCySoNzo2OZ6Up1OokF3gWDqGK8i8czHwg9Bz61L7sIozhRuT6SSTvQHHdq6dXugXYYz8C7/ABEc+enfA250/GN7yNTm5zMjur4adhyxnFD0JYbxXap1BUXAOHYkg7bDBMHyneDvQMQGLElj8RySCYGmRmIGOW2BU1u2wUKGAEkkEExBI1CCIBEQKf70FQuxUfDp5kAxn7RzkTB3obshFY4EEpaSQ1x1B/62ABIjrJknltXsaWwihRsAAPIYFeeexfCG7xiswgWgzETOQNKgmTJl53Pw16JxJCqWOwFNYFxYpqJc0YH2tf3l8jkg0jzOT+IHpWducGtW99yzFjuxJ9SZoc2q4+XJum5Haww2QUSnudnJ0qK72avIHxq5PDmnW7AiTQ+o0aUZi72d0H4UM3ZU/ZX1itZa4ZWB2/Yrjw6jzo1ma4BcEwH2O7GjiUaRChyQJ20kD6kVd9scOC4JGQwPPkRjxHhRvstwo1uw5JH+Zh/9ai7RSbsGeuBtGZJ5eflXRxP6Ns5edfXpfY1nCXQ1tSqpqIRbjQMnSoAYFYYjnmcmNjRi3LkhnKpv3kfkDAMaYzjAPQHaKB7H4ZntIunS2NJBbeCdWNp3O4zvRTO2osQO6SJVLhIgxmWiD4DxpY1Y91B+zvpXvRLAMM+YyfnzNM/jVF3T3iCCUhXB0rJLGRMkEAQT0gTlEuJK95VuEGAzQ2+ZkzEjbO1Kl0lQbh0ODBUFWDcwQRyZcwMyBtmrKIrnHsCBass23NAufEnnE4zkVzcNrIKiNcG4gzLAbBtaiSvMhttganLroACic4JEagATqkyAANWJwD6tW5NqWVTBJOmVAMgwCpgiS2du7moiCITcVTADEa9M7iYEnwBBiedNbiTabMlZ0wTJGTDDnB5Exsd6j4O4w1JABthSoiAUghXG55MpHQiRU/aKEyTDMe4gMGcTvGJIA5ZPlU7E7i2uHMAS2oj4iDnbGZxyEbCq7ir7rBCs0PLaBkCQJUOApMdY57xFHrwYChNKkHBJGpSYzOevXoo6UwqwZlK61AJ7x041CAJyR3gpE5jpioUBLxCulwSragGhhpKkEYYECOWY9d4N4Li+8BG8Kevwkg+sHymhbzFWUFWaZBmAFUqYxJYksV2251HcJS9bAJYBtOIIBYkxiCCIJ2Iiig3GSKmk4sv9VdTfWurp8HLsp7BmOh6zHlESMeMeAoHtfiguQX+6q8pPMEZ2GZ2EbSKluXygkmT5HAydu9G2+1VHG8QXMyY1Qwn4ZgzAI5md55Uk2P0B37JbRbH2472DCjSTB6HCx0J8K23AcPoUDw8Kzfs1wut2ukb4TwRSY+e58TWtAprHHahLLPdIZcE15929cS/xAZQf5Z0q2or8BIaFO8knPMRW17b4z3Nl3HxHurGTqbGB4ZPpXnqkfC8HSwwJZu6ME4OP1rLPLsbaWH5mDW+GYlgXkd5mG0cwOZIxE5kz5VFdtWwVJYucjSdMAjynyo2wwDJOoapxIGwwInuz8RHjvvXNxAjSDIUawvdJALGZk56T1PhSw6DWeIVUZiMYgKVnZdIiN9+6sb8zmiBbwCY0iIjGBPPcj5bU3jn1KF1iSe6CBB0TjeZaAJExvBrrjQCXETHwh+7jIJ58hy3qMg6yyb6oOoxAmJOF2xj865bqsWUsNQyNpzmTty5eI9V4+6ApNtWwNQgEDaQf6YE79IoC+sgEgbgnBUnu4J+mPCpXcn2PQP8AZtwcWrt073HgH+lQP+4n/LVv7U8TpskA/F3fnv8ASaL7B4T3XD2bZEEIJ/5jlvqTWc9rL83Ao2AJ+e34H501lfp4X8fuKYl6mdfP7FCa5lpwGaUjauCzukTL+dCNO1WBGaj93UsJDOHtKBtk5jlXG3JmpCu9dRIFmm9kLAFu63VlX/KCf+6ge0mhnGljqUjuxvIgZ6kx6irz2fTTwqkj4ix/1EfgBVVwoJvu2nXCkaSMQYJ5yWOnAjfPhXYS24EvscZyctQ39yTsi77q2LrOVWBqi6gBBBCqQTqUhsCIxE7kVaKkIjgkagp1CW78mdYOYY/1DNA8NcUWgo1FC7M+OaHYwM4AIEcj5ky2knEW3GcMdnJBJnBBKY3AI8qUsaZKvEK2qU93mWbABIMSXZfDlTXtoxiZA72mN4jMHnHlg+M0/ieFlTrAyplmAiOZIUaYI32GK62NILI+dJmTMsdMEk9IWByx5G+oPwDDtBxcU3AqWxqDOCWHMd8EYHzid80YE0hRI3kMohczHPcztn4fDI68NrVdLk5A1KVORvkCMjkRt0mls8M+S7DJAbukSoOW6kxAHr6QhPxnD4BQurZXmSQCCyweuI25QYNCXtXugGIlh3TbwVUGQ0tgHC4JA3E86NuHEafhEjVMDIjvEYzy/wDFQtelwm7AEltJIWZ3AkTic9ajKRzcKJGpmOVGAGECZaAToBWd43+cd63qXWWAPe0yDIEKSpgmW7s9c4jBoi1qyxKsIBEQd/nvI3NRvxYlgQysMwQGnYk7xkCMx50RQzjLDhUyWDPLYLFSVMHcyJExtj51/AoA4gzBWAWYESBKgEZgLgnMEgmib3aTqCrlVLQFO6jmI3gQJEzVezuolra3I1C20RIgEFRnAJ0ERDAKcTiu/BfY1HvF6iuqk/xF/wD0m+S11M+uxb8OZe3xAtgLJZmmSTrJJ3370g7DlXcWpYwpB1MF6kRJM5j9zQPF9nablxVeNDlJEz3cHvAjEztVx7N9m96cnpOYFaxwu+SsmVKPBpezOHCIABRwNRrbNShKYYijH+3HE/zLdsZhdf8AmbSc7zAxH9VZjiARKpjIliTCqdyJIYkzuJitB7cditdcXUB1xpO8ECSM8iJ+tYy7wPEqZ0MeUhgxA6Tkxzjak8mOe5s6OGcdiRYx3dUacEaYUTnBIOSCBAETkTzhU4fWRqAkEAMTtpJycSBEfXwFUjcReVzqLeGoEZ/fLaiezu2NEKQGUbTvJySeuc4rFpo3TRcorF3ypg9xo3ECYHLvA5nmKYAQDkiRJmIzyjrOaA4rtS3BKppJySuIPMyDMnaKavGpH3SwiZLY6cifLH51VERZIdUsCMRAM507bb5PKefkG9kcIb3F2g5LFmUmQANKwxEbjAPM70tt00gqSVEjUWABA2IByBAHKr3/AGecJqv3L0lgqkKT1foIGAoI9fGixq5UDklti2eg3GxWC7RuB7rNyn6DFa3tjiNFpiN4geZwPqax6/v5f3qtfOkolaCPLkQKvhUhXNO1fvzpNPLr+X7/AArls6dkQXc/vekA/Cpro5VFO/OqqwrGEYzTIqcbYz+//NIqSQBzwPWtEgWzb8OmjhbYJiLaz5kAn6mqW3LW7mhlA1HJ+yTEEgEd0mZ6xV/2ysWyBsBisr2ZZhDdkFmLqPvKoMECGEiZcg8gcGuxnVQSONgdzbDOxuGtslssgP8AMYZzC6ydztG48upq1S0gYsqQtsTIgEBxBBG2NAlSTy3xVHasm5bJVptK/etK4XWrk5LAgqNzBwdPXFW1i1ruQLaAidKnRBQCCVxMggdYyJyaUQ2wkWCqzqgThjKkadUiIkrByZOADSKA7Mve1AnZp+yJMYnB26Z3oPiJSJa1bUsED65CtmJ1ARqAMHovjTOIIWZcHS2hDBiFkB2CAsRsI2hiOtU1yQsFur34XVBKGDAH3snnMHaBTOEQlj3AqnWFPQqQQSep7xoHs7iAtsI1tg7gZJEEtMCDjMEeOnyqX+MYr/LuAyYAKnuMVWCwE/aMQSPiPSraBDTewWBJnZmIUKukDxgAydp3kTuHwonVLEOhBIQRnIOIyoJjn8M4kTAgN1JY3M/GCNekqWxpIIURI2jOc1C2q0XIKfy5LaVhlRiTgE95BBkDlyMVRdF2mkKACBmAJAEdB5STHjQN83ASoKoCxJLhjqBlQoAWRlZjI78iNqgTtFluatXvbNxZMZKwvltpA7p3A5HeHtH3dl2GpDbYi4up1MEQe6p2XupGkTv4iirgolHD6TpMMSM94sARIgawJG28c663eBuLcL3dC6iMlhKpER4gmBjK+IqW7ctaFMrD4yHAJKyJBPdJGoZxgDlVbwy27KqzN3ChtgDdZ0gFbecQmSM5G81XRl9QP/C+H++//tW//vXUV/iz/dtf+3//AHXUe9g7Q3guxrRWWBLEkkknJOSfmatuC4YL8IxT7azRK11TldR4FLFNBpaosQiobnCI3xIp9BUxpCahCuv9iWG+xHkT+dVnE+xfDtkAT4qp/IVpYrlNQtWjCcT/ALPVmVC+jOv0yKqeJ9gbgnTr/wBLj6RXqdc1C4RfYNZJrueM3vZfiVMTPhDrP0xXo/sX2O/D8PDmXY6icYwAB6Cr1KeWqljinwiSyykqZlPbvimt2lIEjWoOY5H84rIr22pGQQfn+Feh9u9kHiEKGIMHMjY+FY/ifYVx8Or0Ib8gaXz6b1HYzptQscaYNY4+23/ESfEx9D+8UarCCwzIxFU9/wBlbyb581K/hIoF+ybq/Yn/AJSP/NJy0Uh2OqizSkfSZqPTsP3+9qzRv37eCbqjqZjfbNS2+2bvVG8x5dCOlYvTSRqs8WaGcfveiuxLeq/aH9QP+WT+VZxO2zHetj0aPxFaX2J4xbvEgBWGlGczEcljf+v6UWPDLerXcDLlWx14Nj2zbm2fKvP+yO0Ia9b1spBJtkZ0EjII+6Wbn1NekcUsisF2z2ArXdWmD94YrqZMe9UjmYZqEuQHheJOQQykMQG0oWOltZ1tA1sJciRiZ2NSXOJ4hFOi/qRTqVGYkqN5UnvDeMyDERuKIu9nEjByNpH96S52a8yHCtjOmcDlvtk8+dL/AIeY168SdvaC1c0KzXFNwqO9qKB7fVRCmN9s6dpFN47jWst3OKF2MosrKrgmQIzpacyZSJ3FDt2c8Afy+kaTtnYzIMU08I4JkAnkZ/VZ28eZofw8/BPVh5CuH7aDIQ4tmCrKcAksQ0FR4kYgd2QetVI46/bYEe7aJPeLzBI5k74gE5wN6nHBtHwKYB3JJkwNyJ2FcOEbSQVTP9MxyGYBmKtYJ+CetDyC8P2zxCd3Qr6QUKlj8LQFB3BGOYkRvmrDgu0wFVvc6bq51s7HWZJcbwO8RgyAAY60GnBupMac9ARzn09Kh4jg30BdKsPMr+R61PQmuxPWh5DeJ9qGKsvuwztp2+CQAGLRGSQWnMGAKD4LjeItgMwtuFMprQQg5hcyp3O8TyrkDyFKxsdsEDkWnJ3OaYLLFtMQsk7nlG/iaH05eC/Uj5Os9q3LgVroHI90MADMLABgEb46nea0/ZHZQuKHulp1FokRB5bbRy8B5VUcNwhJGMDGf3ithwFmB06Z/tWsMPPItlzWqiL/AASfdHyFdRvuz1PyH6V1bbF4FOfIljAqRTUVrapEphlEoNcTSUtCEITTJzTmplWimSTS00UtQhJOMGmGmNT7VV0L6iasU0bz1p/Wol29aJAMLSnCmCnrzoGaHGo73DIw7yKfMCpK41Cyvudi2T9iPIkVV8R7I2XP6qD/AHrSrtUKVCraMhe9gkPwkehZf1FW3sx7MjhS7aiS4A3mAJ2wN5+grQJSih2rwHvk1VnaaifhlNTV1EgWV1/shDyzQV3sU/ZPzq/ptXZDNnsO7/T8/wC1d/gNzmVrSjeuNSyWzNDsBvvD0prdgt1FaSuqrKtmXPYNzqtJ/wD59+q1pqRquyWzL3PZ9vvCncP7OjdmnyxWgakShBcmB2Oz0UbUSAOlPNNWoCdNdTK6iou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12" name="11 Tabla"/>
          <p:cNvGraphicFramePr>
            <a:graphicFrameLocks noGrp="1"/>
          </p:cNvGraphicFramePr>
          <p:nvPr>
            <p:extLst>
              <p:ext uri="{D42A27DB-BD31-4B8C-83A1-F6EECF244321}">
                <p14:modId xmlns:p14="http://schemas.microsoft.com/office/powerpoint/2010/main" val="932024365"/>
              </p:ext>
            </p:extLst>
          </p:nvPr>
        </p:nvGraphicFramePr>
        <p:xfrm>
          <a:off x="1250017" y="1142998"/>
          <a:ext cx="6948765" cy="3550298"/>
        </p:xfrm>
        <a:graphic>
          <a:graphicData uri="http://schemas.openxmlformats.org/drawingml/2006/table">
            <a:tbl>
              <a:tblPr/>
              <a:tblGrid>
                <a:gridCol w="387910"/>
                <a:gridCol w="2430902"/>
                <a:gridCol w="318087"/>
                <a:gridCol w="318087"/>
                <a:gridCol w="318087"/>
                <a:gridCol w="318087"/>
                <a:gridCol w="318087"/>
                <a:gridCol w="318087"/>
                <a:gridCol w="318087"/>
                <a:gridCol w="705996"/>
                <a:gridCol w="705996"/>
                <a:gridCol w="491352"/>
              </a:tblGrid>
              <a:tr h="220080">
                <a:tc gridSpan="11">
                  <a:txBody>
                    <a:bodyPr/>
                    <a:lstStyle/>
                    <a:p>
                      <a:pPr algn="ctr" fontAlgn="b"/>
                      <a:r>
                        <a:rPr lang="es-EC" sz="800" b="0" i="0" u="none" strike="noStrike" dirty="0">
                          <a:solidFill>
                            <a:srgbClr val="000000"/>
                          </a:solidFill>
                          <a:effectLst/>
                          <a:latin typeface="Times New Roman" pitchFamily="18" charset="0"/>
                          <a:cs typeface="Times New Roman" pitchFamily="18" charset="0"/>
                        </a:rPr>
                        <a:t>UNIVERSIDAD DE LAS FUERZAS ARMADAS - ESPE- </a:t>
                      </a:r>
                    </a:p>
                  </a:txBody>
                  <a:tcPr marL="7204" marR="7204" marT="4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endParaRPr lang="es-EC" sz="600" b="0" i="0" u="none" strike="noStrike">
                        <a:solidFill>
                          <a:srgbClr val="000000"/>
                        </a:solidFill>
                        <a:effectLst/>
                        <a:latin typeface="Calibri"/>
                      </a:endParaRPr>
                    </a:p>
                  </a:txBody>
                  <a:tcPr marL="7204" marR="7204" marT="4052" marB="0" anchor="b">
                    <a:lnL w="6350" cap="flat" cmpd="sng" algn="ctr">
                      <a:solidFill>
                        <a:srgbClr val="000000"/>
                      </a:solidFill>
                      <a:prstDash val="solid"/>
                      <a:round/>
                      <a:headEnd type="none" w="med" len="med"/>
                      <a:tailEnd type="none" w="med" len="med"/>
                    </a:lnL>
                    <a:lnR>
                      <a:noFill/>
                    </a:lnR>
                    <a:lnT>
                      <a:noFill/>
                    </a:lnT>
                    <a:lnB>
                      <a:noFill/>
                    </a:lnB>
                    <a:gradFill>
                      <a:gsLst>
                        <a:gs pos="0">
                          <a:schemeClr val="accent2">
                            <a:lumMod val="40000"/>
                            <a:lumOff val="60000"/>
                          </a:schemeClr>
                        </a:gs>
                        <a:gs pos="64999">
                          <a:srgbClr val="F0EBD5"/>
                        </a:gs>
                        <a:gs pos="100000">
                          <a:srgbClr val="D1C39F"/>
                        </a:gs>
                      </a:gsLst>
                      <a:lin ang="2700000" scaled="0"/>
                    </a:gradFill>
                  </a:tcPr>
                </a:tc>
              </a:tr>
              <a:tr h="143423">
                <a:tc gridSpan="11">
                  <a:txBody>
                    <a:bodyPr/>
                    <a:lstStyle/>
                    <a:p>
                      <a:pPr algn="ctr" fontAlgn="b"/>
                      <a:r>
                        <a:rPr lang="es-EC" sz="800" b="0" i="0" u="none" strike="noStrike" dirty="0">
                          <a:solidFill>
                            <a:srgbClr val="000000"/>
                          </a:solidFill>
                          <a:effectLst/>
                          <a:latin typeface="Times New Roman" pitchFamily="18" charset="0"/>
                          <a:cs typeface="Times New Roman" pitchFamily="18" charset="0"/>
                        </a:rPr>
                        <a:t>CENTRO DE POSGRADOS - MAESTRIA; GESTION DE LA CALIDAD Y PRODUCTIVIDAD</a:t>
                      </a:r>
                    </a:p>
                  </a:txBody>
                  <a:tcPr marL="7204" marR="7204" marT="4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endParaRPr lang="es-EC" sz="600" b="0" i="0" u="none" strike="noStrike">
                        <a:solidFill>
                          <a:srgbClr val="000000"/>
                        </a:solidFill>
                        <a:effectLst/>
                        <a:latin typeface="Calibri"/>
                      </a:endParaRPr>
                    </a:p>
                  </a:txBody>
                  <a:tcPr marL="7204" marR="7204" marT="4052" marB="0" anchor="b">
                    <a:lnL w="6350" cap="flat" cmpd="sng" algn="ctr">
                      <a:solidFill>
                        <a:srgbClr val="000000"/>
                      </a:solidFill>
                      <a:prstDash val="solid"/>
                      <a:round/>
                      <a:headEnd type="none" w="med" len="med"/>
                      <a:tailEnd type="none" w="med" len="med"/>
                    </a:lnL>
                    <a:lnR>
                      <a:noFill/>
                    </a:lnR>
                    <a:lnT>
                      <a:noFill/>
                    </a:lnT>
                    <a:lnB>
                      <a:noFill/>
                    </a:lnB>
                    <a:gradFill>
                      <a:gsLst>
                        <a:gs pos="0">
                          <a:schemeClr val="accent2">
                            <a:lumMod val="40000"/>
                            <a:lumOff val="60000"/>
                          </a:schemeClr>
                        </a:gs>
                        <a:gs pos="64999">
                          <a:srgbClr val="F0EBD5"/>
                        </a:gs>
                        <a:gs pos="100000">
                          <a:srgbClr val="D1C39F"/>
                        </a:gs>
                      </a:gsLst>
                      <a:lin ang="2700000" scaled="0"/>
                    </a:gradFill>
                  </a:tcPr>
                </a:tc>
              </a:tr>
              <a:tr h="143423">
                <a:tc gridSpan="11">
                  <a:txBody>
                    <a:bodyPr/>
                    <a:lstStyle/>
                    <a:p>
                      <a:pPr algn="ctr" fontAlgn="b"/>
                      <a:r>
                        <a:rPr lang="es-EC" sz="800" b="0" i="0" u="none" strike="noStrike" dirty="0">
                          <a:solidFill>
                            <a:srgbClr val="000000"/>
                          </a:solidFill>
                          <a:effectLst/>
                          <a:latin typeface="Times New Roman" pitchFamily="18" charset="0"/>
                          <a:cs typeface="Times New Roman" pitchFamily="18" charset="0"/>
                        </a:rPr>
                        <a:t>MATRIZ: EVALUACIÓN REQUISITOS NORMA ISO 17025</a:t>
                      </a:r>
                    </a:p>
                  </a:txBody>
                  <a:tcPr marL="7204" marR="7204" marT="4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endParaRPr lang="es-EC" sz="600" b="0" i="0" u="none" strike="noStrike">
                        <a:solidFill>
                          <a:srgbClr val="000000"/>
                        </a:solidFill>
                        <a:effectLst/>
                        <a:latin typeface="Calibri"/>
                      </a:endParaRPr>
                    </a:p>
                  </a:txBody>
                  <a:tcPr marL="7204" marR="7204" marT="4052" marB="0" anchor="b">
                    <a:lnL w="6350" cap="flat" cmpd="sng" algn="ctr">
                      <a:solidFill>
                        <a:srgbClr val="000000"/>
                      </a:solidFill>
                      <a:prstDash val="solid"/>
                      <a:round/>
                      <a:headEnd type="none" w="med" len="med"/>
                      <a:tailEnd type="none" w="med" len="med"/>
                    </a:lnL>
                    <a:lnR>
                      <a:noFill/>
                    </a:lnR>
                    <a:lnT>
                      <a:noFill/>
                    </a:lnT>
                    <a:lnB>
                      <a:noFill/>
                    </a:lnB>
                    <a:gradFill>
                      <a:gsLst>
                        <a:gs pos="0">
                          <a:schemeClr val="accent2">
                            <a:lumMod val="40000"/>
                            <a:lumOff val="60000"/>
                          </a:schemeClr>
                        </a:gs>
                        <a:gs pos="64999">
                          <a:srgbClr val="F0EBD5"/>
                        </a:gs>
                        <a:gs pos="100000">
                          <a:srgbClr val="D1C39F"/>
                        </a:gs>
                      </a:gsLst>
                      <a:lin ang="2700000" scaled="0"/>
                    </a:gradFill>
                  </a:tcPr>
                </a:tc>
              </a:tr>
              <a:tr h="131622">
                <a:tc gridSpan="11">
                  <a:txBody>
                    <a:bodyPr/>
                    <a:lstStyle/>
                    <a:p>
                      <a:pPr algn="ctr" fontAlgn="b"/>
                      <a:r>
                        <a:rPr lang="es-EC" sz="800" b="0" i="0" u="none" strike="noStrike" dirty="0">
                          <a:solidFill>
                            <a:srgbClr val="000000"/>
                          </a:solidFill>
                          <a:effectLst/>
                          <a:latin typeface="Times New Roman" pitchFamily="18" charset="0"/>
                          <a:cs typeface="Times New Roman" pitchFamily="18" charset="0"/>
                        </a:rPr>
                        <a:t> </a:t>
                      </a:r>
                    </a:p>
                  </a:txBody>
                  <a:tcPr marL="7204" marR="7204" marT="405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endParaRPr lang="es-EC" sz="600" b="0" i="0" u="none" strike="noStrike">
                        <a:solidFill>
                          <a:srgbClr val="000000"/>
                        </a:solidFill>
                        <a:effectLst/>
                        <a:latin typeface="Calibri"/>
                      </a:endParaRPr>
                    </a:p>
                  </a:txBody>
                  <a:tcPr marL="7204" marR="7204" marT="4052" marB="0" anchor="b">
                    <a:lnL>
                      <a:noFill/>
                    </a:lnL>
                    <a:lnR>
                      <a:noFill/>
                    </a:lnR>
                    <a:lnT>
                      <a:noFill/>
                    </a:lnT>
                    <a:lnB>
                      <a:noFill/>
                    </a:lnB>
                    <a:gradFill>
                      <a:gsLst>
                        <a:gs pos="0">
                          <a:schemeClr val="accent2">
                            <a:lumMod val="40000"/>
                            <a:lumOff val="60000"/>
                          </a:schemeClr>
                        </a:gs>
                        <a:gs pos="64999">
                          <a:srgbClr val="F0EBD5"/>
                        </a:gs>
                        <a:gs pos="100000">
                          <a:srgbClr val="D1C39F"/>
                        </a:gs>
                      </a:gsLst>
                      <a:lin ang="2700000" scaled="0"/>
                    </a:gradFill>
                  </a:tcPr>
                </a:tc>
              </a:tr>
              <a:tr h="131622">
                <a:tc gridSpan="2">
                  <a:txBody>
                    <a:bodyPr/>
                    <a:lstStyle/>
                    <a:p>
                      <a:pPr algn="ctr" fontAlgn="b"/>
                      <a:r>
                        <a:rPr lang="es-EC" sz="800" b="1" i="0" u="none" strike="noStrike" dirty="0">
                          <a:solidFill>
                            <a:srgbClr val="000000"/>
                          </a:solidFill>
                          <a:effectLst/>
                          <a:latin typeface="Times New Roman" pitchFamily="18" charset="0"/>
                          <a:cs typeface="Times New Roman" pitchFamily="18" charset="0"/>
                        </a:rPr>
                        <a:t>CAPITULOS</a:t>
                      </a:r>
                    </a:p>
                  </a:txBody>
                  <a:tcPr marL="7204" marR="7204" marT="4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hMerge="1">
                  <a:txBody>
                    <a:bodyPr/>
                    <a:lstStyle/>
                    <a:p>
                      <a:endParaRPr lang="es-EC"/>
                    </a:p>
                  </a:txBody>
                  <a:tcPr/>
                </a:tc>
                <a:tc>
                  <a:txBody>
                    <a:bodyPr/>
                    <a:lstStyle/>
                    <a:p>
                      <a:pPr algn="l" fontAlgn="b"/>
                      <a:endParaRPr lang="es-EC" sz="600" b="0" i="0" u="none" strike="noStrike">
                        <a:solidFill>
                          <a:srgbClr val="000000"/>
                        </a:solidFill>
                        <a:effectLst/>
                        <a:latin typeface="Calibri"/>
                      </a:endParaRPr>
                    </a:p>
                  </a:txBody>
                  <a:tcPr marL="7204" marR="7204" marT="4052" marB="0" anchor="b">
                    <a:lnL w="6350" cap="flat" cmpd="sng" algn="ctr">
                      <a:solidFill>
                        <a:srgbClr val="000000"/>
                      </a:solidFill>
                      <a:prstDash val="solid"/>
                      <a:round/>
                      <a:headEnd type="none" w="med" len="med"/>
                      <a:tailEnd type="none" w="med" len="med"/>
                    </a:lnL>
                    <a:lnR>
                      <a:noFill/>
                    </a:lnR>
                    <a:lnT>
                      <a:noFill/>
                    </a:lnT>
                    <a:lnB>
                      <a:noFill/>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600" b="0" i="0" u="none" strike="noStrike">
                        <a:solidFill>
                          <a:srgbClr val="000000"/>
                        </a:solidFill>
                        <a:effectLst/>
                        <a:latin typeface="Calibri"/>
                      </a:endParaRPr>
                    </a:p>
                  </a:txBody>
                  <a:tcPr marL="7204" marR="7204" marT="4052" marB="0" anchor="b">
                    <a:lnL>
                      <a:noFill/>
                    </a:lnL>
                    <a:lnR>
                      <a:noFill/>
                    </a:lnR>
                    <a:lnT>
                      <a:noFill/>
                    </a:lnT>
                    <a:lnB>
                      <a:noFill/>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600" b="0" i="0" u="none" strike="noStrike">
                        <a:solidFill>
                          <a:srgbClr val="000000"/>
                        </a:solidFill>
                        <a:effectLst/>
                        <a:latin typeface="Calibri"/>
                      </a:endParaRPr>
                    </a:p>
                  </a:txBody>
                  <a:tcPr marL="7204" marR="7204" marT="4052" marB="0" anchor="b">
                    <a:lnL>
                      <a:noFill/>
                    </a:lnL>
                    <a:lnR>
                      <a:noFill/>
                    </a:lnR>
                    <a:lnT>
                      <a:noFill/>
                    </a:lnT>
                    <a:lnB>
                      <a:noFill/>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600" b="0" i="0" u="none" strike="noStrike">
                        <a:solidFill>
                          <a:srgbClr val="000000"/>
                        </a:solidFill>
                        <a:effectLst/>
                        <a:latin typeface="Calibri"/>
                      </a:endParaRPr>
                    </a:p>
                  </a:txBody>
                  <a:tcPr marL="7204" marR="7204" marT="4052" marB="0" anchor="b">
                    <a:lnL>
                      <a:noFill/>
                    </a:lnL>
                    <a:lnR>
                      <a:noFill/>
                    </a:lnR>
                    <a:lnT>
                      <a:noFill/>
                    </a:lnT>
                    <a:lnB>
                      <a:noFill/>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600" b="0" i="0" u="none" strike="noStrike">
                        <a:solidFill>
                          <a:srgbClr val="000000"/>
                        </a:solidFill>
                        <a:effectLst/>
                        <a:latin typeface="Calibri"/>
                      </a:endParaRPr>
                    </a:p>
                  </a:txBody>
                  <a:tcPr marL="7204" marR="7204" marT="4052" marB="0" anchor="b">
                    <a:lnL>
                      <a:noFill/>
                    </a:lnL>
                    <a:lnR>
                      <a:noFill/>
                    </a:lnR>
                    <a:lnT>
                      <a:noFill/>
                    </a:lnT>
                    <a:lnB>
                      <a:noFill/>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600" b="0" i="0" u="none" strike="noStrike">
                        <a:solidFill>
                          <a:srgbClr val="000000"/>
                        </a:solidFill>
                        <a:effectLst/>
                        <a:latin typeface="Calibri"/>
                      </a:endParaRPr>
                    </a:p>
                  </a:txBody>
                  <a:tcPr marL="7204" marR="7204" marT="4052" marB="0" anchor="b">
                    <a:lnL>
                      <a:noFill/>
                    </a:lnL>
                    <a:lnR>
                      <a:noFill/>
                    </a:lnR>
                    <a:lnT>
                      <a:noFill/>
                    </a:lnT>
                    <a:lnB>
                      <a:noFill/>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600" b="0" i="0" u="none" strike="noStrike">
                        <a:solidFill>
                          <a:srgbClr val="000000"/>
                        </a:solidFill>
                        <a:effectLst/>
                        <a:latin typeface="Calibri"/>
                      </a:endParaRPr>
                    </a:p>
                  </a:txBody>
                  <a:tcPr marL="7204" marR="7204" marT="4052" marB="0" anchor="b">
                    <a:lnL>
                      <a:noFill/>
                    </a:lnL>
                    <a:lnR>
                      <a:noFill/>
                    </a:lnR>
                    <a:lnT>
                      <a:noFill/>
                    </a:lnT>
                    <a:lnB>
                      <a:noFill/>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600" b="0" i="0" u="none" strike="noStrike">
                        <a:solidFill>
                          <a:srgbClr val="000000"/>
                        </a:solidFill>
                        <a:effectLst/>
                        <a:latin typeface="Calibri"/>
                      </a:endParaRPr>
                    </a:p>
                  </a:txBody>
                  <a:tcPr marL="7204" marR="7204" marT="4052" marB="0" anchor="b">
                    <a:lnL>
                      <a:noFill/>
                    </a:lnL>
                    <a:lnR>
                      <a:noFill/>
                    </a:lnR>
                    <a:lnT>
                      <a:noFill/>
                    </a:lnT>
                    <a:lnB>
                      <a:noFill/>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600" b="0" i="0" u="none" strike="noStrike">
                        <a:solidFill>
                          <a:srgbClr val="000000"/>
                        </a:solidFill>
                        <a:effectLst/>
                        <a:latin typeface="Calibri"/>
                      </a:endParaRPr>
                    </a:p>
                  </a:txBody>
                  <a:tcPr marL="7204" marR="7204" marT="4052" marB="0" anchor="b">
                    <a:lnL>
                      <a:noFill/>
                    </a:lnL>
                    <a:lnR>
                      <a:noFill/>
                    </a:lnR>
                    <a:lnT>
                      <a:noFill/>
                    </a:lnT>
                    <a:lnB>
                      <a:noFill/>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600" b="0" i="0" u="none" strike="noStrike">
                        <a:solidFill>
                          <a:srgbClr val="000000"/>
                        </a:solidFill>
                        <a:effectLst/>
                        <a:latin typeface="Calibri"/>
                      </a:endParaRPr>
                    </a:p>
                  </a:txBody>
                  <a:tcPr marL="7204" marR="7204" marT="4052" marB="0" anchor="b">
                    <a:lnL>
                      <a:noFill/>
                    </a:lnL>
                    <a:lnR>
                      <a:noFill/>
                    </a:lnR>
                    <a:lnT>
                      <a:noFill/>
                    </a:lnT>
                    <a:lnB>
                      <a:noFill/>
                    </a:lnB>
                    <a:gradFill>
                      <a:gsLst>
                        <a:gs pos="0">
                          <a:schemeClr val="accent2">
                            <a:lumMod val="40000"/>
                            <a:lumOff val="60000"/>
                          </a:schemeClr>
                        </a:gs>
                        <a:gs pos="64999">
                          <a:srgbClr val="F0EBD5"/>
                        </a:gs>
                        <a:gs pos="100000">
                          <a:srgbClr val="D1C39F"/>
                        </a:gs>
                      </a:gsLst>
                      <a:lin ang="2700000" scaled="0"/>
                    </a:gradFill>
                  </a:tcPr>
                </a:tc>
              </a:tr>
              <a:tr h="131622">
                <a:tc>
                  <a:txBody>
                    <a:bodyPr/>
                    <a:lstStyle/>
                    <a:p>
                      <a:pPr algn="l" fontAlgn="b"/>
                      <a:endParaRPr lang="es-EC" sz="800" b="0" i="0" u="none" strike="noStrike">
                        <a:solidFill>
                          <a:srgbClr val="000000"/>
                        </a:solidFill>
                        <a:effectLst/>
                        <a:latin typeface="Times New Roman" pitchFamily="18" charset="0"/>
                        <a:cs typeface="Times New Roman" pitchFamily="18" charset="0"/>
                      </a:endParaRPr>
                    </a:p>
                  </a:txBody>
                  <a:tcPr marL="7204" marR="7204" marT="405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800" b="0" i="0" u="none" strike="noStrike" dirty="0">
                        <a:solidFill>
                          <a:srgbClr val="000000"/>
                        </a:solidFill>
                        <a:effectLst/>
                        <a:latin typeface="Times New Roman" pitchFamily="18" charset="0"/>
                        <a:cs typeface="Times New Roman" pitchFamily="18" charset="0"/>
                      </a:endParaRPr>
                    </a:p>
                  </a:txBody>
                  <a:tcPr marL="7204" marR="7204" marT="405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600" b="0" i="0" u="none" strike="noStrike">
                        <a:solidFill>
                          <a:srgbClr val="000000"/>
                        </a:solidFill>
                        <a:effectLst/>
                        <a:latin typeface="Calibri"/>
                      </a:endParaRPr>
                    </a:p>
                  </a:txBody>
                  <a:tcPr marL="7204" marR="7204" marT="4052" marB="0" anchor="b">
                    <a:lnL>
                      <a:noFill/>
                    </a:lnL>
                    <a:lnR>
                      <a:noFill/>
                    </a:lnR>
                    <a:lnT>
                      <a:noFill/>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600" b="0" i="0" u="none" strike="noStrike">
                        <a:solidFill>
                          <a:srgbClr val="000000"/>
                        </a:solidFill>
                        <a:effectLst/>
                        <a:latin typeface="Calibri"/>
                      </a:endParaRPr>
                    </a:p>
                  </a:txBody>
                  <a:tcPr marL="7204" marR="7204" marT="4052" marB="0" anchor="b">
                    <a:lnL>
                      <a:noFill/>
                    </a:lnL>
                    <a:lnR>
                      <a:noFill/>
                    </a:lnR>
                    <a:lnT>
                      <a:noFill/>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600" b="0" i="0" u="none" strike="noStrike">
                        <a:solidFill>
                          <a:srgbClr val="000000"/>
                        </a:solidFill>
                        <a:effectLst/>
                        <a:latin typeface="Calibri"/>
                      </a:endParaRPr>
                    </a:p>
                  </a:txBody>
                  <a:tcPr marL="7204" marR="7204" marT="4052" marB="0" anchor="b">
                    <a:lnL>
                      <a:noFill/>
                    </a:lnL>
                    <a:lnR>
                      <a:noFill/>
                    </a:lnR>
                    <a:lnT>
                      <a:noFill/>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600" b="0" i="0" u="none" strike="noStrike">
                        <a:solidFill>
                          <a:srgbClr val="000000"/>
                        </a:solidFill>
                        <a:effectLst/>
                        <a:latin typeface="Calibri"/>
                      </a:endParaRPr>
                    </a:p>
                  </a:txBody>
                  <a:tcPr marL="7204" marR="7204" marT="4052" marB="0" anchor="b">
                    <a:lnL>
                      <a:noFill/>
                    </a:lnL>
                    <a:lnR>
                      <a:noFill/>
                    </a:lnR>
                    <a:lnT>
                      <a:noFill/>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600" b="0" i="0" u="none" strike="noStrike">
                        <a:solidFill>
                          <a:srgbClr val="000000"/>
                        </a:solidFill>
                        <a:effectLst/>
                        <a:latin typeface="Calibri"/>
                      </a:endParaRPr>
                    </a:p>
                  </a:txBody>
                  <a:tcPr marL="7204" marR="7204" marT="4052" marB="0" anchor="b">
                    <a:lnL>
                      <a:noFill/>
                    </a:lnL>
                    <a:lnR>
                      <a:noFill/>
                    </a:lnR>
                    <a:lnT>
                      <a:noFill/>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600" b="0" i="0" u="none" strike="noStrike">
                        <a:solidFill>
                          <a:srgbClr val="000000"/>
                        </a:solidFill>
                        <a:effectLst/>
                        <a:latin typeface="Calibri"/>
                      </a:endParaRPr>
                    </a:p>
                  </a:txBody>
                  <a:tcPr marL="7204" marR="7204" marT="4052" marB="0" anchor="b">
                    <a:lnL>
                      <a:noFill/>
                    </a:lnL>
                    <a:lnR>
                      <a:noFill/>
                    </a:lnR>
                    <a:lnT>
                      <a:noFill/>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600" b="0" i="0" u="none" strike="noStrike">
                        <a:solidFill>
                          <a:srgbClr val="000000"/>
                        </a:solidFill>
                        <a:effectLst/>
                        <a:latin typeface="Calibri"/>
                      </a:endParaRPr>
                    </a:p>
                  </a:txBody>
                  <a:tcPr marL="7204" marR="7204" marT="4052" marB="0" anchor="b">
                    <a:lnL>
                      <a:noFill/>
                    </a:lnL>
                    <a:lnR>
                      <a:noFill/>
                    </a:lnR>
                    <a:lnT>
                      <a:noFill/>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600" b="0" i="0" u="none" strike="noStrike">
                        <a:solidFill>
                          <a:srgbClr val="000000"/>
                        </a:solidFill>
                        <a:effectLst/>
                        <a:latin typeface="Calibri"/>
                      </a:endParaRPr>
                    </a:p>
                  </a:txBody>
                  <a:tcPr marL="7204" marR="7204" marT="4052" marB="0" anchor="b">
                    <a:lnL>
                      <a:noFill/>
                    </a:lnL>
                    <a:lnR>
                      <a:noFill/>
                    </a:lnR>
                    <a:lnT>
                      <a:noFill/>
                    </a:lnT>
                    <a:lnB>
                      <a:noFill/>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600" b="0" i="0" u="none" strike="noStrike">
                        <a:solidFill>
                          <a:srgbClr val="000000"/>
                        </a:solidFill>
                        <a:effectLst/>
                        <a:latin typeface="Calibri"/>
                      </a:endParaRPr>
                    </a:p>
                  </a:txBody>
                  <a:tcPr marL="7204" marR="7204" marT="4052" marB="0" anchor="b">
                    <a:lnL>
                      <a:noFill/>
                    </a:lnL>
                    <a:lnR>
                      <a:noFill/>
                    </a:lnR>
                    <a:lnT>
                      <a:noFill/>
                    </a:lnT>
                    <a:lnB>
                      <a:noFill/>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600" b="0" i="0" u="none" strike="noStrike">
                        <a:solidFill>
                          <a:srgbClr val="000000"/>
                        </a:solidFill>
                        <a:effectLst/>
                        <a:latin typeface="Calibri"/>
                      </a:endParaRPr>
                    </a:p>
                  </a:txBody>
                  <a:tcPr marL="7204" marR="7204" marT="4052" marB="0" anchor="b">
                    <a:lnL>
                      <a:noFill/>
                    </a:lnL>
                    <a:lnR>
                      <a:noFill/>
                    </a:lnR>
                    <a:lnT>
                      <a:noFill/>
                    </a:lnT>
                    <a:lnB>
                      <a:noFill/>
                    </a:lnB>
                    <a:gradFill>
                      <a:gsLst>
                        <a:gs pos="0">
                          <a:schemeClr val="accent2">
                            <a:lumMod val="40000"/>
                            <a:lumOff val="60000"/>
                          </a:schemeClr>
                        </a:gs>
                        <a:gs pos="64999">
                          <a:srgbClr val="F0EBD5"/>
                        </a:gs>
                        <a:gs pos="100000">
                          <a:srgbClr val="D1C39F"/>
                        </a:gs>
                      </a:gsLst>
                      <a:lin ang="2700000" scaled="0"/>
                    </a:gradFill>
                  </a:tcPr>
                </a:tc>
              </a:tr>
              <a:tr h="131622">
                <a:tc gridSpan="2">
                  <a:txBody>
                    <a:bodyPr/>
                    <a:lstStyle/>
                    <a:p>
                      <a:pPr algn="ctr" fontAlgn="b"/>
                      <a:r>
                        <a:rPr lang="es-EC" sz="800" b="1" i="0" u="none" strike="noStrike" dirty="0">
                          <a:solidFill>
                            <a:srgbClr val="000000"/>
                          </a:solidFill>
                          <a:effectLst/>
                          <a:latin typeface="Times New Roman" pitchFamily="18" charset="0"/>
                          <a:cs typeface="Times New Roman" pitchFamily="18" charset="0"/>
                        </a:rPr>
                        <a:t>REQUISITOS  y valores por cada requisito</a:t>
                      </a:r>
                    </a:p>
                  </a:txBody>
                  <a:tcPr marL="7204" marR="7204" marT="4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hMerge="1">
                  <a:txBody>
                    <a:bodyPr/>
                    <a:lstStyle/>
                    <a:p>
                      <a:endParaRPr lang="es-EC"/>
                    </a:p>
                  </a:txBody>
                  <a:tcPr/>
                </a:tc>
                <a:tc>
                  <a:txBody>
                    <a:bodyPr/>
                    <a:lstStyle/>
                    <a:p>
                      <a:pPr algn="ctr" fontAlgn="ctr"/>
                      <a:r>
                        <a:rPr lang="es-EC" sz="800" b="1" i="0" u="none" strike="noStrike" dirty="0">
                          <a:solidFill>
                            <a:srgbClr val="000000"/>
                          </a:solidFill>
                          <a:effectLst/>
                          <a:latin typeface="Times New Roman" pitchFamily="18" charset="0"/>
                          <a:cs typeface="Times New Roman" pitchFamily="18" charset="0"/>
                        </a:rPr>
                        <a:t>5</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5</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3</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1,5</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800" b="1" i="0" u="none" strike="noStrike">
                        <a:solidFill>
                          <a:srgbClr val="000000"/>
                        </a:solidFill>
                        <a:effectLst/>
                        <a:latin typeface="Times New Roman" pitchFamily="18" charset="0"/>
                        <a:cs typeface="Times New Roman" pitchFamily="18" charset="0"/>
                      </a:endParaRPr>
                    </a:p>
                  </a:txBody>
                  <a:tcPr marL="7204" marR="7204" marT="405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800" b="1" i="0" u="none" strike="noStrike">
                        <a:solidFill>
                          <a:srgbClr val="000000"/>
                        </a:solidFill>
                        <a:effectLst/>
                        <a:latin typeface="Times New Roman" pitchFamily="18" charset="0"/>
                        <a:cs typeface="Times New Roman" pitchFamily="18" charset="0"/>
                      </a:endParaRPr>
                    </a:p>
                  </a:txBody>
                  <a:tcPr marL="7204" marR="7204" marT="4052" marB="0" anchor="b">
                    <a:lnL>
                      <a:noFill/>
                    </a:lnL>
                    <a:lnR>
                      <a:noFill/>
                    </a:lnR>
                    <a:lnT>
                      <a:noFill/>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600" b="0" i="0" u="none" strike="noStrike">
                        <a:solidFill>
                          <a:srgbClr val="000000"/>
                        </a:solidFill>
                        <a:effectLst/>
                        <a:latin typeface="Calibri"/>
                      </a:endParaRPr>
                    </a:p>
                  </a:txBody>
                  <a:tcPr marL="7204" marR="7204" marT="4052" marB="0" anchor="b">
                    <a:lnL>
                      <a:noFill/>
                    </a:lnL>
                    <a:lnR>
                      <a:noFill/>
                    </a:lnR>
                    <a:lnT>
                      <a:noFill/>
                    </a:lnT>
                    <a:lnB>
                      <a:noFill/>
                    </a:lnB>
                    <a:gradFill>
                      <a:gsLst>
                        <a:gs pos="0">
                          <a:schemeClr val="accent2">
                            <a:lumMod val="40000"/>
                            <a:lumOff val="60000"/>
                          </a:schemeClr>
                        </a:gs>
                        <a:gs pos="64999">
                          <a:srgbClr val="F0EBD5"/>
                        </a:gs>
                        <a:gs pos="100000">
                          <a:srgbClr val="D1C39F"/>
                        </a:gs>
                      </a:gsLst>
                      <a:lin ang="2700000" scaled="0"/>
                    </a:gradFill>
                  </a:tcPr>
                </a:tc>
              </a:tr>
              <a:tr h="250744">
                <a:tc>
                  <a:txBody>
                    <a:bodyPr/>
                    <a:lstStyle/>
                    <a:p>
                      <a:pPr algn="ctr" fontAlgn="ctr"/>
                      <a:r>
                        <a:rPr lang="es-EC" sz="800" b="0" i="0" u="none" strike="noStrike">
                          <a:solidFill>
                            <a:srgbClr val="000000"/>
                          </a:solidFill>
                          <a:effectLst/>
                          <a:latin typeface="Times New Roman" pitchFamily="18" charset="0"/>
                          <a:cs typeface="Times New Roman" pitchFamily="18" charset="0"/>
                        </a:rPr>
                        <a:t>ITEM</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r>
                        <a:rPr lang="es-EC" sz="800" b="0" i="0" u="none" strike="noStrike" dirty="0">
                          <a:solidFill>
                            <a:srgbClr val="000000"/>
                          </a:solidFill>
                          <a:effectLst/>
                          <a:latin typeface="Times New Roman" pitchFamily="18" charset="0"/>
                          <a:cs typeface="Times New Roman" pitchFamily="18" charset="0"/>
                        </a:rPr>
                        <a:t> </a:t>
                      </a:r>
                    </a:p>
                  </a:txBody>
                  <a:tcPr marL="7204" marR="7204" marT="4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dirty="0">
                          <a:solidFill>
                            <a:srgbClr val="000000"/>
                          </a:solidFill>
                          <a:effectLst/>
                          <a:latin typeface="Times New Roman" pitchFamily="18" charset="0"/>
                          <a:cs typeface="Times New Roman" pitchFamily="18" charset="0"/>
                        </a:rPr>
                        <a:t>SI</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NO</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DI</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DNI</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NDA</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NDNA</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NA</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r>
                        <a:rPr lang="es-EC" sz="800" b="1" i="0" u="none" strike="noStrike">
                          <a:solidFill>
                            <a:srgbClr val="000000"/>
                          </a:solidFill>
                          <a:effectLst/>
                          <a:latin typeface="Times New Roman" pitchFamily="18" charset="0"/>
                          <a:cs typeface="Times New Roman" pitchFamily="18" charset="0"/>
                        </a:rPr>
                        <a:t>% al Capitulo</a:t>
                      </a:r>
                    </a:p>
                  </a:txBody>
                  <a:tcPr marL="7204" marR="7204" marT="4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r>
                        <a:rPr lang="es-EC" sz="800" b="1" i="0" u="none" strike="noStrike">
                          <a:solidFill>
                            <a:srgbClr val="000000"/>
                          </a:solidFill>
                          <a:effectLst/>
                          <a:latin typeface="Times New Roman" pitchFamily="18" charset="0"/>
                          <a:cs typeface="Times New Roman" pitchFamily="18" charset="0"/>
                        </a:rPr>
                        <a:t>% a la Norma</a:t>
                      </a:r>
                    </a:p>
                  </a:txBody>
                  <a:tcPr marL="7204" marR="7204" marT="4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600" b="0" i="0" u="none" strike="noStrike">
                        <a:solidFill>
                          <a:srgbClr val="000000"/>
                        </a:solidFill>
                        <a:effectLst/>
                        <a:latin typeface="Calibri"/>
                      </a:endParaRPr>
                    </a:p>
                  </a:txBody>
                  <a:tcPr marL="7204" marR="7204" marT="4052" marB="0" anchor="b">
                    <a:lnL w="6350" cap="flat" cmpd="sng" algn="ctr">
                      <a:solidFill>
                        <a:srgbClr val="000000"/>
                      </a:solidFill>
                      <a:prstDash val="solid"/>
                      <a:round/>
                      <a:headEnd type="none" w="med" len="med"/>
                      <a:tailEnd type="none" w="med" len="med"/>
                    </a:lnL>
                    <a:lnR>
                      <a:noFill/>
                    </a:lnR>
                    <a:lnT>
                      <a:noFill/>
                    </a:lnT>
                    <a:lnB>
                      <a:noFill/>
                    </a:lnB>
                    <a:gradFill>
                      <a:gsLst>
                        <a:gs pos="0">
                          <a:schemeClr val="accent2">
                            <a:lumMod val="40000"/>
                            <a:lumOff val="60000"/>
                          </a:schemeClr>
                        </a:gs>
                        <a:gs pos="64999">
                          <a:srgbClr val="F0EBD5"/>
                        </a:gs>
                        <a:gs pos="100000">
                          <a:srgbClr val="D1C39F"/>
                        </a:gs>
                      </a:gsLst>
                      <a:lin ang="2700000" scaled="0"/>
                    </a:gradFill>
                  </a:tcPr>
                </a:tc>
              </a:tr>
              <a:tr h="377690">
                <a:tc>
                  <a:txBody>
                    <a:bodyPr/>
                    <a:lstStyle/>
                    <a:p>
                      <a:pPr algn="ctr" fontAlgn="ctr"/>
                      <a:r>
                        <a:rPr lang="es-EC" sz="800" b="1" i="0" u="none" strike="noStrike">
                          <a:solidFill>
                            <a:srgbClr val="000000"/>
                          </a:solidFill>
                          <a:effectLst/>
                          <a:latin typeface="Times New Roman" pitchFamily="18" charset="0"/>
                          <a:cs typeface="Times New Roman" pitchFamily="18" charset="0"/>
                        </a:rPr>
                        <a:t>1</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ctr"/>
                      <a:r>
                        <a:rPr lang="es-EC" sz="800" b="1" i="0" u="none" strike="noStrike" dirty="0">
                          <a:solidFill>
                            <a:srgbClr val="000000"/>
                          </a:solidFill>
                          <a:effectLst/>
                          <a:latin typeface="Times New Roman" pitchFamily="18" charset="0"/>
                          <a:cs typeface="Times New Roman" pitchFamily="18" charset="0"/>
                        </a:rPr>
                        <a:t>ORGANIZACIÓN</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15,00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dirty="0">
                          <a:solidFill>
                            <a:srgbClr val="000000"/>
                          </a:solidFill>
                          <a:effectLst/>
                          <a:latin typeface="Times New Roman" pitchFamily="18" charset="0"/>
                          <a:cs typeface="Times New Roman" pitchFamily="18" charset="0"/>
                        </a:rPr>
                        <a:t>0,00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10,00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12,00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0,00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0,00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0,00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52,86%</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2,65%</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600" b="0" i="0" u="none" strike="noStrike">
                        <a:solidFill>
                          <a:srgbClr val="000000"/>
                        </a:solidFill>
                        <a:effectLst/>
                        <a:latin typeface="Calibri"/>
                      </a:endParaRPr>
                    </a:p>
                  </a:txBody>
                  <a:tcPr marL="7204" marR="7204" marT="4052" marB="0" anchor="b">
                    <a:lnL w="6350" cap="flat" cmpd="sng" algn="ctr">
                      <a:solidFill>
                        <a:srgbClr val="000000"/>
                      </a:solidFill>
                      <a:prstDash val="solid"/>
                      <a:round/>
                      <a:headEnd type="none" w="med" len="med"/>
                      <a:tailEnd type="none" w="med" len="med"/>
                    </a:lnL>
                    <a:lnR>
                      <a:noFill/>
                    </a:lnR>
                    <a:lnT>
                      <a:noFill/>
                    </a:lnT>
                    <a:lnB>
                      <a:noFill/>
                    </a:lnB>
                    <a:gradFill>
                      <a:gsLst>
                        <a:gs pos="0">
                          <a:schemeClr val="accent2">
                            <a:lumMod val="40000"/>
                            <a:lumOff val="60000"/>
                          </a:schemeClr>
                        </a:gs>
                        <a:gs pos="64999">
                          <a:srgbClr val="F0EBD5"/>
                        </a:gs>
                        <a:gs pos="100000">
                          <a:srgbClr val="D1C39F"/>
                        </a:gs>
                      </a:gsLst>
                      <a:lin ang="2700000" scaled="0"/>
                    </a:gradFill>
                  </a:tcPr>
                </a:tc>
              </a:tr>
              <a:tr h="377690">
                <a:tc>
                  <a:txBody>
                    <a:bodyPr/>
                    <a:lstStyle/>
                    <a:p>
                      <a:pPr algn="ctr" fontAlgn="ctr"/>
                      <a:r>
                        <a:rPr lang="es-EC" sz="800" b="1" i="0" u="none" strike="noStrike">
                          <a:solidFill>
                            <a:srgbClr val="000000"/>
                          </a:solidFill>
                          <a:effectLst/>
                          <a:latin typeface="Times New Roman" pitchFamily="18" charset="0"/>
                          <a:cs typeface="Times New Roman" pitchFamily="18" charset="0"/>
                        </a:rPr>
                        <a:t>2</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ctr"/>
                      <a:r>
                        <a:rPr lang="es-EC" sz="800" b="1" i="0" u="none" strike="noStrike" dirty="0">
                          <a:solidFill>
                            <a:srgbClr val="000000"/>
                          </a:solidFill>
                          <a:effectLst/>
                          <a:latin typeface="Times New Roman" pitchFamily="18" charset="0"/>
                          <a:cs typeface="Times New Roman" pitchFamily="18" charset="0"/>
                        </a:rPr>
                        <a:t>SISTEMA DE GESTION DE LA CALIDAD</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dirty="0">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6</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15,00%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0,43%</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600" b="0" i="0" u="none" strike="noStrike">
                        <a:solidFill>
                          <a:srgbClr val="000000"/>
                        </a:solidFill>
                        <a:effectLst/>
                        <a:latin typeface="Calibri"/>
                      </a:endParaRPr>
                    </a:p>
                  </a:txBody>
                  <a:tcPr marL="7204" marR="7204" marT="4052" marB="0" anchor="b">
                    <a:lnL w="6350" cap="flat" cmpd="sng" algn="ctr">
                      <a:solidFill>
                        <a:srgbClr val="000000"/>
                      </a:solidFill>
                      <a:prstDash val="solid"/>
                      <a:round/>
                      <a:headEnd type="none" w="med" len="med"/>
                      <a:tailEnd type="none" w="med" len="med"/>
                    </a:lnL>
                    <a:lnR>
                      <a:noFill/>
                    </a:lnR>
                    <a:lnT>
                      <a:noFill/>
                    </a:lnT>
                    <a:lnB>
                      <a:noFill/>
                    </a:lnB>
                    <a:gradFill>
                      <a:gsLst>
                        <a:gs pos="0">
                          <a:schemeClr val="accent2">
                            <a:lumMod val="40000"/>
                            <a:lumOff val="60000"/>
                          </a:schemeClr>
                        </a:gs>
                        <a:gs pos="64999">
                          <a:srgbClr val="F0EBD5"/>
                        </a:gs>
                        <a:gs pos="100000">
                          <a:srgbClr val="D1C39F"/>
                        </a:gs>
                      </a:gsLst>
                      <a:lin ang="2700000" scaled="0"/>
                    </a:gradFill>
                  </a:tcPr>
                </a:tc>
              </a:tr>
              <a:tr h="377690">
                <a:tc>
                  <a:txBody>
                    <a:bodyPr/>
                    <a:lstStyle/>
                    <a:p>
                      <a:pPr algn="ctr" fontAlgn="ctr"/>
                      <a:r>
                        <a:rPr lang="es-EC" sz="800" b="1" i="0" u="none" strike="noStrike">
                          <a:solidFill>
                            <a:srgbClr val="000000"/>
                          </a:solidFill>
                          <a:effectLst/>
                          <a:latin typeface="Times New Roman" pitchFamily="18" charset="0"/>
                          <a:cs typeface="Times New Roman" pitchFamily="18" charset="0"/>
                        </a:rPr>
                        <a:t>3</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ctr"/>
                      <a:r>
                        <a:rPr lang="es-EC" sz="800" b="1" i="0" u="none" strike="noStrike" dirty="0">
                          <a:solidFill>
                            <a:srgbClr val="000000"/>
                          </a:solidFill>
                          <a:effectLst/>
                          <a:latin typeface="Times New Roman" pitchFamily="18" charset="0"/>
                          <a:cs typeface="Times New Roman" pitchFamily="18" charset="0"/>
                        </a:rPr>
                        <a:t>CONTROL DE LOS DOCUMENTOS</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25</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dirty="0">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dirty="0">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15</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1,5</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75,45%</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2,97%</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600" b="0" i="0" u="none" strike="noStrike">
                        <a:solidFill>
                          <a:srgbClr val="000000"/>
                        </a:solidFill>
                        <a:effectLst/>
                        <a:latin typeface="Calibri"/>
                      </a:endParaRPr>
                    </a:p>
                  </a:txBody>
                  <a:tcPr marL="7204" marR="7204" marT="405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r>
              <a:tr h="377690">
                <a:tc>
                  <a:txBody>
                    <a:bodyPr/>
                    <a:lstStyle/>
                    <a:p>
                      <a:pPr algn="ctr" fontAlgn="ctr"/>
                      <a:r>
                        <a:rPr lang="es-EC" sz="800" b="1" i="0" u="none" strike="noStrike">
                          <a:solidFill>
                            <a:srgbClr val="000000"/>
                          </a:solidFill>
                          <a:effectLst/>
                          <a:latin typeface="Times New Roman" pitchFamily="18" charset="0"/>
                          <a:cs typeface="Times New Roman" pitchFamily="18" charset="0"/>
                        </a:rPr>
                        <a:t>4</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ctr"/>
                      <a:r>
                        <a:rPr lang="es-EC" sz="800" b="1" i="0" u="none" strike="noStrike" dirty="0">
                          <a:solidFill>
                            <a:srgbClr val="000000"/>
                          </a:solidFill>
                          <a:effectLst/>
                          <a:latin typeface="Times New Roman" pitchFamily="18" charset="0"/>
                          <a:cs typeface="Times New Roman" pitchFamily="18" charset="0"/>
                        </a:rPr>
                        <a:t>REVISIÓN DE SOLICITUDES, OFERTAS Y CONTRATOS</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dirty="0">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0,00%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0,00%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r>
                        <a:rPr lang="es-EC" sz="600" b="0" i="0" u="none" strike="noStrike">
                          <a:solidFill>
                            <a:srgbClr val="FF0000"/>
                          </a:solidFill>
                          <a:effectLst/>
                          <a:latin typeface="Calibri"/>
                        </a:rPr>
                        <a:t> </a:t>
                      </a:r>
                    </a:p>
                  </a:txBody>
                  <a:tcPr marL="7204" marR="7204" marT="4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r>
              <a:tr h="377690">
                <a:tc>
                  <a:txBody>
                    <a:bodyPr/>
                    <a:lstStyle/>
                    <a:p>
                      <a:pPr algn="ctr" fontAlgn="ctr"/>
                      <a:r>
                        <a:rPr lang="es-EC" sz="800" b="1" i="0" u="none" strike="noStrike">
                          <a:solidFill>
                            <a:srgbClr val="000000"/>
                          </a:solidFill>
                          <a:effectLst/>
                          <a:latin typeface="Times New Roman" pitchFamily="18" charset="0"/>
                          <a:cs typeface="Times New Roman" pitchFamily="18" charset="0"/>
                        </a:rPr>
                        <a:t>5</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ctr"/>
                      <a:r>
                        <a:rPr lang="es-EC" sz="800" b="1" i="0" u="none" strike="noStrike" dirty="0">
                          <a:solidFill>
                            <a:srgbClr val="000000"/>
                          </a:solidFill>
                          <a:effectLst/>
                          <a:latin typeface="Times New Roman" pitchFamily="18" charset="0"/>
                          <a:cs typeface="Times New Roman" pitchFamily="18" charset="0"/>
                        </a:rPr>
                        <a:t>SUBCONTRATACIÓN DE ENSAYOS Y CALIBRACIONES</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dirty="0">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0,00%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0,00%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r>
                        <a:rPr lang="es-EC" sz="600" b="0" i="0" u="none" strike="noStrike">
                          <a:solidFill>
                            <a:srgbClr val="FF0000"/>
                          </a:solidFill>
                          <a:effectLst/>
                          <a:latin typeface="Calibri"/>
                        </a:rPr>
                        <a:t> </a:t>
                      </a:r>
                    </a:p>
                  </a:txBody>
                  <a:tcPr marL="7204" marR="7204" marT="4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r>
              <a:tr h="377690">
                <a:tc>
                  <a:txBody>
                    <a:bodyPr/>
                    <a:lstStyle/>
                    <a:p>
                      <a:pPr algn="ctr" fontAlgn="ctr"/>
                      <a:r>
                        <a:rPr lang="es-EC" sz="800" b="1" i="0" u="none" strike="noStrike">
                          <a:solidFill>
                            <a:srgbClr val="000000"/>
                          </a:solidFill>
                          <a:effectLst/>
                          <a:latin typeface="Times New Roman" pitchFamily="18" charset="0"/>
                          <a:cs typeface="Times New Roman" pitchFamily="18" charset="0"/>
                        </a:rPr>
                        <a:t>6</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ctr"/>
                      <a:r>
                        <a:rPr lang="es-EC" sz="800" b="1" i="0" u="none" strike="noStrike" dirty="0">
                          <a:solidFill>
                            <a:srgbClr val="000000"/>
                          </a:solidFill>
                          <a:effectLst/>
                          <a:latin typeface="Times New Roman" pitchFamily="18" charset="0"/>
                          <a:cs typeface="Times New Roman" pitchFamily="18" charset="0"/>
                        </a:rPr>
                        <a:t>COMPRAS DE SERVICIOS Y SUMINISTROS</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dirty="0">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dirty="0">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dirty="0">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dirty="0">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dirty="0">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dirty="0">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dirty="0">
                          <a:solidFill>
                            <a:srgbClr val="000000"/>
                          </a:solidFill>
                          <a:effectLst/>
                          <a:latin typeface="Times New Roman" pitchFamily="18" charset="0"/>
                          <a:cs typeface="Times New Roman" pitchFamily="18" charset="0"/>
                        </a:rPr>
                        <a:t>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dirty="0">
                          <a:solidFill>
                            <a:srgbClr val="000000"/>
                          </a:solidFill>
                          <a:effectLst/>
                          <a:latin typeface="Times New Roman" pitchFamily="18" charset="0"/>
                          <a:cs typeface="Times New Roman" pitchFamily="18" charset="0"/>
                        </a:rPr>
                        <a:t>0,00%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dirty="0">
                          <a:solidFill>
                            <a:srgbClr val="000000"/>
                          </a:solidFill>
                          <a:effectLst/>
                          <a:latin typeface="Times New Roman" pitchFamily="18" charset="0"/>
                          <a:cs typeface="Times New Roman" pitchFamily="18" charset="0"/>
                        </a:rPr>
                        <a:t>0,00%</a:t>
                      </a:r>
                    </a:p>
                  </a:txBody>
                  <a:tcPr marL="7204" marR="7204" marT="4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r>
                        <a:rPr lang="es-EC" sz="600" b="0" i="0" u="none" strike="noStrike" dirty="0">
                          <a:solidFill>
                            <a:srgbClr val="FF0000"/>
                          </a:solidFill>
                          <a:effectLst/>
                          <a:latin typeface="Calibri"/>
                        </a:rPr>
                        <a:t> </a:t>
                      </a:r>
                    </a:p>
                  </a:txBody>
                  <a:tcPr marL="7204" marR="7204" marT="4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2404810483"/>
              </p:ext>
            </p:extLst>
          </p:nvPr>
        </p:nvGraphicFramePr>
        <p:xfrm>
          <a:off x="1066800" y="4724401"/>
          <a:ext cx="7384331" cy="990600"/>
        </p:xfrm>
        <a:graphic>
          <a:graphicData uri="http://schemas.openxmlformats.org/drawingml/2006/table">
            <a:tbl>
              <a:tblPr/>
              <a:tblGrid>
                <a:gridCol w="580481"/>
                <a:gridCol w="5765094"/>
                <a:gridCol w="1038756"/>
              </a:tblGrid>
              <a:tr h="357628">
                <a:tc>
                  <a:txBody>
                    <a:bodyPr/>
                    <a:lstStyle/>
                    <a:p>
                      <a:pPr algn="l" fontAlgn="b"/>
                      <a:endParaRPr lang="es-EC" sz="600" b="1" i="0" u="none" strike="noStrike" dirty="0">
                        <a:solidFill>
                          <a:srgbClr val="000000"/>
                        </a:solidFill>
                        <a:effectLst/>
                        <a:latin typeface="Calibri"/>
                      </a:endParaRPr>
                    </a:p>
                  </a:txBody>
                  <a:tcPr marL="7677" marR="7677" marT="4319" marB="0" anchor="b">
                    <a:lnL>
                      <a:noFill/>
                    </a:lnL>
                    <a:lnR w="6350" cap="flat" cmpd="sng" algn="ctr">
                      <a:solidFill>
                        <a:srgbClr val="000000"/>
                      </a:solidFill>
                      <a:prstDash val="solid"/>
                      <a:round/>
                      <a:headEnd type="none" w="med" len="med"/>
                      <a:tailEnd type="none" w="med" len="med"/>
                    </a:lnR>
                    <a:lnT>
                      <a:noFill/>
                    </a:lnT>
                    <a:lnB>
                      <a:noFill/>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t"/>
                      <a:r>
                        <a:rPr lang="es-EC" sz="800" b="1" i="0" u="none" strike="noStrike" dirty="0">
                          <a:solidFill>
                            <a:srgbClr val="000000"/>
                          </a:solidFill>
                          <a:effectLst/>
                          <a:latin typeface="Times New Roman" pitchFamily="18" charset="0"/>
                          <a:cs typeface="Times New Roman" pitchFamily="18" charset="0"/>
                        </a:rPr>
                        <a:t>PORCENTAJE ALCANZADO  RESPECTO A LA NORMA</a:t>
                      </a:r>
                    </a:p>
                  </a:txBody>
                  <a:tcPr marL="7677" marR="7677" marT="4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r" fontAlgn="b"/>
                      <a:r>
                        <a:rPr lang="es-EC" sz="800" b="1" i="0" u="none" strike="noStrike">
                          <a:solidFill>
                            <a:srgbClr val="000000"/>
                          </a:solidFill>
                          <a:effectLst/>
                          <a:latin typeface="Times New Roman" pitchFamily="18" charset="0"/>
                          <a:cs typeface="Times New Roman" pitchFamily="18" charset="0"/>
                        </a:rPr>
                        <a:t>28,89%</a:t>
                      </a:r>
                    </a:p>
                  </a:txBody>
                  <a:tcPr marL="7677" marR="7677" marT="4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r>
              <a:tr h="316486">
                <a:tc>
                  <a:txBody>
                    <a:bodyPr/>
                    <a:lstStyle/>
                    <a:p>
                      <a:pPr algn="l" fontAlgn="b"/>
                      <a:endParaRPr lang="es-EC" sz="600" b="1" i="0" u="none" strike="noStrike">
                        <a:solidFill>
                          <a:srgbClr val="000000"/>
                        </a:solidFill>
                        <a:effectLst/>
                        <a:latin typeface="Calibri"/>
                      </a:endParaRPr>
                    </a:p>
                  </a:txBody>
                  <a:tcPr marL="7677" marR="7677" marT="4319" marB="0" anchor="b">
                    <a:lnL>
                      <a:noFill/>
                    </a:lnL>
                    <a:lnR w="6350" cap="flat" cmpd="sng" algn="ctr">
                      <a:solidFill>
                        <a:srgbClr val="000000"/>
                      </a:solidFill>
                      <a:prstDash val="solid"/>
                      <a:round/>
                      <a:headEnd type="none" w="med" len="med"/>
                      <a:tailEnd type="none" w="med" len="med"/>
                    </a:lnR>
                    <a:lnT>
                      <a:noFill/>
                    </a:lnT>
                    <a:lnB>
                      <a:noFill/>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t"/>
                      <a:r>
                        <a:rPr lang="es-EC" sz="800" b="1" i="0" u="none" strike="noStrike" dirty="0">
                          <a:solidFill>
                            <a:srgbClr val="000000"/>
                          </a:solidFill>
                          <a:effectLst/>
                          <a:latin typeface="Times New Roman" pitchFamily="18" charset="0"/>
                          <a:cs typeface="Times New Roman" pitchFamily="18" charset="0"/>
                        </a:rPr>
                        <a:t>VALOR ALCANZADO EN LA AUDITORIA </a:t>
                      </a:r>
                      <a:r>
                        <a:rPr lang="es-EC" sz="800" b="1" i="0" u="none" strike="noStrike" dirty="0" smtClean="0">
                          <a:solidFill>
                            <a:srgbClr val="000000"/>
                          </a:solidFill>
                          <a:effectLst/>
                          <a:latin typeface="Times New Roman" pitchFamily="18" charset="0"/>
                          <a:cs typeface="Times New Roman" pitchFamily="18" charset="0"/>
                        </a:rPr>
                        <a:t>INICIAL</a:t>
                      </a:r>
                      <a:endParaRPr lang="es-EC" sz="800" b="1" i="0" u="none" strike="noStrike" dirty="0">
                        <a:solidFill>
                          <a:srgbClr val="000000"/>
                        </a:solidFill>
                        <a:effectLst/>
                        <a:latin typeface="Times New Roman" pitchFamily="18" charset="0"/>
                        <a:cs typeface="Times New Roman" pitchFamily="18" charset="0"/>
                      </a:endParaRPr>
                    </a:p>
                  </a:txBody>
                  <a:tcPr marL="7677" marR="7677" marT="4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r" fontAlgn="b"/>
                      <a:r>
                        <a:rPr lang="es-EC" sz="800" b="1" i="0" u="none" strike="noStrike">
                          <a:solidFill>
                            <a:srgbClr val="000000"/>
                          </a:solidFill>
                          <a:effectLst/>
                          <a:latin typeface="Times New Roman" pitchFamily="18" charset="0"/>
                          <a:cs typeface="Times New Roman" pitchFamily="18" charset="0"/>
                        </a:rPr>
                        <a:t>403,58</a:t>
                      </a:r>
                    </a:p>
                  </a:txBody>
                  <a:tcPr marL="7677" marR="7677" marT="4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r>
              <a:tr h="316486">
                <a:tc>
                  <a:txBody>
                    <a:bodyPr/>
                    <a:lstStyle/>
                    <a:p>
                      <a:pPr algn="l" fontAlgn="b"/>
                      <a:endParaRPr lang="es-EC" sz="600" b="1" i="0" u="none" strike="noStrike">
                        <a:solidFill>
                          <a:srgbClr val="000000"/>
                        </a:solidFill>
                        <a:effectLst/>
                        <a:latin typeface="Calibri"/>
                      </a:endParaRPr>
                    </a:p>
                  </a:txBody>
                  <a:tcPr marL="7677" marR="7677" marT="4319" marB="0" anchor="b">
                    <a:lnL>
                      <a:noFill/>
                    </a:lnL>
                    <a:lnR w="6350" cap="flat" cmpd="sng" algn="ctr">
                      <a:solidFill>
                        <a:srgbClr val="000000"/>
                      </a:solidFill>
                      <a:prstDash val="solid"/>
                      <a:round/>
                      <a:headEnd type="none" w="med" len="med"/>
                      <a:tailEnd type="none" w="med" len="med"/>
                    </a:lnR>
                    <a:lnT>
                      <a:noFill/>
                    </a:lnT>
                    <a:lnB>
                      <a:noFill/>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t"/>
                      <a:r>
                        <a:rPr lang="es-EC" sz="800" b="1" i="0" u="none" strike="noStrike" dirty="0">
                          <a:solidFill>
                            <a:srgbClr val="000000"/>
                          </a:solidFill>
                          <a:effectLst/>
                          <a:latin typeface="Times New Roman" pitchFamily="18" charset="0"/>
                          <a:cs typeface="Times New Roman" pitchFamily="18" charset="0"/>
                        </a:rPr>
                        <a:t>VALOR TOTAL MÁXIMO DE LA NORMA</a:t>
                      </a:r>
                    </a:p>
                  </a:txBody>
                  <a:tcPr marL="7677" marR="7677" marT="4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r" fontAlgn="b"/>
                      <a:r>
                        <a:rPr lang="es-EC" sz="800" b="1" i="0" u="none" strike="noStrike" dirty="0">
                          <a:solidFill>
                            <a:srgbClr val="000000"/>
                          </a:solidFill>
                          <a:effectLst/>
                          <a:latin typeface="Times New Roman" pitchFamily="18" charset="0"/>
                          <a:cs typeface="Times New Roman" pitchFamily="18" charset="0"/>
                        </a:rPr>
                        <a:t>1329,5</a:t>
                      </a:r>
                    </a:p>
                  </a:txBody>
                  <a:tcPr marL="7677" marR="7677" marT="4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r>
            </a:tbl>
          </a:graphicData>
        </a:graphic>
      </p:graphicFrame>
      <p:sp>
        <p:nvSpPr>
          <p:cNvPr id="18" name="Right Arrow 10">
            <a:hlinkClick r:id="rId3" action="ppaction://hlinkfile"/>
          </p:cNvPr>
          <p:cNvSpPr/>
          <p:nvPr/>
        </p:nvSpPr>
        <p:spPr>
          <a:xfrm>
            <a:off x="8458200" y="5638800"/>
            <a:ext cx="685800" cy="5334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dirty="0" smtClean="0">
                <a:solidFill>
                  <a:schemeClr val="tx1"/>
                </a:solidFill>
              </a:rPr>
              <a:t>ANEXO 3</a:t>
            </a:r>
            <a:endParaRPr lang="es-EC" sz="900" dirty="0">
              <a:solidFill>
                <a:schemeClr val="tx1"/>
              </a:solidFill>
            </a:endParaRPr>
          </a:p>
        </p:txBody>
      </p:sp>
      <p:sp>
        <p:nvSpPr>
          <p:cNvPr id="17" name="Right Arrow 10">
            <a:hlinkClick r:id="rId4" action="ppaction://hlinkfile"/>
          </p:cNvPr>
          <p:cNvSpPr/>
          <p:nvPr/>
        </p:nvSpPr>
        <p:spPr>
          <a:xfrm>
            <a:off x="8318500" y="3810000"/>
            <a:ext cx="685800" cy="5334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dirty="0" smtClean="0">
                <a:solidFill>
                  <a:schemeClr val="tx1"/>
                </a:solidFill>
              </a:rPr>
              <a:t>ANEXO 2</a:t>
            </a:r>
            <a:endParaRPr lang="es-EC" sz="900" dirty="0">
              <a:solidFill>
                <a:schemeClr val="tx1"/>
              </a:solidFill>
            </a:endParaRPr>
          </a:p>
        </p:txBody>
      </p:sp>
      <p:sp>
        <p:nvSpPr>
          <p:cNvPr id="19" name="Right Arrow 10">
            <a:hlinkClick r:id="rId5" action="ppaction://hlinkfile"/>
          </p:cNvPr>
          <p:cNvSpPr/>
          <p:nvPr/>
        </p:nvSpPr>
        <p:spPr>
          <a:xfrm>
            <a:off x="8382000" y="2743200"/>
            <a:ext cx="685800" cy="5334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dirty="0" smtClean="0">
                <a:solidFill>
                  <a:schemeClr val="tx1"/>
                </a:solidFill>
              </a:rPr>
              <a:t>ANEXO 1</a:t>
            </a:r>
            <a:endParaRPr lang="es-EC" sz="900" dirty="0">
              <a:solidFill>
                <a:schemeClr val="tx1"/>
              </a:solidFill>
            </a:endParaRPr>
          </a:p>
        </p:txBody>
      </p:sp>
    </p:spTree>
    <p:extLst>
      <p:ext uri="{BB962C8B-B14F-4D97-AF65-F5344CB8AC3E}">
        <p14:creationId xmlns:p14="http://schemas.microsoft.com/office/powerpoint/2010/main" val="425152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9"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0-#ppt_w/2"/>
                                          </p:val>
                                        </p:tav>
                                        <p:tav tm="100000">
                                          <p:val>
                                            <p:strVal val="#ppt_x"/>
                                          </p:val>
                                        </p:tav>
                                      </p:tavLst>
                                    </p:anim>
                                    <p:anim calcmode="lin" valueType="num">
                                      <p:cBhvr additive="base">
                                        <p:cTn id="27"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2"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0-#ppt_w/2"/>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animBg="1"/>
      <p:bldP spid="17"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fontScale="90000"/>
          </a:bodyPr>
          <a:lstStyle/>
          <a:p>
            <a:r>
              <a:rPr lang="es-EC" sz="4000" b="1" dirty="0" smtClean="0">
                <a:latin typeface="Times New Roman" pitchFamily="18" charset="0"/>
                <a:cs typeface="Times New Roman" pitchFamily="18" charset="0"/>
              </a:rPr>
              <a:t>ANÁLISIS Y DIAGNOSTICO A LA NORMA ISO 17025</a:t>
            </a:r>
            <a:endParaRPr lang="es-EC" sz="40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sp>
        <p:nvSpPr>
          <p:cNvPr id="15" name="AutoShape 7" descr="data:image/jpeg;base64,/9j/4AAQSkZJRgABAQAAAQABAAD/2wCEAAkGBxQTEhUUExQWFRUXGBoXFxcYGBcYHxoaGBwYHB8YHR0eHCggHBslHBocIjEhJikrLi4uGB8zODMtNygtLisBCgoKDg0OGxAQGywkHyQsLDQvLCwsLCwsLCwsLCwsLCwsLCwsLCwsLDQsLCwsLCwsLCwsLCwsLCwsLCwsLCwsLP/AABEIALkBEQMBIgACEQEDEQH/xAAbAAABBQEBAAAAAAAAAAAAAAAEAQIDBQYAB//EAEQQAAIBAwIDBQUGBAMHBAMBAAECEQADIRIxBEFRBSJhcYEGEzKRoUJSscHR8BQjYuEVkqIHM0NygsLxU5Oy0iRj4hb/xAAZAQACAwEAAAAAAAAAAAAAAAACBAABAwX/xAAuEQACAgEDAwMCBAcAAAAAAAAAAQIRAwQSITFBURMicSNhFEKRsTIzUoGhwfD/2gAMAwEAAhEDEQA/AJkRge7BIwCRA1DBPTUBU1pZBBXB2BkznOTzJNQ+47wfSWbrqSYPUk58oIk0cgKgSxIJgBiNtzBjIqiiLV8XdVcwADExGdtttulO4bhAAILETIBmJMHmJgHapls7HuwOYkeUDajESM8zt4DrWOWdcLqa4o3yxPd7KNh8Xj4U/RHe5napLSSYGwyabOS32Rt4/wDmlqGLI9B2nJyfAUziL+hS7fCg+ZqUzt9pt6p+2uJDOEB7lqJwSDcOwgZMbny8aGiNgw4iWyx1zLqqlmE/CDyCqCSZO5Pq/jryWLbO4IWYAABJOYGIHLwp/DW4Ak7SQSIOfiLczJk/KqrtXtLhL59290wNiqmPMGPwxW6/pLhFr3PuVLdq8HeJ95YadpkTHoRVvZ4MWCDYtWltHN247kNpOwE5+Ziq3hfZmzbX3+u5xIHeVLagTnYgmTHMY2qy7S4W5xNpMNbYnULb8uXL1O05onXRBq+rK7tDsmxxLarfFKrMZ0tnO2NqL7C4EcM7Wv5l24VnWEKoAM6Q077TVKvs5cssGvvbt2gRqaSfQCJkx9avfaK/cPDg8NJVpJdCdWk7BYzB5kZxUfgn3EvMy3W14JJPodqseGaawXsvw/EG9pZXCxqZn1YHL4ucnA869FsWQopzH0ObmrdZPwvEG2wdeW46jmK07XQ6a02YfLkfUVk7LUbwHFaCUnusZPgetXNuMXXgzik5Ky41EVXO51GOpHyotnMj97fsVXA7fOuFuZ14IKujujrE/XFScG0XB6/gDUN5u8B/+sfnXcG3fB6Sc+CTWuJ/Uj8oHIvpy+GZ/wD2gduN7xbFtiPdw9yDux2Q+S5/6x0qk4PtINhsH6H9KoeO4gs5cmSzEsfE71KppnM98rNNLFQgoo0+K71qk4LjSpAOV/Dxq7dkG7DORHP5UtyO2mcBXBep/D8KjF+31/H9KVr9qTkHy1H8qtWC6JLXEm2QUZlPUGPwNX3Ae2FxYF1dY6iAf0P0rN3Gt8jjz/WoVdT0A8WH6UcZyj0Znkw48i9yPRTx9ji7bIGEkfCcMDyMc/SsTft5a0+DMDwI/c0D7xNw6j1P7nyrrvHqxl7knrMnHj4UeTLvjTXPkXhpfTdxfHgF4i2UOlt6iardiLyECDcXIiMjmKqS46H5Ck5KjaIyK6l1/wBLf6f1rqqwqNXattrM6ivJTkEZIZTpmT4mBFTllVhHvGAaDpmJOMycjw2oqxwwExLapkZODnl++VO4fhBICjTyAEgR1jbliuvOSirONCO50T2lEeC/U1Ku0nc/uKcVG32V+pp6D7R9KSbbdsa4S4GkwNI3O9N1AnwT6mnDAn7RwK5LQwvIZNC2WkB8dxXu0L7u3dQeJ2/flVdwi6ExDEyJzkn4mjY5EDwUU3i+L13feQSinQkf6n+sT1bwpb14iWBJPIEYGYBJ6Z+lFHjkKMdz+3/cEHaVjVaZCQuod3O/QeI8KzF/2VvahDJpidcnHpvQXaPZ1/3hLo7EydUavqNvKtN7N8DcRWN3E40TPTJjY1svauGH/E+USdn3kHDFeGurdZN2A+0xHeA6AbeQ3rI8ZYuq8lbpbmSHYmT186seN7XuoStkJZQNgKiyYx3pB/tVj7P9qXLr6WIbGTABEbZA6xyouUrB4k6D+xbBWz/+RO5MPnSNs7+cHAmqzh+P4q9dKqyW0WQQqKQBMAZklsdQPKrbguBt2i2nJbcyfzJo2zw4Gwijx43J2+hjmzqKpdROG4eBvJ5mBn5Ypbz8vCpXaBVR2lxWhWPMAn6bU3SS4Oc25O2E2XosbY3qn7PvagCKIbjt9OkhfidzpRfM8/IVCy84bitwxnGD+X1pTVE124ch2j+nhzHpqIJHlUnZ3ap1BHggmNQDLBOwZWyhNc/UaXrKP6Dmn1Fe2X6l1eaHbwRf/jNM4niTbQuvxAYnyUfnSXhJuf8ASvyUCmcYJRh+91pPF/MXyOZV9N/H+jy3tjjddxnMBie8AABPkNjT+Fu6lBFTdvdln3vdBOroCc0y32BxFkaig0neCCfkKfyxX9xfT5dvwTTRnBJ3R++dAW2mRsateCXugZ23jHl50q1ydO7Q2Ok+v964IdwZFTqhJyBGchsx8vzp5swCKJIzlKgE2yZwY67T5c6Q7gfn+u9GpajAU1Ff4fY+s1ZLIyhnwqNTMyI+R+XOikTGflTTbgTn8dquinIk7KG4WFeZRttuXlU/E6T3tidx0POrntPscrwlpgIuW1l4373ePqCfpVUsXRnDfQ/3oNThcafkXw51Nv5BO7XVJ/h9z7h+ldSeyQ3uXk1d3gFvNFy3bdMESA+RsBjumRyNWpXSIHxHn0FR8IgAB5DA/WpGb5nbwroZJ7mc2ENqoQLPdGw3/SpBkxyFOVYEDc/smmMs90YnLVm+AztW7ei/v98qr+3OIKWxbX/eXceQ5k+ET6A1ZGBLHCqKzSu152u82kJIJCou8x94gAZyFPWqSbZdpA3H29FvUpYBQqwcSpOGB5yxEnqT1qrHaziACx/yn8avu1S3u3QwAVMiZJO4iTiD51jUet3FLgvBNtMuV7dbZrQiMkMQflyoq32zaPxa1PTcfjWeY1G4kzQuKN9zNFfv8NcyyhjjJtyfLep/fW0tOLTL3F2kyOQkHOPyrL2nIMgwaj4m71zUUSmysue14DmOHV16uzaj44wK0fs/7UW7ndtE27n/AKF06lfwtvybwMVgO1eCKtI2O1AwZ8adUmctx8ntA7QFwSMciDup6Gsz25xrHuIe+cDz60F2R2uzqrPOv4Lh+9A7r+ZGD5UV2WNfFB+S94/9O31IPoatyAUKdli1r3I9yGJIIUseUqpb5bUd2VDBWIwP92v3V5N/zncnlMdZr/aEyxcfaEHzjTPyj5VJ2LxepR5fLwok+aKq1ZqLTTQ3H9ni6DBi5pIQ8p30t4E8+Rjxp1h6KGRVyVqgVwEqkgk7ls/MD8qR0kH1/wDkf0qSzc1AdZz4xJn1j507Eeg+pJrjY4uOZJ9bOpLIp4W14Mp2xa0sHH2TPw6vpIzUnZnFe9AaGI6SMZ5nlHM0T7Q2wUMzpgyBufCeQqk9l3k7yTM5HdAA3HKcjntTmqXIrp37Qrtr2dLnXZADCJGADy35Hl6UPwnDXVX/AHTEgkY28ydgK1Nm9uCNv3ywTTgVK5xJOCAdonbx6wcUruscjkceDKWrHE6s2mUHngj59PSjP4K4fs+hirtFVgI+g59f3NS+7iB3jz5Y/M1e59i3lZQjs29GLbH6/nUP8DeH/Db5VorbTAKkxtgD55iiHMSCDHUcvWZolIB5WZq32Xcbp8xT+F9neId1BAVJGpiy4HOBMkxPrFXPEg7r1k5jHTO/yoQcYVJLHrtiInPPxjwoozV8oGWSTXBq78Z6GsDxXB+5vG0cI2Ubp0+Wx9K1nZnFKVhnH9OoxIPnQ/tN2b721IHfTK+PUev6U+0s2Pg50JPDk56Ge0cR1FLVX/iL/fb5H9K6ud6E/H+DpevHyehAyf6V+pqXh1mWO3LyqLRMKNuf6URcH2RsN/0qkRiat29BTkBiOZpmqTA2H7muvcSERrh2G3KeQ+tUQqvaHiAdNhTE9526KMk/vmVqC3Y1IvddQQGhWdYAnShAIg6YEdfLINu4xbUQ5a4dTFSo0qDKqZM97JwCdtqu7FoqGZmY4JmSYx6YHM/OtsUfzGOSXYzvtHc0IwKAkppnQAdZBJbVjAA5eM71lbD6gD1FXftfxmoFzqPSMQMQJI+IzsPHbFZPs7UiANymfx/OtWrVl4pU6Lcmmsas+wOwb3FDVbAW3ka2wCRuF5sfLHUitW3sHa9y38xxciRcOFxGCsYXfczQmzmkedsaGvmaO4qwyEo4KsOX75eNDMmKqgtwHgiGAYHcfp0qD/DE5OPJ1Jj1otkimHejjNxM544yBgVtAgHUxPIEDwGfPernsJtKFju34D+81RcTblo6mjLvFaQFHIR8q0TvkWyRrhF3estfVgs92GMesfn8qh7MUoxU+J+W9aL/AGfcKX4S7cP/ABLpUeSIP+4tVf27wZS4HGJP1il3nfqNGsMS2Frwd6rO01Zzgr2x5H6HmKubV3EkwOdPxlatCc4tOiyVoM/OibbhgY5QPkKxXavt1YskooN1hvGw8KF7N9vFd4KFCceB84/tWGTHGU1Pug4OSi49ma7tF0AOogb+PL9DWL7HdVusQcZKzAkZ6+B54zVt2pGjuwAYLAGVWRuJk6TPPp4RWZskoRpJJzBImBIyegpbLlcxnFi2GzTtNLTgB1JIyhgGf15bnmaLudqW5GpCQftxMTtIn6xzrB/xRYwwUxvEZJ8TMGOsVP8AxzGcXA3MatPIZOmJ7vh49TWO1m1G1fj0B7hwd4HPp4Hz9KhvdrERABn4VEE+h35bfSsYnEOY71zOQRPd5ZI8OvKibfZdx7UgMwOQEDsdonSokY+90MVdFUjT2u0lVv5gwGI7rhoM7kTABPU0l/tyGi2ylTvqOc/d3jbw9azFx9VxibLKzZIdWXbmsgbY586JS4oWDpA+5PenGIDgTO2PXc1KI0X79qkxO+Psjz3xuPHnTH49ROVbJggDG5IJOJ9fyqhU4gaDMSpkCZGYAwdqVtWklmXuxIAnB6Ed4YqbWVwaXh7kuoImQARiDjOCcjflWrYx+9qxfsoqtfSPi+13gYxyAGB5gYrbpYOlc8hP510NGuGxDV9UkBfw69PwpKO9xXU7aE+SKyulZ+0f3PpUV1tgNz+5qUGc8vyqO2Jlz6DwFcFncQoWIUbn8Kp+374dxZE6EGq5HMD7Pmfh9Wq0vcQLdtrrdMfv61Q8IdJ1OMsfeP8AFqWfgACgkkDvHaCZ8KkY7nRUnXJN2ffPxMuiT8RGnU7d33eZkDAGAQR4ml7T7Q7gGl8iCrjS0kqcjmOvlVjatPcIAtwIMu7E4OMKo73rHOjr/DWwS1xWcgkBmAM6pwoBMR138RTcpJKhdJtmJu+zV/iGSQEsr/MZnJALfCGAiTCnwHjia0vAezdi29q4FZ2VSdWkMJ8BtPIYJHWrq3cX4YnSJIbTjmRjEgfh61L73ISZJBMnYA7SfGYjpQObarsFtSdjyxI72BJgblgBPdjnMn026R6EJ1xpLDRLCTBJgEHYTPLpUq3TMiSTzAxHqYESf71G/DpcIJLEq0QMAECSDGM888o8KFllP7R+zY4m0IILrOi4cEZ+HuiDbjlEg5ncHzHjeCe07W7ilXUwQf3kHcHmIr2i+jfzM404gMI6wRMnHIHJ2qi9ofZn39mFJ94slbtxmk7n3bgJ8Mj0mc5BJS7BJ0eUulRG3mouNu3rTslxWR0MMrZIPTnvyP5UOvaT8wD6R+FabS95MnDkuT0/HlQvG2jNa7g+DRrKOG+NQ5EfeAMb8tvSqrtrhFCNBM7D1/tNbOG2NmO7dKkek+xHBe77P4dYyUNw+bsbn4MB6VF2/wAAGU42P5x+YqThPaBUVU90YUBRDclUL06Ac6df7btMMq425L/T/V4VynGW66G1S4MTZ7jFT5eo2NVXtZ2ncgWbcgnLEdP75+R640PbaozakPzEVnu0uGZm1bmI/GnsEvysXzR/MZFeAfpFTW+FI86vP4N/un1x+NXHZHYwU2rt2GVrqoEneQzT5d2M9a2m4x6mMU5dC3Fg/wAOq61GoZ2ByTgc9QPyrMlArGWkCRO3rkYmt5xvCzZhwAwxKQdhMHyG486wPFcaFaCpPi0fhsT60g7bG48BHGdoqV0m1ZBUBQYVupPxSJkk4FQ3OJkg6xMCcLy64x6Dx8aYbqTOpQZmNRXGf3P0qW1bIMgTiRoZWweRU+PlV2ES8O+Q2nUOTKR+mfy8aaLFuWMHVuIgEEcognlyPOpbExCuwaeh6z1JHngc6dwwdZAYT0ZdUjzXUPnHlVWi6YXw/ajLAW/dYREFveAbbrcwN95inntFQx1LbDZDAWxaJ1QAe42lskb/AFoG7dJyxWGO8k+G8dfx9a68i5glfAkGTziGMZn5VaYLQdevW4gqrEbyotncRBtETlt4wfnUbnhwwJZlaPhOi50icLHrQ2kgQCYUYBDQJjeZBGeVG8H2eTzwBJOkCYLGcee+9URmr9hOGChmAcyMOwER5zufI7VsEaenpVN7NoRZ35xAMgc/zn1q0QRXTwR+mjmZpe9k0V1Mk11bUZWVdzkg9f3++dPcSwXkN6hRoBY71FxvFCzaZzuf3+/SuGdoB7W4kXLugZS3DMOpmAvq2PJT1p3A22GrJ1EyW0mCZkheWBEFjtsN5F7MtwYZZb433jWfhUkfcXxGQKNt2cF3JLCWA0sigxPdEAEzzMk58aZxRpbhbI+doZ2P2iDqtXDEk6dJyAxMAwSQSII577crNLHu/hXUoyAI+0Y5nO0ljXnHCcaovu8mbjKJJCmPsAbYGwwDHWt92fxX8RaC6yGEBtMDUOo5AeXSra7otdAxOFUKIBBbJYEEjYxJ3zzA+Vc+SDLyBIXvBT01GCNVLaskAhiFXUAMmdIHNp3MZ255pi8OQSoCi2ZJC69U9Z5bTjp40BZKwJkAMkEZkTA8CRAOQCJ2zSEhWJdgFGy6pkHIJBnIK45b1Lw7CNWJBM7TzmYxOB+dRFiWjSzgHMMDk4AIBgxnfx9YUh3Eu06lM6TlfhAkfExnIAnwmOlSNcjSNyZIOTjzEAEjao04hEA13BtrDZ0kHoftRO2fLpnuJ9pwFJtNqWDLttJiSB9Bt5VZdA/t/wBgLxKG5pFq9bBVXZgferEquDzMxMFYPI15DxFkryI3EEfhnxr0v37NDFyzEGGYkHnEdCCfCslY4I3OKS3AMMWJmZAM/l+FaQtuipe1Bq8IyoqfdUL8hFUvHoQ0Ek862fE8M4+yayPaZJcnxj5YrTUOo0BpvdO/BqmYZpOdRneZ505DmsBoh4iyTtQ1/hTEeNWVQ8QdqFhIEs8Mo3ANR3lAucOORvLI68o/1UUKD44w9kkCA6kz/wAwn8KiVg5HSN1xHZqm0FKs22onYED7MmF+YM/TMcf7OtcMqgIIO4GuR6zAEDbc1u14lCDpKi3GNExAjLHJycQfxqWzbBBO0EQYgGOhIkT0mKBAXR5c3soScWiCu+Y3/AedB3vY+8ANNu7qOxAYheZyJ33+VetabYGS8k/CNelSSBAJIVjPSd5oXhrKg6oAiQFEgiT4+EZIHyNFuaJZ5cvZpcNZM276gBQ2FuQRC5+C4QDDfCZ72kmaiPAyS9sOrQsjB72xYfdkcs5mvWOP4G2zhnVCx7oORJzAJnPlE70PZsJbLFmXJAB5944UkwAQYgRI9am4lo8p4Sw4IzhsHGBMZxHjmnfwbBioYARgiQZJOx5HG9er3OHUoe4rLgoUiZExGDqEdAahvcJbiNOT3c4IAgzIEkZHpNTcSzzThOBfXrnUDyxsRGfAkEE/hWt7LssRAkaZwTnfl94CatLXZ9tbautuSZUyQqgmW3JGkTmeuOYFWPA8An+8UDuyCSJ3UELqnkSY86nUpsk7EciA0SyzERMc/wBQZ5Zq1qg4XSt5CJM5bYgTiZA/MDuj00LCndNK40I6iNSsbNJS11Mi5Sp3m8BVP2je97dgZS3Bj7zEwi/PveSis/b7d4hZHvMH7ysvzlTV72NDqGRwRltQGoNcbGMjCLAA8fCuNHE7pnZnNJWG8Jc03DbB1FfjM/CTyCxMkd4z1AE7CPt7idKe6DaWIkkbnmwHQ6Iyfviord8sCLRQEHSXK91WnvkiQSxnqcmTiJqO0eKYI7uSSAxI7p2yoPQkRjlgdaaa44FV15Kc8GWvKrGRGs5kyZ8ZHhJ2ggAGtT2ZxjWnGZKwv/MD1/e9Z7sDgWMuZ1HvE+fKu4u41q77yCwOHHVfD+obj+9MPH7TKOT3/Y9Ysv7y2GVioK8sweeT0iPU0xbILDWwJX4cgEyJJIECc8unpWc9ne1QhEEMj7GdhjPyz6eFWXE9vWkctbty7gyWGlm0YBnMrEH9KTcRktSNIJZoGQAQEEZliZ73X1rP9odthbw/hwhx33OTKnKxzER0z1qov8a7kG4SxZtlBhSQRO+FgR+tCueQESZxiRzJ6SfM4qbfISJuJvudEsTpUgSAeQHKBNRmYA3HQ+U59fCm8SuOcTnx3/f7iouO49LZAYgE7KFJPyGY8aKiwgoSADjlB3z+cVL7DdmzxHE3T3gsW1PKWy0fIf5qy3aPGXHDDVoTTziWJGZIOPIZG9ek+xPA+64O3gAvNw/9W3+kLWuFe4wzy9lDO24t23f7oJHny+teTcWfyr0n2+4iLaoN3aT5Lk/UrXnPFpO1Zaud5EvBrosdY3LyXmuDU9h81QJ28p+JLgPgFP5/lRFjt6xOWYeaP+lAMui9ND33k+VC2+2+Hba8nkTp384pbXEK+UZG8mU/n41TTKTRLQfay5QkYlZzyxy60ZoPSk7cUgHCx3QJ9M+EGjxrqY6h/wAK+5vf4o21V/eMysRrbQIAwNU85gCdhqzijm4YOsy0STqbw+60zvzFD8DYOlWELsQRpXVMGCJMHcEkGd99pOHtqm0AQMk5LHIYHAIjlg1kRi3tQAK/EQYIUtOJ9B6DzyKfYLSSRjYyDkicAczpOcxTvebQ8AHSPNh96Rgg7eI6Uyy1x2YPZJUABSSo88A4/GahQ0oGV20klZIJEZ3MyQA24nG4zSW7ehcSyHYSee+V2kyZ/TCsjq5bAUAsSAxwJ54iAJP4det+7bvS3e7pbBkDp3oCySN9586nJBhLAFlSYUcicjTgSZ5/+aQg6IIjRgE6SJg7QBGDuAN6j9+dDQxVpKFmxBjddwBsZOfxorQukallmiFEa5jInVE5POovBGQ3LJKEFzCrlVUAGP6iZktmZ5UO66BqC6lRTAGpye6pwACJ1AieUzRPFAOhO6gMQoAyFju/EMicZEEfNxYjpGoDJIIAExkHOCZHlVlFfxDSikk/CZUiOhLnONJG4Ejrg1epeDAEZBEg1V8bxcMVJJGkDeZBOk6SPtbGOYzyo3stv5YWApTukDMRtmBO3QUzp3UqF9QntTJ4rqkmupwTMgOAR2+A909WRZPIgb/LlRHC8EEUargjMoEAt4JMRvPxEyczmrFGEYEx0ET+/wA6gvcSqxr1KScKg1FjjACqx08u9H4UqOgHafF20j4jqJMQTpxqO5ldYxtsx8aynEWmvXltmZJFx4JIjaOUksNyJgDlFWfH8cSWc8tWldAAGk45Z0ncnHPkKM9kezpm4xJLZzExyGBnHOpjjulYGSW2JYW+BCIABVL2tw0gk4gTNbC9brI+1vFC2oWCWuHSAIyBk74/ZpiTpWK47ckjPdjdpG0zW2PcYkow2UnMeAJJ9c8zGnu8U73ACTCqM6FjwAI+uM1gbnDCNSgp3jIzAInIaN87Z2itP2P2srqEuMBcBCySoNzo2OZ6Up1OokF3gWDqGK8i8czHwg9Bz61L7sIozhRuT6SSTvQHHdq6dXugXYYz8C7/ABEc+enfA250/GN7yNTm5zMjur4adhyxnFD0JYbxXap1BUXAOHYkg7bDBMHyneDvQMQGLElj8RySCYGmRmIGOW2BU1u2wUKGAEkkEExBI1CCIBEQKf70FQuxUfDp5kAxn7RzkTB3obshFY4EEpaSQ1x1B/62ABIjrJknltXsaWwihRsAAPIYFeeexfCG7xiswgWgzETOQNKgmTJl53Pw16JxJCqWOwFNYFxYpqJc0YH2tf3l8jkg0jzOT+IHpWducGtW99yzFjuxJ9SZoc2q4+XJum5Haww2QUSnudnJ0qK72avIHxq5PDmnW7AiTQ+o0aUZi72d0H4UM3ZU/ZX1itZa4ZWB2/Yrjw6jzo1ma4BcEwH2O7GjiUaRChyQJ20kD6kVd9scOC4JGQwPPkRjxHhRvstwo1uw5JH+Zh/9ai7RSbsGeuBtGZJ5eflXRxP6Ns5edfXpfY1nCXQ1tSqpqIRbjQMnSoAYFYYjnmcmNjRi3LkhnKpv3kfkDAMaYzjAPQHaKB7H4ZntIunS2NJBbeCdWNp3O4zvRTO2osQO6SJVLhIgxmWiD4DxpY1Y91B+zvpXvRLAMM+YyfnzNM/jVF3T3iCCUhXB0rJLGRMkEAQT0gTlEuJK95VuEGAzQ2+ZkzEjbO1Kl0lQbh0ODBUFWDcwQRyZcwMyBtmrKIrnHsCBass23NAufEnnE4zkVzcNrIKiNcG4gzLAbBtaiSvMhttganLroACic4JEagATqkyAANWJwD6tW5NqWVTBJOmVAMgwCpgiS2du7moiCITcVTADEa9M7iYEnwBBiedNbiTabMlZ0wTJGTDDnB5Exsd6j4O4w1JABthSoiAUghXG55MpHQiRU/aKEyTDMe4gMGcTvGJIA5ZPlU7E7i2uHMAS2oj4iDnbGZxyEbCq7ir7rBCs0PLaBkCQJUOApMdY57xFHrwYChNKkHBJGpSYzOevXoo6UwqwZlK61AJ7x041CAJyR3gpE5jpioUBLxCulwSragGhhpKkEYYECOWY9d4N4Li+8BG8Kevwkg+sHymhbzFWUFWaZBmAFUqYxJYksV2251HcJS9bAJYBtOIIBYkxiCCIJ2Iiig3GSKmk4sv9VdTfWurp8HLsp7BmOh6zHlESMeMeAoHtfiguQX+6q8pPMEZ2GZ2EbSKluXygkmT5HAydu9G2+1VHG8QXMyY1Qwn4ZgzAI5md55Uk2P0B37JbRbH2472DCjSTB6HCx0J8K23AcPoUDw8Kzfs1wut2ukb4TwRSY+e58TWtAprHHahLLPdIZcE15929cS/xAZQf5Z0q2or8BIaFO8knPMRW17b4z3Nl3HxHurGTqbGB4ZPpXnqkfC8HSwwJZu6ME4OP1rLPLsbaWH5mDW+GYlgXkd5mG0cwOZIxE5kz5VFdtWwVJYucjSdMAjynyo2wwDJOoapxIGwwInuz8RHjvvXNxAjSDIUawvdJALGZk56T1PhSw6DWeIVUZiMYgKVnZdIiN9+6sb8zmiBbwCY0iIjGBPPcj5bU3jn1KF1iSe6CBB0TjeZaAJExvBrrjQCXETHwh+7jIJ58hy3qMg6yyb6oOoxAmJOF2xj865bqsWUsNQyNpzmTty5eI9V4+6ApNtWwNQgEDaQf6YE79IoC+sgEgbgnBUnu4J+mPCpXcn2PQP8AZtwcWrt073HgH+lQP+4n/LVv7U8TpskA/F3fnv8ASaL7B4T3XD2bZEEIJ/5jlvqTWc9rL83Ao2AJ+e34H501lfp4X8fuKYl6mdfP7FCa5lpwGaUjauCzukTL+dCNO1WBGaj93UsJDOHtKBtk5jlXG3JmpCu9dRIFmm9kLAFu63VlX/KCf+6ge0mhnGljqUjuxvIgZ6kx6irz2fTTwqkj4ix/1EfgBVVwoJvu2nXCkaSMQYJ5yWOnAjfPhXYS24EvscZyctQ39yTsi77q2LrOVWBqi6gBBBCqQTqUhsCIxE7kVaKkIjgkagp1CW78mdYOYY/1DNA8NcUWgo1FC7M+OaHYwM4AIEcj5ky2knEW3GcMdnJBJnBBKY3AI8qUsaZKvEK2qU93mWbABIMSXZfDlTXtoxiZA72mN4jMHnHlg+M0/ieFlTrAyplmAiOZIUaYI32GK62NILI+dJmTMsdMEk9IWByx5G+oPwDDtBxcU3AqWxqDOCWHMd8EYHzid80YE0hRI3kMohczHPcztn4fDI68NrVdLk5A1KVORvkCMjkRt0mls8M+S7DJAbukSoOW6kxAHr6QhPxnD4BQurZXmSQCCyweuI25QYNCXtXugGIlh3TbwVUGQ0tgHC4JA3E86NuHEafhEjVMDIjvEYzy/wDFQtelwm7AEltJIWZ3AkTic9ajKRzcKJGpmOVGAGECZaAToBWd43+cd63qXWWAPe0yDIEKSpgmW7s9c4jBoi1qyxKsIBEQd/nvI3NRvxYlgQysMwQGnYk7xkCMx50RQzjLDhUyWDPLYLFSVMHcyJExtj51/AoA4gzBWAWYESBKgEZgLgnMEgmib3aTqCrlVLQFO6jmI3gQJEzVezuolra3I1C20RIgEFRnAJ0ERDAKcTiu/BfY1HvF6iuqk/xF/wD0m+S11M+uxb8OZe3xAtgLJZmmSTrJJ3370g7DlXcWpYwpB1MF6kRJM5j9zQPF9nablxVeNDlJEz3cHvAjEztVx7N9m96cnpOYFaxwu+SsmVKPBpezOHCIABRwNRrbNShKYYijH+3HE/zLdsZhdf8AmbSc7zAxH9VZjiARKpjIliTCqdyJIYkzuJitB7cditdcXUB1xpO8ECSM8iJ+tYy7wPEqZ0MeUhgxA6Tkxzjak8mOe5s6OGcdiRYx3dUacEaYUTnBIOSCBAETkTzhU4fWRqAkEAMTtpJycSBEfXwFUjcReVzqLeGoEZ/fLaiezu2NEKQGUbTvJySeuc4rFpo3TRcorF3ypg9xo3ECYHLvA5nmKYAQDkiRJmIzyjrOaA4rtS3BKppJySuIPMyDMnaKavGpH3SwiZLY6cifLH51VERZIdUsCMRAM507bb5PKefkG9kcIb3F2g5LFmUmQANKwxEbjAPM70tt00gqSVEjUWABA2IByBAHKr3/AGecJqv3L0lgqkKT1foIGAoI9fGixq5UDklti2eg3GxWC7RuB7rNyn6DFa3tjiNFpiN4geZwPqax6/v5f3qtfOkolaCPLkQKvhUhXNO1fvzpNPLr+X7/AArls6dkQXc/vekA/Cpro5VFO/OqqwrGEYzTIqcbYz+//NIqSQBzwPWtEgWzb8OmjhbYJiLaz5kAn6mqW3LW7mhlA1HJ+yTEEgEd0mZ6xV/2ysWyBsBisr2ZZhDdkFmLqPvKoMECGEiZcg8gcGuxnVQSONgdzbDOxuGtslssgP8AMYZzC6ydztG48upq1S0gYsqQtsTIgEBxBBG2NAlSTy3xVHasm5bJVptK/etK4XWrk5LAgqNzBwdPXFW1i1ruQLaAidKnRBQCCVxMggdYyJyaUQ2wkWCqzqgThjKkadUiIkrByZOADSKA7Mve1AnZp+yJMYnB26Z3oPiJSJa1bUsED65CtmJ1ARqAMHovjTOIIWZcHS2hDBiFkB2CAsRsI2hiOtU1yQsFur34XVBKGDAH3snnMHaBTOEQlj3AqnWFPQqQQSep7xoHs7iAtsI1tg7gZJEEtMCDjMEeOnyqX+MYr/LuAyYAKnuMVWCwE/aMQSPiPSraBDTewWBJnZmIUKukDxgAydp3kTuHwonVLEOhBIQRnIOIyoJjn8M4kTAgN1JY3M/GCNekqWxpIIURI2jOc1C2q0XIKfy5LaVhlRiTgE95BBkDlyMVRdF2mkKACBmAJAEdB5STHjQN83ASoKoCxJLhjqBlQoAWRlZjI78iNqgTtFluatXvbNxZMZKwvltpA7p3A5HeHtH3dl2GpDbYi4up1MEQe6p2XupGkTv4iirgolHD6TpMMSM94sARIgawJG28c663eBuLcL3dC6iMlhKpER4gmBjK+IqW7ctaFMrD4yHAJKyJBPdJGoZxgDlVbwy27KqzN3ChtgDdZ0gFbecQmSM5G81XRl9QP/C+H++//tW//vXUV/iz/dtf+3//AHXUe9g7Q3guxrRWWBLEkkknJOSfmatuC4YL8IxT7azRK11TldR4FLFNBpaosQiobnCI3xIp9BUxpCahCuv9iWG+xHkT+dVnE+xfDtkAT4qp/IVpYrlNQtWjCcT/ALPVmVC+jOv0yKqeJ9gbgnTr/wBLj6RXqdc1C4RfYNZJrueM3vZfiVMTPhDrP0xXo/sX2O/D8PDmXY6icYwAB6Cr1KeWqljinwiSyykqZlPbvimt2lIEjWoOY5H84rIr22pGQQfn+Feh9u9kHiEKGIMHMjY+FY/ifYVx8Or0Ib8gaXz6b1HYzptQscaYNY4+23/ESfEx9D+8UarCCwzIxFU9/wBlbyb581K/hIoF+ybq/Yn/AJSP/NJy0Uh2OqizSkfSZqPTsP3+9qzRv37eCbqjqZjfbNS2+2bvVG8x5dCOlYvTSRqs8WaGcfveiuxLeq/aH9QP+WT+VZxO2zHetj0aPxFaX2J4xbvEgBWGlGczEcljf+v6UWPDLerXcDLlWx14Nj2zbm2fKvP+yO0Ia9b1spBJtkZ0EjII+6Wbn1NekcUsisF2z2ArXdWmD94YrqZMe9UjmYZqEuQHheJOQQykMQG0oWOltZ1tA1sJciRiZ2NSXOJ4hFOi/qRTqVGYkqN5UnvDeMyDERuKIu9nEjByNpH96S52a8yHCtjOmcDlvtk8+dL/AIeY168SdvaC1c0KzXFNwqO9qKB7fVRCmN9s6dpFN47jWst3OKF2MosrKrgmQIzpacyZSJ3FDt2c8Afy+kaTtnYzIMU08I4JkAnkZ/VZ28eZofw8/BPVh5CuH7aDIQ4tmCrKcAksQ0FR4kYgd2QetVI46/bYEe7aJPeLzBI5k74gE5wN6nHBtHwKYB3JJkwNyJ2FcOEbSQVTP9MxyGYBmKtYJ+CetDyC8P2zxCd3Qr6QUKlj8LQFB3BGOYkRvmrDgu0wFVvc6bq51s7HWZJcbwO8RgyAAY60GnBupMac9ARzn09Kh4jg30BdKsPMr+R61PQmuxPWh5DeJ9qGKsvuwztp2+CQAGLRGSQWnMGAKD4LjeItgMwtuFMprQQg5hcyp3O8TyrkDyFKxsdsEDkWnJ3OaYLLFtMQsk7nlG/iaH05eC/Uj5Os9q3LgVroHI90MADMLABgEb46nea0/ZHZQuKHulp1FokRB5bbRy8B5VUcNwhJGMDGf3ithwFmB06Z/tWsMPPItlzWqiL/AASfdHyFdRvuz1PyH6V1bbF4FOfIljAqRTUVrapEphlEoNcTSUtCEITTJzTmplWimSTS00UtQhJOMGmGmNT7VV0L6iasU0bz1p/Wol29aJAMLSnCmCnrzoGaHGo73DIw7yKfMCpK41Cyvudi2T9iPIkVV8R7I2XP6qD/AHrSrtUKVCraMhe9gkPwkehZf1FW3sx7MjhS7aiS4A3mAJ2wN5+grQJSih2rwHvk1VnaaifhlNTV1EgWV1/shDyzQV3sU/ZPzq/ptXZDNnsO7/T8/wC1d/gNzmVrSjeuNSyWzNDsBvvD0prdgt1FaSuqrKtmXPYNzqtJ/wD59+q1pqRquyWzL3PZ9vvCncP7OjdmnyxWgakShBcmB2Oz0UbUSAOlPNNWoCdNdTK6iou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277307" y="1170780"/>
            <a:ext cx="481881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89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fontScale="90000"/>
          </a:bodyPr>
          <a:lstStyle/>
          <a:p>
            <a:r>
              <a:rPr lang="es-EC" sz="4000" b="1" dirty="0" smtClean="0">
                <a:latin typeface="Times New Roman" pitchFamily="18" charset="0"/>
                <a:cs typeface="Times New Roman" pitchFamily="18" charset="0"/>
              </a:rPr>
              <a:t>ANÁLISIS Y DIAGNOSTICO PARA ISO 17025 POR CAPITULO </a:t>
            </a:r>
            <a:endParaRPr lang="es-EC" sz="40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sp>
        <p:nvSpPr>
          <p:cNvPr id="15" name="AutoShape 7" descr="data:image/jpeg;base64,/9j/4AAQSkZJRgABAQAAAQABAAD/2wCEAAkGBxQTEhUUExQWFRUXGBoXFxcYGBcYHxoaGBwYHB8YHR0eHCggHBslHBocIjEhJikrLi4uGB8zODMtNygtLisBCgoKDg0OGxAQGywkHyQsLDQvLCwsLCwsLCwsLCwsLCwsLCwsLCwsLDQsLCwsLCwsLCwsLCwsLCwsLCwsLCwsLP/AABEIALkBEQMBIgACEQEDEQH/xAAbAAABBQEBAAAAAAAAAAAAAAAEAQIDBQYAB//EAEQQAAIBAwIDBQUGBAMHBAMBAAECEQADIRIxBEFRBSJhcYEGEzKRoUJSscHR8BQjYuEVkqIHM0NygsLxU5Oy0iRj4hb/xAAZAQACAwEAAAAAAAAAAAAAAAACBAABAwX/xAAuEQACAgEDAwMCBAcAAAAAAAAAAQIRAwQSITFBURMicSNhFEKRsTIzUoGhwfD/2gAMAwEAAhEDEQA/AJkRge7BIwCRA1DBPTUBU1pZBBXB2BkznOTzJNQ+47wfSWbrqSYPUk58oIk0cgKgSxIJgBiNtzBjIqiiLV8XdVcwADExGdtttulO4bhAAILETIBmJMHmJgHapls7HuwOYkeUDajESM8zt4DrWOWdcLqa4o3yxPd7KNh8Xj4U/RHe5napLSSYGwyabOS32Rt4/wDmlqGLI9B2nJyfAUziL+hS7fCg+ZqUzt9pt6p+2uJDOEB7lqJwSDcOwgZMbny8aGiNgw4iWyx1zLqqlmE/CDyCqCSZO5Pq/jryWLbO4IWYAABJOYGIHLwp/DW4Ak7SQSIOfiLczJk/KqrtXtLhL59290wNiqmPMGPwxW6/pLhFr3PuVLdq8HeJ95YadpkTHoRVvZ4MWCDYtWltHN247kNpOwE5+Ziq3hfZmzbX3+u5xIHeVLagTnYgmTHMY2qy7S4W5xNpMNbYnULb8uXL1O05onXRBq+rK7tDsmxxLarfFKrMZ0tnO2NqL7C4EcM7Wv5l24VnWEKoAM6Q077TVKvs5cssGvvbt2gRqaSfQCJkx9avfaK/cPDg8NJVpJdCdWk7BYzB5kZxUfgn3EvMy3W14JJPodqseGaawXsvw/EG9pZXCxqZn1YHL4ucnA869FsWQopzH0ObmrdZPwvEG2wdeW46jmK07XQ6a02YfLkfUVk7LUbwHFaCUnusZPgetXNuMXXgzik5Ky41EVXO51GOpHyotnMj97fsVXA7fOuFuZ14IKujujrE/XFScG0XB6/gDUN5u8B/+sfnXcG3fB6Sc+CTWuJ/Uj8oHIvpy+GZ/wD2gduN7xbFtiPdw9yDux2Q+S5/6x0qk4PtINhsH6H9KoeO4gs5cmSzEsfE71KppnM98rNNLFQgoo0+K71qk4LjSpAOV/Dxq7dkG7DORHP5UtyO2mcBXBep/D8KjF+31/H9KVr9qTkHy1H8qtWC6JLXEm2QUZlPUGPwNX3Ae2FxYF1dY6iAf0P0rN3Gt8jjz/WoVdT0A8WH6UcZyj0Znkw48i9yPRTx9ji7bIGEkfCcMDyMc/SsTft5a0+DMDwI/c0D7xNw6j1P7nyrrvHqxl7knrMnHj4UeTLvjTXPkXhpfTdxfHgF4i2UOlt6iardiLyECDcXIiMjmKqS46H5Ck5KjaIyK6l1/wBLf6f1rqqwqNXattrM6ivJTkEZIZTpmT4mBFTllVhHvGAaDpmJOMycjw2oqxwwExLapkZODnl++VO4fhBICjTyAEgR1jbliuvOSirONCO50T2lEeC/U1Ku0nc/uKcVG32V+pp6D7R9KSbbdsa4S4GkwNI3O9N1AnwT6mnDAn7RwK5LQwvIZNC2WkB8dxXu0L7u3dQeJ2/flVdwi6ExDEyJzkn4mjY5EDwUU3i+L13feQSinQkf6n+sT1bwpb14iWBJPIEYGYBJ6Z+lFHjkKMdz+3/cEHaVjVaZCQuod3O/QeI8KzF/2VvahDJpidcnHpvQXaPZ1/3hLo7EydUavqNvKtN7N8DcRWN3E40TPTJjY1svauGH/E+USdn3kHDFeGurdZN2A+0xHeA6AbeQ3rI8ZYuq8lbpbmSHYmT186seN7XuoStkJZQNgKiyYx3pB/tVj7P9qXLr6WIbGTABEbZA6xyouUrB4k6D+xbBWz/+RO5MPnSNs7+cHAmqzh+P4q9dKqyW0WQQqKQBMAZklsdQPKrbguBt2i2nJbcyfzJo2zw4Gwijx43J2+hjmzqKpdROG4eBvJ5mBn5Ypbz8vCpXaBVR2lxWhWPMAn6bU3SS4Oc25O2E2XosbY3qn7PvagCKIbjt9OkhfidzpRfM8/IVCy84bitwxnGD+X1pTVE124ch2j+nhzHpqIJHlUnZ3ap1BHggmNQDLBOwZWyhNc/UaXrKP6Dmn1Fe2X6l1eaHbwRf/jNM4niTbQuvxAYnyUfnSXhJuf8ASvyUCmcYJRh+91pPF/MXyOZV9N/H+jy3tjjddxnMBie8AABPkNjT+Fu6lBFTdvdln3vdBOroCc0y32BxFkaig0neCCfkKfyxX9xfT5dvwTTRnBJ3R++dAW2mRsateCXugZ23jHl50q1ydO7Q2Ok+v964IdwZFTqhJyBGchsx8vzp5swCKJIzlKgE2yZwY67T5c6Q7gfn+u9GpajAU1Ff4fY+s1ZLIyhnwqNTMyI+R+XOikTGflTTbgTn8dquinIk7KG4WFeZRttuXlU/E6T3tidx0POrntPscrwlpgIuW1l4373ePqCfpVUsXRnDfQ/3oNThcafkXw51Nv5BO7XVJ/h9z7h+ldSeyQ3uXk1d3gFvNFy3bdMESA+RsBjumRyNWpXSIHxHn0FR8IgAB5DA/WpGb5nbwroZJ7mc2ENqoQLPdGw3/SpBkxyFOVYEDc/smmMs90YnLVm+AztW7ei/v98qr+3OIKWxbX/eXceQ5k+ET6A1ZGBLHCqKzSu152u82kJIJCou8x94gAZyFPWqSbZdpA3H29FvUpYBQqwcSpOGB5yxEnqT1qrHaziACx/yn8avu1S3u3QwAVMiZJO4iTiD51jUet3FLgvBNtMuV7dbZrQiMkMQflyoq32zaPxa1PTcfjWeY1G4kzQuKN9zNFfv8NcyyhjjJtyfLep/fW0tOLTL3F2kyOQkHOPyrL2nIMgwaj4m71zUUSmysue14DmOHV16uzaj44wK0fs/7UW7ndtE27n/AKF06lfwtvybwMVgO1eCKtI2O1AwZ8adUmctx8ntA7QFwSMciDup6Gsz25xrHuIe+cDz60F2R2uzqrPOv4Lh+9A7r+ZGD5UV2WNfFB+S94/9O31IPoatyAUKdli1r3I9yGJIIUseUqpb5bUd2VDBWIwP92v3V5N/zncnlMdZr/aEyxcfaEHzjTPyj5VJ2LxepR5fLwok+aKq1ZqLTTQ3H9ni6DBi5pIQ8p30t4E8+Rjxp1h6KGRVyVqgVwEqkgk7ls/MD8qR0kH1/wDkf0qSzc1AdZz4xJn1j507Eeg+pJrjY4uOZJ9bOpLIp4W14Mp2xa0sHH2TPw6vpIzUnZnFe9AaGI6SMZ5nlHM0T7Q2wUMzpgyBufCeQqk9l3k7yTM5HdAA3HKcjntTmqXIrp37Qrtr2dLnXZADCJGADy35Hl6UPwnDXVX/AHTEgkY28ydgK1Nm9uCNv3ywTTgVK5xJOCAdonbx6wcUruscjkceDKWrHE6s2mUHngj59PSjP4K4fs+hirtFVgI+g59f3NS+7iB3jz5Y/M1e59i3lZQjs29GLbH6/nUP8DeH/Db5VorbTAKkxtgD55iiHMSCDHUcvWZolIB5WZq32Xcbp8xT+F9neId1BAVJGpiy4HOBMkxPrFXPEg7r1k5jHTO/yoQcYVJLHrtiInPPxjwoozV8oGWSTXBq78Z6GsDxXB+5vG0cI2Ubp0+Wx9K1nZnFKVhnH9OoxIPnQ/tN2b721IHfTK+PUev6U+0s2Pg50JPDk56Ge0cR1FLVX/iL/fb5H9K6ud6E/H+DpevHyehAyf6V+pqXh1mWO3LyqLRMKNuf6URcH2RsN/0qkRiat29BTkBiOZpmqTA2H7muvcSERrh2G3KeQ+tUQqvaHiAdNhTE9526KMk/vmVqC3Y1IvddQQGhWdYAnShAIg6YEdfLINu4xbUQ5a4dTFSo0qDKqZM97JwCdtqu7FoqGZmY4JmSYx6YHM/OtsUfzGOSXYzvtHc0IwKAkppnQAdZBJbVjAA5eM71lbD6gD1FXftfxmoFzqPSMQMQJI+IzsPHbFZPs7UiANymfx/OtWrVl4pU6Lcmmsas+wOwb3FDVbAW3ka2wCRuF5sfLHUitW3sHa9y38xxciRcOFxGCsYXfczQmzmkedsaGvmaO4qwyEo4KsOX75eNDMmKqgtwHgiGAYHcfp0qD/DE5OPJ1Jj1otkimHejjNxM544yBgVtAgHUxPIEDwGfPernsJtKFju34D+81RcTblo6mjLvFaQFHIR8q0TvkWyRrhF3estfVgs92GMesfn8qh7MUoxU+J+W9aL/AGfcKX4S7cP/ABLpUeSIP+4tVf27wZS4HGJP1il3nfqNGsMS2Frwd6rO01Zzgr2x5H6HmKubV3EkwOdPxlatCc4tOiyVoM/OibbhgY5QPkKxXavt1YskooN1hvGw8KF7N9vFd4KFCceB84/tWGTHGU1Pug4OSi49ma7tF0AOogb+PL9DWL7HdVusQcZKzAkZ6+B54zVt2pGjuwAYLAGVWRuJk6TPPp4RWZskoRpJJzBImBIyegpbLlcxnFi2GzTtNLTgB1JIyhgGf15bnmaLudqW5GpCQftxMTtIn6xzrB/xRYwwUxvEZJ8TMGOsVP8AxzGcXA3MatPIZOmJ7vh49TWO1m1G1fj0B7hwd4HPp4Hz9KhvdrERABn4VEE+h35bfSsYnEOY71zOQRPd5ZI8OvKibfZdx7UgMwOQEDsdonSokY+90MVdFUjT2u0lVv5gwGI7rhoM7kTABPU0l/tyGi2ylTvqOc/d3jbw9azFx9VxibLKzZIdWXbmsgbY586JS4oWDpA+5PenGIDgTO2PXc1KI0X79qkxO+Psjz3xuPHnTH49ROVbJggDG5IJOJ9fyqhU4gaDMSpkCZGYAwdqVtWklmXuxIAnB6Ed4YqbWVwaXh7kuoImQARiDjOCcjflWrYx+9qxfsoqtfSPi+13gYxyAGB5gYrbpYOlc8hP510NGuGxDV9UkBfw69PwpKO9xXU7aE+SKyulZ+0f3PpUV1tgNz+5qUGc8vyqO2Jlz6DwFcFncQoWIUbn8Kp+374dxZE6EGq5HMD7Pmfh9Wq0vcQLdtrrdMfv61Q8IdJ1OMsfeP8AFqWfgACgkkDvHaCZ8KkY7nRUnXJN2ffPxMuiT8RGnU7d33eZkDAGAQR4ml7T7Q7gGl8iCrjS0kqcjmOvlVjatPcIAtwIMu7E4OMKo73rHOjr/DWwS1xWcgkBmAM6pwoBMR138RTcpJKhdJtmJu+zV/iGSQEsr/MZnJALfCGAiTCnwHjia0vAezdi29q4FZ2VSdWkMJ8BtPIYJHWrq3cX4YnSJIbTjmRjEgfh61L73ISZJBMnYA7SfGYjpQObarsFtSdjyxI72BJgblgBPdjnMn026R6EJ1xpLDRLCTBJgEHYTPLpUq3TMiSTzAxHqYESf71G/DpcIJLEq0QMAECSDGM888o8KFllP7R+zY4m0IILrOi4cEZ+HuiDbjlEg5ncHzHjeCe07W7ilXUwQf3kHcHmIr2i+jfzM404gMI6wRMnHIHJ2qi9ofZn39mFJ94slbtxmk7n3bgJ8Mj0mc5BJS7BJ0eUulRG3mouNu3rTslxWR0MMrZIPTnvyP5UOvaT8wD6R+FabS95MnDkuT0/HlQvG2jNa7g+DRrKOG+NQ5EfeAMb8tvSqrtrhFCNBM7D1/tNbOG2NmO7dKkek+xHBe77P4dYyUNw+bsbn4MB6VF2/wAAGU42P5x+YqThPaBUVU90YUBRDclUL06Ac6df7btMMq425L/T/V4VynGW66G1S4MTZ7jFT5eo2NVXtZ2ncgWbcgnLEdP75+R640PbaozakPzEVnu0uGZm1bmI/GnsEvysXzR/MZFeAfpFTW+FI86vP4N/un1x+NXHZHYwU2rt2GVrqoEneQzT5d2M9a2m4x6mMU5dC3Fg/wAOq61GoZ2ByTgc9QPyrMlArGWkCRO3rkYmt5xvCzZhwAwxKQdhMHyG486wPFcaFaCpPi0fhsT60g7bG48BHGdoqV0m1ZBUBQYVupPxSJkk4FQ3OJkg6xMCcLy64x6Dx8aYbqTOpQZmNRXGf3P0qW1bIMgTiRoZWweRU+PlV2ES8O+Q2nUOTKR+mfy8aaLFuWMHVuIgEEcognlyPOpbExCuwaeh6z1JHngc6dwwdZAYT0ZdUjzXUPnHlVWi6YXw/ajLAW/dYREFveAbbrcwN95inntFQx1LbDZDAWxaJ1QAe42lskb/AFoG7dJyxWGO8k+G8dfx9a68i5glfAkGTziGMZn5VaYLQdevW4gqrEbyotncRBtETlt4wfnUbnhwwJZlaPhOi50icLHrQ2kgQCYUYBDQJjeZBGeVG8H2eTzwBJOkCYLGcee+9URmr9hOGChmAcyMOwER5zufI7VsEaenpVN7NoRZ35xAMgc/zn1q0QRXTwR+mjmZpe9k0V1Mk11bUZWVdzkg9f3++dPcSwXkN6hRoBY71FxvFCzaZzuf3+/SuGdoB7W4kXLugZS3DMOpmAvq2PJT1p3A22GrJ1EyW0mCZkheWBEFjtsN5F7MtwYZZb433jWfhUkfcXxGQKNt2cF3JLCWA0sigxPdEAEzzMk58aZxRpbhbI+doZ2P2iDqtXDEk6dJyAxMAwSQSII577crNLHu/hXUoyAI+0Y5nO0ljXnHCcaovu8mbjKJJCmPsAbYGwwDHWt92fxX8RaC6yGEBtMDUOo5AeXSra7otdAxOFUKIBBbJYEEjYxJ3zzA+Vc+SDLyBIXvBT01GCNVLaskAhiFXUAMmdIHNp3MZ255pi8OQSoCi2ZJC69U9Z5bTjp40BZKwJkAMkEZkTA8CRAOQCJ2zSEhWJdgFGy6pkHIJBnIK45b1Lw7CNWJBM7TzmYxOB+dRFiWjSzgHMMDk4AIBgxnfx9YUh3Eu06lM6TlfhAkfExnIAnwmOlSNcjSNyZIOTjzEAEjao04hEA13BtrDZ0kHoftRO2fLpnuJ9pwFJtNqWDLttJiSB9Bt5VZdA/t/wBgLxKG5pFq9bBVXZgferEquDzMxMFYPI15DxFkryI3EEfhnxr0v37NDFyzEGGYkHnEdCCfCslY4I3OKS3AMMWJmZAM/l+FaQtuipe1Bq8IyoqfdUL8hFUvHoQ0Ek862fE8M4+yayPaZJcnxj5YrTUOo0BpvdO/BqmYZpOdRneZ505DmsBoh4iyTtQ1/hTEeNWVQ8QdqFhIEs8Mo3ANR3lAucOORvLI68o/1UUKD44w9kkCA6kz/wAwn8KiVg5HSN1xHZqm0FKs22onYED7MmF+YM/TMcf7OtcMqgIIO4GuR6zAEDbc1u14lCDpKi3GNExAjLHJycQfxqWzbBBO0EQYgGOhIkT0mKBAXR5c3soScWiCu+Y3/AedB3vY+8ANNu7qOxAYheZyJ33+VetabYGS8k/CNelSSBAJIVjPSd5oXhrKg6oAiQFEgiT4+EZIHyNFuaJZ5cvZpcNZM276gBQ2FuQRC5+C4QDDfCZ72kmaiPAyS9sOrQsjB72xYfdkcs5mvWOP4G2zhnVCx7oORJzAJnPlE70PZsJbLFmXJAB5944UkwAQYgRI9am4lo8p4Sw4IzhsHGBMZxHjmnfwbBioYARgiQZJOx5HG9er3OHUoe4rLgoUiZExGDqEdAahvcJbiNOT3c4IAgzIEkZHpNTcSzzThOBfXrnUDyxsRGfAkEE/hWt7LssRAkaZwTnfl94CatLXZ9tbautuSZUyQqgmW3JGkTmeuOYFWPA8An+8UDuyCSJ3UELqnkSY86nUpsk7EciA0SyzERMc/wBQZ5Zq1qg4XSt5CJM5bYgTiZA/MDuj00LCndNK40I6iNSsbNJS11Mi5Sp3m8BVP2je97dgZS3Bj7zEwi/PveSis/b7d4hZHvMH7ysvzlTV72NDqGRwRltQGoNcbGMjCLAA8fCuNHE7pnZnNJWG8Jc03DbB1FfjM/CTyCxMkd4z1AE7CPt7idKe6DaWIkkbnmwHQ6Iyfviord8sCLRQEHSXK91WnvkiQSxnqcmTiJqO0eKYI7uSSAxI7p2yoPQkRjlgdaaa44FV15Kc8GWvKrGRGs5kyZ8ZHhJ2ggAGtT2ZxjWnGZKwv/MD1/e9Z7sDgWMuZ1HvE+fKu4u41q77yCwOHHVfD+obj+9MPH7TKOT3/Y9Ysv7y2GVioK8sweeT0iPU0xbILDWwJX4cgEyJJIECc8unpWc9ne1QhEEMj7GdhjPyz6eFWXE9vWkctbty7gyWGlm0YBnMrEH9KTcRktSNIJZoGQAQEEZliZ73X1rP9odthbw/hwhx33OTKnKxzER0z1qov8a7kG4SxZtlBhSQRO+FgR+tCueQESZxiRzJ6SfM4qbfISJuJvudEsTpUgSAeQHKBNRmYA3HQ+U59fCm8SuOcTnx3/f7iouO49LZAYgE7KFJPyGY8aKiwgoSADjlB3z+cVL7DdmzxHE3T3gsW1PKWy0fIf5qy3aPGXHDDVoTTziWJGZIOPIZG9ek+xPA+64O3gAvNw/9W3+kLWuFe4wzy9lDO24t23f7oJHny+teTcWfyr0n2+4iLaoN3aT5Lk/UrXnPFpO1Zaud5EvBrosdY3LyXmuDU9h81QJ28p+JLgPgFP5/lRFjt6xOWYeaP+lAMui9ND33k+VC2+2+Hba8nkTp384pbXEK+UZG8mU/n41TTKTRLQfay5QkYlZzyxy60ZoPSk7cUgHCx3QJ9M+EGjxrqY6h/wAK+5vf4o21V/eMysRrbQIAwNU85gCdhqzijm4YOsy0STqbw+60zvzFD8DYOlWELsQRpXVMGCJMHcEkGd99pOHtqm0AQMk5LHIYHAIjlg1kRi3tQAK/EQYIUtOJ9B6DzyKfYLSSRjYyDkicAczpOcxTvebQ8AHSPNh96Rgg7eI6Uyy1x2YPZJUABSSo88A4/GahQ0oGV20klZIJEZ3MyQA24nG4zSW7ehcSyHYSee+V2kyZ/TCsjq5bAUAsSAxwJ54iAJP4det+7bvS3e7pbBkDp3oCySN9586nJBhLAFlSYUcicjTgSZ5/+aQg6IIjRgE6SJg7QBGDuAN6j9+dDQxVpKFmxBjddwBsZOfxorQukallmiFEa5jInVE5POovBGQ3LJKEFzCrlVUAGP6iZktmZ5UO66BqC6lRTAGpye6pwACJ1AieUzRPFAOhO6gMQoAyFju/EMicZEEfNxYjpGoDJIIAExkHOCZHlVlFfxDSikk/CZUiOhLnONJG4Ejrg1epeDAEZBEg1V8bxcMVJJGkDeZBOk6SPtbGOYzyo3stv5YWApTukDMRtmBO3QUzp3UqF9QntTJ4rqkmupwTMgOAR2+A909WRZPIgb/LlRHC8EEUargjMoEAt4JMRvPxEyczmrFGEYEx0ET+/wA6gvcSqxr1KScKg1FjjACqx08u9H4UqOgHafF20j4jqJMQTpxqO5ldYxtsx8aynEWmvXltmZJFx4JIjaOUksNyJgDlFWfH8cSWc8tWldAAGk45Z0ncnHPkKM9kezpm4xJLZzExyGBnHOpjjulYGSW2JYW+BCIABVL2tw0gk4gTNbC9brI+1vFC2oWCWuHSAIyBk74/ZpiTpWK47ckjPdjdpG0zW2PcYkow2UnMeAJJ9c8zGnu8U73ACTCqM6FjwAI+uM1gbnDCNSgp3jIzAInIaN87Z2itP2P2srqEuMBcBCySoNzo2OZ6Up1OokF3gWDqGK8i8czHwg9Bz61L7sIozhRuT6SSTvQHHdq6dXugXYYz8C7/ABEc+enfA250/GN7yNTm5zMjur4adhyxnFD0JYbxXap1BUXAOHYkg7bDBMHyneDvQMQGLElj8RySCYGmRmIGOW2BU1u2wUKGAEkkEExBI1CCIBEQKf70FQuxUfDp5kAxn7RzkTB3obshFY4EEpaSQ1x1B/62ABIjrJknltXsaWwihRsAAPIYFeeexfCG7xiswgWgzETOQNKgmTJl53Pw16JxJCqWOwFNYFxYpqJc0YH2tf3l8jkg0jzOT+IHpWducGtW99yzFjuxJ9SZoc2q4+XJum5Haww2QUSnudnJ0qK72avIHxq5PDmnW7AiTQ+o0aUZi72d0H4UM3ZU/ZX1itZa4ZWB2/Yrjw6jzo1ma4BcEwH2O7GjiUaRChyQJ20kD6kVd9scOC4JGQwPPkRjxHhRvstwo1uw5JH+Zh/9ai7RSbsGeuBtGZJ5eflXRxP6Ns5edfXpfY1nCXQ1tSqpqIRbjQMnSoAYFYYjnmcmNjRi3LkhnKpv3kfkDAMaYzjAPQHaKB7H4ZntIunS2NJBbeCdWNp3O4zvRTO2osQO6SJVLhIgxmWiD4DxpY1Y91B+zvpXvRLAMM+YyfnzNM/jVF3T3iCCUhXB0rJLGRMkEAQT0gTlEuJK95VuEGAzQ2+ZkzEjbO1Kl0lQbh0ODBUFWDcwQRyZcwMyBtmrKIrnHsCBass23NAufEnnE4zkVzcNrIKiNcG4gzLAbBtaiSvMhttganLroACic4JEagATqkyAANWJwD6tW5NqWVTBJOmVAMgwCpgiS2du7moiCITcVTADEa9M7iYEnwBBiedNbiTabMlZ0wTJGTDDnB5Exsd6j4O4w1JABthSoiAUghXG55MpHQiRU/aKEyTDMe4gMGcTvGJIA5ZPlU7E7i2uHMAS2oj4iDnbGZxyEbCq7ir7rBCs0PLaBkCQJUOApMdY57xFHrwYChNKkHBJGpSYzOevXoo6UwqwZlK61AJ7x041CAJyR3gpE5jpioUBLxCulwSragGhhpKkEYYECOWY9d4N4Li+8BG8Kevwkg+sHymhbzFWUFWaZBmAFUqYxJYksV2251HcJS9bAJYBtOIIBYkxiCCIJ2Iiig3GSKmk4sv9VdTfWurp8HLsp7BmOh6zHlESMeMeAoHtfiguQX+6q8pPMEZ2GZ2EbSKluXygkmT5HAydu9G2+1VHG8QXMyY1Qwn4ZgzAI5md55Uk2P0B37JbRbH2472DCjSTB6HCx0J8K23AcPoUDw8Kzfs1wut2ukb4TwRSY+e58TWtAprHHahLLPdIZcE15929cS/xAZQf5Z0q2or8BIaFO8knPMRW17b4z3Nl3HxHurGTqbGB4ZPpXnqkfC8HSwwJZu6ME4OP1rLPLsbaWH5mDW+GYlgXkd5mG0cwOZIxE5kz5VFdtWwVJYucjSdMAjynyo2wwDJOoapxIGwwInuz8RHjvvXNxAjSDIUawvdJALGZk56T1PhSw6DWeIVUZiMYgKVnZdIiN9+6sb8zmiBbwCY0iIjGBPPcj5bU3jn1KF1iSe6CBB0TjeZaAJExvBrrjQCXETHwh+7jIJ58hy3qMg6yyb6oOoxAmJOF2xj865bqsWUsNQyNpzmTty5eI9V4+6ApNtWwNQgEDaQf6YE79IoC+sgEgbgnBUnu4J+mPCpXcn2PQP8AZtwcWrt073HgH+lQP+4n/LVv7U8TpskA/F3fnv8ASaL7B4T3XD2bZEEIJ/5jlvqTWc9rL83Ao2AJ+e34H501lfp4X8fuKYl6mdfP7FCa5lpwGaUjauCzukTL+dCNO1WBGaj93UsJDOHtKBtk5jlXG3JmpCu9dRIFmm9kLAFu63VlX/KCf+6ge0mhnGljqUjuxvIgZ6kx6irz2fTTwqkj4ix/1EfgBVVwoJvu2nXCkaSMQYJ5yWOnAjfPhXYS24EvscZyctQ39yTsi77q2LrOVWBqi6gBBBCqQTqUhsCIxE7kVaKkIjgkagp1CW78mdYOYY/1DNA8NcUWgo1FC7M+OaHYwM4AIEcj5ky2knEW3GcMdnJBJnBBKY3AI8qUsaZKvEK2qU93mWbABIMSXZfDlTXtoxiZA72mN4jMHnHlg+M0/ieFlTrAyplmAiOZIUaYI32GK62NILI+dJmTMsdMEk9IWByx5G+oPwDDtBxcU3AqWxqDOCWHMd8EYHzid80YE0hRI3kMohczHPcztn4fDI68NrVdLk5A1KVORvkCMjkRt0mls8M+S7DJAbukSoOW6kxAHr6QhPxnD4BQurZXmSQCCyweuI25QYNCXtXugGIlh3TbwVUGQ0tgHC4JA3E86NuHEafhEjVMDIjvEYzy/wDFQtelwm7AEltJIWZ3AkTic9ajKRzcKJGpmOVGAGECZaAToBWd43+cd63qXWWAPe0yDIEKSpgmW7s9c4jBoi1qyxKsIBEQd/nvI3NRvxYlgQysMwQGnYk7xkCMx50RQzjLDhUyWDPLYLFSVMHcyJExtj51/AoA4gzBWAWYESBKgEZgLgnMEgmib3aTqCrlVLQFO6jmI3gQJEzVezuolra3I1C20RIgEFRnAJ0ERDAKcTiu/BfY1HvF6iuqk/xF/wD0m+S11M+uxb8OZe3xAtgLJZmmSTrJJ3370g7DlXcWpYwpB1MF6kRJM5j9zQPF9nablxVeNDlJEz3cHvAjEztVx7N9m96cnpOYFaxwu+SsmVKPBpezOHCIABRwNRrbNShKYYijH+3HE/zLdsZhdf8AmbSc7zAxH9VZjiARKpjIliTCqdyJIYkzuJitB7cditdcXUB1xpO8ECSM8iJ+tYy7wPEqZ0MeUhgxA6Tkxzjak8mOe5s6OGcdiRYx3dUacEaYUTnBIOSCBAETkTzhU4fWRqAkEAMTtpJycSBEfXwFUjcReVzqLeGoEZ/fLaiezu2NEKQGUbTvJySeuc4rFpo3TRcorF3ypg9xo3ECYHLvA5nmKYAQDkiRJmIzyjrOaA4rtS3BKppJySuIPMyDMnaKavGpH3SwiZLY6cifLH51VERZIdUsCMRAM507bb5PKefkG9kcIb3F2g5LFmUmQANKwxEbjAPM70tt00gqSVEjUWABA2IByBAHKr3/AGecJqv3L0lgqkKT1foIGAoI9fGixq5UDklti2eg3GxWC7RuB7rNyn6DFa3tjiNFpiN4geZwPqax6/v5f3qtfOkolaCPLkQKvhUhXNO1fvzpNPLr+X7/AArls6dkQXc/vekA/Cpro5VFO/OqqwrGEYzTIqcbYz+//NIqSQBzwPWtEgWzb8OmjhbYJiLaz5kAn6mqW3LW7mhlA1HJ+yTEEgEd0mZ6xV/2ysWyBsBisr2ZZhDdkFmLqPvKoMECGEiZcg8gcGuxnVQSONgdzbDOxuGtslssgP8AMYZzC6ydztG48upq1S0gYsqQtsTIgEBxBBG2NAlSTy3xVHasm5bJVptK/etK4XWrk5LAgqNzBwdPXFW1i1ruQLaAidKnRBQCCVxMggdYyJyaUQ2wkWCqzqgThjKkadUiIkrByZOADSKA7Mve1AnZp+yJMYnB26Z3oPiJSJa1bUsED65CtmJ1ARqAMHovjTOIIWZcHS2hDBiFkB2CAsRsI2hiOtU1yQsFur34XVBKGDAH3snnMHaBTOEQlj3AqnWFPQqQQSep7xoHs7iAtsI1tg7gZJEEtMCDjMEeOnyqX+MYr/LuAyYAKnuMVWCwE/aMQSPiPSraBDTewWBJnZmIUKukDxgAydp3kTuHwonVLEOhBIQRnIOIyoJjn8M4kTAgN1JY3M/GCNekqWxpIIURI2jOc1C2q0XIKfy5LaVhlRiTgE95BBkDlyMVRdF2mkKACBmAJAEdB5STHjQN83ASoKoCxJLhjqBlQoAWRlZjI78iNqgTtFluatXvbNxZMZKwvltpA7p3A5HeHtH3dl2GpDbYi4up1MEQe6p2XupGkTv4iirgolHD6TpMMSM94sARIgawJG28c663eBuLcL3dC6iMlhKpER4gmBjK+IqW7ctaFMrD4yHAJKyJBPdJGoZxgDlVbwy27KqzN3ChtgDdZ0gFbecQmSM5G81XRl9QP/C+H++//tW//vXUV/iz/dtf+3//AHXUe9g7Q3guxrRWWBLEkkknJOSfmatuC4YL8IxT7azRK11TldR4FLFNBpaosQiobnCI3xIp9BUxpCahCuv9iWG+xHkT+dVnE+xfDtkAT4qp/IVpYrlNQtWjCcT/ALPVmVC+jOv0yKqeJ9gbgnTr/wBLj6RXqdc1C4RfYNZJrueM3vZfiVMTPhDrP0xXo/sX2O/D8PDmXY6icYwAB6Cr1KeWqljinwiSyykqZlPbvimt2lIEjWoOY5H84rIr22pGQQfn+Feh9u9kHiEKGIMHMjY+FY/ifYVx8Or0Ib8gaXz6b1HYzptQscaYNY4+23/ESfEx9D+8UarCCwzIxFU9/wBlbyb581K/hIoF+ybq/Yn/AJSP/NJy0Uh2OqizSkfSZqPTsP3+9qzRv37eCbqjqZjfbNS2+2bvVG8x5dCOlYvTSRqs8WaGcfveiuxLeq/aH9QP+WT+VZxO2zHetj0aPxFaX2J4xbvEgBWGlGczEcljf+v6UWPDLerXcDLlWx14Nj2zbm2fKvP+yO0Ia9b1spBJtkZ0EjII+6Wbn1NekcUsisF2z2ArXdWmD94YrqZMe9UjmYZqEuQHheJOQQykMQG0oWOltZ1tA1sJciRiZ2NSXOJ4hFOi/qRTqVGYkqN5UnvDeMyDERuKIu9nEjByNpH96S52a8yHCtjOmcDlvtk8+dL/AIeY168SdvaC1c0KzXFNwqO9qKB7fVRCmN9s6dpFN47jWst3OKF2MosrKrgmQIzpacyZSJ3FDt2c8Afy+kaTtnYzIMU08I4JkAnkZ/VZ28eZofw8/BPVh5CuH7aDIQ4tmCrKcAksQ0FR4kYgd2QetVI46/bYEe7aJPeLzBI5k74gE5wN6nHBtHwKYB3JJkwNyJ2FcOEbSQVTP9MxyGYBmKtYJ+CetDyC8P2zxCd3Qr6QUKlj8LQFB3BGOYkRvmrDgu0wFVvc6bq51s7HWZJcbwO8RgyAAY60GnBupMac9ARzn09Kh4jg30BdKsPMr+R61PQmuxPWh5DeJ9qGKsvuwztp2+CQAGLRGSQWnMGAKD4LjeItgMwtuFMprQQg5hcyp3O8TyrkDyFKxsdsEDkWnJ3OaYLLFtMQsk7nlG/iaH05eC/Uj5Os9q3LgVroHI90MADMLABgEb46nea0/ZHZQuKHulp1FokRB5bbRy8B5VUcNwhJGMDGf3ithwFmB06Z/tWsMPPItlzWqiL/AASfdHyFdRvuz1PyH6V1bbF4FOfIljAqRTUVrapEphlEoNcTSUtCEITTJzTmplWimSTS00UtQhJOMGmGmNT7VV0L6iasU0bz1p/Wol29aJAMLSnCmCnrzoGaHGo73DIw7yKfMCpK41Cyvudi2T9iPIkVV8R7I2XP6qD/AHrSrtUKVCraMhe9gkPwkehZf1FW3sx7MjhS7aiS4A3mAJ2wN5+grQJSih2rwHvk1VnaaifhlNTV1EgWV1/shDyzQV3sU/ZPzq/ptXZDNnsO7/T8/wC1d/gNzmVrSjeuNSyWzNDsBvvD0prdgt1FaSuqrKtmXPYNzqtJ/wD59+q1pqRquyWzL3PZ9vvCncP7OjdmnyxWgakShBcmB2Oz0UbUSAOlPNNWoCdNdTK6iou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514600" y="1170780"/>
            <a:ext cx="458152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89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fontScale="90000"/>
          </a:bodyPr>
          <a:lstStyle/>
          <a:p>
            <a:r>
              <a:rPr lang="es-EC" sz="4000" b="1" dirty="0" smtClean="0">
                <a:latin typeface="Times New Roman" pitchFamily="18" charset="0"/>
                <a:cs typeface="Times New Roman" pitchFamily="18" charset="0"/>
              </a:rPr>
              <a:t>CUMPLIMIENTOS DE + A – A LA NORMA ISO 17025  </a:t>
            </a:r>
            <a:endParaRPr lang="es-EC" sz="40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sp>
        <p:nvSpPr>
          <p:cNvPr id="15" name="AutoShape 7" descr="data:image/jpeg;base64,/9j/4AAQSkZJRgABAQAAAQABAAD/2wCEAAkGBxQTEhUUExQWFRUXGBoXFxcYGBcYHxoaGBwYHB8YHR0eHCggHBslHBocIjEhJikrLi4uGB8zODMtNygtLisBCgoKDg0OGxAQGywkHyQsLDQvLCwsLCwsLCwsLCwsLCwsLCwsLCwsLDQsLCwsLCwsLCwsLCwsLCwsLCwsLCwsLP/AABEIALkBEQMBIgACEQEDEQH/xAAbAAABBQEBAAAAAAAAAAAAAAAEAQIDBQYAB//EAEQQAAIBAwIDBQUGBAMHBAMBAAECEQADIRIxBEFRBSJhcYEGEzKRoUJSscHR8BQjYuEVkqIHM0NygsLxU5Oy0iRj4hb/xAAZAQACAwEAAAAAAAAAAAAAAAACBAABAwX/xAAuEQACAgEDAwMCBAcAAAAAAAAAAQIRAwQSITFBURMicSNhFEKRsTIzUoGhwfD/2gAMAwEAAhEDEQA/AJkRge7BIwCRA1DBPTUBU1pZBBXB2BkznOTzJNQ+47wfSWbrqSYPUk58oIk0cgKgSxIJgBiNtzBjIqiiLV8XdVcwADExGdtttulO4bhAAILETIBmJMHmJgHapls7HuwOYkeUDajESM8zt4DrWOWdcLqa4o3yxPd7KNh8Xj4U/RHe5napLSSYGwyabOS32Rt4/wDmlqGLI9B2nJyfAUziL+hS7fCg+ZqUzt9pt6p+2uJDOEB7lqJwSDcOwgZMbny8aGiNgw4iWyx1zLqqlmE/CDyCqCSZO5Pq/jryWLbO4IWYAABJOYGIHLwp/DW4Ak7SQSIOfiLczJk/KqrtXtLhL59290wNiqmPMGPwxW6/pLhFr3PuVLdq8HeJ95YadpkTHoRVvZ4MWCDYtWltHN247kNpOwE5+Ziq3hfZmzbX3+u5xIHeVLagTnYgmTHMY2qy7S4W5xNpMNbYnULb8uXL1O05onXRBq+rK7tDsmxxLarfFKrMZ0tnO2NqL7C4EcM7Wv5l24VnWEKoAM6Q077TVKvs5cssGvvbt2gRqaSfQCJkx9avfaK/cPDg8NJVpJdCdWk7BYzB5kZxUfgn3EvMy3W14JJPodqseGaawXsvw/EG9pZXCxqZn1YHL4ucnA869FsWQopzH0ObmrdZPwvEG2wdeW46jmK07XQ6a02YfLkfUVk7LUbwHFaCUnusZPgetXNuMXXgzik5Ky41EVXO51GOpHyotnMj97fsVXA7fOuFuZ14IKujujrE/XFScG0XB6/gDUN5u8B/+sfnXcG3fB6Sc+CTWuJ/Uj8oHIvpy+GZ/wD2gduN7xbFtiPdw9yDux2Q+S5/6x0qk4PtINhsH6H9KoeO4gs5cmSzEsfE71KppnM98rNNLFQgoo0+K71qk4LjSpAOV/Dxq7dkG7DORHP5UtyO2mcBXBep/D8KjF+31/H9KVr9qTkHy1H8qtWC6JLXEm2QUZlPUGPwNX3Ae2FxYF1dY6iAf0P0rN3Gt8jjz/WoVdT0A8WH6UcZyj0Znkw48i9yPRTx9ji7bIGEkfCcMDyMc/SsTft5a0+DMDwI/c0D7xNw6j1P7nyrrvHqxl7knrMnHj4UeTLvjTXPkXhpfTdxfHgF4i2UOlt6iardiLyECDcXIiMjmKqS46H5Ck5KjaIyK6l1/wBLf6f1rqqwqNXattrM6ivJTkEZIZTpmT4mBFTllVhHvGAaDpmJOMycjw2oqxwwExLapkZODnl++VO4fhBICjTyAEgR1jbliuvOSirONCO50T2lEeC/U1Ku0nc/uKcVG32V+pp6D7R9KSbbdsa4S4GkwNI3O9N1AnwT6mnDAn7RwK5LQwvIZNC2WkB8dxXu0L7u3dQeJ2/flVdwi6ExDEyJzkn4mjY5EDwUU3i+L13feQSinQkf6n+sT1bwpb14iWBJPIEYGYBJ6Z+lFHjkKMdz+3/cEHaVjVaZCQuod3O/QeI8KzF/2VvahDJpidcnHpvQXaPZ1/3hLo7EydUavqNvKtN7N8DcRWN3E40TPTJjY1svauGH/E+USdn3kHDFeGurdZN2A+0xHeA6AbeQ3rI8ZYuq8lbpbmSHYmT186seN7XuoStkJZQNgKiyYx3pB/tVj7P9qXLr6WIbGTABEbZA6xyouUrB4k6D+xbBWz/+RO5MPnSNs7+cHAmqzh+P4q9dKqyW0WQQqKQBMAZklsdQPKrbguBt2i2nJbcyfzJo2zw4Gwijx43J2+hjmzqKpdROG4eBvJ5mBn5Ypbz8vCpXaBVR2lxWhWPMAn6bU3SS4Oc25O2E2XosbY3qn7PvagCKIbjt9OkhfidzpRfM8/IVCy84bitwxnGD+X1pTVE124ch2j+nhzHpqIJHlUnZ3ap1BHggmNQDLBOwZWyhNc/UaXrKP6Dmn1Fe2X6l1eaHbwRf/jNM4niTbQuvxAYnyUfnSXhJuf8ASvyUCmcYJRh+91pPF/MXyOZV9N/H+jy3tjjddxnMBie8AABPkNjT+Fu6lBFTdvdln3vdBOroCc0y32BxFkaig0neCCfkKfyxX9xfT5dvwTTRnBJ3R++dAW2mRsateCXugZ23jHl50q1ydO7Q2Ok+v964IdwZFTqhJyBGchsx8vzp5swCKJIzlKgE2yZwY67T5c6Q7gfn+u9GpajAU1Ff4fY+s1ZLIyhnwqNTMyI+R+XOikTGflTTbgTn8dquinIk7KG4WFeZRttuXlU/E6T3tidx0POrntPscrwlpgIuW1l4373ePqCfpVUsXRnDfQ/3oNThcafkXw51Nv5BO7XVJ/h9z7h+ldSeyQ3uXk1d3gFvNFy3bdMESA+RsBjumRyNWpXSIHxHn0FR8IgAB5DA/WpGb5nbwroZJ7mc2ENqoQLPdGw3/SpBkxyFOVYEDc/smmMs90YnLVm+AztW7ei/v98qr+3OIKWxbX/eXceQ5k+ET6A1ZGBLHCqKzSu152u82kJIJCou8x94gAZyFPWqSbZdpA3H29FvUpYBQqwcSpOGB5yxEnqT1qrHaziACx/yn8avu1S3u3QwAVMiZJO4iTiD51jUet3FLgvBNtMuV7dbZrQiMkMQflyoq32zaPxa1PTcfjWeY1G4kzQuKN9zNFfv8NcyyhjjJtyfLep/fW0tOLTL3F2kyOQkHOPyrL2nIMgwaj4m71zUUSmysue14DmOHV16uzaj44wK0fs/7UW7ndtE27n/AKF06lfwtvybwMVgO1eCKtI2O1AwZ8adUmctx8ntA7QFwSMciDup6Gsz25xrHuIe+cDz60F2R2uzqrPOv4Lh+9A7r+ZGD5UV2WNfFB+S94/9O31IPoatyAUKdli1r3I9yGJIIUseUqpb5bUd2VDBWIwP92v3V5N/zncnlMdZr/aEyxcfaEHzjTPyj5VJ2LxepR5fLwok+aKq1ZqLTTQ3H9ni6DBi5pIQ8p30t4E8+Rjxp1h6KGRVyVqgVwEqkgk7ls/MD8qR0kH1/wDkf0qSzc1AdZz4xJn1j507Eeg+pJrjY4uOZJ9bOpLIp4W14Mp2xa0sHH2TPw6vpIzUnZnFe9AaGI6SMZ5nlHM0T7Q2wUMzpgyBufCeQqk9l3k7yTM5HdAA3HKcjntTmqXIrp37Qrtr2dLnXZADCJGADy35Hl6UPwnDXVX/AHTEgkY28ydgK1Nm9uCNv3ywTTgVK5xJOCAdonbx6wcUruscjkceDKWrHE6s2mUHngj59PSjP4K4fs+hirtFVgI+g59f3NS+7iB3jz5Y/M1e59i3lZQjs29GLbH6/nUP8DeH/Db5VorbTAKkxtgD55iiHMSCDHUcvWZolIB5WZq32Xcbp8xT+F9neId1BAVJGpiy4HOBMkxPrFXPEg7r1k5jHTO/yoQcYVJLHrtiInPPxjwoozV8oGWSTXBq78Z6GsDxXB+5vG0cI2Ubp0+Wx9K1nZnFKVhnH9OoxIPnQ/tN2b721IHfTK+PUev6U+0s2Pg50JPDk56Ge0cR1FLVX/iL/fb5H9K6ud6E/H+DpevHyehAyf6V+pqXh1mWO3LyqLRMKNuf6URcH2RsN/0qkRiat29BTkBiOZpmqTA2H7muvcSERrh2G3KeQ+tUQqvaHiAdNhTE9526KMk/vmVqC3Y1IvddQQGhWdYAnShAIg6YEdfLINu4xbUQ5a4dTFSo0qDKqZM97JwCdtqu7FoqGZmY4JmSYx6YHM/OtsUfzGOSXYzvtHc0IwKAkppnQAdZBJbVjAA5eM71lbD6gD1FXftfxmoFzqPSMQMQJI+IzsPHbFZPs7UiANymfx/OtWrVl4pU6Lcmmsas+wOwb3FDVbAW3ka2wCRuF5sfLHUitW3sHa9y38xxciRcOFxGCsYXfczQmzmkedsaGvmaO4qwyEo4KsOX75eNDMmKqgtwHgiGAYHcfp0qD/DE5OPJ1Jj1otkimHejjNxM544yBgVtAgHUxPIEDwGfPernsJtKFju34D+81RcTblo6mjLvFaQFHIR8q0TvkWyRrhF3estfVgs92GMesfn8qh7MUoxU+J+W9aL/AGfcKX4S7cP/ABLpUeSIP+4tVf27wZS4HGJP1il3nfqNGsMS2Frwd6rO01Zzgr2x5H6HmKubV3EkwOdPxlatCc4tOiyVoM/OibbhgY5QPkKxXavt1YskooN1hvGw8KF7N9vFd4KFCceB84/tWGTHGU1Pug4OSi49ma7tF0AOogb+PL9DWL7HdVusQcZKzAkZ6+B54zVt2pGjuwAYLAGVWRuJk6TPPp4RWZskoRpJJzBImBIyegpbLlcxnFi2GzTtNLTgB1JIyhgGf15bnmaLudqW5GpCQftxMTtIn6xzrB/xRYwwUxvEZJ8TMGOsVP8AxzGcXA3MatPIZOmJ7vh49TWO1m1G1fj0B7hwd4HPp4Hz9KhvdrERABn4VEE+h35bfSsYnEOY71zOQRPd5ZI8OvKibfZdx7UgMwOQEDsdonSokY+90MVdFUjT2u0lVv5gwGI7rhoM7kTABPU0l/tyGi2ylTvqOc/d3jbw9azFx9VxibLKzZIdWXbmsgbY586JS4oWDpA+5PenGIDgTO2PXc1KI0X79qkxO+Psjz3xuPHnTH49ROVbJggDG5IJOJ9fyqhU4gaDMSpkCZGYAwdqVtWklmXuxIAnB6Ed4YqbWVwaXh7kuoImQARiDjOCcjflWrYx+9qxfsoqtfSPi+13gYxyAGB5gYrbpYOlc8hP510NGuGxDV9UkBfw69PwpKO9xXU7aE+SKyulZ+0f3PpUV1tgNz+5qUGc8vyqO2Jlz6DwFcFncQoWIUbn8Kp+374dxZE6EGq5HMD7Pmfh9Wq0vcQLdtrrdMfv61Q8IdJ1OMsfeP8AFqWfgACgkkDvHaCZ8KkY7nRUnXJN2ffPxMuiT8RGnU7d33eZkDAGAQR4ml7T7Q7gGl8iCrjS0kqcjmOvlVjatPcIAtwIMu7E4OMKo73rHOjr/DWwS1xWcgkBmAM6pwoBMR138RTcpJKhdJtmJu+zV/iGSQEsr/MZnJALfCGAiTCnwHjia0vAezdi29q4FZ2VSdWkMJ8BtPIYJHWrq3cX4YnSJIbTjmRjEgfh61L73ISZJBMnYA7SfGYjpQObarsFtSdjyxI72BJgblgBPdjnMn026R6EJ1xpLDRLCTBJgEHYTPLpUq3TMiSTzAxHqYESf71G/DpcIJLEq0QMAECSDGM888o8KFllP7R+zY4m0IILrOi4cEZ+HuiDbjlEg5ncHzHjeCe07W7ilXUwQf3kHcHmIr2i+jfzM404gMI6wRMnHIHJ2qi9ofZn39mFJ94slbtxmk7n3bgJ8Mj0mc5BJS7BJ0eUulRG3mouNu3rTslxWR0MMrZIPTnvyP5UOvaT8wD6R+FabS95MnDkuT0/HlQvG2jNa7g+DRrKOG+NQ5EfeAMb8tvSqrtrhFCNBM7D1/tNbOG2NmO7dKkek+xHBe77P4dYyUNw+bsbn4MB6VF2/wAAGU42P5x+YqThPaBUVU90YUBRDclUL06Ac6df7btMMq425L/T/V4VynGW66G1S4MTZ7jFT5eo2NVXtZ2ncgWbcgnLEdP75+R640PbaozakPzEVnu0uGZm1bmI/GnsEvysXzR/MZFeAfpFTW+FI86vP4N/un1x+NXHZHYwU2rt2GVrqoEneQzT5d2M9a2m4x6mMU5dC3Fg/wAOq61GoZ2ByTgc9QPyrMlArGWkCRO3rkYmt5xvCzZhwAwxKQdhMHyG486wPFcaFaCpPi0fhsT60g7bG48BHGdoqV0m1ZBUBQYVupPxSJkk4FQ3OJkg6xMCcLy64x6Dx8aYbqTOpQZmNRXGf3P0qW1bIMgTiRoZWweRU+PlV2ES8O+Q2nUOTKR+mfy8aaLFuWMHVuIgEEcognlyPOpbExCuwaeh6z1JHngc6dwwdZAYT0ZdUjzXUPnHlVWi6YXw/ajLAW/dYREFveAbbrcwN95inntFQx1LbDZDAWxaJ1QAe42lskb/AFoG7dJyxWGO8k+G8dfx9a68i5glfAkGTziGMZn5VaYLQdevW4gqrEbyotncRBtETlt4wfnUbnhwwJZlaPhOi50icLHrQ2kgQCYUYBDQJjeZBGeVG8H2eTzwBJOkCYLGcee+9URmr9hOGChmAcyMOwER5zufI7VsEaenpVN7NoRZ35xAMgc/zn1q0QRXTwR+mjmZpe9k0V1Mk11bUZWVdzkg9f3++dPcSwXkN6hRoBY71FxvFCzaZzuf3+/SuGdoB7W4kXLugZS3DMOpmAvq2PJT1p3A22GrJ1EyW0mCZkheWBEFjtsN5F7MtwYZZb433jWfhUkfcXxGQKNt2cF3JLCWA0sigxPdEAEzzMk58aZxRpbhbI+doZ2P2iDqtXDEk6dJyAxMAwSQSII577crNLHu/hXUoyAI+0Y5nO0ljXnHCcaovu8mbjKJJCmPsAbYGwwDHWt92fxX8RaC6yGEBtMDUOo5AeXSra7otdAxOFUKIBBbJYEEjYxJ3zzA+Vc+SDLyBIXvBT01GCNVLaskAhiFXUAMmdIHNp3MZ255pi8OQSoCi2ZJC69U9Z5bTjp40BZKwJkAMkEZkTA8CRAOQCJ2zSEhWJdgFGy6pkHIJBnIK45b1Lw7CNWJBM7TzmYxOB+dRFiWjSzgHMMDk4AIBgxnfx9YUh3Eu06lM6TlfhAkfExnIAnwmOlSNcjSNyZIOTjzEAEjao04hEA13BtrDZ0kHoftRO2fLpnuJ9pwFJtNqWDLttJiSB9Bt5VZdA/t/wBgLxKG5pFq9bBVXZgferEquDzMxMFYPI15DxFkryI3EEfhnxr0v37NDFyzEGGYkHnEdCCfCslY4I3OKS3AMMWJmZAM/l+FaQtuipe1Bq8IyoqfdUL8hFUvHoQ0Ek862fE8M4+yayPaZJcnxj5YrTUOo0BpvdO/BqmYZpOdRneZ505DmsBoh4iyTtQ1/hTEeNWVQ8QdqFhIEs8Mo3ANR3lAucOORvLI68o/1UUKD44w9kkCA6kz/wAwn8KiVg5HSN1xHZqm0FKs22onYED7MmF+YM/TMcf7OtcMqgIIO4GuR6zAEDbc1u14lCDpKi3GNExAjLHJycQfxqWzbBBO0EQYgGOhIkT0mKBAXR5c3soScWiCu+Y3/AedB3vY+8ANNu7qOxAYheZyJ33+VetabYGS8k/CNelSSBAJIVjPSd5oXhrKg6oAiQFEgiT4+EZIHyNFuaJZ5cvZpcNZM276gBQ2FuQRC5+C4QDDfCZ72kmaiPAyS9sOrQsjB72xYfdkcs5mvWOP4G2zhnVCx7oORJzAJnPlE70PZsJbLFmXJAB5944UkwAQYgRI9am4lo8p4Sw4IzhsHGBMZxHjmnfwbBioYARgiQZJOx5HG9er3OHUoe4rLgoUiZExGDqEdAahvcJbiNOT3c4IAgzIEkZHpNTcSzzThOBfXrnUDyxsRGfAkEE/hWt7LssRAkaZwTnfl94CatLXZ9tbautuSZUyQqgmW3JGkTmeuOYFWPA8An+8UDuyCSJ3UELqnkSY86nUpsk7EciA0SyzERMc/wBQZ5Zq1qg4XSt5CJM5bYgTiZA/MDuj00LCndNK40I6iNSsbNJS11Mi5Sp3m8BVP2je97dgZS3Bj7zEwi/PveSis/b7d4hZHvMH7ysvzlTV72NDqGRwRltQGoNcbGMjCLAA8fCuNHE7pnZnNJWG8Jc03DbB1FfjM/CTyCxMkd4z1AE7CPt7idKe6DaWIkkbnmwHQ6Iyfviord8sCLRQEHSXK91WnvkiQSxnqcmTiJqO0eKYI7uSSAxI7p2yoPQkRjlgdaaa44FV15Kc8GWvKrGRGs5kyZ8ZHhJ2ggAGtT2ZxjWnGZKwv/MD1/e9Z7sDgWMuZ1HvE+fKu4u41q77yCwOHHVfD+obj+9MPH7TKOT3/Y9Ysv7y2GVioK8sweeT0iPU0xbILDWwJX4cgEyJJIECc8unpWc9ne1QhEEMj7GdhjPyz6eFWXE9vWkctbty7gyWGlm0YBnMrEH9KTcRktSNIJZoGQAQEEZliZ73X1rP9odthbw/hwhx33OTKnKxzER0z1qov8a7kG4SxZtlBhSQRO+FgR+tCueQESZxiRzJ6SfM4qbfISJuJvudEsTpUgSAeQHKBNRmYA3HQ+U59fCm8SuOcTnx3/f7iouO49LZAYgE7KFJPyGY8aKiwgoSADjlB3z+cVL7DdmzxHE3T3gsW1PKWy0fIf5qy3aPGXHDDVoTTziWJGZIOPIZG9ek+xPA+64O3gAvNw/9W3+kLWuFe4wzy9lDO24t23f7oJHny+teTcWfyr0n2+4iLaoN3aT5Lk/UrXnPFpO1Zaud5EvBrosdY3LyXmuDU9h81QJ28p+JLgPgFP5/lRFjt6xOWYeaP+lAMui9ND33k+VC2+2+Hba8nkTp384pbXEK+UZG8mU/n41TTKTRLQfay5QkYlZzyxy60ZoPSk7cUgHCx3QJ9M+EGjxrqY6h/wAK+5vf4o21V/eMysRrbQIAwNU85gCdhqzijm4YOsy0STqbw+60zvzFD8DYOlWELsQRpXVMGCJMHcEkGd99pOHtqm0AQMk5LHIYHAIjlg1kRi3tQAK/EQYIUtOJ9B6DzyKfYLSSRjYyDkicAczpOcxTvebQ8AHSPNh96Rgg7eI6Uyy1x2YPZJUABSSo88A4/GahQ0oGV20klZIJEZ3MyQA24nG4zSW7ehcSyHYSee+V2kyZ/TCsjq5bAUAsSAxwJ54iAJP4det+7bvS3e7pbBkDp3oCySN9586nJBhLAFlSYUcicjTgSZ5/+aQg6IIjRgE6SJg7QBGDuAN6j9+dDQxVpKFmxBjddwBsZOfxorQukallmiFEa5jInVE5POovBGQ3LJKEFzCrlVUAGP6iZktmZ5UO66BqC6lRTAGpye6pwACJ1AieUzRPFAOhO6gMQoAyFju/EMicZEEfNxYjpGoDJIIAExkHOCZHlVlFfxDSikk/CZUiOhLnONJG4Ejrg1epeDAEZBEg1V8bxcMVJJGkDeZBOk6SPtbGOYzyo3stv5YWApTukDMRtmBO3QUzp3UqF9QntTJ4rqkmupwTMgOAR2+A909WRZPIgb/LlRHC8EEUargjMoEAt4JMRvPxEyczmrFGEYEx0ET+/wA6gvcSqxr1KScKg1FjjACqx08u9H4UqOgHafF20j4jqJMQTpxqO5ldYxtsx8aynEWmvXltmZJFx4JIjaOUksNyJgDlFWfH8cSWc8tWldAAGk45Z0ncnHPkKM9kezpm4xJLZzExyGBnHOpjjulYGSW2JYW+BCIABVL2tw0gk4gTNbC9brI+1vFC2oWCWuHSAIyBk74/ZpiTpWK47ckjPdjdpG0zW2PcYkow2UnMeAJJ9c8zGnu8U73ACTCqM6FjwAI+uM1gbnDCNSgp3jIzAInIaN87Z2itP2P2srqEuMBcBCySoNzo2OZ6Up1OokF3gWDqGK8i8czHwg9Bz61L7sIozhRuT6SSTvQHHdq6dXugXYYz8C7/ABEc+enfA250/GN7yNTm5zMjur4adhyxnFD0JYbxXap1BUXAOHYkg7bDBMHyneDvQMQGLElj8RySCYGmRmIGOW2BU1u2wUKGAEkkEExBI1CCIBEQKf70FQuxUfDp5kAxn7RzkTB3obshFY4EEpaSQ1x1B/62ABIjrJknltXsaWwihRsAAPIYFeeexfCG7xiswgWgzETOQNKgmTJl53Pw16JxJCqWOwFNYFxYpqJc0YH2tf3l8jkg0jzOT+IHpWducGtW99yzFjuxJ9SZoc2q4+XJum5Haww2QUSnudnJ0qK72avIHxq5PDmnW7AiTQ+o0aUZi72d0H4UM3ZU/ZX1itZa4ZWB2/Yrjw6jzo1ma4BcEwH2O7GjiUaRChyQJ20kD6kVd9scOC4JGQwPPkRjxHhRvstwo1uw5JH+Zh/9ai7RSbsGeuBtGZJ5eflXRxP6Ns5edfXpfY1nCXQ1tSqpqIRbjQMnSoAYFYYjnmcmNjRi3LkhnKpv3kfkDAMaYzjAPQHaKB7H4ZntIunS2NJBbeCdWNp3O4zvRTO2osQO6SJVLhIgxmWiD4DxpY1Y91B+zvpXvRLAMM+YyfnzNM/jVF3T3iCCUhXB0rJLGRMkEAQT0gTlEuJK95VuEGAzQ2+ZkzEjbO1Kl0lQbh0ODBUFWDcwQRyZcwMyBtmrKIrnHsCBass23NAufEnnE4zkVzcNrIKiNcG4gzLAbBtaiSvMhttganLroACic4JEagATqkyAANWJwD6tW5NqWVTBJOmVAMgwCpgiS2du7moiCITcVTADEa9M7iYEnwBBiedNbiTabMlZ0wTJGTDDnB5Exsd6j4O4w1JABthSoiAUghXG55MpHQiRU/aKEyTDMe4gMGcTvGJIA5ZPlU7E7i2uHMAS2oj4iDnbGZxyEbCq7ir7rBCs0PLaBkCQJUOApMdY57xFHrwYChNKkHBJGpSYzOevXoo6UwqwZlK61AJ7x041CAJyR3gpE5jpioUBLxCulwSragGhhpKkEYYECOWY9d4N4Li+8BG8Kevwkg+sHymhbzFWUFWaZBmAFUqYxJYksV2251HcJS9bAJYBtOIIBYkxiCCIJ2Iiig3GSKmk4sv9VdTfWurp8HLsp7BmOh6zHlESMeMeAoHtfiguQX+6q8pPMEZ2GZ2EbSKluXygkmT5HAydu9G2+1VHG8QXMyY1Qwn4ZgzAI5md55Uk2P0B37JbRbH2472DCjSTB6HCx0J8K23AcPoUDw8Kzfs1wut2ukb4TwRSY+e58TWtAprHHahLLPdIZcE15929cS/xAZQf5Z0q2or8BIaFO8knPMRW17b4z3Nl3HxHurGTqbGB4ZPpXnqkfC8HSwwJZu6ME4OP1rLPLsbaWH5mDW+GYlgXkd5mG0cwOZIxE5kz5VFdtWwVJYucjSdMAjynyo2wwDJOoapxIGwwInuz8RHjvvXNxAjSDIUawvdJALGZk56T1PhSw6DWeIVUZiMYgKVnZdIiN9+6sb8zmiBbwCY0iIjGBPPcj5bU3jn1KF1iSe6CBB0TjeZaAJExvBrrjQCXETHwh+7jIJ58hy3qMg6yyb6oOoxAmJOF2xj865bqsWUsNQyNpzmTty5eI9V4+6ApNtWwNQgEDaQf6YE79IoC+sgEgbgnBUnu4J+mPCpXcn2PQP8AZtwcWrt073HgH+lQP+4n/LVv7U8TpskA/F3fnv8ASaL7B4T3XD2bZEEIJ/5jlvqTWc9rL83Ao2AJ+e34H501lfp4X8fuKYl6mdfP7FCa5lpwGaUjauCzukTL+dCNO1WBGaj93UsJDOHtKBtk5jlXG3JmpCu9dRIFmm9kLAFu63VlX/KCf+6ge0mhnGljqUjuxvIgZ6kx6irz2fTTwqkj4ix/1EfgBVVwoJvu2nXCkaSMQYJ5yWOnAjfPhXYS24EvscZyctQ39yTsi77q2LrOVWBqi6gBBBCqQTqUhsCIxE7kVaKkIjgkagp1CW78mdYOYY/1DNA8NcUWgo1FC7M+OaHYwM4AIEcj5ky2knEW3GcMdnJBJnBBKY3AI8qUsaZKvEK2qU93mWbABIMSXZfDlTXtoxiZA72mN4jMHnHlg+M0/ieFlTrAyplmAiOZIUaYI32GK62NILI+dJmTMsdMEk9IWByx5G+oPwDDtBxcU3AqWxqDOCWHMd8EYHzid80YE0hRI3kMohczHPcztn4fDI68NrVdLk5A1KVORvkCMjkRt0mls8M+S7DJAbukSoOW6kxAHr6QhPxnD4BQurZXmSQCCyweuI25QYNCXtXugGIlh3TbwVUGQ0tgHC4JA3E86NuHEafhEjVMDIjvEYzy/wDFQtelwm7AEltJIWZ3AkTic9ajKRzcKJGpmOVGAGECZaAToBWd43+cd63qXWWAPe0yDIEKSpgmW7s9c4jBoi1qyxKsIBEQd/nvI3NRvxYlgQysMwQGnYk7xkCMx50RQzjLDhUyWDPLYLFSVMHcyJExtj51/AoA4gzBWAWYESBKgEZgLgnMEgmib3aTqCrlVLQFO6jmI3gQJEzVezuolra3I1C20RIgEFRnAJ0ERDAKcTiu/BfY1HvF6iuqk/xF/wD0m+S11M+uxb8OZe3xAtgLJZmmSTrJJ3370g7DlXcWpYwpB1MF6kRJM5j9zQPF9nablxVeNDlJEz3cHvAjEztVx7N9m96cnpOYFaxwu+SsmVKPBpezOHCIABRwNRrbNShKYYijH+3HE/zLdsZhdf8AmbSc7zAxH9VZjiARKpjIliTCqdyJIYkzuJitB7cditdcXUB1xpO8ECSM8iJ+tYy7wPEqZ0MeUhgxA6Tkxzjak8mOe5s6OGcdiRYx3dUacEaYUTnBIOSCBAETkTzhU4fWRqAkEAMTtpJycSBEfXwFUjcReVzqLeGoEZ/fLaiezu2NEKQGUbTvJySeuc4rFpo3TRcorF3ypg9xo3ECYHLvA5nmKYAQDkiRJmIzyjrOaA4rtS3BKppJySuIPMyDMnaKavGpH3SwiZLY6cifLH51VERZIdUsCMRAM507bb5PKefkG9kcIb3F2g5LFmUmQANKwxEbjAPM70tt00gqSVEjUWABA2IByBAHKr3/AGecJqv3L0lgqkKT1foIGAoI9fGixq5UDklti2eg3GxWC7RuB7rNyn6DFa3tjiNFpiN4geZwPqax6/v5f3qtfOkolaCPLkQKvhUhXNO1fvzpNPLr+X7/AArls6dkQXc/vekA/Cpro5VFO/OqqwrGEYzTIqcbYz+//NIqSQBzwPWtEgWzb8OmjhbYJiLaz5kAn6mqW3LW7mhlA1HJ+yTEEgEd0mZ6xV/2ysWyBsBisr2ZZhDdkFmLqPvKoMECGEiZcg8gcGuxnVQSONgdzbDOxuGtslssgP8AMYZzC6ydztG48upq1S0gYsqQtsTIgEBxBBG2NAlSTy3xVHasm5bJVptK/etK4XWrk5LAgqNzBwdPXFW1i1ruQLaAidKnRBQCCVxMggdYyJyaUQ2wkWCqzqgThjKkadUiIkrByZOADSKA7Mve1AnZp+yJMYnB26Z3oPiJSJa1bUsED65CtmJ1ARqAMHovjTOIIWZcHS2hDBiFkB2CAsRsI2hiOtU1yQsFur34XVBKGDAH3snnMHaBTOEQlj3AqnWFPQqQQSep7xoHs7iAtsI1tg7gZJEEtMCDjMEeOnyqX+MYr/LuAyYAKnuMVWCwE/aMQSPiPSraBDTewWBJnZmIUKukDxgAydp3kTuHwonVLEOhBIQRnIOIyoJjn8M4kTAgN1JY3M/GCNekqWxpIIURI2jOc1C2q0XIKfy5LaVhlRiTgE95BBkDlyMVRdF2mkKACBmAJAEdB5STHjQN83ASoKoCxJLhjqBlQoAWRlZjI78iNqgTtFluatXvbNxZMZKwvltpA7p3A5HeHtH3dl2GpDbYi4up1MEQe6p2XupGkTv4iirgolHD6TpMMSM94sARIgawJG28c663eBuLcL3dC6iMlhKpER4gmBjK+IqW7ctaFMrD4yHAJKyJBPdJGoZxgDlVbwy27KqzN3ChtgDdZ0gFbecQmSM5G81XRl9QP/C+H++//tW//vXUV/iz/dtf+3//AHXUe9g7Q3guxrRWWBLEkkknJOSfmatuC4YL8IxT7azRK11TldR4FLFNBpaosQiobnCI3xIp9BUxpCahCuv9iWG+xHkT+dVnE+xfDtkAT4qp/IVpYrlNQtWjCcT/ALPVmVC+jOv0yKqeJ9gbgnTr/wBLj6RXqdc1C4RfYNZJrueM3vZfiVMTPhDrP0xXo/sX2O/D8PDmXY6icYwAB6Cr1KeWqljinwiSyykqZlPbvimt2lIEjWoOY5H84rIr22pGQQfn+Feh9u9kHiEKGIMHMjY+FY/ifYVx8Or0Ib8gaXz6b1HYzptQscaYNY4+23/ESfEx9D+8UarCCwzIxFU9/wBlbyb581K/hIoF+ybq/Yn/AJSP/NJy0Uh2OqizSkfSZqPTsP3+9qzRv37eCbqjqZjfbNS2+2bvVG8x5dCOlYvTSRqs8WaGcfveiuxLeq/aH9QP+WT+VZxO2zHetj0aPxFaX2J4xbvEgBWGlGczEcljf+v6UWPDLerXcDLlWx14Nj2zbm2fKvP+yO0Ia9b1spBJtkZ0EjII+6Wbn1NekcUsisF2z2ArXdWmD94YrqZMe9UjmYZqEuQHheJOQQykMQG0oWOltZ1tA1sJciRiZ2NSXOJ4hFOi/qRTqVGYkqN5UnvDeMyDERuKIu9nEjByNpH96S52a8yHCtjOmcDlvtk8+dL/AIeY168SdvaC1c0KzXFNwqO9qKB7fVRCmN9s6dpFN47jWst3OKF2MosrKrgmQIzpacyZSJ3FDt2c8Afy+kaTtnYzIMU08I4JkAnkZ/VZ28eZofw8/BPVh5CuH7aDIQ4tmCrKcAksQ0FR4kYgd2QetVI46/bYEe7aJPeLzBI5k74gE5wN6nHBtHwKYB3JJkwNyJ2FcOEbSQVTP9MxyGYBmKtYJ+CetDyC8P2zxCd3Qr6QUKlj8LQFB3BGOYkRvmrDgu0wFVvc6bq51s7HWZJcbwO8RgyAAY60GnBupMac9ARzn09Kh4jg30BdKsPMr+R61PQmuxPWh5DeJ9qGKsvuwztp2+CQAGLRGSQWnMGAKD4LjeItgMwtuFMprQQg5hcyp3O8TyrkDyFKxsdsEDkWnJ3OaYLLFtMQsk7nlG/iaH05eC/Uj5Os9q3LgVroHI90MADMLABgEb46nea0/ZHZQuKHulp1FokRB5bbRy8B5VUcNwhJGMDGf3ithwFmB06Z/tWsMPPItlzWqiL/AASfdHyFdRvuz1PyH6V1bbF4FOfIljAqRTUVrapEphlEoNcTSUtCEITTJzTmplWimSTS00UtQhJOMGmGmNT7VV0L6iasU0bz1p/Wol29aJAMLSnCmCnrzoGaHGo73DIw7yKfMCpK41Cyvudi2T9iPIkVV8R7I2XP6qD/AHrSrtUKVCraMhe9gkPwkehZf1FW3sx7MjhS7aiS4A3mAJ2wN5+grQJSih2rwHvk1VnaaifhlNTV1EgWV1/shDyzQV3sU/ZPzq/ptXZDNnsO7/T8/wC1d/gNzmVrSjeuNSyWzNDsBvvD0prdgt1FaSuqrKtmXPYNzqtJ/wD59+q1pqRquyWzL3PZ9vvCncP7OjdmnyxWgakShBcmB2Oz0UbUSAOlPNNWoCdNdTK6iou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514600" y="1170780"/>
            <a:ext cx="4343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68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fontScale="90000"/>
          </a:bodyPr>
          <a:lstStyle/>
          <a:p>
            <a:r>
              <a:rPr lang="es-EC" sz="4000" b="1" dirty="0" smtClean="0">
                <a:latin typeface="Times New Roman" pitchFamily="18" charset="0"/>
                <a:cs typeface="Times New Roman" pitchFamily="18" charset="0"/>
              </a:rPr>
              <a:t>CUMPLIMIENTOS DE + A - ISO 17025 POR CAPITULO </a:t>
            </a:r>
            <a:endParaRPr lang="es-EC" sz="40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sp>
        <p:nvSpPr>
          <p:cNvPr id="15" name="AutoShape 7" descr="data:image/jpeg;base64,/9j/4AAQSkZJRgABAQAAAQABAAD/2wCEAAkGBxQTEhUUExQWFRUXGBoXFxcYGBcYHxoaGBwYHB8YHR0eHCggHBslHBocIjEhJikrLi4uGB8zODMtNygtLisBCgoKDg0OGxAQGywkHyQsLDQvLCwsLCwsLCwsLCwsLCwsLCwsLCwsLDQsLCwsLCwsLCwsLCwsLCwsLCwsLCwsLP/AABEIALkBEQMBIgACEQEDEQH/xAAbAAABBQEBAAAAAAAAAAAAAAAEAQIDBQYAB//EAEQQAAIBAwIDBQUGBAMHBAMBAAECEQADIRIxBEFRBSJhcYEGEzKRoUJSscHR8BQjYuEVkqIHM0NygsLxU5Oy0iRj4hb/xAAZAQACAwEAAAAAAAAAAAAAAAACBAABAwX/xAAuEQACAgEDAwMCBAcAAAAAAAAAAQIRAwQSITFBURMicSNhFEKRsTIzUoGhwfD/2gAMAwEAAhEDEQA/AJkRge7BIwCRA1DBPTUBU1pZBBXB2BkznOTzJNQ+47wfSWbrqSYPUk58oIk0cgKgSxIJgBiNtzBjIqiiLV8XdVcwADExGdtttulO4bhAAILETIBmJMHmJgHapls7HuwOYkeUDajESM8zt4DrWOWdcLqa4o3yxPd7KNh8Xj4U/RHe5napLSSYGwyabOS32Rt4/wDmlqGLI9B2nJyfAUziL+hS7fCg+ZqUzt9pt6p+2uJDOEB7lqJwSDcOwgZMbny8aGiNgw4iWyx1zLqqlmE/CDyCqCSZO5Pq/jryWLbO4IWYAABJOYGIHLwp/DW4Ak7SQSIOfiLczJk/KqrtXtLhL59290wNiqmPMGPwxW6/pLhFr3PuVLdq8HeJ95YadpkTHoRVvZ4MWCDYtWltHN247kNpOwE5+Ziq3hfZmzbX3+u5xIHeVLagTnYgmTHMY2qy7S4W5xNpMNbYnULb8uXL1O05onXRBq+rK7tDsmxxLarfFKrMZ0tnO2NqL7C4EcM7Wv5l24VnWEKoAM6Q077TVKvs5cssGvvbt2gRqaSfQCJkx9avfaK/cPDg8NJVpJdCdWk7BYzB5kZxUfgn3EvMy3W14JJPodqseGaawXsvw/EG9pZXCxqZn1YHL4ucnA869FsWQopzH0ObmrdZPwvEG2wdeW46jmK07XQ6a02YfLkfUVk7LUbwHFaCUnusZPgetXNuMXXgzik5Ky41EVXO51GOpHyotnMj97fsVXA7fOuFuZ14IKujujrE/XFScG0XB6/gDUN5u8B/+sfnXcG3fB6Sc+CTWuJ/Uj8oHIvpy+GZ/wD2gduN7xbFtiPdw9yDux2Q+S5/6x0qk4PtINhsH6H9KoeO4gs5cmSzEsfE71KppnM98rNNLFQgoo0+K71qk4LjSpAOV/Dxq7dkG7DORHP5UtyO2mcBXBep/D8KjF+31/H9KVr9qTkHy1H8qtWC6JLXEm2QUZlPUGPwNX3Ae2FxYF1dY6iAf0P0rN3Gt8jjz/WoVdT0A8WH6UcZyj0Znkw48i9yPRTx9ji7bIGEkfCcMDyMc/SsTft5a0+DMDwI/c0D7xNw6j1P7nyrrvHqxl7knrMnHj4UeTLvjTXPkXhpfTdxfHgF4i2UOlt6iardiLyECDcXIiMjmKqS46H5Ck5KjaIyK6l1/wBLf6f1rqqwqNXattrM6ivJTkEZIZTpmT4mBFTllVhHvGAaDpmJOMycjw2oqxwwExLapkZODnl++VO4fhBICjTyAEgR1jbliuvOSirONCO50T2lEeC/U1Ku0nc/uKcVG32V+pp6D7R9KSbbdsa4S4GkwNI3O9N1AnwT6mnDAn7RwK5LQwvIZNC2WkB8dxXu0L7u3dQeJ2/flVdwi6ExDEyJzkn4mjY5EDwUU3i+L13feQSinQkf6n+sT1bwpb14iWBJPIEYGYBJ6Z+lFHjkKMdz+3/cEHaVjVaZCQuod3O/QeI8KzF/2VvahDJpidcnHpvQXaPZ1/3hLo7EydUavqNvKtN7N8DcRWN3E40TPTJjY1svauGH/E+USdn3kHDFeGurdZN2A+0xHeA6AbeQ3rI8ZYuq8lbpbmSHYmT186seN7XuoStkJZQNgKiyYx3pB/tVj7P9qXLr6WIbGTABEbZA6xyouUrB4k6D+xbBWz/+RO5MPnSNs7+cHAmqzh+P4q9dKqyW0WQQqKQBMAZklsdQPKrbguBt2i2nJbcyfzJo2zw4Gwijx43J2+hjmzqKpdROG4eBvJ5mBn5Ypbz8vCpXaBVR2lxWhWPMAn6bU3SS4Oc25O2E2XosbY3qn7PvagCKIbjt9OkhfidzpRfM8/IVCy84bitwxnGD+X1pTVE124ch2j+nhzHpqIJHlUnZ3ap1BHggmNQDLBOwZWyhNc/UaXrKP6Dmn1Fe2X6l1eaHbwRf/jNM4niTbQuvxAYnyUfnSXhJuf8ASvyUCmcYJRh+91pPF/MXyOZV9N/H+jy3tjjddxnMBie8AABPkNjT+Fu6lBFTdvdln3vdBOroCc0y32BxFkaig0neCCfkKfyxX9xfT5dvwTTRnBJ3R++dAW2mRsateCXugZ23jHl50q1ydO7Q2Ok+v964IdwZFTqhJyBGchsx8vzp5swCKJIzlKgE2yZwY67T5c6Q7gfn+u9GpajAU1Ff4fY+s1ZLIyhnwqNTMyI+R+XOikTGflTTbgTn8dquinIk7KG4WFeZRttuXlU/E6T3tidx0POrntPscrwlpgIuW1l4373ePqCfpVUsXRnDfQ/3oNThcafkXw51Nv5BO7XVJ/h9z7h+ldSeyQ3uXk1d3gFvNFy3bdMESA+RsBjumRyNWpXSIHxHn0FR8IgAB5DA/WpGb5nbwroZJ7mc2ENqoQLPdGw3/SpBkxyFOVYEDc/smmMs90YnLVm+AztW7ei/v98qr+3OIKWxbX/eXceQ5k+ET6A1ZGBLHCqKzSu152u82kJIJCou8x94gAZyFPWqSbZdpA3H29FvUpYBQqwcSpOGB5yxEnqT1qrHaziACx/yn8avu1S3u3QwAVMiZJO4iTiD51jUet3FLgvBNtMuV7dbZrQiMkMQflyoq32zaPxa1PTcfjWeY1G4kzQuKN9zNFfv8NcyyhjjJtyfLep/fW0tOLTL3F2kyOQkHOPyrL2nIMgwaj4m71zUUSmysue14DmOHV16uzaj44wK0fs/7UW7ndtE27n/AKF06lfwtvybwMVgO1eCKtI2O1AwZ8adUmctx8ntA7QFwSMciDup6Gsz25xrHuIe+cDz60F2R2uzqrPOv4Lh+9A7r+ZGD5UV2WNfFB+S94/9O31IPoatyAUKdli1r3I9yGJIIUseUqpb5bUd2VDBWIwP92v3V5N/zncnlMdZr/aEyxcfaEHzjTPyj5VJ2LxepR5fLwok+aKq1ZqLTTQ3H9ni6DBi5pIQ8p30t4E8+Rjxp1h6KGRVyVqgVwEqkgk7ls/MD8qR0kH1/wDkf0qSzc1AdZz4xJn1j507Eeg+pJrjY4uOZJ9bOpLIp4W14Mp2xa0sHH2TPw6vpIzUnZnFe9AaGI6SMZ5nlHM0T7Q2wUMzpgyBufCeQqk9l3k7yTM5HdAA3HKcjntTmqXIrp37Qrtr2dLnXZADCJGADy35Hl6UPwnDXVX/AHTEgkY28ydgK1Nm9uCNv3ywTTgVK5xJOCAdonbx6wcUruscjkceDKWrHE6s2mUHngj59PSjP4K4fs+hirtFVgI+g59f3NS+7iB3jz5Y/M1e59i3lZQjs29GLbH6/nUP8DeH/Db5VorbTAKkxtgD55iiHMSCDHUcvWZolIB5WZq32Xcbp8xT+F9neId1BAVJGpiy4HOBMkxPrFXPEg7r1k5jHTO/yoQcYVJLHrtiInPPxjwoozV8oGWSTXBq78Z6GsDxXB+5vG0cI2Ubp0+Wx9K1nZnFKVhnH9OoxIPnQ/tN2b721IHfTK+PUev6U+0s2Pg50JPDk56Ge0cR1FLVX/iL/fb5H9K6ud6E/H+DpevHyehAyf6V+pqXh1mWO3LyqLRMKNuf6URcH2RsN/0qkRiat29BTkBiOZpmqTA2H7muvcSERrh2G3KeQ+tUQqvaHiAdNhTE9526KMk/vmVqC3Y1IvddQQGhWdYAnShAIg6YEdfLINu4xbUQ5a4dTFSo0qDKqZM97JwCdtqu7FoqGZmY4JmSYx6YHM/OtsUfzGOSXYzvtHc0IwKAkppnQAdZBJbVjAA5eM71lbD6gD1FXftfxmoFzqPSMQMQJI+IzsPHbFZPs7UiANymfx/OtWrVl4pU6Lcmmsas+wOwb3FDVbAW3ka2wCRuF5sfLHUitW3sHa9y38xxciRcOFxGCsYXfczQmzmkedsaGvmaO4qwyEo4KsOX75eNDMmKqgtwHgiGAYHcfp0qD/DE5OPJ1Jj1otkimHejjNxM544yBgVtAgHUxPIEDwGfPernsJtKFju34D+81RcTblo6mjLvFaQFHIR8q0TvkWyRrhF3estfVgs92GMesfn8qh7MUoxU+J+W9aL/AGfcKX4S7cP/ABLpUeSIP+4tVf27wZS4HGJP1il3nfqNGsMS2Frwd6rO01Zzgr2x5H6HmKubV3EkwOdPxlatCc4tOiyVoM/OibbhgY5QPkKxXavt1YskooN1hvGw8KF7N9vFd4KFCceB84/tWGTHGU1Pug4OSi49ma7tF0AOogb+PL9DWL7HdVusQcZKzAkZ6+B54zVt2pGjuwAYLAGVWRuJk6TPPp4RWZskoRpJJzBImBIyegpbLlcxnFi2GzTtNLTgB1JIyhgGf15bnmaLudqW5GpCQftxMTtIn6xzrB/xRYwwUxvEZJ8TMGOsVP8AxzGcXA3MatPIZOmJ7vh49TWO1m1G1fj0B7hwd4HPp4Hz9KhvdrERABn4VEE+h35bfSsYnEOY71zOQRPd5ZI8OvKibfZdx7UgMwOQEDsdonSokY+90MVdFUjT2u0lVv5gwGI7rhoM7kTABPU0l/tyGi2ylTvqOc/d3jbw9azFx9VxibLKzZIdWXbmsgbY586JS4oWDpA+5PenGIDgTO2PXc1KI0X79qkxO+Psjz3xuPHnTH49ROVbJggDG5IJOJ9fyqhU4gaDMSpkCZGYAwdqVtWklmXuxIAnB6Ed4YqbWVwaXh7kuoImQARiDjOCcjflWrYx+9qxfsoqtfSPi+13gYxyAGB5gYrbpYOlc8hP510NGuGxDV9UkBfw69PwpKO9xXU7aE+SKyulZ+0f3PpUV1tgNz+5qUGc8vyqO2Jlz6DwFcFncQoWIUbn8Kp+374dxZE6EGq5HMD7Pmfh9Wq0vcQLdtrrdMfv61Q8IdJ1OMsfeP8AFqWfgACgkkDvHaCZ8KkY7nRUnXJN2ffPxMuiT8RGnU7d33eZkDAGAQR4ml7T7Q7gGl8iCrjS0kqcjmOvlVjatPcIAtwIMu7E4OMKo73rHOjr/DWwS1xWcgkBmAM6pwoBMR138RTcpJKhdJtmJu+zV/iGSQEsr/MZnJALfCGAiTCnwHjia0vAezdi29q4FZ2VSdWkMJ8BtPIYJHWrq3cX4YnSJIbTjmRjEgfh61L73ISZJBMnYA7SfGYjpQObarsFtSdjyxI72BJgblgBPdjnMn026R6EJ1xpLDRLCTBJgEHYTPLpUq3TMiSTzAxHqYESf71G/DpcIJLEq0QMAECSDGM888o8KFllP7R+zY4m0IILrOi4cEZ+HuiDbjlEg5ncHzHjeCe07W7ilXUwQf3kHcHmIr2i+jfzM404gMI6wRMnHIHJ2qi9ofZn39mFJ94slbtxmk7n3bgJ8Mj0mc5BJS7BJ0eUulRG3mouNu3rTslxWR0MMrZIPTnvyP5UOvaT8wD6R+FabS95MnDkuT0/HlQvG2jNa7g+DRrKOG+NQ5EfeAMb8tvSqrtrhFCNBM7D1/tNbOG2NmO7dKkek+xHBe77P4dYyUNw+bsbn4MB6VF2/wAAGU42P5x+YqThPaBUVU90YUBRDclUL06Ac6df7btMMq425L/T/V4VynGW66G1S4MTZ7jFT5eo2NVXtZ2ncgWbcgnLEdP75+R640PbaozakPzEVnu0uGZm1bmI/GnsEvysXzR/MZFeAfpFTW+FI86vP4N/un1x+NXHZHYwU2rt2GVrqoEneQzT5d2M9a2m4x6mMU5dC3Fg/wAOq61GoZ2ByTgc9QPyrMlArGWkCRO3rkYmt5xvCzZhwAwxKQdhMHyG486wPFcaFaCpPi0fhsT60g7bG48BHGdoqV0m1ZBUBQYVupPxSJkk4FQ3OJkg6xMCcLy64x6Dx8aYbqTOpQZmNRXGf3P0qW1bIMgTiRoZWweRU+PlV2ES8O+Q2nUOTKR+mfy8aaLFuWMHVuIgEEcognlyPOpbExCuwaeh6z1JHngc6dwwdZAYT0ZdUjzXUPnHlVWi6YXw/ajLAW/dYREFveAbbrcwN95inntFQx1LbDZDAWxaJ1QAe42lskb/AFoG7dJyxWGO8k+G8dfx9a68i5glfAkGTziGMZn5VaYLQdevW4gqrEbyotncRBtETlt4wfnUbnhwwJZlaPhOi50icLHrQ2kgQCYUYBDQJjeZBGeVG8H2eTzwBJOkCYLGcee+9URmr9hOGChmAcyMOwER5zufI7VsEaenpVN7NoRZ35xAMgc/zn1q0QRXTwR+mjmZpe9k0V1Mk11bUZWVdzkg9f3++dPcSwXkN6hRoBY71FxvFCzaZzuf3+/SuGdoB7W4kXLugZS3DMOpmAvq2PJT1p3A22GrJ1EyW0mCZkheWBEFjtsN5F7MtwYZZb433jWfhUkfcXxGQKNt2cF3JLCWA0sigxPdEAEzzMk58aZxRpbhbI+doZ2P2iDqtXDEk6dJyAxMAwSQSII577crNLHu/hXUoyAI+0Y5nO0ljXnHCcaovu8mbjKJJCmPsAbYGwwDHWt92fxX8RaC6yGEBtMDUOo5AeXSra7otdAxOFUKIBBbJYEEjYxJ3zzA+Vc+SDLyBIXvBT01GCNVLaskAhiFXUAMmdIHNp3MZ255pi8OQSoCi2ZJC69U9Z5bTjp40BZKwJkAMkEZkTA8CRAOQCJ2zSEhWJdgFGy6pkHIJBnIK45b1Lw7CNWJBM7TzmYxOB+dRFiWjSzgHMMDk4AIBgxnfx9YUh3Eu06lM6TlfhAkfExnIAnwmOlSNcjSNyZIOTjzEAEjao04hEA13BtrDZ0kHoftRO2fLpnuJ9pwFJtNqWDLttJiSB9Bt5VZdA/t/wBgLxKG5pFq9bBVXZgferEquDzMxMFYPI15DxFkryI3EEfhnxr0v37NDFyzEGGYkHnEdCCfCslY4I3OKS3AMMWJmZAM/l+FaQtuipe1Bq8IyoqfdUL8hFUvHoQ0Ek862fE8M4+yayPaZJcnxj5YrTUOo0BpvdO/BqmYZpOdRneZ505DmsBoh4iyTtQ1/hTEeNWVQ8QdqFhIEs8Mo3ANR3lAucOORvLI68o/1UUKD44w9kkCA6kz/wAwn8KiVg5HSN1xHZqm0FKs22onYED7MmF+YM/TMcf7OtcMqgIIO4GuR6zAEDbc1u14lCDpKi3GNExAjLHJycQfxqWzbBBO0EQYgGOhIkT0mKBAXR5c3soScWiCu+Y3/AedB3vY+8ANNu7qOxAYheZyJ33+VetabYGS8k/CNelSSBAJIVjPSd5oXhrKg6oAiQFEgiT4+EZIHyNFuaJZ5cvZpcNZM276gBQ2FuQRC5+C4QDDfCZ72kmaiPAyS9sOrQsjB72xYfdkcs5mvWOP4G2zhnVCx7oORJzAJnPlE70PZsJbLFmXJAB5944UkwAQYgRI9am4lo8p4Sw4IzhsHGBMZxHjmnfwbBioYARgiQZJOx5HG9er3OHUoe4rLgoUiZExGDqEdAahvcJbiNOT3c4IAgzIEkZHpNTcSzzThOBfXrnUDyxsRGfAkEE/hWt7LssRAkaZwTnfl94CatLXZ9tbautuSZUyQqgmW3JGkTmeuOYFWPA8An+8UDuyCSJ3UELqnkSY86nUpsk7EciA0SyzERMc/wBQZ5Zq1qg4XSt5CJM5bYgTiZA/MDuj00LCndNK40I6iNSsbNJS11Mi5Sp3m8BVP2je97dgZS3Bj7zEwi/PveSis/b7d4hZHvMH7ysvzlTV72NDqGRwRltQGoNcbGMjCLAA8fCuNHE7pnZnNJWG8Jc03DbB1FfjM/CTyCxMkd4z1AE7CPt7idKe6DaWIkkbnmwHQ6Iyfviord8sCLRQEHSXK91WnvkiQSxnqcmTiJqO0eKYI7uSSAxI7p2yoPQkRjlgdaaa44FV15Kc8GWvKrGRGs5kyZ8ZHhJ2ggAGtT2ZxjWnGZKwv/MD1/e9Z7sDgWMuZ1HvE+fKu4u41q77yCwOHHVfD+obj+9MPH7TKOT3/Y9Ysv7y2GVioK8sweeT0iPU0xbILDWwJX4cgEyJJIECc8unpWc9ne1QhEEMj7GdhjPyz6eFWXE9vWkctbty7gyWGlm0YBnMrEH9KTcRktSNIJZoGQAQEEZliZ73X1rP9odthbw/hwhx33OTKnKxzER0z1qov8a7kG4SxZtlBhSQRO+FgR+tCueQESZxiRzJ6SfM4qbfISJuJvudEsTpUgSAeQHKBNRmYA3HQ+U59fCm8SuOcTnx3/f7iouO49LZAYgE7KFJPyGY8aKiwgoSADjlB3z+cVL7DdmzxHE3T3gsW1PKWy0fIf5qy3aPGXHDDVoTTziWJGZIOPIZG9ek+xPA+64O3gAvNw/9W3+kLWuFe4wzy9lDO24t23f7oJHny+teTcWfyr0n2+4iLaoN3aT5Lk/UrXnPFpO1Zaud5EvBrosdY3LyXmuDU9h81QJ28p+JLgPgFP5/lRFjt6xOWYeaP+lAMui9ND33k+VC2+2+Hba8nkTp384pbXEK+UZG8mU/n41TTKTRLQfay5QkYlZzyxy60ZoPSk7cUgHCx3QJ9M+EGjxrqY6h/wAK+5vf4o21V/eMysRrbQIAwNU85gCdhqzijm4YOsy0STqbw+60zvzFD8DYOlWELsQRpXVMGCJMHcEkGd99pOHtqm0AQMk5LHIYHAIjlg1kRi3tQAK/EQYIUtOJ9B6DzyKfYLSSRjYyDkicAczpOcxTvebQ8AHSPNh96Rgg7eI6Uyy1x2YPZJUABSSo88A4/GahQ0oGV20klZIJEZ3MyQA24nG4zSW7ehcSyHYSee+V2kyZ/TCsjq5bAUAsSAxwJ54iAJP4det+7bvS3e7pbBkDp3oCySN9586nJBhLAFlSYUcicjTgSZ5/+aQg6IIjRgE6SJg7QBGDuAN6j9+dDQxVpKFmxBjddwBsZOfxorQukallmiFEa5jInVE5POovBGQ3LJKEFzCrlVUAGP6iZktmZ5UO66BqC6lRTAGpye6pwACJ1AieUzRPFAOhO6gMQoAyFju/EMicZEEfNxYjpGoDJIIAExkHOCZHlVlFfxDSikk/CZUiOhLnONJG4Ejrg1epeDAEZBEg1V8bxcMVJJGkDeZBOk6SPtbGOYzyo3stv5YWApTukDMRtmBO3QUzp3UqF9QntTJ4rqkmupwTMgOAR2+A909WRZPIgb/LlRHC8EEUargjMoEAt4JMRvPxEyczmrFGEYEx0ET+/wA6gvcSqxr1KScKg1FjjACqx08u9H4UqOgHafF20j4jqJMQTpxqO5ldYxtsx8aynEWmvXltmZJFx4JIjaOUksNyJgDlFWfH8cSWc8tWldAAGk45Z0ncnHPkKM9kezpm4xJLZzExyGBnHOpjjulYGSW2JYW+BCIABVL2tw0gk4gTNbC9brI+1vFC2oWCWuHSAIyBk74/ZpiTpWK47ckjPdjdpG0zW2PcYkow2UnMeAJJ9c8zGnu8U73ACTCqM6FjwAI+uM1gbnDCNSgp3jIzAInIaN87Z2itP2P2srqEuMBcBCySoNzo2OZ6Up1OokF3gWDqGK8i8czHwg9Bz61L7sIozhRuT6SSTvQHHdq6dXugXYYz8C7/ABEc+enfA250/GN7yNTm5zMjur4adhyxnFD0JYbxXap1BUXAOHYkg7bDBMHyneDvQMQGLElj8RySCYGmRmIGOW2BU1u2wUKGAEkkEExBI1CCIBEQKf70FQuxUfDp5kAxn7RzkTB3obshFY4EEpaSQ1x1B/62ABIjrJknltXsaWwihRsAAPIYFeeexfCG7xiswgWgzETOQNKgmTJl53Pw16JxJCqWOwFNYFxYpqJc0YH2tf3l8jkg0jzOT+IHpWducGtW99yzFjuxJ9SZoc2q4+XJum5Haww2QUSnudnJ0qK72avIHxq5PDmnW7AiTQ+o0aUZi72d0H4UM3ZU/ZX1itZa4ZWB2/Yrjw6jzo1ma4BcEwH2O7GjiUaRChyQJ20kD6kVd9scOC4JGQwPPkRjxHhRvstwo1uw5JH+Zh/9ai7RSbsGeuBtGZJ5eflXRxP6Ns5edfXpfY1nCXQ1tSqpqIRbjQMnSoAYFYYjnmcmNjRi3LkhnKpv3kfkDAMaYzjAPQHaKB7H4ZntIunS2NJBbeCdWNp3O4zvRTO2osQO6SJVLhIgxmWiD4DxpY1Y91B+zvpXvRLAMM+YyfnzNM/jVF3T3iCCUhXB0rJLGRMkEAQT0gTlEuJK95VuEGAzQ2+ZkzEjbO1Kl0lQbh0ODBUFWDcwQRyZcwMyBtmrKIrnHsCBass23NAufEnnE4zkVzcNrIKiNcG4gzLAbBtaiSvMhttganLroACic4JEagATqkyAANWJwD6tW5NqWVTBJOmVAMgwCpgiS2du7moiCITcVTADEa9M7iYEnwBBiedNbiTabMlZ0wTJGTDDnB5Exsd6j4O4w1JABthSoiAUghXG55MpHQiRU/aKEyTDMe4gMGcTvGJIA5ZPlU7E7i2uHMAS2oj4iDnbGZxyEbCq7ir7rBCs0PLaBkCQJUOApMdY57xFHrwYChNKkHBJGpSYzOevXoo6UwqwZlK61AJ7x041CAJyR3gpE5jpioUBLxCulwSragGhhpKkEYYECOWY9d4N4Li+8BG8Kevwkg+sHymhbzFWUFWaZBmAFUqYxJYksV2251HcJS9bAJYBtOIIBYkxiCCIJ2Iiig3GSKmk4sv9VdTfWurp8HLsp7BmOh6zHlESMeMeAoHtfiguQX+6q8pPMEZ2GZ2EbSKluXygkmT5HAydu9G2+1VHG8QXMyY1Qwn4ZgzAI5md55Uk2P0B37JbRbH2472DCjSTB6HCx0J8K23AcPoUDw8Kzfs1wut2ukb4TwRSY+e58TWtAprHHahLLPdIZcE15929cS/xAZQf5Z0q2or8BIaFO8knPMRW17b4z3Nl3HxHurGTqbGB4ZPpXnqkfC8HSwwJZu6ME4OP1rLPLsbaWH5mDW+GYlgXkd5mG0cwOZIxE5kz5VFdtWwVJYucjSdMAjynyo2wwDJOoapxIGwwInuz8RHjvvXNxAjSDIUawvdJALGZk56T1PhSw6DWeIVUZiMYgKVnZdIiN9+6sb8zmiBbwCY0iIjGBPPcj5bU3jn1KF1iSe6CBB0TjeZaAJExvBrrjQCXETHwh+7jIJ58hy3qMg6yyb6oOoxAmJOF2xj865bqsWUsNQyNpzmTty5eI9V4+6ApNtWwNQgEDaQf6YE79IoC+sgEgbgnBUnu4J+mPCpXcn2PQP8AZtwcWrt073HgH+lQP+4n/LVv7U8TpskA/F3fnv8ASaL7B4T3XD2bZEEIJ/5jlvqTWc9rL83Ao2AJ+e34H501lfp4X8fuKYl6mdfP7FCa5lpwGaUjauCzukTL+dCNO1WBGaj93UsJDOHtKBtk5jlXG3JmpCu9dRIFmm9kLAFu63VlX/KCf+6ge0mhnGljqUjuxvIgZ6kx6irz2fTTwqkj4ix/1EfgBVVwoJvu2nXCkaSMQYJ5yWOnAjfPhXYS24EvscZyctQ39yTsi77q2LrOVWBqi6gBBBCqQTqUhsCIxE7kVaKkIjgkagp1CW78mdYOYY/1DNA8NcUWgo1FC7M+OaHYwM4AIEcj5ky2knEW3GcMdnJBJnBBKY3AI8qUsaZKvEK2qU93mWbABIMSXZfDlTXtoxiZA72mN4jMHnHlg+M0/ieFlTrAyplmAiOZIUaYI32GK62NILI+dJmTMsdMEk9IWByx5G+oPwDDtBxcU3AqWxqDOCWHMd8EYHzid80YE0hRI3kMohczHPcztn4fDI68NrVdLk5A1KVORvkCMjkRt0mls8M+S7DJAbukSoOW6kxAHr6QhPxnD4BQurZXmSQCCyweuI25QYNCXtXugGIlh3TbwVUGQ0tgHC4JA3E86NuHEafhEjVMDIjvEYzy/wDFQtelwm7AEltJIWZ3AkTic9ajKRzcKJGpmOVGAGECZaAToBWd43+cd63qXWWAPe0yDIEKSpgmW7s9c4jBoi1qyxKsIBEQd/nvI3NRvxYlgQysMwQGnYk7xkCMx50RQzjLDhUyWDPLYLFSVMHcyJExtj51/AoA4gzBWAWYESBKgEZgLgnMEgmib3aTqCrlVLQFO6jmI3gQJEzVezuolra3I1C20RIgEFRnAJ0ERDAKcTiu/BfY1HvF6iuqk/xF/wD0m+S11M+uxb8OZe3xAtgLJZmmSTrJJ3370g7DlXcWpYwpB1MF6kRJM5j9zQPF9nablxVeNDlJEz3cHvAjEztVx7N9m96cnpOYFaxwu+SsmVKPBpezOHCIABRwNRrbNShKYYijH+3HE/zLdsZhdf8AmbSc7zAxH9VZjiARKpjIliTCqdyJIYkzuJitB7cditdcXUB1xpO8ECSM8iJ+tYy7wPEqZ0MeUhgxA6Tkxzjak8mOe5s6OGcdiRYx3dUacEaYUTnBIOSCBAETkTzhU4fWRqAkEAMTtpJycSBEfXwFUjcReVzqLeGoEZ/fLaiezu2NEKQGUbTvJySeuc4rFpo3TRcorF3ypg9xo3ECYHLvA5nmKYAQDkiRJmIzyjrOaA4rtS3BKppJySuIPMyDMnaKavGpH3SwiZLY6cifLH51VERZIdUsCMRAM507bb5PKefkG9kcIb3F2g5LFmUmQANKwxEbjAPM70tt00gqSVEjUWABA2IByBAHKr3/AGecJqv3L0lgqkKT1foIGAoI9fGixq5UDklti2eg3GxWC7RuB7rNyn6DFa3tjiNFpiN4geZwPqax6/v5f3qtfOkolaCPLkQKvhUhXNO1fvzpNPLr+X7/AArls6dkQXc/vekA/Cpro5VFO/OqqwrGEYzTIqcbYz+//NIqSQBzwPWtEgWzb8OmjhbYJiLaz5kAn6mqW3LW7mhlA1HJ+yTEEgEd0mZ6xV/2ysWyBsBisr2ZZhDdkFmLqPvKoMECGEiZcg8gcGuxnVQSONgdzbDOxuGtslssgP8AMYZzC6ydztG48upq1S0gYsqQtsTIgEBxBBG2NAlSTy3xVHasm5bJVptK/etK4XWrk5LAgqNzBwdPXFW1i1ruQLaAidKnRBQCCVxMggdYyJyaUQ2wkWCqzqgThjKkadUiIkrByZOADSKA7Mve1AnZp+yJMYnB26Z3oPiJSJa1bUsED65CtmJ1ARqAMHovjTOIIWZcHS2hDBiFkB2CAsRsI2hiOtU1yQsFur34XVBKGDAH3snnMHaBTOEQlj3AqnWFPQqQQSep7xoHs7iAtsI1tg7gZJEEtMCDjMEeOnyqX+MYr/LuAyYAKnuMVWCwE/aMQSPiPSraBDTewWBJnZmIUKukDxgAydp3kTuHwonVLEOhBIQRnIOIyoJjn8M4kTAgN1JY3M/GCNekqWxpIIURI2jOc1C2q0XIKfy5LaVhlRiTgE95BBkDlyMVRdF2mkKACBmAJAEdB5STHjQN83ASoKoCxJLhjqBlQoAWRlZjI78iNqgTtFluatXvbNxZMZKwvltpA7p3A5HeHtH3dl2GpDbYi4up1MEQe6p2XupGkTv4iirgolHD6TpMMSM94sARIgawJG28c663eBuLcL3dC6iMlhKpER4gmBjK+IqW7ctaFMrD4yHAJKyJBPdJGoZxgDlVbwy27KqzN3ChtgDdZ0gFbecQmSM5G81XRl9QP/C+H++//tW//vXUV/iz/dtf+3//AHXUe9g7Q3guxrRWWBLEkkknJOSfmatuC4YL8IxT7azRK11TldR4FLFNBpaosQiobnCI3xIp9BUxpCahCuv9iWG+xHkT+dVnE+xfDtkAT4qp/IVpYrlNQtWjCcT/ALPVmVC+jOv0yKqeJ9gbgnTr/wBLj6RXqdc1C4RfYNZJrueM3vZfiVMTPhDrP0xXo/sX2O/D8PDmXY6icYwAB6Cr1KeWqljinwiSyykqZlPbvimt2lIEjWoOY5H84rIr22pGQQfn+Feh9u9kHiEKGIMHMjY+FY/ifYVx8Or0Ib8gaXz6b1HYzptQscaYNY4+23/ESfEx9D+8UarCCwzIxFU9/wBlbyb581K/hIoF+ybq/Yn/AJSP/NJy0Uh2OqizSkfSZqPTsP3+9qzRv37eCbqjqZjfbNS2+2bvVG8x5dCOlYvTSRqs8WaGcfveiuxLeq/aH9QP+WT+VZxO2zHetj0aPxFaX2J4xbvEgBWGlGczEcljf+v6UWPDLerXcDLlWx14Nj2zbm2fKvP+yO0Ia9b1spBJtkZ0EjII+6Wbn1NekcUsisF2z2ArXdWmD94YrqZMe9UjmYZqEuQHheJOQQykMQG0oWOltZ1tA1sJciRiZ2NSXOJ4hFOi/qRTqVGYkqN5UnvDeMyDERuKIu9nEjByNpH96S52a8yHCtjOmcDlvtk8+dL/AIeY168SdvaC1c0KzXFNwqO9qKB7fVRCmN9s6dpFN47jWst3OKF2MosrKrgmQIzpacyZSJ3FDt2c8Afy+kaTtnYzIMU08I4JkAnkZ/VZ28eZofw8/BPVh5CuH7aDIQ4tmCrKcAksQ0FR4kYgd2QetVI46/bYEe7aJPeLzBI5k74gE5wN6nHBtHwKYB3JJkwNyJ2FcOEbSQVTP9MxyGYBmKtYJ+CetDyC8P2zxCd3Qr6QUKlj8LQFB3BGOYkRvmrDgu0wFVvc6bq51s7HWZJcbwO8RgyAAY60GnBupMac9ARzn09Kh4jg30BdKsPMr+R61PQmuxPWh5DeJ9qGKsvuwztp2+CQAGLRGSQWnMGAKD4LjeItgMwtuFMprQQg5hcyp3O8TyrkDyFKxsdsEDkWnJ3OaYLLFtMQsk7nlG/iaH05eC/Uj5Os9q3LgVroHI90MADMLABgEb46nea0/ZHZQuKHulp1FokRB5bbRy8B5VUcNwhJGMDGf3ithwFmB06Z/tWsMPPItlzWqiL/AASfdHyFdRvuz1PyH6V1bbF4FOfIljAqRTUVrapEphlEoNcTSUtCEITTJzTmplWimSTS00UtQhJOMGmGmNT7VV0L6iasU0bz1p/Wol29aJAMLSnCmCnrzoGaHGo73DIw7yKfMCpK41Cyvudi2T9iPIkVV8R7I2XP6qD/AHrSrtUKVCraMhe9gkPwkehZf1FW3sx7MjhS7aiS4A3mAJ2wN5+grQJSih2rwHvk1VnaaifhlNTV1EgWV1/shDyzQV3sU/ZPzq/ptXZDNnsO7/T8/wC1d/gNzmVrSjeuNSyWzNDsBvvD0prdgt1FaSuqrKtmXPYNzqtJ/wD59+q1pqRquyWzL3PZ9vvCncP7OjdmnyxWgakShBcmB2Oz0UbUSAOlPNNWoCdNdTK6iou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743200" y="1265237"/>
            <a:ext cx="373883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68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2"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fontScale="90000"/>
          </a:bodyPr>
          <a:lstStyle/>
          <a:p>
            <a:r>
              <a:rPr lang="es-EC" sz="4000" b="1" dirty="0" smtClean="0">
                <a:latin typeface="Times New Roman" pitchFamily="18" charset="0"/>
                <a:cs typeface="Times New Roman" pitchFamily="18" charset="0"/>
              </a:rPr>
              <a:t>NO CUMPLIMIENTOS A LA NORMA Y AL CAPITULO</a:t>
            </a:r>
            <a:endParaRPr lang="es-EC" sz="40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sp>
        <p:nvSpPr>
          <p:cNvPr id="15" name="AutoShape 7" descr="data:image/jpeg;base64,/9j/4AAQSkZJRgABAQAAAQABAAD/2wCEAAkGBxQTEhUUExQWFRUXGBoXFxcYGBcYHxoaGBwYHB8YHR0eHCggHBslHBocIjEhJikrLi4uGB8zODMtNygtLisBCgoKDg0OGxAQGywkHyQsLDQvLCwsLCwsLCwsLCwsLCwsLCwsLCwsLDQsLCwsLCwsLCwsLCwsLCwsLCwsLCwsLP/AABEIALkBEQMBIgACEQEDEQH/xAAbAAABBQEBAAAAAAAAAAAAAAAEAQIDBQYAB//EAEQQAAIBAwIDBQUGBAMHBAMBAAECEQADIRIxBEFRBSJhcYEGEzKRoUJSscHR8BQjYuEVkqIHM0NygsLxU5Oy0iRj4hb/xAAZAQACAwEAAAAAAAAAAAAAAAACBAABAwX/xAAuEQACAgEDAwMCBAcAAAAAAAAAAQIRAwQSITFBURMicSNhFEKRsTIzUoGhwfD/2gAMAwEAAhEDEQA/AJkRge7BIwCRA1DBPTUBU1pZBBXB2BkznOTzJNQ+47wfSWbrqSYPUk58oIk0cgKgSxIJgBiNtzBjIqiiLV8XdVcwADExGdtttulO4bhAAILETIBmJMHmJgHapls7HuwOYkeUDajESM8zt4DrWOWdcLqa4o3yxPd7KNh8Xj4U/RHe5napLSSYGwyabOS32Rt4/wDmlqGLI9B2nJyfAUziL+hS7fCg+ZqUzt9pt6p+2uJDOEB7lqJwSDcOwgZMbny8aGiNgw4iWyx1zLqqlmE/CDyCqCSZO5Pq/jryWLbO4IWYAABJOYGIHLwp/DW4Ak7SQSIOfiLczJk/KqrtXtLhL59290wNiqmPMGPwxW6/pLhFr3PuVLdq8HeJ95YadpkTHoRVvZ4MWCDYtWltHN247kNpOwE5+Ziq3hfZmzbX3+u5xIHeVLagTnYgmTHMY2qy7S4W5xNpMNbYnULb8uXL1O05onXRBq+rK7tDsmxxLarfFKrMZ0tnO2NqL7C4EcM7Wv5l24VnWEKoAM6Q077TVKvs5cssGvvbt2gRqaSfQCJkx9avfaK/cPDg8NJVpJdCdWk7BYzB5kZxUfgn3EvMy3W14JJPodqseGaawXsvw/EG9pZXCxqZn1YHL4ucnA869FsWQopzH0ObmrdZPwvEG2wdeW46jmK07XQ6a02YfLkfUVk7LUbwHFaCUnusZPgetXNuMXXgzik5Ky41EVXO51GOpHyotnMj97fsVXA7fOuFuZ14IKujujrE/XFScG0XB6/gDUN5u8B/+sfnXcG3fB6Sc+CTWuJ/Uj8oHIvpy+GZ/wD2gduN7xbFtiPdw9yDux2Q+S5/6x0qk4PtINhsH6H9KoeO4gs5cmSzEsfE71KppnM98rNNLFQgoo0+K71qk4LjSpAOV/Dxq7dkG7DORHP5UtyO2mcBXBep/D8KjF+31/H9KVr9qTkHy1H8qtWC6JLXEm2QUZlPUGPwNX3Ae2FxYF1dY6iAf0P0rN3Gt8jjz/WoVdT0A8WH6UcZyj0Znkw48i9yPRTx9ji7bIGEkfCcMDyMc/SsTft5a0+DMDwI/c0D7xNw6j1P7nyrrvHqxl7knrMnHj4UeTLvjTXPkXhpfTdxfHgF4i2UOlt6iardiLyECDcXIiMjmKqS46H5Ck5KjaIyK6l1/wBLf6f1rqqwqNXattrM6ivJTkEZIZTpmT4mBFTllVhHvGAaDpmJOMycjw2oqxwwExLapkZODnl++VO4fhBICjTyAEgR1jbliuvOSirONCO50T2lEeC/U1Ku0nc/uKcVG32V+pp6D7R9KSbbdsa4S4GkwNI3O9N1AnwT6mnDAn7RwK5LQwvIZNC2WkB8dxXu0L7u3dQeJ2/flVdwi6ExDEyJzkn4mjY5EDwUU3i+L13feQSinQkf6n+sT1bwpb14iWBJPIEYGYBJ6Z+lFHjkKMdz+3/cEHaVjVaZCQuod3O/QeI8KzF/2VvahDJpidcnHpvQXaPZ1/3hLo7EydUavqNvKtN7N8DcRWN3E40TPTJjY1svauGH/E+USdn3kHDFeGurdZN2A+0xHeA6AbeQ3rI8ZYuq8lbpbmSHYmT186seN7XuoStkJZQNgKiyYx3pB/tVj7P9qXLr6WIbGTABEbZA6xyouUrB4k6D+xbBWz/+RO5MPnSNs7+cHAmqzh+P4q9dKqyW0WQQqKQBMAZklsdQPKrbguBt2i2nJbcyfzJo2zw4Gwijx43J2+hjmzqKpdROG4eBvJ5mBn5Ypbz8vCpXaBVR2lxWhWPMAn6bU3SS4Oc25O2E2XosbY3qn7PvagCKIbjt9OkhfidzpRfM8/IVCy84bitwxnGD+X1pTVE124ch2j+nhzHpqIJHlUnZ3ap1BHggmNQDLBOwZWyhNc/UaXrKP6Dmn1Fe2X6l1eaHbwRf/jNM4niTbQuvxAYnyUfnSXhJuf8ASvyUCmcYJRh+91pPF/MXyOZV9N/H+jy3tjjddxnMBie8AABPkNjT+Fu6lBFTdvdln3vdBOroCc0y32BxFkaig0neCCfkKfyxX9xfT5dvwTTRnBJ3R++dAW2mRsateCXugZ23jHl50q1ydO7Q2Ok+v964IdwZFTqhJyBGchsx8vzp5swCKJIzlKgE2yZwY67T5c6Q7gfn+u9GpajAU1Ff4fY+s1ZLIyhnwqNTMyI+R+XOikTGflTTbgTn8dquinIk7KG4WFeZRttuXlU/E6T3tidx0POrntPscrwlpgIuW1l4373ePqCfpVUsXRnDfQ/3oNThcafkXw51Nv5BO7XVJ/h9z7h+ldSeyQ3uXk1d3gFvNFy3bdMESA+RsBjumRyNWpXSIHxHn0FR8IgAB5DA/WpGb5nbwroZJ7mc2ENqoQLPdGw3/SpBkxyFOVYEDc/smmMs90YnLVm+AztW7ei/v98qr+3OIKWxbX/eXceQ5k+ET6A1ZGBLHCqKzSu152u82kJIJCou8x94gAZyFPWqSbZdpA3H29FvUpYBQqwcSpOGB5yxEnqT1qrHaziACx/yn8avu1S3u3QwAVMiZJO4iTiD51jUet3FLgvBNtMuV7dbZrQiMkMQflyoq32zaPxa1PTcfjWeY1G4kzQuKN9zNFfv8NcyyhjjJtyfLep/fW0tOLTL3F2kyOQkHOPyrL2nIMgwaj4m71zUUSmysue14DmOHV16uzaj44wK0fs/7UW7ndtE27n/AKF06lfwtvybwMVgO1eCKtI2O1AwZ8adUmctx8ntA7QFwSMciDup6Gsz25xrHuIe+cDz60F2R2uzqrPOv4Lh+9A7r+ZGD5UV2WNfFB+S94/9O31IPoatyAUKdli1r3I9yGJIIUseUqpb5bUd2VDBWIwP92v3V5N/zncnlMdZr/aEyxcfaEHzjTPyj5VJ2LxepR5fLwok+aKq1ZqLTTQ3H9ni6DBi5pIQ8p30t4E8+Rjxp1h6KGRVyVqgVwEqkgk7ls/MD8qR0kH1/wDkf0qSzc1AdZz4xJn1j507Eeg+pJrjY4uOZJ9bOpLIp4W14Mp2xa0sHH2TPw6vpIzUnZnFe9AaGI6SMZ5nlHM0T7Q2wUMzpgyBufCeQqk9l3k7yTM5HdAA3HKcjntTmqXIrp37Qrtr2dLnXZADCJGADy35Hl6UPwnDXVX/AHTEgkY28ydgK1Nm9uCNv3ywTTgVK5xJOCAdonbx6wcUruscjkceDKWrHE6s2mUHngj59PSjP4K4fs+hirtFVgI+g59f3NS+7iB3jz5Y/M1e59i3lZQjs29GLbH6/nUP8DeH/Db5VorbTAKkxtgD55iiHMSCDHUcvWZolIB5WZq32Xcbp8xT+F9neId1BAVJGpiy4HOBMkxPrFXPEg7r1k5jHTO/yoQcYVJLHrtiInPPxjwoozV8oGWSTXBq78Z6GsDxXB+5vG0cI2Ubp0+Wx9K1nZnFKVhnH9OoxIPnQ/tN2b721IHfTK+PUev6U+0s2Pg50JPDk56Ge0cR1FLVX/iL/fb5H9K6ud6E/H+DpevHyehAyf6V+pqXh1mWO3LyqLRMKNuf6URcH2RsN/0qkRiat29BTkBiOZpmqTA2H7muvcSERrh2G3KeQ+tUQqvaHiAdNhTE9526KMk/vmVqC3Y1IvddQQGhWdYAnShAIg6YEdfLINu4xbUQ5a4dTFSo0qDKqZM97JwCdtqu7FoqGZmY4JmSYx6YHM/OtsUfzGOSXYzvtHc0IwKAkppnQAdZBJbVjAA5eM71lbD6gD1FXftfxmoFzqPSMQMQJI+IzsPHbFZPs7UiANymfx/OtWrVl4pU6Lcmmsas+wOwb3FDVbAW3ka2wCRuF5sfLHUitW3sHa9y38xxciRcOFxGCsYXfczQmzmkedsaGvmaO4qwyEo4KsOX75eNDMmKqgtwHgiGAYHcfp0qD/DE5OPJ1Jj1otkimHejjNxM544yBgVtAgHUxPIEDwGfPernsJtKFju34D+81RcTblo6mjLvFaQFHIR8q0TvkWyRrhF3estfVgs92GMesfn8qh7MUoxU+J+W9aL/AGfcKX4S7cP/ABLpUeSIP+4tVf27wZS4HGJP1il3nfqNGsMS2Frwd6rO01Zzgr2x5H6HmKubV3EkwOdPxlatCc4tOiyVoM/OibbhgY5QPkKxXavt1YskooN1hvGw8KF7N9vFd4KFCceB84/tWGTHGU1Pug4OSi49ma7tF0AOogb+PL9DWL7HdVusQcZKzAkZ6+B54zVt2pGjuwAYLAGVWRuJk6TPPp4RWZskoRpJJzBImBIyegpbLlcxnFi2GzTtNLTgB1JIyhgGf15bnmaLudqW5GpCQftxMTtIn6xzrB/xRYwwUxvEZJ8TMGOsVP8AxzGcXA3MatPIZOmJ7vh49TWO1m1G1fj0B7hwd4HPp4Hz9KhvdrERABn4VEE+h35bfSsYnEOY71zOQRPd5ZI8OvKibfZdx7UgMwOQEDsdonSokY+90MVdFUjT2u0lVv5gwGI7rhoM7kTABPU0l/tyGi2ylTvqOc/d3jbw9azFx9VxibLKzZIdWXbmsgbY586JS4oWDpA+5PenGIDgTO2PXc1KI0X79qkxO+Psjz3xuPHnTH49ROVbJggDG5IJOJ9fyqhU4gaDMSpkCZGYAwdqVtWklmXuxIAnB6Ed4YqbWVwaXh7kuoImQARiDjOCcjflWrYx+9qxfsoqtfSPi+13gYxyAGB5gYrbpYOlc8hP510NGuGxDV9UkBfw69PwpKO9xXU7aE+SKyulZ+0f3PpUV1tgNz+5qUGc8vyqO2Jlz6DwFcFncQoWIUbn8Kp+374dxZE6EGq5HMD7Pmfh9Wq0vcQLdtrrdMfv61Q8IdJ1OMsfeP8AFqWfgACgkkDvHaCZ8KkY7nRUnXJN2ffPxMuiT8RGnU7d33eZkDAGAQR4ml7T7Q7gGl8iCrjS0kqcjmOvlVjatPcIAtwIMu7E4OMKo73rHOjr/DWwS1xWcgkBmAM6pwoBMR138RTcpJKhdJtmJu+zV/iGSQEsr/MZnJALfCGAiTCnwHjia0vAezdi29q4FZ2VSdWkMJ8BtPIYJHWrq3cX4YnSJIbTjmRjEgfh61L73ISZJBMnYA7SfGYjpQObarsFtSdjyxI72BJgblgBPdjnMn026R6EJ1xpLDRLCTBJgEHYTPLpUq3TMiSTzAxHqYESf71G/DpcIJLEq0QMAECSDGM888o8KFllP7R+zY4m0IILrOi4cEZ+HuiDbjlEg5ncHzHjeCe07W7ilXUwQf3kHcHmIr2i+jfzM404gMI6wRMnHIHJ2qi9ofZn39mFJ94slbtxmk7n3bgJ8Mj0mc5BJS7BJ0eUulRG3mouNu3rTslxWR0MMrZIPTnvyP5UOvaT8wD6R+FabS95MnDkuT0/HlQvG2jNa7g+DRrKOG+NQ5EfeAMb8tvSqrtrhFCNBM7D1/tNbOG2NmO7dKkek+xHBe77P4dYyUNw+bsbn4MB6VF2/wAAGU42P5x+YqThPaBUVU90YUBRDclUL06Ac6df7btMMq425L/T/V4VynGW66G1S4MTZ7jFT5eo2NVXtZ2ncgWbcgnLEdP75+R640PbaozakPzEVnu0uGZm1bmI/GnsEvysXzR/MZFeAfpFTW+FI86vP4N/un1x+NXHZHYwU2rt2GVrqoEneQzT5d2M9a2m4x6mMU5dC3Fg/wAOq61GoZ2ByTgc9QPyrMlArGWkCRO3rkYmt5xvCzZhwAwxKQdhMHyG486wPFcaFaCpPi0fhsT60g7bG48BHGdoqV0m1ZBUBQYVupPxSJkk4FQ3OJkg6xMCcLy64x6Dx8aYbqTOpQZmNRXGf3P0qW1bIMgTiRoZWweRU+PlV2ES8O+Q2nUOTKR+mfy8aaLFuWMHVuIgEEcognlyPOpbExCuwaeh6z1JHngc6dwwdZAYT0ZdUjzXUPnHlVWi6YXw/ajLAW/dYREFveAbbrcwN95inntFQx1LbDZDAWxaJ1QAe42lskb/AFoG7dJyxWGO8k+G8dfx9a68i5glfAkGTziGMZn5VaYLQdevW4gqrEbyotncRBtETlt4wfnUbnhwwJZlaPhOi50icLHrQ2kgQCYUYBDQJjeZBGeVG8H2eTzwBJOkCYLGcee+9URmr9hOGChmAcyMOwER5zufI7VsEaenpVN7NoRZ35xAMgc/zn1q0QRXTwR+mjmZpe9k0V1Mk11bUZWVdzkg9f3++dPcSwXkN6hRoBY71FxvFCzaZzuf3+/SuGdoB7W4kXLugZS3DMOpmAvq2PJT1p3A22GrJ1EyW0mCZkheWBEFjtsN5F7MtwYZZb433jWfhUkfcXxGQKNt2cF3JLCWA0sigxPdEAEzzMk58aZxRpbhbI+doZ2P2iDqtXDEk6dJyAxMAwSQSII577crNLHu/hXUoyAI+0Y5nO0ljXnHCcaovu8mbjKJJCmPsAbYGwwDHWt92fxX8RaC6yGEBtMDUOo5AeXSra7otdAxOFUKIBBbJYEEjYxJ3zzA+Vc+SDLyBIXvBT01GCNVLaskAhiFXUAMmdIHNp3MZ255pi8OQSoCi2ZJC69U9Z5bTjp40BZKwJkAMkEZkTA8CRAOQCJ2zSEhWJdgFGy6pkHIJBnIK45b1Lw7CNWJBM7TzmYxOB+dRFiWjSzgHMMDk4AIBgxnfx9YUh3Eu06lM6TlfhAkfExnIAnwmOlSNcjSNyZIOTjzEAEjao04hEA13BtrDZ0kHoftRO2fLpnuJ9pwFJtNqWDLttJiSB9Bt5VZdA/t/wBgLxKG5pFq9bBVXZgferEquDzMxMFYPI15DxFkryI3EEfhnxr0v37NDFyzEGGYkHnEdCCfCslY4I3OKS3AMMWJmZAM/l+FaQtuipe1Bq8IyoqfdUL8hFUvHoQ0Ek862fE8M4+yayPaZJcnxj5YrTUOo0BpvdO/BqmYZpOdRneZ505DmsBoh4iyTtQ1/hTEeNWVQ8QdqFhIEs8Mo3ANR3lAucOORvLI68o/1UUKD44w9kkCA6kz/wAwn8KiVg5HSN1xHZqm0FKs22onYED7MmF+YM/TMcf7OtcMqgIIO4GuR6zAEDbc1u14lCDpKi3GNExAjLHJycQfxqWzbBBO0EQYgGOhIkT0mKBAXR5c3soScWiCu+Y3/AedB3vY+8ANNu7qOxAYheZyJ33+VetabYGS8k/CNelSSBAJIVjPSd5oXhrKg6oAiQFEgiT4+EZIHyNFuaJZ5cvZpcNZM276gBQ2FuQRC5+C4QDDfCZ72kmaiPAyS9sOrQsjB72xYfdkcs5mvWOP4G2zhnVCx7oORJzAJnPlE70PZsJbLFmXJAB5944UkwAQYgRI9am4lo8p4Sw4IzhsHGBMZxHjmnfwbBioYARgiQZJOx5HG9er3OHUoe4rLgoUiZExGDqEdAahvcJbiNOT3c4IAgzIEkZHpNTcSzzThOBfXrnUDyxsRGfAkEE/hWt7LssRAkaZwTnfl94CatLXZ9tbautuSZUyQqgmW3JGkTmeuOYFWPA8An+8UDuyCSJ3UELqnkSY86nUpsk7EciA0SyzERMc/wBQZ5Zq1qg4XSt5CJM5bYgTiZA/MDuj00LCndNK40I6iNSsbNJS11Mi5Sp3m8BVP2je97dgZS3Bj7zEwi/PveSis/b7d4hZHvMH7ysvzlTV72NDqGRwRltQGoNcbGMjCLAA8fCuNHE7pnZnNJWG8Jc03DbB1FfjM/CTyCxMkd4z1AE7CPt7idKe6DaWIkkbnmwHQ6Iyfviord8sCLRQEHSXK91WnvkiQSxnqcmTiJqO0eKYI7uSSAxI7p2yoPQkRjlgdaaa44FV15Kc8GWvKrGRGs5kyZ8ZHhJ2ggAGtT2ZxjWnGZKwv/MD1/e9Z7sDgWMuZ1HvE+fKu4u41q77yCwOHHVfD+obj+9MPH7TKOT3/Y9Ysv7y2GVioK8sweeT0iPU0xbILDWwJX4cgEyJJIECc8unpWc9ne1QhEEMj7GdhjPyz6eFWXE9vWkctbty7gyWGlm0YBnMrEH9KTcRktSNIJZoGQAQEEZliZ73X1rP9odthbw/hwhx33OTKnKxzER0z1qov8a7kG4SxZtlBhSQRO+FgR+tCueQESZxiRzJ6SfM4qbfISJuJvudEsTpUgSAeQHKBNRmYA3HQ+U59fCm8SuOcTnx3/f7iouO49LZAYgE7KFJPyGY8aKiwgoSADjlB3z+cVL7DdmzxHE3T3gsW1PKWy0fIf5qy3aPGXHDDVoTTziWJGZIOPIZG9ek+xPA+64O3gAvNw/9W3+kLWuFe4wzy9lDO24t23f7oJHny+teTcWfyr0n2+4iLaoN3aT5Lk/UrXnPFpO1Zaud5EvBrosdY3LyXmuDU9h81QJ28p+JLgPgFP5/lRFjt6xOWYeaP+lAMui9ND33k+VC2+2+Hba8nkTp384pbXEK+UZG8mU/n41TTKTRLQfay5QkYlZzyxy60ZoPSk7cUgHCx3QJ9M+EGjxrqY6h/wAK+5vf4o21V/eMysRrbQIAwNU85gCdhqzijm4YOsy0STqbw+60zvzFD8DYOlWELsQRpXVMGCJMHcEkGd99pOHtqm0AQMk5LHIYHAIjlg1kRi3tQAK/EQYIUtOJ9B6DzyKfYLSSRjYyDkicAczpOcxTvebQ8AHSPNh96Rgg7eI6Uyy1x2YPZJUABSSo88A4/GahQ0oGV20klZIJEZ3MyQA24nG4zSW7ehcSyHYSee+V2kyZ/TCsjq5bAUAsSAxwJ54iAJP4det+7bvS3e7pbBkDp3oCySN9586nJBhLAFlSYUcicjTgSZ5/+aQg6IIjRgE6SJg7QBGDuAN6j9+dDQxVpKFmxBjddwBsZOfxorQukallmiFEa5jInVE5POovBGQ3LJKEFzCrlVUAGP6iZktmZ5UO66BqC6lRTAGpye6pwACJ1AieUzRPFAOhO6gMQoAyFju/EMicZEEfNxYjpGoDJIIAExkHOCZHlVlFfxDSikk/CZUiOhLnONJG4Ejrg1epeDAEZBEg1V8bxcMVJJGkDeZBOk6SPtbGOYzyo3stv5YWApTukDMRtmBO3QUzp3UqF9QntTJ4rqkmupwTMgOAR2+A909WRZPIgb/LlRHC8EEUargjMoEAt4JMRvPxEyczmrFGEYEx0ET+/wA6gvcSqxr1KScKg1FjjACqx08u9H4UqOgHafF20j4jqJMQTpxqO5ldYxtsx8aynEWmvXltmZJFx4JIjaOUksNyJgDlFWfH8cSWc8tWldAAGk45Z0ncnHPkKM9kezpm4xJLZzExyGBnHOpjjulYGSW2JYW+BCIABVL2tw0gk4gTNbC9brI+1vFC2oWCWuHSAIyBk74/ZpiTpWK47ckjPdjdpG0zW2PcYkow2UnMeAJJ9c8zGnu8U73ACTCqM6FjwAI+uM1gbnDCNSgp3jIzAInIaN87Z2itP2P2srqEuMBcBCySoNzo2OZ6Up1OokF3gWDqGK8i8czHwg9Bz61L7sIozhRuT6SSTvQHHdq6dXugXYYz8C7/ABEc+enfA250/GN7yNTm5zMjur4adhyxnFD0JYbxXap1BUXAOHYkg7bDBMHyneDvQMQGLElj8RySCYGmRmIGOW2BU1u2wUKGAEkkEExBI1CCIBEQKf70FQuxUfDp5kAxn7RzkTB3obshFY4EEpaSQ1x1B/62ABIjrJknltXsaWwihRsAAPIYFeeexfCG7xiswgWgzETOQNKgmTJl53Pw16JxJCqWOwFNYFxYpqJc0YH2tf3l8jkg0jzOT+IHpWducGtW99yzFjuxJ9SZoc2q4+XJum5Haww2QUSnudnJ0qK72avIHxq5PDmnW7AiTQ+o0aUZi72d0H4UM3ZU/ZX1itZa4ZWB2/Yrjw6jzo1ma4BcEwH2O7GjiUaRChyQJ20kD6kVd9scOC4JGQwPPkRjxHhRvstwo1uw5JH+Zh/9ai7RSbsGeuBtGZJ5eflXRxP6Ns5edfXpfY1nCXQ1tSqpqIRbjQMnSoAYFYYjnmcmNjRi3LkhnKpv3kfkDAMaYzjAPQHaKB7H4ZntIunS2NJBbeCdWNp3O4zvRTO2osQO6SJVLhIgxmWiD4DxpY1Y91B+zvpXvRLAMM+YyfnzNM/jVF3T3iCCUhXB0rJLGRMkEAQT0gTlEuJK95VuEGAzQ2+ZkzEjbO1Kl0lQbh0ODBUFWDcwQRyZcwMyBtmrKIrnHsCBass23NAufEnnE4zkVzcNrIKiNcG4gzLAbBtaiSvMhttganLroACic4JEagATqkyAANWJwD6tW5NqWVTBJOmVAMgwCpgiS2du7moiCITcVTADEa9M7iYEnwBBiedNbiTabMlZ0wTJGTDDnB5Exsd6j4O4w1JABthSoiAUghXG55MpHQiRU/aKEyTDMe4gMGcTvGJIA5ZPlU7E7i2uHMAS2oj4iDnbGZxyEbCq7ir7rBCs0PLaBkCQJUOApMdY57xFHrwYChNKkHBJGpSYzOevXoo6UwqwZlK61AJ7x041CAJyR3gpE5jpioUBLxCulwSragGhhpKkEYYECOWY9d4N4Li+8BG8Kevwkg+sHymhbzFWUFWaZBmAFUqYxJYksV2251HcJS9bAJYBtOIIBYkxiCCIJ2Iiig3GSKmk4sv9VdTfWurp8HLsp7BmOh6zHlESMeMeAoHtfiguQX+6q8pPMEZ2GZ2EbSKluXygkmT5HAydu9G2+1VHG8QXMyY1Qwn4ZgzAI5md55Uk2P0B37JbRbH2472DCjSTB6HCx0J8K23AcPoUDw8Kzfs1wut2ukb4TwRSY+e58TWtAprHHahLLPdIZcE15929cS/xAZQf5Z0q2or8BIaFO8knPMRW17b4z3Nl3HxHurGTqbGB4ZPpXnqkfC8HSwwJZu6ME4OP1rLPLsbaWH5mDW+GYlgXkd5mG0cwOZIxE5kz5VFdtWwVJYucjSdMAjynyo2wwDJOoapxIGwwInuz8RHjvvXNxAjSDIUawvdJALGZk56T1PhSw6DWeIVUZiMYgKVnZdIiN9+6sb8zmiBbwCY0iIjGBPPcj5bU3jn1KF1iSe6CBB0TjeZaAJExvBrrjQCXETHwh+7jIJ58hy3qMg6yyb6oOoxAmJOF2xj865bqsWUsNQyNpzmTty5eI9V4+6ApNtWwNQgEDaQf6YE79IoC+sgEgbgnBUnu4J+mPCpXcn2PQP8AZtwcWrt073HgH+lQP+4n/LVv7U8TpskA/F3fnv8ASaL7B4T3XD2bZEEIJ/5jlvqTWc9rL83Ao2AJ+e34H501lfp4X8fuKYl6mdfP7FCa5lpwGaUjauCzukTL+dCNO1WBGaj93UsJDOHtKBtk5jlXG3JmpCu9dRIFmm9kLAFu63VlX/KCf+6ge0mhnGljqUjuxvIgZ6kx6irz2fTTwqkj4ix/1EfgBVVwoJvu2nXCkaSMQYJ5yWOnAjfPhXYS24EvscZyctQ39yTsi77q2LrOVWBqi6gBBBCqQTqUhsCIxE7kVaKkIjgkagp1CW78mdYOYY/1DNA8NcUWgo1FC7M+OaHYwM4AIEcj5ky2knEW3GcMdnJBJnBBKY3AI8qUsaZKvEK2qU93mWbABIMSXZfDlTXtoxiZA72mN4jMHnHlg+M0/ieFlTrAyplmAiOZIUaYI32GK62NILI+dJmTMsdMEk9IWByx5G+oPwDDtBxcU3AqWxqDOCWHMd8EYHzid80YE0hRI3kMohczHPcztn4fDI68NrVdLk5A1KVORvkCMjkRt0mls8M+S7DJAbukSoOW6kxAHr6QhPxnD4BQurZXmSQCCyweuI25QYNCXtXugGIlh3TbwVUGQ0tgHC4JA3E86NuHEafhEjVMDIjvEYzy/wDFQtelwm7AEltJIWZ3AkTic9ajKRzcKJGpmOVGAGECZaAToBWd43+cd63qXWWAPe0yDIEKSpgmW7s9c4jBoi1qyxKsIBEQd/nvI3NRvxYlgQysMwQGnYk7xkCMx50RQzjLDhUyWDPLYLFSVMHcyJExtj51/AoA4gzBWAWYESBKgEZgLgnMEgmib3aTqCrlVLQFO6jmI3gQJEzVezuolra3I1C20RIgEFRnAJ0ERDAKcTiu/BfY1HvF6iuqk/xF/wD0m+S11M+uxb8OZe3xAtgLJZmmSTrJJ3370g7DlXcWpYwpB1MF6kRJM5j9zQPF9nablxVeNDlJEz3cHvAjEztVx7N9m96cnpOYFaxwu+SsmVKPBpezOHCIABRwNRrbNShKYYijH+3HE/zLdsZhdf8AmbSc7zAxH9VZjiARKpjIliTCqdyJIYkzuJitB7cditdcXUB1xpO8ECSM8iJ+tYy7wPEqZ0MeUhgxA6Tkxzjak8mOe5s6OGcdiRYx3dUacEaYUTnBIOSCBAETkTzhU4fWRqAkEAMTtpJycSBEfXwFUjcReVzqLeGoEZ/fLaiezu2NEKQGUbTvJySeuc4rFpo3TRcorF3ypg9xo3ECYHLvA5nmKYAQDkiRJmIzyjrOaA4rtS3BKppJySuIPMyDMnaKavGpH3SwiZLY6cifLH51VERZIdUsCMRAM507bb5PKefkG9kcIb3F2g5LFmUmQANKwxEbjAPM70tt00gqSVEjUWABA2IByBAHKr3/AGecJqv3L0lgqkKT1foIGAoI9fGixq5UDklti2eg3GxWC7RuB7rNyn6DFa3tjiNFpiN4geZwPqax6/v5f3qtfOkolaCPLkQKvhUhXNO1fvzpNPLr+X7/AArls6dkQXc/vekA/Cpro5VFO/OqqwrGEYzTIqcbYz+//NIqSQBzwPWtEgWzb8OmjhbYJiLaz5kAn6mqW3LW7mhlA1HJ+yTEEgEd0mZ6xV/2ysWyBsBisr2ZZhDdkFmLqPvKoMECGEiZcg8gcGuxnVQSONgdzbDOxuGtslssgP8AMYZzC6ydztG48upq1S0gYsqQtsTIgEBxBBG2NAlSTy3xVHasm5bJVptK/etK4XWrk5LAgqNzBwdPXFW1i1ruQLaAidKnRBQCCVxMggdYyJyaUQ2wkWCqzqgThjKkadUiIkrByZOADSKA7Mve1AnZp+yJMYnB26Z3oPiJSJa1bUsED65CtmJ1ARqAMHovjTOIIWZcHS2hDBiFkB2CAsRsI2hiOtU1yQsFur34XVBKGDAH3snnMHaBTOEQlj3AqnWFPQqQQSep7xoHs7iAtsI1tg7gZJEEtMCDjMEeOnyqX+MYr/LuAyYAKnuMVWCwE/aMQSPiPSraBDTewWBJnZmIUKukDxgAydp3kTuHwonVLEOhBIQRnIOIyoJjn8M4kTAgN1JY3M/GCNekqWxpIIURI2jOc1C2q0XIKfy5LaVhlRiTgE95BBkDlyMVRdF2mkKACBmAJAEdB5STHjQN83ASoKoCxJLhjqBlQoAWRlZjI78iNqgTtFluatXvbNxZMZKwvltpA7p3A5HeHtH3dl2GpDbYi4up1MEQe6p2XupGkTv4iirgolHD6TpMMSM94sARIgawJG28c663eBuLcL3dC6iMlhKpER4gmBjK+IqW7ctaFMrD4yHAJKyJBPdJGoZxgDlVbwy27KqzN3ChtgDdZ0gFbecQmSM5G81XRl9QP/C+H++//tW//vXUV/iz/dtf+3//AHXUe9g7Q3guxrRWWBLEkkknJOSfmatuC4YL8IxT7azRK11TldR4FLFNBpaosQiobnCI3xIp9BUxpCahCuv9iWG+xHkT+dVnE+xfDtkAT4qp/IVpYrlNQtWjCcT/ALPVmVC+jOv0yKqeJ9gbgnTr/wBLj6RXqdc1C4RfYNZJrueM3vZfiVMTPhDrP0xXo/sX2O/D8PDmXY6icYwAB6Cr1KeWqljinwiSyykqZlPbvimt2lIEjWoOY5H84rIr22pGQQfn+Feh9u9kHiEKGIMHMjY+FY/ifYVx8Or0Ib8gaXz6b1HYzptQscaYNY4+23/ESfEx9D+8UarCCwzIxFU9/wBlbyb581K/hIoF+ybq/Yn/AJSP/NJy0Uh2OqizSkfSZqPTsP3+9qzRv37eCbqjqZjfbNS2+2bvVG8x5dCOlYvTSRqs8WaGcfveiuxLeq/aH9QP+WT+VZxO2zHetj0aPxFaX2J4xbvEgBWGlGczEcljf+v6UWPDLerXcDLlWx14Nj2zbm2fKvP+yO0Ia9b1spBJtkZ0EjII+6Wbn1NekcUsisF2z2ArXdWmD94YrqZMe9UjmYZqEuQHheJOQQykMQG0oWOltZ1tA1sJciRiZ2NSXOJ4hFOi/qRTqVGYkqN5UnvDeMyDERuKIu9nEjByNpH96S52a8yHCtjOmcDlvtk8+dL/AIeY168SdvaC1c0KzXFNwqO9qKB7fVRCmN9s6dpFN47jWst3OKF2MosrKrgmQIzpacyZSJ3FDt2c8Afy+kaTtnYzIMU08I4JkAnkZ/VZ28eZofw8/BPVh5CuH7aDIQ4tmCrKcAksQ0FR4kYgd2QetVI46/bYEe7aJPeLzBI5k74gE5wN6nHBtHwKYB3JJkwNyJ2FcOEbSQVTP9MxyGYBmKtYJ+CetDyC8P2zxCd3Qr6QUKlj8LQFB3BGOYkRvmrDgu0wFVvc6bq51s7HWZJcbwO8RgyAAY60GnBupMac9ARzn09Kh4jg30BdKsPMr+R61PQmuxPWh5DeJ9qGKsvuwztp2+CQAGLRGSQWnMGAKD4LjeItgMwtuFMprQQg5hcyp3O8TyrkDyFKxsdsEDkWnJ3OaYLLFtMQsk7nlG/iaH05eC/Uj5Os9q3LgVroHI90MADMLABgEb46nea0/ZHZQuKHulp1FokRB5bbRy8B5VUcNwhJGMDGf3ithwFmB06Z/tWsMPPItlzWqiL/AASfdHyFdRvuz1PyH6V1bbF4FOfIljAqRTUVrapEphlEoNcTSUtCEITTJzTmplWimSTS00UtQhJOMGmGmNT7VV0L6iasU0bz1p/Wol29aJAMLSnCmCnrzoGaHGo73DIw7yKfMCpK41Cyvudi2T9iPIkVV8R7I2XP6qD/AHrSrtUKVCraMhe9gkPwkehZf1FW3sx7MjhS7aiS4A3mAJ2wN5+grQJSih2rwHvk1VnaaifhlNTV1EgWV1/shDyzQV3sU/ZPzq/ptXZDNnsO7/T8/wC1d/gNzmVrSjeuNSyWzNDsBvvD0prdgt1FaSuqrKtmXPYNzqtJ/wD59+q1pqRquyWzL3PZ9vvCncP7OjdmnyxWgakShBcmB2Oz0UbUSAOlPNNWoCdNdTK6iou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736395" y="1066800"/>
            <a:ext cx="397601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856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p:cNvSpPr/>
          <p:nvPr/>
        </p:nvSpPr>
        <p:spPr>
          <a:xfrm rot="10800000">
            <a:off x="8453497" y="112"/>
            <a:ext cx="685800" cy="3433649"/>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3" name="Subtitle 2"/>
          <p:cNvSpPr>
            <a:spLocks noGrp="1"/>
          </p:cNvSpPr>
          <p:nvPr>
            <p:ph type="subTitle" idx="1"/>
          </p:nvPr>
        </p:nvSpPr>
        <p:spPr>
          <a:xfrm>
            <a:off x="579497" y="5280132"/>
            <a:ext cx="6705600" cy="939800"/>
          </a:xfrm>
        </p:spPr>
        <p:txBody>
          <a:bodyPr>
            <a:noAutofit/>
          </a:bodyPr>
          <a:lstStyle/>
          <a:p>
            <a:pPr algn="l"/>
            <a:r>
              <a:rPr lang="es-EC" sz="2800" b="1" dirty="0" smtClean="0">
                <a:solidFill>
                  <a:schemeClr val="tx1"/>
                </a:solidFill>
                <a:latin typeface="Times New Roman" pitchFamily="18" charset="0"/>
                <a:cs typeface="Times New Roman" pitchFamily="18" charset="0"/>
              </a:rPr>
              <a:t>Director: Ing. Santiago Quevedo </a:t>
            </a:r>
          </a:p>
          <a:p>
            <a:pPr algn="l"/>
            <a:r>
              <a:rPr lang="es-EC" sz="2800" b="1" dirty="0" smtClean="0">
                <a:solidFill>
                  <a:schemeClr val="tx1"/>
                </a:solidFill>
                <a:latin typeface="Times New Roman" pitchFamily="18" charset="0"/>
                <a:cs typeface="Times New Roman" pitchFamily="18" charset="0"/>
              </a:rPr>
              <a:t>Autor: Mena Lasluisa Pablo Orlando</a:t>
            </a:r>
          </a:p>
          <a:p>
            <a:pPr algn="l"/>
            <a:r>
              <a:rPr lang="es-EC" sz="2800" b="1" dirty="0" smtClean="0">
                <a:solidFill>
                  <a:schemeClr val="tx1"/>
                </a:solidFill>
                <a:latin typeface="Times New Roman" pitchFamily="18" charset="0"/>
                <a:cs typeface="Times New Roman" pitchFamily="18" charset="0"/>
              </a:rPr>
              <a:t>Agosto, 2014</a:t>
            </a:r>
            <a:endParaRPr lang="es-EC" sz="2800" b="1" dirty="0">
              <a:solidFill>
                <a:schemeClr val="tx1"/>
              </a:solidFill>
              <a:latin typeface="Times New Roman" pitchFamily="18" charset="0"/>
              <a:cs typeface="Times New Roman" pitchFamily="18" charset="0"/>
            </a:endParaRPr>
          </a:p>
        </p:txBody>
      </p:sp>
      <p:pic>
        <p:nvPicPr>
          <p:cNvPr id="4"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1905000" y="-9525"/>
            <a:ext cx="5040630" cy="1152525"/>
          </a:xfrm>
          <a:prstGeom prst="rect">
            <a:avLst/>
          </a:prstGeom>
          <a:noFill/>
          <a:ln>
            <a:noFill/>
          </a:ln>
          <a:extLst>
            <a:ext uri="{53640926-AAD7-44D8-BBD7-CCE9431645EC}">
              <a14:shadowObscured xmlns:a14="http://schemas.microsoft.com/office/drawing/2010/main"/>
            </a:ext>
          </a:extLst>
        </p:spPr>
      </p:pic>
      <p:sp>
        <p:nvSpPr>
          <p:cNvPr id="12" name="Rectangle 11"/>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3" name="Rectangle 12"/>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5" name="Right Triangle 14"/>
          <p:cNvSpPr/>
          <p:nvPr/>
        </p:nvSpPr>
        <p:spPr>
          <a:xfrm rot="16200000">
            <a:off x="7143917" y="4862620"/>
            <a:ext cx="3424238" cy="566522"/>
          </a:xfrm>
          <a:prstGeom prst="r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6" name="Rectangle 15"/>
          <p:cNvSpPr/>
          <p:nvPr/>
        </p:nvSpPr>
        <p:spPr>
          <a:xfrm rot="16200000">
            <a:off x="3621882" y="-2250282"/>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7" name="Rectangle 16"/>
          <p:cNvSpPr/>
          <p:nvPr/>
        </p:nvSpPr>
        <p:spPr>
          <a:xfrm rot="16200000">
            <a:off x="3621882" y="-2169320"/>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8" name="2 Subtítulo"/>
          <p:cNvSpPr>
            <a:spLocks noGrp="1"/>
          </p:cNvSpPr>
          <p:nvPr>
            <p:ph type="ctrTitle"/>
          </p:nvPr>
        </p:nvSpPr>
        <p:spPr>
          <a:xfrm>
            <a:off x="686177" y="1371337"/>
            <a:ext cx="7772400" cy="3805024"/>
          </a:xfrm>
        </p:spPr>
        <p:txBody>
          <a:bodyPr>
            <a:normAutofit fontScale="90000"/>
          </a:bodyPr>
          <a:lstStyle/>
          <a:p>
            <a:pPr algn="just"/>
            <a:r>
              <a:rPr lang="es-MX" sz="3600" b="1" dirty="0" smtClean="0">
                <a:solidFill>
                  <a:schemeClr val="tx1"/>
                </a:solidFill>
              </a:rPr>
              <a:t/>
            </a:r>
            <a:br>
              <a:rPr lang="es-MX" sz="3600" b="1" dirty="0" smtClean="0">
                <a:solidFill>
                  <a:schemeClr val="tx1"/>
                </a:solidFill>
              </a:rPr>
            </a:br>
            <a:r>
              <a:rPr lang="es-MX" sz="3600" b="1" dirty="0" smtClean="0">
                <a:solidFill>
                  <a:schemeClr val="tx1"/>
                </a:solidFill>
              </a:rPr>
              <a:t>TEMA: </a:t>
            </a:r>
            <a:br>
              <a:rPr lang="es-MX" sz="3600" b="1" dirty="0" smtClean="0">
                <a:solidFill>
                  <a:schemeClr val="tx1"/>
                </a:solidFill>
              </a:rPr>
            </a:br>
            <a:r>
              <a:rPr lang="es-MX" sz="3100" b="1" dirty="0" smtClean="0">
                <a:solidFill>
                  <a:schemeClr val="tx1"/>
                </a:solidFill>
                <a:latin typeface="Times New Roman" pitchFamily="18" charset="0"/>
                <a:cs typeface="Times New Roman" pitchFamily="18" charset="0"/>
              </a:rPr>
              <a:t>DIAGNOSTICO </a:t>
            </a:r>
            <a:r>
              <a:rPr lang="es-MX" sz="3100" b="1" dirty="0">
                <a:solidFill>
                  <a:schemeClr val="tx1"/>
                </a:solidFill>
                <a:latin typeface="Times New Roman" pitchFamily="18" charset="0"/>
                <a:cs typeface="Times New Roman" pitchFamily="18" charset="0"/>
              </a:rPr>
              <a:t>DEL CUMPLIMIENTO DE REQUISITOS DEL LABORATORIO DE ALTO VOLTAJE, DEL DEPARTAMENTO DE ELÉCTRICA Y ELECTRÓNICA DE LA UNIVERSIDAD DE LAS FUERZAS ARMADAS ESPE EXTENSIÓN LATACUNGA; BAJO LA NORMA ISO 17025.</a:t>
            </a:r>
            <a:endParaRPr lang="es-EC" sz="3100" dirty="0">
              <a:solidFill>
                <a:schemeClr val="tx1"/>
              </a:solidFill>
              <a:latin typeface="Times New Roman" pitchFamily="18" charset="0"/>
              <a:cs typeface="Times New Roman" pitchFamily="18" charset="0"/>
            </a:endParaRPr>
          </a:p>
          <a:p>
            <a:endParaRPr lang="es-EC"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973320"/>
            <a:ext cx="2362200" cy="1553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8053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1000"/>
                                        <p:tgtEl>
                                          <p:spTgt spid="1026"/>
                                        </p:tgtEl>
                                      </p:cBhvr>
                                    </p:animEffect>
                                    <p:anim calcmode="lin" valueType="num">
                                      <p:cBhvr>
                                        <p:cTn id="38" dur="1000" fill="hold"/>
                                        <p:tgtEl>
                                          <p:spTgt spid="1026"/>
                                        </p:tgtEl>
                                        <p:attrNameLst>
                                          <p:attrName>ppt_x</p:attrName>
                                        </p:attrNameLst>
                                      </p:cBhvr>
                                      <p:tavLst>
                                        <p:tav tm="0">
                                          <p:val>
                                            <p:strVal val="#ppt_x"/>
                                          </p:val>
                                        </p:tav>
                                        <p:tav tm="100000">
                                          <p:val>
                                            <p:strVal val="#ppt_x"/>
                                          </p:val>
                                        </p:tav>
                                      </p:tavLst>
                                    </p:anim>
                                    <p:anim calcmode="lin" valueType="num">
                                      <p:cBhvr>
                                        <p:cTn id="3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fontScale="90000"/>
          </a:bodyPr>
          <a:lstStyle/>
          <a:p>
            <a:r>
              <a:rPr lang="es-EC" sz="4000" b="1" dirty="0" smtClean="0">
                <a:latin typeface="Times New Roman" pitchFamily="18" charset="0"/>
                <a:cs typeface="Times New Roman" pitchFamily="18" charset="0"/>
              </a:rPr>
              <a:t>CUMPLIMIENTOS A UNA REFERENCIA DEL 75 % </a:t>
            </a:r>
            <a:endParaRPr lang="es-EC" sz="40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sp>
        <p:nvSpPr>
          <p:cNvPr id="15" name="AutoShape 7" descr="data:image/jpeg;base64,/9j/4AAQSkZJRgABAQAAAQABAAD/2wCEAAkGBxQTEhUUExQWFRUXGBoXFxcYGBcYHxoaGBwYHB8YHR0eHCggHBslHBocIjEhJikrLi4uGB8zODMtNygtLisBCgoKDg0OGxAQGywkHyQsLDQvLCwsLCwsLCwsLCwsLCwsLCwsLCwsLDQsLCwsLCwsLCwsLCwsLCwsLCwsLCwsLP/AABEIALkBEQMBIgACEQEDEQH/xAAbAAABBQEBAAAAAAAAAAAAAAAEAQIDBQYAB//EAEQQAAIBAwIDBQUGBAMHBAMBAAECEQADIRIxBEFRBSJhcYEGEzKRoUJSscHR8BQjYuEVkqIHM0NygsLxU5Oy0iRj4hb/xAAZAQACAwEAAAAAAAAAAAAAAAACBAABAwX/xAAuEQACAgEDAwMCBAcAAAAAAAAAAQIRAwQSITFBURMicSNhFEKRsTIzUoGhwfD/2gAMAwEAAhEDEQA/AJkRge7BIwCRA1DBPTUBU1pZBBXB2BkznOTzJNQ+47wfSWbrqSYPUk58oIk0cgKgSxIJgBiNtzBjIqiiLV8XdVcwADExGdtttulO4bhAAILETIBmJMHmJgHapls7HuwOYkeUDajESM8zt4DrWOWdcLqa4o3yxPd7KNh8Xj4U/RHe5napLSSYGwyabOS32Rt4/wDmlqGLI9B2nJyfAUziL+hS7fCg+ZqUzt9pt6p+2uJDOEB7lqJwSDcOwgZMbny8aGiNgw4iWyx1zLqqlmE/CDyCqCSZO5Pq/jryWLbO4IWYAABJOYGIHLwp/DW4Ak7SQSIOfiLczJk/KqrtXtLhL59290wNiqmPMGPwxW6/pLhFr3PuVLdq8HeJ95YadpkTHoRVvZ4MWCDYtWltHN247kNpOwE5+Ziq3hfZmzbX3+u5xIHeVLagTnYgmTHMY2qy7S4W5xNpMNbYnULb8uXL1O05onXRBq+rK7tDsmxxLarfFKrMZ0tnO2NqL7C4EcM7Wv5l24VnWEKoAM6Q077TVKvs5cssGvvbt2gRqaSfQCJkx9avfaK/cPDg8NJVpJdCdWk7BYzB5kZxUfgn3EvMy3W14JJPodqseGaawXsvw/EG9pZXCxqZn1YHL4ucnA869FsWQopzH0ObmrdZPwvEG2wdeW46jmK07XQ6a02YfLkfUVk7LUbwHFaCUnusZPgetXNuMXXgzik5Ky41EVXO51GOpHyotnMj97fsVXA7fOuFuZ14IKujujrE/XFScG0XB6/gDUN5u8B/+sfnXcG3fB6Sc+CTWuJ/Uj8oHIvpy+GZ/wD2gduN7xbFtiPdw9yDux2Q+S5/6x0qk4PtINhsH6H9KoeO4gs5cmSzEsfE71KppnM98rNNLFQgoo0+K71qk4LjSpAOV/Dxq7dkG7DORHP5UtyO2mcBXBep/D8KjF+31/H9KVr9qTkHy1H8qtWC6JLXEm2QUZlPUGPwNX3Ae2FxYF1dY6iAf0P0rN3Gt8jjz/WoVdT0A8WH6UcZyj0Znkw48i9yPRTx9ji7bIGEkfCcMDyMc/SsTft5a0+DMDwI/c0D7xNw6j1P7nyrrvHqxl7knrMnHj4UeTLvjTXPkXhpfTdxfHgF4i2UOlt6iardiLyECDcXIiMjmKqS46H5Ck5KjaIyK6l1/wBLf6f1rqqwqNXattrM6ivJTkEZIZTpmT4mBFTllVhHvGAaDpmJOMycjw2oqxwwExLapkZODnl++VO4fhBICjTyAEgR1jbliuvOSirONCO50T2lEeC/U1Ku0nc/uKcVG32V+pp6D7R9KSbbdsa4S4GkwNI3O9N1AnwT6mnDAn7RwK5LQwvIZNC2WkB8dxXu0L7u3dQeJ2/flVdwi6ExDEyJzkn4mjY5EDwUU3i+L13feQSinQkf6n+sT1bwpb14iWBJPIEYGYBJ6Z+lFHjkKMdz+3/cEHaVjVaZCQuod3O/QeI8KzF/2VvahDJpidcnHpvQXaPZ1/3hLo7EydUavqNvKtN7N8DcRWN3E40TPTJjY1svauGH/E+USdn3kHDFeGurdZN2A+0xHeA6AbeQ3rI8ZYuq8lbpbmSHYmT186seN7XuoStkJZQNgKiyYx3pB/tVj7P9qXLr6WIbGTABEbZA6xyouUrB4k6D+xbBWz/+RO5MPnSNs7+cHAmqzh+P4q9dKqyW0WQQqKQBMAZklsdQPKrbguBt2i2nJbcyfzJo2zw4Gwijx43J2+hjmzqKpdROG4eBvJ5mBn5Ypbz8vCpXaBVR2lxWhWPMAn6bU3SS4Oc25O2E2XosbY3qn7PvagCKIbjt9OkhfidzpRfM8/IVCy84bitwxnGD+X1pTVE124ch2j+nhzHpqIJHlUnZ3ap1BHggmNQDLBOwZWyhNc/UaXrKP6Dmn1Fe2X6l1eaHbwRf/jNM4niTbQuvxAYnyUfnSXhJuf8ASvyUCmcYJRh+91pPF/MXyOZV9N/H+jy3tjjddxnMBie8AABPkNjT+Fu6lBFTdvdln3vdBOroCc0y32BxFkaig0neCCfkKfyxX9xfT5dvwTTRnBJ3R++dAW2mRsateCXugZ23jHl50q1ydO7Q2Ok+v964IdwZFTqhJyBGchsx8vzp5swCKJIzlKgE2yZwY67T5c6Q7gfn+u9GpajAU1Ff4fY+s1ZLIyhnwqNTMyI+R+XOikTGflTTbgTn8dquinIk7KG4WFeZRttuXlU/E6T3tidx0POrntPscrwlpgIuW1l4373ePqCfpVUsXRnDfQ/3oNThcafkXw51Nv5BO7XVJ/h9z7h+ldSeyQ3uXk1d3gFvNFy3bdMESA+RsBjumRyNWpXSIHxHn0FR8IgAB5DA/WpGb5nbwroZJ7mc2ENqoQLPdGw3/SpBkxyFOVYEDc/smmMs90YnLVm+AztW7ei/v98qr+3OIKWxbX/eXceQ5k+ET6A1ZGBLHCqKzSu152u82kJIJCou8x94gAZyFPWqSbZdpA3H29FvUpYBQqwcSpOGB5yxEnqT1qrHaziACx/yn8avu1S3u3QwAVMiZJO4iTiD51jUet3FLgvBNtMuV7dbZrQiMkMQflyoq32zaPxa1PTcfjWeY1G4kzQuKN9zNFfv8NcyyhjjJtyfLep/fW0tOLTL3F2kyOQkHOPyrL2nIMgwaj4m71zUUSmysue14DmOHV16uzaj44wK0fs/7UW7ndtE27n/AKF06lfwtvybwMVgO1eCKtI2O1AwZ8adUmctx8ntA7QFwSMciDup6Gsz25xrHuIe+cDz60F2R2uzqrPOv4Lh+9A7r+ZGD5UV2WNfFB+S94/9O31IPoatyAUKdli1r3I9yGJIIUseUqpb5bUd2VDBWIwP92v3V5N/zncnlMdZr/aEyxcfaEHzjTPyj5VJ2LxepR5fLwok+aKq1ZqLTTQ3H9ni6DBi5pIQ8p30t4E8+Rjxp1h6KGRVyVqgVwEqkgk7ls/MD8qR0kH1/wDkf0qSzc1AdZz4xJn1j507Eeg+pJrjY4uOZJ9bOpLIp4W14Mp2xa0sHH2TPw6vpIzUnZnFe9AaGI6SMZ5nlHM0T7Q2wUMzpgyBufCeQqk9l3k7yTM5HdAA3HKcjntTmqXIrp37Qrtr2dLnXZADCJGADy35Hl6UPwnDXVX/AHTEgkY28ydgK1Nm9uCNv3ywTTgVK5xJOCAdonbx6wcUruscjkceDKWrHE6s2mUHngj59PSjP4K4fs+hirtFVgI+g59f3NS+7iB3jz5Y/M1e59i3lZQjs29GLbH6/nUP8DeH/Db5VorbTAKkxtgD55iiHMSCDHUcvWZolIB5WZq32Xcbp8xT+F9neId1BAVJGpiy4HOBMkxPrFXPEg7r1k5jHTO/yoQcYVJLHrtiInPPxjwoozV8oGWSTXBq78Z6GsDxXB+5vG0cI2Ubp0+Wx9K1nZnFKVhnH9OoxIPnQ/tN2b721IHfTK+PUev6U+0s2Pg50JPDk56Ge0cR1FLVX/iL/fb5H9K6ud6E/H+DpevHyehAyf6V+pqXh1mWO3LyqLRMKNuf6URcH2RsN/0qkRiat29BTkBiOZpmqTA2H7muvcSERrh2G3KeQ+tUQqvaHiAdNhTE9526KMk/vmVqC3Y1IvddQQGhWdYAnShAIg6YEdfLINu4xbUQ5a4dTFSo0qDKqZM97JwCdtqu7FoqGZmY4JmSYx6YHM/OtsUfzGOSXYzvtHc0IwKAkppnQAdZBJbVjAA5eM71lbD6gD1FXftfxmoFzqPSMQMQJI+IzsPHbFZPs7UiANymfx/OtWrVl4pU6Lcmmsas+wOwb3FDVbAW3ka2wCRuF5sfLHUitW3sHa9y38xxciRcOFxGCsYXfczQmzmkedsaGvmaO4qwyEo4KsOX75eNDMmKqgtwHgiGAYHcfp0qD/DE5OPJ1Jj1otkimHejjNxM544yBgVtAgHUxPIEDwGfPernsJtKFju34D+81RcTblo6mjLvFaQFHIR8q0TvkWyRrhF3estfVgs92GMesfn8qh7MUoxU+J+W9aL/AGfcKX4S7cP/ABLpUeSIP+4tVf27wZS4HGJP1il3nfqNGsMS2Frwd6rO01Zzgr2x5H6HmKubV3EkwOdPxlatCc4tOiyVoM/OibbhgY5QPkKxXavt1YskooN1hvGw8KF7N9vFd4KFCceB84/tWGTHGU1Pug4OSi49ma7tF0AOogb+PL9DWL7HdVusQcZKzAkZ6+B54zVt2pGjuwAYLAGVWRuJk6TPPp4RWZskoRpJJzBImBIyegpbLlcxnFi2GzTtNLTgB1JIyhgGf15bnmaLudqW5GpCQftxMTtIn6xzrB/xRYwwUxvEZJ8TMGOsVP8AxzGcXA3MatPIZOmJ7vh49TWO1m1G1fj0B7hwd4HPp4Hz9KhvdrERABn4VEE+h35bfSsYnEOY71zOQRPd5ZI8OvKibfZdx7UgMwOQEDsdonSokY+90MVdFUjT2u0lVv5gwGI7rhoM7kTABPU0l/tyGi2ylTvqOc/d3jbw9azFx9VxibLKzZIdWXbmsgbY586JS4oWDpA+5PenGIDgTO2PXc1KI0X79qkxO+Psjz3xuPHnTH49ROVbJggDG5IJOJ9fyqhU4gaDMSpkCZGYAwdqVtWklmXuxIAnB6Ed4YqbWVwaXh7kuoImQARiDjOCcjflWrYx+9qxfsoqtfSPi+13gYxyAGB5gYrbpYOlc8hP510NGuGxDV9UkBfw69PwpKO9xXU7aE+SKyulZ+0f3PpUV1tgNz+5qUGc8vyqO2Jlz6DwFcFncQoWIUbn8Kp+374dxZE6EGq5HMD7Pmfh9Wq0vcQLdtrrdMfv61Q8IdJ1OMsfeP8AFqWfgACgkkDvHaCZ8KkY7nRUnXJN2ffPxMuiT8RGnU7d33eZkDAGAQR4ml7T7Q7gGl8iCrjS0kqcjmOvlVjatPcIAtwIMu7E4OMKo73rHOjr/DWwS1xWcgkBmAM6pwoBMR138RTcpJKhdJtmJu+zV/iGSQEsr/MZnJALfCGAiTCnwHjia0vAezdi29q4FZ2VSdWkMJ8BtPIYJHWrq3cX4YnSJIbTjmRjEgfh61L73ISZJBMnYA7SfGYjpQObarsFtSdjyxI72BJgblgBPdjnMn026R6EJ1xpLDRLCTBJgEHYTPLpUq3TMiSTzAxHqYESf71G/DpcIJLEq0QMAECSDGM888o8KFllP7R+zY4m0IILrOi4cEZ+HuiDbjlEg5ncHzHjeCe07W7ilXUwQf3kHcHmIr2i+jfzM404gMI6wRMnHIHJ2qi9ofZn39mFJ94slbtxmk7n3bgJ8Mj0mc5BJS7BJ0eUulRG3mouNu3rTslxWR0MMrZIPTnvyP5UOvaT8wD6R+FabS95MnDkuT0/HlQvG2jNa7g+DRrKOG+NQ5EfeAMb8tvSqrtrhFCNBM7D1/tNbOG2NmO7dKkek+xHBe77P4dYyUNw+bsbn4MB6VF2/wAAGU42P5x+YqThPaBUVU90YUBRDclUL06Ac6df7btMMq425L/T/V4VynGW66G1S4MTZ7jFT5eo2NVXtZ2ncgWbcgnLEdP75+R640PbaozakPzEVnu0uGZm1bmI/GnsEvysXzR/MZFeAfpFTW+FI86vP4N/un1x+NXHZHYwU2rt2GVrqoEneQzT5d2M9a2m4x6mMU5dC3Fg/wAOq61GoZ2ByTgc9QPyrMlArGWkCRO3rkYmt5xvCzZhwAwxKQdhMHyG486wPFcaFaCpPi0fhsT60g7bG48BHGdoqV0m1ZBUBQYVupPxSJkk4FQ3OJkg6xMCcLy64x6Dx8aYbqTOpQZmNRXGf3P0qW1bIMgTiRoZWweRU+PlV2ES8O+Q2nUOTKR+mfy8aaLFuWMHVuIgEEcognlyPOpbExCuwaeh6z1JHngc6dwwdZAYT0ZdUjzXUPnHlVWi6YXw/ajLAW/dYREFveAbbrcwN95inntFQx1LbDZDAWxaJ1QAe42lskb/AFoG7dJyxWGO8k+G8dfx9a68i5glfAkGTziGMZn5VaYLQdevW4gqrEbyotncRBtETlt4wfnUbnhwwJZlaPhOi50icLHrQ2kgQCYUYBDQJjeZBGeVG8H2eTzwBJOkCYLGcee+9URmr9hOGChmAcyMOwER5zufI7VsEaenpVN7NoRZ35xAMgc/zn1q0QRXTwR+mjmZpe9k0V1Mk11bUZWVdzkg9f3++dPcSwXkN6hRoBY71FxvFCzaZzuf3+/SuGdoB7W4kXLugZS3DMOpmAvq2PJT1p3A22GrJ1EyW0mCZkheWBEFjtsN5F7MtwYZZb433jWfhUkfcXxGQKNt2cF3JLCWA0sigxPdEAEzzMk58aZxRpbhbI+doZ2P2iDqtXDEk6dJyAxMAwSQSII577crNLHu/hXUoyAI+0Y5nO0ljXnHCcaovu8mbjKJJCmPsAbYGwwDHWt92fxX8RaC6yGEBtMDUOo5AeXSra7otdAxOFUKIBBbJYEEjYxJ3zzA+Vc+SDLyBIXvBT01GCNVLaskAhiFXUAMmdIHNp3MZ255pi8OQSoCi2ZJC69U9Z5bTjp40BZKwJkAMkEZkTA8CRAOQCJ2zSEhWJdgFGy6pkHIJBnIK45b1Lw7CNWJBM7TzmYxOB+dRFiWjSzgHMMDk4AIBgxnfx9YUh3Eu06lM6TlfhAkfExnIAnwmOlSNcjSNyZIOTjzEAEjao04hEA13BtrDZ0kHoftRO2fLpnuJ9pwFJtNqWDLttJiSB9Bt5VZdA/t/wBgLxKG5pFq9bBVXZgferEquDzMxMFYPI15DxFkryI3EEfhnxr0v37NDFyzEGGYkHnEdCCfCslY4I3OKS3AMMWJmZAM/l+FaQtuipe1Bq8IyoqfdUL8hFUvHoQ0Ek862fE8M4+yayPaZJcnxj5YrTUOo0BpvdO/BqmYZpOdRneZ505DmsBoh4iyTtQ1/hTEeNWVQ8QdqFhIEs8Mo3ANR3lAucOORvLI68o/1UUKD44w9kkCA6kz/wAwn8KiVg5HSN1xHZqm0FKs22onYED7MmF+YM/TMcf7OtcMqgIIO4GuR6zAEDbc1u14lCDpKi3GNExAjLHJycQfxqWzbBBO0EQYgGOhIkT0mKBAXR5c3soScWiCu+Y3/AedB3vY+8ANNu7qOxAYheZyJ33+VetabYGS8k/CNelSSBAJIVjPSd5oXhrKg6oAiQFEgiT4+EZIHyNFuaJZ5cvZpcNZM276gBQ2FuQRC5+C4QDDfCZ72kmaiPAyS9sOrQsjB72xYfdkcs5mvWOP4G2zhnVCx7oORJzAJnPlE70PZsJbLFmXJAB5944UkwAQYgRI9am4lo8p4Sw4IzhsHGBMZxHjmnfwbBioYARgiQZJOx5HG9er3OHUoe4rLgoUiZExGDqEdAahvcJbiNOT3c4IAgzIEkZHpNTcSzzThOBfXrnUDyxsRGfAkEE/hWt7LssRAkaZwTnfl94CatLXZ9tbautuSZUyQqgmW3JGkTmeuOYFWPA8An+8UDuyCSJ3UELqnkSY86nUpsk7EciA0SyzERMc/wBQZ5Zq1qg4XSt5CJM5bYgTiZA/MDuj00LCndNK40I6iNSsbNJS11Mi5Sp3m8BVP2je97dgZS3Bj7zEwi/PveSis/b7d4hZHvMH7ysvzlTV72NDqGRwRltQGoNcbGMjCLAA8fCuNHE7pnZnNJWG8Jc03DbB1FfjM/CTyCxMkd4z1AE7CPt7idKe6DaWIkkbnmwHQ6Iyfviord8sCLRQEHSXK91WnvkiQSxnqcmTiJqO0eKYI7uSSAxI7p2yoPQkRjlgdaaa44FV15Kc8GWvKrGRGs5kyZ8ZHhJ2ggAGtT2ZxjWnGZKwv/MD1/e9Z7sDgWMuZ1HvE+fKu4u41q77yCwOHHVfD+obj+9MPH7TKOT3/Y9Ysv7y2GVioK8sweeT0iPU0xbILDWwJX4cgEyJJIECc8unpWc9ne1QhEEMj7GdhjPyz6eFWXE9vWkctbty7gyWGlm0YBnMrEH9KTcRktSNIJZoGQAQEEZliZ73X1rP9odthbw/hwhx33OTKnKxzER0z1qov8a7kG4SxZtlBhSQRO+FgR+tCueQESZxiRzJ6SfM4qbfISJuJvudEsTpUgSAeQHKBNRmYA3HQ+U59fCm8SuOcTnx3/f7iouO49LZAYgE7KFJPyGY8aKiwgoSADjlB3z+cVL7DdmzxHE3T3gsW1PKWy0fIf5qy3aPGXHDDVoTTziWJGZIOPIZG9ek+xPA+64O3gAvNw/9W3+kLWuFe4wzy9lDO24t23f7oJHny+teTcWfyr0n2+4iLaoN3aT5Lk/UrXnPFpO1Zaud5EvBrosdY3LyXmuDU9h81QJ28p+JLgPgFP5/lRFjt6xOWYeaP+lAMui9ND33k+VC2+2+Hba8nkTp384pbXEK+UZG8mU/n41TTKTRLQfay5QkYlZzyxy60ZoPSk7cUgHCx3QJ9M+EGjxrqY6h/wAK+5vf4o21V/eMysRrbQIAwNU85gCdhqzijm4YOsy0STqbw+60zvzFD8DYOlWELsQRpXVMGCJMHcEkGd99pOHtqm0AQMk5LHIYHAIjlg1kRi3tQAK/EQYIUtOJ9B6DzyKfYLSSRjYyDkicAczpOcxTvebQ8AHSPNh96Rgg7eI6Uyy1x2YPZJUABSSo88A4/GahQ0oGV20klZIJEZ3MyQA24nG4zSW7ehcSyHYSee+V2kyZ/TCsjq5bAUAsSAxwJ54iAJP4det+7bvS3e7pbBkDp3oCySN9586nJBhLAFlSYUcicjTgSZ5/+aQg6IIjRgE6SJg7QBGDuAN6j9+dDQxVpKFmxBjddwBsZOfxorQukallmiFEa5jInVE5POovBGQ3LJKEFzCrlVUAGP6iZktmZ5UO66BqC6lRTAGpye6pwACJ1AieUzRPFAOhO6gMQoAyFju/EMicZEEfNxYjpGoDJIIAExkHOCZHlVlFfxDSikk/CZUiOhLnONJG4Ejrg1epeDAEZBEg1V8bxcMVJJGkDeZBOk6SPtbGOYzyo3stv5YWApTukDMRtmBO3QUzp3UqF9QntTJ4rqkmupwTMgOAR2+A909WRZPIgb/LlRHC8EEUargjMoEAt4JMRvPxEyczmrFGEYEx0ET+/wA6gvcSqxr1KScKg1FjjACqx08u9H4UqOgHafF20j4jqJMQTpxqO5ldYxtsx8aynEWmvXltmZJFx4JIjaOUksNyJgDlFWfH8cSWc8tWldAAGk45Z0ncnHPkKM9kezpm4xJLZzExyGBnHOpjjulYGSW2JYW+BCIABVL2tw0gk4gTNbC9brI+1vFC2oWCWuHSAIyBk74/ZpiTpWK47ckjPdjdpG0zW2PcYkow2UnMeAJJ9c8zGnu8U73ACTCqM6FjwAI+uM1gbnDCNSgp3jIzAInIaN87Z2itP2P2srqEuMBcBCySoNzo2OZ6Up1OokF3gWDqGK8i8czHwg9Bz61L7sIozhRuT6SSTvQHHdq6dXugXYYz8C7/ABEc+enfA250/GN7yNTm5zMjur4adhyxnFD0JYbxXap1BUXAOHYkg7bDBMHyneDvQMQGLElj8RySCYGmRmIGOW2BU1u2wUKGAEkkEExBI1CCIBEQKf70FQuxUfDp5kAxn7RzkTB3obshFY4EEpaSQ1x1B/62ABIjrJknltXsaWwihRsAAPIYFeeexfCG7xiswgWgzETOQNKgmTJl53Pw16JxJCqWOwFNYFxYpqJc0YH2tf3l8jkg0jzOT+IHpWducGtW99yzFjuxJ9SZoc2q4+XJum5Haww2QUSnudnJ0qK72avIHxq5PDmnW7AiTQ+o0aUZi72d0H4UM3ZU/ZX1itZa4ZWB2/Yrjw6jzo1ma4BcEwH2O7GjiUaRChyQJ20kD6kVd9scOC4JGQwPPkRjxHhRvstwo1uw5JH+Zh/9ai7RSbsGeuBtGZJ5eflXRxP6Ns5edfXpfY1nCXQ1tSqpqIRbjQMnSoAYFYYjnmcmNjRi3LkhnKpv3kfkDAMaYzjAPQHaKB7H4ZntIunS2NJBbeCdWNp3O4zvRTO2osQO6SJVLhIgxmWiD4DxpY1Y91B+zvpXvRLAMM+YyfnzNM/jVF3T3iCCUhXB0rJLGRMkEAQT0gTlEuJK95VuEGAzQ2+ZkzEjbO1Kl0lQbh0ODBUFWDcwQRyZcwMyBtmrKIrnHsCBass23NAufEnnE4zkVzcNrIKiNcG4gzLAbBtaiSvMhttganLroACic4JEagATqkyAANWJwD6tW5NqWVTBJOmVAMgwCpgiS2du7moiCITcVTADEa9M7iYEnwBBiedNbiTabMlZ0wTJGTDDnB5Exsd6j4O4w1JABthSoiAUghXG55MpHQiRU/aKEyTDMe4gMGcTvGJIA5ZPlU7E7i2uHMAS2oj4iDnbGZxyEbCq7ir7rBCs0PLaBkCQJUOApMdY57xFHrwYChNKkHBJGpSYzOevXoo6UwqwZlK61AJ7x041CAJyR3gpE5jpioUBLxCulwSragGhhpKkEYYECOWY9d4N4Li+8BG8Kevwkg+sHymhbzFWUFWaZBmAFUqYxJYksV2251HcJS9bAJYBtOIIBYkxiCCIJ2Iiig3GSKmk4sv9VdTfWurp8HLsp7BmOh6zHlESMeMeAoHtfiguQX+6q8pPMEZ2GZ2EbSKluXygkmT5HAydu9G2+1VHG8QXMyY1Qwn4ZgzAI5md55Uk2P0B37JbRbH2472DCjSTB6HCx0J8K23AcPoUDw8Kzfs1wut2ukb4TwRSY+e58TWtAprHHahLLPdIZcE15929cS/xAZQf5Z0q2or8BIaFO8knPMRW17b4z3Nl3HxHurGTqbGB4ZPpXnqkfC8HSwwJZu6ME4OP1rLPLsbaWH5mDW+GYlgXkd5mG0cwOZIxE5kz5VFdtWwVJYucjSdMAjynyo2wwDJOoapxIGwwInuz8RHjvvXNxAjSDIUawvdJALGZk56T1PhSw6DWeIVUZiMYgKVnZdIiN9+6sb8zmiBbwCY0iIjGBPPcj5bU3jn1KF1iSe6CBB0TjeZaAJExvBrrjQCXETHwh+7jIJ58hy3qMg6yyb6oOoxAmJOF2xj865bqsWUsNQyNpzmTty5eI9V4+6ApNtWwNQgEDaQf6YE79IoC+sgEgbgnBUnu4J+mPCpXcn2PQP8AZtwcWrt073HgH+lQP+4n/LVv7U8TpskA/F3fnv8ASaL7B4T3XD2bZEEIJ/5jlvqTWc9rL83Ao2AJ+e34H501lfp4X8fuKYl6mdfP7FCa5lpwGaUjauCzukTL+dCNO1WBGaj93UsJDOHtKBtk5jlXG3JmpCu9dRIFmm9kLAFu63VlX/KCf+6ge0mhnGljqUjuxvIgZ6kx6irz2fTTwqkj4ix/1EfgBVVwoJvu2nXCkaSMQYJ5yWOnAjfPhXYS24EvscZyctQ39yTsi77q2LrOVWBqi6gBBBCqQTqUhsCIxE7kVaKkIjgkagp1CW78mdYOYY/1DNA8NcUWgo1FC7M+OaHYwM4AIEcj5ky2knEW3GcMdnJBJnBBKY3AI8qUsaZKvEK2qU93mWbABIMSXZfDlTXtoxiZA72mN4jMHnHlg+M0/ieFlTrAyplmAiOZIUaYI32GK62NILI+dJmTMsdMEk9IWByx5G+oPwDDtBxcU3AqWxqDOCWHMd8EYHzid80YE0hRI3kMohczHPcztn4fDI68NrVdLk5A1KVORvkCMjkRt0mls8M+S7DJAbukSoOW6kxAHr6QhPxnD4BQurZXmSQCCyweuI25QYNCXtXugGIlh3TbwVUGQ0tgHC4JA3E86NuHEafhEjVMDIjvEYzy/wDFQtelwm7AEltJIWZ3AkTic9ajKRzcKJGpmOVGAGECZaAToBWd43+cd63qXWWAPe0yDIEKSpgmW7s9c4jBoi1qyxKsIBEQd/nvI3NRvxYlgQysMwQGnYk7xkCMx50RQzjLDhUyWDPLYLFSVMHcyJExtj51/AoA4gzBWAWYESBKgEZgLgnMEgmib3aTqCrlVLQFO6jmI3gQJEzVezuolra3I1C20RIgEFRnAJ0ERDAKcTiu/BfY1HvF6iuqk/xF/wD0m+S11M+uxb8OZe3xAtgLJZmmSTrJJ3370g7DlXcWpYwpB1MF6kRJM5j9zQPF9nablxVeNDlJEz3cHvAjEztVx7N9m96cnpOYFaxwu+SsmVKPBpezOHCIABRwNRrbNShKYYijH+3HE/zLdsZhdf8AmbSc7zAxH9VZjiARKpjIliTCqdyJIYkzuJitB7cditdcXUB1xpO8ECSM8iJ+tYy7wPEqZ0MeUhgxA6Tkxzjak8mOe5s6OGcdiRYx3dUacEaYUTnBIOSCBAETkTzhU4fWRqAkEAMTtpJycSBEfXwFUjcReVzqLeGoEZ/fLaiezu2NEKQGUbTvJySeuc4rFpo3TRcorF3ypg9xo3ECYHLvA5nmKYAQDkiRJmIzyjrOaA4rtS3BKppJySuIPMyDMnaKavGpH3SwiZLY6cifLH51VERZIdUsCMRAM507bb5PKefkG9kcIb3F2g5LFmUmQANKwxEbjAPM70tt00gqSVEjUWABA2IByBAHKr3/AGecJqv3L0lgqkKT1foIGAoI9fGixq5UDklti2eg3GxWC7RuB7rNyn6DFa3tjiNFpiN4geZwPqax6/v5f3qtfOkolaCPLkQKvhUhXNO1fvzpNPLr+X7/AArls6dkQXc/vekA/Cpro5VFO/OqqwrGEYzTIqcbYz+//NIqSQBzwPWtEgWzb8OmjhbYJiLaz5kAn6mqW3LW7mhlA1HJ+yTEEgEd0mZ6xV/2ysWyBsBisr2ZZhDdkFmLqPvKoMECGEiZcg8gcGuxnVQSONgdzbDOxuGtslssgP8AMYZzC6ydztG48upq1S0gYsqQtsTIgEBxBBG2NAlSTy3xVHasm5bJVptK/etK4XWrk5LAgqNzBwdPXFW1i1ruQLaAidKnRBQCCVxMggdYyJyaUQ2wkWCqzqgThjKkadUiIkrByZOADSKA7Mve1AnZp+yJMYnB26Z3oPiJSJa1bUsED65CtmJ1ARqAMHovjTOIIWZcHS2hDBiFkB2CAsRsI2hiOtU1yQsFur34XVBKGDAH3snnMHaBTOEQlj3AqnWFPQqQQSep7xoHs7iAtsI1tg7gZJEEtMCDjMEeOnyqX+MYr/LuAyYAKnuMVWCwE/aMQSPiPSraBDTewWBJnZmIUKukDxgAydp3kTuHwonVLEOhBIQRnIOIyoJjn8M4kTAgN1JY3M/GCNekqWxpIIURI2jOc1C2q0XIKfy5LaVhlRiTgE95BBkDlyMVRdF2mkKACBmAJAEdB5STHjQN83ASoKoCxJLhjqBlQoAWRlZjI78iNqgTtFluatXvbNxZMZKwvltpA7p3A5HeHtH3dl2GpDbYi4up1MEQe6p2XupGkTv4iirgolHD6TpMMSM94sARIgawJG28c663eBuLcL3dC6iMlhKpER4gmBjK+IqW7ctaFMrD4yHAJKyJBPdJGoZxgDlVbwy27KqzN3ChtgDdZ0gFbecQmSM5G81XRl9QP/C+H++//tW//vXUV/iz/dtf+3//AHXUe9g7Q3guxrRWWBLEkkknJOSfmatuC4YL8IxT7azRK11TldR4FLFNBpaosQiobnCI3xIp9BUxpCahCuv9iWG+xHkT+dVnE+xfDtkAT4qp/IVpYrlNQtWjCcT/ALPVmVC+jOv0yKqeJ9gbgnTr/wBLj6RXqdc1C4RfYNZJrueM3vZfiVMTPhDrP0xXo/sX2O/D8PDmXY6icYwAB6Cr1KeWqljinwiSyykqZlPbvimt2lIEjWoOY5H84rIr22pGQQfn+Feh9u9kHiEKGIMHMjY+FY/ifYVx8Or0Ib8gaXz6b1HYzptQscaYNY4+23/ESfEx9D+8UarCCwzIxFU9/wBlbyb581K/hIoF+ybq/Yn/AJSP/NJy0Uh2OqizSkfSZqPTsP3+9qzRv37eCbqjqZjfbNS2+2bvVG8x5dCOlYvTSRqs8WaGcfveiuxLeq/aH9QP+WT+VZxO2zHetj0aPxFaX2J4xbvEgBWGlGczEcljf+v6UWPDLerXcDLlWx14Nj2zbm2fKvP+yO0Ia9b1spBJtkZ0EjII+6Wbn1NekcUsisF2z2ArXdWmD94YrqZMe9UjmYZqEuQHheJOQQykMQG0oWOltZ1tA1sJciRiZ2NSXOJ4hFOi/qRTqVGYkqN5UnvDeMyDERuKIu9nEjByNpH96S52a8yHCtjOmcDlvtk8+dL/AIeY168SdvaC1c0KzXFNwqO9qKB7fVRCmN9s6dpFN47jWst3OKF2MosrKrgmQIzpacyZSJ3FDt2c8Afy+kaTtnYzIMU08I4JkAnkZ/VZ28eZofw8/BPVh5CuH7aDIQ4tmCrKcAksQ0FR4kYgd2QetVI46/bYEe7aJPeLzBI5k74gE5wN6nHBtHwKYB3JJkwNyJ2FcOEbSQVTP9MxyGYBmKtYJ+CetDyC8P2zxCd3Qr6QUKlj8LQFB3BGOYkRvmrDgu0wFVvc6bq51s7HWZJcbwO8RgyAAY60GnBupMac9ARzn09Kh4jg30BdKsPMr+R61PQmuxPWh5DeJ9qGKsvuwztp2+CQAGLRGSQWnMGAKD4LjeItgMwtuFMprQQg5hcyp3O8TyrkDyFKxsdsEDkWnJ3OaYLLFtMQsk7nlG/iaH05eC/Uj5Os9q3LgVroHI90MADMLABgEb46nea0/ZHZQuKHulp1FokRB5bbRy8B5VUcNwhJGMDGf3ithwFmB06Z/tWsMPPItlzWqiL/AASfdHyFdRvuz1PyH6V1bbF4FOfIljAqRTUVrapEphlEoNcTSUtCEITTJzTmplWimSTS00UtQhJOMGmGmNT7VV0L6iasU0bz1p/Wol29aJAMLSnCmCnrzoGaHGo73DIw7yKfMCpK41Cyvudi2T9iPIkVV8R7I2XP6qD/AHrSrtUKVCraMhe9gkPwkehZf1FW3sx7MjhS7aiS4A3mAJ2wN5+grQJSih2rwHvk1VnaaifhlNTV1EgWV1/shDyzQV3sU/ZPzq/ptXZDNnsO7/T8/wC1d/gNzmVrSjeuNSyWzNDsBvvD0prdgt1FaSuqrKtmXPYNzqtJ/wD59+q1pqRquyWzL3PZ9vvCncP7OjdmnyxWgakShBcmB2Oz0UbUSAOlPNNWoCdNdTK6iou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419743" y="1170780"/>
            <a:ext cx="460931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856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463"/>
            <a:ext cx="8229600" cy="1181101"/>
          </a:xfrm>
        </p:spPr>
        <p:txBody>
          <a:bodyPr>
            <a:normAutofit fontScale="90000"/>
          </a:bodyPr>
          <a:lstStyle/>
          <a:p>
            <a:r>
              <a:rPr lang="es-EC" sz="4000" b="1" dirty="0" smtClean="0">
                <a:latin typeface="Times New Roman" pitchFamily="18" charset="0"/>
                <a:cs typeface="Times New Roman" pitchFamily="18" charset="0"/>
              </a:rPr>
              <a:t>AUDITORIA A LA NORMA ISO 17025</a:t>
            </a:r>
            <a:endParaRPr lang="es-EC" sz="40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sp>
        <p:nvSpPr>
          <p:cNvPr id="15" name="AutoShape 7" descr="data:image/jpeg;base64,/9j/4AAQSkZJRgABAQAAAQABAAD/2wCEAAkGBxQTEhUUExQWFRUXGBoXFxcYGBcYHxoaGBwYHB8YHR0eHCggHBslHBocIjEhJikrLi4uGB8zODMtNygtLisBCgoKDg0OGxAQGywkHyQsLDQvLCwsLCwsLCwsLCwsLCwsLCwsLCwsLDQsLCwsLCwsLCwsLCwsLCwsLCwsLCwsLP/AABEIALkBEQMBIgACEQEDEQH/xAAbAAABBQEBAAAAAAAAAAAAAAAEAQIDBQYAB//EAEQQAAIBAwIDBQUGBAMHBAMBAAECEQADIRIxBEFRBSJhcYEGEzKRoUJSscHR8BQjYuEVkqIHM0NygsLxU5Oy0iRj4hb/xAAZAQACAwEAAAAAAAAAAAAAAAACBAABAwX/xAAuEQACAgEDAwMCBAcAAAAAAAAAAQIRAwQSITFBURMicSNhFEKRsTIzUoGhwfD/2gAMAwEAAhEDEQA/AJkRge7BIwCRA1DBPTUBU1pZBBXB2BkznOTzJNQ+47wfSWbrqSYPUk58oIk0cgKgSxIJgBiNtzBjIqiiLV8XdVcwADExGdtttulO4bhAAILETIBmJMHmJgHapls7HuwOYkeUDajESM8zt4DrWOWdcLqa4o3yxPd7KNh8Xj4U/RHe5napLSSYGwyabOS32Rt4/wDmlqGLI9B2nJyfAUziL+hS7fCg+ZqUzt9pt6p+2uJDOEB7lqJwSDcOwgZMbny8aGiNgw4iWyx1zLqqlmE/CDyCqCSZO5Pq/jryWLbO4IWYAABJOYGIHLwp/DW4Ak7SQSIOfiLczJk/KqrtXtLhL59290wNiqmPMGPwxW6/pLhFr3PuVLdq8HeJ95YadpkTHoRVvZ4MWCDYtWltHN247kNpOwE5+Ziq3hfZmzbX3+u5xIHeVLagTnYgmTHMY2qy7S4W5xNpMNbYnULb8uXL1O05onXRBq+rK7tDsmxxLarfFKrMZ0tnO2NqL7C4EcM7Wv5l24VnWEKoAM6Q077TVKvs5cssGvvbt2gRqaSfQCJkx9avfaK/cPDg8NJVpJdCdWk7BYzB5kZxUfgn3EvMy3W14JJPodqseGaawXsvw/EG9pZXCxqZn1YHL4ucnA869FsWQopzH0ObmrdZPwvEG2wdeW46jmK07XQ6a02YfLkfUVk7LUbwHFaCUnusZPgetXNuMXXgzik5Ky41EVXO51GOpHyotnMj97fsVXA7fOuFuZ14IKujujrE/XFScG0XB6/gDUN5u8B/+sfnXcG3fB6Sc+CTWuJ/Uj8oHIvpy+GZ/wD2gduN7xbFtiPdw9yDux2Q+S5/6x0qk4PtINhsH6H9KoeO4gs5cmSzEsfE71KppnM98rNNLFQgoo0+K71qk4LjSpAOV/Dxq7dkG7DORHP5UtyO2mcBXBep/D8KjF+31/H9KVr9qTkHy1H8qtWC6JLXEm2QUZlPUGPwNX3Ae2FxYF1dY6iAf0P0rN3Gt8jjz/WoVdT0A8WH6UcZyj0Znkw48i9yPRTx9ji7bIGEkfCcMDyMc/SsTft5a0+DMDwI/c0D7xNw6j1P7nyrrvHqxl7knrMnHj4UeTLvjTXPkXhpfTdxfHgF4i2UOlt6iardiLyECDcXIiMjmKqS46H5Ck5KjaIyK6l1/wBLf6f1rqqwqNXattrM6ivJTkEZIZTpmT4mBFTllVhHvGAaDpmJOMycjw2oqxwwExLapkZODnl++VO4fhBICjTyAEgR1jbliuvOSirONCO50T2lEeC/U1Ku0nc/uKcVG32V+pp6D7R9KSbbdsa4S4GkwNI3O9N1AnwT6mnDAn7RwK5LQwvIZNC2WkB8dxXu0L7u3dQeJ2/flVdwi6ExDEyJzkn4mjY5EDwUU3i+L13feQSinQkf6n+sT1bwpb14iWBJPIEYGYBJ6Z+lFHjkKMdz+3/cEHaVjVaZCQuod3O/QeI8KzF/2VvahDJpidcnHpvQXaPZ1/3hLo7EydUavqNvKtN7N8DcRWN3E40TPTJjY1svauGH/E+USdn3kHDFeGurdZN2A+0xHeA6AbeQ3rI8ZYuq8lbpbmSHYmT186seN7XuoStkJZQNgKiyYx3pB/tVj7P9qXLr6WIbGTABEbZA6xyouUrB4k6D+xbBWz/+RO5MPnSNs7+cHAmqzh+P4q9dKqyW0WQQqKQBMAZklsdQPKrbguBt2i2nJbcyfzJo2zw4Gwijx43J2+hjmzqKpdROG4eBvJ5mBn5Ypbz8vCpXaBVR2lxWhWPMAn6bU3SS4Oc25O2E2XosbY3qn7PvagCKIbjt9OkhfidzpRfM8/IVCy84bitwxnGD+X1pTVE124ch2j+nhzHpqIJHlUnZ3ap1BHggmNQDLBOwZWyhNc/UaXrKP6Dmn1Fe2X6l1eaHbwRf/jNM4niTbQuvxAYnyUfnSXhJuf8ASvyUCmcYJRh+91pPF/MXyOZV9N/H+jy3tjjddxnMBie8AABPkNjT+Fu6lBFTdvdln3vdBOroCc0y32BxFkaig0neCCfkKfyxX9xfT5dvwTTRnBJ3R++dAW2mRsateCXugZ23jHl50q1ydO7Q2Ok+v964IdwZFTqhJyBGchsx8vzp5swCKJIzlKgE2yZwY67T5c6Q7gfn+u9GpajAU1Ff4fY+s1ZLIyhnwqNTMyI+R+XOikTGflTTbgTn8dquinIk7KG4WFeZRttuXlU/E6T3tidx0POrntPscrwlpgIuW1l4373ePqCfpVUsXRnDfQ/3oNThcafkXw51Nv5BO7XVJ/h9z7h+ldSeyQ3uXk1d3gFvNFy3bdMESA+RsBjumRyNWpXSIHxHn0FR8IgAB5DA/WpGb5nbwroZJ7mc2ENqoQLPdGw3/SpBkxyFOVYEDc/smmMs90YnLVm+AztW7ei/v98qr+3OIKWxbX/eXceQ5k+ET6A1ZGBLHCqKzSu152u82kJIJCou8x94gAZyFPWqSbZdpA3H29FvUpYBQqwcSpOGB5yxEnqT1qrHaziACx/yn8avu1S3u3QwAVMiZJO4iTiD51jUet3FLgvBNtMuV7dbZrQiMkMQflyoq32zaPxa1PTcfjWeY1G4kzQuKN9zNFfv8NcyyhjjJtyfLep/fW0tOLTL3F2kyOQkHOPyrL2nIMgwaj4m71zUUSmysue14DmOHV16uzaj44wK0fs/7UW7ndtE27n/AKF06lfwtvybwMVgO1eCKtI2O1AwZ8adUmctx8ntA7QFwSMciDup6Gsz25xrHuIe+cDz60F2R2uzqrPOv4Lh+9A7r+ZGD5UV2WNfFB+S94/9O31IPoatyAUKdli1r3I9yGJIIUseUqpb5bUd2VDBWIwP92v3V5N/zncnlMdZr/aEyxcfaEHzjTPyj5VJ2LxepR5fLwok+aKq1ZqLTTQ3H9ni6DBi5pIQ8p30t4E8+Rjxp1h6KGRVyVqgVwEqkgk7ls/MD8qR0kH1/wDkf0qSzc1AdZz4xJn1j507Eeg+pJrjY4uOZJ9bOpLIp4W14Mp2xa0sHH2TPw6vpIzUnZnFe9AaGI6SMZ5nlHM0T7Q2wUMzpgyBufCeQqk9l3k7yTM5HdAA3HKcjntTmqXIrp37Qrtr2dLnXZADCJGADy35Hl6UPwnDXVX/AHTEgkY28ydgK1Nm9uCNv3ywTTgVK5xJOCAdonbx6wcUruscjkceDKWrHE6s2mUHngj59PSjP4K4fs+hirtFVgI+g59f3NS+7iB3jz5Y/M1e59i3lZQjs29GLbH6/nUP8DeH/Db5VorbTAKkxtgD55iiHMSCDHUcvWZolIB5WZq32Xcbp8xT+F9neId1BAVJGpiy4HOBMkxPrFXPEg7r1k5jHTO/yoQcYVJLHrtiInPPxjwoozV8oGWSTXBq78Z6GsDxXB+5vG0cI2Ubp0+Wx9K1nZnFKVhnH9OoxIPnQ/tN2b721IHfTK+PUev6U+0s2Pg50JPDk56Ge0cR1FLVX/iL/fb5H9K6ud6E/H+DpevHyehAyf6V+pqXh1mWO3LyqLRMKNuf6URcH2RsN/0qkRiat29BTkBiOZpmqTA2H7muvcSERrh2G3KeQ+tUQqvaHiAdNhTE9526KMk/vmVqC3Y1IvddQQGhWdYAnShAIg6YEdfLINu4xbUQ5a4dTFSo0qDKqZM97JwCdtqu7FoqGZmY4JmSYx6YHM/OtsUfzGOSXYzvtHc0IwKAkppnQAdZBJbVjAA5eM71lbD6gD1FXftfxmoFzqPSMQMQJI+IzsPHbFZPs7UiANymfx/OtWrVl4pU6Lcmmsas+wOwb3FDVbAW3ka2wCRuF5sfLHUitW3sHa9y38xxciRcOFxGCsYXfczQmzmkedsaGvmaO4qwyEo4KsOX75eNDMmKqgtwHgiGAYHcfp0qD/DE5OPJ1Jj1otkimHejjNxM544yBgVtAgHUxPIEDwGfPernsJtKFju34D+81RcTblo6mjLvFaQFHIR8q0TvkWyRrhF3estfVgs92GMesfn8qh7MUoxU+J+W9aL/AGfcKX4S7cP/ABLpUeSIP+4tVf27wZS4HGJP1il3nfqNGsMS2Frwd6rO01Zzgr2x5H6HmKubV3EkwOdPxlatCc4tOiyVoM/OibbhgY5QPkKxXavt1YskooN1hvGw8KF7N9vFd4KFCceB84/tWGTHGU1Pug4OSi49ma7tF0AOogb+PL9DWL7HdVusQcZKzAkZ6+B54zVt2pGjuwAYLAGVWRuJk6TPPp4RWZskoRpJJzBImBIyegpbLlcxnFi2GzTtNLTgB1JIyhgGf15bnmaLudqW5GpCQftxMTtIn6xzrB/xRYwwUxvEZJ8TMGOsVP8AxzGcXA3MatPIZOmJ7vh49TWO1m1G1fj0B7hwd4HPp4Hz9KhvdrERABn4VEE+h35bfSsYnEOY71zOQRPd5ZI8OvKibfZdx7UgMwOQEDsdonSokY+90MVdFUjT2u0lVv5gwGI7rhoM7kTABPU0l/tyGi2ylTvqOc/d3jbw9azFx9VxibLKzZIdWXbmsgbY586JS4oWDpA+5PenGIDgTO2PXc1KI0X79qkxO+Psjz3xuPHnTH49ROVbJggDG5IJOJ9fyqhU4gaDMSpkCZGYAwdqVtWklmXuxIAnB6Ed4YqbWVwaXh7kuoImQARiDjOCcjflWrYx+9qxfsoqtfSPi+13gYxyAGB5gYrbpYOlc8hP510NGuGxDV9UkBfw69PwpKO9xXU7aE+SKyulZ+0f3PpUV1tgNz+5qUGc8vyqO2Jlz6DwFcFncQoWIUbn8Kp+374dxZE6EGq5HMD7Pmfh9Wq0vcQLdtrrdMfv61Q8IdJ1OMsfeP8AFqWfgACgkkDvHaCZ8KkY7nRUnXJN2ffPxMuiT8RGnU7d33eZkDAGAQR4ml7T7Q7gGl8iCrjS0kqcjmOvlVjatPcIAtwIMu7E4OMKo73rHOjr/DWwS1xWcgkBmAM6pwoBMR138RTcpJKhdJtmJu+zV/iGSQEsr/MZnJALfCGAiTCnwHjia0vAezdi29q4FZ2VSdWkMJ8BtPIYJHWrq3cX4YnSJIbTjmRjEgfh61L73ISZJBMnYA7SfGYjpQObarsFtSdjyxI72BJgblgBPdjnMn026R6EJ1xpLDRLCTBJgEHYTPLpUq3TMiSTzAxHqYESf71G/DpcIJLEq0QMAECSDGM888o8KFllP7R+zY4m0IILrOi4cEZ+HuiDbjlEg5ncHzHjeCe07W7ilXUwQf3kHcHmIr2i+jfzM404gMI6wRMnHIHJ2qi9ofZn39mFJ94slbtxmk7n3bgJ8Mj0mc5BJS7BJ0eUulRG3mouNu3rTslxWR0MMrZIPTnvyP5UOvaT8wD6R+FabS95MnDkuT0/HlQvG2jNa7g+DRrKOG+NQ5EfeAMb8tvSqrtrhFCNBM7D1/tNbOG2NmO7dKkek+xHBe77P4dYyUNw+bsbn4MB6VF2/wAAGU42P5x+YqThPaBUVU90YUBRDclUL06Ac6df7btMMq425L/T/V4VynGW66G1S4MTZ7jFT5eo2NVXtZ2ncgWbcgnLEdP75+R640PbaozakPzEVnu0uGZm1bmI/GnsEvysXzR/MZFeAfpFTW+FI86vP4N/un1x+NXHZHYwU2rt2GVrqoEneQzT5d2M9a2m4x6mMU5dC3Fg/wAOq61GoZ2ByTgc9QPyrMlArGWkCRO3rkYmt5xvCzZhwAwxKQdhMHyG486wPFcaFaCpPi0fhsT60g7bG48BHGdoqV0m1ZBUBQYVupPxSJkk4FQ3OJkg6xMCcLy64x6Dx8aYbqTOpQZmNRXGf3P0qW1bIMgTiRoZWweRU+PlV2ES8O+Q2nUOTKR+mfy8aaLFuWMHVuIgEEcognlyPOpbExCuwaeh6z1JHngc6dwwdZAYT0ZdUjzXUPnHlVWi6YXw/ajLAW/dYREFveAbbrcwN95inntFQx1LbDZDAWxaJ1QAe42lskb/AFoG7dJyxWGO8k+G8dfx9a68i5glfAkGTziGMZn5VaYLQdevW4gqrEbyotncRBtETlt4wfnUbnhwwJZlaPhOi50icLHrQ2kgQCYUYBDQJjeZBGeVG8H2eTzwBJOkCYLGcee+9URmr9hOGChmAcyMOwER5zufI7VsEaenpVN7NoRZ35xAMgc/zn1q0QRXTwR+mjmZpe9k0V1Mk11bUZWVdzkg9f3++dPcSwXkN6hRoBY71FxvFCzaZzuf3+/SuGdoB7W4kXLugZS3DMOpmAvq2PJT1p3A22GrJ1EyW0mCZkheWBEFjtsN5F7MtwYZZb433jWfhUkfcXxGQKNt2cF3JLCWA0sigxPdEAEzzMk58aZxRpbhbI+doZ2P2iDqtXDEk6dJyAxMAwSQSII577crNLHu/hXUoyAI+0Y5nO0ljXnHCcaovu8mbjKJJCmPsAbYGwwDHWt92fxX8RaC6yGEBtMDUOo5AeXSra7otdAxOFUKIBBbJYEEjYxJ3zzA+Vc+SDLyBIXvBT01GCNVLaskAhiFXUAMmdIHNp3MZ255pi8OQSoCi2ZJC69U9Z5bTjp40BZKwJkAMkEZkTA8CRAOQCJ2zSEhWJdgFGy6pkHIJBnIK45b1Lw7CNWJBM7TzmYxOB+dRFiWjSzgHMMDk4AIBgxnfx9YUh3Eu06lM6TlfhAkfExnIAnwmOlSNcjSNyZIOTjzEAEjao04hEA13BtrDZ0kHoftRO2fLpnuJ9pwFJtNqWDLttJiSB9Bt5VZdA/t/wBgLxKG5pFq9bBVXZgferEquDzMxMFYPI15DxFkryI3EEfhnxr0v37NDFyzEGGYkHnEdCCfCslY4I3OKS3AMMWJmZAM/l+FaQtuipe1Bq8IyoqfdUL8hFUvHoQ0Ek862fE8M4+yayPaZJcnxj5YrTUOo0BpvdO/BqmYZpOdRneZ505DmsBoh4iyTtQ1/hTEeNWVQ8QdqFhIEs8Mo3ANR3lAucOORvLI68o/1UUKD44w9kkCA6kz/wAwn8KiVg5HSN1xHZqm0FKs22onYED7MmF+YM/TMcf7OtcMqgIIO4GuR6zAEDbc1u14lCDpKi3GNExAjLHJycQfxqWzbBBO0EQYgGOhIkT0mKBAXR5c3soScWiCu+Y3/AedB3vY+8ANNu7qOxAYheZyJ33+VetabYGS8k/CNelSSBAJIVjPSd5oXhrKg6oAiQFEgiT4+EZIHyNFuaJZ5cvZpcNZM276gBQ2FuQRC5+C4QDDfCZ72kmaiPAyS9sOrQsjB72xYfdkcs5mvWOP4G2zhnVCx7oORJzAJnPlE70PZsJbLFmXJAB5944UkwAQYgRI9am4lo8p4Sw4IzhsHGBMZxHjmnfwbBioYARgiQZJOx5HG9er3OHUoe4rLgoUiZExGDqEdAahvcJbiNOT3c4IAgzIEkZHpNTcSzzThOBfXrnUDyxsRGfAkEE/hWt7LssRAkaZwTnfl94CatLXZ9tbautuSZUyQqgmW3JGkTmeuOYFWPA8An+8UDuyCSJ3UELqnkSY86nUpsk7EciA0SyzERMc/wBQZ5Zq1qg4XSt5CJM5bYgTiZA/MDuj00LCndNK40I6iNSsbNJS11Mi5Sp3m8BVP2je97dgZS3Bj7zEwi/PveSis/b7d4hZHvMH7ysvzlTV72NDqGRwRltQGoNcbGMjCLAA8fCuNHE7pnZnNJWG8Jc03DbB1FfjM/CTyCxMkd4z1AE7CPt7idKe6DaWIkkbnmwHQ6Iyfviord8sCLRQEHSXK91WnvkiQSxnqcmTiJqO0eKYI7uSSAxI7p2yoPQkRjlgdaaa44FV15Kc8GWvKrGRGs5kyZ8ZHhJ2ggAGtT2ZxjWnGZKwv/MD1/e9Z7sDgWMuZ1HvE+fKu4u41q77yCwOHHVfD+obj+9MPH7TKOT3/Y9Ysv7y2GVioK8sweeT0iPU0xbILDWwJX4cgEyJJIECc8unpWc9ne1QhEEMj7GdhjPyz6eFWXE9vWkctbty7gyWGlm0YBnMrEH9KTcRktSNIJZoGQAQEEZliZ73X1rP9odthbw/hwhx33OTKnKxzER0z1qov8a7kG4SxZtlBhSQRO+FgR+tCueQESZxiRzJ6SfM4qbfISJuJvudEsTpUgSAeQHKBNRmYA3HQ+U59fCm8SuOcTnx3/f7iouO49LZAYgE7KFJPyGY8aKiwgoSADjlB3z+cVL7DdmzxHE3T3gsW1PKWy0fIf5qy3aPGXHDDVoTTziWJGZIOPIZG9ek+xPA+64O3gAvNw/9W3+kLWuFe4wzy9lDO24t23f7oJHny+teTcWfyr0n2+4iLaoN3aT5Lk/UrXnPFpO1Zaud5EvBrosdY3LyXmuDU9h81QJ28p+JLgPgFP5/lRFjt6xOWYeaP+lAMui9ND33k+VC2+2+Hba8nkTp384pbXEK+UZG8mU/n41TTKTRLQfay5QkYlZzyxy60ZoPSk7cUgHCx3QJ9M+EGjxrqY6h/wAK+5vf4o21V/eMysRrbQIAwNU85gCdhqzijm4YOsy0STqbw+60zvzFD8DYOlWELsQRpXVMGCJMHcEkGd99pOHtqm0AQMk5LHIYHAIjlg1kRi3tQAK/EQYIUtOJ9B6DzyKfYLSSRjYyDkicAczpOcxTvebQ8AHSPNh96Rgg7eI6Uyy1x2YPZJUABSSo88A4/GahQ0oGV20klZIJEZ3MyQA24nG4zSW7ehcSyHYSee+V2kyZ/TCsjq5bAUAsSAxwJ54iAJP4det+7bvS3e7pbBkDp3oCySN9586nJBhLAFlSYUcicjTgSZ5/+aQg6IIjRgE6SJg7QBGDuAN6j9+dDQxVpKFmxBjddwBsZOfxorQukallmiFEa5jInVE5POovBGQ3LJKEFzCrlVUAGP6iZktmZ5UO66BqC6lRTAGpye6pwACJ1AieUzRPFAOhO6gMQoAyFju/EMicZEEfNxYjpGoDJIIAExkHOCZHlVlFfxDSikk/CZUiOhLnONJG4Ejrg1epeDAEZBEg1V8bxcMVJJGkDeZBOk6SPtbGOYzyo3stv5YWApTukDMRtmBO3QUzp3UqF9QntTJ4rqkmupwTMgOAR2+A909WRZPIgb/LlRHC8EEUargjMoEAt4JMRvPxEyczmrFGEYEx0ET+/wA6gvcSqxr1KScKg1FjjACqx08u9H4UqOgHafF20j4jqJMQTpxqO5ldYxtsx8aynEWmvXltmZJFx4JIjaOUksNyJgDlFWfH8cSWc8tWldAAGk45Z0ncnHPkKM9kezpm4xJLZzExyGBnHOpjjulYGSW2JYW+BCIABVL2tw0gk4gTNbC9brI+1vFC2oWCWuHSAIyBk74/ZpiTpWK47ckjPdjdpG0zW2PcYkow2UnMeAJJ9c8zGnu8U73ACTCqM6FjwAI+uM1gbnDCNSgp3jIzAInIaN87Z2itP2P2srqEuMBcBCySoNzo2OZ6Up1OokF3gWDqGK8i8czHwg9Bz61L7sIozhRuT6SSTvQHHdq6dXugXYYz8C7/ABEc+enfA250/GN7yNTm5zMjur4adhyxnFD0JYbxXap1BUXAOHYkg7bDBMHyneDvQMQGLElj8RySCYGmRmIGOW2BU1u2wUKGAEkkEExBI1CCIBEQKf70FQuxUfDp5kAxn7RzkTB3obshFY4EEpaSQ1x1B/62ABIjrJknltXsaWwihRsAAPIYFeeexfCG7xiswgWgzETOQNKgmTJl53Pw16JxJCqWOwFNYFxYpqJc0YH2tf3l8jkg0jzOT+IHpWducGtW99yzFjuxJ9SZoc2q4+XJum5Haww2QUSnudnJ0qK72avIHxq5PDmnW7AiTQ+o0aUZi72d0H4UM3ZU/ZX1itZa4ZWB2/Yrjw6jzo1ma4BcEwH2O7GjiUaRChyQJ20kD6kVd9scOC4JGQwPPkRjxHhRvstwo1uw5JH+Zh/9ai7RSbsGeuBtGZJ5eflXRxP6Ns5edfXpfY1nCXQ1tSqpqIRbjQMnSoAYFYYjnmcmNjRi3LkhnKpv3kfkDAMaYzjAPQHaKB7H4ZntIunS2NJBbeCdWNp3O4zvRTO2osQO6SJVLhIgxmWiD4DxpY1Y91B+zvpXvRLAMM+YyfnzNM/jVF3T3iCCUhXB0rJLGRMkEAQT0gTlEuJK95VuEGAzQ2+ZkzEjbO1Kl0lQbh0ODBUFWDcwQRyZcwMyBtmrKIrnHsCBass23NAufEnnE4zkVzcNrIKiNcG4gzLAbBtaiSvMhttganLroACic4JEagATqkyAANWJwD6tW5NqWVTBJOmVAMgwCpgiS2du7moiCITcVTADEa9M7iYEnwBBiedNbiTabMlZ0wTJGTDDnB5Exsd6j4O4w1JABthSoiAUghXG55MpHQiRU/aKEyTDMe4gMGcTvGJIA5ZPlU7E7i2uHMAS2oj4iDnbGZxyEbCq7ir7rBCs0PLaBkCQJUOApMdY57xFHrwYChNKkHBJGpSYzOevXoo6UwqwZlK61AJ7x041CAJyR3gpE5jpioUBLxCulwSragGhhpKkEYYECOWY9d4N4Li+8BG8Kevwkg+sHymhbzFWUFWaZBmAFUqYxJYksV2251HcJS9bAJYBtOIIBYkxiCCIJ2Iiig3GSKmk4sv9VdTfWurp8HLsp7BmOh6zHlESMeMeAoHtfiguQX+6q8pPMEZ2GZ2EbSKluXygkmT5HAydu9G2+1VHG8QXMyY1Qwn4ZgzAI5md55Uk2P0B37JbRbH2472DCjSTB6HCx0J8K23AcPoUDw8Kzfs1wut2ukb4TwRSY+e58TWtAprHHahLLPdIZcE15929cS/xAZQf5Z0q2or8BIaFO8knPMRW17b4z3Nl3HxHurGTqbGB4ZPpXnqkfC8HSwwJZu6ME4OP1rLPLsbaWH5mDW+GYlgXkd5mG0cwOZIxE5kz5VFdtWwVJYucjSdMAjynyo2wwDJOoapxIGwwInuz8RHjvvXNxAjSDIUawvdJALGZk56T1PhSw6DWeIVUZiMYgKVnZdIiN9+6sb8zmiBbwCY0iIjGBPPcj5bU3jn1KF1iSe6CBB0TjeZaAJExvBrrjQCXETHwh+7jIJ58hy3qMg6yyb6oOoxAmJOF2xj865bqsWUsNQyNpzmTty5eI9V4+6ApNtWwNQgEDaQf6YE79IoC+sgEgbgnBUnu4J+mPCpXcn2PQP8AZtwcWrt073HgH+lQP+4n/LVv7U8TpskA/F3fnv8ASaL7B4T3XD2bZEEIJ/5jlvqTWc9rL83Ao2AJ+e34H501lfp4X8fuKYl6mdfP7FCa5lpwGaUjauCzukTL+dCNO1WBGaj93UsJDOHtKBtk5jlXG3JmpCu9dRIFmm9kLAFu63VlX/KCf+6ge0mhnGljqUjuxvIgZ6kx6irz2fTTwqkj4ix/1EfgBVVwoJvu2nXCkaSMQYJ5yWOnAjfPhXYS24EvscZyctQ39yTsi77q2LrOVWBqi6gBBBCqQTqUhsCIxE7kVaKkIjgkagp1CW78mdYOYY/1DNA8NcUWgo1FC7M+OaHYwM4AIEcj5ky2knEW3GcMdnJBJnBBKY3AI8qUsaZKvEK2qU93mWbABIMSXZfDlTXtoxiZA72mN4jMHnHlg+M0/ieFlTrAyplmAiOZIUaYI32GK62NILI+dJmTMsdMEk9IWByx5G+oPwDDtBxcU3AqWxqDOCWHMd8EYHzid80YE0hRI3kMohczHPcztn4fDI68NrVdLk5A1KVORvkCMjkRt0mls8M+S7DJAbukSoOW6kxAHr6QhPxnD4BQurZXmSQCCyweuI25QYNCXtXugGIlh3TbwVUGQ0tgHC4JA3E86NuHEafhEjVMDIjvEYzy/wDFQtelwm7AEltJIWZ3AkTic9ajKRzcKJGpmOVGAGECZaAToBWd43+cd63qXWWAPe0yDIEKSpgmW7s9c4jBoi1qyxKsIBEQd/nvI3NRvxYlgQysMwQGnYk7xkCMx50RQzjLDhUyWDPLYLFSVMHcyJExtj51/AoA4gzBWAWYESBKgEZgLgnMEgmib3aTqCrlVLQFO6jmI3gQJEzVezuolra3I1C20RIgEFRnAJ0ERDAKcTiu/BfY1HvF6iuqk/xF/wD0m+S11M+uxb8OZe3xAtgLJZmmSTrJJ3370g7DlXcWpYwpB1MF6kRJM5j9zQPF9nablxVeNDlJEz3cHvAjEztVx7N9m96cnpOYFaxwu+SsmVKPBpezOHCIABRwNRrbNShKYYijH+3HE/zLdsZhdf8AmbSc7zAxH9VZjiARKpjIliTCqdyJIYkzuJitB7cditdcXUB1xpO8ECSM8iJ+tYy7wPEqZ0MeUhgxA6Tkxzjak8mOe5s6OGcdiRYx3dUacEaYUTnBIOSCBAETkTzhU4fWRqAkEAMTtpJycSBEfXwFUjcReVzqLeGoEZ/fLaiezu2NEKQGUbTvJySeuc4rFpo3TRcorF3ypg9xo3ECYHLvA5nmKYAQDkiRJmIzyjrOaA4rtS3BKppJySuIPMyDMnaKavGpH3SwiZLY6cifLH51VERZIdUsCMRAM507bb5PKefkG9kcIb3F2g5LFmUmQANKwxEbjAPM70tt00gqSVEjUWABA2IByBAHKr3/AGecJqv3L0lgqkKT1foIGAoI9fGixq5UDklti2eg3GxWC7RuB7rNyn6DFa3tjiNFpiN4geZwPqax6/v5f3qtfOkolaCPLkQKvhUhXNO1fvzpNPLr+X7/AArls6dkQXc/vekA/Cpro5VFO/OqqwrGEYzTIqcbYz+//NIqSQBzwPWtEgWzb8OmjhbYJiLaz5kAn6mqW3LW7mhlA1HJ+yTEEgEd0mZ6xV/2ysWyBsBisr2ZZhDdkFmLqPvKoMECGEiZcg8gcGuxnVQSONgdzbDOxuGtslssgP8AMYZzC6ydztG48upq1S0gYsqQtsTIgEBxBBG2NAlSTy3xVHasm5bJVptK/etK4XWrk5LAgqNzBwdPXFW1i1ruQLaAidKnRBQCCVxMggdYyJyaUQ2wkWCqzqgThjKkadUiIkrByZOADSKA7Mve1AnZp+yJMYnB26Z3oPiJSJa1bUsED65CtmJ1ARqAMHovjTOIIWZcHS2hDBiFkB2CAsRsI2hiOtU1yQsFur34XVBKGDAH3snnMHaBTOEQlj3AqnWFPQqQQSep7xoHs7iAtsI1tg7gZJEEtMCDjMEeOnyqX+MYr/LuAyYAKnuMVWCwE/aMQSPiPSraBDTewWBJnZmIUKukDxgAydp3kTuHwonVLEOhBIQRnIOIyoJjn8M4kTAgN1JY3M/GCNekqWxpIIURI2jOc1C2q0XIKfy5LaVhlRiTgE95BBkDlyMVRdF2mkKACBmAJAEdB5STHjQN83ASoKoCxJLhjqBlQoAWRlZjI78iNqgTtFluatXvbNxZMZKwvltpA7p3A5HeHtH3dl2GpDbYi4up1MEQe6p2XupGkTv4iirgolHD6TpMMSM94sARIgawJG28c663eBuLcL3dC6iMlhKpER4gmBjK+IqW7ctaFMrD4yHAJKyJBPdJGoZxgDlVbwy27KqzN3ChtgDdZ0gFbecQmSM5G81XRl9QP/C+H++//tW//vXUV/iz/dtf+3//AHXUe9g7Q3guxrRWWBLEkkknJOSfmatuC4YL8IxT7azRK11TldR4FLFNBpaosQiobnCI3xIp9BUxpCahCuv9iWG+xHkT+dVnE+xfDtkAT4qp/IVpYrlNQtWjCcT/ALPVmVC+jOv0yKqeJ9gbgnTr/wBLj6RXqdc1C4RfYNZJrueM3vZfiVMTPhDrP0xXo/sX2O/D8PDmXY6icYwAB6Cr1KeWqljinwiSyykqZlPbvimt2lIEjWoOY5H84rIr22pGQQfn+Feh9u9kHiEKGIMHMjY+FY/ifYVx8Or0Ib8gaXz6b1HYzptQscaYNY4+23/ESfEx9D+8UarCCwzIxFU9/wBlbyb581K/hIoF+ybq/Yn/AJSP/NJy0Uh2OqizSkfSZqPTsP3+9qzRv37eCbqjqZjfbNS2+2bvVG8x5dCOlYvTSRqs8WaGcfveiuxLeq/aH9QP+WT+VZxO2zHetj0aPxFaX2J4xbvEgBWGlGczEcljf+v6UWPDLerXcDLlWx14Nj2zbm2fKvP+yO0Ia9b1spBJtkZ0EjII+6Wbn1NekcUsisF2z2ArXdWmD94YrqZMe9UjmYZqEuQHheJOQQykMQG0oWOltZ1tA1sJciRiZ2NSXOJ4hFOi/qRTqVGYkqN5UnvDeMyDERuKIu9nEjByNpH96S52a8yHCtjOmcDlvtk8+dL/AIeY168SdvaC1c0KzXFNwqO9qKB7fVRCmN9s6dpFN47jWst3OKF2MosrKrgmQIzpacyZSJ3FDt2c8Afy+kaTtnYzIMU08I4JkAnkZ/VZ28eZofw8/BPVh5CuH7aDIQ4tmCrKcAksQ0FR4kYgd2QetVI46/bYEe7aJPeLzBI5k74gE5wN6nHBtHwKYB3JJkwNyJ2FcOEbSQVTP9MxyGYBmKtYJ+CetDyC8P2zxCd3Qr6QUKlj8LQFB3BGOYkRvmrDgu0wFVvc6bq51s7HWZJcbwO8RgyAAY60GnBupMac9ARzn09Kh4jg30BdKsPMr+R61PQmuxPWh5DeJ9qGKsvuwztp2+CQAGLRGSQWnMGAKD4LjeItgMwtuFMprQQg5hcyp3O8TyrkDyFKxsdsEDkWnJ3OaYLLFtMQsk7nlG/iaH05eC/Uj5Os9q3LgVroHI90MADMLABgEb46nea0/ZHZQuKHulp1FokRB5bbRy8B5VUcNwhJGMDGf3ithwFmB06Z/tWsMPPItlzWqiL/AASfdHyFdRvuz1PyH6V1bbF4FOfIljAqRTUVrapEphlEoNcTSUtCEITTJzTmplWimSTS00UtQhJOMGmGmNT7VV0L6iasU0bz1p/Wol29aJAMLSnCmCnrzoGaHGo73DIw7yKfMCpK41Cyvudi2T9iPIkVV8R7I2XP6qD/AHrSrtUKVCraMhe9gkPwkehZf1FW3sx7MjhS7aiS4A3mAJ2wN5+grQJSih2rwHvk1VnaaifhlNTV1EgWV1/shDyzQV3sU/ZPzq/ptXZDNnsO7/T8/wC1d/gNzmVrSjeuNSyWzNDsBvvD0prdgt1FaSuqrKtmXPYNzqtJ/wD59+q1pqRquyWzL3PZ9vvCncP7OjdmnyxWgakShBcmB2Oz0UbUSAOlPNNWoCdNdTK6iou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12" name="11 Tabla"/>
          <p:cNvGraphicFramePr>
            <a:graphicFrameLocks noGrp="1"/>
          </p:cNvGraphicFramePr>
          <p:nvPr>
            <p:extLst>
              <p:ext uri="{D42A27DB-BD31-4B8C-83A1-F6EECF244321}">
                <p14:modId xmlns:p14="http://schemas.microsoft.com/office/powerpoint/2010/main" val="2412037077"/>
              </p:ext>
            </p:extLst>
          </p:nvPr>
        </p:nvGraphicFramePr>
        <p:xfrm>
          <a:off x="2362200" y="685801"/>
          <a:ext cx="4896545" cy="5328190"/>
        </p:xfrm>
        <a:graphic>
          <a:graphicData uri="http://schemas.openxmlformats.org/drawingml/2006/table">
            <a:tbl>
              <a:tblPr/>
              <a:tblGrid>
                <a:gridCol w="255918"/>
                <a:gridCol w="277853"/>
                <a:gridCol w="2662755"/>
                <a:gridCol w="1011481"/>
                <a:gridCol w="688538"/>
              </a:tblGrid>
              <a:tr h="242248">
                <a:tc gridSpan="5">
                  <a:txBody>
                    <a:bodyPr/>
                    <a:lstStyle/>
                    <a:p>
                      <a:pPr algn="ctr" fontAlgn="b"/>
                      <a:r>
                        <a:rPr lang="es-EC" sz="800" b="1" i="0" u="none" strike="noStrike" dirty="0">
                          <a:solidFill>
                            <a:srgbClr val="000000"/>
                          </a:solidFill>
                          <a:effectLst/>
                          <a:latin typeface="Times New Roman" pitchFamily="18" charset="0"/>
                          <a:cs typeface="Times New Roman" pitchFamily="18" charset="0"/>
                        </a:rPr>
                        <a:t>UNIVERSIDAD DE LAS FUERZAS ARMADAS - ESPE- </a:t>
                      </a:r>
                    </a:p>
                  </a:txBody>
                  <a:tcPr marL="5388" marR="5388" marT="3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5348">
                <a:tc gridSpan="5">
                  <a:txBody>
                    <a:bodyPr/>
                    <a:lstStyle/>
                    <a:p>
                      <a:pPr algn="ctr" fontAlgn="b"/>
                      <a:r>
                        <a:rPr lang="es-EC" sz="800" b="1" i="0" u="none" strike="noStrike" dirty="0">
                          <a:solidFill>
                            <a:srgbClr val="000000"/>
                          </a:solidFill>
                          <a:effectLst/>
                          <a:latin typeface="Times New Roman" pitchFamily="18" charset="0"/>
                          <a:cs typeface="Times New Roman" pitchFamily="18" charset="0"/>
                        </a:rPr>
                        <a:t>CENTRO DE POSGRADOS - MAESTRIA; GESTION DE LA CALIDAD Y PRODUCTIVIDAD</a:t>
                      </a:r>
                    </a:p>
                  </a:txBody>
                  <a:tcPr marL="5388" marR="5388" marT="3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3965">
                <a:tc gridSpan="5">
                  <a:txBody>
                    <a:bodyPr/>
                    <a:lstStyle/>
                    <a:p>
                      <a:pPr algn="ctr" fontAlgn="b"/>
                      <a:r>
                        <a:rPr lang="es-EC" sz="800" b="1" i="0" u="none" strike="noStrike" dirty="0">
                          <a:solidFill>
                            <a:srgbClr val="000000"/>
                          </a:solidFill>
                          <a:effectLst/>
                          <a:latin typeface="Times New Roman" pitchFamily="18" charset="0"/>
                          <a:cs typeface="Times New Roman" pitchFamily="18" charset="0"/>
                        </a:rPr>
                        <a:t>EVALUACIÓN REQUISITOS NORMA ISO 17025</a:t>
                      </a:r>
                    </a:p>
                  </a:txBody>
                  <a:tcPr marL="5388" marR="5388" marT="3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32890">
                <a:tc>
                  <a:txBody>
                    <a:bodyPr/>
                    <a:lstStyle/>
                    <a:p>
                      <a:pPr algn="l" fontAlgn="b"/>
                      <a:endParaRPr lang="es-EC" sz="800" b="0" i="0" u="none" strike="noStrike">
                        <a:solidFill>
                          <a:srgbClr val="000000"/>
                        </a:solidFill>
                        <a:effectLst/>
                        <a:latin typeface="Times New Roman" pitchFamily="18" charset="0"/>
                        <a:cs typeface="Times New Roman" pitchFamily="18" charset="0"/>
                      </a:endParaRPr>
                    </a:p>
                  </a:txBody>
                  <a:tcPr marL="5388" marR="5388" marT="303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800" b="0" i="0" u="none" strike="noStrike">
                        <a:solidFill>
                          <a:srgbClr val="000000"/>
                        </a:solidFill>
                        <a:effectLst/>
                        <a:latin typeface="Times New Roman" pitchFamily="18" charset="0"/>
                        <a:cs typeface="Times New Roman" pitchFamily="18" charset="0"/>
                      </a:endParaRPr>
                    </a:p>
                  </a:txBody>
                  <a:tcPr marL="5388" marR="5388" marT="303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800" b="0" i="0" u="none" strike="noStrike" dirty="0">
                        <a:solidFill>
                          <a:srgbClr val="000000"/>
                        </a:solidFill>
                        <a:effectLst/>
                        <a:latin typeface="Times New Roman" pitchFamily="18" charset="0"/>
                        <a:cs typeface="Times New Roman" pitchFamily="18" charset="0"/>
                      </a:endParaRPr>
                    </a:p>
                  </a:txBody>
                  <a:tcPr marL="5388" marR="5388" marT="303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500" b="0" i="0" u="none" strike="noStrike">
                        <a:solidFill>
                          <a:srgbClr val="000000"/>
                        </a:solidFill>
                        <a:effectLst/>
                        <a:latin typeface="Calibri"/>
                      </a:endParaRPr>
                    </a:p>
                  </a:txBody>
                  <a:tcPr marL="5388" marR="5388" marT="303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endParaRPr lang="es-EC" sz="500" b="0" i="0" u="none" strike="noStrike">
                        <a:solidFill>
                          <a:srgbClr val="000000"/>
                        </a:solidFill>
                        <a:effectLst/>
                        <a:latin typeface="Calibri"/>
                      </a:endParaRPr>
                    </a:p>
                  </a:txBody>
                  <a:tcPr marL="5388" marR="5388" marT="303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r>
              <a:tr h="271316">
                <a:tc>
                  <a:txBody>
                    <a:bodyPr/>
                    <a:lstStyle/>
                    <a:p>
                      <a:pPr algn="l" fontAlgn="ctr"/>
                      <a:r>
                        <a:rPr lang="es-EC" sz="800" b="1" i="0" u="none" strike="noStrike">
                          <a:solidFill>
                            <a:srgbClr val="000000"/>
                          </a:solidFill>
                          <a:effectLst/>
                          <a:latin typeface="Times New Roman" pitchFamily="18" charset="0"/>
                          <a:cs typeface="Times New Roman" pitchFamily="18" charset="0"/>
                        </a:rPr>
                        <a:t>ITEM</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ctr"/>
                      <a:r>
                        <a:rPr lang="es-EC" sz="800" b="1" i="0" u="none" strike="noStrike">
                          <a:solidFill>
                            <a:srgbClr val="000000"/>
                          </a:solidFill>
                          <a:effectLst/>
                          <a:latin typeface="Times New Roman" pitchFamily="18" charset="0"/>
                          <a:cs typeface="Times New Roman" pitchFamily="18" charset="0"/>
                        </a:rPr>
                        <a:t>Subtema</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dirty="0">
                          <a:solidFill>
                            <a:srgbClr val="000000"/>
                          </a:solidFill>
                          <a:effectLst/>
                          <a:latin typeface="Times New Roman" pitchFamily="18" charset="0"/>
                          <a:cs typeface="Times New Roman" pitchFamily="18" charset="0"/>
                        </a:rPr>
                        <a:t>LA NORMA DICE:</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rowSpan="3">
                  <a:txBody>
                    <a:bodyPr/>
                    <a:lstStyle/>
                    <a:p>
                      <a:pPr algn="ctr" fontAlgn="ctr"/>
                      <a:r>
                        <a:rPr lang="es-EC" sz="800" b="1" i="0" u="none" strike="noStrike" dirty="0">
                          <a:solidFill>
                            <a:srgbClr val="000000"/>
                          </a:solidFill>
                          <a:effectLst/>
                          <a:latin typeface="Times New Roman" pitchFamily="18" charset="0"/>
                          <a:cs typeface="Times New Roman" pitchFamily="18" charset="0"/>
                        </a:rPr>
                        <a:t>EL LABORATORIO TIENE:</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rowSpan="3">
                  <a:txBody>
                    <a:bodyPr/>
                    <a:lstStyle/>
                    <a:p>
                      <a:pPr algn="ctr" fontAlgn="ctr"/>
                      <a:r>
                        <a:rPr lang="es-EC" sz="800" b="1" i="0" u="none" strike="noStrike">
                          <a:solidFill>
                            <a:srgbClr val="000000"/>
                          </a:solidFill>
                          <a:effectLst/>
                          <a:latin typeface="Times New Roman" pitchFamily="18" charset="0"/>
                          <a:cs typeface="Times New Roman" pitchFamily="18" charset="0"/>
                        </a:rPr>
                        <a:t>OBSERVACIÓN</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r>
              <a:tr h="143965">
                <a:tc>
                  <a:txBody>
                    <a:bodyPr/>
                    <a:lstStyle/>
                    <a:p>
                      <a:pPr algn="ctr" fontAlgn="ctr"/>
                      <a:r>
                        <a:rPr lang="es-EC" sz="800" b="1" i="0" u="none" strike="noStrike">
                          <a:solidFill>
                            <a:srgbClr val="000000"/>
                          </a:solidFill>
                          <a:effectLst/>
                          <a:latin typeface="Times New Roman" pitchFamily="18" charset="0"/>
                          <a:cs typeface="Times New Roman" pitchFamily="18" charset="0"/>
                        </a:rPr>
                        <a:t>4</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 </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l" fontAlgn="b"/>
                      <a:r>
                        <a:rPr lang="es-EC" sz="800" b="1" i="0" u="none" strike="noStrike" dirty="0">
                          <a:solidFill>
                            <a:srgbClr val="000000"/>
                          </a:solidFill>
                          <a:effectLst/>
                          <a:latin typeface="Times New Roman" pitchFamily="18" charset="0"/>
                          <a:cs typeface="Times New Roman" pitchFamily="18" charset="0"/>
                        </a:rPr>
                        <a:t> Requisitos relativos a la gestión</a:t>
                      </a:r>
                    </a:p>
                  </a:txBody>
                  <a:tcPr marL="5388" marR="5388" marT="3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vMerge="1">
                  <a:txBody>
                    <a:bodyPr/>
                    <a:lstStyle/>
                    <a:p>
                      <a:endParaRPr lang="es-EC"/>
                    </a:p>
                  </a:txBody>
                  <a:tcPr/>
                </a:tc>
                <a:tc vMerge="1">
                  <a:txBody>
                    <a:bodyPr/>
                    <a:lstStyle/>
                    <a:p>
                      <a:endParaRPr lang="es-EC"/>
                    </a:p>
                  </a:txBody>
                  <a:tcPr/>
                </a:tc>
              </a:tr>
              <a:tr h="143965">
                <a:tc>
                  <a:txBody>
                    <a:bodyPr/>
                    <a:lstStyle/>
                    <a:p>
                      <a:pPr algn="ctr" fontAlgn="ctr"/>
                      <a:r>
                        <a:rPr lang="es-EC" sz="800" b="1" i="0" u="none" strike="noStrike">
                          <a:solidFill>
                            <a:srgbClr val="000000"/>
                          </a:solidFill>
                          <a:effectLst/>
                          <a:latin typeface="Times New Roman" pitchFamily="18" charset="0"/>
                          <a:cs typeface="Times New Roman" pitchFamily="18" charset="0"/>
                        </a:rPr>
                        <a:t>4,1</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 </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ctr"/>
                      <a:r>
                        <a:rPr lang="es-EC" sz="800" b="1" i="0" u="none" strike="noStrike">
                          <a:solidFill>
                            <a:srgbClr val="000000"/>
                          </a:solidFill>
                          <a:effectLst/>
                          <a:latin typeface="Times New Roman" pitchFamily="18" charset="0"/>
                          <a:cs typeface="Times New Roman" pitchFamily="18" charset="0"/>
                        </a:rPr>
                        <a:t>Organización</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vMerge="1">
                  <a:txBody>
                    <a:bodyPr/>
                    <a:lstStyle/>
                    <a:p>
                      <a:endParaRPr lang="es-EC"/>
                    </a:p>
                  </a:txBody>
                  <a:tcPr/>
                </a:tc>
                <a:tc vMerge="1">
                  <a:txBody>
                    <a:bodyPr/>
                    <a:lstStyle/>
                    <a:p>
                      <a:endParaRPr lang="es-EC"/>
                    </a:p>
                  </a:txBody>
                  <a:tcPr/>
                </a:tc>
              </a:tr>
              <a:tr h="575855">
                <a:tc>
                  <a:txBody>
                    <a:bodyPr/>
                    <a:lstStyle/>
                    <a:p>
                      <a:pPr algn="ctr" fontAlgn="ctr"/>
                      <a:r>
                        <a:rPr lang="es-EC" sz="800" b="1" i="0" u="none" strike="noStrike">
                          <a:solidFill>
                            <a:srgbClr val="000000"/>
                          </a:solidFill>
                          <a:effectLst/>
                          <a:latin typeface="Times New Roman" pitchFamily="18" charset="0"/>
                          <a:cs typeface="Times New Roman" pitchFamily="18" charset="0"/>
                        </a:rPr>
                        <a:t>4.1.1</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 </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t"/>
                      <a:r>
                        <a:rPr lang="es-EC" sz="800" b="1" i="0" u="none" strike="noStrike" dirty="0">
                          <a:solidFill>
                            <a:srgbClr val="000000"/>
                          </a:solidFill>
                          <a:effectLst/>
                          <a:latin typeface="Times New Roman" pitchFamily="18" charset="0"/>
                          <a:cs typeface="Times New Roman" pitchFamily="18" charset="0"/>
                        </a:rPr>
                        <a:t>El laboratorio o la organización de la cual es parte, debe ser una entidad con responsabilidad legal.</a:t>
                      </a:r>
                    </a:p>
                  </a:txBody>
                  <a:tcPr marL="5388" marR="5388" marT="30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t"/>
                      <a:r>
                        <a:rPr lang="es-EC" sz="800" b="1" i="0" u="none" strike="noStrike">
                          <a:solidFill>
                            <a:srgbClr val="000000"/>
                          </a:solidFill>
                          <a:effectLst/>
                          <a:latin typeface="Times New Roman" pitchFamily="18" charset="0"/>
                          <a:cs typeface="Times New Roman" pitchFamily="18" charset="0"/>
                        </a:rPr>
                        <a:t>La Universidad de las fuerzas Armadas  es responsable del Laboratorio.</a:t>
                      </a:r>
                    </a:p>
                  </a:txBody>
                  <a:tcPr marL="5388" marR="5388" marT="30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t"/>
                      <a:r>
                        <a:rPr lang="es-EC" sz="800" b="1" i="0" u="none" strike="noStrike" dirty="0">
                          <a:solidFill>
                            <a:srgbClr val="000000"/>
                          </a:solidFill>
                          <a:effectLst/>
                          <a:latin typeface="Times New Roman" pitchFamily="18" charset="0"/>
                          <a:cs typeface="Times New Roman" pitchFamily="18" charset="0"/>
                        </a:rPr>
                        <a:t>Estatutos y Reglamentos de la ESPE</a:t>
                      </a:r>
                    </a:p>
                  </a:txBody>
                  <a:tcPr marL="5388" marR="5388" marT="30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r>
              <a:tr h="908439">
                <a:tc>
                  <a:txBody>
                    <a:bodyPr/>
                    <a:lstStyle/>
                    <a:p>
                      <a:pPr algn="ctr" fontAlgn="ctr"/>
                      <a:r>
                        <a:rPr lang="es-EC" sz="800" b="1" i="0" u="none" strike="noStrike">
                          <a:solidFill>
                            <a:srgbClr val="000000"/>
                          </a:solidFill>
                          <a:effectLst/>
                          <a:latin typeface="Times New Roman" pitchFamily="18" charset="0"/>
                          <a:cs typeface="Times New Roman" pitchFamily="18" charset="0"/>
                        </a:rPr>
                        <a:t>4.1.2</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 </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t"/>
                      <a:r>
                        <a:rPr lang="es-EC" sz="800" b="1" i="0" u="none" strike="noStrike" dirty="0">
                          <a:solidFill>
                            <a:srgbClr val="000000"/>
                          </a:solidFill>
                          <a:effectLst/>
                          <a:latin typeface="Times New Roman" pitchFamily="18" charset="0"/>
                          <a:cs typeface="Times New Roman" pitchFamily="18" charset="0"/>
                        </a:rPr>
                        <a:t>Es responsabilidad del laboratorio realizar sus actividades de ensayo y de calibración de modo que se cumplan los requisitos de esta Norma Internacional y se satisfagan las necesidades de los clientes, autoridades reglamentarias u organizaciones que otorgan reconocimiento.</a:t>
                      </a:r>
                    </a:p>
                  </a:txBody>
                  <a:tcPr marL="5388" marR="5388" marT="30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t"/>
                      <a:r>
                        <a:rPr lang="es-EC" sz="800" b="1" i="0" u="none" strike="noStrike">
                          <a:solidFill>
                            <a:srgbClr val="000000"/>
                          </a:solidFill>
                          <a:effectLst/>
                          <a:latin typeface="Times New Roman" pitchFamily="18" charset="0"/>
                          <a:cs typeface="Times New Roman" pitchFamily="18" charset="0"/>
                        </a:rPr>
                        <a:t>El jefe de Laboratorio tiene normas de buenas prácticas de laboratorio que no siempre coinciden con esta norma internacional.</a:t>
                      </a:r>
                    </a:p>
                  </a:txBody>
                  <a:tcPr marL="5388" marR="5388" marT="30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t"/>
                      <a:r>
                        <a:rPr lang="es-EC" sz="800" b="1" i="0" u="none" strike="noStrike" dirty="0">
                          <a:solidFill>
                            <a:srgbClr val="000000"/>
                          </a:solidFill>
                          <a:effectLst/>
                          <a:latin typeface="Times New Roman" pitchFamily="18" charset="0"/>
                          <a:cs typeface="Times New Roman" pitchFamily="18" charset="0"/>
                        </a:rPr>
                        <a:t>Se aplica las buenas Practicas de Laboratorio</a:t>
                      </a:r>
                    </a:p>
                  </a:txBody>
                  <a:tcPr marL="5388" marR="5388" marT="30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r>
              <a:tr h="779121">
                <a:tc>
                  <a:txBody>
                    <a:bodyPr/>
                    <a:lstStyle/>
                    <a:p>
                      <a:pPr algn="ctr" fontAlgn="ctr"/>
                      <a:r>
                        <a:rPr lang="es-EC" sz="800" b="1" i="0" u="none" strike="noStrike">
                          <a:solidFill>
                            <a:srgbClr val="000000"/>
                          </a:solidFill>
                          <a:effectLst/>
                          <a:latin typeface="Times New Roman" pitchFamily="18" charset="0"/>
                          <a:cs typeface="Times New Roman" pitchFamily="18" charset="0"/>
                        </a:rPr>
                        <a:t>4.1.3</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 </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t"/>
                      <a:r>
                        <a:rPr lang="es-EC" sz="800" b="1" i="0" u="none" strike="noStrike" dirty="0">
                          <a:solidFill>
                            <a:srgbClr val="000000"/>
                          </a:solidFill>
                          <a:effectLst/>
                          <a:latin typeface="Times New Roman" pitchFamily="18" charset="0"/>
                          <a:cs typeface="Times New Roman" pitchFamily="18" charset="0"/>
                        </a:rPr>
                        <a:t>El sistema de gestión debe cubrir el trabajo realizado en las instalaciones permanentes del laboratorio, en sitios fuera de sus instalaciones permanentes o en instalaciones temporales o móviles asociadas.</a:t>
                      </a:r>
                    </a:p>
                  </a:txBody>
                  <a:tcPr marL="5388" marR="5388" marT="30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t"/>
                      <a:r>
                        <a:rPr lang="es-EC" sz="800" b="1" i="0" u="none" strike="noStrike">
                          <a:solidFill>
                            <a:srgbClr val="000000"/>
                          </a:solidFill>
                          <a:effectLst/>
                          <a:latin typeface="Times New Roman" pitchFamily="18" charset="0"/>
                          <a:cs typeface="Times New Roman" pitchFamily="18" charset="0"/>
                        </a:rPr>
                        <a:t>La estructura de los laboratorios fue realizada de acuerdo al diseño del proveedor de los equipos.</a:t>
                      </a:r>
                    </a:p>
                  </a:txBody>
                  <a:tcPr marL="5388" marR="5388" marT="30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t"/>
                      <a:r>
                        <a:rPr lang="es-EC" sz="800" b="1" i="0" u="none" strike="noStrike" dirty="0">
                          <a:solidFill>
                            <a:srgbClr val="000000"/>
                          </a:solidFill>
                          <a:effectLst/>
                          <a:latin typeface="Times New Roman" pitchFamily="18" charset="0"/>
                          <a:cs typeface="Times New Roman" pitchFamily="18" charset="0"/>
                        </a:rPr>
                        <a:t>Requerimientos proveedor  se tiene en Bodega - Manuales</a:t>
                      </a:r>
                    </a:p>
                  </a:txBody>
                  <a:tcPr marL="5388" marR="5388" marT="30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r>
              <a:tr h="927459">
                <a:tc>
                  <a:txBody>
                    <a:bodyPr/>
                    <a:lstStyle/>
                    <a:p>
                      <a:pPr algn="ctr" fontAlgn="ctr"/>
                      <a:r>
                        <a:rPr lang="es-EC" sz="800" b="1" i="0" u="none" strike="noStrike">
                          <a:solidFill>
                            <a:srgbClr val="000000"/>
                          </a:solidFill>
                          <a:effectLst/>
                          <a:latin typeface="Times New Roman" pitchFamily="18" charset="0"/>
                          <a:cs typeface="Times New Roman" pitchFamily="18" charset="0"/>
                        </a:rPr>
                        <a:t>4.1.4</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 </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t"/>
                      <a:r>
                        <a:rPr lang="es-EC" sz="800" b="1" i="0" u="none" strike="noStrike" dirty="0">
                          <a:solidFill>
                            <a:srgbClr val="000000"/>
                          </a:solidFill>
                          <a:effectLst/>
                          <a:latin typeface="Times New Roman" pitchFamily="18" charset="0"/>
                          <a:cs typeface="Times New Roman" pitchFamily="18" charset="0"/>
                        </a:rPr>
                        <a:t>Si el laboratorio es parte de una organización que desarrolla actividades distintas de las de ensayo o de calibración, se deben definir las responsabilidades del personal clave de la organización que participa o influye en las actividades de ensayo o de calibración del laboratorio, con el fin de identificar potenciales conflictos de intereses. </a:t>
                      </a:r>
                    </a:p>
                  </a:txBody>
                  <a:tcPr marL="5388" marR="5388" marT="30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t"/>
                      <a:r>
                        <a:rPr lang="es-EC" sz="800" b="1" i="0" u="none" strike="noStrike">
                          <a:solidFill>
                            <a:srgbClr val="000000"/>
                          </a:solidFill>
                          <a:effectLst/>
                          <a:latin typeface="Times New Roman" pitchFamily="18" charset="0"/>
                          <a:cs typeface="Times New Roman" pitchFamily="18" charset="0"/>
                        </a:rPr>
                        <a:t>Los docentes de diferentes carreras utilizan el laboratorio como parte de el cumplimiento de la malla curricular.</a:t>
                      </a:r>
                    </a:p>
                  </a:txBody>
                  <a:tcPr marL="5388" marR="5388" marT="30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t"/>
                      <a:r>
                        <a:rPr lang="es-EC" sz="800" b="1" i="0" u="none" strike="noStrike" dirty="0">
                          <a:solidFill>
                            <a:srgbClr val="000000"/>
                          </a:solidFill>
                          <a:effectLst/>
                          <a:latin typeface="Times New Roman" pitchFamily="18" charset="0"/>
                          <a:cs typeface="Times New Roman" pitchFamily="18" charset="0"/>
                        </a:rPr>
                        <a:t>Existe en el reglamento de Utilización de los Laboratorios de la Universidad.</a:t>
                      </a:r>
                    </a:p>
                  </a:txBody>
                  <a:tcPr marL="5388" marR="5388" marT="30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r>
              <a:tr h="913619">
                <a:tc>
                  <a:txBody>
                    <a:bodyPr/>
                    <a:lstStyle/>
                    <a:p>
                      <a:pPr algn="ctr" fontAlgn="ctr"/>
                      <a:r>
                        <a:rPr lang="es-EC" sz="800" b="1" i="0" u="none" strike="noStrike">
                          <a:solidFill>
                            <a:srgbClr val="000000"/>
                          </a:solidFill>
                          <a:effectLst/>
                          <a:latin typeface="Times New Roman" pitchFamily="18" charset="0"/>
                          <a:cs typeface="Times New Roman" pitchFamily="18" charset="0"/>
                        </a:rPr>
                        <a:t> </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ctr" fontAlgn="ctr"/>
                      <a:r>
                        <a:rPr lang="es-EC" sz="800" b="1" i="0" u="none" strike="noStrike">
                          <a:solidFill>
                            <a:srgbClr val="000000"/>
                          </a:solidFill>
                          <a:effectLst/>
                          <a:latin typeface="Times New Roman" pitchFamily="18" charset="0"/>
                          <a:cs typeface="Times New Roman" pitchFamily="18" charset="0"/>
                        </a:rPr>
                        <a:t>Nota 1</a:t>
                      </a:r>
                    </a:p>
                  </a:txBody>
                  <a:tcPr marL="5388" marR="5388" marT="3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t"/>
                      <a:r>
                        <a:rPr lang="es-EC" sz="800" b="1" i="0" u="none" strike="noStrike" dirty="0">
                          <a:solidFill>
                            <a:srgbClr val="000000"/>
                          </a:solidFill>
                          <a:effectLst/>
                          <a:latin typeface="Times New Roman" pitchFamily="18" charset="0"/>
                          <a:cs typeface="Times New Roman" pitchFamily="18" charset="0"/>
                        </a:rPr>
                        <a:t>Cuando un laboratorio es parte de una organización mayor, es conveniente que las disposiciones de la organización aseguren que los departamentos que tengan intereses divergentes, tales como los departamentos de producción, comercialización, o financiero, no influyan en forma adversa en el cumplimiento del laboratorio con los requisitos de esta Norma Internacional. </a:t>
                      </a:r>
                    </a:p>
                  </a:txBody>
                  <a:tcPr marL="5388" marR="5388" marT="30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t"/>
                      <a:r>
                        <a:rPr lang="es-EC" sz="800" b="1" i="0" u="none" strike="noStrike">
                          <a:solidFill>
                            <a:srgbClr val="000000"/>
                          </a:solidFill>
                          <a:effectLst/>
                          <a:latin typeface="Times New Roman" pitchFamily="18" charset="0"/>
                          <a:cs typeface="Times New Roman" pitchFamily="18" charset="0"/>
                        </a:rPr>
                        <a:t> </a:t>
                      </a:r>
                    </a:p>
                  </a:txBody>
                  <a:tcPr marL="5388" marR="5388" marT="30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c>
                  <a:txBody>
                    <a:bodyPr/>
                    <a:lstStyle/>
                    <a:p>
                      <a:pPr algn="just" fontAlgn="t"/>
                      <a:r>
                        <a:rPr lang="es-EC" sz="800" b="1" i="0" u="none" strike="noStrike" dirty="0">
                          <a:solidFill>
                            <a:srgbClr val="000000"/>
                          </a:solidFill>
                          <a:effectLst/>
                          <a:latin typeface="Times New Roman" pitchFamily="18" charset="0"/>
                          <a:cs typeface="Times New Roman" pitchFamily="18" charset="0"/>
                        </a:rPr>
                        <a:t> </a:t>
                      </a:r>
                    </a:p>
                  </a:txBody>
                  <a:tcPr marL="5388" marR="5388" marT="30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2">
                            <a:lumMod val="40000"/>
                            <a:lumOff val="60000"/>
                          </a:schemeClr>
                        </a:gs>
                        <a:gs pos="64999">
                          <a:srgbClr val="F0EBD5"/>
                        </a:gs>
                        <a:gs pos="100000">
                          <a:srgbClr val="D1C39F"/>
                        </a:gs>
                      </a:gsLst>
                      <a:lin ang="2700000" scaled="0"/>
                    </a:gradFill>
                  </a:tcPr>
                </a:tc>
              </a:tr>
            </a:tbl>
          </a:graphicData>
        </a:graphic>
      </p:graphicFrame>
      <p:sp>
        <p:nvSpPr>
          <p:cNvPr id="14" name="Right Arrow 10">
            <a:hlinkClick r:id="rId3" action="ppaction://hlinkfile"/>
          </p:cNvPr>
          <p:cNvSpPr/>
          <p:nvPr/>
        </p:nvSpPr>
        <p:spPr>
          <a:xfrm>
            <a:off x="7848600" y="5257800"/>
            <a:ext cx="909637"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ANEXO</a:t>
            </a:r>
            <a:endParaRPr lang="es-EC" sz="1200" dirty="0"/>
          </a:p>
        </p:txBody>
      </p:sp>
    </p:spTree>
    <p:extLst>
      <p:ext uri="{BB962C8B-B14F-4D97-AF65-F5344CB8AC3E}">
        <p14:creationId xmlns:p14="http://schemas.microsoft.com/office/powerpoint/2010/main" val="268663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r>
              <a:rPr lang="es-EC" sz="4000" b="1" dirty="0" smtClean="0">
                <a:latin typeface="Times New Roman" pitchFamily="18" charset="0"/>
                <a:cs typeface="Times New Roman" pitchFamily="18" charset="0"/>
              </a:rPr>
              <a:t>OBJETIVO ESPECIFICO 3</a:t>
            </a:r>
            <a:endParaRPr lang="es-EC"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4144963"/>
          </a:xfrm>
        </p:spPr>
        <p:txBody>
          <a:bodyPr/>
          <a:lstStyle/>
          <a:p>
            <a:pPr marL="0" indent="0" algn="ctr">
              <a:buNone/>
            </a:pPr>
            <a:endParaRPr lang="es-EC" b="1" dirty="0" smtClean="0"/>
          </a:p>
          <a:p>
            <a:pPr marL="285750" indent="-285750" algn="just"/>
            <a:r>
              <a:rPr lang="es-MX" sz="2800" b="1" u="sng" dirty="0" smtClean="0">
                <a:latin typeface="Times New Roman" pitchFamily="18" charset="0"/>
                <a:cs typeface="Times New Roman" pitchFamily="18" charset="0"/>
              </a:rPr>
              <a:t>Realizar </a:t>
            </a:r>
            <a:r>
              <a:rPr lang="es-MX" sz="2800" b="1" u="sng" dirty="0">
                <a:latin typeface="Times New Roman" pitchFamily="18" charset="0"/>
                <a:cs typeface="Times New Roman" pitchFamily="18" charset="0"/>
              </a:rPr>
              <a:t>una metodología de los no cumplimientos de la norma ISO 17025.</a:t>
            </a:r>
            <a:endParaRPr lang="es-EC" sz="2800" b="1" dirty="0">
              <a:latin typeface="Times New Roman" pitchFamily="18" charset="0"/>
              <a:cs typeface="Times New Roman" pitchFamily="18" charset="0"/>
            </a:endParaRPr>
          </a:p>
          <a:p>
            <a:pPr marL="285750" lvl="0" indent="-285750" algn="just"/>
            <a:endParaRPr lang="es-EC" sz="2800" b="1" dirty="0">
              <a:latin typeface="Times New Roman" pitchFamily="18" charset="0"/>
              <a:cs typeface="Times New Roman" pitchFamily="18" charset="0"/>
            </a:endParaRPr>
          </a:p>
          <a:p>
            <a:pPr marL="0" indent="0" algn="just">
              <a:buNone/>
            </a:pPr>
            <a:endParaRPr lang="es-EC" sz="28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pic>
        <p:nvPicPr>
          <p:cNvPr id="4098" name="Picture 2" descr="http://abcr.com/wp-content/uploads/2012/02/iso17025-300x1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810000"/>
            <a:ext cx="2857500" cy="1009650"/>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75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 calcmode="lin" valueType="num">
                                      <p:cBhvr additive="base">
                                        <p:cTn id="25" dur="500" fill="hold"/>
                                        <p:tgtEl>
                                          <p:spTgt spid="4098"/>
                                        </p:tgtEl>
                                        <p:attrNameLst>
                                          <p:attrName>ppt_x</p:attrName>
                                        </p:attrNameLst>
                                      </p:cBhvr>
                                      <p:tavLst>
                                        <p:tav tm="0">
                                          <p:val>
                                            <p:strVal val="0-#ppt_w/2"/>
                                          </p:val>
                                        </p:tav>
                                        <p:tav tm="100000">
                                          <p:val>
                                            <p:strVal val="#ppt_x"/>
                                          </p:val>
                                        </p:tav>
                                      </p:tavLst>
                                    </p:anim>
                                    <p:anim calcmode="lin" valueType="num">
                                      <p:cBhvr additive="base">
                                        <p:cTn id="2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r>
              <a:rPr lang="es-EC" sz="4000" b="1" dirty="0" smtClean="0">
                <a:latin typeface="Times New Roman" pitchFamily="18" charset="0"/>
                <a:cs typeface="Times New Roman" pitchFamily="18" charset="0"/>
              </a:rPr>
              <a:t>METODOLOGÍA</a:t>
            </a:r>
            <a:endParaRPr lang="es-EC"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4144963"/>
          </a:xfrm>
        </p:spPr>
        <p:txBody>
          <a:bodyPr/>
          <a:lstStyle/>
          <a:p>
            <a:pPr marL="0" indent="0" algn="ctr">
              <a:buNone/>
            </a:pPr>
            <a:endParaRPr lang="es-EC" b="1" dirty="0" smtClean="0"/>
          </a:p>
          <a:p>
            <a:pPr marL="285750" indent="-285750" algn="just"/>
            <a:r>
              <a:rPr lang="es-MX" sz="2800" b="1" u="sng" dirty="0" smtClean="0">
                <a:latin typeface="Times New Roman" pitchFamily="18" charset="0"/>
                <a:cs typeface="Times New Roman" pitchFamily="18" charset="0"/>
              </a:rPr>
              <a:t>AUDITORIA INICIAL DE ACUERDO A LA </a:t>
            </a:r>
            <a:r>
              <a:rPr lang="es-MX" sz="2800" b="1" u="sng" dirty="0" smtClean="0">
                <a:solidFill>
                  <a:srgbClr val="FF0000"/>
                </a:solidFill>
                <a:latin typeface="Times New Roman" pitchFamily="18" charset="0"/>
                <a:cs typeface="Times New Roman" pitchFamily="18" charset="0"/>
              </a:rPr>
              <a:t>SAE</a:t>
            </a:r>
            <a:r>
              <a:rPr lang="es-MX" sz="2800" b="1" u="sng" dirty="0" smtClean="0">
                <a:latin typeface="Times New Roman" pitchFamily="18" charset="0"/>
                <a:cs typeface="Times New Roman" pitchFamily="18" charset="0"/>
              </a:rPr>
              <a:t> – REQUISITOS PREVIOS.</a:t>
            </a:r>
          </a:p>
          <a:p>
            <a:pPr marL="285750" indent="-285750" algn="just"/>
            <a:r>
              <a:rPr lang="es-MX" sz="2800" b="1" u="sng" dirty="0" smtClean="0">
                <a:latin typeface="Times New Roman" pitchFamily="18" charset="0"/>
                <a:cs typeface="Times New Roman" pitchFamily="18" charset="0"/>
              </a:rPr>
              <a:t>VALIDACIÓN DE ACUERDO A LA MATRIZ - SAE</a:t>
            </a:r>
          </a:p>
          <a:p>
            <a:pPr marL="285750" indent="-285750" algn="just"/>
            <a:r>
              <a:rPr lang="es-MX" sz="2800" b="1" u="sng" dirty="0" smtClean="0">
                <a:latin typeface="Times New Roman" pitchFamily="18" charset="0"/>
                <a:cs typeface="Times New Roman" pitchFamily="18" charset="0"/>
              </a:rPr>
              <a:t>AUDITORIA DE ACUERDO A LA ISO 17025</a:t>
            </a:r>
          </a:p>
          <a:p>
            <a:pPr marL="285750" indent="-285750" algn="just"/>
            <a:r>
              <a:rPr lang="es-MX" sz="2800" b="1" u="sng" dirty="0" smtClean="0">
                <a:latin typeface="Times New Roman" pitchFamily="18" charset="0"/>
                <a:cs typeface="Times New Roman" pitchFamily="18" charset="0"/>
              </a:rPr>
              <a:t>VALIDACIÓN DE ACUERDO A LA NORMA ISO 17025</a:t>
            </a:r>
          </a:p>
          <a:p>
            <a:pPr marL="285750" indent="-285750" algn="just"/>
            <a:endParaRPr lang="es-MX" sz="2800" b="1" u="sng" dirty="0" smtClean="0">
              <a:latin typeface="Times New Roman" pitchFamily="18" charset="0"/>
              <a:cs typeface="Times New Roman" pitchFamily="18" charset="0"/>
            </a:endParaRPr>
          </a:p>
          <a:p>
            <a:pPr marL="285750" indent="-285750" algn="just"/>
            <a:endParaRPr lang="es-EC" sz="2800" b="1" dirty="0">
              <a:latin typeface="Times New Roman" pitchFamily="18" charset="0"/>
              <a:cs typeface="Times New Roman" pitchFamily="18" charset="0"/>
            </a:endParaRPr>
          </a:p>
          <a:p>
            <a:pPr marL="285750" lvl="0" indent="-285750" algn="just"/>
            <a:endParaRPr lang="es-EC" sz="2800" b="1" dirty="0">
              <a:latin typeface="Times New Roman" pitchFamily="18" charset="0"/>
              <a:cs typeface="Times New Roman" pitchFamily="18" charset="0"/>
            </a:endParaRPr>
          </a:p>
          <a:p>
            <a:pPr marL="0" indent="0" algn="just">
              <a:buNone/>
            </a:pPr>
            <a:endParaRPr lang="es-EC" sz="28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3"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1577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p:cNvSpPr/>
          <p:nvPr/>
        </p:nvSpPr>
        <p:spPr>
          <a:xfrm rot="10800000">
            <a:off x="8453497" y="112"/>
            <a:ext cx="685800" cy="3433649"/>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 name="Title 1"/>
          <p:cNvSpPr>
            <a:spLocks noGrp="1"/>
          </p:cNvSpPr>
          <p:nvPr>
            <p:ph type="ctrTitle"/>
          </p:nvPr>
        </p:nvSpPr>
        <p:spPr>
          <a:xfrm>
            <a:off x="800375" y="2895600"/>
            <a:ext cx="7772400" cy="1470025"/>
          </a:xfrm>
        </p:spPr>
        <p:txBody>
          <a:bodyPr>
            <a:noAutofit/>
          </a:bodyPr>
          <a:lstStyle/>
          <a:p>
            <a:r>
              <a:rPr lang="es-EC" sz="5400" b="1" dirty="0" smtClean="0">
                <a:latin typeface="Times New Roman" pitchFamily="18" charset="0"/>
                <a:cs typeface="Times New Roman" pitchFamily="18" charset="0"/>
              </a:rPr>
              <a:t>CONCLUSIONES Y RECOMENDACIONES</a:t>
            </a:r>
            <a:endParaRPr lang="es-EC" sz="5400" dirty="0">
              <a:latin typeface="Times New Roman" pitchFamily="18" charset="0"/>
              <a:cs typeface="Times New Roman" pitchFamily="18" charset="0"/>
            </a:endParaRPr>
          </a:p>
        </p:txBody>
      </p:sp>
      <p:pic>
        <p:nvPicPr>
          <p:cNvPr id="4" name="Imagen 267" descr="h:\Mis documentos\Downloads\LOGO OFICIAL UFA-ESPE.jpg"/>
          <p:cNvPicPr/>
          <p:nvPr/>
        </p:nvPicPr>
        <p:blipFill rotWithShape="1">
          <a:blip r:embed="rId3" cstate="print">
            <a:extLst>
              <a:ext uri="{28A0092B-C50C-407E-A947-70E740481C1C}">
                <a14:useLocalDpi xmlns:a14="http://schemas.microsoft.com/office/drawing/2010/main" val="0"/>
              </a:ext>
            </a:extLst>
          </a:blip>
          <a:srcRect l="4932" t="29524" r="4762" b="30952"/>
          <a:stretch/>
        </p:blipFill>
        <p:spPr bwMode="auto">
          <a:xfrm>
            <a:off x="1905000" y="-9525"/>
            <a:ext cx="5040630" cy="1152525"/>
          </a:xfrm>
          <a:prstGeom prst="rect">
            <a:avLst/>
          </a:prstGeom>
          <a:noFill/>
          <a:ln>
            <a:noFill/>
          </a:ln>
          <a:extLst>
            <a:ext uri="{53640926-AAD7-44D8-BBD7-CCE9431645EC}">
              <a14:shadowObscured xmlns:a14="http://schemas.microsoft.com/office/drawing/2010/main"/>
            </a:ext>
          </a:extLst>
        </p:spPr>
      </p:pic>
      <p:sp>
        <p:nvSpPr>
          <p:cNvPr id="12" name="Rectangle 11"/>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3" name="Rectangle 12"/>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5" name="Right Triangle 14"/>
          <p:cNvSpPr/>
          <p:nvPr/>
        </p:nvSpPr>
        <p:spPr>
          <a:xfrm rot="16200000">
            <a:off x="7143917" y="4862620"/>
            <a:ext cx="3424238" cy="566522"/>
          </a:xfrm>
          <a:prstGeom prst="r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6" name="Rectangle 15"/>
          <p:cNvSpPr/>
          <p:nvPr/>
        </p:nvSpPr>
        <p:spPr>
          <a:xfrm rot="16200000">
            <a:off x="3621882" y="-2250282"/>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7" name="Rectangle 16"/>
          <p:cNvSpPr/>
          <p:nvPr/>
        </p:nvSpPr>
        <p:spPr>
          <a:xfrm rot="16200000">
            <a:off x="3621882" y="-2169320"/>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9120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r>
              <a:rPr lang="es-EC" sz="4000" b="1" dirty="0" smtClean="0">
                <a:latin typeface="Times New Roman" pitchFamily="18" charset="0"/>
                <a:cs typeface="Times New Roman" pitchFamily="18" charset="0"/>
              </a:rPr>
              <a:t>CONCLUSIONES</a:t>
            </a:r>
            <a:endParaRPr lang="es-EC"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4800600"/>
          </a:xfrm>
        </p:spPr>
        <p:txBody>
          <a:bodyPr>
            <a:noAutofit/>
          </a:bodyPr>
          <a:lstStyle/>
          <a:p>
            <a:pPr algn="just"/>
            <a:r>
              <a:rPr lang="es-MX" sz="2000" dirty="0"/>
              <a:t>La matriz levantada para auditar en forma inicial los cumplimientos o no en relación a la norma ISO 1025, en un laboratorio, es flexible en valores y porcentaje. En una hora se puede obtener resultados, respecto a la norma y a cada capítulo.</a:t>
            </a:r>
            <a:endParaRPr lang="es-ES" sz="2000" dirty="0"/>
          </a:p>
          <a:p>
            <a:pPr algn="just"/>
            <a:r>
              <a:rPr lang="es-MX" sz="2000" dirty="0"/>
              <a:t>Los documentos, que soportan la auditorio inicial realizada, son el  resultado de las buenas prácticas del laboratorio, que se tienen de las prácticas docentes que se realizan, con el cliente interno, llamado alumno, en cumplimiento de la Malla curricular de las carreras de la Extensión, . </a:t>
            </a:r>
            <a:endParaRPr lang="es-ES" sz="2000" dirty="0"/>
          </a:p>
          <a:p>
            <a:pPr algn="just"/>
            <a:r>
              <a:rPr lang="es-MX" sz="2000" dirty="0"/>
              <a:t>La auditoría al detalle, realizada por capítulos y por Ítems, de toda la Norma ISO 17025, en sí, corrobora, lo obtenido en la auditoria preliminar levantada, de acuerdo, a la metodología sugerida por la OAE, y aplicada en la </a:t>
            </a:r>
            <a:r>
              <a:rPr lang="es-MX" sz="2000"/>
              <a:t>primera </a:t>
            </a:r>
            <a:r>
              <a:rPr lang="es-MX" sz="2000" smtClean="0"/>
              <a:t>parte.</a:t>
            </a:r>
            <a:endParaRPr lang="es-ES" sz="2000" dirty="0"/>
          </a:p>
          <a:p>
            <a:pPr algn="just"/>
            <a:r>
              <a:rPr lang="es-MX" sz="2000" dirty="0"/>
              <a:t>Aplicando la norma ISO 170245 a los laboratorios, se cumple los del CEAACES, y los requerimientos de relación Internacional para la Investigación, que manda la LOES.  </a:t>
            </a:r>
            <a:endParaRPr lang="es-ES" sz="2000" dirty="0"/>
          </a:p>
          <a:p>
            <a:pPr marL="0" lvl="0" indent="0" algn="just">
              <a:buNone/>
            </a:pPr>
            <a:endParaRPr lang="es-ES" sz="2000" dirty="0" smtClean="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038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r>
              <a:rPr lang="es-EC" sz="4000" b="1" dirty="0" smtClean="0">
                <a:latin typeface="Times New Roman" pitchFamily="18" charset="0"/>
                <a:cs typeface="Times New Roman" pitchFamily="18" charset="0"/>
              </a:rPr>
              <a:t>RECOMENDACIONES</a:t>
            </a:r>
            <a:endParaRPr lang="es-EC"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4144963"/>
          </a:xfrm>
        </p:spPr>
        <p:txBody>
          <a:bodyPr>
            <a:normAutofit lnSpcReduction="10000"/>
          </a:bodyPr>
          <a:lstStyle/>
          <a:p>
            <a:pPr marL="0" lvl="0" indent="0" algn="just">
              <a:buNone/>
            </a:pPr>
            <a:endParaRPr lang="es-EC" sz="1600" dirty="0">
              <a:latin typeface="Times New Roman" pitchFamily="18" charset="0"/>
              <a:cs typeface="Times New Roman" pitchFamily="18" charset="0"/>
            </a:endParaRPr>
          </a:p>
          <a:p>
            <a:pPr algn="just"/>
            <a:r>
              <a:rPr lang="es-MX" dirty="0"/>
              <a:t>Realizar la implantación de la norma ISO 17025, en el laboratorio de alto voltaje, para el cumplimiento de la malla curricular, y los requerimientos del CEAACES, </a:t>
            </a:r>
            <a:endParaRPr lang="es-ES" dirty="0"/>
          </a:p>
          <a:p>
            <a:pPr algn="just"/>
            <a:r>
              <a:rPr lang="es-MX" dirty="0"/>
              <a:t>Implantar la norma ISO 17025 a todos los laboratorios de la extensión, para cumplir lo que pide en CEAACES y la academia internacional. </a:t>
            </a:r>
            <a:endParaRPr lang="es-ES" dirty="0"/>
          </a:p>
          <a:p>
            <a:pPr marL="0" indent="0" algn="just">
              <a:buNone/>
            </a:pPr>
            <a:endParaRPr lang="es-EC"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84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514600"/>
            <a:ext cx="6705600" cy="1600200"/>
          </a:xfrm>
        </p:spPr>
        <p:txBody>
          <a:bodyPr>
            <a:normAutofit fontScale="62500" lnSpcReduction="20000"/>
          </a:bodyPr>
          <a:lstStyle/>
          <a:p>
            <a:pPr marL="0" indent="0" algn="ctr">
              <a:buNone/>
            </a:pPr>
            <a:r>
              <a:rPr lang="es-EC" sz="6000" b="1" dirty="0" smtClean="0">
                <a:latin typeface="Times New Roman" pitchFamily="18" charset="0"/>
                <a:cs typeface="Times New Roman" pitchFamily="18" charset="0"/>
              </a:rPr>
              <a:t>GRACIAS </a:t>
            </a:r>
          </a:p>
          <a:p>
            <a:pPr marL="0" indent="0" algn="ctr">
              <a:buNone/>
            </a:pPr>
            <a:r>
              <a:rPr lang="es-EC" sz="6000" b="1" dirty="0" smtClean="0">
                <a:latin typeface="Times New Roman" pitchFamily="18" charset="0"/>
                <a:cs typeface="Times New Roman" pitchFamily="18" charset="0"/>
              </a:rPr>
              <a:t>BUEN DÍA HOY Y SIEMPRE</a:t>
            </a:r>
            <a:endParaRPr lang="es-EC"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965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3)">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3)">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fontScale="90000"/>
          </a:bodyPr>
          <a:lstStyle/>
          <a:p>
            <a:r>
              <a:rPr lang="es-EC" sz="4000" b="1" dirty="0" smtClean="0">
                <a:latin typeface="Times New Roman" pitchFamily="18" charset="0"/>
                <a:cs typeface="Times New Roman" pitchFamily="18" charset="0"/>
              </a:rPr>
              <a:t>PLANTEAMIENTO DEL PROBLEMA</a:t>
            </a:r>
            <a:endParaRPr lang="es-EC"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4144963"/>
          </a:xfrm>
        </p:spPr>
        <p:txBody>
          <a:bodyPr/>
          <a:lstStyle/>
          <a:p>
            <a:pPr algn="just"/>
            <a:r>
              <a:rPr lang="es-ES" sz="2800" b="1" dirty="0">
                <a:latin typeface="Times New Roman" pitchFamily="18" charset="0"/>
                <a:cs typeface="Times New Roman" pitchFamily="18" charset="0"/>
              </a:rPr>
              <a:t>El laboratorio el Alto Voltaje, del departamento de eléctrica y Electrónica de la Universidad de las Fuerzas Armadas ESPE – Extensión Latacunga, no está acreditados,  ni certificados por norma ISO alguna de </a:t>
            </a:r>
            <a:r>
              <a:rPr lang="es-ES" sz="2800" b="1" dirty="0" smtClean="0">
                <a:latin typeface="Times New Roman" pitchFamily="18" charset="0"/>
                <a:cs typeface="Times New Roman" pitchFamily="18" charset="0"/>
              </a:rPr>
              <a:t>calidad. Sus </a:t>
            </a:r>
            <a:r>
              <a:rPr lang="es-ES" sz="2800" b="1" dirty="0">
                <a:latin typeface="Times New Roman" pitchFamily="18" charset="0"/>
                <a:cs typeface="Times New Roman" pitchFamily="18" charset="0"/>
              </a:rPr>
              <a:t>resultados, no </a:t>
            </a:r>
            <a:r>
              <a:rPr lang="es-ES" sz="2800" b="1" dirty="0" smtClean="0">
                <a:latin typeface="Times New Roman" pitchFamily="18" charset="0"/>
                <a:cs typeface="Times New Roman" pitchFamily="18" charset="0"/>
              </a:rPr>
              <a:t>pueden ser </a:t>
            </a:r>
            <a:r>
              <a:rPr lang="es-ES" sz="2800" b="1" dirty="0">
                <a:latin typeface="Times New Roman" pitchFamily="18" charset="0"/>
                <a:cs typeface="Times New Roman" pitchFamily="18" charset="0"/>
              </a:rPr>
              <a:t>AVALADOS, por la COMUNIDAD CIENTIFICA. </a:t>
            </a:r>
            <a:endParaRPr lang="es-EC" sz="2800" b="1" dirty="0">
              <a:latin typeface="Times New Roman" pitchFamily="18" charset="0"/>
              <a:cs typeface="Times New Roman" pitchFamily="18" charset="0"/>
            </a:endParaRPr>
          </a:p>
          <a:p>
            <a:endParaRPr lang="es-EC" dirty="0"/>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5370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r>
              <a:rPr lang="es-EC" sz="4000" b="1" dirty="0" smtClean="0">
                <a:latin typeface="Times New Roman" pitchFamily="18" charset="0"/>
                <a:cs typeface="Times New Roman" pitchFamily="18" charset="0"/>
              </a:rPr>
              <a:t>OBJETIVO GENERAL</a:t>
            </a:r>
            <a:endParaRPr lang="es-EC"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4144963"/>
          </a:xfrm>
        </p:spPr>
        <p:txBody>
          <a:bodyPr/>
          <a:lstStyle/>
          <a:p>
            <a:pPr algn="just"/>
            <a:r>
              <a:rPr lang="es-MX" sz="2800" b="1" dirty="0">
                <a:latin typeface="Times New Roman" pitchFamily="18" charset="0"/>
                <a:cs typeface="Times New Roman" pitchFamily="18" charset="0"/>
              </a:rPr>
              <a:t>Diagnosticar el cumplimiento de requisitos de competencia del  laboratorio de alto voltaje</a:t>
            </a:r>
            <a:r>
              <a:rPr lang="es-ES" sz="2800" b="1" dirty="0">
                <a:latin typeface="Times New Roman" pitchFamily="18" charset="0"/>
                <a:cs typeface="Times New Roman" pitchFamily="18" charset="0"/>
              </a:rPr>
              <a:t>, del departamento de Eléctrica y Electrónica, de la ESPE – Extensión Latacunga; bajo la norma ISO 17025</a:t>
            </a:r>
            <a:r>
              <a:rPr lang="es-MX" sz="2800" b="1" dirty="0">
                <a:latin typeface="Times New Roman" pitchFamily="18" charset="0"/>
                <a:cs typeface="Times New Roman" pitchFamily="18" charset="0"/>
              </a:rPr>
              <a:t>.</a:t>
            </a:r>
            <a:endParaRPr lang="es-EC" sz="2800" b="1" dirty="0">
              <a:latin typeface="Times New Roman" pitchFamily="18" charset="0"/>
              <a:cs typeface="Times New Roman" pitchFamily="18" charset="0"/>
            </a:endParaRPr>
          </a:p>
          <a:p>
            <a:endParaRPr lang="es-EC" dirty="0"/>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pic>
        <p:nvPicPr>
          <p:cNvPr id="1026" name="Picture 2" descr="C:\Documents and Settings\Administrador\Mis documentos\Fotos y Videos Ing. Mena\Mis imágenes\Jueves 24 julio  2014\Foto01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433762"/>
            <a:ext cx="3352800" cy="2335213"/>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76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500" fill="hold"/>
                                        <p:tgtEl>
                                          <p:spTgt spid="1026"/>
                                        </p:tgtEl>
                                        <p:attrNameLst>
                                          <p:attrName>ppt_x</p:attrName>
                                        </p:attrNameLst>
                                      </p:cBhvr>
                                      <p:tavLst>
                                        <p:tav tm="0">
                                          <p:val>
                                            <p:strVal val="#ppt_x"/>
                                          </p:val>
                                        </p:tav>
                                        <p:tav tm="100000">
                                          <p:val>
                                            <p:strVal val="#ppt_x"/>
                                          </p:val>
                                        </p:tav>
                                      </p:tavLst>
                                    </p:anim>
                                    <p:anim calcmode="lin" valueType="num">
                                      <p:cBhvr additive="base">
                                        <p:cTn id="2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r>
              <a:rPr lang="es-EC" sz="4000" b="1" dirty="0" smtClean="0">
                <a:latin typeface="Times New Roman" pitchFamily="18" charset="0"/>
                <a:cs typeface="Times New Roman" pitchFamily="18" charset="0"/>
              </a:rPr>
              <a:t>OBJETIVOS ESPECIFICOS</a:t>
            </a:r>
            <a:endParaRPr lang="es-EC"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4144963"/>
          </a:xfrm>
        </p:spPr>
        <p:txBody>
          <a:bodyPr/>
          <a:lstStyle/>
          <a:p>
            <a:pPr lvl="0" algn="just"/>
            <a:r>
              <a:rPr lang="es-MX" sz="2800" b="1" u="sng" dirty="0">
                <a:latin typeface="Times New Roman" pitchFamily="18" charset="0"/>
                <a:cs typeface="Times New Roman" pitchFamily="18" charset="0"/>
              </a:rPr>
              <a:t>Diseñar una matriz para levantar información actual en base ISO 17025.</a:t>
            </a:r>
            <a:endParaRPr lang="es-EC" sz="2800" b="1" dirty="0">
              <a:latin typeface="Times New Roman" pitchFamily="18" charset="0"/>
              <a:cs typeface="Times New Roman" pitchFamily="18" charset="0"/>
            </a:endParaRPr>
          </a:p>
          <a:p>
            <a:pPr lvl="0" algn="just"/>
            <a:r>
              <a:rPr lang="es-MX" sz="2800" b="1" u="sng" dirty="0">
                <a:latin typeface="Times New Roman" pitchFamily="18" charset="0"/>
                <a:cs typeface="Times New Roman" pitchFamily="18" charset="0"/>
              </a:rPr>
              <a:t>Validar la información obtenida con respecto a la norma ISO 17025.</a:t>
            </a:r>
            <a:endParaRPr lang="es-EC" sz="2800" b="1" dirty="0">
              <a:latin typeface="Times New Roman" pitchFamily="18" charset="0"/>
              <a:cs typeface="Times New Roman" pitchFamily="18" charset="0"/>
            </a:endParaRPr>
          </a:p>
          <a:p>
            <a:pPr lvl="0" algn="just"/>
            <a:r>
              <a:rPr lang="es-MX" sz="2800" b="1" u="sng" dirty="0">
                <a:latin typeface="Times New Roman" pitchFamily="18" charset="0"/>
                <a:cs typeface="Times New Roman" pitchFamily="18" charset="0"/>
              </a:rPr>
              <a:t>Realizar una metodología de los no cumplimientos de la norma ISO 17025.</a:t>
            </a:r>
            <a:endParaRPr lang="es-EC" sz="2800" b="1" dirty="0">
              <a:latin typeface="Times New Roman" pitchFamily="18" charset="0"/>
              <a:cs typeface="Times New Roman" pitchFamily="18" charset="0"/>
            </a:endParaRPr>
          </a:p>
          <a:p>
            <a:endParaRPr lang="es-EC" dirty="0"/>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047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p:cNvSpPr/>
          <p:nvPr/>
        </p:nvSpPr>
        <p:spPr>
          <a:xfrm rot="10800000">
            <a:off x="8453497" y="112"/>
            <a:ext cx="685800" cy="3433649"/>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 name="Title 1"/>
          <p:cNvSpPr>
            <a:spLocks noGrp="1"/>
          </p:cNvSpPr>
          <p:nvPr>
            <p:ph type="ctrTitle"/>
          </p:nvPr>
        </p:nvSpPr>
        <p:spPr>
          <a:xfrm>
            <a:off x="681097" y="1905000"/>
            <a:ext cx="7772400" cy="1470025"/>
          </a:xfrm>
        </p:spPr>
        <p:txBody>
          <a:bodyPr>
            <a:noAutofit/>
          </a:bodyPr>
          <a:lstStyle/>
          <a:p>
            <a:r>
              <a:rPr lang="es-EC" sz="2800" b="1" dirty="0" smtClean="0">
                <a:latin typeface="Times New Roman" pitchFamily="18" charset="0"/>
                <a:cs typeface="Times New Roman" pitchFamily="18" charset="0"/>
              </a:rPr>
              <a:t>DESARROLLO</a:t>
            </a:r>
            <a:endParaRPr lang="es-EC" sz="2800" dirty="0">
              <a:latin typeface="Times New Roman" pitchFamily="18" charset="0"/>
              <a:cs typeface="Times New Roman" pitchFamily="18" charset="0"/>
            </a:endParaRPr>
          </a:p>
        </p:txBody>
      </p:sp>
      <p:pic>
        <p:nvPicPr>
          <p:cNvPr id="4"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1905000" y="-9525"/>
            <a:ext cx="5040630" cy="1152525"/>
          </a:xfrm>
          <a:prstGeom prst="rect">
            <a:avLst/>
          </a:prstGeom>
          <a:noFill/>
          <a:ln>
            <a:noFill/>
          </a:ln>
          <a:extLst>
            <a:ext uri="{53640926-AAD7-44D8-BBD7-CCE9431645EC}">
              <a14:shadowObscured xmlns:a14="http://schemas.microsoft.com/office/drawing/2010/main"/>
            </a:ext>
          </a:extLst>
        </p:spPr>
      </p:pic>
      <p:sp>
        <p:nvSpPr>
          <p:cNvPr id="12" name="Rectangle 11"/>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3" name="Rectangle 12"/>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5" name="Right Triangle 14"/>
          <p:cNvSpPr/>
          <p:nvPr/>
        </p:nvSpPr>
        <p:spPr>
          <a:xfrm rot="16200000">
            <a:off x="7143917" y="4862620"/>
            <a:ext cx="3424238" cy="566522"/>
          </a:xfrm>
          <a:prstGeom prst="r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6" name="Rectangle 15"/>
          <p:cNvSpPr/>
          <p:nvPr/>
        </p:nvSpPr>
        <p:spPr>
          <a:xfrm rot="16200000">
            <a:off x="3621882" y="-2250282"/>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7" name="Rectangle 16"/>
          <p:cNvSpPr/>
          <p:nvPr/>
        </p:nvSpPr>
        <p:spPr>
          <a:xfrm rot="16200000">
            <a:off x="3621882" y="-2169320"/>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5" name="Rectangle 4"/>
          <p:cNvSpPr/>
          <p:nvPr/>
        </p:nvSpPr>
        <p:spPr>
          <a:xfrm>
            <a:off x="1072515" y="3760886"/>
            <a:ext cx="6705600" cy="954107"/>
          </a:xfrm>
          <a:prstGeom prst="rect">
            <a:avLst/>
          </a:prstGeom>
        </p:spPr>
        <p:txBody>
          <a:bodyPr wrap="square">
            <a:spAutoFit/>
          </a:bodyPr>
          <a:lstStyle/>
          <a:p>
            <a:pPr marL="285750" indent="-285750" algn="just">
              <a:buFont typeface="Arial" pitchFamily="34" charset="0"/>
              <a:buChar char="•"/>
            </a:pPr>
            <a:endParaRPr lang="es-EC" sz="2800" b="1" dirty="0">
              <a:latin typeface="Times New Roman" pitchFamily="18" charset="0"/>
              <a:cs typeface="Times New Roman" pitchFamily="18" charset="0"/>
            </a:endParaRPr>
          </a:p>
          <a:p>
            <a:pPr marL="285750" lvl="0" indent="-285750" algn="just">
              <a:buFont typeface="Arial" pitchFamily="34" charset="0"/>
              <a:buChar char="•"/>
            </a:pPr>
            <a:endParaRPr lang="es-EC" sz="2800" b="1" dirty="0">
              <a:latin typeface="Times New Roman" pitchFamily="18" charset="0"/>
              <a:cs typeface="Times New Roman" pitchFamily="18" charset="0"/>
            </a:endParaRPr>
          </a:p>
        </p:txBody>
      </p:sp>
      <p:sp>
        <p:nvSpPr>
          <p:cNvPr id="3" name="2 Rectángulo"/>
          <p:cNvSpPr/>
          <p:nvPr/>
        </p:nvSpPr>
        <p:spPr>
          <a:xfrm>
            <a:off x="1072516" y="3500149"/>
            <a:ext cx="6928484" cy="1815882"/>
          </a:xfrm>
          <a:prstGeom prst="rect">
            <a:avLst/>
          </a:prstGeom>
        </p:spPr>
        <p:txBody>
          <a:bodyPr wrap="square">
            <a:spAutoFit/>
          </a:bodyPr>
          <a:lstStyle/>
          <a:p>
            <a:pPr marL="285750" indent="-285750" algn="just">
              <a:buFont typeface="Arial" pitchFamily="34" charset="0"/>
              <a:buChar char="•"/>
            </a:pPr>
            <a:r>
              <a:rPr lang="es-EC" sz="2800" b="1" dirty="0">
                <a:latin typeface="Times New Roman" pitchFamily="18" charset="0"/>
                <a:cs typeface="Times New Roman" pitchFamily="18" charset="0"/>
              </a:rPr>
              <a:t>POR OBJETIVOS ESPECIFICOS.</a:t>
            </a:r>
          </a:p>
          <a:p>
            <a:pPr marL="285750" indent="-285750" algn="just">
              <a:buFont typeface="Arial" pitchFamily="34" charset="0"/>
              <a:buChar char="•"/>
            </a:pPr>
            <a:r>
              <a:rPr lang="es-EC" sz="2800" b="1" dirty="0" smtClean="0">
                <a:latin typeface="Times New Roman" pitchFamily="18" charset="0"/>
                <a:cs typeface="Times New Roman" pitchFamily="18" charset="0"/>
              </a:rPr>
              <a:t>QUE </a:t>
            </a:r>
            <a:r>
              <a:rPr lang="es-EC" sz="2800" b="1" dirty="0">
                <a:latin typeface="Times New Roman" pitchFamily="18" charset="0"/>
                <a:cs typeface="Times New Roman" pitchFamily="18" charset="0"/>
              </a:rPr>
              <a:t>SUSTENTAN EL OBJETIVO GENERAL.</a:t>
            </a:r>
          </a:p>
          <a:p>
            <a:pPr marL="285750" indent="-285750" algn="just">
              <a:buFont typeface="Arial" pitchFamily="34" charset="0"/>
              <a:buChar char="•"/>
            </a:pPr>
            <a:r>
              <a:rPr lang="es-EC" sz="2800" b="1" dirty="0">
                <a:latin typeface="Times New Roman" pitchFamily="18" charset="0"/>
                <a:cs typeface="Times New Roman" pitchFamily="18" charset="0"/>
              </a:rPr>
              <a:t>QUE </a:t>
            </a:r>
            <a:r>
              <a:rPr lang="es-EC" sz="2800" b="1" dirty="0" smtClean="0">
                <a:latin typeface="Times New Roman" pitchFamily="18" charset="0"/>
                <a:cs typeface="Times New Roman" pitchFamily="18" charset="0"/>
              </a:rPr>
              <a:t>SOLUCIONA </a:t>
            </a:r>
            <a:r>
              <a:rPr lang="es-EC" sz="2800" b="1" dirty="0">
                <a:latin typeface="Times New Roman" pitchFamily="18" charset="0"/>
                <a:cs typeface="Times New Roman" pitchFamily="18" charset="0"/>
              </a:rPr>
              <a:t>EL PROBLEMA.</a:t>
            </a:r>
          </a:p>
        </p:txBody>
      </p:sp>
    </p:spTree>
    <p:extLst>
      <p:ext uri="{BB962C8B-B14F-4D97-AF65-F5344CB8AC3E}">
        <p14:creationId xmlns:p14="http://schemas.microsoft.com/office/powerpoint/2010/main" val="410261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nodeType="clickEffect">
                                  <p:stCondLst>
                                    <p:cond delay="0"/>
                                  </p:stCondLst>
                                  <p:iterate type="lt">
                                    <p:tmPct val="10000"/>
                                  </p:iterate>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nodeType="click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r>
              <a:rPr lang="es-EC" sz="4000" b="1" dirty="0" smtClean="0">
                <a:latin typeface="Times New Roman" pitchFamily="18" charset="0"/>
                <a:cs typeface="Times New Roman" pitchFamily="18" charset="0"/>
              </a:rPr>
              <a:t>ALCANCE</a:t>
            </a:r>
            <a:endParaRPr lang="es-EC"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4144963"/>
          </a:xfrm>
        </p:spPr>
        <p:txBody>
          <a:bodyPr/>
          <a:lstStyle/>
          <a:p>
            <a:pPr algn="just"/>
            <a:r>
              <a:rPr lang="es-ES" sz="2800" b="1" dirty="0">
                <a:latin typeface="Times New Roman" pitchFamily="18" charset="0"/>
                <a:cs typeface="Times New Roman" pitchFamily="18" charset="0"/>
              </a:rPr>
              <a:t>El presente proyecto,  diagnosticara el estado en que se encuentran </a:t>
            </a:r>
            <a:r>
              <a:rPr lang="es-ES" sz="2800" b="1" dirty="0" smtClean="0">
                <a:latin typeface="Times New Roman" pitchFamily="18" charset="0"/>
                <a:cs typeface="Times New Roman" pitchFamily="18" charset="0"/>
              </a:rPr>
              <a:t>el </a:t>
            </a:r>
            <a:r>
              <a:rPr lang="es-ES" sz="2800" b="1" dirty="0">
                <a:latin typeface="Times New Roman" pitchFamily="18" charset="0"/>
                <a:cs typeface="Times New Roman" pitchFamily="18" charset="0"/>
              </a:rPr>
              <a:t>Laboratorio de Alto Voltaje en relación al cumplimiento, bajo la norma ISO 17025</a:t>
            </a:r>
            <a:endParaRPr lang="es-EC" sz="2800" b="1" dirty="0">
              <a:latin typeface="Times New Roman" pitchFamily="18" charset="0"/>
              <a:cs typeface="Times New Roman" pitchFamily="18" charset="0"/>
            </a:endParaRPr>
          </a:p>
          <a:p>
            <a:endParaRPr lang="es-EC" dirty="0"/>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402806"/>
            <a:ext cx="3048000" cy="22050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402806"/>
            <a:ext cx="2947988" cy="22050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35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additive="base">
                                        <p:cTn id="21" dur="500" fill="hold"/>
                                        <p:tgtEl>
                                          <p:spTgt spid="2050"/>
                                        </p:tgtEl>
                                        <p:attrNameLst>
                                          <p:attrName>ppt_x</p:attrName>
                                        </p:attrNameLst>
                                      </p:cBhvr>
                                      <p:tavLst>
                                        <p:tav tm="0">
                                          <p:val>
                                            <p:strVal val="#ppt_x"/>
                                          </p:val>
                                        </p:tav>
                                        <p:tav tm="100000">
                                          <p:val>
                                            <p:strVal val="#ppt_x"/>
                                          </p:val>
                                        </p:tav>
                                      </p:tavLst>
                                    </p:anim>
                                    <p:anim calcmode="lin" valueType="num">
                                      <p:cBhvr additive="base">
                                        <p:cTn id="2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anim calcmode="lin" valueType="num">
                                      <p:cBhvr additive="base">
                                        <p:cTn id="27" dur="500" fill="hold"/>
                                        <p:tgtEl>
                                          <p:spTgt spid="2051"/>
                                        </p:tgtEl>
                                        <p:attrNameLst>
                                          <p:attrName>ppt_x</p:attrName>
                                        </p:attrNameLst>
                                      </p:cBhvr>
                                      <p:tavLst>
                                        <p:tav tm="0">
                                          <p:val>
                                            <p:strVal val="#ppt_x"/>
                                          </p:val>
                                        </p:tav>
                                        <p:tav tm="100000">
                                          <p:val>
                                            <p:strVal val="#ppt_x"/>
                                          </p:val>
                                        </p:tav>
                                      </p:tavLst>
                                    </p:anim>
                                    <p:anim calcmode="lin" valueType="num">
                                      <p:cBhvr additive="base">
                                        <p:cTn id="2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r>
              <a:rPr lang="es-EC" sz="4000" b="1" dirty="0" smtClean="0">
                <a:latin typeface="Times New Roman" pitchFamily="18" charset="0"/>
                <a:cs typeface="Times New Roman" pitchFamily="18" charset="0"/>
              </a:rPr>
              <a:t>OBJETIVO ESPECIFICO 1</a:t>
            </a:r>
            <a:endParaRPr lang="es-EC"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4144963"/>
          </a:xfrm>
        </p:spPr>
        <p:txBody>
          <a:bodyPr/>
          <a:lstStyle/>
          <a:p>
            <a:pPr marL="285750" indent="-285750" algn="just"/>
            <a:r>
              <a:rPr lang="es-MX" sz="2800" b="1" u="sng" dirty="0" smtClean="0">
                <a:latin typeface="Times New Roman" pitchFamily="18" charset="0"/>
                <a:cs typeface="Times New Roman" pitchFamily="18" charset="0"/>
              </a:rPr>
              <a:t>Diseñar </a:t>
            </a:r>
            <a:r>
              <a:rPr lang="es-MX" sz="2800" b="1" u="sng" dirty="0">
                <a:latin typeface="Times New Roman" pitchFamily="18" charset="0"/>
                <a:cs typeface="Times New Roman" pitchFamily="18" charset="0"/>
              </a:rPr>
              <a:t>una matriz para levantar información actual en base  </a:t>
            </a:r>
            <a:r>
              <a:rPr lang="es-MX" sz="2800" b="1" u="sng" dirty="0" smtClean="0">
                <a:latin typeface="Times New Roman" pitchFamily="18" charset="0"/>
                <a:cs typeface="Times New Roman" pitchFamily="18" charset="0"/>
              </a:rPr>
              <a:t>a la ISO </a:t>
            </a:r>
            <a:r>
              <a:rPr lang="es-MX" sz="2800" b="1" u="sng" dirty="0">
                <a:latin typeface="Times New Roman" pitchFamily="18" charset="0"/>
                <a:cs typeface="Times New Roman" pitchFamily="18" charset="0"/>
              </a:rPr>
              <a:t>17025.</a:t>
            </a:r>
            <a:endParaRPr lang="es-EC" sz="2800" b="1" dirty="0">
              <a:latin typeface="Times New Roman" pitchFamily="18" charset="0"/>
              <a:cs typeface="Times New Roman" pitchFamily="18" charset="0"/>
            </a:endParaRPr>
          </a:p>
          <a:p>
            <a:pPr marL="285750" lvl="0" indent="-285750" algn="just"/>
            <a:endParaRPr lang="es-EC" sz="2800" b="1" dirty="0">
              <a:latin typeface="Times New Roman" pitchFamily="18" charset="0"/>
              <a:cs typeface="Times New Roman" pitchFamily="18" charset="0"/>
            </a:endParaRPr>
          </a:p>
          <a:p>
            <a:pPr marL="0" indent="0" algn="just">
              <a:buNone/>
            </a:pPr>
            <a:endParaRPr lang="es-EC" sz="28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pic>
        <p:nvPicPr>
          <p:cNvPr id="2052" name="Picture 4" descr="E:\Imágenes\Foto03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819401"/>
            <a:ext cx="3048000" cy="296068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E:\Imágenes\Foto03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2463" y="2819401"/>
            <a:ext cx="3106737" cy="30122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Imágenes\Foto035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2819401"/>
            <a:ext cx="3433763"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91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 calcmode="lin" valueType="num">
                                      <p:cBhvr additive="base">
                                        <p:cTn id="25" dur="500" fill="hold"/>
                                        <p:tgtEl>
                                          <p:spTgt spid="2051"/>
                                        </p:tgtEl>
                                        <p:attrNameLst>
                                          <p:attrName>ppt_x</p:attrName>
                                        </p:attrNameLst>
                                      </p:cBhvr>
                                      <p:tavLst>
                                        <p:tav tm="0">
                                          <p:val>
                                            <p:strVal val="#ppt_x"/>
                                          </p:val>
                                        </p:tav>
                                        <p:tav tm="100000">
                                          <p:val>
                                            <p:strVal val="#ppt_x"/>
                                          </p:val>
                                        </p:tav>
                                      </p:tavLst>
                                    </p:anim>
                                    <p:anim calcmode="lin" valueType="num">
                                      <p:cBhvr additive="base">
                                        <p:cTn id="26"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 calcmode="lin" valueType="num">
                                      <p:cBhvr additive="base">
                                        <p:cTn id="31" dur="500" fill="hold"/>
                                        <p:tgtEl>
                                          <p:spTgt spid="2052"/>
                                        </p:tgtEl>
                                        <p:attrNameLst>
                                          <p:attrName>ppt_x</p:attrName>
                                        </p:attrNameLst>
                                      </p:cBhvr>
                                      <p:tavLst>
                                        <p:tav tm="0">
                                          <p:val>
                                            <p:strVal val="#ppt_x"/>
                                          </p:val>
                                        </p:tav>
                                        <p:tav tm="100000">
                                          <p:val>
                                            <p:strVal val="#ppt_x"/>
                                          </p:val>
                                        </p:tav>
                                      </p:tavLst>
                                    </p:anim>
                                    <p:anim calcmode="lin" valueType="num">
                                      <p:cBhvr additive="base">
                                        <p:cTn id="3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3"/>
                                        </p:tgtEl>
                                        <p:attrNameLst>
                                          <p:attrName>style.visibility</p:attrName>
                                        </p:attrNameLst>
                                      </p:cBhvr>
                                      <p:to>
                                        <p:strVal val="visible"/>
                                      </p:to>
                                    </p:set>
                                    <p:anim calcmode="lin" valueType="num">
                                      <p:cBhvr additive="base">
                                        <p:cTn id="37" dur="500" fill="hold"/>
                                        <p:tgtEl>
                                          <p:spTgt spid="2053"/>
                                        </p:tgtEl>
                                        <p:attrNameLst>
                                          <p:attrName>ppt_x</p:attrName>
                                        </p:attrNameLst>
                                      </p:cBhvr>
                                      <p:tavLst>
                                        <p:tav tm="0">
                                          <p:val>
                                            <p:strVal val="#ppt_x"/>
                                          </p:val>
                                        </p:tav>
                                        <p:tav tm="100000">
                                          <p:val>
                                            <p:strVal val="#ppt_x"/>
                                          </p:val>
                                        </p:tav>
                                      </p:tavLst>
                                    </p:anim>
                                    <p:anim calcmode="lin" valueType="num">
                                      <p:cBhvr additive="base">
                                        <p:cTn id="38"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r>
              <a:rPr lang="es-EC" sz="4000" b="1" dirty="0" smtClean="0">
                <a:latin typeface="Times New Roman" pitchFamily="18" charset="0"/>
                <a:cs typeface="Times New Roman" pitchFamily="18" charset="0"/>
              </a:rPr>
              <a:t>REQUISITOS DE LA NORMA</a:t>
            </a:r>
            <a:endParaRPr lang="es-EC" sz="40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04974"/>
            <a:ext cx="3657600" cy="4086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5437" y="1704974"/>
            <a:ext cx="3357563" cy="4086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4037" y="1066800"/>
            <a:ext cx="58007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Más"/>
          <p:cNvSpPr/>
          <p:nvPr/>
        </p:nvSpPr>
        <p:spPr>
          <a:xfrm>
            <a:off x="4572000" y="2895600"/>
            <a:ext cx="609600" cy="762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9846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anim calcmode="lin" valueType="num">
                                      <p:cBhvr additive="base">
                                        <p:cTn id="16" dur="500" fill="hold"/>
                                        <p:tgtEl>
                                          <p:spTgt spid="1028"/>
                                        </p:tgtEl>
                                        <p:attrNameLst>
                                          <p:attrName>ppt_x</p:attrName>
                                        </p:attrNameLst>
                                      </p:cBhvr>
                                      <p:tavLst>
                                        <p:tav tm="0">
                                          <p:val>
                                            <p:strVal val="#ppt_x"/>
                                          </p:val>
                                        </p:tav>
                                        <p:tav tm="100000">
                                          <p:val>
                                            <p:strVal val="#ppt_x"/>
                                          </p:val>
                                        </p:tav>
                                      </p:tavLst>
                                    </p:anim>
                                    <p:anim calcmode="lin" valueType="num">
                                      <p:cBhvr additive="base">
                                        <p:cTn id="17"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027"/>
                                        </p:tgtEl>
                                        <p:attrNameLst>
                                          <p:attrName>style.visibility</p:attrName>
                                        </p:attrNameLst>
                                      </p:cBhvr>
                                      <p:to>
                                        <p:strVal val="visible"/>
                                      </p:to>
                                    </p:set>
                                    <p:animEffect transition="in" filter="wheel(1)">
                                      <p:cBhvr>
                                        <p:cTn id="34"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TotalTime>
  <Words>1642</Words>
  <Application>Microsoft Office PowerPoint</Application>
  <PresentationFormat>Presentación en pantalla (4:3)</PresentationFormat>
  <Paragraphs>320</Paragraphs>
  <Slides>27</Slides>
  <Notes>2</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Office Theme</vt:lpstr>
      <vt:lpstr>VICERRECTORADO DE INVESTIGACIÓN, INNOVACIÓN Y TRANSFERENCIA DE TECNOLOGIA. CENTRO  DE POSGRADOS   PROYECTO DE GRADO  MAESTRÍA:  GESTIÒN DE LA CALIDAD Y PRODUCTIVIDAD.   VIII PROMOCIÓN</vt:lpstr>
      <vt:lpstr> TEMA:  DIAGNOSTICO DEL CUMPLIMIENTO DE REQUISITOS DEL LABORATORIO DE ALTO VOLTAJE, DEL DEPARTAMENTO DE ELÉCTRICA Y ELECTRÓNICA DE LA UNIVERSIDAD DE LAS FUERZAS ARMADAS ESPE EXTENSIÓN LATACUNGA; BAJO LA NORMA ISO 17025. </vt:lpstr>
      <vt:lpstr>PLANTEAMIENTO DEL PROBLEMA</vt:lpstr>
      <vt:lpstr>OBJETIVO GENERAL</vt:lpstr>
      <vt:lpstr>OBJETIVOS ESPECIFICOS</vt:lpstr>
      <vt:lpstr>DESARROLLO</vt:lpstr>
      <vt:lpstr>ALCANCE</vt:lpstr>
      <vt:lpstr>OBJETIVO ESPECIFICO 1</vt:lpstr>
      <vt:lpstr>REQUISITOS DE LA NORMA</vt:lpstr>
      <vt:lpstr>PARAMETROS DE DISEÑO</vt:lpstr>
      <vt:lpstr>MATRIZ SEGÚN OAE – PARA ISO 17025</vt:lpstr>
      <vt:lpstr>MATRIZ PARA NORMA ISO 17025</vt:lpstr>
      <vt:lpstr>OBJETIVO ESPECIFICO 2</vt:lpstr>
      <vt:lpstr>VALIDACIÓN DE MATRIZ SEGÚN OAE – PARA ISO 17025</vt:lpstr>
      <vt:lpstr>ANÁLISIS Y DIAGNOSTICO A LA NORMA ISO 17025</vt:lpstr>
      <vt:lpstr>ANÁLISIS Y DIAGNOSTICO PARA ISO 17025 POR CAPITULO </vt:lpstr>
      <vt:lpstr>CUMPLIMIENTOS DE + A – A LA NORMA ISO 17025  </vt:lpstr>
      <vt:lpstr>CUMPLIMIENTOS DE + A - ISO 17025 POR CAPITULO </vt:lpstr>
      <vt:lpstr>NO CUMPLIMIENTOS A LA NORMA Y AL CAPITULO</vt:lpstr>
      <vt:lpstr>CUMPLIMIENTOS A UNA REFERENCIA DEL 75 % </vt:lpstr>
      <vt:lpstr>AUDITORIA A LA NORMA ISO 17025</vt:lpstr>
      <vt:lpstr>OBJETIVO ESPECIFICO 3</vt:lpstr>
      <vt:lpstr>METODOLOGÍA</vt:lpstr>
      <vt:lpstr>CONCLUSIONES Y RECOMENDACIONES</vt:lpstr>
      <vt:lpstr>CONCLUSIONES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Y CONSTRUCCIÓN DE LA ESTRUCTURA DE UN BRAZO ROBÓTICO CON SEIS GRADOS DE LIBERTAD, APLICANDO INGENIERÍA INVERSA PARA LA UNIVERSIDAD DE LAS FUERZAS ARMADAS “ESPE” EXTENSIÓN LATACUNGA.</dc:title>
  <dc:creator>Asus</dc:creator>
  <cp:lastModifiedBy>Luffi</cp:lastModifiedBy>
  <cp:revision>85</cp:revision>
  <dcterms:created xsi:type="dcterms:W3CDTF">2014-08-03T01:21:32Z</dcterms:created>
  <dcterms:modified xsi:type="dcterms:W3CDTF">2014-08-13T20:55:09Z</dcterms:modified>
</cp:coreProperties>
</file>