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1" r:id="rId2"/>
    <p:sldId id="256" r:id="rId3"/>
    <p:sldId id="257" r:id="rId4"/>
    <p:sldId id="258" r:id="rId5"/>
    <p:sldId id="259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0048-43D3-449E-9CDF-E40794927FB0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A73A-986D-4451-9455-2787775A8194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BA73A-986D-4451-9455-2787775A8194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BBA787-8C90-4BDD-858F-0F2B5473E7E6}" type="datetimeFigureOut">
              <a:rPr lang="en-US" smtClean="0"/>
              <a:t>6/1/2014</a:t>
            </a:fld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065431-7D50-4960-8660-3A94EF8C4F47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sz="1800" b="1" dirty="0" smtClean="0"/>
          </a:p>
          <a:p>
            <a:pPr algn="ctr">
              <a:buNone/>
            </a:pPr>
            <a:r>
              <a:rPr lang="es-ES" sz="1800" b="1" dirty="0" smtClean="0"/>
              <a:t>TESIS </a:t>
            </a:r>
            <a:r>
              <a:rPr lang="es-ES" sz="1800" b="1" dirty="0" smtClean="0"/>
              <a:t>DE GRADO MAESTRIA EN EVALUACIÓN Y AUDITORÍA DE SISTEMAS TECNOLÓGICOS</a:t>
            </a:r>
            <a:endParaRPr lang="en-US" sz="1800" dirty="0" smtClean="0"/>
          </a:p>
          <a:p>
            <a:pPr algn="ctr">
              <a:buNone/>
            </a:pPr>
            <a:endParaRPr lang="es-ES" sz="1800" b="1" dirty="0" smtClean="0"/>
          </a:p>
          <a:p>
            <a:pPr algn="ctr">
              <a:buNone/>
            </a:pPr>
            <a:r>
              <a:rPr lang="es-ES" sz="1800" b="1" dirty="0" smtClean="0"/>
              <a:t>TEMA</a:t>
            </a:r>
            <a:r>
              <a:rPr lang="es-ES" sz="1800" b="1" dirty="0" smtClean="0"/>
              <a:t>: “DISEÑO DE UN MODELO DE EVALUACIÓN DE LAS TIC'S PARA LA COAC TEXTIL 14 DE MARZO</a:t>
            </a:r>
            <a:r>
              <a:rPr lang="es-ES" sz="1800" b="1" dirty="0" smtClean="0"/>
              <a:t>”</a:t>
            </a:r>
          </a:p>
          <a:p>
            <a:pPr algn="ctr">
              <a:buNone/>
            </a:pPr>
            <a:endParaRPr lang="es-ES" sz="1800" b="1" dirty="0" smtClean="0"/>
          </a:p>
          <a:p>
            <a:pPr algn="ctr">
              <a:buNone/>
            </a:pPr>
            <a:r>
              <a:rPr lang="es-ES" sz="1800" b="1" dirty="0" smtClean="0"/>
              <a:t>AUTOR: ING. ESP</a:t>
            </a:r>
            <a:r>
              <a:rPr lang="es-GT" sz="1800" b="1" dirty="0" smtClean="0"/>
              <a:t>ÍN, ROBERTO</a:t>
            </a:r>
            <a:endParaRPr lang="en-US" sz="1800" dirty="0" smtClean="0"/>
          </a:p>
          <a:p>
            <a:pPr>
              <a:buNone/>
            </a:pPr>
            <a:r>
              <a:rPr lang="es-ES" sz="1800" b="1" dirty="0" smtClean="0"/>
              <a:t>                                                    </a:t>
            </a:r>
            <a:r>
              <a:rPr lang="es-ES" sz="1800" b="1" dirty="0" smtClean="0"/>
              <a:t>         ING</a:t>
            </a:r>
            <a:r>
              <a:rPr lang="es-ES" sz="1800" b="1" dirty="0" smtClean="0"/>
              <a:t>. GRANDA, ALEX</a:t>
            </a:r>
            <a:endParaRPr lang="en-US" sz="1800" dirty="0" smtClean="0"/>
          </a:p>
          <a:p>
            <a:pPr algn="ctr">
              <a:buNone/>
            </a:pPr>
            <a:endParaRPr lang="es-ES" sz="1800" b="1" dirty="0" smtClean="0"/>
          </a:p>
          <a:p>
            <a:pPr algn="ctr">
              <a:buNone/>
            </a:pPr>
            <a:r>
              <a:rPr lang="es-ES" sz="1800" b="1" dirty="0" smtClean="0"/>
              <a:t>SANGOLQUÍ, ABRIL DEL 2014</a:t>
            </a:r>
            <a:endParaRPr lang="en-US" sz="1800" dirty="0" smtClean="0"/>
          </a:p>
          <a:p>
            <a:pPr algn="ctr">
              <a:buNone/>
            </a:pPr>
            <a:endParaRPr lang="es-ES" sz="1800" b="1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93142"/>
            <a:ext cx="5168346" cy="1264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Gestión de TIC’s</a:t>
            </a:r>
            <a:endParaRPr lang="en-US" b="1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800" dirty="0"/>
              <a:t> </a:t>
            </a:r>
            <a:r>
              <a:rPr lang="es-EC" sz="1800" dirty="0" smtClean="0"/>
              <a:t>Factor clave en las organizaciones.</a:t>
            </a:r>
          </a:p>
          <a:p>
            <a:pPr algn="just"/>
            <a:endParaRPr lang="es-EC" sz="18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800" dirty="0" smtClean="0"/>
              <a:t>  TIC’s activo estratégico.</a:t>
            </a:r>
          </a:p>
          <a:p>
            <a:pPr algn="just"/>
            <a:endParaRPr lang="es-EC" sz="18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800" dirty="0"/>
              <a:t> </a:t>
            </a:r>
            <a:r>
              <a:rPr lang="es-EC" sz="1800" dirty="0" smtClean="0"/>
              <a:t>Eficiencia en el uso de los recursos informáticos, validez y oportunidad de la información, efectividad de los controles establecidos y la optimización de los recursos tecnológicos.</a:t>
            </a:r>
          </a:p>
        </p:txBody>
      </p:sp>
      <p:pic>
        <p:nvPicPr>
          <p:cNvPr id="7" name="6 Marcador de contenido" descr="global01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419600" y="2152650"/>
            <a:ext cx="3619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Estándares para la Gestión de TIC</a:t>
            </a:r>
            <a:r>
              <a:rPr lang="en-US" b="1" dirty="0" smtClean="0"/>
              <a:t>’s</a:t>
            </a:r>
            <a:endParaRPr lang="en-US" b="1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1800" dirty="0" smtClean="0"/>
              <a:t>Normas, estándares o conjunto de mejores prácticas para la gestionar los problemas  que se presentan en  las distintas instancias del ciclo de vida de la implementación de las TIC’s en una organización.</a:t>
            </a:r>
            <a:endParaRPr lang="es-EC" sz="1800" dirty="0"/>
          </a:p>
        </p:txBody>
      </p:sp>
      <p:pic>
        <p:nvPicPr>
          <p:cNvPr id="15" name="14 Marcador de contenido"/>
          <p:cNvPicPr>
            <a:picLocks noGrp="1"/>
          </p:cNvPicPr>
          <p:nvPr>
            <p:ph sz="half" idx="1"/>
          </p:nvPr>
        </p:nvPicPr>
        <p:blipFill>
          <a:blip r:embed="rId2"/>
          <a:srcRect l="26923" t="27628" r="46474" b="9309"/>
          <a:stretch>
            <a:fillRect/>
          </a:stretch>
        </p:blipFill>
        <p:spPr bwMode="auto">
          <a:xfrm>
            <a:off x="4247847" y="1828800"/>
            <a:ext cx="3981753" cy="47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Modelo de Auditoría</a:t>
            </a:r>
            <a:endParaRPr lang="es-EC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GT" sz="1800" dirty="0" smtClean="0"/>
              <a:t>El objetivo del estudio fue el desarrollo de un modelo para la auditoría integral de la gestión de TIC’s , basado en normas,  estándares  de calidad internacionales y mejores prácticas.</a:t>
            </a:r>
            <a:endParaRPr lang="es-GT" sz="1800" dirty="0"/>
          </a:p>
        </p:txBody>
      </p:sp>
      <p:pic>
        <p:nvPicPr>
          <p:cNvPr id="5" name="4 Marcador de contenido"/>
          <p:cNvPicPr>
            <a:picLocks noGrp="1"/>
          </p:cNvPicPr>
          <p:nvPr>
            <p:ph sz="half" idx="1"/>
          </p:nvPr>
        </p:nvPicPr>
        <p:blipFill>
          <a:blip r:embed="rId2"/>
          <a:srcRect l="31090" t="30631" r="24840" b="6306"/>
          <a:stretch>
            <a:fillRect/>
          </a:stretch>
        </p:blipFill>
        <p:spPr bwMode="auto">
          <a:xfrm>
            <a:off x="3575050" y="1816640"/>
            <a:ext cx="5111750" cy="389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2600" b="1" dirty="0" smtClean="0"/>
              <a:t>Modelo de Auditoría</a:t>
            </a:r>
            <a:endParaRPr lang="en-US" sz="2600" b="1" dirty="0"/>
          </a:p>
        </p:txBody>
      </p:sp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>
          <a:blip r:embed="rId2"/>
          <a:srcRect l="33013" t="28529" r="27564" b="3904"/>
          <a:stretch>
            <a:fillRect/>
          </a:stretch>
        </p:blipFill>
        <p:spPr bwMode="auto">
          <a:xfrm>
            <a:off x="2169224" y="1935163"/>
            <a:ext cx="480555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 smtClean="0"/>
              <a:t>Análisis y Gestión de Riesgos</a:t>
            </a:r>
            <a:endParaRPr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8862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800" dirty="0" smtClean="0"/>
              <a:t>1. </a:t>
            </a:r>
            <a:r>
              <a:rPr lang="es-ES" sz="1800" dirty="0" smtClean="0"/>
              <a:t>Determinar </a:t>
            </a:r>
            <a:r>
              <a:rPr lang="es-ES" sz="1800" dirty="0" smtClean="0"/>
              <a:t>los activos relevantes para la Organización, su interrelación y su valor, en el sentido de qué perjuicio (coste) supondría su </a:t>
            </a:r>
            <a:r>
              <a:rPr lang="es-ES" sz="1800" dirty="0" smtClean="0"/>
              <a:t>degradación.</a:t>
            </a:r>
          </a:p>
          <a:p>
            <a:pPr algn="just"/>
            <a:r>
              <a:rPr lang="es-ES" sz="1800" dirty="0" smtClean="0"/>
              <a:t>2. </a:t>
            </a:r>
            <a:r>
              <a:rPr lang="es-ES" sz="1800" dirty="0" smtClean="0"/>
              <a:t>Determinar </a:t>
            </a:r>
            <a:r>
              <a:rPr lang="es-ES" sz="1800" dirty="0" smtClean="0"/>
              <a:t>a qué amenazas están expuestos aquellos </a:t>
            </a:r>
            <a:r>
              <a:rPr lang="es-ES" sz="1800" dirty="0" smtClean="0"/>
              <a:t>activos.</a:t>
            </a:r>
          </a:p>
          <a:p>
            <a:pPr algn="just"/>
            <a:r>
              <a:rPr lang="es-ES" sz="1800" dirty="0" smtClean="0"/>
              <a:t>3. D</a:t>
            </a:r>
            <a:r>
              <a:rPr lang="es-ES" sz="1800" dirty="0" smtClean="0"/>
              <a:t>eterminar </a:t>
            </a:r>
            <a:r>
              <a:rPr lang="es-ES" sz="1800" dirty="0" smtClean="0"/>
              <a:t>qué salvaguardas hay dispuestas y cuán eficaces son frente al </a:t>
            </a:r>
            <a:r>
              <a:rPr lang="es-ES" sz="1800" dirty="0" smtClean="0"/>
              <a:t>riesgo.</a:t>
            </a:r>
          </a:p>
          <a:p>
            <a:pPr algn="just"/>
            <a:r>
              <a:rPr lang="es-ES" sz="1800" dirty="0" smtClean="0"/>
              <a:t>4. Estimar el impacto, definido como el daño sobre el activo derivado de la materialización de la amenaza.</a:t>
            </a:r>
          </a:p>
          <a:p>
            <a:pPr algn="just"/>
            <a:r>
              <a:rPr lang="es-ES" sz="1800" dirty="0" smtClean="0"/>
              <a:t>5. Estimar el riesgo, definido como el impacto ponderado con la tasa de ocurrencia (o expectación de materialización) de la amenaza.</a:t>
            </a:r>
          </a:p>
          <a:p>
            <a:endParaRPr lang="es-ES" sz="1800" dirty="0" smtClean="0"/>
          </a:p>
          <a:p>
            <a:pPr algn="just"/>
            <a:endParaRPr lang="es-ES" sz="1800" dirty="0" smtClean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1850" y="1600200"/>
            <a:ext cx="4502150" cy="328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Medición de la Rentabilidad de TI</a:t>
            </a:r>
            <a:endParaRPr lang="en-US" b="1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GT" sz="1800" dirty="0" smtClean="0"/>
              <a:t>Procedimiento basado en el modelo VAL IT que permite determinar </a:t>
            </a:r>
            <a:r>
              <a:rPr lang="es-GT" sz="1800" dirty="0" smtClean="0"/>
              <a:t>si una organización hace un adecuado uso de las inversiones en </a:t>
            </a:r>
            <a:r>
              <a:rPr lang="es-GT" sz="1800" dirty="0" smtClean="0"/>
              <a:t>TI.</a:t>
            </a:r>
            <a:endParaRPr lang="en-US" sz="1800" dirty="0"/>
          </a:p>
        </p:txBody>
      </p:sp>
      <p:pic>
        <p:nvPicPr>
          <p:cNvPr id="7" name="6 Marcador de contenido"/>
          <p:cNvPicPr>
            <a:picLocks noGrp="1"/>
          </p:cNvPicPr>
          <p:nvPr>
            <p:ph sz="half" idx="1"/>
          </p:nvPr>
        </p:nvPicPr>
        <p:blipFill>
          <a:blip r:embed="rId2"/>
          <a:srcRect l="33493" t="29730" r="27885" b="42342"/>
          <a:stretch>
            <a:fillRect/>
          </a:stretch>
        </p:blipFill>
        <p:spPr bwMode="auto">
          <a:xfrm>
            <a:off x="3733800" y="1752600"/>
            <a:ext cx="5025166" cy="193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Medición del Nivel de Madurez de TI</a:t>
            </a:r>
            <a:endParaRPr lang="en-US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GT" sz="1800" dirty="0" smtClean="0"/>
              <a:t>Procedimiento para obtener un nivel de madurez óptimo </a:t>
            </a:r>
            <a:r>
              <a:rPr lang="es-GT" sz="1800" dirty="0" smtClean="0"/>
              <a:t>en los principales procesos de gestión de servicios aplicando ITIL (ITIL para PYMES)</a:t>
            </a:r>
            <a:endParaRPr lang="en-US" sz="1800" dirty="0"/>
          </a:p>
        </p:txBody>
      </p:sp>
      <p:pic>
        <p:nvPicPr>
          <p:cNvPr id="5" name="4 Marcador de contenido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4768" r="13798"/>
          <a:stretch>
            <a:fillRect/>
          </a:stretch>
        </p:blipFill>
        <p:spPr>
          <a:xfrm>
            <a:off x="3962400" y="1905000"/>
            <a:ext cx="4724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2600" dirty="0" smtClean="0"/>
              <a:t>Conclusión</a:t>
            </a:r>
            <a:endParaRPr lang="en-US" sz="2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98320"/>
          </a:xfrm>
        </p:spPr>
        <p:txBody>
          <a:bodyPr/>
          <a:lstStyle/>
          <a:p>
            <a:pPr lvl="0" algn="just"/>
            <a:r>
              <a:rPr lang="es-GT" sz="1800" dirty="0" smtClean="0"/>
              <a:t>El modelo propuesto es el resultado del estudio, análisis y adopción de marcos de referencia y metodologías (COBIT, ITIL, VAL-IT y la Norma de Riesgo Operativo) para la Gestión de TIC’s, de los cuales se ha tomado lo pertinente para proporcionar una guía de mejores prácticas a fin de lograr un producto que satisfaga las necesidades del sector de las Cooperativas de Ahorro y Crédito, bajo un enfoque sistemático y profesional para la Gestión de TIC’s.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7" name="4 Título"/>
          <p:cNvSpPr txBox="1">
            <a:spLocks/>
          </p:cNvSpPr>
          <p:nvPr/>
        </p:nvSpPr>
        <p:spPr>
          <a:xfrm>
            <a:off x="457200" y="3657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Recomendación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5 Marcador de contenido"/>
          <p:cNvSpPr txBox="1">
            <a:spLocks/>
          </p:cNvSpPr>
          <p:nvPr/>
        </p:nvSpPr>
        <p:spPr>
          <a:xfrm>
            <a:off x="457200" y="4907280"/>
            <a:ext cx="8229600" cy="1798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s-GT" dirty="0"/>
              <a:t>Se plantea la necesidad de aplicar una Auditoria  en cualquier Cooperativa de Ahorro y Crédito, donde se desglose el modelo propuesto. A partir de los resultados obtenidos se puede realizar la afinación del modelo y una propuesta de mejora o incorporación de estándares relacionados. </a:t>
            </a:r>
            <a:endParaRPr lang="en-US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474</Words>
  <Application>Microsoft Office PowerPoint</Application>
  <PresentationFormat>Presentación en pantalla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Diapositiva 1</vt:lpstr>
      <vt:lpstr>Gestión de TIC’s</vt:lpstr>
      <vt:lpstr>Estándares para la Gestión de TIC’s</vt:lpstr>
      <vt:lpstr>Modelo de Auditoría</vt:lpstr>
      <vt:lpstr>Modelo de Auditoría</vt:lpstr>
      <vt:lpstr>Análisis y Gestión de Riesgos</vt:lpstr>
      <vt:lpstr>Medición de la Rentabilidad de TI</vt:lpstr>
      <vt:lpstr>Medición del Nivel de Madurez de TI</vt:lpstr>
      <vt:lpstr>Conclusión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TIC</dc:title>
  <dc:creator>Alex Granda</dc:creator>
  <cp:lastModifiedBy>Alex Granda</cp:lastModifiedBy>
  <cp:revision>36</cp:revision>
  <dcterms:created xsi:type="dcterms:W3CDTF">2014-06-01T22:27:56Z</dcterms:created>
  <dcterms:modified xsi:type="dcterms:W3CDTF">2014-06-02T03:48:06Z</dcterms:modified>
</cp:coreProperties>
</file>