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20" r:id="rId2"/>
    <p:sldId id="372" r:id="rId3"/>
    <p:sldId id="373" r:id="rId4"/>
    <p:sldId id="328" r:id="rId5"/>
    <p:sldId id="332" r:id="rId6"/>
    <p:sldId id="333" r:id="rId7"/>
    <p:sldId id="380" r:id="rId8"/>
    <p:sldId id="389" r:id="rId9"/>
    <p:sldId id="346" r:id="rId10"/>
    <p:sldId id="347" r:id="rId11"/>
    <p:sldId id="376" r:id="rId12"/>
    <p:sldId id="377" r:id="rId13"/>
    <p:sldId id="378" r:id="rId14"/>
    <p:sldId id="391" r:id="rId15"/>
    <p:sldId id="387" r:id="rId16"/>
    <p:sldId id="385" r:id="rId17"/>
    <p:sldId id="392" r:id="rId18"/>
    <p:sldId id="353" r:id="rId19"/>
    <p:sldId id="356" r:id="rId20"/>
    <p:sldId id="358" r:id="rId21"/>
    <p:sldId id="359" r:id="rId22"/>
    <p:sldId id="369" r:id="rId23"/>
    <p:sldId id="364" r:id="rId24"/>
    <p:sldId id="393" r:id="rId25"/>
    <p:sldId id="394" r:id="rId26"/>
    <p:sldId id="397" r:id="rId27"/>
    <p:sldId id="374" r:id="rId28"/>
    <p:sldId id="375" r:id="rId29"/>
    <p:sldId id="395" r:id="rId30"/>
    <p:sldId id="396" r:id="rId31"/>
  </p:sldIdLst>
  <p:sldSz cx="9144000" cy="6858000" type="screen4x3"/>
  <p:notesSz cx="6797675"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バルレラリズベス" initials="バ" lastIdx="27" clrIdx="0">
    <p:extLst/>
  </p:cmAuthor>
  <p:cmAuthor id="2" name="maria jose" initials="mj"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71" autoAdjust="0"/>
  </p:normalViewPr>
  <p:slideViewPr>
    <p:cSldViewPr>
      <p:cViewPr varScale="1">
        <p:scale>
          <a:sx n="74" d="100"/>
          <a:sy n="74" d="100"/>
        </p:scale>
        <p:origin x="116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3B8C5F-B535-4D8B-A7FE-1362AD2C76F0}" type="doc">
      <dgm:prSet loTypeId="urn:microsoft.com/office/officeart/2005/8/layout/vList2" loCatId="list" qsTypeId="urn:microsoft.com/office/officeart/2005/8/quickstyle/simple2" qsCatId="simple" csTypeId="urn:microsoft.com/office/officeart/2005/8/colors/accent6_1" csCatId="accent6" phldr="1"/>
      <dgm:spPr/>
      <dgm:t>
        <a:bodyPr/>
        <a:lstStyle/>
        <a:p>
          <a:endParaRPr lang="es-EC"/>
        </a:p>
      </dgm:t>
    </dgm:pt>
    <dgm:pt modelId="{ABA07D92-673E-40EE-A51D-6BB35D120034}">
      <dgm:prSet phldrT="[Text]" custT="1"/>
      <dgm:spPr/>
      <dgm:t>
        <a:bodyPr/>
        <a:lstStyle/>
        <a:p>
          <a:r>
            <a:rPr lang="es-EC" sz="2000" b="1" dirty="0" smtClean="0"/>
            <a:t>Objetivo General</a:t>
          </a:r>
          <a:endParaRPr lang="es-EC" sz="2000" b="1" dirty="0"/>
        </a:p>
      </dgm:t>
    </dgm:pt>
    <dgm:pt modelId="{71EA8F67-EF8F-474E-9EB1-12D4B02625E8}" type="parTrans" cxnId="{18D214C1-AF3B-47CB-B75D-2B1A9487DA3E}">
      <dgm:prSet/>
      <dgm:spPr/>
      <dgm:t>
        <a:bodyPr/>
        <a:lstStyle/>
        <a:p>
          <a:endParaRPr lang="es-EC" sz="2000"/>
        </a:p>
      </dgm:t>
    </dgm:pt>
    <dgm:pt modelId="{48DD959A-8BCA-41CE-BC42-BB65D8AE5352}" type="sibTrans" cxnId="{18D214C1-AF3B-47CB-B75D-2B1A9487DA3E}">
      <dgm:prSet/>
      <dgm:spPr/>
      <dgm:t>
        <a:bodyPr/>
        <a:lstStyle/>
        <a:p>
          <a:endParaRPr lang="es-EC" sz="2000"/>
        </a:p>
      </dgm:t>
    </dgm:pt>
    <dgm:pt modelId="{233BDF86-4799-4292-ADE9-B98458EFF5C9}">
      <dgm:prSet phldrT="[Text]" custT="1"/>
      <dgm:spPr/>
      <dgm:t>
        <a:bodyPr/>
        <a:lstStyle/>
        <a:p>
          <a:r>
            <a:rPr lang="es-ES" sz="2000" dirty="0" smtClean="0">
              <a:solidFill>
                <a:schemeClr val="tx1"/>
              </a:solidFill>
            </a:rPr>
            <a:t>Diseñar un esquema de financiamiento para el desarrollo de un proyecto de vivienda social en la ciudad de Manta, con la participación de empresas privadas y un organismo multilateral.</a:t>
          </a:r>
          <a:endParaRPr lang="es-EC" sz="2000" dirty="0">
            <a:solidFill>
              <a:schemeClr val="tx1"/>
            </a:solidFill>
          </a:endParaRPr>
        </a:p>
      </dgm:t>
    </dgm:pt>
    <dgm:pt modelId="{A4133C3E-6CB5-4319-9CF7-33FDBEDE206A}" type="parTrans" cxnId="{3DD0A5A1-9443-4CEE-B1A5-A719CEADC252}">
      <dgm:prSet/>
      <dgm:spPr/>
      <dgm:t>
        <a:bodyPr/>
        <a:lstStyle/>
        <a:p>
          <a:endParaRPr lang="es-EC" sz="2000"/>
        </a:p>
      </dgm:t>
    </dgm:pt>
    <dgm:pt modelId="{4B46F7DF-DD79-4BAE-B14A-3FF7CB517390}" type="sibTrans" cxnId="{3DD0A5A1-9443-4CEE-B1A5-A719CEADC252}">
      <dgm:prSet/>
      <dgm:spPr/>
      <dgm:t>
        <a:bodyPr/>
        <a:lstStyle/>
        <a:p>
          <a:endParaRPr lang="es-EC" sz="2000"/>
        </a:p>
      </dgm:t>
    </dgm:pt>
    <dgm:pt modelId="{3E41EC33-DC84-48B4-AD68-C083EB082A8A}">
      <dgm:prSet phldrT="[Text]" custT="1"/>
      <dgm:spPr/>
      <dgm:t>
        <a:bodyPr/>
        <a:lstStyle/>
        <a:p>
          <a:endParaRPr lang="es-EC" sz="2000" dirty="0">
            <a:solidFill>
              <a:schemeClr val="tx1"/>
            </a:solidFill>
          </a:endParaRPr>
        </a:p>
      </dgm:t>
    </dgm:pt>
    <dgm:pt modelId="{0E350A18-844F-4621-BE0D-CFF4AE6B7299}" type="parTrans" cxnId="{6A3B515E-071B-4438-97DC-668EE1211508}">
      <dgm:prSet/>
      <dgm:spPr/>
      <dgm:t>
        <a:bodyPr/>
        <a:lstStyle/>
        <a:p>
          <a:endParaRPr lang="es-EC"/>
        </a:p>
      </dgm:t>
    </dgm:pt>
    <dgm:pt modelId="{DF877AFD-DC32-4FF4-8053-BDCC38D0BCB0}" type="sibTrans" cxnId="{6A3B515E-071B-4438-97DC-668EE1211508}">
      <dgm:prSet/>
      <dgm:spPr/>
      <dgm:t>
        <a:bodyPr/>
        <a:lstStyle/>
        <a:p>
          <a:endParaRPr lang="es-EC"/>
        </a:p>
      </dgm:t>
    </dgm:pt>
    <dgm:pt modelId="{F231A7CF-79F8-4E20-ADEA-D7FAEF2A8DFE}" type="pres">
      <dgm:prSet presAssocID="{613B8C5F-B535-4D8B-A7FE-1362AD2C76F0}" presName="linear" presStyleCnt="0">
        <dgm:presLayoutVars>
          <dgm:animLvl val="lvl"/>
          <dgm:resizeHandles val="exact"/>
        </dgm:presLayoutVars>
      </dgm:prSet>
      <dgm:spPr/>
      <dgm:t>
        <a:bodyPr/>
        <a:lstStyle/>
        <a:p>
          <a:endParaRPr lang="es-EC"/>
        </a:p>
      </dgm:t>
    </dgm:pt>
    <dgm:pt modelId="{1A36CAD7-A239-4B31-BD71-730663D9FCB3}" type="pres">
      <dgm:prSet presAssocID="{ABA07D92-673E-40EE-A51D-6BB35D120034}" presName="parentText" presStyleLbl="node1" presStyleIdx="0" presStyleCnt="1" custScaleY="55025">
        <dgm:presLayoutVars>
          <dgm:chMax val="0"/>
          <dgm:bulletEnabled val="1"/>
        </dgm:presLayoutVars>
      </dgm:prSet>
      <dgm:spPr/>
      <dgm:t>
        <a:bodyPr/>
        <a:lstStyle/>
        <a:p>
          <a:endParaRPr lang="es-EC"/>
        </a:p>
      </dgm:t>
    </dgm:pt>
    <dgm:pt modelId="{F40E42B3-E748-456C-8EAF-C05D1A0B89C0}" type="pres">
      <dgm:prSet presAssocID="{ABA07D92-673E-40EE-A51D-6BB35D120034}" presName="childText" presStyleLbl="revTx" presStyleIdx="0" presStyleCnt="1" custScaleY="116954">
        <dgm:presLayoutVars>
          <dgm:bulletEnabled val="1"/>
        </dgm:presLayoutVars>
      </dgm:prSet>
      <dgm:spPr/>
      <dgm:t>
        <a:bodyPr/>
        <a:lstStyle/>
        <a:p>
          <a:endParaRPr lang="es-EC"/>
        </a:p>
      </dgm:t>
    </dgm:pt>
  </dgm:ptLst>
  <dgm:cxnLst>
    <dgm:cxn modelId="{D3D118C7-CF87-4267-8BA9-91FCADE3FA27}" type="presOf" srcId="{3E41EC33-DC84-48B4-AD68-C083EB082A8A}" destId="{F40E42B3-E748-456C-8EAF-C05D1A0B89C0}" srcOrd="0" destOrd="0" presId="urn:microsoft.com/office/officeart/2005/8/layout/vList2"/>
    <dgm:cxn modelId="{C4669A2A-87D8-45C8-B3F5-BB45AD73E462}" type="presOf" srcId="{ABA07D92-673E-40EE-A51D-6BB35D120034}" destId="{1A36CAD7-A239-4B31-BD71-730663D9FCB3}" srcOrd="0" destOrd="0" presId="urn:microsoft.com/office/officeart/2005/8/layout/vList2"/>
    <dgm:cxn modelId="{3DD0A5A1-9443-4CEE-B1A5-A719CEADC252}" srcId="{ABA07D92-673E-40EE-A51D-6BB35D120034}" destId="{233BDF86-4799-4292-ADE9-B98458EFF5C9}" srcOrd="1" destOrd="0" parTransId="{A4133C3E-6CB5-4319-9CF7-33FDBEDE206A}" sibTransId="{4B46F7DF-DD79-4BAE-B14A-3FF7CB517390}"/>
    <dgm:cxn modelId="{18D214C1-AF3B-47CB-B75D-2B1A9487DA3E}" srcId="{613B8C5F-B535-4D8B-A7FE-1362AD2C76F0}" destId="{ABA07D92-673E-40EE-A51D-6BB35D120034}" srcOrd="0" destOrd="0" parTransId="{71EA8F67-EF8F-474E-9EB1-12D4B02625E8}" sibTransId="{48DD959A-8BCA-41CE-BC42-BB65D8AE5352}"/>
    <dgm:cxn modelId="{6A3B515E-071B-4438-97DC-668EE1211508}" srcId="{ABA07D92-673E-40EE-A51D-6BB35D120034}" destId="{3E41EC33-DC84-48B4-AD68-C083EB082A8A}" srcOrd="0" destOrd="0" parTransId="{0E350A18-844F-4621-BE0D-CFF4AE6B7299}" sibTransId="{DF877AFD-DC32-4FF4-8053-BDCC38D0BCB0}"/>
    <dgm:cxn modelId="{66FACF8F-A340-4BBB-96BE-6C96534A46E9}" type="presOf" srcId="{233BDF86-4799-4292-ADE9-B98458EFF5C9}" destId="{F40E42B3-E748-456C-8EAF-C05D1A0B89C0}" srcOrd="0" destOrd="1" presId="urn:microsoft.com/office/officeart/2005/8/layout/vList2"/>
    <dgm:cxn modelId="{2CCF12BE-87CF-45CD-BDDE-EE1781AD77C7}" type="presOf" srcId="{613B8C5F-B535-4D8B-A7FE-1362AD2C76F0}" destId="{F231A7CF-79F8-4E20-ADEA-D7FAEF2A8DFE}" srcOrd="0" destOrd="0" presId="urn:microsoft.com/office/officeart/2005/8/layout/vList2"/>
    <dgm:cxn modelId="{94B4E09F-2FC6-47FB-A053-98B26550515E}" type="presParOf" srcId="{F231A7CF-79F8-4E20-ADEA-D7FAEF2A8DFE}" destId="{1A36CAD7-A239-4B31-BD71-730663D9FCB3}" srcOrd="0" destOrd="0" presId="urn:microsoft.com/office/officeart/2005/8/layout/vList2"/>
    <dgm:cxn modelId="{3E9EFDA9-2229-4675-8C3C-545A791989AE}" type="presParOf" srcId="{F231A7CF-79F8-4E20-ADEA-D7FAEF2A8DFE}" destId="{F40E42B3-E748-456C-8EAF-C05D1A0B89C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3E924-D7DA-434B-8B10-9DCC8CFA622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C"/>
        </a:p>
      </dgm:t>
    </dgm:pt>
    <dgm:pt modelId="{1DC7209D-58EF-47EC-860D-D082C7E9ECFF}">
      <dgm:prSet custT="1"/>
      <dgm:spPr/>
      <dgm:t>
        <a:bodyPr/>
        <a:lstStyle/>
        <a:p>
          <a:pPr algn="l">
            <a:lnSpc>
              <a:spcPct val="100000"/>
            </a:lnSpc>
          </a:pPr>
          <a:r>
            <a:rPr lang="es-ES" sz="1400" dirty="0" smtClean="0"/>
            <a:t>Realizar un estudio de mercado mediante el levantamiento de información sobre la demanda de vivienda de interés social, que provenga del nivel económico de la base de la pirámide (BDP) y que sean sujetos de crédito del BIESS.</a:t>
          </a:r>
          <a:endParaRPr lang="es-EC" sz="1400" dirty="0"/>
        </a:p>
      </dgm:t>
    </dgm:pt>
    <dgm:pt modelId="{B0BA4114-7B2C-4790-B6DC-9DE07A18D947}" type="parTrans" cxnId="{DB19356E-1A3A-4214-A652-3B8AB3D9BC1B}">
      <dgm:prSet/>
      <dgm:spPr/>
      <dgm:t>
        <a:bodyPr/>
        <a:lstStyle/>
        <a:p>
          <a:endParaRPr lang="es-EC"/>
        </a:p>
      </dgm:t>
    </dgm:pt>
    <dgm:pt modelId="{FDA47579-CD9D-4D87-B793-36527B86ACE8}" type="sibTrans" cxnId="{DB19356E-1A3A-4214-A652-3B8AB3D9BC1B}">
      <dgm:prSet/>
      <dgm:spPr/>
      <dgm:t>
        <a:bodyPr/>
        <a:lstStyle/>
        <a:p>
          <a:endParaRPr lang="es-EC"/>
        </a:p>
      </dgm:t>
    </dgm:pt>
    <dgm:pt modelId="{94200AF4-FC71-4E2F-9001-15CEFA7715B4}">
      <dgm:prSet custT="1"/>
      <dgm:spPr/>
      <dgm:t>
        <a:bodyPr/>
        <a:lstStyle/>
        <a:p>
          <a:pPr algn="l">
            <a:lnSpc>
              <a:spcPct val="100000"/>
            </a:lnSpc>
          </a:pPr>
          <a:r>
            <a:rPr lang="es-ES" sz="1400" dirty="0" smtClean="0"/>
            <a:t>Identificar a los partícipes del fideicomiso </a:t>
          </a:r>
          <a:r>
            <a:rPr lang="es-ES" sz="1400" dirty="0" smtClean="0">
              <a:solidFill>
                <a:schemeClr val="tx1"/>
              </a:solidFill>
            </a:rPr>
            <a:t>como esquema de financiamiento para ejecutar e</a:t>
          </a:r>
          <a:r>
            <a:rPr lang="es-ES" sz="1400" dirty="0" smtClean="0"/>
            <a:t>l proyecto de vivienda social.</a:t>
          </a:r>
          <a:endParaRPr lang="es-EC" sz="1400" dirty="0"/>
        </a:p>
      </dgm:t>
    </dgm:pt>
    <dgm:pt modelId="{63BD61D5-237D-471D-A532-536CF0C3D0EB}" type="parTrans" cxnId="{3ABBE699-A101-489E-B52E-957E7D7DDB48}">
      <dgm:prSet/>
      <dgm:spPr/>
      <dgm:t>
        <a:bodyPr/>
        <a:lstStyle/>
        <a:p>
          <a:endParaRPr lang="es-EC"/>
        </a:p>
      </dgm:t>
    </dgm:pt>
    <dgm:pt modelId="{C2BB2B4C-DA0F-459F-AF7F-75175887044F}" type="sibTrans" cxnId="{3ABBE699-A101-489E-B52E-957E7D7DDB48}">
      <dgm:prSet/>
      <dgm:spPr/>
      <dgm:t>
        <a:bodyPr/>
        <a:lstStyle/>
        <a:p>
          <a:endParaRPr lang="es-EC"/>
        </a:p>
      </dgm:t>
    </dgm:pt>
    <dgm:pt modelId="{71A5B180-2819-4A0B-B75F-69CFE85E08AD}">
      <dgm:prSet custT="1"/>
      <dgm:spPr/>
      <dgm:t>
        <a:bodyPr/>
        <a:lstStyle/>
        <a:p>
          <a:pPr algn="l">
            <a:lnSpc>
              <a:spcPct val="100000"/>
            </a:lnSpc>
          </a:pPr>
          <a:r>
            <a:rPr lang="es-ES" sz="1400" dirty="0" smtClean="0"/>
            <a:t>Realizar el estudio económico-financiero y así determinar el punto de equilibrio financiero necesario para llevar a cabo el proyecto.</a:t>
          </a:r>
          <a:endParaRPr lang="es-EC" sz="1400" dirty="0"/>
        </a:p>
      </dgm:t>
    </dgm:pt>
    <dgm:pt modelId="{023B1B70-8DF4-4CDC-92EA-E751FA97CB3B}" type="parTrans" cxnId="{AD31DEE4-FE48-421C-B341-F13CEC331447}">
      <dgm:prSet/>
      <dgm:spPr/>
      <dgm:t>
        <a:bodyPr/>
        <a:lstStyle/>
        <a:p>
          <a:endParaRPr lang="es-EC"/>
        </a:p>
      </dgm:t>
    </dgm:pt>
    <dgm:pt modelId="{E27B8886-91F8-48D3-8905-013F068FC6E7}" type="sibTrans" cxnId="{AD31DEE4-FE48-421C-B341-F13CEC331447}">
      <dgm:prSet/>
      <dgm:spPr/>
      <dgm:t>
        <a:bodyPr/>
        <a:lstStyle/>
        <a:p>
          <a:endParaRPr lang="es-EC"/>
        </a:p>
      </dgm:t>
    </dgm:pt>
    <dgm:pt modelId="{B1BAA251-1650-4926-8F10-DBA4AD1C2B7C}">
      <dgm:prSet custT="1"/>
      <dgm:spPr/>
      <dgm:t>
        <a:bodyPr/>
        <a:lstStyle/>
        <a:p>
          <a:pPr algn="l">
            <a:lnSpc>
              <a:spcPct val="100000"/>
            </a:lnSpc>
          </a:pPr>
          <a:r>
            <a:rPr lang="es-ES" sz="1400" dirty="0" smtClean="0">
              <a:solidFill>
                <a:schemeClr val="tx1"/>
              </a:solidFill>
            </a:rPr>
            <a:t>Determinar la rentabilidad que genera un proyecto de vivienda social donde intervenga el sector privado y un organismo multilateral.   </a:t>
          </a:r>
          <a:endParaRPr lang="es-EC" sz="1400" dirty="0"/>
        </a:p>
      </dgm:t>
    </dgm:pt>
    <dgm:pt modelId="{243A729E-07AE-4E3B-BBA0-66F716BFBA60}" type="parTrans" cxnId="{082210C4-A574-47AC-AACD-A764A26DD581}">
      <dgm:prSet/>
      <dgm:spPr/>
      <dgm:t>
        <a:bodyPr/>
        <a:lstStyle/>
        <a:p>
          <a:endParaRPr lang="es-EC"/>
        </a:p>
      </dgm:t>
    </dgm:pt>
    <dgm:pt modelId="{356126C7-6874-4C82-8A42-257D489A5F8B}" type="sibTrans" cxnId="{082210C4-A574-47AC-AACD-A764A26DD581}">
      <dgm:prSet/>
      <dgm:spPr/>
      <dgm:t>
        <a:bodyPr/>
        <a:lstStyle/>
        <a:p>
          <a:endParaRPr lang="es-EC"/>
        </a:p>
      </dgm:t>
    </dgm:pt>
    <dgm:pt modelId="{2CF4C8B2-58CC-47DA-97EC-FCAA1B206D32}">
      <dgm:prSet phldrT="[Text]" custT="1"/>
      <dgm:spPr/>
      <dgm:t>
        <a:bodyPr/>
        <a:lstStyle/>
        <a:p>
          <a:pPr algn="ctr">
            <a:lnSpc>
              <a:spcPct val="100000"/>
            </a:lnSpc>
          </a:pPr>
          <a:endParaRPr lang="es-EC" sz="1400" b="1" dirty="0"/>
        </a:p>
      </dgm:t>
    </dgm:pt>
    <dgm:pt modelId="{276A64D4-5145-4125-A5F3-1C34B7A0925F}" type="parTrans" cxnId="{DE73ECB0-F609-47B6-A86C-57A3A2175972}">
      <dgm:prSet/>
      <dgm:spPr/>
      <dgm:t>
        <a:bodyPr/>
        <a:lstStyle/>
        <a:p>
          <a:endParaRPr lang="es-EC"/>
        </a:p>
      </dgm:t>
    </dgm:pt>
    <dgm:pt modelId="{1B72B337-1B05-4A90-B172-DA681BCC7095}" type="sibTrans" cxnId="{DE73ECB0-F609-47B6-A86C-57A3A2175972}">
      <dgm:prSet/>
      <dgm:spPr/>
      <dgm:t>
        <a:bodyPr/>
        <a:lstStyle/>
        <a:p>
          <a:endParaRPr lang="es-EC"/>
        </a:p>
      </dgm:t>
    </dgm:pt>
    <dgm:pt modelId="{28DF44ED-1C9D-4334-B70D-BAB51D80D1D2}">
      <dgm:prSet custT="1"/>
      <dgm:spPr/>
      <dgm:t>
        <a:bodyPr/>
        <a:lstStyle/>
        <a:p>
          <a:pPr algn="l">
            <a:lnSpc>
              <a:spcPct val="100000"/>
            </a:lnSpc>
          </a:pPr>
          <a:endParaRPr lang="es-EC" sz="1400" dirty="0"/>
        </a:p>
      </dgm:t>
    </dgm:pt>
    <dgm:pt modelId="{30F67FFC-3FB8-48F8-95E1-E055C58DA9D5}" type="parTrans" cxnId="{62395A29-9FFB-4F6A-90EE-4A94CAE601E6}">
      <dgm:prSet/>
      <dgm:spPr/>
      <dgm:t>
        <a:bodyPr/>
        <a:lstStyle/>
        <a:p>
          <a:endParaRPr lang="es-EC"/>
        </a:p>
      </dgm:t>
    </dgm:pt>
    <dgm:pt modelId="{AA563C8E-AE57-481A-8023-3869CBB5A1F3}" type="sibTrans" cxnId="{62395A29-9FFB-4F6A-90EE-4A94CAE601E6}">
      <dgm:prSet/>
      <dgm:spPr/>
      <dgm:t>
        <a:bodyPr/>
        <a:lstStyle/>
        <a:p>
          <a:endParaRPr lang="es-EC"/>
        </a:p>
      </dgm:t>
    </dgm:pt>
    <dgm:pt modelId="{AFD85623-D934-43A7-9BFD-BD885464ED37}">
      <dgm:prSet custT="1"/>
      <dgm:spPr/>
      <dgm:t>
        <a:bodyPr/>
        <a:lstStyle/>
        <a:p>
          <a:pPr algn="l">
            <a:lnSpc>
              <a:spcPct val="100000"/>
            </a:lnSpc>
          </a:pPr>
          <a:endParaRPr lang="es-EC" sz="1400" dirty="0"/>
        </a:p>
      </dgm:t>
    </dgm:pt>
    <dgm:pt modelId="{BFA46CD5-6DCB-4DB8-9B12-2D21CAD87A31}" type="parTrans" cxnId="{3EF581A5-4429-4A42-AE4F-25F2ABEB3876}">
      <dgm:prSet/>
      <dgm:spPr/>
      <dgm:t>
        <a:bodyPr/>
        <a:lstStyle/>
        <a:p>
          <a:endParaRPr lang="es-EC"/>
        </a:p>
      </dgm:t>
    </dgm:pt>
    <dgm:pt modelId="{FE07602B-407C-4E97-AA4A-63A89AA77D74}" type="sibTrans" cxnId="{3EF581A5-4429-4A42-AE4F-25F2ABEB3876}">
      <dgm:prSet/>
      <dgm:spPr/>
      <dgm:t>
        <a:bodyPr/>
        <a:lstStyle/>
        <a:p>
          <a:endParaRPr lang="es-EC"/>
        </a:p>
      </dgm:t>
    </dgm:pt>
    <dgm:pt modelId="{17100B83-70B9-40B4-B008-BA0096D86E38}">
      <dgm:prSet custT="1"/>
      <dgm:spPr/>
      <dgm:t>
        <a:bodyPr/>
        <a:lstStyle/>
        <a:p>
          <a:pPr algn="l">
            <a:lnSpc>
              <a:spcPct val="100000"/>
            </a:lnSpc>
          </a:pPr>
          <a:endParaRPr lang="es-EC" sz="1400" dirty="0"/>
        </a:p>
      </dgm:t>
    </dgm:pt>
    <dgm:pt modelId="{C585B778-A788-49CF-A29F-772604E3D2C8}" type="parTrans" cxnId="{1A7DB403-F8E0-4DE4-B9BC-3A96AC9FB161}">
      <dgm:prSet/>
      <dgm:spPr/>
      <dgm:t>
        <a:bodyPr/>
        <a:lstStyle/>
        <a:p>
          <a:endParaRPr lang="es-EC"/>
        </a:p>
      </dgm:t>
    </dgm:pt>
    <dgm:pt modelId="{21709ED6-B182-49BB-B703-C3853DA9B372}" type="sibTrans" cxnId="{1A7DB403-F8E0-4DE4-B9BC-3A96AC9FB161}">
      <dgm:prSet/>
      <dgm:spPr/>
      <dgm:t>
        <a:bodyPr/>
        <a:lstStyle/>
        <a:p>
          <a:endParaRPr lang="es-EC"/>
        </a:p>
      </dgm:t>
    </dgm:pt>
    <dgm:pt modelId="{3D015EC9-A9A1-4A5C-B91F-B3FF29261EC4}">
      <dgm:prSet custT="1"/>
      <dgm:spPr/>
      <dgm:t>
        <a:bodyPr/>
        <a:lstStyle/>
        <a:p>
          <a:pPr algn="l">
            <a:lnSpc>
              <a:spcPct val="100000"/>
            </a:lnSpc>
          </a:pPr>
          <a:endParaRPr lang="es-EC" sz="1400" dirty="0"/>
        </a:p>
      </dgm:t>
    </dgm:pt>
    <dgm:pt modelId="{AA4469DE-39A6-456E-BB8E-778D04464E39}" type="parTrans" cxnId="{7005B630-07F8-4CAD-86A7-5579F25DF5AC}">
      <dgm:prSet/>
      <dgm:spPr/>
      <dgm:t>
        <a:bodyPr/>
        <a:lstStyle/>
        <a:p>
          <a:endParaRPr lang="es-EC"/>
        </a:p>
      </dgm:t>
    </dgm:pt>
    <dgm:pt modelId="{2B488882-F860-496D-95CC-52CB58627352}" type="sibTrans" cxnId="{7005B630-07F8-4CAD-86A7-5579F25DF5AC}">
      <dgm:prSet/>
      <dgm:spPr/>
      <dgm:t>
        <a:bodyPr/>
        <a:lstStyle/>
        <a:p>
          <a:endParaRPr lang="es-EC"/>
        </a:p>
      </dgm:t>
    </dgm:pt>
    <dgm:pt modelId="{FB3775E3-13D4-424F-836D-B3253B17DC22}">
      <dgm:prSet phldrT="[Text]" custT="1"/>
      <dgm:spPr/>
      <dgm:t>
        <a:bodyPr/>
        <a:lstStyle/>
        <a:p>
          <a:pPr algn="l">
            <a:lnSpc>
              <a:spcPct val="100000"/>
            </a:lnSpc>
          </a:pPr>
          <a:r>
            <a:rPr lang="es-ES" sz="1400" dirty="0" smtClean="0"/>
            <a:t>Identificar el nivel de oferta y el nivel demanda de viviendas de interés social en la ciudad de Manta. </a:t>
          </a:r>
          <a:endParaRPr lang="es-EC" sz="1400" b="1" dirty="0"/>
        </a:p>
      </dgm:t>
    </dgm:pt>
    <dgm:pt modelId="{D158FA03-6638-4736-AFF6-395A46E2B758}" type="sibTrans" cxnId="{101208FC-5FD2-413D-B1E5-522E4B20E952}">
      <dgm:prSet/>
      <dgm:spPr/>
      <dgm:t>
        <a:bodyPr/>
        <a:lstStyle/>
        <a:p>
          <a:endParaRPr lang="es-EC" sz="1600"/>
        </a:p>
      </dgm:t>
    </dgm:pt>
    <dgm:pt modelId="{85CE38F5-802A-4FA1-8C2E-DEA99BAADD37}" type="parTrans" cxnId="{101208FC-5FD2-413D-B1E5-522E4B20E952}">
      <dgm:prSet/>
      <dgm:spPr/>
      <dgm:t>
        <a:bodyPr/>
        <a:lstStyle/>
        <a:p>
          <a:endParaRPr lang="es-EC" sz="1600"/>
        </a:p>
      </dgm:t>
    </dgm:pt>
    <dgm:pt modelId="{C39F088C-1DEE-4786-8CBE-511046B76BF5}" type="pres">
      <dgm:prSet presAssocID="{2013E924-D7DA-434B-8B10-9DCC8CFA6225}" presName="linearFlow" presStyleCnt="0">
        <dgm:presLayoutVars>
          <dgm:dir/>
          <dgm:animLvl val="lvl"/>
          <dgm:resizeHandles val="exact"/>
        </dgm:presLayoutVars>
      </dgm:prSet>
      <dgm:spPr/>
      <dgm:t>
        <a:bodyPr/>
        <a:lstStyle/>
        <a:p>
          <a:endParaRPr lang="es-EC"/>
        </a:p>
      </dgm:t>
    </dgm:pt>
    <dgm:pt modelId="{E58091D1-9C1E-4ABE-AB7D-28BAF2E353DD}" type="pres">
      <dgm:prSet presAssocID="{2CF4C8B2-58CC-47DA-97EC-FCAA1B206D32}" presName="composite" presStyleCnt="0"/>
      <dgm:spPr/>
      <dgm:t>
        <a:bodyPr/>
        <a:lstStyle/>
        <a:p>
          <a:endParaRPr lang="es-EC"/>
        </a:p>
      </dgm:t>
    </dgm:pt>
    <dgm:pt modelId="{228ACA77-EEC8-460D-A4C5-BC6690976A03}" type="pres">
      <dgm:prSet presAssocID="{2CF4C8B2-58CC-47DA-97EC-FCAA1B206D32}" presName="parentText" presStyleLbl="alignNode1" presStyleIdx="0" presStyleCnt="5">
        <dgm:presLayoutVars>
          <dgm:chMax val="1"/>
          <dgm:bulletEnabled val="1"/>
        </dgm:presLayoutVars>
      </dgm:prSet>
      <dgm:spPr/>
      <dgm:t>
        <a:bodyPr/>
        <a:lstStyle/>
        <a:p>
          <a:endParaRPr lang="es-EC"/>
        </a:p>
      </dgm:t>
    </dgm:pt>
    <dgm:pt modelId="{68758A7E-EABF-4B0C-92DD-E5A43B25EB31}" type="pres">
      <dgm:prSet presAssocID="{2CF4C8B2-58CC-47DA-97EC-FCAA1B206D32}" presName="descendantText" presStyleLbl="alignAcc1" presStyleIdx="0" presStyleCnt="5">
        <dgm:presLayoutVars>
          <dgm:bulletEnabled val="1"/>
        </dgm:presLayoutVars>
      </dgm:prSet>
      <dgm:spPr/>
      <dgm:t>
        <a:bodyPr/>
        <a:lstStyle/>
        <a:p>
          <a:endParaRPr lang="es-EC"/>
        </a:p>
      </dgm:t>
    </dgm:pt>
    <dgm:pt modelId="{708E73D3-E3EB-4938-9FF2-CF12443E6D77}" type="pres">
      <dgm:prSet presAssocID="{1B72B337-1B05-4A90-B172-DA681BCC7095}" presName="sp" presStyleCnt="0"/>
      <dgm:spPr/>
      <dgm:t>
        <a:bodyPr/>
        <a:lstStyle/>
        <a:p>
          <a:endParaRPr lang="es-EC"/>
        </a:p>
      </dgm:t>
    </dgm:pt>
    <dgm:pt modelId="{CDFD7C38-4AFE-4779-AD55-9CE5F3E0A745}" type="pres">
      <dgm:prSet presAssocID="{28DF44ED-1C9D-4334-B70D-BAB51D80D1D2}" presName="composite" presStyleCnt="0"/>
      <dgm:spPr/>
      <dgm:t>
        <a:bodyPr/>
        <a:lstStyle/>
        <a:p>
          <a:endParaRPr lang="es-EC"/>
        </a:p>
      </dgm:t>
    </dgm:pt>
    <dgm:pt modelId="{1257E039-3274-418B-BF97-5F97C66C4141}" type="pres">
      <dgm:prSet presAssocID="{28DF44ED-1C9D-4334-B70D-BAB51D80D1D2}" presName="parentText" presStyleLbl="alignNode1" presStyleIdx="1" presStyleCnt="5" custScaleX="105288" custScaleY="108302">
        <dgm:presLayoutVars>
          <dgm:chMax val="1"/>
          <dgm:bulletEnabled val="1"/>
        </dgm:presLayoutVars>
      </dgm:prSet>
      <dgm:spPr/>
      <dgm:t>
        <a:bodyPr/>
        <a:lstStyle/>
        <a:p>
          <a:endParaRPr lang="es-EC"/>
        </a:p>
      </dgm:t>
    </dgm:pt>
    <dgm:pt modelId="{8C2EA75E-FF27-46E2-B416-CC1B335858CE}" type="pres">
      <dgm:prSet presAssocID="{28DF44ED-1C9D-4334-B70D-BAB51D80D1D2}" presName="descendantText" presStyleLbl="alignAcc1" presStyleIdx="1" presStyleCnt="5" custScaleY="121630">
        <dgm:presLayoutVars>
          <dgm:bulletEnabled val="1"/>
        </dgm:presLayoutVars>
      </dgm:prSet>
      <dgm:spPr/>
      <dgm:t>
        <a:bodyPr/>
        <a:lstStyle/>
        <a:p>
          <a:endParaRPr lang="es-EC"/>
        </a:p>
      </dgm:t>
    </dgm:pt>
    <dgm:pt modelId="{D2E65C4B-A01D-4DAC-B3C7-341D38249F20}" type="pres">
      <dgm:prSet presAssocID="{AA563C8E-AE57-481A-8023-3869CBB5A1F3}" presName="sp" presStyleCnt="0"/>
      <dgm:spPr/>
      <dgm:t>
        <a:bodyPr/>
        <a:lstStyle/>
        <a:p>
          <a:endParaRPr lang="es-EC"/>
        </a:p>
      </dgm:t>
    </dgm:pt>
    <dgm:pt modelId="{529B6474-1B42-4C7F-8AF9-5C295B85114E}" type="pres">
      <dgm:prSet presAssocID="{AFD85623-D934-43A7-9BFD-BD885464ED37}" presName="composite" presStyleCnt="0"/>
      <dgm:spPr/>
      <dgm:t>
        <a:bodyPr/>
        <a:lstStyle/>
        <a:p>
          <a:endParaRPr lang="es-EC"/>
        </a:p>
      </dgm:t>
    </dgm:pt>
    <dgm:pt modelId="{96BF93C0-8633-4E71-932B-C4152E16B9E4}" type="pres">
      <dgm:prSet presAssocID="{AFD85623-D934-43A7-9BFD-BD885464ED37}" presName="parentText" presStyleLbl="alignNode1" presStyleIdx="2" presStyleCnt="5">
        <dgm:presLayoutVars>
          <dgm:chMax val="1"/>
          <dgm:bulletEnabled val="1"/>
        </dgm:presLayoutVars>
      </dgm:prSet>
      <dgm:spPr/>
      <dgm:t>
        <a:bodyPr/>
        <a:lstStyle/>
        <a:p>
          <a:endParaRPr lang="es-EC"/>
        </a:p>
      </dgm:t>
    </dgm:pt>
    <dgm:pt modelId="{3371DE04-FB12-4D48-A484-121E0B96014C}" type="pres">
      <dgm:prSet presAssocID="{AFD85623-D934-43A7-9BFD-BD885464ED37}" presName="descendantText" presStyleLbl="alignAcc1" presStyleIdx="2" presStyleCnt="5">
        <dgm:presLayoutVars>
          <dgm:bulletEnabled val="1"/>
        </dgm:presLayoutVars>
      </dgm:prSet>
      <dgm:spPr/>
      <dgm:t>
        <a:bodyPr/>
        <a:lstStyle/>
        <a:p>
          <a:endParaRPr lang="es-EC"/>
        </a:p>
      </dgm:t>
    </dgm:pt>
    <dgm:pt modelId="{7D4A16CA-D062-4EC4-81BF-5E29979A6761}" type="pres">
      <dgm:prSet presAssocID="{FE07602B-407C-4E97-AA4A-63A89AA77D74}" presName="sp" presStyleCnt="0"/>
      <dgm:spPr/>
      <dgm:t>
        <a:bodyPr/>
        <a:lstStyle/>
        <a:p>
          <a:endParaRPr lang="es-EC"/>
        </a:p>
      </dgm:t>
    </dgm:pt>
    <dgm:pt modelId="{B9A824D4-154A-4F69-9F5E-311274B9D574}" type="pres">
      <dgm:prSet presAssocID="{17100B83-70B9-40B4-B008-BA0096D86E38}" presName="composite" presStyleCnt="0"/>
      <dgm:spPr/>
      <dgm:t>
        <a:bodyPr/>
        <a:lstStyle/>
        <a:p>
          <a:endParaRPr lang="es-EC"/>
        </a:p>
      </dgm:t>
    </dgm:pt>
    <dgm:pt modelId="{16EF7AC0-08CE-4645-A247-174DDBAC7D30}" type="pres">
      <dgm:prSet presAssocID="{17100B83-70B9-40B4-B008-BA0096D86E38}" presName="parentText" presStyleLbl="alignNode1" presStyleIdx="3" presStyleCnt="5">
        <dgm:presLayoutVars>
          <dgm:chMax val="1"/>
          <dgm:bulletEnabled val="1"/>
        </dgm:presLayoutVars>
      </dgm:prSet>
      <dgm:spPr/>
      <dgm:t>
        <a:bodyPr/>
        <a:lstStyle/>
        <a:p>
          <a:endParaRPr lang="es-EC"/>
        </a:p>
      </dgm:t>
    </dgm:pt>
    <dgm:pt modelId="{B3CBD424-AA06-43B2-AF89-1C2A8B615530}" type="pres">
      <dgm:prSet presAssocID="{17100B83-70B9-40B4-B008-BA0096D86E38}" presName="descendantText" presStyleLbl="alignAcc1" presStyleIdx="3" presStyleCnt="5">
        <dgm:presLayoutVars>
          <dgm:bulletEnabled val="1"/>
        </dgm:presLayoutVars>
      </dgm:prSet>
      <dgm:spPr/>
      <dgm:t>
        <a:bodyPr/>
        <a:lstStyle/>
        <a:p>
          <a:endParaRPr lang="es-EC"/>
        </a:p>
      </dgm:t>
    </dgm:pt>
    <dgm:pt modelId="{208F446C-1CD1-4C59-93C9-79CBB8C7D98E}" type="pres">
      <dgm:prSet presAssocID="{21709ED6-B182-49BB-B703-C3853DA9B372}" presName="sp" presStyleCnt="0"/>
      <dgm:spPr/>
      <dgm:t>
        <a:bodyPr/>
        <a:lstStyle/>
        <a:p>
          <a:endParaRPr lang="es-EC"/>
        </a:p>
      </dgm:t>
    </dgm:pt>
    <dgm:pt modelId="{504313BC-ECD2-4DA1-B6E4-78026638F749}" type="pres">
      <dgm:prSet presAssocID="{3D015EC9-A9A1-4A5C-B91F-B3FF29261EC4}" presName="composite" presStyleCnt="0"/>
      <dgm:spPr/>
      <dgm:t>
        <a:bodyPr/>
        <a:lstStyle/>
        <a:p>
          <a:endParaRPr lang="es-EC"/>
        </a:p>
      </dgm:t>
    </dgm:pt>
    <dgm:pt modelId="{4C0C5B16-4E01-4B9B-A3E8-383FDF535761}" type="pres">
      <dgm:prSet presAssocID="{3D015EC9-A9A1-4A5C-B91F-B3FF29261EC4}" presName="parentText" presStyleLbl="alignNode1" presStyleIdx="4" presStyleCnt="5">
        <dgm:presLayoutVars>
          <dgm:chMax val="1"/>
          <dgm:bulletEnabled val="1"/>
        </dgm:presLayoutVars>
      </dgm:prSet>
      <dgm:spPr/>
      <dgm:t>
        <a:bodyPr/>
        <a:lstStyle/>
        <a:p>
          <a:endParaRPr lang="es-EC"/>
        </a:p>
      </dgm:t>
    </dgm:pt>
    <dgm:pt modelId="{AADF9395-0139-48B4-B30F-C9434C36EC73}" type="pres">
      <dgm:prSet presAssocID="{3D015EC9-A9A1-4A5C-B91F-B3FF29261EC4}" presName="descendantText" presStyleLbl="alignAcc1" presStyleIdx="4" presStyleCnt="5" custScaleY="130953">
        <dgm:presLayoutVars>
          <dgm:bulletEnabled val="1"/>
        </dgm:presLayoutVars>
      </dgm:prSet>
      <dgm:spPr/>
      <dgm:t>
        <a:bodyPr/>
        <a:lstStyle/>
        <a:p>
          <a:endParaRPr lang="es-EC"/>
        </a:p>
      </dgm:t>
    </dgm:pt>
  </dgm:ptLst>
  <dgm:cxnLst>
    <dgm:cxn modelId="{C8813548-4F6D-47E1-8C92-DD534437035E}" type="presOf" srcId="{28DF44ED-1C9D-4334-B70D-BAB51D80D1D2}" destId="{1257E039-3274-418B-BF97-5F97C66C4141}" srcOrd="0" destOrd="0" presId="urn:microsoft.com/office/officeart/2005/8/layout/chevron2"/>
    <dgm:cxn modelId="{E4671579-8960-4317-92C2-BDCAAFC10EBE}" type="presOf" srcId="{AFD85623-D934-43A7-9BFD-BD885464ED37}" destId="{96BF93C0-8633-4E71-932B-C4152E16B9E4}" srcOrd="0" destOrd="0" presId="urn:microsoft.com/office/officeart/2005/8/layout/chevron2"/>
    <dgm:cxn modelId="{3EF581A5-4429-4A42-AE4F-25F2ABEB3876}" srcId="{2013E924-D7DA-434B-8B10-9DCC8CFA6225}" destId="{AFD85623-D934-43A7-9BFD-BD885464ED37}" srcOrd="2" destOrd="0" parTransId="{BFA46CD5-6DCB-4DB8-9B12-2D21CAD87A31}" sibTransId="{FE07602B-407C-4E97-AA4A-63A89AA77D74}"/>
    <dgm:cxn modelId="{522DA3A1-2410-4D14-9ABB-024E3D4F75B0}" type="presOf" srcId="{3D015EC9-A9A1-4A5C-B91F-B3FF29261EC4}" destId="{4C0C5B16-4E01-4B9B-A3E8-383FDF535761}" srcOrd="0" destOrd="0" presId="urn:microsoft.com/office/officeart/2005/8/layout/chevron2"/>
    <dgm:cxn modelId="{A7777E56-CB1F-47E4-B624-05ADCE148C42}" type="presOf" srcId="{2CF4C8B2-58CC-47DA-97EC-FCAA1B206D32}" destId="{228ACA77-EEC8-460D-A4C5-BC6690976A03}" srcOrd="0" destOrd="0" presId="urn:microsoft.com/office/officeart/2005/8/layout/chevron2"/>
    <dgm:cxn modelId="{8789A70C-AE5F-4888-9154-35719A40FFF7}" type="presOf" srcId="{B1BAA251-1650-4926-8F10-DBA4AD1C2B7C}" destId="{AADF9395-0139-48B4-B30F-C9434C36EC73}" srcOrd="0" destOrd="0" presId="urn:microsoft.com/office/officeart/2005/8/layout/chevron2"/>
    <dgm:cxn modelId="{101208FC-5FD2-413D-B1E5-522E4B20E952}" srcId="{2CF4C8B2-58CC-47DA-97EC-FCAA1B206D32}" destId="{FB3775E3-13D4-424F-836D-B3253B17DC22}" srcOrd="0" destOrd="0" parTransId="{85CE38F5-802A-4FA1-8C2E-DEA99BAADD37}" sibTransId="{D158FA03-6638-4736-AFF6-395A46E2B758}"/>
    <dgm:cxn modelId="{7005B630-07F8-4CAD-86A7-5579F25DF5AC}" srcId="{2013E924-D7DA-434B-8B10-9DCC8CFA6225}" destId="{3D015EC9-A9A1-4A5C-B91F-B3FF29261EC4}" srcOrd="4" destOrd="0" parTransId="{AA4469DE-39A6-456E-BB8E-778D04464E39}" sibTransId="{2B488882-F860-496D-95CC-52CB58627352}"/>
    <dgm:cxn modelId="{C340E6BA-E76B-4B54-8EB3-0E1C0B0880DA}" type="presOf" srcId="{FB3775E3-13D4-424F-836D-B3253B17DC22}" destId="{68758A7E-EABF-4B0C-92DD-E5A43B25EB31}" srcOrd="0" destOrd="0" presId="urn:microsoft.com/office/officeart/2005/8/layout/chevron2"/>
    <dgm:cxn modelId="{AD31DEE4-FE48-421C-B341-F13CEC331447}" srcId="{17100B83-70B9-40B4-B008-BA0096D86E38}" destId="{71A5B180-2819-4A0B-B75F-69CFE85E08AD}" srcOrd="0" destOrd="0" parTransId="{023B1B70-8DF4-4CDC-92EA-E751FA97CB3B}" sibTransId="{E27B8886-91F8-48D3-8905-013F068FC6E7}"/>
    <dgm:cxn modelId="{121E0AE8-F0BF-428D-8E43-59381A0EAD89}" type="presOf" srcId="{94200AF4-FC71-4E2F-9001-15CEFA7715B4}" destId="{3371DE04-FB12-4D48-A484-121E0B96014C}" srcOrd="0" destOrd="0" presId="urn:microsoft.com/office/officeart/2005/8/layout/chevron2"/>
    <dgm:cxn modelId="{627F8D66-45D6-44DD-A17C-39DDC8DD26DB}" type="presOf" srcId="{2013E924-D7DA-434B-8B10-9DCC8CFA6225}" destId="{C39F088C-1DEE-4786-8CBE-511046B76BF5}" srcOrd="0" destOrd="0" presId="urn:microsoft.com/office/officeart/2005/8/layout/chevron2"/>
    <dgm:cxn modelId="{3ABBE699-A101-489E-B52E-957E7D7DDB48}" srcId="{AFD85623-D934-43A7-9BFD-BD885464ED37}" destId="{94200AF4-FC71-4E2F-9001-15CEFA7715B4}" srcOrd="0" destOrd="0" parTransId="{63BD61D5-237D-471D-A532-536CF0C3D0EB}" sibTransId="{C2BB2B4C-DA0F-459F-AF7F-75175887044F}"/>
    <dgm:cxn modelId="{1A7DB403-F8E0-4DE4-B9BC-3A96AC9FB161}" srcId="{2013E924-D7DA-434B-8B10-9DCC8CFA6225}" destId="{17100B83-70B9-40B4-B008-BA0096D86E38}" srcOrd="3" destOrd="0" parTransId="{C585B778-A788-49CF-A29F-772604E3D2C8}" sibTransId="{21709ED6-B182-49BB-B703-C3853DA9B372}"/>
    <dgm:cxn modelId="{082210C4-A574-47AC-AACD-A764A26DD581}" srcId="{3D015EC9-A9A1-4A5C-B91F-B3FF29261EC4}" destId="{B1BAA251-1650-4926-8F10-DBA4AD1C2B7C}" srcOrd="0" destOrd="0" parTransId="{243A729E-07AE-4E3B-BBA0-66F716BFBA60}" sibTransId="{356126C7-6874-4C82-8A42-257D489A5F8B}"/>
    <dgm:cxn modelId="{DE73ECB0-F609-47B6-A86C-57A3A2175972}" srcId="{2013E924-D7DA-434B-8B10-9DCC8CFA6225}" destId="{2CF4C8B2-58CC-47DA-97EC-FCAA1B206D32}" srcOrd="0" destOrd="0" parTransId="{276A64D4-5145-4125-A5F3-1C34B7A0925F}" sibTransId="{1B72B337-1B05-4A90-B172-DA681BCC7095}"/>
    <dgm:cxn modelId="{DB19356E-1A3A-4214-A652-3B8AB3D9BC1B}" srcId="{28DF44ED-1C9D-4334-B70D-BAB51D80D1D2}" destId="{1DC7209D-58EF-47EC-860D-D082C7E9ECFF}" srcOrd="0" destOrd="0" parTransId="{B0BA4114-7B2C-4790-B6DC-9DE07A18D947}" sibTransId="{FDA47579-CD9D-4D87-B793-36527B86ACE8}"/>
    <dgm:cxn modelId="{5CE1EDD3-8DAC-494C-998C-35C94F176953}" type="presOf" srcId="{1DC7209D-58EF-47EC-860D-D082C7E9ECFF}" destId="{8C2EA75E-FF27-46E2-B416-CC1B335858CE}" srcOrd="0" destOrd="0" presId="urn:microsoft.com/office/officeart/2005/8/layout/chevron2"/>
    <dgm:cxn modelId="{E1BCABDD-0E64-4409-8CDF-EFAACA6C422B}" type="presOf" srcId="{71A5B180-2819-4A0B-B75F-69CFE85E08AD}" destId="{B3CBD424-AA06-43B2-AF89-1C2A8B615530}" srcOrd="0" destOrd="0" presId="urn:microsoft.com/office/officeart/2005/8/layout/chevron2"/>
    <dgm:cxn modelId="{62395A29-9FFB-4F6A-90EE-4A94CAE601E6}" srcId="{2013E924-D7DA-434B-8B10-9DCC8CFA6225}" destId="{28DF44ED-1C9D-4334-B70D-BAB51D80D1D2}" srcOrd="1" destOrd="0" parTransId="{30F67FFC-3FB8-48F8-95E1-E055C58DA9D5}" sibTransId="{AA563C8E-AE57-481A-8023-3869CBB5A1F3}"/>
    <dgm:cxn modelId="{9AC57D82-1B1B-4D81-9465-6F104CC8CA65}" type="presOf" srcId="{17100B83-70B9-40B4-B008-BA0096D86E38}" destId="{16EF7AC0-08CE-4645-A247-174DDBAC7D30}" srcOrd="0" destOrd="0" presId="urn:microsoft.com/office/officeart/2005/8/layout/chevron2"/>
    <dgm:cxn modelId="{0F561B8A-6F2D-4C41-A933-F208D087FBF7}" type="presParOf" srcId="{C39F088C-1DEE-4786-8CBE-511046B76BF5}" destId="{E58091D1-9C1E-4ABE-AB7D-28BAF2E353DD}" srcOrd="0" destOrd="0" presId="urn:microsoft.com/office/officeart/2005/8/layout/chevron2"/>
    <dgm:cxn modelId="{D13723E7-BA76-43EC-8612-4AA1A8EE14C0}" type="presParOf" srcId="{E58091D1-9C1E-4ABE-AB7D-28BAF2E353DD}" destId="{228ACA77-EEC8-460D-A4C5-BC6690976A03}" srcOrd="0" destOrd="0" presId="urn:microsoft.com/office/officeart/2005/8/layout/chevron2"/>
    <dgm:cxn modelId="{18B2CFA0-389D-427A-93EE-A4284023110E}" type="presParOf" srcId="{E58091D1-9C1E-4ABE-AB7D-28BAF2E353DD}" destId="{68758A7E-EABF-4B0C-92DD-E5A43B25EB31}" srcOrd="1" destOrd="0" presId="urn:microsoft.com/office/officeart/2005/8/layout/chevron2"/>
    <dgm:cxn modelId="{89482437-8F3B-41B4-ABF2-25A7337050F7}" type="presParOf" srcId="{C39F088C-1DEE-4786-8CBE-511046B76BF5}" destId="{708E73D3-E3EB-4938-9FF2-CF12443E6D77}" srcOrd="1" destOrd="0" presId="urn:microsoft.com/office/officeart/2005/8/layout/chevron2"/>
    <dgm:cxn modelId="{6102D71F-E46A-44BB-AC30-B8CC43884B5A}" type="presParOf" srcId="{C39F088C-1DEE-4786-8CBE-511046B76BF5}" destId="{CDFD7C38-4AFE-4779-AD55-9CE5F3E0A745}" srcOrd="2" destOrd="0" presId="urn:microsoft.com/office/officeart/2005/8/layout/chevron2"/>
    <dgm:cxn modelId="{8BAB83B1-ADFA-4A00-9BAE-1F9BA211DB0E}" type="presParOf" srcId="{CDFD7C38-4AFE-4779-AD55-9CE5F3E0A745}" destId="{1257E039-3274-418B-BF97-5F97C66C4141}" srcOrd="0" destOrd="0" presId="urn:microsoft.com/office/officeart/2005/8/layout/chevron2"/>
    <dgm:cxn modelId="{721DF6E5-74B5-44AE-B9EF-4B8D63639DDF}" type="presParOf" srcId="{CDFD7C38-4AFE-4779-AD55-9CE5F3E0A745}" destId="{8C2EA75E-FF27-46E2-B416-CC1B335858CE}" srcOrd="1" destOrd="0" presId="urn:microsoft.com/office/officeart/2005/8/layout/chevron2"/>
    <dgm:cxn modelId="{D4FFC3C8-F593-4146-87D0-BC344E2CCC1E}" type="presParOf" srcId="{C39F088C-1DEE-4786-8CBE-511046B76BF5}" destId="{D2E65C4B-A01D-4DAC-B3C7-341D38249F20}" srcOrd="3" destOrd="0" presId="urn:microsoft.com/office/officeart/2005/8/layout/chevron2"/>
    <dgm:cxn modelId="{0DBC2F20-F7C3-4CC6-86FC-979ACDCDE168}" type="presParOf" srcId="{C39F088C-1DEE-4786-8CBE-511046B76BF5}" destId="{529B6474-1B42-4C7F-8AF9-5C295B85114E}" srcOrd="4" destOrd="0" presId="urn:microsoft.com/office/officeart/2005/8/layout/chevron2"/>
    <dgm:cxn modelId="{04B5AFF2-1206-4902-A426-26D2B39E83E9}" type="presParOf" srcId="{529B6474-1B42-4C7F-8AF9-5C295B85114E}" destId="{96BF93C0-8633-4E71-932B-C4152E16B9E4}" srcOrd="0" destOrd="0" presId="urn:microsoft.com/office/officeart/2005/8/layout/chevron2"/>
    <dgm:cxn modelId="{DDCE295A-81F2-4F45-82FB-94F26F97B861}" type="presParOf" srcId="{529B6474-1B42-4C7F-8AF9-5C295B85114E}" destId="{3371DE04-FB12-4D48-A484-121E0B96014C}" srcOrd="1" destOrd="0" presId="urn:microsoft.com/office/officeart/2005/8/layout/chevron2"/>
    <dgm:cxn modelId="{EEFC18A3-AB99-47FB-B144-09C28EABF2CC}" type="presParOf" srcId="{C39F088C-1DEE-4786-8CBE-511046B76BF5}" destId="{7D4A16CA-D062-4EC4-81BF-5E29979A6761}" srcOrd="5" destOrd="0" presId="urn:microsoft.com/office/officeart/2005/8/layout/chevron2"/>
    <dgm:cxn modelId="{2F114DCD-79EE-4FAF-B43F-C082F838E7F9}" type="presParOf" srcId="{C39F088C-1DEE-4786-8CBE-511046B76BF5}" destId="{B9A824D4-154A-4F69-9F5E-311274B9D574}" srcOrd="6" destOrd="0" presId="urn:microsoft.com/office/officeart/2005/8/layout/chevron2"/>
    <dgm:cxn modelId="{0BE3B19E-A3EC-496E-9904-DA21400BB22F}" type="presParOf" srcId="{B9A824D4-154A-4F69-9F5E-311274B9D574}" destId="{16EF7AC0-08CE-4645-A247-174DDBAC7D30}" srcOrd="0" destOrd="0" presId="urn:microsoft.com/office/officeart/2005/8/layout/chevron2"/>
    <dgm:cxn modelId="{1A528DD2-2D82-4938-B813-8D776C3A41EE}" type="presParOf" srcId="{B9A824D4-154A-4F69-9F5E-311274B9D574}" destId="{B3CBD424-AA06-43B2-AF89-1C2A8B615530}" srcOrd="1" destOrd="0" presId="urn:microsoft.com/office/officeart/2005/8/layout/chevron2"/>
    <dgm:cxn modelId="{16187E91-2C87-488E-8995-A3EE64E7B1DD}" type="presParOf" srcId="{C39F088C-1DEE-4786-8CBE-511046B76BF5}" destId="{208F446C-1CD1-4C59-93C9-79CBB8C7D98E}" srcOrd="7" destOrd="0" presId="urn:microsoft.com/office/officeart/2005/8/layout/chevron2"/>
    <dgm:cxn modelId="{8B130000-66DE-4CFB-87CE-3EB95FB60F19}" type="presParOf" srcId="{C39F088C-1DEE-4786-8CBE-511046B76BF5}" destId="{504313BC-ECD2-4DA1-B6E4-78026638F749}" srcOrd="8" destOrd="0" presId="urn:microsoft.com/office/officeart/2005/8/layout/chevron2"/>
    <dgm:cxn modelId="{60D5CDEE-DCE4-4B5E-B78A-B1D92711C00B}" type="presParOf" srcId="{504313BC-ECD2-4DA1-B6E4-78026638F749}" destId="{4C0C5B16-4E01-4B9B-A3E8-383FDF535761}" srcOrd="0" destOrd="0" presId="urn:microsoft.com/office/officeart/2005/8/layout/chevron2"/>
    <dgm:cxn modelId="{47D744A2-EDB0-4A7E-856A-EAE27B630EDE}" type="presParOf" srcId="{504313BC-ECD2-4DA1-B6E4-78026638F749}" destId="{AADF9395-0139-48B4-B30F-C9434C36EC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C" sz="1400" dirty="0" smtClean="0">
              <a:solidFill>
                <a:schemeClr val="tx1"/>
              </a:solidFill>
            </a:rPr>
            <a:t>Los promotores de vivienda en Manta, se han orientado a satisfacer la demanda especialmente de la clase media y media alta, existiendo únicamente uno (1) de 26 proyectos orientados al segmento ubicado en los tres primeros quintiles de la Base de la Pirámide, que mantiene un déficit de aproximadamente 13 mil viviendas, </a:t>
          </a:r>
          <a:r>
            <a:rPr lang="es-ES" sz="1400" dirty="0" smtClean="0">
              <a:solidFill>
                <a:schemeClr val="tx1"/>
              </a:solidFill>
            </a:rPr>
            <a:t>se estima que si el proyecto LOMA BLANCA llegará a ejecutarse </a:t>
          </a:r>
          <a:r>
            <a:rPr lang="es-ES" sz="1400" b="0" i="0" dirty="0" smtClean="0">
              <a:solidFill>
                <a:schemeClr val="tx1"/>
              </a:solidFill>
            </a:rPr>
            <a:t>estaríamos contribuyendo a </a:t>
          </a:r>
          <a:r>
            <a:rPr lang="es-ES" sz="1400" dirty="0" smtClean="0">
              <a:solidFill>
                <a:schemeClr val="tx1"/>
              </a:solidFill>
            </a:rPr>
            <a:t>disminuir este déficit en un 7.27%, beneficiando de esta manera a 3.675 familias. </a:t>
          </a:r>
          <a:endParaRPr lang="es-EC" sz="1400" dirty="0">
            <a:solidFill>
              <a:schemeClr val="tx1"/>
            </a:solidFill>
          </a:endParaRPr>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ES_tradnl" sz="1400" dirty="0" smtClean="0">
              <a:solidFill>
                <a:schemeClr val="tx1"/>
              </a:solidFill>
            </a:rPr>
            <a:t>La investigación de mercado mostró que el 75% de los encuestados se encuentran en la base de la pirámide y solo el 38.6% tiene ingresos familiares por parte de su cónyuge lo que les permite comprometer hasta el 40% de sus ingresos familiares mensuales para el pago de las cuotas de un crédito hipotecario; por otro lado, el 67.9% de los encuestados lleva trabajando más de 1 año en la misma empresa y están afiliados más de 3 años en el Instituto Ecuatoriano de Seguridad Social permitiéndoles cumplir con los requisitos para solicitar un crédito hipotecario al Banco del Instituto Ecuatoriano de Seguridad Social que tiene las mejores condiciones financieras del mercado considerando tasa y plazo.</a:t>
          </a:r>
          <a:endParaRPr lang="es-EC" sz="1400" dirty="0">
            <a:solidFill>
              <a:schemeClr val="tx1"/>
            </a:solidFill>
          </a:endParaRPr>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102DF329-1A01-4687-9AC9-8BF5D62D8905}">
      <dgm:prSet phldrT="[Text]" custT="1"/>
      <dgm:spPr/>
      <dgm:t>
        <a:bodyPr/>
        <a:lstStyle/>
        <a:p>
          <a:endParaRPr lang="es-EC" sz="1400" dirty="0">
            <a:solidFill>
              <a:schemeClr val="tx1"/>
            </a:solidFill>
          </a:endParaRPr>
        </a:p>
      </dgm:t>
    </dgm:pt>
    <dgm:pt modelId="{C1E64D26-8D89-4521-85B1-C5ACA12F809F}" type="parTrans" cxnId="{558B216B-C279-44D5-B7F5-D044DF159AEE}">
      <dgm:prSet/>
      <dgm:spPr/>
      <dgm:t>
        <a:bodyPr/>
        <a:lstStyle/>
        <a:p>
          <a:endParaRPr lang="es-EC"/>
        </a:p>
      </dgm:t>
    </dgm:pt>
    <dgm:pt modelId="{898C826B-1F46-4C72-8477-5B868D47AFF6}" type="sibTrans" cxnId="{558B216B-C279-44D5-B7F5-D044DF159AEE}">
      <dgm:prSet/>
      <dgm:spPr/>
      <dgm:t>
        <a:bodyPr/>
        <a:lstStyle/>
        <a:p>
          <a:endParaRPr lang="es-EC"/>
        </a:p>
      </dgm:t>
    </dgm:pt>
    <dgm:pt modelId="{72E92E12-7191-45F2-B2E9-B301F667B35F}">
      <dgm:prSet phldrT="[Text]" custT="1"/>
      <dgm:spPr/>
      <dgm:t>
        <a:bodyPr/>
        <a:lstStyle/>
        <a:p>
          <a:endParaRPr lang="es-EC" sz="1400" dirty="0">
            <a:solidFill>
              <a:schemeClr val="tx1"/>
            </a:solidFill>
          </a:endParaRPr>
        </a:p>
      </dgm:t>
    </dgm:pt>
    <dgm:pt modelId="{CCDFA734-26B2-4DBE-B8C2-C3AC97B0EC3F}" type="parTrans" cxnId="{0791AECD-8BD8-48CE-AC25-D46C83E34A25}">
      <dgm:prSet/>
      <dgm:spPr/>
      <dgm:t>
        <a:bodyPr/>
        <a:lstStyle/>
        <a:p>
          <a:endParaRPr lang="es-EC"/>
        </a:p>
      </dgm:t>
    </dgm:pt>
    <dgm:pt modelId="{377EDBE1-002A-46F2-B6EE-D3B5965BE643}" type="sibTrans" cxnId="{0791AECD-8BD8-48CE-AC25-D46C83E34A25}">
      <dgm:prSet/>
      <dgm:spPr/>
      <dgm:t>
        <a:bodyPr/>
        <a:lstStyle/>
        <a:p>
          <a:endParaRPr lang="es-EC"/>
        </a:p>
      </dgm:t>
    </dgm:pt>
    <dgm:pt modelId="{A94012F3-3E6F-47C6-8055-2C0682A2F8CC}">
      <dgm:prSet phldrT="[Text]" custT="1"/>
      <dgm:spPr/>
      <dgm:t>
        <a:bodyPr/>
        <a:lstStyle/>
        <a:p>
          <a:r>
            <a:rPr lang="es-EC" sz="1400" dirty="0" smtClean="0">
              <a:solidFill>
                <a:schemeClr val="tx1"/>
              </a:solidFill>
            </a:rPr>
            <a:t>El Fideicomiso inmobiliario constituye un adecuado modelo de financiamiento para ejecutar obras de interés social con la participación del sector privado; sin embargo, el modelo propuesto que establece la participación de un inversor privado </a:t>
          </a:r>
          <a:r>
            <a:rPr lang="es-ES" sz="1400" dirty="0" smtClean="0">
              <a:solidFill>
                <a:schemeClr val="tx1"/>
              </a:solidFill>
            </a:rPr>
            <a:t>con un aporte del 24.02% sobre el total de los costos, de un constructor con el aporte de un terreno de 19.2 hectáreas representando el 12.14% del costo total, </a:t>
          </a:r>
          <a:r>
            <a:rPr lang="es-EC" sz="1400" dirty="0" smtClean="0">
              <a:solidFill>
                <a:schemeClr val="tx1"/>
              </a:solidFill>
            </a:rPr>
            <a:t>requiere necesariamente de líneas de crédito de bajo costo para el primer año de arranque del proyecto.</a:t>
          </a:r>
          <a:endParaRPr lang="es-EC" sz="1400" dirty="0">
            <a:solidFill>
              <a:schemeClr val="tx1"/>
            </a:solidFill>
          </a:endParaRPr>
        </a:p>
      </dgm:t>
    </dgm:pt>
    <dgm:pt modelId="{828DB6A7-F492-4D22-ACC7-6C78D327E190}" type="parTrans" cxnId="{B89368DD-A42E-4EA4-A6EF-F6770D53DC7F}">
      <dgm:prSet/>
      <dgm:spPr/>
      <dgm:t>
        <a:bodyPr/>
        <a:lstStyle/>
        <a:p>
          <a:endParaRPr lang="es-ES"/>
        </a:p>
      </dgm:t>
    </dgm:pt>
    <dgm:pt modelId="{2246EBB6-344A-4F56-AAC8-43B37F2509BE}" type="sibTrans" cxnId="{B89368DD-A42E-4EA4-A6EF-F6770D53DC7F}">
      <dgm:prSet/>
      <dgm:spPr/>
      <dgm:t>
        <a:bodyPr/>
        <a:lstStyle/>
        <a:p>
          <a:endParaRPr lang="es-ES"/>
        </a:p>
      </dgm:t>
    </dgm:pt>
    <dgm:pt modelId="{B9BEEA85-3C8B-4CDC-A87B-2C52FDEE8CF0}">
      <dgm:prSet phldrT="[Text]" custT="1"/>
      <dgm:spPr/>
      <dgm:t>
        <a:bodyPr/>
        <a:lstStyle/>
        <a:p>
          <a:endParaRPr lang="es-EC" sz="1400" dirty="0">
            <a:solidFill>
              <a:schemeClr val="tx1"/>
            </a:solidFill>
          </a:endParaRPr>
        </a:p>
      </dgm:t>
    </dgm:pt>
    <dgm:pt modelId="{A9C10631-2E91-4136-8F15-F93816F12FFF}" type="sibTrans" cxnId="{02C1DFFA-12FF-4893-9EBF-1736583681AD}">
      <dgm:prSet/>
      <dgm:spPr/>
      <dgm:t>
        <a:bodyPr/>
        <a:lstStyle/>
        <a:p>
          <a:endParaRPr lang="es-EC" sz="1400"/>
        </a:p>
      </dgm:t>
    </dgm:pt>
    <dgm:pt modelId="{53FD76F3-4BA4-4CB3-9A79-CCAA423B4087}" type="parTrans" cxnId="{02C1DFFA-12FF-4893-9EBF-1736583681AD}">
      <dgm:prSet/>
      <dgm:spPr/>
      <dgm:t>
        <a:bodyPr/>
        <a:lstStyle/>
        <a:p>
          <a:endParaRPr lang="es-EC" sz="14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custScaleY="88385" custLinFactNeighborX="365" custLinFactNeighborY="7999">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Y="107040" custLinFactNeighborX="63" custLinFactNeighborY="14808">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custScaleX="101462" custScaleY="124362" custLinFactNeighborX="365" custLinFactNeighborY="-3317">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custScaleY="135882" custLinFactNeighborX="-61" custLinFactNeighborY="-3569">
        <dgm:presLayoutVars>
          <dgm:bulletEnabled val="1"/>
        </dgm:presLayoutVars>
      </dgm:prSet>
      <dgm:spPr/>
      <dgm:t>
        <a:bodyPr/>
        <a:lstStyle/>
        <a:p>
          <a:endParaRPr lang="es-EC"/>
        </a:p>
      </dgm:t>
    </dgm:pt>
    <dgm:pt modelId="{67FAFD19-0FF3-4142-A02B-7A44ABBB58A1}" type="pres">
      <dgm:prSet presAssocID="{A9C10631-2E91-4136-8F15-F93816F12FFF}" presName="sp" presStyleCnt="0"/>
      <dgm:spPr/>
    </dgm:pt>
    <dgm:pt modelId="{EB491B3F-7CBA-40A3-8DD7-8767E456D8F6}" type="pres">
      <dgm:prSet presAssocID="{72E92E12-7191-45F2-B2E9-B301F667B35F}" presName="composite" presStyleCnt="0"/>
      <dgm:spPr/>
    </dgm:pt>
    <dgm:pt modelId="{FEE5C2A5-9904-4BB5-8A4D-DFB4B581ABD6}" type="pres">
      <dgm:prSet presAssocID="{72E92E12-7191-45F2-B2E9-B301F667B35F}" presName="parentText" presStyleLbl="alignNode1" presStyleIdx="2" presStyleCnt="3" custLinFactNeighborX="365" custLinFactNeighborY="-16060">
        <dgm:presLayoutVars>
          <dgm:chMax val="1"/>
          <dgm:bulletEnabled val="1"/>
        </dgm:presLayoutVars>
      </dgm:prSet>
      <dgm:spPr/>
      <dgm:t>
        <a:bodyPr/>
        <a:lstStyle/>
        <a:p>
          <a:endParaRPr lang="es-EC"/>
        </a:p>
      </dgm:t>
    </dgm:pt>
    <dgm:pt modelId="{7C3C40E1-8C3B-4227-834D-3570982E9AE7}" type="pres">
      <dgm:prSet presAssocID="{72E92E12-7191-45F2-B2E9-B301F667B35F}" presName="descendantText" presStyleLbl="alignAcc1" presStyleIdx="2" presStyleCnt="3" custScaleY="125105" custLinFactNeighborX="63" custLinFactNeighborY="-25381">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558B216B-C279-44D5-B7F5-D044DF159AEE}" srcId="{72E92E12-7191-45F2-B2E9-B301F667B35F}" destId="{102DF329-1A01-4687-9AC9-8BF5D62D8905}" srcOrd="0" destOrd="0" parTransId="{C1E64D26-8D89-4521-85B1-C5ACA12F809F}" sibTransId="{898C826B-1F46-4C72-8477-5B868D47AFF6}"/>
    <dgm:cxn modelId="{C4D6720B-2614-49B7-AFDA-823D446498E6}" type="presOf" srcId="{9FD913FD-4FFF-4BDC-B111-42B2C186B534}" destId="{0312AB9C-969E-445D-A56E-8E939333F795}" srcOrd="0" destOrd="0" presId="urn:microsoft.com/office/officeart/2005/8/layout/chevron2"/>
    <dgm:cxn modelId="{A636E9DE-3863-4C37-B170-345A93D89064}" type="presOf" srcId="{B9BEEA85-3C8B-4CDC-A87B-2C52FDEE8CF0}" destId="{4842EACF-3FB9-4951-AB08-4B65517D2731}" srcOrd="0" destOrd="0" presId="urn:microsoft.com/office/officeart/2005/8/layout/chevron2"/>
    <dgm:cxn modelId="{D62B4872-8920-469F-AC14-C05D3099588C}" type="presOf" srcId="{A94012F3-3E6F-47C6-8055-2C0682A2F8CC}" destId="{7C3C40E1-8C3B-4227-834D-3570982E9AE7}" srcOrd="0" destOrd="1" presId="urn:microsoft.com/office/officeart/2005/8/layout/chevron2"/>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9E64FBBC-1D32-457B-8C2B-9B43081072C2}" type="presOf" srcId="{102DF329-1A01-4687-9AC9-8BF5D62D8905}" destId="{7C3C40E1-8C3B-4227-834D-3570982E9AE7}" srcOrd="0" destOrd="0" presId="urn:microsoft.com/office/officeart/2005/8/layout/chevron2"/>
    <dgm:cxn modelId="{C6098FE3-1132-42D5-AED0-6584CE9EF40C}" type="presOf" srcId="{FB7C26A3-84D4-4C9D-8CDA-E7BC97E462E3}" destId="{E9795526-2B06-415E-8855-A3A16CDF4D1A}" srcOrd="0" destOrd="0" presId="urn:microsoft.com/office/officeart/2005/8/layout/chevron2"/>
    <dgm:cxn modelId="{0283A08D-7DBD-468F-AC1E-38FA7D94A15D}" type="presOf" srcId="{72E92E12-7191-45F2-B2E9-B301F667B35F}" destId="{FEE5C2A5-9904-4BB5-8A4D-DFB4B581ABD6}" srcOrd="0" destOrd="0" presId="urn:microsoft.com/office/officeart/2005/8/layout/chevron2"/>
    <dgm:cxn modelId="{B89368DD-A42E-4EA4-A6EF-F6770D53DC7F}" srcId="{72E92E12-7191-45F2-B2E9-B301F667B35F}" destId="{A94012F3-3E6F-47C6-8055-2C0682A2F8CC}" srcOrd="1" destOrd="0" parTransId="{828DB6A7-F492-4D22-ACC7-6C78D327E190}" sibTransId="{2246EBB6-344A-4F56-AAC8-43B37F2509BE}"/>
    <dgm:cxn modelId="{9AF096D9-8512-4919-82D2-39DBD8E53820}" type="presOf" srcId="{E420EE0B-552D-4485-864E-54AC98393CC7}" destId="{4216124D-69BF-4FBF-B4D6-51D1C990115E}" srcOrd="0" destOrd="0" presId="urn:microsoft.com/office/officeart/2005/8/layout/chevron2"/>
    <dgm:cxn modelId="{25FA130D-536C-4BD4-A3C3-7DFDB3F21526}"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0791AECD-8BD8-48CE-AC25-D46C83E34A25}" srcId="{E420EE0B-552D-4485-864E-54AC98393CC7}" destId="{72E92E12-7191-45F2-B2E9-B301F667B35F}" srcOrd="2" destOrd="0" parTransId="{CCDFA734-26B2-4DBE-B8C2-C3AC97B0EC3F}" sibTransId="{377EDBE1-002A-46F2-B6EE-D3B5965BE643}"/>
    <dgm:cxn modelId="{0C94C164-D00E-4F6E-B09B-E6EB65FCE706}" type="presParOf" srcId="{4216124D-69BF-4FBF-B4D6-51D1C990115E}" destId="{E5D83A33-F8A5-4EFD-AB4C-ACEB1808BB53}" srcOrd="0" destOrd="0" presId="urn:microsoft.com/office/officeart/2005/8/layout/chevron2"/>
    <dgm:cxn modelId="{C4B2AC65-6F40-4016-A55F-1BCDEC33D4FD}" type="presParOf" srcId="{E5D83A33-F8A5-4EFD-AB4C-ACEB1808BB53}" destId="{0312AB9C-969E-445D-A56E-8E939333F795}" srcOrd="0" destOrd="0" presId="urn:microsoft.com/office/officeart/2005/8/layout/chevron2"/>
    <dgm:cxn modelId="{3F9F4613-25D8-4455-A913-DF6883608CF7}" type="presParOf" srcId="{E5D83A33-F8A5-4EFD-AB4C-ACEB1808BB53}" destId="{E9795526-2B06-415E-8855-A3A16CDF4D1A}" srcOrd="1" destOrd="0" presId="urn:microsoft.com/office/officeart/2005/8/layout/chevron2"/>
    <dgm:cxn modelId="{FBDF91F0-2BE5-4C99-B228-EB246016716D}" type="presParOf" srcId="{4216124D-69BF-4FBF-B4D6-51D1C990115E}" destId="{62A85621-FEC1-48F5-91F6-3F12A074A939}" srcOrd="1" destOrd="0" presId="urn:microsoft.com/office/officeart/2005/8/layout/chevron2"/>
    <dgm:cxn modelId="{E6EB0DA1-3FC8-4999-B737-D42D9A2F3FCE}" type="presParOf" srcId="{4216124D-69BF-4FBF-B4D6-51D1C990115E}" destId="{DA274087-2466-4646-B538-7C0ADA57616A}" srcOrd="2" destOrd="0" presId="urn:microsoft.com/office/officeart/2005/8/layout/chevron2"/>
    <dgm:cxn modelId="{53D1F90F-70D7-4B58-BE62-453F8C1E1ED3}" type="presParOf" srcId="{DA274087-2466-4646-B538-7C0ADA57616A}" destId="{4842EACF-3FB9-4951-AB08-4B65517D2731}" srcOrd="0" destOrd="0" presId="urn:microsoft.com/office/officeart/2005/8/layout/chevron2"/>
    <dgm:cxn modelId="{A704BE58-5325-42AC-A57B-06DC3ACA495D}" type="presParOf" srcId="{DA274087-2466-4646-B538-7C0ADA57616A}" destId="{881AE064-2525-49FB-86DC-23F2FADCC123}" srcOrd="1" destOrd="0" presId="urn:microsoft.com/office/officeart/2005/8/layout/chevron2"/>
    <dgm:cxn modelId="{3A9DFE86-A7C9-40E1-AB30-6E76FD541945}" type="presParOf" srcId="{4216124D-69BF-4FBF-B4D6-51D1C990115E}" destId="{67FAFD19-0FF3-4142-A02B-7A44ABBB58A1}" srcOrd="3" destOrd="0" presId="urn:microsoft.com/office/officeart/2005/8/layout/chevron2"/>
    <dgm:cxn modelId="{0795DDDA-5578-46CE-8364-92938D357EFE}" type="presParOf" srcId="{4216124D-69BF-4FBF-B4D6-51D1C990115E}" destId="{EB491B3F-7CBA-40A3-8DD7-8767E456D8F6}" srcOrd="4" destOrd="0" presId="urn:microsoft.com/office/officeart/2005/8/layout/chevron2"/>
    <dgm:cxn modelId="{05A60DEA-D65C-4E1F-81D2-FE5C31E5310B}" type="presParOf" srcId="{EB491B3F-7CBA-40A3-8DD7-8767E456D8F6}" destId="{FEE5C2A5-9904-4BB5-8A4D-DFB4B581ABD6}" srcOrd="0" destOrd="0" presId="urn:microsoft.com/office/officeart/2005/8/layout/chevron2"/>
    <dgm:cxn modelId="{B4EEBECC-65FF-4729-937C-67EA3D358CD0}" type="presParOf" srcId="{EB491B3F-7CBA-40A3-8DD7-8767E456D8F6}" destId="{7C3C40E1-8C3B-4227-834D-3570982E9A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69DB88C5-7D66-4DA9-ABD0-0E353771D1C7}">
      <dgm:prSet phldrT="[Text]" custT="1"/>
      <dgm:spPr/>
      <dgm:t>
        <a:bodyPr/>
        <a:lstStyle/>
        <a:p>
          <a:r>
            <a:rPr lang="es-ES_tradnl" sz="1400" dirty="0" smtClean="0">
              <a:solidFill>
                <a:schemeClr val="tx1"/>
              </a:solidFill>
            </a:rPr>
            <a:t>Del análisis de sensibilidad del proyecto, utilizando tasas de rentabilidad referenciales, se desprende que el proyecto de vivienda social LOMA BLANCA es viable desde el punto de vista social y no desde el punto de vista mercantil; por tanto, para que un proyecto de vivienda con orientación social sea atractivo al sector privado, es necesario contar con terrenos de bajo costo y ordenanzas municipales que reduzcan los costos de urbanización. </a:t>
          </a:r>
          <a:endParaRPr lang="es-EC" sz="1400" dirty="0">
            <a:solidFill>
              <a:schemeClr val="tx1"/>
            </a:solidFill>
          </a:endParaRPr>
        </a:p>
      </dgm:t>
    </dgm:pt>
    <dgm:pt modelId="{055DF17B-6CBD-4758-83BC-6D5E0EE67021}">
      <dgm:prSet phldrT="[Text]" custT="1"/>
      <dgm:spPr/>
      <dgm:t>
        <a:bodyPr/>
        <a:lstStyle/>
        <a:p>
          <a:endParaRPr lang="es-EC" sz="1600" dirty="0">
            <a:solidFill>
              <a:schemeClr val="tx1"/>
            </a:solidFill>
          </a:endParaRPr>
        </a:p>
      </dgm:t>
    </dgm:pt>
    <dgm:pt modelId="{35ED092B-548F-45D0-AC06-FE93B8D3107C}" type="sibTrans" cxnId="{1516D669-DF78-4387-BF8F-4C345AEE5852}">
      <dgm:prSet/>
      <dgm:spPr/>
      <dgm:t>
        <a:bodyPr/>
        <a:lstStyle/>
        <a:p>
          <a:endParaRPr lang="es-EC"/>
        </a:p>
      </dgm:t>
    </dgm:pt>
    <dgm:pt modelId="{7775356D-CD7F-42E8-8736-529D9B6FD3C5}" type="parTrans" cxnId="{1516D669-DF78-4387-BF8F-4C345AEE5852}">
      <dgm:prSet/>
      <dgm:spPr/>
      <dgm:t>
        <a:bodyPr/>
        <a:lstStyle/>
        <a:p>
          <a:endParaRPr lang="es-EC"/>
        </a:p>
      </dgm:t>
    </dgm:pt>
    <dgm:pt modelId="{9649D24A-47CB-44E1-9F67-28FF707C2D37}" type="sibTrans" cxnId="{8923E712-DBBE-474F-9678-6F824826E050}">
      <dgm:prSet/>
      <dgm:spPr/>
      <dgm:t>
        <a:bodyPr/>
        <a:lstStyle/>
        <a:p>
          <a:endParaRPr lang="es-EC" sz="1600"/>
        </a:p>
      </dgm:t>
    </dgm:pt>
    <dgm:pt modelId="{8D5D0E7A-D862-466B-9A67-20F254D914E9}" type="parTrans" cxnId="{8923E712-DBBE-474F-9678-6F824826E050}">
      <dgm:prSet/>
      <dgm:spPr/>
      <dgm:t>
        <a:bodyPr/>
        <a:lstStyle/>
        <a:p>
          <a:endParaRPr lang="es-EC" sz="1600"/>
        </a:p>
      </dgm:t>
    </dgm:pt>
    <dgm:pt modelId="{FB7C26A3-84D4-4C9D-8CDA-E7BC97E462E3}">
      <dgm:prSet phldrT="[Text]" custT="1"/>
      <dgm:spPr/>
      <dgm:t>
        <a:bodyPr/>
        <a:lstStyle/>
        <a:p>
          <a:r>
            <a:rPr lang="es-ES_tradnl" sz="1400" dirty="0" smtClean="0">
              <a:solidFill>
                <a:schemeClr val="tx1"/>
              </a:solidFill>
            </a:rPr>
            <a:t>En base a la evaluación financiera realizada, se determinó que el proyecto LOMA BLANCA, puede obtener el mejor rédito siempre y cuando se trabaje bajo el escenario No.1 </a:t>
          </a:r>
          <a:r>
            <a:rPr lang="es-ES" sz="1400" dirty="0" smtClean="0">
              <a:solidFill>
                <a:schemeClr val="tx1"/>
              </a:solidFill>
            </a:rPr>
            <a:t>ya que ofrece un VAN de $1.656.807,29, que transformado en porcentaje de rentabilidad es de 18.40%; la cual está por sobre la tasa de descuento, 9.57%; y si consideramos el resultado de la relación beneficio/costo el escenario No. 1 recibe $0.28 por cada dólar invertido.</a:t>
          </a:r>
          <a:endParaRPr lang="es-EC" sz="1400" dirty="0">
            <a:solidFill>
              <a:schemeClr val="tx1"/>
            </a:solidFill>
          </a:endParaRPr>
        </a:p>
      </dgm:t>
    </dgm:pt>
    <dgm:pt modelId="{6CE9B3FE-3995-4A6F-BDA4-13E064886D14}" type="sibTrans" cxnId="{D8FADED0-2916-4D8B-93C3-7CE32AD76093}">
      <dgm:prSet/>
      <dgm:spPr/>
      <dgm:t>
        <a:bodyPr/>
        <a:lstStyle/>
        <a:p>
          <a:endParaRPr lang="es-EC" sz="1600"/>
        </a:p>
      </dgm:t>
    </dgm:pt>
    <dgm:pt modelId="{73253FFA-83A2-42F5-A039-039FF2601BC8}" type="parTrans" cxnId="{D8FADED0-2916-4D8B-93C3-7CE32AD76093}">
      <dgm:prSet/>
      <dgm:spPr/>
      <dgm:t>
        <a:bodyPr/>
        <a:lstStyle/>
        <a:p>
          <a:endParaRPr lang="es-EC" sz="1600"/>
        </a:p>
      </dgm:t>
    </dgm:pt>
    <dgm:pt modelId="{9E381B10-6F96-4318-8381-D8795E999931}">
      <dgm:prSet phldrT="[Text]" custT="1"/>
      <dgm:spPr/>
      <dgm:t>
        <a:bodyPr/>
        <a:lstStyle/>
        <a:p>
          <a:r>
            <a:rPr lang="es-ES_tradnl" sz="1400" dirty="0" smtClean="0">
              <a:solidFill>
                <a:schemeClr val="tx1"/>
              </a:solidFill>
            </a:rPr>
            <a:t>El estudio económico-financiero reveló que el punto de equilibrio del presente proyecto asciende a $12.555.451,57 que proviene de la venta de 534 casas, lo que significa que en este punto el proyecto no genera pérdidas ni ganancias.</a:t>
          </a:r>
          <a:endParaRPr lang="es-EC" sz="1400" dirty="0">
            <a:solidFill>
              <a:schemeClr val="tx1"/>
            </a:solidFill>
          </a:endParaRPr>
        </a:p>
      </dgm:t>
    </dgm:pt>
    <dgm:pt modelId="{ABB65C41-1ACA-4E4D-BE1E-B1025AABB5C8}" type="parTrans" cxnId="{05030714-6DF0-4184-A57C-91B842596736}">
      <dgm:prSet/>
      <dgm:spPr/>
      <dgm:t>
        <a:bodyPr/>
        <a:lstStyle/>
        <a:p>
          <a:endParaRPr lang="es-ES"/>
        </a:p>
      </dgm:t>
    </dgm:pt>
    <dgm:pt modelId="{9BB09C17-5DDB-4F2A-8E81-C8A16A8621CD}" type="sibTrans" cxnId="{05030714-6DF0-4184-A57C-91B842596736}">
      <dgm:prSet/>
      <dgm:spPr/>
      <dgm:t>
        <a:bodyPr/>
        <a:lstStyle/>
        <a:p>
          <a:endParaRPr lang="es-ES"/>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2" custScaleX="8293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2" custScaleX="99977" custScaleY="121632">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29A801BD-9A18-42AB-A7A6-549A641312A9}" type="pres">
      <dgm:prSet presAssocID="{055DF17B-6CBD-4758-83BC-6D5E0EE67021}" presName="composite" presStyleCnt="0"/>
      <dgm:spPr/>
    </dgm:pt>
    <dgm:pt modelId="{374A0EA3-0C83-4AB3-9F0C-C792CFC6DAFD}" type="pres">
      <dgm:prSet presAssocID="{055DF17B-6CBD-4758-83BC-6D5E0EE67021}" presName="parentText" presStyleLbl="alignNode1" presStyleIdx="1" presStyleCnt="2" custScaleX="83282" custScaleY="84259" custLinFactNeighborY="-9519">
        <dgm:presLayoutVars>
          <dgm:chMax val="1"/>
          <dgm:bulletEnabled val="1"/>
        </dgm:presLayoutVars>
      </dgm:prSet>
      <dgm:spPr/>
      <dgm:t>
        <a:bodyPr/>
        <a:lstStyle/>
        <a:p>
          <a:endParaRPr lang="es-EC"/>
        </a:p>
      </dgm:t>
    </dgm:pt>
    <dgm:pt modelId="{518B9CF1-4C61-4744-822E-4F5FC7664FB7}" type="pres">
      <dgm:prSet presAssocID="{055DF17B-6CBD-4758-83BC-6D5E0EE67021}" presName="descendantText" presStyleLbl="alignAcc1" presStyleIdx="1" presStyleCnt="2">
        <dgm:presLayoutVars>
          <dgm:bulletEnabled val="1"/>
        </dgm:presLayoutVars>
      </dgm:prSet>
      <dgm:spPr/>
      <dgm:t>
        <a:bodyPr/>
        <a:lstStyle/>
        <a:p>
          <a:endParaRPr lang="es-EC"/>
        </a:p>
      </dgm:t>
    </dgm:pt>
  </dgm:ptLst>
  <dgm:cxnLst>
    <dgm:cxn modelId="{D5423ECD-B9CD-455E-A762-A453CE374DF5}" type="presOf" srcId="{FB7C26A3-84D4-4C9D-8CDA-E7BC97E462E3}" destId="{E9795526-2B06-415E-8855-A3A16CDF4D1A}" srcOrd="0" destOrd="1" presId="urn:microsoft.com/office/officeart/2005/8/layout/chevron2"/>
    <dgm:cxn modelId="{1516D669-DF78-4387-BF8F-4C345AEE5852}" srcId="{E420EE0B-552D-4485-864E-54AC98393CC7}" destId="{055DF17B-6CBD-4758-83BC-6D5E0EE67021}" srcOrd="1" destOrd="0" parTransId="{7775356D-CD7F-42E8-8736-529D9B6FD3C5}" sibTransId="{35ED092B-548F-45D0-AC06-FE93B8D3107C}"/>
    <dgm:cxn modelId="{28F24FF9-AF18-4242-B2FF-C4DCE904C9F6}" type="presOf" srcId="{69DB88C5-7D66-4DA9-ABD0-0E353771D1C7}" destId="{518B9CF1-4C61-4744-822E-4F5FC7664FB7}" srcOrd="0" destOrd="0" presId="urn:microsoft.com/office/officeart/2005/8/layout/chevron2"/>
    <dgm:cxn modelId="{AB4F65DF-0278-43AB-928F-6FC03C332AE2}" type="presOf" srcId="{9FD913FD-4FFF-4BDC-B111-42B2C186B534}" destId="{0312AB9C-969E-445D-A56E-8E939333F795}" srcOrd="0" destOrd="0" presId="urn:microsoft.com/office/officeart/2005/8/layout/chevron2"/>
    <dgm:cxn modelId="{D8FADED0-2916-4D8B-93C3-7CE32AD76093}" srcId="{9FD913FD-4FFF-4BDC-B111-42B2C186B534}" destId="{FB7C26A3-84D4-4C9D-8CDA-E7BC97E462E3}" srcOrd="1" destOrd="0" parTransId="{73253FFA-83A2-42F5-A039-039FF2601BC8}" sibTransId="{6CE9B3FE-3995-4A6F-BDA4-13E064886D14}"/>
    <dgm:cxn modelId="{8923E712-DBBE-474F-9678-6F824826E050}" srcId="{055DF17B-6CBD-4758-83BC-6D5E0EE67021}" destId="{69DB88C5-7D66-4DA9-ABD0-0E353771D1C7}" srcOrd="0" destOrd="0" parTransId="{8D5D0E7A-D862-466B-9A67-20F254D914E9}" sibTransId="{9649D24A-47CB-44E1-9F67-28FF707C2D37}"/>
    <dgm:cxn modelId="{B8414668-2493-4ABC-AA49-FD6C8F601572}" type="presOf" srcId="{E420EE0B-552D-4485-864E-54AC98393CC7}" destId="{4216124D-69BF-4FBF-B4D6-51D1C990115E}" srcOrd="0" destOrd="0" presId="urn:microsoft.com/office/officeart/2005/8/layout/chevron2"/>
    <dgm:cxn modelId="{05030714-6DF0-4184-A57C-91B842596736}" srcId="{9FD913FD-4FFF-4BDC-B111-42B2C186B534}" destId="{9E381B10-6F96-4318-8381-D8795E999931}" srcOrd="0" destOrd="0" parTransId="{ABB65C41-1ACA-4E4D-BE1E-B1025AABB5C8}" sibTransId="{9BB09C17-5DDB-4F2A-8E81-C8A16A8621CD}"/>
    <dgm:cxn modelId="{A566D700-7D1A-4D1F-990E-8E6918031DF2}" srcId="{E420EE0B-552D-4485-864E-54AC98393CC7}" destId="{9FD913FD-4FFF-4BDC-B111-42B2C186B534}" srcOrd="0" destOrd="0" parTransId="{BB72A9C5-246D-4DBC-A445-2A1864DF7F54}" sibTransId="{C181148F-501D-4F3C-94B0-9C446690BE27}"/>
    <dgm:cxn modelId="{25AC1326-DF44-44B4-B60D-D95772F2DDE0}" type="presOf" srcId="{9E381B10-6F96-4318-8381-D8795E999931}" destId="{E9795526-2B06-415E-8855-A3A16CDF4D1A}" srcOrd="0" destOrd="0" presId="urn:microsoft.com/office/officeart/2005/8/layout/chevron2"/>
    <dgm:cxn modelId="{714772D7-776C-4A58-BAEE-360B6B8B02AD}" type="presOf" srcId="{055DF17B-6CBD-4758-83BC-6D5E0EE67021}" destId="{374A0EA3-0C83-4AB3-9F0C-C792CFC6DAFD}" srcOrd="0" destOrd="0" presId="urn:microsoft.com/office/officeart/2005/8/layout/chevron2"/>
    <dgm:cxn modelId="{4517CB27-4AA1-4C2A-AA48-BFFA74C35C45}" type="presParOf" srcId="{4216124D-69BF-4FBF-B4D6-51D1C990115E}" destId="{E5D83A33-F8A5-4EFD-AB4C-ACEB1808BB53}" srcOrd="0" destOrd="0" presId="urn:microsoft.com/office/officeart/2005/8/layout/chevron2"/>
    <dgm:cxn modelId="{9178963D-AB53-48D3-BA1D-E21F01AACE7C}" type="presParOf" srcId="{E5D83A33-F8A5-4EFD-AB4C-ACEB1808BB53}" destId="{0312AB9C-969E-445D-A56E-8E939333F795}" srcOrd="0" destOrd="0" presId="urn:microsoft.com/office/officeart/2005/8/layout/chevron2"/>
    <dgm:cxn modelId="{CA5278EC-F807-48DB-B3E8-156090CF8BB4}" type="presParOf" srcId="{E5D83A33-F8A5-4EFD-AB4C-ACEB1808BB53}" destId="{E9795526-2B06-415E-8855-A3A16CDF4D1A}" srcOrd="1" destOrd="0" presId="urn:microsoft.com/office/officeart/2005/8/layout/chevron2"/>
    <dgm:cxn modelId="{AE6D3373-334F-47C5-90DD-2FDFF895685C}" type="presParOf" srcId="{4216124D-69BF-4FBF-B4D6-51D1C990115E}" destId="{62A85621-FEC1-48F5-91F6-3F12A074A939}" srcOrd="1" destOrd="0" presId="urn:microsoft.com/office/officeart/2005/8/layout/chevron2"/>
    <dgm:cxn modelId="{D0341FE5-66E9-4903-913C-9A1F11F2911A}" type="presParOf" srcId="{4216124D-69BF-4FBF-B4D6-51D1C990115E}" destId="{29A801BD-9A18-42AB-A7A6-549A641312A9}" srcOrd="2" destOrd="0" presId="urn:microsoft.com/office/officeart/2005/8/layout/chevron2"/>
    <dgm:cxn modelId="{15D136CA-9002-4069-846A-654AA4A1351A}" type="presParOf" srcId="{29A801BD-9A18-42AB-A7A6-549A641312A9}" destId="{374A0EA3-0C83-4AB3-9F0C-C792CFC6DAFD}" srcOrd="0" destOrd="0" presId="urn:microsoft.com/office/officeart/2005/8/layout/chevron2"/>
    <dgm:cxn modelId="{937C65F5-40BB-457B-B24B-A3B620E6B125}" type="presParOf" srcId="{29A801BD-9A18-42AB-A7A6-549A641312A9}" destId="{518B9CF1-4C61-4744-822E-4F5FC7664F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accent2_4" csCatId="accent2" phldr="1"/>
      <dgm:spPr/>
    </dgm:pt>
    <dgm:pt modelId="{FB7C26A3-84D4-4C9D-8CDA-E7BC97E462E3}">
      <dgm:prSet phldrT="[Text]" custT="1"/>
      <dgm:spPr/>
      <dgm:t>
        <a:bodyPr/>
        <a:lstStyle/>
        <a:p>
          <a:r>
            <a:rPr lang="es-ES" sz="1400" dirty="0" smtClean="0">
              <a:solidFill>
                <a:schemeClr val="tx1"/>
              </a:solidFill>
            </a:rPr>
            <a:t>Impulsar entre los promotores tanto del sector público como del privado, el </a:t>
          </a:r>
          <a:r>
            <a:rPr lang="es-ES_tradnl" sz="1400" dirty="0" smtClean="0">
              <a:solidFill>
                <a:schemeClr val="tx1"/>
              </a:solidFill>
            </a:rPr>
            <a:t>direccionar la oferta de viviendas </a:t>
          </a:r>
          <a:r>
            <a:rPr lang="es-ES" sz="1400" dirty="0" smtClean="0">
              <a:solidFill>
                <a:schemeClr val="tx1"/>
              </a:solidFill>
            </a:rPr>
            <a:t>a precios accesibles </a:t>
          </a:r>
          <a:r>
            <a:rPr lang="es-ES_tradnl" sz="1400" dirty="0" smtClean="0">
              <a:solidFill>
                <a:schemeClr val="tx1"/>
              </a:solidFill>
            </a:rPr>
            <a:t>para las personas </a:t>
          </a:r>
          <a:r>
            <a:rPr lang="es-ES" sz="1400" dirty="0" smtClean="0">
              <a:solidFill>
                <a:schemeClr val="tx1"/>
              </a:solidFill>
            </a:rPr>
            <a:t>que conforman la Base De la Pirámide demostrando su viabilidad social  y generando condiciones para adecuados niveles de rentabilidad</a:t>
          </a:r>
          <a:endParaRPr lang="es-EC" sz="1400" dirty="0">
            <a:solidFill>
              <a:schemeClr val="tx1"/>
            </a:solidFill>
          </a:endParaRPr>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ES" sz="1400" dirty="0" smtClean="0">
              <a:solidFill>
                <a:schemeClr val="tx1"/>
              </a:solidFill>
            </a:rPr>
            <a:t>Canalizar los préstamos hipotecarios otorgados por el </a:t>
          </a:r>
          <a:r>
            <a:rPr lang="es-ES_tradnl" sz="1400" dirty="0" smtClean="0">
              <a:solidFill>
                <a:schemeClr val="tx1"/>
              </a:solidFill>
            </a:rPr>
            <a:t>Banco del Instituto Ecuatoriano de Seguridad Social </a:t>
          </a:r>
          <a:r>
            <a:rPr lang="es-ES" sz="1400" dirty="0" smtClean="0">
              <a:solidFill>
                <a:schemeClr val="tx1"/>
              </a:solidFill>
            </a:rPr>
            <a:t>a los afiliados bajo relación de dependencia con menores ingresos reportados al Instituto Ecuatoriano de Seguridad Social, adecuando las condiciones financieras a la realidad económica de esos segmentos, a fin de generarles mayores oportunidades de acceder una vivienda propia, como un mecanismo de inclusión económica y social.</a:t>
          </a:r>
          <a:endParaRPr lang="es-EC" sz="1400" dirty="0">
            <a:solidFill>
              <a:schemeClr val="tx1"/>
            </a:solidFill>
          </a:endParaRPr>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102DF329-1A01-4687-9AC9-8BF5D62D8905}">
      <dgm:prSet phldrT="[Text]" custT="1"/>
      <dgm:spPr/>
      <dgm:t>
        <a:bodyPr/>
        <a:lstStyle/>
        <a:p>
          <a:r>
            <a:rPr lang="es-ES" sz="1400" dirty="0" smtClean="0">
              <a:solidFill>
                <a:schemeClr val="tx1"/>
              </a:solidFill>
            </a:rPr>
            <a:t>Incentivar la participación del sector privado en el desarrollo de proyectos de vivienda social que ayude a disminuir el déficit cuantitativo de vivienda en el país a través de la figura del fideicomiso a fin de generar transparencia y seguridad en la ejecución de los proyectos inmobiliarios.</a:t>
          </a:r>
          <a:endParaRPr lang="es-EC" sz="1400" dirty="0">
            <a:solidFill>
              <a:schemeClr val="tx1"/>
            </a:solidFill>
          </a:endParaRPr>
        </a:p>
      </dgm:t>
    </dgm:pt>
    <dgm:pt modelId="{C1E64D26-8D89-4521-85B1-C5ACA12F809F}" type="parTrans" cxnId="{558B216B-C279-44D5-B7F5-D044DF159AEE}">
      <dgm:prSet/>
      <dgm:spPr/>
      <dgm:t>
        <a:bodyPr/>
        <a:lstStyle/>
        <a:p>
          <a:endParaRPr lang="es-EC"/>
        </a:p>
      </dgm:t>
    </dgm:pt>
    <dgm:pt modelId="{898C826B-1F46-4C72-8477-5B868D47AFF6}" type="sibTrans" cxnId="{558B216B-C279-44D5-B7F5-D044DF159AEE}">
      <dgm:prSet/>
      <dgm:spPr/>
      <dgm:t>
        <a:bodyPr/>
        <a:lstStyle/>
        <a:p>
          <a:endParaRPr lang="es-EC"/>
        </a:p>
      </dgm:t>
    </dgm:pt>
    <dgm:pt modelId="{72E92E12-7191-45F2-B2E9-B301F667B35F}">
      <dgm:prSet phldrT="[Text]" custT="1"/>
      <dgm:spPr/>
      <dgm:t>
        <a:bodyPr/>
        <a:lstStyle/>
        <a:p>
          <a:endParaRPr lang="es-EC" sz="1400" dirty="0">
            <a:solidFill>
              <a:schemeClr val="tx1"/>
            </a:solidFill>
          </a:endParaRPr>
        </a:p>
      </dgm:t>
    </dgm:pt>
    <dgm:pt modelId="{CCDFA734-26B2-4DBE-B8C2-C3AC97B0EC3F}" type="parTrans" cxnId="{0791AECD-8BD8-48CE-AC25-D46C83E34A25}">
      <dgm:prSet/>
      <dgm:spPr/>
      <dgm:t>
        <a:bodyPr/>
        <a:lstStyle/>
        <a:p>
          <a:endParaRPr lang="es-EC"/>
        </a:p>
      </dgm:t>
    </dgm:pt>
    <dgm:pt modelId="{377EDBE1-002A-46F2-B6EE-D3B5965BE643}" type="sibTrans" cxnId="{0791AECD-8BD8-48CE-AC25-D46C83E34A25}">
      <dgm:prSet/>
      <dgm:spPr/>
      <dgm:t>
        <a:bodyPr/>
        <a:lstStyle/>
        <a:p>
          <a:endParaRPr lang="es-EC"/>
        </a:p>
      </dgm:t>
    </dgm:pt>
    <dgm:pt modelId="{B9BEEA85-3C8B-4CDC-A87B-2C52FDEE8CF0}">
      <dgm:prSet phldrT="[Text]" custT="1"/>
      <dgm:spPr/>
      <dgm:t>
        <a:bodyPr/>
        <a:lstStyle/>
        <a:p>
          <a:endParaRPr lang="es-EC" sz="1400" dirty="0">
            <a:solidFill>
              <a:schemeClr val="tx1"/>
            </a:solidFill>
          </a:endParaRPr>
        </a:p>
      </dgm:t>
    </dgm:pt>
    <dgm:pt modelId="{A9C10631-2E91-4136-8F15-F93816F12FFF}" type="sibTrans" cxnId="{02C1DFFA-12FF-4893-9EBF-1736583681AD}">
      <dgm:prSet/>
      <dgm:spPr/>
      <dgm:t>
        <a:bodyPr/>
        <a:lstStyle/>
        <a:p>
          <a:endParaRPr lang="es-EC" sz="1400"/>
        </a:p>
      </dgm:t>
    </dgm:pt>
    <dgm:pt modelId="{53FD76F3-4BA4-4CB3-9A79-CCAA423B4087}" type="parTrans" cxnId="{02C1DFFA-12FF-4893-9EBF-1736583681AD}">
      <dgm:prSet/>
      <dgm:spPr/>
      <dgm:t>
        <a:bodyPr/>
        <a:lstStyle/>
        <a:p>
          <a:endParaRPr lang="es-EC" sz="1400"/>
        </a:p>
      </dgm:t>
    </dgm:pt>
    <dgm:pt modelId="{90240D2D-5735-4005-A5A8-DEBD5A46D39A}">
      <dgm:prSet custT="1"/>
      <dgm:spPr/>
      <dgm:t>
        <a:bodyPr/>
        <a:lstStyle/>
        <a:p>
          <a:endParaRPr lang="es-ES" sz="1400" dirty="0" smtClean="0">
            <a:solidFill>
              <a:schemeClr val="tx1"/>
            </a:solidFill>
          </a:endParaRPr>
        </a:p>
      </dgm:t>
    </dgm:pt>
    <dgm:pt modelId="{4D117417-652D-4247-8BD6-3E677222DBA6}" type="parTrans" cxnId="{35C028D9-11FA-4B9A-9C81-E71E2FCF9B77}">
      <dgm:prSet/>
      <dgm:spPr/>
      <dgm:t>
        <a:bodyPr/>
        <a:lstStyle/>
        <a:p>
          <a:endParaRPr lang="es-ES"/>
        </a:p>
      </dgm:t>
    </dgm:pt>
    <dgm:pt modelId="{60BB3AB9-379F-47CD-958F-25A53951820A}" type="sibTrans" cxnId="{35C028D9-11FA-4B9A-9C81-E71E2FCF9B77}">
      <dgm:prSet/>
      <dgm:spPr/>
      <dgm:t>
        <a:bodyPr/>
        <a:lstStyle/>
        <a:p>
          <a:endParaRPr lang="es-ES"/>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custScaleY="92692" custLinFactNeighborX="365" custLinFactNeighborY="1128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Y="86200" custLinFactNeighborX="63" custLinFactNeighborY="16919">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custScaleX="101462" custScaleY="124362" custLinFactNeighborX="365" custLinFactNeighborY="-3197">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custScaleY="133039">
        <dgm:presLayoutVars>
          <dgm:bulletEnabled val="1"/>
        </dgm:presLayoutVars>
      </dgm:prSet>
      <dgm:spPr/>
      <dgm:t>
        <a:bodyPr/>
        <a:lstStyle/>
        <a:p>
          <a:endParaRPr lang="es-EC"/>
        </a:p>
      </dgm:t>
    </dgm:pt>
    <dgm:pt modelId="{67FAFD19-0FF3-4142-A02B-7A44ABBB58A1}" type="pres">
      <dgm:prSet presAssocID="{A9C10631-2E91-4136-8F15-F93816F12FFF}" presName="sp" presStyleCnt="0"/>
      <dgm:spPr/>
    </dgm:pt>
    <dgm:pt modelId="{EB491B3F-7CBA-40A3-8DD7-8767E456D8F6}" type="pres">
      <dgm:prSet presAssocID="{72E92E12-7191-45F2-B2E9-B301F667B35F}" presName="composite" presStyleCnt="0"/>
      <dgm:spPr/>
    </dgm:pt>
    <dgm:pt modelId="{FEE5C2A5-9904-4BB5-8A4D-DFB4B581ABD6}" type="pres">
      <dgm:prSet presAssocID="{72E92E12-7191-45F2-B2E9-B301F667B35F}" presName="parentText" presStyleLbl="alignNode1" presStyleIdx="2" presStyleCnt="3" custLinFactNeighborX="365" custLinFactNeighborY="-19467">
        <dgm:presLayoutVars>
          <dgm:chMax val="1"/>
          <dgm:bulletEnabled val="1"/>
        </dgm:presLayoutVars>
      </dgm:prSet>
      <dgm:spPr/>
      <dgm:t>
        <a:bodyPr/>
        <a:lstStyle/>
        <a:p>
          <a:endParaRPr lang="es-EC"/>
        </a:p>
      </dgm:t>
    </dgm:pt>
    <dgm:pt modelId="{7C3C40E1-8C3B-4227-834D-3570982E9AE7}" type="pres">
      <dgm:prSet presAssocID="{72E92E12-7191-45F2-B2E9-B301F667B35F}" presName="descendantText" presStyleLbl="alignAcc1" presStyleIdx="2" presStyleCnt="3" custScaleY="107253" custLinFactNeighborY="-29583">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558B216B-C279-44D5-B7F5-D044DF159AEE}" srcId="{72E92E12-7191-45F2-B2E9-B301F667B35F}" destId="{102DF329-1A01-4687-9AC9-8BF5D62D8905}" srcOrd="0" destOrd="0" parTransId="{C1E64D26-8D89-4521-85B1-C5ACA12F809F}" sibTransId="{898C826B-1F46-4C72-8477-5B868D47AFF6}"/>
    <dgm:cxn modelId="{35C028D9-11FA-4B9A-9C81-E71E2FCF9B77}" srcId="{72E92E12-7191-45F2-B2E9-B301F667B35F}" destId="{90240D2D-5735-4005-A5A8-DEBD5A46D39A}" srcOrd="1" destOrd="0" parTransId="{4D117417-652D-4247-8BD6-3E677222DBA6}" sibTransId="{60BB3AB9-379F-47CD-958F-25A53951820A}"/>
    <dgm:cxn modelId="{0237981E-53B6-468C-9379-25429D12361A}" type="presOf" srcId="{E420EE0B-552D-4485-864E-54AC98393CC7}" destId="{4216124D-69BF-4FBF-B4D6-51D1C990115E}" srcOrd="0" destOrd="0" presId="urn:microsoft.com/office/officeart/2005/8/layout/chevron2"/>
    <dgm:cxn modelId="{7492B19C-E410-44AB-86FC-ECED600A7798}" type="presOf" srcId="{102DF329-1A01-4687-9AC9-8BF5D62D8905}" destId="{7C3C40E1-8C3B-4227-834D-3570982E9AE7}" srcOrd="0" destOrd="0" presId="urn:microsoft.com/office/officeart/2005/8/layout/chevron2"/>
    <dgm:cxn modelId="{760DAA30-DA66-425A-B09F-9508EA6FD725}" type="presOf" srcId="{90240D2D-5735-4005-A5A8-DEBD5A46D39A}" destId="{7C3C40E1-8C3B-4227-834D-3570982E9AE7}" srcOrd="0" destOrd="1" presId="urn:microsoft.com/office/officeart/2005/8/layout/chevron2"/>
    <dgm:cxn modelId="{4045CEF0-F19F-46E6-8C47-C46B27A16A4F}" type="presOf" srcId="{72E92E12-7191-45F2-B2E9-B301F667B35F}" destId="{FEE5C2A5-9904-4BB5-8A4D-DFB4B581ABD6}" srcOrd="0" destOrd="0" presId="urn:microsoft.com/office/officeart/2005/8/layout/chevron2"/>
    <dgm:cxn modelId="{9E4186B1-395E-44D8-97DB-C39F1EBD4E37}" type="presOf" srcId="{9FD913FD-4FFF-4BDC-B111-42B2C186B534}" destId="{0312AB9C-969E-445D-A56E-8E939333F795}" srcOrd="0" destOrd="0" presId="urn:microsoft.com/office/officeart/2005/8/layout/chevron2"/>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B95FC944-3A19-4B71-B4CC-08EF611F7B54}" type="presOf" srcId="{8908C3FD-C6ED-4E7A-BA7D-60B4C20CA669}" destId="{881AE064-2525-49FB-86DC-23F2FADCC123}" srcOrd="0" destOrd="0" presId="urn:microsoft.com/office/officeart/2005/8/layout/chevron2"/>
    <dgm:cxn modelId="{C2736DDE-B0C4-44E7-A482-C2B82C8B0E44}" type="presOf" srcId="{FB7C26A3-84D4-4C9D-8CDA-E7BC97E462E3}" destId="{E9795526-2B06-415E-8855-A3A16CDF4D1A}"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7202AA4C-5B1F-40D2-AE58-42E43CE32EA1}" type="presOf" srcId="{B9BEEA85-3C8B-4CDC-A87B-2C52FDEE8CF0}" destId="{4842EACF-3FB9-4951-AB08-4B65517D2731}" srcOrd="0" destOrd="0" presId="urn:microsoft.com/office/officeart/2005/8/layout/chevron2"/>
    <dgm:cxn modelId="{0791AECD-8BD8-48CE-AC25-D46C83E34A25}" srcId="{E420EE0B-552D-4485-864E-54AC98393CC7}" destId="{72E92E12-7191-45F2-B2E9-B301F667B35F}" srcOrd="2" destOrd="0" parTransId="{CCDFA734-26B2-4DBE-B8C2-C3AC97B0EC3F}" sibTransId="{377EDBE1-002A-46F2-B6EE-D3B5965BE643}"/>
    <dgm:cxn modelId="{DFA31307-9859-4B78-8B15-AA00C23BB2EB}" type="presParOf" srcId="{4216124D-69BF-4FBF-B4D6-51D1C990115E}" destId="{E5D83A33-F8A5-4EFD-AB4C-ACEB1808BB53}" srcOrd="0" destOrd="0" presId="urn:microsoft.com/office/officeart/2005/8/layout/chevron2"/>
    <dgm:cxn modelId="{206965B6-DE27-446D-A6FA-F4A4C0A231C5}" type="presParOf" srcId="{E5D83A33-F8A5-4EFD-AB4C-ACEB1808BB53}" destId="{0312AB9C-969E-445D-A56E-8E939333F795}" srcOrd="0" destOrd="0" presId="urn:microsoft.com/office/officeart/2005/8/layout/chevron2"/>
    <dgm:cxn modelId="{D531A5C2-7E3E-48E5-BAAF-45C5625D55CE}" type="presParOf" srcId="{E5D83A33-F8A5-4EFD-AB4C-ACEB1808BB53}" destId="{E9795526-2B06-415E-8855-A3A16CDF4D1A}" srcOrd="1" destOrd="0" presId="urn:microsoft.com/office/officeart/2005/8/layout/chevron2"/>
    <dgm:cxn modelId="{BFAF4C23-F767-4012-AE49-D82E63773DF2}" type="presParOf" srcId="{4216124D-69BF-4FBF-B4D6-51D1C990115E}" destId="{62A85621-FEC1-48F5-91F6-3F12A074A939}" srcOrd="1" destOrd="0" presId="urn:microsoft.com/office/officeart/2005/8/layout/chevron2"/>
    <dgm:cxn modelId="{979A8246-C54B-44B2-8CA3-970CF51BF8CE}" type="presParOf" srcId="{4216124D-69BF-4FBF-B4D6-51D1C990115E}" destId="{DA274087-2466-4646-B538-7C0ADA57616A}" srcOrd="2" destOrd="0" presId="urn:microsoft.com/office/officeart/2005/8/layout/chevron2"/>
    <dgm:cxn modelId="{E4B9D936-CF4A-4B70-9E2B-DA52117880CD}" type="presParOf" srcId="{DA274087-2466-4646-B538-7C0ADA57616A}" destId="{4842EACF-3FB9-4951-AB08-4B65517D2731}" srcOrd="0" destOrd="0" presId="urn:microsoft.com/office/officeart/2005/8/layout/chevron2"/>
    <dgm:cxn modelId="{03D7ABB2-256B-4CC3-A966-FD3A31111618}" type="presParOf" srcId="{DA274087-2466-4646-B538-7C0ADA57616A}" destId="{881AE064-2525-49FB-86DC-23F2FADCC123}" srcOrd="1" destOrd="0" presId="urn:microsoft.com/office/officeart/2005/8/layout/chevron2"/>
    <dgm:cxn modelId="{8C408E60-200A-4508-B98A-E59A70F3D46C}" type="presParOf" srcId="{4216124D-69BF-4FBF-B4D6-51D1C990115E}" destId="{67FAFD19-0FF3-4142-A02B-7A44ABBB58A1}" srcOrd="3" destOrd="0" presId="urn:microsoft.com/office/officeart/2005/8/layout/chevron2"/>
    <dgm:cxn modelId="{C6306416-E489-43ED-8A22-852986011353}" type="presParOf" srcId="{4216124D-69BF-4FBF-B4D6-51D1C990115E}" destId="{EB491B3F-7CBA-40A3-8DD7-8767E456D8F6}" srcOrd="4" destOrd="0" presId="urn:microsoft.com/office/officeart/2005/8/layout/chevron2"/>
    <dgm:cxn modelId="{218C51DD-E49D-4B73-9E66-51269A423935}" type="presParOf" srcId="{EB491B3F-7CBA-40A3-8DD7-8767E456D8F6}" destId="{FEE5C2A5-9904-4BB5-8A4D-DFB4B581ABD6}" srcOrd="0" destOrd="0" presId="urn:microsoft.com/office/officeart/2005/8/layout/chevron2"/>
    <dgm:cxn modelId="{DCC9FAC6-1C94-4415-9345-7A35882788CD}" type="presParOf" srcId="{EB491B3F-7CBA-40A3-8DD7-8767E456D8F6}" destId="{7C3C40E1-8C3B-4227-834D-3570982E9A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accent2_4" csCatId="accent2" phldr="1"/>
      <dgm:spPr/>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69DB88C5-7D66-4DA9-ABD0-0E353771D1C7}">
      <dgm:prSet phldrT="[Text]" custT="1"/>
      <dgm:spPr/>
      <dgm:t>
        <a:bodyPr/>
        <a:lstStyle/>
        <a:p>
          <a:r>
            <a:rPr lang="es-ES" sz="1400" dirty="0" smtClean="0">
              <a:solidFill>
                <a:schemeClr val="tx1"/>
              </a:solidFill>
            </a:rPr>
            <a:t>Realizar la suscripción de convenios interinstitucionales entre el sector privado y los </a:t>
          </a:r>
          <a:r>
            <a:rPr lang="es-ES_tradnl" sz="1400" dirty="0" smtClean="0">
              <a:solidFill>
                <a:schemeClr val="tx1"/>
              </a:solidFill>
            </a:rPr>
            <a:t>Gobiernos Autónomos Descentralizados, con el fin de llegar a consensos que permitan impulsar proyectos de vivienda que mejoren la calidad de vida de la población, generando adecuados niveles de rentabilidad</a:t>
          </a:r>
          <a:r>
            <a:rPr lang="es-ES_tradnl" sz="1400" dirty="0" smtClean="0"/>
            <a:t>.</a:t>
          </a:r>
          <a:endParaRPr lang="es-EC" sz="1400" dirty="0"/>
        </a:p>
      </dgm:t>
    </dgm:pt>
    <dgm:pt modelId="{055DF17B-6CBD-4758-83BC-6D5E0EE67021}">
      <dgm:prSet phldrT="[Text]" custT="1"/>
      <dgm:spPr/>
      <dgm:t>
        <a:bodyPr/>
        <a:lstStyle/>
        <a:p>
          <a:endParaRPr lang="es-EC" sz="1600" dirty="0">
            <a:solidFill>
              <a:schemeClr val="tx1"/>
            </a:solidFill>
          </a:endParaRPr>
        </a:p>
      </dgm:t>
    </dgm:pt>
    <dgm:pt modelId="{35ED092B-548F-45D0-AC06-FE93B8D3107C}" type="sibTrans" cxnId="{1516D669-DF78-4387-BF8F-4C345AEE5852}">
      <dgm:prSet/>
      <dgm:spPr/>
      <dgm:t>
        <a:bodyPr/>
        <a:lstStyle/>
        <a:p>
          <a:endParaRPr lang="es-EC"/>
        </a:p>
      </dgm:t>
    </dgm:pt>
    <dgm:pt modelId="{7775356D-CD7F-42E8-8736-529D9B6FD3C5}" type="parTrans" cxnId="{1516D669-DF78-4387-BF8F-4C345AEE5852}">
      <dgm:prSet/>
      <dgm:spPr/>
      <dgm:t>
        <a:bodyPr/>
        <a:lstStyle/>
        <a:p>
          <a:endParaRPr lang="es-EC"/>
        </a:p>
      </dgm:t>
    </dgm:pt>
    <dgm:pt modelId="{9649D24A-47CB-44E1-9F67-28FF707C2D37}" type="sibTrans" cxnId="{8923E712-DBBE-474F-9678-6F824826E050}">
      <dgm:prSet/>
      <dgm:spPr/>
      <dgm:t>
        <a:bodyPr/>
        <a:lstStyle/>
        <a:p>
          <a:endParaRPr lang="es-EC" sz="1600"/>
        </a:p>
      </dgm:t>
    </dgm:pt>
    <dgm:pt modelId="{8D5D0E7A-D862-466B-9A67-20F254D914E9}" type="parTrans" cxnId="{8923E712-DBBE-474F-9678-6F824826E050}">
      <dgm:prSet/>
      <dgm:spPr/>
      <dgm:t>
        <a:bodyPr/>
        <a:lstStyle/>
        <a:p>
          <a:endParaRPr lang="es-EC" sz="1600"/>
        </a:p>
      </dgm:t>
    </dgm:pt>
    <dgm:pt modelId="{9E381B10-6F96-4318-8381-D8795E999931}">
      <dgm:prSet phldrT="[Text]" custT="1"/>
      <dgm:spPr/>
      <dgm:t>
        <a:bodyPr/>
        <a:lstStyle/>
        <a:p>
          <a:r>
            <a:rPr lang="es-ES" sz="1400" dirty="0" smtClean="0">
              <a:solidFill>
                <a:schemeClr val="tx1"/>
              </a:solidFill>
            </a:rPr>
            <a:t>Impulsar proyectos debidamente financiados y planificados, de tal forma de minimizar la posibilidad e ampliación del programa de construcción y ventas, con la finalidad de evitar reajustes que ocasionen un incremento en los costos y un retraso en la percepción de los ingresos totales, para que el proyecto no deje de ser atractivo y económicamente viable, cuyas condiciones de operatividad, inversión, financiamiento y ventas deben estar establecidas en un contrato de fideicomiso para proteger la rentabilidad y recuperar la inversión en el plazo establecido.</a:t>
          </a:r>
          <a:endParaRPr lang="es-EC" sz="1400" dirty="0">
            <a:solidFill>
              <a:schemeClr val="tx1"/>
            </a:solidFill>
          </a:endParaRPr>
        </a:p>
      </dgm:t>
    </dgm:pt>
    <dgm:pt modelId="{ABB65C41-1ACA-4E4D-BE1E-B1025AABB5C8}" type="parTrans" cxnId="{05030714-6DF0-4184-A57C-91B842596736}">
      <dgm:prSet/>
      <dgm:spPr/>
      <dgm:t>
        <a:bodyPr/>
        <a:lstStyle/>
        <a:p>
          <a:endParaRPr lang="es-ES"/>
        </a:p>
      </dgm:t>
    </dgm:pt>
    <dgm:pt modelId="{9BB09C17-5DDB-4F2A-8E81-C8A16A8621CD}" type="sibTrans" cxnId="{05030714-6DF0-4184-A57C-91B842596736}">
      <dgm:prSet/>
      <dgm:spPr/>
      <dgm:t>
        <a:bodyPr/>
        <a:lstStyle/>
        <a:p>
          <a:endParaRPr lang="es-ES"/>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2" custScaleX="79310">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2" custScaleX="102041" custScaleY="105841">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29A801BD-9A18-42AB-A7A6-549A641312A9}" type="pres">
      <dgm:prSet presAssocID="{055DF17B-6CBD-4758-83BC-6D5E0EE67021}" presName="composite" presStyleCnt="0"/>
      <dgm:spPr/>
    </dgm:pt>
    <dgm:pt modelId="{374A0EA3-0C83-4AB3-9F0C-C792CFC6DAFD}" type="pres">
      <dgm:prSet presAssocID="{055DF17B-6CBD-4758-83BC-6D5E0EE67021}" presName="parentText" presStyleLbl="alignNode1" presStyleIdx="1" presStyleCnt="2" custScaleX="79310" custScaleY="67514" custLinFactNeighborY="-12016">
        <dgm:presLayoutVars>
          <dgm:chMax val="1"/>
          <dgm:bulletEnabled val="1"/>
        </dgm:presLayoutVars>
      </dgm:prSet>
      <dgm:spPr/>
      <dgm:t>
        <a:bodyPr/>
        <a:lstStyle/>
        <a:p>
          <a:endParaRPr lang="es-EC"/>
        </a:p>
      </dgm:t>
    </dgm:pt>
    <dgm:pt modelId="{518B9CF1-4C61-4744-822E-4F5FC7664FB7}" type="pres">
      <dgm:prSet presAssocID="{055DF17B-6CBD-4758-83BC-6D5E0EE67021}" presName="descendantText" presStyleLbl="alignAcc1" presStyleIdx="1" presStyleCnt="2">
        <dgm:presLayoutVars>
          <dgm:bulletEnabled val="1"/>
        </dgm:presLayoutVars>
      </dgm:prSet>
      <dgm:spPr/>
      <dgm:t>
        <a:bodyPr/>
        <a:lstStyle/>
        <a:p>
          <a:endParaRPr lang="es-EC"/>
        </a:p>
      </dgm:t>
    </dgm:pt>
  </dgm:ptLst>
  <dgm:cxnLst>
    <dgm:cxn modelId="{8923E712-DBBE-474F-9678-6F824826E050}" srcId="{055DF17B-6CBD-4758-83BC-6D5E0EE67021}" destId="{69DB88C5-7D66-4DA9-ABD0-0E353771D1C7}" srcOrd="0" destOrd="0" parTransId="{8D5D0E7A-D862-466B-9A67-20F254D914E9}" sibTransId="{9649D24A-47CB-44E1-9F67-28FF707C2D37}"/>
    <dgm:cxn modelId="{F52CA3C2-58A9-430D-93AD-5E737A3B297B}" type="presOf" srcId="{69DB88C5-7D66-4DA9-ABD0-0E353771D1C7}" destId="{518B9CF1-4C61-4744-822E-4F5FC7664FB7}" srcOrd="0" destOrd="0" presId="urn:microsoft.com/office/officeart/2005/8/layout/chevron2"/>
    <dgm:cxn modelId="{05030714-6DF0-4184-A57C-91B842596736}" srcId="{9FD913FD-4FFF-4BDC-B111-42B2C186B534}" destId="{9E381B10-6F96-4318-8381-D8795E999931}" srcOrd="0" destOrd="0" parTransId="{ABB65C41-1ACA-4E4D-BE1E-B1025AABB5C8}" sibTransId="{9BB09C17-5DDB-4F2A-8E81-C8A16A8621CD}"/>
    <dgm:cxn modelId="{B43A8852-FC63-47A0-8922-88B97317A3B6}" type="presOf" srcId="{9E381B10-6F96-4318-8381-D8795E999931}" destId="{E9795526-2B06-415E-8855-A3A16CDF4D1A}" srcOrd="0" destOrd="0" presId="urn:microsoft.com/office/officeart/2005/8/layout/chevron2"/>
    <dgm:cxn modelId="{7CC5AEBE-4CED-4364-B0A0-1BBE85167F4C}" type="presOf" srcId="{055DF17B-6CBD-4758-83BC-6D5E0EE67021}" destId="{374A0EA3-0C83-4AB3-9F0C-C792CFC6DAFD}" srcOrd="0" destOrd="0" presId="urn:microsoft.com/office/officeart/2005/8/layout/chevron2"/>
    <dgm:cxn modelId="{1516D669-DF78-4387-BF8F-4C345AEE5852}" srcId="{E420EE0B-552D-4485-864E-54AC98393CC7}" destId="{055DF17B-6CBD-4758-83BC-6D5E0EE67021}" srcOrd="1" destOrd="0" parTransId="{7775356D-CD7F-42E8-8736-529D9B6FD3C5}" sibTransId="{35ED092B-548F-45D0-AC06-FE93B8D3107C}"/>
    <dgm:cxn modelId="{A566D700-7D1A-4D1F-990E-8E6918031DF2}" srcId="{E420EE0B-552D-4485-864E-54AC98393CC7}" destId="{9FD913FD-4FFF-4BDC-B111-42B2C186B534}" srcOrd="0" destOrd="0" parTransId="{BB72A9C5-246D-4DBC-A445-2A1864DF7F54}" sibTransId="{C181148F-501D-4F3C-94B0-9C446690BE27}"/>
    <dgm:cxn modelId="{7AE4F6A6-8377-4B41-98FA-85FDC6BF2E18}" type="presOf" srcId="{E420EE0B-552D-4485-864E-54AC98393CC7}" destId="{4216124D-69BF-4FBF-B4D6-51D1C990115E}" srcOrd="0" destOrd="0" presId="urn:microsoft.com/office/officeart/2005/8/layout/chevron2"/>
    <dgm:cxn modelId="{0DCE2BDF-66B8-43C2-BFE0-9A813D2CA24C}" type="presOf" srcId="{9FD913FD-4FFF-4BDC-B111-42B2C186B534}" destId="{0312AB9C-969E-445D-A56E-8E939333F795}" srcOrd="0" destOrd="0" presId="urn:microsoft.com/office/officeart/2005/8/layout/chevron2"/>
    <dgm:cxn modelId="{2CFF14D8-8E40-485B-80B3-57B452C46E24}" type="presParOf" srcId="{4216124D-69BF-4FBF-B4D6-51D1C990115E}" destId="{E5D83A33-F8A5-4EFD-AB4C-ACEB1808BB53}" srcOrd="0" destOrd="0" presId="urn:microsoft.com/office/officeart/2005/8/layout/chevron2"/>
    <dgm:cxn modelId="{276BA99F-F0BB-4E2F-B748-DB1BB5B64D7D}" type="presParOf" srcId="{E5D83A33-F8A5-4EFD-AB4C-ACEB1808BB53}" destId="{0312AB9C-969E-445D-A56E-8E939333F795}" srcOrd="0" destOrd="0" presId="urn:microsoft.com/office/officeart/2005/8/layout/chevron2"/>
    <dgm:cxn modelId="{5212DF5F-596E-4A4D-8270-150FB5FA4D50}" type="presParOf" srcId="{E5D83A33-F8A5-4EFD-AB4C-ACEB1808BB53}" destId="{E9795526-2B06-415E-8855-A3A16CDF4D1A}" srcOrd="1" destOrd="0" presId="urn:microsoft.com/office/officeart/2005/8/layout/chevron2"/>
    <dgm:cxn modelId="{4E6B75F0-FF3B-4CFF-84B8-83B9662AE1D4}" type="presParOf" srcId="{4216124D-69BF-4FBF-B4D6-51D1C990115E}" destId="{62A85621-FEC1-48F5-91F6-3F12A074A939}" srcOrd="1" destOrd="0" presId="urn:microsoft.com/office/officeart/2005/8/layout/chevron2"/>
    <dgm:cxn modelId="{F0112B4F-B494-4348-9172-07D3709A5F11}" type="presParOf" srcId="{4216124D-69BF-4FBF-B4D6-51D1C990115E}" destId="{29A801BD-9A18-42AB-A7A6-549A641312A9}" srcOrd="2" destOrd="0" presId="urn:microsoft.com/office/officeart/2005/8/layout/chevron2"/>
    <dgm:cxn modelId="{5823D8AD-C9E3-45CB-8DE0-0C0A56C58E88}" type="presParOf" srcId="{29A801BD-9A18-42AB-A7A6-549A641312A9}" destId="{374A0EA3-0C83-4AB3-9F0C-C792CFC6DAFD}" srcOrd="0" destOrd="0" presId="urn:microsoft.com/office/officeart/2005/8/layout/chevron2"/>
    <dgm:cxn modelId="{1BEB4C9F-7704-4DD8-9553-A7C2A097C58F}" type="presParOf" srcId="{29A801BD-9A18-42AB-A7A6-549A641312A9}" destId="{518B9CF1-4C61-4744-822E-4F5FC7664FB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6CAD7-A239-4B31-BD71-730663D9FCB3}">
      <dsp:nvSpPr>
        <dsp:cNvPr id="0" name=""/>
        <dsp:cNvSpPr/>
      </dsp:nvSpPr>
      <dsp:spPr>
        <a:xfrm>
          <a:off x="0" y="200906"/>
          <a:ext cx="7920880" cy="669544"/>
        </a:xfrm>
        <a:prstGeom prst="roundRect">
          <a:avLst/>
        </a:prstGeom>
        <a:solidFill>
          <a:schemeClr val="lt1">
            <a:hueOff val="0"/>
            <a:satOff val="0"/>
            <a:lumOff val="0"/>
            <a:alphaOff val="0"/>
          </a:schemeClr>
        </a:solidFill>
        <a:ln w="38100" cap="flat" cmpd="sng" algn="ctr">
          <a:solidFill>
            <a:schemeClr val="accent6">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C" sz="2000" b="1" kern="1200" dirty="0" smtClean="0"/>
            <a:t>Objetivo General</a:t>
          </a:r>
          <a:endParaRPr lang="es-EC" sz="2000" b="1" kern="1200" dirty="0"/>
        </a:p>
      </dsp:txBody>
      <dsp:txXfrm>
        <a:off x="32684" y="233590"/>
        <a:ext cx="7855512" cy="604176"/>
      </dsp:txXfrm>
    </dsp:sp>
    <dsp:sp modelId="{F40E42B3-E748-456C-8EAF-C05D1A0B89C0}">
      <dsp:nvSpPr>
        <dsp:cNvPr id="0" name=""/>
        <dsp:cNvSpPr/>
      </dsp:nvSpPr>
      <dsp:spPr>
        <a:xfrm>
          <a:off x="0" y="870451"/>
          <a:ext cx="7920880" cy="137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48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s-EC" sz="2000" kern="1200" dirty="0">
            <a:solidFill>
              <a:schemeClr val="tx1"/>
            </a:solidFill>
          </a:endParaRPr>
        </a:p>
        <a:p>
          <a:pPr marL="228600" lvl="1" indent="-228600" algn="l" defTabSz="889000">
            <a:lnSpc>
              <a:spcPct val="90000"/>
            </a:lnSpc>
            <a:spcBef>
              <a:spcPct val="0"/>
            </a:spcBef>
            <a:spcAft>
              <a:spcPct val="20000"/>
            </a:spcAft>
            <a:buChar char="••"/>
          </a:pPr>
          <a:r>
            <a:rPr lang="es-ES" sz="2000" kern="1200" dirty="0" smtClean="0">
              <a:solidFill>
                <a:schemeClr val="tx1"/>
              </a:solidFill>
            </a:rPr>
            <a:t>Diseñar un esquema de financiamiento para el desarrollo de un proyecto de vivienda social en la ciudad de Manta, con la participación de empresas privadas y un organismo multilateral.</a:t>
          </a:r>
          <a:endParaRPr lang="es-EC" sz="2000" kern="1200" dirty="0">
            <a:solidFill>
              <a:schemeClr val="tx1"/>
            </a:solidFill>
          </a:endParaRPr>
        </a:p>
      </dsp:txBody>
      <dsp:txXfrm>
        <a:off x="0" y="870451"/>
        <a:ext cx="7920880" cy="1376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CA77-EEC8-460D-A4C5-BC6690976A03}">
      <dsp:nvSpPr>
        <dsp:cNvPr id="0" name=""/>
        <dsp:cNvSpPr/>
      </dsp:nvSpPr>
      <dsp:spPr>
        <a:xfrm rot="5400000">
          <a:off x="-172345" y="168418"/>
          <a:ext cx="1082202" cy="757542"/>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endParaRPr lang="es-EC" sz="1400" b="1" kern="1200" dirty="0"/>
        </a:p>
      </dsp:txBody>
      <dsp:txXfrm rot="-5400000">
        <a:off x="-10015" y="384859"/>
        <a:ext cx="757542" cy="324660"/>
      </dsp:txXfrm>
    </dsp:sp>
    <dsp:sp modelId="{68758A7E-EABF-4B0C-92DD-E5A43B25EB31}">
      <dsp:nvSpPr>
        <dsp:cNvPr id="0" name=""/>
        <dsp:cNvSpPr/>
      </dsp:nvSpPr>
      <dsp:spPr>
        <a:xfrm rot="5400000">
          <a:off x="4278186" y="-3524571"/>
          <a:ext cx="703431" cy="776475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S" sz="1400" kern="1200" dirty="0" smtClean="0"/>
            <a:t>Identificar el nivel de oferta y el nivel demanda de viviendas de interés social en la ciudad de Manta. </a:t>
          </a:r>
          <a:endParaRPr lang="es-EC" sz="1400" b="1" kern="1200" dirty="0"/>
        </a:p>
      </dsp:txBody>
      <dsp:txXfrm rot="-5400000">
        <a:off x="747527" y="40427"/>
        <a:ext cx="7730411" cy="634753"/>
      </dsp:txXfrm>
    </dsp:sp>
    <dsp:sp modelId="{1257E039-3274-418B-BF97-5F97C66C4141}">
      <dsp:nvSpPr>
        <dsp:cNvPr id="0" name=""/>
        <dsp:cNvSpPr/>
      </dsp:nvSpPr>
      <dsp:spPr>
        <a:xfrm rot="5400000">
          <a:off x="-197237" y="1195351"/>
          <a:ext cx="1172047" cy="797600"/>
        </a:xfrm>
        <a:prstGeom prst="chevron">
          <a:avLst/>
        </a:prstGeom>
        <a:solidFill>
          <a:schemeClr val="accent5">
            <a:hueOff val="83536"/>
            <a:satOff val="2299"/>
            <a:lumOff val="2892"/>
            <a:alphaOff val="0"/>
          </a:schemeClr>
        </a:solidFill>
        <a:ln w="25400" cap="flat" cmpd="sng" algn="ctr">
          <a:solidFill>
            <a:schemeClr val="accent5">
              <a:hueOff val="83536"/>
              <a:satOff val="2299"/>
              <a:lumOff val="28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100000"/>
            </a:lnSpc>
            <a:spcBef>
              <a:spcPct val="0"/>
            </a:spcBef>
            <a:spcAft>
              <a:spcPct val="35000"/>
            </a:spcAft>
          </a:pPr>
          <a:endParaRPr lang="es-EC" sz="1400" kern="1200" dirty="0"/>
        </a:p>
      </dsp:txBody>
      <dsp:txXfrm rot="-5400000">
        <a:off x="-10013" y="1406927"/>
        <a:ext cx="797600" cy="374447"/>
      </dsp:txXfrm>
    </dsp:sp>
    <dsp:sp modelId="{8C2EA75E-FF27-46E2-B416-CC1B335858CE}">
      <dsp:nvSpPr>
        <dsp:cNvPr id="0" name=""/>
        <dsp:cNvSpPr/>
      </dsp:nvSpPr>
      <dsp:spPr>
        <a:xfrm rot="5400000">
          <a:off x="4222140" y="-2477608"/>
          <a:ext cx="855584" cy="7764750"/>
        </a:xfrm>
        <a:prstGeom prst="round2SameRect">
          <a:avLst/>
        </a:prstGeom>
        <a:solidFill>
          <a:schemeClr val="lt1">
            <a:alpha val="90000"/>
            <a:hueOff val="0"/>
            <a:satOff val="0"/>
            <a:lumOff val="0"/>
            <a:alphaOff val="0"/>
          </a:schemeClr>
        </a:solidFill>
        <a:ln w="25400" cap="flat" cmpd="sng" algn="ctr">
          <a:solidFill>
            <a:schemeClr val="accent5">
              <a:hueOff val="83536"/>
              <a:satOff val="2299"/>
              <a:lumOff val="28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S" sz="1400" kern="1200" dirty="0" smtClean="0"/>
            <a:t>Realizar un estudio de mercado mediante el levantamiento de información sobre la demanda de vivienda de interés social, que provenga del nivel económico de la base de la pirámide (BDP) y que sean sujetos de crédito del BIESS.</a:t>
          </a:r>
          <a:endParaRPr lang="es-EC" sz="1400" kern="1200" dirty="0"/>
        </a:p>
      </dsp:txBody>
      <dsp:txXfrm rot="-5400000">
        <a:off x="767557" y="1018741"/>
        <a:ext cx="7722984" cy="772052"/>
      </dsp:txXfrm>
    </dsp:sp>
    <dsp:sp modelId="{96BF93C0-8633-4E71-932B-C4152E16B9E4}">
      <dsp:nvSpPr>
        <dsp:cNvPr id="0" name=""/>
        <dsp:cNvSpPr/>
      </dsp:nvSpPr>
      <dsp:spPr>
        <a:xfrm rot="5400000">
          <a:off x="-172345" y="2231189"/>
          <a:ext cx="1082202" cy="757542"/>
        </a:xfrm>
        <a:prstGeom prst="chevron">
          <a:avLst/>
        </a:prstGeom>
        <a:solidFill>
          <a:schemeClr val="accent5">
            <a:hueOff val="167073"/>
            <a:satOff val="4598"/>
            <a:lumOff val="5784"/>
            <a:alphaOff val="0"/>
          </a:schemeClr>
        </a:solidFill>
        <a:ln w="25400" cap="flat" cmpd="sng" algn="ctr">
          <a:solidFill>
            <a:schemeClr val="accent5">
              <a:hueOff val="167073"/>
              <a:satOff val="4598"/>
              <a:lumOff val="578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100000"/>
            </a:lnSpc>
            <a:spcBef>
              <a:spcPct val="0"/>
            </a:spcBef>
            <a:spcAft>
              <a:spcPct val="35000"/>
            </a:spcAft>
          </a:pPr>
          <a:endParaRPr lang="es-EC" sz="1400" kern="1200" dirty="0"/>
        </a:p>
      </dsp:txBody>
      <dsp:txXfrm rot="-5400000">
        <a:off x="-10015" y="2447630"/>
        <a:ext cx="757542" cy="324660"/>
      </dsp:txXfrm>
    </dsp:sp>
    <dsp:sp modelId="{3371DE04-FB12-4D48-A484-121E0B96014C}">
      <dsp:nvSpPr>
        <dsp:cNvPr id="0" name=""/>
        <dsp:cNvSpPr/>
      </dsp:nvSpPr>
      <dsp:spPr>
        <a:xfrm rot="5400000">
          <a:off x="4278186" y="-1461800"/>
          <a:ext cx="703431" cy="7764750"/>
        </a:xfrm>
        <a:prstGeom prst="round2SameRect">
          <a:avLst/>
        </a:prstGeom>
        <a:solidFill>
          <a:schemeClr val="lt1">
            <a:alpha val="90000"/>
            <a:hueOff val="0"/>
            <a:satOff val="0"/>
            <a:lumOff val="0"/>
            <a:alphaOff val="0"/>
          </a:schemeClr>
        </a:solidFill>
        <a:ln w="25400" cap="flat" cmpd="sng" algn="ctr">
          <a:solidFill>
            <a:schemeClr val="accent5">
              <a:hueOff val="167073"/>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S" sz="1400" kern="1200" dirty="0" smtClean="0"/>
            <a:t>Identificar a los partícipes del fideicomiso </a:t>
          </a:r>
          <a:r>
            <a:rPr lang="es-ES" sz="1400" kern="1200" dirty="0" smtClean="0">
              <a:solidFill>
                <a:schemeClr val="tx1"/>
              </a:solidFill>
            </a:rPr>
            <a:t>como esquema de financiamiento para ejecutar e</a:t>
          </a:r>
          <a:r>
            <a:rPr lang="es-ES" sz="1400" kern="1200" dirty="0" smtClean="0"/>
            <a:t>l proyecto de vivienda social.</a:t>
          </a:r>
          <a:endParaRPr lang="es-EC" sz="1400" kern="1200" dirty="0"/>
        </a:p>
      </dsp:txBody>
      <dsp:txXfrm rot="-5400000">
        <a:off x="747527" y="2103198"/>
        <a:ext cx="7730411" cy="634753"/>
      </dsp:txXfrm>
    </dsp:sp>
    <dsp:sp modelId="{16EF7AC0-08CE-4645-A247-174DDBAC7D30}">
      <dsp:nvSpPr>
        <dsp:cNvPr id="0" name=""/>
        <dsp:cNvSpPr/>
      </dsp:nvSpPr>
      <dsp:spPr>
        <a:xfrm rot="5400000">
          <a:off x="-172345" y="3202075"/>
          <a:ext cx="1082202" cy="757542"/>
        </a:xfrm>
        <a:prstGeom prst="chevron">
          <a:avLst/>
        </a:prstGeom>
        <a:solidFill>
          <a:schemeClr val="accent5">
            <a:hueOff val="250610"/>
            <a:satOff val="6898"/>
            <a:lumOff val="8677"/>
            <a:alphaOff val="0"/>
          </a:schemeClr>
        </a:solidFill>
        <a:ln w="25400" cap="flat" cmpd="sng" algn="ctr">
          <a:solidFill>
            <a:schemeClr val="accent5">
              <a:hueOff val="250610"/>
              <a:satOff val="6898"/>
              <a:lumOff val="8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100000"/>
            </a:lnSpc>
            <a:spcBef>
              <a:spcPct val="0"/>
            </a:spcBef>
            <a:spcAft>
              <a:spcPct val="35000"/>
            </a:spcAft>
          </a:pPr>
          <a:endParaRPr lang="es-EC" sz="1400" kern="1200" dirty="0"/>
        </a:p>
      </dsp:txBody>
      <dsp:txXfrm rot="-5400000">
        <a:off x="-10015" y="3418516"/>
        <a:ext cx="757542" cy="324660"/>
      </dsp:txXfrm>
    </dsp:sp>
    <dsp:sp modelId="{B3CBD424-AA06-43B2-AF89-1C2A8B615530}">
      <dsp:nvSpPr>
        <dsp:cNvPr id="0" name=""/>
        <dsp:cNvSpPr/>
      </dsp:nvSpPr>
      <dsp:spPr>
        <a:xfrm rot="5400000">
          <a:off x="4278186" y="-490914"/>
          <a:ext cx="703431" cy="7764750"/>
        </a:xfrm>
        <a:prstGeom prst="round2SameRect">
          <a:avLst/>
        </a:prstGeom>
        <a:solidFill>
          <a:schemeClr val="lt1">
            <a:alpha val="90000"/>
            <a:hueOff val="0"/>
            <a:satOff val="0"/>
            <a:lumOff val="0"/>
            <a:alphaOff val="0"/>
          </a:schemeClr>
        </a:solidFill>
        <a:ln w="25400" cap="flat" cmpd="sng" algn="ctr">
          <a:solidFill>
            <a:schemeClr val="accent5">
              <a:hueOff val="250610"/>
              <a:satOff val="6898"/>
              <a:lumOff val="86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S" sz="1400" kern="1200" dirty="0" smtClean="0"/>
            <a:t>Realizar el estudio económico-financiero y así determinar el punto de equilibrio financiero necesario para llevar a cabo el proyecto.</a:t>
          </a:r>
          <a:endParaRPr lang="es-EC" sz="1400" kern="1200" dirty="0"/>
        </a:p>
      </dsp:txBody>
      <dsp:txXfrm rot="-5400000">
        <a:off x="747527" y="3074084"/>
        <a:ext cx="7730411" cy="634753"/>
      </dsp:txXfrm>
    </dsp:sp>
    <dsp:sp modelId="{4C0C5B16-4E01-4B9B-A3E8-383FDF535761}">
      <dsp:nvSpPr>
        <dsp:cNvPr id="0" name=""/>
        <dsp:cNvSpPr/>
      </dsp:nvSpPr>
      <dsp:spPr>
        <a:xfrm rot="5400000">
          <a:off x="-172345" y="4281828"/>
          <a:ext cx="1082202" cy="757542"/>
        </a:xfrm>
        <a:prstGeom prst="chevron">
          <a:avLst/>
        </a:prstGeom>
        <a:solidFill>
          <a:schemeClr val="accent5">
            <a:hueOff val="334146"/>
            <a:satOff val="9197"/>
            <a:lumOff val="11569"/>
            <a:alphaOff val="0"/>
          </a:schemeClr>
        </a:solidFill>
        <a:ln w="25400" cap="flat" cmpd="sng" algn="ctr">
          <a:solidFill>
            <a:schemeClr val="accent5">
              <a:hueOff val="334146"/>
              <a:satOff val="9197"/>
              <a:lumOff val="1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l" defTabSz="622300">
            <a:lnSpc>
              <a:spcPct val="100000"/>
            </a:lnSpc>
            <a:spcBef>
              <a:spcPct val="0"/>
            </a:spcBef>
            <a:spcAft>
              <a:spcPct val="35000"/>
            </a:spcAft>
          </a:pPr>
          <a:endParaRPr lang="es-EC" sz="1400" kern="1200" dirty="0"/>
        </a:p>
      </dsp:txBody>
      <dsp:txXfrm rot="-5400000">
        <a:off x="-10015" y="4498269"/>
        <a:ext cx="757542" cy="324660"/>
      </dsp:txXfrm>
    </dsp:sp>
    <dsp:sp modelId="{AADF9395-0139-48B4-B30F-C9434C36EC73}">
      <dsp:nvSpPr>
        <dsp:cNvPr id="0" name=""/>
        <dsp:cNvSpPr/>
      </dsp:nvSpPr>
      <dsp:spPr>
        <a:xfrm rot="5400000">
          <a:off x="4169320" y="588838"/>
          <a:ext cx="921165" cy="7764750"/>
        </a:xfrm>
        <a:prstGeom prst="round2SameRect">
          <a:avLst/>
        </a:prstGeom>
        <a:solidFill>
          <a:schemeClr val="lt1">
            <a:alpha val="90000"/>
            <a:hueOff val="0"/>
            <a:satOff val="0"/>
            <a:lumOff val="0"/>
            <a:alphaOff val="0"/>
          </a:schemeClr>
        </a:solidFill>
        <a:ln w="25400" cap="flat" cmpd="sng" algn="ctr">
          <a:solidFill>
            <a:schemeClr val="accent5">
              <a:hueOff val="334146"/>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100000"/>
            </a:lnSpc>
            <a:spcBef>
              <a:spcPct val="0"/>
            </a:spcBef>
            <a:spcAft>
              <a:spcPct val="15000"/>
            </a:spcAft>
            <a:buChar char="••"/>
          </a:pPr>
          <a:r>
            <a:rPr lang="es-ES" sz="1400" kern="1200" dirty="0" smtClean="0">
              <a:solidFill>
                <a:schemeClr val="tx1"/>
              </a:solidFill>
            </a:rPr>
            <a:t>Determinar la rentabilidad que genera un proyecto de vivienda social donde intervenga el sector privado y un organismo multilateral.   </a:t>
          </a:r>
          <a:endParaRPr lang="es-EC" sz="1400" kern="1200" dirty="0"/>
        </a:p>
      </dsp:txBody>
      <dsp:txXfrm rot="-5400000">
        <a:off x="747528" y="4055598"/>
        <a:ext cx="7719782" cy="831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26918" y="711315"/>
          <a:ext cx="1853771" cy="1399948"/>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6" y="1184377"/>
        <a:ext cx="1399948" cy="453823"/>
      </dsp:txXfrm>
    </dsp:sp>
    <dsp:sp modelId="{E9795526-2B06-415E-8855-A3A16CDF4D1A}">
      <dsp:nvSpPr>
        <dsp:cNvPr id="0" name=""/>
        <dsp:cNvSpPr/>
      </dsp:nvSpPr>
      <dsp:spPr>
        <a:xfrm rot="5400000">
          <a:off x="4531718" y="-2636924"/>
          <a:ext cx="1120558" cy="7385027"/>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Impulsar entre los promotores tanto del sector público como del privado, el </a:t>
          </a:r>
          <a:r>
            <a:rPr lang="es-ES_tradnl" sz="1400" kern="1200" dirty="0" smtClean="0">
              <a:solidFill>
                <a:schemeClr val="tx1"/>
              </a:solidFill>
            </a:rPr>
            <a:t>direccionar la oferta de viviendas </a:t>
          </a:r>
          <a:r>
            <a:rPr lang="es-ES" sz="1400" kern="1200" dirty="0" smtClean="0">
              <a:solidFill>
                <a:schemeClr val="tx1"/>
              </a:solidFill>
            </a:rPr>
            <a:t>a precios accesibles </a:t>
          </a:r>
          <a:r>
            <a:rPr lang="es-ES_tradnl" sz="1400" kern="1200" dirty="0" smtClean="0">
              <a:solidFill>
                <a:schemeClr val="tx1"/>
              </a:solidFill>
            </a:rPr>
            <a:t>para las personas </a:t>
          </a:r>
          <a:r>
            <a:rPr lang="es-ES" sz="1400" kern="1200" dirty="0" smtClean="0">
              <a:solidFill>
                <a:schemeClr val="tx1"/>
              </a:solidFill>
            </a:rPr>
            <a:t>que conforman la Base De la Pirámide demostrando su viabilidad social  y generando condiciones para adecuados niveles de rentabilidad</a:t>
          </a:r>
          <a:endParaRPr lang="es-EC" sz="1400" kern="1200" dirty="0">
            <a:solidFill>
              <a:schemeClr val="tx1"/>
            </a:solidFill>
          </a:endParaRPr>
        </a:p>
      </dsp:txBody>
      <dsp:txXfrm rot="-5400000">
        <a:off x="1399484" y="550011"/>
        <a:ext cx="7330326" cy="1011156"/>
      </dsp:txXfrm>
    </dsp:sp>
    <dsp:sp modelId="{4842EACF-3FB9-4951-AB08-4B65517D2731}">
      <dsp:nvSpPr>
        <dsp:cNvPr id="0" name=""/>
        <dsp:cNvSpPr/>
      </dsp:nvSpPr>
      <dsp:spPr>
        <a:xfrm rot="5400000">
          <a:off x="-533373" y="2405570"/>
          <a:ext cx="2487147" cy="1420415"/>
        </a:xfrm>
        <a:prstGeom prst="chevron">
          <a:avLst/>
        </a:prstGeom>
        <a:solidFill>
          <a:schemeClr val="accent2">
            <a:shade val="50000"/>
            <a:hueOff val="-473488"/>
            <a:satOff val="0"/>
            <a:lumOff val="34401"/>
            <a:alphaOff val="0"/>
          </a:schemeClr>
        </a:solidFill>
        <a:ln w="25400" cap="flat" cmpd="sng" algn="ctr">
          <a:solidFill>
            <a:schemeClr val="accent2">
              <a:shade val="50000"/>
              <a:hueOff val="-473488"/>
              <a:satOff val="0"/>
              <a:lumOff val="344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solidFill>
              <a:schemeClr val="tx1"/>
            </a:solidFill>
          </a:endParaRPr>
        </a:p>
      </dsp:txBody>
      <dsp:txXfrm rot="-5400000">
        <a:off x="-6" y="2582412"/>
        <a:ext cx="1420415" cy="1066732"/>
      </dsp:txXfrm>
    </dsp:sp>
    <dsp:sp modelId="{881AE064-2525-49FB-86DC-23F2FADCC123}">
      <dsp:nvSpPr>
        <dsp:cNvPr id="0" name=""/>
        <dsp:cNvSpPr/>
      </dsp:nvSpPr>
      <dsp:spPr>
        <a:xfrm rot="5400000">
          <a:off x="4232857" y="-862785"/>
          <a:ext cx="1729442" cy="7385027"/>
        </a:xfrm>
        <a:prstGeom prst="round2SameRect">
          <a:avLst/>
        </a:prstGeom>
        <a:solidFill>
          <a:schemeClr val="lt1">
            <a:alpha val="90000"/>
            <a:hueOff val="0"/>
            <a:satOff val="0"/>
            <a:lumOff val="0"/>
            <a:alphaOff val="0"/>
          </a:schemeClr>
        </a:solidFill>
        <a:ln w="25400" cap="flat" cmpd="sng" algn="ctr">
          <a:solidFill>
            <a:schemeClr val="accent2">
              <a:shade val="50000"/>
              <a:hueOff val="-439529"/>
              <a:satOff val="0"/>
              <a:lumOff val="32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Canalizar los préstamos hipotecarios otorgados por el </a:t>
          </a:r>
          <a:r>
            <a:rPr lang="es-ES_tradnl" sz="1400" kern="1200" dirty="0" smtClean="0">
              <a:solidFill>
                <a:schemeClr val="tx1"/>
              </a:solidFill>
            </a:rPr>
            <a:t>Banco del Instituto Ecuatoriano de Seguridad Social </a:t>
          </a:r>
          <a:r>
            <a:rPr lang="es-ES" sz="1400" kern="1200" dirty="0" smtClean="0">
              <a:solidFill>
                <a:schemeClr val="tx1"/>
              </a:solidFill>
            </a:rPr>
            <a:t>a los afiliados bajo relación de dependencia con menores ingresos reportados al Instituto Ecuatoriano de Seguridad Social, adecuando las condiciones financieras a la realidad económica de esos segmentos, a fin de generarles mayores oportunidades de acceder una vivienda propia, como un mecanismo de inclusión económica y social.</a:t>
          </a:r>
          <a:endParaRPr lang="es-EC" sz="1400" kern="1200" dirty="0">
            <a:solidFill>
              <a:schemeClr val="tx1"/>
            </a:solidFill>
          </a:endParaRPr>
        </a:p>
      </dsp:txBody>
      <dsp:txXfrm rot="-5400000">
        <a:off x="1405065" y="2049431"/>
        <a:ext cx="7300603" cy="1560594"/>
      </dsp:txXfrm>
    </dsp:sp>
    <dsp:sp modelId="{FEE5C2A5-9904-4BB5-8A4D-DFB4B581ABD6}">
      <dsp:nvSpPr>
        <dsp:cNvPr id="0" name=""/>
        <dsp:cNvSpPr/>
      </dsp:nvSpPr>
      <dsp:spPr>
        <a:xfrm rot="5400000">
          <a:off x="-299995" y="4204713"/>
          <a:ext cx="1999925" cy="1399948"/>
        </a:xfrm>
        <a:prstGeom prst="chevron">
          <a:avLst/>
        </a:prstGeom>
        <a:solidFill>
          <a:schemeClr val="accent2">
            <a:shade val="50000"/>
            <a:hueOff val="-473488"/>
            <a:satOff val="0"/>
            <a:lumOff val="34401"/>
            <a:alphaOff val="0"/>
          </a:schemeClr>
        </a:solidFill>
        <a:ln w="25400" cap="flat" cmpd="sng" algn="ctr">
          <a:solidFill>
            <a:schemeClr val="accent2">
              <a:shade val="50000"/>
              <a:hueOff val="-473488"/>
              <a:satOff val="0"/>
              <a:lumOff val="344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solidFill>
              <a:schemeClr val="tx1"/>
            </a:solidFill>
          </a:endParaRPr>
        </a:p>
      </dsp:txBody>
      <dsp:txXfrm rot="-5400000">
        <a:off x="-6" y="4604698"/>
        <a:ext cx="1399948" cy="599977"/>
      </dsp:txXfrm>
    </dsp:sp>
    <dsp:sp modelId="{7C3C40E1-8C3B-4227-834D-3570982E9AE7}">
      <dsp:nvSpPr>
        <dsp:cNvPr id="0" name=""/>
        <dsp:cNvSpPr/>
      </dsp:nvSpPr>
      <dsp:spPr>
        <a:xfrm rot="5400000">
          <a:off x="4390226" y="866946"/>
          <a:ext cx="1394237" cy="7385027"/>
        </a:xfrm>
        <a:prstGeom prst="round2SameRect">
          <a:avLst/>
        </a:prstGeom>
        <a:solidFill>
          <a:schemeClr val="lt1">
            <a:alpha val="90000"/>
            <a:hueOff val="0"/>
            <a:satOff val="0"/>
            <a:lumOff val="0"/>
            <a:alphaOff val="0"/>
          </a:schemeClr>
        </a:solidFill>
        <a:ln w="25400" cap="flat" cmpd="sng" algn="ctr">
          <a:solidFill>
            <a:schemeClr val="accent2">
              <a:shade val="50000"/>
              <a:hueOff val="-439529"/>
              <a:satOff val="0"/>
              <a:lumOff val="32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Incentivar la participación del sector privado en el desarrollo de proyectos de vivienda social que ayude a disminuir el déficit cuantitativo de vivienda en el país a través de la figura del fideicomiso a fin de generar transparencia y seguridad en la ejecución de los proyectos inmobiliarios.</a:t>
          </a:r>
          <a:endParaRPr lang="es-EC" sz="1400" kern="1200" dirty="0">
            <a:solidFill>
              <a:schemeClr val="tx1"/>
            </a:solidFill>
          </a:endParaRPr>
        </a:p>
        <a:p>
          <a:pPr marL="114300" lvl="1" indent="-114300" algn="l" defTabSz="622300">
            <a:lnSpc>
              <a:spcPct val="90000"/>
            </a:lnSpc>
            <a:spcBef>
              <a:spcPct val="0"/>
            </a:spcBef>
            <a:spcAft>
              <a:spcPct val="15000"/>
            </a:spcAft>
            <a:buChar char="••"/>
          </a:pPr>
          <a:endParaRPr lang="es-ES" sz="1400" kern="1200" dirty="0" smtClean="0">
            <a:solidFill>
              <a:schemeClr val="tx1"/>
            </a:solidFill>
          </a:endParaRPr>
        </a:p>
      </dsp:txBody>
      <dsp:txXfrm rot="-5400000">
        <a:off x="1394832" y="3930402"/>
        <a:ext cx="7316966" cy="12581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441367" y="1503130"/>
          <a:ext cx="2173228" cy="1206511"/>
        </a:xfrm>
        <a:prstGeom prst="chevron">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41992" y="1623028"/>
        <a:ext cx="1206511" cy="966717"/>
      </dsp:txXfrm>
    </dsp:sp>
    <dsp:sp modelId="{E9795526-2B06-415E-8855-A3A16CDF4D1A}">
      <dsp:nvSpPr>
        <dsp:cNvPr id="0" name=""/>
        <dsp:cNvSpPr/>
      </dsp:nvSpPr>
      <dsp:spPr>
        <a:xfrm rot="5400000">
          <a:off x="4254176" y="-1943174"/>
          <a:ext cx="1495108" cy="7338490"/>
        </a:xfrm>
        <a:prstGeom prst="round2SameRect">
          <a:avLst/>
        </a:prstGeom>
        <a:solidFill>
          <a:schemeClr val="lt1">
            <a:alpha val="9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Impulsar proyectos debidamente financiados y planificados, de tal forma de minimizar la posibilidad e ampliación del programa de construcción y ventas, con la finalidad de evitar reajustes que ocasionen un incremento en los costos y un retraso en la percepción de los ingresos totales, para que el proyecto no deje de ser atractivo y económicamente viable, cuyas condiciones de operatividad, inversión, financiamiento y ventas deben estar establecidas en un contrato de fideicomiso para proteger la rentabilidad y recuperar la inversión en el plazo establecido.</a:t>
          </a:r>
          <a:endParaRPr lang="es-EC" sz="1400" kern="1200" dirty="0">
            <a:solidFill>
              <a:schemeClr val="tx1"/>
            </a:solidFill>
          </a:endParaRPr>
        </a:p>
      </dsp:txBody>
      <dsp:txXfrm rot="-5400000">
        <a:off x="1332486" y="1051501"/>
        <a:ext cx="7265505" cy="1349138"/>
      </dsp:txXfrm>
    </dsp:sp>
    <dsp:sp modelId="{374A0EA3-0C83-4AB3-9F0C-C792CFC6DAFD}">
      <dsp:nvSpPr>
        <dsp:cNvPr id="0" name=""/>
        <dsp:cNvSpPr/>
      </dsp:nvSpPr>
      <dsp:spPr>
        <a:xfrm rot="5400000">
          <a:off x="-88369" y="3112107"/>
          <a:ext cx="1467233" cy="1206511"/>
        </a:xfrm>
        <a:prstGeom prst="chevron">
          <a:avLst/>
        </a:prstGeom>
        <a:solidFill>
          <a:schemeClr val="accent2">
            <a:shade val="50000"/>
            <a:hueOff val="-710232"/>
            <a:satOff val="0"/>
            <a:lumOff val="51601"/>
            <a:alphaOff val="0"/>
          </a:schemeClr>
        </a:solidFill>
        <a:ln w="25400" cap="flat" cmpd="sng" algn="ctr">
          <a:solidFill>
            <a:schemeClr val="accent2">
              <a:shade val="50000"/>
              <a:hueOff val="-710232"/>
              <a:satOff val="0"/>
              <a:lumOff val="5160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solidFill>
              <a:schemeClr val="tx1"/>
            </a:solidFill>
          </a:endParaRPr>
        </a:p>
      </dsp:txBody>
      <dsp:txXfrm rot="-5400000">
        <a:off x="41993" y="3585002"/>
        <a:ext cx="1206511" cy="260722"/>
      </dsp:txXfrm>
    </dsp:sp>
    <dsp:sp modelId="{518B9CF1-4C61-4744-822E-4F5FC7664FB7}">
      <dsp:nvSpPr>
        <dsp:cNvPr id="0" name=""/>
        <dsp:cNvSpPr/>
      </dsp:nvSpPr>
      <dsp:spPr>
        <a:xfrm rot="5400000">
          <a:off x="4295431" y="329"/>
          <a:ext cx="1412598" cy="7191708"/>
        </a:xfrm>
        <a:prstGeom prst="round2SameRect">
          <a:avLst/>
        </a:prstGeom>
        <a:solidFill>
          <a:schemeClr val="lt1">
            <a:alpha val="90000"/>
            <a:hueOff val="0"/>
            <a:satOff val="0"/>
            <a:lumOff val="0"/>
            <a:alphaOff val="0"/>
          </a:schemeClr>
        </a:solidFill>
        <a:ln w="25400" cap="flat" cmpd="sng" algn="ctr">
          <a:solidFill>
            <a:schemeClr val="accent2">
              <a:shade val="50000"/>
              <a:hueOff val="-659294"/>
              <a:satOff val="0"/>
              <a:lumOff val="48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solidFill>
                <a:schemeClr val="tx1"/>
              </a:solidFill>
            </a:rPr>
            <a:t>Realizar la suscripción de convenios interinstitucionales entre el sector privado y los </a:t>
          </a:r>
          <a:r>
            <a:rPr lang="es-ES_tradnl" sz="1400" kern="1200" dirty="0" smtClean="0">
              <a:solidFill>
                <a:schemeClr val="tx1"/>
              </a:solidFill>
            </a:rPr>
            <a:t>Gobiernos Autónomos Descentralizados, con el fin de llegar a consensos que permitan impulsar proyectos de vivienda que mejoren la calidad de vida de la población, generando adecuados niveles de rentabilidad</a:t>
          </a:r>
          <a:r>
            <a:rPr lang="es-ES_tradnl" sz="1400" kern="1200" dirty="0" smtClean="0"/>
            <a:t>.</a:t>
          </a:r>
          <a:endParaRPr lang="es-EC" sz="1400" kern="1200" dirty="0"/>
        </a:p>
      </dsp:txBody>
      <dsp:txXfrm rot="-5400000">
        <a:off x="1405877" y="2958841"/>
        <a:ext cx="7122751" cy="12746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6397C12-92E4-4B0A-9A1B-A438E4617873}" type="datetimeFigureOut">
              <a:rPr lang="es-EC" smtClean="0"/>
              <a:pPr/>
              <a:t>12/03/2015</a:t>
            </a:fld>
            <a:endParaRPr lang="es-EC"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17</a:t>
            </a:fld>
            <a:endParaRPr lang="es-EC" dirty="0"/>
          </a:p>
        </p:txBody>
      </p:sp>
    </p:spTree>
    <p:extLst>
      <p:ext uri="{BB962C8B-B14F-4D97-AF65-F5344CB8AC3E}">
        <p14:creationId xmlns:p14="http://schemas.microsoft.com/office/powerpoint/2010/main" val="40468043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340"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24.emf"/><Relationship Id="rId2"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5.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emf"/><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58.emf"/><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61.emf"/><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4"/>
            <a:ext cx="6771104"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endParaRPr lang="es-EC" sz="1800" kern="0" dirty="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DEPARTAMENTO  DE CIENCIAS ECONÓMICAS, </a:t>
            </a:r>
          </a:p>
          <a:p>
            <a:pPr marL="0" indent="0" algn="ctr">
              <a:buNone/>
            </a:pPr>
            <a:r>
              <a:rPr lang="es-EC" sz="1600" b="1" kern="0" dirty="0" smtClean="0">
                <a:solidFill>
                  <a:schemeClr val="tx1"/>
                </a:solidFill>
              </a:rPr>
              <a:t>ADMINISTRATIVAS Y DE COMERCIO</a:t>
            </a:r>
            <a:endParaRPr lang="es-EC" sz="1400" kern="0" dirty="0" smtClean="0">
              <a:solidFill>
                <a:schemeClr val="tx1"/>
              </a:solidFill>
            </a:endParaRP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CARRERA DE INGENIERÍA EN FINANZAS Y AUDITORÍA</a:t>
            </a:r>
            <a:endParaRPr lang="es-EC" sz="1600" kern="0" dirty="0" smtClean="0">
              <a:solidFill>
                <a:schemeClr val="tx1"/>
              </a:solidFill>
            </a:endParaRPr>
          </a:p>
          <a:p>
            <a:pPr marL="0" indent="0" algn="ctr">
              <a:buNone/>
            </a:pPr>
            <a:endParaRPr lang="es-ES" sz="1200" b="1" kern="0" dirty="0" smtClean="0">
              <a:solidFill>
                <a:schemeClr val="tx1"/>
              </a:solidFill>
            </a:endParaRPr>
          </a:p>
          <a:p>
            <a:pPr marL="0" indent="0" algn="ctr">
              <a:buNone/>
            </a:pPr>
            <a:r>
              <a:rPr lang="es-EC" sz="1600" b="1" kern="0" dirty="0">
                <a:solidFill>
                  <a:schemeClr val="tx1"/>
                </a:solidFill>
              </a:rPr>
              <a:t>Tesis presentada como requisito previo a la obtención del título de:</a:t>
            </a:r>
          </a:p>
          <a:p>
            <a:pPr marL="0" indent="0" algn="ctr">
              <a:buNone/>
            </a:pPr>
            <a:r>
              <a:rPr lang="es-EC" sz="1600" b="1" kern="0" dirty="0" smtClean="0">
                <a:solidFill>
                  <a:schemeClr val="tx1"/>
                </a:solidFill>
              </a:rPr>
              <a:t> </a:t>
            </a:r>
            <a:r>
              <a:rPr lang="es-EC" sz="1600" b="1" kern="0" dirty="0">
                <a:solidFill>
                  <a:schemeClr val="tx1"/>
                </a:solidFill>
              </a:rPr>
              <a:t>INGENIERO EN FINANZAS, CONTADOR PÚBLICO – AUDITOR</a:t>
            </a: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AUTORAS: BARRERA GARCIA, LIZBETH TATIANA</a:t>
            </a:r>
          </a:p>
          <a:p>
            <a:pPr marL="0" indent="0" algn="ctr">
              <a:buNone/>
            </a:pPr>
            <a:r>
              <a:rPr lang="es-EC" sz="1600" b="1" kern="0" dirty="0" smtClean="0">
                <a:solidFill>
                  <a:schemeClr val="tx1"/>
                </a:solidFill>
              </a:rPr>
              <a:t>            JIMENEZ VASQUEZ, MARIA JOSE</a:t>
            </a:r>
            <a:endParaRPr lang="es-EC" sz="1600" b="1" kern="0" dirty="0">
              <a:solidFill>
                <a:schemeClr val="tx1"/>
              </a:solidFill>
            </a:endParaRPr>
          </a:p>
          <a:p>
            <a:pPr marL="0" indent="0" algn="ctr">
              <a:buNone/>
            </a:pPr>
            <a:endParaRPr lang="es-EC" sz="1200" b="1" kern="0" dirty="0">
              <a:solidFill>
                <a:schemeClr val="tx1"/>
              </a:solidFill>
            </a:endParaRPr>
          </a:p>
          <a:p>
            <a:pPr marL="0" indent="0" algn="ctr">
              <a:buNone/>
            </a:pPr>
            <a:r>
              <a:rPr lang="es-EC" sz="1600" b="1" kern="0" dirty="0" smtClean="0">
                <a:solidFill>
                  <a:schemeClr val="tx1"/>
                </a:solidFill>
              </a:rPr>
              <a:t>TEMA</a:t>
            </a:r>
            <a:r>
              <a:rPr lang="es-EC" sz="1600" b="1" kern="0" dirty="0">
                <a:solidFill>
                  <a:schemeClr val="tx1"/>
                </a:solidFill>
              </a:rPr>
              <a:t>: ESQUEMA DE FINANCIAMIENTO PARA IMPULSAR UN PROYECTO DE VIVIENDA SOCIAL EN LA CIUDAD DE </a:t>
            </a:r>
            <a:r>
              <a:rPr lang="es-EC" sz="1600" b="1" kern="0" dirty="0" smtClean="0">
                <a:solidFill>
                  <a:schemeClr val="tx1"/>
                </a:solidFill>
              </a:rPr>
              <a:t>MANTA</a:t>
            </a:r>
          </a:p>
          <a:p>
            <a:pPr marL="0" indent="0" algn="ctr">
              <a:buNone/>
            </a:pPr>
            <a:endParaRPr lang="es-EC" sz="1200" b="1" kern="0" dirty="0" smtClean="0">
              <a:solidFill>
                <a:schemeClr val="tx1"/>
              </a:solidFill>
            </a:endParaRPr>
          </a:p>
          <a:p>
            <a:pPr marL="0" indent="0" algn="ctr">
              <a:buNone/>
            </a:pPr>
            <a:r>
              <a:rPr lang="es-EC" sz="1600" b="1" kern="0" dirty="0" smtClean="0">
                <a:solidFill>
                  <a:schemeClr val="tx1"/>
                </a:solidFill>
              </a:rPr>
              <a:t>SANGOLQUÍ</a:t>
            </a:r>
            <a:r>
              <a:rPr lang="es-EC" sz="1600" b="1" kern="0" dirty="0">
                <a:solidFill>
                  <a:schemeClr val="tx1"/>
                </a:solidFill>
              </a:rPr>
              <a:t>, </a:t>
            </a:r>
            <a:r>
              <a:rPr lang="es-EC" sz="1600" b="1" kern="0" dirty="0" smtClean="0">
                <a:solidFill>
                  <a:schemeClr val="tx1"/>
                </a:solidFill>
              </a:rPr>
              <a:t>FEBRERO 2015</a:t>
            </a:r>
            <a:endParaRPr lang="es-EC" sz="1600" b="1" kern="0" dirty="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57" t="4037" b="6542"/>
          <a:stretch/>
        </p:blipFill>
        <p:spPr bwMode="auto">
          <a:xfrm>
            <a:off x="467543" y="1268760"/>
            <a:ext cx="3775135" cy="211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b="7899"/>
          <a:stretch/>
        </p:blipFill>
        <p:spPr bwMode="auto">
          <a:xfrm>
            <a:off x="1979712" y="3633579"/>
            <a:ext cx="4547073" cy="251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00" y="1268760"/>
            <a:ext cx="42018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redondeado 2"/>
          <p:cNvSpPr/>
          <p:nvPr/>
        </p:nvSpPr>
        <p:spPr>
          <a:xfrm>
            <a:off x="467542" y="1984277"/>
            <a:ext cx="3888433" cy="1401434"/>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4" name="Rectángulo redondeado 3"/>
          <p:cNvSpPr/>
          <p:nvPr/>
        </p:nvSpPr>
        <p:spPr>
          <a:xfrm>
            <a:off x="4716016" y="1988840"/>
            <a:ext cx="792088" cy="1512168"/>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7" name="Circular 6"/>
          <p:cNvSpPr/>
          <p:nvPr/>
        </p:nvSpPr>
        <p:spPr>
          <a:xfrm rot="17267180">
            <a:off x="3930088" y="3702790"/>
            <a:ext cx="2480486" cy="2404972"/>
          </a:xfrm>
          <a:prstGeom prst="pie">
            <a:avLst>
              <a:gd name="adj1" fmla="val 20630188"/>
              <a:gd name="adj2" fmla="val 16672588"/>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8" name="7 CuadroTexto"/>
          <p:cNvSpPr txBox="1"/>
          <p:nvPr/>
        </p:nvSpPr>
        <p:spPr>
          <a:xfrm>
            <a:off x="1619672" y="199673"/>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sp>
        <p:nvSpPr>
          <p:cNvPr id="9" name="Title 1"/>
          <p:cNvSpPr txBox="1">
            <a:spLocks/>
          </p:cNvSpPr>
          <p:nvPr/>
        </p:nvSpPr>
        <p:spPr>
          <a:xfrm>
            <a:off x="2843808" y="620688"/>
            <a:ext cx="3643734"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Principales </a:t>
            </a:r>
            <a:r>
              <a:rPr lang="es-EC" sz="2400" i="0" kern="0" dirty="0">
                <a:ln w="1905">
                  <a:solidFill>
                    <a:schemeClr val="accent5"/>
                  </a:solidFill>
                </a:ln>
                <a:solidFill>
                  <a:schemeClr val="accent5"/>
                </a:solidFill>
                <a:effectLst>
                  <a:innerShdw blurRad="69850" dist="43180" dir="5400000">
                    <a:srgbClr val="000000">
                      <a:alpha val="65000"/>
                    </a:srgbClr>
                  </a:innerShdw>
                </a:effectLst>
              </a:rPr>
              <a:t>r</a:t>
            </a:r>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esultados</a:t>
            </a:r>
            <a:endParaRPr lang="es-EC" sz="24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0" name="Imagen 9"/>
          <p:cNvPicPr>
            <a:picLocks noChangeAspect="1"/>
          </p:cNvPicPr>
          <p:nvPr/>
        </p:nvPicPr>
        <p:blipFill>
          <a:blip r:embed="rId5"/>
          <a:stretch>
            <a:fillRect/>
          </a:stretch>
        </p:blipFill>
        <p:spPr>
          <a:xfrm>
            <a:off x="-2619849" y="6045518"/>
            <a:ext cx="6933134" cy="435044"/>
          </a:xfrm>
          <a:prstGeom prst="rect">
            <a:avLst/>
          </a:prstGeom>
        </p:spPr>
      </p:pic>
      <p:sp>
        <p:nvSpPr>
          <p:cNvPr id="2" name="Rectángulo 1"/>
          <p:cNvSpPr/>
          <p:nvPr/>
        </p:nvSpPr>
        <p:spPr>
          <a:xfrm>
            <a:off x="3100277" y="1269342"/>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84,78%</a:t>
            </a:r>
            <a:endParaRPr lang="es-ES" dirty="0"/>
          </a:p>
        </p:txBody>
      </p:sp>
      <p:sp>
        <p:nvSpPr>
          <p:cNvPr id="12" name="Rectángulo 11"/>
          <p:cNvSpPr/>
          <p:nvPr/>
        </p:nvSpPr>
        <p:spPr>
          <a:xfrm>
            <a:off x="8031970" y="1268760"/>
            <a:ext cx="907119"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38,6%</a:t>
            </a:r>
            <a:endParaRPr lang="es-ES" dirty="0"/>
          </a:p>
        </p:txBody>
      </p:sp>
      <p:sp>
        <p:nvSpPr>
          <p:cNvPr id="13" name="Rectángulo 12"/>
          <p:cNvSpPr/>
          <p:nvPr/>
        </p:nvSpPr>
        <p:spPr>
          <a:xfrm>
            <a:off x="6487542" y="3924337"/>
            <a:ext cx="688241" cy="3600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83%</a:t>
            </a:r>
            <a:endParaRPr lang="es-ES" dirty="0"/>
          </a:p>
        </p:txBody>
      </p:sp>
    </p:spTree>
    <p:extLst>
      <p:ext uri="{BB962C8B-B14F-4D97-AF65-F5344CB8AC3E}">
        <p14:creationId xmlns:p14="http://schemas.microsoft.com/office/powerpoint/2010/main" val="211909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863" r="-1527"/>
          <a:stretch/>
        </p:blipFill>
        <p:spPr bwMode="auto">
          <a:xfrm>
            <a:off x="0" y="1052735"/>
            <a:ext cx="4788024" cy="197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rotWithShape="1">
          <a:blip r:embed="rId3">
            <a:extLst>
              <a:ext uri="{28A0092B-C50C-407E-A947-70E740481C1C}">
                <a14:useLocalDpi xmlns:a14="http://schemas.microsoft.com/office/drawing/2010/main" val="0"/>
              </a:ext>
            </a:extLst>
          </a:blip>
          <a:srcRect t="6463" r="14115"/>
          <a:stretch/>
        </p:blipFill>
        <p:spPr bwMode="auto">
          <a:xfrm>
            <a:off x="4797971" y="2112952"/>
            <a:ext cx="4346029" cy="3704749"/>
          </a:xfrm>
          <a:prstGeom prst="rect">
            <a:avLst/>
          </a:prstGeom>
          <a:noFill/>
          <a:ln>
            <a:noFill/>
          </a:ln>
          <a:extLst>
            <a:ext uri="{53640926-AAD7-44D8-BBD7-CCE9431645EC}">
              <a14:shadowObscured xmlns:a14="http://schemas.microsoft.com/office/drawing/2010/main"/>
            </a:ext>
          </a:extLst>
        </p:spPr>
      </p:pic>
      <p:sp>
        <p:nvSpPr>
          <p:cNvPr id="4" name="3 Rectángulo"/>
          <p:cNvSpPr/>
          <p:nvPr/>
        </p:nvSpPr>
        <p:spPr>
          <a:xfrm>
            <a:off x="4405069" y="1377758"/>
            <a:ext cx="4572000" cy="584775"/>
          </a:xfrm>
          <a:prstGeom prst="rect">
            <a:avLst/>
          </a:prstGeom>
        </p:spPr>
        <p:txBody>
          <a:bodyPr>
            <a:spAutoFit/>
          </a:bodyPr>
          <a:lstStyle/>
          <a:p>
            <a:pPr lvl="0" algn="ctr"/>
            <a:r>
              <a:rPr lang="es-ES_tradnl" sz="1600" b="1" dirty="0">
                <a:latin typeface="Calibri" panose="020F0502020204030204" pitchFamily="34" charset="0"/>
              </a:rPr>
              <a:t>¿Para abaratar el precio le gustaría adquirir una vivienda sin acabados?</a:t>
            </a:r>
            <a:endParaRPr lang="es-EC" sz="1600" b="1" dirty="0">
              <a:latin typeface="Calibri" panose="020F0502020204030204" pitchFamily="34"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97" y="3273444"/>
            <a:ext cx="4520622" cy="283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redondeado 1"/>
          <p:cNvSpPr/>
          <p:nvPr/>
        </p:nvSpPr>
        <p:spPr>
          <a:xfrm>
            <a:off x="1403648" y="1124744"/>
            <a:ext cx="792088" cy="1907215"/>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7" name="3 Rectángulo"/>
          <p:cNvSpPr/>
          <p:nvPr/>
        </p:nvSpPr>
        <p:spPr>
          <a:xfrm>
            <a:off x="-166931" y="623679"/>
            <a:ext cx="4572000" cy="338554"/>
          </a:xfrm>
          <a:prstGeom prst="rect">
            <a:avLst/>
          </a:prstGeom>
        </p:spPr>
        <p:txBody>
          <a:bodyPr>
            <a:spAutoFit/>
          </a:bodyPr>
          <a:lstStyle/>
          <a:p>
            <a:pPr lvl="0" algn="ctr"/>
            <a:r>
              <a:rPr lang="es-ES_tradnl" sz="1600" b="1" dirty="0" smtClean="0">
                <a:latin typeface="Calibri" panose="020F0502020204030204" pitchFamily="34" charset="0"/>
              </a:rPr>
              <a:t>Preferencia tamaño de la vivienda</a:t>
            </a:r>
            <a:endParaRPr lang="es-EC" sz="1600" b="1" dirty="0">
              <a:latin typeface="Calibri" panose="020F0502020204030204" pitchFamily="34" charset="0"/>
            </a:endParaRPr>
          </a:p>
        </p:txBody>
      </p:sp>
      <p:sp>
        <p:nvSpPr>
          <p:cNvPr id="8" name="Rectángulo redondeado 7"/>
          <p:cNvSpPr/>
          <p:nvPr/>
        </p:nvSpPr>
        <p:spPr>
          <a:xfrm rot="5400000">
            <a:off x="2141985" y="2032786"/>
            <a:ext cx="432048" cy="4520624"/>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9" name="Circular 8"/>
          <p:cNvSpPr/>
          <p:nvPr/>
        </p:nvSpPr>
        <p:spPr>
          <a:xfrm rot="17267180">
            <a:off x="4884903" y="1989650"/>
            <a:ext cx="3606763" cy="3876736"/>
          </a:xfrm>
          <a:prstGeom prst="pie">
            <a:avLst>
              <a:gd name="adj1" fmla="val 20609693"/>
              <a:gd name="adj2" fmla="val 14044885"/>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1619672" y="199673"/>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sp>
        <p:nvSpPr>
          <p:cNvPr id="12" name="Title 1"/>
          <p:cNvSpPr txBox="1">
            <a:spLocks/>
          </p:cNvSpPr>
          <p:nvPr/>
        </p:nvSpPr>
        <p:spPr>
          <a:xfrm>
            <a:off x="5082951" y="661332"/>
            <a:ext cx="3643734"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Principales </a:t>
            </a:r>
            <a:r>
              <a:rPr lang="es-EC" sz="2400" i="0" kern="0" dirty="0">
                <a:ln w="1905">
                  <a:solidFill>
                    <a:schemeClr val="accent5"/>
                  </a:solidFill>
                </a:ln>
                <a:solidFill>
                  <a:schemeClr val="accent5"/>
                </a:solidFill>
                <a:effectLst>
                  <a:innerShdw blurRad="69850" dist="43180" dir="5400000">
                    <a:srgbClr val="000000">
                      <a:alpha val="65000"/>
                    </a:srgbClr>
                  </a:innerShdw>
                </a:effectLst>
              </a:rPr>
              <a:t>r</a:t>
            </a:r>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esultados</a:t>
            </a:r>
            <a:endParaRPr lang="es-EC" sz="24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3" name="Imagen 12"/>
          <p:cNvPicPr>
            <a:picLocks noChangeAspect="1"/>
          </p:cNvPicPr>
          <p:nvPr/>
        </p:nvPicPr>
        <p:blipFill>
          <a:blip r:embed="rId5"/>
          <a:stretch>
            <a:fillRect/>
          </a:stretch>
        </p:blipFill>
        <p:spPr>
          <a:xfrm>
            <a:off x="-2641444" y="6043234"/>
            <a:ext cx="6933134" cy="435044"/>
          </a:xfrm>
          <a:prstGeom prst="rect">
            <a:avLst/>
          </a:prstGeom>
        </p:spPr>
      </p:pic>
    </p:spTree>
    <p:extLst>
      <p:ext uri="{BB962C8B-B14F-4D97-AF65-F5344CB8AC3E}">
        <p14:creationId xmlns:p14="http://schemas.microsoft.com/office/powerpoint/2010/main" val="373811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t="5973" r="11267"/>
          <a:stretch/>
        </p:blipFill>
        <p:spPr bwMode="auto">
          <a:xfrm>
            <a:off x="153520" y="1412776"/>
            <a:ext cx="5354584" cy="4476195"/>
          </a:xfrm>
          <a:prstGeom prst="rect">
            <a:avLst/>
          </a:prstGeom>
          <a:noFill/>
          <a:ln>
            <a:noFill/>
          </a:ln>
          <a:extLst>
            <a:ext uri="{53640926-AAD7-44D8-BBD7-CCE9431645EC}">
              <a14:shadowObscured xmlns:a14="http://schemas.microsoft.com/office/drawing/2010/main"/>
            </a:ext>
          </a:extLst>
        </p:spPr>
      </p:pic>
      <p:pic>
        <p:nvPicPr>
          <p:cNvPr id="819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620" t="5402" r="9831" b="6472"/>
          <a:stretch/>
        </p:blipFill>
        <p:spPr bwMode="auto">
          <a:xfrm>
            <a:off x="4788024" y="3805189"/>
            <a:ext cx="4331663" cy="175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323528" y="912741"/>
            <a:ext cx="4572000" cy="338554"/>
          </a:xfrm>
          <a:prstGeom prst="rect">
            <a:avLst/>
          </a:prstGeom>
        </p:spPr>
        <p:txBody>
          <a:bodyPr>
            <a:spAutoFit/>
          </a:bodyPr>
          <a:lstStyle/>
          <a:p>
            <a:pPr lvl="0" algn="ctr"/>
            <a:r>
              <a:rPr lang="es-EC" sz="1600" b="1" dirty="0" smtClean="0">
                <a:latin typeface="Calibri" panose="020F0502020204030204" pitchFamily="34" charset="0"/>
              </a:rPr>
              <a:t>¿</a:t>
            </a:r>
            <a:r>
              <a:rPr lang="es-EC" sz="1600" b="1" dirty="0">
                <a:latin typeface="Calibri" panose="020F0502020204030204" pitchFamily="34" charset="0"/>
              </a:rPr>
              <a:t>A qué institución financiera solicitaría su crédito?</a:t>
            </a: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26" r="12559"/>
          <a:stretch/>
        </p:blipFill>
        <p:spPr bwMode="auto">
          <a:xfrm>
            <a:off x="5691915" y="791110"/>
            <a:ext cx="3223153" cy="258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redondeado 5"/>
          <p:cNvSpPr/>
          <p:nvPr/>
        </p:nvSpPr>
        <p:spPr>
          <a:xfrm>
            <a:off x="7812360" y="1567216"/>
            <a:ext cx="1008112" cy="1907215"/>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7" name="Rectángulo redondeado 6"/>
          <p:cNvSpPr/>
          <p:nvPr/>
        </p:nvSpPr>
        <p:spPr>
          <a:xfrm rot="5400000">
            <a:off x="7069941" y="3035442"/>
            <a:ext cx="1279995" cy="2819494"/>
          </a:xfrm>
          <a:prstGeom prst="round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8" name="Circular 8"/>
          <p:cNvSpPr/>
          <p:nvPr/>
        </p:nvSpPr>
        <p:spPr>
          <a:xfrm rot="17267180">
            <a:off x="294553" y="1425073"/>
            <a:ext cx="4326151" cy="4455820"/>
          </a:xfrm>
          <a:prstGeom prst="pie">
            <a:avLst>
              <a:gd name="adj1" fmla="val 20609693"/>
              <a:gd name="adj2" fmla="val 18732194"/>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1" name="10 CuadroTexto"/>
          <p:cNvSpPr txBox="1"/>
          <p:nvPr/>
        </p:nvSpPr>
        <p:spPr>
          <a:xfrm>
            <a:off x="1629427" y="105514"/>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sp>
        <p:nvSpPr>
          <p:cNvPr id="12" name="Title 1"/>
          <p:cNvSpPr txBox="1">
            <a:spLocks/>
          </p:cNvSpPr>
          <p:nvPr/>
        </p:nvSpPr>
        <p:spPr>
          <a:xfrm>
            <a:off x="635761" y="399328"/>
            <a:ext cx="3643734" cy="47765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Principales </a:t>
            </a:r>
            <a:r>
              <a:rPr lang="es-EC" sz="2400" i="0" kern="0" dirty="0">
                <a:ln w="1905">
                  <a:solidFill>
                    <a:schemeClr val="accent5"/>
                  </a:solidFill>
                </a:ln>
                <a:solidFill>
                  <a:schemeClr val="accent5"/>
                </a:solidFill>
                <a:effectLst>
                  <a:innerShdw blurRad="69850" dist="43180" dir="5400000">
                    <a:srgbClr val="000000">
                      <a:alpha val="65000"/>
                    </a:srgbClr>
                  </a:innerShdw>
                </a:effectLst>
              </a:rPr>
              <a:t>r</a:t>
            </a:r>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esultados</a:t>
            </a:r>
            <a:endParaRPr lang="es-EC" sz="24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3" name="Imagen 12"/>
          <p:cNvPicPr>
            <a:picLocks noChangeAspect="1"/>
          </p:cNvPicPr>
          <p:nvPr/>
        </p:nvPicPr>
        <p:blipFill>
          <a:blip r:embed="rId5"/>
          <a:stretch>
            <a:fillRect/>
          </a:stretch>
        </p:blipFill>
        <p:spPr>
          <a:xfrm>
            <a:off x="-2653639" y="6042877"/>
            <a:ext cx="6933134" cy="435044"/>
          </a:xfrm>
          <a:prstGeom prst="rect">
            <a:avLst/>
          </a:prstGeom>
        </p:spPr>
      </p:pic>
      <p:sp>
        <p:nvSpPr>
          <p:cNvPr id="14" name="Rectángulo 13"/>
          <p:cNvSpPr/>
          <p:nvPr/>
        </p:nvSpPr>
        <p:spPr>
          <a:xfrm>
            <a:off x="4931727" y="3929959"/>
            <a:ext cx="1200188" cy="3326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72,20%</a:t>
            </a:r>
            <a:endParaRPr lang="es-ES" dirty="0"/>
          </a:p>
        </p:txBody>
      </p:sp>
    </p:spTree>
    <p:extLst>
      <p:ext uri="{BB962C8B-B14F-4D97-AF65-F5344CB8AC3E}">
        <p14:creationId xmlns:p14="http://schemas.microsoft.com/office/powerpoint/2010/main" val="3147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extLst>
              <a:ext uri="{28A0092B-C50C-407E-A947-70E740481C1C}">
                <a14:useLocalDpi xmlns:a14="http://schemas.microsoft.com/office/drawing/2010/main" val="0"/>
              </a:ext>
            </a:extLst>
          </a:blip>
          <a:srcRect b="20180"/>
          <a:stretch/>
        </p:blipFill>
        <p:spPr bwMode="auto">
          <a:xfrm>
            <a:off x="5335612" y="3068960"/>
            <a:ext cx="3232150" cy="1328420"/>
          </a:xfrm>
          <a:prstGeom prst="rect">
            <a:avLst/>
          </a:prstGeom>
          <a:noFill/>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a:ext>
          </a:extLst>
        </p:spPr>
      </p:pic>
      <p:sp>
        <p:nvSpPr>
          <p:cNvPr id="5" name="Title 1"/>
          <p:cNvSpPr txBox="1">
            <a:spLocks/>
          </p:cNvSpPr>
          <p:nvPr/>
        </p:nvSpPr>
        <p:spPr>
          <a:xfrm>
            <a:off x="395680" y="551173"/>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Demanda Proyectada de </a:t>
            </a:r>
            <a:r>
              <a:rPr lang="es-EC" sz="2800" i="0" kern="0" dirty="0">
                <a:ln w="1905">
                  <a:solidFill>
                    <a:schemeClr val="accent5"/>
                  </a:solidFill>
                </a:ln>
                <a:solidFill>
                  <a:schemeClr val="accent5"/>
                </a:solidFill>
                <a:effectLst>
                  <a:innerShdw blurRad="69850" dist="43180" dir="5400000">
                    <a:srgbClr val="000000">
                      <a:alpha val="65000"/>
                    </a:srgbClr>
                  </a:innerShdw>
                </a:effectLst>
              </a:rPr>
              <a:t>Manta</a:t>
            </a:r>
          </a:p>
        </p:txBody>
      </p:sp>
      <p:sp>
        <p:nvSpPr>
          <p:cNvPr id="6" name="5 Rectángulo"/>
          <p:cNvSpPr/>
          <p:nvPr/>
        </p:nvSpPr>
        <p:spPr>
          <a:xfrm>
            <a:off x="4716160" y="4613356"/>
            <a:ext cx="4104456"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1200" dirty="0"/>
              <a:t>En base a la información anteriormente expuesta se estima que la demanda para el año 2017 será de 809 personas afiliadas al IESS que podrían solicitar un crédito hipotecario destinado para la vivienda y que forman parte de la base de la pirámide.</a:t>
            </a:r>
          </a:p>
        </p:txBody>
      </p:sp>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149080"/>
            <a:ext cx="3096343" cy="1479939"/>
          </a:xfrm>
          <a:prstGeom prst="rect">
            <a:avLst/>
          </a:prstGeom>
          <a:noFill/>
          <a:ln>
            <a:noFill/>
          </a:ln>
        </p:spPr>
      </p:pic>
      <p:sp>
        <p:nvSpPr>
          <p:cNvPr id="7" name="6 Rectángulo redondeado"/>
          <p:cNvSpPr/>
          <p:nvPr/>
        </p:nvSpPr>
        <p:spPr>
          <a:xfrm>
            <a:off x="2843808" y="5412995"/>
            <a:ext cx="1368151" cy="21602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69" y="1078225"/>
            <a:ext cx="6156828" cy="186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 CuadroTexto"/>
          <p:cNvSpPr txBox="1"/>
          <p:nvPr/>
        </p:nvSpPr>
        <p:spPr>
          <a:xfrm>
            <a:off x="1675904" y="212516"/>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pic>
        <p:nvPicPr>
          <p:cNvPr id="9" name="Imagen 8"/>
          <p:cNvPicPr>
            <a:picLocks noChangeAspect="1"/>
          </p:cNvPicPr>
          <p:nvPr/>
        </p:nvPicPr>
        <p:blipFill>
          <a:blip r:embed="rId5"/>
          <a:stretch>
            <a:fillRect/>
          </a:stretch>
        </p:blipFill>
        <p:spPr>
          <a:xfrm>
            <a:off x="-2692500" y="6021288"/>
            <a:ext cx="6933134" cy="435044"/>
          </a:xfrm>
          <a:prstGeom prst="rect">
            <a:avLst/>
          </a:prstGeom>
        </p:spPr>
      </p:pic>
      <p:pic>
        <p:nvPicPr>
          <p:cNvPr id="11" name="Imagen 10"/>
          <p:cNvPicPr>
            <a:picLocks noChangeAspect="1"/>
          </p:cNvPicPr>
          <p:nvPr/>
        </p:nvPicPr>
        <p:blipFill>
          <a:blip r:embed="rId6"/>
          <a:stretch>
            <a:fillRect/>
          </a:stretch>
        </p:blipFill>
        <p:spPr>
          <a:xfrm>
            <a:off x="-756592" y="2950002"/>
            <a:ext cx="5221046" cy="281900"/>
          </a:xfrm>
          <a:prstGeom prst="rect">
            <a:avLst/>
          </a:prstGeom>
        </p:spPr>
      </p:pic>
      <p:pic>
        <p:nvPicPr>
          <p:cNvPr id="12" name="Imagen 11"/>
          <p:cNvPicPr>
            <a:picLocks noChangeAspect="1"/>
          </p:cNvPicPr>
          <p:nvPr/>
        </p:nvPicPr>
        <p:blipFill>
          <a:blip r:embed="rId6"/>
          <a:stretch>
            <a:fillRect/>
          </a:stretch>
        </p:blipFill>
        <p:spPr>
          <a:xfrm>
            <a:off x="3815594" y="4438190"/>
            <a:ext cx="5221046" cy="281900"/>
          </a:xfrm>
          <a:prstGeom prst="rect">
            <a:avLst/>
          </a:prstGeom>
        </p:spPr>
      </p:pic>
      <p:pic>
        <p:nvPicPr>
          <p:cNvPr id="15" name="Imagen 14"/>
          <p:cNvPicPr>
            <a:picLocks noChangeAspect="1"/>
          </p:cNvPicPr>
          <p:nvPr/>
        </p:nvPicPr>
        <p:blipFill rotWithShape="1">
          <a:blip r:embed="rId7"/>
          <a:srcRect t="81818" r="63697" b="12494"/>
          <a:stretch/>
        </p:blipFill>
        <p:spPr>
          <a:xfrm>
            <a:off x="2686553" y="2945646"/>
            <a:ext cx="1777901" cy="153562"/>
          </a:xfrm>
          <a:prstGeom prst="rect">
            <a:avLst/>
          </a:prstGeom>
        </p:spPr>
      </p:pic>
    </p:spTree>
    <p:extLst>
      <p:ext uri="{BB962C8B-B14F-4D97-AF65-F5344CB8AC3E}">
        <p14:creationId xmlns:p14="http://schemas.microsoft.com/office/powerpoint/2010/main" val="28310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upo 43"/>
          <p:cNvGrpSpPr/>
          <p:nvPr/>
        </p:nvGrpSpPr>
        <p:grpSpPr>
          <a:xfrm>
            <a:off x="251520" y="1526781"/>
            <a:ext cx="2232248" cy="2808313"/>
            <a:chOff x="251520" y="1815234"/>
            <a:chExt cx="2232248" cy="2589485"/>
          </a:xfrm>
        </p:grpSpPr>
        <p:sp>
          <p:nvSpPr>
            <p:cNvPr id="2" name="Rectángulo redondeado 1"/>
            <p:cNvSpPr/>
            <p:nvPr/>
          </p:nvSpPr>
          <p:spPr>
            <a:xfrm>
              <a:off x="395536" y="1815234"/>
              <a:ext cx="1944216" cy="512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CONSTITUYENTES/BENEFICIARIOS</a:t>
              </a:r>
              <a:endParaRPr lang="es-ES" sz="1400" dirty="0"/>
            </a:p>
          </p:txBody>
        </p:sp>
        <p:sp>
          <p:nvSpPr>
            <p:cNvPr id="3" name="Rectángulo redondeado 2"/>
            <p:cNvSpPr/>
            <p:nvPr/>
          </p:nvSpPr>
          <p:spPr>
            <a:xfrm>
              <a:off x="395536" y="2545599"/>
              <a:ext cx="1944216" cy="3478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Inversores</a:t>
              </a:r>
              <a:endParaRPr lang="es-ES" dirty="0"/>
            </a:p>
          </p:txBody>
        </p:sp>
        <p:sp>
          <p:nvSpPr>
            <p:cNvPr id="4" name="Rectángulo redondeado 3"/>
            <p:cNvSpPr/>
            <p:nvPr/>
          </p:nvSpPr>
          <p:spPr>
            <a:xfrm>
              <a:off x="395536" y="3579898"/>
              <a:ext cx="1944216" cy="36004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200" dirty="0" smtClean="0"/>
                <a:t>Propietario de la Tierra</a:t>
              </a:r>
              <a:endParaRPr lang="es-ES" sz="1200" dirty="0"/>
            </a:p>
          </p:txBody>
        </p:sp>
        <p:sp>
          <p:nvSpPr>
            <p:cNvPr id="8" name="Rectángulo redondeado 7"/>
            <p:cNvSpPr/>
            <p:nvPr/>
          </p:nvSpPr>
          <p:spPr>
            <a:xfrm>
              <a:off x="251520" y="2956503"/>
              <a:ext cx="2232248" cy="58505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050" dirty="0" smtClean="0"/>
                <a:t>MUTUALISTA aporta fondos para inversión en primera etapa y capital de trabajo </a:t>
              </a:r>
              <a:endParaRPr lang="es-ES" sz="1050" dirty="0"/>
            </a:p>
          </p:txBody>
        </p:sp>
        <p:sp>
          <p:nvSpPr>
            <p:cNvPr id="10" name="Rectángulo redondeado 9"/>
            <p:cNvSpPr/>
            <p:nvPr/>
          </p:nvSpPr>
          <p:spPr>
            <a:xfrm>
              <a:off x="251520" y="3970973"/>
              <a:ext cx="2232248" cy="433746"/>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050" dirty="0" smtClean="0"/>
                <a:t>CONSTRUCTOR aporta el Terreno y construye el proyecto</a:t>
              </a:r>
              <a:endParaRPr lang="es-ES" sz="1050" dirty="0"/>
            </a:p>
          </p:txBody>
        </p:sp>
      </p:grpSp>
      <p:sp>
        <p:nvSpPr>
          <p:cNvPr id="12" name="Rectángulo redondeado 11"/>
          <p:cNvSpPr/>
          <p:nvPr/>
        </p:nvSpPr>
        <p:spPr>
          <a:xfrm>
            <a:off x="4211960" y="4604038"/>
            <a:ext cx="1656184" cy="36004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FIDUCIARIA</a:t>
            </a:r>
            <a:endParaRPr lang="es-ES" dirty="0"/>
          </a:p>
        </p:txBody>
      </p:sp>
      <p:grpSp>
        <p:nvGrpSpPr>
          <p:cNvPr id="53" name="Grupo 52"/>
          <p:cNvGrpSpPr/>
          <p:nvPr/>
        </p:nvGrpSpPr>
        <p:grpSpPr>
          <a:xfrm>
            <a:off x="306743" y="4778627"/>
            <a:ext cx="2232248" cy="1170653"/>
            <a:chOff x="264220" y="4950984"/>
            <a:chExt cx="2232248" cy="1170653"/>
          </a:xfrm>
        </p:grpSpPr>
        <p:sp>
          <p:nvSpPr>
            <p:cNvPr id="11" name="Rectángulo redondeado 10"/>
            <p:cNvSpPr/>
            <p:nvPr/>
          </p:nvSpPr>
          <p:spPr>
            <a:xfrm>
              <a:off x="408236" y="4950984"/>
              <a:ext cx="1944216" cy="3600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FINANCIADOR</a:t>
              </a:r>
              <a:endParaRPr lang="es-ES" sz="1400" dirty="0"/>
            </a:p>
          </p:txBody>
        </p:sp>
        <p:sp>
          <p:nvSpPr>
            <p:cNvPr id="13" name="Rectángulo redondeado 12"/>
            <p:cNvSpPr/>
            <p:nvPr/>
          </p:nvSpPr>
          <p:spPr>
            <a:xfrm>
              <a:off x="264220" y="5473565"/>
              <a:ext cx="2232248"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050" dirty="0" smtClean="0"/>
                <a:t>ORGANISMO MULTILATERAL otorga un crédito  temporal para los dos últimos meses del primer año </a:t>
              </a:r>
              <a:r>
                <a:rPr lang="es-ES" sz="1050" dirty="0" smtClean="0">
                  <a:solidFill>
                    <a:schemeClr val="tx1"/>
                  </a:solidFill>
                </a:rPr>
                <a:t>de arranque del proyecto</a:t>
              </a:r>
              <a:endParaRPr lang="es-ES" sz="1050" dirty="0">
                <a:solidFill>
                  <a:schemeClr val="tx1"/>
                </a:solidFill>
              </a:endParaRPr>
            </a:p>
          </p:txBody>
        </p:sp>
      </p:grpSp>
      <p:sp>
        <p:nvSpPr>
          <p:cNvPr id="18" name="CuadroTexto 17"/>
          <p:cNvSpPr txBox="1"/>
          <p:nvPr/>
        </p:nvSpPr>
        <p:spPr>
          <a:xfrm>
            <a:off x="3267306" y="2633317"/>
            <a:ext cx="983891" cy="461665"/>
          </a:xfrm>
          <a:prstGeom prst="rect">
            <a:avLst/>
          </a:prstGeom>
          <a:noFill/>
        </p:spPr>
        <p:txBody>
          <a:bodyPr wrap="square" rtlCol="0">
            <a:spAutoFit/>
          </a:bodyPr>
          <a:lstStyle/>
          <a:p>
            <a:r>
              <a:rPr lang="es-ES" sz="1200" dirty="0"/>
              <a:t>T</a:t>
            </a:r>
            <a:r>
              <a:rPr lang="es-ES" sz="1200" dirty="0" smtClean="0"/>
              <a:t>ransfieren recursos</a:t>
            </a:r>
            <a:endParaRPr lang="es-ES" sz="1200" dirty="0"/>
          </a:p>
        </p:txBody>
      </p:sp>
      <p:cxnSp>
        <p:nvCxnSpPr>
          <p:cNvPr id="22" name="Conector angular 21"/>
          <p:cNvCxnSpPr>
            <a:endCxn id="2" idx="3"/>
          </p:cNvCxnSpPr>
          <p:nvPr/>
        </p:nvCxnSpPr>
        <p:spPr>
          <a:xfrm rot="10800000">
            <a:off x="2339752" y="1804826"/>
            <a:ext cx="2160240" cy="1018099"/>
          </a:xfrm>
          <a:prstGeom prst="bentConnector3">
            <a:avLst>
              <a:gd name="adj1" fmla="val 235"/>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2483768" y="1526780"/>
            <a:ext cx="1503895" cy="276999"/>
          </a:xfrm>
          <a:prstGeom prst="rect">
            <a:avLst/>
          </a:prstGeom>
          <a:noFill/>
        </p:spPr>
        <p:txBody>
          <a:bodyPr wrap="square" rtlCol="0">
            <a:spAutoFit/>
          </a:bodyPr>
          <a:lstStyle/>
          <a:p>
            <a:r>
              <a:rPr lang="es-ES" sz="1200" dirty="0" smtClean="0"/>
              <a:t>Reciben utilidades</a:t>
            </a:r>
            <a:endParaRPr lang="es-ES" sz="1200" dirty="0"/>
          </a:p>
        </p:txBody>
      </p:sp>
      <p:sp>
        <p:nvSpPr>
          <p:cNvPr id="29" name="Rectángulo redondeado 28"/>
          <p:cNvSpPr/>
          <p:nvPr/>
        </p:nvSpPr>
        <p:spPr>
          <a:xfrm>
            <a:off x="7380312" y="4966429"/>
            <a:ext cx="1512168" cy="36004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GERENTE DEL PROYECTO</a:t>
            </a:r>
            <a:endParaRPr lang="es-ES" sz="1200" dirty="0"/>
          </a:p>
        </p:txBody>
      </p:sp>
      <p:sp>
        <p:nvSpPr>
          <p:cNvPr id="30" name="Rectángulo redondeado 29"/>
          <p:cNvSpPr/>
          <p:nvPr/>
        </p:nvSpPr>
        <p:spPr>
          <a:xfrm>
            <a:off x="7740352" y="2636912"/>
            <a:ext cx="1080120" cy="360040"/>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1400" dirty="0" smtClean="0"/>
              <a:t>Proyecto</a:t>
            </a:r>
            <a:endParaRPr lang="es-ES" dirty="0"/>
          </a:p>
        </p:txBody>
      </p:sp>
      <p:cxnSp>
        <p:nvCxnSpPr>
          <p:cNvPr id="32" name="Conector angular 31"/>
          <p:cNvCxnSpPr>
            <a:stCxn id="36" idx="3"/>
            <a:endCxn id="30" idx="2"/>
          </p:cNvCxnSpPr>
          <p:nvPr/>
        </p:nvCxnSpPr>
        <p:spPr>
          <a:xfrm flipV="1">
            <a:off x="5868144" y="2996952"/>
            <a:ext cx="2412268" cy="149057"/>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5876995" y="3183359"/>
            <a:ext cx="1575325" cy="461665"/>
          </a:xfrm>
          <a:prstGeom prst="rect">
            <a:avLst/>
          </a:prstGeom>
          <a:noFill/>
        </p:spPr>
        <p:txBody>
          <a:bodyPr wrap="square" rtlCol="0">
            <a:spAutoFit/>
          </a:bodyPr>
          <a:lstStyle/>
          <a:p>
            <a:pPr algn="ctr"/>
            <a:r>
              <a:rPr lang="es-ES" sz="1200" dirty="0" smtClean="0"/>
              <a:t>Alcanza P.E.F. </a:t>
            </a:r>
          </a:p>
          <a:p>
            <a:pPr algn="ctr"/>
            <a:r>
              <a:rPr lang="es-ES" sz="1200" dirty="0" smtClean="0"/>
              <a:t>invierte en proyecto</a:t>
            </a:r>
            <a:endParaRPr lang="es-ES" sz="1200" dirty="0"/>
          </a:p>
        </p:txBody>
      </p:sp>
      <p:sp>
        <p:nvSpPr>
          <p:cNvPr id="34" name="CuadroTexto 33"/>
          <p:cNvSpPr txBox="1"/>
          <p:nvPr/>
        </p:nvSpPr>
        <p:spPr>
          <a:xfrm>
            <a:off x="7214745" y="4391526"/>
            <a:ext cx="1893759"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1100" dirty="0" smtClean="0"/>
              <a:t>Velará </a:t>
            </a:r>
            <a:r>
              <a:rPr lang="es-ES_tradnl" sz="1100" dirty="0"/>
              <a:t>por el cumplimiento de los estándares </a:t>
            </a:r>
            <a:r>
              <a:rPr lang="es-ES_tradnl" sz="1100" dirty="0" smtClean="0"/>
              <a:t>técnicos</a:t>
            </a:r>
            <a:endParaRPr lang="es-ES" sz="1100" dirty="0"/>
          </a:p>
        </p:txBody>
      </p:sp>
      <p:sp>
        <p:nvSpPr>
          <p:cNvPr id="36" name="Rectángulo redondeado 35"/>
          <p:cNvSpPr/>
          <p:nvPr/>
        </p:nvSpPr>
        <p:spPr>
          <a:xfrm>
            <a:off x="4211960" y="2822924"/>
            <a:ext cx="1656184" cy="646170"/>
          </a:xfrm>
          <a:prstGeom prst="roundRect">
            <a:avLst/>
          </a:prstGeom>
          <a:solidFill>
            <a:srgbClr val="0070C0"/>
          </a:solidFill>
          <a:ln>
            <a:solidFill>
              <a:srgbClr val="0070C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600" dirty="0" smtClean="0"/>
              <a:t>FIDEICOMISO</a:t>
            </a:r>
            <a:endParaRPr lang="es-ES" sz="1600" dirty="0"/>
          </a:p>
        </p:txBody>
      </p:sp>
      <p:cxnSp>
        <p:nvCxnSpPr>
          <p:cNvPr id="38" name="Conector recto de flecha 37"/>
          <p:cNvCxnSpPr>
            <a:stCxn id="12" idx="0"/>
            <a:endCxn id="36" idx="2"/>
          </p:cNvCxnSpPr>
          <p:nvPr/>
        </p:nvCxnSpPr>
        <p:spPr>
          <a:xfrm flipV="1">
            <a:off x="5040052" y="3469094"/>
            <a:ext cx="0" cy="11349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Rectángulo redondeado 40"/>
          <p:cNvSpPr/>
          <p:nvPr/>
        </p:nvSpPr>
        <p:spPr>
          <a:xfrm>
            <a:off x="3995936" y="5013176"/>
            <a:ext cx="2232248" cy="6480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050" dirty="0" smtClean="0"/>
              <a:t>Responsable por la administración y estricto cumplimiento del contrato</a:t>
            </a:r>
            <a:endParaRPr lang="es-ES" sz="1050" dirty="0"/>
          </a:p>
        </p:txBody>
      </p:sp>
      <p:sp>
        <p:nvSpPr>
          <p:cNvPr id="55" name="Rectángulo redondeado 54"/>
          <p:cNvSpPr/>
          <p:nvPr/>
        </p:nvSpPr>
        <p:spPr>
          <a:xfrm>
            <a:off x="4211960" y="1238748"/>
            <a:ext cx="1656184" cy="360040"/>
          </a:xfrm>
          <a:prstGeom prst="roundRect">
            <a:avLst/>
          </a:prstGeom>
          <a:solidFill>
            <a:srgbClr val="FF00FF"/>
          </a:solidFill>
          <a:ln>
            <a:solidFill>
              <a:srgbClr val="FF00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COMPRADORES</a:t>
            </a:r>
            <a:endParaRPr lang="es-ES" sz="1400" dirty="0"/>
          </a:p>
        </p:txBody>
      </p:sp>
      <p:cxnSp>
        <p:nvCxnSpPr>
          <p:cNvPr id="57" name="Conector recto de flecha 56"/>
          <p:cNvCxnSpPr>
            <a:stCxn id="55" idx="2"/>
            <a:endCxn id="36" idx="0"/>
          </p:cNvCxnSpPr>
          <p:nvPr/>
        </p:nvCxnSpPr>
        <p:spPr>
          <a:xfrm>
            <a:off x="5040052" y="1598788"/>
            <a:ext cx="0" cy="1224136"/>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58" name="CuadroTexto 57"/>
          <p:cNvSpPr txBox="1"/>
          <p:nvPr/>
        </p:nvSpPr>
        <p:spPr>
          <a:xfrm>
            <a:off x="4971487" y="1645509"/>
            <a:ext cx="965222" cy="461665"/>
          </a:xfrm>
          <a:prstGeom prst="rect">
            <a:avLst/>
          </a:prstGeom>
          <a:noFill/>
        </p:spPr>
        <p:txBody>
          <a:bodyPr wrap="square" rtlCol="0">
            <a:spAutoFit/>
          </a:bodyPr>
          <a:lstStyle/>
          <a:p>
            <a:pPr algn="ctr"/>
            <a:r>
              <a:rPr lang="es-ES" sz="1200" dirty="0" smtClean="0"/>
              <a:t>Transfieren dinero</a:t>
            </a:r>
            <a:endParaRPr lang="es-ES" sz="1200" dirty="0"/>
          </a:p>
        </p:txBody>
      </p:sp>
      <p:sp>
        <p:nvSpPr>
          <p:cNvPr id="62" name="Rectángulo redondeado 61"/>
          <p:cNvSpPr/>
          <p:nvPr/>
        </p:nvSpPr>
        <p:spPr>
          <a:xfrm>
            <a:off x="7358761" y="4006415"/>
            <a:ext cx="1533719" cy="360040"/>
          </a:xfrm>
          <a:prstGeom prst="round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sz="1400" dirty="0" smtClean="0"/>
              <a:t>FISCALIZADOR</a:t>
            </a:r>
            <a:endParaRPr lang="es-ES" sz="1400" dirty="0"/>
          </a:p>
        </p:txBody>
      </p:sp>
      <p:cxnSp>
        <p:nvCxnSpPr>
          <p:cNvPr id="70" name="Conector recto de flecha 69"/>
          <p:cNvCxnSpPr>
            <a:stCxn id="12" idx="3"/>
            <a:endCxn id="100" idx="1"/>
          </p:cNvCxnSpPr>
          <p:nvPr/>
        </p:nvCxnSpPr>
        <p:spPr>
          <a:xfrm>
            <a:off x="5868144" y="4784058"/>
            <a:ext cx="1206134" cy="1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8" name="Title 1"/>
          <p:cNvSpPr txBox="1">
            <a:spLocks/>
          </p:cNvSpPr>
          <p:nvPr/>
        </p:nvSpPr>
        <p:spPr>
          <a:xfrm>
            <a:off x="1043608" y="681185"/>
            <a:ext cx="7310175" cy="515567"/>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Esquema de financiamiento a través de un FIDEICOMISO</a:t>
            </a:r>
            <a:endParaRPr lang="es-EC" sz="2000" i="0" kern="0" dirty="0">
              <a:ln w="1905">
                <a:solidFill>
                  <a:schemeClr val="accent5"/>
                </a:solidFill>
              </a:ln>
              <a:solidFill>
                <a:schemeClr val="accent5"/>
              </a:solidFill>
              <a:effectLst>
                <a:innerShdw blurRad="69850" dist="43180" dir="5400000">
                  <a:srgbClr val="000000">
                    <a:alpha val="65000"/>
                  </a:srgbClr>
                </a:innerShdw>
              </a:effectLst>
            </a:endParaRPr>
          </a:p>
        </p:txBody>
      </p:sp>
      <p:cxnSp>
        <p:nvCxnSpPr>
          <p:cNvPr id="40" name="39 Conector angular"/>
          <p:cNvCxnSpPr>
            <a:stCxn id="3" idx="3"/>
            <a:endCxn id="36" idx="1"/>
          </p:cNvCxnSpPr>
          <p:nvPr/>
        </p:nvCxnSpPr>
        <p:spPr>
          <a:xfrm>
            <a:off x="2339752" y="2507509"/>
            <a:ext cx="1872208" cy="6385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stCxn id="4" idx="3"/>
            <a:endCxn id="36" idx="1"/>
          </p:cNvCxnSpPr>
          <p:nvPr/>
        </p:nvCxnSpPr>
        <p:spPr>
          <a:xfrm flipV="1">
            <a:off x="2339752" y="3146009"/>
            <a:ext cx="1872208" cy="48979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a:stCxn id="11" idx="0"/>
          </p:cNvCxnSpPr>
          <p:nvPr/>
        </p:nvCxnSpPr>
        <p:spPr>
          <a:xfrm flipV="1">
            <a:off x="1422867" y="3390906"/>
            <a:ext cx="2789093" cy="1387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74 Conector recto de flecha"/>
          <p:cNvCxnSpPr>
            <a:endCxn id="11" idx="3"/>
          </p:cNvCxnSpPr>
          <p:nvPr/>
        </p:nvCxnSpPr>
        <p:spPr>
          <a:xfrm flipH="1">
            <a:off x="2394975" y="3469094"/>
            <a:ext cx="1961001" cy="1489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7" name="CuadroTexto 22"/>
          <p:cNvSpPr txBox="1"/>
          <p:nvPr/>
        </p:nvSpPr>
        <p:spPr>
          <a:xfrm rot="20020264">
            <a:off x="2076570" y="4056997"/>
            <a:ext cx="1503895" cy="276999"/>
          </a:xfrm>
          <a:prstGeom prst="rect">
            <a:avLst/>
          </a:prstGeom>
          <a:noFill/>
        </p:spPr>
        <p:txBody>
          <a:bodyPr wrap="square" rtlCol="0">
            <a:spAutoFit/>
          </a:bodyPr>
          <a:lstStyle/>
          <a:p>
            <a:r>
              <a:rPr lang="es-ES" sz="1200" dirty="0" smtClean="0"/>
              <a:t>Otorga crédito</a:t>
            </a:r>
            <a:endParaRPr lang="es-ES" sz="1200" dirty="0"/>
          </a:p>
        </p:txBody>
      </p:sp>
      <p:sp>
        <p:nvSpPr>
          <p:cNvPr id="78" name="CuadroTexto 22"/>
          <p:cNvSpPr txBox="1"/>
          <p:nvPr/>
        </p:nvSpPr>
        <p:spPr>
          <a:xfrm rot="19391740">
            <a:off x="2622167" y="4211915"/>
            <a:ext cx="1503895" cy="276999"/>
          </a:xfrm>
          <a:prstGeom prst="rect">
            <a:avLst/>
          </a:prstGeom>
          <a:noFill/>
        </p:spPr>
        <p:txBody>
          <a:bodyPr wrap="square" rtlCol="0">
            <a:spAutoFit/>
          </a:bodyPr>
          <a:lstStyle/>
          <a:p>
            <a:r>
              <a:rPr lang="es-ES" sz="1200" dirty="0" smtClean="0"/>
              <a:t>Recupera crédito</a:t>
            </a:r>
            <a:endParaRPr lang="es-ES" sz="1200" dirty="0"/>
          </a:p>
        </p:txBody>
      </p:sp>
      <p:cxnSp>
        <p:nvCxnSpPr>
          <p:cNvPr id="79" name="78 Conector angular"/>
          <p:cNvCxnSpPr>
            <a:stCxn id="30" idx="0"/>
            <a:endCxn id="55" idx="3"/>
          </p:cNvCxnSpPr>
          <p:nvPr/>
        </p:nvCxnSpPr>
        <p:spPr>
          <a:xfrm rot="16200000" flipV="1">
            <a:off x="6465206" y="821706"/>
            <a:ext cx="1218144" cy="2412268"/>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1" name="CuadroTexto 22"/>
          <p:cNvSpPr txBox="1"/>
          <p:nvPr/>
        </p:nvSpPr>
        <p:spPr>
          <a:xfrm>
            <a:off x="6954223" y="1434446"/>
            <a:ext cx="1506209" cy="276999"/>
          </a:xfrm>
          <a:prstGeom prst="rect">
            <a:avLst/>
          </a:prstGeom>
          <a:noFill/>
        </p:spPr>
        <p:txBody>
          <a:bodyPr wrap="square" rtlCol="0">
            <a:spAutoFit/>
          </a:bodyPr>
          <a:lstStyle/>
          <a:p>
            <a:r>
              <a:rPr lang="es-ES" sz="1200" dirty="0" smtClean="0"/>
              <a:t>Entrega vivienda</a:t>
            </a:r>
            <a:endParaRPr lang="es-ES" sz="1200" dirty="0"/>
          </a:p>
        </p:txBody>
      </p:sp>
      <p:cxnSp>
        <p:nvCxnSpPr>
          <p:cNvPr id="88" name="87 Conector angular"/>
          <p:cNvCxnSpPr>
            <a:stCxn id="36" idx="0"/>
            <a:endCxn id="55" idx="3"/>
          </p:cNvCxnSpPr>
          <p:nvPr/>
        </p:nvCxnSpPr>
        <p:spPr>
          <a:xfrm rot="5400000" flipH="1" flipV="1">
            <a:off x="4752020" y="1706800"/>
            <a:ext cx="1404156" cy="828092"/>
          </a:xfrm>
          <a:prstGeom prst="bentConnector4">
            <a:avLst>
              <a:gd name="adj1" fmla="val 13670"/>
              <a:gd name="adj2" fmla="val 127606"/>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CuadroTexto 57"/>
          <p:cNvSpPr txBox="1"/>
          <p:nvPr/>
        </p:nvSpPr>
        <p:spPr>
          <a:xfrm>
            <a:off x="6012160" y="2247255"/>
            <a:ext cx="965222" cy="461665"/>
          </a:xfrm>
          <a:prstGeom prst="rect">
            <a:avLst/>
          </a:prstGeom>
          <a:noFill/>
        </p:spPr>
        <p:txBody>
          <a:bodyPr wrap="square" rtlCol="0">
            <a:spAutoFit/>
          </a:bodyPr>
          <a:lstStyle/>
          <a:p>
            <a:pPr algn="ctr"/>
            <a:r>
              <a:rPr lang="es-ES" sz="1200" dirty="0" smtClean="0"/>
              <a:t>Transfiere propiedad</a:t>
            </a:r>
            <a:endParaRPr lang="es-ES" sz="1200" dirty="0"/>
          </a:p>
        </p:txBody>
      </p:sp>
      <p:sp>
        <p:nvSpPr>
          <p:cNvPr id="99" name="CuadroTexto 33"/>
          <p:cNvSpPr txBox="1"/>
          <p:nvPr/>
        </p:nvSpPr>
        <p:spPr>
          <a:xfrm>
            <a:off x="7214745" y="5399638"/>
            <a:ext cx="1893759"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_tradnl" sz="1100" dirty="0" smtClean="0"/>
              <a:t>Gestión del proyecto</a:t>
            </a:r>
            <a:endParaRPr lang="es-ES" sz="1100" dirty="0"/>
          </a:p>
        </p:txBody>
      </p:sp>
      <p:sp>
        <p:nvSpPr>
          <p:cNvPr id="100" name="99 Abrir llave"/>
          <p:cNvSpPr/>
          <p:nvPr/>
        </p:nvSpPr>
        <p:spPr>
          <a:xfrm>
            <a:off x="7074278" y="3907134"/>
            <a:ext cx="234026" cy="1754114"/>
          </a:xfrm>
          <a:prstGeom prst="lef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01" name="100 Flecha arriba"/>
          <p:cNvSpPr/>
          <p:nvPr/>
        </p:nvSpPr>
        <p:spPr>
          <a:xfrm>
            <a:off x="7956376" y="3284984"/>
            <a:ext cx="648072" cy="464091"/>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3" name="CuadroTexto 22"/>
          <p:cNvSpPr txBox="1"/>
          <p:nvPr/>
        </p:nvSpPr>
        <p:spPr>
          <a:xfrm>
            <a:off x="6074767" y="4509120"/>
            <a:ext cx="1017513" cy="276999"/>
          </a:xfrm>
          <a:prstGeom prst="rect">
            <a:avLst/>
          </a:prstGeom>
          <a:noFill/>
        </p:spPr>
        <p:txBody>
          <a:bodyPr wrap="square" rtlCol="0">
            <a:spAutoFit/>
          </a:bodyPr>
          <a:lstStyle/>
          <a:p>
            <a:r>
              <a:rPr lang="es-ES" sz="1200" dirty="0" smtClean="0"/>
              <a:t>Contrata</a:t>
            </a:r>
            <a:endParaRPr lang="es-ES" sz="1200" dirty="0"/>
          </a:p>
        </p:txBody>
      </p:sp>
      <p:sp>
        <p:nvSpPr>
          <p:cNvPr id="104" name="103 CuadroTexto"/>
          <p:cNvSpPr txBox="1"/>
          <p:nvPr/>
        </p:nvSpPr>
        <p:spPr>
          <a:xfrm>
            <a:off x="1443817" y="199673"/>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3: Identificar partícipes en FIDEICOMISO como esquema de financiamiento</a:t>
            </a:r>
            <a:endParaRPr lang="es-EC" sz="1200" b="1" dirty="0">
              <a:solidFill>
                <a:srgbClr val="00B050"/>
              </a:solidFill>
            </a:endParaRPr>
          </a:p>
        </p:txBody>
      </p:sp>
    </p:spTree>
    <p:extLst>
      <p:ext uri="{BB962C8B-B14F-4D97-AF65-F5344CB8AC3E}">
        <p14:creationId xmlns:p14="http://schemas.microsoft.com/office/powerpoint/2010/main" val="332692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8064896" cy="4797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107504" y="741854"/>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a:ln w="1905">
                  <a:solidFill>
                    <a:schemeClr val="accent5"/>
                  </a:solidFill>
                </a:ln>
                <a:solidFill>
                  <a:schemeClr val="accent5"/>
                </a:solidFill>
                <a:effectLst>
                  <a:innerShdw blurRad="69850" dist="43180" dir="5400000">
                    <a:srgbClr val="000000">
                      <a:alpha val="65000"/>
                    </a:srgbClr>
                  </a:innerShdw>
                </a:effectLst>
              </a:rPr>
              <a:t>Localización del proyecto</a:t>
            </a:r>
          </a:p>
        </p:txBody>
      </p:sp>
      <p:pic>
        <p:nvPicPr>
          <p:cNvPr id="3" name="Imagen 2"/>
          <p:cNvPicPr>
            <a:picLocks noChangeAspect="1"/>
          </p:cNvPicPr>
          <p:nvPr/>
        </p:nvPicPr>
        <p:blipFill>
          <a:blip r:embed="rId3"/>
          <a:stretch>
            <a:fillRect/>
          </a:stretch>
        </p:blipFill>
        <p:spPr>
          <a:xfrm>
            <a:off x="1475656" y="6019197"/>
            <a:ext cx="5221046" cy="327613"/>
          </a:xfrm>
          <a:prstGeom prst="rect">
            <a:avLst/>
          </a:prstGeom>
        </p:spPr>
      </p:pic>
      <p:sp>
        <p:nvSpPr>
          <p:cNvPr id="6" name="8 CuadroTexto"/>
          <p:cNvSpPr txBox="1"/>
          <p:nvPr/>
        </p:nvSpPr>
        <p:spPr>
          <a:xfrm>
            <a:off x="681937" y="160822"/>
            <a:ext cx="7920880"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a:solidFill>
                  <a:srgbClr val="00B050"/>
                </a:solidFill>
              </a:rPr>
              <a:t>Objetivo 4: Realizar el estudio económico-financiero y así determinar el punto de equilibrio financiero </a:t>
            </a:r>
          </a:p>
        </p:txBody>
      </p:sp>
    </p:spTree>
    <p:extLst>
      <p:ext uri="{BB962C8B-B14F-4D97-AF65-F5344CB8AC3E}">
        <p14:creationId xmlns:p14="http://schemas.microsoft.com/office/powerpoint/2010/main" val="16344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29" y="1017686"/>
            <a:ext cx="4164851" cy="2890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43"/>
          <a:stretch/>
        </p:blipFill>
        <p:spPr bwMode="auto">
          <a:xfrm>
            <a:off x="4530239" y="1639353"/>
            <a:ext cx="4125218" cy="2852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25132" y="518384"/>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Sistema Constructivo- Formaletas</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grpSp>
        <p:nvGrpSpPr>
          <p:cNvPr id="2" name="1 Grupo"/>
          <p:cNvGrpSpPr/>
          <p:nvPr/>
        </p:nvGrpSpPr>
        <p:grpSpPr>
          <a:xfrm>
            <a:off x="1165128" y="4725144"/>
            <a:ext cx="4125218" cy="1488845"/>
            <a:chOff x="4701449" y="1018770"/>
            <a:chExt cx="4125218" cy="1488845"/>
          </a:xfrm>
        </p:grpSpPr>
        <p:pic>
          <p:nvPicPr>
            <p:cNvPr id="6" name="Picture 2" descr="C:\Users\eco\Desktop\proceso constructivo\19.jpg"/>
            <p:cNvPicPr/>
            <p:nvPr/>
          </p:nvPicPr>
          <p:blipFill>
            <a:blip r:embed="rId4"/>
            <a:srcRect/>
            <a:stretch>
              <a:fillRect/>
            </a:stretch>
          </p:blipFill>
          <p:spPr bwMode="auto">
            <a:xfrm>
              <a:off x="4701449" y="1053407"/>
              <a:ext cx="2062609" cy="1454208"/>
            </a:xfrm>
            <a:prstGeom prst="rect">
              <a:avLst/>
            </a:prstGeom>
            <a:noFill/>
            <a:ln>
              <a:noFill/>
            </a:ln>
          </p:spPr>
        </p:pic>
        <p:pic>
          <p:nvPicPr>
            <p:cNvPr id="7" name="Picture 2" descr="D:\DOCUMENTOS ECO-TITO\REGISTRO AVANCES DE OBRA\FOTOS OBRAS JAVIER\CIUDAD SERRANA\fotos 2012\abril\CIUDAD SERRANA - 02 abril  2012\B - 02 mayo 2012 (12).JPG"/>
            <p:cNvPicPr/>
            <p:nvPr/>
          </p:nvPicPr>
          <p:blipFill>
            <a:blip r:embed="rId5" cstate="print"/>
            <a:srcRect/>
            <a:stretch>
              <a:fillRect/>
            </a:stretch>
          </p:blipFill>
          <p:spPr bwMode="auto">
            <a:xfrm>
              <a:off x="6764132" y="1018770"/>
              <a:ext cx="2062535" cy="1488845"/>
            </a:xfrm>
            <a:prstGeom prst="rect">
              <a:avLst/>
            </a:prstGeom>
            <a:noFill/>
            <a:ln>
              <a:noFill/>
            </a:ln>
          </p:spPr>
        </p:pic>
      </p:grpSp>
      <p:pic>
        <p:nvPicPr>
          <p:cNvPr id="8" name="Imagen 7"/>
          <p:cNvPicPr>
            <a:picLocks noChangeAspect="1"/>
          </p:cNvPicPr>
          <p:nvPr/>
        </p:nvPicPr>
        <p:blipFill>
          <a:blip r:embed="rId6"/>
          <a:stretch>
            <a:fillRect/>
          </a:stretch>
        </p:blipFill>
        <p:spPr>
          <a:xfrm>
            <a:off x="-491056" y="4005064"/>
            <a:ext cx="5221046" cy="327613"/>
          </a:xfrm>
          <a:prstGeom prst="rect">
            <a:avLst/>
          </a:prstGeom>
        </p:spPr>
      </p:pic>
      <p:pic>
        <p:nvPicPr>
          <p:cNvPr id="10" name="Imagen 9"/>
          <p:cNvPicPr>
            <a:picLocks noChangeAspect="1"/>
          </p:cNvPicPr>
          <p:nvPr/>
        </p:nvPicPr>
        <p:blipFill>
          <a:blip r:embed="rId6"/>
          <a:stretch>
            <a:fillRect/>
          </a:stretch>
        </p:blipFill>
        <p:spPr>
          <a:xfrm>
            <a:off x="3936970" y="4581128"/>
            <a:ext cx="5221046" cy="327613"/>
          </a:xfrm>
          <a:prstGeom prst="rect">
            <a:avLst/>
          </a:prstGeom>
        </p:spPr>
      </p:pic>
      <p:pic>
        <p:nvPicPr>
          <p:cNvPr id="11" name="Imagen 10"/>
          <p:cNvPicPr>
            <a:picLocks noChangeAspect="1"/>
          </p:cNvPicPr>
          <p:nvPr/>
        </p:nvPicPr>
        <p:blipFill>
          <a:blip r:embed="rId6"/>
          <a:stretch>
            <a:fillRect/>
          </a:stretch>
        </p:blipFill>
        <p:spPr>
          <a:xfrm>
            <a:off x="552594" y="6309320"/>
            <a:ext cx="5221046" cy="327613"/>
          </a:xfrm>
          <a:prstGeom prst="rect">
            <a:avLst/>
          </a:prstGeom>
        </p:spPr>
      </p:pic>
      <p:sp>
        <p:nvSpPr>
          <p:cNvPr id="14" name="8 CuadroTexto"/>
          <p:cNvSpPr txBox="1"/>
          <p:nvPr/>
        </p:nvSpPr>
        <p:spPr>
          <a:xfrm>
            <a:off x="681937" y="160822"/>
            <a:ext cx="7920880"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a:solidFill>
                  <a:srgbClr val="00B050"/>
                </a:solidFill>
              </a:rPr>
              <a:t>Objetivo 4: Realizar el estudio económico-financiero y así determinar el punto de equilibrio financiero </a:t>
            </a:r>
          </a:p>
        </p:txBody>
      </p:sp>
    </p:spTree>
    <p:extLst>
      <p:ext uri="{BB962C8B-B14F-4D97-AF65-F5344CB8AC3E}">
        <p14:creationId xmlns:p14="http://schemas.microsoft.com/office/powerpoint/2010/main" val="109722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Rectángulo"/>
          <p:cNvSpPr/>
          <p:nvPr/>
        </p:nvSpPr>
        <p:spPr>
          <a:xfrm>
            <a:off x="323527" y="692595"/>
            <a:ext cx="4302781" cy="523220"/>
          </a:xfrm>
          <a:prstGeom prst="rect">
            <a:avLst/>
          </a:prstGeom>
        </p:spPr>
        <p:txBody>
          <a:bodyPr wrap="none">
            <a:spAutoFit/>
          </a:bodyPr>
          <a:lstStyle/>
          <a:p>
            <a:pPr fontAlgn="base">
              <a:spcBef>
                <a:spcPct val="0"/>
              </a:spcBef>
              <a:spcAft>
                <a:spcPct val="0"/>
              </a:spcAft>
            </a:pPr>
            <a:r>
              <a:rPr lang="es-EC" sz="2800" b="1" kern="0" dirty="0" smtClean="0">
                <a:ln w="1905">
                  <a:solidFill>
                    <a:schemeClr val="accent5"/>
                  </a:solidFill>
                </a:ln>
                <a:solidFill>
                  <a:schemeClr val="accent5"/>
                </a:solidFill>
                <a:effectLst>
                  <a:innerShdw blurRad="69850" dist="43180" dir="5400000">
                    <a:srgbClr val="000000">
                      <a:alpha val="65000"/>
                    </a:srgbClr>
                  </a:innerShdw>
                </a:effectLst>
                <a:latin typeface="+mj-lt"/>
                <a:ea typeface="+mj-ea"/>
                <a:cs typeface="+mj-cs"/>
              </a:rPr>
              <a:t>Hipótesis de escenarios</a:t>
            </a:r>
            <a:endParaRPr lang="es-EC" sz="2800" b="1" kern="0" dirty="0">
              <a:ln w="1905">
                <a:solidFill>
                  <a:schemeClr val="accent5"/>
                </a:solidFill>
              </a:ln>
              <a:solidFill>
                <a:schemeClr val="accent5"/>
              </a:solidFill>
              <a:effectLst>
                <a:innerShdw blurRad="69850" dist="43180" dir="5400000">
                  <a:srgbClr val="000000">
                    <a:alpha val="65000"/>
                  </a:srgbClr>
                </a:innerShdw>
              </a:effectLst>
              <a:latin typeface="+mj-lt"/>
              <a:ea typeface="+mj-ea"/>
              <a:cs typeface="+mj-cs"/>
            </a:endParaRPr>
          </a:p>
        </p:txBody>
      </p:sp>
      <p:pic>
        <p:nvPicPr>
          <p:cNvPr id="12" name="Imagen 11"/>
          <p:cNvPicPr>
            <a:picLocks noChangeAspect="1"/>
          </p:cNvPicPr>
          <p:nvPr/>
        </p:nvPicPr>
        <p:blipFill>
          <a:blip r:embed="rId3"/>
          <a:stretch>
            <a:fillRect/>
          </a:stretch>
        </p:blipFill>
        <p:spPr>
          <a:xfrm>
            <a:off x="305309" y="5929141"/>
            <a:ext cx="5221046" cy="327613"/>
          </a:xfrm>
          <a:prstGeom prst="rect">
            <a:avLst/>
          </a:prstGeom>
        </p:spPr>
      </p:pic>
      <p:sp>
        <p:nvSpPr>
          <p:cNvPr id="7" name="8 CuadroTexto"/>
          <p:cNvSpPr txBox="1"/>
          <p:nvPr/>
        </p:nvSpPr>
        <p:spPr>
          <a:xfrm>
            <a:off x="850271" y="217936"/>
            <a:ext cx="7920880"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a:solidFill>
                  <a:srgbClr val="00B050"/>
                </a:solidFill>
              </a:rPr>
              <a:t>Objetivo 4: Realizar el estudio económico-financiero y así determinar el punto de equilibrio </a:t>
            </a:r>
            <a:r>
              <a:rPr lang="es-ES" sz="1200" b="1" dirty="0" smtClean="0">
                <a:solidFill>
                  <a:srgbClr val="00B050"/>
                </a:solidFill>
              </a:rPr>
              <a:t>del proyecto</a:t>
            </a:r>
            <a:endParaRPr lang="es-ES" sz="1200" b="1" dirty="0">
              <a:solidFill>
                <a:srgbClr val="00B050"/>
              </a:solidFill>
            </a:endParaRPr>
          </a:p>
        </p:txBody>
      </p:sp>
      <p:pic>
        <p:nvPicPr>
          <p:cNvPr id="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308" y="1218373"/>
            <a:ext cx="7075004" cy="4655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45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5" name="4 Rectángulo"/>
          <p:cNvSpPr/>
          <p:nvPr/>
        </p:nvSpPr>
        <p:spPr>
          <a:xfrm>
            <a:off x="0" y="640574"/>
            <a:ext cx="3575018" cy="523220"/>
          </a:xfrm>
          <a:prstGeom prst="rect">
            <a:avLst/>
          </a:prstGeom>
        </p:spPr>
        <p:txBody>
          <a:bodyPr wrap="none">
            <a:spAutoFit/>
          </a:bodyPr>
          <a:lstStyle/>
          <a:p>
            <a:pPr fontAlgn="base">
              <a:spcBef>
                <a:spcPct val="0"/>
              </a:spcBef>
              <a:spcAft>
                <a:spcPct val="0"/>
              </a:spcAft>
            </a:pPr>
            <a:r>
              <a:rPr lang="es-EC" sz="2800" b="1" kern="0" dirty="0">
                <a:ln w="1905">
                  <a:solidFill>
                    <a:schemeClr val="accent5"/>
                  </a:solidFill>
                </a:ln>
                <a:solidFill>
                  <a:schemeClr val="accent5"/>
                </a:solidFill>
                <a:effectLst>
                  <a:innerShdw blurRad="69850" dist="43180" dir="5400000">
                    <a:srgbClr val="000000">
                      <a:alpha val="65000"/>
                    </a:srgbClr>
                  </a:innerShdw>
                </a:effectLst>
                <a:latin typeface="+mj-lt"/>
                <a:ea typeface="+mj-ea"/>
                <a:cs typeface="+mj-cs"/>
              </a:rPr>
              <a:t>Punto de </a:t>
            </a:r>
            <a:r>
              <a:rPr lang="es-EC" sz="2800" b="1" kern="0" dirty="0" smtClean="0">
                <a:ln w="1905">
                  <a:solidFill>
                    <a:schemeClr val="accent5"/>
                  </a:solidFill>
                </a:ln>
                <a:solidFill>
                  <a:schemeClr val="accent5"/>
                </a:solidFill>
                <a:effectLst>
                  <a:innerShdw blurRad="69850" dist="43180" dir="5400000">
                    <a:srgbClr val="000000">
                      <a:alpha val="65000"/>
                    </a:srgbClr>
                  </a:innerShdw>
                </a:effectLst>
                <a:latin typeface="+mj-lt"/>
                <a:ea typeface="+mj-ea"/>
                <a:cs typeface="+mj-cs"/>
              </a:rPr>
              <a:t>Equilibrio </a:t>
            </a:r>
            <a:endParaRPr lang="es-EC" sz="2800" b="1" kern="0" dirty="0">
              <a:ln w="1905">
                <a:solidFill>
                  <a:schemeClr val="accent5"/>
                </a:solidFill>
              </a:ln>
              <a:solidFill>
                <a:schemeClr val="accent5"/>
              </a:solidFill>
              <a:effectLst>
                <a:innerShdw blurRad="69850" dist="43180" dir="5400000">
                  <a:srgbClr val="000000">
                    <a:alpha val="65000"/>
                  </a:srgbClr>
                </a:innerShdw>
              </a:effectLst>
              <a:latin typeface="+mj-lt"/>
              <a:ea typeface="+mj-ea"/>
              <a:cs typeface="+mj-cs"/>
            </a:endParaRP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639852"/>
            <a:ext cx="5237551" cy="2566987"/>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3724409" y="3231523"/>
            <a:ext cx="5221046" cy="327613"/>
          </a:xfrm>
          <a:prstGeom prst="rect">
            <a:avLst/>
          </a:prstGeom>
        </p:spPr>
      </p:pic>
      <p:pic>
        <p:nvPicPr>
          <p:cNvPr id="4" name="Imagen 3"/>
          <p:cNvPicPr>
            <a:picLocks noChangeAspect="1"/>
          </p:cNvPicPr>
          <p:nvPr/>
        </p:nvPicPr>
        <p:blipFill>
          <a:blip r:embed="rId4"/>
          <a:stretch>
            <a:fillRect/>
          </a:stretch>
        </p:blipFill>
        <p:spPr>
          <a:xfrm>
            <a:off x="611560" y="3395329"/>
            <a:ext cx="5108255" cy="2566638"/>
          </a:xfrm>
          <a:prstGeom prst="rect">
            <a:avLst/>
          </a:prstGeom>
          <a:ln>
            <a:solidFill>
              <a:srgbClr val="00B0F0"/>
            </a:solidFill>
          </a:ln>
        </p:spPr>
      </p:pic>
      <p:pic>
        <p:nvPicPr>
          <p:cNvPr id="9" name="Imagen 8"/>
          <p:cNvPicPr>
            <a:picLocks noChangeAspect="1"/>
          </p:cNvPicPr>
          <p:nvPr/>
        </p:nvPicPr>
        <p:blipFill>
          <a:blip r:embed="rId3"/>
          <a:stretch>
            <a:fillRect/>
          </a:stretch>
        </p:blipFill>
        <p:spPr>
          <a:xfrm>
            <a:off x="447911" y="6011399"/>
            <a:ext cx="5221046" cy="327613"/>
          </a:xfrm>
          <a:prstGeom prst="rect">
            <a:avLst/>
          </a:prstGeom>
        </p:spPr>
      </p:pic>
      <p:sp>
        <p:nvSpPr>
          <p:cNvPr id="8" name="Title 1"/>
          <p:cNvSpPr txBox="1">
            <a:spLocks/>
          </p:cNvSpPr>
          <p:nvPr/>
        </p:nvSpPr>
        <p:spPr>
          <a:xfrm>
            <a:off x="130191" y="1624236"/>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Escenario No.1</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10" name="Title 1"/>
          <p:cNvSpPr txBox="1">
            <a:spLocks/>
          </p:cNvSpPr>
          <p:nvPr/>
        </p:nvSpPr>
        <p:spPr>
          <a:xfrm>
            <a:off x="5868144" y="4107148"/>
            <a:ext cx="2903007"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Escenario No.2</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12" name="8 CuadroTexto"/>
          <p:cNvSpPr txBox="1"/>
          <p:nvPr/>
        </p:nvSpPr>
        <p:spPr>
          <a:xfrm>
            <a:off x="850271" y="217936"/>
            <a:ext cx="7920880"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a:solidFill>
                  <a:srgbClr val="00B050"/>
                </a:solidFill>
              </a:rPr>
              <a:t>Objetivo 4: Realizar el estudio económico-financiero y así determinar el punto de equilibrio </a:t>
            </a:r>
            <a:r>
              <a:rPr lang="es-ES" sz="1200" b="1" dirty="0" smtClean="0">
                <a:solidFill>
                  <a:srgbClr val="00B050"/>
                </a:solidFill>
              </a:rPr>
              <a:t>del proyecto</a:t>
            </a:r>
            <a:endParaRPr lang="es-ES" sz="1200" b="1" dirty="0">
              <a:solidFill>
                <a:srgbClr val="00B050"/>
              </a:solidFill>
            </a:endParaRPr>
          </a:p>
        </p:txBody>
      </p:sp>
    </p:spTree>
    <p:extLst>
      <p:ext uri="{BB962C8B-B14F-4D97-AF65-F5344CB8AC3E}">
        <p14:creationId xmlns:p14="http://schemas.microsoft.com/office/powerpoint/2010/main" val="58957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403648" y="260648"/>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sp>
        <p:nvSpPr>
          <p:cNvPr id="3" name="Title 1"/>
          <p:cNvSpPr txBox="1">
            <a:spLocks/>
          </p:cNvSpPr>
          <p:nvPr/>
        </p:nvSpPr>
        <p:spPr>
          <a:xfrm>
            <a:off x="165384" y="1052736"/>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Flujo de </a:t>
            </a:r>
            <a:r>
              <a:rPr lang="es-EC" sz="2800" i="0" kern="0" dirty="0">
                <a:ln w="1905">
                  <a:solidFill>
                    <a:schemeClr val="accent5"/>
                  </a:solidFill>
                </a:ln>
                <a:solidFill>
                  <a:schemeClr val="accent5"/>
                </a:solidFill>
                <a:effectLst>
                  <a:innerShdw blurRad="69850" dist="43180" dir="5400000">
                    <a:srgbClr val="000000">
                      <a:alpha val="65000"/>
                    </a:srgbClr>
                  </a:innerShdw>
                </a:effectLst>
              </a:rPr>
              <a:t>efectivo Escenario No.1</a:t>
            </a:r>
          </a:p>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8" name="Title 1"/>
          <p:cNvSpPr txBox="1">
            <a:spLocks/>
          </p:cNvSpPr>
          <p:nvPr/>
        </p:nvSpPr>
        <p:spPr>
          <a:xfrm>
            <a:off x="132656" y="1052736"/>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96" y="1707980"/>
            <a:ext cx="8627794" cy="295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p:cNvPicPr>
            <a:picLocks noChangeAspect="1"/>
          </p:cNvPicPr>
          <p:nvPr/>
        </p:nvPicPr>
        <p:blipFill>
          <a:blip r:embed="rId3"/>
          <a:stretch>
            <a:fillRect/>
          </a:stretch>
        </p:blipFill>
        <p:spPr>
          <a:xfrm>
            <a:off x="1403648" y="4797152"/>
            <a:ext cx="6933134" cy="435044"/>
          </a:xfrm>
          <a:prstGeom prst="rect">
            <a:avLst/>
          </a:prstGeom>
        </p:spPr>
      </p:pic>
    </p:spTree>
    <p:extLst>
      <p:ext uri="{BB962C8B-B14F-4D97-AF65-F5344CB8AC3E}">
        <p14:creationId xmlns:p14="http://schemas.microsoft.com/office/powerpoint/2010/main" val="259168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3568" y="692696"/>
            <a:ext cx="757749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3141536049"/>
              </p:ext>
            </p:extLst>
          </p:nvPr>
        </p:nvGraphicFramePr>
        <p:xfrm>
          <a:off x="683568" y="1988840"/>
          <a:ext cx="792088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2002" y="1052736"/>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38514" y="1772816"/>
            <a:ext cx="8604448" cy="3024336"/>
          </a:xfrm>
          <a:prstGeom prst="rect">
            <a:avLst/>
          </a:prstGeom>
          <a:noFill/>
          <a:ln>
            <a:noFill/>
          </a:ln>
        </p:spPr>
      </p:pic>
      <p:sp>
        <p:nvSpPr>
          <p:cNvPr id="6" name="Title 1"/>
          <p:cNvSpPr txBox="1">
            <a:spLocks/>
          </p:cNvSpPr>
          <p:nvPr/>
        </p:nvSpPr>
        <p:spPr>
          <a:xfrm>
            <a:off x="267438" y="1121748"/>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Flujo de </a:t>
            </a:r>
            <a:r>
              <a:rPr lang="es-EC" sz="2800" i="0" kern="0" dirty="0">
                <a:ln w="1905">
                  <a:solidFill>
                    <a:schemeClr val="accent5"/>
                  </a:solidFill>
                </a:ln>
                <a:solidFill>
                  <a:schemeClr val="accent5"/>
                </a:solidFill>
                <a:effectLst>
                  <a:innerShdw blurRad="69850" dist="43180" dir="5400000">
                    <a:srgbClr val="000000">
                      <a:alpha val="65000"/>
                    </a:srgbClr>
                  </a:innerShdw>
                </a:effectLst>
              </a:rPr>
              <a:t>efectivo Escenario No.2</a:t>
            </a:r>
          </a:p>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8" name="Imagen 7"/>
          <p:cNvPicPr>
            <a:picLocks noChangeAspect="1"/>
          </p:cNvPicPr>
          <p:nvPr/>
        </p:nvPicPr>
        <p:blipFill>
          <a:blip r:embed="rId3"/>
          <a:stretch>
            <a:fillRect/>
          </a:stretch>
        </p:blipFill>
        <p:spPr>
          <a:xfrm>
            <a:off x="1403648" y="4866164"/>
            <a:ext cx="6933134" cy="435044"/>
          </a:xfrm>
          <a:prstGeom prst="rect">
            <a:avLst/>
          </a:prstGeom>
        </p:spPr>
      </p:pic>
      <p:sp>
        <p:nvSpPr>
          <p:cNvPr id="9"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spTree>
    <p:extLst>
      <p:ext uri="{BB962C8B-B14F-4D97-AF65-F5344CB8AC3E}">
        <p14:creationId xmlns:p14="http://schemas.microsoft.com/office/powerpoint/2010/main" val="210384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42148" y="619821"/>
            <a:ext cx="432048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Valor Actual Neto (VAN)</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84043"/>
            <a:ext cx="5169172" cy="2310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itle 1"/>
          <p:cNvSpPr txBox="1">
            <a:spLocks/>
          </p:cNvSpPr>
          <p:nvPr/>
        </p:nvSpPr>
        <p:spPr>
          <a:xfrm>
            <a:off x="467544" y="3549112"/>
            <a:ext cx="4824536"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Tasa Interna Retorno (TIR)</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23445"/>
            <a:ext cx="4963529" cy="197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magen 7"/>
          <p:cNvPicPr>
            <a:picLocks noChangeAspect="1"/>
          </p:cNvPicPr>
          <p:nvPr/>
        </p:nvPicPr>
        <p:blipFill>
          <a:blip r:embed="rId4"/>
          <a:stretch>
            <a:fillRect/>
          </a:stretch>
        </p:blipFill>
        <p:spPr>
          <a:xfrm>
            <a:off x="3069272" y="3404443"/>
            <a:ext cx="6933134" cy="435044"/>
          </a:xfrm>
          <a:prstGeom prst="rect">
            <a:avLst/>
          </a:prstGeom>
        </p:spPr>
      </p:pic>
      <p:pic>
        <p:nvPicPr>
          <p:cNvPr id="9" name="Imagen 8"/>
          <p:cNvPicPr>
            <a:picLocks noChangeAspect="1"/>
          </p:cNvPicPr>
          <p:nvPr/>
        </p:nvPicPr>
        <p:blipFill>
          <a:blip r:embed="rId4"/>
          <a:stretch>
            <a:fillRect/>
          </a:stretch>
        </p:blipFill>
        <p:spPr>
          <a:xfrm>
            <a:off x="-900608" y="6078762"/>
            <a:ext cx="6933134" cy="435044"/>
          </a:xfrm>
          <a:prstGeom prst="rect">
            <a:avLst/>
          </a:prstGeom>
        </p:spPr>
      </p:pic>
      <p:sp>
        <p:nvSpPr>
          <p:cNvPr id="11"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spTree>
    <p:extLst>
      <p:ext uri="{BB962C8B-B14F-4D97-AF65-F5344CB8AC3E}">
        <p14:creationId xmlns:p14="http://schemas.microsoft.com/office/powerpoint/2010/main" val="21205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691680" y="836712"/>
            <a:ext cx="7344816"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Periodo de Recuperación de Capital (PRI)</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15" name="Title 1"/>
          <p:cNvSpPr txBox="1">
            <a:spLocks/>
          </p:cNvSpPr>
          <p:nvPr/>
        </p:nvSpPr>
        <p:spPr>
          <a:xfrm>
            <a:off x="395536" y="3996094"/>
            <a:ext cx="4768055"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Relación Beneficio -Costo</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755" y="1344353"/>
            <a:ext cx="442066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169" y="4482272"/>
            <a:ext cx="4147382" cy="1421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4247964" y="3373709"/>
            <a:ext cx="2232248" cy="369332"/>
          </a:xfrm>
          <a:prstGeom prst="rect">
            <a:avLst/>
          </a:prstGeom>
          <a:noFill/>
        </p:spPr>
        <p:txBody>
          <a:bodyPr wrap="square" rtlCol="0">
            <a:spAutoFit/>
          </a:bodyPr>
          <a:lstStyle/>
          <a:p>
            <a:pPr algn="ctr"/>
            <a:r>
              <a:rPr lang="es-EC" dirty="0" smtClean="0"/>
              <a:t>2 años y 11 meses</a:t>
            </a:r>
            <a:endParaRPr lang="es-EC" dirty="0"/>
          </a:p>
        </p:txBody>
      </p:sp>
      <p:pic>
        <p:nvPicPr>
          <p:cNvPr id="8" name="Imagen 7"/>
          <p:cNvPicPr>
            <a:picLocks noChangeAspect="1"/>
          </p:cNvPicPr>
          <p:nvPr/>
        </p:nvPicPr>
        <p:blipFill>
          <a:blip r:embed="rId4"/>
          <a:stretch>
            <a:fillRect/>
          </a:stretch>
        </p:blipFill>
        <p:spPr>
          <a:xfrm>
            <a:off x="1897521" y="3696916"/>
            <a:ext cx="6933134" cy="435044"/>
          </a:xfrm>
          <a:prstGeom prst="rect">
            <a:avLst/>
          </a:prstGeom>
        </p:spPr>
      </p:pic>
      <p:pic>
        <p:nvPicPr>
          <p:cNvPr id="9" name="Imagen 8"/>
          <p:cNvPicPr>
            <a:picLocks noChangeAspect="1"/>
          </p:cNvPicPr>
          <p:nvPr/>
        </p:nvPicPr>
        <p:blipFill>
          <a:blip r:embed="rId4"/>
          <a:stretch>
            <a:fillRect/>
          </a:stretch>
        </p:blipFill>
        <p:spPr>
          <a:xfrm>
            <a:off x="-724912" y="5907707"/>
            <a:ext cx="6933134" cy="435044"/>
          </a:xfrm>
          <a:prstGeom prst="rect">
            <a:avLst/>
          </a:prstGeom>
        </p:spPr>
      </p:pic>
      <p:sp>
        <p:nvSpPr>
          <p:cNvPr id="10"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spTree>
    <p:extLst>
      <p:ext uri="{BB962C8B-B14F-4D97-AF65-F5344CB8AC3E}">
        <p14:creationId xmlns:p14="http://schemas.microsoft.com/office/powerpoint/2010/main" val="80797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5418" y="561111"/>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 Escenario No.1</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9"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pic>
        <p:nvPicPr>
          <p:cNvPr id="11" name="Imagen 10"/>
          <p:cNvPicPr>
            <a:picLocks noChangeAspect="1"/>
          </p:cNvPicPr>
          <p:nvPr/>
        </p:nvPicPr>
        <p:blipFill>
          <a:blip r:embed="rId2"/>
          <a:stretch>
            <a:fillRect/>
          </a:stretch>
        </p:blipFill>
        <p:spPr>
          <a:xfrm>
            <a:off x="1051094" y="6443751"/>
            <a:ext cx="6933134" cy="435044"/>
          </a:xfrm>
          <a:prstGeom prst="rect">
            <a:avLst/>
          </a:prstGeom>
        </p:spPr>
      </p:pic>
      <p:sp>
        <p:nvSpPr>
          <p:cNvPr id="12" name="Rectángulo 11"/>
          <p:cNvSpPr/>
          <p:nvPr/>
        </p:nvSpPr>
        <p:spPr>
          <a:xfrm>
            <a:off x="7715320" y="3652024"/>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89,40%</a:t>
            </a:r>
            <a:endParaRPr lang="es-ES" dirty="0"/>
          </a:p>
        </p:txBody>
      </p:sp>
      <p:sp>
        <p:nvSpPr>
          <p:cNvPr id="13" name="Rectángulo 12"/>
          <p:cNvSpPr/>
          <p:nvPr/>
        </p:nvSpPr>
        <p:spPr>
          <a:xfrm>
            <a:off x="6946003" y="5291862"/>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15,40%</a:t>
            </a:r>
            <a:endParaRPr lang="es-ES" dirty="0"/>
          </a:p>
        </p:txBody>
      </p:sp>
      <p:sp>
        <p:nvSpPr>
          <p:cNvPr id="14" name="Rectángulo 13"/>
          <p:cNvSpPr/>
          <p:nvPr/>
        </p:nvSpPr>
        <p:spPr>
          <a:xfrm>
            <a:off x="1032874" y="3651892"/>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91%</a:t>
            </a:r>
            <a:endParaRPr lang="es-E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60" y="1023015"/>
            <a:ext cx="4220816" cy="2465544"/>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090" y="1023015"/>
            <a:ext cx="4220816" cy="2465544"/>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314" y="3616673"/>
            <a:ext cx="4217324" cy="246350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0" y="4223990"/>
            <a:ext cx="2224587" cy="1077218"/>
          </a:xfrm>
          <a:prstGeom prst="rect">
            <a:avLst/>
          </a:prstGeom>
          <a:noFill/>
        </p:spPr>
        <p:txBody>
          <a:bodyPr wrap="square" rtlCol="0">
            <a:spAutoFit/>
          </a:bodyPr>
          <a:lstStyle/>
          <a:p>
            <a:pPr algn="ctr"/>
            <a:r>
              <a:rPr lang="es-EC" sz="1600" b="1" dirty="0" smtClean="0">
                <a:solidFill>
                  <a:schemeClr val="accent4">
                    <a:lumMod val="75000"/>
                  </a:schemeClr>
                </a:solidFill>
              </a:rPr>
              <a:t>PROBABILIDAD DE ALCANZAR TASAS DE RENDIMIENTO REFERENCIALES</a:t>
            </a:r>
            <a:endParaRPr lang="es-EC" sz="1600" b="1" dirty="0">
              <a:solidFill>
                <a:schemeClr val="accent4">
                  <a:lumMod val="75000"/>
                </a:schemeClr>
              </a:solidFill>
            </a:endParaRPr>
          </a:p>
        </p:txBody>
      </p:sp>
    </p:spTree>
    <p:extLst>
      <p:ext uri="{BB962C8B-B14F-4D97-AF65-F5344CB8AC3E}">
        <p14:creationId xmlns:p14="http://schemas.microsoft.com/office/powerpoint/2010/main" val="44298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1330" y="563554"/>
            <a:ext cx="70930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a:t>
            </a:r>
            <a:r>
              <a:rPr lang="es-EC" sz="2800" i="0" kern="0" dirty="0">
                <a:ln w="1905">
                  <a:solidFill>
                    <a:schemeClr val="accent5"/>
                  </a:solidFill>
                </a:ln>
                <a:solidFill>
                  <a:schemeClr val="accent5"/>
                </a:solidFill>
                <a:effectLst>
                  <a:innerShdw blurRad="69850" dist="43180" dir="5400000">
                    <a:srgbClr val="000000">
                      <a:alpha val="65000"/>
                    </a:srgbClr>
                  </a:innerShdw>
                </a:effectLst>
              </a:rPr>
              <a:t>Sensibilidad- Escenario </a:t>
            </a:r>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No.2</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a:p>
            <a:pPr algn="l"/>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9"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pic>
        <p:nvPicPr>
          <p:cNvPr id="10" name="Imagen 9"/>
          <p:cNvPicPr>
            <a:picLocks noChangeAspect="1"/>
          </p:cNvPicPr>
          <p:nvPr/>
        </p:nvPicPr>
        <p:blipFill>
          <a:blip r:embed="rId2"/>
          <a:stretch>
            <a:fillRect/>
          </a:stretch>
        </p:blipFill>
        <p:spPr>
          <a:xfrm>
            <a:off x="1121351" y="6422956"/>
            <a:ext cx="6933134" cy="435044"/>
          </a:xfrm>
          <a:prstGeom prst="rect">
            <a:avLst/>
          </a:prstGeom>
        </p:spPr>
      </p:pic>
      <p:sp>
        <p:nvSpPr>
          <p:cNvPr id="11" name="Rectángulo 10"/>
          <p:cNvSpPr/>
          <p:nvPr/>
        </p:nvSpPr>
        <p:spPr>
          <a:xfrm>
            <a:off x="7058229" y="5412432"/>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5,10%</a:t>
            </a:r>
            <a:endParaRPr lang="es-ES" dirty="0"/>
          </a:p>
        </p:txBody>
      </p:sp>
      <p:sp>
        <p:nvSpPr>
          <p:cNvPr id="12" name="Rectángulo 11"/>
          <p:cNvSpPr/>
          <p:nvPr/>
        </p:nvSpPr>
        <p:spPr>
          <a:xfrm>
            <a:off x="7406331" y="3601904"/>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86,30%</a:t>
            </a:r>
            <a:endParaRPr lang="es-ES" dirty="0"/>
          </a:p>
        </p:txBody>
      </p:sp>
      <p:sp>
        <p:nvSpPr>
          <p:cNvPr id="13" name="Rectángulo 12"/>
          <p:cNvSpPr/>
          <p:nvPr/>
        </p:nvSpPr>
        <p:spPr>
          <a:xfrm>
            <a:off x="335384" y="3616505"/>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88,30%</a:t>
            </a:r>
            <a:endParaRPr lang="es-E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40964"/>
            <a:ext cx="4256034" cy="2486116"/>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454" y="1040964"/>
            <a:ext cx="4256034" cy="2486116"/>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7445" y="3661146"/>
            <a:ext cx="4273554" cy="2496351"/>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uadroTexto 1"/>
          <p:cNvSpPr txBox="1"/>
          <p:nvPr/>
        </p:nvSpPr>
        <p:spPr>
          <a:xfrm>
            <a:off x="0" y="4223990"/>
            <a:ext cx="2224587" cy="1077218"/>
          </a:xfrm>
          <a:prstGeom prst="rect">
            <a:avLst/>
          </a:prstGeom>
          <a:noFill/>
        </p:spPr>
        <p:txBody>
          <a:bodyPr wrap="square" rtlCol="0">
            <a:spAutoFit/>
          </a:bodyPr>
          <a:lstStyle/>
          <a:p>
            <a:pPr algn="ctr"/>
            <a:r>
              <a:rPr lang="es-EC" sz="1600" b="1" dirty="0" smtClean="0">
                <a:solidFill>
                  <a:schemeClr val="accent4">
                    <a:lumMod val="75000"/>
                  </a:schemeClr>
                </a:solidFill>
              </a:rPr>
              <a:t>PROBABILIDAD DE ALCANZAR TASAS DE RENDIMIENTO REFERENCIALES</a:t>
            </a:r>
            <a:endParaRPr lang="es-EC" sz="1600" b="1" dirty="0">
              <a:solidFill>
                <a:schemeClr val="accent4">
                  <a:lumMod val="75000"/>
                </a:schemeClr>
              </a:solidFill>
            </a:endParaRPr>
          </a:p>
        </p:txBody>
      </p:sp>
    </p:spTree>
    <p:extLst>
      <p:ext uri="{BB962C8B-B14F-4D97-AF65-F5344CB8AC3E}">
        <p14:creationId xmlns:p14="http://schemas.microsoft.com/office/powerpoint/2010/main" val="280788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b="16088"/>
          <a:stretch/>
        </p:blipFill>
        <p:spPr>
          <a:xfrm>
            <a:off x="1135292" y="1278624"/>
            <a:ext cx="7122509" cy="1502304"/>
          </a:xfrm>
          <a:prstGeom prst="rect">
            <a:avLst/>
          </a:prstGeom>
        </p:spPr>
      </p:pic>
      <p:sp>
        <p:nvSpPr>
          <p:cNvPr id="3" name="Title 1"/>
          <p:cNvSpPr txBox="1">
            <a:spLocks/>
          </p:cNvSpPr>
          <p:nvPr/>
        </p:nvSpPr>
        <p:spPr>
          <a:xfrm>
            <a:off x="323528" y="625252"/>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Análisis de Sensibilidad</a:t>
            </a:r>
            <a:endParaRPr lang="es-EC" sz="28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sp>
        <p:nvSpPr>
          <p:cNvPr id="4" name="3 Rectángulo redondeado"/>
          <p:cNvSpPr/>
          <p:nvPr/>
        </p:nvSpPr>
        <p:spPr>
          <a:xfrm>
            <a:off x="5294555" y="1916832"/>
            <a:ext cx="2963246" cy="576064"/>
          </a:xfrm>
          <a:prstGeom prst="round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2" name="Rectángulo redondeado 1"/>
          <p:cNvSpPr/>
          <p:nvPr/>
        </p:nvSpPr>
        <p:spPr>
          <a:xfrm>
            <a:off x="844118" y="3212976"/>
            <a:ext cx="7704856"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 sz="1400" dirty="0" smtClean="0">
                <a:solidFill>
                  <a:schemeClr val="tx1"/>
                </a:solidFill>
              </a:rPr>
              <a:t>En base a la simulación hecha con el programa @risk concluimos que bajo los dos primeros escenarios, el proyecto “LOMA BLANCA” es viable desde el punto de vista social y de la TMAR, debido a que existe un alto porcentaje de probabilidad que se obtenga ese resultado. Sin embargo si analizamos desde el punto de vista comercial, en ninguno de los escenarios la probabilidad de ocurrencia es alta; por lo tanto, desde una concepción netamente mercantilista el proyecto tal como está concebido no es viable.</a:t>
            </a:r>
            <a:endParaRPr lang="es-ES" sz="1400" dirty="0">
              <a:solidFill>
                <a:schemeClr val="tx1"/>
              </a:solidFill>
            </a:endParaRPr>
          </a:p>
        </p:txBody>
      </p:sp>
      <p:sp>
        <p:nvSpPr>
          <p:cNvPr id="8"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pic>
        <p:nvPicPr>
          <p:cNvPr id="9" name="Imagen 8"/>
          <p:cNvPicPr>
            <a:picLocks noChangeAspect="1"/>
          </p:cNvPicPr>
          <p:nvPr/>
        </p:nvPicPr>
        <p:blipFill>
          <a:blip r:embed="rId3"/>
          <a:stretch>
            <a:fillRect/>
          </a:stretch>
        </p:blipFill>
        <p:spPr>
          <a:xfrm>
            <a:off x="1403647" y="2787347"/>
            <a:ext cx="6933134" cy="435044"/>
          </a:xfrm>
          <a:prstGeom prst="rect">
            <a:avLst/>
          </a:prstGeom>
        </p:spPr>
      </p:pic>
    </p:spTree>
    <p:extLst>
      <p:ext uri="{BB962C8B-B14F-4D97-AF65-F5344CB8AC3E}">
        <p14:creationId xmlns:p14="http://schemas.microsoft.com/office/powerpoint/2010/main" val="114520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CuadroTexto"/>
          <p:cNvSpPr txBox="1"/>
          <p:nvPr/>
        </p:nvSpPr>
        <p:spPr>
          <a:xfrm>
            <a:off x="1403647" y="188640"/>
            <a:ext cx="6368543"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5: Realizar evaluación financiera para determinar viabilidad del proyecto</a:t>
            </a:r>
            <a:endParaRPr lang="es-EC" sz="1200" b="1" dirty="0">
              <a:solidFill>
                <a:srgbClr val="00B050"/>
              </a:solidFill>
            </a:endParaRPr>
          </a:p>
        </p:txBody>
      </p:sp>
      <p:sp>
        <p:nvSpPr>
          <p:cNvPr id="3" name="Title 1"/>
          <p:cNvSpPr txBox="1">
            <a:spLocks/>
          </p:cNvSpPr>
          <p:nvPr/>
        </p:nvSpPr>
        <p:spPr>
          <a:xfrm>
            <a:off x="245802" y="465639"/>
            <a:ext cx="8640960" cy="72008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Propuesta</a:t>
            </a:r>
          </a:p>
          <a:p>
            <a:pPr algn="l"/>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Escenario de viabilidad Comercial - reducción del C. terreno al 50%</a:t>
            </a:r>
            <a:endParaRPr lang="es-EC" sz="20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6" name="Rectángulo redondeado 5"/>
          <p:cNvSpPr/>
          <p:nvPr/>
        </p:nvSpPr>
        <p:spPr>
          <a:xfrm>
            <a:off x="330101" y="4797152"/>
            <a:ext cx="8598743" cy="9977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es-ES_tradnl" sz="1200" dirty="0">
                <a:solidFill>
                  <a:schemeClr val="tx1"/>
                </a:solidFill>
              </a:rPr>
              <a:t>En conclusión, para que el modelo financiero </a:t>
            </a:r>
            <a:r>
              <a:rPr lang="es-ES_tradnl" sz="1200" dirty="0" smtClean="0">
                <a:solidFill>
                  <a:schemeClr val="tx1"/>
                </a:solidFill>
              </a:rPr>
              <a:t>de desarrollo de programas habitacionales de interés social, sea </a:t>
            </a:r>
            <a:r>
              <a:rPr lang="es-ES_tradnl" sz="1200" dirty="0">
                <a:solidFill>
                  <a:schemeClr val="tx1"/>
                </a:solidFill>
              </a:rPr>
              <a:t>atractivo para el sector privado, </a:t>
            </a:r>
            <a:r>
              <a:rPr lang="es-ES_tradnl" sz="1200" dirty="0" smtClean="0">
                <a:solidFill>
                  <a:schemeClr val="tx1"/>
                </a:solidFill>
              </a:rPr>
              <a:t>es conveniente involucrar a los </a:t>
            </a:r>
            <a:r>
              <a:rPr lang="es-ES_tradnl" sz="1200" dirty="0">
                <a:solidFill>
                  <a:schemeClr val="tx1"/>
                </a:solidFill>
              </a:rPr>
              <a:t>Gobiernos Autónomos Descentralizados </a:t>
            </a:r>
            <a:r>
              <a:rPr lang="es-ES_tradnl" sz="1200" dirty="0" smtClean="0">
                <a:solidFill>
                  <a:schemeClr val="tx1"/>
                </a:solidFill>
              </a:rPr>
              <a:t>de la zona, que permitan contar con terrenos a un bajo costo y </a:t>
            </a:r>
            <a:r>
              <a:rPr lang="es-ES_tradnl" sz="1200" dirty="0">
                <a:solidFill>
                  <a:schemeClr val="tx1"/>
                </a:solidFill>
              </a:rPr>
              <a:t>ordenanzas </a:t>
            </a:r>
            <a:r>
              <a:rPr lang="es-ES_tradnl" sz="1200" dirty="0" smtClean="0">
                <a:solidFill>
                  <a:schemeClr val="tx1"/>
                </a:solidFill>
              </a:rPr>
              <a:t>municipales flexibles que reduzcan los costos de las </a:t>
            </a:r>
            <a:r>
              <a:rPr lang="es-ES_tradnl" sz="1200" dirty="0">
                <a:solidFill>
                  <a:schemeClr val="tx1"/>
                </a:solidFill>
              </a:rPr>
              <a:t>obras de </a:t>
            </a:r>
            <a:r>
              <a:rPr lang="es-ES_tradnl" sz="1200" dirty="0" smtClean="0">
                <a:solidFill>
                  <a:schemeClr val="tx1"/>
                </a:solidFill>
              </a:rPr>
              <a:t>urbanización; a fin de a</a:t>
            </a:r>
            <a:r>
              <a:rPr lang="es-EC" sz="1200" dirty="0" smtClean="0">
                <a:solidFill>
                  <a:schemeClr val="tx1"/>
                </a:solidFill>
              </a:rPr>
              <a:t>tender </a:t>
            </a:r>
            <a:r>
              <a:rPr lang="es-EC" sz="1200" dirty="0">
                <a:solidFill>
                  <a:schemeClr val="tx1"/>
                </a:solidFill>
              </a:rPr>
              <a:t>el déficit de vivienda en </a:t>
            </a:r>
            <a:r>
              <a:rPr lang="es-EC" sz="1200" dirty="0" smtClean="0">
                <a:solidFill>
                  <a:schemeClr val="tx1"/>
                </a:solidFill>
              </a:rPr>
              <a:t>el segmento objetivo y con rentabilidades atractivas para </a:t>
            </a:r>
            <a:r>
              <a:rPr lang="es-ES_tradnl" sz="1200" dirty="0" smtClean="0">
                <a:solidFill>
                  <a:schemeClr val="tx1"/>
                </a:solidFill>
              </a:rPr>
              <a:t>los </a:t>
            </a:r>
            <a:r>
              <a:rPr lang="es-ES_tradnl" sz="1200" dirty="0">
                <a:solidFill>
                  <a:schemeClr val="tx1"/>
                </a:solidFill>
              </a:rPr>
              <a:t>partícipes</a:t>
            </a:r>
            <a:r>
              <a:rPr lang="es-ES_tradnl" sz="1200" dirty="0" smtClean="0">
                <a:solidFill>
                  <a:schemeClr val="tx1"/>
                </a:solidFill>
              </a:rPr>
              <a:t>.</a:t>
            </a:r>
            <a:endParaRPr lang="es-EC" sz="1200" dirty="0">
              <a:solidFill>
                <a:schemeClr val="tx1"/>
              </a:solidFill>
            </a:endParaRPr>
          </a:p>
        </p:txBody>
      </p:sp>
      <p:sp>
        <p:nvSpPr>
          <p:cNvPr id="7" name="Rectángulo 6"/>
          <p:cNvSpPr/>
          <p:nvPr/>
        </p:nvSpPr>
        <p:spPr>
          <a:xfrm>
            <a:off x="2262357" y="4334984"/>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72,40%</a:t>
            </a:r>
            <a:endParaRPr lang="es-ES" dirty="0"/>
          </a:p>
        </p:txBody>
      </p:sp>
      <p:sp>
        <p:nvSpPr>
          <p:cNvPr id="8" name="Rectángulo 7"/>
          <p:cNvSpPr/>
          <p:nvPr/>
        </p:nvSpPr>
        <p:spPr>
          <a:xfrm>
            <a:off x="6006773" y="4334985"/>
            <a:ext cx="996256" cy="24614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dirty="0" smtClean="0"/>
              <a:t>94,1%</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36" y="1666425"/>
            <a:ext cx="4221646" cy="246602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686293" y="1235640"/>
            <a:ext cx="1762021" cy="369332"/>
          </a:xfrm>
          <a:prstGeom prst="rect">
            <a:avLst/>
          </a:prstGeom>
        </p:spPr>
        <p:txBody>
          <a:bodyPr wrap="none">
            <a:spAutoFit/>
          </a:bodyPr>
          <a:lstStyle/>
          <a:p>
            <a:r>
              <a:rPr lang="es-EC" kern="0" dirty="0">
                <a:ln w="1905">
                  <a:solidFill>
                    <a:schemeClr val="accent5"/>
                  </a:solidFill>
                </a:ln>
                <a:solidFill>
                  <a:schemeClr val="accent5"/>
                </a:solidFill>
                <a:effectLst>
                  <a:innerShdw blurRad="69850" dist="43180" dir="5400000">
                    <a:srgbClr val="000000">
                      <a:alpha val="65000"/>
                    </a:srgbClr>
                  </a:innerShdw>
                </a:effectLst>
              </a:rPr>
              <a:t>Escenario No.1</a:t>
            </a:r>
          </a:p>
        </p:txBody>
      </p:sp>
      <p:sp>
        <p:nvSpPr>
          <p:cNvPr id="12" name="11 Rectángulo"/>
          <p:cNvSpPr/>
          <p:nvPr/>
        </p:nvSpPr>
        <p:spPr>
          <a:xfrm>
            <a:off x="6122018" y="1256273"/>
            <a:ext cx="1762021" cy="369332"/>
          </a:xfrm>
          <a:prstGeom prst="rect">
            <a:avLst/>
          </a:prstGeom>
        </p:spPr>
        <p:txBody>
          <a:bodyPr wrap="none">
            <a:spAutoFit/>
          </a:bodyPr>
          <a:lstStyle/>
          <a:p>
            <a:r>
              <a:rPr lang="es-EC" kern="0" dirty="0">
                <a:ln w="1905">
                  <a:solidFill>
                    <a:schemeClr val="accent5"/>
                  </a:solidFill>
                </a:ln>
                <a:solidFill>
                  <a:schemeClr val="accent5"/>
                </a:solidFill>
                <a:effectLst>
                  <a:innerShdw blurRad="69850" dist="43180" dir="5400000">
                    <a:srgbClr val="000000">
                      <a:alpha val="65000"/>
                    </a:srgbClr>
                  </a:innerShdw>
                </a:effectLst>
              </a:rPr>
              <a:t>Escenario </a:t>
            </a:r>
            <a:r>
              <a:rPr lang="es-EC" kern="0" dirty="0" smtClean="0">
                <a:ln w="1905">
                  <a:solidFill>
                    <a:schemeClr val="accent5"/>
                  </a:solidFill>
                </a:ln>
                <a:solidFill>
                  <a:schemeClr val="accent5"/>
                </a:solidFill>
                <a:effectLst>
                  <a:innerShdw blurRad="69850" dist="43180" dir="5400000">
                    <a:srgbClr val="000000">
                      <a:alpha val="65000"/>
                    </a:srgbClr>
                  </a:innerShdw>
                </a:effectLst>
              </a:rPr>
              <a:t>No.2</a:t>
            </a:r>
            <a:endParaRPr lang="es-EC"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532" y="1668111"/>
            <a:ext cx="4259831" cy="2488335"/>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93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93588405"/>
              </p:ext>
            </p:extLst>
          </p:nvPr>
        </p:nvGraphicFramePr>
        <p:xfrm>
          <a:off x="179512"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Elipse"/>
          <p:cNvSpPr/>
          <p:nvPr/>
        </p:nvSpPr>
        <p:spPr>
          <a:xfrm>
            <a:off x="683568" y="162880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1</a:t>
            </a:r>
            <a:endParaRPr lang="es-EC" sz="1600" b="1" dirty="0">
              <a:solidFill>
                <a:srgbClr val="C00000"/>
              </a:solidFill>
            </a:endParaRPr>
          </a:p>
        </p:txBody>
      </p:sp>
      <p:sp>
        <p:nvSpPr>
          <p:cNvPr id="5" name="5 Elipse"/>
          <p:cNvSpPr/>
          <p:nvPr/>
        </p:nvSpPr>
        <p:spPr>
          <a:xfrm>
            <a:off x="683568" y="306896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2</a:t>
            </a:r>
            <a:endParaRPr lang="es-EC" sz="1600" b="1" dirty="0">
              <a:solidFill>
                <a:srgbClr val="C00000"/>
              </a:solidFill>
            </a:endParaRPr>
          </a:p>
        </p:txBody>
      </p:sp>
      <p:sp>
        <p:nvSpPr>
          <p:cNvPr id="6" name="7 Elipse"/>
          <p:cNvSpPr/>
          <p:nvPr/>
        </p:nvSpPr>
        <p:spPr>
          <a:xfrm>
            <a:off x="683568" y="4941168"/>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3</a:t>
            </a:r>
            <a:endParaRPr lang="es-EC" sz="1600" b="1" dirty="0">
              <a:solidFill>
                <a:srgbClr val="C00000"/>
              </a:solidFill>
            </a:endParaRPr>
          </a:p>
        </p:txBody>
      </p:sp>
      <p:sp>
        <p:nvSpPr>
          <p:cNvPr id="7" name="Rectángulo 6"/>
          <p:cNvSpPr/>
          <p:nvPr/>
        </p:nvSpPr>
        <p:spPr>
          <a:xfrm>
            <a:off x="3419872" y="85758"/>
            <a:ext cx="2749471" cy="461665"/>
          </a:xfrm>
          <a:prstGeom prst="rect">
            <a:avLst/>
          </a:prstGeom>
        </p:spPr>
        <p:txBody>
          <a:bodyPr wrap="none">
            <a:spAutoFit/>
          </a:bodyPr>
          <a:lstStyle/>
          <a:p>
            <a:r>
              <a:rPr lang="es-EC" sz="2400" b="1" cap="all" dirty="0">
                <a:ln w="9000" cmpd="sng">
                  <a:solidFill>
                    <a:schemeClr val="accent5"/>
                  </a:solidFill>
                  <a:prstDash val="solid"/>
                </a:ln>
                <a:solidFill>
                  <a:schemeClr val="accent5"/>
                </a:solidFill>
                <a:effectLst>
                  <a:reflection blurRad="12700" stA="28000" endPos="45000" dist="1000" dir="5400000" sy="-100000" algn="bl" rotWithShape="0"/>
                </a:effectLst>
              </a:rPr>
              <a:t>CONCLUSIONES </a:t>
            </a:r>
            <a:endParaRPr lang="es-ES" sz="2400" dirty="0"/>
          </a:p>
        </p:txBody>
      </p:sp>
    </p:spTree>
    <p:extLst>
      <p:ext uri="{BB962C8B-B14F-4D97-AF65-F5344CB8AC3E}">
        <p14:creationId xmlns:p14="http://schemas.microsoft.com/office/powerpoint/2010/main" val="247377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60013601"/>
              </p:ext>
            </p:extLst>
          </p:nvPr>
        </p:nvGraphicFramePr>
        <p:xfrm>
          <a:off x="179512" y="692696"/>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8 Elipse"/>
          <p:cNvSpPr/>
          <p:nvPr/>
        </p:nvSpPr>
        <p:spPr>
          <a:xfrm>
            <a:off x="846986" y="2564904"/>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4</a:t>
            </a:r>
            <a:endParaRPr lang="es-EC" sz="1600" b="1" dirty="0">
              <a:solidFill>
                <a:srgbClr val="C00000"/>
              </a:solidFill>
            </a:endParaRPr>
          </a:p>
        </p:txBody>
      </p:sp>
      <p:sp>
        <p:nvSpPr>
          <p:cNvPr id="5" name="9 Elipse"/>
          <p:cNvSpPr/>
          <p:nvPr/>
        </p:nvSpPr>
        <p:spPr>
          <a:xfrm>
            <a:off x="835617" y="4725144"/>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5</a:t>
            </a:r>
            <a:endParaRPr lang="es-EC" sz="1600" b="1" dirty="0">
              <a:solidFill>
                <a:srgbClr val="C00000"/>
              </a:solidFill>
            </a:endParaRPr>
          </a:p>
        </p:txBody>
      </p:sp>
    </p:spTree>
    <p:extLst>
      <p:ext uri="{BB962C8B-B14F-4D97-AF65-F5344CB8AC3E}">
        <p14:creationId xmlns:p14="http://schemas.microsoft.com/office/powerpoint/2010/main" val="4346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45608340"/>
              </p:ext>
            </p:extLst>
          </p:nvPr>
        </p:nvGraphicFramePr>
        <p:xfrm>
          <a:off x="179512"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6 Elipse"/>
          <p:cNvSpPr/>
          <p:nvPr/>
        </p:nvSpPr>
        <p:spPr>
          <a:xfrm>
            <a:off x="683568" y="1484784"/>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1</a:t>
            </a:r>
            <a:endParaRPr lang="es-EC" sz="1600" b="1" dirty="0">
              <a:solidFill>
                <a:srgbClr val="C00000"/>
              </a:solidFill>
            </a:endParaRPr>
          </a:p>
        </p:txBody>
      </p:sp>
      <p:sp>
        <p:nvSpPr>
          <p:cNvPr id="5" name="5 Elipse"/>
          <p:cNvSpPr/>
          <p:nvPr/>
        </p:nvSpPr>
        <p:spPr>
          <a:xfrm>
            <a:off x="683568" y="306896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2</a:t>
            </a:r>
            <a:endParaRPr lang="es-EC" sz="1600" b="1" dirty="0">
              <a:solidFill>
                <a:srgbClr val="C00000"/>
              </a:solidFill>
            </a:endParaRPr>
          </a:p>
        </p:txBody>
      </p:sp>
      <p:sp>
        <p:nvSpPr>
          <p:cNvPr id="6" name="7 Elipse"/>
          <p:cNvSpPr/>
          <p:nvPr/>
        </p:nvSpPr>
        <p:spPr>
          <a:xfrm>
            <a:off x="683568" y="4797152"/>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3</a:t>
            </a:r>
            <a:endParaRPr lang="es-EC" sz="1600" b="1" dirty="0">
              <a:solidFill>
                <a:srgbClr val="C00000"/>
              </a:solidFill>
            </a:endParaRPr>
          </a:p>
        </p:txBody>
      </p:sp>
      <p:sp>
        <p:nvSpPr>
          <p:cNvPr id="2" name="Rectángulo 1"/>
          <p:cNvSpPr/>
          <p:nvPr/>
        </p:nvSpPr>
        <p:spPr>
          <a:xfrm>
            <a:off x="2987824" y="116632"/>
            <a:ext cx="3384260" cy="461665"/>
          </a:xfrm>
          <a:prstGeom prst="rect">
            <a:avLst/>
          </a:prstGeom>
        </p:spPr>
        <p:txBody>
          <a:bodyPr wrap="none">
            <a:spAutoFit/>
          </a:bodyPr>
          <a:lstStyle/>
          <a:p>
            <a:r>
              <a:rPr lang="es-EC" sz="2400" b="1" cap="all" dirty="0">
                <a:ln w="9000" cmpd="sng">
                  <a:solidFill>
                    <a:schemeClr val="accent5"/>
                  </a:solidFill>
                  <a:prstDash val="solid"/>
                </a:ln>
                <a:solidFill>
                  <a:schemeClr val="accent5"/>
                </a:solidFill>
                <a:effectLst>
                  <a:reflection blurRad="12700" stA="28000" endPos="45000" dist="1000" dir="5400000" sy="-100000" algn="bl" rotWithShape="0"/>
                </a:effectLst>
              </a:rPr>
              <a:t>RECOMENDACIONES</a:t>
            </a:r>
          </a:p>
        </p:txBody>
      </p:sp>
    </p:spTree>
    <p:extLst>
      <p:ext uri="{BB962C8B-B14F-4D97-AF65-F5344CB8AC3E}">
        <p14:creationId xmlns:p14="http://schemas.microsoft.com/office/powerpoint/2010/main" val="78723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520" y="116632"/>
            <a:ext cx="4591488"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 Específicos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98297195"/>
              </p:ext>
            </p:extLst>
          </p:nvPr>
        </p:nvGraphicFramePr>
        <p:xfrm>
          <a:off x="298179" y="885507"/>
          <a:ext cx="8522293" cy="5207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Elipse"/>
          <p:cNvSpPr/>
          <p:nvPr/>
        </p:nvSpPr>
        <p:spPr>
          <a:xfrm>
            <a:off x="539552" y="2394109"/>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2</a:t>
            </a:r>
            <a:endParaRPr lang="es-EC" sz="1600" b="1" dirty="0">
              <a:solidFill>
                <a:srgbClr val="C00000"/>
              </a:solidFill>
            </a:endParaRPr>
          </a:p>
        </p:txBody>
      </p:sp>
      <p:sp>
        <p:nvSpPr>
          <p:cNvPr id="7" name="6 Elipse"/>
          <p:cNvSpPr/>
          <p:nvPr/>
        </p:nvSpPr>
        <p:spPr>
          <a:xfrm>
            <a:off x="539552" y="1340522"/>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1</a:t>
            </a:r>
            <a:endParaRPr lang="es-EC" sz="1600" b="1" dirty="0">
              <a:solidFill>
                <a:srgbClr val="C00000"/>
              </a:solidFill>
            </a:endParaRPr>
          </a:p>
        </p:txBody>
      </p:sp>
      <p:sp>
        <p:nvSpPr>
          <p:cNvPr id="8" name="7 Elipse"/>
          <p:cNvSpPr/>
          <p:nvPr/>
        </p:nvSpPr>
        <p:spPr>
          <a:xfrm>
            <a:off x="539552" y="3397699"/>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3</a:t>
            </a:r>
            <a:endParaRPr lang="es-EC" sz="1600" b="1" dirty="0">
              <a:solidFill>
                <a:srgbClr val="C00000"/>
              </a:solidFill>
            </a:endParaRPr>
          </a:p>
        </p:txBody>
      </p:sp>
      <p:sp>
        <p:nvSpPr>
          <p:cNvPr id="9" name="8 Elipse"/>
          <p:cNvSpPr/>
          <p:nvPr/>
        </p:nvSpPr>
        <p:spPr>
          <a:xfrm>
            <a:off x="539552" y="4470406"/>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4</a:t>
            </a:r>
            <a:endParaRPr lang="es-EC" sz="1600" b="1" dirty="0">
              <a:solidFill>
                <a:srgbClr val="C00000"/>
              </a:solidFill>
            </a:endParaRPr>
          </a:p>
        </p:txBody>
      </p:sp>
      <p:sp>
        <p:nvSpPr>
          <p:cNvPr id="10" name="9 Elipse"/>
          <p:cNvSpPr/>
          <p:nvPr/>
        </p:nvSpPr>
        <p:spPr>
          <a:xfrm>
            <a:off x="539552" y="5399097"/>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5</a:t>
            </a:r>
            <a:endParaRPr lang="es-EC" sz="1600" b="1" dirty="0">
              <a:solidFill>
                <a:srgbClr val="C00000"/>
              </a:solidFill>
            </a:endParaRPr>
          </a:p>
        </p:txBody>
      </p:sp>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04710142"/>
              </p:ext>
            </p:extLst>
          </p:nvPr>
        </p:nvGraphicFramePr>
        <p:xfrm>
          <a:off x="179512" y="764704"/>
          <a:ext cx="871296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8 Elipse"/>
          <p:cNvSpPr/>
          <p:nvPr/>
        </p:nvSpPr>
        <p:spPr>
          <a:xfrm>
            <a:off x="727321" y="270892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4</a:t>
            </a:r>
            <a:endParaRPr lang="es-EC" sz="1600" b="1" dirty="0">
              <a:solidFill>
                <a:srgbClr val="C00000"/>
              </a:solidFill>
            </a:endParaRPr>
          </a:p>
        </p:txBody>
      </p:sp>
      <p:sp>
        <p:nvSpPr>
          <p:cNvPr id="5" name="9 Elipse"/>
          <p:cNvSpPr/>
          <p:nvPr/>
        </p:nvSpPr>
        <p:spPr>
          <a:xfrm>
            <a:off x="755576" y="450912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rgbClr val="C00000"/>
                </a:solidFill>
              </a:rPr>
              <a:t>5</a:t>
            </a:r>
            <a:endParaRPr lang="es-EC" sz="1600" b="1" dirty="0">
              <a:solidFill>
                <a:srgbClr val="C00000"/>
              </a:solidFill>
            </a:endParaRPr>
          </a:p>
        </p:txBody>
      </p:sp>
    </p:spTree>
    <p:extLst>
      <p:ext uri="{BB962C8B-B14F-4D97-AF65-F5344CB8AC3E}">
        <p14:creationId xmlns:p14="http://schemas.microsoft.com/office/powerpoint/2010/main" val="247895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6896" y="692696"/>
            <a:ext cx="7365504" cy="36004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Evolución del déficit de </a:t>
            </a:r>
            <a:r>
              <a:rPr lang="es-EC" sz="2400" i="0" kern="0" dirty="0">
                <a:ln w="1905">
                  <a:solidFill>
                    <a:schemeClr val="accent5"/>
                  </a:solidFill>
                </a:ln>
                <a:solidFill>
                  <a:schemeClr val="accent5"/>
                </a:solidFill>
                <a:effectLst>
                  <a:innerShdw blurRad="69850" dist="43180" dir="5400000">
                    <a:srgbClr val="000000">
                      <a:alpha val="65000"/>
                    </a:srgbClr>
                  </a:innerShdw>
                </a:effectLst>
              </a:rPr>
              <a:t>la vivienda en el Ecuador</a:t>
            </a:r>
          </a:p>
        </p:txBody>
      </p:sp>
      <p:pic>
        <p:nvPicPr>
          <p:cNvPr id="6" name="5 Imagen"/>
          <p:cNvPicPr/>
          <p:nvPr/>
        </p:nvPicPr>
        <p:blipFill rotWithShape="1">
          <a:blip r:embed="rId2"/>
          <a:srcRect l="1976" t="4600" r="2005" b="36466"/>
          <a:stretch/>
        </p:blipFill>
        <p:spPr>
          <a:xfrm>
            <a:off x="1941947" y="1340768"/>
            <a:ext cx="5190974" cy="1652073"/>
          </a:xfrm>
          <a:prstGeom prst="rect">
            <a:avLst/>
          </a:prstGeom>
          <a:ln>
            <a:solidFill>
              <a:srgbClr val="00B0F0"/>
            </a:solidFill>
          </a:ln>
        </p:spPr>
      </p:pic>
      <p:pic>
        <p:nvPicPr>
          <p:cNvPr id="8" name="7 Imagen"/>
          <p:cNvPicPr/>
          <p:nvPr/>
        </p:nvPicPr>
        <p:blipFill rotWithShape="1">
          <a:blip r:embed="rId3">
            <a:extLst>
              <a:ext uri="{28A0092B-C50C-407E-A947-70E740481C1C}">
                <a14:useLocalDpi xmlns:a14="http://schemas.microsoft.com/office/drawing/2010/main" val="0"/>
              </a:ext>
            </a:extLst>
          </a:blip>
          <a:srcRect t="39460"/>
          <a:stretch/>
        </p:blipFill>
        <p:spPr bwMode="auto">
          <a:xfrm>
            <a:off x="362507" y="3860118"/>
            <a:ext cx="3826769" cy="1368152"/>
          </a:xfrm>
          <a:prstGeom prst="rect">
            <a:avLst/>
          </a:prstGeom>
          <a:noFill/>
          <a:ln>
            <a:solidFill>
              <a:srgbClr val="5B9BD5"/>
            </a:solidFill>
          </a:ln>
          <a:extLst>
            <a:ext uri="{53640926-AAD7-44D8-BBD7-CCE9431645EC}">
              <a14:shadowObscured xmlns:a14="http://schemas.microsoft.com/office/drawing/2010/main"/>
            </a:ext>
          </a:extLst>
        </p:spPr>
      </p:pic>
      <p:grpSp>
        <p:nvGrpSpPr>
          <p:cNvPr id="10" name="9 Grupo"/>
          <p:cNvGrpSpPr/>
          <p:nvPr/>
        </p:nvGrpSpPr>
        <p:grpSpPr>
          <a:xfrm>
            <a:off x="4644008" y="3635344"/>
            <a:ext cx="4157775" cy="2030571"/>
            <a:chOff x="701811" y="1152475"/>
            <a:chExt cx="7910265" cy="5074899"/>
          </a:xfrm>
        </p:grpSpPr>
        <p:pic>
          <p:nvPicPr>
            <p:cNvPr id="11" name="Imagen 7"/>
            <p:cNvPicPr>
              <a:picLocks noChangeAspect="1"/>
            </p:cNvPicPr>
            <p:nvPr/>
          </p:nvPicPr>
          <p:blipFill rotWithShape="1">
            <a:blip r:embed="rId4"/>
            <a:srcRect l="15026" t="17561" r="15389" b="14129"/>
            <a:stretch/>
          </p:blipFill>
          <p:spPr>
            <a:xfrm>
              <a:off x="701811" y="1152475"/>
              <a:ext cx="7910265" cy="5074899"/>
            </a:xfrm>
            <a:prstGeom prst="rect">
              <a:avLst/>
            </a:prstGeom>
            <a:ln>
              <a:solidFill>
                <a:schemeClr val="tx1"/>
              </a:solidFill>
            </a:ln>
          </p:spPr>
        </p:pic>
        <p:sp>
          <p:nvSpPr>
            <p:cNvPr id="12" name="11 Rectángulo redondeado"/>
            <p:cNvSpPr/>
            <p:nvPr/>
          </p:nvSpPr>
          <p:spPr>
            <a:xfrm>
              <a:off x="1475656" y="1772816"/>
              <a:ext cx="1368152" cy="44545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grpSp>
      <p:sp>
        <p:nvSpPr>
          <p:cNvPr id="9" name="3 Rectángulo"/>
          <p:cNvSpPr/>
          <p:nvPr/>
        </p:nvSpPr>
        <p:spPr>
          <a:xfrm>
            <a:off x="-49141" y="3506681"/>
            <a:ext cx="4572000" cy="338554"/>
          </a:xfrm>
          <a:prstGeom prst="rect">
            <a:avLst/>
          </a:prstGeom>
        </p:spPr>
        <p:txBody>
          <a:bodyPr>
            <a:spAutoFit/>
          </a:bodyPr>
          <a:lstStyle/>
          <a:p>
            <a:pPr lvl="0" algn="ctr"/>
            <a:r>
              <a:rPr lang="es-ES_tradnl" sz="1600" b="1" dirty="0" smtClean="0">
                <a:latin typeface="Calibri" panose="020F0502020204030204" pitchFamily="34" charset="0"/>
              </a:rPr>
              <a:t>Proyectos </a:t>
            </a:r>
            <a:r>
              <a:rPr lang="es-ES_tradnl" sz="1600" b="1" dirty="0">
                <a:latin typeface="Calibri" panose="020F0502020204030204" pitchFamily="34" charset="0"/>
              </a:rPr>
              <a:t>inmobiliarios </a:t>
            </a:r>
            <a:r>
              <a:rPr lang="es-ES_tradnl" sz="1600" b="1" dirty="0" smtClean="0">
                <a:latin typeface="Calibri" panose="020F0502020204030204" pitchFamily="34" charset="0"/>
              </a:rPr>
              <a:t> ejecutados BEV 2012</a:t>
            </a:r>
            <a:endParaRPr lang="es-EC" sz="1600" b="1" dirty="0">
              <a:latin typeface="Calibri" panose="020F0502020204030204" pitchFamily="34" charset="0"/>
            </a:endParaRPr>
          </a:p>
        </p:txBody>
      </p:sp>
      <p:sp>
        <p:nvSpPr>
          <p:cNvPr id="13" name="3 Rectángulo"/>
          <p:cNvSpPr/>
          <p:nvPr/>
        </p:nvSpPr>
        <p:spPr>
          <a:xfrm>
            <a:off x="4553311" y="3311137"/>
            <a:ext cx="4320480" cy="338554"/>
          </a:xfrm>
          <a:prstGeom prst="rect">
            <a:avLst/>
          </a:prstGeom>
        </p:spPr>
        <p:txBody>
          <a:bodyPr wrap="square">
            <a:spAutoFit/>
          </a:bodyPr>
          <a:lstStyle/>
          <a:p>
            <a:pPr lvl="0" algn="ctr"/>
            <a:r>
              <a:rPr lang="es-ES" sz="1600" b="1" dirty="0" smtClean="0">
                <a:latin typeface="Calibri" panose="020F0502020204030204" pitchFamily="34" charset="0"/>
              </a:rPr>
              <a:t>Oferta </a:t>
            </a:r>
            <a:r>
              <a:rPr lang="es-ES" sz="1600" b="1" dirty="0">
                <a:latin typeface="Calibri" panose="020F0502020204030204" pitchFamily="34" charset="0"/>
              </a:rPr>
              <a:t>de proyectos de vivienda </a:t>
            </a:r>
            <a:r>
              <a:rPr lang="es-ES" sz="1600" b="1" dirty="0" smtClean="0">
                <a:latin typeface="Calibri" panose="020F0502020204030204" pitchFamily="34" charset="0"/>
              </a:rPr>
              <a:t>a </a:t>
            </a:r>
            <a:r>
              <a:rPr lang="es-ES" sz="1600" b="1" dirty="0">
                <a:latin typeface="Calibri" panose="020F0502020204030204" pitchFamily="34" charset="0"/>
              </a:rPr>
              <a:t>n</a:t>
            </a:r>
            <a:r>
              <a:rPr lang="es-ES" sz="1600" b="1" dirty="0" smtClean="0">
                <a:latin typeface="Calibri" panose="020F0502020204030204" pitchFamily="34" charset="0"/>
              </a:rPr>
              <a:t>ivel Nacional</a:t>
            </a:r>
            <a:endParaRPr lang="es-EC" sz="1600" b="1" dirty="0">
              <a:latin typeface="Calibri" panose="020F0502020204030204" pitchFamily="34" charset="0"/>
            </a:endParaRPr>
          </a:p>
        </p:txBody>
      </p:sp>
      <p:pic>
        <p:nvPicPr>
          <p:cNvPr id="3" name="Imagen 2"/>
          <p:cNvPicPr>
            <a:picLocks noChangeAspect="1"/>
          </p:cNvPicPr>
          <p:nvPr/>
        </p:nvPicPr>
        <p:blipFill>
          <a:blip r:embed="rId5"/>
          <a:stretch>
            <a:fillRect/>
          </a:stretch>
        </p:blipFill>
        <p:spPr>
          <a:xfrm>
            <a:off x="3758996" y="5794578"/>
            <a:ext cx="5221046" cy="281900"/>
          </a:xfrm>
          <a:prstGeom prst="rect">
            <a:avLst/>
          </a:prstGeom>
        </p:spPr>
      </p:pic>
      <p:pic>
        <p:nvPicPr>
          <p:cNvPr id="7" name="Imagen 6"/>
          <p:cNvPicPr>
            <a:picLocks noChangeAspect="1"/>
          </p:cNvPicPr>
          <p:nvPr/>
        </p:nvPicPr>
        <p:blipFill>
          <a:blip r:embed="rId6"/>
          <a:stretch>
            <a:fillRect/>
          </a:stretch>
        </p:blipFill>
        <p:spPr>
          <a:xfrm>
            <a:off x="-394043" y="5306881"/>
            <a:ext cx="5221046" cy="281900"/>
          </a:xfrm>
          <a:prstGeom prst="rect">
            <a:avLst/>
          </a:prstGeom>
        </p:spPr>
      </p:pic>
      <p:pic>
        <p:nvPicPr>
          <p:cNvPr id="15" name="Imagen 14"/>
          <p:cNvPicPr>
            <a:picLocks noChangeAspect="1"/>
          </p:cNvPicPr>
          <p:nvPr/>
        </p:nvPicPr>
        <p:blipFill>
          <a:blip r:embed="rId7"/>
          <a:stretch>
            <a:fillRect/>
          </a:stretch>
        </p:blipFill>
        <p:spPr>
          <a:xfrm>
            <a:off x="1763688" y="3088562"/>
            <a:ext cx="5221046" cy="327613"/>
          </a:xfrm>
          <a:prstGeom prst="rect">
            <a:avLst/>
          </a:prstGeom>
        </p:spPr>
      </p:pic>
      <p:sp>
        <p:nvSpPr>
          <p:cNvPr id="2" name="1 CuadroTexto"/>
          <p:cNvSpPr txBox="1"/>
          <p:nvPr/>
        </p:nvSpPr>
        <p:spPr>
          <a:xfrm>
            <a:off x="1515825" y="199673"/>
            <a:ext cx="6080511" cy="276999"/>
          </a:xfrm>
          <a:prstGeom prst="rect">
            <a:avLst/>
          </a:prstGeom>
          <a:solidFill>
            <a:schemeClr val="bg1"/>
          </a:solidFill>
          <a:scene3d>
            <a:camera prst="orthographicFront"/>
            <a:lightRig rig="threePt" dir="t"/>
          </a:scene3d>
          <a:sp3d>
            <a:bevelT/>
          </a:sp3d>
        </p:spPr>
        <p:txBody>
          <a:bodyPr wrap="none" rtlCol="0">
            <a:spAutoFit/>
          </a:bodyPr>
          <a:lstStyle/>
          <a:p>
            <a:pPr lvl="0"/>
            <a:r>
              <a:rPr lang="es-ES" sz="1200" b="1" dirty="0" smtClean="0">
                <a:solidFill>
                  <a:srgbClr val="00B050"/>
                </a:solidFill>
              </a:rPr>
              <a:t>Objetivo 1: Identificar </a:t>
            </a:r>
            <a:r>
              <a:rPr lang="es-ES" sz="1200" b="1" dirty="0">
                <a:solidFill>
                  <a:srgbClr val="00B050"/>
                </a:solidFill>
              </a:rPr>
              <a:t>el nivel de oferta y </a:t>
            </a:r>
            <a:r>
              <a:rPr lang="es-ES" sz="1200" b="1" dirty="0" smtClean="0">
                <a:solidFill>
                  <a:srgbClr val="00B050"/>
                </a:solidFill>
              </a:rPr>
              <a:t>demanda </a:t>
            </a:r>
            <a:r>
              <a:rPr lang="es-ES" sz="1200" b="1" dirty="0">
                <a:solidFill>
                  <a:srgbClr val="00B050"/>
                </a:solidFill>
              </a:rPr>
              <a:t>de viviendas de interés </a:t>
            </a:r>
            <a:r>
              <a:rPr lang="es-ES" sz="1200" b="1" dirty="0" smtClean="0">
                <a:solidFill>
                  <a:srgbClr val="00B050"/>
                </a:solidFill>
              </a:rPr>
              <a:t>social</a:t>
            </a:r>
            <a:endParaRPr lang="es-EC" sz="1200" b="1" dirty="0">
              <a:solidFill>
                <a:srgbClr val="00B050"/>
              </a:solidFill>
            </a:endParaRPr>
          </a:p>
        </p:txBody>
      </p:sp>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670576" y="5746107"/>
            <a:ext cx="2395744" cy="864096"/>
          </a:xfrm>
          <a:prstGeom prst="roundRect">
            <a:avLst/>
          </a:prstGeom>
          <a:solidFill>
            <a:schemeClr val="bg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a:p>
        </p:txBody>
      </p:sp>
      <p:sp>
        <p:nvSpPr>
          <p:cNvPr id="3" name="Title 1"/>
          <p:cNvSpPr txBox="1">
            <a:spLocks/>
          </p:cNvSpPr>
          <p:nvPr/>
        </p:nvSpPr>
        <p:spPr>
          <a:xfrm>
            <a:off x="307608" y="531614"/>
            <a:ext cx="8496944" cy="79405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Estimación de déficit </a:t>
            </a:r>
            <a:r>
              <a:rPr lang="es-EC" sz="2000" i="0" kern="0" dirty="0">
                <a:ln w="1905">
                  <a:solidFill>
                    <a:schemeClr val="accent5"/>
                  </a:solidFill>
                </a:ln>
                <a:solidFill>
                  <a:schemeClr val="accent5"/>
                </a:solidFill>
                <a:effectLst>
                  <a:innerShdw blurRad="69850" dist="43180" dir="5400000">
                    <a:srgbClr val="000000">
                      <a:alpha val="65000"/>
                    </a:srgbClr>
                  </a:innerShdw>
                </a:effectLst>
              </a:rPr>
              <a:t>cuantitativo de vivienda </a:t>
            </a:r>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en </a:t>
            </a:r>
            <a:r>
              <a:rPr lang="es-EC" sz="2000" i="0" kern="0" dirty="0">
                <a:ln w="1905">
                  <a:solidFill>
                    <a:schemeClr val="accent5"/>
                  </a:solidFill>
                </a:ln>
                <a:solidFill>
                  <a:schemeClr val="accent5"/>
                </a:solidFill>
                <a:effectLst>
                  <a:innerShdw blurRad="69850" dist="43180" dir="5400000">
                    <a:srgbClr val="000000">
                      <a:alpha val="65000"/>
                    </a:srgbClr>
                  </a:innerShdw>
                </a:effectLst>
              </a:rPr>
              <a:t>la Provincia de </a:t>
            </a:r>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Manabí y Manta</a:t>
            </a:r>
            <a:endParaRPr lang="es-EC" sz="2000" i="0" kern="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6" name="5 Imagen"/>
          <p:cNvPicPr/>
          <p:nvPr/>
        </p:nvPicPr>
        <p:blipFill rotWithShape="1">
          <a:blip r:embed="rId2"/>
          <a:srcRect b="40495"/>
          <a:stretch/>
        </p:blipFill>
        <p:spPr>
          <a:xfrm>
            <a:off x="879199" y="1280012"/>
            <a:ext cx="3765104" cy="1313887"/>
          </a:xfrm>
          <a:prstGeom prst="rect">
            <a:avLst/>
          </a:prstGeom>
          <a:ln>
            <a:noFill/>
          </a:ln>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752" y="6141634"/>
            <a:ext cx="2232248" cy="71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lecha derecha 4"/>
          <p:cNvSpPr/>
          <p:nvPr/>
        </p:nvSpPr>
        <p:spPr>
          <a:xfrm>
            <a:off x="4907347" y="1716258"/>
            <a:ext cx="580364" cy="43204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Tabla 9"/>
          <p:cNvGraphicFramePr>
            <a:graphicFrameLocks noGrp="1"/>
          </p:cNvGraphicFramePr>
          <p:nvPr>
            <p:extLst>
              <p:ext uri="{D42A27DB-BD31-4B8C-83A1-F6EECF244321}">
                <p14:modId xmlns:p14="http://schemas.microsoft.com/office/powerpoint/2010/main" val="431339125"/>
              </p:ext>
            </p:extLst>
          </p:nvPr>
        </p:nvGraphicFramePr>
        <p:xfrm>
          <a:off x="5695635" y="1452068"/>
          <a:ext cx="2312356" cy="1084121"/>
        </p:xfrm>
        <a:graphic>
          <a:graphicData uri="http://schemas.openxmlformats.org/drawingml/2006/table">
            <a:tbl>
              <a:tblPr firstRow="1" bandRow="1">
                <a:tableStyleId>{17292A2E-F333-43FB-9621-5CBBE7FDCDCB}</a:tableStyleId>
              </a:tblPr>
              <a:tblGrid>
                <a:gridCol w="1088220"/>
                <a:gridCol w="1224136"/>
              </a:tblGrid>
              <a:tr h="71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Total de</a:t>
                      </a:r>
                      <a:r>
                        <a:rPr lang="es-ES" sz="1400" baseline="0" dirty="0" smtClean="0"/>
                        <a:t> viviendas</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ES" sz="1400" dirty="0" smtClean="0"/>
                        <a:t>Déficit de Viviendas</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pPr algn="ctr"/>
                      <a:r>
                        <a:rPr lang="es-ES" sz="1400" dirty="0" smtClean="0"/>
                        <a:t>337.970</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t>99.330</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6" name="Imagen 15"/>
          <p:cNvPicPr>
            <a:picLocks noChangeAspect="1"/>
          </p:cNvPicPr>
          <p:nvPr/>
        </p:nvPicPr>
        <p:blipFill>
          <a:blip r:embed="rId4"/>
          <a:stretch>
            <a:fillRect/>
          </a:stretch>
        </p:blipFill>
        <p:spPr>
          <a:xfrm>
            <a:off x="87111" y="2726304"/>
            <a:ext cx="5221046" cy="281900"/>
          </a:xfrm>
          <a:prstGeom prst="rect">
            <a:avLst/>
          </a:prstGeom>
        </p:spPr>
      </p:pic>
      <p:sp>
        <p:nvSpPr>
          <p:cNvPr id="13" name="12 CuadroTexto"/>
          <p:cNvSpPr txBox="1"/>
          <p:nvPr/>
        </p:nvSpPr>
        <p:spPr>
          <a:xfrm>
            <a:off x="1515825" y="199673"/>
            <a:ext cx="6080511" cy="276999"/>
          </a:xfrm>
          <a:prstGeom prst="rect">
            <a:avLst/>
          </a:prstGeom>
          <a:solidFill>
            <a:schemeClr val="bg1"/>
          </a:solidFill>
          <a:scene3d>
            <a:camera prst="orthographicFront"/>
            <a:lightRig rig="threePt" dir="t"/>
          </a:scene3d>
          <a:sp3d>
            <a:bevelT/>
          </a:sp3d>
        </p:spPr>
        <p:txBody>
          <a:bodyPr wrap="none" rtlCol="0">
            <a:spAutoFit/>
          </a:bodyPr>
          <a:lstStyle/>
          <a:p>
            <a:pPr lvl="0"/>
            <a:r>
              <a:rPr lang="es-ES" sz="1200" b="1" dirty="0" smtClean="0">
                <a:solidFill>
                  <a:srgbClr val="00B050"/>
                </a:solidFill>
              </a:rPr>
              <a:t>Objetivo 1: Identificar </a:t>
            </a:r>
            <a:r>
              <a:rPr lang="es-ES" sz="1200" b="1" dirty="0">
                <a:solidFill>
                  <a:srgbClr val="00B050"/>
                </a:solidFill>
              </a:rPr>
              <a:t>el nivel de oferta y </a:t>
            </a:r>
            <a:r>
              <a:rPr lang="es-ES" sz="1200" b="1" dirty="0" smtClean="0">
                <a:solidFill>
                  <a:srgbClr val="00B050"/>
                </a:solidFill>
              </a:rPr>
              <a:t>demanda </a:t>
            </a:r>
            <a:r>
              <a:rPr lang="es-ES" sz="1200" b="1" dirty="0">
                <a:solidFill>
                  <a:srgbClr val="00B050"/>
                </a:solidFill>
              </a:rPr>
              <a:t>de viviendas de interés </a:t>
            </a:r>
            <a:r>
              <a:rPr lang="es-ES" sz="1200" b="1" dirty="0" smtClean="0">
                <a:solidFill>
                  <a:srgbClr val="00B050"/>
                </a:solidFill>
              </a:rPr>
              <a:t>social</a:t>
            </a:r>
            <a:endParaRPr lang="es-EC" sz="1200" b="1" dirty="0">
              <a:solidFill>
                <a:srgbClr val="00B050"/>
              </a:solidFill>
            </a:endParaRPr>
          </a:p>
        </p:txBody>
      </p:sp>
      <p:pic>
        <p:nvPicPr>
          <p:cNvPr id="17" name="Imagen 1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608" y="3008204"/>
            <a:ext cx="5616624" cy="3024336"/>
          </a:xfrm>
          <a:prstGeom prst="rect">
            <a:avLst/>
          </a:prstGeom>
          <a:noFill/>
        </p:spPr>
      </p:pic>
      <p:pic>
        <p:nvPicPr>
          <p:cNvPr id="19" name="Imagen 18"/>
          <p:cNvPicPr>
            <a:picLocks noChangeAspect="1"/>
          </p:cNvPicPr>
          <p:nvPr/>
        </p:nvPicPr>
        <p:blipFill>
          <a:blip r:embed="rId6"/>
          <a:stretch>
            <a:fillRect/>
          </a:stretch>
        </p:blipFill>
        <p:spPr>
          <a:xfrm>
            <a:off x="342685" y="6104548"/>
            <a:ext cx="5221046" cy="281900"/>
          </a:xfrm>
          <a:prstGeom prst="rect">
            <a:avLst/>
          </a:prstGeom>
        </p:spPr>
      </p:pic>
      <p:sp>
        <p:nvSpPr>
          <p:cNvPr id="20" name="Flecha derecha 19"/>
          <p:cNvSpPr/>
          <p:nvPr/>
        </p:nvSpPr>
        <p:spPr>
          <a:xfrm>
            <a:off x="6008762" y="4248905"/>
            <a:ext cx="432048" cy="432048"/>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1" name="Tabla 20"/>
          <p:cNvGraphicFramePr>
            <a:graphicFrameLocks noGrp="1"/>
          </p:cNvGraphicFramePr>
          <p:nvPr>
            <p:extLst>
              <p:ext uri="{D42A27DB-BD31-4B8C-83A1-F6EECF244321}">
                <p14:modId xmlns:p14="http://schemas.microsoft.com/office/powerpoint/2010/main" val="1484714509"/>
              </p:ext>
            </p:extLst>
          </p:nvPr>
        </p:nvGraphicFramePr>
        <p:xfrm>
          <a:off x="6592896" y="4248905"/>
          <a:ext cx="2312356" cy="1084121"/>
        </p:xfrm>
        <a:graphic>
          <a:graphicData uri="http://schemas.openxmlformats.org/drawingml/2006/table">
            <a:tbl>
              <a:tblPr firstRow="1" bandRow="1">
                <a:tableStyleId>{17292A2E-F333-43FB-9621-5CBBE7FDCDCB}</a:tableStyleId>
              </a:tblPr>
              <a:tblGrid>
                <a:gridCol w="1088220"/>
                <a:gridCol w="1224136"/>
              </a:tblGrid>
              <a:tr h="7132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dirty="0" smtClean="0"/>
                        <a:t>Total de</a:t>
                      </a:r>
                      <a:r>
                        <a:rPr lang="es-ES" sz="1400" baseline="0" dirty="0" smtClean="0"/>
                        <a:t> viviendas</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s-ES" sz="1400" dirty="0" smtClean="0"/>
                        <a:t>Déficit de Viviendas</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70840">
                <a:tc>
                  <a:txBody>
                    <a:bodyPr/>
                    <a:lstStyle/>
                    <a:p>
                      <a:pPr algn="ctr"/>
                      <a:r>
                        <a:rPr lang="es-ES" sz="1400" dirty="0" smtClean="0"/>
                        <a:t>55.196</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1400" dirty="0" smtClean="0"/>
                        <a:t>12.927</a:t>
                      </a:r>
                      <a:endParaRPr lang="es-E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2" name="CuadroTexto 21"/>
          <p:cNvSpPr txBox="1"/>
          <p:nvPr/>
        </p:nvSpPr>
        <p:spPr>
          <a:xfrm>
            <a:off x="7092280" y="3645024"/>
            <a:ext cx="100811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s-ES" dirty="0" smtClean="0"/>
              <a:t>23,42%</a:t>
            </a:r>
            <a:endParaRPr lang="es-ES" dirty="0"/>
          </a:p>
        </p:txBody>
      </p:sp>
      <p:pic>
        <p:nvPicPr>
          <p:cNvPr id="15" name="Imagen 14"/>
          <p:cNvPicPr>
            <a:picLocks noChangeAspect="1"/>
          </p:cNvPicPr>
          <p:nvPr/>
        </p:nvPicPr>
        <p:blipFill>
          <a:blip r:embed="rId7"/>
          <a:stretch>
            <a:fillRect/>
          </a:stretch>
        </p:blipFill>
        <p:spPr>
          <a:xfrm>
            <a:off x="1730962" y="6021288"/>
            <a:ext cx="6933134" cy="435044"/>
          </a:xfrm>
          <a:prstGeom prst="rect">
            <a:avLst/>
          </a:prstGeom>
        </p:spPr>
      </p:pic>
    </p:spTree>
    <p:extLst>
      <p:ext uri="{BB962C8B-B14F-4D97-AF65-F5344CB8AC3E}">
        <p14:creationId xmlns:p14="http://schemas.microsoft.com/office/powerpoint/2010/main" val="56417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56351" y="697260"/>
            <a:ext cx="5351953"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Situación </a:t>
            </a:r>
            <a:r>
              <a:rPr lang="es-EC" sz="2000" i="0" kern="0" dirty="0">
                <a:ln w="1905">
                  <a:solidFill>
                    <a:schemeClr val="accent5"/>
                  </a:solidFill>
                </a:ln>
                <a:solidFill>
                  <a:schemeClr val="accent5"/>
                </a:solidFill>
                <a:effectLst>
                  <a:innerShdw blurRad="69850" dist="43180" dir="5400000">
                    <a:srgbClr val="000000">
                      <a:alpha val="65000"/>
                    </a:srgbClr>
                  </a:innerShdw>
                </a:effectLst>
              </a:rPr>
              <a:t>actual de la Vivienda en Manta</a:t>
            </a:r>
          </a:p>
        </p:txBody>
      </p:sp>
      <p:pic>
        <p:nvPicPr>
          <p:cNvPr id="5" name="4 Imagen"/>
          <p:cNvPicPr/>
          <p:nvPr/>
        </p:nvPicPr>
        <p:blipFill>
          <a:blip r:embed="rId2"/>
          <a:stretch>
            <a:fillRect/>
          </a:stretch>
        </p:blipFill>
        <p:spPr>
          <a:xfrm>
            <a:off x="3930027" y="1273324"/>
            <a:ext cx="4818437" cy="2227684"/>
          </a:xfrm>
          <a:prstGeom prst="rect">
            <a:avLst/>
          </a:prstGeom>
        </p:spPr>
      </p:pic>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455830" y="3645024"/>
            <a:ext cx="4116170" cy="2551768"/>
          </a:xfrm>
          <a:prstGeom prst="rect">
            <a:avLst/>
          </a:prstGeom>
          <a:noFill/>
        </p:spPr>
      </p:pic>
      <p:sp>
        <p:nvSpPr>
          <p:cNvPr id="8" name="7 Rectángulo"/>
          <p:cNvSpPr/>
          <p:nvPr/>
        </p:nvSpPr>
        <p:spPr>
          <a:xfrm>
            <a:off x="-285672" y="1988840"/>
            <a:ext cx="4281608" cy="646331"/>
          </a:xfrm>
          <a:prstGeom prst="rect">
            <a:avLst/>
          </a:prstGeom>
        </p:spPr>
        <p:txBody>
          <a:bodyPr wrap="square">
            <a:spAutoFit/>
          </a:bodyPr>
          <a:lstStyle/>
          <a:p>
            <a:pPr marL="185738" lvl="3" algn="ctr"/>
            <a:r>
              <a:rPr lang="es-ES" b="1" kern="0" dirty="0" smtClean="0">
                <a:latin typeface="+mj-lt"/>
                <a:ea typeface="+mj-ea"/>
                <a:cs typeface="+mj-cs"/>
              </a:rPr>
              <a:t>Nivel </a:t>
            </a:r>
            <a:r>
              <a:rPr lang="es-ES" b="1" kern="0" dirty="0">
                <a:latin typeface="+mj-lt"/>
                <a:ea typeface="+mj-ea"/>
                <a:cs typeface="+mj-cs"/>
              </a:rPr>
              <a:t>de precios de viviendas ofertadas</a:t>
            </a:r>
            <a:endParaRPr lang="es-EC" b="1" kern="0" dirty="0">
              <a:latin typeface="+mj-lt"/>
              <a:ea typeface="+mj-ea"/>
              <a:cs typeface="+mj-cs"/>
            </a:endParaRPr>
          </a:p>
        </p:txBody>
      </p:sp>
      <p:sp>
        <p:nvSpPr>
          <p:cNvPr id="10" name="9 Rectángulo"/>
          <p:cNvSpPr/>
          <p:nvPr/>
        </p:nvSpPr>
        <p:spPr>
          <a:xfrm>
            <a:off x="4499992" y="4593322"/>
            <a:ext cx="4321938" cy="707886"/>
          </a:xfrm>
          <a:prstGeom prst="rect">
            <a:avLst/>
          </a:prstGeom>
        </p:spPr>
        <p:txBody>
          <a:bodyPr wrap="square">
            <a:spAutoFit/>
          </a:bodyPr>
          <a:lstStyle/>
          <a:p>
            <a:pPr algn="ctr"/>
            <a:r>
              <a:rPr lang="es-EC" sz="2000" b="1" dirty="0" smtClean="0"/>
              <a:t>Acceso </a:t>
            </a:r>
            <a:r>
              <a:rPr lang="es-EC" sz="2000" b="1" dirty="0"/>
              <a:t>a créditos </a:t>
            </a:r>
            <a:r>
              <a:rPr lang="es-EC" sz="2000" b="1" dirty="0" smtClean="0"/>
              <a:t>hipotecarios (2008-2012)</a:t>
            </a:r>
            <a:endParaRPr lang="es-EC" sz="2000" b="1" dirty="0"/>
          </a:p>
        </p:txBody>
      </p:sp>
      <p:pic>
        <p:nvPicPr>
          <p:cNvPr id="12" name="Imagen 11"/>
          <p:cNvPicPr>
            <a:picLocks noChangeAspect="1"/>
          </p:cNvPicPr>
          <p:nvPr/>
        </p:nvPicPr>
        <p:blipFill>
          <a:blip r:embed="rId4"/>
          <a:stretch>
            <a:fillRect/>
          </a:stretch>
        </p:blipFill>
        <p:spPr>
          <a:xfrm>
            <a:off x="3671434" y="3723164"/>
            <a:ext cx="5221046" cy="281900"/>
          </a:xfrm>
          <a:prstGeom prst="rect">
            <a:avLst/>
          </a:prstGeom>
        </p:spPr>
      </p:pic>
      <p:pic>
        <p:nvPicPr>
          <p:cNvPr id="14" name="Imagen 13"/>
          <p:cNvPicPr>
            <a:picLocks noChangeAspect="1"/>
          </p:cNvPicPr>
          <p:nvPr/>
        </p:nvPicPr>
        <p:blipFill>
          <a:blip r:embed="rId5"/>
          <a:stretch>
            <a:fillRect/>
          </a:stretch>
        </p:blipFill>
        <p:spPr>
          <a:xfrm>
            <a:off x="-361014" y="6387460"/>
            <a:ext cx="5221046" cy="281900"/>
          </a:xfrm>
          <a:prstGeom prst="rect">
            <a:avLst/>
          </a:prstGeom>
        </p:spPr>
      </p:pic>
      <p:sp>
        <p:nvSpPr>
          <p:cNvPr id="9" name="8 CuadroTexto"/>
          <p:cNvSpPr txBox="1"/>
          <p:nvPr/>
        </p:nvSpPr>
        <p:spPr>
          <a:xfrm>
            <a:off x="1515825" y="199673"/>
            <a:ext cx="6080511" cy="276999"/>
          </a:xfrm>
          <a:prstGeom prst="rect">
            <a:avLst/>
          </a:prstGeom>
          <a:solidFill>
            <a:schemeClr val="bg1"/>
          </a:solidFill>
          <a:scene3d>
            <a:camera prst="orthographicFront"/>
            <a:lightRig rig="threePt" dir="t"/>
          </a:scene3d>
          <a:sp3d>
            <a:bevelT/>
          </a:sp3d>
        </p:spPr>
        <p:txBody>
          <a:bodyPr wrap="none" rtlCol="0">
            <a:spAutoFit/>
          </a:bodyPr>
          <a:lstStyle/>
          <a:p>
            <a:pPr lvl="0"/>
            <a:r>
              <a:rPr lang="es-ES" sz="1200" b="1" dirty="0" smtClean="0">
                <a:solidFill>
                  <a:srgbClr val="00B050"/>
                </a:solidFill>
              </a:rPr>
              <a:t>Objetivo 1: Identificar </a:t>
            </a:r>
            <a:r>
              <a:rPr lang="es-ES" sz="1200" b="1" dirty="0">
                <a:solidFill>
                  <a:srgbClr val="00B050"/>
                </a:solidFill>
              </a:rPr>
              <a:t>el nivel de oferta y </a:t>
            </a:r>
            <a:r>
              <a:rPr lang="es-ES" sz="1200" b="1" dirty="0" smtClean="0">
                <a:solidFill>
                  <a:srgbClr val="00B050"/>
                </a:solidFill>
              </a:rPr>
              <a:t>demanda </a:t>
            </a:r>
            <a:r>
              <a:rPr lang="es-ES" sz="1200" b="1" dirty="0">
                <a:solidFill>
                  <a:srgbClr val="00B050"/>
                </a:solidFill>
              </a:rPr>
              <a:t>de viviendas de interés </a:t>
            </a:r>
            <a:r>
              <a:rPr lang="es-ES" sz="1200" b="1" dirty="0" smtClean="0">
                <a:solidFill>
                  <a:srgbClr val="00B050"/>
                </a:solidFill>
              </a:rPr>
              <a:t>social</a:t>
            </a:r>
            <a:endParaRPr lang="es-EC" sz="1200" b="1" dirty="0">
              <a:solidFill>
                <a:srgbClr val="00B050"/>
              </a:solidFill>
            </a:endParaRPr>
          </a:p>
        </p:txBody>
      </p:sp>
      <p:pic>
        <p:nvPicPr>
          <p:cNvPr id="11" name="Imagen 10"/>
          <p:cNvPicPr>
            <a:picLocks noChangeAspect="1"/>
          </p:cNvPicPr>
          <p:nvPr/>
        </p:nvPicPr>
        <p:blipFill>
          <a:blip r:embed="rId6"/>
          <a:stretch>
            <a:fillRect/>
          </a:stretch>
        </p:blipFill>
        <p:spPr>
          <a:xfrm>
            <a:off x="463460" y="6273399"/>
            <a:ext cx="6933134" cy="435044"/>
          </a:xfrm>
          <a:prstGeom prst="rect">
            <a:avLst/>
          </a:prstGeom>
        </p:spPr>
      </p:pic>
    </p:spTree>
    <p:extLst>
      <p:ext uri="{BB962C8B-B14F-4D97-AF65-F5344CB8AC3E}">
        <p14:creationId xmlns:p14="http://schemas.microsoft.com/office/powerpoint/2010/main" val="236759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extLst>
              <a:ext uri="{28A0092B-C50C-407E-A947-70E740481C1C}">
                <a14:useLocalDpi xmlns:a14="http://schemas.microsoft.com/office/drawing/2010/main" val="0"/>
              </a:ext>
            </a:extLst>
          </a:blip>
          <a:srcRect l="3655" r="4298" b="6923"/>
          <a:stretch/>
        </p:blipFill>
        <p:spPr bwMode="auto">
          <a:xfrm>
            <a:off x="197747" y="1551121"/>
            <a:ext cx="5328591" cy="4509748"/>
          </a:xfrm>
          <a:prstGeom prst="rect">
            <a:avLst/>
          </a:prstGeom>
          <a:noFill/>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a:ext>
          </a:extLst>
        </p:spPr>
      </p:pic>
      <p:pic>
        <p:nvPicPr>
          <p:cNvPr id="3" name="2 Imagen"/>
          <p:cNvPicPr/>
          <p:nvPr/>
        </p:nvPicPr>
        <p:blipFill rotWithShape="1">
          <a:blip r:embed="rId3">
            <a:extLst>
              <a:ext uri="{28A0092B-C50C-407E-A947-70E740481C1C}">
                <a14:useLocalDpi xmlns:a14="http://schemas.microsoft.com/office/drawing/2010/main" val="0"/>
              </a:ext>
            </a:extLst>
          </a:blip>
          <a:srcRect r="41394" b="7524"/>
          <a:stretch/>
        </p:blipFill>
        <p:spPr bwMode="auto">
          <a:xfrm>
            <a:off x="5695243" y="2101059"/>
            <a:ext cx="3312368" cy="2924175"/>
          </a:xfrm>
          <a:prstGeom prst="rect">
            <a:avLst/>
          </a:prstGeom>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a:ext>
          </a:extLst>
        </p:spPr>
      </p:pic>
      <p:sp>
        <p:nvSpPr>
          <p:cNvPr id="4" name="Title 1"/>
          <p:cNvSpPr txBox="1">
            <a:spLocks/>
          </p:cNvSpPr>
          <p:nvPr/>
        </p:nvSpPr>
        <p:spPr>
          <a:xfrm>
            <a:off x="179510" y="667524"/>
            <a:ext cx="8640960"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chemeClr val="accent5"/>
                  </a:solidFill>
                </a:ln>
                <a:solidFill>
                  <a:schemeClr val="accent5"/>
                </a:solidFill>
                <a:effectLst>
                  <a:innerShdw blurRad="69850" dist="43180" dir="5400000">
                    <a:srgbClr val="000000">
                      <a:alpha val="65000"/>
                    </a:srgbClr>
                  </a:innerShdw>
                </a:effectLst>
              </a:rPr>
              <a:t>Oferta Presente de </a:t>
            </a:r>
            <a:r>
              <a:rPr lang="es-EC" sz="2800" i="0" kern="0" dirty="0">
                <a:ln w="1905">
                  <a:solidFill>
                    <a:schemeClr val="accent5"/>
                  </a:solidFill>
                </a:ln>
                <a:solidFill>
                  <a:schemeClr val="accent5"/>
                </a:solidFill>
                <a:effectLst>
                  <a:innerShdw blurRad="69850" dist="43180" dir="5400000">
                    <a:srgbClr val="000000">
                      <a:alpha val="65000"/>
                    </a:srgbClr>
                  </a:innerShdw>
                </a:effectLst>
              </a:rPr>
              <a:t>Manta</a:t>
            </a:r>
          </a:p>
        </p:txBody>
      </p:sp>
      <p:sp>
        <p:nvSpPr>
          <p:cNvPr id="5" name="4 Rectángulo"/>
          <p:cNvSpPr/>
          <p:nvPr/>
        </p:nvSpPr>
        <p:spPr>
          <a:xfrm>
            <a:off x="5950512" y="1516284"/>
            <a:ext cx="2494080" cy="584775"/>
          </a:xfrm>
          <a:prstGeom prst="rect">
            <a:avLst/>
          </a:prstGeom>
        </p:spPr>
        <p:txBody>
          <a:bodyPr wrap="none">
            <a:spAutoFit/>
          </a:bodyPr>
          <a:lstStyle/>
          <a:p>
            <a:pPr algn="ctr"/>
            <a:r>
              <a:rPr lang="es-ES" sz="1600" dirty="0" smtClean="0"/>
              <a:t>Oferta de Vivienda Social</a:t>
            </a:r>
          </a:p>
          <a:p>
            <a:pPr algn="ctr"/>
            <a:r>
              <a:rPr lang="es-ES" sz="1600" dirty="0" smtClean="0"/>
              <a:t>Manta</a:t>
            </a:r>
            <a:endParaRPr lang="es-EC" sz="1600" dirty="0"/>
          </a:p>
        </p:txBody>
      </p:sp>
      <p:sp>
        <p:nvSpPr>
          <p:cNvPr id="6" name="5 Rectángulo"/>
          <p:cNvSpPr/>
          <p:nvPr/>
        </p:nvSpPr>
        <p:spPr>
          <a:xfrm>
            <a:off x="323528" y="1181789"/>
            <a:ext cx="5544616" cy="369332"/>
          </a:xfrm>
          <a:prstGeom prst="rect">
            <a:avLst/>
          </a:prstGeom>
        </p:spPr>
        <p:txBody>
          <a:bodyPr wrap="square">
            <a:spAutoFit/>
          </a:bodyPr>
          <a:lstStyle/>
          <a:p>
            <a:r>
              <a:rPr lang="es-EC" altLang="es-ES" dirty="0" smtClean="0">
                <a:latin typeface="Calibri" pitchFamily="34" charset="0"/>
                <a:ea typeface="MS PGothic" pitchFamily="34" charset="-128"/>
              </a:rPr>
              <a:t>Conjuntos habitacionales (Casas) </a:t>
            </a:r>
            <a:endParaRPr lang="es-EC" dirty="0"/>
          </a:p>
        </p:txBody>
      </p:sp>
      <p:pic>
        <p:nvPicPr>
          <p:cNvPr id="8" name="Imagen 7"/>
          <p:cNvPicPr>
            <a:picLocks noChangeAspect="1"/>
          </p:cNvPicPr>
          <p:nvPr/>
        </p:nvPicPr>
        <p:blipFill>
          <a:blip r:embed="rId4"/>
          <a:stretch>
            <a:fillRect/>
          </a:stretch>
        </p:blipFill>
        <p:spPr>
          <a:xfrm>
            <a:off x="-33446" y="6060869"/>
            <a:ext cx="5221046" cy="327613"/>
          </a:xfrm>
          <a:prstGeom prst="rect">
            <a:avLst/>
          </a:prstGeom>
        </p:spPr>
      </p:pic>
      <p:pic>
        <p:nvPicPr>
          <p:cNvPr id="10" name="Imagen 9"/>
          <p:cNvPicPr>
            <a:picLocks noChangeAspect="1"/>
          </p:cNvPicPr>
          <p:nvPr/>
        </p:nvPicPr>
        <p:blipFill>
          <a:blip r:embed="rId5"/>
          <a:stretch>
            <a:fillRect/>
          </a:stretch>
        </p:blipFill>
        <p:spPr>
          <a:xfrm>
            <a:off x="4740904" y="5143898"/>
            <a:ext cx="5221046" cy="327613"/>
          </a:xfrm>
          <a:prstGeom prst="rect">
            <a:avLst/>
          </a:prstGeom>
        </p:spPr>
      </p:pic>
      <p:sp>
        <p:nvSpPr>
          <p:cNvPr id="9" name="8 CuadroTexto"/>
          <p:cNvSpPr txBox="1"/>
          <p:nvPr/>
        </p:nvSpPr>
        <p:spPr>
          <a:xfrm>
            <a:off x="1459735" y="201552"/>
            <a:ext cx="6080511" cy="276999"/>
          </a:xfrm>
          <a:prstGeom prst="rect">
            <a:avLst/>
          </a:prstGeom>
          <a:solidFill>
            <a:schemeClr val="bg1"/>
          </a:solidFill>
          <a:scene3d>
            <a:camera prst="orthographicFront"/>
            <a:lightRig rig="threePt" dir="t"/>
          </a:scene3d>
          <a:sp3d>
            <a:bevelT/>
          </a:sp3d>
        </p:spPr>
        <p:txBody>
          <a:bodyPr wrap="none" rtlCol="0">
            <a:spAutoFit/>
          </a:bodyPr>
          <a:lstStyle/>
          <a:p>
            <a:pPr lvl="0"/>
            <a:r>
              <a:rPr lang="es-ES" sz="1200" b="1" dirty="0" smtClean="0">
                <a:solidFill>
                  <a:srgbClr val="00B050"/>
                </a:solidFill>
              </a:rPr>
              <a:t>Objetivo 1: Identificar </a:t>
            </a:r>
            <a:r>
              <a:rPr lang="es-ES" sz="1200" b="1" dirty="0">
                <a:solidFill>
                  <a:srgbClr val="00B050"/>
                </a:solidFill>
              </a:rPr>
              <a:t>el nivel de oferta y </a:t>
            </a:r>
            <a:r>
              <a:rPr lang="es-ES" sz="1200" b="1" dirty="0" smtClean="0">
                <a:solidFill>
                  <a:srgbClr val="00B050"/>
                </a:solidFill>
              </a:rPr>
              <a:t>demanda </a:t>
            </a:r>
            <a:r>
              <a:rPr lang="es-ES" sz="1200" b="1" dirty="0">
                <a:solidFill>
                  <a:srgbClr val="00B050"/>
                </a:solidFill>
              </a:rPr>
              <a:t>de viviendas de interés </a:t>
            </a:r>
            <a:r>
              <a:rPr lang="es-ES" sz="1200" b="1" dirty="0" smtClean="0">
                <a:solidFill>
                  <a:srgbClr val="00B050"/>
                </a:solidFill>
              </a:rPr>
              <a:t>social</a:t>
            </a:r>
            <a:endParaRPr lang="es-EC" sz="1200" b="1" dirty="0">
              <a:solidFill>
                <a:srgbClr val="00B050"/>
              </a:solidFill>
            </a:endParaRPr>
          </a:p>
        </p:txBody>
      </p:sp>
      <p:sp>
        <p:nvSpPr>
          <p:cNvPr id="7" name="Rectángulo 6"/>
          <p:cNvSpPr/>
          <p:nvPr/>
        </p:nvSpPr>
        <p:spPr>
          <a:xfrm>
            <a:off x="539552" y="2045788"/>
            <a:ext cx="4648048" cy="303092"/>
          </a:xfrm>
          <a:prstGeom prst="rect">
            <a:avLst/>
          </a:prstGeom>
          <a:noFill/>
          <a:ln w="5715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Imagen 10"/>
          <p:cNvPicPr>
            <a:picLocks noChangeAspect="1"/>
          </p:cNvPicPr>
          <p:nvPr/>
        </p:nvPicPr>
        <p:blipFill>
          <a:blip r:embed="rId6"/>
          <a:stretch>
            <a:fillRect/>
          </a:stretch>
        </p:blipFill>
        <p:spPr>
          <a:xfrm>
            <a:off x="3884860" y="5339928"/>
            <a:ext cx="6933134" cy="435044"/>
          </a:xfrm>
          <a:prstGeom prst="rect">
            <a:avLst/>
          </a:prstGeom>
        </p:spPr>
      </p:pic>
    </p:spTree>
    <p:extLst>
      <p:ext uri="{BB962C8B-B14F-4D97-AF65-F5344CB8AC3E}">
        <p14:creationId xmlns:p14="http://schemas.microsoft.com/office/powerpoint/2010/main" val="17012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7624" y="1844824"/>
            <a:ext cx="6942321" cy="3168352"/>
          </a:xfrm>
          <a:prstGeom prst="rect">
            <a:avLst/>
          </a:prstGeom>
        </p:spPr>
      </p:pic>
      <p:sp>
        <p:nvSpPr>
          <p:cNvPr id="3" name="Title 1"/>
          <p:cNvSpPr txBox="1">
            <a:spLocks/>
          </p:cNvSpPr>
          <p:nvPr/>
        </p:nvSpPr>
        <p:spPr>
          <a:xfrm>
            <a:off x="1907704" y="980728"/>
            <a:ext cx="5316099" cy="50405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i="0" kern="0" dirty="0" smtClean="0">
                <a:ln w="1905">
                  <a:solidFill>
                    <a:schemeClr val="accent5"/>
                  </a:solidFill>
                </a:ln>
                <a:solidFill>
                  <a:schemeClr val="accent5"/>
                </a:solidFill>
                <a:effectLst>
                  <a:innerShdw blurRad="69850" dist="43180" dir="5400000">
                    <a:srgbClr val="000000">
                      <a:alpha val="65000"/>
                    </a:srgbClr>
                  </a:innerShdw>
                </a:effectLst>
              </a:rPr>
              <a:t>Segmento Objetivo – Base de la Pirámide</a:t>
            </a:r>
            <a:endParaRPr lang="es-EC" sz="2000"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4" name="Rectángulo redondeado 3"/>
          <p:cNvSpPr/>
          <p:nvPr/>
        </p:nvSpPr>
        <p:spPr>
          <a:xfrm>
            <a:off x="1187624" y="2492896"/>
            <a:ext cx="6942321" cy="936104"/>
          </a:xfrm>
          <a:prstGeom prst="roundRect">
            <a:avLst/>
          </a:prstGeom>
          <a:noFill/>
          <a:ln w="381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5" name="4 CuadroTexto"/>
          <p:cNvSpPr txBox="1"/>
          <p:nvPr/>
        </p:nvSpPr>
        <p:spPr>
          <a:xfrm>
            <a:off x="1619672" y="199673"/>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spTree>
    <p:extLst>
      <p:ext uri="{BB962C8B-B14F-4D97-AF65-F5344CB8AC3E}">
        <p14:creationId xmlns:p14="http://schemas.microsoft.com/office/powerpoint/2010/main" val="118626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24410" y="841276"/>
            <a:ext cx="4363814" cy="5715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i="0" kern="0" dirty="0">
                <a:ln w="1905">
                  <a:solidFill>
                    <a:schemeClr val="accent5"/>
                  </a:solidFill>
                </a:ln>
                <a:solidFill>
                  <a:schemeClr val="accent5"/>
                </a:solidFill>
                <a:effectLst>
                  <a:innerShdw blurRad="69850" dist="43180" dir="5400000">
                    <a:srgbClr val="000000">
                      <a:alpha val="65000"/>
                    </a:srgbClr>
                  </a:innerShdw>
                </a:effectLst>
              </a:rPr>
              <a:t>D</a:t>
            </a:r>
            <a:r>
              <a:rPr lang="es-EC" sz="2400" i="0" kern="0" dirty="0" smtClean="0">
                <a:ln w="1905">
                  <a:solidFill>
                    <a:schemeClr val="accent5"/>
                  </a:solidFill>
                </a:ln>
                <a:solidFill>
                  <a:schemeClr val="accent5"/>
                </a:solidFill>
                <a:effectLst>
                  <a:innerShdw blurRad="69850" dist="43180" dir="5400000">
                    <a:srgbClr val="000000">
                      <a:alpha val="65000"/>
                    </a:srgbClr>
                  </a:innerShdw>
                </a:effectLst>
              </a:rPr>
              <a:t>emanda </a:t>
            </a:r>
            <a:r>
              <a:rPr lang="es-EC" sz="2400" i="0" kern="0" dirty="0">
                <a:ln w="1905">
                  <a:solidFill>
                    <a:schemeClr val="accent5"/>
                  </a:solidFill>
                </a:ln>
                <a:solidFill>
                  <a:schemeClr val="accent5"/>
                </a:solidFill>
                <a:effectLst>
                  <a:innerShdw blurRad="69850" dist="43180" dir="5400000">
                    <a:srgbClr val="000000">
                      <a:alpha val="65000"/>
                    </a:srgbClr>
                  </a:innerShdw>
                </a:effectLst>
              </a:rPr>
              <a:t>Presente en Manta</a:t>
            </a:r>
          </a:p>
        </p:txBody>
      </p:sp>
      <p:sp>
        <p:nvSpPr>
          <p:cNvPr id="7" name="Oval 6"/>
          <p:cNvSpPr/>
          <p:nvPr/>
        </p:nvSpPr>
        <p:spPr>
          <a:xfrm>
            <a:off x="6402388" y="9331325"/>
            <a:ext cx="314325" cy="285750"/>
          </a:xfrm>
          <a:prstGeom prst="ellipse">
            <a:avLst/>
          </a:prstGeom>
          <a:noFill/>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dirty="0"/>
          </a:p>
        </p:txBody>
      </p:sp>
      <p:grpSp>
        <p:nvGrpSpPr>
          <p:cNvPr id="13" name="12 Grupo"/>
          <p:cNvGrpSpPr/>
          <p:nvPr/>
        </p:nvGrpSpPr>
        <p:grpSpPr>
          <a:xfrm>
            <a:off x="1259632" y="1703193"/>
            <a:ext cx="3788662" cy="2157855"/>
            <a:chOff x="387499" y="1547382"/>
            <a:chExt cx="3788662" cy="2157855"/>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30" y="1547382"/>
              <a:ext cx="3600400" cy="215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redondeado"/>
            <p:cNvSpPr/>
            <p:nvPr/>
          </p:nvSpPr>
          <p:spPr>
            <a:xfrm>
              <a:off x="387499" y="2299740"/>
              <a:ext cx="3788662" cy="193156"/>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C"/>
            </a:p>
          </p:txBody>
        </p:sp>
      </p:grpSp>
      <p:sp>
        <p:nvSpPr>
          <p:cNvPr id="6" name="5 Rectángulo"/>
          <p:cNvSpPr/>
          <p:nvPr/>
        </p:nvSpPr>
        <p:spPr>
          <a:xfrm>
            <a:off x="827584" y="4509120"/>
            <a:ext cx="7560840" cy="7386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1400" dirty="0"/>
              <a:t>La población objetivo según la naturaleza del proyecto, lo constituyen las personas bajo relación de dependencia afiliadas al IESS y cuyos ingresos están considerados dentro de la base de la pirámide de Manta.</a:t>
            </a:r>
            <a:endParaRPr lang="es-EC" sz="1400" dirty="0"/>
          </a:p>
        </p:txBody>
      </p:sp>
      <p:sp>
        <p:nvSpPr>
          <p:cNvPr id="12" name="11 Rectángulo"/>
          <p:cNvSpPr/>
          <p:nvPr/>
        </p:nvSpPr>
        <p:spPr>
          <a:xfrm>
            <a:off x="5602466" y="2276872"/>
            <a:ext cx="2569934" cy="369332"/>
          </a:xfrm>
          <a:prstGeom prst="rect">
            <a:avLst/>
          </a:prstGeom>
        </p:spPr>
        <p:txBody>
          <a:bodyPr wrap="none">
            <a:spAutoFit/>
          </a:bodyPr>
          <a:lstStyle/>
          <a:p>
            <a:r>
              <a:rPr lang="es-EC" b="1" dirty="0" smtClean="0"/>
              <a:t>Cálculo </a:t>
            </a:r>
            <a:r>
              <a:rPr lang="es-EC" b="1" dirty="0"/>
              <a:t>de la muestra</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5441"/>
          <a:stretch/>
        </p:blipFill>
        <p:spPr bwMode="auto">
          <a:xfrm>
            <a:off x="5364088" y="2636912"/>
            <a:ext cx="3024336" cy="45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4"/>
          <a:stretch>
            <a:fillRect/>
          </a:stretch>
        </p:blipFill>
        <p:spPr>
          <a:xfrm>
            <a:off x="-793062" y="4011196"/>
            <a:ext cx="5221046" cy="281900"/>
          </a:xfrm>
          <a:prstGeom prst="rect">
            <a:avLst/>
          </a:prstGeom>
        </p:spPr>
      </p:pic>
      <p:sp>
        <p:nvSpPr>
          <p:cNvPr id="14" name="13 CuadroTexto"/>
          <p:cNvSpPr txBox="1"/>
          <p:nvPr/>
        </p:nvSpPr>
        <p:spPr>
          <a:xfrm>
            <a:off x="1619672" y="199673"/>
            <a:ext cx="6080511" cy="276999"/>
          </a:xfrm>
          <a:prstGeom prst="rect">
            <a:avLst/>
          </a:prstGeom>
          <a:solidFill>
            <a:schemeClr val="bg1"/>
          </a:solidFill>
          <a:scene3d>
            <a:camera prst="orthographicFront"/>
            <a:lightRig rig="threePt" dir="t"/>
          </a:scene3d>
          <a:sp3d>
            <a:bevelT/>
          </a:sp3d>
        </p:spPr>
        <p:txBody>
          <a:bodyPr wrap="square" rtlCol="0">
            <a:spAutoFit/>
          </a:bodyPr>
          <a:lstStyle/>
          <a:p>
            <a:pPr lvl="0"/>
            <a:r>
              <a:rPr lang="es-ES" sz="1200" b="1" dirty="0" smtClean="0">
                <a:solidFill>
                  <a:srgbClr val="00B050"/>
                </a:solidFill>
              </a:rPr>
              <a:t>Objetivo 2: Estudio de mercado orientado a segmento base de la pirámide (BDP)</a:t>
            </a:r>
            <a:endParaRPr lang="es-EC" sz="1200" b="1" dirty="0">
              <a:solidFill>
                <a:srgbClr val="00B050"/>
              </a:solidFill>
            </a:endParaRPr>
          </a:p>
        </p:txBody>
      </p:sp>
    </p:spTree>
    <p:extLst>
      <p:ext uri="{BB962C8B-B14F-4D97-AF65-F5344CB8AC3E}">
        <p14:creationId xmlns:p14="http://schemas.microsoft.com/office/powerpoint/2010/main" val="396672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5868</TotalTime>
  <Words>1905</Words>
  <Application>Microsoft Office PowerPoint</Application>
  <PresentationFormat>Presentación en pantalla (4:3)</PresentationFormat>
  <Paragraphs>173</Paragraphs>
  <Slides>30</Slides>
  <Notes>1</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5" baseType="lpstr">
      <vt:lpstr>MS PGothic</vt:lpstr>
      <vt:lpstr>Arial</vt:lpstr>
      <vt:lpstr>Calibri</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バルレラリズベス</cp:lastModifiedBy>
  <cp:revision>367</cp:revision>
  <cp:lastPrinted>2015-02-21T16:06:55Z</cp:lastPrinted>
  <dcterms:created xsi:type="dcterms:W3CDTF">2013-04-13T15:30:01Z</dcterms:created>
  <dcterms:modified xsi:type="dcterms:W3CDTF">2015-03-12T16:49:19Z</dcterms:modified>
</cp:coreProperties>
</file>