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118"/>
  </p:notesMasterIdLst>
  <p:sldIdLst>
    <p:sldId id="256" r:id="rId2"/>
    <p:sldId id="371" r:id="rId3"/>
    <p:sldId id="258" r:id="rId4"/>
    <p:sldId id="257"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328" r:id="rId33"/>
    <p:sldId id="286" r:id="rId34"/>
    <p:sldId id="287" r:id="rId35"/>
    <p:sldId id="329" r:id="rId36"/>
    <p:sldId id="330" r:id="rId37"/>
    <p:sldId id="289" r:id="rId38"/>
    <p:sldId id="331" r:id="rId39"/>
    <p:sldId id="332" r:id="rId40"/>
    <p:sldId id="374" r:id="rId41"/>
    <p:sldId id="333" r:id="rId42"/>
    <p:sldId id="334" r:id="rId43"/>
    <p:sldId id="335" r:id="rId44"/>
    <p:sldId id="375" r:id="rId45"/>
    <p:sldId id="336" r:id="rId46"/>
    <p:sldId id="290" r:id="rId47"/>
    <p:sldId id="337" r:id="rId48"/>
    <p:sldId id="288" r:id="rId49"/>
    <p:sldId id="291" r:id="rId50"/>
    <p:sldId id="292" r:id="rId51"/>
    <p:sldId id="293" r:id="rId52"/>
    <p:sldId id="296" r:id="rId53"/>
    <p:sldId id="294" r:id="rId54"/>
    <p:sldId id="295" r:id="rId55"/>
    <p:sldId id="297" r:id="rId56"/>
    <p:sldId id="298" r:id="rId57"/>
    <p:sldId id="338" r:id="rId58"/>
    <p:sldId id="301" r:id="rId59"/>
    <p:sldId id="299" r:id="rId60"/>
    <p:sldId id="300" r:id="rId61"/>
    <p:sldId id="339" r:id="rId62"/>
    <p:sldId id="302" r:id="rId63"/>
    <p:sldId id="303" r:id="rId64"/>
    <p:sldId id="304" r:id="rId65"/>
    <p:sldId id="305" r:id="rId66"/>
    <p:sldId id="340" r:id="rId67"/>
    <p:sldId id="306" r:id="rId68"/>
    <p:sldId id="341" r:id="rId69"/>
    <p:sldId id="307" r:id="rId70"/>
    <p:sldId id="342" r:id="rId71"/>
    <p:sldId id="343" r:id="rId72"/>
    <p:sldId id="309" r:id="rId73"/>
    <p:sldId id="310" r:id="rId74"/>
    <p:sldId id="311" r:id="rId75"/>
    <p:sldId id="312" r:id="rId76"/>
    <p:sldId id="313" r:id="rId77"/>
    <p:sldId id="314" r:id="rId78"/>
    <p:sldId id="315" r:id="rId79"/>
    <p:sldId id="316" r:id="rId80"/>
    <p:sldId id="317" r:id="rId81"/>
    <p:sldId id="318" r:id="rId82"/>
    <p:sldId id="319" r:id="rId83"/>
    <p:sldId id="320" r:id="rId84"/>
    <p:sldId id="321" r:id="rId85"/>
    <p:sldId id="322" r:id="rId86"/>
    <p:sldId id="323" r:id="rId87"/>
    <p:sldId id="324" r:id="rId88"/>
    <p:sldId id="327" r:id="rId89"/>
    <p:sldId id="347" r:id="rId90"/>
    <p:sldId id="344" r:id="rId91"/>
    <p:sldId id="345" r:id="rId92"/>
    <p:sldId id="348" r:id="rId93"/>
    <p:sldId id="349" r:id="rId94"/>
    <p:sldId id="350" r:id="rId95"/>
    <p:sldId id="346" r:id="rId96"/>
    <p:sldId id="352" r:id="rId97"/>
    <p:sldId id="354" r:id="rId98"/>
    <p:sldId id="355" r:id="rId99"/>
    <p:sldId id="356" r:id="rId100"/>
    <p:sldId id="357" r:id="rId101"/>
    <p:sldId id="361" r:id="rId102"/>
    <p:sldId id="358" r:id="rId103"/>
    <p:sldId id="359" r:id="rId104"/>
    <p:sldId id="360" r:id="rId105"/>
    <p:sldId id="362" r:id="rId106"/>
    <p:sldId id="363" r:id="rId107"/>
    <p:sldId id="364" r:id="rId108"/>
    <p:sldId id="365" r:id="rId109"/>
    <p:sldId id="367" r:id="rId110"/>
    <p:sldId id="366" r:id="rId111"/>
    <p:sldId id="368" r:id="rId112"/>
    <p:sldId id="369" r:id="rId113"/>
    <p:sldId id="370" r:id="rId114"/>
    <p:sldId id="372" r:id="rId115"/>
    <p:sldId id="373" r:id="rId116"/>
    <p:sldId id="351" r:id="rId117"/>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42" autoAdjust="0"/>
    <p:restoredTop sz="93613" autoAdjust="0"/>
  </p:normalViewPr>
  <p:slideViewPr>
    <p:cSldViewPr>
      <p:cViewPr>
        <p:scale>
          <a:sx n="75" d="100"/>
          <a:sy n="75" d="100"/>
        </p:scale>
        <p:origin x="-1224" y="15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87A5EC1-8B4B-4029-A59D-6D480C19E899}" type="datetimeFigureOut">
              <a:rPr lang="es-ES" smtClean="0"/>
              <a:t>27/01/2015</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9FDC00E-1E93-41FC-9ADD-E8CF9AC74DB3}" type="slidenum">
              <a:rPr lang="es-ES" smtClean="0"/>
              <a:t>‹Nº›</a:t>
            </a:fld>
            <a:endParaRPr lang="es-ES"/>
          </a:p>
        </p:txBody>
      </p:sp>
    </p:spTree>
    <p:extLst>
      <p:ext uri="{BB962C8B-B14F-4D97-AF65-F5344CB8AC3E}">
        <p14:creationId xmlns:p14="http://schemas.microsoft.com/office/powerpoint/2010/main" val="21312884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59FDC00E-1E93-41FC-9ADD-E8CF9AC74DB3}" type="slidenum">
              <a:rPr lang="es-ES" smtClean="0"/>
              <a:t>1</a:t>
            </a:fld>
            <a:endParaRPr lang="es-ES"/>
          </a:p>
        </p:txBody>
      </p:sp>
    </p:spTree>
    <p:extLst>
      <p:ext uri="{BB962C8B-B14F-4D97-AF65-F5344CB8AC3E}">
        <p14:creationId xmlns:p14="http://schemas.microsoft.com/office/powerpoint/2010/main" val="15273046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59FDC00E-1E93-41FC-9ADD-E8CF9AC74DB3}" type="slidenum">
              <a:rPr lang="es-ES" smtClean="0"/>
              <a:t>11</a:t>
            </a:fld>
            <a:endParaRPr lang="es-ES"/>
          </a:p>
        </p:txBody>
      </p:sp>
    </p:spTree>
    <p:extLst>
      <p:ext uri="{BB962C8B-B14F-4D97-AF65-F5344CB8AC3E}">
        <p14:creationId xmlns:p14="http://schemas.microsoft.com/office/powerpoint/2010/main" val="13139559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59FDC00E-1E93-41FC-9ADD-E8CF9AC74DB3}" type="slidenum">
              <a:rPr lang="es-ES" smtClean="0"/>
              <a:t>12</a:t>
            </a:fld>
            <a:endParaRPr lang="es-ES"/>
          </a:p>
        </p:txBody>
      </p:sp>
    </p:spTree>
    <p:extLst>
      <p:ext uri="{BB962C8B-B14F-4D97-AF65-F5344CB8AC3E}">
        <p14:creationId xmlns:p14="http://schemas.microsoft.com/office/powerpoint/2010/main" val="1166828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59FDC00E-1E93-41FC-9ADD-E8CF9AC74DB3}" type="slidenum">
              <a:rPr lang="es-ES" smtClean="0"/>
              <a:t>13</a:t>
            </a:fld>
            <a:endParaRPr lang="es-ES"/>
          </a:p>
        </p:txBody>
      </p:sp>
    </p:spTree>
    <p:extLst>
      <p:ext uri="{BB962C8B-B14F-4D97-AF65-F5344CB8AC3E}">
        <p14:creationId xmlns:p14="http://schemas.microsoft.com/office/powerpoint/2010/main" val="15166730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59FDC00E-1E93-41FC-9ADD-E8CF9AC74DB3}" type="slidenum">
              <a:rPr lang="es-ES" smtClean="0"/>
              <a:t>14</a:t>
            </a:fld>
            <a:endParaRPr lang="es-ES"/>
          </a:p>
        </p:txBody>
      </p:sp>
    </p:spTree>
    <p:extLst>
      <p:ext uri="{BB962C8B-B14F-4D97-AF65-F5344CB8AC3E}">
        <p14:creationId xmlns:p14="http://schemas.microsoft.com/office/powerpoint/2010/main" val="41952777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59FDC00E-1E93-41FC-9ADD-E8CF9AC74DB3}" type="slidenum">
              <a:rPr lang="es-ES" smtClean="0"/>
              <a:t>15</a:t>
            </a:fld>
            <a:endParaRPr lang="es-ES"/>
          </a:p>
        </p:txBody>
      </p:sp>
    </p:spTree>
    <p:extLst>
      <p:ext uri="{BB962C8B-B14F-4D97-AF65-F5344CB8AC3E}">
        <p14:creationId xmlns:p14="http://schemas.microsoft.com/office/powerpoint/2010/main" val="12190386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59FDC00E-1E93-41FC-9ADD-E8CF9AC74DB3}" type="slidenum">
              <a:rPr lang="es-ES" smtClean="0"/>
              <a:t>16</a:t>
            </a:fld>
            <a:endParaRPr lang="es-ES"/>
          </a:p>
        </p:txBody>
      </p:sp>
    </p:spTree>
    <p:extLst>
      <p:ext uri="{BB962C8B-B14F-4D97-AF65-F5344CB8AC3E}">
        <p14:creationId xmlns:p14="http://schemas.microsoft.com/office/powerpoint/2010/main" val="2308517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59FDC00E-1E93-41FC-9ADD-E8CF9AC74DB3}" type="slidenum">
              <a:rPr lang="es-ES" smtClean="0"/>
              <a:t>17</a:t>
            </a:fld>
            <a:endParaRPr lang="es-ES"/>
          </a:p>
        </p:txBody>
      </p:sp>
    </p:spTree>
    <p:extLst>
      <p:ext uri="{BB962C8B-B14F-4D97-AF65-F5344CB8AC3E}">
        <p14:creationId xmlns:p14="http://schemas.microsoft.com/office/powerpoint/2010/main" val="37063119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59FDC00E-1E93-41FC-9ADD-E8CF9AC74DB3}" type="slidenum">
              <a:rPr lang="es-ES" smtClean="0"/>
              <a:t>18</a:t>
            </a:fld>
            <a:endParaRPr lang="es-ES"/>
          </a:p>
        </p:txBody>
      </p:sp>
    </p:spTree>
    <p:extLst>
      <p:ext uri="{BB962C8B-B14F-4D97-AF65-F5344CB8AC3E}">
        <p14:creationId xmlns:p14="http://schemas.microsoft.com/office/powerpoint/2010/main" val="11647569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59FDC00E-1E93-41FC-9ADD-E8CF9AC74DB3}" type="slidenum">
              <a:rPr lang="es-ES" smtClean="0"/>
              <a:t>19</a:t>
            </a:fld>
            <a:endParaRPr lang="es-ES"/>
          </a:p>
        </p:txBody>
      </p:sp>
    </p:spTree>
    <p:extLst>
      <p:ext uri="{BB962C8B-B14F-4D97-AF65-F5344CB8AC3E}">
        <p14:creationId xmlns:p14="http://schemas.microsoft.com/office/powerpoint/2010/main" val="32109875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59FDC00E-1E93-41FC-9ADD-E8CF9AC74DB3}" type="slidenum">
              <a:rPr lang="es-ES" smtClean="0"/>
              <a:t>20</a:t>
            </a:fld>
            <a:endParaRPr lang="es-ES"/>
          </a:p>
        </p:txBody>
      </p:sp>
    </p:spTree>
    <p:extLst>
      <p:ext uri="{BB962C8B-B14F-4D97-AF65-F5344CB8AC3E}">
        <p14:creationId xmlns:p14="http://schemas.microsoft.com/office/powerpoint/2010/main" val="3990722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59FDC00E-1E93-41FC-9ADD-E8CF9AC74DB3}" type="slidenum">
              <a:rPr lang="es-ES" smtClean="0"/>
              <a:t>3</a:t>
            </a:fld>
            <a:endParaRPr lang="es-ES"/>
          </a:p>
        </p:txBody>
      </p:sp>
    </p:spTree>
    <p:extLst>
      <p:ext uri="{BB962C8B-B14F-4D97-AF65-F5344CB8AC3E}">
        <p14:creationId xmlns:p14="http://schemas.microsoft.com/office/powerpoint/2010/main" val="6638078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59FDC00E-1E93-41FC-9ADD-E8CF9AC74DB3}" type="slidenum">
              <a:rPr lang="es-ES" smtClean="0"/>
              <a:t>21</a:t>
            </a:fld>
            <a:endParaRPr lang="es-ES"/>
          </a:p>
        </p:txBody>
      </p:sp>
    </p:spTree>
    <p:extLst>
      <p:ext uri="{BB962C8B-B14F-4D97-AF65-F5344CB8AC3E}">
        <p14:creationId xmlns:p14="http://schemas.microsoft.com/office/powerpoint/2010/main" val="30085355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59FDC00E-1E93-41FC-9ADD-E8CF9AC74DB3}" type="slidenum">
              <a:rPr lang="es-ES" smtClean="0"/>
              <a:t>22</a:t>
            </a:fld>
            <a:endParaRPr lang="es-ES"/>
          </a:p>
        </p:txBody>
      </p:sp>
    </p:spTree>
    <p:extLst>
      <p:ext uri="{BB962C8B-B14F-4D97-AF65-F5344CB8AC3E}">
        <p14:creationId xmlns:p14="http://schemas.microsoft.com/office/powerpoint/2010/main" val="6668049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59FDC00E-1E93-41FC-9ADD-E8CF9AC74DB3}" type="slidenum">
              <a:rPr lang="es-ES" smtClean="0"/>
              <a:t>23</a:t>
            </a:fld>
            <a:endParaRPr lang="es-ES"/>
          </a:p>
        </p:txBody>
      </p:sp>
    </p:spTree>
    <p:extLst>
      <p:ext uri="{BB962C8B-B14F-4D97-AF65-F5344CB8AC3E}">
        <p14:creationId xmlns:p14="http://schemas.microsoft.com/office/powerpoint/2010/main" val="26754891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59FDC00E-1E93-41FC-9ADD-E8CF9AC74DB3}" type="slidenum">
              <a:rPr lang="es-ES" smtClean="0"/>
              <a:t>24</a:t>
            </a:fld>
            <a:endParaRPr lang="es-ES"/>
          </a:p>
        </p:txBody>
      </p:sp>
    </p:spTree>
    <p:extLst>
      <p:ext uri="{BB962C8B-B14F-4D97-AF65-F5344CB8AC3E}">
        <p14:creationId xmlns:p14="http://schemas.microsoft.com/office/powerpoint/2010/main" val="29947852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59FDC00E-1E93-41FC-9ADD-E8CF9AC74DB3}" type="slidenum">
              <a:rPr lang="es-ES" smtClean="0"/>
              <a:t>25</a:t>
            </a:fld>
            <a:endParaRPr lang="es-ES"/>
          </a:p>
        </p:txBody>
      </p:sp>
    </p:spTree>
    <p:extLst>
      <p:ext uri="{BB962C8B-B14F-4D97-AF65-F5344CB8AC3E}">
        <p14:creationId xmlns:p14="http://schemas.microsoft.com/office/powerpoint/2010/main" val="29801767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59FDC00E-1E93-41FC-9ADD-E8CF9AC74DB3}" type="slidenum">
              <a:rPr lang="es-ES" smtClean="0"/>
              <a:t>26</a:t>
            </a:fld>
            <a:endParaRPr lang="es-ES"/>
          </a:p>
        </p:txBody>
      </p:sp>
    </p:spTree>
    <p:extLst>
      <p:ext uri="{BB962C8B-B14F-4D97-AF65-F5344CB8AC3E}">
        <p14:creationId xmlns:p14="http://schemas.microsoft.com/office/powerpoint/2010/main" val="2311103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59FDC00E-1E93-41FC-9ADD-E8CF9AC74DB3}" type="slidenum">
              <a:rPr lang="es-ES" smtClean="0"/>
              <a:t>27</a:t>
            </a:fld>
            <a:endParaRPr lang="es-ES"/>
          </a:p>
        </p:txBody>
      </p:sp>
    </p:spTree>
    <p:extLst>
      <p:ext uri="{BB962C8B-B14F-4D97-AF65-F5344CB8AC3E}">
        <p14:creationId xmlns:p14="http://schemas.microsoft.com/office/powerpoint/2010/main" val="39466936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59FDC00E-1E93-41FC-9ADD-E8CF9AC74DB3}" type="slidenum">
              <a:rPr lang="es-ES" smtClean="0"/>
              <a:t>28</a:t>
            </a:fld>
            <a:endParaRPr lang="es-ES"/>
          </a:p>
        </p:txBody>
      </p:sp>
    </p:spTree>
    <p:extLst>
      <p:ext uri="{BB962C8B-B14F-4D97-AF65-F5344CB8AC3E}">
        <p14:creationId xmlns:p14="http://schemas.microsoft.com/office/powerpoint/2010/main" val="35697586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59FDC00E-1E93-41FC-9ADD-E8CF9AC74DB3}" type="slidenum">
              <a:rPr lang="es-ES" smtClean="0"/>
              <a:t>29</a:t>
            </a:fld>
            <a:endParaRPr lang="es-ES"/>
          </a:p>
        </p:txBody>
      </p:sp>
    </p:spTree>
    <p:extLst>
      <p:ext uri="{BB962C8B-B14F-4D97-AF65-F5344CB8AC3E}">
        <p14:creationId xmlns:p14="http://schemas.microsoft.com/office/powerpoint/2010/main" val="1171130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59FDC00E-1E93-41FC-9ADD-E8CF9AC74DB3}" type="slidenum">
              <a:rPr lang="es-ES" smtClean="0"/>
              <a:t>30</a:t>
            </a:fld>
            <a:endParaRPr lang="es-ES"/>
          </a:p>
        </p:txBody>
      </p:sp>
    </p:spTree>
    <p:extLst>
      <p:ext uri="{BB962C8B-B14F-4D97-AF65-F5344CB8AC3E}">
        <p14:creationId xmlns:p14="http://schemas.microsoft.com/office/powerpoint/2010/main" val="19251199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59FDC00E-1E93-41FC-9ADD-E8CF9AC74DB3}" type="slidenum">
              <a:rPr lang="es-ES" smtClean="0"/>
              <a:t>4</a:t>
            </a:fld>
            <a:endParaRPr lang="es-ES"/>
          </a:p>
        </p:txBody>
      </p:sp>
    </p:spTree>
    <p:extLst>
      <p:ext uri="{BB962C8B-B14F-4D97-AF65-F5344CB8AC3E}">
        <p14:creationId xmlns:p14="http://schemas.microsoft.com/office/powerpoint/2010/main" val="9022982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59FDC00E-1E93-41FC-9ADD-E8CF9AC74DB3}" type="slidenum">
              <a:rPr lang="es-ES" smtClean="0"/>
              <a:t>31</a:t>
            </a:fld>
            <a:endParaRPr lang="es-ES"/>
          </a:p>
        </p:txBody>
      </p:sp>
    </p:spTree>
    <p:extLst>
      <p:ext uri="{BB962C8B-B14F-4D97-AF65-F5344CB8AC3E}">
        <p14:creationId xmlns:p14="http://schemas.microsoft.com/office/powerpoint/2010/main" val="18760842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59FDC00E-1E93-41FC-9ADD-E8CF9AC74DB3}" type="slidenum">
              <a:rPr lang="es-ES" smtClean="0"/>
              <a:t>33</a:t>
            </a:fld>
            <a:endParaRPr lang="es-ES"/>
          </a:p>
        </p:txBody>
      </p:sp>
    </p:spTree>
    <p:extLst>
      <p:ext uri="{BB962C8B-B14F-4D97-AF65-F5344CB8AC3E}">
        <p14:creationId xmlns:p14="http://schemas.microsoft.com/office/powerpoint/2010/main" val="37955201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59FDC00E-1E93-41FC-9ADD-E8CF9AC74DB3}" type="slidenum">
              <a:rPr lang="es-ES" smtClean="0"/>
              <a:t>34</a:t>
            </a:fld>
            <a:endParaRPr lang="es-ES"/>
          </a:p>
        </p:txBody>
      </p:sp>
    </p:spTree>
    <p:extLst>
      <p:ext uri="{BB962C8B-B14F-4D97-AF65-F5344CB8AC3E}">
        <p14:creationId xmlns:p14="http://schemas.microsoft.com/office/powerpoint/2010/main" val="17303265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59FDC00E-1E93-41FC-9ADD-E8CF9AC74DB3}" type="slidenum">
              <a:rPr lang="es-ES" smtClean="0"/>
              <a:t>37</a:t>
            </a:fld>
            <a:endParaRPr lang="es-ES"/>
          </a:p>
        </p:txBody>
      </p:sp>
    </p:spTree>
    <p:extLst>
      <p:ext uri="{BB962C8B-B14F-4D97-AF65-F5344CB8AC3E}">
        <p14:creationId xmlns:p14="http://schemas.microsoft.com/office/powerpoint/2010/main" val="28871818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59FDC00E-1E93-41FC-9ADD-E8CF9AC74DB3}" type="slidenum">
              <a:rPr lang="es-ES" smtClean="0"/>
              <a:t>46</a:t>
            </a:fld>
            <a:endParaRPr lang="es-ES"/>
          </a:p>
        </p:txBody>
      </p:sp>
    </p:spTree>
    <p:extLst>
      <p:ext uri="{BB962C8B-B14F-4D97-AF65-F5344CB8AC3E}">
        <p14:creationId xmlns:p14="http://schemas.microsoft.com/office/powerpoint/2010/main" val="8992534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59FDC00E-1E93-41FC-9ADD-E8CF9AC74DB3}" type="slidenum">
              <a:rPr lang="es-ES" smtClean="0"/>
              <a:t>48</a:t>
            </a:fld>
            <a:endParaRPr lang="es-ES"/>
          </a:p>
        </p:txBody>
      </p:sp>
    </p:spTree>
    <p:extLst>
      <p:ext uri="{BB962C8B-B14F-4D97-AF65-F5344CB8AC3E}">
        <p14:creationId xmlns:p14="http://schemas.microsoft.com/office/powerpoint/2010/main" val="24212562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59FDC00E-1E93-41FC-9ADD-E8CF9AC74DB3}" type="slidenum">
              <a:rPr lang="es-ES" smtClean="0"/>
              <a:t>49</a:t>
            </a:fld>
            <a:endParaRPr lang="es-ES"/>
          </a:p>
        </p:txBody>
      </p:sp>
    </p:spTree>
    <p:extLst>
      <p:ext uri="{BB962C8B-B14F-4D97-AF65-F5344CB8AC3E}">
        <p14:creationId xmlns:p14="http://schemas.microsoft.com/office/powerpoint/2010/main" val="35144502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59FDC00E-1E93-41FC-9ADD-E8CF9AC74DB3}" type="slidenum">
              <a:rPr lang="es-ES" smtClean="0"/>
              <a:t>50</a:t>
            </a:fld>
            <a:endParaRPr lang="es-ES"/>
          </a:p>
        </p:txBody>
      </p:sp>
    </p:spTree>
    <p:extLst>
      <p:ext uri="{BB962C8B-B14F-4D97-AF65-F5344CB8AC3E}">
        <p14:creationId xmlns:p14="http://schemas.microsoft.com/office/powerpoint/2010/main" val="39932402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59FDC00E-1E93-41FC-9ADD-E8CF9AC74DB3}" type="slidenum">
              <a:rPr lang="es-ES" smtClean="0"/>
              <a:t>51</a:t>
            </a:fld>
            <a:endParaRPr lang="es-ES"/>
          </a:p>
        </p:txBody>
      </p:sp>
    </p:spTree>
    <p:extLst>
      <p:ext uri="{BB962C8B-B14F-4D97-AF65-F5344CB8AC3E}">
        <p14:creationId xmlns:p14="http://schemas.microsoft.com/office/powerpoint/2010/main" val="2426667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59FDC00E-1E93-41FC-9ADD-E8CF9AC74DB3}" type="slidenum">
              <a:rPr lang="es-ES" smtClean="0"/>
              <a:t>52</a:t>
            </a:fld>
            <a:endParaRPr lang="es-ES"/>
          </a:p>
        </p:txBody>
      </p:sp>
    </p:spTree>
    <p:extLst>
      <p:ext uri="{BB962C8B-B14F-4D97-AF65-F5344CB8AC3E}">
        <p14:creationId xmlns:p14="http://schemas.microsoft.com/office/powerpoint/2010/main" val="18548992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59FDC00E-1E93-41FC-9ADD-E8CF9AC74DB3}" type="slidenum">
              <a:rPr lang="es-ES" smtClean="0"/>
              <a:t>5</a:t>
            </a:fld>
            <a:endParaRPr lang="es-ES"/>
          </a:p>
        </p:txBody>
      </p:sp>
    </p:spTree>
    <p:extLst>
      <p:ext uri="{BB962C8B-B14F-4D97-AF65-F5344CB8AC3E}">
        <p14:creationId xmlns:p14="http://schemas.microsoft.com/office/powerpoint/2010/main" val="35522731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59FDC00E-1E93-41FC-9ADD-E8CF9AC74DB3}" type="slidenum">
              <a:rPr lang="es-ES" smtClean="0"/>
              <a:t>53</a:t>
            </a:fld>
            <a:endParaRPr lang="es-ES"/>
          </a:p>
        </p:txBody>
      </p:sp>
    </p:spTree>
    <p:extLst>
      <p:ext uri="{BB962C8B-B14F-4D97-AF65-F5344CB8AC3E}">
        <p14:creationId xmlns:p14="http://schemas.microsoft.com/office/powerpoint/2010/main" val="13126017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59FDC00E-1E93-41FC-9ADD-E8CF9AC74DB3}" type="slidenum">
              <a:rPr lang="es-ES" smtClean="0"/>
              <a:t>54</a:t>
            </a:fld>
            <a:endParaRPr lang="es-ES"/>
          </a:p>
        </p:txBody>
      </p:sp>
    </p:spTree>
    <p:extLst>
      <p:ext uri="{BB962C8B-B14F-4D97-AF65-F5344CB8AC3E}">
        <p14:creationId xmlns:p14="http://schemas.microsoft.com/office/powerpoint/2010/main" val="28236237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59FDC00E-1E93-41FC-9ADD-E8CF9AC74DB3}" type="slidenum">
              <a:rPr lang="es-ES" smtClean="0"/>
              <a:t>55</a:t>
            </a:fld>
            <a:endParaRPr lang="es-ES"/>
          </a:p>
        </p:txBody>
      </p:sp>
    </p:spTree>
    <p:extLst>
      <p:ext uri="{BB962C8B-B14F-4D97-AF65-F5344CB8AC3E}">
        <p14:creationId xmlns:p14="http://schemas.microsoft.com/office/powerpoint/2010/main" val="42075352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59FDC00E-1E93-41FC-9ADD-E8CF9AC74DB3}" type="slidenum">
              <a:rPr lang="es-ES" smtClean="0"/>
              <a:t>56</a:t>
            </a:fld>
            <a:endParaRPr lang="es-ES"/>
          </a:p>
        </p:txBody>
      </p:sp>
    </p:spTree>
    <p:extLst>
      <p:ext uri="{BB962C8B-B14F-4D97-AF65-F5344CB8AC3E}">
        <p14:creationId xmlns:p14="http://schemas.microsoft.com/office/powerpoint/2010/main" val="116426661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59FDC00E-1E93-41FC-9ADD-E8CF9AC74DB3}" type="slidenum">
              <a:rPr lang="es-ES" smtClean="0"/>
              <a:t>58</a:t>
            </a:fld>
            <a:endParaRPr lang="es-ES"/>
          </a:p>
        </p:txBody>
      </p:sp>
    </p:spTree>
    <p:extLst>
      <p:ext uri="{BB962C8B-B14F-4D97-AF65-F5344CB8AC3E}">
        <p14:creationId xmlns:p14="http://schemas.microsoft.com/office/powerpoint/2010/main" val="25405666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59FDC00E-1E93-41FC-9ADD-E8CF9AC74DB3}" type="slidenum">
              <a:rPr lang="es-ES" smtClean="0"/>
              <a:t>59</a:t>
            </a:fld>
            <a:endParaRPr lang="es-ES"/>
          </a:p>
        </p:txBody>
      </p:sp>
    </p:spTree>
    <p:extLst>
      <p:ext uri="{BB962C8B-B14F-4D97-AF65-F5344CB8AC3E}">
        <p14:creationId xmlns:p14="http://schemas.microsoft.com/office/powerpoint/2010/main" val="10047279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59FDC00E-1E93-41FC-9ADD-E8CF9AC74DB3}" type="slidenum">
              <a:rPr lang="es-ES" smtClean="0"/>
              <a:t>60</a:t>
            </a:fld>
            <a:endParaRPr lang="es-ES"/>
          </a:p>
        </p:txBody>
      </p:sp>
    </p:spTree>
    <p:extLst>
      <p:ext uri="{BB962C8B-B14F-4D97-AF65-F5344CB8AC3E}">
        <p14:creationId xmlns:p14="http://schemas.microsoft.com/office/powerpoint/2010/main" val="445590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59FDC00E-1E93-41FC-9ADD-E8CF9AC74DB3}" type="slidenum">
              <a:rPr lang="es-ES" smtClean="0"/>
              <a:t>62</a:t>
            </a:fld>
            <a:endParaRPr lang="es-ES"/>
          </a:p>
        </p:txBody>
      </p:sp>
    </p:spTree>
    <p:extLst>
      <p:ext uri="{BB962C8B-B14F-4D97-AF65-F5344CB8AC3E}">
        <p14:creationId xmlns:p14="http://schemas.microsoft.com/office/powerpoint/2010/main" val="11759536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59FDC00E-1E93-41FC-9ADD-E8CF9AC74DB3}" type="slidenum">
              <a:rPr lang="es-ES" smtClean="0"/>
              <a:t>63</a:t>
            </a:fld>
            <a:endParaRPr lang="es-ES"/>
          </a:p>
        </p:txBody>
      </p:sp>
    </p:spTree>
    <p:extLst>
      <p:ext uri="{BB962C8B-B14F-4D97-AF65-F5344CB8AC3E}">
        <p14:creationId xmlns:p14="http://schemas.microsoft.com/office/powerpoint/2010/main" val="4574472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59FDC00E-1E93-41FC-9ADD-E8CF9AC74DB3}" type="slidenum">
              <a:rPr lang="es-ES" smtClean="0"/>
              <a:t>64</a:t>
            </a:fld>
            <a:endParaRPr lang="es-ES"/>
          </a:p>
        </p:txBody>
      </p:sp>
    </p:spTree>
    <p:extLst>
      <p:ext uri="{BB962C8B-B14F-4D97-AF65-F5344CB8AC3E}">
        <p14:creationId xmlns:p14="http://schemas.microsoft.com/office/powerpoint/2010/main" val="5054817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59FDC00E-1E93-41FC-9ADD-E8CF9AC74DB3}" type="slidenum">
              <a:rPr lang="es-ES" smtClean="0"/>
              <a:t>6</a:t>
            </a:fld>
            <a:endParaRPr lang="es-ES"/>
          </a:p>
        </p:txBody>
      </p:sp>
    </p:spTree>
    <p:extLst>
      <p:ext uri="{BB962C8B-B14F-4D97-AF65-F5344CB8AC3E}">
        <p14:creationId xmlns:p14="http://schemas.microsoft.com/office/powerpoint/2010/main" val="65488032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59FDC00E-1E93-41FC-9ADD-E8CF9AC74DB3}" type="slidenum">
              <a:rPr lang="es-ES" smtClean="0"/>
              <a:t>65</a:t>
            </a:fld>
            <a:endParaRPr lang="es-ES"/>
          </a:p>
        </p:txBody>
      </p:sp>
    </p:spTree>
    <p:extLst>
      <p:ext uri="{BB962C8B-B14F-4D97-AF65-F5344CB8AC3E}">
        <p14:creationId xmlns:p14="http://schemas.microsoft.com/office/powerpoint/2010/main" val="327247613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59FDC00E-1E93-41FC-9ADD-E8CF9AC74DB3}" type="slidenum">
              <a:rPr lang="es-ES" smtClean="0"/>
              <a:t>67</a:t>
            </a:fld>
            <a:endParaRPr lang="es-ES"/>
          </a:p>
        </p:txBody>
      </p:sp>
    </p:spTree>
    <p:extLst>
      <p:ext uri="{BB962C8B-B14F-4D97-AF65-F5344CB8AC3E}">
        <p14:creationId xmlns:p14="http://schemas.microsoft.com/office/powerpoint/2010/main" val="90782010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59FDC00E-1E93-41FC-9ADD-E8CF9AC74DB3}" type="slidenum">
              <a:rPr lang="es-ES" smtClean="0"/>
              <a:t>69</a:t>
            </a:fld>
            <a:endParaRPr lang="es-ES"/>
          </a:p>
        </p:txBody>
      </p:sp>
    </p:spTree>
    <p:extLst>
      <p:ext uri="{BB962C8B-B14F-4D97-AF65-F5344CB8AC3E}">
        <p14:creationId xmlns:p14="http://schemas.microsoft.com/office/powerpoint/2010/main" val="24228986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59FDC00E-1E93-41FC-9ADD-E8CF9AC74DB3}" type="slidenum">
              <a:rPr lang="es-ES" smtClean="0"/>
              <a:t>72</a:t>
            </a:fld>
            <a:endParaRPr lang="es-ES"/>
          </a:p>
        </p:txBody>
      </p:sp>
    </p:spTree>
    <p:extLst>
      <p:ext uri="{BB962C8B-B14F-4D97-AF65-F5344CB8AC3E}">
        <p14:creationId xmlns:p14="http://schemas.microsoft.com/office/powerpoint/2010/main" val="277622712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59FDC00E-1E93-41FC-9ADD-E8CF9AC74DB3}" type="slidenum">
              <a:rPr lang="es-ES" smtClean="0"/>
              <a:t>73</a:t>
            </a:fld>
            <a:endParaRPr lang="es-ES"/>
          </a:p>
        </p:txBody>
      </p:sp>
    </p:spTree>
    <p:extLst>
      <p:ext uri="{BB962C8B-B14F-4D97-AF65-F5344CB8AC3E}">
        <p14:creationId xmlns:p14="http://schemas.microsoft.com/office/powerpoint/2010/main" val="382266524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59FDC00E-1E93-41FC-9ADD-E8CF9AC74DB3}" type="slidenum">
              <a:rPr lang="es-ES" smtClean="0"/>
              <a:t>74</a:t>
            </a:fld>
            <a:endParaRPr lang="es-ES"/>
          </a:p>
        </p:txBody>
      </p:sp>
    </p:spTree>
    <p:extLst>
      <p:ext uri="{BB962C8B-B14F-4D97-AF65-F5344CB8AC3E}">
        <p14:creationId xmlns:p14="http://schemas.microsoft.com/office/powerpoint/2010/main" val="307395693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59FDC00E-1E93-41FC-9ADD-E8CF9AC74DB3}" type="slidenum">
              <a:rPr lang="es-ES" smtClean="0"/>
              <a:t>75</a:t>
            </a:fld>
            <a:endParaRPr lang="es-ES"/>
          </a:p>
        </p:txBody>
      </p:sp>
    </p:spTree>
    <p:extLst>
      <p:ext uri="{BB962C8B-B14F-4D97-AF65-F5344CB8AC3E}">
        <p14:creationId xmlns:p14="http://schemas.microsoft.com/office/powerpoint/2010/main" val="370146202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59FDC00E-1E93-41FC-9ADD-E8CF9AC74DB3}" type="slidenum">
              <a:rPr lang="es-ES" smtClean="0"/>
              <a:t>76</a:t>
            </a:fld>
            <a:endParaRPr lang="es-ES"/>
          </a:p>
        </p:txBody>
      </p:sp>
    </p:spTree>
    <p:extLst>
      <p:ext uri="{BB962C8B-B14F-4D97-AF65-F5344CB8AC3E}">
        <p14:creationId xmlns:p14="http://schemas.microsoft.com/office/powerpoint/2010/main" val="246712712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59FDC00E-1E93-41FC-9ADD-E8CF9AC74DB3}" type="slidenum">
              <a:rPr lang="es-ES" smtClean="0"/>
              <a:t>77</a:t>
            </a:fld>
            <a:endParaRPr lang="es-ES"/>
          </a:p>
        </p:txBody>
      </p:sp>
    </p:spTree>
    <p:extLst>
      <p:ext uri="{BB962C8B-B14F-4D97-AF65-F5344CB8AC3E}">
        <p14:creationId xmlns:p14="http://schemas.microsoft.com/office/powerpoint/2010/main" val="348140935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59FDC00E-1E93-41FC-9ADD-E8CF9AC74DB3}" type="slidenum">
              <a:rPr lang="es-ES" smtClean="0"/>
              <a:t>78</a:t>
            </a:fld>
            <a:endParaRPr lang="es-ES"/>
          </a:p>
        </p:txBody>
      </p:sp>
    </p:spTree>
    <p:extLst>
      <p:ext uri="{BB962C8B-B14F-4D97-AF65-F5344CB8AC3E}">
        <p14:creationId xmlns:p14="http://schemas.microsoft.com/office/powerpoint/2010/main" val="6608718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59FDC00E-1E93-41FC-9ADD-E8CF9AC74DB3}" type="slidenum">
              <a:rPr lang="es-ES" smtClean="0"/>
              <a:t>7</a:t>
            </a:fld>
            <a:endParaRPr lang="es-ES"/>
          </a:p>
        </p:txBody>
      </p:sp>
    </p:spTree>
    <p:extLst>
      <p:ext uri="{BB962C8B-B14F-4D97-AF65-F5344CB8AC3E}">
        <p14:creationId xmlns:p14="http://schemas.microsoft.com/office/powerpoint/2010/main" val="268920675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59FDC00E-1E93-41FC-9ADD-E8CF9AC74DB3}" type="slidenum">
              <a:rPr lang="es-ES" smtClean="0"/>
              <a:t>79</a:t>
            </a:fld>
            <a:endParaRPr lang="es-ES"/>
          </a:p>
        </p:txBody>
      </p:sp>
    </p:spTree>
    <p:extLst>
      <p:ext uri="{BB962C8B-B14F-4D97-AF65-F5344CB8AC3E}">
        <p14:creationId xmlns:p14="http://schemas.microsoft.com/office/powerpoint/2010/main" val="312937691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59FDC00E-1E93-41FC-9ADD-E8CF9AC74DB3}" type="slidenum">
              <a:rPr lang="es-ES" smtClean="0"/>
              <a:t>80</a:t>
            </a:fld>
            <a:endParaRPr lang="es-ES"/>
          </a:p>
        </p:txBody>
      </p:sp>
    </p:spTree>
    <p:extLst>
      <p:ext uri="{BB962C8B-B14F-4D97-AF65-F5344CB8AC3E}">
        <p14:creationId xmlns:p14="http://schemas.microsoft.com/office/powerpoint/2010/main" val="416265657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59FDC00E-1E93-41FC-9ADD-E8CF9AC74DB3}" type="slidenum">
              <a:rPr lang="es-ES" smtClean="0"/>
              <a:t>81</a:t>
            </a:fld>
            <a:endParaRPr lang="es-ES"/>
          </a:p>
        </p:txBody>
      </p:sp>
    </p:spTree>
    <p:extLst>
      <p:ext uri="{BB962C8B-B14F-4D97-AF65-F5344CB8AC3E}">
        <p14:creationId xmlns:p14="http://schemas.microsoft.com/office/powerpoint/2010/main" val="215151759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59FDC00E-1E93-41FC-9ADD-E8CF9AC74DB3}" type="slidenum">
              <a:rPr lang="es-ES" smtClean="0"/>
              <a:t>82</a:t>
            </a:fld>
            <a:endParaRPr lang="es-ES"/>
          </a:p>
        </p:txBody>
      </p:sp>
    </p:spTree>
    <p:extLst>
      <p:ext uri="{BB962C8B-B14F-4D97-AF65-F5344CB8AC3E}">
        <p14:creationId xmlns:p14="http://schemas.microsoft.com/office/powerpoint/2010/main" val="124999322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59FDC00E-1E93-41FC-9ADD-E8CF9AC74DB3}" type="slidenum">
              <a:rPr lang="es-ES" smtClean="0"/>
              <a:t>83</a:t>
            </a:fld>
            <a:endParaRPr lang="es-ES"/>
          </a:p>
        </p:txBody>
      </p:sp>
    </p:spTree>
    <p:extLst>
      <p:ext uri="{BB962C8B-B14F-4D97-AF65-F5344CB8AC3E}">
        <p14:creationId xmlns:p14="http://schemas.microsoft.com/office/powerpoint/2010/main" val="30477461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59FDC00E-1E93-41FC-9ADD-E8CF9AC74DB3}" type="slidenum">
              <a:rPr lang="es-ES" smtClean="0"/>
              <a:t>84</a:t>
            </a:fld>
            <a:endParaRPr lang="es-ES"/>
          </a:p>
        </p:txBody>
      </p:sp>
    </p:spTree>
    <p:extLst>
      <p:ext uri="{BB962C8B-B14F-4D97-AF65-F5344CB8AC3E}">
        <p14:creationId xmlns:p14="http://schemas.microsoft.com/office/powerpoint/2010/main" val="242044162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59FDC00E-1E93-41FC-9ADD-E8CF9AC74DB3}" type="slidenum">
              <a:rPr lang="es-ES" smtClean="0"/>
              <a:t>85</a:t>
            </a:fld>
            <a:endParaRPr lang="es-ES"/>
          </a:p>
        </p:txBody>
      </p:sp>
    </p:spTree>
    <p:extLst>
      <p:ext uri="{BB962C8B-B14F-4D97-AF65-F5344CB8AC3E}">
        <p14:creationId xmlns:p14="http://schemas.microsoft.com/office/powerpoint/2010/main" val="83044723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59FDC00E-1E93-41FC-9ADD-E8CF9AC74DB3}" type="slidenum">
              <a:rPr lang="es-ES" smtClean="0"/>
              <a:t>86</a:t>
            </a:fld>
            <a:endParaRPr lang="es-ES"/>
          </a:p>
        </p:txBody>
      </p:sp>
    </p:spTree>
    <p:extLst>
      <p:ext uri="{BB962C8B-B14F-4D97-AF65-F5344CB8AC3E}">
        <p14:creationId xmlns:p14="http://schemas.microsoft.com/office/powerpoint/2010/main" val="284566983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59FDC00E-1E93-41FC-9ADD-E8CF9AC74DB3}" type="slidenum">
              <a:rPr lang="es-ES" smtClean="0"/>
              <a:t>87</a:t>
            </a:fld>
            <a:endParaRPr lang="es-ES"/>
          </a:p>
        </p:txBody>
      </p:sp>
    </p:spTree>
    <p:extLst>
      <p:ext uri="{BB962C8B-B14F-4D97-AF65-F5344CB8AC3E}">
        <p14:creationId xmlns:p14="http://schemas.microsoft.com/office/powerpoint/2010/main" val="284901280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59FDC00E-1E93-41FC-9ADD-E8CF9AC74DB3}" type="slidenum">
              <a:rPr lang="es-ES" smtClean="0"/>
              <a:t>88</a:t>
            </a:fld>
            <a:endParaRPr lang="es-ES"/>
          </a:p>
        </p:txBody>
      </p:sp>
    </p:spTree>
    <p:extLst>
      <p:ext uri="{BB962C8B-B14F-4D97-AF65-F5344CB8AC3E}">
        <p14:creationId xmlns:p14="http://schemas.microsoft.com/office/powerpoint/2010/main" val="6638078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59FDC00E-1E93-41FC-9ADD-E8CF9AC74DB3}" type="slidenum">
              <a:rPr lang="es-ES" smtClean="0"/>
              <a:t>8</a:t>
            </a:fld>
            <a:endParaRPr lang="es-ES"/>
          </a:p>
        </p:txBody>
      </p:sp>
    </p:spTree>
    <p:extLst>
      <p:ext uri="{BB962C8B-B14F-4D97-AF65-F5344CB8AC3E}">
        <p14:creationId xmlns:p14="http://schemas.microsoft.com/office/powerpoint/2010/main" val="89047143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59FDC00E-1E93-41FC-9ADD-E8CF9AC74DB3}" type="slidenum">
              <a:rPr lang="es-ES" smtClean="0"/>
              <a:t>90</a:t>
            </a:fld>
            <a:endParaRPr lang="es-ES"/>
          </a:p>
        </p:txBody>
      </p:sp>
    </p:spTree>
    <p:extLst>
      <p:ext uri="{BB962C8B-B14F-4D97-AF65-F5344CB8AC3E}">
        <p14:creationId xmlns:p14="http://schemas.microsoft.com/office/powerpoint/2010/main" val="66380785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59FDC00E-1E93-41FC-9ADD-E8CF9AC74DB3}" type="slidenum">
              <a:rPr lang="es-ES" smtClean="0"/>
              <a:t>91</a:t>
            </a:fld>
            <a:endParaRPr lang="es-ES"/>
          </a:p>
        </p:txBody>
      </p:sp>
    </p:spTree>
    <p:extLst>
      <p:ext uri="{BB962C8B-B14F-4D97-AF65-F5344CB8AC3E}">
        <p14:creationId xmlns:p14="http://schemas.microsoft.com/office/powerpoint/2010/main" val="66380785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59FDC00E-1E93-41FC-9ADD-E8CF9AC74DB3}" type="slidenum">
              <a:rPr lang="es-ES" smtClean="0"/>
              <a:t>95</a:t>
            </a:fld>
            <a:endParaRPr lang="es-ES"/>
          </a:p>
        </p:txBody>
      </p:sp>
    </p:spTree>
    <p:extLst>
      <p:ext uri="{BB962C8B-B14F-4D97-AF65-F5344CB8AC3E}">
        <p14:creationId xmlns:p14="http://schemas.microsoft.com/office/powerpoint/2010/main" val="66380785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59FDC00E-1E93-41FC-9ADD-E8CF9AC74DB3}" type="slidenum">
              <a:rPr lang="es-ES" smtClean="0"/>
              <a:t>96</a:t>
            </a:fld>
            <a:endParaRPr lang="es-ES"/>
          </a:p>
        </p:txBody>
      </p:sp>
    </p:spTree>
    <p:extLst>
      <p:ext uri="{BB962C8B-B14F-4D97-AF65-F5344CB8AC3E}">
        <p14:creationId xmlns:p14="http://schemas.microsoft.com/office/powerpoint/2010/main" val="66380785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59FDC00E-1E93-41FC-9ADD-E8CF9AC74DB3}" type="slidenum">
              <a:rPr lang="es-ES" smtClean="0"/>
              <a:t>100</a:t>
            </a:fld>
            <a:endParaRPr lang="es-ES"/>
          </a:p>
        </p:txBody>
      </p:sp>
    </p:spTree>
    <p:extLst>
      <p:ext uri="{BB962C8B-B14F-4D97-AF65-F5344CB8AC3E}">
        <p14:creationId xmlns:p14="http://schemas.microsoft.com/office/powerpoint/2010/main" val="66380785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59FDC00E-1E93-41FC-9ADD-E8CF9AC74DB3}" type="slidenum">
              <a:rPr lang="es-ES" smtClean="0"/>
              <a:t>101</a:t>
            </a:fld>
            <a:endParaRPr lang="es-ES"/>
          </a:p>
        </p:txBody>
      </p:sp>
    </p:spTree>
    <p:extLst>
      <p:ext uri="{BB962C8B-B14F-4D97-AF65-F5344CB8AC3E}">
        <p14:creationId xmlns:p14="http://schemas.microsoft.com/office/powerpoint/2010/main" val="66380785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59FDC00E-1E93-41FC-9ADD-E8CF9AC74DB3}" type="slidenum">
              <a:rPr lang="es-ES" smtClean="0"/>
              <a:t>105</a:t>
            </a:fld>
            <a:endParaRPr lang="es-ES"/>
          </a:p>
        </p:txBody>
      </p:sp>
    </p:spTree>
    <p:extLst>
      <p:ext uri="{BB962C8B-B14F-4D97-AF65-F5344CB8AC3E}">
        <p14:creationId xmlns:p14="http://schemas.microsoft.com/office/powerpoint/2010/main" val="66380785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59FDC00E-1E93-41FC-9ADD-E8CF9AC74DB3}" type="slidenum">
              <a:rPr lang="es-ES" smtClean="0"/>
              <a:t>109</a:t>
            </a:fld>
            <a:endParaRPr lang="es-ES"/>
          </a:p>
        </p:txBody>
      </p:sp>
    </p:spTree>
    <p:extLst>
      <p:ext uri="{BB962C8B-B14F-4D97-AF65-F5344CB8AC3E}">
        <p14:creationId xmlns:p14="http://schemas.microsoft.com/office/powerpoint/2010/main" val="66380785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59FDC00E-1E93-41FC-9ADD-E8CF9AC74DB3}" type="slidenum">
              <a:rPr lang="es-ES" smtClean="0"/>
              <a:t>116</a:t>
            </a:fld>
            <a:endParaRPr lang="es-ES"/>
          </a:p>
        </p:txBody>
      </p:sp>
    </p:spTree>
    <p:extLst>
      <p:ext uri="{BB962C8B-B14F-4D97-AF65-F5344CB8AC3E}">
        <p14:creationId xmlns:p14="http://schemas.microsoft.com/office/powerpoint/2010/main" val="6638078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59FDC00E-1E93-41FC-9ADD-E8CF9AC74DB3}" type="slidenum">
              <a:rPr lang="es-ES" smtClean="0"/>
              <a:t>9</a:t>
            </a:fld>
            <a:endParaRPr lang="es-ES"/>
          </a:p>
        </p:txBody>
      </p:sp>
    </p:spTree>
    <p:extLst>
      <p:ext uri="{BB962C8B-B14F-4D97-AF65-F5344CB8AC3E}">
        <p14:creationId xmlns:p14="http://schemas.microsoft.com/office/powerpoint/2010/main" val="3659777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59FDC00E-1E93-41FC-9ADD-E8CF9AC74DB3}" type="slidenum">
              <a:rPr lang="es-ES" smtClean="0"/>
              <a:t>10</a:t>
            </a:fld>
            <a:endParaRPr lang="es-ES"/>
          </a:p>
        </p:txBody>
      </p:sp>
    </p:spTree>
    <p:extLst>
      <p:ext uri="{BB962C8B-B14F-4D97-AF65-F5344CB8AC3E}">
        <p14:creationId xmlns:p14="http://schemas.microsoft.com/office/powerpoint/2010/main" val="3684172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6 Conector recto"/>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28 Título"/>
          <p:cNvSpPr>
            <a:spLocks noGrp="1"/>
          </p:cNvSpPr>
          <p:nvPr>
            <p:ph type="ctrTitle"/>
          </p:nvPr>
        </p:nvSpPr>
        <p:spPr>
          <a:xfrm>
            <a:off x="381000" y="4853411"/>
            <a:ext cx="8458200" cy="1222375"/>
          </a:xfrm>
        </p:spPr>
        <p:txBody>
          <a:bodyPr anchor="t"/>
          <a:lstStyle/>
          <a:p>
            <a:r>
              <a:rPr kumimoji="0" lang="es-ES" smtClean="0"/>
              <a:t>Haga clic para modificar el estilo de título del patrón</a:t>
            </a:r>
            <a:endParaRPr kumimoji="0" lang="en-US"/>
          </a:p>
        </p:txBody>
      </p:sp>
      <p:sp>
        <p:nvSpPr>
          <p:cNvPr id="9" name="8 Subtítulo"/>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smtClean="0"/>
              <a:t>Haga clic para modificar el estilo de subtítulo del patrón</a:t>
            </a:r>
            <a:endParaRPr kumimoji="0" lang="en-US"/>
          </a:p>
        </p:txBody>
      </p:sp>
      <p:sp>
        <p:nvSpPr>
          <p:cNvPr id="16" name="15 Marcador de fecha"/>
          <p:cNvSpPr>
            <a:spLocks noGrp="1"/>
          </p:cNvSpPr>
          <p:nvPr>
            <p:ph type="dt" sz="half" idx="10"/>
          </p:nvPr>
        </p:nvSpPr>
        <p:spPr/>
        <p:txBody>
          <a:bodyPr/>
          <a:lstStyle/>
          <a:p>
            <a:fld id="{2A7A27DF-5D4D-4A9B-940D-134F7028C6A1}" type="datetimeFigureOut">
              <a:rPr lang="es-ES" smtClean="0"/>
              <a:t>27/01/2015</a:t>
            </a:fld>
            <a:endParaRPr lang="es-ES"/>
          </a:p>
        </p:txBody>
      </p:sp>
      <p:sp>
        <p:nvSpPr>
          <p:cNvPr id="2" name="1 Marcador de pie de página"/>
          <p:cNvSpPr>
            <a:spLocks noGrp="1"/>
          </p:cNvSpPr>
          <p:nvPr>
            <p:ph type="ftr" sz="quarter" idx="11"/>
          </p:nvPr>
        </p:nvSpPr>
        <p:spPr/>
        <p:txBody>
          <a:bodyPr/>
          <a:lstStyle/>
          <a:p>
            <a:endParaRPr lang="es-ES"/>
          </a:p>
        </p:txBody>
      </p:sp>
      <p:sp>
        <p:nvSpPr>
          <p:cNvPr id="15" name="14 Marcador de número de diapositiva"/>
          <p:cNvSpPr>
            <a:spLocks noGrp="1"/>
          </p:cNvSpPr>
          <p:nvPr>
            <p:ph type="sldNum" sz="quarter" idx="12"/>
          </p:nvPr>
        </p:nvSpPr>
        <p:spPr>
          <a:xfrm>
            <a:off x="8229600" y="6473952"/>
            <a:ext cx="758952" cy="246888"/>
          </a:xfrm>
        </p:spPr>
        <p:txBody>
          <a:bodyPr/>
          <a:lstStyle/>
          <a:p>
            <a:fld id="{DC13CDFB-2CEC-4DE5-BAD3-35E704D5B339}" type="slidenum">
              <a:rPr lang="es-ES" smtClean="0"/>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2A7A27DF-5D4D-4A9B-940D-134F7028C6A1}" type="datetimeFigureOut">
              <a:rPr lang="es-ES" smtClean="0"/>
              <a:t>27/01/2015</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DC13CDFB-2CEC-4DE5-BAD3-35E704D5B339}" type="slidenum">
              <a:rPr lang="es-ES" smtClean="0"/>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858000" y="549276"/>
            <a:ext cx="1828800" cy="5851525"/>
          </a:xfrm>
        </p:spPr>
        <p:txBody>
          <a:bodyPr vert="eaVer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457200" y="549276"/>
            <a:ext cx="6248400" cy="5851525"/>
          </a:xfrm>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2A7A27DF-5D4D-4A9B-940D-134F7028C6A1}" type="datetimeFigureOut">
              <a:rPr lang="es-ES" smtClean="0"/>
              <a:t>27/01/2015</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DC13CDFB-2CEC-4DE5-BAD3-35E704D5B339}" type="slidenum">
              <a:rPr lang="es-ES" smtClean="0"/>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2" name="2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27" name="26 Marcador de contenido"/>
          <p:cNvSpPr>
            <a:spLocks noGrp="1"/>
          </p:cNvSpPr>
          <p:nvPr>
            <p:ph idx="1"/>
          </p:nvPr>
        </p:nvSpPr>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25" name="24 Marcador de fecha"/>
          <p:cNvSpPr>
            <a:spLocks noGrp="1"/>
          </p:cNvSpPr>
          <p:nvPr>
            <p:ph type="dt" sz="half" idx="10"/>
          </p:nvPr>
        </p:nvSpPr>
        <p:spPr/>
        <p:txBody>
          <a:bodyPr/>
          <a:lstStyle/>
          <a:p>
            <a:fld id="{2A7A27DF-5D4D-4A9B-940D-134F7028C6A1}" type="datetimeFigureOut">
              <a:rPr lang="es-ES" smtClean="0"/>
              <a:t>27/01/2015</a:t>
            </a:fld>
            <a:endParaRPr lang="es-ES"/>
          </a:p>
        </p:txBody>
      </p:sp>
      <p:sp>
        <p:nvSpPr>
          <p:cNvPr id="19" name="18 Marcador de pie de página"/>
          <p:cNvSpPr>
            <a:spLocks noGrp="1"/>
          </p:cNvSpPr>
          <p:nvPr>
            <p:ph type="ftr" sz="quarter" idx="11"/>
          </p:nvPr>
        </p:nvSpPr>
        <p:spPr>
          <a:xfrm>
            <a:off x="3581400" y="76200"/>
            <a:ext cx="2895600" cy="288925"/>
          </a:xfrm>
        </p:spPr>
        <p:txBody>
          <a:bodyPr/>
          <a:lstStyle/>
          <a:p>
            <a:endParaRPr lang="es-ES"/>
          </a:p>
        </p:txBody>
      </p:sp>
      <p:sp>
        <p:nvSpPr>
          <p:cNvPr id="16" name="15 Marcador de número de diapositiva"/>
          <p:cNvSpPr>
            <a:spLocks noGrp="1"/>
          </p:cNvSpPr>
          <p:nvPr>
            <p:ph type="sldNum" sz="quarter" idx="12"/>
          </p:nvPr>
        </p:nvSpPr>
        <p:spPr>
          <a:xfrm>
            <a:off x="8229600" y="6473952"/>
            <a:ext cx="758952" cy="246888"/>
          </a:xfrm>
        </p:spPr>
        <p:txBody>
          <a:bodyPr/>
          <a:lstStyle/>
          <a:p>
            <a:fld id="{DC13CDFB-2CEC-4DE5-BAD3-35E704D5B339}" type="slidenum">
              <a:rPr lang="es-ES" smtClean="0"/>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Ref idx="1003">
        <a:schemeClr val="bg2"/>
      </p:bgRef>
    </p:bg>
    <p:spTree>
      <p:nvGrpSpPr>
        <p:cNvPr id="1" name=""/>
        <p:cNvGrpSpPr/>
        <p:nvPr/>
      </p:nvGrpSpPr>
      <p:grpSpPr>
        <a:xfrm>
          <a:off x="0" y="0"/>
          <a:ext cx="0" cy="0"/>
          <a:chOff x="0" y="0"/>
          <a:chExt cx="0" cy="0"/>
        </a:xfrm>
      </p:grpSpPr>
      <p:sp>
        <p:nvSpPr>
          <p:cNvPr id="7" name="6 Conector recto"/>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5 Marcador de texto"/>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smtClean="0"/>
              <a:t>Haga clic para modificar el estilo de texto del patrón</a:t>
            </a:r>
          </a:p>
        </p:txBody>
      </p:sp>
      <p:sp>
        <p:nvSpPr>
          <p:cNvPr id="19" name="18 Marcador de fecha"/>
          <p:cNvSpPr>
            <a:spLocks noGrp="1"/>
          </p:cNvSpPr>
          <p:nvPr>
            <p:ph type="dt" sz="half" idx="10"/>
          </p:nvPr>
        </p:nvSpPr>
        <p:spPr/>
        <p:txBody>
          <a:bodyPr/>
          <a:lstStyle/>
          <a:p>
            <a:fld id="{2A7A27DF-5D4D-4A9B-940D-134F7028C6A1}" type="datetimeFigureOut">
              <a:rPr lang="es-ES" smtClean="0"/>
              <a:t>27/01/2015</a:t>
            </a:fld>
            <a:endParaRPr lang="es-ES"/>
          </a:p>
        </p:txBody>
      </p:sp>
      <p:sp>
        <p:nvSpPr>
          <p:cNvPr id="11" name="10 Marcador de pie de página"/>
          <p:cNvSpPr>
            <a:spLocks noGrp="1"/>
          </p:cNvSpPr>
          <p:nvPr>
            <p:ph type="ftr" sz="quarter" idx="11"/>
          </p:nvPr>
        </p:nvSpPr>
        <p:spPr/>
        <p:txBody>
          <a:bodyPr/>
          <a:lstStyle/>
          <a:p>
            <a:endParaRPr lang="es-ES"/>
          </a:p>
        </p:txBody>
      </p:sp>
      <p:sp>
        <p:nvSpPr>
          <p:cNvPr id="16" name="15 Marcador de número de diapositiva"/>
          <p:cNvSpPr>
            <a:spLocks noGrp="1"/>
          </p:cNvSpPr>
          <p:nvPr>
            <p:ph type="sldNum" sz="quarter" idx="12"/>
          </p:nvPr>
        </p:nvSpPr>
        <p:spPr/>
        <p:txBody>
          <a:bodyPr/>
          <a:lstStyle/>
          <a:p>
            <a:fld id="{DC13CDFB-2CEC-4DE5-BAD3-35E704D5B339}" type="slidenum">
              <a:rPr lang="es-ES" smtClean="0"/>
              <a:t>‹Nº›</a:t>
            </a:fld>
            <a:endParaRPr lang="es-ES"/>
          </a:p>
        </p:txBody>
      </p:sp>
      <p:sp>
        <p:nvSpPr>
          <p:cNvPr id="8" name="7 Título"/>
          <p:cNvSpPr>
            <a:spLocks noGrp="1"/>
          </p:cNvSpPr>
          <p:nvPr>
            <p:ph type="title"/>
          </p:nvPr>
        </p:nvSpPr>
        <p:spPr>
          <a:xfrm>
            <a:off x="180475" y="2947085"/>
            <a:ext cx="8686800" cy="1184825"/>
          </a:xfrm>
        </p:spPr>
        <p:txBody>
          <a:bodyPr rtlCol="0" anchor="t"/>
          <a:lstStyle>
            <a:lvl1pPr algn="r">
              <a:defRPr/>
            </a:lvl1pPr>
          </a:lstStyle>
          <a:p>
            <a:r>
              <a:rPr kumimoji="0" lang="es-ES" smtClean="0"/>
              <a:t>Haga clic para modificar el estilo de título del patrón</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0" name="19 Título"/>
          <p:cNvSpPr>
            <a:spLocks noGrp="1"/>
          </p:cNvSpPr>
          <p:nvPr>
            <p:ph type="title"/>
          </p:nvPr>
        </p:nvSpPr>
        <p:spPr>
          <a:xfrm>
            <a:off x="301752" y="457200"/>
            <a:ext cx="8686800" cy="841248"/>
          </a:xfrm>
        </p:spPr>
        <p:txBody>
          <a:bodyPr/>
          <a:lstStyle/>
          <a:p>
            <a:r>
              <a:rPr kumimoji="0" lang="es-ES" smtClean="0"/>
              <a:t>Haga clic para modificar el estilo de título del patrón</a:t>
            </a:r>
            <a:endParaRPr kumimoji="0" lang="en-US"/>
          </a:p>
        </p:txBody>
      </p:sp>
      <p:sp>
        <p:nvSpPr>
          <p:cNvPr id="14" name="13 Marcador de contenido"/>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13" name="12 Marcador de contenido"/>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21" name="20 Marcador de fecha"/>
          <p:cNvSpPr>
            <a:spLocks noGrp="1"/>
          </p:cNvSpPr>
          <p:nvPr>
            <p:ph type="dt" sz="half" idx="10"/>
          </p:nvPr>
        </p:nvSpPr>
        <p:spPr/>
        <p:txBody>
          <a:bodyPr/>
          <a:lstStyle/>
          <a:p>
            <a:fld id="{2A7A27DF-5D4D-4A9B-940D-134F7028C6A1}" type="datetimeFigureOut">
              <a:rPr lang="es-ES" smtClean="0"/>
              <a:t>27/01/2015</a:t>
            </a:fld>
            <a:endParaRPr lang="es-ES"/>
          </a:p>
        </p:txBody>
      </p:sp>
      <p:sp>
        <p:nvSpPr>
          <p:cNvPr id="10" name="9 Marcador de pie de página"/>
          <p:cNvSpPr>
            <a:spLocks noGrp="1"/>
          </p:cNvSpPr>
          <p:nvPr>
            <p:ph type="ftr" sz="quarter" idx="11"/>
          </p:nvPr>
        </p:nvSpPr>
        <p:spPr/>
        <p:txBody>
          <a:bodyPr/>
          <a:lstStyle/>
          <a:p>
            <a:endParaRPr lang="es-ES"/>
          </a:p>
        </p:txBody>
      </p:sp>
      <p:sp>
        <p:nvSpPr>
          <p:cNvPr id="31" name="30 Marcador de número de diapositiva"/>
          <p:cNvSpPr>
            <a:spLocks noGrp="1"/>
          </p:cNvSpPr>
          <p:nvPr>
            <p:ph type="sldNum" sz="quarter" idx="12"/>
          </p:nvPr>
        </p:nvSpPr>
        <p:spPr/>
        <p:txBody>
          <a:bodyPr/>
          <a:lstStyle/>
          <a:p>
            <a:fld id="{DC13CDFB-2CEC-4DE5-BAD3-35E704D5B339}" type="slidenum">
              <a:rPr lang="es-ES" smtClean="0"/>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spTree>
      <p:nvGrpSpPr>
        <p:cNvPr id="1" name=""/>
        <p:cNvGrpSpPr/>
        <p:nvPr/>
      </p:nvGrpSpPr>
      <p:grpSpPr>
        <a:xfrm>
          <a:off x="0" y="0"/>
          <a:ext cx="0" cy="0"/>
          <a:chOff x="0" y="0"/>
          <a:chExt cx="0" cy="0"/>
        </a:xfrm>
      </p:grpSpPr>
      <p:sp>
        <p:nvSpPr>
          <p:cNvPr id="29" name="28 Título"/>
          <p:cNvSpPr>
            <a:spLocks noGrp="1"/>
          </p:cNvSpPr>
          <p:nvPr>
            <p:ph type="title"/>
          </p:nvPr>
        </p:nvSpPr>
        <p:spPr>
          <a:xfrm>
            <a:off x="304800" y="5410200"/>
            <a:ext cx="8610600" cy="882650"/>
          </a:xfrm>
        </p:spPr>
        <p:txBody>
          <a:bodyPr anchor="ctr"/>
          <a:lstStyle>
            <a:lvl1pPr>
              <a:defRPr/>
            </a:lvl1pPr>
          </a:lstStyle>
          <a:p>
            <a:r>
              <a:rPr kumimoji="0" lang="es-ES" smtClean="0"/>
              <a:t>Haga clic para modificar el estilo de título del patrón</a:t>
            </a:r>
            <a:endParaRPr kumimoji="0" lang="en-US"/>
          </a:p>
        </p:txBody>
      </p:sp>
      <p:sp>
        <p:nvSpPr>
          <p:cNvPr id="13" name="12 Marcador de texto"/>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25" name="24 Marcador de texto"/>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4" name="3 Marcador de contenido"/>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28" name="27 Marcador de contenido"/>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10" name="9 Marcador de fecha"/>
          <p:cNvSpPr>
            <a:spLocks noGrp="1"/>
          </p:cNvSpPr>
          <p:nvPr>
            <p:ph type="dt" sz="half" idx="10"/>
          </p:nvPr>
        </p:nvSpPr>
        <p:spPr/>
        <p:txBody>
          <a:bodyPr/>
          <a:lstStyle/>
          <a:p>
            <a:fld id="{2A7A27DF-5D4D-4A9B-940D-134F7028C6A1}" type="datetimeFigureOut">
              <a:rPr lang="es-ES" smtClean="0"/>
              <a:t>27/01/2015</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a:xfrm>
            <a:off x="8229600" y="6477000"/>
            <a:ext cx="762000" cy="246888"/>
          </a:xfrm>
        </p:spPr>
        <p:txBody>
          <a:bodyPr/>
          <a:lstStyle/>
          <a:p>
            <a:fld id="{DC13CDFB-2CEC-4DE5-BAD3-35E704D5B339}" type="slidenum">
              <a:rPr lang="es-ES" smtClean="0"/>
              <a:t>‹Nº›</a:t>
            </a:fld>
            <a:endParaRPr lang="es-ES"/>
          </a:p>
        </p:txBody>
      </p:sp>
      <p:sp>
        <p:nvSpPr>
          <p:cNvPr id="11" name="10 Conector recto"/>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30" name="29 Título"/>
          <p:cNvSpPr>
            <a:spLocks noGrp="1"/>
          </p:cNvSpPr>
          <p:nvPr>
            <p:ph type="title"/>
          </p:nvPr>
        </p:nvSpPr>
        <p:spPr>
          <a:xfrm>
            <a:off x="301752" y="457200"/>
            <a:ext cx="8686800" cy="841248"/>
          </a:xfrm>
        </p:spPr>
        <p:txBody>
          <a:bodyPr/>
          <a:lstStyle/>
          <a:p>
            <a:r>
              <a:rPr kumimoji="0" lang="es-ES" smtClean="0"/>
              <a:t>Haga clic para modificar el estilo de título del patrón</a:t>
            </a:r>
            <a:endParaRPr kumimoji="0" lang="en-US"/>
          </a:p>
        </p:txBody>
      </p:sp>
      <p:sp>
        <p:nvSpPr>
          <p:cNvPr id="12" name="11 Marcador de fecha"/>
          <p:cNvSpPr>
            <a:spLocks noGrp="1"/>
          </p:cNvSpPr>
          <p:nvPr>
            <p:ph type="dt" sz="half" idx="10"/>
          </p:nvPr>
        </p:nvSpPr>
        <p:spPr/>
        <p:txBody>
          <a:bodyPr/>
          <a:lstStyle/>
          <a:p>
            <a:fld id="{2A7A27DF-5D4D-4A9B-940D-134F7028C6A1}" type="datetimeFigureOut">
              <a:rPr lang="es-ES" smtClean="0"/>
              <a:t>27/01/2015</a:t>
            </a:fld>
            <a:endParaRPr lang="es-ES"/>
          </a:p>
        </p:txBody>
      </p:sp>
      <p:sp>
        <p:nvSpPr>
          <p:cNvPr id="21" name="20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DC13CDFB-2CEC-4DE5-BAD3-35E704D5B339}" type="slidenum">
              <a:rPr lang="es-ES" smtClean="0"/>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3" name="2 Marcador de fecha"/>
          <p:cNvSpPr>
            <a:spLocks noGrp="1"/>
          </p:cNvSpPr>
          <p:nvPr>
            <p:ph type="dt" sz="half" idx="10"/>
          </p:nvPr>
        </p:nvSpPr>
        <p:spPr/>
        <p:txBody>
          <a:bodyPr/>
          <a:lstStyle/>
          <a:p>
            <a:fld id="{2A7A27DF-5D4D-4A9B-940D-134F7028C6A1}" type="datetimeFigureOut">
              <a:rPr lang="es-ES" smtClean="0"/>
              <a:t>27/01/2015</a:t>
            </a:fld>
            <a:endParaRPr lang="es-ES"/>
          </a:p>
        </p:txBody>
      </p:sp>
      <p:sp>
        <p:nvSpPr>
          <p:cNvPr id="24" name="23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DC13CDFB-2CEC-4DE5-BAD3-35E704D5B339}" type="slidenum">
              <a:rPr lang="es-ES" smtClean="0"/>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8" name="7 Conector recto"/>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11 Título"/>
          <p:cNvSpPr>
            <a:spLocks noGrp="1"/>
          </p:cNvSpPr>
          <p:nvPr>
            <p:ph type="title"/>
          </p:nvPr>
        </p:nvSpPr>
        <p:spPr>
          <a:xfrm>
            <a:off x="457200" y="5486400"/>
            <a:ext cx="8458200" cy="520700"/>
          </a:xfrm>
        </p:spPr>
        <p:txBody>
          <a:bodyPr anchor="ctr"/>
          <a:lstStyle>
            <a:lvl1pPr algn="l">
              <a:buNone/>
              <a:defRPr sz="2000" b="1"/>
            </a:lvl1pPr>
          </a:lstStyle>
          <a:p>
            <a:r>
              <a:rPr kumimoji="0" lang="es-ES" smtClean="0"/>
              <a:t>Haga clic para modificar el estilo de título del patrón</a:t>
            </a:r>
            <a:endParaRPr kumimoji="0" lang="en-US"/>
          </a:p>
        </p:txBody>
      </p:sp>
      <p:sp>
        <p:nvSpPr>
          <p:cNvPr id="26" name="25 Marcador de texto"/>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s-ES" smtClean="0"/>
              <a:t>Haga clic para modificar el estilo de texto del patrón</a:t>
            </a:r>
          </a:p>
        </p:txBody>
      </p:sp>
      <p:sp>
        <p:nvSpPr>
          <p:cNvPr id="14" name="13 Marcador de contenido"/>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25" name="24 Marcador de fecha"/>
          <p:cNvSpPr>
            <a:spLocks noGrp="1"/>
          </p:cNvSpPr>
          <p:nvPr>
            <p:ph type="dt" sz="half" idx="10"/>
          </p:nvPr>
        </p:nvSpPr>
        <p:spPr/>
        <p:txBody>
          <a:bodyPr/>
          <a:lstStyle/>
          <a:p>
            <a:fld id="{2A7A27DF-5D4D-4A9B-940D-134F7028C6A1}" type="datetimeFigureOut">
              <a:rPr lang="es-ES" smtClean="0"/>
              <a:t>27/01/2015</a:t>
            </a:fld>
            <a:endParaRPr lang="es-ES"/>
          </a:p>
        </p:txBody>
      </p:sp>
      <p:sp>
        <p:nvSpPr>
          <p:cNvPr id="29" name="28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DC13CDFB-2CEC-4DE5-BAD3-35E704D5B339}" type="slidenum">
              <a:rPr lang="es-ES" smtClean="0"/>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13" name="12 Marcador de posición de imagen"/>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s-ES" smtClean="0"/>
              <a:t>Haga clic en el icono para agregar una imagen</a:t>
            </a:r>
            <a:endParaRPr kumimoji="0" lang="en-US" dirty="0"/>
          </a:p>
        </p:txBody>
      </p:sp>
      <p:sp>
        <p:nvSpPr>
          <p:cNvPr id="7" name="6 Marcador de fecha"/>
          <p:cNvSpPr>
            <a:spLocks noGrp="1"/>
          </p:cNvSpPr>
          <p:nvPr>
            <p:ph type="dt" sz="half" idx="10"/>
          </p:nvPr>
        </p:nvSpPr>
        <p:spPr/>
        <p:txBody>
          <a:bodyPr/>
          <a:lstStyle/>
          <a:p>
            <a:fld id="{2A7A27DF-5D4D-4A9B-940D-134F7028C6A1}" type="datetimeFigureOut">
              <a:rPr lang="es-ES" smtClean="0"/>
              <a:t>27/01/2015</a:t>
            </a:fld>
            <a:endParaRPr lang="es-ES"/>
          </a:p>
        </p:txBody>
      </p:sp>
      <p:sp>
        <p:nvSpPr>
          <p:cNvPr id="5" name="4 Marcador de pie de página"/>
          <p:cNvSpPr>
            <a:spLocks noGrp="1"/>
          </p:cNvSpPr>
          <p:nvPr>
            <p:ph type="ftr" sz="quarter" idx="11"/>
          </p:nvPr>
        </p:nvSpPr>
        <p:spPr/>
        <p:txBody>
          <a:bodyPr/>
          <a:lstStyle/>
          <a:p>
            <a:endParaRPr lang="es-ES"/>
          </a:p>
        </p:txBody>
      </p:sp>
      <p:sp>
        <p:nvSpPr>
          <p:cNvPr id="31" name="30 Marcador de número de diapositiva"/>
          <p:cNvSpPr>
            <a:spLocks noGrp="1"/>
          </p:cNvSpPr>
          <p:nvPr>
            <p:ph type="sldNum" sz="quarter" idx="12"/>
          </p:nvPr>
        </p:nvSpPr>
        <p:spPr/>
        <p:txBody>
          <a:bodyPr/>
          <a:lstStyle/>
          <a:p>
            <a:fld id="{DC13CDFB-2CEC-4DE5-BAD3-35E704D5B339}" type="slidenum">
              <a:rPr lang="es-ES" smtClean="0"/>
              <a:t>‹Nº›</a:t>
            </a:fld>
            <a:endParaRPr lang="es-ES"/>
          </a:p>
        </p:txBody>
      </p:sp>
      <p:sp>
        <p:nvSpPr>
          <p:cNvPr id="17" name="16 Título"/>
          <p:cNvSpPr>
            <a:spLocks noGrp="1"/>
          </p:cNvSpPr>
          <p:nvPr>
            <p:ph type="title"/>
          </p:nvPr>
        </p:nvSpPr>
        <p:spPr>
          <a:xfrm>
            <a:off x="381000" y="4993760"/>
            <a:ext cx="5867400" cy="522288"/>
          </a:xfrm>
        </p:spPr>
        <p:txBody>
          <a:bodyPr anchor="ctr"/>
          <a:lstStyle>
            <a:lvl1pPr algn="l">
              <a:buNone/>
              <a:defRPr sz="2000" b="1"/>
            </a:lvl1pPr>
          </a:lstStyle>
          <a:p>
            <a:r>
              <a:rPr kumimoji="0" lang="es-ES" smtClean="0"/>
              <a:t>Haga clic para modificar el estilo de título del patrón</a:t>
            </a:r>
            <a:endParaRPr kumimoji="0" lang="en-US"/>
          </a:p>
        </p:txBody>
      </p:sp>
      <p:sp>
        <p:nvSpPr>
          <p:cNvPr id="26" name="25 Marcador de texto"/>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s-ES" smtClean="0"/>
              <a:t>Haga clic para modificar el estilo de texto del patrón</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6 Conector recto"/>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7 Marcador de texto"/>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1" name="10 Marcador de fecha"/>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2A7A27DF-5D4D-4A9B-940D-134F7028C6A1}" type="datetimeFigureOut">
              <a:rPr lang="es-ES" smtClean="0"/>
              <a:t>27/01/2015</a:t>
            </a:fld>
            <a:endParaRPr lang="es-ES"/>
          </a:p>
        </p:txBody>
      </p:sp>
      <p:sp>
        <p:nvSpPr>
          <p:cNvPr id="28" name="27 Marcador de pie de página"/>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es-ES"/>
          </a:p>
        </p:txBody>
      </p:sp>
      <p:sp>
        <p:nvSpPr>
          <p:cNvPr id="5" name="4 Marcador de número de diapositiva"/>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DC13CDFB-2CEC-4DE5-BAD3-35E704D5B339}" type="slidenum">
              <a:rPr lang="es-ES" smtClean="0"/>
              <a:t>‹Nº›</a:t>
            </a:fld>
            <a:endParaRPr lang="es-ES"/>
          </a:p>
        </p:txBody>
      </p:sp>
      <p:sp>
        <p:nvSpPr>
          <p:cNvPr id="10" name="9 Marcador de título"/>
          <p:cNvSpPr>
            <a:spLocks noGrp="1"/>
          </p:cNvSpPr>
          <p:nvPr>
            <p:ph type="title"/>
          </p:nvPr>
        </p:nvSpPr>
        <p:spPr>
          <a:xfrm>
            <a:off x="304800" y="457200"/>
            <a:ext cx="8686800" cy="838200"/>
          </a:xfrm>
          <a:prstGeom prst="rect">
            <a:avLst/>
          </a:prstGeom>
        </p:spPr>
        <p:txBody>
          <a:bodyPr vert="horz" anchor="ctr">
            <a:normAutofit/>
          </a:bodyPr>
          <a:lstStyle/>
          <a:p>
            <a:r>
              <a:rPr kumimoji="0" lang="es-ES" smtClean="0"/>
              <a:t>Haga clic para modificar el estilo de título del patrón</a:t>
            </a:r>
            <a:endParaRPr kumimoji="0" lang="en-US"/>
          </a:p>
        </p:txBody>
      </p:sp>
      <p:sp>
        <p:nvSpPr>
          <p:cNvPr id="9" name="8 Conector recto"/>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11 Conector recto"/>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7.xml"/><Relationship Id="rId4" Type="http://schemas.openxmlformats.org/officeDocument/2006/relationships/image" Target="../media/image121.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6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png"/></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61.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image" Target="../media/image70.png"/></Relationships>
</file>

<file path=ppt/slides/_rels/slide5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770.png"/><Relationship Id="rId2" Type="http://schemas.openxmlformats.org/officeDocument/2006/relationships/image" Target="../media/image79.png"/><Relationship Id="rId1" Type="http://schemas.openxmlformats.org/officeDocument/2006/relationships/slideLayout" Target="../slideLayouts/slideLayout7.xml"/><Relationship Id="rId4" Type="http://schemas.openxmlformats.org/officeDocument/2006/relationships/image" Target="../media/image780.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7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7.xml"/><Relationship Id="rId1" Type="http://schemas.openxmlformats.org/officeDocument/2006/relationships/slideLayout" Target="../slideLayouts/slideLayout7.xml"/><Relationship Id="rId4" Type="http://schemas.openxmlformats.org/officeDocument/2006/relationships/image" Target="../media/image510.png"/></Relationships>
</file>

<file path=ppt/slides/_rels/slide8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8.xml"/><Relationship Id="rId1" Type="http://schemas.openxmlformats.org/officeDocument/2006/relationships/slideLayout" Target="../slideLayouts/slideLayout7.xml"/><Relationship Id="rId5" Type="http://schemas.openxmlformats.org/officeDocument/2006/relationships/image" Target="../media/image94.png"/><Relationship Id="rId4" Type="http://schemas.openxmlformats.org/officeDocument/2006/relationships/image" Target="../media/image93.pn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0.xml"/><Relationship Id="rId1" Type="http://schemas.openxmlformats.org/officeDocument/2006/relationships/slideLayout" Target="../slideLayouts/slideLayout7.xml"/><Relationship Id="rId4" Type="http://schemas.openxmlformats.org/officeDocument/2006/relationships/image" Target="../media/image97.png"/></Relationships>
</file>

<file path=ppt/slides/_rels/slide9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467544" y="1988840"/>
            <a:ext cx="8208912" cy="3096344"/>
          </a:xfrm>
        </p:spPr>
        <p:txBody>
          <a:bodyPr>
            <a:normAutofit/>
          </a:bodyPr>
          <a:lstStyle/>
          <a:p>
            <a:pPr algn="ctr"/>
            <a:r>
              <a:rPr lang="es-ES_tradnl" dirty="0" smtClean="0"/>
              <a:t>DISEÑO, SIMULACIÓN Y EVALUACIÓN DE UN SISTEMA FLEXIBLE DE MANUFACTURA (FMS) PARA LA LÍNEA DE PRODUCCIÓN DE LA EMPRESA VIDRIOS DE SEGURIDAD SECURIT S.A.</a:t>
            </a:r>
            <a:endParaRPr lang="es-ES" dirty="0"/>
          </a:p>
        </p:txBody>
      </p:sp>
      <p:sp>
        <p:nvSpPr>
          <p:cNvPr id="3" name="2 Subtítulo"/>
          <p:cNvSpPr>
            <a:spLocks noGrp="1"/>
          </p:cNvSpPr>
          <p:nvPr>
            <p:ph type="subTitle" idx="1"/>
          </p:nvPr>
        </p:nvSpPr>
        <p:spPr>
          <a:xfrm>
            <a:off x="1251024" y="5661248"/>
            <a:ext cx="6400800" cy="576064"/>
          </a:xfrm>
        </p:spPr>
        <p:txBody>
          <a:bodyPr>
            <a:noAutofit/>
          </a:bodyPr>
          <a:lstStyle/>
          <a:p>
            <a:pPr algn="ctr"/>
            <a:r>
              <a:rPr lang="es-ES_tradnl" sz="3200" b="1" dirty="0" smtClean="0"/>
              <a:t>Autor: Wilson Miguel Navas Pinto</a:t>
            </a:r>
            <a:endParaRPr lang="es-ES" sz="3200" b="1"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17732"/>
          <a:stretch/>
        </p:blipFill>
        <p:spPr bwMode="auto">
          <a:xfrm>
            <a:off x="323528" y="482667"/>
            <a:ext cx="3888432" cy="1087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0272" y="319071"/>
            <a:ext cx="1244525" cy="1414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45509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888" y="620688"/>
            <a:ext cx="5317752" cy="580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CuadroTexto"/>
          <p:cNvSpPr txBox="1"/>
          <p:nvPr/>
        </p:nvSpPr>
        <p:spPr>
          <a:xfrm>
            <a:off x="395536" y="2897748"/>
            <a:ext cx="2592288" cy="954107"/>
          </a:xfrm>
          <a:prstGeom prst="rect">
            <a:avLst/>
          </a:prstGeom>
          <a:noFill/>
        </p:spPr>
        <p:txBody>
          <a:bodyPr wrap="square" rtlCol="0">
            <a:spAutoFit/>
          </a:bodyPr>
          <a:lstStyle/>
          <a:p>
            <a:pPr algn="ctr"/>
            <a:r>
              <a:rPr lang="es-ES_tradnl" sz="2800" b="1" dirty="0" smtClean="0"/>
              <a:t>Lavado del vidrio</a:t>
            </a:r>
            <a:endParaRPr lang="es-ES" sz="2800" b="1" dirty="0"/>
          </a:p>
        </p:txBody>
      </p:sp>
    </p:spTree>
    <p:extLst>
      <p:ext uri="{BB962C8B-B14F-4D97-AF65-F5344CB8AC3E}">
        <p14:creationId xmlns:p14="http://schemas.microsoft.com/office/powerpoint/2010/main" val="28798182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488456" y="2967335"/>
            <a:ext cx="8167109" cy="923330"/>
          </a:xfrm>
          <a:prstGeom prst="rect">
            <a:avLst/>
          </a:prstGeom>
          <a:noFill/>
        </p:spPr>
        <p:txBody>
          <a:bodyPr wrap="none" lIns="91440" tIns="45720" rIns="91440" bIns="45720">
            <a:spAutoFit/>
          </a:bodyPr>
          <a:lstStyle/>
          <a:p>
            <a:pPr algn="ctr"/>
            <a:r>
              <a:rPr lang="es-ES_tradnl"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Simulación línea estructural</a:t>
            </a:r>
            <a:endParaRPr lang="es-E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val="15823284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488456" y="1844824"/>
            <a:ext cx="8167109" cy="923330"/>
          </a:xfrm>
          <a:prstGeom prst="rect">
            <a:avLst/>
          </a:prstGeom>
          <a:noFill/>
        </p:spPr>
        <p:txBody>
          <a:bodyPr wrap="none" lIns="91440" tIns="45720" rIns="91440" bIns="45720">
            <a:spAutoFit/>
          </a:bodyPr>
          <a:lstStyle/>
          <a:p>
            <a:pPr algn="ctr"/>
            <a:r>
              <a:rPr lang="es-ES_tradnl"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Simulación línea estructural</a:t>
            </a:r>
            <a:endParaRPr lang="es-E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3" name="2 Rectángulo"/>
          <p:cNvSpPr/>
          <p:nvPr/>
        </p:nvSpPr>
        <p:spPr>
          <a:xfrm>
            <a:off x="3245705" y="3284984"/>
            <a:ext cx="2957413" cy="923330"/>
          </a:xfrm>
          <a:prstGeom prst="rect">
            <a:avLst/>
          </a:prstGeom>
          <a:noFill/>
        </p:spPr>
        <p:txBody>
          <a:bodyPr wrap="none" lIns="91440" tIns="45720" rIns="91440" bIns="45720">
            <a:spAutoFit/>
          </a:bodyPr>
          <a:lstStyle/>
          <a:p>
            <a:pPr algn="ctr"/>
            <a:r>
              <a:rPr lang="es-ES_tradnl"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Proceso 1</a:t>
            </a:r>
            <a:endParaRPr lang="es-E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val="17308990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60648"/>
            <a:ext cx="8676456" cy="4345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CuadroTexto"/>
          <p:cNvSpPr txBox="1"/>
          <p:nvPr/>
        </p:nvSpPr>
        <p:spPr>
          <a:xfrm>
            <a:off x="224756" y="4595019"/>
            <a:ext cx="2880320" cy="461665"/>
          </a:xfrm>
          <a:prstGeom prst="rect">
            <a:avLst/>
          </a:prstGeom>
          <a:noFill/>
        </p:spPr>
        <p:txBody>
          <a:bodyPr wrap="square" rtlCol="0">
            <a:spAutoFit/>
          </a:bodyPr>
          <a:lstStyle/>
          <a:p>
            <a:r>
              <a:rPr lang="es-ES_tradnl" sz="2400" dirty="0" smtClean="0"/>
              <a:t>Entidades creadas</a:t>
            </a:r>
            <a:endParaRPr lang="es-ES" sz="2400" dirty="0"/>
          </a:p>
        </p:txBody>
      </p:sp>
      <p:pic>
        <p:nvPicPr>
          <p:cNvPr id="317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098" y="5069384"/>
            <a:ext cx="88773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796094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628800"/>
            <a:ext cx="8655665" cy="4239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CuadroTexto"/>
          <p:cNvSpPr txBox="1"/>
          <p:nvPr/>
        </p:nvSpPr>
        <p:spPr>
          <a:xfrm>
            <a:off x="267544" y="620688"/>
            <a:ext cx="2880320" cy="461665"/>
          </a:xfrm>
          <a:prstGeom prst="rect">
            <a:avLst/>
          </a:prstGeom>
          <a:noFill/>
        </p:spPr>
        <p:txBody>
          <a:bodyPr wrap="square" rtlCol="0">
            <a:spAutoFit/>
          </a:bodyPr>
          <a:lstStyle/>
          <a:p>
            <a:r>
              <a:rPr lang="es-ES_tradnl" sz="2400" dirty="0" smtClean="0"/>
              <a:t>Ruta de proceso</a:t>
            </a:r>
            <a:endParaRPr lang="es-ES" sz="2400" dirty="0"/>
          </a:p>
        </p:txBody>
      </p:sp>
    </p:spTree>
    <p:extLst>
      <p:ext uri="{BB962C8B-B14F-4D97-AF65-F5344CB8AC3E}">
        <p14:creationId xmlns:p14="http://schemas.microsoft.com/office/powerpoint/2010/main" val="29996554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379" y="764704"/>
            <a:ext cx="8902569" cy="2141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463" y="3789040"/>
            <a:ext cx="8753145" cy="2115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CuadroTexto"/>
          <p:cNvSpPr txBox="1"/>
          <p:nvPr/>
        </p:nvSpPr>
        <p:spPr>
          <a:xfrm>
            <a:off x="254379" y="3176191"/>
            <a:ext cx="3466752" cy="461665"/>
          </a:xfrm>
          <a:prstGeom prst="rect">
            <a:avLst/>
          </a:prstGeom>
          <a:noFill/>
        </p:spPr>
        <p:txBody>
          <a:bodyPr wrap="square" rtlCol="0">
            <a:spAutoFit/>
          </a:bodyPr>
          <a:lstStyle/>
          <a:p>
            <a:r>
              <a:rPr lang="es-ES_tradnl" sz="2400" dirty="0" smtClean="0">
                <a:solidFill>
                  <a:srgbClr val="FF0000"/>
                </a:solidFill>
              </a:rPr>
              <a:t>Arribos a la maquinaria</a:t>
            </a:r>
            <a:endParaRPr lang="es-ES" sz="2400" dirty="0">
              <a:solidFill>
                <a:srgbClr val="FF0000"/>
              </a:solidFill>
            </a:endParaRPr>
          </a:p>
        </p:txBody>
      </p:sp>
    </p:spTree>
    <p:extLst>
      <p:ext uri="{BB962C8B-B14F-4D97-AF65-F5344CB8AC3E}">
        <p14:creationId xmlns:p14="http://schemas.microsoft.com/office/powerpoint/2010/main" val="7196374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488456" y="1844824"/>
            <a:ext cx="8167109" cy="923330"/>
          </a:xfrm>
          <a:prstGeom prst="rect">
            <a:avLst/>
          </a:prstGeom>
          <a:noFill/>
        </p:spPr>
        <p:txBody>
          <a:bodyPr wrap="none" lIns="91440" tIns="45720" rIns="91440" bIns="45720">
            <a:spAutoFit/>
          </a:bodyPr>
          <a:lstStyle/>
          <a:p>
            <a:pPr algn="ctr"/>
            <a:r>
              <a:rPr lang="es-ES_tradnl"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Simulación línea estructural</a:t>
            </a:r>
            <a:endParaRPr lang="es-E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3" name="2 Rectángulo"/>
          <p:cNvSpPr/>
          <p:nvPr/>
        </p:nvSpPr>
        <p:spPr>
          <a:xfrm>
            <a:off x="3245705" y="3284984"/>
            <a:ext cx="2957413" cy="923330"/>
          </a:xfrm>
          <a:prstGeom prst="rect">
            <a:avLst/>
          </a:prstGeom>
          <a:noFill/>
        </p:spPr>
        <p:txBody>
          <a:bodyPr wrap="none" lIns="91440" tIns="45720" rIns="91440" bIns="45720">
            <a:spAutoFit/>
          </a:bodyPr>
          <a:lstStyle/>
          <a:p>
            <a:pPr algn="ctr"/>
            <a:r>
              <a:rPr lang="es-ES_tradnl"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Proceso 2</a:t>
            </a:r>
            <a:endParaRPr lang="es-E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val="34783429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899" y="364071"/>
            <a:ext cx="8882897" cy="3681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CuadroTexto"/>
          <p:cNvSpPr txBox="1"/>
          <p:nvPr/>
        </p:nvSpPr>
        <p:spPr>
          <a:xfrm>
            <a:off x="229899" y="4412605"/>
            <a:ext cx="2880320" cy="461665"/>
          </a:xfrm>
          <a:prstGeom prst="rect">
            <a:avLst/>
          </a:prstGeom>
          <a:noFill/>
        </p:spPr>
        <p:txBody>
          <a:bodyPr wrap="square" rtlCol="0">
            <a:spAutoFit/>
          </a:bodyPr>
          <a:lstStyle/>
          <a:p>
            <a:r>
              <a:rPr lang="es-ES_tradnl" sz="2400" dirty="0" smtClean="0"/>
              <a:t>Entidades creadas</a:t>
            </a:r>
            <a:endParaRPr lang="es-ES" sz="2400" dirty="0"/>
          </a:p>
        </p:txBody>
      </p:sp>
      <p:pic>
        <p:nvPicPr>
          <p:cNvPr id="348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725" y="4941168"/>
            <a:ext cx="8677275" cy="98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962555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628800"/>
            <a:ext cx="8872946" cy="3695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CuadroTexto"/>
          <p:cNvSpPr txBox="1"/>
          <p:nvPr/>
        </p:nvSpPr>
        <p:spPr>
          <a:xfrm>
            <a:off x="267544" y="620688"/>
            <a:ext cx="2880320" cy="461665"/>
          </a:xfrm>
          <a:prstGeom prst="rect">
            <a:avLst/>
          </a:prstGeom>
          <a:noFill/>
        </p:spPr>
        <p:txBody>
          <a:bodyPr wrap="square" rtlCol="0">
            <a:spAutoFit/>
          </a:bodyPr>
          <a:lstStyle/>
          <a:p>
            <a:r>
              <a:rPr lang="es-ES_tradnl" sz="2400" dirty="0" smtClean="0"/>
              <a:t>Ruta de proceso</a:t>
            </a:r>
            <a:endParaRPr lang="es-ES" sz="2400" dirty="0"/>
          </a:p>
        </p:txBody>
      </p:sp>
    </p:spTree>
    <p:extLst>
      <p:ext uri="{BB962C8B-B14F-4D97-AF65-F5344CB8AC3E}">
        <p14:creationId xmlns:p14="http://schemas.microsoft.com/office/powerpoint/2010/main" val="29673439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513" y="980728"/>
            <a:ext cx="8568951" cy="1736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3861048"/>
            <a:ext cx="8460432" cy="2044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CuadroTexto"/>
          <p:cNvSpPr txBox="1"/>
          <p:nvPr/>
        </p:nvSpPr>
        <p:spPr>
          <a:xfrm>
            <a:off x="254379" y="3176191"/>
            <a:ext cx="3466752" cy="461665"/>
          </a:xfrm>
          <a:prstGeom prst="rect">
            <a:avLst/>
          </a:prstGeom>
          <a:noFill/>
        </p:spPr>
        <p:txBody>
          <a:bodyPr wrap="square" rtlCol="0">
            <a:spAutoFit/>
          </a:bodyPr>
          <a:lstStyle/>
          <a:p>
            <a:r>
              <a:rPr lang="es-ES_tradnl" sz="2400" dirty="0" smtClean="0"/>
              <a:t>Arribos a la maquinaria</a:t>
            </a:r>
            <a:endParaRPr lang="es-ES" sz="2400" dirty="0"/>
          </a:p>
        </p:txBody>
      </p:sp>
    </p:spTree>
    <p:extLst>
      <p:ext uri="{BB962C8B-B14F-4D97-AF65-F5344CB8AC3E}">
        <p14:creationId xmlns:p14="http://schemas.microsoft.com/office/powerpoint/2010/main" val="13510816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583456" y="2967335"/>
            <a:ext cx="3977115" cy="923330"/>
          </a:xfrm>
          <a:prstGeom prst="rect">
            <a:avLst/>
          </a:prstGeom>
          <a:noFill/>
        </p:spPr>
        <p:txBody>
          <a:bodyPr wrap="none" lIns="91440" tIns="45720" rIns="91440" bIns="45720">
            <a:spAutoFit/>
          </a:bodyPr>
          <a:lstStyle/>
          <a:p>
            <a:pPr algn="ctr"/>
            <a:r>
              <a:rPr lang="es-ES_tradnl"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Optimización</a:t>
            </a:r>
            <a:endParaRPr lang="es-E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val="30601942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7864" y="620688"/>
            <a:ext cx="5441871" cy="5760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CuadroTexto"/>
          <p:cNvSpPr txBox="1"/>
          <p:nvPr/>
        </p:nvSpPr>
        <p:spPr>
          <a:xfrm>
            <a:off x="395536" y="2897748"/>
            <a:ext cx="2592288" cy="954107"/>
          </a:xfrm>
          <a:prstGeom prst="rect">
            <a:avLst/>
          </a:prstGeom>
          <a:noFill/>
        </p:spPr>
        <p:txBody>
          <a:bodyPr wrap="square" rtlCol="0">
            <a:spAutoFit/>
          </a:bodyPr>
          <a:lstStyle/>
          <a:p>
            <a:pPr algn="ctr"/>
            <a:r>
              <a:rPr lang="es-ES_tradnl" sz="2800" dirty="0" smtClean="0"/>
              <a:t>Proceso de perforado</a:t>
            </a:r>
            <a:endParaRPr lang="es-ES" sz="2800" dirty="0"/>
          </a:p>
        </p:txBody>
      </p:sp>
    </p:spTree>
    <p:extLst>
      <p:ext uri="{BB962C8B-B14F-4D97-AF65-F5344CB8AC3E}">
        <p14:creationId xmlns:p14="http://schemas.microsoft.com/office/powerpoint/2010/main" val="19937932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000" t="59333" r="55312" b="11834"/>
          <a:stretch/>
        </p:blipFill>
        <p:spPr bwMode="auto">
          <a:xfrm>
            <a:off x="2987824" y="1844824"/>
            <a:ext cx="3619500" cy="219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CuadroTexto"/>
          <p:cNvSpPr txBox="1"/>
          <p:nvPr/>
        </p:nvSpPr>
        <p:spPr>
          <a:xfrm>
            <a:off x="827584" y="764704"/>
            <a:ext cx="7344816" cy="830997"/>
          </a:xfrm>
          <a:prstGeom prst="rect">
            <a:avLst/>
          </a:prstGeom>
          <a:noFill/>
        </p:spPr>
        <p:txBody>
          <a:bodyPr wrap="square" rtlCol="0">
            <a:spAutoFit/>
          </a:bodyPr>
          <a:lstStyle/>
          <a:p>
            <a:pPr algn="ctr"/>
            <a:r>
              <a:rPr lang="es-ES_tradnl" sz="2400" b="1" dirty="0" smtClean="0"/>
              <a:t>Tiempo tentativo de producción por proceso en el FMS diseñado</a:t>
            </a:r>
            <a:endParaRPr lang="es-ES" sz="2400" b="1" dirty="0"/>
          </a:p>
        </p:txBody>
      </p:sp>
    </p:spTree>
    <p:extLst>
      <p:ext uri="{BB962C8B-B14F-4D97-AF65-F5344CB8AC3E}">
        <p14:creationId xmlns:p14="http://schemas.microsoft.com/office/powerpoint/2010/main" val="8337999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687" t="13167" r="46042" b="59668"/>
          <a:stretch/>
        </p:blipFill>
        <p:spPr bwMode="auto">
          <a:xfrm>
            <a:off x="1298030" y="1196752"/>
            <a:ext cx="4787900" cy="2069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CuadroTexto"/>
          <p:cNvSpPr txBox="1"/>
          <p:nvPr/>
        </p:nvSpPr>
        <p:spPr>
          <a:xfrm>
            <a:off x="827584" y="523875"/>
            <a:ext cx="7344816" cy="461665"/>
          </a:xfrm>
          <a:prstGeom prst="rect">
            <a:avLst/>
          </a:prstGeom>
          <a:noFill/>
        </p:spPr>
        <p:txBody>
          <a:bodyPr wrap="square" rtlCol="0">
            <a:spAutoFit/>
          </a:bodyPr>
          <a:lstStyle/>
          <a:p>
            <a:pPr algn="ctr"/>
            <a:r>
              <a:rPr lang="es-ES_tradnl" sz="2400" b="1" dirty="0" smtClean="0"/>
              <a:t>Carga de trabajo de la maquinaria</a:t>
            </a:r>
            <a:endParaRPr lang="es-ES" sz="2400" b="1" dirty="0"/>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687" t="53023" r="60507" b="14167"/>
          <a:stretch/>
        </p:blipFill>
        <p:spPr bwMode="auto">
          <a:xfrm>
            <a:off x="2987824" y="3717032"/>
            <a:ext cx="3024336" cy="250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92215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403648" y="404664"/>
            <a:ext cx="6984776" cy="830997"/>
          </a:xfrm>
          <a:prstGeom prst="rect">
            <a:avLst/>
          </a:prstGeom>
          <a:noFill/>
        </p:spPr>
        <p:txBody>
          <a:bodyPr wrap="square" rtlCol="0">
            <a:spAutoFit/>
          </a:bodyPr>
          <a:lstStyle/>
          <a:p>
            <a:pPr algn="ctr"/>
            <a:r>
              <a:rPr lang="es-ES" sz="2400" b="1" dirty="0"/>
              <a:t>Cociente entre la carga de trabajo y el número de estaciones por proceso </a:t>
            </a:r>
          </a:p>
        </p:txBody>
      </p:sp>
      <p:sp>
        <p:nvSpPr>
          <p:cNvPr id="3" name="2 CuadroTexto"/>
          <p:cNvSpPr txBox="1"/>
          <p:nvPr/>
        </p:nvSpPr>
        <p:spPr>
          <a:xfrm>
            <a:off x="827584" y="1340768"/>
            <a:ext cx="7632848" cy="369332"/>
          </a:xfrm>
          <a:prstGeom prst="rect">
            <a:avLst/>
          </a:prstGeom>
          <a:noFill/>
        </p:spPr>
        <p:txBody>
          <a:bodyPr wrap="square" rtlCol="0">
            <a:spAutoFit/>
          </a:bodyPr>
          <a:lstStyle/>
          <a:p>
            <a:r>
              <a:rPr lang="es-ES_tradnl" dirty="0" smtClean="0"/>
              <a:t>Debido a que el número de servidores por estación es 1 se tiene:</a:t>
            </a:r>
            <a:endParaRPr lang="es-ES" dirty="0"/>
          </a:p>
        </p:txBody>
      </p:sp>
      <p:pic>
        <p:nvPicPr>
          <p:cNvPr id="3993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729" t="30333" r="61909" b="39167"/>
          <a:stretch/>
        </p:blipFill>
        <p:spPr bwMode="auto">
          <a:xfrm>
            <a:off x="3280854" y="1988840"/>
            <a:ext cx="2726308" cy="232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Rectángulo"/>
          <p:cNvSpPr/>
          <p:nvPr/>
        </p:nvSpPr>
        <p:spPr>
          <a:xfrm>
            <a:off x="3131840" y="3284984"/>
            <a:ext cx="3024336" cy="327546"/>
          </a:xfrm>
          <a:prstGeom prst="rect">
            <a:avLst/>
          </a:prstGeom>
          <a:noFill/>
          <a:ln w="730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4 CuadroTexto"/>
          <p:cNvSpPr txBox="1"/>
          <p:nvPr/>
        </p:nvSpPr>
        <p:spPr>
          <a:xfrm>
            <a:off x="6861100" y="2835612"/>
            <a:ext cx="1584176" cy="1477328"/>
          </a:xfrm>
          <a:prstGeom prst="rect">
            <a:avLst/>
          </a:prstGeom>
          <a:noFill/>
        </p:spPr>
        <p:txBody>
          <a:bodyPr wrap="square" rtlCol="0">
            <a:spAutoFit/>
          </a:bodyPr>
          <a:lstStyle/>
          <a:p>
            <a:r>
              <a:rPr lang="es-ES_tradnl" dirty="0" smtClean="0">
                <a:solidFill>
                  <a:srgbClr val="FF0000"/>
                </a:solidFill>
              </a:rPr>
              <a:t>Cuello de botella (determina la máxima producción)</a:t>
            </a:r>
            <a:endParaRPr lang="es-ES" dirty="0">
              <a:solidFill>
                <a:srgbClr val="FF0000"/>
              </a:solidFill>
            </a:endParaRPr>
          </a:p>
        </p:txBody>
      </p:sp>
      <p:cxnSp>
        <p:nvCxnSpPr>
          <p:cNvPr id="7" name="6 Conector recto de flecha"/>
          <p:cNvCxnSpPr/>
          <p:nvPr/>
        </p:nvCxnSpPr>
        <p:spPr>
          <a:xfrm flipH="1">
            <a:off x="6300192" y="3448757"/>
            <a:ext cx="432048" cy="0"/>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58782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78496" y="404663"/>
            <a:ext cx="6984776" cy="461665"/>
          </a:xfrm>
          <a:prstGeom prst="rect">
            <a:avLst/>
          </a:prstGeom>
          <a:noFill/>
        </p:spPr>
        <p:txBody>
          <a:bodyPr wrap="square" rtlCol="0">
            <a:spAutoFit/>
          </a:bodyPr>
          <a:lstStyle/>
          <a:p>
            <a:pPr algn="ctr"/>
            <a:r>
              <a:rPr lang="es-ES" sz="2400" b="1" dirty="0" smtClean="0"/>
              <a:t>Porcentaje de utilización de la maquinaria</a:t>
            </a:r>
            <a:endParaRPr lang="es-ES" sz="2400" b="1" dirty="0"/>
          </a:p>
        </p:txBody>
      </p:sp>
      <p:pic>
        <p:nvPicPr>
          <p:cNvPr id="4096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6666" t="46500" r="53438" b="44989"/>
          <a:stretch/>
        </p:blipFill>
        <p:spPr bwMode="auto">
          <a:xfrm>
            <a:off x="4067634" y="918320"/>
            <a:ext cx="1206500" cy="648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6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5417" t="19961" r="62916" b="51833"/>
          <a:stretch/>
        </p:blipFill>
        <p:spPr bwMode="auto">
          <a:xfrm>
            <a:off x="3350084" y="1568252"/>
            <a:ext cx="2641600" cy="2149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Rectángulo"/>
          <p:cNvSpPr/>
          <p:nvPr/>
        </p:nvSpPr>
        <p:spPr>
          <a:xfrm>
            <a:off x="755576" y="4006805"/>
            <a:ext cx="7830616" cy="646331"/>
          </a:xfrm>
          <a:prstGeom prst="rect">
            <a:avLst/>
          </a:prstGeom>
        </p:spPr>
        <p:txBody>
          <a:bodyPr wrap="square">
            <a:spAutoFit/>
          </a:bodyPr>
          <a:lstStyle/>
          <a:p>
            <a:r>
              <a:rPr lang="es-ES" dirty="0"/>
              <a:t>Por lo tanto, si se llega a implementar 3 estaciones en el proceso de estampado se logran los siguientes porcentajes de utilización de la maquinaria: </a:t>
            </a:r>
          </a:p>
        </p:txBody>
      </p:sp>
      <p:pic>
        <p:nvPicPr>
          <p:cNvPr id="40964"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5625" t="47000" r="63229" b="36666"/>
          <a:stretch/>
        </p:blipFill>
        <p:spPr bwMode="auto">
          <a:xfrm>
            <a:off x="3496134" y="5013176"/>
            <a:ext cx="2578100" cy="124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88659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943856" y="1263114"/>
            <a:ext cx="7300552" cy="4524315"/>
          </a:xfrm>
          <a:prstGeom prst="rect">
            <a:avLst/>
          </a:prstGeom>
        </p:spPr>
        <p:txBody>
          <a:bodyPr wrap="square">
            <a:spAutoFit/>
          </a:bodyPr>
          <a:lstStyle/>
          <a:p>
            <a:pPr marL="285750" indent="-285750" algn="just">
              <a:buFont typeface="Arial" pitchFamily="34" charset="0"/>
              <a:buChar char="•"/>
            </a:pPr>
            <a:r>
              <a:rPr lang="es-ES" dirty="0" smtClean="0"/>
              <a:t>Con </a:t>
            </a:r>
            <a:r>
              <a:rPr lang="es-ES" dirty="0"/>
              <a:t>la redistribución de planta propuesta </a:t>
            </a:r>
            <a:r>
              <a:rPr lang="es-ES" dirty="0" smtClean="0"/>
              <a:t>se </a:t>
            </a:r>
            <a:r>
              <a:rPr lang="es-ES" dirty="0"/>
              <a:t>ha </a:t>
            </a:r>
            <a:r>
              <a:rPr lang="es-ES" dirty="0" smtClean="0"/>
              <a:t>optimizado </a:t>
            </a:r>
            <a:r>
              <a:rPr lang="es-ES" dirty="0"/>
              <a:t>la ruta de </a:t>
            </a:r>
            <a:r>
              <a:rPr lang="es-ES" dirty="0" smtClean="0"/>
              <a:t>producción, </a:t>
            </a:r>
            <a:r>
              <a:rPr lang="es-ES" dirty="0"/>
              <a:t>para de esta manera lograr el incremento de productividad deseado. </a:t>
            </a:r>
            <a:endParaRPr lang="es-ES" dirty="0" smtClean="0"/>
          </a:p>
          <a:p>
            <a:pPr marL="285750" indent="-285750" algn="just">
              <a:buFont typeface="Arial" pitchFamily="34" charset="0"/>
              <a:buChar char="•"/>
            </a:pPr>
            <a:endParaRPr lang="es-ES_tradnl" dirty="0"/>
          </a:p>
          <a:p>
            <a:pPr marL="285750" indent="-285750" algn="just">
              <a:buFont typeface="Arial" pitchFamily="34" charset="0"/>
              <a:buChar char="•"/>
            </a:pPr>
            <a:endParaRPr lang="es-ES" dirty="0"/>
          </a:p>
          <a:p>
            <a:pPr marL="285750" indent="-285750" algn="just">
              <a:buFont typeface="Arial" pitchFamily="34" charset="0"/>
              <a:buChar char="•"/>
            </a:pPr>
            <a:r>
              <a:rPr lang="es-ES" dirty="0" smtClean="0"/>
              <a:t>La banda transportadora diseñada cumple de manera satisfactoria los </a:t>
            </a:r>
            <a:r>
              <a:rPr lang="es-ES" dirty="0"/>
              <a:t>requerimientos propuestos, </a:t>
            </a:r>
            <a:r>
              <a:rPr lang="es-ES" dirty="0" smtClean="0"/>
              <a:t>ya que durante su etapa de diseño se consideraron todos los factores requeridos durante la etapa de producción en la cual se ubica.</a:t>
            </a:r>
          </a:p>
          <a:p>
            <a:pPr marL="285750" indent="-285750" algn="just">
              <a:buFont typeface="Arial" pitchFamily="34" charset="0"/>
              <a:buChar char="•"/>
            </a:pPr>
            <a:endParaRPr lang="es-ES_tradnl" dirty="0"/>
          </a:p>
          <a:p>
            <a:pPr marL="285750" indent="-285750">
              <a:buFont typeface="Arial" pitchFamily="34" charset="0"/>
              <a:buChar char="•"/>
            </a:pPr>
            <a:endParaRPr lang="es-ES" dirty="0"/>
          </a:p>
          <a:p>
            <a:pPr marL="285750" indent="-285750" algn="just">
              <a:buFont typeface="Arial" pitchFamily="34" charset="0"/>
              <a:buChar char="•"/>
            </a:pPr>
            <a:r>
              <a:rPr lang="es-ES" dirty="0" smtClean="0"/>
              <a:t>Las redes de distribución de los </a:t>
            </a:r>
            <a:r>
              <a:rPr lang="es-ES" dirty="0"/>
              <a:t>servicios necesarios (agua potable, </a:t>
            </a:r>
            <a:r>
              <a:rPr lang="es-ES" dirty="0" smtClean="0"/>
              <a:t>aire </a:t>
            </a:r>
            <a:r>
              <a:rPr lang="es-ES" dirty="0"/>
              <a:t>comprimido y electricidad) para el correcto funcionamiento de la maquinaria seleccionada para el </a:t>
            </a:r>
            <a:r>
              <a:rPr lang="es-ES" dirty="0" smtClean="0"/>
              <a:t>FMS cuentan, además de la capacidad de abastecer la demanda actual, con la consideración de </a:t>
            </a:r>
            <a:r>
              <a:rPr lang="es-ES" dirty="0"/>
              <a:t>un posible incremento de la demanda de los mencionados </a:t>
            </a:r>
            <a:r>
              <a:rPr lang="es-ES" dirty="0" smtClean="0"/>
              <a:t>servicios (20%).  </a:t>
            </a:r>
            <a:endParaRPr lang="es-ES" dirty="0"/>
          </a:p>
        </p:txBody>
      </p:sp>
      <p:sp>
        <p:nvSpPr>
          <p:cNvPr id="3" name="2 Rectángulo"/>
          <p:cNvSpPr/>
          <p:nvPr/>
        </p:nvSpPr>
        <p:spPr>
          <a:xfrm>
            <a:off x="1101744" y="408386"/>
            <a:ext cx="6984776" cy="646331"/>
          </a:xfrm>
          <a:prstGeom prst="rect">
            <a:avLst/>
          </a:prstGeom>
          <a:noFill/>
        </p:spPr>
        <p:txBody>
          <a:bodyPr wrap="square" rtlCol="0">
            <a:spAutoFit/>
          </a:bodyPr>
          <a:lstStyle/>
          <a:p>
            <a:pPr algn="ctr"/>
            <a:r>
              <a:rPr lang="es-ES" sz="3600" b="1" dirty="0" smtClean="0"/>
              <a:t>Conclusiones</a:t>
            </a:r>
            <a:endParaRPr lang="es-ES" sz="3600" b="1" dirty="0"/>
          </a:p>
        </p:txBody>
      </p:sp>
    </p:spTree>
    <p:extLst>
      <p:ext uri="{BB962C8B-B14F-4D97-AF65-F5344CB8AC3E}">
        <p14:creationId xmlns:p14="http://schemas.microsoft.com/office/powerpoint/2010/main" val="3929350975"/>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755576" y="836712"/>
            <a:ext cx="7848872" cy="4801314"/>
          </a:xfrm>
          <a:prstGeom prst="rect">
            <a:avLst/>
          </a:prstGeom>
          <a:noFill/>
        </p:spPr>
        <p:txBody>
          <a:bodyPr wrap="square" rtlCol="0">
            <a:spAutoFit/>
          </a:bodyPr>
          <a:lstStyle/>
          <a:p>
            <a:pPr marL="285750" indent="-285750">
              <a:buFont typeface="Arial" pitchFamily="34" charset="0"/>
              <a:buChar char="•"/>
            </a:pPr>
            <a:r>
              <a:rPr lang="es-ES_tradnl" dirty="0" smtClean="0"/>
              <a:t>El sistema de monitoreo de producción diseñado permite bloquear o autorizar el encendido de toda la maquinaria, para de esta manera evitar el uso inadecuado de la misma.</a:t>
            </a:r>
          </a:p>
          <a:p>
            <a:pPr marL="285750" indent="-285750">
              <a:buFont typeface="Arial" pitchFamily="34" charset="0"/>
              <a:buChar char="•"/>
            </a:pPr>
            <a:endParaRPr lang="es-ES_tradnl" dirty="0"/>
          </a:p>
          <a:p>
            <a:pPr marL="285750" indent="-285750" algn="just">
              <a:buFont typeface="Arial" pitchFamily="34" charset="0"/>
              <a:buChar char="•"/>
            </a:pPr>
            <a:r>
              <a:rPr lang="es-ES_tradnl" dirty="0" smtClean="0"/>
              <a:t>Además, el mencionado sistema cuenta con indicadores del estado de la maquinaria, así como indicadores de ausencia de fase en cada estación de trabajo.</a:t>
            </a:r>
          </a:p>
          <a:p>
            <a:pPr marL="285750" indent="-285750" algn="just">
              <a:buFont typeface="Arial" pitchFamily="34" charset="0"/>
              <a:buChar char="•"/>
            </a:pPr>
            <a:endParaRPr lang="es-ES_tradnl" dirty="0"/>
          </a:p>
          <a:p>
            <a:pPr marL="285750" indent="-285750" algn="just">
              <a:buFont typeface="Arial" pitchFamily="34" charset="0"/>
              <a:buChar char="•"/>
            </a:pPr>
            <a:r>
              <a:rPr lang="es-ES_tradnl" dirty="0" smtClean="0"/>
              <a:t>Durante el proceso de simulación se realizaron 3 procesos separados, el primero para la línea de producción de línea blanca y los dos restantes para la línea de producción de línea estructural.</a:t>
            </a:r>
          </a:p>
          <a:p>
            <a:pPr marL="285750" indent="-285750" algn="just">
              <a:buFont typeface="Arial" pitchFamily="34" charset="0"/>
              <a:buChar char="•"/>
            </a:pPr>
            <a:endParaRPr lang="es-ES_tradnl" dirty="0"/>
          </a:p>
          <a:p>
            <a:pPr marL="285750" indent="-285750" algn="just">
              <a:buFont typeface="Arial" pitchFamily="34" charset="0"/>
              <a:buChar char="•"/>
            </a:pPr>
            <a:r>
              <a:rPr lang="es-ES" dirty="0" smtClean="0"/>
              <a:t>Durante </a:t>
            </a:r>
            <a:r>
              <a:rPr lang="es-ES" dirty="0"/>
              <a:t>el proceso de optimización propuesto </a:t>
            </a:r>
            <a:r>
              <a:rPr lang="es-ES" dirty="0" smtClean="0"/>
              <a:t>se </a:t>
            </a:r>
            <a:r>
              <a:rPr lang="es-ES" dirty="0"/>
              <a:t>identificó como el proceso cuello de botella al proceso de estampado, por lo que se propone el incremento de las estaciones de estampado hasta un número de tres para minimizar los tiempos de espera de los </a:t>
            </a:r>
            <a:r>
              <a:rPr lang="es-ES" dirty="0" smtClean="0"/>
              <a:t>productos.</a:t>
            </a:r>
            <a:endParaRPr lang="es-ES" dirty="0"/>
          </a:p>
          <a:p>
            <a:pPr marL="285750" indent="-285750" algn="just">
              <a:buFont typeface="Arial" pitchFamily="34" charset="0"/>
              <a:buChar char="•"/>
            </a:pPr>
            <a:endParaRPr lang="es-ES" dirty="0"/>
          </a:p>
        </p:txBody>
      </p:sp>
    </p:spTree>
    <p:extLst>
      <p:ext uri="{BB962C8B-B14F-4D97-AF65-F5344CB8AC3E}">
        <p14:creationId xmlns:p14="http://schemas.microsoft.com/office/powerpoint/2010/main" val="3532523407"/>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434096" y="2967335"/>
            <a:ext cx="2275816" cy="923330"/>
          </a:xfrm>
          <a:prstGeom prst="rect">
            <a:avLst/>
          </a:prstGeom>
          <a:noFill/>
        </p:spPr>
        <p:txBody>
          <a:bodyPr wrap="none" lIns="91440" tIns="45720" rIns="91440" bIns="45720">
            <a:spAutoFit/>
          </a:bodyPr>
          <a:lstStyle/>
          <a:p>
            <a:pPr algn="ctr"/>
            <a:r>
              <a:rPr lang="es-ES_tradnl"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Gracias</a:t>
            </a:r>
            <a:endParaRPr lang="es-E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val="32051035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Macintosh HD:Users:Wilson:Desktop:FOTOS TESIS:la foto 5.JPG"/>
          <p:cNvPicPr/>
          <p:nvPr/>
        </p:nvPicPr>
        <p:blipFill>
          <a:blip r:embed="rId3">
            <a:extLst>
              <a:ext uri="{28A0092B-C50C-407E-A947-70E740481C1C}">
                <a14:useLocalDpi xmlns:a14="http://schemas.microsoft.com/office/drawing/2010/main" val="0"/>
              </a:ext>
            </a:extLst>
          </a:blip>
          <a:srcRect/>
          <a:stretch>
            <a:fillRect/>
          </a:stretch>
        </p:blipFill>
        <p:spPr bwMode="auto">
          <a:xfrm>
            <a:off x="3131840" y="836712"/>
            <a:ext cx="5544616" cy="4896544"/>
          </a:xfrm>
          <a:prstGeom prst="rect">
            <a:avLst/>
          </a:prstGeom>
          <a:noFill/>
          <a:ln>
            <a:noFill/>
          </a:ln>
        </p:spPr>
      </p:pic>
      <p:sp>
        <p:nvSpPr>
          <p:cNvPr id="3" name="2 CuadroTexto"/>
          <p:cNvSpPr txBox="1"/>
          <p:nvPr/>
        </p:nvSpPr>
        <p:spPr>
          <a:xfrm>
            <a:off x="395536" y="2897748"/>
            <a:ext cx="2592288" cy="954107"/>
          </a:xfrm>
          <a:prstGeom prst="rect">
            <a:avLst/>
          </a:prstGeom>
          <a:noFill/>
        </p:spPr>
        <p:txBody>
          <a:bodyPr wrap="square" rtlCol="0">
            <a:spAutoFit/>
          </a:bodyPr>
          <a:lstStyle/>
          <a:p>
            <a:pPr algn="ctr"/>
            <a:r>
              <a:rPr lang="es-ES_tradnl" sz="2800" dirty="0" smtClean="0"/>
              <a:t>Lavado del vidrio perforado</a:t>
            </a:r>
            <a:endParaRPr lang="es-ES" sz="2800" dirty="0"/>
          </a:p>
        </p:txBody>
      </p:sp>
    </p:spTree>
    <p:extLst>
      <p:ext uri="{BB962C8B-B14F-4D97-AF65-F5344CB8AC3E}">
        <p14:creationId xmlns:p14="http://schemas.microsoft.com/office/powerpoint/2010/main" val="28713780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Macintosh HD:Users:Wilson:Desktop:FOTOS TESIS:IMG_184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3888" y="674501"/>
            <a:ext cx="5182426" cy="5400600"/>
          </a:xfrm>
          <a:prstGeom prst="rect">
            <a:avLst/>
          </a:prstGeom>
          <a:noFill/>
          <a:ln>
            <a:noFill/>
          </a:ln>
        </p:spPr>
      </p:pic>
      <p:sp>
        <p:nvSpPr>
          <p:cNvPr id="3" name="2 CuadroTexto"/>
          <p:cNvSpPr txBox="1"/>
          <p:nvPr/>
        </p:nvSpPr>
        <p:spPr>
          <a:xfrm>
            <a:off x="395536" y="2897748"/>
            <a:ext cx="2592288" cy="954107"/>
          </a:xfrm>
          <a:prstGeom prst="rect">
            <a:avLst/>
          </a:prstGeom>
          <a:noFill/>
        </p:spPr>
        <p:txBody>
          <a:bodyPr wrap="square" rtlCol="0">
            <a:spAutoFit/>
          </a:bodyPr>
          <a:lstStyle/>
          <a:p>
            <a:pPr algn="ctr"/>
            <a:r>
              <a:rPr lang="es-ES_tradnl" sz="2800" b="1" dirty="0" smtClean="0"/>
              <a:t>Inspección inicial del vidrio</a:t>
            </a:r>
            <a:endParaRPr lang="es-ES" sz="2800" b="1" dirty="0"/>
          </a:p>
        </p:txBody>
      </p:sp>
    </p:spTree>
    <p:extLst>
      <p:ext uri="{BB962C8B-B14F-4D97-AF65-F5344CB8AC3E}">
        <p14:creationId xmlns:p14="http://schemas.microsoft.com/office/powerpoint/2010/main" val="11316026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Macintosh HD:Users:Wilson:Desktop:FOTOS TESIS:IMG_1845.JPG"/>
          <p:cNvPicPr/>
          <p:nvPr/>
        </p:nvPicPr>
        <p:blipFill rotWithShape="1">
          <a:blip r:embed="rId3" cstate="print">
            <a:extLst>
              <a:ext uri="{28A0092B-C50C-407E-A947-70E740481C1C}">
                <a14:useLocalDpi xmlns:a14="http://schemas.microsoft.com/office/drawing/2010/main" val="0"/>
              </a:ext>
            </a:extLst>
          </a:blip>
          <a:srcRect l="17581" r="9482"/>
          <a:stretch/>
        </p:blipFill>
        <p:spPr bwMode="auto">
          <a:xfrm rot="5400000">
            <a:off x="3192282" y="969161"/>
            <a:ext cx="5616623" cy="5063693"/>
          </a:xfrm>
          <a:prstGeom prst="rect">
            <a:avLst/>
          </a:prstGeom>
          <a:noFill/>
          <a:ln>
            <a:noFill/>
          </a:ln>
          <a:extLst>
            <a:ext uri="{53640926-AAD7-44D8-BBD7-CCE9431645EC}">
              <a14:shadowObscured xmlns:a14="http://schemas.microsoft.com/office/drawing/2010/main"/>
            </a:ext>
          </a:extLst>
        </p:spPr>
      </p:pic>
      <p:sp>
        <p:nvSpPr>
          <p:cNvPr id="3" name="2 CuadroTexto"/>
          <p:cNvSpPr txBox="1"/>
          <p:nvPr/>
        </p:nvSpPr>
        <p:spPr>
          <a:xfrm>
            <a:off x="251520" y="3023953"/>
            <a:ext cx="2592288" cy="954107"/>
          </a:xfrm>
          <a:prstGeom prst="rect">
            <a:avLst/>
          </a:prstGeom>
          <a:noFill/>
        </p:spPr>
        <p:txBody>
          <a:bodyPr wrap="square" rtlCol="0">
            <a:spAutoFit/>
          </a:bodyPr>
          <a:lstStyle/>
          <a:p>
            <a:pPr algn="ctr"/>
            <a:r>
              <a:rPr lang="es-ES_tradnl" sz="2800" b="1" dirty="0" smtClean="0"/>
              <a:t>Serigrafía con pintura negra</a:t>
            </a:r>
            <a:endParaRPr lang="es-ES" sz="2800" b="1" dirty="0"/>
          </a:p>
        </p:txBody>
      </p:sp>
    </p:spTree>
    <p:extLst>
      <p:ext uri="{BB962C8B-B14F-4D97-AF65-F5344CB8AC3E}">
        <p14:creationId xmlns:p14="http://schemas.microsoft.com/office/powerpoint/2010/main" val="16132568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Macintosh HD:Users:Wilson:Desktop:FOTOS TESIS:la foto 4.JPG"/>
          <p:cNvPicPr/>
          <p:nvPr/>
        </p:nvPicPr>
        <p:blipFill rotWithShape="1">
          <a:blip r:embed="rId3">
            <a:extLst>
              <a:ext uri="{28A0092B-C50C-407E-A947-70E740481C1C}">
                <a14:useLocalDpi xmlns:a14="http://schemas.microsoft.com/office/drawing/2010/main" val="0"/>
              </a:ext>
            </a:extLst>
          </a:blip>
          <a:srcRect t="25630"/>
          <a:stretch/>
        </p:blipFill>
        <p:spPr bwMode="auto">
          <a:xfrm>
            <a:off x="2592288" y="1196752"/>
            <a:ext cx="6297628" cy="4516333"/>
          </a:xfrm>
          <a:prstGeom prst="rect">
            <a:avLst/>
          </a:prstGeom>
          <a:noFill/>
          <a:ln>
            <a:noFill/>
          </a:ln>
          <a:extLst>
            <a:ext uri="{53640926-AAD7-44D8-BBD7-CCE9431645EC}">
              <a14:shadowObscured xmlns:a14="http://schemas.microsoft.com/office/drawing/2010/main"/>
            </a:ext>
          </a:extLst>
        </p:spPr>
      </p:pic>
      <p:sp>
        <p:nvSpPr>
          <p:cNvPr id="4" name="3 CuadroTexto"/>
          <p:cNvSpPr txBox="1"/>
          <p:nvPr/>
        </p:nvSpPr>
        <p:spPr>
          <a:xfrm>
            <a:off x="0" y="3023953"/>
            <a:ext cx="2592288" cy="954107"/>
          </a:xfrm>
          <a:prstGeom prst="rect">
            <a:avLst/>
          </a:prstGeom>
          <a:noFill/>
        </p:spPr>
        <p:txBody>
          <a:bodyPr wrap="square" rtlCol="0">
            <a:spAutoFit/>
          </a:bodyPr>
          <a:lstStyle/>
          <a:p>
            <a:pPr algn="ctr"/>
            <a:r>
              <a:rPr lang="es-ES_tradnl" sz="2800" b="1" dirty="0" smtClean="0"/>
              <a:t>Serigrafía con pintura blanca</a:t>
            </a:r>
            <a:endParaRPr lang="es-ES" sz="2800" b="1" dirty="0"/>
          </a:p>
        </p:txBody>
      </p:sp>
    </p:spTree>
    <p:extLst>
      <p:ext uri="{BB962C8B-B14F-4D97-AF65-F5344CB8AC3E}">
        <p14:creationId xmlns:p14="http://schemas.microsoft.com/office/powerpoint/2010/main" val="24938590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Macintosh HD:Users:Wilson:Desktop:FOTOS TESIS:la foto 1-1.JPG"/>
          <p:cNvPicPr/>
          <p:nvPr/>
        </p:nvPicPr>
        <p:blipFill>
          <a:blip r:embed="rId3">
            <a:extLst>
              <a:ext uri="{28A0092B-C50C-407E-A947-70E740481C1C}">
                <a14:useLocalDpi xmlns:a14="http://schemas.microsoft.com/office/drawing/2010/main" val="0"/>
              </a:ext>
            </a:extLst>
          </a:blip>
          <a:srcRect/>
          <a:stretch>
            <a:fillRect/>
          </a:stretch>
        </p:blipFill>
        <p:spPr bwMode="auto">
          <a:xfrm>
            <a:off x="3409406" y="692695"/>
            <a:ext cx="5554355" cy="5569207"/>
          </a:xfrm>
          <a:prstGeom prst="rect">
            <a:avLst/>
          </a:prstGeom>
          <a:noFill/>
          <a:ln>
            <a:noFill/>
          </a:ln>
        </p:spPr>
      </p:pic>
      <p:sp>
        <p:nvSpPr>
          <p:cNvPr id="3" name="2 CuadroTexto"/>
          <p:cNvSpPr txBox="1"/>
          <p:nvPr/>
        </p:nvSpPr>
        <p:spPr>
          <a:xfrm>
            <a:off x="323528" y="3023953"/>
            <a:ext cx="2592288" cy="954107"/>
          </a:xfrm>
          <a:prstGeom prst="rect">
            <a:avLst/>
          </a:prstGeom>
          <a:noFill/>
        </p:spPr>
        <p:txBody>
          <a:bodyPr wrap="square" rtlCol="0">
            <a:spAutoFit/>
          </a:bodyPr>
          <a:lstStyle/>
          <a:p>
            <a:pPr algn="ctr"/>
            <a:r>
              <a:rPr lang="es-ES_tradnl" sz="2800" b="1" dirty="0" smtClean="0"/>
              <a:t>Proceso de secado</a:t>
            </a:r>
            <a:endParaRPr lang="es-ES" sz="2800" b="1" dirty="0"/>
          </a:p>
        </p:txBody>
      </p:sp>
    </p:spTree>
    <p:extLst>
      <p:ext uri="{BB962C8B-B14F-4D97-AF65-F5344CB8AC3E}">
        <p14:creationId xmlns:p14="http://schemas.microsoft.com/office/powerpoint/2010/main" val="30186958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Macintosh HD:Users:Wilson:Desktop:FOTOS TESIS:la foto 1.JPG"/>
          <p:cNvPicPr/>
          <p:nvPr/>
        </p:nvPicPr>
        <p:blipFill rotWithShape="1">
          <a:blip r:embed="rId3">
            <a:extLst>
              <a:ext uri="{28A0092B-C50C-407E-A947-70E740481C1C}">
                <a14:useLocalDpi xmlns:a14="http://schemas.microsoft.com/office/drawing/2010/main" val="0"/>
              </a:ext>
            </a:extLst>
          </a:blip>
          <a:srcRect t="12125"/>
          <a:stretch/>
        </p:blipFill>
        <p:spPr bwMode="auto">
          <a:xfrm>
            <a:off x="2555776" y="620688"/>
            <a:ext cx="6293554" cy="5466388"/>
          </a:xfrm>
          <a:prstGeom prst="rect">
            <a:avLst/>
          </a:prstGeom>
          <a:noFill/>
          <a:ln>
            <a:noFill/>
          </a:ln>
          <a:extLst>
            <a:ext uri="{53640926-AAD7-44D8-BBD7-CCE9431645EC}">
              <a14:shadowObscured xmlns:a14="http://schemas.microsoft.com/office/drawing/2010/main"/>
            </a:ext>
          </a:extLst>
        </p:spPr>
      </p:pic>
      <p:sp>
        <p:nvSpPr>
          <p:cNvPr id="3" name="2 CuadroTexto"/>
          <p:cNvSpPr txBox="1"/>
          <p:nvPr/>
        </p:nvSpPr>
        <p:spPr>
          <a:xfrm>
            <a:off x="107504" y="3023953"/>
            <a:ext cx="2304256" cy="954107"/>
          </a:xfrm>
          <a:prstGeom prst="rect">
            <a:avLst/>
          </a:prstGeom>
          <a:noFill/>
        </p:spPr>
        <p:txBody>
          <a:bodyPr wrap="square" rtlCol="0">
            <a:spAutoFit/>
          </a:bodyPr>
          <a:lstStyle/>
          <a:p>
            <a:pPr algn="ctr"/>
            <a:r>
              <a:rPr lang="es-ES_tradnl" sz="2800" b="1" dirty="0" smtClean="0"/>
              <a:t>Proceso de templado</a:t>
            </a:r>
            <a:endParaRPr lang="es-ES" sz="2800" b="1" dirty="0"/>
          </a:p>
        </p:txBody>
      </p:sp>
    </p:spTree>
    <p:extLst>
      <p:ext uri="{BB962C8B-B14F-4D97-AF65-F5344CB8AC3E}">
        <p14:creationId xmlns:p14="http://schemas.microsoft.com/office/powerpoint/2010/main" val="42332487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889755" y="2967335"/>
            <a:ext cx="7364517" cy="923330"/>
          </a:xfrm>
          <a:prstGeom prst="rect">
            <a:avLst/>
          </a:prstGeom>
          <a:noFill/>
        </p:spPr>
        <p:txBody>
          <a:bodyPr wrap="none" lIns="91440" tIns="45720" rIns="91440" bIns="45720">
            <a:spAutoFit/>
          </a:bodyPr>
          <a:lstStyle/>
          <a:p>
            <a:pPr algn="ctr"/>
            <a:r>
              <a:rPr lang="es-ES"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Maquinaria seleccionada</a:t>
            </a:r>
            <a:endParaRPr lang="es-E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val="21110181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Macintosh HD:Users:Wilson:Desktop:Captura de pantalla 2014-06-03 a la(s) 19.38.29.png"/>
          <p:cNvPicPr/>
          <p:nvPr/>
        </p:nvPicPr>
        <p:blipFill>
          <a:blip r:embed="rId3">
            <a:extLst>
              <a:ext uri="{28A0092B-C50C-407E-A947-70E740481C1C}">
                <a14:useLocalDpi xmlns:a14="http://schemas.microsoft.com/office/drawing/2010/main" val="0"/>
              </a:ext>
            </a:extLst>
          </a:blip>
          <a:srcRect/>
          <a:stretch>
            <a:fillRect/>
          </a:stretch>
        </p:blipFill>
        <p:spPr bwMode="auto">
          <a:xfrm>
            <a:off x="1475656" y="1377181"/>
            <a:ext cx="6010910" cy="2555875"/>
          </a:xfrm>
          <a:prstGeom prst="rect">
            <a:avLst/>
          </a:prstGeom>
          <a:noFill/>
          <a:ln>
            <a:noFill/>
          </a:ln>
        </p:spPr>
      </p:pic>
      <p:graphicFrame>
        <p:nvGraphicFramePr>
          <p:cNvPr id="3" name="2 Tabla"/>
          <p:cNvGraphicFramePr>
            <a:graphicFrameLocks noGrp="1"/>
          </p:cNvGraphicFramePr>
          <p:nvPr>
            <p:extLst>
              <p:ext uri="{D42A27DB-BD31-4B8C-83A1-F6EECF244321}">
                <p14:modId xmlns:p14="http://schemas.microsoft.com/office/powerpoint/2010/main" val="2030572897"/>
              </p:ext>
            </p:extLst>
          </p:nvPr>
        </p:nvGraphicFramePr>
        <p:xfrm>
          <a:off x="1308318" y="4419951"/>
          <a:ext cx="6432034" cy="1673345"/>
        </p:xfrm>
        <a:graphic>
          <a:graphicData uri="http://schemas.openxmlformats.org/drawingml/2006/table">
            <a:tbl>
              <a:tblPr firstRow="1" firstCol="1" bandRow="1">
                <a:tableStyleId>{5C22544A-7EE6-4342-B048-85BDC9FD1C3A}</a:tableStyleId>
              </a:tblPr>
              <a:tblGrid>
                <a:gridCol w="2007414"/>
                <a:gridCol w="4424620"/>
              </a:tblGrid>
              <a:tr h="278891">
                <a:tc>
                  <a:txBody>
                    <a:bodyPr/>
                    <a:lstStyle/>
                    <a:p>
                      <a:pPr>
                        <a:spcAft>
                          <a:spcPts val="1200"/>
                        </a:spcAft>
                      </a:pPr>
                      <a:r>
                        <a:rPr lang="es-ES_tradnl" sz="1200" dirty="0">
                          <a:effectLst/>
                        </a:rPr>
                        <a:t>Dimensiones</a:t>
                      </a:r>
                      <a:endParaRPr lang="es-ES" sz="1200" dirty="0">
                        <a:effectLst/>
                        <a:latin typeface="Cambria"/>
                        <a:ea typeface="MS Mincho"/>
                        <a:cs typeface="Times New Roman"/>
                      </a:endParaRPr>
                    </a:p>
                  </a:txBody>
                  <a:tcPr marL="68580" marR="68580" marT="0" marB="0"/>
                </a:tc>
                <a:tc>
                  <a:txBody>
                    <a:bodyPr/>
                    <a:lstStyle/>
                    <a:p>
                      <a:pPr algn="ctr">
                        <a:spcAft>
                          <a:spcPts val="1200"/>
                        </a:spcAft>
                      </a:pPr>
                      <a:r>
                        <a:rPr lang="es-ES_tradnl" sz="1200">
                          <a:effectLst/>
                        </a:rPr>
                        <a:t>25540 mm x 4050 mm. Altura: 5245 mm.</a:t>
                      </a:r>
                      <a:endParaRPr lang="es-ES" sz="1200">
                        <a:effectLst/>
                        <a:latin typeface="Cambria"/>
                        <a:ea typeface="MS Mincho"/>
                        <a:cs typeface="Times New Roman"/>
                      </a:endParaRPr>
                    </a:p>
                  </a:txBody>
                  <a:tcPr marL="68580" marR="68580" marT="0" marB="0"/>
                </a:tc>
              </a:tr>
              <a:tr h="278891">
                <a:tc>
                  <a:txBody>
                    <a:bodyPr/>
                    <a:lstStyle/>
                    <a:p>
                      <a:pPr>
                        <a:spcAft>
                          <a:spcPts val="1200"/>
                        </a:spcAft>
                      </a:pPr>
                      <a:r>
                        <a:rPr lang="es-ES_tradnl" sz="1200">
                          <a:effectLst/>
                        </a:rPr>
                        <a:t>Procedencia</a:t>
                      </a:r>
                      <a:endParaRPr lang="es-ES" sz="1200">
                        <a:effectLst/>
                        <a:latin typeface="Cambria"/>
                        <a:ea typeface="MS Mincho"/>
                        <a:cs typeface="Times New Roman"/>
                      </a:endParaRPr>
                    </a:p>
                  </a:txBody>
                  <a:tcPr marL="68580" marR="68580" marT="0" marB="0"/>
                </a:tc>
                <a:tc>
                  <a:txBody>
                    <a:bodyPr/>
                    <a:lstStyle/>
                    <a:p>
                      <a:pPr algn="ctr">
                        <a:spcAft>
                          <a:spcPts val="1200"/>
                        </a:spcAft>
                      </a:pPr>
                      <a:r>
                        <a:rPr lang="es-ES_tradnl" sz="1200">
                          <a:effectLst/>
                        </a:rPr>
                        <a:t>Italia</a:t>
                      </a:r>
                      <a:endParaRPr lang="es-ES" sz="1200">
                        <a:effectLst/>
                        <a:latin typeface="Cambria"/>
                        <a:ea typeface="MS Mincho"/>
                        <a:cs typeface="Times New Roman"/>
                      </a:endParaRPr>
                    </a:p>
                  </a:txBody>
                  <a:tcPr marL="68580" marR="68580" marT="0" marB="0" anchor="ctr"/>
                </a:tc>
              </a:tr>
              <a:tr h="278891">
                <a:tc>
                  <a:txBody>
                    <a:bodyPr/>
                    <a:lstStyle/>
                    <a:p>
                      <a:pPr>
                        <a:spcAft>
                          <a:spcPts val="1200"/>
                        </a:spcAft>
                      </a:pPr>
                      <a:r>
                        <a:rPr lang="es-ES_tradnl" sz="1200">
                          <a:effectLst/>
                        </a:rPr>
                        <a:t>Alimentación eléctrica</a:t>
                      </a:r>
                      <a:endParaRPr lang="es-ES" sz="1200">
                        <a:effectLst/>
                        <a:latin typeface="Cambria"/>
                        <a:ea typeface="MS Mincho"/>
                        <a:cs typeface="Times New Roman"/>
                      </a:endParaRPr>
                    </a:p>
                  </a:txBody>
                  <a:tcPr marL="68580" marR="68580" marT="0" marB="0"/>
                </a:tc>
                <a:tc>
                  <a:txBody>
                    <a:bodyPr/>
                    <a:lstStyle/>
                    <a:p>
                      <a:pPr algn="ctr">
                        <a:spcAft>
                          <a:spcPts val="1200"/>
                        </a:spcAft>
                      </a:pPr>
                      <a:r>
                        <a:rPr lang="es-ES_tradnl" sz="1200">
                          <a:effectLst/>
                        </a:rPr>
                        <a:t>400 V	60 Hz	38 kW (trifásico)	</a:t>
                      </a:r>
                      <a:endParaRPr lang="es-ES" sz="1200">
                        <a:effectLst/>
                        <a:latin typeface="Cambria"/>
                        <a:ea typeface="MS Mincho"/>
                        <a:cs typeface="Times New Roman"/>
                      </a:endParaRPr>
                    </a:p>
                  </a:txBody>
                  <a:tcPr marL="68580" marR="68580" marT="0" marB="0" anchor="ctr"/>
                </a:tc>
              </a:tr>
              <a:tr h="557781">
                <a:tc>
                  <a:txBody>
                    <a:bodyPr/>
                    <a:lstStyle/>
                    <a:p>
                      <a:pPr>
                        <a:spcAft>
                          <a:spcPts val="1200"/>
                        </a:spcAft>
                      </a:pPr>
                      <a:r>
                        <a:rPr lang="es-ES_tradnl" sz="1200">
                          <a:effectLst/>
                        </a:rPr>
                        <a:t>Consumo de aire comprimido</a:t>
                      </a:r>
                      <a:endParaRPr lang="es-ES" sz="1200">
                        <a:effectLst/>
                        <a:latin typeface="Cambria"/>
                        <a:ea typeface="MS Mincho"/>
                        <a:cs typeface="Times New Roman"/>
                      </a:endParaRPr>
                    </a:p>
                  </a:txBody>
                  <a:tcPr marL="68580" marR="68580" marT="0" marB="0"/>
                </a:tc>
                <a:tc>
                  <a:txBody>
                    <a:bodyPr/>
                    <a:lstStyle/>
                    <a:p>
                      <a:pPr algn="ctr">
                        <a:spcAft>
                          <a:spcPts val="1200"/>
                        </a:spcAft>
                      </a:pPr>
                      <a:r>
                        <a:rPr lang="es-ES_tradnl" sz="1200" dirty="0">
                          <a:effectLst/>
                        </a:rPr>
                        <a:t>400 </a:t>
                      </a:r>
                      <a:r>
                        <a:rPr lang="es-ES_tradnl" sz="1200" dirty="0" err="1">
                          <a:effectLst/>
                        </a:rPr>
                        <a:t>Nl</a:t>
                      </a:r>
                      <a:r>
                        <a:rPr lang="es-ES_tradnl" sz="1200" dirty="0">
                          <a:effectLst/>
                        </a:rPr>
                        <a:t>/min	6 bar.</a:t>
                      </a:r>
                      <a:endParaRPr lang="es-ES" sz="1200" dirty="0">
                        <a:effectLst/>
                        <a:latin typeface="Cambria"/>
                        <a:ea typeface="MS Mincho"/>
                        <a:cs typeface="Times New Roman"/>
                      </a:endParaRPr>
                    </a:p>
                  </a:txBody>
                  <a:tcPr marL="68580" marR="68580" marT="0" marB="0" anchor="ctr"/>
                </a:tc>
              </a:tr>
              <a:tr h="278891">
                <a:tc>
                  <a:txBody>
                    <a:bodyPr/>
                    <a:lstStyle/>
                    <a:p>
                      <a:pPr>
                        <a:spcAft>
                          <a:spcPts val="1200"/>
                        </a:spcAft>
                      </a:pPr>
                      <a:r>
                        <a:rPr lang="es-ES_tradnl" sz="1200">
                          <a:effectLst/>
                        </a:rPr>
                        <a:t>Consumo de agua</a:t>
                      </a:r>
                      <a:endParaRPr lang="es-ES" sz="1200">
                        <a:effectLst/>
                        <a:latin typeface="Cambria"/>
                        <a:ea typeface="MS Mincho"/>
                        <a:cs typeface="Times New Roman"/>
                      </a:endParaRPr>
                    </a:p>
                  </a:txBody>
                  <a:tcPr marL="68580" marR="68580" marT="0" marB="0"/>
                </a:tc>
                <a:tc>
                  <a:txBody>
                    <a:bodyPr/>
                    <a:lstStyle/>
                    <a:p>
                      <a:pPr algn="ctr">
                        <a:spcAft>
                          <a:spcPts val="1200"/>
                        </a:spcAft>
                      </a:pPr>
                      <a:r>
                        <a:rPr lang="es-ES_tradnl" sz="1200" dirty="0">
                          <a:effectLst/>
                        </a:rPr>
                        <a:t>La máquina no requiere agua para su funcionamiento.</a:t>
                      </a:r>
                      <a:endParaRPr lang="es-ES" sz="1200" dirty="0">
                        <a:effectLst/>
                        <a:latin typeface="Cambria"/>
                        <a:ea typeface="MS Mincho"/>
                        <a:cs typeface="Times New Roman"/>
                      </a:endParaRPr>
                    </a:p>
                  </a:txBody>
                  <a:tcPr marL="68580" marR="68580" marT="0" marB="0"/>
                </a:tc>
              </a:tr>
            </a:tbl>
          </a:graphicData>
        </a:graphic>
      </p:graphicFrame>
      <p:sp>
        <p:nvSpPr>
          <p:cNvPr id="4" name="3 Rectángulo"/>
          <p:cNvSpPr/>
          <p:nvPr/>
        </p:nvSpPr>
        <p:spPr>
          <a:xfrm>
            <a:off x="3203848" y="683404"/>
            <a:ext cx="3123419" cy="369332"/>
          </a:xfrm>
          <a:prstGeom prst="rect">
            <a:avLst/>
          </a:prstGeom>
        </p:spPr>
        <p:txBody>
          <a:bodyPr wrap="none">
            <a:spAutoFit/>
          </a:bodyPr>
          <a:lstStyle/>
          <a:p>
            <a:r>
              <a:rPr lang="es-ES_tradnl" b="1" dirty="0"/>
              <a:t>Línea de corte FOREL VC3302</a:t>
            </a:r>
            <a:endParaRPr lang="es-ES" b="1" dirty="0"/>
          </a:p>
        </p:txBody>
      </p:sp>
    </p:spTree>
    <p:extLst>
      <p:ext uri="{BB962C8B-B14F-4D97-AF65-F5344CB8AC3E}">
        <p14:creationId xmlns:p14="http://schemas.microsoft.com/office/powerpoint/2010/main" val="15932544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755576" y="620688"/>
            <a:ext cx="7689924" cy="1631216"/>
          </a:xfrm>
          <a:prstGeom prst="rect">
            <a:avLst/>
          </a:prstGeom>
        </p:spPr>
        <p:txBody>
          <a:bodyPr wrap="square">
            <a:spAutoFit/>
          </a:bodyPr>
          <a:lstStyle/>
          <a:p>
            <a:r>
              <a:rPr lang="es-ES" sz="2000" b="1" dirty="0"/>
              <a:t>Objetivo </a:t>
            </a:r>
            <a:r>
              <a:rPr lang="es-ES" sz="2000" b="1" dirty="0" smtClean="0"/>
              <a:t>General:</a:t>
            </a:r>
          </a:p>
          <a:p>
            <a:pPr algn="just"/>
            <a:endParaRPr lang="es-ES" sz="2000" dirty="0"/>
          </a:p>
          <a:p>
            <a:pPr marL="285750" indent="-285750" algn="just">
              <a:buFont typeface="Arial" pitchFamily="34" charset="0"/>
              <a:buChar char="•"/>
            </a:pPr>
            <a:r>
              <a:rPr lang="es-ES" sz="2000" dirty="0"/>
              <a:t>Desarrollar, hasta la etapa de Simulación y Evaluación, un Sistema Flexible de Manufactura (FMS) para optimizar la línea de producción de la Compañía de Vidrios de Seguridad SECURIT S.A. </a:t>
            </a:r>
          </a:p>
        </p:txBody>
      </p:sp>
      <p:sp>
        <p:nvSpPr>
          <p:cNvPr id="5" name="4 Rectángulo"/>
          <p:cNvSpPr/>
          <p:nvPr/>
        </p:nvSpPr>
        <p:spPr>
          <a:xfrm>
            <a:off x="768028" y="2420888"/>
            <a:ext cx="7677472" cy="3785652"/>
          </a:xfrm>
          <a:prstGeom prst="rect">
            <a:avLst/>
          </a:prstGeom>
        </p:spPr>
        <p:txBody>
          <a:bodyPr wrap="square">
            <a:spAutoFit/>
          </a:bodyPr>
          <a:lstStyle/>
          <a:p>
            <a:pPr algn="just"/>
            <a:r>
              <a:rPr lang="es-ES" sz="2000" b="1" dirty="0"/>
              <a:t>Objetivos </a:t>
            </a:r>
            <a:r>
              <a:rPr lang="es-ES" sz="2000" b="1" dirty="0" smtClean="0"/>
              <a:t>Específicos:</a:t>
            </a:r>
          </a:p>
          <a:p>
            <a:pPr algn="just"/>
            <a:endParaRPr lang="es-ES" sz="2000" dirty="0"/>
          </a:p>
          <a:p>
            <a:pPr marL="285750" indent="-285750" algn="just">
              <a:buFont typeface="Arial" pitchFamily="34" charset="0"/>
              <a:buChar char="•"/>
            </a:pPr>
            <a:r>
              <a:rPr lang="es-ES" sz="2000" dirty="0" smtClean="0"/>
              <a:t>Evaluar </a:t>
            </a:r>
            <a:r>
              <a:rPr lang="es-ES" sz="2000" dirty="0"/>
              <a:t>el actual rendimiento de los procesos productivo de la Compañía de Vidrios de Seguridad SECURIT S.A. </a:t>
            </a:r>
            <a:endParaRPr lang="es-ES" sz="2000" dirty="0" smtClean="0"/>
          </a:p>
          <a:p>
            <a:pPr marL="285750" indent="-285750" algn="just">
              <a:buFont typeface="Arial" pitchFamily="34" charset="0"/>
              <a:buChar char="•"/>
            </a:pPr>
            <a:endParaRPr lang="es-ES" sz="2000" dirty="0" smtClean="0"/>
          </a:p>
          <a:p>
            <a:pPr marL="285750" indent="-285750" algn="just">
              <a:buFont typeface="Arial" pitchFamily="34" charset="0"/>
              <a:buChar char="•"/>
            </a:pPr>
            <a:r>
              <a:rPr lang="es-ES" sz="2000" dirty="0" smtClean="0"/>
              <a:t>Aplicar </a:t>
            </a:r>
            <a:r>
              <a:rPr lang="es-ES" sz="2000" dirty="0"/>
              <a:t>metodologías de Lean Manufacturing para plantear la redistribución de la Compañía de Vidrios de Seguridad SECURIT S.A. procurando obtener la mayor eficiencia posible, cumpliendo normas de Seguridad y Salud ocupacional. </a:t>
            </a:r>
            <a:endParaRPr lang="es-ES" sz="2000" dirty="0" smtClean="0"/>
          </a:p>
          <a:p>
            <a:pPr marL="285750" indent="-285750" algn="just">
              <a:buFont typeface="Arial" pitchFamily="34" charset="0"/>
              <a:buChar char="•"/>
            </a:pPr>
            <a:endParaRPr lang="es-ES" sz="2000" dirty="0"/>
          </a:p>
          <a:p>
            <a:pPr marL="285750" indent="-285750" algn="just">
              <a:buFont typeface="Arial" pitchFamily="34" charset="0"/>
              <a:buChar char="•"/>
            </a:pPr>
            <a:r>
              <a:rPr lang="es-ES" sz="2000" dirty="0" smtClean="0"/>
              <a:t>Diseñar </a:t>
            </a:r>
            <a:r>
              <a:rPr lang="es-ES" sz="2000" dirty="0"/>
              <a:t>sistemas que permitan realizar los procesos productivos de manera más eficiente. </a:t>
            </a:r>
          </a:p>
        </p:txBody>
      </p:sp>
    </p:spTree>
    <p:extLst>
      <p:ext uri="{BB962C8B-B14F-4D97-AF65-F5344CB8AC3E}">
        <p14:creationId xmlns:p14="http://schemas.microsoft.com/office/powerpoint/2010/main" val="101957740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411760" y="404664"/>
            <a:ext cx="4604402" cy="369332"/>
          </a:xfrm>
          <a:prstGeom prst="rect">
            <a:avLst/>
          </a:prstGeom>
        </p:spPr>
        <p:txBody>
          <a:bodyPr wrap="none">
            <a:spAutoFit/>
          </a:bodyPr>
          <a:lstStyle/>
          <a:p>
            <a:r>
              <a:rPr lang="es-ES_tradnl" b="1" dirty="0"/>
              <a:t>Pulidora bilateral </a:t>
            </a:r>
            <a:r>
              <a:rPr lang="es-ES_tradnl" b="1" dirty="0" err="1"/>
              <a:t>Glaston</a:t>
            </a:r>
            <a:r>
              <a:rPr lang="es-ES_tradnl" b="1" dirty="0"/>
              <a:t> </a:t>
            </a:r>
            <a:r>
              <a:rPr lang="es-ES_tradnl" b="1" dirty="0" err="1"/>
              <a:t>Bavelloni</a:t>
            </a:r>
            <a:r>
              <a:rPr lang="es-ES_tradnl" b="1" dirty="0"/>
              <a:t> </a:t>
            </a:r>
            <a:r>
              <a:rPr lang="es-ES_tradnl" b="1" dirty="0" err="1"/>
              <a:t>XtraEdge</a:t>
            </a:r>
            <a:r>
              <a:rPr lang="es-ES_tradnl" b="1" dirty="0"/>
              <a:t> 8</a:t>
            </a:r>
            <a:endParaRPr lang="es-ES" dirty="0"/>
          </a:p>
        </p:txBody>
      </p:sp>
      <p:pic>
        <p:nvPicPr>
          <p:cNvPr id="3" name="2 Imagen" descr="Macintosh HD:Users:Wilson:Desktop:Captura de pantalla 2014-06-03 a la(s) 19.52.33.png"/>
          <p:cNvPicPr/>
          <p:nvPr/>
        </p:nvPicPr>
        <p:blipFill>
          <a:blip r:embed="rId3">
            <a:extLst>
              <a:ext uri="{28A0092B-C50C-407E-A947-70E740481C1C}">
                <a14:useLocalDpi xmlns:a14="http://schemas.microsoft.com/office/drawing/2010/main" val="0"/>
              </a:ext>
            </a:extLst>
          </a:blip>
          <a:srcRect/>
          <a:stretch>
            <a:fillRect/>
          </a:stretch>
        </p:blipFill>
        <p:spPr bwMode="auto">
          <a:xfrm>
            <a:off x="2395285" y="1196752"/>
            <a:ext cx="4467860" cy="2551430"/>
          </a:xfrm>
          <a:prstGeom prst="rect">
            <a:avLst/>
          </a:prstGeom>
          <a:noFill/>
          <a:ln>
            <a:noFill/>
          </a:ln>
        </p:spPr>
      </p:pic>
      <p:graphicFrame>
        <p:nvGraphicFramePr>
          <p:cNvPr id="4" name="3 Tabla"/>
          <p:cNvGraphicFramePr>
            <a:graphicFrameLocks noGrp="1"/>
          </p:cNvGraphicFramePr>
          <p:nvPr>
            <p:extLst>
              <p:ext uri="{D42A27DB-BD31-4B8C-83A1-F6EECF244321}">
                <p14:modId xmlns:p14="http://schemas.microsoft.com/office/powerpoint/2010/main" val="2934077973"/>
              </p:ext>
            </p:extLst>
          </p:nvPr>
        </p:nvGraphicFramePr>
        <p:xfrm>
          <a:off x="1778700" y="4221088"/>
          <a:ext cx="5701030" cy="1920240"/>
        </p:xfrm>
        <a:graphic>
          <a:graphicData uri="http://schemas.openxmlformats.org/drawingml/2006/table">
            <a:tbl>
              <a:tblPr firstRow="1" firstCol="1" bandRow="1">
                <a:tableStyleId>{5C22544A-7EE6-4342-B048-85BDC9FD1C3A}</a:tableStyleId>
              </a:tblPr>
              <a:tblGrid>
                <a:gridCol w="1779270"/>
                <a:gridCol w="3921760"/>
              </a:tblGrid>
              <a:tr h="0">
                <a:tc>
                  <a:txBody>
                    <a:bodyPr/>
                    <a:lstStyle/>
                    <a:p>
                      <a:pPr>
                        <a:spcAft>
                          <a:spcPts val="1200"/>
                        </a:spcAft>
                      </a:pPr>
                      <a:r>
                        <a:rPr lang="es-ES_tradnl" sz="1200">
                          <a:effectLst/>
                        </a:rPr>
                        <a:t>Dimensiones</a:t>
                      </a:r>
                      <a:endParaRPr lang="es-ES" sz="1200">
                        <a:effectLst/>
                        <a:latin typeface="Cambria"/>
                        <a:ea typeface="MS Mincho"/>
                        <a:cs typeface="Times New Roman"/>
                      </a:endParaRPr>
                    </a:p>
                  </a:txBody>
                  <a:tcPr marL="68580" marR="68580" marT="0" marB="0" anchor="ctr"/>
                </a:tc>
                <a:tc>
                  <a:txBody>
                    <a:bodyPr/>
                    <a:lstStyle/>
                    <a:p>
                      <a:pPr algn="ctr">
                        <a:spcAft>
                          <a:spcPts val="1200"/>
                        </a:spcAft>
                      </a:pPr>
                      <a:r>
                        <a:rPr lang="es-ES_tradnl" sz="1200">
                          <a:effectLst/>
                        </a:rPr>
                        <a:t>15750 mm x 14700 mm. Altura: 1800 mm.</a:t>
                      </a:r>
                      <a:endParaRPr lang="es-ES" sz="1200">
                        <a:effectLst/>
                        <a:latin typeface="Cambria"/>
                        <a:ea typeface="MS Mincho"/>
                        <a:cs typeface="Times New Roman"/>
                      </a:endParaRPr>
                    </a:p>
                  </a:txBody>
                  <a:tcPr marL="68580" marR="68580" marT="0" marB="0" anchor="ctr"/>
                </a:tc>
              </a:tr>
              <a:tr h="0">
                <a:tc>
                  <a:txBody>
                    <a:bodyPr/>
                    <a:lstStyle/>
                    <a:p>
                      <a:pPr>
                        <a:spcAft>
                          <a:spcPts val="1200"/>
                        </a:spcAft>
                      </a:pPr>
                      <a:r>
                        <a:rPr lang="es-ES_tradnl" sz="1200">
                          <a:effectLst/>
                        </a:rPr>
                        <a:t>Procedencia</a:t>
                      </a:r>
                      <a:endParaRPr lang="es-ES" sz="1200">
                        <a:effectLst/>
                        <a:latin typeface="Cambria"/>
                        <a:ea typeface="MS Mincho"/>
                        <a:cs typeface="Times New Roman"/>
                      </a:endParaRPr>
                    </a:p>
                  </a:txBody>
                  <a:tcPr marL="68580" marR="68580" marT="0" marB="0" anchor="ctr"/>
                </a:tc>
                <a:tc>
                  <a:txBody>
                    <a:bodyPr/>
                    <a:lstStyle/>
                    <a:p>
                      <a:pPr algn="ctr">
                        <a:spcAft>
                          <a:spcPts val="1200"/>
                        </a:spcAft>
                      </a:pPr>
                      <a:r>
                        <a:rPr lang="es-ES_tradnl" sz="1200">
                          <a:effectLst/>
                        </a:rPr>
                        <a:t>Italia</a:t>
                      </a:r>
                      <a:endParaRPr lang="es-ES" sz="1200">
                        <a:effectLst/>
                        <a:latin typeface="Cambria"/>
                        <a:ea typeface="MS Mincho"/>
                        <a:cs typeface="Times New Roman"/>
                      </a:endParaRPr>
                    </a:p>
                  </a:txBody>
                  <a:tcPr marL="68580" marR="68580" marT="0" marB="0" anchor="ctr"/>
                </a:tc>
              </a:tr>
              <a:tr h="0">
                <a:tc>
                  <a:txBody>
                    <a:bodyPr/>
                    <a:lstStyle/>
                    <a:p>
                      <a:pPr>
                        <a:spcAft>
                          <a:spcPts val="1200"/>
                        </a:spcAft>
                      </a:pPr>
                      <a:r>
                        <a:rPr lang="es-ES_tradnl" sz="1200">
                          <a:effectLst/>
                        </a:rPr>
                        <a:t>Alimentación eléctrica</a:t>
                      </a:r>
                      <a:endParaRPr lang="es-ES" sz="1200">
                        <a:effectLst/>
                        <a:latin typeface="Cambria"/>
                        <a:ea typeface="MS Mincho"/>
                        <a:cs typeface="Times New Roman"/>
                      </a:endParaRPr>
                    </a:p>
                  </a:txBody>
                  <a:tcPr marL="68580" marR="68580" marT="0" marB="0" anchor="ctr"/>
                </a:tc>
                <a:tc>
                  <a:txBody>
                    <a:bodyPr/>
                    <a:lstStyle/>
                    <a:p>
                      <a:pPr algn="ctr">
                        <a:spcAft>
                          <a:spcPts val="1200"/>
                        </a:spcAft>
                      </a:pPr>
                      <a:r>
                        <a:rPr lang="es-ES_tradnl" sz="1200">
                          <a:effectLst/>
                        </a:rPr>
                        <a:t>400 V	60 Hz	56 kW (trifásico)	</a:t>
                      </a:r>
                      <a:endParaRPr lang="es-ES" sz="1200">
                        <a:effectLst/>
                        <a:latin typeface="Cambria"/>
                        <a:ea typeface="MS Mincho"/>
                        <a:cs typeface="Times New Roman"/>
                      </a:endParaRPr>
                    </a:p>
                  </a:txBody>
                  <a:tcPr marL="68580" marR="68580" marT="0" marB="0" anchor="ctr"/>
                </a:tc>
              </a:tr>
              <a:tr h="0">
                <a:tc>
                  <a:txBody>
                    <a:bodyPr/>
                    <a:lstStyle/>
                    <a:p>
                      <a:pPr>
                        <a:spcAft>
                          <a:spcPts val="1200"/>
                        </a:spcAft>
                      </a:pPr>
                      <a:r>
                        <a:rPr lang="es-ES_tradnl" sz="1200">
                          <a:effectLst/>
                        </a:rPr>
                        <a:t>Consumo de aire comprimido</a:t>
                      </a:r>
                      <a:endParaRPr lang="es-ES" sz="1200">
                        <a:effectLst/>
                        <a:latin typeface="Cambria"/>
                        <a:ea typeface="MS Mincho"/>
                        <a:cs typeface="Times New Roman"/>
                      </a:endParaRPr>
                    </a:p>
                  </a:txBody>
                  <a:tcPr marL="68580" marR="68580" marT="0" marB="0" anchor="ctr"/>
                </a:tc>
                <a:tc>
                  <a:txBody>
                    <a:bodyPr/>
                    <a:lstStyle/>
                    <a:p>
                      <a:pPr algn="just">
                        <a:lnSpc>
                          <a:spcPct val="150000"/>
                        </a:lnSpc>
                        <a:spcAft>
                          <a:spcPts val="0"/>
                        </a:spcAft>
                      </a:pPr>
                      <a:r>
                        <a:rPr lang="es-ES_tradnl" sz="1200">
                          <a:effectLst/>
                        </a:rPr>
                        <a:t>La máquina no requiere aire comprimido para su funcionamiento.</a:t>
                      </a:r>
                      <a:endParaRPr lang="es-ES" sz="1200">
                        <a:effectLst/>
                        <a:latin typeface="Cambria"/>
                        <a:ea typeface="MS Mincho"/>
                        <a:cs typeface="Times New Roman"/>
                      </a:endParaRPr>
                    </a:p>
                  </a:txBody>
                  <a:tcPr marL="68580" marR="68580" marT="0" marB="0" anchor="ctr"/>
                </a:tc>
              </a:tr>
              <a:tr h="0">
                <a:tc>
                  <a:txBody>
                    <a:bodyPr/>
                    <a:lstStyle/>
                    <a:p>
                      <a:pPr>
                        <a:spcAft>
                          <a:spcPts val="1200"/>
                        </a:spcAft>
                      </a:pPr>
                      <a:r>
                        <a:rPr lang="es-ES_tradnl" sz="1200">
                          <a:effectLst/>
                        </a:rPr>
                        <a:t>Consumo de agua</a:t>
                      </a:r>
                      <a:endParaRPr lang="es-ES" sz="1200">
                        <a:effectLst/>
                        <a:latin typeface="Cambria"/>
                        <a:ea typeface="MS Mincho"/>
                        <a:cs typeface="Times New Roman"/>
                      </a:endParaRPr>
                    </a:p>
                  </a:txBody>
                  <a:tcPr marL="68580" marR="68580" marT="0" marB="0" anchor="ctr"/>
                </a:tc>
                <a:tc>
                  <a:txBody>
                    <a:bodyPr/>
                    <a:lstStyle/>
                    <a:p>
                      <a:pPr algn="just">
                        <a:lnSpc>
                          <a:spcPct val="150000"/>
                        </a:lnSpc>
                        <a:spcAft>
                          <a:spcPts val="1200"/>
                        </a:spcAft>
                      </a:pPr>
                      <a:r>
                        <a:rPr lang="es-ES_tradnl" sz="1200" dirty="0">
                          <a:effectLst/>
                        </a:rPr>
                        <a:t>La máquina tiene dos depósitos de 18 m</a:t>
                      </a:r>
                      <a:r>
                        <a:rPr lang="es-ES_tradnl" sz="1200" baseline="30000" dirty="0">
                          <a:effectLst/>
                        </a:rPr>
                        <a:t>3 </a:t>
                      </a:r>
                      <a:r>
                        <a:rPr lang="es-ES_tradnl" sz="1200" dirty="0">
                          <a:effectLst/>
                        </a:rPr>
                        <a:t>cada uno, que deben ser llenados previo a la puesta en marcha de la misma.</a:t>
                      </a:r>
                      <a:endParaRPr lang="es-ES" sz="1200" dirty="0">
                        <a:effectLst/>
                        <a:latin typeface="Cambria"/>
                        <a:ea typeface="MS Mincho"/>
                        <a:cs typeface="Times New Roman"/>
                      </a:endParaRPr>
                    </a:p>
                  </a:txBody>
                  <a:tcPr marL="68580" marR="68580" marT="0" marB="0" anchor="ctr"/>
                </a:tc>
              </a:tr>
            </a:tbl>
          </a:graphicData>
        </a:graphic>
      </p:graphicFrame>
    </p:spTree>
    <p:extLst>
      <p:ext uri="{BB962C8B-B14F-4D97-AF65-F5344CB8AC3E}">
        <p14:creationId xmlns:p14="http://schemas.microsoft.com/office/powerpoint/2010/main" val="40353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054108" y="476672"/>
            <a:ext cx="3030060" cy="369332"/>
          </a:xfrm>
          <a:prstGeom prst="rect">
            <a:avLst/>
          </a:prstGeom>
        </p:spPr>
        <p:txBody>
          <a:bodyPr wrap="none">
            <a:spAutoFit/>
          </a:bodyPr>
          <a:lstStyle/>
          <a:p>
            <a:r>
              <a:rPr lang="es-ES_tradnl" b="1" dirty="0"/>
              <a:t>Perforadora </a:t>
            </a:r>
            <a:r>
              <a:rPr lang="es-ES_tradnl" b="1" dirty="0" err="1"/>
              <a:t>Vismara</a:t>
            </a:r>
            <a:r>
              <a:rPr lang="es-ES_tradnl" b="1" dirty="0"/>
              <a:t> E8b </a:t>
            </a:r>
            <a:r>
              <a:rPr lang="es-ES_tradnl" b="1" dirty="0" smtClean="0"/>
              <a:t>CNH</a:t>
            </a:r>
          </a:p>
        </p:txBody>
      </p:sp>
      <p:pic>
        <p:nvPicPr>
          <p:cNvPr id="3" name="2 Imagen" descr="Macintosh HD:Users:Wilson:Desktop:Captura de pantalla 2014-06-03 a la(s) 20.13.53.png"/>
          <p:cNvPicPr/>
          <p:nvPr/>
        </p:nvPicPr>
        <p:blipFill>
          <a:blip r:embed="rId3">
            <a:extLst>
              <a:ext uri="{28A0092B-C50C-407E-A947-70E740481C1C}">
                <a14:useLocalDpi xmlns:a14="http://schemas.microsoft.com/office/drawing/2010/main" val="0"/>
              </a:ext>
            </a:extLst>
          </a:blip>
          <a:srcRect/>
          <a:stretch>
            <a:fillRect/>
          </a:stretch>
        </p:blipFill>
        <p:spPr bwMode="auto">
          <a:xfrm>
            <a:off x="2296001" y="1206044"/>
            <a:ext cx="4580255" cy="2811145"/>
          </a:xfrm>
          <a:prstGeom prst="rect">
            <a:avLst/>
          </a:prstGeom>
          <a:noFill/>
          <a:ln>
            <a:noFill/>
          </a:ln>
        </p:spPr>
      </p:pic>
      <p:graphicFrame>
        <p:nvGraphicFramePr>
          <p:cNvPr id="4" name="3 Tabla"/>
          <p:cNvGraphicFramePr>
            <a:graphicFrameLocks noGrp="1"/>
          </p:cNvGraphicFramePr>
          <p:nvPr>
            <p:extLst>
              <p:ext uri="{D42A27DB-BD31-4B8C-83A1-F6EECF244321}">
                <p14:modId xmlns:p14="http://schemas.microsoft.com/office/powerpoint/2010/main" val="3741009513"/>
              </p:ext>
            </p:extLst>
          </p:nvPr>
        </p:nvGraphicFramePr>
        <p:xfrm>
          <a:off x="1823298" y="4434422"/>
          <a:ext cx="5701030" cy="1645920"/>
        </p:xfrm>
        <a:graphic>
          <a:graphicData uri="http://schemas.openxmlformats.org/drawingml/2006/table">
            <a:tbl>
              <a:tblPr firstRow="1" firstCol="1" bandRow="1">
                <a:tableStyleId>{5C22544A-7EE6-4342-B048-85BDC9FD1C3A}</a:tableStyleId>
              </a:tblPr>
              <a:tblGrid>
                <a:gridCol w="1779270"/>
                <a:gridCol w="3921760"/>
              </a:tblGrid>
              <a:tr h="0">
                <a:tc>
                  <a:txBody>
                    <a:bodyPr/>
                    <a:lstStyle/>
                    <a:p>
                      <a:pPr>
                        <a:spcAft>
                          <a:spcPts val="1200"/>
                        </a:spcAft>
                      </a:pPr>
                      <a:r>
                        <a:rPr lang="es-ES_tradnl" sz="1200" dirty="0">
                          <a:effectLst/>
                        </a:rPr>
                        <a:t>Dimensiones</a:t>
                      </a:r>
                      <a:endParaRPr lang="es-ES" sz="1200" dirty="0">
                        <a:effectLst/>
                        <a:latin typeface="Cambria"/>
                        <a:ea typeface="MS Mincho"/>
                        <a:cs typeface="Times New Roman"/>
                      </a:endParaRPr>
                    </a:p>
                  </a:txBody>
                  <a:tcPr marL="68580" marR="68580" marT="0" marB="0" anchor="ctr"/>
                </a:tc>
                <a:tc>
                  <a:txBody>
                    <a:bodyPr/>
                    <a:lstStyle/>
                    <a:p>
                      <a:pPr algn="ctr">
                        <a:spcAft>
                          <a:spcPts val="1200"/>
                        </a:spcAft>
                      </a:pPr>
                      <a:r>
                        <a:rPr lang="es-ES_tradnl" sz="1200">
                          <a:effectLst/>
                        </a:rPr>
                        <a:t>4200 mm x 2100 mm. Altura: 4900 mm.</a:t>
                      </a:r>
                      <a:endParaRPr lang="es-ES" sz="1200">
                        <a:effectLst/>
                        <a:latin typeface="Cambria"/>
                        <a:ea typeface="MS Mincho"/>
                        <a:cs typeface="Times New Roman"/>
                      </a:endParaRPr>
                    </a:p>
                  </a:txBody>
                  <a:tcPr marL="68580" marR="68580" marT="0" marB="0" anchor="ctr"/>
                </a:tc>
              </a:tr>
              <a:tr h="0">
                <a:tc>
                  <a:txBody>
                    <a:bodyPr/>
                    <a:lstStyle/>
                    <a:p>
                      <a:pPr>
                        <a:spcAft>
                          <a:spcPts val="1200"/>
                        </a:spcAft>
                      </a:pPr>
                      <a:r>
                        <a:rPr lang="es-ES_tradnl" sz="1200">
                          <a:effectLst/>
                        </a:rPr>
                        <a:t>Procedencia</a:t>
                      </a:r>
                      <a:endParaRPr lang="es-ES" sz="1200">
                        <a:effectLst/>
                        <a:latin typeface="Cambria"/>
                        <a:ea typeface="MS Mincho"/>
                        <a:cs typeface="Times New Roman"/>
                      </a:endParaRPr>
                    </a:p>
                  </a:txBody>
                  <a:tcPr marL="68580" marR="68580" marT="0" marB="0" anchor="ctr"/>
                </a:tc>
                <a:tc>
                  <a:txBody>
                    <a:bodyPr/>
                    <a:lstStyle/>
                    <a:p>
                      <a:pPr algn="ctr">
                        <a:spcAft>
                          <a:spcPts val="1200"/>
                        </a:spcAft>
                      </a:pPr>
                      <a:r>
                        <a:rPr lang="es-ES_tradnl" sz="1200">
                          <a:effectLst/>
                        </a:rPr>
                        <a:t>Italia</a:t>
                      </a:r>
                      <a:endParaRPr lang="es-ES" sz="1200">
                        <a:effectLst/>
                        <a:latin typeface="Cambria"/>
                        <a:ea typeface="MS Mincho"/>
                        <a:cs typeface="Times New Roman"/>
                      </a:endParaRPr>
                    </a:p>
                  </a:txBody>
                  <a:tcPr marL="68580" marR="68580" marT="0" marB="0" anchor="ctr"/>
                </a:tc>
              </a:tr>
              <a:tr h="0">
                <a:tc>
                  <a:txBody>
                    <a:bodyPr/>
                    <a:lstStyle/>
                    <a:p>
                      <a:pPr>
                        <a:spcAft>
                          <a:spcPts val="1200"/>
                        </a:spcAft>
                      </a:pPr>
                      <a:r>
                        <a:rPr lang="es-ES_tradnl" sz="1200" dirty="0">
                          <a:effectLst/>
                        </a:rPr>
                        <a:t>Alimentación eléctrica</a:t>
                      </a:r>
                      <a:endParaRPr lang="es-ES" sz="1200" dirty="0">
                        <a:effectLst/>
                        <a:latin typeface="Cambria"/>
                        <a:ea typeface="MS Mincho"/>
                        <a:cs typeface="Times New Roman"/>
                      </a:endParaRPr>
                    </a:p>
                  </a:txBody>
                  <a:tcPr marL="68580" marR="68580" marT="0" marB="0" anchor="ctr"/>
                </a:tc>
                <a:tc>
                  <a:txBody>
                    <a:bodyPr/>
                    <a:lstStyle/>
                    <a:p>
                      <a:pPr>
                        <a:spcAft>
                          <a:spcPts val="1200"/>
                        </a:spcAft>
                        <a:tabLst>
                          <a:tab pos="449580" algn="l"/>
                          <a:tab pos="899160" algn="l"/>
                          <a:tab pos="1348740" algn="l"/>
                          <a:tab pos="1798320" algn="l"/>
                          <a:tab pos="1892300" algn="ctr"/>
                          <a:tab pos="2247900" algn="l"/>
                          <a:tab pos="2697480" algn="l"/>
                          <a:tab pos="3200400" algn="l"/>
                        </a:tabLst>
                      </a:pPr>
                      <a:r>
                        <a:rPr lang="es-ES_tradnl" sz="1200" dirty="0">
                          <a:effectLst/>
                        </a:rPr>
                        <a:t>		400V	60 Hz	17 kW (trifásico)	</a:t>
                      </a:r>
                      <a:endParaRPr lang="es-ES" sz="1200" dirty="0">
                        <a:effectLst/>
                        <a:latin typeface="Cambria"/>
                        <a:ea typeface="MS Mincho"/>
                        <a:cs typeface="Times New Roman"/>
                      </a:endParaRPr>
                    </a:p>
                  </a:txBody>
                  <a:tcPr marL="68580" marR="68580" marT="0" marB="0" anchor="ctr"/>
                </a:tc>
              </a:tr>
              <a:tr h="0">
                <a:tc>
                  <a:txBody>
                    <a:bodyPr/>
                    <a:lstStyle/>
                    <a:p>
                      <a:pPr>
                        <a:spcAft>
                          <a:spcPts val="1200"/>
                        </a:spcAft>
                      </a:pPr>
                      <a:r>
                        <a:rPr lang="es-ES_tradnl" sz="1200">
                          <a:effectLst/>
                        </a:rPr>
                        <a:t>Consumo de aire comprimido</a:t>
                      </a:r>
                      <a:endParaRPr lang="es-ES" sz="1200">
                        <a:effectLst/>
                        <a:latin typeface="Cambria"/>
                        <a:ea typeface="MS Mincho"/>
                        <a:cs typeface="Times New Roman"/>
                      </a:endParaRPr>
                    </a:p>
                  </a:txBody>
                  <a:tcPr marL="68580" marR="68580" marT="0" marB="0" anchor="ctr"/>
                </a:tc>
                <a:tc>
                  <a:txBody>
                    <a:bodyPr/>
                    <a:lstStyle/>
                    <a:p>
                      <a:pPr algn="just">
                        <a:lnSpc>
                          <a:spcPct val="150000"/>
                        </a:lnSpc>
                        <a:spcAft>
                          <a:spcPts val="0"/>
                        </a:spcAft>
                      </a:pPr>
                      <a:r>
                        <a:rPr lang="es-ES_tradnl" sz="1200">
                          <a:effectLst/>
                        </a:rPr>
                        <a:t>La máquina no requiere aire comprimido para su funcionamiento.</a:t>
                      </a:r>
                      <a:endParaRPr lang="es-ES" sz="1200">
                        <a:effectLst/>
                        <a:latin typeface="Cambria"/>
                        <a:ea typeface="MS Mincho"/>
                        <a:cs typeface="Times New Roman"/>
                      </a:endParaRPr>
                    </a:p>
                  </a:txBody>
                  <a:tcPr marL="68580" marR="68580" marT="0" marB="0" anchor="ctr"/>
                </a:tc>
              </a:tr>
              <a:tr h="0">
                <a:tc>
                  <a:txBody>
                    <a:bodyPr/>
                    <a:lstStyle/>
                    <a:p>
                      <a:pPr>
                        <a:spcAft>
                          <a:spcPts val="1200"/>
                        </a:spcAft>
                      </a:pPr>
                      <a:r>
                        <a:rPr lang="es-ES_tradnl" sz="1200">
                          <a:effectLst/>
                        </a:rPr>
                        <a:t>Consumo de agua</a:t>
                      </a:r>
                      <a:endParaRPr lang="es-ES" sz="1200">
                        <a:effectLst/>
                        <a:latin typeface="Cambria"/>
                        <a:ea typeface="MS Mincho"/>
                        <a:cs typeface="Times New Roman"/>
                      </a:endParaRPr>
                    </a:p>
                  </a:txBody>
                  <a:tcPr marL="68580" marR="68580" marT="0" marB="0" anchor="ctr"/>
                </a:tc>
                <a:tc>
                  <a:txBody>
                    <a:bodyPr/>
                    <a:lstStyle/>
                    <a:p>
                      <a:pPr algn="just">
                        <a:lnSpc>
                          <a:spcPct val="150000"/>
                        </a:lnSpc>
                        <a:spcAft>
                          <a:spcPts val="1200"/>
                        </a:spcAft>
                      </a:pPr>
                      <a:r>
                        <a:rPr lang="es-ES_tradnl" sz="1200" dirty="0">
                          <a:effectLst/>
                        </a:rPr>
                        <a:t>La máquina tiene un depósito de 3.6 m</a:t>
                      </a:r>
                      <a:r>
                        <a:rPr lang="es-ES_tradnl" sz="1200" baseline="30000" dirty="0">
                          <a:effectLst/>
                        </a:rPr>
                        <a:t>3</a:t>
                      </a:r>
                      <a:r>
                        <a:rPr lang="es-ES_tradnl" sz="1200" dirty="0">
                          <a:effectLst/>
                        </a:rPr>
                        <a:t>, que debe ser llenados previo a la puesta en marcha de la misma.</a:t>
                      </a:r>
                      <a:endParaRPr lang="es-ES" sz="1200" dirty="0">
                        <a:effectLst/>
                        <a:latin typeface="Cambria"/>
                        <a:ea typeface="MS Mincho"/>
                        <a:cs typeface="Times New Roman"/>
                      </a:endParaRPr>
                    </a:p>
                  </a:txBody>
                  <a:tcPr marL="68580" marR="68580" marT="0" marB="0" anchor="ctr"/>
                </a:tc>
              </a:tr>
            </a:tbl>
          </a:graphicData>
        </a:graphic>
      </p:graphicFrame>
    </p:spTree>
    <p:extLst>
      <p:ext uri="{BB962C8B-B14F-4D97-AF65-F5344CB8AC3E}">
        <p14:creationId xmlns:p14="http://schemas.microsoft.com/office/powerpoint/2010/main" val="33877573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131840" y="476672"/>
            <a:ext cx="3046603" cy="369332"/>
          </a:xfrm>
          <a:prstGeom prst="rect">
            <a:avLst/>
          </a:prstGeom>
        </p:spPr>
        <p:txBody>
          <a:bodyPr wrap="none">
            <a:spAutoFit/>
          </a:bodyPr>
          <a:lstStyle/>
          <a:p>
            <a:r>
              <a:rPr lang="es-ES_tradnl" b="1" dirty="0"/>
              <a:t>Lavadora </a:t>
            </a:r>
            <a:r>
              <a:rPr lang="es-ES_tradnl" b="1" dirty="0" err="1"/>
              <a:t>Malnati</a:t>
            </a:r>
            <a:r>
              <a:rPr lang="es-ES_tradnl" b="1" dirty="0"/>
              <a:t> Modelo 800</a:t>
            </a:r>
            <a:endParaRPr lang="es-ES" dirty="0"/>
          </a:p>
        </p:txBody>
      </p:sp>
      <p:pic>
        <p:nvPicPr>
          <p:cNvPr id="3" name="2 Imagen"/>
          <p:cNvPicPr/>
          <p:nvPr/>
        </p:nvPicPr>
        <p:blipFill>
          <a:blip r:embed="rId3">
            <a:extLst>
              <a:ext uri="{28A0092B-C50C-407E-A947-70E740481C1C}">
                <a14:useLocalDpi xmlns:a14="http://schemas.microsoft.com/office/drawing/2010/main" val="0"/>
              </a:ext>
            </a:extLst>
          </a:blip>
          <a:srcRect/>
          <a:stretch>
            <a:fillRect/>
          </a:stretch>
        </p:blipFill>
        <p:spPr bwMode="auto">
          <a:xfrm>
            <a:off x="2074818" y="1052736"/>
            <a:ext cx="5160645" cy="3232785"/>
          </a:xfrm>
          <a:prstGeom prst="rect">
            <a:avLst/>
          </a:prstGeom>
          <a:noFill/>
          <a:ln>
            <a:noFill/>
          </a:ln>
        </p:spPr>
      </p:pic>
      <p:graphicFrame>
        <p:nvGraphicFramePr>
          <p:cNvPr id="4" name="3 Tabla"/>
          <p:cNvGraphicFramePr>
            <a:graphicFrameLocks noGrp="1"/>
          </p:cNvGraphicFramePr>
          <p:nvPr>
            <p:extLst>
              <p:ext uri="{D42A27DB-BD31-4B8C-83A1-F6EECF244321}">
                <p14:modId xmlns:p14="http://schemas.microsoft.com/office/powerpoint/2010/main" val="3173218937"/>
              </p:ext>
            </p:extLst>
          </p:nvPr>
        </p:nvGraphicFramePr>
        <p:xfrm>
          <a:off x="1804625" y="4437112"/>
          <a:ext cx="5701030" cy="1737360"/>
        </p:xfrm>
        <a:graphic>
          <a:graphicData uri="http://schemas.openxmlformats.org/drawingml/2006/table">
            <a:tbl>
              <a:tblPr firstRow="1" firstCol="1" bandRow="1">
                <a:tableStyleId>{5C22544A-7EE6-4342-B048-85BDC9FD1C3A}</a:tableStyleId>
              </a:tblPr>
              <a:tblGrid>
                <a:gridCol w="1779270"/>
                <a:gridCol w="3921760"/>
              </a:tblGrid>
              <a:tr h="0">
                <a:tc>
                  <a:txBody>
                    <a:bodyPr/>
                    <a:lstStyle/>
                    <a:p>
                      <a:pPr>
                        <a:spcAft>
                          <a:spcPts val="1200"/>
                        </a:spcAft>
                      </a:pPr>
                      <a:r>
                        <a:rPr lang="es-ES_tradnl" sz="1200" dirty="0">
                          <a:effectLst/>
                        </a:rPr>
                        <a:t>Dimensiones</a:t>
                      </a:r>
                      <a:endParaRPr lang="es-ES" sz="1200" dirty="0">
                        <a:effectLst/>
                        <a:latin typeface="Cambria"/>
                        <a:ea typeface="MS Mincho"/>
                        <a:cs typeface="Times New Roman"/>
                      </a:endParaRPr>
                    </a:p>
                  </a:txBody>
                  <a:tcPr marL="68580" marR="68580" marT="0" marB="0" anchor="ctr"/>
                </a:tc>
                <a:tc>
                  <a:txBody>
                    <a:bodyPr/>
                    <a:lstStyle/>
                    <a:p>
                      <a:pPr algn="ctr">
                        <a:spcAft>
                          <a:spcPts val="1200"/>
                        </a:spcAft>
                      </a:pPr>
                      <a:r>
                        <a:rPr lang="es-ES_tradnl" sz="1200">
                          <a:effectLst/>
                        </a:rPr>
                        <a:t>3400 mm x 1900 mm. Altura: 1400 mm.</a:t>
                      </a:r>
                      <a:endParaRPr lang="es-ES" sz="1200">
                        <a:effectLst/>
                        <a:latin typeface="Cambria"/>
                        <a:ea typeface="MS Mincho"/>
                        <a:cs typeface="Times New Roman"/>
                      </a:endParaRPr>
                    </a:p>
                  </a:txBody>
                  <a:tcPr marL="68580" marR="68580" marT="0" marB="0" anchor="ctr"/>
                </a:tc>
              </a:tr>
              <a:tr h="0">
                <a:tc>
                  <a:txBody>
                    <a:bodyPr/>
                    <a:lstStyle/>
                    <a:p>
                      <a:pPr>
                        <a:spcAft>
                          <a:spcPts val="1200"/>
                        </a:spcAft>
                      </a:pPr>
                      <a:r>
                        <a:rPr lang="es-ES_tradnl" sz="1200">
                          <a:effectLst/>
                        </a:rPr>
                        <a:t>Procedencia</a:t>
                      </a:r>
                      <a:endParaRPr lang="es-ES" sz="1200">
                        <a:effectLst/>
                        <a:latin typeface="Cambria"/>
                        <a:ea typeface="MS Mincho"/>
                        <a:cs typeface="Times New Roman"/>
                      </a:endParaRPr>
                    </a:p>
                  </a:txBody>
                  <a:tcPr marL="68580" marR="68580" marT="0" marB="0" anchor="ctr"/>
                </a:tc>
                <a:tc>
                  <a:txBody>
                    <a:bodyPr/>
                    <a:lstStyle/>
                    <a:p>
                      <a:pPr algn="ctr">
                        <a:spcAft>
                          <a:spcPts val="1200"/>
                        </a:spcAft>
                      </a:pPr>
                      <a:r>
                        <a:rPr lang="es-ES_tradnl" sz="1200">
                          <a:effectLst/>
                        </a:rPr>
                        <a:t>Italia</a:t>
                      </a:r>
                      <a:endParaRPr lang="es-ES" sz="1200">
                        <a:effectLst/>
                        <a:latin typeface="Cambria"/>
                        <a:ea typeface="MS Mincho"/>
                        <a:cs typeface="Times New Roman"/>
                      </a:endParaRPr>
                    </a:p>
                  </a:txBody>
                  <a:tcPr marL="68580" marR="68580" marT="0" marB="0" anchor="ctr"/>
                </a:tc>
              </a:tr>
              <a:tr h="0">
                <a:tc>
                  <a:txBody>
                    <a:bodyPr/>
                    <a:lstStyle/>
                    <a:p>
                      <a:pPr>
                        <a:spcAft>
                          <a:spcPts val="1200"/>
                        </a:spcAft>
                      </a:pPr>
                      <a:r>
                        <a:rPr lang="es-ES_tradnl" sz="1200">
                          <a:effectLst/>
                        </a:rPr>
                        <a:t>Alimentación eléctrica</a:t>
                      </a:r>
                      <a:endParaRPr lang="es-ES" sz="1200">
                        <a:effectLst/>
                        <a:latin typeface="Cambria"/>
                        <a:ea typeface="MS Mincho"/>
                        <a:cs typeface="Times New Roman"/>
                      </a:endParaRPr>
                    </a:p>
                  </a:txBody>
                  <a:tcPr marL="68580" marR="68580" marT="0" marB="0" anchor="ctr"/>
                </a:tc>
                <a:tc>
                  <a:txBody>
                    <a:bodyPr/>
                    <a:lstStyle/>
                    <a:p>
                      <a:pPr algn="ctr">
                        <a:spcAft>
                          <a:spcPts val="1200"/>
                        </a:spcAft>
                      </a:pPr>
                      <a:r>
                        <a:rPr lang="es-ES_tradnl" sz="1200">
                          <a:effectLst/>
                        </a:rPr>
                        <a:t>400 V	60 Hz	19.5 kW (trifásico)	</a:t>
                      </a:r>
                      <a:endParaRPr lang="es-ES" sz="1200">
                        <a:effectLst/>
                        <a:latin typeface="Cambria"/>
                        <a:ea typeface="MS Mincho"/>
                        <a:cs typeface="Times New Roman"/>
                      </a:endParaRPr>
                    </a:p>
                  </a:txBody>
                  <a:tcPr marL="68580" marR="68580" marT="0" marB="0" anchor="ctr"/>
                </a:tc>
              </a:tr>
              <a:tr h="0">
                <a:tc>
                  <a:txBody>
                    <a:bodyPr/>
                    <a:lstStyle/>
                    <a:p>
                      <a:pPr>
                        <a:spcAft>
                          <a:spcPts val="1200"/>
                        </a:spcAft>
                      </a:pPr>
                      <a:r>
                        <a:rPr lang="es-ES_tradnl" sz="1200">
                          <a:effectLst/>
                        </a:rPr>
                        <a:t>Consumo de aire comprimido</a:t>
                      </a:r>
                      <a:endParaRPr lang="es-ES" sz="1200">
                        <a:effectLst/>
                        <a:latin typeface="Cambria"/>
                        <a:ea typeface="MS Mincho"/>
                        <a:cs typeface="Times New Roman"/>
                      </a:endParaRPr>
                    </a:p>
                  </a:txBody>
                  <a:tcPr marL="68580" marR="68580" marT="0" marB="0" anchor="ctr"/>
                </a:tc>
                <a:tc>
                  <a:txBody>
                    <a:bodyPr/>
                    <a:lstStyle/>
                    <a:p>
                      <a:pPr algn="ctr">
                        <a:lnSpc>
                          <a:spcPct val="150000"/>
                        </a:lnSpc>
                        <a:spcAft>
                          <a:spcPts val="0"/>
                        </a:spcAft>
                      </a:pPr>
                      <a:r>
                        <a:rPr lang="es-ES_tradnl" sz="1200">
                          <a:effectLst/>
                        </a:rPr>
                        <a:t>125 Nl/min	6 bar.</a:t>
                      </a:r>
                      <a:endParaRPr lang="es-ES" sz="1200">
                        <a:effectLst/>
                        <a:latin typeface="Cambria"/>
                        <a:ea typeface="MS Mincho"/>
                        <a:cs typeface="Times New Roman"/>
                      </a:endParaRPr>
                    </a:p>
                  </a:txBody>
                  <a:tcPr marL="68580" marR="68580" marT="0" marB="0" anchor="ctr"/>
                </a:tc>
              </a:tr>
              <a:tr h="0">
                <a:tc>
                  <a:txBody>
                    <a:bodyPr/>
                    <a:lstStyle/>
                    <a:p>
                      <a:pPr>
                        <a:spcAft>
                          <a:spcPts val="1200"/>
                        </a:spcAft>
                      </a:pPr>
                      <a:r>
                        <a:rPr lang="es-ES_tradnl" sz="1200">
                          <a:effectLst/>
                        </a:rPr>
                        <a:t>Consumo de agua</a:t>
                      </a:r>
                      <a:endParaRPr lang="es-ES" sz="1200">
                        <a:effectLst/>
                        <a:latin typeface="Cambria"/>
                        <a:ea typeface="MS Mincho"/>
                        <a:cs typeface="Times New Roman"/>
                      </a:endParaRPr>
                    </a:p>
                  </a:txBody>
                  <a:tcPr marL="68580" marR="68580" marT="0" marB="0" anchor="ctr"/>
                </a:tc>
                <a:tc>
                  <a:txBody>
                    <a:bodyPr/>
                    <a:lstStyle/>
                    <a:p>
                      <a:pPr algn="just">
                        <a:lnSpc>
                          <a:spcPct val="150000"/>
                        </a:lnSpc>
                        <a:spcAft>
                          <a:spcPts val="1200"/>
                        </a:spcAft>
                      </a:pPr>
                      <a:r>
                        <a:rPr lang="es-ES_tradnl" sz="1200" dirty="0">
                          <a:effectLst/>
                        </a:rPr>
                        <a:t>La máquina tiene dos depósitos de 0.49 m</a:t>
                      </a:r>
                      <a:r>
                        <a:rPr lang="es-ES_tradnl" sz="1200" baseline="30000" dirty="0">
                          <a:effectLst/>
                        </a:rPr>
                        <a:t>3</a:t>
                      </a:r>
                      <a:r>
                        <a:rPr lang="es-ES_tradnl" sz="1200" dirty="0">
                          <a:effectLst/>
                        </a:rPr>
                        <a:t> cada uno, que debe ser llenados previo a la puesta en marcha de la misma.</a:t>
                      </a:r>
                      <a:endParaRPr lang="es-ES" sz="1200" dirty="0">
                        <a:effectLst/>
                        <a:latin typeface="Cambria"/>
                        <a:ea typeface="MS Mincho"/>
                        <a:cs typeface="Times New Roman"/>
                      </a:endParaRPr>
                    </a:p>
                  </a:txBody>
                  <a:tcPr marL="68580" marR="68580" marT="0" marB="0" anchor="ctr"/>
                </a:tc>
              </a:tr>
            </a:tbl>
          </a:graphicData>
        </a:graphic>
      </p:graphicFrame>
    </p:spTree>
    <p:extLst>
      <p:ext uri="{BB962C8B-B14F-4D97-AF65-F5344CB8AC3E}">
        <p14:creationId xmlns:p14="http://schemas.microsoft.com/office/powerpoint/2010/main" val="25343576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987824" y="548680"/>
            <a:ext cx="3315203" cy="369332"/>
          </a:xfrm>
          <a:prstGeom prst="rect">
            <a:avLst/>
          </a:prstGeom>
        </p:spPr>
        <p:txBody>
          <a:bodyPr wrap="none">
            <a:spAutoFit/>
          </a:bodyPr>
          <a:lstStyle/>
          <a:p>
            <a:r>
              <a:rPr lang="es-ES_tradnl" b="1" dirty="0"/>
              <a:t>Estampadora </a:t>
            </a:r>
            <a:r>
              <a:rPr lang="es-ES_tradnl" b="1" dirty="0" err="1"/>
              <a:t>Insegraf</a:t>
            </a:r>
            <a:r>
              <a:rPr lang="es-ES_tradnl" b="1" dirty="0"/>
              <a:t> NS 160 NV</a:t>
            </a:r>
            <a:endParaRPr lang="es-ES" dirty="0"/>
          </a:p>
        </p:txBody>
      </p:sp>
      <p:pic>
        <p:nvPicPr>
          <p:cNvPr id="3" name="2 Imagen"/>
          <p:cNvPicPr/>
          <p:nvPr/>
        </p:nvPicPr>
        <p:blipFill rotWithShape="1">
          <a:blip r:embed="rId3">
            <a:extLst>
              <a:ext uri="{28A0092B-C50C-407E-A947-70E740481C1C}">
                <a14:useLocalDpi xmlns:a14="http://schemas.microsoft.com/office/drawing/2010/main" val="0"/>
              </a:ext>
            </a:extLst>
          </a:blip>
          <a:srcRect t="21479" b="7037"/>
          <a:stretch/>
        </p:blipFill>
        <p:spPr bwMode="auto">
          <a:xfrm>
            <a:off x="2195736" y="1419850"/>
            <a:ext cx="5082540" cy="2729230"/>
          </a:xfrm>
          <a:prstGeom prst="rect">
            <a:avLst/>
          </a:prstGeom>
          <a:noFill/>
          <a:ln>
            <a:noFill/>
          </a:ln>
          <a:extLst>
            <a:ext uri="{53640926-AAD7-44D8-BBD7-CCE9431645EC}">
              <a14:shadowObscured xmlns:a14="http://schemas.microsoft.com/office/drawing/2010/main"/>
            </a:ext>
          </a:extLst>
        </p:spPr>
      </p:pic>
      <p:graphicFrame>
        <p:nvGraphicFramePr>
          <p:cNvPr id="4" name="3 Tabla"/>
          <p:cNvGraphicFramePr>
            <a:graphicFrameLocks noGrp="1"/>
          </p:cNvGraphicFramePr>
          <p:nvPr>
            <p:extLst>
              <p:ext uri="{D42A27DB-BD31-4B8C-83A1-F6EECF244321}">
                <p14:modId xmlns:p14="http://schemas.microsoft.com/office/powerpoint/2010/main" val="579619807"/>
              </p:ext>
            </p:extLst>
          </p:nvPr>
        </p:nvGraphicFramePr>
        <p:xfrm>
          <a:off x="1895306" y="4904576"/>
          <a:ext cx="5701030" cy="1188720"/>
        </p:xfrm>
        <a:graphic>
          <a:graphicData uri="http://schemas.openxmlformats.org/drawingml/2006/table">
            <a:tbl>
              <a:tblPr firstRow="1" firstCol="1" bandRow="1">
                <a:tableStyleId>{5C22544A-7EE6-4342-B048-85BDC9FD1C3A}</a:tableStyleId>
              </a:tblPr>
              <a:tblGrid>
                <a:gridCol w="1779270"/>
                <a:gridCol w="3921760"/>
              </a:tblGrid>
              <a:tr h="0">
                <a:tc>
                  <a:txBody>
                    <a:bodyPr/>
                    <a:lstStyle/>
                    <a:p>
                      <a:pPr>
                        <a:spcAft>
                          <a:spcPts val="1200"/>
                        </a:spcAft>
                      </a:pPr>
                      <a:r>
                        <a:rPr lang="es-ES_tradnl" sz="1200" dirty="0">
                          <a:effectLst/>
                        </a:rPr>
                        <a:t>Dimensiones</a:t>
                      </a:r>
                      <a:endParaRPr lang="es-ES" sz="1200" dirty="0">
                        <a:effectLst/>
                        <a:latin typeface="Cambria"/>
                        <a:ea typeface="MS Mincho"/>
                        <a:cs typeface="Times New Roman"/>
                      </a:endParaRPr>
                    </a:p>
                  </a:txBody>
                  <a:tcPr marL="68580" marR="68580" marT="0" marB="0" anchor="ctr"/>
                </a:tc>
                <a:tc>
                  <a:txBody>
                    <a:bodyPr/>
                    <a:lstStyle/>
                    <a:p>
                      <a:pPr algn="ctr">
                        <a:spcAft>
                          <a:spcPts val="1200"/>
                        </a:spcAft>
                      </a:pPr>
                      <a:r>
                        <a:rPr lang="es-ES_tradnl" sz="1200" dirty="0">
                          <a:effectLst/>
                        </a:rPr>
                        <a:t>3640 mm x 1850 </a:t>
                      </a:r>
                      <a:r>
                        <a:rPr lang="es-ES_tradnl" sz="1200" dirty="0" err="1">
                          <a:effectLst/>
                        </a:rPr>
                        <a:t>mm.</a:t>
                      </a:r>
                      <a:r>
                        <a:rPr lang="es-ES_tradnl" sz="1200" dirty="0">
                          <a:effectLst/>
                        </a:rPr>
                        <a:t> Altura: 1460 </a:t>
                      </a:r>
                      <a:r>
                        <a:rPr lang="es-ES_tradnl" sz="1200" dirty="0" err="1">
                          <a:effectLst/>
                        </a:rPr>
                        <a:t>mm.</a:t>
                      </a:r>
                      <a:endParaRPr lang="es-ES" sz="1200" dirty="0">
                        <a:effectLst/>
                        <a:latin typeface="Cambria"/>
                        <a:ea typeface="MS Mincho"/>
                        <a:cs typeface="Times New Roman"/>
                      </a:endParaRPr>
                    </a:p>
                  </a:txBody>
                  <a:tcPr marL="68580" marR="68580" marT="0" marB="0" anchor="ctr"/>
                </a:tc>
              </a:tr>
              <a:tr h="0">
                <a:tc>
                  <a:txBody>
                    <a:bodyPr/>
                    <a:lstStyle/>
                    <a:p>
                      <a:pPr>
                        <a:spcAft>
                          <a:spcPts val="1200"/>
                        </a:spcAft>
                      </a:pPr>
                      <a:r>
                        <a:rPr lang="es-ES_tradnl" sz="1200">
                          <a:effectLst/>
                        </a:rPr>
                        <a:t>Procedencia</a:t>
                      </a:r>
                      <a:endParaRPr lang="es-ES" sz="1200">
                        <a:effectLst/>
                        <a:latin typeface="Cambria"/>
                        <a:ea typeface="MS Mincho"/>
                        <a:cs typeface="Times New Roman"/>
                      </a:endParaRPr>
                    </a:p>
                  </a:txBody>
                  <a:tcPr marL="68580" marR="68580" marT="0" marB="0" anchor="ctr"/>
                </a:tc>
                <a:tc>
                  <a:txBody>
                    <a:bodyPr/>
                    <a:lstStyle/>
                    <a:p>
                      <a:pPr algn="ctr">
                        <a:spcAft>
                          <a:spcPts val="1200"/>
                        </a:spcAft>
                      </a:pPr>
                      <a:r>
                        <a:rPr lang="es-ES_tradnl" sz="1200" dirty="0">
                          <a:effectLst/>
                        </a:rPr>
                        <a:t>España</a:t>
                      </a:r>
                      <a:endParaRPr lang="es-ES" sz="1200" dirty="0">
                        <a:effectLst/>
                        <a:latin typeface="Cambria"/>
                        <a:ea typeface="MS Mincho"/>
                        <a:cs typeface="Times New Roman"/>
                      </a:endParaRPr>
                    </a:p>
                  </a:txBody>
                  <a:tcPr marL="68580" marR="68580" marT="0" marB="0" anchor="ctr"/>
                </a:tc>
              </a:tr>
              <a:tr h="0">
                <a:tc>
                  <a:txBody>
                    <a:bodyPr/>
                    <a:lstStyle/>
                    <a:p>
                      <a:pPr>
                        <a:spcAft>
                          <a:spcPts val="1200"/>
                        </a:spcAft>
                      </a:pPr>
                      <a:r>
                        <a:rPr lang="es-ES_tradnl" sz="1200">
                          <a:effectLst/>
                        </a:rPr>
                        <a:t>Alimentación eléctrica</a:t>
                      </a:r>
                      <a:endParaRPr lang="es-ES" sz="1200">
                        <a:effectLst/>
                        <a:latin typeface="Cambria"/>
                        <a:ea typeface="MS Mincho"/>
                        <a:cs typeface="Times New Roman"/>
                      </a:endParaRPr>
                    </a:p>
                  </a:txBody>
                  <a:tcPr marL="68580" marR="68580" marT="0" marB="0" anchor="ctr"/>
                </a:tc>
                <a:tc>
                  <a:txBody>
                    <a:bodyPr/>
                    <a:lstStyle/>
                    <a:p>
                      <a:pPr algn="ctr">
                        <a:spcAft>
                          <a:spcPts val="1200"/>
                        </a:spcAft>
                      </a:pPr>
                      <a:r>
                        <a:rPr lang="es-ES_tradnl" sz="1200">
                          <a:effectLst/>
                        </a:rPr>
                        <a:t>400 V	60 Hz	1.9 kW (trifásico)</a:t>
                      </a:r>
                      <a:endParaRPr lang="es-ES" sz="1200">
                        <a:effectLst/>
                        <a:latin typeface="Cambria"/>
                        <a:ea typeface="MS Mincho"/>
                        <a:cs typeface="Times New Roman"/>
                      </a:endParaRPr>
                    </a:p>
                  </a:txBody>
                  <a:tcPr marL="68580" marR="68580" marT="0" marB="0" anchor="ctr"/>
                </a:tc>
              </a:tr>
              <a:tr h="0">
                <a:tc>
                  <a:txBody>
                    <a:bodyPr/>
                    <a:lstStyle/>
                    <a:p>
                      <a:pPr>
                        <a:spcAft>
                          <a:spcPts val="1200"/>
                        </a:spcAft>
                      </a:pPr>
                      <a:r>
                        <a:rPr lang="es-ES_tradnl" sz="1200">
                          <a:effectLst/>
                        </a:rPr>
                        <a:t>Consumo de aire comprimido</a:t>
                      </a:r>
                      <a:endParaRPr lang="es-ES" sz="1200">
                        <a:effectLst/>
                        <a:latin typeface="Cambria"/>
                        <a:ea typeface="MS Mincho"/>
                        <a:cs typeface="Times New Roman"/>
                      </a:endParaRPr>
                    </a:p>
                  </a:txBody>
                  <a:tcPr marL="68580" marR="68580" marT="0" marB="0" anchor="ctr"/>
                </a:tc>
                <a:tc>
                  <a:txBody>
                    <a:bodyPr/>
                    <a:lstStyle/>
                    <a:p>
                      <a:pPr algn="ctr">
                        <a:lnSpc>
                          <a:spcPct val="150000"/>
                        </a:lnSpc>
                        <a:spcAft>
                          <a:spcPts val="0"/>
                        </a:spcAft>
                      </a:pPr>
                      <a:r>
                        <a:rPr lang="es-ES_tradnl" sz="1200">
                          <a:effectLst/>
                        </a:rPr>
                        <a:t>150 Nl/min	6 bar.</a:t>
                      </a:r>
                      <a:endParaRPr lang="es-ES" sz="1200">
                        <a:effectLst/>
                        <a:latin typeface="Cambria"/>
                        <a:ea typeface="MS Mincho"/>
                        <a:cs typeface="Times New Roman"/>
                      </a:endParaRPr>
                    </a:p>
                  </a:txBody>
                  <a:tcPr marL="68580" marR="68580" marT="0" marB="0" anchor="ctr"/>
                </a:tc>
              </a:tr>
              <a:tr h="213995">
                <a:tc>
                  <a:txBody>
                    <a:bodyPr/>
                    <a:lstStyle/>
                    <a:p>
                      <a:pPr>
                        <a:spcAft>
                          <a:spcPts val="1200"/>
                        </a:spcAft>
                      </a:pPr>
                      <a:r>
                        <a:rPr lang="es-ES_tradnl" sz="1200">
                          <a:effectLst/>
                        </a:rPr>
                        <a:t>Consumo de agua</a:t>
                      </a:r>
                      <a:endParaRPr lang="es-ES" sz="1200">
                        <a:effectLst/>
                        <a:latin typeface="Cambria"/>
                        <a:ea typeface="MS Mincho"/>
                        <a:cs typeface="Times New Roman"/>
                      </a:endParaRPr>
                    </a:p>
                  </a:txBody>
                  <a:tcPr marL="68580" marR="68580" marT="0" marB="0" anchor="ctr"/>
                </a:tc>
                <a:tc>
                  <a:txBody>
                    <a:bodyPr/>
                    <a:lstStyle/>
                    <a:p>
                      <a:pPr algn="ctr">
                        <a:lnSpc>
                          <a:spcPct val="150000"/>
                        </a:lnSpc>
                        <a:spcAft>
                          <a:spcPts val="0"/>
                        </a:spcAft>
                      </a:pPr>
                      <a:r>
                        <a:rPr lang="es-ES_tradnl" sz="1200" dirty="0">
                          <a:effectLst/>
                        </a:rPr>
                        <a:t>La máquina no requiere agua para su funcionamiento.</a:t>
                      </a:r>
                      <a:endParaRPr lang="es-ES" sz="1200" dirty="0">
                        <a:effectLst/>
                        <a:latin typeface="Cambria"/>
                        <a:ea typeface="MS Mincho"/>
                        <a:cs typeface="Times New Roman"/>
                      </a:endParaRPr>
                    </a:p>
                  </a:txBody>
                  <a:tcPr marL="68580" marR="68580" marT="0" marB="0" anchor="ctr"/>
                </a:tc>
              </a:tr>
            </a:tbl>
          </a:graphicData>
        </a:graphic>
      </p:graphicFrame>
    </p:spTree>
    <p:extLst>
      <p:ext uri="{BB962C8B-B14F-4D97-AF65-F5344CB8AC3E}">
        <p14:creationId xmlns:p14="http://schemas.microsoft.com/office/powerpoint/2010/main" val="12224683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987824" y="476672"/>
            <a:ext cx="3395866" cy="369332"/>
          </a:xfrm>
          <a:prstGeom prst="rect">
            <a:avLst/>
          </a:prstGeom>
        </p:spPr>
        <p:txBody>
          <a:bodyPr wrap="none">
            <a:spAutoFit/>
          </a:bodyPr>
          <a:lstStyle/>
          <a:p>
            <a:r>
              <a:rPr lang="es-ES_tradnl" b="1" dirty="0"/>
              <a:t>Cámara de secado </a:t>
            </a:r>
            <a:r>
              <a:rPr lang="es-ES_tradnl" b="1" dirty="0" err="1"/>
              <a:t>Ardesia</a:t>
            </a:r>
            <a:r>
              <a:rPr lang="es-ES_tradnl" b="1" dirty="0"/>
              <a:t> TH 3x5</a:t>
            </a:r>
            <a:endParaRPr lang="es-ES" dirty="0"/>
          </a:p>
        </p:txBody>
      </p:sp>
      <p:pic>
        <p:nvPicPr>
          <p:cNvPr id="3" name="2 Imagen" descr="Macintosh HD:Users:Wilson:Desktop:Captura de pantalla 2014-06-03 a la(s) 21.14.26.png"/>
          <p:cNvPicPr/>
          <p:nvPr/>
        </p:nvPicPr>
        <p:blipFill>
          <a:blip r:embed="rId3">
            <a:extLst>
              <a:ext uri="{28A0092B-C50C-407E-A947-70E740481C1C}">
                <a14:useLocalDpi xmlns:a14="http://schemas.microsoft.com/office/drawing/2010/main" val="0"/>
              </a:ext>
            </a:extLst>
          </a:blip>
          <a:srcRect/>
          <a:stretch>
            <a:fillRect/>
          </a:stretch>
        </p:blipFill>
        <p:spPr bwMode="auto">
          <a:xfrm>
            <a:off x="1770696" y="1196752"/>
            <a:ext cx="5602605" cy="3077210"/>
          </a:xfrm>
          <a:prstGeom prst="rect">
            <a:avLst/>
          </a:prstGeom>
          <a:noFill/>
          <a:ln>
            <a:noFill/>
          </a:ln>
        </p:spPr>
      </p:pic>
      <p:graphicFrame>
        <p:nvGraphicFramePr>
          <p:cNvPr id="4" name="3 Tabla"/>
          <p:cNvGraphicFramePr>
            <a:graphicFrameLocks noGrp="1"/>
          </p:cNvGraphicFramePr>
          <p:nvPr>
            <p:extLst>
              <p:ext uri="{D42A27DB-BD31-4B8C-83A1-F6EECF244321}">
                <p14:modId xmlns:p14="http://schemas.microsoft.com/office/powerpoint/2010/main" val="1866648202"/>
              </p:ext>
            </p:extLst>
          </p:nvPr>
        </p:nvGraphicFramePr>
        <p:xfrm>
          <a:off x="1690405" y="4581128"/>
          <a:ext cx="5701030" cy="1371600"/>
        </p:xfrm>
        <a:graphic>
          <a:graphicData uri="http://schemas.openxmlformats.org/drawingml/2006/table">
            <a:tbl>
              <a:tblPr firstRow="1" firstCol="1" bandRow="1">
                <a:tableStyleId>{5C22544A-7EE6-4342-B048-85BDC9FD1C3A}</a:tableStyleId>
              </a:tblPr>
              <a:tblGrid>
                <a:gridCol w="1779270"/>
                <a:gridCol w="3921760"/>
              </a:tblGrid>
              <a:tr h="0">
                <a:tc>
                  <a:txBody>
                    <a:bodyPr/>
                    <a:lstStyle/>
                    <a:p>
                      <a:pPr>
                        <a:spcAft>
                          <a:spcPts val="1200"/>
                        </a:spcAft>
                      </a:pPr>
                      <a:r>
                        <a:rPr lang="es-ES_tradnl" sz="1200" dirty="0">
                          <a:effectLst/>
                        </a:rPr>
                        <a:t>Dimensiones</a:t>
                      </a:r>
                      <a:endParaRPr lang="es-ES" sz="1200" dirty="0">
                        <a:effectLst/>
                        <a:latin typeface="Cambria"/>
                        <a:ea typeface="MS Mincho"/>
                        <a:cs typeface="Times New Roman"/>
                      </a:endParaRPr>
                    </a:p>
                  </a:txBody>
                  <a:tcPr marL="68580" marR="68580" marT="0" marB="0" anchor="ctr"/>
                </a:tc>
                <a:tc>
                  <a:txBody>
                    <a:bodyPr/>
                    <a:lstStyle/>
                    <a:p>
                      <a:pPr algn="ctr">
                        <a:spcAft>
                          <a:spcPts val="1200"/>
                        </a:spcAft>
                      </a:pPr>
                      <a:r>
                        <a:rPr lang="es-ES_tradnl" sz="1200">
                          <a:effectLst/>
                        </a:rPr>
                        <a:t>3080 mm x 5000 mm. Altura: 3950 mm.</a:t>
                      </a:r>
                      <a:endParaRPr lang="es-ES" sz="1200">
                        <a:effectLst/>
                        <a:latin typeface="Cambria"/>
                        <a:ea typeface="MS Mincho"/>
                        <a:cs typeface="Times New Roman"/>
                      </a:endParaRPr>
                    </a:p>
                  </a:txBody>
                  <a:tcPr marL="68580" marR="68580" marT="0" marB="0" anchor="ctr"/>
                </a:tc>
              </a:tr>
              <a:tr h="0">
                <a:tc>
                  <a:txBody>
                    <a:bodyPr/>
                    <a:lstStyle/>
                    <a:p>
                      <a:pPr>
                        <a:spcAft>
                          <a:spcPts val="1200"/>
                        </a:spcAft>
                      </a:pPr>
                      <a:r>
                        <a:rPr lang="es-ES_tradnl" sz="1200">
                          <a:effectLst/>
                        </a:rPr>
                        <a:t>Procedencia</a:t>
                      </a:r>
                      <a:endParaRPr lang="es-ES" sz="1200">
                        <a:effectLst/>
                        <a:latin typeface="Cambria"/>
                        <a:ea typeface="MS Mincho"/>
                        <a:cs typeface="Times New Roman"/>
                      </a:endParaRPr>
                    </a:p>
                  </a:txBody>
                  <a:tcPr marL="68580" marR="68580" marT="0" marB="0" anchor="ctr"/>
                </a:tc>
                <a:tc>
                  <a:txBody>
                    <a:bodyPr/>
                    <a:lstStyle/>
                    <a:p>
                      <a:pPr algn="ctr">
                        <a:spcAft>
                          <a:spcPts val="1200"/>
                        </a:spcAft>
                      </a:pPr>
                      <a:r>
                        <a:rPr lang="es-ES_tradnl" sz="1200" dirty="0">
                          <a:effectLst/>
                        </a:rPr>
                        <a:t>San Marino</a:t>
                      </a:r>
                      <a:endParaRPr lang="es-ES" sz="1200" dirty="0">
                        <a:effectLst/>
                        <a:latin typeface="Cambria"/>
                        <a:ea typeface="MS Mincho"/>
                        <a:cs typeface="Times New Roman"/>
                      </a:endParaRPr>
                    </a:p>
                  </a:txBody>
                  <a:tcPr marL="68580" marR="68580" marT="0" marB="0" anchor="ctr"/>
                </a:tc>
              </a:tr>
              <a:tr h="0">
                <a:tc>
                  <a:txBody>
                    <a:bodyPr/>
                    <a:lstStyle/>
                    <a:p>
                      <a:pPr>
                        <a:spcAft>
                          <a:spcPts val="1200"/>
                        </a:spcAft>
                      </a:pPr>
                      <a:r>
                        <a:rPr lang="es-ES_tradnl" sz="1200">
                          <a:effectLst/>
                        </a:rPr>
                        <a:t>Alimentación eléctrica</a:t>
                      </a:r>
                      <a:endParaRPr lang="es-ES" sz="1200">
                        <a:effectLst/>
                        <a:latin typeface="Cambria"/>
                        <a:ea typeface="MS Mincho"/>
                        <a:cs typeface="Times New Roman"/>
                      </a:endParaRPr>
                    </a:p>
                  </a:txBody>
                  <a:tcPr marL="68580" marR="68580" marT="0" marB="0" anchor="ctr"/>
                </a:tc>
                <a:tc>
                  <a:txBody>
                    <a:bodyPr/>
                    <a:lstStyle/>
                    <a:p>
                      <a:pPr algn="ctr">
                        <a:spcAft>
                          <a:spcPts val="1200"/>
                        </a:spcAft>
                      </a:pPr>
                      <a:r>
                        <a:rPr lang="es-ES_tradnl" sz="1200">
                          <a:effectLst/>
                        </a:rPr>
                        <a:t>400 V	60 Hz	8.5 kW (trifásico)	</a:t>
                      </a:r>
                      <a:endParaRPr lang="es-ES" sz="1200">
                        <a:effectLst/>
                        <a:latin typeface="Cambria"/>
                        <a:ea typeface="MS Mincho"/>
                        <a:cs typeface="Times New Roman"/>
                      </a:endParaRPr>
                    </a:p>
                  </a:txBody>
                  <a:tcPr marL="68580" marR="68580" marT="0" marB="0" anchor="ctr"/>
                </a:tc>
              </a:tr>
              <a:tr h="0">
                <a:tc>
                  <a:txBody>
                    <a:bodyPr/>
                    <a:lstStyle/>
                    <a:p>
                      <a:pPr>
                        <a:spcAft>
                          <a:spcPts val="1200"/>
                        </a:spcAft>
                      </a:pPr>
                      <a:r>
                        <a:rPr lang="es-ES_tradnl" sz="1200">
                          <a:effectLst/>
                        </a:rPr>
                        <a:t>Consumo de aire comprimido</a:t>
                      </a:r>
                      <a:endParaRPr lang="es-ES" sz="1200">
                        <a:effectLst/>
                        <a:latin typeface="Cambria"/>
                        <a:ea typeface="MS Mincho"/>
                        <a:cs typeface="Times New Roman"/>
                      </a:endParaRPr>
                    </a:p>
                  </a:txBody>
                  <a:tcPr marL="68580" marR="68580" marT="0" marB="0" anchor="ctr"/>
                </a:tc>
                <a:tc>
                  <a:txBody>
                    <a:bodyPr/>
                    <a:lstStyle/>
                    <a:p>
                      <a:pPr algn="ctr">
                        <a:lnSpc>
                          <a:spcPct val="150000"/>
                        </a:lnSpc>
                        <a:spcAft>
                          <a:spcPts val="0"/>
                        </a:spcAft>
                      </a:pPr>
                      <a:r>
                        <a:rPr lang="es-ES_tradnl" sz="1200">
                          <a:effectLst/>
                        </a:rPr>
                        <a:t>La máquina no requiere aire comprimido para su funcionamiento.</a:t>
                      </a:r>
                      <a:endParaRPr lang="es-ES" sz="1200">
                        <a:effectLst/>
                        <a:latin typeface="Cambria"/>
                        <a:ea typeface="MS Mincho"/>
                        <a:cs typeface="Times New Roman"/>
                      </a:endParaRPr>
                    </a:p>
                  </a:txBody>
                  <a:tcPr marL="68580" marR="68580" marT="0" marB="0" anchor="ctr"/>
                </a:tc>
              </a:tr>
              <a:tr h="213995">
                <a:tc>
                  <a:txBody>
                    <a:bodyPr/>
                    <a:lstStyle/>
                    <a:p>
                      <a:pPr>
                        <a:spcAft>
                          <a:spcPts val="1200"/>
                        </a:spcAft>
                      </a:pPr>
                      <a:r>
                        <a:rPr lang="es-ES_tradnl" sz="1200">
                          <a:effectLst/>
                        </a:rPr>
                        <a:t>Consumo de agua</a:t>
                      </a:r>
                      <a:endParaRPr lang="es-ES" sz="1200">
                        <a:effectLst/>
                        <a:latin typeface="Cambria"/>
                        <a:ea typeface="MS Mincho"/>
                        <a:cs typeface="Times New Roman"/>
                      </a:endParaRPr>
                    </a:p>
                  </a:txBody>
                  <a:tcPr marL="68580" marR="68580" marT="0" marB="0" anchor="ctr"/>
                </a:tc>
                <a:tc>
                  <a:txBody>
                    <a:bodyPr/>
                    <a:lstStyle/>
                    <a:p>
                      <a:pPr algn="ctr">
                        <a:lnSpc>
                          <a:spcPct val="150000"/>
                        </a:lnSpc>
                        <a:spcAft>
                          <a:spcPts val="0"/>
                        </a:spcAft>
                      </a:pPr>
                      <a:r>
                        <a:rPr lang="es-ES_tradnl" sz="1200" dirty="0">
                          <a:effectLst/>
                        </a:rPr>
                        <a:t>La máquina no requiere agua para su funcionamiento.</a:t>
                      </a:r>
                      <a:endParaRPr lang="es-ES" sz="1200" dirty="0">
                        <a:effectLst/>
                        <a:latin typeface="Cambria"/>
                        <a:ea typeface="MS Mincho"/>
                        <a:cs typeface="Times New Roman"/>
                      </a:endParaRPr>
                    </a:p>
                  </a:txBody>
                  <a:tcPr marL="68580" marR="68580" marT="0" marB="0" anchor="ctr"/>
                </a:tc>
              </a:tr>
            </a:tbl>
          </a:graphicData>
        </a:graphic>
      </p:graphicFrame>
    </p:spTree>
    <p:extLst>
      <p:ext uri="{BB962C8B-B14F-4D97-AF65-F5344CB8AC3E}">
        <p14:creationId xmlns:p14="http://schemas.microsoft.com/office/powerpoint/2010/main" val="39121702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366637" y="548680"/>
            <a:ext cx="2410725" cy="369332"/>
          </a:xfrm>
          <a:prstGeom prst="rect">
            <a:avLst/>
          </a:prstGeom>
        </p:spPr>
        <p:txBody>
          <a:bodyPr wrap="none">
            <a:spAutoFit/>
          </a:bodyPr>
          <a:lstStyle/>
          <a:p>
            <a:r>
              <a:rPr lang="es-ES_tradnl" b="1" dirty="0"/>
              <a:t>Pulidora FOREL EG2200</a:t>
            </a:r>
            <a:endParaRPr lang="es-ES" dirty="0"/>
          </a:p>
        </p:txBody>
      </p:sp>
      <p:pic>
        <p:nvPicPr>
          <p:cNvPr id="3" name="2 Imagen" descr="Macintosh HD:Users:Wilson:Desktop:Captura de pantalla 2014-06-03 a la(s) 21.46.53.png"/>
          <p:cNvPicPr/>
          <p:nvPr/>
        </p:nvPicPr>
        <p:blipFill rotWithShape="1">
          <a:blip r:embed="rId3">
            <a:extLst>
              <a:ext uri="{28A0092B-C50C-407E-A947-70E740481C1C}">
                <a14:useLocalDpi xmlns:a14="http://schemas.microsoft.com/office/drawing/2010/main" val="0"/>
              </a:ext>
            </a:extLst>
          </a:blip>
          <a:srcRect t="8479"/>
          <a:stretch/>
        </p:blipFill>
        <p:spPr bwMode="auto">
          <a:xfrm>
            <a:off x="1849715" y="1052736"/>
            <a:ext cx="5602605" cy="3719195"/>
          </a:xfrm>
          <a:prstGeom prst="rect">
            <a:avLst/>
          </a:prstGeom>
          <a:noFill/>
          <a:ln>
            <a:noFill/>
          </a:ln>
          <a:extLst>
            <a:ext uri="{53640926-AAD7-44D8-BBD7-CCE9431645EC}">
              <a14:shadowObscured xmlns:a14="http://schemas.microsoft.com/office/drawing/2010/main"/>
            </a:ext>
          </a:extLst>
        </p:spPr>
      </p:pic>
      <p:graphicFrame>
        <p:nvGraphicFramePr>
          <p:cNvPr id="4" name="3 Tabla"/>
          <p:cNvGraphicFramePr>
            <a:graphicFrameLocks noGrp="1"/>
          </p:cNvGraphicFramePr>
          <p:nvPr>
            <p:extLst>
              <p:ext uri="{D42A27DB-BD31-4B8C-83A1-F6EECF244321}">
                <p14:modId xmlns:p14="http://schemas.microsoft.com/office/powerpoint/2010/main" val="4269191332"/>
              </p:ext>
            </p:extLst>
          </p:nvPr>
        </p:nvGraphicFramePr>
        <p:xfrm>
          <a:off x="1835696" y="4918288"/>
          <a:ext cx="5701030" cy="1463040"/>
        </p:xfrm>
        <a:graphic>
          <a:graphicData uri="http://schemas.openxmlformats.org/drawingml/2006/table">
            <a:tbl>
              <a:tblPr firstRow="1" firstCol="1" bandRow="1">
                <a:tableStyleId>{5C22544A-7EE6-4342-B048-85BDC9FD1C3A}</a:tableStyleId>
              </a:tblPr>
              <a:tblGrid>
                <a:gridCol w="1779270"/>
                <a:gridCol w="3921760"/>
              </a:tblGrid>
              <a:tr h="0">
                <a:tc>
                  <a:txBody>
                    <a:bodyPr/>
                    <a:lstStyle/>
                    <a:p>
                      <a:pPr>
                        <a:spcAft>
                          <a:spcPts val="1200"/>
                        </a:spcAft>
                      </a:pPr>
                      <a:r>
                        <a:rPr lang="es-ES_tradnl" sz="1200" dirty="0">
                          <a:effectLst/>
                        </a:rPr>
                        <a:t>Dimensiones</a:t>
                      </a:r>
                      <a:endParaRPr lang="es-ES" sz="1200" dirty="0">
                        <a:effectLst/>
                        <a:latin typeface="Cambria"/>
                        <a:ea typeface="MS Mincho"/>
                        <a:cs typeface="Times New Roman"/>
                      </a:endParaRPr>
                    </a:p>
                  </a:txBody>
                  <a:tcPr marL="68580" marR="68580" marT="0" marB="0" anchor="ctr"/>
                </a:tc>
                <a:tc>
                  <a:txBody>
                    <a:bodyPr/>
                    <a:lstStyle/>
                    <a:p>
                      <a:pPr algn="ctr">
                        <a:spcAft>
                          <a:spcPts val="1200"/>
                        </a:spcAft>
                      </a:pPr>
                      <a:r>
                        <a:rPr lang="es-ES_tradnl" sz="1200">
                          <a:effectLst/>
                        </a:rPr>
                        <a:t>8390 mm x 2915 mm. Altura: 3700 mm.</a:t>
                      </a:r>
                      <a:endParaRPr lang="es-ES" sz="1200">
                        <a:effectLst/>
                        <a:latin typeface="Cambria"/>
                        <a:ea typeface="MS Mincho"/>
                        <a:cs typeface="Times New Roman"/>
                      </a:endParaRPr>
                    </a:p>
                  </a:txBody>
                  <a:tcPr marL="68580" marR="68580" marT="0" marB="0" anchor="ctr"/>
                </a:tc>
              </a:tr>
              <a:tr h="0">
                <a:tc>
                  <a:txBody>
                    <a:bodyPr/>
                    <a:lstStyle/>
                    <a:p>
                      <a:pPr>
                        <a:spcAft>
                          <a:spcPts val="1200"/>
                        </a:spcAft>
                      </a:pPr>
                      <a:r>
                        <a:rPr lang="es-ES_tradnl" sz="1200">
                          <a:effectLst/>
                        </a:rPr>
                        <a:t>Procedencia</a:t>
                      </a:r>
                      <a:endParaRPr lang="es-ES" sz="1200">
                        <a:effectLst/>
                        <a:latin typeface="Cambria"/>
                        <a:ea typeface="MS Mincho"/>
                        <a:cs typeface="Times New Roman"/>
                      </a:endParaRPr>
                    </a:p>
                  </a:txBody>
                  <a:tcPr marL="68580" marR="68580" marT="0" marB="0" anchor="ctr"/>
                </a:tc>
                <a:tc>
                  <a:txBody>
                    <a:bodyPr/>
                    <a:lstStyle/>
                    <a:p>
                      <a:pPr algn="ctr">
                        <a:spcAft>
                          <a:spcPts val="1200"/>
                        </a:spcAft>
                      </a:pPr>
                      <a:r>
                        <a:rPr lang="es-ES_tradnl" sz="1200">
                          <a:effectLst/>
                        </a:rPr>
                        <a:t>Italia</a:t>
                      </a:r>
                      <a:endParaRPr lang="es-ES" sz="1200">
                        <a:effectLst/>
                        <a:latin typeface="Cambria"/>
                        <a:ea typeface="MS Mincho"/>
                        <a:cs typeface="Times New Roman"/>
                      </a:endParaRPr>
                    </a:p>
                  </a:txBody>
                  <a:tcPr marL="68580" marR="68580" marT="0" marB="0" anchor="ctr"/>
                </a:tc>
              </a:tr>
              <a:tr h="0">
                <a:tc>
                  <a:txBody>
                    <a:bodyPr/>
                    <a:lstStyle/>
                    <a:p>
                      <a:pPr>
                        <a:spcAft>
                          <a:spcPts val="1200"/>
                        </a:spcAft>
                      </a:pPr>
                      <a:r>
                        <a:rPr lang="es-ES_tradnl" sz="1200">
                          <a:effectLst/>
                        </a:rPr>
                        <a:t>Alimentación eléctrica</a:t>
                      </a:r>
                      <a:endParaRPr lang="es-ES" sz="1200">
                        <a:effectLst/>
                        <a:latin typeface="Cambria"/>
                        <a:ea typeface="MS Mincho"/>
                        <a:cs typeface="Times New Roman"/>
                      </a:endParaRPr>
                    </a:p>
                  </a:txBody>
                  <a:tcPr marL="68580" marR="68580" marT="0" marB="0" anchor="ctr"/>
                </a:tc>
                <a:tc>
                  <a:txBody>
                    <a:bodyPr/>
                    <a:lstStyle/>
                    <a:p>
                      <a:pPr algn="ctr">
                        <a:spcAft>
                          <a:spcPts val="1200"/>
                        </a:spcAft>
                      </a:pPr>
                      <a:r>
                        <a:rPr lang="es-ES_tradnl" sz="1200" dirty="0">
                          <a:effectLst/>
                        </a:rPr>
                        <a:t>400 V	60 Hz	8 kW (trifásico)	</a:t>
                      </a:r>
                      <a:endParaRPr lang="es-ES" sz="1200" dirty="0">
                        <a:effectLst/>
                        <a:latin typeface="Cambria"/>
                        <a:ea typeface="MS Mincho"/>
                        <a:cs typeface="Times New Roman"/>
                      </a:endParaRPr>
                    </a:p>
                  </a:txBody>
                  <a:tcPr marL="68580" marR="68580" marT="0" marB="0" anchor="ctr"/>
                </a:tc>
              </a:tr>
              <a:tr h="0">
                <a:tc>
                  <a:txBody>
                    <a:bodyPr/>
                    <a:lstStyle/>
                    <a:p>
                      <a:pPr>
                        <a:spcAft>
                          <a:spcPts val="1200"/>
                        </a:spcAft>
                      </a:pPr>
                      <a:r>
                        <a:rPr lang="es-ES_tradnl" sz="1200">
                          <a:effectLst/>
                        </a:rPr>
                        <a:t>Consumo de aire comprimido</a:t>
                      </a:r>
                      <a:endParaRPr lang="es-ES" sz="1200">
                        <a:effectLst/>
                        <a:latin typeface="Cambria"/>
                        <a:ea typeface="MS Mincho"/>
                        <a:cs typeface="Times New Roman"/>
                      </a:endParaRPr>
                    </a:p>
                  </a:txBody>
                  <a:tcPr marL="68580" marR="68580" marT="0" marB="0" anchor="ctr"/>
                </a:tc>
                <a:tc>
                  <a:txBody>
                    <a:bodyPr/>
                    <a:lstStyle/>
                    <a:p>
                      <a:pPr algn="ctr">
                        <a:lnSpc>
                          <a:spcPct val="150000"/>
                        </a:lnSpc>
                        <a:spcAft>
                          <a:spcPts val="0"/>
                        </a:spcAft>
                      </a:pPr>
                      <a:r>
                        <a:rPr lang="es-ES_tradnl" sz="1200">
                          <a:effectLst/>
                        </a:rPr>
                        <a:t>200 Nl/min	6 bar</a:t>
                      </a:r>
                      <a:endParaRPr lang="es-ES" sz="1200">
                        <a:effectLst/>
                        <a:latin typeface="Cambria"/>
                        <a:ea typeface="MS Mincho"/>
                        <a:cs typeface="Times New Roman"/>
                      </a:endParaRPr>
                    </a:p>
                  </a:txBody>
                  <a:tcPr marL="68580" marR="68580" marT="0" marB="0" anchor="ctr"/>
                </a:tc>
              </a:tr>
              <a:tr h="213995">
                <a:tc>
                  <a:txBody>
                    <a:bodyPr/>
                    <a:lstStyle/>
                    <a:p>
                      <a:pPr>
                        <a:spcAft>
                          <a:spcPts val="1200"/>
                        </a:spcAft>
                      </a:pPr>
                      <a:r>
                        <a:rPr lang="es-ES_tradnl" sz="1200">
                          <a:effectLst/>
                        </a:rPr>
                        <a:t>Consumo de agua</a:t>
                      </a:r>
                      <a:endParaRPr lang="es-ES" sz="1200">
                        <a:effectLst/>
                        <a:latin typeface="Cambria"/>
                        <a:ea typeface="MS Mincho"/>
                        <a:cs typeface="Times New Roman"/>
                      </a:endParaRPr>
                    </a:p>
                  </a:txBody>
                  <a:tcPr marL="68580" marR="68580" marT="0" marB="0" anchor="ctr"/>
                </a:tc>
                <a:tc>
                  <a:txBody>
                    <a:bodyPr/>
                    <a:lstStyle/>
                    <a:p>
                      <a:pPr algn="ctr">
                        <a:lnSpc>
                          <a:spcPct val="150000"/>
                        </a:lnSpc>
                        <a:spcAft>
                          <a:spcPts val="0"/>
                        </a:spcAft>
                      </a:pPr>
                      <a:r>
                        <a:rPr lang="es-ES_tradnl" sz="1200" dirty="0">
                          <a:effectLst/>
                        </a:rPr>
                        <a:t>La máquina tiene un depósito de 4.69 m</a:t>
                      </a:r>
                      <a:r>
                        <a:rPr lang="es-ES_tradnl" sz="1200" baseline="30000" dirty="0">
                          <a:effectLst/>
                        </a:rPr>
                        <a:t>3</a:t>
                      </a:r>
                      <a:r>
                        <a:rPr lang="es-ES_tradnl" sz="1200" dirty="0">
                          <a:effectLst/>
                        </a:rPr>
                        <a:t>, que debe ser llenado previo a la puesta en marcha de la misma.</a:t>
                      </a:r>
                      <a:endParaRPr lang="es-ES" sz="1200" dirty="0">
                        <a:effectLst/>
                        <a:latin typeface="Cambria"/>
                        <a:ea typeface="MS Mincho"/>
                        <a:cs typeface="Times New Roman"/>
                      </a:endParaRPr>
                    </a:p>
                  </a:txBody>
                  <a:tcPr marL="68580" marR="68580" marT="0" marB="0" anchor="ctr"/>
                </a:tc>
              </a:tr>
            </a:tbl>
          </a:graphicData>
        </a:graphic>
      </p:graphicFrame>
    </p:spTree>
    <p:extLst>
      <p:ext uri="{BB962C8B-B14F-4D97-AF65-F5344CB8AC3E}">
        <p14:creationId xmlns:p14="http://schemas.microsoft.com/office/powerpoint/2010/main" val="19974446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286000" y="332656"/>
            <a:ext cx="4806280" cy="369332"/>
          </a:xfrm>
          <a:prstGeom prst="rect">
            <a:avLst/>
          </a:prstGeom>
        </p:spPr>
        <p:txBody>
          <a:bodyPr wrap="square">
            <a:spAutoFit/>
          </a:bodyPr>
          <a:lstStyle/>
          <a:p>
            <a:r>
              <a:rPr lang="es-ES_tradnl" b="1" dirty="0"/>
              <a:t>Fresadora CNC </a:t>
            </a:r>
            <a:r>
              <a:rPr lang="es-ES_tradnl" b="1" dirty="0" err="1"/>
              <a:t>Glaston</a:t>
            </a:r>
            <a:r>
              <a:rPr lang="es-ES_tradnl" b="1" dirty="0"/>
              <a:t> </a:t>
            </a:r>
            <a:r>
              <a:rPr lang="es-ES_tradnl" b="1" dirty="0" err="1"/>
              <a:t>Bavelloni</a:t>
            </a:r>
            <a:r>
              <a:rPr lang="es-ES_tradnl" b="1" dirty="0"/>
              <a:t> ALPA 323/4 N</a:t>
            </a:r>
            <a:endParaRPr lang="es-ES" dirty="0"/>
          </a:p>
        </p:txBody>
      </p:sp>
      <p:pic>
        <p:nvPicPr>
          <p:cNvPr id="3" name="2 Imagen" descr="Macintosh HD:Users:Wilson:Desktop:Captura de pantalla 2014-06-03 a la(s) 22.19.12.png"/>
          <p:cNvPicPr/>
          <p:nvPr/>
        </p:nvPicPr>
        <p:blipFill>
          <a:blip r:embed="rId3">
            <a:extLst>
              <a:ext uri="{28A0092B-C50C-407E-A947-70E740481C1C}">
                <a14:useLocalDpi xmlns:a14="http://schemas.microsoft.com/office/drawing/2010/main" val="0"/>
              </a:ext>
            </a:extLst>
          </a:blip>
          <a:srcRect/>
          <a:stretch>
            <a:fillRect/>
          </a:stretch>
        </p:blipFill>
        <p:spPr bwMode="auto">
          <a:xfrm>
            <a:off x="2049745" y="836712"/>
            <a:ext cx="5042535" cy="3605530"/>
          </a:xfrm>
          <a:prstGeom prst="rect">
            <a:avLst/>
          </a:prstGeom>
          <a:noFill/>
          <a:ln>
            <a:noFill/>
          </a:ln>
        </p:spPr>
      </p:pic>
      <p:graphicFrame>
        <p:nvGraphicFramePr>
          <p:cNvPr id="4" name="3 Tabla"/>
          <p:cNvGraphicFramePr>
            <a:graphicFrameLocks noGrp="1"/>
          </p:cNvGraphicFramePr>
          <p:nvPr>
            <p:extLst>
              <p:ext uri="{D42A27DB-BD31-4B8C-83A1-F6EECF244321}">
                <p14:modId xmlns:p14="http://schemas.microsoft.com/office/powerpoint/2010/main" val="2501177273"/>
              </p:ext>
            </p:extLst>
          </p:nvPr>
        </p:nvGraphicFramePr>
        <p:xfrm>
          <a:off x="1720497" y="4587775"/>
          <a:ext cx="5701030" cy="1463040"/>
        </p:xfrm>
        <a:graphic>
          <a:graphicData uri="http://schemas.openxmlformats.org/drawingml/2006/table">
            <a:tbl>
              <a:tblPr firstRow="1" firstCol="1" bandRow="1">
                <a:tableStyleId>{5C22544A-7EE6-4342-B048-85BDC9FD1C3A}</a:tableStyleId>
              </a:tblPr>
              <a:tblGrid>
                <a:gridCol w="1779270"/>
                <a:gridCol w="3921760"/>
              </a:tblGrid>
              <a:tr h="0">
                <a:tc>
                  <a:txBody>
                    <a:bodyPr/>
                    <a:lstStyle/>
                    <a:p>
                      <a:pPr>
                        <a:spcAft>
                          <a:spcPts val="1200"/>
                        </a:spcAft>
                      </a:pPr>
                      <a:r>
                        <a:rPr lang="es-ES_tradnl" sz="1200">
                          <a:effectLst/>
                        </a:rPr>
                        <a:t>Dimensiones</a:t>
                      </a:r>
                      <a:endParaRPr lang="es-ES" sz="1200">
                        <a:effectLst/>
                        <a:latin typeface="Cambria"/>
                        <a:ea typeface="MS Mincho"/>
                        <a:cs typeface="Times New Roman"/>
                      </a:endParaRPr>
                    </a:p>
                  </a:txBody>
                  <a:tcPr marL="68580" marR="68580" marT="0" marB="0" anchor="ctr"/>
                </a:tc>
                <a:tc>
                  <a:txBody>
                    <a:bodyPr/>
                    <a:lstStyle/>
                    <a:p>
                      <a:pPr algn="ctr">
                        <a:spcAft>
                          <a:spcPts val="1200"/>
                        </a:spcAft>
                      </a:pPr>
                      <a:r>
                        <a:rPr lang="es-ES_tradnl" sz="1200">
                          <a:effectLst/>
                        </a:rPr>
                        <a:t>5000 mm x 6000 mm. Altura: 2300 mm.</a:t>
                      </a:r>
                      <a:endParaRPr lang="es-ES" sz="1200">
                        <a:effectLst/>
                        <a:latin typeface="Cambria"/>
                        <a:ea typeface="MS Mincho"/>
                        <a:cs typeface="Times New Roman"/>
                      </a:endParaRPr>
                    </a:p>
                  </a:txBody>
                  <a:tcPr marL="68580" marR="68580" marT="0" marB="0" anchor="ctr"/>
                </a:tc>
              </a:tr>
              <a:tr h="0">
                <a:tc>
                  <a:txBody>
                    <a:bodyPr/>
                    <a:lstStyle/>
                    <a:p>
                      <a:pPr>
                        <a:spcAft>
                          <a:spcPts val="1200"/>
                        </a:spcAft>
                      </a:pPr>
                      <a:r>
                        <a:rPr lang="es-ES_tradnl" sz="1200">
                          <a:effectLst/>
                        </a:rPr>
                        <a:t>Procedencia</a:t>
                      </a:r>
                      <a:endParaRPr lang="es-ES" sz="1200">
                        <a:effectLst/>
                        <a:latin typeface="Cambria"/>
                        <a:ea typeface="MS Mincho"/>
                        <a:cs typeface="Times New Roman"/>
                      </a:endParaRPr>
                    </a:p>
                  </a:txBody>
                  <a:tcPr marL="68580" marR="68580" marT="0" marB="0" anchor="ctr"/>
                </a:tc>
                <a:tc>
                  <a:txBody>
                    <a:bodyPr/>
                    <a:lstStyle/>
                    <a:p>
                      <a:pPr algn="ctr">
                        <a:spcAft>
                          <a:spcPts val="1200"/>
                        </a:spcAft>
                      </a:pPr>
                      <a:r>
                        <a:rPr lang="es-ES_tradnl" sz="1200">
                          <a:effectLst/>
                        </a:rPr>
                        <a:t>Italia</a:t>
                      </a:r>
                      <a:endParaRPr lang="es-ES" sz="1200">
                        <a:effectLst/>
                        <a:latin typeface="Cambria"/>
                        <a:ea typeface="MS Mincho"/>
                        <a:cs typeface="Times New Roman"/>
                      </a:endParaRPr>
                    </a:p>
                  </a:txBody>
                  <a:tcPr marL="68580" marR="68580" marT="0" marB="0" anchor="ctr"/>
                </a:tc>
              </a:tr>
              <a:tr h="0">
                <a:tc>
                  <a:txBody>
                    <a:bodyPr/>
                    <a:lstStyle/>
                    <a:p>
                      <a:pPr>
                        <a:spcAft>
                          <a:spcPts val="1200"/>
                        </a:spcAft>
                      </a:pPr>
                      <a:r>
                        <a:rPr lang="es-ES_tradnl" sz="1200">
                          <a:effectLst/>
                        </a:rPr>
                        <a:t>Alimentación eléctrica</a:t>
                      </a:r>
                      <a:endParaRPr lang="es-ES" sz="1200">
                        <a:effectLst/>
                        <a:latin typeface="Cambria"/>
                        <a:ea typeface="MS Mincho"/>
                        <a:cs typeface="Times New Roman"/>
                      </a:endParaRPr>
                    </a:p>
                  </a:txBody>
                  <a:tcPr marL="68580" marR="68580" marT="0" marB="0" anchor="ctr"/>
                </a:tc>
                <a:tc>
                  <a:txBody>
                    <a:bodyPr/>
                    <a:lstStyle/>
                    <a:p>
                      <a:pPr algn="ctr">
                        <a:spcAft>
                          <a:spcPts val="1200"/>
                        </a:spcAft>
                      </a:pPr>
                      <a:r>
                        <a:rPr lang="es-ES_tradnl" sz="1200">
                          <a:effectLst/>
                        </a:rPr>
                        <a:t>400 V	60 Hz	42.6 kW (trifásico)</a:t>
                      </a:r>
                      <a:endParaRPr lang="es-ES" sz="1200">
                        <a:effectLst/>
                        <a:latin typeface="Cambria"/>
                        <a:ea typeface="MS Mincho"/>
                        <a:cs typeface="Times New Roman"/>
                      </a:endParaRPr>
                    </a:p>
                  </a:txBody>
                  <a:tcPr marL="68580" marR="68580" marT="0" marB="0" anchor="ctr"/>
                </a:tc>
              </a:tr>
              <a:tr h="0">
                <a:tc>
                  <a:txBody>
                    <a:bodyPr/>
                    <a:lstStyle/>
                    <a:p>
                      <a:pPr>
                        <a:spcAft>
                          <a:spcPts val="1200"/>
                        </a:spcAft>
                      </a:pPr>
                      <a:r>
                        <a:rPr lang="es-ES_tradnl" sz="1200">
                          <a:effectLst/>
                        </a:rPr>
                        <a:t>Consumo de aire comprimido</a:t>
                      </a:r>
                      <a:endParaRPr lang="es-ES" sz="1200">
                        <a:effectLst/>
                        <a:latin typeface="Cambria"/>
                        <a:ea typeface="MS Mincho"/>
                        <a:cs typeface="Times New Roman"/>
                      </a:endParaRPr>
                    </a:p>
                  </a:txBody>
                  <a:tcPr marL="68580" marR="68580" marT="0" marB="0" anchor="ctr"/>
                </a:tc>
                <a:tc>
                  <a:txBody>
                    <a:bodyPr/>
                    <a:lstStyle/>
                    <a:p>
                      <a:pPr algn="ctr">
                        <a:lnSpc>
                          <a:spcPct val="150000"/>
                        </a:lnSpc>
                        <a:spcAft>
                          <a:spcPts val="0"/>
                        </a:spcAft>
                      </a:pPr>
                      <a:r>
                        <a:rPr lang="es-ES_tradnl" sz="1200">
                          <a:effectLst/>
                        </a:rPr>
                        <a:t>200 Nl/min	6 bar</a:t>
                      </a:r>
                      <a:endParaRPr lang="es-ES" sz="1200">
                        <a:effectLst/>
                        <a:latin typeface="Cambria"/>
                        <a:ea typeface="MS Mincho"/>
                        <a:cs typeface="Times New Roman"/>
                      </a:endParaRPr>
                    </a:p>
                  </a:txBody>
                  <a:tcPr marL="68580" marR="68580" marT="0" marB="0" anchor="ctr"/>
                </a:tc>
              </a:tr>
              <a:tr h="213995">
                <a:tc>
                  <a:txBody>
                    <a:bodyPr/>
                    <a:lstStyle/>
                    <a:p>
                      <a:pPr>
                        <a:spcAft>
                          <a:spcPts val="1200"/>
                        </a:spcAft>
                      </a:pPr>
                      <a:r>
                        <a:rPr lang="es-ES_tradnl" sz="1200">
                          <a:effectLst/>
                        </a:rPr>
                        <a:t>Consumo de agua</a:t>
                      </a:r>
                      <a:endParaRPr lang="es-ES" sz="1200">
                        <a:effectLst/>
                        <a:latin typeface="Cambria"/>
                        <a:ea typeface="MS Mincho"/>
                        <a:cs typeface="Times New Roman"/>
                      </a:endParaRPr>
                    </a:p>
                  </a:txBody>
                  <a:tcPr marL="68580" marR="68580" marT="0" marB="0" anchor="ctr"/>
                </a:tc>
                <a:tc>
                  <a:txBody>
                    <a:bodyPr/>
                    <a:lstStyle/>
                    <a:p>
                      <a:pPr algn="ctr">
                        <a:lnSpc>
                          <a:spcPct val="150000"/>
                        </a:lnSpc>
                        <a:spcAft>
                          <a:spcPts val="0"/>
                        </a:spcAft>
                      </a:pPr>
                      <a:r>
                        <a:rPr lang="es-ES_tradnl" sz="1200" dirty="0">
                          <a:effectLst/>
                        </a:rPr>
                        <a:t>La máquina tiene un depósito de 15 m</a:t>
                      </a:r>
                      <a:r>
                        <a:rPr lang="es-ES_tradnl" sz="1200" baseline="30000" dirty="0">
                          <a:effectLst/>
                        </a:rPr>
                        <a:t>3</a:t>
                      </a:r>
                      <a:r>
                        <a:rPr lang="es-ES_tradnl" sz="1200" dirty="0">
                          <a:effectLst/>
                        </a:rPr>
                        <a:t>, que debe ser llenado previo a la puesta en marcha de la misma.</a:t>
                      </a:r>
                      <a:endParaRPr lang="es-ES" sz="1200" dirty="0">
                        <a:effectLst/>
                        <a:latin typeface="Cambria"/>
                        <a:ea typeface="MS Mincho"/>
                        <a:cs typeface="Times New Roman"/>
                      </a:endParaRPr>
                    </a:p>
                  </a:txBody>
                  <a:tcPr marL="68580" marR="68580" marT="0" marB="0" anchor="ctr"/>
                </a:tc>
              </a:tr>
            </a:tbl>
          </a:graphicData>
        </a:graphic>
      </p:graphicFrame>
    </p:spTree>
    <p:extLst>
      <p:ext uri="{BB962C8B-B14F-4D97-AF65-F5344CB8AC3E}">
        <p14:creationId xmlns:p14="http://schemas.microsoft.com/office/powerpoint/2010/main" val="7729104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126890" y="404664"/>
            <a:ext cx="3317318" cy="369332"/>
          </a:xfrm>
          <a:prstGeom prst="rect">
            <a:avLst/>
          </a:prstGeom>
        </p:spPr>
        <p:txBody>
          <a:bodyPr wrap="none">
            <a:spAutoFit/>
          </a:bodyPr>
          <a:lstStyle/>
          <a:p>
            <a:r>
              <a:rPr lang="es-ES_tradnl" b="1" dirty="0" err="1"/>
              <a:t>Arenadora</a:t>
            </a:r>
            <a:r>
              <a:rPr lang="es-ES_tradnl" b="1" dirty="0"/>
              <a:t> Sandy </a:t>
            </a:r>
            <a:r>
              <a:rPr lang="es-ES_tradnl" b="1" dirty="0" err="1"/>
              <a:t>DiGregorio</a:t>
            </a:r>
            <a:r>
              <a:rPr lang="es-ES_tradnl" b="1" dirty="0"/>
              <a:t> 200</a:t>
            </a:r>
            <a:endParaRPr lang="es-ES" dirty="0"/>
          </a:p>
        </p:txBody>
      </p:sp>
      <p:pic>
        <p:nvPicPr>
          <p:cNvPr id="3" name="2 Imagen" descr="Macintosh HD:Users:Wilson:Desktop:Captura de pantalla 2014-06-03 a la(s) 22.22.28.png"/>
          <p:cNvPicPr/>
          <p:nvPr/>
        </p:nvPicPr>
        <p:blipFill>
          <a:blip r:embed="rId3">
            <a:extLst>
              <a:ext uri="{28A0092B-C50C-407E-A947-70E740481C1C}">
                <a14:useLocalDpi xmlns:a14="http://schemas.microsoft.com/office/drawing/2010/main" val="0"/>
              </a:ext>
            </a:extLst>
          </a:blip>
          <a:srcRect/>
          <a:stretch>
            <a:fillRect/>
          </a:stretch>
        </p:blipFill>
        <p:spPr bwMode="auto">
          <a:xfrm>
            <a:off x="2843808" y="908720"/>
            <a:ext cx="3771265" cy="3859530"/>
          </a:xfrm>
          <a:prstGeom prst="rect">
            <a:avLst/>
          </a:prstGeom>
          <a:noFill/>
          <a:ln>
            <a:noFill/>
          </a:ln>
        </p:spPr>
      </p:pic>
      <p:graphicFrame>
        <p:nvGraphicFramePr>
          <p:cNvPr id="4" name="3 Tabla"/>
          <p:cNvGraphicFramePr>
            <a:graphicFrameLocks noGrp="1"/>
          </p:cNvGraphicFramePr>
          <p:nvPr>
            <p:extLst>
              <p:ext uri="{D42A27DB-BD31-4B8C-83A1-F6EECF244321}">
                <p14:modId xmlns:p14="http://schemas.microsoft.com/office/powerpoint/2010/main" val="2532322662"/>
              </p:ext>
            </p:extLst>
          </p:nvPr>
        </p:nvGraphicFramePr>
        <p:xfrm>
          <a:off x="1907704" y="5085184"/>
          <a:ext cx="5701030" cy="1188720"/>
        </p:xfrm>
        <a:graphic>
          <a:graphicData uri="http://schemas.openxmlformats.org/drawingml/2006/table">
            <a:tbl>
              <a:tblPr firstRow="1" firstCol="1" bandRow="1">
                <a:tableStyleId>{5C22544A-7EE6-4342-B048-85BDC9FD1C3A}</a:tableStyleId>
              </a:tblPr>
              <a:tblGrid>
                <a:gridCol w="1779270"/>
                <a:gridCol w="3921760"/>
              </a:tblGrid>
              <a:tr h="0">
                <a:tc>
                  <a:txBody>
                    <a:bodyPr/>
                    <a:lstStyle/>
                    <a:p>
                      <a:pPr>
                        <a:spcAft>
                          <a:spcPts val="1200"/>
                        </a:spcAft>
                      </a:pPr>
                      <a:r>
                        <a:rPr lang="es-ES_tradnl" sz="1200">
                          <a:effectLst/>
                        </a:rPr>
                        <a:t>Dimensiones</a:t>
                      </a:r>
                      <a:endParaRPr lang="es-ES" sz="1200">
                        <a:effectLst/>
                        <a:latin typeface="Cambria"/>
                        <a:ea typeface="MS Mincho"/>
                        <a:cs typeface="Times New Roman"/>
                      </a:endParaRPr>
                    </a:p>
                  </a:txBody>
                  <a:tcPr marL="68580" marR="68580" marT="0" marB="0" anchor="ctr"/>
                </a:tc>
                <a:tc>
                  <a:txBody>
                    <a:bodyPr/>
                    <a:lstStyle/>
                    <a:p>
                      <a:pPr algn="ctr">
                        <a:spcAft>
                          <a:spcPts val="1200"/>
                        </a:spcAft>
                      </a:pPr>
                      <a:r>
                        <a:rPr lang="es-ES_tradnl" sz="1200">
                          <a:effectLst/>
                        </a:rPr>
                        <a:t>5600 mm x 2800 mm. Altura: 3400 mm.</a:t>
                      </a:r>
                      <a:endParaRPr lang="es-ES" sz="1200">
                        <a:effectLst/>
                        <a:latin typeface="Cambria"/>
                        <a:ea typeface="MS Mincho"/>
                        <a:cs typeface="Times New Roman"/>
                      </a:endParaRPr>
                    </a:p>
                  </a:txBody>
                  <a:tcPr marL="68580" marR="68580" marT="0" marB="0" anchor="ctr"/>
                </a:tc>
              </a:tr>
              <a:tr h="0">
                <a:tc>
                  <a:txBody>
                    <a:bodyPr/>
                    <a:lstStyle/>
                    <a:p>
                      <a:pPr>
                        <a:spcAft>
                          <a:spcPts val="1200"/>
                        </a:spcAft>
                      </a:pPr>
                      <a:r>
                        <a:rPr lang="es-ES_tradnl" sz="1200">
                          <a:effectLst/>
                        </a:rPr>
                        <a:t>Procedencia</a:t>
                      </a:r>
                      <a:endParaRPr lang="es-ES" sz="1200">
                        <a:effectLst/>
                        <a:latin typeface="Cambria"/>
                        <a:ea typeface="MS Mincho"/>
                        <a:cs typeface="Times New Roman"/>
                      </a:endParaRPr>
                    </a:p>
                  </a:txBody>
                  <a:tcPr marL="68580" marR="68580" marT="0" marB="0" anchor="ctr"/>
                </a:tc>
                <a:tc>
                  <a:txBody>
                    <a:bodyPr/>
                    <a:lstStyle/>
                    <a:p>
                      <a:pPr algn="ctr">
                        <a:spcAft>
                          <a:spcPts val="1200"/>
                        </a:spcAft>
                      </a:pPr>
                      <a:r>
                        <a:rPr lang="es-ES_tradnl" sz="1200">
                          <a:effectLst/>
                        </a:rPr>
                        <a:t>Italia</a:t>
                      </a:r>
                      <a:endParaRPr lang="es-ES" sz="1200">
                        <a:effectLst/>
                        <a:latin typeface="Cambria"/>
                        <a:ea typeface="MS Mincho"/>
                        <a:cs typeface="Times New Roman"/>
                      </a:endParaRPr>
                    </a:p>
                  </a:txBody>
                  <a:tcPr marL="68580" marR="68580" marT="0" marB="0" anchor="ctr"/>
                </a:tc>
              </a:tr>
              <a:tr h="0">
                <a:tc>
                  <a:txBody>
                    <a:bodyPr/>
                    <a:lstStyle/>
                    <a:p>
                      <a:pPr>
                        <a:spcAft>
                          <a:spcPts val="1200"/>
                        </a:spcAft>
                      </a:pPr>
                      <a:r>
                        <a:rPr lang="es-ES_tradnl" sz="1200">
                          <a:effectLst/>
                        </a:rPr>
                        <a:t>Alimentación eléctrica</a:t>
                      </a:r>
                      <a:endParaRPr lang="es-ES" sz="1200">
                        <a:effectLst/>
                        <a:latin typeface="Cambria"/>
                        <a:ea typeface="MS Mincho"/>
                        <a:cs typeface="Times New Roman"/>
                      </a:endParaRPr>
                    </a:p>
                  </a:txBody>
                  <a:tcPr marL="68580" marR="68580" marT="0" marB="0" anchor="ctr"/>
                </a:tc>
                <a:tc>
                  <a:txBody>
                    <a:bodyPr/>
                    <a:lstStyle/>
                    <a:p>
                      <a:pPr algn="ctr">
                        <a:spcAft>
                          <a:spcPts val="1200"/>
                        </a:spcAft>
                      </a:pPr>
                      <a:r>
                        <a:rPr lang="es-ES_tradnl" sz="1200">
                          <a:effectLst/>
                        </a:rPr>
                        <a:t>400 V	60 Hz	12 kW (trifásico)	</a:t>
                      </a:r>
                      <a:endParaRPr lang="es-ES" sz="1200">
                        <a:effectLst/>
                        <a:latin typeface="Cambria"/>
                        <a:ea typeface="MS Mincho"/>
                        <a:cs typeface="Times New Roman"/>
                      </a:endParaRPr>
                    </a:p>
                  </a:txBody>
                  <a:tcPr marL="68580" marR="68580" marT="0" marB="0" anchor="ctr"/>
                </a:tc>
              </a:tr>
              <a:tr h="0">
                <a:tc>
                  <a:txBody>
                    <a:bodyPr/>
                    <a:lstStyle/>
                    <a:p>
                      <a:pPr>
                        <a:spcAft>
                          <a:spcPts val="1200"/>
                        </a:spcAft>
                      </a:pPr>
                      <a:r>
                        <a:rPr lang="es-ES_tradnl" sz="1200">
                          <a:effectLst/>
                        </a:rPr>
                        <a:t>Consumo de aire comprimido</a:t>
                      </a:r>
                      <a:endParaRPr lang="es-ES" sz="1200">
                        <a:effectLst/>
                        <a:latin typeface="Cambria"/>
                        <a:ea typeface="MS Mincho"/>
                        <a:cs typeface="Times New Roman"/>
                      </a:endParaRPr>
                    </a:p>
                  </a:txBody>
                  <a:tcPr marL="68580" marR="68580" marT="0" marB="0" anchor="ctr"/>
                </a:tc>
                <a:tc>
                  <a:txBody>
                    <a:bodyPr/>
                    <a:lstStyle/>
                    <a:p>
                      <a:pPr algn="ctr">
                        <a:lnSpc>
                          <a:spcPct val="150000"/>
                        </a:lnSpc>
                        <a:spcAft>
                          <a:spcPts val="0"/>
                        </a:spcAft>
                      </a:pPr>
                      <a:r>
                        <a:rPr lang="es-ES_tradnl" sz="1200">
                          <a:effectLst/>
                        </a:rPr>
                        <a:t>1500 Nl/min	6 bar</a:t>
                      </a:r>
                      <a:endParaRPr lang="es-ES" sz="1200">
                        <a:effectLst/>
                        <a:latin typeface="Cambria"/>
                        <a:ea typeface="MS Mincho"/>
                        <a:cs typeface="Times New Roman"/>
                      </a:endParaRPr>
                    </a:p>
                  </a:txBody>
                  <a:tcPr marL="68580" marR="68580" marT="0" marB="0" anchor="ctr"/>
                </a:tc>
              </a:tr>
              <a:tr h="213995">
                <a:tc>
                  <a:txBody>
                    <a:bodyPr/>
                    <a:lstStyle/>
                    <a:p>
                      <a:pPr>
                        <a:spcAft>
                          <a:spcPts val="1200"/>
                        </a:spcAft>
                      </a:pPr>
                      <a:r>
                        <a:rPr lang="es-ES_tradnl" sz="1200">
                          <a:effectLst/>
                        </a:rPr>
                        <a:t>Consumo de agua</a:t>
                      </a:r>
                      <a:endParaRPr lang="es-ES" sz="1200">
                        <a:effectLst/>
                        <a:latin typeface="Cambria"/>
                        <a:ea typeface="MS Mincho"/>
                        <a:cs typeface="Times New Roman"/>
                      </a:endParaRPr>
                    </a:p>
                  </a:txBody>
                  <a:tcPr marL="68580" marR="68580" marT="0" marB="0" anchor="ctr"/>
                </a:tc>
                <a:tc>
                  <a:txBody>
                    <a:bodyPr/>
                    <a:lstStyle/>
                    <a:p>
                      <a:pPr algn="ctr">
                        <a:lnSpc>
                          <a:spcPct val="150000"/>
                        </a:lnSpc>
                        <a:spcAft>
                          <a:spcPts val="0"/>
                        </a:spcAft>
                      </a:pPr>
                      <a:r>
                        <a:rPr lang="es-ES_tradnl" sz="1200" dirty="0">
                          <a:effectLst/>
                        </a:rPr>
                        <a:t>La máquina no requiere agua para su funcionamiento.</a:t>
                      </a:r>
                      <a:endParaRPr lang="es-ES" sz="1200" dirty="0">
                        <a:effectLst/>
                        <a:latin typeface="Cambria"/>
                        <a:ea typeface="MS Mincho"/>
                        <a:cs typeface="Times New Roman"/>
                      </a:endParaRPr>
                    </a:p>
                  </a:txBody>
                  <a:tcPr marL="68580" marR="68580" marT="0" marB="0" anchor="ctr"/>
                </a:tc>
              </a:tr>
            </a:tbl>
          </a:graphicData>
        </a:graphic>
      </p:graphicFrame>
    </p:spTree>
    <p:extLst>
      <p:ext uri="{BB962C8B-B14F-4D97-AF65-F5344CB8AC3E}">
        <p14:creationId xmlns:p14="http://schemas.microsoft.com/office/powerpoint/2010/main" val="36711780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059832" y="548680"/>
            <a:ext cx="3397725" cy="369332"/>
          </a:xfrm>
          <a:prstGeom prst="rect">
            <a:avLst/>
          </a:prstGeom>
        </p:spPr>
        <p:txBody>
          <a:bodyPr wrap="none">
            <a:spAutoFit/>
          </a:bodyPr>
          <a:lstStyle/>
          <a:p>
            <a:r>
              <a:rPr lang="es-ES_tradnl" b="1" dirty="0"/>
              <a:t>Lavadora Vertical FOREL VW 2500</a:t>
            </a:r>
            <a:endParaRPr lang="es-ES" dirty="0"/>
          </a:p>
        </p:txBody>
      </p:sp>
      <p:pic>
        <p:nvPicPr>
          <p:cNvPr id="3" name="2 Imagen" descr="Macintosh HD:Users:Wilson:Desktop:Captura de pantalla 2014-06-03 a la(s) 23.06.07.png"/>
          <p:cNvPicPr/>
          <p:nvPr/>
        </p:nvPicPr>
        <p:blipFill>
          <a:blip r:embed="rId3">
            <a:extLst>
              <a:ext uri="{28A0092B-C50C-407E-A947-70E740481C1C}">
                <a14:useLocalDpi xmlns:a14="http://schemas.microsoft.com/office/drawing/2010/main" val="0"/>
              </a:ext>
            </a:extLst>
          </a:blip>
          <a:srcRect/>
          <a:stretch>
            <a:fillRect/>
          </a:stretch>
        </p:blipFill>
        <p:spPr bwMode="auto">
          <a:xfrm>
            <a:off x="2422361" y="1196752"/>
            <a:ext cx="4813935" cy="2929890"/>
          </a:xfrm>
          <a:prstGeom prst="rect">
            <a:avLst/>
          </a:prstGeom>
          <a:noFill/>
          <a:ln>
            <a:noFill/>
          </a:ln>
        </p:spPr>
      </p:pic>
      <p:graphicFrame>
        <p:nvGraphicFramePr>
          <p:cNvPr id="4" name="3 Tabla"/>
          <p:cNvGraphicFramePr>
            <a:graphicFrameLocks noGrp="1"/>
          </p:cNvGraphicFramePr>
          <p:nvPr>
            <p:extLst>
              <p:ext uri="{D42A27DB-BD31-4B8C-83A1-F6EECF244321}">
                <p14:modId xmlns:p14="http://schemas.microsoft.com/office/powerpoint/2010/main" val="3743327936"/>
              </p:ext>
            </p:extLst>
          </p:nvPr>
        </p:nvGraphicFramePr>
        <p:xfrm>
          <a:off x="1967314" y="4725144"/>
          <a:ext cx="5701030" cy="1463040"/>
        </p:xfrm>
        <a:graphic>
          <a:graphicData uri="http://schemas.openxmlformats.org/drawingml/2006/table">
            <a:tbl>
              <a:tblPr firstRow="1" firstCol="1" bandRow="1">
                <a:tableStyleId>{5C22544A-7EE6-4342-B048-85BDC9FD1C3A}</a:tableStyleId>
              </a:tblPr>
              <a:tblGrid>
                <a:gridCol w="1779270"/>
                <a:gridCol w="3921760"/>
              </a:tblGrid>
              <a:tr h="0">
                <a:tc>
                  <a:txBody>
                    <a:bodyPr/>
                    <a:lstStyle/>
                    <a:p>
                      <a:pPr>
                        <a:spcAft>
                          <a:spcPts val="1200"/>
                        </a:spcAft>
                      </a:pPr>
                      <a:r>
                        <a:rPr lang="es-ES_tradnl" sz="1200" dirty="0">
                          <a:effectLst/>
                        </a:rPr>
                        <a:t>Dimensiones</a:t>
                      </a:r>
                      <a:endParaRPr lang="es-ES" sz="1200" dirty="0">
                        <a:effectLst/>
                        <a:latin typeface="Cambria"/>
                        <a:ea typeface="MS Mincho"/>
                        <a:cs typeface="Times New Roman"/>
                      </a:endParaRPr>
                    </a:p>
                  </a:txBody>
                  <a:tcPr marL="68580" marR="68580" marT="0" marB="0" anchor="ctr"/>
                </a:tc>
                <a:tc>
                  <a:txBody>
                    <a:bodyPr/>
                    <a:lstStyle/>
                    <a:p>
                      <a:pPr algn="ctr">
                        <a:spcAft>
                          <a:spcPts val="1200"/>
                        </a:spcAft>
                      </a:pPr>
                      <a:r>
                        <a:rPr lang="es-ES_tradnl" sz="1200">
                          <a:effectLst/>
                        </a:rPr>
                        <a:t>8815 mm x 2860 mm. Altura: 3750 mm.</a:t>
                      </a:r>
                      <a:endParaRPr lang="es-ES" sz="1200">
                        <a:effectLst/>
                        <a:latin typeface="Cambria"/>
                        <a:ea typeface="MS Mincho"/>
                        <a:cs typeface="Times New Roman"/>
                      </a:endParaRPr>
                    </a:p>
                  </a:txBody>
                  <a:tcPr marL="68580" marR="68580" marT="0" marB="0" anchor="ctr"/>
                </a:tc>
              </a:tr>
              <a:tr h="0">
                <a:tc>
                  <a:txBody>
                    <a:bodyPr/>
                    <a:lstStyle/>
                    <a:p>
                      <a:pPr>
                        <a:spcAft>
                          <a:spcPts val="1200"/>
                        </a:spcAft>
                      </a:pPr>
                      <a:r>
                        <a:rPr lang="es-ES_tradnl" sz="1200" dirty="0">
                          <a:effectLst/>
                        </a:rPr>
                        <a:t>Procedencia</a:t>
                      </a:r>
                      <a:endParaRPr lang="es-ES" sz="1200" dirty="0">
                        <a:effectLst/>
                        <a:latin typeface="Cambria"/>
                        <a:ea typeface="MS Mincho"/>
                        <a:cs typeface="Times New Roman"/>
                      </a:endParaRPr>
                    </a:p>
                  </a:txBody>
                  <a:tcPr marL="68580" marR="68580" marT="0" marB="0" anchor="ctr"/>
                </a:tc>
                <a:tc>
                  <a:txBody>
                    <a:bodyPr/>
                    <a:lstStyle/>
                    <a:p>
                      <a:pPr algn="ctr">
                        <a:spcAft>
                          <a:spcPts val="1200"/>
                        </a:spcAft>
                      </a:pPr>
                      <a:r>
                        <a:rPr lang="es-ES_tradnl" sz="1200">
                          <a:effectLst/>
                        </a:rPr>
                        <a:t>Italia</a:t>
                      </a:r>
                      <a:endParaRPr lang="es-ES" sz="1200">
                        <a:effectLst/>
                        <a:latin typeface="Cambria"/>
                        <a:ea typeface="MS Mincho"/>
                        <a:cs typeface="Times New Roman"/>
                      </a:endParaRPr>
                    </a:p>
                  </a:txBody>
                  <a:tcPr marL="68580" marR="68580" marT="0" marB="0" anchor="ctr"/>
                </a:tc>
              </a:tr>
              <a:tr h="0">
                <a:tc>
                  <a:txBody>
                    <a:bodyPr/>
                    <a:lstStyle/>
                    <a:p>
                      <a:pPr>
                        <a:spcAft>
                          <a:spcPts val="1200"/>
                        </a:spcAft>
                      </a:pPr>
                      <a:r>
                        <a:rPr lang="es-ES_tradnl" sz="1200">
                          <a:effectLst/>
                        </a:rPr>
                        <a:t>Alimentación eléctrica</a:t>
                      </a:r>
                      <a:endParaRPr lang="es-ES" sz="1200">
                        <a:effectLst/>
                        <a:latin typeface="Cambria"/>
                        <a:ea typeface="MS Mincho"/>
                        <a:cs typeface="Times New Roman"/>
                      </a:endParaRPr>
                    </a:p>
                  </a:txBody>
                  <a:tcPr marL="68580" marR="68580" marT="0" marB="0" anchor="ctr"/>
                </a:tc>
                <a:tc>
                  <a:txBody>
                    <a:bodyPr/>
                    <a:lstStyle/>
                    <a:p>
                      <a:pPr algn="ctr">
                        <a:spcAft>
                          <a:spcPts val="1200"/>
                        </a:spcAft>
                      </a:pPr>
                      <a:r>
                        <a:rPr lang="es-ES_tradnl" sz="1200">
                          <a:effectLst/>
                        </a:rPr>
                        <a:t>400 V	60 Hz	19.5 kW (trifásico)	</a:t>
                      </a:r>
                      <a:endParaRPr lang="es-ES" sz="1200">
                        <a:effectLst/>
                        <a:latin typeface="Cambria"/>
                        <a:ea typeface="MS Mincho"/>
                        <a:cs typeface="Times New Roman"/>
                      </a:endParaRPr>
                    </a:p>
                  </a:txBody>
                  <a:tcPr marL="68580" marR="68580" marT="0" marB="0" anchor="ctr"/>
                </a:tc>
              </a:tr>
              <a:tr h="0">
                <a:tc>
                  <a:txBody>
                    <a:bodyPr/>
                    <a:lstStyle/>
                    <a:p>
                      <a:pPr>
                        <a:spcAft>
                          <a:spcPts val="1200"/>
                        </a:spcAft>
                      </a:pPr>
                      <a:r>
                        <a:rPr lang="es-ES_tradnl" sz="1200">
                          <a:effectLst/>
                        </a:rPr>
                        <a:t>Consumo de aire comprimido</a:t>
                      </a:r>
                      <a:endParaRPr lang="es-ES" sz="1200">
                        <a:effectLst/>
                        <a:latin typeface="Cambria"/>
                        <a:ea typeface="MS Mincho"/>
                        <a:cs typeface="Times New Roman"/>
                      </a:endParaRPr>
                    </a:p>
                  </a:txBody>
                  <a:tcPr marL="68580" marR="68580" marT="0" marB="0" anchor="ctr"/>
                </a:tc>
                <a:tc>
                  <a:txBody>
                    <a:bodyPr/>
                    <a:lstStyle/>
                    <a:p>
                      <a:pPr algn="ctr">
                        <a:lnSpc>
                          <a:spcPct val="150000"/>
                        </a:lnSpc>
                        <a:spcAft>
                          <a:spcPts val="0"/>
                        </a:spcAft>
                      </a:pPr>
                      <a:r>
                        <a:rPr lang="es-ES_tradnl" sz="1200">
                          <a:effectLst/>
                        </a:rPr>
                        <a:t>200 Nl/min	6 bar</a:t>
                      </a:r>
                      <a:endParaRPr lang="es-ES" sz="1200">
                        <a:effectLst/>
                        <a:latin typeface="Cambria"/>
                        <a:ea typeface="MS Mincho"/>
                        <a:cs typeface="Times New Roman"/>
                      </a:endParaRPr>
                    </a:p>
                  </a:txBody>
                  <a:tcPr marL="68580" marR="68580" marT="0" marB="0" anchor="ctr"/>
                </a:tc>
              </a:tr>
              <a:tr h="213995">
                <a:tc>
                  <a:txBody>
                    <a:bodyPr/>
                    <a:lstStyle/>
                    <a:p>
                      <a:pPr>
                        <a:spcAft>
                          <a:spcPts val="1200"/>
                        </a:spcAft>
                      </a:pPr>
                      <a:r>
                        <a:rPr lang="es-ES_tradnl" sz="1200">
                          <a:effectLst/>
                        </a:rPr>
                        <a:t>Consumo de agua</a:t>
                      </a:r>
                      <a:endParaRPr lang="es-ES" sz="1200">
                        <a:effectLst/>
                        <a:latin typeface="Cambria"/>
                        <a:ea typeface="MS Mincho"/>
                        <a:cs typeface="Times New Roman"/>
                      </a:endParaRPr>
                    </a:p>
                  </a:txBody>
                  <a:tcPr marL="68580" marR="68580" marT="0" marB="0" anchor="ctr"/>
                </a:tc>
                <a:tc>
                  <a:txBody>
                    <a:bodyPr/>
                    <a:lstStyle/>
                    <a:p>
                      <a:pPr algn="just">
                        <a:lnSpc>
                          <a:spcPct val="150000"/>
                        </a:lnSpc>
                        <a:spcAft>
                          <a:spcPts val="0"/>
                        </a:spcAft>
                      </a:pPr>
                      <a:r>
                        <a:rPr lang="es-ES_tradnl" sz="1200" dirty="0">
                          <a:effectLst/>
                        </a:rPr>
                        <a:t>La máquina tiene un depósito de 3.10 m</a:t>
                      </a:r>
                      <a:r>
                        <a:rPr lang="es-ES_tradnl" sz="1200" baseline="30000" dirty="0">
                          <a:effectLst/>
                        </a:rPr>
                        <a:t>3</a:t>
                      </a:r>
                      <a:r>
                        <a:rPr lang="es-ES_tradnl" sz="1200" dirty="0">
                          <a:effectLst/>
                        </a:rPr>
                        <a:t>, que debe ser llenado previo a la puesta en marcha de la misma.</a:t>
                      </a:r>
                      <a:endParaRPr lang="es-ES" sz="1200" dirty="0">
                        <a:effectLst/>
                        <a:latin typeface="Cambria"/>
                        <a:ea typeface="MS Mincho"/>
                        <a:cs typeface="Times New Roman"/>
                      </a:endParaRPr>
                    </a:p>
                  </a:txBody>
                  <a:tcPr marL="68580" marR="68580" marT="0" marB="0" anchor="ctr"/>
                </a:tc>
              </a:tr>
            </a:tbl>
          </a:graphicData>
        </a:graphic>
      </p:graphicFrame>
    </p:spTree>
    <p:extLst>
      <p:ext uri="{BB962C8B-B14F-4D97-AF65-F5344CB8AC3E}">
        <p14:creationId xmlns:p14="http://schemas.microsoft.com/office/powerpoint/2010/main" val="39783911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131840" y="476672"/>
            <a:ext cx="3522952" cy="369332"/>
          </a:xfrm>
          <a:prstGeom prst="rect">
            <a:avLst/>
          </a:prstGeom>
        </p:spPr>
        <p:txBody>
          <a:bodyPr wrap="none">
            <a:spAutoFit/>
          </a:bodyPr>
          <a:lstStyle/>
          <a:p>
            <a:r>
              <a:rPr lang="es-ES_tradnl" b="1" dirty="0"/>
              <a:t>Robot cristalero KS 600 </a:t>
            </a:r>
            <a:r>
              <a:rPr lang="es-ES_tradnl" b="1" dirty="0" err="1"/>
              <a:t>SpainCrane</a:t>
            </a:r>
            <a:endParaRPr lang="es-ES" dirty="0"/>
          </a:p>
        </p:txBody>
      </p:sp>
      <p:pic>
        <p:nvPicPr>
          <p:cNvPr id="3" name="2 Imagen" descr="Macintosh HD:Users:Wilson:Desktop:FOTOS SIMULACION:Robot cristalero KS.png"/>
          <p:cNvPicPr/>
          <p:nvPr/>
        </p:nvPicPr>
        <p:blipFill>
          <a:blip r:embed="rId3">
            <a:extLst>
              <a:ext uri="{28A0092B-C50C-407E-A947-70E740481C1C}">
                <a14:useLocalDpi xmlns:a14="http://schemas.microsoft.com/office/drawing/2010/main" val="0"/>
              </a:ext>
            </a:extLst>
          </a:blip>
          <a:srcRect/>
          <a:stretch>
            <a:fillRect/>
          </a:stretch>
        </p:blipFill>
        <p:spPr bwMode="auto">
          <a:xfrm>
            <a:off x="2939103" y="1052736"/>
            <a:ext cx="3908425" cy="2904490"/>
          </a:xfrm>
          <a:prstGeom prst="rect">
            <a:avLst/>
          </a:prstGeom>
          <a:noFill/>
          <a:ln>
            <a:noFill/>
          </a:ln>
        </p:spPr>
      </p:pic>
      <p:graphicFrame>
        <p:nvGraphicFramePr>
          <p:cNvPr id="4" name="3 Tabla"/>
          <p:cNvGraphicFramePr>
            <a:graphicFrameLocks noGrp="1"/>
          </p:cNvGraphicFramePr>
          <p:nvPr>
            <p:extLst>
              <p:ext uri="{D42A27DB-BD31-4B8C-83A1-F6EECF244321}">
                <p14:modId xmlns:p14="http://schemas.microsoft.com/office/powerpoint/2010/main" val="3100681735"/>
              </p:ext>
            </p:extLst>
          </p:nvPr>
        </p:nvGraphicFramePr>
        <p:xfrm>
          <a:off x="2039322" y="4365104"/>
          <a:ext cx="5701030" cy="1554480"/>
        </p:xfrm>
        <a:graphic>
          <a:graphicData uri="http://schemas.openxmlformats.org/drawingml/2006/table">
            <a:tbl>
              <a:tblPr firstRow="1" firstCol="1" bandRow="1">
                <a:tableStyleId>{5C22544A-7EE6-4342-B048-85BDC9FD1C3A}</a:tableStyleId>
              </a:tblPr>
              <a:tblGrid>
                <a:gridCol w="1779270"/>
                <a:gridCol w="3921760"/>
              </a:tblGrid>
              <a:tr h="0">
                <a:tc>
                  <a:txBody>
                    <a:bodyPr/>
                    <a:lstStyle/>
                    <a:p>
                      <a:pPr>
                        <a:spcAft>
                          <a:spcPts val="1200"/>
                        </a:spcAft>
                      </a:pPr>
                      <a:r>
                        <a:rPr lang="es-ES_tradnl" sz="1200">
                          <a:effectLst/>
                        </a:rPr>
                        <a:t>Dimensiones máximas</a:t>
                      </a:r>
                      <a:endParaRPr lang="es-ES" sz="1200">
                        <a:effectLst/>
                        <a:latin typeface="Cambria"/>
                        <a:ea typeface="MS Mincho"/>
                        <a:cs typeface="Times New Roman"/>
                      </a:endParaRPr>
                    </a:p>
                  </a:txBody>
                  <a:tcPr marL="68580" marR="68580" marT="0" marB="0"/>
                </a:tc>
                <a:tc>
                  <a:txBody>
                    <a:bodyPr/>
                    <a:lstStyle/>
                    <a:p>
                      <a:pPr algn="ctr">
                        <a:spcAft>
                          <a:spcPts val="1200"/>
                        </a:spcAft>
                      </a:pPr>
                      <a:r>
                        <a:rPr lang="es-ES_tradnl" sz="1200">
                          <a:effectLst/>
                        </a:rPr>
                        <a:t>2823 mm x 840 mm. Altura: 3478 mm. </a:t>
                      </a:r>
                      <a:endParaRPr lang="es-ES" sz="1200">
                        <a:effectLst/>
                        <a:latin typeface="Cambria"/>
                        <a:ea typeface="MS Mincho"/>
                        <a:cs typeface="Times New Roman"/>
                      </a:endParaRPr>
                    </a:p>
                  </a:txBody>
                  <a:tcPr marL="68580" marR="68580" marT="0" marB="0"/>
                </a:tc>
              </a:tr>
              <a:tr h="0">
                <a:tc>
                  <a:txBody>
                    <a:bodyPr/>
                    <a:lstStyle/>
                    <a:p>
                      <a:pPr>
                        <a:spcAft>
                          <a:spcPts val="1200"/>
                        </a:spcAft>
                      </a:pPr>
                      <a:r>
                        <a:rPr lang="es-ES_tradnl" sz="1200">
                          <a:effectLst/>
                        </a:rPr>
                        <a:t>Procedencia</a:t>
                      </a:r>
                      <a:endParaRPr lang="es-ES" sz="1200">
                        <a:effectLst/>
                        <a:latin typeface="Cambria"/>
                        <a:ea typeface="MS Mincho"/>
                        <a:cs typeface="Times New Roman"/>
                      </a:endParaRPr>
                    </a:p>
                  </a:txBody>
                  <a:tcPr marL="68580" marR="68580" marT="0" marB="0"/>
                </a:tc>
                <a:tc>
                  <a:txBody>
                    <a:bodyPr/>
                    <a:lstStyle/>
                    <a:p>
                      <a:pPr algn="ctr">
                        <a:spcAft>
                          <a:spcPts val="1200"/>
                        </a:spcAft>
                      </a:pPr>
                      <a:r>
                        <a:rPr lang="es-ES_tradnl" sz="1200">
                          <a:effectLst/>
                        </a:rPr>
                        <a:t>España</a:t>
                      </a:r>
                      <a:endParaRPr lang="es-ES" sz="1200">
                        <a:effectLst/>
                        <a:latin typeface="Cambria"/>
                        <a:ea typeface="MS Mincho"/>
                        <a:cs typeface="Times New Roman"/>
                      </a:endParaRPr>
                    </a:p>
                  </a:txBody>
                  <a:tcPr marL="68580" marR="68580" marT="0" marB="0"/>
                </a:tc>
              </a:tr>
              <a:tr h="0">
                <a:tc>
                  <a:txBody>
                    <a:bodyPr/>
                    <a:lstStyle/>
                    <a:p>
                      <a:pPr>
                        <a:spcAft>
                          <a:spcPts val="1200"/>
                        </a:spcAft>
                      </a:pPr>
                      <a:r>
                        <a:rPr lang="es-ES_tradnl" sz="1200">
                          <a:effectLst/>
                        </a:rPr>
                        <a:t>Alimentación eléctrica</a:t>
                      </a:r>
                      <a:endParaRPr lang="es-ES" sz="1200">
                        <a:effectLst/>
                        <a:latin typeface="Cambria"/>
                        <a:ea typeface="MS Mincho"/>
                        <a:cs typeface="Times New Roman"/>
                      </a:endParaRPr>
                    </a:p>
                  </a:txBody>
                  <a:tcPr marL="68580" marR="68580" marT="0" marB="0"/>
                </a:tc>
                <a:tc>
                  <a:txBody>
                    <a:bodyPr/>
                    <a:lstStyle/>
                    <a:p>
                      <a:pPr algn="ctr">
                        <a:spcAft>
                          <a:spcPts val="1200"/>
                        </a:spcAft>
                      </a:pPr>
                      <a:r>
                        <a:rPr lang="es-ES_tradnl" sz="1200">
                          <a:effectLst/>
                        </a:rPr>
                        <a:t>120 V	60 Hz, 2 baterías de 12 V para autonomía de 8 horas </a:t>
                      </a:r>
                      <a:endParaRPr lang="es-ES" sz="1200">
                        <a:effectLst/>
                        <a:latin typeface="Cambria"/>
                        <a:ea typeface="MS Mincho"/>
                        <a:cs typeface="Times New Roman"/>
                      </a:endParaRPr>
                    </a:p>
                  </a:txBody>
                  <a:tcPr marL="68580" marR="68580" marT="0" marB="0"/>
                </a:tc>
              </a:tr>
              <a:tr h="0">
                <a:tc>
                  <a:txBody>
                    <a:bodyPr/>
                    <a:lstStyle/>
                    <a:p>
                      <a:pPr>
                        <a:spcAft>
                          <a:spcPts val="1200"/>
                        </a:spcAft>
                      </a:pPr>
                      <a:r>
                        <a:rPr lang="es-ES_tradnl" sz="1200">
                          <a:effectLst/>
                        </a:rPr>
                        <a:t>Consumo de aire comprimido</a:t>
                      </a:r>
                      <a:endParaRPr lang="es-ES" sz="1200">
                        <a:effectLst/>
                        <a:latin typeface="Cambria"/>
                        <a:ea typeface="MS Mincho"/>
                        <a:cs typeface="Times New Roman"/>
                      </a:endParaRPr>
                    </a:p>
                  </a:txBody>
                  <a:tcPr marL="68580" marR="68580" marT="0" marB="0"/>
                </a:tc>
                <a:tc>
                  <a:txBody>
                    <a:bodyPr/>
                    <a:lstStyle/>
                    <a:p>
                      <a:pPr algn="ctr">
                        <a:lnSpc>
                          <a:spcPct val="150000"/>
                        </a:lnSpc>
                        <a:spcAft>
                          <a:spcPts val="0"/>
                        </a:spcAft>
                      </a:pPr>
                      <a:r>
                        <a:rPr lang="es-ES_tradnl" sz="1200">
                          <a:effectLst/>
                        </a:rPr>
                        <a:t>La máquina no requiere aire comprimido para su funcionamiento.</a:t>
                      </a:r>
                      <a:endParaRPr lang="es-ES" sz="1200">
                        <a:effectLst/>
                        <a:latin typeface="Cambria"/>
                        <a:ea typeface="MS Mincho"/>
                        <a:cs typeface="Times New Roman"/>
                      </a:endParaRPr>
                    </a:p>
                  </a:txBody>
                  <a:tcPr marL="68580" marR="68580" marT="0" marB="0"/>
                </a:tc>
              </a:tr>
              <a:tr h="213995">
                <a:tc>
                  <a:txBody>
                    <a:bodyPr/>
                    <a:lstStyle/>
                    <a:p>
                      <a:pPr>
                        <a:spcAft>
                          <a:spcPts val="1200"/>
                        </a:spcAft>
                      </a:pPr>
                      <a:r>
                        <a:rPr lang="es-ES_tradnl" sz="1200">
                          <a:effectLst/>
                        </a:rPr>
                        <a:t>Consumo de agua</a:t>
                      </a:r>
                      <a:endParaRPr lang="es-ES" sz="1200">
                        <a:effectLst/>
                        <a:latin typeface="Cambria"/>
                        <a:ea typeface="MS Mincho"/>
                        <a:cs typeface="Times New Roman"/>
                      </a:endParaRPr>
                    </a:p>
                  </a:txBody>
                  <a:tcPr marL="68580" marR="68580" marT="0" marB="0"/>
                </a:tc>
                <a:tc>
                  <a:txBody>
                    <a:bodyPr/>
                    <a:lstStyle/>
                    <a:p>
                      <a:pPr algn="ctr">
                        <a:lnSpc>
                          <a:spcPct val="150000"/>
                        </a:lnSpc>
                        <a:spcAft>
                          <a:spcPts val="0"/>
                        </a:spcAft>
                      </a:pPr>
                      <a:r>
                        <a:rPr lang="es-ES_tradnl" sz="1200" dirty="0">
                          <a:effectLst/>
                        </a:rPr>
                        <a:t>La máquina no requiere agua para su funcionamiento.</a:t>
                      </a:r>
                      <a:endParaRPr lang="es-ES" sz="1200" dirty="0">
                        <a:effectLst/>
                        <a:latin typeface="Cambria"/>
                        <a:ea typeface="MS Mincho"/>
                        <a:cs typeface="Times New Roman"/>
                      </a:endParaRPr>
                    </a:p>
                  </a:txBody>
                  <a:tcPr marL="68580" marR="68580" marT="0" marB="0"/>
                </a:tc>
              </a:tr>
            </a:tbl>
          </a:graphicData>
        </a:graphic>
      </p:graphicFrame>
    </p:spTree>
    <p:extLst>
      <p:ext uri="{BB962C8B-B14F-4D97-AF65-F5344CB8AC3E}">
        <p14:creationId xmlns:p14="http://schemas.microsoft.com/office/powerpoint/2010/main" val="23139566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64225" y="2967335"/>
            <a:ext cx="8615565" cy="923330"/>
          </a:xfrm>
          <a:prstGeom prst="rect">
            <a:avLst/>
          </a:prstGeom>
          <a:noFill/>
        </p:spPr>
        <p:txBody>
          <a:bodyPr wrap="none" lIns="91440" tIns="45720" rIns="91440" bIns="45720">
            <a:spAutoFit/>
          </a:bodyPr>
          <a:lstStyle/>
          <a:p>
            <a:pPr algn="ctr"/>
            <a:r>
              <a:rPr lang="es-ES"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Proceso de producción actual</a:t>
            </a:r>
            <a:endParaRPr lang="es-E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val="17812414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835696" y="476672"/>
            <a:ext cx="5472608" cy="369332"/>
          </a:xfrm>
          <a:prstGeom prst="rect">
            <a:avLst/>
          </a:prstGeom>
        </p:spPr>
        <p:txBody>
          <a:bodyPr wrap="square">
            <a:spAutoFit/>
          </a:bodyPr>
          <a:lstStyle/>
          <a:p>
            <a:r>
              <a:rPr lang="es-ES_tradnl" b="1" dirty="0"/>
              <a:t>Horno de templado </a:t>
            </a:r>
            <a:r>
              <a:rPr lang="es-ES_tradnl" b="1" dirty="0" err="1"/>
              <a:t>Glaston</a:t>
            </a:r>
            <a:r>
              <a:rPr lang="es-ES_tradnl" b="1" dirty="0"/>
              <a:t> </a:t>
            </a:r>
            <a:r>
              <a:rPr lang="es-ES_tradnl" b="1" dirty="0" err="1"/>
              <a:t>Tamglass</a:t>
            </a:r>
            <a:r>
              <a:rPr lang="es-ES_tradnl" b="1" dirty="0"/>
              <a:t> RC200 Tipo 2136</a:t>
            </a:r>
            <a:endParaRPr lang="es-ES" dirty="0"/>
          </a:p>
        </p:txBody>
      </p:sp>
      <p:pic>
        <p:nvPicPr>
          <p:cNvPr id="3" name="2 Imagen" descr="Macintosh HD:Users:Wilson:Desktop:Captura de pantalla 2014-06-03 a la(s) 22.30.41.png"/>
          <p:cNvPicPr/>
          <p:nvPr/>
        </p:nvPicPr>
        <p:blipFill>
          <a:blip r:embed="rId3">
            <a:extLst>
              <a:ext uri="{28A0092B-C50C-407E-A947-70E740481C1C}">
                <a14:useLocalDpi xmlns:a14="http://schemas.microsoft.com/office/drawing/2010/main" val="0"/>
              </a:ext>
            </a:extLst>
          </a:blip>
          <a:srcRect/>
          <a:stretch>
            <a:fillRect/>
          </a:stretch>
        </p:blipFill>
        <p:spPr bwMode="auto">
          <a:xfrm>
            <a:off x="1547664" y="1412776"/>
            <a:ext cx="6171049" cy="2448272"/>
          </a:xfrm>
          <a:prstGeom prst="rect">
            <a:avLst/>
          </a:prstGeom>
          <a:noFill/>
          <a:ln>
            <a:noFill/>
          </a:ln>
        </p:spPr>
      </p:pic>
      <p:graphicFrame>
        <p:nvGraphicFramePr>
          <p:cNvPr id="4" name="3 Tabla"/>
          <p:cNvGraphicFramePr>
            <a:graphicFrameLocks noGrp="1"/>
          </p:cNvGraphicFramePr>
          <p:nvPr>
            <p:extLst>
              <p:ext uri="{D42A27DB-BD31-4B8C-83A1-F6EECF244321}">
                <p14:modId xmlns:p14="http://schemas.microsoft.com/office/powerpoint/2010/main" val="2693032980"/>
              </p:ext>
            </p:extLst>
          </p:nvPr>
        </p:nvGraphicFramePr>
        <p:xfrm>
          <a:off x="1763688" y="4544536"/>
          <a:ext cx="5701030" cy="1188720"/>
        </p:xfrm>
        <a:graphic>
          <a:graphicData uri="http://schemas.openxmlformats.org/drawingml/2006/table">
            <a:tbl>
              <a:tblPr firstRow="1" firstCol="1" bandRow="1">
                <a:tableStyleId>{5C22544A-7EE6-4342-B048-85BDC9FD1C3A}</a:tableStyleId>
              </a:tblPr>
              <a:tblGrid>
                <a:gridCol w="1779270"/>
                <a:gridCol w="3921760"/>
              </a:tblGrid>
              <a:tr h="0">
                <a:tc>
                  <a:txBody>
                    <a:bodyPr/>
                    <a:lstStyle/>
                    <a:p>
                      <a:pPr>
                        <a:spcAft>
                          <a:spcPts val="1200"/>
                        </a:spcAft>
                      </a:pPr>
                      <a:r>
                        <a:rPr lang="es-ES_tradnl" sz="1200">
                          <a:effectLst/>
                        </a:rPr>
                        <a:t>Dimensiones</a:t>
                      </a:r>
                      <a:endParaRPr lang="es-ES" sz="1200">
                        <a:effectLst/>
                        <a:latin typeface="Cambria"/>
                        <a:ea typeface="MS Mincho"/>
                        <a:cs typeface="Times New Roman"/>
                      </a:endParaRPr>
                    </a:p>
                  </a:txBody>
                  <a:tcPr marL="68580" marR="68580" marT="0" marB="0" anchor="ctr"/>
                </a:tc>
                <a:tc>
                  <a:txBody>
                    <a:bodyPr/>
                    <a:lstStyle/>
                    <a:p>
                      <a:pPr algn="ctr">
                        <a:spcAft>
                          <a:spcPts val="1200"/>
                        </a:spcAft>
                      </a:pPr>
                      <a:r>
                        <a:rPr lang="es-ES_tradnl" sz="1200">
                          <a:effectLst/>
                        </a:rPr>
                        <a:t>18000 mm x 6000 mm. Altura: 3100 mm.</a:t>
                      </a:r>
                      <a:endParaRPr lang="es-ES" sz="1200">
                        <a:effectLst/>
                        <a:latin typeface="Cambria"/>
                        <a:ea typeface="MS Mincho"/>
                        <a:cs typeface="Times New Roman"/>
                      </a:endParaRPr>
                    </a:p>
                  </a:txBody>
                  <a:tcPr marL="68580" marR="68580" marT="0" marB="0" anchor="ctr"/>
                </a:tc>
              </a:tr>
              <a:tr h="0">
                <a:tc>
                  <a:txBody>
                    <a:bodyPr/>
                    <a:lstStyle/>
                    <a:p>
                      <a:pPr>
                        <a:spcAft>
                          <a:spcPts val="1200"/>
                        </a:spcAft>
                      </a:pPr>
                      <a:r>
                        <a:rPr lang="es-ES_tradnl" sz="1200">
                          <a:effectLst/>
                        </a:rPr>
                        <a:t>Procedencia</a:t>
                      </a:r>
                      <a:endParaRPr lang="es-ES" sz="1200">
                        <a:effectLst/>
                        <a:latin typeface="Cambria"/>
                        <a:ea typeface="MS Mincho"/>
                        <a:cs typeface="Times New Roman"/>
                      </a:endParaRPr>
                    </a:p>
                  </a:txBody>
                  <a:tcPr marL="68580" marR="68580" marT="0" marB="0" anchor="ctr"/>
                </a:tc>
                <a:tc>
                  <a:txBody>
                    <a:bodyPr/>
                    <a:lstStyle/>
                    <a:p>
                      <a:pPr algn="ctr">
                        <a:spcAft>
                          <a:spcPts val="1200"/>
                        </a:spcAft>
                      </a:pPr>
                      <a:r>
                        <a:rPr lang="es-ES_tradnl" sz="1200">
                          <a:effectLst/>
                        </a:rPr>
                        <a:t>Italia</a:t>
                      </a:r>
                      <a:endParaRPr lang="es-ES" sz="1200">
                        <a:effectLst/>
                        <a:latin typeface="Cambria"/>
                        <a:ea typeface="MS Mincho"/>
                        <a:cs typeface="Times New Roman"/>
                      </a:endParaRPr>
                    </a:p>
                  </a:txBody>
                  <a:tcPr marL="68580" marR="68580" marT="0" marB="0" anchor="ctr"/>
                </a:tc>
              </a:tr>
              <a:tr h="0">
                <a:tc>
                  <a:txBody>
                    <a:bodyPr/>
                    <a:lstStyle/>
                    <a:p>
                      <a:pPr>
                        <a:spcAft>
                          <a:spcPts val="1200"/>
                        </a:spcAft>
                      </a:pPr>
                      <a:r>
                        <a:rPr lang="es-ES_tradnl" sz="1200">
                          <a:effectLst/>
                        </a:rPr>
                        <a:t>Alimentación eléctrica</a:t>
                      </a:r>
                      <a:endParaRPr lang="es-ES" sz="1200">
                        <a:effectLst/>
                        <a:latin typeface="Cambria"/>
                        <a:ea typeface="MS Mincho"/>
                        <a:cs typeface="Times New Roman"/>
                      </a:endParaRPr>
                    </a:p>
                  </a:txBody>
                  <a:tcPr marL="68580" marR="68580" marT="0" marB="0" anchor="ctr"/>
                </a:tc>
                <a:tc>
                  <a:txBody>
                    <a:bodyPr/>
                    <a:lstStyle/>
                    <a:p>
                      <a:pPr algn="ctr">
                        <a:spcAft>
                          <a:spcPts val="1200"/>
                        </a:spcAft>
                      </a:pPr>
                      <a:r>
                        <a:rPr lang="es-ES_tradnl" sz="1200">
                          <a:effectLst/>
                        </a:rPr>
                        <a:t>400 V	60 Hz	671 kW (trifásico)	</a:t>
                      </a:r>
                      <a:endParaRPr lang="es-ES" sz="1200">
                        <a:effectLst/>
                        <a:latin typeface="Cambria"/>
                        <a:ea typeface="MS Mincho"/>
                        <a:cs typeface="Times New Roman"/>
                      </a:endParaRPr>
                    </a:p>
                  </a:txBody>
                  <a:tcPr marL="68580" marR="68580" marT="0" marB="0" anchor="ctr"/>
                </a:tc>
              </a:tr>
              <a:tr h="0">
                <a:tc>
                  <a:txBody>
                    <a:bodyPr/>
                    <a:lstStyle/>
                    <a:p>
                      <a:pPr>
                        <a:spcAft>
                          <a:spcPts val="1200"/>
                        </a:spcAft>
                      </a:pPr>
                      <a:r>
                        <a:rPr lang="es-ES_tradnl" sz="1200">
                          <a:effectLst/>
                        </a:rPr>
                        <a:t>Consumo de aire comprimido</a:t>
                      </a:r>
                      <a:endParaRPr lang="es-ES" sz="1200">
                        <a:effectLst/>
                        <a:latin typeface="Cambria"/>
                        <a:ea typeface="MS Mincho"/>
                        <a:cs typeface="Times New Roman"/>
                      </a:endParaRPr>
                    </a:p>
                  </a:txBody>
                  <a:tcPr marL="68580" marR="68580" marT="0" marB="0" anchor="ctr"/>
                </a:tc>
                <a:tc>
                  <a:txBody>
                    <a:bodyPr/>
                    <a:lstStyle/>
                    <a:p>
                      <a:pPr algn="ctr">
                        <a:lnSpc>
                          <a:spcPct val="150000"/>
                        </a:lnSpc>
                        <a:spcAft>
                          <a:spcPts val="0"/>
                        </a:spcAft>
                      </a:pPr>
                      <a:r>
                        <a:rPr lang="es-ES_tradnl" sz="1200">
                          <a:effectLst/>
                        </a:rPr>
                        <a:t>1900 Nl/min	6 bar</a:t>
                      </a:r>
                      <a:endParaRPr lang="es-ES" sz="1200">
                        <a:effectLst/>
                        <a:latin typeface="Cambria"/>
                        <a:ea typeface="MS Mincho"/>
                        <a:cs typeface="Times New Roman"/>
                      </a:endParaRPr>
                    </a:p>
                  </a:txBody>
                  <a:tcPr marL="68580" marR="68580" marT="0" marB="0" anchor="ctr"/>
                </a:tc>
              </a:tr>
              <a:tr h="213995">
                <a:tc>
                  <a:txBody>
                    <a:bodyPr/>
                    <a:lstStyle/>
                    <a:p>
                      <a:pPr>
                        <a:spcAft>
                          <a:spcPts val="1200"/>
                        </a:spcAft>
                      </a:pPr>
                      <a:r>
                        <a:rPr lang="es-ES_tradnl" sz="1200">
                          <a:effectLst/>
                        </a:rPr>
                        <a:t>Consumo de agua</a:t>
                      </a:r>
                      <a:endParaRPr lang="es-ES" sz="1200">
                        <a:effectLst/>
                        <a:latin typeface="Cambria"/>
                        <a:ea typeface="MS Mincho"/>
                        <a:cs typeface="Times New Roman"/>
                      </a:endParaRPr>
                    </a:p>
                  </a:txBody>
                  <a:tcPr marL="68580" marR="68580" marT="0" marB="0" anchor="ctr"/>
                </a:tc>
                <a:tc>
                  <a:txBody>
                    <a:bodyPr/>
                    <a:lstStyle/>
                    <a:p>
                      <a:pPr algn="ctr">
                        <a:lnSpc>
                          <a:spcPct val="150000"/>
                        </a:lnSpc>
                        <a:spcAft>
                          <a:spcPts val="0"/>
                        </a:spcAft>
                      </a:pPr>
                      <a:r>
                        <a:rPr lang="es-ES_tradnl" sz="1200" dirty="0">
                          <a:effectLst/>
                        </a:rPr>
                        <a:t>La máquina no requiere agua para su funcionamiento.</a:t>
                      </a:r>
                      <a:endParaRPr lang="es-ES" sz="1200" dirty="0">
                        <a:effectLst/>
                        <a:latin typeface="Cambria"/>
                        <a:ea typeface="MS Mincho"/>
                        <a:cs typeface="Times New Roman"/>
                      </a:endParaRPr>
                    </a:p>
                  </a:txBody>
                  <a:tcPr marL="68580" marR="68580" marT="0" marB="0" anchor="ctr"/>
                </a:tc>
              </a:tr>
            </a:tbl>
          </a:graphicData>
        </a:graphic>
      </p:graphicFrame>
    </p:spTree>
    <p:extLst>
      <p:ext uri="{BB962C8B-B14F-4D97-AF65-F5344CB8AC3E}">
        <p14:creationId xmlns:p14="http://schemas.microsoft.com/office/powerpoint/2010/main" val="28187574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95536" y="2636912"/>
            <a:ext cx="8325744" cy="1754326"/>
          </a:xfrm>
          <a:prstGeom prst="rect">
            <a:avLst/>
          </a:prstGeom>
          <a:noFill/>
        </p:spPr>
        <p:txBody>
          <a:bodyPr wrap="square" lIns="91440" tIns="45720" rIns="91440" bIns="45720">
            <a:spAutoFit/>
          </a:bodyPr>
          <a:lstStyle/>
          <a:p>
            <a:pPr algn="ctr"/>
            <a:r>
              <a:rPr lang="es-ES" sz="5400" b="1" cap="none" spc="0" dirty="0" err="1"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Layout</a:t>
            </a:r>
            <a:r>
              <a:rPr lang="es-ES"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con distribución en línea</a:t>
            </a:r>
            <a:endParaRPr lang="es-E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val="39836642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542" t="52666" r="28958" b="19167"/>
          <a:stretch/>
        </p:blipFill>
        <p:spPr bwMode="auto">
          <a:xfrm>
            <a:off x="899592" y="1178550"/>
            <a:ext cx="7620000" cy="214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a:off x="2212113" y="467380"/>
            <a:ext cx="5216364" cy="523220"/>
          </a:xfrm>
          <a:prstGeom prst="rect">
            <a:avLst/>
          </a:prstGeom>
          <a:noFill/>
        </p:spPr>
        <p:txBody>
          <a:bodyPr wrap="none" rtlCol="0">
            <a:spAutoFit/>
          </a:bodyPr>
          <a:lstStyle/>
          <a:p>
            <a:r>
              <a:rPr lang="es-ES_tradnl" sz="2800" dirty="0" smtClean="0"/>
              <a:t>Cuadro de análisis de producción</a:t>
            </a:r>
            <a:endParaRPr lang="es-ES" sz="2800" dirty="0"/>
          </a:p>
        </p:txBody>
      </p:sp>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8646" t="43667" r="27396" b="28167"/>
          <a:stretch/>
        </p:blipFill>
        <p:spPr bwMode="auto">
          <a:xfrm>
            <a:off x="721792" y="3870340"/>
            <a:ext cx="7797800" cy="214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CuadroTexto"/>
          <p:cNvSpPr txBox="1"/>
          <p:nvPr/>
        </p:nvSpPr>
        <p:spPr>
          <a:xfrm>
            <a:off x="890092" y="3485758"/>
            <a:ext cx="2491195" cy="369332"/>
          </a:xfrm>
          <a:prstGeom prst="rect">
            <a:avLst/>
          </a:prstGeom>
          <a:noFill/>
        </p:spPr>
        <p:txBody>
          <a:bodyPr wrap="none" rtlCol="0">
            <a:spAutoFit/>
          </a:bodyPr>
          <a:lstStyle/>
          <a:p>
            <a:r>
              <a:rPr lang="es-ES_tradnl" dirty="0" smtClean="0"/>
              <a:t>Reordenando se obtiene</a:t>
            </a:r>
            <a:endParaRPr lang="es-ES" dirty="0"/>
          </a:p>
        </p:txBody>
      </p:sp>
    </p:spTree>
    <p:extLst>
      <p:ext uri="{BB962C8B-B14F-4D97-AF65-F5344CB8AC3E}">
        <p14:creationId xmlns:p14="http://schemas.microsoft.com/office/powerpoint/2010/main" val="17806942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p:nvPr/>
        </p:nvPicPr>
        <p:blipFill rotWithShape="1">
          <a:blip r:embed="rId3">
            <a:extLst>
              <a:ext uri="{28A0092B-C50C-407E-A947-70E740481C1C}">
                <a14:useLocalDpi xmlns:a14="http://schemas.microsoft.com/office/drawing/2010/main" val="0"/>
              </a:ext>
            </a:extLst>
          </a:blip>
          <a:srcRect l="21011" t="22599" r="20194" b="10452"/>
          <a:stretch/>
        </p:blipFill>
        <p:spPr bwMode="auto">
          <a:xfrm rot="5400000">
            <a:off x="2807410" y="1037332"/>
            <a:ext cx="6745605" cy="4800600"/>
          </a:xfrm>
          <a:prstGeom prst="rect">
            <a:avLst/>
          </a:prstGeom>
          <a:ln>
            <a:noFill/>
          </a:ln>
          <a:extLst>
            <a:ext uri="{53640926-AAD7-44D8-BBD7-CCE9431645EC}">
              <a14:shadowObscured xmlns:a14="http://schemas.microsoft.com/office/drawing/2010/main"/>
            </a:ext>
          </a:extLst>
        </p:spPr>
      </p:pic>
      <p:sp>
        <p:nvSpPr>
          <p:cNvPr id="3" name="2 Rectángulo"/>
          <p:cNvSpPr/>
          <p:nvPr/>
        </p:nvSpPr>
        <p:spPr>
          <a:xfrm>
            <a:off x="467544" y="1556792"/>
            <a:ext cx="2520280" cy="2308324"/>
          </a:xfrm>
          <a:prstGeom prst="rect">
            <a:avLst/>
          </a:prstGeom>
        </p:spPr>
        <p:txBody>
          <a:bodyPr wrap="square">
            <a:spAutoFit/>
          </a:bodyPr>
          <a:lstStyle/>
          <a:p>
            <a:pPr algn="just"/>
            <a:r>
              <a:rPr lang="es-ES" sz="2400" dirty="0"/>
              <a:t>Las dimensiones totales </a:t>
            </a:r>
            <a:r>
              <a:rPr lang="es-ES" sz="2400" dirty="0" smtClean="0"/>
              <a:t>son </a:t>
            </a:r>
            <a:r>
              <a:rPr lang="es-ES" sz="2400" dirty="0"/>
              <a:t>de 60 m por 84.2 m, lo que nos da un área total de </a:t>
            </a:r>
            <a:r>
              <a:rPr lang="es-ES" sz="2400" dirty="0" smtClean="0"/>
              <a:t>5052m2.</a:t>
            </a:r>
            <a:endParaRPr lang="es-ES" sz="2400" dirty="0"/>
          </a:p>
        </p:txBody>
      </p:sp>
    </p:spTree>
    <p:extLst>
      <p:ext uri="{BB962C8B-B14F-4D97-AF65-F5344CB8AC3E}">
        <p14:creationId xmlns:p14="http://schemas.microsoft.com/office/powerpoint/2010/main" val="18804017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95536" y="2132856"/>
            <a:ext cx="8325744" cy="2585323"/>
          </a:xfrm>
          <a:prstGeom prst="rect">
            <a:avLst/>
          </a:prstGeom>
          <a:noFill/>
        </p:spPr>
        <p:txBody>
          <a:bodyPr wrap="square" lIns="91440" tIns="45720" rIns="91440" bIns="45720">
            <a:spAutoFit/>
          </a:bodyPr>
          <a:lstStyle/>
          <a:p>
            <a:pPr algn="ctr"/>
            <a:r>
              <a:rPr lang="es-ES"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Diseño de equipos complementarios </a:t>
            </a:r>
          </a:p>
          <a:p>
            <a:pPr algn="ctr"/>
            <a:r>
              <a:rPr lang="es-ES"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(Banda Transportadora)</a:t>
            </a:r>
            <a:endParaRPr lang="es-E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val="41926631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340768"/>
            <a:ext cx="7272808" cy="2349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CuadroTexto"/>
          <p:cNvSpPr txBox="1"/>
          <p:nvPr/>
        </p:nvSpPr>
        <p:spPr>
          <a:xfrm>
            <a:off x="2555776" y="467380"/>
            <a:ext cx="3797193" cy="523220"/>
          </a:xfrm>
          <a:prstGeom prst="rect">
            <a:avLst/>
          </a:prstGeom>
          <a:noFill/>
        </p:spPr>
        <p:txBody>
          <a:bodyPr wrap="none" rtlCol="0">
            <a:spAutoFit/>
          </a:bodyPr>
          <a:lstStyle/>
          <a:p>
            <a:r>
              <a:rPr lang="es-ES_tradnl" sz="2800" dirty="0" smtClean="0"/>
              <a:t>Lineamientos de diseño</a:t>
            </a:r>
            <a:endParaRPr lang="es-ES" sz="2800" dirty="0"/>
          </a:p>
        </p:txBody>
      </p:sp>
      <p:sp>
        <p:nvSpPr>
          <p:cNvPr id="2" name="1 Rectángulo"/>
          <p:cNvSpPr/>
          <p:nvPr/>
        </p:nvSpPr>
        <p:spPr>
          <a:xfrm>
            <a:off x="611560" y="4077072"/>
            <a:ext cx="1675459" cy="369332"/>
          </a:xfrm>
          <a:prstGeom prst="rect">
            <a:avLst/>
          </a:prstGeom>
        </p:spPr>
        <p:txBody>
          <a:bodyPr wrap="none">
            <a:spAutoFit/>
          </a:bodyPr>
          <a:lstStyle/>
          <a:p>
            <a:r>
              <a:rPr lang="es-ES" dirty="0"/>
              <a:t># 𝑣𝑖𝑑𝑟𝑖𝑜𝑠=9.36 </a:t>
            </a:r>
          </a:p>
        </p:txBody>
      </p:sp>
      <p:sp>
        <p:nvSpPr>
          <p:cNvPr id="4" name="3 Rectángulo"/>
          <p:cNvSpPr/>
          <p:nvPr/>
        </p:nvSpPr>
        <p:spPr>
          <a:xfrm>
            <a:off x="2915816" y="4045838"/>
            <a:ext cx="2363147" cy="369332"/>
          </a:xfrm>
          <a:prstGeom prst="rect">
            <a:avLst/>
          </a:prstGeom>
        </p:spPr>
        <p:txBody>
          <a:bodyPr wrap="none">
            <a:spAutoFit/>
          </a:bodyPr>
          <a:lstStyle/>
          <a:p>
            <a:r>
              <a:rPr lang="es-ES" dirty="0"/>
              <a:t>𝑚𝑇=20.7 </a:t>
            </a:r>
            <a:r>
              <a:rPr lang="es-ES" dirty="0" smtClean="0"/>
              <a:t>𝑘𝑔=</a:t>
            </a:r>
            <a:r>
              <a:rPr lang="es-ES" dirty="0"/>
              <a:t>45.54 𝑙𝑏 </a:t>
            </a:r>
          </a:p>
        </p:txBody>
      </p:sp>
      <p:sp>
        <p:nvSpPr>
          <p:cNvPr id="6" name="5 Rectángulo"/>
          <p:cNvSpPr/>
          <p:nvPr/>
        </p:nvSpPr>
        <p:spPr>
          <a:xfrm>
            <a:off x="5868144" y="4045838"/>
            <a:ext cx="1277914" cy="369332"/>
          </a:xfrm>
          <a:prstGeom prst="rect">
            <a:avLst/>
          </a:prstGeom>
        </p:spPr>
        <p:txBody>
          <a:bodyPr wrap="none">
            <a:spAutoFit/>
          </a:bodyPr>
          <a:lstStyle/>
          <a:p>
            <a:r>
              <a:rPr lang="es-ES" dirty="0"/>
              <a:t>𝑣=0.12 </a:t>
            </a:r>
            <a:r>
              <a:rPr lang="es-ES" dirty="0" smtClean="0"/>
              <a:t>𝑚/𝑠</a:t>
            </a:r>
            <a:endParaRPr lang="es-ES" dirty="0"/>
          </a:p>
        </p:txBody>
      </p:sp>
      <p:sp>
        <p:nvSpPr>
          <p:cNvPr id="7" name="6 Rectángulo"/>
          <p:cNvSpPr/>
          <p:nvPr/>
        </p:nvSpPr>
        <p:spPr>
          <a:xfrm>
            <a:off x="2556520" y="4653136"/>
            <a:ext cx="4572000" cy="1477328"/>
          </a:xfrm>
          <a:prstGeom prst="rect">
            <a:avLst/>
          </a:prstGeom>
        </p:spPr>
        <p:txBody>
          <a:bodyPr>
            <a:spAutoFit/>
          </a:bodyPr>
          <a:lstStyle/>
          <a:p>
            <a:pPr algn="ctr"/>
            <a:r>
              <a:rPr lang="es-ES" dirty="0"/>
              <a:t>𝑣=𝜔∙𝑅 </a:t>
            </a:r>
            <a:endParaRPr lang="es-ES" dirty="0" smtClean="0"/>
          </a:p>
          <a:p>
            <a:pPr algn="ctr"/>
            <a:endParaRPr lang="es-ES" dirty="0"/>
          </a:p>
          <a:p>
            <a:pPr algn="ctr"/>
            <a:r>
              <a:rPr lang="es-ES" dirty="0"/>
              <a:t>0.12 𝑚𝑠=𝜔∙(20 𝑚𝑚) </a:t>
            </a:r>
            <a:endParaRPr lang="es-ES" dirty="0" smtClean="0"/>
          </a:p>
          <a:p>
            <a:pPr algn="ctr"/>
            <a:endParaRPr lang="es-ES" dirty="0"/>
          </a:p>
          <a:p>
            <a:pPr algn="ctr"/>
            <a:r>
              <a:rPr lang="es-ES" dirty="0"/>
              <a:t>𝝎=</a:t>
            </a:r>
            <a:r>
              <a:rPr lang="es-ES" dirty="0" smtClean="0"/>
              <a:t>𝟔 </a:t>
            </a:r>
            <a:r>
              <a:rPr lang="es-ES" dirty="0"/>
              <a:t>𝒓𝒂𝒅/𝒔</a:t>
            </a:r>
            <a:r>
              <a:rPr lang="es-ES" b="1" dirty="0"/>
              <a:t> = 57.30 RPM </a:t>
            </a:r>
          </a:p>
        </p:txBody>
      </p:sp>
      <p:cxnSp>
        <p:nvCxnSpPr>
          <p:cNvPr id="9" name="8 Conector recto de flecha"/>
          <p:cNvCxnSpPr/>
          <p:nvPr/>
        </p:nvCxnSpPr>
        <p:spPr>
          <a:xfrm flipH="1" flipV="1">
            <a:off x="6137430" y="5391800"/>
            <a:ext cx="882842" cy="55748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11" name="10 CuadroTexto"/>
          <p:cNvSpPr txBox="1"/>
          <p:nvPr/>
        </p:nvSpPr>
        <p:spPr>
          <a:xfrm>
            <a:off x="7104980" y="5420598"/>
            <a:ext cx="1763960" cy="1200329"/>
          </a:xfrm>
          <a:prstGeom prst="rect">
            <a:avLst/>
          </a:prstGeom>
          <a:noFill/>
        </p:spPr>
        <p:txBody>
          <a:bodyPr wrap="square" rtlCol="0">
            <a:spAutoFit/>
          </a:bodyPr>
          <a:lstStyle/>
          <a:p>
            <a:r>
              <a:rPr lang="es-ES_tradnl" dirty="0" smtClean="0"/>
              <a:t>Diámetro mínimo recomendado de 40 mm</a:t>
            </a:r>
            <a:endParaRPr lang="es-ES" dirty="0"/>
          </a:p>
        </p:txBody>
      </p:sp>
      <p:cxnSp>
        <p:nvCxnSpPr>
          <p:cNvPr id="13" name="12 Conector recto de flecha"/>
          <p:cNvCxnSpPr>
            <a:endCxn id="6" idx="2"/>
          </p:cNvCxnSpPr>
          <p:nvPr/>
        </p:nvCxnSpPr>
        <p:spPr>
          <a:xfrm flipH="1" flipV="1">
            <a:off x="6507101" y="4415170"/>
            <a:ext cx="604443" cy="346849"/>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14" name="13 CuadroTexto"/>
          <p:cNvSpPr txBox="1"/>
          <p:nvPr/>
        </p:nvSpPr>
        <p:spPr>
          <a:xfrm>
            <a:off x="7291679" y="4588594"/>
            <a:ext cx="1475928" cy="646331"/>
          </a:xfrm>
          <a:prstGeom prst="rect">
            <a:avLst/>
          </a:prstGeom>
          <a:noFill/>
        </p:spPr>
        <p:txBody>
          <a:bodyPr wrap="square" rtlCol="0">
            <a:spAutoFit/>
          </a:bodyPr>
          <a:lstStyle/>
          <a:p>
            <a:r>
              <a:rPr lang="es-ES_tradnl" dirty="0" smtClean="0"/>
              <a:t>1 vidrio cada 40 </a:t>
            </a:r>
            <a:r>
              <a:rPr lang="es-ES_tradnl" dirty="0" err="1" smtClean="0"/>
              <a:t>seg</a:t>
            </a:r>
            <a:endParaRPr lang="es-ES" dirty="0"/>
          </a:p>
        </p:txBody>
      </p:sp>
    </p:spTree>
    <p:extLst>
      <p:ext uri="{BB962C8B-B14F-4D97-AF65-F5344CB8AC3E}">
        <p14:creationId xmlns:p14="http://schemas.microsoft.com/office/powerpoint/2010/main" val="21823449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4" y="990600"/>
            <a:ext cx="7229475" cy="160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1290" y="2636912"/>
            <a:ext cx="7858125" cy="390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CuadroTexto"/>
          <p:cNvSpPr txBox="1"/>
          <p:nvPr/>
        </p:nvSpPr>
        <p:spPr>
          <a:xfrm>
            <a:off x="2339752" y="243870"/>
            <a:ext cx="5150000" cy="523220"/>
          </a:xfrm>
          <a:prstGeom prst="rect">
            <a:avLst/>
          </a:prstGeom>
          <a:noFill/>
        </p:spPr>
        <p:txBody>
          <a:bodyPr wrap="none" rtlCol="0">
            <a:spAutoFit/>
          </a:bodyPr>
          <a:lstStyle/>
          <a:p>
            <a:r>
              <a:rPr lang="es-ES_tradnl" sz="2800" dirty="0" smtClean="0">
                <a:solidFill>
                  <a:srgbClr val="FF0000"/>
                </a:solidFill>
              </a:rPr>
              <a:t>Selección del material de la banda</a:t>
            </a:r>
            <a:endParaRPr lang="es-ES" sz="2800" dirty="0">
              <a:solidFill>
                <a:srgbClr val="FF0000"/>
              </a:solidFill>
            </a:endParaRPr>
          </a:p>
        </p:txBody>
      </p:sp>
    </p:spTree>
    <p:extLst>
      <p:ext uri="{BB962C8B-B14F-4D97-AF65-F5344CB8AC3E}">
        <p14:creationId xmlns:p14="http://schemas.microsoft.com/office/powerpoint/2010/main" val="20756272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6139" t="34628" r="11875" b="31176"/>
          <a:stretch/>
        </p:blipFill>
        <p:spPr bwMode="auto">
          <a:xfrm>
            <a:off x="1072744" y="2632166"/>
            <a:ext cx="7557247" cy="2605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CuadroTexto"/>
          <p:cNvSpPr txBox="1"/>
          <p:nvPr/>
        </p:nvSpPr>
        <p:spPr>
          <a:xfrm>
            <a:off x="1115616" y="908720"/>
            <a:ext cx="2592288" cy="523220"/>
          </a:xfrm>
          <a:prstGeom prst="rect">
            <a:avLst/>
          </a:prstGeom>
          <a:noFill/>
        </p:spPr>
        <p:txBody>
          <a:bodyPr wrap="square" rtlCol="0">
            <a:spAutoFit/>
          </a:bodyPr>
          <a:lstStyle/>
          <a:p>
            <a:pPr algn="ctr"/>
            <a:r>
              <a:rPr lang="es-ES_tradnl" sz="2800" dirty="0" smtClean="0"/>
              <a:t>Banda</a:t>
            </a:r>
            <a:endParaRPr lang="es-ES" sz="2800" dirty="0"/>
          </a:p>
        </p:txBody>
      </p:sp>
    </p:spTree>
    <p:extLst>
      <p:ext uri="{BB962C8B-B14F-4D97-AF65-F5344CB8AC3E}">
        <p14:creationId xmlns:p14="http://schemas.microsoft.com/office/powerpoint/2010/main" val="23175707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059832" y="332656"/>
            <a:ext cx="3015697" cy="523220"/>
          </a:xfrm>
          <a:prstGeom prst="rect">
            <a:avLst/>
          </a:prstGeom>
          <a:noFill/>
        </p:spPr>
        <p:txBody>
          <a:bodyPr wrap="none" rtlCol="0">
            <a:spAutoFit/>
          </a:bodyPr>
          <a:lstStyle/>
          <a:p>
            <a:r>
              <a:rPr lang="es-ES_tradnl" sz="2800" dirty="0" smtClean="0"/>
              <a:t>Potencia del motor</a:t>
            </a:r>
            <a:endParaRPr lang="es-ES" sz="2800" dirty="0"/>
          </a:p>
        </p:txBody>
      </p:sp>
      <p:sp>
        <p:nvSpPr>
          <p:cNvPr id="3" name="2 Rectángulo"/>
          <p:cNvSpPr/>
          <p:nvPr/>
        </p:nvSpPr>
        <p:spPr>
          <a:xfrm>
            <a:off x="2621485" y="2060848"/>
            <a:ext cx="4572000" cy="1754326"/>
          </a:xfrm>
          <a:prstGeom prst="rect">
            <a:avLst/>
          </a:prstGeom>
        </p:spPr>
        <p:txBody>
          <a:bodyPr>
            <a:spAutoFit/>
          </a:bodyPr>
          <a:lstStyle/>
          <a:p>
            <a:r>
              <a:rPr lang="es-ES" dirty="0" smtClean="0"/>
              <a:t>donde</a:t>
            </a:r>
            <a:r>
              <a:rPr lang="es-ES" dirty="0"/>
              <a:t>: </a:t>
            </a:r>
          </a:p>
          <a:p>
            <a:r>
              <a:rPr lang="es-ES" dirty="0"/>
              <a:t>𝑃 es el peso de la carga (lb) </a:t>
            </a:r>
          </a:p>
          <a:p>
            <a:r>
              <a:rPr lang="es-ES" dirty="0"/>
              <a:t>𝑝 es el peso de la banda (lb) </a:t>
            </a:r>
          </a:p>
          <a:p>
            <a:r>
              <a:rPr lang="es-ES" dirty="0"/>
              <a:t>𝑓 es el coeficiente de fricción </a:t>
            </a:r>
          </a:p>
          <a:p>
            <a:r>
              <a:rPr lang="es-ES" dirty="0"/>
              <a:t>𝑣 es la velocidad de la banda transportadora (pies/min) </a:t>
            </a:r>
          </a:p>
        </p:txBody>
      </p:sp>
      <mc:AlternateContent xmlns:mc="http://schemas.openxmlformats.org/markup-compatibility/2006" xmlns:a14="http://schemas.microsoft.com/office/drawing/2010/main">
        <mc:Choice Requires="a14">
          <p:sp>
            <p:nvSpPr>
              <p:cNvPr id="4" name="3 CuadroTexto"/>
              <p:cNvSpPr txBox="1"/>
              <p:nvPr/>
            </p:nvSpPr>
            <p:spPr>
              <a:xfrm>
                <a:off x="3491880" y="1196752"/>
                <a:ext cx="2188741" cy="61811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s-ES_tradnl" b="0" i="1" smtClean="0">
                          <a:latin typeface="Cambria Math"/>
                        </a:rPr>
                        <m:t>𝐻𝑃</m:t>
                      </m:r>
                      <m:r>
                        <a:rPr lang="es-ES_tradnl" b="0" i="1" smtClean="0">
                          <a:latin typeface="Cambria Math"/>
                        </a:rPr>
                        <m:t>=</m:t>
                      </m:r>
                      <m:f>
                        <m:fPr>
                          <m:ctrlPr>
                            <a:rPr lang="es-ES_tradnl" b="0" i="1" smtClean="0">
                              <a:latin typeface="Cambria Math"/>
                            </a:rPr>
                          </m:ctrlPr>
                        </m:fPr>
                        <m:num>
                          <m:r>
                            <a:rPr lang="es-ES_tradnl" b="0" i="1" smtClean="0">
                              <a:latin typeface="Cambria Math"/>
                            </a:rPr>
                            <m:t>(</m:t>
                          </m:r>
                          <m:r>
                            <a:rPr lang="es-ES_tradnl" b="0" i="1" smtClean="0">
                              <a:latin typeface="Cambria Math"/>
                            </a:rPr>
                            <m:t>𝑃</m:t>
                          </m:r>
                          <m:r>
                            <a:rPr lang="es-ES_tradnl" b="0" i="1" smtClean="0">
                              <a:latin typeface="Cambria Math"/>
                              <a:ea typeface="Cambria Math"/>
                            </a:rPr>
                            <m:t>+</m:t>
                          </m:r>
                          <m:r>
                            <a:rPr lang="es-ES_tradnl" b="0" i="1" smtClean="0">
                              <a:latin typeface="Cambria Math"/>
                              <a:ea typeface="Cambria Math"/>
                            </a:rPr>
                            <m:t>𝑝</m:t>
                          </m:r>
                          <m:r>
                            <a:rPr lang="es-ES_tradnl" b="0" i="1" smtClean="0">
                              <a:latin typeface="Cambria Math"/>
                            </a:rPr>
                            <m:t>)</m:t>
                          </m:r>
                          <m:r>
                            <a:rPr lang="es-ES_tradnl" b="0" i="1" smtClean="0">
                              <a:latin typeface="Cambria Math"/>
                              <a:ea typeface="Cambria Math"/>
                            </a:rPr>
                            <m:t>∙</m:t>
                          </m:r>
                          <m:r>
                            <a:rPr lang="es-ES_tradnl" b="0" i="1" smtClean="0">
                              <a:latin typeface="Cambria Math"/>
                              <a:ea typeface="Cambria Math"/>
                            </a:rPr>
                            <m:t>𝑓</m:t>
                          </m:r>
                          <m:r>
                            <a:rPr lang="es-ES_tradnl" b="0" i="1" smtClean="0">
                              <a:latin typeface="Cambria Math"/>
                              <a:ea typeface="Cambria Math"/>
                            </a:rPr>
                            <m:t>∙</m:t>
                          </m:r>
                          <m:r>
                            <a:rPr lang="es-ES_tradnl" b="0" i="1" smtClean="0">
                              <a:latin typeface="Cambria Math"/>
                              <a:ea typeface="Cambria Math"/>
                            </a:rPr>
                            <m:t>𝑣</m:t>
                          </m:r>
                        </m:num>
                        <m:den>
                          <m:r>
                            <a:rPr lang="es-ES_tradnl" b="0" i="1" smtClean="0">
                              <a:latin typeface="Cambria Math"/>
                            </a:rPr>
                            <m:t>33000</m:t>
                          </m:r>
                        </m:den>
                      </m:f>
                    </m:oMath>
                  </m:oMathPara>
                </a14:m>
                <a:endParaRPr lang="es-ES" dirty="0"/>
              </a:p>
            </p:txBody>
          </p:sp>
        </mc:Choice>
        <mc:Fallback xmlns="">
          <p:sp>
            <p:nvSpPr>
              <p:cNvPr id="4" name="3 CuadroTexto"/>
              <p:cNvSpPr txBox="1">
                <a:spLocks noRot="1" noChangeAspect="1" noMove="1" noResize="1" noEditPoints="1" noAdjustHandles="1" noChangeArrowheads="1" noChangeShapeType="1" noTextEdit="1"/>
              </p:cNvSpPr>
              <p:nvPr/>
            </p:nvSpPr>
            <p:spPr>
              <a:xfrm>
                <a:off x="3491880" y="1196752"/>
                <a:ext cx="2188741" cy="618118"/>
              </a:xfrm>
              <a:prstGeom prst="rect">
                <a:avLst/>
              </a:prstGeom>
              <a:blipFill rotWithShape="1">
                <a:blip r:embed="rId2"/>
                <a:stretch>
                  <a:fillRect/>
                </a:stretch>
              </a:blipFill>
            </p:spPr>
            <p:txBody>
              <a:bodyPr/>
              <a:lstStyle/>
              <a:p>
                <a:r>
                  <a:rPr lang="es-ES">
                    <a:noFill/>
                  </a:rPr>
                  <a:t> </a:t>
                </a:r>
              </a:p>
            </p:txBody>
          </p:sp>
        </mc:Fallback>
      </mc:AlternateContent>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3021" t="17833" r="39166" b="60469"/>
          <a:stretch/>
        </p:blipFill>
        <p:spPr bwMode="auto">
          <a:xfrm>
            <a:off x="2437532" y="4061604"/>
            <a:ext cx="4610100" cy="1653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5 Rectángulo"/>
          <p:cNvSpPr/>
          <p:nvPr/>
        </p:nvSpPr>
        <p:spPr>
          <a:xfrm>
            <a:off x="638126" y="5877272"/>
            <a:ext cx="8208912" cy="646331"/>
          </a:xfrm>
          <a:prstGeom prst="rect">
            <a:avLst/>
          </a:prstGeom>
        </p:spPr>
        <p:txBody>
          <a:bodyPr wrap="square">
            <a:spAutoFit/>
          </a:bodyPr>
          <a:lstStyle/>
          <a:p>
            <a:r>
              <a:rPr lang="es-ES" dirty="0"/>
              <a:t>Se selecciona un motor trifásico tipo jaula de ardilla de 4 polos modelo LA71B6 4/2 con una potencia de 0.14 kW, cuya velocidad de giro es 1680 RPM. </a:t>
            </a:r>
          </a:p>
        </p:txBody>
      </p:sp>
    </p:spTree>
    <p:extLst>
      <p:ext uri="{BB962C8B-B14F-4D97-AF65-F5344CB8AC3E}">
        <p14:creationId xmlns:p14="http://schemas.microsoft.com/office/powerpoint/2010/main" val="39653986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2449" y="855876"/>
            <a:ext cx="6657975"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CuadroTexto"/>
          <p:cNvSpPr txBox="1"/>
          <p:nvPr/>
        </p:nvSpPr>
        <p:spPr>
          <a:xfrm>
            <a:off x="3563888" y="332656"/>
            <a:ext cx="2372188" cy="523220"/>
          </a:xfrm>
          <a:prstGeom prst="rect">
            <a:avLst/>
          </a:prstGeom>
          <a:noFill/>
        </p:spPr>
        <p:txBody>
          <a:bodyPr wrap="none" rtlCol="0">
            <a:spAutoFit/>
          </a:bodyPr>
          <a:lstStyle/>
          <a:p>
            <a:r>
              <a:rPr lang="es-ES_tradnl" sz="2800" dirty="0" err="1" smtClean="0"/>
              <a:t>Motorreductor</a:t>
            </a:r>
            <a:endParaRPr lang="es-ES" sz="2800" dirty="0"/>
          </a:p>
        </p:txBody>
      </p:sp>
      <p:sp>
        <p:nvSpPr>
          <p:cNvPr id="2" name="1 Rectángulo"/>
          <p:cNvSpPr/>
          <p:nvPr/>
        </p:nvSpPr>
        <p:spPr>
          <a:xfrm>
            <a:off x="1145456" y="1628800"/>
            <a:ext cx="6951959" cy="360040"/>
          </a:xfrm>
          <a:prstGeom prst="rect">
            <a:avLst/>
          </a:prstGeom>
          <a:noFill/>
          <a:ln w="793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40680594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Macintosh HD:Users:Wilson:Desktop:FOTOS TESIS:IMG_1876.JPG"/>
          <p:cNvPicPr/>
          <p:nvPr/>
        </p:nvPicPr>
        <p:blipFill rotWithShape="1">
          <a:blip r:embed="rId3" cstate="print">
            <a:extLst>
              <a:ext uri="{28A0092B-C50C-407E-A947-70E740481C1C}">
                <a14:useLocalDpi xmlns:a14="http://schemas.microsoft.com/office/drawing/2010/main" val="0"/>
              </a:ext>
            </a:extLst>
          </a:blip>
          <a:srcRect r="18128"/>
          <a:stretch/>
        </p:blipFill>
        <p:spPr bwMode="auto">
          <a:xfrm rot="5400000">
            <a:off x="3253543" y="787017"/>
            <a:ext cx="5805266" cy="5472608"/>
          </a:xfrm>
          <a:prstGeom prst="rect">
            <a:avLst/>
          </a:prstGeom>
          <a:noFill/>
          <a:ln>
            <a:noFill/>
          </a:ln>
          <a:extLst>
            <a:ext uri="{53640926-AAD7-44D8-BBD7-CCE9431645EC}">
              <a14:shadowObscured xmlns:a14="http://schemas.microsoft.com/office/drawing/2010/main"/>
            </a:ext>
          </a:extLst>
        </p:spPr>
      </p:pic>
      <p:sp>
        <p:nvSpPr>
          <p:cNvPr id="5" name="4 CuadroTexto"/>
          <p:cNvSpPr txBox="1"/>
          <p:nvPr/>
        </p:nvSpPr>
        <p:spPr>
          <a:xfrm>
            <a:off x="382553" y="2830823"/>
            <a:ext cx="2592288" cy="1384995"/>
          </a:xfrm>
          <a:prstGeom prst="rect">
            <a:avLst/>
          </a:prstGeom>
          <a:noFill/>
        </p:spPr>
        <p:txBody>
          <a:bodyPr wrap="square" rtlCol="0">
            <a:spAutoFit/>
          </a:bodyPr>
          <a:lstStyle/>
          <a:p>
            <a:pPr algn="ctr"/>
            <a:r>
              <a:rPr lang="es-ES_tradnl" sz="2800" b="1" dirty="0" smtClean="0"/>
              <a:t>Transporte de planchas de vidrio</a:t>
            </a:r>
            <a:endParaRPr lang="es-ES" sz="2800" b="1" dirty="0"/>
          </a:p>
        </p:txBody>
      </p:sp>
    </p:spTree>
    <p:extLst>
      <p:ext uri="{BB962C8B-B14F-4D97-AF65-F5344CB8AC3E}">
        <p14:creationId xmlns:p14="http://schemas.microsoft.com/office/powerpoint/2010/main" val="29301683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1719" y="685800"/>
            <a:ext cx="657225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Rectángulo"/>
          <p:cNvSpPr/>
          <p:nvPr/>
        </p:nvSpPr>
        <p:spPr>
          <a:xfrm>
            <a:off x="971600" y="1844824"/>
            <a:ext cx="7056784" cy="288032"/>
          </a:xfrm>
          <a:prstGeom prst="rect">
            <a:avLst/>
          </a:prstGeom>
          <a:noFill/>
          <a:ln w="793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2 Rectángulo"/>
          <p:cNvSpPr/>
          <p:nvPr/>
        </p:nvSpPr>
        <p:spPr>
          <a:xfrm>
            <a:off x="1327696" y="4005064"/>
            <a:ext cx="6628680" cy="923330"/>
          </a:xfrm>
          <a:prstGeom prst="rect">
            <a:avLst/>
          </a:prstGeom>
        </p:spPr>
        <p:txBody>
          <a:bodyPr wrap="square">
            <a:spAutoFit/>
          </a:bodyPr>
          <a:lstStyle/>
          <a:p>
            <a:r>
              <a:rPr lang="es-ES" dirty="0" smtClean="0"/>
              <a:t>Se </a:t>
            </a:r>
            <a:r>
              <a:rPr lang="es-ES" dirty="0"/>
              <a:t>ha preseleccionado el reductor 2KJ1101-xCB13-xxW1, el cual cumple con los requerimientos, tanto de velocidad de salida como de potencia. </a:t>
            </a:r>
          </a:p>
        </p:txBody>
      </p:sp>
    </p:spTree>
    <p:extLst>
      <p:ext uri="{BB962C8B-B14F-4D97-AF65-F5344CB8AC3E}">
        <p14:creationId xmlns:p14="http://schemas.microsoft.com/office/powerpoint/2010/main" val="133245409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268760"/>
            <a:ext cx="7812360" cy="1626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CuadroTexto"/>
          <p:cNvSpPr txBox="1"/>
          <p:nvPr/>
        </p:nvSpPr>
        <p:spPr>
          <a:xfrm>
            <a:off x="2915816" y="332656"/>
            <a:ext cx="3888432" cy="523220"/>
          </a:xfrm>
          <a:prstGeom prst="rect">
            <a:avLst/>
          </a:prstGeom>
          <a:noFill/>
        </p:spPr>
        <p:txBody>
          <a:bodyPr wrap="square" rtlCol="0">
            <a:spAutoFit/>
          </a:bodyPr>
          <a:lstStyle/>
          <a:p>
            <a:r>
              <a:rPr lang="es-ES_tradnl" sz="2800" dirty="0" smtClean="0"/>
              <a:t>Diseño de los tambores</a:t>
            </a:r>
            <a:endParaRPr lang="es-ES" sz="2800" dirty="0"/>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3514504"/>
            <a:ext cx="2308451" cy="246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39450" t="14167" r="55029" b="78101"/>
          <a:stretch/>
        </p:blipFill>
        <p:spPr bwMode="auto">
          <a:xfrm>
            <a:off x="3468390" y="3521412"/>
            <a:ext cx="673100" cy="589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32084" t="72387" r="47637" b="23003"/>
          <a:stretch/>
        </p:blipFill>
        <p:spPr bwMode="auto">
          <a:xfrm>
            <a:off x="4609356" y="4302968"/>
            <a:ext cx="2472432" cy="351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36178" t="39499" r="52885" b="56168"/>
          <a:stretch/>
        </p:blipFill>
        <p:spPr bwMode="auto">
          <a:xfrm>
            <a:off x="3275856" y="4324052"/>
            <a:ext cx="1333500" cy="33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36871" t="50000" r="53441" b="40917"/>
          <a:stretch/>
        </p:blipFill>
        <p:spPr bwMode="auto">
          <a:xfrm>
            <a:off x="5220072" y="3521412"/>
            <a:ext cx="1181100" cy="692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36286" t="79110" r="52985" b="14166"/>
          <a:stretch/>
        </p:blipFill>
        <p:spPr bwMode="auto">
          <a:xfrm>
            <a:off x="7331844" y="3598232"/>
            <a:ext cx="1308100" cy="512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26875" t="51212" r="43229" b="40338"/>
          <a:stretch/>
        </p:blipFill>
        <p:spPr bwMode="auto">
          <a:xfrm>
            <a:off x="3275856" y="4869160"/>
            <a:ext cx="3644900" cy="643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33962" t="61298" r="50091" b="32035"/>
          <a:stretch/>
        </p:blipFill>
        <p:spPr bwMode="auto">
          <a:xfrm>
            <a:off x="3275856" y="5470447"/>
            <a:ext cx="1944216" cy="50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4 Conector recto de flecha"/>
          <p:cNvCxnSpPr/>
          <p:nvPr/>
        </p:nvCxnSpPr>
        <p:spPr>
          <a:xfrm flipV="1">
            <a:off x="6401172" y="4005064"/>
            <a:ext cx="1051148" cy="318988"/>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pic>
        <p:nvPicPr>
          <p:cNvPr id="16"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36885" t="79547" r="53106" b="15334"/>
          <a:stretch/>
        </p:blipFill>
        <p:spPr bwMode="auto">
          <a:xfrm>
            <a:off x="3389040" y="6040678"/>
            <a:ext cx="1220316" cy="39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75155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416" t="42166" r="28958" b="48661"/>
          <a:stretch/>
        </p:blipFill>
        <p:spPr bwMode="auto">
          <a:xfrm>
            <a:off x="1331640" y="164604"/>
            <a:ext cx="6781800" cy="698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848" y="980728"/>
            <a:ext cx="4909592" cy="5600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4795" t="50453" r="50066" b="34327"/>
          <a:stretch/>
        </p:blipFill>
        <p:spPr bwMode="auto">
          <a:xfrm>
            <a:off x="899592" y="1484784"/>
            <a:ext cx="1845692" cy="1159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36668" t="32833" r="51874" b="62167"/>
          <a:stretch/>
        </p:blipFill>
        <p:spPr bwMode="auto">
          <a:xfrm>
            <a:off x="1123938" y="3068960"/>
            <a:ext cx="1397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36042" t="44000" r="52396" b="50000"/>
          <a:stretch/>
        </p:blipFill>
        <p:spPr bwMode="auto">
          <a:xfrm>
            <a:off x="1076710" y="3751319"/>
            <a:ext cx="14097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41635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923928" y="335112"/>
            <a:ext cx="3888432" cy="523220"/>
          </a:xfrm>
          <a:prstGeom prst="rect">
            <a:avLst/>
          </a:prstGeom>
          <a:noFill/>
        </p:spPr>
        <p:txBody>
          <a:bodyPr wrap="square" rtlCol="0">
            <a:spAutoFit/>
          </a:bodyPr>
          <a:lstStyle/>
          <a:p>
            <a:r>
              <a:rPr lang="es-ES_tradnl" sz="2800" dirty="0" smtClean="0"/>
              <a:t>Diámetros</a:t>
            </a:r>
            <a:endParaRPr lang="es-ES" sz="2800" dirty="0"/>
          </a:p>
        </p:txBody>
      </p:sp>
      <p:pic>
        <p:nvPicPr>
          <p:cNvPr id="819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6875" t="50000" r="43229" b="33667"/>
          <a:stretch/>
        </p:blipFill>
        <p:spPr bwMode="auto">
          <a:xfrm>
            <a:off x="2123728" y="1221780"/>
            <a:ext cx="5198718" cy="1775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1137" t="33854" r="19474" b="24922"/>
          <a:stretch/>
        </p:blipFill>
        <p:spPr bwMode="auto">
          <a:xfrm>
            <a:off x="1619672" y="3226544"/>
            <a:ext cx="6426200" cy="30155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8859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53124" t="61632" r="41020" b="29861"/>
          <a:stretch/>
        </p:blipFill>
        <p:spPr bwMode="auto">
          <a:xfrm>
            <a:off x="3980188" y="2831604"/>
            <a:ext cx="1234423" cy="1008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15729" t="25203" r="44191" b="60795"/>
          <a:stretch/>
        </p:blipFill>
        <p:spPr bwMode="auto">
          <a:xfrm>
            <a:off x="1259632" y="692696"/>
            <a:ext cx="6266182" cy="1368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15729" t="41768" r="44191" b="41667"/>
          <a:stretch/>
        </p:blipFill>
        <p:spPr bwMode="auto">
          <a:xfrm>
            <a:off x="1606972" y="4591050"/>
            <a:ext cx="6411656" cy="1656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330592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333" t="53000" r="44191" b="34667"/>
          <a:stretch/>
        </p:blipFill>
        <p:spPr bwMode="auto">
          <a:xfrm>
            <a:off x="2915816" y="2564904"/>
            <a:ext cx="3349848" cy="93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1091" t="21333" r="37083" b="58667"/>
          <a:stretch/>
        </p:blipFill>
        <p:spPr bwMode="auto">
          <a:xfrm>
            <a:off x="1993900" y="620688"/>
            <a:ext cx="5099348"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2346" t="59401" r="38278" b="23833"/>
          <a:stretch/>
        </p:blipFill>
        <p:spPr bwMode="auto">
          <a:xfrm>
            <a:off x="2489200" y="4221088"/>
            <a:ext cx="4800600" cy="1277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25232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9742" t="46412" r="3052" b="45294"/>
          <a:stretch/>
        </p:blipFill>
        <p:spPr bwMode="auto">
          <a:xfrm>
            <a:off x="753629" y="2432802"/>
            <a:ext cx="8225317" cy="632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69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8698" t="47172" b="42885"/>
          <a:stretch/>
        </p:blipFill>
        <p:spPr bwMode="auto">
          <a:xfrm>
            <a:off x="812346" y="4421736"/>
            <a:ext cx="8136904" cy="757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CuadroTexto"/>
          <p:cNvSpPr txBox="1"/>
          <p:nvPr/>
        </p:nvSpPr>
        <p:spPr>
          <a:xfrm>
            <a:off x="539552" y="453057"/>
            <a:ext cx="2592288" cy="954107"/>
          </a:xfrm>
          <a:prstGeom prst="rect">
            <a:avLst/>
          </a:prstGeom>
          <a:noFill/>
        </p:spPr>
        <p:txBody>
          <a:bodyPr wrap="square" rtlCol="0">
            <a:spAutoFit/>
          </a:bodyPr>
          <a:lstStyle/>
          <a:p>
            <a:pPr algn="ctr"/>
            <a:r>
              <a:rPr lang="es-ES_tradnl" sz="2800" dirty="0" smtClean="0"/>
              <a:t>Tambores motrices</a:t>
            </a:r>
            <a:endParaRPr lang="es-ES" sz="2800" dirty="0"/>
          </a:p>
        </p:txBody>
      </p:sp>
    </p:spTree>
    <p:extLst>
      <p:ext uri="{BB962C8B-B14F-4D97-AF65-F5344CB8AC3E}">
        <p14:creationId xmlns:p14="http://schemas.microsoft.com/office/powerpoint/2010/main" val="25309118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791" t="10500" r="50626" b="67667"/>
          <a:stretch/>
        </p:blipFill>
        <p:spPr bwMode="auto">
          <a:xfrm>
            <a:off x="2627784" y="980728"/>
            <a:ext cx="4216400" cy="166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791" t="50000" r="32293" b="18324"/>
          <a:stretch/>
        </p:blipFill>
        <p:spPr bwMode="auto">
          <a:xfrm>
            <a:off x="1716286" y="2996952"/>
            <a:ext cx="6451600" cy="2413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4791" t="46290" r="50938" b="49028"/>
          <a:stretch/>
        </p:blipFill>
        <p:spPr bwMode="auto">
          <a:xfrm>
            <a:off x="4072136" y="5661248"/>
            <a:ext cx="1739900" cy="356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CuadroTexto"/>
          <p:cNvSpPr txBox="1"/>
          <p:nvPr/>
        </p:nvSpPr>
        <p:spPr>
          <a:xfrm>
            <a:off x="3203848" y="324932"/>
            <a:ext cx="3888432" cy="523220"/>
          </a:xfrm>
          <a:prstGeom prst="rect">
            <a:avLst/>
          </a:prstGeom>
          <a:noFill/>
        </p:spPr>
        <p:txBody>
          <a:bodyPr wrap="square" rtlCol="0">
            <a:spAutoFit/>
          </a:bodyPr>
          <a:lstStyle/>
          <a:p>
            <a:r>
              <a:rPr lang="es-ES_tradnl" sz="2800" dirty="0" smtClean="0"/>
              <a:t>Estructura de soporte</a:t>
            </a:r>
            <a:endParaRPr lang="es-ES" sz="2800" dirty="0"/>
          </a:p>
        </p:txBody>
      </p:sp>
    </p:spTree>
    <p:extLst>
      <p:ext uri="{BB962C8B-B14F-4D97-AF65-F5344CB8AC3E}">
        <p14:creationId xmlns:p14="http://schemas.microsoft.com/office/powerpoint/2010/main" val="41666145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3750" t="20118" r="17941" b="15824"/>
          <a:stretch/>
        </p:blipFill>
        <p:spPr bwMode="auto">
          <a:xfrm>
            <a:off x="2987824" y="1124744"/>
            <a:ext cx="5889812" cy="4881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CuadroTexto"/>
          <p:cNvSpPr txBox="1"/>
          <p:nvPr/>
        </p:nvSpPr>
        <p:spPr>
          <a:xfrm>
            <a:off x="1115616" y="908720"/>
            <a:ext cx="2592288" cy="954107"/>
          </a:xfrm>
          <a:prstGeom prst="rect">
            <a:avLst/>
          </a:prstGeom>
          <a:noFill/>
        </p:spPr>
        <p:txBody>
          <a:bodyPr wrap="square" rtlCol="0">
            <a:spAutoFit/>
          </a:bodyPr>
          <a:lstStyle/>
          <a:p>
            <a:pPr algn="ctr"/>
            <a:r>
              <a:rPr lang="es-ES_tradnl" sz="2800" dirty="0" smtClean="0"/>
              <a:t>Estructura de soporte</a:t>
            </a:r>
            <a:endParaRPr lang="es-ES" sz="2800" dirty="0"/>
          </a:p>
        </p:txBody>
      </p:sp>
    </p:spTree>
    <p:extLst>
      <p:ext uri="{BB962C8B-B14F-4D97-AF65-F5344CB8AC3E}">
        <p14:creationId xmlns:p14="http://schemas.microsoft.com/office/powerpoint/2010/main" val="5256116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9595" t="17647" r="25000" b="10000"/>
          <a:stretch/>
        </p:blipFill>
        <p:spPr bwMode="auto">
          <a:xfrm>
            <a:off x="5292079" y="260648"/>
            <a:ext cx="3605045" cy="4604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3"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42321" t="25028" r="27868" b="14411"/>
          <a:stretch/>
        </p:blipFill>
        <p:spPr bwMode="auto">
          <a:xfrm>
            <a:off x="899592" y="1196752"/>
            <a:ext cx="3634547" cy="4614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CuadroTexto"/>
          <p:cNvSpPr txBox="1"/>
          <p:nvPr/>
        </p:nvSpPr>
        <p:spPr>
          <a:xfrm>
            <a:off x="539552" y="453057"/>
            <a:ext cx="2592288" cy="523220"/>
          </a:xfrm>
          <a:prstGeom prst="rect">
            <a:avLst/>
          </a:prstGeom>
          <a:noFill/>
        </p:spPr>
        <p:txBody>
          <a:bodyPr wrap="square" rtlCol="0">
            <a:spAutoFit/>
          </a:bodyPr>
          <a:lstStyle/>
          <a:p>
            <a:pPr algn="ctr"/>
            <a:r>
              <a:rPr lang="es-ES_tradnl" sz="2800" dirty="0" smtClean="0"/>
              <a:t>Poleas y cuña</a:t>
            </a:r>
            <a:endParaRPr lang="es-ES" sz="2800" dirty="0"/>
          </a:p>
        </p:txBody>
      </p:sp>
      <p:pic>
        <p:nvPicPr>
          <p:cNvPr id="30724"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2316" t="19485" r="20368" b="16353"/>
          <a:stretch/>
        </p:blipFill>
        <p:spPr bwMode="auto">
          <a:xfrm>
            <a:off x="6156176" y="5301208"/>
            <a:ext cx="1520593" cy="1288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29673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0437" y="1124743"/>
            <a:ext cx="6706201" cy="4615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CuadroTexto"/>
          <p:cNvSpPr txBox="1"/>
          <p:nvPr/>
        </p:nvSpPr>
        <p:spPr>
          <a:xfrm>
            <a:off x="0" y="2879257"/>
            <a:ext cx="2592288" cy="1384995"/>
          </a:xfrm>
          <a:prstGeom prst="rect">
            <a:avLst/>
          </a:prstGeom>
          <a:noFill/>
        </p:spPr>
        <p:txBody>
          <a:bodyPr wrap="square" rtlCol="0">
            <a:spAutoFit/>
          </a:bodyPr>
          <a:lstStyle/>
          <a:p>
            <a:pPr algn="ctr"/>
            <a:r>
              <a:rPr lang="es-ES_tradnl" sz="2800" b="1" dirty="0" smtClean="0"/>
              <a:t>Trazado de planchas de vidrio</a:t>
            </a:r>
            <a:endParaRPr lang="es-ES" sz="2800" b="1" dirty="0"/>
          </a:p>
        </p:txBody>
      </p:sp>
    </p:spTree>
    <p:extLst>
      <p:ext uri="{BB962C8B-B14F-4D97-AF65-F5344CB8AC3E}">
        <p14:creationId xmlns:p14="http://schemas.microsoft.com/office/powerpoint/2010/main" val="4228804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2250" t="19588" r="17831" b="16000"/>
          <a:stretch/>
        </p:blipFill>
        <p:spPr bwMode="auto">
          <a:xfrm>
            <a:off x="2051720" y="1124744"/>
            <a:ext cx="6086139" cy="4908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CuadroTexto"/>
          <p:cNvSpPr txBox="1"/>
          <p:nvPr/>
        </p:nvSpPr>
        <p:spPr>
          <a:xfrm>
            <a:off x="539552" y="453057"/>
            <a:ext cx="2592288" cy="523220"/>
          </a:xfrm>
          <a:prstGeom prst="rect">
            <a:avLst/>
          </a:prstGeom>
          <a:noFill/>
        </p:spPr>
        <p:txBody>
          <a:bodyPr wrap="square" rtlCol="0">
            <a:spAutoFit/>
          </a:bodyPr>
          <a:lstStyle/>
          <a:p>
            <a:pPr algn="ctr"/>
            <a:r>
              <a:rPr lang="es-ES_tradnl" sz="2800" dirty="0" smtClean="0"/>
              <a:t>Ensamblaje</a:t>
            </a:r>
            <a:endParaRPr lang="es-ES" sz="2800" dirty="0"/>
          </a:p>
        </p:txBody>
      </p:sp>
    </p:spTree>
    <p:extLst>
      <p:ext uri="{BB962C8B-B14F-4D97-AF65-F5344CB8AC3E}">
        <p14:creationId xmlns:p14="http://schemas.microsoft.com/office/powerpoint/2010/main" val="14341645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1875" t="33529" r="45074" b="17588"/>
          <a:stretch/>
        </p:blipFill>
        <p:spPr bwMode="auto">
          <a:xfrm>
            <a:off x="3779912" y="476672"/>
            <a:ext cx="4500899" cy="5965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CuadroTexto"/>
          <p:cNvSpPr txBox="1"/>
          <p:nvPr/>
        </p:nvSpPr>
        <p:spPr>
          <a:xfrm>
            <a:off x="539552" y="453057"/>
            <a:ext cx="2592288" cy="954107"/>
          </a:xfrm>
          <a:prstGeom prst="rect">
            <a:avLst/>
          </a:prstGeom>
          <a:noFill/>
        </p:spPr>
        <p:txBody>
          <a:bodyPr wrap="square" rtlCol="0">
            <a:spAutoFit/>
          </a:bodyPr>
          <a:lstStyle/>
          <a:p>
            <a:pPr algn="ctr"/>
            <a:r>
              <a:rPr lang="es-ES_tradnl" sz="2800" dirty="0" smtClean="0"/>
              <a:t>Lista de materiales</a:t>
            </a:r>
            <a:endParaRPr lang="es-ES" sz="2800" dirty="0"/>
          </a:p>
        </p:txBody>
      </p:sp>
    </p:spTree>
    <p:extLst>
      <p:ext uri="{BB962C8B-B14F-4D97-AF65-F5344CB8AC3E}">
        <p14:creationId xmlns:p14="http://schemas.microsoft.com/office/powerpoint/2010/main" val="22637662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p:nvPr/>
        </p:nvPicPr>
        <p:blipFill rotWithShape="1">
          <a:blip r:embed="rId3"/>
          <a:srcRect l="10140" t="16814" r="31124" b="17994"/>
          <a:stretch/>
        </p:blipFill>
        <p:spPr bwMode="auto">
          <a:xfrm>
            <a:off x="2195736" y="1482407"/>
            <a:ext cx="6262449" cy="4682897"/>
          </a:xfrm>
          <a:prstGeom prst="rect">
            <a:avLst/>
          </a:prstGeom>
          <a:ln>
            <a:noFill/>
          </a:ln>
          <a:extLst>
            <a:ext uri="{53640926-AAD7-44D8-BBD7-CCE9431645EC}">
              <a14:shadowObscured xmlns:a14="http://schemas.microsoft.com/office/drawing/2010/main"/>
            </a:ext>
          </a:extLst>
        </p:spPr>
      </p:pic>
      <p:sp>
        <p:nvSpPr>
          <p:cNvPr id="3" name="2 CuadroTexto"/>
          <p:cNvSpPr txBox="1"/>
          <p:nvPr/>
        </p:nvSpPr>
        <p:spPr>
          <a:xfrm>
            <a:off x="539552" y="453057"/>
            <a:ext cx="3384376" cy="954107"/>
          </a:xfrm>
          <a:prstGeom prst="rect">
            <a:avLst/>
          </a:prstGeom>
          <a:noFill/>
        </p:spPr>
        <p:txBody>
          <a:bodyPr wrap="square" rtlCol="0">
            <a:spAutoFit/>
          </a:bodyPr>
          <a:lstStyle/>
          <a:p>
            <a:pPr algn="ctr"/>
            <a:r>
              <a:rPr lang="es-ES_tradnl" sz="2800" dirty="0" smtClean="0"/>
              <a:t>Circuito de potencia y control</a:t>
            </a:r>
            <a:endParaRPr lang="es-ES" sz="2800" dirty="0"/>
          </a:p>
        </p:txBody>
      </p:sp>
    </p:spTree>
    <p:extLst>
      <p:ext uri="{BB962C8B-B14F-4D97-AF65-F5344CB8AC3E}">
        <p14:creationId xmlns:p14="http://schemas.microsoft.com/office/powerpoint/2010/main" val="17031173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95536" y="2852936"/>
            <a:ext cx="8325744" cy="923330"/>
          </a:xfrm>
          <a:prstGeom prst="rect">
            <a:avLst/>
          </a:prstGeom>
          <a:noFill/>
        </p:spPr>
        <p:txBody>
          <a:bodyPr wrap="square" lIns="91440" tIns="45720" rIns="91440" bIns="45720">
            <a:spAutoFit/>
          </a:bodyPr>
          <a:lstStyle/>
          <a:p>
            <a:pPr algn="ctr"/>
            <a:r>
              <a:rPr lang="es-ES"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Diseño de servicios</a:t>
            </a:r>
          </a:p>
        </p:txBody>
      </p:sp>
    </p:spTree>
    <p:extLst>
      <p:ext uri="{BB962C8B-B14F-4D97-AF65-F5344CB8AC3E}">
        <p14:creationId xmlns:p14="http://schemas.microsoft.com/office/powerpoint/2010/main" val="14640781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95536" y="2852936"/>
            <a:ext cx="8325744" cy="923330"/>
          </a:xfrm>
          <a:prstGeom prst="rect">
            <a:avLst/>
          </a:prstGeom>
          <a:noFill/>
        </p:spPr>
        <p:txBody>
          <a:bodyPr wrap="square" lIns="91440" tIns="45720" rIns="91440" bIns="45720">
            <a:spAutoFit/>
          </a:bodyPr>
          <a:lstStyle/>
          <a:p>
            <a:pPr algn="ctr"/>
            <a:r>
              <a:rPr lang="es-ES"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Red de suministro de agua</a:t>
            </a:r>
          </a:p>
        </p:txBody>
      </p:sp>
    </p:spTree>
    <p:extLst>
      <p:ext uri="{BB962C8B-B14F-4D97-AF65-F5344CB8AC3E}">
        <p14:creationId xmlns:p14="http://schemas.microsoft.com/office/powerpoint/2010/main" val="5539963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p:nvPr/>
        </p:nvPicPr>
        <p:blipFill rotWithShape="1">
          <a:blip r:embed="rId3">
            <a:extLst>
              <a:ext uri="{28A0092B-C50C-407E-A947-70E740481C1C}">
                <a14:useLocalDpi xmlns:a14="http://schemas.microsoft.com/office/drawing/2010/main" val="0"/>
              </a:ext>
            </a:extLst>
          </a:blip>
          <a:srcRect l="24101" t="22195" r="24022" b="10577"/>
          <a:stretch/>
        </p:blipFill>
        <p:spPr bwMode="auto">
          <a:xfrm rot="5400000">
            <a:off x="2848308" y="689292"/>
            <a:ext cx="6773545" cy="5486400"/>
          </a:xfrm>
          <a:prstGeom prst="rect">
            <a:avLst/>
          </a:prstGeom>
          <a:ln>
            <a:noFill/>
          </a:ln>
          <a:extLst>
            <a:ext uri="{53640926-AAD7-44D8-BBD7-CCE9431645EC}">
              <a14:shadowObscured xmlns:a14="http://schemas.microsoft.com/office/drawing/2010/main"/>
            </a:ext>
          </a:extLst>
        </p:spPr>
      </p:pic>
      <p:sp>
        <p:nvSpPr>
          <p:cNvPr id="3" name="2 CuadroTexto"/>
          <p:cNvSpPr txBox="1"/>
          <p:nvPr/>
        </p:nvSpPr>
        <p:spPr>
          <a:xfrm>
            <a:off x="323528" y="3284984"/>
            <a:ext cx="3384376" cy="523220"/>
          </a:xfrm>
          <a:prstGeom prst="rect">
            <a:avLst/>
          </a:prstGeom>
          <a:noFill/>
        </p:spPr>
        <p:txBody>
          <a:bodyPr wrap="square" rtlCol="0">
            <a:spAutoFit/>
          </a:bodyPr>
          <a:lstStyle/>
          <a:p>
            <a:pPr algn="ctr"/>
            <a:r>
              <a:rPr lang="es-ES_tradnl" sz="2800" dirty="0" smtClean="0"/>
              <a:t>Esquema de la red</a:t>
            </a:r>
            <a:endParaRPr lang="es-ES" sz="2800" dirty="0"/>
          </a:p>
        </p:txBody>
      </p:sp>
    </p:spTree>
    <p:extLst>
      <p:ext uri="{BB962C8B-B14F-4D97-AF65-F5344CB8AC3E}">
        <p14:creationId xmlns:p14="http://schemas.microsoft.com/office/powerpoint/2010/main" val="3972848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p:nvPr/>
        </p:nvPicPr>
        <p:blipFill rotWithShape="1">
          <a:blip r:embed="rId3"/>
          <a:srcRect l="33468" t="23039" r="33065" b="10191"/>
          <a:stretch/>
        </p:blipFill>
        <p:spPr bwMode="auto">
          <a:xfrm>
            <a:off x="3563888" y="264048"/>
            <a:ext cx="5106035" cy="6367145"/>
          </a:xfrm>
          <a:prstGeom prst="rect">
            <a:avLst/>
          </a:prstGeom>
          <a:ln>
            <a:noFill/>
          </a:ln>
          <a:extLst>
            <a:ext uri="{53640926-AAD7-44D8-BBD7-CCE9431645EC}">
              <a14:shadowObscured xmlns:a14="http://schemas.microsoft.com/office/drawing/2010/main"/>
            </a:ext>
          </a:extLst>
        </p:spPr>
      </p:pic>
      <p:sp>
        <p:nvSpPr>
          <p:cNvPr id="3" name="2 CuadroTexto"/>
          <p:cNvSpPr txBox="1"/>
          <p:nvPr/>
        </p:nvSpPr>
        <p:spPr>
          <a:xfrm>
            <a:off x="185110" y="1412776"/>
            <a:ext cx="3384376" cy="1815882"/>
          </a:xfrm>
          <a:prstGeom prst="rect">
            <a:avLst/>
          </a:prstGeom>
          <a:noFill/>
        </p:spPr>
        <p:txBody>
          <a:bodyPr wrap="square" rtlCol="0">
            <a:spAutoFit/>
          </a:bodyPr>
          <a:lstStyle/>
          <a:p>
            <a:pPr algn="ctr"/>
            <a:r>
              <a:rPr lang="es-ES_tradnl" sz="2800" dirty="0" smtClean="0"/>
              <a:t>Longitudes de los tramos de tubería y sus respectivos caudales</a:t>
            </a:r>
            <a:endParaRPr lang="es-ES" sz="2800" dirty="0"/>
          </a:p>
        </p:txBody>
      </p:sp>
    </p:spTree>
    <p:extLst>
      <p:ext uri="{BB962C8B-B14F-4D97-AF65-F5344CB8AC3E}">
        <p14:creationId xmlns:p14="http://schemas.microsoft.com/office/powerpoint/2010/main" val="962857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729" t="42856" r="45625" b="25333"/>
          <a:stretch/>
        </p:blipFill>
        <p:spPr bwMode="auto">
          <a:xfrm>
            <a:off x="1704318" y="1124744"/>
            <a:ext cx="4711700" cy="2423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4479" t="60667" r="51458" b="34723"/>
          <a:stretch/>
        </p:blipFill>
        <p:spPr bwMode="auto">
          <a:xfrm>
            <a:off x="4726918" y="4134693"/>
            <a:ext cx="1714500" cy="351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CuadroTexto"/>
          <p:cNvSpPr txBox="1"/>
          <p:nvPr/>
        </p:nvSpPr>
        <p:spPr>
          <a:xfrm>
            <a:off x="403920" y="4079503"/>
            <a:ext cx="3656248" cy="461665"/>
          </a:xfrm>
          <a:prstGeom prst="rect">
            <a:avLst/>
          </a:prstGeom>
          <a:noFill/>
        </p:spPr>
        <p:txBody>
          <a:bodyPr wrap="square" rtlCol="0">
            <a:spAutoFit/>
          </a:bodyPr>
          <a:lstStyle/>
          <a:p>
            <a:r>
              <a:rPr lang="es-ES_tradnl" sz="2400" dirty="0" smtClean="0"/>
              <a:t>Pérdidas por longitud</a:t>
            </a:r>
            <a:endParaRPr lang="es-ES" sz="2400" dirty="0"/>
          </a:p>
        </p:txBody>
      </p:sp>
      <p:pic>
        <p:nvPicPr>
          <p:cNvPr id="1229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32292" t="44833" r="48721" b="48667"/>
          <a:stretch/>
        </p:blipFill>
        <p:spPr bwMode="auto">
          <a:xfrm>
            <a:off x="4426744" y="4786842"/>
            <a:ext cx="2314848"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5 CuadroTexto"/>
          <p:cNvSpPr txBox="1"/>
          <p:nvPr/>
        </p:nvSpPr>
        <p:spPr>
          <a:xfrm>
            <a:off x="403920" y="4874215"/>
            <a:ext cx="3656248" cy="461665"/>
          </a:xfrm>
          <a:prstGeom prst="rect">
            <a:avLst/>
          </a:prstGeom>
          <a:noFill/>
        </p:spPr>
        <p:txBody>
          <a:bodyPr wrap="square" rtlCol="0">
            <a:spAutoFit/>
          </a:bodyPr>
          <a:lstStyle/>
          <a:p>
            <a:r>
              <a:rPr lang="es-ES_tradnl" sz="2400" dirty="0" smtClean="0"/>
              <a:t>Pérdidas por accesorios</a:t>
            </a:r>
            <a:endParaRPr lang="es-ES" sz="2400" dirty="0"/>
          </a:p>
        </p:txBody>
      </p:sp>
      <p:sp>
        <p:nvSpPr>
          <p:cNvPr id="7" name="6 CuadroTexto"/>
          <p:cNvSpPr txBox="1"/>
          <p:nvPr/>
        </p:nvSpPr>
        <p:spPr>
          <a:xfrm>
            <a:off x="403920" y="5661248"/>
            <a:ext cx="3231976" cy="461665"/>
          </a:xfrm>
          <a:prstGeom prst="rect">
            <a:avLst/>
          </a:prstGeom>
          <a:noFill/>
        </p:spPr>
        <p:txBody>
          <a:bodyPr wrap="square" rtlCol="0">
            <a:spAutoFit/>
          </a:bodyPr>
          <a:lstStyle/>
          <a:p>
            <a:r>
              <a:rPr lang="es-ES_tradnl" sz="2400" dirty="0" smtClean="0"/>
              <a:t>Pérdidas por velocidad</a:t>
            </a:r>
            <a:endParaRPr lang="es-ES" sz="2400" dirty="0"/>
          </a:p>
        </p:txBody>
      </p:sp>
      <p:pic>
        <p:nvPicPr>
          <p:cNvPr id="12293"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37709" t="37500" r="53541" b="53523"/>
          <a:stretch/>
        </p:blipFill>
        <p:spPr bwMode="auto">
          <a:xfrm>
            <a:off x="5199658" y="5550048"/>
            <a:ext cx="1066800" cy="684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8 CuadroTexto"/>
          <p:cNvSpPr txBox="1"/>
          <p:nvPr/>
        </p:nvSpPr>
        <p:spPr>
          <a:xfrm>
            <a:off x="3031642" y="332656"/>
            <a:ext cx="3384376" cy="523220"/>
          </a:xfrm>
          <a:prstGeom prst="rect">
            <a:avLst/>
          </a:prstGeom>
          <a:noFill/>
        </p:spPr>
        <p:txBody>
          <a:bodyPr wrap="square" rtlCol="0">
            <a:spAutoFit/>
          </a:bodyPr>
          <a:lstStyle/>
          <a:p>
            <a:pPr algn="ctr"/>
            <a:r>
              <a:rPr lang="es-ES_tradnl" sz="2800" dirty="0" smtClean="0"/>
              <a:t>Cálculo de pérdidas</a:t>
            </a:r>
            <a:endParaRPr lang="es-ES" sz="2800" dirty="0"/>
          </a:p>
        </p:txBody>
      </p:sp>
    </p:spTree>
    <p:extLst>
      <p:ext uri="{BB962C8B-B14F-4D97-AF65-F5344CB8AC3E}">
        <p14:creationId xmlns:p14="http://schemas.microsoft.com/office/powerpoint/2010/main" val="30871926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p:nvPr/>
        </p:nvPicPr>
        <p:blipFill rotWithShape="1">
          <a:blip r:embed="rId3"/>
          <a:srcRect l="9181" t="31073" r="1832" b="21469"/>
          <a:stretch/>
        </p:blipFill>
        <p:spPr bwMode="auto">
          <a:xfrm>
            <a:off x="683568" y="1772816"/>
            <a:ext cx="7939529" cy="3702521"/>
          </a:xfrm>
          <a:prstGeom prst="rect">
            <a:avLst/>
          </a:prstGeom>
          <a:ln>
            <a:noFill/>
          </a:ln>
          <a:extLst>
            <a:ext uri="{53640926-AAD7-44D8-BBD7-CCE9431645EC}">
              <a14:shadowObscured xmlns:a14="http://schemas.microsoft.com/office/drawing/2010/main"/>
            </a:ext>
          </a:extLst>
        </p:spPr>
      </p:pic>
      <p:sp>
        <p:nvSpPr>
          <p:cNvPr id="3" name="2 CuadroTexto"/>
          <p:cNvSpPr txBox="1"/>
          <p:nvPr/>
        </p:nvSpPr>
        <p:spPr>
          <a:xfrm>
            <a:off x="563799" y="739491"/>
            <a:ext cx="8059298" cy="523220"/>
          </a:xfrm>
          <a:prstGeom prst="rect">
            <a:avLst/>
          </a:prstGeom>
          <a:noFill/>
        </p:spPr>
        <p:txBody>
          <a:bodyPr wrap="square" rtlCol="0">
            <a:spAutoFit/>
          </a:bodyPr>
          <a:lstStyle/>
          <a:p>
            <a:pPr algn="ctr"/>
            <a:r>
              <a:rPr lang="es-ES_tradnl" sz="2800" dirty="0" smtClean="0"/>
              <a:t>Pérdidas en los tramos de tubería</a:t>
            </a:r>
            <a:endParaRPr lang="es-ES" sz="2800" dirty="0"/>
          </a:p>
        </p:txBody>
      </p:sp>
    </p:spTree>
    <p:extLst>
      <p:ext uri="{BB962C8B-B14F-4D97-AF65-F5344CB8AC3E}">
        <p14:creationId xmlns:p14="http://schemas.microsoft.com/office/powerpoint/2010/main" val="42230423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p:nvPr/>
        </p:nvPicPr>
        <p:blipFill rotWithShape="1">
          <a:blip r:embed="rId3"/>
          <a:srcRect l="27219" t="24516" r="38304" b="18064"/>
          <a:stretch/>
        </p:blipFill>
        <p:spPr bwMode="auto">
          <a:xfrm>
            <a:off x="2915816" y="508317"/>
            <a:ext cx="5612130" cy="5841365"/>
          </a:xfrm>
          <a:prstGeom prst="rect">
            <a:avLst/>
          </a:prstGeom>
          <a:ln>
            <a:noFill/>
          </a:ln>
          <a:extLst>
            <a:ext uri="{53640926-AAD7-44D8-BBD7-CCE9431645EC}">
              <a14:shadowObscured xmlns:a14="http://schemas.microsoft.com/office/drawing/2010/main"/>
            </a:ext>
          </a:extLst>
        </p:spPr>
      </p:pic>
      <p:sp>
        <p:nvSpPr>
          <p:cNvPr id="3" name="2 CuadroTexto"/>
          <p:cNvSpPr txBox="1"/>
          <p:nvPr/>
        </p:nvSpPr>
        <p:spPr>
          <a:xfrm>
            <a:off x="0" y="1412776"/>
            <a:ext cx="3384376" cy="1815882"/>
          </a:xfrm>
          <a:prstGeom prst="rect">
            <a:avLst/>
          </a:prstGeom>
          <a:noFill/>
        </p:spPr>
        <p:txBody>
          <a:bodyPr wrap="square" rtlCol="0">
            <a:spAutoFit/>
          </a:bodyPr>
          <a:lstStyle/>
          <a:p>
            <a:pPr algn="ctr"/>
            <a:r>
              <a:rPr lang="es-ES_tradnl" sz="2800" dirty="0" smtClean="0"/>
              <a:t>Longitudes de los nodos de tubería y sus respectivos caudales</a:t>
            </a:r>
            <a:endParaRPr lang="es-ES" sz="2800" dirty="0"/>
          </a:p>
        </p:txBody>
      </p:sp>
    </p:spTree>
    <p:extLst>
      <p:ext uri="{BB962C8B-B14F-4D97-AF65-F5344CB8AC3E}">
        <p14:creationId xmlns:p14="http://schemas.microsoft.com/office/powerpoint/2010/main" val="4781127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Macintosh HD:Users:Wilson:Desktop:FOTOS TESIS:IMG_1862.JPG"/>
          <p:cNvPicPr/>
          <p:nvPr/>
        </p:nvPicPr>
        <p:blipFill rotWithShape="1">
          <a:blip r:embed="rId3" cstate="print">
            <a:extLst>
              <a:ext uri="{28A0092B-C50C-407E-A947-70E740481C1C}">
                <a14:useLocalDpi xmlns:a14="http://schemas.microsoft.com/office/drawing/2010/main" val="0"/>
              </a:ext>
            </a:extLst>
          </a:blip>
          <a:srcRect r="30687"/>
          <a:stretch/>
        </p:blipFill>
        <p:spPr bwMode="auto">
          <a:xfrm rot="5400000">
            <a:off x="3399278" y="65219"/>
            <a:ext cx="4680521" cy="6511541"/>
          </a:xfrm>
          <a:prstGeom prst="rect">
            <a:avLst/>
          </a:prstGeom>
          <a:noFill/>
          <a:ln>
            <a:noFill/>
          </a:ln>
          <a:extLst>
            <a:ext uri="{53640926-AAD7-44D8-BBD7-CCE9431645EC}">
              <a14:shadowObscured xmlns:a14="http://schemas.microsoft.com/office/drawing/2010/main"/>
            </a:ext>
          </a:extLst>
        </p:spPr>
      </p:pic>
      <p:sp>
        <p:nvSpPr>
          <p:cNvPr id="3" name="2 CuadroTexto"/>
          <p:cNvSpPr txBox="1"/>
          <p:nvPr/>
        </p:nvSpPr>
        <p:spPr>
          <a:xfrm>
            <a:off x="0" y="2879257"/>
            <a:ext cx="2592288" cy="1384995"/>
          </a:xfrm>
          <a:prstGeom prst="rect">
            <a:avLst/>
          </a:prstGeom>
          <a:noFill/>
        </p:spPr>
        <p:txBody>
          <a:bodyPr wrap="square" rtlCol="0">
            <a:spAutoFit/>
          </a:bodyPr>
          <a:lstStyle/>
          <a:p>
            <a:pPr algn="ctr"/>
            <a:r>
              <a:rPr lang="es-ES_tradnl" sz="2800" b="1" dirty="0" smtClean="0"/>
              <a:t>Trozado de planchas de vidrio</a:t>
            </a:r>
            <a:endParaRPr lang="es-ES" sz="2800" b="1" dirty="0"/>
          </a:p>
        </p:txBody>
      </p:sp>
    </p:spTree>
    <p:extLst>
      <p:ext uri="{BB962C8B-B14F-4D97-AF65-F5344CB8AC3E}">
        <p14:creationId xmlns:p14="http://schemas.microsoft.com/office/powerpoint/2010/main" val="19019252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p:nvPr/>
        </p:nvPicPr>
        <p:blipFill rotWithShape="1">
          <a:blip r:embed="rId3">
            <a:extLst>
              <a:ext uri="{28A0092B-C50C-407E-A947-70E740481C1C}">
                <a14:useLocalDpi xmlns:a14="http://schemas.microsoft.com/office/drawing/2010/main" val="0"/>
              </a:ext>
            </a:extLst>
          </a:blip>
          <a:srcRect l="9540" t="25158" r="2297" b="30508"/>
          <a:stretch/>
        </p:blipFill>
        <p:spPr bwMode="auto">
          <a:xfrm>
            <a:off x="467544" y="1556792"/>
            <a:ext cx="8280920" cy="4104456"/>
          </a:xfrm>
          <a:prstGeom prst="rect">
            <a:avLst/>
          </a:prstGeom>
          <a:ln>
            <a:noFill/>
          </a:ln>
          <a:extLst>
            <a:ext uri="{53640926-AAD7-44D8-BBD7-CCE9431645EC}">
              <a14:shadowObscured xmlns:a14="http://schemas.microsoft.com/office/drawing/2010/main"/>
            </a:ext>
          </a:extLst>
        </p:spPr>
      </p:pic>
      <p:sp>
        <p:nvSpPr>
          <p:cNvPr id="3" name="2 CuadroTexto"/>
          <p:cNvSpPr txBox="1"/>
          <p:nvPr/>
        </p:nvSpPr>
        <p:spPr>
          <a:xfrm>
            <a:off x="563799" y="739491"/>
            <a:ext cx="8059298" cy="523220"/>
          </a:xfrm>
          <a:prstGeom prst="rect">
            <a:avLst/>
          </a:prstGeom>
          <a:noFill/>
        </p:spPr>
        <p:txBody>
          <a:bodyPr wrap="square" rtlCol="0">
            <a:spAutoFit/>
          </a:bodyPr>
          <a:lstStyle/>
          <a:p>
            <a:pPr algn="ctr"/>
            <a:r>
              <a:rPr lang="es-ES_tradnl" sz="2800" dirty="0" smtClean="0"/>
              <a:t>Pérdidas en los nodos de tubería</a:t>
            </a:r>
            <a:endParaRPr lang="es-ES" sz="2800" dirty="0"/>
          </a:p>
        </p:txBody>
      </p:sp>
    </p:spTree>
    <p:extLst>
      <p:ext uri="{BB962C8B-B14F-4D97-AF65-F5344CB8AC3E}">
        <p14:creationId xmlns:p14="http://schemas.microsoft.com/office/powerpoint/2010/main" val="4791556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459" t="36466" r="30729" b="37667"/>
          <a:stretch/>
        </p:blipFill>
        <p:spPr bwMode="auto">
          <a:xfrm>
            <a:off x="1475656" y="884972"/>
            <a:ext cx="6438900" cy="1971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7916" t="23500" r="44167" b="44167"/>
          <a:stretch/>
        </p:blipFill>
        <p:spPr bwMode="auto">
          <a:xfrm>
            <a:off x="2993306" y="3104753"/>
            <a:ext cx="3403600" cy="246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Rectángulo"/>
          <p:cNvSpPr/>
          <p:nvPr/>
        </p:nvSpPr>
        <p:spPr>
          <a:xfrm>
            <a:off x="755576" y="5661248"/>
            <a:ext cx="7519020" cy="646331"/>
          </a:xfrm>
          <a:prstGeom prst="rect">
            <a:avLst/>
          </a:prstGeom>
        </p:spPr>
        <p:txBody>
          <a:bodyPr wrap="square">
            <a:spAutoFit/>
          </a:bodyPr>
          <a:lstStyle/>
          <a:p>
            <a:pPr algn="just"/>
            <a:r>
              <a:rPr lang="es-ES" dirty="0"/>
              <a:t>La bomba que se empleará será una electrobomba centrífuga </a:t>
            </a:r>
            <a:r>
              <a:rPr lang="es-ES" dirty="0" err="1"/>
              <a:t>birodete</a:t>
            </a:r>
            <a:r>
              <a:rPr lang="es-ES" dirty="0"/>
              <a:t> </a:t>
            </a:r>
            <a:r>
              <a:rPr lang="es-ES" dirty="0" err="1"/>
              <a:t>Pedrollo</a:t>
            </a:r>
            <a:r>
              <a:rPr lang="es-ES" dirty="0"/>
              <a:t> 2CPm 25/160 </a:t>
            </a:r>
          </a:p>
        </p:txBody>
      </p:sp>
      <p:sp>
        <p:nvSpPr>
          <p:cNvPr id="5" name="4 CuadroTexto"/>
          <p:cNvSpPr txBox="1"/>
          <p:nvPr/>
        </p:nvSpPr>
        <p:spPr>
          <a:xfrm>
            <a:off x="2267744" y="332656"/>
            <a:ext cx="5040560" cy="523220"/>
          </a:xfrm>
          <a:prstGeom prst="rect">
            <a:avLst/>
          </a:prstGeom>
          <a:noFill/>
        </p:spPr>
        <p:txBody>
          <a:bodyPr wrap="square" rtlCol="0">
            <a:spAutoFit/>
          </a:bodyPr>
          <a:lstStyle/>
          <a:p>
            <a:pPr algn="ctr"/>
            <a:r>
              <a:rPr lang="es-ES_tradnl" sz="2800" dirty="0" smtClean="0"/>
              <a:t>Dimensionamiento de la bomba</a:t>
            </a:r>
            <a:endParaRPr lang="es-ES" sz="2800" dirty="0"/>
          </a:p>
        </p:txBody>
      </p:sp>
    </p:spTree>
    <p:extLst>
      <p:ext uri="{BB962C8B-B14F-4D97-AF65-F5344CB8AC3E}">
        <p14:creationId xmlns:p14="http://schemas.microsoft.com/office/powerpoint/2010/main" val="9960036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95536" y="2852936"/>
            <a:ext cx="8325744" cy="923330"/>
          </a:xfrm>
          <a:prstGeom prst="rect">
            <a:avLst/>
          </a:prstGeom>
          <a:noFill/>
        </p:spPr>
        <p:txBody>
          <a:bodyPr wrap="square" lIns="91440" tIns="45720" rIns="91440" bIns="45720">
            <a:spAutoFit/>
          </a:bodyPr>
          <a:lstStyle/>
          <a:p>
            <a:pPr algn="ctr"/>
            <a:r>
              <a:rPr lang="es-ES"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Red neumática</a:t>
            </a:r>
          </a:p>
        </p:txBody>
      </p:sp>
    </p:spTree>
    <p:extLst>
      <p:ext uri="{BB962C8B-B14F-4D97-AF65-F5344CB8AC3E}">
        <p14:creationId xmlns:p14="http://schemas.microsoft.com/office/powerpoint/2010/main" val="40514842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a"/>
          <p:cNvGraphicFramePr>
            <a:graphicFrameLocks noGrp="1"/>
          </p:cNvGraphicFramePr>
          <p:nvPr>
            <p:extLst>
              <p:ext uri="{D42A27DB-BD31-4B8C-83A1-F6EECF244321}">
                <p14:modId xmlns:p14="http://schemas.microsoft.com/office/powerpoint/2010/main" val="1627782007"/>
              </p:ext>
            </p:extLst>
          </p:nvPr>
        </p:nvGraphicFramePr>
        <p:xfrm>
          <a:off x="1665392" y="1628800"/>
          <a:ext cx="5856112" cy="3830585"/>
        </p:xfrm>
        <a:graphic>
          <a:graphicData uri="http://schemas.openxmlformats.org/drawingml/2006/table">
            <a:tbl>
              <a:tblPr firstRow="1" firstCol="1" bandRow="1">
                <a:tableStyleId>{5C22544A-7EE6-4342-B048-85BDC9FD1C3A}</a:tableStyleId>
              </a:tblPr>
              <a:tblGrid>
                <a:gridCol w="2865997"/>
                <a:gridCol w="1812875"/>
                <a:gridCol w="1177240"/>
              </a:tblGrid>
              <a:tr h="920887">
                <a:tc>
                  <a:txBody>
                    <a:bodyPr/>
                    <a:lstStyle/>
                    <a:p>
                      <a:pPr algn="ctr">
                        <a:lnSpc>
                          <a:spcPct val="150000"/>
                        </a:lnSpc>
                        <a:spcAft>
                          <a:spcPts val="0"/>
                        </a:spcAft>
                      </a:pPr>
                      <a:r>
                        <a:rPr lang="es-ES_tradnl" sz="1200" dirty="0">
                          <a:effectLst/>
                        </a:rPr>
                        <a:t>MAQUINARIA</a:t>
                      </a:r>
                      <a:endParaRPr lang="es-ES" sz="1200" dirty="0">
                        <a:effectLst/>
                        <a:latin typeface="Cambria"/>
                        <a:ea typeface="MS Mincho"/>
                        <a:cs typeface="Times New Roman"/>
                      </a:endParaRPr>
                    </a:p>
                  </a:txBody>
                  <a:tcPr marL="68580" marR="68580" marT="0" marB="0" anchor="ctr"/>
                </a:tc>
                <a:tc>
                  <a:txBody>
                    <a:bodyPr/>
                    <a:lstStyle/>
                    <a:p>
                      <a:pPr algn="ctr">
                        <a:lnSpc>
                          <a:spcPct val="150000"/>
                        </a:lnSpc>
                        <a:spcAft>
                          <a:spcPts val="0"/>
                        </a:spcAft>
                      </a:pPr>
                      <a:r>
                        <a:rPr lang="es-ES_tradnl" sz="1200">
                          <a:effectLst/>
                        </a:rPr>
                        <a:t>CONSUMO DE AIRE COMPRIMIDO [Nl/min]</a:t>
                      </a:r>
                      <a:endParaRPr lang="es-ES" sz="1200">
                        <a:effectLst/>
                        <a:latin typeface="Cambria"/>
                        <a:ea typeface="MS Mincho"/>
                        <a:cs typeface="Times New Roman"/>
                      </a:endParaRPr>
                    </a:p>
                  </a:txBody>
                  <a:tcPr marL="68580" marR="68580" marT="0" marB="0" anchor="ctr"/>
                </a:tc>
                <a:tc>
                  <a:txBody>
                    <a:bodyPr/>
                    <a:lstStyle/>
                    <a:p>
                      <a:pPr algn="ctr">
                        <a:lnSpc>
                          <a:spcPct val="150000"/>
                        </a:lnSpc>
                        <a:spcAft>
                          <a:spcPts val="0"/>
                        </a:spcAft>
                      </a:pPr>
                      <a:r>
                        <a:rPr lang="es-ES_tradnl" sz="1200">
                          <a:effectLst/>
                        </a:rPr>
                        <a:t>PRESIÓN DE TRABAJO          [bar]</a:t>
                      </a:r>
                      <a:endParaRPr lang="es-ES" sz="1200">
                        <a:effectLst/>
                        <a:latin typeface="Cambria"/>
                        <a:ea typeface="MS Mincho"/>
                        <a:cs typeface="Times New Roman"/>
                      </a:endParaRPr>
                    </a:p>
                  </a:txBody>
                  <a:tcPr marL="68580" marR="68580" marT="0" marB="0"/>
                </a:tc>
              </a:tr>
              <a:tr h="284116">
                <a:tc>
                  <a:txBody>
                    <a:bodyPr/>
                    <a:lstStyle/>
                    <a:p>
                      <a:pPr>
                        <a:lnSpc>
                          <a:spcPct val="150000"/>
                        </a:lnSpc>
                        <a:spcAft>
                          <a:spcPts val="0"/>
                        </a:spcAft>
                      </a:pPr>
                      <a:r>
                        <a:rPr lang="es-ES_tradnl" sz="1200">
                          <a:effectLst/>
                        </a:rPr>
                        <a:t>Máquina de corte Forel VC3302</a:t>
                      </a:r>
                      <a:endParaRPr lang="es-ES" sz="1200">
                        <a:effectLst/>
                        <a:latin typeface="Cambria"/>
                        <a:ea typeface="MS Mincho"/>
                        <a:cs typeface="Times New Roman"/>
                      </a:endParaRPr>
                    </a:p>
                  </a:txBody>
                  <a:tcPr marL="68580" marR="68580" marT="0" marB="0" anchor="ctr"/>
                </a:tc>
                <a:tc>
                  <a:txBody>
                    <a:bodyPr/>
                    <a:lstStyle/>
                    <a:p>
                      <a:pPr algn="ctr">
                        <a:lnSpc>
                          <a:spcPct val="150000"/>
                        </a:lnSpc>
                        <a:spcAft>
                          <a:spcPts val="0"/>
                        </a:spcAft>
                      </a:pPr>
                      <a:r>
                        <a:rPr lang="es-ES_tradnl" sz="1200">
                          <a:effectLst/>
                        </a:rPr>
                        <a:t>400</a:t>
                      </a:r>
                      <a:endParaRPr lang="es-ES" sz="1200">
                        <a:effectLst/>
                        <a:latin typeface="Cambria"/>
                        <a:ea typeface="MS Mincho"/>
                        <a:cs typeface="Times New Roman"/>
                      </a:endParaRPr>
                    </a:p>
                  </a:txBody>
                  <a:tcPr marL="68580" marR="68580" marT="0" marB="0" anchor="ctr"/>
                </a:tc>
                <a:tc>
                  <a:txBody>
                    <a:bodyPr/>
                    <a:lstStyle/>
                    <a:p>
                      <a:pPr algn="ctr">
                        <a:lnSpc>
                          <a:spcPct val="150000"/>
                        </a:lnSpc>
                        <a:spcAft>
                          <a:spcPts val="0"/>
                        </a:spcAft>
                      </a:pPr>
                      <a:r>
                        <a:rPr lang="es-ES_tradnl" sz="1200">
                          <a:effectLst/>
                        </a:rPr>
                        <a:t>6</a:t>
                      </a:r>
                      <a:endParaRPr lang="es-ES" sz="1200">
                        <a:effectLst/>
                        <a:latin typeface="Cambria"/>
                        <a:ea typeface="MS Mincho"/>
                        <a:cs typeface="Times New Roman"/>
                      </a:endParaRPr>
                    </a:p>
                  </a:txBody>
                  <a:tcPr marL="68580" marR="68580" marT="0" marB="0"/>
                </a:tc>
              </a:tr>
              <a:tr h="284116">
                <a:tc>
                  <a:txBody>
                    <a:bodyPr/>
                    <a:lstStyle/>
                    <a:p>
                      <a:pPr>
                        <a:lnSpc>
                          <a:spcPct val="150000"/>
                        </a:lnSpc>
                        <a:spcAft>
                          <a:spcPts val="0"/>
                        </a:spcAft>
                      </a:pPr>
                      <a:r>
                        <a:rPr lang="es-ES_tradnl" sz="1200">
                          <a:effectLst/>
                        </a:rPr>
                        <a:t>Lavadora horizontal Malnati 800</a:t>
                      </a:r>
                      <a:endParaRPr lang="es-ES" sz="1200">
                        <a:effectLst/>
                        <a:latin typeface="Cambria"/>
                        <a:ea typeface="MS Mincho"/>
                        <a:cs typeface="Times New Roman"/>
                      </a:endParaRPr>
                    </a:p>
                  </a:txBody>
                  <a:tcPr marL="68580" marR="68580" marT="0" marB="0" anchor="ctr"/>
                </a:tc>
                <a:tc>
                  <a:txBody>
                    <a:bodyPr/>
                    <a:lstStyle/>
                    <a:p>
                      <a:pPr algn="ctr">
                        <a:lnSpc>
                          <a:spcPct val="150000"/>
                        </a:lnSpc>
                        <a:spcAft>
                          <a:spcPts val="0"/>
                        </a:spcAft>
                      </a:pPr>
                      <a:r>
                        <a:rPr lang="es-ES_tradnl" sz="1200">
                          <a:effectLst/>
                        </a:rPr>
                        <a:t>125</a:t>
                      </a:r>
                      <a:endParaRPr lang="es-ES" sz="1200">
                        <a:effectLst/>
                        <a:latin typeface="Cambria"/>
                        <a:ea typeface="MS Mincho"/>
                        <a:cs typeface="Times New Roman"/>
                      </a:endParaRPr>
                    </a:p>
                  </a:txBody>
                  <a:tcPr marL="68580" marR="68580" marT="0" marB="0" anchor="ctr"/>
                </a:tc>
                <a:tc>
                  <a:txBody>
                    <a:bodyPr/>
                    <a:lstStyle/>
                    <a:p>
                      <a:pPr algn="ctr">
                        <a:lnSpc>
                          <a:spcPct val="150000"/>
                        </a:lnSpc>
                        <a:spcAft>
                          <a:spcPts val="0"/>
                        </a:spcAft>
                      </a:pPr>
                      <a:r>
                        <a:rPr lang="es-ES_tradnl" sz="1200">
                          <a:effectLst/>
                        </a:rPr>
                        <a:t>6</a:t>
                      </a:r>
                      <a:endParaRPr lang="es-ES" sz="1200">
                        <a:effectLst/>
                        <a:latin typeface="Cambria"/>
                        <a:ea typeface="MS Mincho"/>
                        <a:cs typeface="Times New Roman"/>
                      </a:endParaRPr>
                    </a:p>
                  </a:txBody>
                  <a:tcPr marL="68580" marR="68580" marT="0" marB="0"/>
                </a:tc>
              </a:tr>
              <a:tr h="284116">
                <a:tc>
                  <a:txBody>
                    <a:bodyPr/>
                    <a:lstStyle/>
                    <a:p>
                      <a:pPr>
                        <a:lnSpc>
                          <a:spcPct val="150000"/>
                        </a:lnSpc>
                        <a:spcAft>
                          <a:spcPts val="0"/>
                        </a:spcAft>
                      </a:pPr>
                      <a:r>
                        <a:rPr lang="es-ES_tradnl" sz="1200">
                          <a:effectLst/>
                        </a:rPr>
                        <a:t>Estampadora Insegraf NS160NV</a:t>
                      </a:r>
                      <a:endParaRPr lang="es-ES" sz="1200">
                        <a:effectLst/>
                        <a:latin typeface="Cambria"/>
                        <a:ea typeface="MS Mincho"/>
                        <a:cs typeface="Times New Roman"/>
                      </a:endParaRPr>
                    </a:p>
                  </a:txBody>
                  <a:tcPr marL="68580" marR="68580" marT="0" marB="0" anchor="ctr"/>
                </a:tc>
                <a:tc>
                  <a:txBody>
                    <a:bodyPr/>
                    <a:lstStyle/>
                    <a:p>
                      <a:pPr algn="ctr">
                        <a:lnSpc>
                          <a:spcPct val="150000"/>
                        </a:lnSpc>
                        <a:spcAft>
                          <a:spcPts val="0"/>
                        </a:spcAft>
                      </a:pPr>
                      <a:r>
                        <a:rPr lang="es-ES_tradnl" sz="1200">
                          <a:effectLst/>
                        </a:rPr>
                        <a:t>150</a:t>
                      </a:r>
                      <a:endParaRPr lang="es-ES" sz="1200">
                        <a:effectLst/>
                        <a:latin typeface="Cambria"/>
                        <a:ea typeface="MS Mincho"/>
                        <a:cs typeface="Times New Roman"/>
                      </a:endParaRPr>
                    </a:p>
                  </a:txBody>
                  <a:tcPr marL="68580" marR="68580" marT="0" marB="0" anchor="ctr"/>
                </a:tc>
                <a:tc>
                  <a:txBody>
                    <a:bodyPr/>
                    <a:lstStyle/>
                    <a:p>
                      <a:pPr algn="ctr">
                        <a:lnSpc>
                          <a:spcPct val="150000"/>
                        </a:lnSpc>
                        <a:spcAft>
                          <a:spcPts val="0"/>
                        </a:spcAft>
                      </a:pPr>
                      <a:r>
                        <a:rPr lang="es-ES_tradnl" sz="1200">
                          <a:effectLst/>
                        </a:rPr>
                        <a:t>6</a:t>
                      </a:r>
                      <a:endParaRPr lang="es-ES" sz="1200">
                        <a:effectLst/>
                        <a:latin typeface="Cambria"/>
                        <a:ea typeface="MS Mincho"/>
                        <a:cs typeface="Times New Roman"/>
                      </a:endParaRPr>
                    </a:p>
                  </a:txBody>
                  <a:tcPr marL="68580" marR="68580" marT="0" marB="0"/>
                </a:tc>
              </a:tr>
              <a:tr h="284116">
                <a:tc>
                  <a:txBody>
                    <a:bodyPr/>
                    <a:lstStyle/>
                    <a:p>
                      <a:pPr>
                        <a:lnSpc>
                          <a:spcPct val="150000"/>
                        </a:lnSpc>
                        <a:spcAft>
                          <a:spcPts val="0"/>
                        </a:spcAft>
                      </a:pPr>
                      <a:r>
                        <a:rPr lang="es-ES_tradnl" sz="1200">
                          <a:effectLst/>
                        </a:rPr>
                        <a:t>Pulidora lateral Forel EG2200</a:t>
                      </a:r>
                      <a:endParaRPr lang="es-ES" sz="1200">
                        <a:effectLst/>
                        <a:latin typeface="Cambria"/>
                        <a:ea typeface="MS Mincho"/>
                        <a:cs typeface="Times New Roman"/>
                      </a:endParaRPr>
                    </a:p>
                  </a:txBody>
                  <a:tcPr marL="68580" marR="68580" marT="0" marB="0" anchor="ctr"/>
                </a:tc>
                <a:tc>
                  <a:txBody>
                    <a:bodyPr/>
                    <a:lstStyle/>
                    <a:p>
                      <a:pPr algn="ctr">
                        <a:lnSpc>
                          <a:spcPct val="150000"/>
                        </a:lnSpc>
                        <a:spcAft>
                          <a:spcPts val="0"/>
                        </a:spcAft>
                      </a:pPr>
                      <a:r>
                        <a:rPr lang="es-ES_tradnl" sz="1200">
                          <a:effectLst/>
                        </a:rPr>
                        <a:t>200</a:t>
                      </a:r>
                      <a:endParaRPr lang="es-ES" sz="1200">
                        <a:effectLst/>
                        <a:latin typeface="Cambria"/>
                        <a:ea typeface="MS Mincho"/>
                        <a:cs typeface="Times New Roman"/>
                      </a:endParaRPr>
                    </a:p>
                  </a:txBody>
                  <a:tcPr marL="68580" marR="68580" marT="0" marB="0" anchor="ctr"/>
                </a:tc>
                <a:tc>
                  <a:txBody>
                    <a:bodyPr/>
                    <a:lstStyle/>
                    <a:p>
                      <a:pPr algn="ctr">
                        <a:lnSpc>
                          <a:spcPct val="150000"/>
                        </a:lnSpc>
                        <a:spcAft>
                          <a:spcPts val="0"/>
                        </a:spcAft>
                      </a:pPr>
                      <a:r>
                        <a:rPr lang="es-ES_tradnl" sz="1200">
                          <a:effectLst/>
                        </a:rPr>
                        <a:t>6</a:t>
                      </a:r>
                      <a:endParaRPr lang="es-ES" sz="1200">
                        <a:effectLst/>
                        <a:latin typeface="Cambria"/>
                        <a:ea typeface="MS Mincho"/>
                        <a:cs typeface="Times New Roman"/>
                      </a:endParaRPr>
                    </a:p>
                  </a:txBody>
                  <a:tcPr marL="68580" marR="68580" marT="0" marB="0"/>
                </a:tc>
              </a:tr>
              <a:tr h="602501">
                <a:tc>
                  <a:txBody>
                    <a:bodyPr/>
                    <a:lstStyle/>
                    <a:p>
                      <a:pPr>
                        <a:lnSpc>
                          <a:spcPct val="150000"/>
                        </a:lnSpc>
                        <a:spcAft>
                          <a:spcPts val="0"/>
                        </a:spcAft>
                      </a:pPr>
                      <a:r>
                        <a:rPr lang="es-ES_tradnl" sz="1200">
                          <a:effectLst/>
                        </a:rPr>
                        <a:t>Fresadora CNC Glaston Bavelloni ALPA 323/4 N</a:t>
                      </a:r>
                      <a:endParaRPr lang="es-ES" sz="1200">
                        <a:effectLst/>
                        <a:latin typeface="Cambria"/>
                        <a:ea typeface="MS Mincho"/>
                        <a:cs typeface="Times New Roman"/>
                      </a:endParaRPr>
                    </a:p>
                  </a:txBody>
                  <a:tcPr marL="68580" marR="68580" marT="0" marB="0" anchor="ctr"/>
                </a:tc>
                <a:tc>
                  <a:txBody>
                    <a:bodyPr/>
                    <a:lstStyle/>
                    <a:p>
                      <a:pPr algn="ctr">
                        <a:lnSpc>
                          <a:spcPct val="150000"/>
                        </a:lnSpc>
                        <a:spcAft>
                          <a:spcPts val="0"/>
                        </a:spcAft>
                      </a:pPr>
                      <a:r>
                        <a:rPr lang="es-ES_tradnl" sz="1200">
                          <a:effectLst/>
                        </a:rPr>
                        <a:t>200</a:t>
                      </a:r>
                      <a:endParaRPr lang="es-ES" sz="1200">
                        <a:effectLst/>
                        <a:latin typeface="Cambria"/>
                        <a:ea typeface="MS Mincho"/>
                        <a:cs typeface="Times New Roman"/>
                      </a:endParaRPr>
                    </a:p>
                  </a:txBody>
                  <a:tcPr marL="68580" marR="68580" marT="0" marB="0" anchor="ctr"/>
                </a:tc>
                <a:tc>
                  <a:txBody>
                    <a:bodyPr/>
                    <a:lstStyle/>
                    <a:p>
                      <a:pPr algn="ctr">
                        <a:lnSpc>
                          <a:spcPct val="150000"/>
                        </a:lnSpc>
                        <a:spcAft>
                          <a:spcPts val="0"/>
                        </a:spcAft>
                      </a:pPr>
                      <a:r>
                        <a:rPr lang="es-ES_tradnl" sz="1200">
                          <a:effectLst/>
                        </a:rPr>
                        <a:t>6</a:t>
                      </a:r>
                      <a:endParaRPr lang="es-ES" sz="1200">
                        <a:effectLst/>
                        <a:latin typeface="Cambria"/>
                        <a:ea typeface="MS Mincho"/>
                        <a:cs typeface="Times New Roman"/>
                      </a:endParaRPr>
                    </a:p>
                  </a:txBody>
                  <a:tcPr marL="68580" marR="68580" marT="0" marB="0"/>
                </a:tc>
              </a:tr>
              <a:tr h="284116">
                <a:tc>
                  <a:txBody>
                    <a:bodyPr/>
                    <a:lstStyle/>
                    <a:p>
                      <a:pPr>
                        <a:lnSpc>
                          <a:spcPct val="150000"/>
                        </a:lnSpc>
                        <a:spcAft>
                          <a:spcPts val="0"/>
                        </a:spcAft>
                      </a:pPr>
                      <a:r>
                        <a:rPr lang="es-ES_tradnl" sz="1200">
                          <a:effectLst/>
                        </a:rPr>
                        <a:t>Arenadora Sandy DiGregorio 200</a:t>
                      </a:r>
                      <a:endParaRPr lang="es-ES" sz="1200">
                        <a:effectLst/>
                        <a:latin typeface="Cambria"/>
                        <a:ea typeface="MS Mincho"/>
                        <a:cs typeface="Times New Roman"/>
                      </a:endParaRPr>
                    </a:p>
                  </a:txBody>
                  <a:tcPr marL="68580" marR="68580" marT="0" marB="0" anchor="ctr"/>
                </a:tc>
                <a:tc>
                  <a:txBody>
                    <a:bodyPr/>
                    <a:lstStyle/>
                    <a:p>
                      <a:pPr algn="ctr">
                        <a:lnSpc>
                          <a:spcPct val="150000"/>
                        </a:lnSpc>
                        <a:spcAft>
                          <a:spcPts val="0"/>
                        </a:spcAft>
                      </a:pPr>
                      <a:r>
                        <a:rPr lang="es-ES_tradnl" sz="1200">
                          <a:effectLst/>
                        </a:rPr>
                        <a:t>1500</a:t>
                      </a:r>
                      <a:endParaRPr lang="es-ES" sz="1200">
                        <a:effectLst/>
                        <a:latin typeface="Cambria"/>
                        <a:ea typeface="MS Mincho"/>
                        <a:cs typeface="Times New Roman"/>
                      </a:endParaRPr>
                    </a:p>
                  </a:txBody>
                  <a:tcPr marL="68580" marR="68580" marT="0" marB="0" anchor="ctr"/>
                </a:tc>
                <a:tc>
                  <a:txBody>
                    <a:bodyPr/>
                    <a:lstStyle/>
                    <a:p>
                      <a:pPr algn="ctr">
                        <a:lnSpc>
                          <a:spcPct val="150000"/>
                        </a:lnSpc>
                        <a:spcAft>
                          <a:spcPts val="0"/>
                        </a:spcAft>
                      </a:pPr>
                      <a:r>
                        <a:rPr lang="es-ES_tradnl" sz="1200">
                          <a:effectLst/>
                        </a:rPr>
                        <a:t>6</a:t>
                      </a:r>
                      <a:endParaRPr lang="es-ES" sz="1200">
                        <a:effectLst/>
                        <a:latin typeface="Cambria"/>
                        <a:ea typeface="MS Mincho"/>
                        <a:cs typeface="Times New Roman"/>
                      </a:endParaRPr>
                    </a:p>
                  </a:txBody>
                  <a:tcPr marL="68580" marR="68580" marT="0" marB="0"/>
                </a:tc>
              </a:tr>
              <a:tr h="284116">
                <a:tc>
                  <a:txBody>
                    <a:bodyPr/>
                    <a:lstStyle/>
                    <a:p>
                      <a:pPr>
                        <a:lnSpc>
                          <a:spcPct val="150000"/>
                        </a:lnSpc>
                        <a:spcAft>
                          <a:spcPts val="0"/>
                        </a:spcAft>
                      </a:pPr>
                      <a:r>
                        <a:rPr lang="es-ES_tradnl" sz="1200">
                          <a:effectLst/>
                        </a:rPr>
                        <a:t>Lavadora vertical Forel VW2500</a:t>
                      </a:r>
                      <a:endParaRPr lang="es-ES" sz="1200">
                        <a:effectLst/>
                        <a:latin typeface="Cambria"/>
                        <a:ea typeface="MS Mincho"/>
                        <a:cs typeface="Times New Roman"/>
                      </a:endParaRPr>
                    </a:p>
                  </a:txBody>
                  <a:tcPr marL="68580" marR="68580" marT="0" marB="0" anchor="ctr"/>
                </a:tc>
                <a:tc>
                  <a:txBody>
                    <a:bodyPr/>
                    <a:lstStyle/>
                    <a:p>
                      <a:pPr algn="ctr">
                        <a:lnSpc>
                          <a:spcPct val="150000"/>
                        </a:lnSpc>
                        <a:spcAft>
                          <a:spcPts val="0"/>
                        </a:spcAft>
                      </a:pPr>
                      <a:r>
                        <a:rPr lang="es-ES_tradnl" sz="1200">
                          <a:effectLst/>
                        </a:rPr>
                        <a:t>200</a:t>
                      </a:r>
                      <a:endParaRPr lang="es-ES" sz="1200">
                        <a:effectLst/>
                        <a:latin typeface="Cambria"/>
                        <a:ea typeface="MS Mincho"/>
                        <a:cs typeface="Times New Roman"/>
                      </a:endParaRPr>
                    </a:p>
                  </a:txBody>
                  <a:tcPr marL="68580" marR="68580" marT="0" marB="0" anchor="ctr"/>
                </a:tc>
                <a:tc>
                  <a:txBody>
                    <a:bodyPr/>
                    <a:lstStyle/>
                    <a:p>
                      <a:pPr algn="ctr">
                        <a:lnSpc>
                          <a:spcPct val="150000"/>
                        </a:lnSpc>
                        <a:spcAft>
                          <a:spcPts val="0"/>
                        </a:spcAft>
                      </a:pPr>
                      <a:r>
                        <a:rPr lang="es-ES_tradnl" sz="1200">
                          <a:effectLst/>
                        </a:rPr>
                        <a:t>6</a:t>
                      </a:r>
                      <a:endParaRPr lang="es-ES" sz="1200">
                        <a:effectLst/>
                        <a:latin typeface="Cambria"/>
                        <a:ea typeface="MS Mincho"/>
                        <a:cs typeface="Times New Roman"/>
                      </a:endParaRPr>
                    </a:p>
                  </a:txBody>
                  <a:tcPr marL="68580" marR="68580" marT="0" marB="0"/>
                </a:tc>
              </a:tr>
              <a:tr h="602501">
                <a:tc>
                  <a:txBody>
                    <a:bodyPr/>
                    <a:lstStyle/>
                    <a:p>
                      <a:pPr>
                        <a:lnSpc>
                          <a:spcPct val="150000"/>
                        </a:lnSpc>
                        <a:spcAft>
                          <a:spcPts val="0"/>
                        </a:spcAft>
                      </a:pPr>
                      <a:r>
                        <a:rPr lang="es-ES_tradnl" sz="1200">
                          <a:effectLst/>
                        </a:rPr>
                        <a:t>Horno de templado Glaston Tamglass RC200 tipo 2136</a:t>
                      </a:r>
                      <a:endParaRPr lang="es-ES" sz="1200">
                        <a:effectLst/>
                        <a:latin typeface="Cambria"/>
                        <a:ea typeface="MS Mincho"/>
                        <a:cs typeface="Times New Roman"/>
                      </a:endParaRPr>
                    </a:p>
                  </a:txBody>
                  <a:tcPr marL="68580" marR="68580" marT="0" marB="0" anchor="ctr"/>
                </a:tc>
                <a:tc>
                  <a:txBody>
                    <a:bodyPr/>
                    <a:lstStyle/>
                    <a:p>
                      <a:pPr algn="ctr">
                        <a:lnSpc>
                          <a:spcPct val="150000"/>
                        </a:lnSpc>
                        <a:spcAft>
                          <a:spcPts val="0"/>
                        </a:spcAft>
                      </a:pPr>
                      <a:r>
                        <a:rPr lang="es-ES_tradnl" sz="1200">
                          <a:effectLst/>
                        </a:rPr>
                        <a:t>1900</a:t>
                      </a:r>
                      <a:endParaRPr lang="es-ES" sz="1200">
                        <a:effectLst/>
                        <a:latin typeface="Cambria"/>
                        <a:ea typeface="MS Mincho"/>
                        <a:cs typeface="Times New Roman"/>
                      </a:endParaRPr>
                    </a:p>
                  </a:txBody>
                  <a:tcPr marL="68580" marR="68580" marT="0" marB="0" anchor="ctr"/>
                </a:tc>
                <a:tc>
                  <a:txBody>
                    <a:bodyPr/>
                    <a:lstStyle/>
                    <a:p>
                      <a:pPr algn="ctr">
                        <a:lnSpc>
                          <a:spcPct val="150000"/>
                        </a:lnSpc>
                        <a:spcAft>
                          <a:spcPts val="0"/>
                        </a:spcAft>
                      </a:pPr>
                      <a:r>
                        <a:rPr lang="es-ES_tradnl" sz="1200" dirty="0">
                          <a:effectLst/>
                        </a:rPr>
                        <a:t>6</a:t>
                      </a:r>
                      <a:endParaRPr lang="es-ES" sz="1200" dirty="0">
                        <a:effectLst/>
                        <a:latin typeface="Cambria"/>
                        <a:ea typeface="MS Mincho"/>
                        <a:cs typeface="Times New Roman"/>
                      </a:endParaRPr>
                    </a:p>
                  </a:txBody>
                  <a:tcPr marL="68580" marR="68580" marT="0" marB="0"/>
                </a:tc>
              </a:tr>
            </a:tbl>
          </a:graphicData>
        </a:graphic>
      </p:graphicFrame>
      <p:sp>
        <p:nvSpPr>
          <p:cNvPr id="3" name="2 CuadroTexto"/>
          <p:cNvSpPr txBox="1"/>
          <p:nvPr/>
        </p:nvSpPr>
        <p:spPr>
          <a:xfrm>
            <a:off x="563799" y="739491"/>
            <a:ext cx="8059298" cy="523220"/>
          </a:xfrm>
          <a:prstGeom prst="rect">
            <a:avLst/>
          </a:prstGeom>
          <a:noFill/>
        </p:spPr>
        <p:txBody>
          <a:bodyPr wrap="square" rtlCol="0">
            <a:spAutoFit/>
          </a:bodyPr>
          <a:lstStyle/>
          <a:p>
            <a:pPr algn="ctr"/>
            <a:r>
              <a:rPr lang="es-ES_tradnl" sz="2800" dirty="0" smtClean="0"/>
              <a:t>Requerimientos para la red neumática</a:t>
            </a:r>
            <a:endParaRPr lang="es-ES" sz="2800" dirty="0"/>
          </a:p>
        </p:txBody>
      </p:sp>
    </p:spTree>
    <p:extLst>
      <p:ext uri="{BB962C8B-B14F-4D97-AF65-F5344CB8AC3E}">
        <p14:creationId xmlns:p14="http://schemas.microsoft.com/office/powerpoint/2010/main" val="9510077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p:nvPr/>
        </p:nvPicPr>
        <p:blipFill rotWithShape="1">
          <a:blip r:embed="rId3">
            <a:extLst>
              <a:ext uri="{28A0092B-C50C-407E-A947-70E740481C1C}">
                <a14:useLocalDpi xmlns:a14="http://schemas.microsoft.com/office/drawing/2010/main" val="0"/>
              </a:ext>
            </a:extLst>
          </a:blip>
          <a:srcRect l="19808" t="22356" r="20854" b="10222"/>
          <a:stretch/>
        </p:blipFill>
        <p:spPr bwMode="auto">
          <a:xfrm rot="5400000">
            <a:off x="3505570" y="1399085"/>
            <a:ext cx="6669361" cy="4248472"/>
          </a:xfrm>
          <a:prstGeom prst="rect">
            <a:avLst/>
          </a:prstGeom>
          <a:ln>
            <a:noFill/>
          </a:ln>
          <a:extLst>
            <a:ext uri="{53640926-AAD7-44D8-BBD7-CCE9431645EC}">
              <a14:shadowObscured xmlns:a14="http://schemas.microsoft.com/office/drawing/2010/main"/>
            </a:ext>
          </a:extLst>
        </p:spPr>
      </p:pic>
      <p:sp>
        <p:nvSpPr>
          <p:cNvPr id="3" name="2 CuadroTexto"/>
          <p:cNvSpPr txBox="1"/>
          <p:nvPr/>
        </p:nvSpPr>
        <p:spPr>
          <a:xfrm>
            <a:off x="467544" y="3140968"/>
            <a:ext cx="3384376" cy="523220"/>
          </a:xfrm>
          <a:prstGeom prst="rect">
            <a:avLst/>
          </a:prstGeom>
          <a:noFill/>
        </p:spPr>
        <p:txBody>
          <a:bodyPr wrap="square" rtlCol="0">
            <a:spAutoFit/>
          </a:bodyPr>
          <a:lstStyle/>
          <a:p>
            <a:pPr algn="ctr"/>
            <a:r>
              <a:rPr lang="es-ES_tradnl" sz="2800" dirty="0" smtClean="0"/>
              <a:t>Esquema de la red</a:t>
            </a:r>
            <a:endParaRPr lang="es-ES" sz="2800" dirty="0"/>
          </a:p>
        </p:txBody>
      </p:sp>
    </p:spTree>
    <p:extLst>
      <p:ext uri="{BB962C8B-B14F-4D97-AF65-F5344CB8AC3E}">
        <p14:creationId xmlns:p14="http://schemas.microsoft.com/office/powerpoint/2010/main" val="12479101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p:nvPr/>
        </p:nvPicPr>
        <p:blipFill rotWithShape="1">
          <a:blip r:embed="rId3">
            <a:extLst>
              <a:ext uri="{28A0092B-C50C-407E-A947-70E740481C1C}">
                <a14:useLocalDpi xmlns:a14="http://schemas.microsoft.com/office/drawing/2010/main" val="0"/>
              </a:ext>
            </a:extLst>
          </a:blip>
          <a:srcRect l="20017" t="22548" r="17889" b="10437"/>
          <a:stretch/>
        </p:blipFill>
        <p:spPr bwMode="auto">
          <a:xfrm rot="5400000">
            <a:off x="3253221" y="1219387"/>
            <a:ext cx="6552729" cy="4347221"/>
          </a:xfrm>
          <a:prstGeom prst="rect">
            <a:avLst/>
          </a:prstGeom>
          <a:ln>
            <a:noFill/>
          </a:ln>
          <a:extLst>
            <a:ext uri="{53640926-AAD7-44D8-BBD7-CCE9431645EC}">
              <a14:shadowObscured xmlns:a14="http://schemas.microsoft.com/office/drawing/2010/main"/>
            </a:ext>
          </a:extLst>
        </p:spPr>
      </p:pic>
      <p:sp>
        <p:nvSpPr>
          <p:cNvPr id="3" name="2 CuadroTexto"/>
          <p:cNvSpPr txBox="1"/>
          <p:nvPr/>
        </p:nvSpPr>
        <p:spPr>
          <a:xfrm>
            <a:off x="0" y="1412776"/>
            <a:ext cx="3384376" cy="954107"/>
          </a:xfrm>
          <a:prstGeom prst="rect">
            <a:avLst/>
          </a:prstGeom>
          <a:noFill/>
        </p:spPr>
        <p:txBody>
          <a:bodyPr wrap="square" rtlCol="0">
            <a:spAutoFit/>
          </a:bodyPr>
          <a:lstStyle/>
          <a:p>
            <a:pPr algn="ctr"/>
            <a:r>
              <a:rPr lang="es-ES_tradnl" sz="2800" dirty="0" smtClean="0"/>
              <a:t>Longitudes de los tramos de tubería</a:t>
            </a:r>
          </a:p>
        </p:txBody>
      </p:sp>
    </p:spTree>
    <p:extLst>
      <p:ext uri="{BB962C8B-B14F-4D97-AF65-F5344CB8AC3E}">
        <p14:creationId xmlns:p14="http://schemas.microsoft.com/office/powerpoint/2010/main" val="34040695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031642" y="332656"/>
            <a:ext cx="3384376" cy="523220"/>
          </a:xfrm>
          <a:prstGeom prst="rect">
            <a:avLst/>
          </a:prstGeom>
          <a:noFill/>
        </p:spPr>
        <p:txBody>
          <a:bodyPr wrap="square" rtlCol="0">
            <a:spAutoFit/>
          </a:bodyPr>
          <a:lstStyle/>
          <a:p>
            <a:pPr algn="ctr"/>
            <a:r>
              <a:rPr lang="es-ES_tradnl" sz="2800" dirty="0" smtClean="0"/>
              <a:t>Cálculo de diámetros</a:t>
            </a:r>
            <a:endParaRPr lang="es-ES" sz="2800" dirty="0"/>
          </a:p>
        </p:txBody>
      </p:sp>
      <p:sp>
        <p:nvSpPr>
          <p:cNvPr id="3" name="2 Rectángulo"/>
          <p:cNvSpPr/>
          <p:nvPr/>
        </p:nvSpPr>
        <p:spPr>
          <a:xfrm>
            <a:off x="827584" y="1196752"/>
            <a:ext cx="7519020" cy="646331"/>
          </a:xfrm>
          <a:prstGeom prst="rect">
            <a:avLst/>
          </a:prstGeom>
        </p:spPr>
        <p:txBody>
          <a:bodyPr wrap="square">
            <a:spAutoFit/>
          </a:bodyPr>
          <a:lstStyle/>
          <a:p>
            <a:pPr algn="just"/>
            <a:r>
              <a:rPr lang="es-ES" dirty="0" smtClean="0"/>
              <a:t>Se empleó el método de diámetros mínimos y máximos, el cual se detalla a continuación:</a:t>
            </a:r>
            <a:endParaRPr lang="es-ES" dirty="0"/>
          </a:p>
        </p:txBody>
      </p:sp>
      <p:pic>
        <p:nvPicPr>
          <p:cNvPr id="1433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7624" t="24187" r="53437" b="65667"/>
          <a:stretch/>
        </p:blipFill>
        <p:spPr bwMode="auto">
          <a:xfrm>
            <a:off x="3415804" y="1746297"/>
            <a:ext cx="1872208" cy="1328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5 CuadroTexto"/>
          <p:cNvSpPr txBox="1"/>
          <p:nvPr/>
        </p:nvSpPr>
        <p:spPr>
          <a:xfrm>
            <a:off x="611560" y="2996952"/>
            <a:ext cx="2880320" cy="461665"/>
          </a:xfrm>
          <a:prstGeom prst="rect">
            <a:avLst/>
          </a:prstGeom>
          <a:noFill/>
        </p:spPr>
        <p:txBody>
          <a:bodyPr wrap="square" rtlCol="0">
            <a:spAutoFit/>
          </a:bodyPr>
          <a:lstStyle/>
          <a:p>
            <a:r>
              <a:rPr lang="es-ES_tradnl" sz="2400" dirty="0" smtClean="0"/>
              <a:t>Diámetro máximo</a:t>
            </a:r>
            <a:endParaRPr lang="es-ES" sz="2400" dirty="0"/>
          </a:p>
        </p:txBody>
      </p:sp>
      <mc:AlternateContent xmlns:mc="http://schemas.openxmlformats.org/markup-compatibility/2006" xmlns:a14="http://schemas.microsoft.com/office/drawing/2010/main">
        <mc:Choice Requires="a14">
          <p:sp>
            <p:nvSpPr>
              <p:cNvPr id="4" name="3 CuadroTexto"/>
              <p:cNvSpPr txBox="1"/>
              <p:nvPr/>
            </p:nvSpPr>
            <p:spPr>
              <a:xfrm>
                <a:off x="384764" y="4213833"/>
                <a:ext cx="3207609" cy="136537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s-ES" sz="2800" i="1" smtClean="0">
                              <a:latin typeface="Cambria Math"/>
                            </a:rPr>
                          </m:ctrlPr>
                        </m:sSubPr>
                        <m:e>
                          <m:r>
                            <a:rPr lang="es-ES_tradnl" sz="2800" b="0" i="1" smtClean="0">
                              <a:latin typeface="Cambria Math"/>
                            </a:rPr>
                            <m:t>𝐷</m:t>
                          </m:r>
                        </m:e>
                        <m:sub>
                          <m:r>
                            <a:rPr lang="es-ES_tradnl" sz="2800" b="0" i="1" smtClean="0">
                              <a:latin typeface="Cambria Math"/>
                            </a:rPr>
                            <m:t>𝑚𝑎𝑥</m:t>
                          </m:r>
                        </m:sub>
                      </m:sSub>
                      <m:r>
                        <a:rPr lang="es-ES_tradnl" sz="2800" b="0" i="1" smtClean="0">
                          <a:latin typeface="Cambria Math"/>
                        </a:rPr>
                        <m:t>=</m:t>
                      </m:r>
                      <m:rad>
                        <m:radPr>
                          <m:degHide m:val="on"/>
                          <m:ctrlPr>
                            <a:rPr lang="es-ES_tradnl" sz="2800" b="0" i="1" smtClean="0">
                              <a:latin typeface="Cambria Math"/>
                            </a:rPr>
                          </m:ctrlPr>
                        </m:radPr>
                        <m:deg/>
                        <m:e>
                          <m:f>
                            <m:fPr>
                              <m:ctrlPr>
                                <a:rPr lang="es-ES_tradnl" sz="2800" b="0" i="1" smtClean="0">
                                  <a:latin typeface="Cambria Math"/>
                                </a:rPr>
                              </m:ctrlPr>
                            </m:fPr>
                            <m:num>
                              <m:r>
                                <a:rPr lang="es-ES_tradnl" sz="2800" b="0" i="1" smtClean="0">
                                  <a:latin typeface="Cambria Math"/>
                                </a:rPr>
                                <m:t>4</m:t>
                              </m:r>
                              <m:r>
                                <a:rPr lang="es-ES_tradnl" sz="2800" b="0" i="1" smtClean="0">
                                  <a:latin typeface="Cambria Math"/>
                                  <a:ea typeface="Cambria Math"/>
                                </a:rPr>
                                <m:t>∙</m:t>
                              </m:r>
                              <m:r>
                                <a:rPr lang="es-ES_tradnl" sz="2800" b="0" i="1" smtClean="0">
                                  <a:latin typeface="Cambria Math"/>
                                  <a:ea typeface="Cambria Math"/>
                                </a:rPr>
                                <m:t>𝑄</m:t>
                              </m:r>
                            </m:num>
                            <m:den>
                              <m:r>
                                <a:rPr lang="es-ES_tradnl" sz="2800" b="0" i="1" smtClean="0">
                                  <a:latin typeface="Cambria Math"/>
                                  <a:ea typeface="Cambria Math"/>
                                </a:rPr>
                                <m:t>𝜋</m:t>
                              </m:r>
                              <m:r>
                                <a:rPr lang="es-ES_tradnl" sz="2800" b="0" i="1" smtClean="0">
                                  <a:latin typeface="Cambria Math"/>
                                  <a:ea typeface="Cambria Math"/>
                                </a:rPr>
                                <m:t>∙6.5 </m:t>
                              </m:r>
                              <m:f>
                                <m:fPr>
                                  <m:ctrlPr>
                                    <a:rPr lang="es-ES_tradnl" sz="2800" b="0" i="1" smtClean="0">
                                      <a:latin typeface="Cambria Math"/>
                                      <a:ea typeface="Cambria Math"/>
                                    </a:rPr>
                                  </m:ctrlPr>
                                </m:fPr>
                                <m:num>
                                  <m:r>
                                    <a:rPr lang="es-ES_tradnl" sz="2800" b="0" i="1" smtClean="0">
                                      <a:latin typeface="Cambria Math"/>
                                      <a:ea typeface="Cambria Math"/>
                                    </a:rPr>
                                    <m:t>𝑚</m:t>
                                  </m:r>
                                </m:num>
                                <m:den>
                                  <m:r>
                                    <a:rPr lang="es-ES_tradnl" sz="2800" b="0" i="1" smtClean="0">
                                      <a:latin typeface="Cambria Math"/>
                                      <a:ea typeface="Cambria Math"/>
                                    </a:rPr>
                                    <m:t>𝑠</m:t>
                                  </m:r>
                                </m:den>
                              </m:f>
                            </m:den>
                          </m:f>
                        </m:e>
                      </m:rad>
                    </m:oMath>
                  </m:oMathPara>
                </a14:m>
                <a:endParaRPr lang="es-ES" sz="2800" dirty="0"/>
              </a:p>
            </p:txBody>
          </p:sp>
        </mc:Choice>
        <mc:Fallback xmlns="">
          <p:sp>
            <p:nvSpPr>
              <p:cNvPr id="4" name="3 CuadroTexto"/>
              <p:cNvSpPr txBox="1">
                <a:spLocks noRot="1" noChangeAspect="1" noMove="1" noResize="1" noEditPoints="1" noAdjustHandles="1" noChangeArrowheads="1" noChangeShapeType="1" noTextEdit="1"/>
              </p:cNvSpPr>
              <p:nvPr/>
            </p:nvSpPr>
            <p:spPr>
              <a:xfrm>
                <a:off x="384764" y="4213833"/>
                <a:ext cx="3207609" cy="1365374"/>
              </a:xfrm>
              <a:prstGeom prst="rect">
                <a:avLst/>
              </a:prstGeom>
              <a:blipFill rotWithShape="1">
                <a:blip r:embed="rId3"/>
                <a:stretch>
                  <a:fillRect/>
                </a:stretch>
              </a:blipFill>
            </p:spPr>
            <p:txBody>
              <a:bodyPr/>
              <a:lstStyle/>
              <a:p>
                <a:r>
                  <a:rPr lang="es-ES">
                    <a:noFill/>
                  </a:rPr>
                  <a:t> </a:t>
                </a:r>
              </a:p>
            </p:txBody>
          </p:sp>
        </mc:Fallback>
      </mc:AlternateContent>
      <p:sp>
        <p:nvSpPr>
          <p:cNvPr id="8" name="7 CuadroTexto"/>
          <p:cNvSpPr txBox="1"/>
          <p:nvPr/>
        </p:nvSpPr>
        <p:spPr>
          <a:xfrm>
            <a:off x="5466284" y="2996951"/>
            <a:ext cx="2880320" cy="461665"/>
          </a:xfrm>
          <a:prstGeom prst="rect">
            <a:avLst/>
          </a:prstGeom>
          <a:noFill/>
        </p:spPr>
        <p:txBody>
          <a:bodyPr wrap="square" rtlCol="0">
            <a:spAutoFit/>
          </a:bodyPr>
          <a:lstStyle/>
          <a:p>
            <a:r>
              <a:rPr lang="es-ES_tradnl" sz="2400" dirty="0" smtClean="0"/>
              <a:t>Diámetro mínimo</a:t>
            </a:r>
            <a:endParaRPr lang="es-ES" sz="2400" dirty="0"/>
          </a:p>
        </p:txBody>
      </p:sp>
      <mc:AlternateContent xmlns:mc="http://schemas.openxmlformats.org/markup-compatibility/2006" xmlns:a14="http://schemas.microsoft.com/office/drawing/2010/main">
        <mc:Choice Requires="a14">
          <p:sp>
            <p:nvSpPr>
              <p:cNvPr id="9" name="8 CuadroTexto"/>
              <p:cNvSpPr txBox="1"/>
              <p:nvPr/>
            </p:nvSpPr>
            <p:spPr>
              <a:xfrm>
                <a:off x="4723830" y="4213833"/>
                <a:ext cx="3133871" cy="136537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s-ES" sz="2800" i="1" smtClean="0">
                              <a:latin typeface="Cambria Math"/>
                            </a:rPr>
                          </m:ctrlPr>
                        </m:sSubPr>
                        <m:e>
                          <m:r>
                            <a:rPr lang="es-ES_tradnl" sz="2800" b="0" i="1" smtClean="0">
                              <a:latin typeface="Cambria Math"/>
                            </a:rPr>
                            <m:t>𝐷</m:t>
                          </m:r>
                        </m:e>
                        <m:sub>
                          <m:r>
                            <a:rPr lang="es-ES_tradnl" sz="2800" b="0" i="1" smtClean="0">
                              <a:latin typeface="Cambria Math"/>
                            </a:rPr>
                            <m:t>𝑚𝑎𝑥</m:t>
                          </m:r>
                        </m:sub>
                      </m:sSub>
                      <m:r>
                        <a:rPr lang="es-ES_tradnl" sz="2800" b="0" i="1" smtClean="0">
                          <a:latin typeface="Cambria Math"/>
                        </a:rPr>
                        <m:t>=</m:t>
                      </m:r>
                      <m:rad>
                        <m:radPr>
                          <m:degHide m:val="on"/>
                          <m:ctrlPr>
                            <a:rPr lang="es-ES_tradnl" sz="2800" b="0" i="1" smtClean="0">
                              <a:latin typeface="Cambria Math"/>
                            </a:rPr>
                          </m:ctrlPr>
                        </m:radPr>
                        <m:deg/>
                        <m:e>
                          <m:f>
                            <m:fPr>
                              <m:ctrlPr>
                                <a:rPr lang="es-ES_tradnl" sz="2800" b="0" i="1" smtClean="0">
                                  <a:latin typeface="Cambria Math"/>
                                </a:rPr>
                              </m:ctrlPr>
                            </m:fPr>
                            <m:num>
                              <m:r>
                                <a:rPr lang="es-ES_tradnl" sz="2800" b="0" i="1" smtClean="0">
                                  <a:latin typeface="Cambria Math"/>
                                </a:rPr>
                                <m:t>4</m:t>
                              </m:r>
                              <m:r>
                                <a:rPr lang="es-ES_tradnl" sz="2800" b="0" i="1" smtClean="0">
                                  <a:latin typeface="Cambria Math"/>
                                  <a:ea typeface="Cambria Math"/>
                                </a:rPr>
                                <m:t>∙</m:t>
                              </m:r>
                              <m:r>
                                <a:rPr lang="es-ES_tradnl" sz="2800" b="0" i="1" smtClean="0">
                                  <a:latin typeface="Cambria Math"/>
                                  <a:ea typeface="Cambria Math"/>
                                </a:rPr>
                                <m:t>𝑄</m:t>
                              </m:r>
                            </m:num>
                            <m:den>
                              <m:r>
                                <a:rPr lang="es-ES_tradnl" sz="2800" b="0" i="1" smtClean="0">
                                  <a:latin typeface="Cambria Math"/>
                                  <a:ea typeface="Cambria Math"/>
                                </a:rPr>
                                <m:t>𝜋</m:t>
                              </m:r>
                              <m:r>
                                <a:rPr lang="es-ES_tradnl" sz="2800" b="0" i="1" smtClean="0">
                                  <a:latin typeface="Cambria Math"/>
                                  <a:ea typeface="Cambria Math"/>
                                </a:rPr>
                                <m:t>∙10 </m:t>
                              </m:r>
                              <m:f>
                                <m:fPr>
                                  <m:ctrlPr>
                                    <a:rPr lang="es-ES_tradnl" sz="2800" b="0" i="1" smtClean="0">
                                      <a:latin typeface="Cambria Math"/>
                                      <a:ea typeface="Cambria Math"/>
                                    </a:rPr>
                                  </m:ctrlPr>
                                </m:fPr>
                                <m:num>
                                  <m:r>
                                    <a:rPr lang="es-ES_tradnl" sz="2800" b="0" i="1" smtClean="0">
                                      <a:latin typeface="Cambria Math"/>
                                      <a:ea typeface="Cambria Math"/>
                                    </a:rPr>
                                    <m:t>𝑚</m:t>
                                  </m:r>
                                </m:num>
                                <m:den>
                                  <m:r>
                                    <a:rPr lang="es-ES_tradnl" sz="2800" b="0" i="1" smtClean="0">
                                      <a:latin typeface="Cambria Math"/>
                                      <a:ea typeface="Cambria Math"/>
                                    </a:rPr>
                                    <m:t>𝑠</m:t>
                                  </m:r>
                                </m:den>
                              </m:f>
                            </m:den>
                          </m:f>
                        </m:e>
                      </m:rad>
                    </m:oMath>
                  </m:oMathPara>
                </a14:m>
                <a:endParaRPr lang="es-ES" sz="2800" dirty="0"/>
              </a:p>
            </p:txBody>
          </p:sp>
        </mc:Choice>
        <mc:Fallback xmlns="">
          <p:sp>
            <p:nvSpPr>
              <p:cNvPr id="9" name="8 CuadroTexto"/>
              <p:cNvSpPr txBox="1">
                <a:spLocks noRot="1" noChangeAspect="1" noMove="1" noResize="1" noEditPoints="1" noAdjustHandles="1" noChangeArrowheads="1" noChangeShapeType="1" noTextEdit="1"/>
              </p:cNvSpPr>
              <p:nvPr/>
            </p:nvSpPr>
            <p:spPr>
              <a:xfrm>
                <a:off x="4723830" y="4213833"/>
                <a:ext cx="3133871" cy="1365374"/>
              </a:xfrm>
              <a:prstGeom prst="rect">
                <a:avLst/>
              </a:prstGeom>
              <a:blipFill rotWithShape="1">
                <a:blip r:embed="rId4"/>
                <a:stretch>
                  <a:fillRect/>
                </a:stretch>
              </a:blipFill>
            </p:spPr>
            <p:txBody>
              <a:bodyPr/>
              <a:lstStyle/>
              <a:p>
                <a:r>
                  <a:rPr lang="es-ES">
                    <a:noFill/>
                  </a:rPr>
                  <a:t> </a:t>
                </a:r>
              </a:p>
            </p:txBody>
          </p:sp>
        </mc:Fallback>
      </mc:AlternateContent>
    </p:spTree>
    <p:extLst>
      <p:ext uri="{BB962C8B-B14F-4D97-AF65-F5344CB8AC3E}">
        <p14:creationId xmlns:p14="http://schemas.microsoft.com/office/powerpoint/2010/main" val="9790746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a"/>
          <p:cNvGraphicFramePr>
            <a:graphicFrameLocks noGrp="1"/>
          </p:cNvGraphicFramePr>
          <p:nvPr>
            <p:extLst>
              <p:ext uri="{D42A27DB-BD31-4B8C-83A1-F6EECF244321}">
                <p14:modId xmlns:p14="http://schemas.microsoft.com/office/powerpoint/2010/main" val="390241625"/>
              </p:ext>
            </p:extLst>
          </p:nvPr>
        </p:nvGraphicFramePr>
        <p:xfrm>
          <a:off x="2627784" y="2060848"/>
          <a:ext cx="3647440" cy="3627120"/>
        </p:xfrm>
        <a:graphic>
          <a:graphicData uri="http://schemas.openxmlformats.org/drawingml/2006/table">
            <a:tbl>
              <a:tblPr firstRow="1" firstCol="1" bandRow="1">
                <a:tableStyleId>{5C22544A-7EE6-4342-B048-85BDC9FD1C3A}</a:tableStyleId>
              </a:tblPr>
              <a:tblGrid>
                <a:gridCol w="1767840"/>
                <a:gridCol w="1054100"/>
                <a:gridCol w="825500"/>
              </a:tblGrid>
              <a:tr h="203200">
                <a:tc>
                  <a:txBody>
                    <a:bodyPr/>
                    <a:lstStyle/>
                    <a:p>
                      <a:pPr algn="ctr">
                        <a:spcAft>
                          <a:spcPts val="0"/>
                        </a:spcAft>
                      </a:pPr>
                      <a:r>
                        <a:rPr lang="es-ES_tradnl" sz="1400" dirty="0">
                          <a:effectLst/>
                        </a:rPr>
                        <a:t>TRAMO</a:t>
                      </a:r>
                      <a:endParaRPr lang="es-ES" sz="1400" dirty="0">
                        <a:effectLst/>
                        <a:latin typeface="Cambria"/>
                        <a:ea typeface="MS Mincho"/>
                        <a:cs typeface="Times New Roman"/>
                      </a:endParaRPr>
                    </a:p>
                  </a:txBody>
                  <a:tcPr marL="44450" marR="44450" marT="0" marB="0" anchor="ctr"/>
                </a:tc>
                <a:tc>
                  <a:txBody>
                    <a:bodyPr/>
                    <a:lstStyle/>
                    <a:p>
                      <a:pPr algn="ctr">
                        <a:spcAft>
                          <a:spcPts val="0"/>
                        </a:spcAft>
                      </a:pPr>
                      <a:r>
                        <a:rPr lang="es-ES_tradnl" sz="1400">
                          <a:effectLst/>
                        </a:rPr>
                        <a:t>D (mm)</a:t>
                      </a:r>
                      <a:endParaRPr lang="es-ES" sz="1400">
                        <a:effectLst/>
                        <a:latin typeface="Cambria"/>
                        <a:ea typeface="MS Mincho"/>
                        <a:cs typeface="Times New Roman"/>
                      </a:endParaRPr>
                    </a:p>
                  </a:txBody>
                  <a:tcPr marL="44450" marR="44450" marT="0" marB="0" anchor="ctr"/>
                </a:tc>
                <a:tc>
                  <a:txBody>
                    <a:bodyPr/>
                    <a:lstStyle/>
                    <a:p>
                      <a:pPr algn="ctr">
                        <a:spcAft>
                          <a:spcPts val="0"/>
                        </a:spcAft>
                      </a:pPr>
                      <a:r>
                        <a:rPr lang="es-ES_tradnl" sz="1400">
                          <a:effectLst/>
                        </a:rPr>
                        <a:t>D (pulg)</a:t>
                      </a:r>
                      <a:endParaRPr lang="es-ES" sz="1400">
                        <a:effectLst/>
                        <a:latin typeface="Cambria"/>
                        <a:ea typeface="MS Mincho"/>
                        <a:cs typeface="Times New Roman"/>
                      </a:endParaRPr>
                    </a:p>
                  </a:txBody>
                  <a:tcPr marL="44450" marR="44450" marT="0" marB="0" anchor="ctr"/>
                </a:tc>
              </a:tr>
              <a:tr h="203200">
                <a:tc>
                  <a:txBody>
                    <a:bodyPr/>
                    <a:lstStyle/>
                    <a:p>
                      <a:pPr>
                        <a:spcAft>
                          <a:spcPts val="0"/>
                        </a:spcAft>
                      </a:pPr>
                      <a:r>
                        <a:rPr lang="es-ES_tradnl" sz="1400">
                          <a:effectLst/>
                        </a:rPr>
                        <a:t>Línea principal 1</a:t>
                      </a:r>
                      <a:endParaRPr lang="es-ES" sz="1400">
                        <a:effectLst/>
                        <a:latin typeface="Cambria"/>
                        <a:ea typeface="MS Mincho"/>
                        <a:cs typeface="Times New Roman"/>
                      </a:endParaRPr>
                    </a:p>
                  </a:txBody>
                  <a:tcPr marL="44450" marR="44450" marT="0" marB="0" anchor="ctr"/>
                </a:tc>
                <a:tc>
                  <a:txBody>
                    <a:bodyPr/>
                    <a:lstStyle/>
                    <a:p>
                      <a:pPr algn="ctr">
                        <a:spcAft>
                          <a:spcPts val="0"/>
                        </a:spcAft>
                      </a:pPr>
                      <a:r>
                        <a:rPr lang="es-ES_tradnl" sz="1400">
                          <a:effectLst/>
                        </a:rPr>
                        <a:t>114,30</a:t>
                      </a:r>
                      <a:endParaRPr lang="es-ES" sz="1400">
                        <a:effectLst/>
                        <a:latin typeface="Cambria"/>
                        <a:ea typeface="MS Mincho"/>
                        <a:cs typeface="Times New Roman"/>
                      </a:endParaRPr>
                    </a:p>
                  </a:txBody>
                  <a:tcPr marL="44450" marR="44450" marT="0" marB="0" anchor="ctr"/>
                </a:tc>
                <a:tc>
                  <a:txBody>
                    <a:bodyPr/>
                    <a:lstStyle/>
                    <a:p>
                      <a:pPr algn="ctr">
                        <a:spcAft>
                          <a:spcPts val="0"/>
                        </a:spcAft>
                      </a:pPr>
                      <a:r>
                        <a:rPr lang="es-ES_tradnl" sz="1400">
                          <a:effectLst/>
                        </a:rPr>
                        <a:t>4 1/2</a:t>
                      </a:r>
                      <a:endParaRPr lang="es-ES" sz="1400">
                        <a:effectLst/>
                        <a:latin typeface="Cambria"/>
                        <a:ea typeface="MS Mincho"/>
                        <a:cs typeface="Times New Roman"/>
                      </a:endParaRPr>
                    </a:p>
                  </a:txBody>
                  <a:tcPr marL="44450" marR="44450" marT="0" marB="0" anchor="ctr"/>
                </a:tc>
              </a:tr>
              <a:tr h="203200">
                <a:tc>
                  <a:txBody>
                    <a:bodyPr/>
                    <a:lstStyle/>
                    <a:p>
                      <a:pPr>
                        <a:spcAft>
                          <a:spcPts val="0"/>
                        </a:spcAft>
                      </a:pPr>
                      <a:r>
                        <a:rPr lang="es-ES_tradnl" sz="1400">
                          <a:effectLst/>
                        </a:rPr>
                        <a:t>Línea principal 2</a:t>
                      </a:r>
                      <a:endParaRPr lang="es-ES" sz="1400">
                        <a:effectLst/>
                        <a:latin typeface="Cambria"/>
                        <a:ea typeface="MS Mincho"/>
                        <a:cs typeface="Times New Roman"/>
                      </a:endParaRPr>
                    </a:p>
                  </a:txBody>
                  <a:tcPr marL="44450" marR="44450" marT="0" marB="0" anchor="ctr"/>
                </a:tc>
                <a:tc>
                  <a:txBody>
                    <a:bodyPr/>
                    <a:lstStyle/>
                    <a:p>
                      <a:pPr algn="ctr">
                        <a:spcAft>
                          <a:spcPts val="0"/>
                        </a:spcAft>
                      </a:pPr>
                      <a:r>
                        <a:rPr lang="es-ES_tradnl" sz="1400">
                          <a:effectLst/>
                        </a:rPr>
                        <a:t>114,30</a:t>
                      </a:r>
                      <a:endParaRPr lang="es-ES" sz="1400">
                        <a:effectLst/>
                        <a:latin typeface="Cambria"/>
                        <a:ea typeface="MS Mincho"/>
                        <a:cs typeface="Times New Roman"/>
                      </a:endParaRPr>
                    </a:p>
                  </a:txBody>
                  <a:tcPr marL="44450" marR="44450" marT="0" marB="0" anchor="ctr"/>
                </a:tc>
                <a:tc>
                  <a:txBody>
                    <a:bodyPr/>
                    <a:lstStyle/>
                    <a:p>
                      <a:pPr algn="ctr">
                        <a:spcAft>
                          <a:spcPts val="0"/>
                        </a:spcAft>
                      </a:pPr>
                      <a:r>
                        <a:rPr lang="es-ES_tradnl" sz="1400">
                          <a:effectLst/>
                        </a:rPr>
                        <a:t>4 1/2</a:t>
                      </a:r>
                      <a:endParaRPr lang="es-ES" sz="1400">
                        <a:effectLst/>
                        <a:latin typeface="Cambria"/>
                        <a:ea typeface="MS Mincho"/>
                        <a:cs typeface="Times New Roman"/>
                      </a:endParaRPr>
                    </a:p>
                  </a:txBody>
                  <a:tcPr marL="44450" marR="44450" marT="0" marB="0" anchor="ctr"/>
                </a:tc>
              </a:tr>
              <a:tr h="203200">
                <a:tc>
                  <a:txBody>
                    <a:bodyPr/>
                    <a:lstStyle/>
                    <a:p>
                      <a:pPr>
                        <a:spcAft>
                          <a:spcPts val="0"/>
                        </a:spcAft>
                      </a:pPr>
                      <a:r>
                        <a:rPr lang="es-ES_tradnl" sz="1400">
                          <a:effectLst/>
                        </a:rPr>
                        <a:t>Línea principal 3</a:t>
                      </a:r>
                      <a:endParaRPr lang="es-ES" sz="1400">
                        <a:effectLst/>
                        <a:latin typeface="Cambria"/>
                        <a:ea typeface="MS Mincho"/>
                        <a:cs typeface="Times New Roman"/>
                      </a:endParaRPr>
                    </a:p>
                  </a:txBody>
                  <a:tcPr marL="44450" marR="44450" marT="0" marB="0" anchor="ctr"/>
                </a:tc>
                <a:tc>
                  <a:txBody>
                    <a:bodyPr/>
                    <a:lstStyle/>
                    <a:p>
                      <a:pPr algn="ctr">
                        <a:spcAft>
                          <a:spcPts val="0"/>
                        </a:spcAft>
                      </a:pPr>
                      <a:r>
                        <a:rPr lang="es-ES_tradnl" sz="1400">
                          <a:effectLst/>
                        </a:rPr>
                        <a:t>114,30</a:t>
                      </a:r>
                      <a:endParaRPr lang="es-ES" sz="1400">
                        <a:effectLst/>
                        <a:latin typeface="Cambria"/>
                        <a:ea typeface="MS Mincho"/>
                        <a:cs typeface="Times New Roman"/>
                      </a:endParaRPr>
                    </a:p>
                  </a:txBody>
                  <a:tcPr marL="44450" marR="44450" marT="0" marB="0" anchor="ctr"/>
                </a:tc>
                <a:tc>
                  <a:txBody>
                    <a:bodyPr/>
                    <a:lstStyle/>
                    <a:p>
                      <a:pPr algn="ctr">
                        <a:spcAft>
                          <a:spcPts val="0"/>
                        </a:spcAft>
                      </a:pPr>
                      <a:r>
                        <a:rPr lang="es-ES_tradnl" sz="1400">
                          <a:effectLst/>
                        </a:rPr>
                        <a:t>4 1/2</a:t>
                      </a:r>
                      <a:endParaRPr lang="es-ES" sz="1400">
                        <a:effectLst/>
                        <a:latin typeface="Cambria"/>
                        <a:ea typeface="MS Mincho"/>
                        <a:cs typeface="Times New Roman"/>
                      </a:endParaRPr>
                    </a:p>
                  </a:txBody>
                  <a:tcPr marL="44450" marR="44450" marT="0" marB="0" anchor="ctr"/>
                </a:tc>
              </a:tr>
              <a:tr h="203200">
                <a:tc>
                  <a:txBody>
                    <a:bodyPr/>
                    <a:lstStyle/>
                    <a:p>
                      <a:pPr>
                        <a:spcAft>
                          <a:spcPts val="0"/>
                        </a:spcAft>
                      </a:pPr>
                      <a:r>
                        <a:rPr lang="es-ES_tradnl" sz="1400">
                          <a:effectLst/>
                        </a:rPr>
                        <a:t>Línea principal 4</a:t>
                      </a:r>
                      <a:endParaRPr lang="es-ES" sz="1400">
                        <a:effectLst/>
                        <a:latin typeface="Cambria"/>
                        <a:ea typeface="MS Mincho"/>
                        <a:cs typeface="Times New Roman"/>
                      </a:endParaRPr>
                    </a:p>
                  </a:txBody>
                  <a:tcPr marL="44450" marR="44450" marT="0" marB="0" anchor="ctr"/>
                </a:tc>
                <a:tc>
                  <a:txBody>
                    <a:bodyPr/>
                    <a:lstStyle/>
                    <a:p>
                      <a:pPr algn="ctr">
                        <a:spcAft>
                          <a:spcPts val="0"/>
                        </a:spcAft>
                      </a:pPr>
                      <a:r>
                        <a:rPr lang="es-ES_tradnl" sz="1400">
                          <a:effectLst/>
                        </a:rPr>
                        <a:t>114,30</a:t>
                      </a:r>
                      <a:endParaRPr lang="es-ES" sz="1400">
                        <a:effectLst/>
                        <a:latin typeface="Cambria"/>
                        <a:ea typeface="MS Mincho"/>
                        <a:cs typeface="Times New Roman"/>
                      </a:endParaRPr>
                    </a:p>
                  </a:txBody>
                  <a:tcPr marL="44450" marR="44450" marT="0" marB="0" anchor="ctr"/>
                </a:tc>
                <a:tc>
                  <a:txBody>
                    <a:bodyPr/>
                    <a:lstStyle/>
                    <a:p>
                      <a:pPr algn="ctr">
                        <a:spcAft>
                          <a:spcPts val="0"/>
                        </a:spcAft>
                      </a:pPr>
                      <a:r>
                        <a:rPr lang="es-ES_tradnl" sz="1400">
                          <a:effectLst/>
                        </a:rPr>
                        <a:t>4 1/2</a:t>
                      </a:r>
                      <a:endParaRPr lang="es-ES" sz="1400">
                        <a:effectLst/>
                        <a:latin typeface="Cambria"/>
                        <a:ea typeface="MS Mincho"/>
                        <a:cs typeface="Times New Roman"/>
                      </a:endParaRPr>
                    </a:p>
                  </a:txBody>
                  <a:tcPr marL="44450" marR="44450" marT="0" marB="0" anchor="ctr"/>
                </a:tc>
              </a:tr>
              <a:tr h="203200">
                <a:tc>
                  <a:txBody>
                    <a:bodyPr/>
                    <a:lstStyle/>
                    <a:p>
                      <a:pPr>
                        <a:spcAft>
                          <a:spcPts val="0"/>
                        </a:spcAft>
                      </a:pPr>
                      <a:r>
                        <a:rPr lang="es-ES_tradnl" sz="1400">
                          <a:effectLst/>
                        </a:rPr>
                        <a:t>Línea principal 5</a:t>
                      </a:r>
                      <a:endParaRPr lang="es-ES" sz="1400">
                        <a:effectLst/>
                        <a:latin typeface="Cambria"/>
                        <a:ea typeface="MS Mincho"/>
                        <a:cs typeface="Times New Roman"/>
                      </a:endParaRPr>
                    </a:p>
                  </a:txBody>
                  <a:tcPr marL="44450" marR="44450" marT="0" marB="0" anchor="ctr"/>
                </a:tc>
                <a:tc>
                  <a:txBody>
                    <a:bodyPr/>
                    <a:lstStyle/>
                    <a:p>
                      <a:pPr algn="ctr">
                        <a:spcAft>
                          <a:spcPts val="0"/>
                        </a:spcAft>
                      </a:pPr>
                      <a:r>
                        <a:rPr lang="es-ES_tradnl" sz="1400">
                          <a:effectLst/>
                        </a:rPr>
                        <a:t>114,30</a:t>
                      </a:r>
                      <a:endParaRPr lang="es-ES" sz="1400">
                        <a:effectLst/>
                        <a:latin typeface="Cambria"/>
                        <a:ea typeface="MS Mincho"/>
                        <a:cs typeface="Times New Roman"/>
                      </a:endParaRPr>
                    </a:p>
                  </a:txBody>
                  <a:tcPr marL="44450" marR="44450" marT="0" marB="0" anchor="ctr"/>
                </a:tc>
                <a:tc>
                  <a:txBody>
                    <a:bodyPr/>
                    <a:lstStyle/>
                    <a:p>
                      <a:pPr algn="ctr">
                        <a:spcAft>
                          <a:spcPts val="0"/>
                        </a:spcAft>
                      </a:pPr>
                      <a:r>
                        <a:rPr lang="es-ES_tradnl" sz="1400">
                          <a:effectLst/>
                        </a:rPr>
                        <a:t>4 1/2</a:t>
                      </a:r>
                      <a:endParaRPr lang="es-ES" sz="1400">
                        <a:effectLst/>
                        <a:latin typeface="Cambria"/>
                        <a:ea typeface="MS Mincho"/>
                        <a:cs typeface="Times New Roman"/>
                      </a:endParaRPr>
                    </a:p>
                  </a:txBody>
                  <a:tcPr marL="44450" marR="44450" marT="0" marB="0" anchor="ctr"/>
                </a:tc>
              </a:tr>
              <a:tr h="203200">
                <a:tc>
                  <a:txBody>
                    <a:bodyPr/>
                    <a:lstStyle/>
                    <a:p>
                      <a:pPr>
                        <a:spcAft>
                          <a:spcPts val="0"/>
                        </a:spcAft>
                      </a:pPr>
                      <a:r>
                        <a:rPr lang="es-ES_tradnl" sz="1400">
                          <a:effectLst/>
                        </a:rPr>
                        <a:t>Línea principal 6</a:t>
                      </a:r>
                      <a:endParaRPr lang="es-ES" sz="1400">
                        <a:effectLst/>
                        <a:latin typeface="Cambria"/>
                        <a:ea typeface="MS Mincho"/>
                        <a:cs typeface="Times New Roman"/>
                      </a:endParaRPr>
                    </a:p>
                  </a:txBody>
                  <a:tcPr marL="44450" marR="44450" marT="0" marB="0" anchor="ctr"/>
                </a:tc>
                <a:tc>
                  <a:txBody>
                    <a:bodyPr/>
                    <a:lstStyle/>
                    <a:p>
                      <a:pPr algn="ctr">
                        <a:spcAft>
                          <a:spcPts val="0"/>
                        </a:spcAft>
                      </a:pPr>
                      <a:r>
                        <a:rPr lang="es-ES_tradnl" sz="1400">
                          <a:effectLst/>
                        </a:rPr>
                        <a:t>114,30</a:t>
                      </a:r>
                      <a:endParaRPr lang="es-ES" sz="1400">
                        <a:effectLst/>
                        <a:latin typeface="Cambria"/>
                        <a:ea typeface="MS Mincho"/>
                        <a:cs typeface="Times New Roman"/>
                      </a:endParaRPr>
                    </a:p>
                  </a:txBody>
                  <a:tcPr marL="44450" marR="44450" marT="0" marB="0" anchor="ctr"/>
                </a:tc>
                <a:tc>
                  <a:txBody>
                    <a:bodyPr/>
                    <a:lstStyle/>
                    <a:p>
                      <a:pPr algn="ctr">
                        <a:spcAft>
                          <a:spcPts val="0"/>
                        </a:spcAft>
                      </a:pPr>
                      <a:r>
                        <a:rPr lang="es-ES_tradnl" sz="1400">
                          <a:effectLst/>
                        </a:rPr>
                        <a:t>4 1/2</a:t>
                      </a:r>
                      <a:endParaRPr lang="es-ES" sz="1400">
                        <a:effectLst/>
                        <a:latin typeface="Cambria"/>
                        <a:ea typeface="MS Mincho"/>
                        <a:cs typeface="Times New Roman"/>
                      </a:endParaRPr>
                    </a:p>
                  </a:txBody>
                  <a:tcPr marL="44450" marR="44450" marT="0" marB="0" anchor="ctr"/>
                </a:tc>
              </a:tr>
              <a:tr h="203200">
                <a:tc>
                  <a:txBody>
                    <a:bodyPr/>
                    <a:lstStyle/>
                    <a:p>
                      <a:pPr>
                        <a:spcAft>
                          <a:spcPts val="0"/>
                        </a:spcAft>
                      </a:pPr>
                      <a:r>
                        <a:rPr lang="es-ES_tradnl" sz="1400">
                          <a:effectLst/>
                        </a:rPr>
                        <a:t>Línea principal 7</a:t>
                      </a:r>
                      <a:endParaRPr lang="es-ES" sz="1400">
                        <a:effectLst/>
                        <a:latin typeface="Cambria"/>
                        <a:ea typeface="MS Mincho"/>
                        <a:cs typeface="Times New Roman"/>
                      </a:endParaRPr>
                    </a:p>
                  </a:txBody>
                  <a:tcPr marL="44450" marR="44450" marT="0" marB="0" anchor="ctr"/>
                </a:tc>
                <a:tc>
                  <a:txBody>
                    <a:bodyPr/>
                    <a:lstStyle/>
                    <a:p>
                      <a:pPr algn="ctr">
                        <a:spcAft>
                          <a:spcPts val="0"/>
                        </a:spcAft>
                      </a:pPr>
                      <a:r>
                        <a:rPr lang="es-ES_tradnl" sz="1400">
                          <a:effectLst/>
                        </a:rPr>
                        <a:t>76,20</a:t>
                      </a:r>
                      <a:endParaRPr lang="es-ES" sz="1400">
                        <a:effectLst/>
                        <a:latin typeface="Cambria"/>
                        <a:ea typeface="MS Mincho"/>
                        <a:cs typeface="Times New Roman"/>
                      </a:endParaRPr>
                    </a:p>
                  </a:txBody>
                  <a:tcPr marL="44450" marR="44450" marT="0" marB="0" anchor="ctr"/>
                </a:tc>
                <a:tc>
                  <a:txBody>
                    <a:bodyPr/>
                    <a:lstStyle/>
                    <a:p>
                      <a:pPr algn="ctr">
                        <a:spcAft>
                          <a:spcPts val="0"/>
                        </a:spcAft>
                      </a:pPr>
                      <a:r>
                        <a:rPr lang="es-ES_tradnl" sz="1400">
                          <a:effectLst/>
                        </a:rPr>
                        <a:t>3</a:t>
                      </a:r>
                      <a:endParaRPr lang="es-ES" sz="1400">
                        <a:effectLst/>
                        <a:latin typeface="Cambria"/>
                        <a:ea typeface="MS Mincho"/>
                        <a:cs typeface="Times New Roman"/>
                      </a:endParaRPr>
                    </a:p>
                  </a:txBody>
                  <a:tcPr marL="44450" marR="44450" marT="0" marB="0" anchor="ctr"/>
                </a:tc>
              </a:tr>
              <a:tr h="203200">
                <a:tc>
                  <a:txBody>
                    <a:bodyPr/>
                    <a:lstStyle/>
                    <a:p>
                      <a:pPr>
                        <a:spcAft>
                          <a:spcPts val="0"/>
                        </a:spcAft>
                      </a:pPr>
                      <a:r>
                        <a:rPr lang="es-ES_tradnl" sz="1400">
                          <a:effectLst/>
                        </a:rPr>
                        <a:t>Línea secundaria 1</a:t>
                      </a:r>
                      <a:endParaRPr lang="es-ES" sz="1400">
                        <a:effectLst/>
                        <a:latin typeface="Cambria"/>
                        <a:ea typeface="MS Mincho"/>
                        <a:cs typeface="Times New Roman"/>
                      </a:endParaRPr>
                    </a:p>
                  </a:txBody>
                  <a:tcPr marL="44450" marR="44450" marT="0" marB="0" anchor="ctr"/>
                </a:tc>
                <a:tc>
                  <a:txBody>
                    <a:bodyPr/>
                    <a:lstStyle/>
                    <a:p>
                      <a:pPr algn="ctr">
                        <a:spcAft>
                          <a:spcPts val="0"/>
                        </a:spcAft>
                      </a:pPr>
                      <a:r>
                        <a:rPr lang="es-ES_tradnl" sz="1400">
                          <a:effectLst/>
                        </a:rPr>
                        <a:t>38,10</a:t>
                      </a:r>
                      <a:endParaRPr lang="es-ES" sz="1400">
                        <a:effectLst/>
                        <a:latin typeface="Cambria"/>
                        <a:ea typeface="MS Mincho"/>
                        <a:cs typeface="Times New Roman"/>
                      </a:endParaRPr>
                    </a:p>
                  </a:txBody>
                  <a:tcPr marL="44450" marR="44450" marT="0" marB="0" anchor="ctr"/>
                </a:tc>
                <a:tc>
                  <a:txBody>
                    <a:bodyPr/>
                    <a:lstStyle/>
                    <a:p>
                      <a:pPr algn="ctr">
                        <a:spcAft>
                          <a:spcPts val="0"/>
                        </a:spcAft>
                      </a:pPr>
                      <a:r>
                        <a:rPr lang="es-ES_tradnl" sz="1400">
                          <a:effectLst/>
                        </a:rPr>
                        <a:t>1 1/2</a:t>
                      </a:r>
                      <a:endParaRPr lang="es-ES" sz="1400">
                        <a:effectLst/>
                        <a:latin typeface="Cambria"/>
                        <a:ea typeface="MS Mincho"/>
                        <a:cs typeface="Times New Roman"/>
                      </a:endParaRPr>
                    </a:p>
                  </a:txBody>
                  <a:tcPr marL="44450" marR="44450" marT="0" marB="0" anchor="ctr"/>
                </a:tc>
              </a:tr>
              <a:tr h="203200">
                <a:tc>
                  <a:txBody>
                    <a:bodyPr/>
                    <a:lstStyle/>
                    <a:p>
                      <a:pPr>
                        <a:spcAft>
                          <a:spcPts val="0"/>
                        </a:spcAft>
                      </a:pPr>
                      <a:r>
                        <a:rPr lang="es-ES_tradnl" sz="1400">
                          <a:effectLst/>
                        </a:rPr>
                        <a:t>Línea secundaria 2</a:t>
                      </a:r>
                      <a:endParaRPr lang="es-ES" sz="1400">
                        <a:effectLst/>
                        <a:latin typeface="Cambria"/>
                        <a:ea typeface="MS Mincho"/>
                        <a:cs typeface="Times New Roman"/>
                      </a:endParaRPr>
                    </a:p>
                  </a:txBody>
                  <a:tcPr marL="44450" marR="44450" marT="0" marB="0" anchor="ctr"/>
                </a:tc>
                <a:tc>
                  <a:txBody>
                    <a:bodyPr/>
                    <a:lstStyle/>
                    <a:p>
                      <a:pPr algn="ctr">
                        <a:spcAft>
                          <a:spcPts val="0"/>
                        </a:spcAft>
                      </a:pPr>
                      <a:r>
                        <a:rPr lang="es-ES_tradnl" sz="1400">
                          <a:effectLst/>
                        </a:rPr>
                        <a:t>25,40</a:t>
                      </a:r>
                      <a:endParaRPr lang="es-ES" sz="1400">
                        <a:effectLst/>
                        <a:latin typeface="Cambria"/>
                        <a:ea typeface="MS Mincho"/>
                        <a:cs typeface="Times New Roman"/>
                      </a:endParaRPr>
                    </a:p>
                  </a:txBody>
                  <a:tcPr marL="44450" marR="44450" marT="0" marB="0" anchor="ctr"/>
                </a:tc>
                <a:tc>
                  <a:txBody>
                    <a:bodyPr/>
                    <a:lstStyle/>
                    <a:p>
                      <a:pPr algn="ctr">
                        <a:spcAft>
                          <a:spcPts val="0"/>
                        </a:spcAft>
                      </a:pPr>
                      <a:r>
                        <a:rPr lang="es-ES_tradnl" sz="1400">
                          <a:effectLst/>
                        </a:rPr>
                        <a:t>1</a:t>
                      </a:r>
                      <a:endParaRPr lang="es-ES" sz="1400">
                        <a:effectLst/>
                        <a:latin typeface="Cambria"/>
                        <a:ea typeface="MS Mincho"/>
                        <a:cs typeface="Times New Roman"/>
                      </a:endParaRPr>
                    </a:p>
                  </a:txBody>
                  <a:tcPr marL="44450" marR="44450" marT="0" marB="0" anchor="ctr"/>
                </a:tc>
              </a:tr>
              <a:tr h="203200">
                <a:tc>
                  <a:txBody>
                    <a:bodyPr/>
                    <a:lstStyle/>
                    <a:p>
                      <a:pPr>
                        <a:spcAft>
                          <a:spcPts val="0"/>
                        </a:spcAft>
                      </a:pPr>
                      <a:r>
                        <a:rPr lang="es-ES_tradnl" sz="1400">
                          <a:effectLst/>
                        </a:rPr>
                        <a:t>Línea secundaria 3a</a:t>
                      </a:r>
                      <a:endParaRPr lang="es-ES" sz="1400">
                        <a:effectLst/>
                        <a:latin typeface="Cambria"/>
                        <a:ea typeface="MS Mincho"/>
                        <a:cs typeface="Times New Roman"/>
                      </a:endParaRPr>
                    </a:p>
                  </a:txBody>
                  <a:tcPr marL="44450" marR="44450" marT="0" marB="0" anchor="ctr"/>
                </a:tc>
                <a:tc>
                  <a:txBody>
                    <a:bodyPr/>
                    <a:lstStyle/>
                    <a:p>
                      <a:pPr algn="ctr">
                        <a:spcAft>
                          <a:spcPts val="0"/>
                        </a:spcAft>
                      </a:pPr>
                      <a:r>
                        <a:rPr lang="es-ES_tradnl" sz="1400">
                          <a:effectLst/>
                        </a:rPr>
                        <a:t>38,10</a:t>
                      </a:r>
                      <a:endParaRPr lang="es-ES" sz="1400">
                        <a:effectLst/>
                        <a:latin typeface="Cambria"/>
                        <a:ea typeface="MS Mincho"/>
                        <a:cs typeface="Times New Roman"/>
                      </a:endParaRPr>
                    </a:p>
                  </a:txBody>
                  <a:tcPr marL="44450" marR="44450" marT="0" marB="0" anchor="ctr"/>
                </a:tc>
                <a:tc>
                  <a:txBody>
                    <a:bodyPr/>
                    <a:lstStyle/>
                    <a:p>
                      <a:pPr algn="ctr">
                        <a:spcAft>
                          <a:spcPts val="0"/>
                        </a:spcAft>
                      </a:pPr>
                      <a:r>
                        <a:rPr lang="es-ES_tradnl" sz="1400">
                          <a:effectLst/>
                        </a:rPr>
                        <a:t>1 1/2</a:t>
                      </a:r>
                      <a:endParaRPr lang="es-ES" sz="1400">
                        <a:effectLst/>
                        <a:latin typeface="Cambria"/>
                        <a:ea typeface="MS Mincho"/>
                        <a:cs typeface="Times New Roman"/>
                      </a:endParaRPr>
                    </a:p>
                  </a:txBody>
                  <a:tcPr marL="44450" marR="44450" marT="0" marB="0" anchor="ctr"/>
                </a:tc>
              </a:tr>
              <a:tr h="203200">
                <a:tc>
                  <a:txBody>
                    <a:bodyPr/>
                    <a:lstStyle/>
                    <a:p>
                      <a:pPr>
                        <a:spcAft>
                          <a:spcPts val="0"/>
                        </a:spcAft>
                      </a:pPr>
                      <a:r>
                        <a:rPr lang="es-ES_tradnl" sz="1400">
                          <a:effectLst/>
                        </a:rPr>
                        <a:t>Línea secundaria 3b</a:t>
                      </a:r>
                      <a:endParaRPr lang="es-ES" sz="1400">
                        <a:effectLst/>
                        <a:latin typeface="Cambria"/>
                        <a:ea typeface="MS Mincho"/>
                        <a:cs typeface="Times New Roman"/>
                      </a:endParaRPr>
                    </a:p>
                  </a:txBody>
                  <a:tcPr marL="44450" marR="44450" marT="0" marB="0" anchor="ctr"/>
                </a:tc>
                <a:tc>
                  <a:txBody>
                    <a:bodyPr/>
                    <a:lstStyle/>
                    <a:p>
                      <a:pPr algn="ctr">
                        <a:spcAft>
                          <a:spcPts val="0"/>
                        </a:spcAft>
                      </a:pPr>
                      <a:r>
                        <a:rPr lang="es-ES_tradnl" sz="1400">
                          <a:effectLst/>
                        </a:rPr>
                        <a:t>25,40</a:t>
                      </a:r>
                      <a:endParaRPr lang="es-ES" sz="1400">
                        <a:effectLst/>
                        <a:latin typeface="Cambria"/>
                        <a:ea typeface="MS Mincho"/>
                        <a:cs typeface="Times New Roman"/>
                      </a:endParaRPr>
                    </a:p>
                  </a:txBody>
                  <a:tcPr marL="44450" marR="44450" marT="0" marB="0" anchor="ctr"/>
                </a:tc>
                <a:tc>
                  <a:txBody>
                    <a:bodyPr/>
                    <a:lstStyle/>
                    <a:p>
                      <a:pPr algn="ctr">
                        <a:spcAft>
                          <a:spcPts val="0"/>
                        </a:spcAft>
                      </a:pPr>
                      <a:r>
                        <a:rPr lang="es-ES_tradnl" sz="1400">
                          <a:effectLst/>
                        </a:rPr>
                        <a:t>1</a:t>
                      </a:r>
                      <a:endParaRPr lang="es-ES" sz="1400">
                        <a:effectLst/>
                        <a:latin typeface="Cambria"/>
                        <a:ea typeface="MS Mincho"/>
                        <a:cs typeface="Times New Roman"/>
                      </a:endParaRPr>
                    </a:p>
                  </a:txBody>
                  <a:tcPr marL="44450" marR="44450" marT="0" marB="0" anchor="ctr"/>
                </a:tc>
              </a:tr>
              <a:tr h="203200">
                <a:tc>
                  <a:txBody>
                    <a:bodyPr/>
                    <a:lstStyle/>
                    <a:p>
                      <a:pPr>
                        <a:spcAft>
                          <a:spcPts val="0"/>
                        </a:spcAft>
                      </a:pPr>
                      <a:r>
                        <a:rPr lang="es-ES_tradnl" sz="1400">
                          <a:effectLst/>
                        </a:rPr>
                        <a:t>Línea secundaria 3c</a:t>
                      </a:r>
                      <a:endParaRPr lang="es-ES" sz="1400">
                        <a:effectLst/>
                        <a:latin typeface="Cambria"/>
                        <a:ea typeface="MS Mincho"/>
                        <a:cs typeface="Times New Roman"/>
                      </a:endParaRPr>
                    </a:p>
                  </a:txBody>
                  <a:tcPr marL="44450" marR="44450" marT="0" marB="0" anchor="ctr"/>
                </a:tc>
                <a:tc>
                  <a:txBody>
                    <a:bodyPr/>
                    <a:lstStyle/>
                    <a:p>
                      <a:pPr algn="ctr">
                        <a:spcAft>
                          <a:spcPts val="0"/>
                        </a:spcAft>
                      </a:pPr>
                      <a:r>
                        <a:rPr lang="es-ES_tradnl" sz="1400">
                          <a:effectLst/>
                        </a:rPr>
                        <a:t>25,40</a:t>
                      </a:r>
                      <a:endParaRPr lang="es-ES" sz="1400">
                        <a:effectLst/>
                        <a:latin typeface="Cambria"/>
                        <a:ea typeface="MS Mincho"/>
                        <a:cs typeface="Times New Roman"/>
                      </a:endParaRPr>
                    </a:p>
                  </a:txBody>
                  <a:tcPr marL="44450" marR="44450" marT="0" marB="0" anchor="ctr"/>
                </a:tc>
                <a:tc>
                  <a:txBody>
                    <a:bodyPr/>
                    <a:lstStyle/>
                    <a:p>
                      <a:pPr algn="ctr">
                        <a:spcAft>
                          <a:spcPts val="0"/>
                        </a:spcAft>
                      </a:pPr>
                      <a:r>
                        <a:rPr lang="es-ES_tradnl" sz="1400">
                          <a:effectLst/>
                        </a:rPr>
                        <a:t>1</a:t>
                      </a:r>
                      <a:endParaRPr lang="es-ES" sz="1400">
                        <a:effectLst/>
                        <a:latin typeface="Cambria"/>
                        <a:ea typeface="MS Mincho"/>
                        <a:cs typeface="Times New Roman"/>
                      </a:endParaRPr>
                    </a:p>
                  </a:txBody>
                  <a:tcPr marL="44450" marR="44450" marT="0" marB="0" anchor="ctr"/>
                </a:tc>
              </a:tr>
              <a:tr h="203200">
                <a:tc>
                  <a:txBody>
                    <a:bodyPr/>
                    <a:lstStyle/>
                    <a:p>
                      <a:pPr>
                        <a:spcAft>
                          <a:spcPts val="0"/>
                        </a:spcAft>
                      </a:pPr>
                      <a:r>
                        <a:rPr lang="es-ES_tradnl" sz="1400">
                          <a:effectLst/>
                        </a:rPr>
                        <a:t>Línea secundaria 4</a:t>
                      </a:r>
                      <a:endParaRPr lang="es-ES" sz="1400">
                        <a:effectLst/>
                        <a:latin typeface="Cambria"/>
                        <a:ea typeface="MS Mincho"/>
                        <a:cs typeface="Times New Roman"/>
                      </a:endParaRPr>
                    </a:p>
                  </a:txBody>
                  <a:tcPr marL="44450" marR="44450" marT="0" marB="0" anchor="ctr"/>
                </a:tc>
                <a:tc>
                  <a:txBody>
                    <a:bodyPr/>
                    <a:lstStyle/>
                    <a:p>
                      <a:pPr algn="ctr">
                        <a:spcAft>
                          <a:spcPts val="0"/>
                        </a:spcAft>
                      </a:pPr>
                      <a:r>
                        <a:rPr lang="es-ES_tradnl" sz="1400">
                          <a:effectLst/>
                        </a:rPr>
                        <a:t>7,94</a:t>
                      </a:r>
                      <a:endParaRPr lang="es-ES" sz="1400">
                        <a:effectLst/>
                        <a:latin typeface="Cambria"/>
                        <a:ea typeface="MS Mincho"/>
                        <a:cs typeface="Times New Roman"/>
                      </a:endParaRPr>
                    </a:p>
                  </a:txBody>
                  <a:tcPr marL="44450" marR="44450" marT="0" marB="0" anchor="ctr"/>
                </a:tc>
                <a:tc>
                  <a:txBody>
                    <a:bodyPr/>
                    <a:lstStyle/>
                    <a:p>
                      <a:pPr algn="ctr">
                        <a:spcAft>
                          <a:spcPts val="0"/>
                        </a:spcAft>
                      </a:pPr>
                      <a:r>
                        <a:rPr lang="es-ES_tradnl" sz="1400">
                          <a:effectLst/>
                        </a:rPr>
                        <a:t>1</a:t>
                      </a:r>
                      <a:endParaRPr lang="es-ES" sz="1400">
                        <a:effectLst/>
                        <a:latin typeface="Cambria"/>
                        <a:ea typeface="MS Mincho"/>
                        <a:cs typeface="Times New Roman"/>
                      </a:endParaRPr>
                    </a:p>
                  </a:txBody>
                  <a:tcPr marL="44450" marR="44450" marT="0" marB="0" anchor="ctr"/>
                </a:tc>
              </a:tr>
              <a:tr h="203200">
                <a:tc>
                  <a:txBody>
                    <a:bodyPr/>
                    <a:lstStyle/>
                    <a:p>
                      <a:pPr>
                        <a:spcAft>
                          <a:spcPts val="0"/>
                        </a:spcAft>
                      </a:pPr>
                      <a:r>
                        <a:rPr lang="es-ES_tradnl" sz="1400">
                          <a:effectLst/>
                        </a:rPr>
                        <a:t>Línea secundaria 5</a:t>
                      </a:r>
                      <a:endParaRPr lang="es-ES" sz="1400">
                        <a:effectLst/>
                        <a:latin typeface="Cambria"/>
                        <a:ea typeface="MS Mincho"/>
                        <a:cs typeface="Times New Roman"/>
                      </a:endParaRPr>
                    </a:p>
                  </a:txBody>
                  <a:tcPr marL="44450" marR="44450" marT="0" marB="0" anchor="ctr"/>
                </a:tc>
                <a:tc>
                  <a:txBody>
                    <a:bodyPr/>
                    <a:lstStyle/>
                    <a:p>
                      <a:pPr algn="ctr">
                        <a:spcAft>
                          <a:spcPts val="0"/>
                        </a:spcAft>
                      </a:pPr>
                      <a:r>
                        <a:rPr lang="es-ES_tradnl" sz="1400">
                          <a:effectLst/>
                        </a:rPr>
                        <a:t>3,97</a:t>
                      </a:r>
                      <a:endParaRPr lang="es-ES" sz="1400">
                        <a:effectLst/>
                        <a:latin typeface="Cambria"/>
                        <a:ea typeface="MS Mincho"/>
                        <a:cs typeface="Times New Roman"/>
                      </a:endParaRPr>
                    </a:p>
                  </a:txBody>
                  <a:tcPr marL="44450" marR="44450" marT="0" marB="0" anchor="ctr"/>
                </a:tc>
                <a:tc>
                  <a:txBody>
                    <a:bodyPr/>
                    <a:lstStyle/>
                    <a:p>
                      <a:pPr algn="ctr">
                        <a:spcAft>
                          <a:spcPts val="0"/>
                        </a:spcAft>
                      </a:pPr>
                      <a:r>
                        <a:rPr lang="es-ES_tradnl" sz="1400">
                          <a:effectLst/>
                        </a:rPr>
                        <a:t>3/4</a:t>
                      </a:r>
                      <a:endParaRPr lang="es-ES" sz="1400">
                        <a:effectLst/>
                        <a:latin typeface="Cambria"/>
                        <a:ea typeface="MS Mincho"/>
                        <a:cs typeface="Times New Roman"/>
                      </a:endParaRPr>
                    </a:p>
                  </a:txBody>
                  <a:tcPr marL="44450" marR="44450" marT="0" marB="0" anchor="ctr"/>
                </a:tc>
              </a:tr>
              <a:tr h="203200">
                <a:tc>
                  <a:txBody>
                    <a:bodyPr/>
                    <a:lstStyle/>
                    <a:p>
                      <a:pPr>
                        <a:spcAft>
                          <a:spcPts val="0"/>
                        </a:spcAft>
                      </a:pPr>
                      <a:r>
                        <a:rPr lang="es-ES_tradnl" sz="1400">
                          <a:effectLst/>
                        </a:rPr>
                        <a:t>Línea secundaria 6</a:t>
                      </a:r>
                      <a:endParaRPr lang="es-ES" sz="1400">
                        <a:effectLst/>
                        <a:latin typeface="Cambria"/>
                        <a:ea typeface="MS Mincho"/>
                        <a:cs typeface="Times New Roman"/>
                      </a:endParaRPr>
                    </a:p>
                  </a:txBody>
                  <a:tcPr marL="44450" marR="44450" marT="0" marB="0" anchor="ctr"/>
                </a:tc>
                <a:tc>
                  <a:txBody>
                    <a:bodyPr/>
                    <a:lstStyle/>
                    <a:p>
                      <a:pPr algn="ctr">
                        <a:spcAft>
                          <a:spcPts val="0"/>
                        </a:spcAft>
                      </a:pPr>
                      <a:r>
                        <a:rPr lang="es-ES_tradnl" sz="1400">
                          <a:effectLst/>
                        </a:rPr>
                        <a:t>10,16</a:t>
                      </a:r>
                      <a:endParaRPr lang="es-ES" sz="1400">
                        <a:effectLst/>
                        <a:latin typeface="Cambria"/>
                        <a:ea typeface="MS Mincho"/>
                        <a:cs typeface="Times New Roman"/>
                      </a:endParaRPr>
                    </a:p>
                  </a:txBody>
                  <a:tcPr marL="44450" marR="44450" marT="0" marB="0" anchor="ctr"/>
                </a:tc>
                <a:tc>
                  <a:txBody>
                    <a:bodyPr/>
                    <a:lstStyle/>
                    <a:p>
                      <a:pPr algn="ctr">
                        <a:spcAft>
                          <a:spcPts val="0"/>
                        </a:spcAft>
                      </a:pPr>
                      <a:r>
                        <a:rPr lang="es-ES_tradnl" sz="1400">
                          <a:effectLst/>
                        </a:rPr>
                        <a:t>1</a:t>
                      </a:r>
                      <a:endParaRPr lang="es-ES" sz="1400">
                        <a:effectLst/>
                        <a:latin typeface="Cambria"/>
                        <a:ea typeface="MS Mincho"/>
                        <a:cs typeface="Times New Roman"/>
                      </a:endParaRPr>
                    </a:p>
                  </a:txBody>
                  <a:tcPr marL="44450" marR="44450" marT="0" marB="0" anchor="ctr"/>
                </a:tc>
              </a:tr>
              <a:tr h="203200">
                <a:tc>
                  <a:txBody>
                    <a:bodyPr/>
                    <a:lstStyle/>
                    <a:p>
                      <a:pPr>
                        <a:spcAft>
                          <a:spcPts val="0"/>
                        </a:spcAft>
                      </a:pPr>
                      <a:r>
                        <a:rPr lang="es-ES_tradnl" sz="1400" dirty="0">
                          <a:effectLst/>
                        </a:rPr>
                        <a:t>Línea secundaria 7</a:t>
                      </a:r>
                      <a:endParaRPr lang="es-ES" sz="1400" dirty="0">
                        <a:effectLst/>
                        <a:latin typeface="Cambria"/>
                        <a:ea typeface="MS Mincho"/>
                        <a:cs typeface="Times New Roman"/>
                      </a:endParaRPr>
                    </a:p>
                  </a:txBody>
                  <a:tcPr marL="44450" marR="44450" marT="0" marB="0" anchor="ctr"/>
                </a:tc>
                <a:tc>
                  <a:txBody>
                    <a:bodyPr/>
                    <a:lstStyle/>
                    <a:p>
                      <a:pPr algn="ctr">
                        <a:spcAft>
                          <a:spcPts val="0"/>
                        </a:spcAft>
                      </a:pPr>
                      <a:r>
                        <a:rPr lang="es-ES_tradnl" sz="1400">
                          <a:effectLst/>
                        </a:rPr>
                        <a:t>76,20</a:t>
                      </a:r>
                      <a:endParaRPr lang="es-ES" sz="1400">
                        <a:effectLst/>
                        <a:latin typeface="Cambria"/>
                        <a:ea typeface="MS Mincho"/>
                        <a:cs typeface="Times New Roman"/>
                      </a:endParaRPr>
                    </a:p>
                  </a:txBody>
                  <a:tcPr marL="44450" marR="44450" marT="0" marB="0" anchor="ctr"/>
                </a:tc>
                <a:tc>
                  <a:txBody>
                    <a:bodyPr/>
                    <a:lstStyle/>
                    <a:p>
                      <a:pPr algn="ctr">
                        <a:spcAft>
                          <a:spcPts val="0"/>
                        </a:spcAft>
                      </a:pPr>
                      <a:r>
                        <a:rPr lang="es-ES_tradnl" sz="1400" dirty="0">
                          <a:effectLst/>
                        </a:rPr>
                        <a:t>3</a:t>
                      </a:r>
                      <a:endParaRPr lang="es-ES" sz="1400" dirty="0">
                        <a:effectLst/>
                        <a:latin typeface="Cambria"/>
                        <a:ea typeface="MS Mincho"/>
                        <a:cs typeface="Times New Roman"/>
                      </a:endParaRPr>
                    </a:p>
                  </a:txBody>
                  <a:tcPr marL="44450" marR="44450" marT="0" marB="0" anchor="ctr"/>
                </a:tc>
              </a:tr>
            </a:tbl>
          </a:graphicData>
        </a:graphic>
      </p:graphicFrame>
      <p:sp>
        <p:nvSpPr>
          <p:cNvPr id="3" name="2 CuadroTexto"/>
          <p:cNvSpPr txBox="1"/>
          <p:nvPr/>
        </p:nvSpPr>
        <p:spPr>
          <a:xfrm>
            <a:off x="1492176" y="692696"/>
            <a:ext cx="6048672" cy="954107"/>
          </a:xfrm>
          <a:prstGeom prst="rect">
            <a:avLst/>
          </a:prstGeom>
          <a:noFill/>
        </p:spPr>
        <p:txBody>
          <a:bodyPr wrap="square" rtlCol="0">
            <a:spAutoFit/>
          </a:bodyPr>
          <a:lstStyle/>
          <a:p>
            <a:pPr algn="ctr"/>
            <a:r>
              <a:rPr lang="es-ES_tradnl" sz="2800" dirty="0" smtClean="0"/>
              <a:t>Diámetros normalizados para los tramos de tubería</a:t>
            </a:r>
            <a:endParaRPr lang="es-ES" sz="2800" dirty="0"/>
          </a:p>
        </p:txBody>
      </p:sp>
    </p:spTree>
    <p:extLst>
      <p:ext uri="{BB962C8B-B14F-4D97-AF65-F5344CB8AC3E}">
        <p14:creationId xmlns:p14="http://schemas.microsoft.com/office/powerpoint/2010/main" val="3863120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792" y="4437112"/>
            <a:ext cx="447675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5938" t="28166" r="47396" b="37667"/>
          <a:stretch/>
        </p:blipFill>
        <p:spPr bwMode="auto">
          <a:xfrm>
            <a:off x="1835696" y="1196752"/>
            <a:ext cx="4470400" cy="260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CuadroTexto"/>
          <p:cNvSpPr txBox="1"/>
          <p:nvPr/>
        </p:nvSpPr>
        <p:spPr>
          <a:xfrm>
            <a:off x="2411760" y="332656"/>
            <a:ext cx="4608512" cy="523220"/>
          </a:xfrm>
          <a:prstGeom prst="rect">
            <a:avLst/>
          </a:prstGeom>
          <a:noFill/>
        </p:spPr>
        <p:txBody>
          <a:bodyPr wrap="square" rtlCol="0">
            <a:spAutoFit/>
          </a:bodyPr>
          <a:lstStyle/>
          <a:p>
            <a:pPr algn="ctr"/>
            <a:r>
              <a:rPr lang="es-ES_tradnl" sz="2800" dirty="0" smtClean="0"/>
              <a:t>Cálculo de pérdida de presión</a:t>
            </a:r>
            <a:endParaRPr lang="es-ES" sz="2800" dirty="0"/>
          </a:p>
        </p:txBody>
      </p:sp>
      <p:cxnSp>
        <p:nvCxnSpPr>
          <p:cNvPr id="7" name="6 Conector recto de flecha"/>
          <p:cNvCxnSpPr/>
          <p:nvPr/>
        </p:nvCxnSpPr>
        <p:spPr>
          <a:xfrm flipH="1" flipV="1">
            <a:off x="5868144" y="1412776"/>
            <a:ext cx="1152128" cy="792088"/>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sp>
        <p:nvSpPr>
          <p:cNvPr id="8" name="7 CuadroTexto"/>
          <p:cNvSpPr txBox="1"/>
          <p:nvPr/>
        </p:nvSpPr>
        <p:spPr>
          <a:xfrm>
            <a:off x="7020272" y="1628800"/>
            <a:ext cx="1728192" cy="1477328"/>
          </a:xfrm>
          <a:prstGeom prst="rect">
            <a:avLst/>
          </a:prstGeom>
          <a:noFill/>
        </p:spPr>
        <p:txBody>
          <a:bodyPr wrap="square" rtlCol="0">
            <a:spAutoFit/>
          </a:bodyPr>
          <a:lstStyle/>
          <a:p>
            <a:r>
              <a:rPr lang="es-ES_tradnl" dirty="0" smtClean="0">
                <a:solidFill>
                  <a:srgbClr val="FF0000"/>
                </a:solidFill>
              </a:rPr>
              <a:t>Longitud de tubería y longitud equivalente por accesorios</a:t>
            </a:r>
            <a:endParaRPr lang="es-ES" dirty="0">
              <a:solidFill>
                <a:srgbClr val="FF0000"/>
              </a:solidFill>
            </a:endParaRPr>
          </a:p>
        </p:txBody>
      </p:sp>
    </p:spTree>
    <p:extLst>
      <p:ext uri="{BB962C8B-B14F-4D97-AF65-F5344CB8AC3E}">
        <p14:creationId xmlns:p14="http://schemas.microsoft.com/office/powerpoint/2010/main" val="8134070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a"/>
          <p:cNvGraphicFramePr>
            <a:graphicFrameLocks noGrp="1"/>
          </p:cNvGraphicFramePr>
          <p:nvPr>
            <p:extLst>
              <p:ext uri="{D42A27DB-BD31-4B8C-83A1-F6EECF244321}">
                <p14:modId xmlns:p14="http://schemas.microsoft.com/office/powerpoint/2010/main" val="3607497722"/>
              </p:ext>
            </p:extLst>
          </p:nvPr>
        </p:nvGraphicFramePr>
        <p:xfrm>
          <a:off x="1043607" y="1577182"/>
          <a:ext cx="6840760" cy="4660131"/>
        </p:xfrm>
        <a:graphic>
          <a:graphicData uri="http://schemas.openxmlformats.org/drawingml/2006/table">
            <a:tbl>
              <a:tblPr firstRow="1" firstCol="1" bandRow="1">
                <a:tableStyleId>{5C22544A-7EE6-4342-B048-85BDC9FD1C3A}</a:tableStyleId>
              </a:tblPr>
              <a:tblGrid>
                <a:gridCol w="1292532"/>
                <a:gridCol w="757690"/>
                <a:gridCol w="995397"/>
                <a:gridCol w="752491"/>
                <a:gridCol w="653695"/>
                <a:gridCol w="782205"/>
                <a:gridCol w="804490"/>
                <a:gridCol w="802260"/>
              </a:tblGrid>
              <a:tr h="932027">
                <a:tc>
                  <a:txBody>
                    <a:bodyPr/>
                    <a:lstStyle/>
                    <a:p>
                      <a:pPr>
                        <a:lnSpc>
                          <a:spcPct val="150000"/>
                        </a:lnSpc>
                        <a:spcAft>
                          <a:spcPts val="0"/>
                        </a:spcAft>
                      </a:pPr>
                      <a:r>
                        <a:rPr lang="es-ES_tradnl" sz="1000" dirty="0">
                          <a:effectLst/>
                        </a:rPr>
                        <a:t>PUNTO</a:t>
                      </a:r>
                      <a:endParaRPr lang="es-ES" sz="1000" dirty="0">
                        <a:effectLst/>
                        <a:latin typeface="Cambria"/>
                        <a:ea typeface="MS Mincho"/>
                        <a:cs typeface="Times New Roman"/>
                      </a:endParaRPr>
                    </a:p>
                  </a:txBody>
                  <a:tcPr marL="36669" marR="36669" marT="0" marB="0" anchor="ctr"/>
                </a:tc>
                <a:tc>
                  <a:txBody>
                    <a:bodyPr/>
                    <a:lstStyle/>
                    <a:p>
                      <a:pPr algn="ctr">
                        <a:lnSpc>
                          <a:spcPct val="150000"/>
                        </a:lnSpc>
                        <a:spcAft>
                          <a:spcPts val="0"/>
                        </a:spcAft>
                      </a:pPr>
                      <a:r>
                        <a:rPr lang="es-ES_tradnl" sz="1000">
                          <a:effectLst/>
                        </a:rPr>
                        <a:t>Longitud tubería (m)</a:t>
                      </a:r>
                      <a:endParaRPr lang="es-ES" sz="1000">
                        <a:effectLst/>
                        <a:latin typeface="Cambria"/>
                        <a:ea typeface="MS Mincho"/>
                        <a:cs typeface="Times New Roman"/>
                      </a:endParaRPr>
                    </a:p>
                  </a:txBody>
                  <a:tcPr marL="36669" marR="36669" marT="0" marB="0" anchor="ctr"/>
                </a:tc>
                <a:tc>
                  <a:txBody>
                    <a:bodyPr/>
                    <a:lstStyle/>
                    <a:p>
                      <a:pPr algn="ctr">
                        <a:lnSpc>
                          <a:spcPct val="150000"/>
                        </a:lnSpc>
                        <a:spcAft>
                          <a:spcPts val="0"/>
                        </a:spcAft>
                      </a:pPr>
                      <a:r>
                        <a:rPr lang="es-ES_tradnl" sz="1000">
                          <a:effectLst/>
                        </a:rPr>
                        <a:t>Longitud equivalente (m)</a:t>
                      </a:r>
                      <a:endParaRPr lang="es-ES" sz="1000">
                        <a:effectLst/>
                        <a:latin typeface="Cambria"/>
                        <a:ea typeface="MS Mincho"/>
                        <a:cs typeface="Times New Roman"/>
                      </a:endParaRPr>
                    </a:p>
                  </a:txBody>
                  <a:tcPr marL="36669" marR="36669" marT="0" marB="0" anchor="ctr"/>
                </a:tc>
                <a:tc>
                  <a:txBody>
                    <a:bodyPr/>
                    <a:lstStyle/>
                    <a:p>
                      <a:pPr algn="ctr">
                        <a:lnSpc>
                          <a:spcPct val="150000"/>
                        </a:lnSpc>
                        <a:spcAft>
                          <a:spcPts val="0"/>
                        </a:spcAft>
                      </a:pPr>
                      <a:r>
                        <a:rPr lang="es-ES_tradnl" sz="1000">
                          <a:effectLst/>
                        </a:rPr>
                        <a:t>Longitud total    (m)</a:t>
                      </a:r>
                      <a:endParaRPr lang="es-ES" sz="1000">
                        <a:effectLst/>
                        <a:latin typeface="Cambria"/>
                        <a:ea typeface="MS Mincho"/>
                        <a:cs typeface="Times New Roman"/>
                      </a:endParaRPr>
                    </a:p>
                  </a:txBody>
                  <a:tcPr marL="36669" marR="36669" marT="0" marB="0" anchor="ctr"/>
                </a:tc>
                <a:tc>
                  <a:txBody>
                    <a:bodyPr/>
                    <a:lstStyle/>
                    <a:p>
                      <a:pPr algn="ctr">
                        <a:lnSpc>
                          <a:spcPct val="150000"/>
                        </a:lnSpc>
                        <a:spcAft>
                          <a:spcPts val="0"/>
                        </a:spcAft>
                      </a:pPr>
                      <a:r>
                        <a:rPr lang="es-ES_tradnl" sz="1000">
                          <a:effectLst/>
                        </a:rPr>
                        <a:t>Caudal (m</a:t>
                      </a:r>
                      <a:r>
                        <a:rPr lang="es-ES_tradnl" sz="1000" baseline="30000">
                          <a:effectLst/>
                        </a:rPr>
                        <a:t>3</a:t>
                      </a:r>
                      <a:r>
                        <a:rPr lang="es-ES_tradnl" sz="1000">
                          <a:effectLst/>
                        </a:rPr>
                        <a:t>/s)</a:t>
                      </a:r>
                      <a:endParaRPr lang="es-ES" sz="1000">
                        <a:effectLst/>
                        <a:latin typeface="Cambria"/>
                        <a:ea typeface="MS Mincho"/>
                        <a:cs typeface="Times New Roman"/>
                      </a:endParaRPr>
                    </a:p>
                  </a:txBody>
                  <a:tcPr marL="36669" marR="36669" marT="0" marB="0" anchor="ctr"/>
                </a:tc>
                <a:tc>
                  <a:txBody>
                    <a:bodyPr/>
                    <a:lstStyle/>
                    <a:p>
                      <a:pPr algn="ctr">
                        <a:lnSpc>
                          <a:spcPct val="150000"/>
                        </a:lnSpc>
                        <a:spcAft>
                          <a:spcPts val="0"/>
                        </a:spcAft>
                      </a:pPr>
                      <a:r>
                        <a:rPr lang="es-ES_tradnl" sz="1000">
                          <a:effectLst/>
                        </a:rPr>
                        <a:t>Presión (bar)</a:t>
                      </a:r>
                      <a:endParaRPr lang="es-ES" sz="1000">
                        <a:effectLst/>
                        <a:latin typeface="Cambria"/>
                        <a:ea typeface="MS Mincho"/>
                        <a:cs typeface="Times New Roman"/>
                      </a:endParaRPr>
                    </a:p>
                  </a:txBody>
                  <a:tcPr marL="36669" marR="36669" marT="0" marB="0" anchor="ctr"/>
                </a:tc>
                <a:tc>
                  <a:txBody>
                    <a:bodyPr/>
                    <a:lstStyle/>
                    <a:p>
                      <a:pPr algn="ctr">
                        <a:lnSpc>
                          <a:spcPct val="150000"/>
                        </a:lnSpc>
                        <a:spcAft>
                          <a:spcPts val="0"/>
                        </a:spcAft>
                      </a:pPr>
                      <a:r>
                        <a:rPr lang="es-ES_tradnl" sz="1000">
                          <a:effectLst/>
                        </a:rPr>
                        <a:t>Diámetro (mm)</a:t>
                      </a:r>
                      <a:endParaRPr lang="es-ES" sz="1000">
                        <a:effectLst/>
                        <a:latin typeface="Cambria"/>
                        <a:ea typeface="MS Mincho"/>
                        <a:cs typeface="Times New Roman"/>
                      </a:endParaRPr>
                    </a:p>
                  </a:txBody>
                  <a:tcPr marL="36669" marR="36669" marT="0" marB="0" anchor="ctr"/>
                </a:tc>
                <a:tc>
                  <a:txBody>
                    <a:bodyPr/>
                    <a:lstStyle/>
                    <a:p>
                      <a:pPr algn="ctr">
                        <a:lnSpc>
                          <a:spcPct val="150000"/>
                        </a:lnSpc>
                        <a:spcAft>
                          <a:spcPts val="0"/>
                        </a:spcAft>
                      </a:pPr>
                      <a:r>
                        <a:rPr lang="es-ES_tradnl" sz="1000">
                          <a:effectLst/>
                        </a:rPr>
                        <a:t>Pérdida (bar)</a:t>
                      </a:r>
                      <a:endParaRPr lang="es-ES" sz="1000">
                        <a:effectLst/>
                        <a:latin typeface="Cambria"/>
                        <a:ea typeface="MS Mincho"/>
                        <a:cs typeface="Times New Roman"/>
                      </a:endParaRPr>
                    </a:p>
                  </a:txBody>
                  <a:tcPr marL="36669" marR="36669" marT="0" marB="0" anchor="ctr"/>
                </a:tc>
              </a:tr>
              <a:tr h="466013">
                <a:tc>
                  <a:txBody>
                    <a:bodyPr/>
                    <a:lstStyle/>
                    <a:p>
                      <a:pPr>
                        <a:lnSpc>
                          <a:spcPct val="150000"/>
                        </a:lnSpc>
                        <a:spcAft>
                          <a:spcPts val="0"/>
                        </a:spcAft>
                      </a:pPr>
                      <a:r>
                        <a:rPr lang="es-ES_tradnl" sz="1000">
                          <a:effectLst/>
                        </a:rPr>
                        <a:t>Línea principal 1</a:t>
                      </a:r>
                      <a:endParaRPr lang="es-ES" sz="1000">
                        <a:effectLst/>
                        <a:latin typeface="Cambria"/>
                        <a:ea typeface="MS Mincho"/>
                        <a:cs typeface="Times New Roman"/>
                      </a:endParaRPr>
                    </a:p>
                  </a:txBody>
                  <a:tcPr marL="36669" marR="36669" marT="0" marB="0" anchor="ctr"/>
                </a:tc>
                <a:tc>
                  <a:txBody>
                    <a:bodyPr/>
                    <a:lstStyle/>
                    <a:p>
                      <a:pPr algn="r">
                        <a:lnSpc>
                          <a:spcPct val="150000"/>
                        </a:lnSpc>
                        <a:spcAft>
                          <a:spcPts val="0"/>
                        </a:spcAft>
                      </a:pPr>
                      <a:r>
                        <a:rPr lang="es-ES_tradnl" sz="1000">
                          <a:effectLst/>
                        </a:rPr>
                        <a:t>13.00</a:t>
                      </a:r>
                      <a:endParaRPr lang="es-ES" sz="1000">
                        <a:effectLst/>
                        <a:latin typeface="Cambria"/>
                        <a:ea typeface="MS Mincho"/>
                        <a:cs typeface="Times New Roman"/>
                      </a:endParaRPr>
                    </a:p>
                  </a:txBody>
                  <a:tcPr marL="36669" marR="36669" marT="0" marB="0" anchor="ctr"/>
                </a:tc>
                <a:tc>
                  <a:txBody>
                    <a:bodyPr/>
                    <a:lstStyle/>
                    <a:p>
                      <a:pPr algn="r">
                        <a:lnSpc>
                          <a:spcPct val="150000"/>
                        </a:lnSpc>
                        <a:spcAft>
                          <a:spcPts val="0"/>
                        </a:spcAft>
                      </a:pPr>
                      <a:r>
                        <a:rPr lang="es-ES_tradnl" sz="1000">
                          <a:effectLst/>
                        </a:rPr>
                        <a:t>15</a:t>
                      </a:r>
                      <a:endParaRPr lang="es-ES" sz="1000">
                        <a:effectLst/>
                        <a:latin typeface="Cambria"/>
                        <a:ea typeface="MS Mincho"/>
                        <a:cs typeface="Times New Roman"/>
                      </a:endParaRPr>
                    </a:p>
                  </a:txBody>
                  <a:tcPr marL="36669" marR="36669" marT="0" marB="0" anchor="ctr"/>
                </a:tc>
                <a:tc>
                  <a:txBody>
                    <a:bodyPr/>
                    <a:lstStyle/>
                    <a:p>
                      <a:pPr algn="r">
                        <a:lnSpc>
                          <a:spcPct val="150000"/>
                        </a:lnSpc>
                        <a:spcAft>
                          <a:spcPts val="0"/>
                        </a:spcAft>
                      </a:pPr>
                      <a:r>
                        <a:rPr lang="es-ES_tradnl" sz="1000">
                          <a:effectLst/>
                        </a:rPr>
                        <a:t>28.00</a:t>
                      </a:r>
                      <a:endParaRPr lang="es-ES" sz="1000">
                        <a:effectLst/>
                        <a:latin typeface="Cambria"/>
                        <a:ea typeface="MS Mincho"/>
                        <a:cs typeface="Times New Roman"/>
                      </a:endParaRPr>
                    </a:p>
                  </a:txBody>
                  <a:tcPr marL="36669" marR="36669" marT="0" marB="0" anchor="ctr"/>
                </a:tc>
                <a:tc>
                  <a:txBody>
                    <a:bodyPr/>
                    <a:lstStyle/>
                    <a:p>
                      <a:pPr algn="r">
                        <a:lnSpc>
                          <a:spcPct val="150000"/>
                        </a:lnSpc>
                        <a:spcAft>
                          <a:spcPts val="0"/>
                        </a:spcAft>
                      </a:pPr>
                      <a:r>
                        <a:rPr lang="es-ES_tradnl" sz="1000">
                          <a:effectLst/>
                        </a:rPr>
                        <a:t>0.0975</a:t>
                      </a:r>
                      <a:endParaRPr lang="es-ES" sz="1000">
                        <a:effectLst/>
                        <a:latin typeface="Cambria"/>
                        <a:ea typeface="MS Mincho"/>
                        <a:cs typeface="Times New Roman"/>
                      </a:endParaRPr>
                    </a:p>
                  </a:txBody>
                  <a:tcPr marL="36669" marR="36669" marT="0" marB="0" anchor="ctr"/>
                </a:tc>
                <a:tc>
                  <a:txBody>
                    <a:bodyPr/>
                    <a:lstStyle/>
                    <a:p>
                      <a:pPr algn="r">
                        <a:lnSpc>
                          <a:spcPct val="150000"/>
                        </a:lnSpc>
                        <a:spcAft>
                          <a:spcPts val="0"/>
                        </a:spcAft>
                      </a:pPr>
                      <a:r>
                        <a:rPr lang="es-ES_tradnl" sz="1000">
                          <a:effectLst/>
                        </a:rPr>
                        <a:t>6</a:t>
                      </a:r>
                      <a:endParaRPr lang="es-ES" sz="1000">
                        <a:effectLst/>
                        <a:latin typeface="Cambria"/>
                        <a:ea typeface="MS Mincho"/>
                        <a:cs typeface="Times New Roman"/>
                      </a:endParaRPr>
                    </a:p>
                  </a:txBody>
                  <a:tcPr marL="36669" marR="36669" marT="0" marB="0" anchor="ctr"/>
                </a:tc>
                <a:tc>
                  <a:txBody>
                    <a:bodyPr/>
                    <a:lstStyle/>
                    <a:p>
                      <a:pPr algn="r">
                        <a:lnSpc>
                          <a:spcPct val="150000"/>
                        </a:lnSpc>
                        <a:spcAft>
                          <a:spcPts val="0"/>
                        </a:spcAft>
                      </a:pPr>
                      <a:r>
                        <a:rPr lang="es-ES_tradnl" sz="1000">
                          <a:effectLst/>
                        </a:rPr>
                        <a:t>114.30</a:t>
                      </a:r>
                      <a:endParaRPr lang="es-ES" sz="1000">
                        <a:effectLst/>
                        <a:latin typeface="Cambria"/>
                        <a:ea typeface="MS Mincho"/>
                        <a:cs typeface="Times New Roman"/>
                      </a:endParaRPr>
                    </a:p>
                  </a:txBody>
                  <a:tcPr marL="36669" marR="36669" marT="0" marB="0" anchor="ctr"/>
                </a:tc>
                <a:tc>
                  <a:txBody>
                    <a:bodyPr/>
                    <a:lstStyle/>
                    <a:p>
                      <a:pPr algn="r">
                        <a:lnSpc>
                          <a:spcPct val="150000"/>
                        </a:lnSpc>
                        <a:spcAft>
                          <a:spcPts val="0"/>
                        </a:spcAft>
                      </a:pPr>
                      <a:r>
                        <a:rPr lang="es-ES_tradnl" sz="1000" dirty="0" smtClean="0">
                          <a:effectLst/>
                        </a:rPr>
                        <a:t>0.00516</a:t>
                      </a:r>
                      <a:endParaRPr lang="es-ES" sz="1000" dirty="0">
                        <a:effectLst/>
                        <a:latin typeface="Cambria"/>
                        <a:ea typeface="MS Mincho"/>
                        <a:cs typeface="Times New Roman"/>
                      </a:endParaRPr>
                    </a:p>
                  </a:txBody>
                  <a:tcPr marL="36669" marR="36669" marT="0" marB="0" anchor="ctr"/>
                </a:tc>
              </a:tr>
              <a:tr h="466013">
                <a:tc>
                  <a:txBody>
                    <a:bodyPr/>
                    <a:lstStyle/>
                    <a:p>
                      <a:pPr>
                        <a:lnSpc>
                          <a:spcPct val="150000"/>
                        </a:lnSpc>
                        <a:spcAft>
                          <a:spcPts val="0"/>
                        </a:spcAft>
                      </a:pPr>
                      <a:r>
                        <a:rPr lang="es-ES_tradnl" sz="1000">
                          <a:effectLst/>
                        </a:rPr>
                        <a:t>Línea principal 2</a:t>
                      </a:r>
                      <a:endParaRPr lang="es-ES" sz="1000">
                        <a:effectLst/>
                        <a:latin typeface="Cambria"/>
                        <a:ea typeface="MS Mincho"/>
                        <a:cs typeface="Times New Roman"/>
                      </a:endParaRPr>
                    </a:p>
                  </a:txBody>
                  <a:tcPr marL="36669" marR="36669" marT="0" marB="0" anchor="ctr"/>
                </a:tc>
                <a:tc>
                  <a:txBody>
                    <a:bodyPr/>
                    <a:lstStyle/>
                    <a:p>
                      <a:pPr algn="r">
                        <a:lnSpc>
                          <a:spcPct val="150000"/>
                        </a:lnSpc>
                        <a:spcAft>
                          <a:spcPts val="0"/>
                        </a:spcAft>
                      </a:pPr>
                      <a:r>
                        <a:rPr lang="es-ES_tradnl" sz="1000">
                          <a:effectLst/>
                        </a:rPr>
                        <a:t>7.60</a:t>
                      </a:r>
                      <a:endParaRPr lang="es-ES" sz="1000">
                        <a:effectLst/>
                        <a:latin typeface="Cambria"/>
                        <a:ea typeface="MS Mincho"/>
                        <a:cs typeface="Times New Roman"/>
                      </a:endParaRPr>
                    </a:p>
                  </a:txBody>
                  <a:tcPr marL="36669" marR="36669" marT="0" marB="0" anchor="ctr"/>
                </a:tc>
                <a:tc>
                  <a:txBody>
                    <a:bodyPr/>
                    <a:lstStyle/>
                    <a:p>
                      <a:pPr algn="r">
                        <a:lnSpc>
                          <a:spcPct val="150000"/>
                        </a:lnSpc>
                        <a:spcAft>
                          <a:spcPts val="0"/>
                        </a:spcAft>
                      </a:pPr>
                      <a:r>
                        <a:rPr lang="es-ES_tradnl" sz="1000">
                          <a:effectLst/>
                        </a:rPr>
                        <a:t>15</a:t>
                      </a:r>
                      <a:endParaRPr lang="es-ES" sz="1000">
                        <a:effectLst/>
                        <a:latin typeface="Cambria"/>
                        <a:ea typeface="MS Mincho"/>
                        <a:cs typeface="Times New Roman"/>
                      </a:endParaRPr>
                    </a:p>
                  </a:txBody>
                  <a:tcPr marL="36669" marR="36669" marT="0" marB="0" anchor="ctr"/>
                </a:tc>
                <a:tc>
                  <a:txBody>
                    <a:bodyPr/>
                    <a:lstStyle/>
                    <a:p>
                      <a:pPr algn="r">
                        <a:lnSpc>
                          <a:spcPct val="150000"/>
                        </a:lnSpc>
                        <a:spcAft>
                          <a:spcPts val="0"/>
                        </a:spcAft>
                      </a:pPr>
                      <a:r>
                        <a:rPr lang="es-ES_tradnl" sz="1000">
                          <a:effectLst/>
                        </a:rPr>
                        <a:t>22.60</a:t>
                      </a:r>
                      <a:endParaRPr lang="es-ES" sz="1000">
                        <a:effectLst/>
                        <a:latin typeface="Cambria"/>
                        <a:ea typeface="MS Mincho"/>
                        <a:cs typeface="Times New Roman"/>
                      </a:endParaRPr>
                    </a:p>
                  </a:txBody>
                  <a:tcPr marL="36669" marR="36669" marT="0" marB="0" anchor="ctr"/>
                </a:tc>
                <a:tc>
                  <a:txBody>
                    <a:bodyPr/>
                    <a:lstStyle/>
                    <a:p>
                      <a:pPr algn="r">
                        <a:lnSpc>
                          <a:spcPct val="150000"/>
                        </a:lnSpc>
                        <a:spcAft>
                          <a:spcPts val="0"/>
                        </a:spcAft>
                      </a:pPr>
                      <a:r>
                        <a:rPr lang="es-ES_tradnl" sz="1000">
                          <a:effectLst/>
                        </a:rPr>
                        <a:t>0.0895</a:t>
                      </a:r>
                      <a:endParaRPr lang="es-ES" sz="1000">
                        <a:effectLst/>
                        <a:latin typeface="Cambria"/>
                        <a:ea typeface="MS Mincho"/>
                        <a:cs typeface="Times New Roman"/>
                      </a:endParaRPr>
                    </a:p>
                  </a:txBody>
                  <a:tcPr marL="36669" marR="36669" marT="0" marB="0" anchor="ctr"/>
                </a:tc>
                <a:tc>
                  <a:txBody>
                    <a:bodyPr/>
                    <a:lstStyle/>
                    <a:p>
                      <a:pPr algn="r">
                        <a:lnSpc>
                          <a:spcPct val="150000"/>
                        </a:lnSpc>
                        <a:spcAft>
                          <a:spcPts val="0"/>
                        </a:spcAft>
                      </a:pPr>
                      <a:r>
                        <a:rPr lang="es-ES_tradnl" sz="1000">
                          <a:effectLst/>
                        </a:rPr>
                        <a:t>5.999484</a:t>
                      </a:r>
                      <a:endParaRPr lang="es-ES" sz="1000">
                        <a:effectLst/>
                        <a:latin typeface="Cambria"/>
                        <a:ea typeface="MS Mincho"/>
                        <a:cs typeface="Times New Roman"/>
                      </a:endParaRPr>
                    </a:p>
                  </a:txBody>
                  <a:tcPr marL="36669" marR="36669" marT="0" marB="0" anchor="ctr"/>
                </a:tc>
                <a:tc>
                  <a:txBody>
                    <a:bodyPr/>
                    <a:lstStyle/>
                    <a:p>
                      <a:pPr algn="r">
                        <a:lnSpc>
                          <a:spcPct val="150000"/>
                        </a:lnSpc>
                        <a:spcAft>
                          <a:spcPts val="0"/>
                        </a:spcAft>
                      </a:pPr>
                      <a:r>
                        <a:rPr lang="es-ES_tradnl" sz="1000">
                          <a:effectLst/>
                        </a:rPr>
                        <a:t>114.30</a:t>
                      </a:r>
                      <a:endParaRPr lang="es-ES" sz="1000">
                        <a:effectLst/>
                        <a:latin typeface="Cambria"/>
                        <a:ea typeface="MS Mincho"/>
                        <a:cs typeface="Times New Roman"/>
                      </a:endParaRPr>
                    </a:p>
                  </a:txBody>
                  <a:tcPr marL="36669" marR="36669" marT="0" marB="0" anchor="ctr"/>
                </a:tc>
                <a:tc>
                  <a:txBody>
                    <a:bodyPr/>
                    <a:lstStyle/>
                    <a:p>
                      <a:pPr algn="r">
                        <a:lnSpc>
                          <a:spcPct val="150000"/>
                        </a:lnSpc>
                        <a:spcAft>
                          <a:spcPts val="0"/>
                        </a:spcAft>
                      </a:pPr>
                      <a:r>
                        <a:rPr lang="es-ES_tradnl" sz="1000" dirty="0" smtClean="0">
                          <a:effectLst/>
                        </a:rPr>
                        <a:t>0.00355</a:t>
                      </a:r>
                      <a:endParaRPr lang="es-ES" sz="1000" dirty="0">
                        <a:effectLst/>
                        <a:latin typeface="Cambria"/>
                        <a:ea typeface="MS Mincho"/>
                        <a:cs typeface="Times New Roman"/>
                      </a:endParaRPr>
                    </a:p>
                  </a:txBody>
                  <a:tcPr marL="36669" marR="36669" marT="0" marB="0" anchor="ctr"/>
                </a:tc>
              </a:tr>
              <a:tr h="466013">
                <a:tc>
                  <a:txBody>
                    <a:bodyPr/>
                    <a:lstStyle/>
                    <a:p>
                      <a:pPr>
                        <a:lnSpc>
                          <a:spcPct val="150000"/>
                        </a:lnSpc>
                        <a:spcAft>
                          <a:spcPts val="0"/>
                        </a:spcAft>
                      </a:pPr>
                      <a:r>
                        <a:rPr lang="es-ES_tradnl" sz="1000">
                          <a:effectLst/>
                        </a:rPr>
                        <a:t>Línea principal 3</a:t>
                      </a:r>
                      <a:endParaRPr lang="es-ES" sz="1000">
                        <a:effectLst/>
                        <a:latin typeface="Cambria"/>
                        <a:ea typeface="MS Mincho"/>
                        <a:cs typeface="Times New Roman"/>
                      </a:endParaRPr>
                    </a:p>
                  </a:txBody>
                  <a:tcPr marL="36669" marR="36669" marT="0" marB="0" anchor="ctr"/>
                </a:tc>
                <a:tc>
                  <a:txBody>
                    <a:bodyPr/>
                    <a:lstStyle/>
                    <a:p>
                      <a:pPr algn="r">
                        <a:lnSpc>
                          <a:spcPct val="150000"/>
                        </a:lnSpc>
                        <a:spcAft>
                          <a:spcPts val="0"/>
                        </a:spcAft>
                      </a:pPr>
                      <a:r>
                        <a:rPr lang="es-ES_tradnl" sz="1000">
                          <a:effectLst/>
                        </a:rPr>
                        <a:t>7.02</a:t>
                      </a:r>
                      <a:endParaRPr lang="es-ES" sz="1000">
                        <a:effectLst/>
                        <a:latin typeface="Cambria"/>
                        <a:ea typeface="MS Mincho"/>
                        <a:cs typeface="Times New Roman"/>
                      </a:endParaRPr>
                    </a:p>
                  </a:txBody>
                  <a:tcPr marL="36669" marR="36669" marT="0" marB="0" anchor="ctr"/>
                </a:tc>
                <a:tc>
                  <a:txBody>
                    <a:bodyPr/>
                    <a:lstStyle/>
                    <a:p>
                      <a:pPr algn="r">
                        <a:lnSpc>
                          <a:spcPct val="150000"/>
                        </a:lnSpc>
                        <a:spcAft>
                          <a:spcPts val="0"/>
                        </a:spcAft>
                      </a:pPr>
                      <a:r>
                        <a:rPr lang="es-ES_tradnl" sz="1000">
                          <a:effectLst/>
                        </a:rPr>
                        <a:t>15</a:t>
                      </a:r>
                      <a:endParaRPr lang="es-ES" sz="1000">
                        <a:effectLst/>
                        <a:latin typeface="Cambria"/>
                        <a:ea typeface="MS Mincho"/>
                        <a:cs typeface="Times New Roman"/>
                      </a:endParaRPr>
                    </a:p>
                  </a:txBody>
                  <a:tcPr marL="36669" marR="36669" marT="0" marB="0" anchor="ctr"/>
                </a:tc>
                <a:tc>
                  <a:txBody>
                    <a:bodyPr/>
                    <a:lstStyle/>
                    <a:p>
                      <a:pPr algn="r">
                        <a:lnSpc>
                          <a:spcPct val="150000"/>
                        </a:lnSpc>
                        <a:spcAft>
                          <a:spcPts val="0"/>
                        </a:spcAft>
                      </a:pPr>
                      <a:r>
                        <a:rPr lang="es-ES_tradnl" sz="1000">
                          <a:effectLst/>
                        </a:rPr>
                        <a:t>22.02</a:t>
                      </a:r>
                      <a:endParaRPr lang="es-ES" sz="1000">
                        <a:effectLst/>
                        <a:latin typeface="Cambria"/>
                        <a:ea typeface="MS Mincho"/>
                        <a:cs typeface="Times New Roman"/>
                      </a:endParaRPr>
                    </a:p>
                  </a:txBody>
                  <a:tcPr marL="36669" marR="36669" marT="0" marB="0" anchor="ctr"/>
                </a:tc>
                <a:tc>
                  <a:txBody>
                    <a:bodyPr/>
                    <a:lstStyle/>
                    <a:p>
                      <a:pPr algn="r">
                        <a:lnSpc>
                          <a:spcPct val="150000"/>
                        </a:lnSpc>
                        <a:spcAft>
                          <a:spcPts val="0"/>
                        </a:spcAft>
                      </a:pPr>
                      <a:r>
                        <a:rPr lang="es-ES_tradnl" sz="1000">
                          <a:effectLst/>
                        </a:rPr>
                        <a:t>0.0855</a:t>
                      </a:r>
                      <a:endParaRPr lang="es-ES" sz="1000">
                        <a:effectLst/>
                        <a:latin typeface="Cambria"/>
                        <a:ea typeface="MS Mincho"/>
                        <a:cs typeface="Times New Roman"/>
                      </a:endParaRPr>
                    </a:p>
                  </a:txBody>
                  <a:tcPr marL="36669" marR="36669" marT="0" marB="0" anchor="ctr"/>
                </a:tc>
                <a:tc>
                  <a:txBody>
                    <a:bodyPr/>
                    <a:lstStyle/>
                    <a:p>
                      <a:pPr algn="r">
                        <a:lnSpc>
                          <a:spcPct val="150000"/>
                        </a:lnSpc>
                        <a:spcAft>
                          <a:spcPts val="0"/>
                        </a:spcAft>
                      </a:pPr>
                      <a:r>
                        <a:rPr lang="es-ES_tradnl" sz="1000">
                          <a:effectLst/>
                        </a:rPr>
                        <a:t>5.999129</a:t>
                      </a:r>
                      <a:endParaRPr lang="es-ES" sz="1000">
                        <a:effectLst/>
                        <a:latin typeface="Cambria"/>
                        <a:ea typeface="MS Mincho"/>
                        <a:cs typeface="Times New Roman"/>
                      </a:endParaRPr>
                    </a:p>
                  </a:txBody>
                  <a:tcPr marL="36669" marR="36669" marT="0" marB="0" anchor="ctr"/>
                </a:tc>
                <a:tc>
                  <a:txBody>
                    <a:bodyPr/>
                    <a:lstStyle/>
                    <a:p>
                      <a:pPr algn="r">
                        <a:lnSpc>
                          <a:spcPct val="150000"/>
                        </a:lnSpc>
                        <a:spcAft>
                          <a:spcPts val="0"/>
                        </a:spcAft>
                      </a:pPr>
                      <a:r>
                        <a:rPr lang="es-ES_tradnl" sz="1000">
                          <a:effectLst/>
                        </a:rPr>
                        <a:t>114.30</a:t>
                      </a:r>
                      <a:endParaRPr lang="es-ES" sz="1000">
                        <a:effectLst/>
                        <a:latin typeface="Cambria"/>
                        <a:ea typeface="MS Mincho"/>
                        <a:cs typeface="Times New Roman"/>
                      </a:endParaRPr>
                    </a:p>
                  </a:txBody>
                  <a:tcPr marL="36669" marR="36669" marT="0" marB="0" anchor="ctr"/>
                </a:tc>
                <a:tc>
                  <a:txBody>
                    <a:bodyPr/>
                    <a:lstStyle/>
                    <a:p>
                      <a:pPr algn="r">
                        <a:lnSpc>
                          <a:spcPct val="150000"/>
                        </a:lnSpc>
                        <a:spcAft>
                          <a:spcPts val="0"/>
                        </a:spcAft>
                      </a:pPr>
                      <a:r>
                        <a:rPr lang="es-ES_tradnl" sz="1000" dirty="0" smtClean="0">
                          <a:effectLst/>
                        </a:rPr>
                        <a:t>0.00318</a:t>
                      </a:r>
                      <a:endParaRPr lang="es-ES" sz="1000" dirty="0">
                        <a:effectLst/>
                        <a:latin typeface="Cambria"/>
                        <a:ea typeface="MS Mincho"/>
                        <a:cs typeface="Times New Roman"/>
                      </a:endParaRPr>
                    </a:p>
                  </a:txBody>
                  <a:tcPr marL="36669" marR="36669" marT="0" marB="0" anchor="ctr"/>
                </a:tc>
              </a:tr>
              <a:tr h="466013">
                <a:tc>
                  <a:txBody>
                    <a:bodyPr/>
                    <a:lstStyle/>
                    <a:p>
                      <a:pPr>
                        <a:lnSpc>
                          <a:spcPct val="150000"/>
                        </a:lnSpc>
                        <a:spcAft>
                          <a:spcPts val="0"/>
                        </a:spcAft>
                      </a:pPr>
                      <a:r>
                        <a:rPr lang="es-ES_tradnl" sz="1000">
                          <a:effectLst/>
                        </a:rPr>
                        <a:t>Línea principal 4</a:t>
                      </a:r>
                      <a:endParaRPr lang="es-ES" sz="1000">
                        <a:effectLst/>
                        <a:latin typeface="Cambria"/>
                        <a:ea typeface="MS Mincho"/>
                        <a:cs typeface="Times New Roman"/>
                      </a:endParaRPr>
                    </a:p>
                  </a:txBody>
                  <a:tcPr marL="36669" marR="36669" marT="0" marB="0" anchor="ctr"/>
                </a:tc>
                <a:tc>
                  <a:txBody>
                    <a:bodyPr/>
                    <a:lstStyle/>
                    <a:p>
                      <a:pPr algn="r">
                        <a:lnSpc>
                          <a:spcPct val="150000"/>
                        </a:lnSpc>
                        <a:spcAft>
                          <a:spcPts val="0"/>
                        </a:spcAft>
                      </a:pPr>
                      <a:r>
                        <a:rPr lang="es-ES_tradnl" sz="1000">
                          <a:effectLst/>
                        </a:rPr>
                        <a:t>11.47</a:t>
                      </a:r>
                      <a:endParaRPr lang="es-ES" sz="1000">
                        <a:effectLst/>
                        <a:latin typeface="Cambria"/>
                        <a:ea typeface="MS Mincho"/>
                        <a:cs typeface="Times New Roman"/>
                      </a:endParaRPr>
                    </a:p>
                  </a:txBody>
                  <a:tcPr marL="36669" marR="36669" marT="0" marB="0" anchor="ctr"/>
                </a:tc>
                <a:tc>
                  <a:txBody>
                    <a:bodyPr/>
                    <a:lstStyle/>
                    <a:p>
                      <a:pPr algn="r">
                        <a:lnSpc>
                          <a:spcPct val="150000"/>
                        </a:lnSpc>
                        <a:spcAft>
                          <a:spcPts val="0"/>
                        </a:spcAft>
                      </a:pPr>
                      <a:r>
                        <a:rPr lang="es-ES_tradnl" sz="1000">
                          <a:effectLst/>
                        </a:rPr>
                        <a:t>30</a:t>
                      </a:r>
                      <a:endParaRPr lang="es-ES" sz="1000">
                        <a:effectLst/>
                        <a:latin typeface="Cambria"/>
                        <a:ea typeface="MS Mincho"/>
                        <a:cs typeface="Times New Roman"/>
                      </a:endParaRPr>
                    </a:p>
                  </a:txBody>
                  <a:tcPr marL="36669" marR="36669" marT="0" marB="0" anchor="ctr"/>
                </a:tc>
                <a:tc>
                  <a:txBody>
                    <a:bodyPr/>
                    <a:lstStyle/>
                    <a:p>
                      <a:pPr algn="r">
                        <a:lnSpc>
                          <a:spcPct val="150000"/>
                        </a:lnSpc>
                        <a:spcAft>
                          <a:spcPts val="0"/>
                        </a:spcAft>
                      </a:pPr>
                      <a:r>
                        <a:rPr lang="es-ES_tradnl" sz="1000">
                          <a:effectLst/>
                        </a:rPr>
                        <a:t>41.47</a:t>
                      </a:r>
                      <a:endParaRPr lang="es-ES" sz="1000">
                        <a:effectLst/>
                        <a:latin typeface="Cambria"/>
                        <a:ea typeface="MS Mincho"/>
                        <a:cs typeface="Times New Roman"/>
                      </a:endParaRPr>
                    </a:p>
                  </a:txBody>
                  <a:tcPr marL="36669" marR="36669" marT="0" marB="0" anchor="ctr"/>
                </a:tc>
                <a:tc>
                  <a:txBody>
                    <a:bodyPr/>
                    <a:lstStyle/>
                    <a:p>
                      <a:pPr algn="r">
                        <a:lnSpc>
                          <a:spcPct val="150000"/>
                        </a:lnSpc>
                        <a:spcAft>
                          <a:spcPts val="0"/>
                        </a:spcAft>
                      </a:pPr>
                      <a:r>
                        <a:rPr lang="es-ES_tradnl" sz="1000">
                          <a:effectLst/>
                        </a:rPr>
                        <a:t>0.0775</a:t>
                      </a:r>
                      <a:endParaRPr lang="es-ES" sz="1000">
                        <a:effectLst/>
                        <a:latin typeface="Cambria"/>
                        <a:ea typeface="MS Mincho"/>
                        <a:cs typeface="Times New Roman"/>
                      </a:endParaRPr>
                    </a:p>
                  </a:txBody>
                  <a:tcPr marL="36669" marR="36669" marT="0" marB="0" anchor="ctr"/>
                </a:tc>
                <a:tc>
                  <a:txBody>
                    <a:bodyPr/>
                    <a:lstStyle/>
                    <a:p>
                      <a:pPr algn="r">
                        <a:lnSpc>
                          <a:spcPct val="150000"/>
                        </a:lnSpc>
                        <a:spcAft>
                          <a:spcPts val="0"/>
                        </a:spcAft>
                      </a:pPr>
                      <a:r>
                        <a:rPr lang="es-ES_tradnl" sz="1000">
                          <a:effectLst/>
                        </a:rPr>
                        <a:t>5.998810</a:t>
                      </a:r>
                      <a:endParaRPr lang="es-ES" sz="1000">
                        <a:effectLst/>
                        <a:latin typeface="Cambria"/>
                        <a:ea typeface="MS Mincho"/>
                        <a:cs typeface="Times New Roman"/>
                      </a:endParaRPr>
                    </a:p>
                  </a:txBody>
                  <a:tcPr marL="36669" marR="36669" marT="0" marB="0" anchor="ctr"/>
                </a:tc>
                <a:tc>
                  <a:txBody>
                    <a:bodyPr/>
                    <a:lstStyle/>
                    <a:p>
                      <a:pPr algn="r">
                        <a:lnSpc>
                          <a:spcPct val="150000"/>
                        </a:lnSpc>
                        <a:spcAft>
                          <a:spcPts val="0"/>
                        </a:spcAft>
                      </a:pPr>
                      <a:r>
                        <a:rPr lang="es-ES_tradnl" sz="1000">
                          <a:effectLst/>
                        </a:rPr>
                        <a:t>114.30</a:t>
                      </a:r>
                      <a:endParaRPr lang="es-ES" sz="1000">
                        <a:effectLst/>
                        <a:latin typeface="Cambria"/>
                        <a:ea typeface="MS Mincho"/>
                        <a:cs typeface="Times New Roman"/>
                      </a:endParaRPr>
                    </a:p>
                  </a:txBody>
                  <a:tcPr marL="36669" marR="36669" marT="0" marB="0" anchor="ctr"/>
                </a:tc>
                <a:tc>
                  <a:txBody>
                    <a:bodyPr/>
                    <a:lstStyle/>
                    <a:p>
                      <a:pPr algn="r">
                        <a:lnSpc>
                          <a:spcPct val="150000"/>
                        </a:lnSpc>
                        <a:spcAft>
                          <a:spcPts val="0"/>
                        </a:spcAft>
                      </a:pPr>
                      <a:r>
                        <a:rPr lang="es-ES_tradnl" sz="1000" dirty="0" smtClean="0">
                          <a:effectLst/>
                        </a:rPr>
                        <a:t>0.00500</a:t>
                      </a:r>
                      <a:endParaRPr lang="es-ES" sz="1000" dirty="0">
                        <a:effectLst/>
                        <a:latin typeface="Cambria"/>
                        <a:ea typeface="MS Mincho"/>
                        <a:cs typeface="Times New Roman"/>
                      </a:endParaRPr>
                    </a:p>
                  </a:txBody>
                  <a:tcPr marL="36669" marR="36669" marT="0" marB="0" anchor="ctr"/>
                </a:tc>
              </a:tr>
              <a:tr h="466013">
                <a:tc>
                  <a:txBody>
                    <a:bodyPr/>
                    <a:lstStyle/>
                    <a:p>
                      <a:pPr>
                        <a:lnSpc>
                          <a:spcPct val="150000"/>
                        </a:lnSpc>
                        <a:spcAft>
                          <a:spcPts val="0"/>
                        </a:spcAft>
                      </a:pPr>
                      <a:r>
                        <a:rPr lang="es-ES_tradnl" sz="1000">
                          <a:effectLst/>
                        </a:rPr>
                        <a:t>Línea principal 5</a:t>
                      </a:r>
                      <a:endParaRPr lang="es-ES" sz="1000">
                        <a:effectLst/>
                        <a:latin typeface="Cambria"/>
                        <a:ea typeface="MS Mincho"/>
                        <a:cs typeface="Times New Roman"/>
                      </a:endParaRPr>
                    </a:p>
                  </a:txBody>
                  <a:tcPr marL="36669" marR="36669" marT="0" marB="0" anchor="ctr"/>
                </a:tc>
                <a:tc>
                  <a:txBody>
                    <a:bodyPr/>
                    <a:lstStyle/>
                    <a:p>
                      <a:pPr algn="r">
                        <a:lnSpc>
                          <a:spcPct val="150000"/>
                        </a:lnSpc>
                        <a:spcAft>
                          <a:spcPts val="0"/>
                        </a:spcAft>
                      </a:pPr>
                      <a:r>
                        <a:rPr lang="es-ES_tradnl" sz="1000">
                          <a:effectLst/>
                        </a:rPr>
                        <a:t>3.60</a:t>
                      </a:r>
                      <a:endParaRPr lang="es-ES" sz="1000">
                        <a:effectLst/>
                        <a:latin typeface="Cambria"/>
                        <a:ea typeface="MS Mincho"/>
                        <a:cs typeface="Times New Roman"/>
                      </a:endParaRPr>
                    </a:p>
                  </a:txBody>
                  <a:tcPr marL="36669" marR="36669" marT="0" marB="0" anchor="ctr"/>
                </a:tc>
                <a:tc>
                  <a:txBody>
                    <a:bodyPr/>
                    <a:lstStyle/>
                    <a:p>
                      <a:pPr algn="r">
                        <a:lnSpc>
                          <a:spcPct val="150000"/>
                        </a:lnSpc>
                        <a:spcAft>
                          <a:spcPts val="0"/>
                        </a:spcAft>
                      </a:pPr>
                      <a:r>
                        <a:rPr lang="es-ES_tradnl" sz="1000">
                          <a:effectLst/>
                        </a:rPr>
                        <a:t>15</a:t>
                      </a:r>
                      <a:endParaRPr lang="es-ES" sz="1000">
                        <a:effectLst/>
                        <a:latin typeface="Cambria"/>
                        <a:ea typeface="MS Mincho"/>
                        <a:cs typeface="Times New Roman"/>
                      </a:endParaRPr>
                    </a:p>
                  </a:txBody>
                  <a:tcPr marL="36669" marR="36669" marT="0" marB="0" anchor="ctr"/>
                </a:tc>
                <a:tc>
                  <a:txBody>
                    <a:bodyPr/>
                    <a:lstStyle/>
                    <a:p>
                      <a:pPr algn="r">
                        <a:lnSpc>
                          <a:spcPct val="150000"/>
                        </a:lnSpc>
                        <a:spcAft>
                          <a:spcPts val="0"/>
                        </a:spcAft>
                      </a:pPr>
                      <a:r>
                        <a:rPr lang="es-ES_tradnl" sz="1000">
                          <a:effectLst/>
                        </a:rPr>
                        <a:t>18.60</a:t>
                      </a:r>
                      <a:endParaRPr lang="es-ES" sz="1000">
                        <a:effectLst/>
                        <a:latin typeface="Cambria"/>
                        <a:ea typeface="MS Mincho"/>
                        <a:cs typeface="Times New Roman"/>
                      </a:endParaRPr>
                    </a:p>
                  </a:txBody>
                  <a:tcPr marL="36669" marR="36669" marT="0" marB="0" anchor="ctr"/>
                </a:tc>
                <a:tc>
                  <a:txBody>
                    <a:bodyPr/>
                    <a:lstStyle/>
                    <a:p>
                      <a:pPr algn="r">
                        <a:lnSpc>
                          <a:spcPct val="150000"/>
                        </a:lnSpc>
                        <a:spcAft>
                          <a:spcPts val="0"/>
                        </a:spcAft>
                      </a:pPr>
                      <a:r>
                        <a:rPr lang="es-ES_tradnl" sz="1000">
                          <a:effectLst/>
                        </a:rPr>
                        <a:t>0.0710</a:t>
                      </a:r>
                      <a:endParaRPr lang="es-ES" sz="1000">
                        <a:effectLst/>
                        <a:latin typeface="Cambria"/>
                        <a:ea typeface="MS Mincho"/>
                        <a:cs typeface="Times New Roman"/>
                      </a:endParaRPr>
                    </a:p>
                  </a:txBody>
                  <a:tcPr marL="36669" marR="36669" marT="0" marB="0" anchor="ctr"/>
                </a:tc>
                <a:tc>
                  <a:txBody>
                    <a:bodyPr/>
                    <a:lstStyle/>
                    <a:p>
                      <a:pPr algn="r">
                        <a:lnSpc>
                          <a:spcPct val="150000"/>
                        </a:lnSpc>
                        <a:spcAft>
                          <a:spcPts val="0"/>
                        </a:spcAft>
                      </a:pPr>
                      <a:r>
                        <a:rPr lang="es-ES_tradnl" sz="1000">
                          <a:effectLst/>
                        </a:rPr>
                        <a:t>5.998311</a:t>
                      </a:r>
                      <a:endParaRPr lang="es-ES" sz="1000">
                        <a:effectLst/>
                        <a:latin typeface="Cambria"/>
                        <a:ea typeface="MS Mincho"/>
                        <a:cs typeface="Times New Roman"/>
                      </a:endParaRPr>
                    </a:p>
                  </a:txBody>
                  <a:tcPr marL="36669" marR="36669" marT="0" marB="0" anchor="ctr"/>
                </a:tc>
                <a:tc>
                  <a:txBody>
                    <a:bodyPr/>
                    <a:lstStyle/>
                    <a:p>
                      <a:pPr algn="r">
                        <a:lnSpc>
                          <a:spcPct val="150000"/>
                        </a:lnSpc>
                        <a:spcAft>
                          <a:spcPts val="0"/>
                        </a:spcAft>
                      </a:pPr>
                      <a:r>
                        <a:rPr lang="es-ES_tradnl" sz="1000">
                          <a:effectLst/>
                        </a:rPr>
                        <a:t>114.30</a:t>
                      </a:r>
                      <a:endParaRPr lang="es-ES" sz="1000">
                        <a:effectLst/>
                        <a:latin typeface="Cambria"/>
                        <a:ea typeface="MS Mincho"/>
                        <a:cs typeface="Times New Roman"/>
                      </a:endParaRPr>
                    </a:p>
                  </a:txBody>
                  <a:tcPr marL="36669" marR="36669" marT="0" marB="0" anchor="ctr"/>
                </a:tc>
                <a:tc>
                  <a:txBody>
                    <a:bodyPr/>
                    <a:lstStyle/>
                    <a:p>
                      <a:pPr algn="r">
                        <a:lnSpc>
                          <a:spcPct val="150000"/>
                        </a:lnSpc>
                        <a:spcAft>
                          <a:spcPts val="0"/>
                        </a:spcAft>
                      </a:pPr>
                      <a:r>
                        <a:rPr lang="es-ES_tradnl" sz="1000" dirty="0" smtClean="0">
                          <a:effectLst/>
                        </a:rPr>
                        <a:t>0.00191</a:t>
                      </a:r>
                      <a:endParaRPr lang="es-ES" sz="1000" dirty="0">
                        <a:effectLst/>
                        <a:latin typeface="Cambria"/>
                        <a:ea typeface="MS Mincho"/>
                        <a:cs typeface="Times New Roman"/>
                      </a:endParaRPr>
                    </a:p>
                  </a:txBody>
                  <a:tcPr marL="36669" marR="36669" marT="0" marB="0" anchor="ctr"/>
                </a:tc>
              </a:tr>
              <a:tr h="466013">
                <a:tc>
                  <a:txBody>
                    <a:bodyPr/>
                    <a:lstStyle/>
                    <a:p>
                      <a:pPr>
                        <a:lnSpc>
                          <a:spcPct val="150000"/>
                        </a:lnSpc>
                        <a:spcAft>
                          <a:spcPts val="0"/>
                        </a:spcAft>
                      </a:pPr>
                      <a:r>
                        <a:rPr lang="es-ES_tradnl" sz="1000">
                          <a:effectLst/>
                        </a:rPr>
                        <a:t>Línea principal 6</a:t>
                      </a:r>
                      <a:endParaRPr lang="es-ES" sz="1000">
                        <a:effectLst/>
                        <a:latin typeface="Cambria"/>
                        <a:ea typeface="MS Mincho"/>
                        <a:cs typeface="Times New Roman"/>
                      </a:endParaRPr>
                    </a:p>
                  </a:txBody>
                  <a:tcPr marL="36669" marR="36669" marT="0" marB="0" anchor="ctr"/>
                </a:tc>
                <a:tc>
                  <a:txBody>
                    <a:bodyPr/>
                    <a:lstStyle/>
                    <a:p>
                      <a:pPr algn="r">
                        <a:lnSpc>
                          <a:spcPct val="150000"/>
                        </a:lnSpc>
                        <a:spcAft>
                          <a:spcPts val="0"/>
                        </a:spcAft>
                      </a:pPr>
                      <a:r>
                        <a:rPr lang="es-ES_tradnl" sz="1000">
                          <a:effectLst/>
                        </a:rPr>
                        <a:t>0.79</a:t>
                      </a:r>
                      <a:endParaRPr lang="es-ES" sz="1000">
                        <a:effectLst/>
                        <a:latin typeface="Cambria"/>
                        <a:ea typeface="MS Mincho"/>
                        <a:cs typeface="Times New Roman"/>
                      </a:endParaRPr>
                    </a:p>
                  </a:txBody>
                  <a:tcPr marL="36669" marR="36669" marT="0" marB="0" anchor="ctr"/>
                </a:tc>
                <a:tc>
                  <a:txBody>
                    <a:bodyPr/>
                    <a:lstStyle/>
                    <a:p>
                      <a:pPr algn="r">
                        <a:lnSpc>
                          <a:spcPct val="150000"/>
                        </a:lnSpc>
                        <a:spcAft>
                          <a:spcPts val="0"/>
                        </a:spcAft>
                      </a:pPr>
                      <a:r>
                        <a:rPr lang="es-ES_tradnl" sz="1000">
                          <a:effectLst/>
                        </a:rPr>
                        <a:t>15</a:t>
                      </a:r>
                      <a:endParaRPr lang="es-ES" sz="1000">
                        <a:effectLst/>
                        <a:latin typeface="Cambria"/>
                        <a:ea typeface="MS Mincho"/>
                        <a:cs typeface="Times New Roman"/>
                      </a:endParaRPr>
                    </a:p>
                  </a:txBody>
                  <a:tcPr marL="36669" marR="36669" marT="0" marB="0" anchor="ctr"/>
                </a:tc>
                <a:tc>
                  <a:txBody>
                    <a:bodyPr/>
                    <a:lstStyle/>
                    <a:p>
                      <a:pPr algn="r">
                        <a:lnSpc>
                          <a:spcPct val="150000"/>
                        </a:lnSpc>
                        <a:spcAft>
                          <a:spcPts val="0"/>
                        </a:spcAft>
                      </a:pPr>
                      <a:r>
                        <a:rPr lang="es-ES_tradnl" sz="1000">
                          <a:effectLst/>
                        </a:rPr>
                        <a:t>15.79</a:t>
                      </a:r>
                      <a:endParaRPr lang="es-ES" sz="1000">
                        <a:effectLst/>
                        <a:latin typeface="Cambria"/>
                        <a:ea typeface="MS Mincho"/>
                        <a:cs typeface="Times New Roman"/>
                      </a:endParaRPr>
                    </a:p>
                  </a:txBody>
                  <a:tcPr marL="36669" marR="36669" marT="0" marB="0" anchor="ctr"/>
                </a:tc>
                <a:tc>
                  <a:txBody>
                    <a:bodyPr/>
                    <a:lstStyle/>
                    <a:p>
                      <a:pPr algn="r">
                        <a:lnSpc>
                          <a:spcPct val="150000"/>
                        </a:lnSpc>
                        <a:spcAft>
                          <a:spcPts val="0"/>
                        </a:spcAft>
                      </a:pPr>
                      <a:r>
                        <a:rPr lang="es-ES_tradnl" sz="1000">
                          <a:effectLst/>
                        </a:rPr>
                        <a:t>0.0680</a:t>
                      </a:r>
                      <a:endParaRPr lang="es-ES" sz="1000">
                        <a:effectLst/>
                        <a:latin typeface="Cambria"/>
                        <a:ea typeface="MS Mincho"/>
                        <a:cs typeface="Times New Roman"/>
                      </a:endParaRPr>
                    </a:p>
                  </a:txBody>
                  <a:tcPr marL="36669" marR="36669" marT="0" marB="0" anchor="ctr"/>
                </a:tc>
                <a:tc>
                  <a:txBody>
                    <a:bodyPr/>
                    <a:lstStyle/>
                    <a:p>
                      <a:pPr algn="r">
                        <a:lnSpc>
                          <a:spcPct val="150000"/>
                        </a:lnSpc>
                        <a:spcAft>
                          <a:spcPts val="0"/>
                        </a:spcAft>
                      </a:pPr>
                      <a:r>
                        <a:rPr lang="es-ES_tradnl" sz="1000">
                          <a:effectLst/>
                        </a:rPr>
                        <a:t>5.998120</a:t>
                      </a:r>
                      <a:endParaRPr lang="es-ES" sz="1000">
                        <a:effectLst/>
                        <a:latin typeface="Cambria"/>
                        <a:ea typeface="MS Mincho"/>
                        <a:cs typeface="Times New Roman"/>
                      </a:endParaRPr>
                    </a:p>
                  </a:txBody>
                  <a:tcPr marL="36669" marR="36669" marT="0" marB="0" anchor="ctr"/>
                </a:tc>
                <a:tc>
                  <a:txBody>
                    <a:bodyPr/>
                    <a:lstStyle/>
                    <a:p>
                      <a:pPr algn="r">
                        <a:lnSpc>
                          <a:spcPct val="150000"/>
                        </a:lnSpc>
                        <a:spcAft>
                          <a:spcPts val="0"/>
                        </a:spcAft>
                      </a:pPr>
                      <a:r>
                        <a:rPr lang="es-ES_tradnl" sz="1000">
                          <a:effectLst/>
                        </a:rPr>
                        <a:t>114.30</a:t>
                      </a:r>
                      <a:endParaRPr lang="es-ES" sz="1000">
                        <a:effectLst/>
                        <a:latin typeface="Cambria"/>
                        <a:ea typeface="MS Mincho"/>
                        <a:cs typeface="Times New Roman"/>
                      </a:endParaRPr>
                    </a:p>
                  </a:txBody>
                  <a:tcPr marL="36669" marR="36669" marT="0" marB="0" anchor="ctr"/>
                </a:tc>
                <a:tc>
                  <a:txBody>
                    <a:bodyPr/>
                    <a:lstStyle/>
                    <a:p>
                      <a:pPr algn="r">
                        <a:lnSpc>
                          <a:spcPct val="150000"/>
                        </a:lnSpc>
                        <a:spcAft>
                          <a:spcPts val="0"/>
                        </a:spcAft>
                      </a:pPr>
                      <a:r>
                        <a:rPr lang="es-ES_tradnl" sz="1000" dirty="0" smtClean="0">
                          <a:effectLst/>
                        </a:rPr>
                        <a:t>0.00149</a:t>
                      </a:r>
                      <a:endParaRPr lang="es-ES" sz="1000" dirty="0">
                        <a:effectLst/>
                        <a:latin typeface="Cambria"/>
                        <a:ea typeface="MS Mincho"/>
                        <a:cs typeface="Times New Roman"/>
                      </a:endParaRPr>
                    </a:p>
                  </a:txBody>
                  <a:tcPr marL="36669" marR="36669" marT="0" marB="0" anchor="ctr"/>
                </a:tc>
              </a:tr>
              <a:tr h="466013">
                <a:tc>
                  <a:txBody>
                    <a:bodyPr/>
                    <a:lstStyle/>
                    <a:p>
                      <a:pPr>
                        <a:lnSpc>
                          <a:spcPct val="150000"/>
                        </a:lnSpc>
                        <a:spcAft>
                          <a:spcPts val="0"/>
                        </a:spcAft>
                      </a:pPr>
                      <a:r>
                        <a:rPr lang="es-ES_tradnl" sz="1000">
                          <a:effectLst/>
                        </a:rPr>
                        <a:t>Línea principal 7</a:t>
                      </a:r>
                      <a:endParaRPr lang="es-ES" sz="1000">
                        <a:effectLst/>
                        <a:latin typeface="Cambria"/>
                        <a:ea typeface="MS Mincho"/>
                        <a:cs typeface="Times New Roman"/>
                      </a:endParaRPr>
                    </a:p>
                  </a:txBody>
                  <a:tcPr marL="36669" marR="36669" marT="0" marB="0" anchor="ctr"/>
                </a:tc>
                <a:tc>
                  <a:txBody>
                    <a:bodyPr/>
                    <a:lstStyle/>
                    <a:p>
                      <a:pPr algn="r">
                        <a:lnSpc>
                          <a:spcPct val="150000"/>
                        </a:lnSpc>
                        <a:spcAft>
                          <a:spcPts val="0"/>
                        </a:spcAft>
                      </a:pPr>
                      <a:r>
                        <a:rPr lang="es-ES_tradnl" sz="1000">
                          <a:effectLst/>
                        </a:rPr>
                        <a:t>20.16</a:t>
                      </a:r>
                      <a:endParaRPr lang="es-ES" sz="1000">
                        <a:effectLst/>
                        <a:latin typeface="Cambria"/>
                        <a:ea typeface="MS Mincho"/>
                        <a:cs typeface="Times New Roman"/>
                      </a:endParaRPr>
                    </a:p>
                  </a:txBody>
                  <a:tcPr marL="36669" marR="36669" marT="0" marB="0" anchor="ctr"/>
                </a:tc>
                <a:tc>
                  <a:txBody>
                    <a:bodyPr/>
                    <a:lstStyle/>
                    <a:p>
                      <a:pPr algn="r">
                        <a:lnSpc>
                          <a:spcPct val="150000"/>
                        </a:lnSpc>
                        <a:spcAft>
                          <a:spcPts val="0"/>
                        </a:spcAft>
                      </a:pPr>
                      <a:r>
                        <a:rPr lang="es-ES_tradnl" sz="1000">
                          <a:effectLst/>
                        </a:rPr>
                        <a:t>18.5</a:t>
                      </a:r>
                      <a:endParaRPr lang="es-ES" sz="1000">
                        <a:effectLst/>
                        <a:latin typeface="Cambria"/>
                        <a:ea typeface="MS Mincho"/>
                        <a:cs typeface="Times New Roman"/>
                      </a:endParaRPr>
                    </a:p>
                  </a:txBody>
                  <a:tcPr marL="36669" marR="36669" marT="0" marB="0" anchor="ctr"/>
                </a:tc>
                <a:tc>
                  <a:txBody>
                    <a:bodyPr/>
                    <a:lstStyle/>
                    <a:p>
                      <a:pPr algn="r">
                        <a:lnSpc>
                          <a:spcPct val="150000"/>
                        </a:lnSpc>
                        <a:spcAft>
                          <a:spcPts val="0"/>
                        </a:spcAft>
                      </a:pPr>
                      <a:r>
                        <a:rPr lang="es-ES_tradnl" sz="1000">
                          <a:effectLst/>
                        </a:rPr>
                        <a:t>38.66</a:t>
                      </a:r>
                      <a:endParaRPr lang="es-ES" sz="1000">
                        <a:effectLst/>
                        <a:latin typeface="Cambria"/>
                        <a:ea typeface="MS Mincho"/>
                        <a:cs typeface="Times New Roman"/>
                      </a:endParaRPr>
                    </a:p>
                  </a:txBody>
                  <a:tcPr marL="36669" marR="36669" marT="0" marB="0" anchor="ctr"/>
                </a:tc>
                <a:tc>
                  <a:txBody>
                    <a:bodyPr/>
                    <a:lstStyle/>
                    <a:p>
                      <a:pPr algn="r">
                        <a:lnSpc>
                          <a:spcPct val="150000"/>
                        </a:lnSpc>
                        <a:spcAft>
                          <a:spcPts val="0"/>
                        </a:spcAft>
                      </a:pPr>
                      <a:r>
                        <a:rPr lang="es-ES_tradnl" sz="1000">
                          <a:effectLst/>
                        </a:rPr>
                        <a:t>0.0380</a:t>
                      </a:r>
                      <a:endParaRPr lang="es-ES" sz="1000">
                        <a:effectLst/>
                        <a:latin typeface="Cambria"/>
                        <a:ea typeface="MS Mincho"/>
                        <a:cs typeface="Times New Roman"/>
                      </a:endParaRPr>
                    </a:p>
                  </a:txBody>
                  <a:tcPr marL="36669" marR="36669" marT="0" marB="0" anchor="ctr"/>
                </a:tc>
                <a:tc>
                  <a:txBody>
                    <a:bodyPr/>
                    <a:lstStyle/>
                    <a:p>
                      <a:pPr algn="r">
                        <a:lnSpc>
                          <a:spcPct val="150000"/>
                        </a:lnSpc>
                        <a:spcAft>
                          <a:spcPts val="0"/>
                        </a:spcAft>
                      </a:pPr>
                      <a:r>
                        <a:rPr lang="es-ES_tradnl" sz="1000">
                          <a:effectLst/>
                        </a:rPr>
                        <a:t>5.997971</a:t>
                      </a:r>
                      <a:endParaRPr lang="es-ES" sz="1000">
                        <a:effectLst/>
                        <a:latin typeface="Cambria"/>
                        <a:ea typeface="MS Mincho"/>
                        <a:cs typeface="Times New Roman"/>
                      </a:endParaRPr>
                    </a:p>
                  </a:txBody>
                  <a:tcPr marL="36669" marR="36669" marT="0" marB="0" anchor="ctr"/>
                </a:tc>
                <a:tc>
                  <a:txBody>
                    <a:bodyPr/>
                    <a:lstStyle/>
                    <a:p>
                      <a:pPr algn="r">
                        <a:lnSpc>
                          <a:spcPct val="150000"/>
                        </a:lnSpc>
                        <a:spcAft>
                          <a:spcPts val="0"/>
                        </a:spcAft>
                      </a:pPr>
                      <a:r>
                        <a:rPr lang="es-ES_tradnl" sz="1000">
                          <a:effectLst/>
                        </a:rPr>
                        <a:t>76.20</a:t>
                      </a:r>
                      <a:endParaRPr lang="es-ES" sz="1000">
                        <a:effectLst/>
                        <a:latin typeface="Cambria"/>
                        <a:ea typeface="MS Mincho"/>
                        <a:cs typeface="Times New Roman"/>
                      </a:endParaRPr>
                    </a:p>
                  </a:txBody>
                  <a:tcPr marL="36669" marR="36669" marT="0" marB="0" anchor="ctr"/>
                </a:tc>
                <a:tc>
                  <a:txBody>
                    <a:bodyPr/>
                    <a:lstStyle/>
                    <a:p>
                      <a:pPr algn="r">
                        <a:lnSpc>
                          <a:spcPct val="150000"/>
                        </a:lnSpc>
                        <a:spcAft>
                          <a:spcPts val="0"/>
                        </a:spcAft>
                      </a:pPr>
                      <a:r>
                        <a:rPr lang="es-ES_tradnl" sz="1000" dirty="0" smtClean="0">
                          <a:effectLst/>
                        </a:rPr>
                        <a:t>0.00947</a:t>
                      </a:r>
                      <a:endParaRPr lang="es-ES" sz="1000" dirty="0">
                        <a:effectLst/>
                        <a:latin typeface="Cambria"/>
                        <a:ea typeface="MS Mincho"/>
                        <a:cs typeface="Times New Roman"/>
                      </a:endParaRPr>
                    </a:p>
                  </a:txBody>
                  <a:tcPr marL="36669" marR="36669" marT="0" marB="0" anchor="ctr"/>
                </a:tc>
              </a:tr>
              <a:tr h="466013">
                <a:tc>
                  <a:txBody>
                    <a:bodyPr/>
                    <a:lstStyle/>
                    <a:p>
                      <a:endParaRPr lang="es-ES" sz="1000">
                        <a:effectLst/>
                        <a:latin typeface="Cambria"/>
                      </a:endParaRPr>
                    </a:p>
                  </a:txBody>
                  <a:tcPr marL="36669" marR="36669" marT="0" marB="0" anchor="ctr"/>
                </a:tc>
                <a:tc>
                  <a:txBody>
                    <a:bodyPr/>
                    <a:lstStyle/>
                    <a:p>
                      <a:endParaRPr lang="es-ES" sz="1000">
                        <a:effectLst/>
                        <a:latin typeface="Cambria"/>
                      </a:endParaRPr>
                    </a:p>
                  </a:txBody>
                  <a:tcPr marL="36669" marR="36669" marT="0" marB="0" anchor="ctr"/>
                </a:tc>
                <a:tc>
                  <a:txBody>
                    <a:bodyPr/>
                    <a:lstStyle/>
                    <a:p>
                      <a:endParaRPr lang="es-ES" sz="1000">
                        <a:effectLst/>
                        <a:latin typeface="Cambria"/>
                      </a:endParaRPr>
                    </a:p>
                  </a:txBody>
                  <a:tcPr marL="36669" marR="36669" marT="0" marB="0" anchor="ctr"/>
                </a:tc>
                <a:tc>
                  <a:txBody>
                    <a:bodyPr/>
                    <a:lstStyle/>
                    <a:p>
                      <a:endParaRPr lang="es-ES" sz="1000">
                        <a:effectLst/>
                        <a:latin typeface="Cambria"/>
                      </a:endParaRPr>
                    </a:p>
                  </a:txBody>
                  <a:tcPr marL="36669" marR="36669" marT="0" marB="0" anchor="ctr"/>
                </a:tc>
                <a:tc>
                  <a:txBody>
                    <a:bodyPr/>
                    <a:lstStyle/>
                    <a:p>
                      <a:endParaRPr lang="es-ES" sz="1000">
                        <a:effectLst/>
                        <a:latin typeface="Cambria"/>
                      </a:endParaRPr>
                    </a:p>
                  </a:txBody>
                  <a:tcPr marL="36669" marR="36669" marT="0" marB="0" anchor="ctr"/>
                </a:tc>
                <a:tc>
                  <a:txBody>
                    <a:bodyPr/>
                    <a:lstStyle/>
                    <a:p>
                      <a:endParaRPr lang="es-ES" sz="1000">
                        <a:effectLst/>
                        <a:latin typeface="Cambria"/>
                      </a:endParaRPr>
                    </a:p>
                  </a:txBody>
                  <a:tcPr marL="36669" marR="36669" marT="0" marB="0" anchor="ctr"/>
                </a:tc>
                <a:tc>
                  <a:txBody>
                    <a:bodyPr/>
                    <a:lstStyle/>
                    <a:p>
                      <a:pPr>
                        <a:lnSpc>
                          <a:spcPct val="150000"/>
                        </a:lnSpc>
                        <a:spcAft>
                          <a:spcPts val="0"/>
                        </a:spcAft>
                      </a:pPr>
                      <a:r>
                        <a:rPr lang="es-ES_tradnl" sz="1000">
                          <a:effectLst/>
                        </a:rPr>
                        <a:t>TOTAL:</a:t>
                      </a:r>
                      <a:endParaRPr lang="es-ES" sz="1000">
                        <a:effectLst/>
                        <a:latin typeface="Cambria"/>
                        <a:ea typeface="MS Mincho"/>
                        <a:cs typeface="Times New Roman"/>
                      </a:endParaRPr>
                    </a:p>
                  </a:txBody>
                  <a:tcPr marL="36669" marR="36669" marT="0" marB="0" anchor="ctr"/>
                </a:tc>
                <a:tc>
                  <a:txBody>
                    <a:bodyPr/>
                    <a:lstStyle/>
                    <a:p>
                      <a:pPr algn="r">
                        <a:lnSpc>
                          <a:spcPct val="150000"/>
                        </a:lnSpc>
                        <a:spcAft>
                          <a:spcPts val="0"/>
                        </a:spcAft>
                      </a:pPr>
                      <a:r>
                        <a:rPr lang="es-ES_tradnl" sz="1000" dirty="0" smtClean="0">
                          <a:effectLst/>
                        </a:rPr>
                        <a:t>0.02976</a:t>
                      </a:r>
                      <a:endParaRPr lang="es-ES" sz="1000" dirty="0">
                        <a:effectLst/>
                        <a:latin typeface="Cambria"/>
                        <a:ea typeface="MS Mincho"/>
                        <a:cs typeface="Times New Roman"/>
                      </a:endParaRPr>
                    </a:p>
                  </a:txBody>
                  <a:tcPr marL="36669" marR="36669" marT="0" marB="0" anchor="ctr"/>
                </a:tc>
              </a:tr>
            </a:tbl>
          </a:graphicData>
        </a:graphic>
      </p:graphicFrame>
      <p:sp>
        <p:nvSpPr>
          <p:cNvPr id="3" name="2 CuadroTexto"/>
          <p:cNvSpPr txBox="1"/>
          <p:nvPr/>
        </p:nvSpPr>
        <p:spPr>
          <a:xfrm>
            <a:off x="827584" y="692696"/>
            <a:ext cx="7632848" cy="954107"/>
          </a:xfrm>
          <a:prstGeom prst="rect">
            <a:avLst/>
          </a:prstGeom>
          <a:noFill/>
        </p:spPr>
        <p:txBody>
          <a:bodyPr wrap="square" rtlCol="0">
            <a:spAutoFit/>
          </a:bodyPr>
          <a:lstStyle/>
          <a:p>
            <a:pPr algn="ctr"/>
            <a:r>
              <a:rPr lang="es-ES_tradnl" sz="2800" dirty="0" smtClean="0"/>
              <a:t>Pérdidas en presión para el tramo de tubería más crítico</a:t>
            </a:r>
            <a:endParaRPr lang="es-ES" sz="2800" dirty="0"/>
          </a:p>
        </p:txBody>
      </p:sp>
    </p:spTree>
    <p:extLst>
      <p:ext uri="{BB962C8B-B14F-4D97-AF65-F5344CB8AC3E}">
        <p14:creationId xmlns:p14="http://schemas.microsoft.com/office/powerpoint/2010/main" val="23832690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Macintosh HD:Users:Wilson:Desktop:FOTOS TESIS:IMG_1897.JPG"/>
          <p:cNvPicPr/>
          <p:nvPr/>
        </p:nvPicPr>
        <p:blipFill rotWithShape="1">
          <a:blip r:embed="rId3" cstate="print">
            <a:extLst>
              <a:ext uri="{28A0092B-C50C-407E-A947-70E740481C1C}">
                <a14:useLocalDpi xmlns:a14="http://schemas.microsoft.com/office/drawing/2010/main" val="0"/>
              </a:ext>
            </a:extLst>
          </a:blip>
          <a:srcRect r="19550"/>
          <a:stretch/>
        </p:blipFill>
        <p:spPr bwMode="auto">
          <a:xfrm rot="5400000">
            <a:off x="3275856" y="872034"/>
            <a:ext cx="5688631" cy="4968552"/>
          </a:xfrm>
          <a:prstGeom prst="rect">
            <a:avLst/>
          </a:prstGeom>
          <a:noFill/>
          <a:ln>
            <a:noFill/>
          </a:ln>
          <a:extLst>
            <a:ext uri="{53640926-AAD7-44D8-BBD7-CCE9431645EC}">
              <a14:shadowObscured xmlns:a14="http://schemas.microsoft.com/office/drawing/2010/main"/>
            </a:ext>
          </a:extLst>
        </p:spPr>
      </p:pic>
      <p:sp>
        <p:nvSpPr>
          <p:cNvPr id="4" name="3 CuadroTexto"/>
          <p:cNvSpPr txBox="1"/>
          <p:nvPr/>
        </p:nvSpPr>
        <p:spPr>
          <a:xfrm>
            <a:off x="395536" y="2897748"/>
            <a:ext cx="2592288" cy="954107"/>
          </a:xfrm>
          <a:prstGeom prst="rect">
            <a:avLst/>
          </a:prstGeom>
          <a:noFill/>
        </p:spPr>
        <p:txBody>
          <a:bodyPr wrap="square" rtlCol="0">
            <a:spAutoFit/>
          </a:bodyPr>
          <a:lstStyle/>
          <a:p>
            <a:pPr algn="ctr"/>
            <a:r>
              <a:rPr lang="es-ES_tradnl" sz="2800" b="1" dirty="0" smtClean="0"/>
              <a:t>Apilado de vidrio</a:t>
            </a:r>
            <a:endParaRPr lang="es-ES" sz="2800" b="1" dirty="0"/>
          </a:p>
        </p:txBody>
      </p:sp>
    </p:spTree>
    <p:extLst>
      <p:ext uri="{BB962C8B-B14F-4D97-AF65-F5344CB8AC3E}">
        <p14:creationId xmlns:p14="http://schemas.microsoft.com/office/powerpoint/2010/main" val="38047894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088" r="5779"/>
          <a:stretch/>
        </p:blipFill>
        <p:spPr bwMode="auto">
          <a:xfrm>
            <a:off x="127000" y="1188244"/>
            <a:ext cx="5192192" cy="5394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CuadroTexto"/>
          <p:cNvSpPr txBox="1"/>
          <p:nvPr/>
        </p:nvSpPr>
        <p:spPr>
          <a:xfrm>
            <a:off x="2411760" y="332656"/>
            <a:ext cx="4608512" cy="523220"/>
          </a:xfrm>
          <a:prstGeom prst="rect">
            <a:avLst/>
          </a:prstGeom>
          <a:noFill/>
        </p:spPr>
        <p:txBody>
          <a:bodyPr wrap="square" rtlCol="0">
            <a:spAutoFit/>
          </a:bodyPr>
          <a:lstStyle/>
          <a:p>
            <a:pPr algn="ctr"/>
            <a:r>
              <a:rPr lang="es-ES_tradnl" sz="2800" dirty="0" smtClean="0"/>
              <a:t>Selección de compresor</a:t>
            </a:r>
            <a:endParaRPr lang="es-ES" sz="2800" dirty="0"/>
          </a:p>
        </p:txBody>
      </p:sp>
      <p:pic>
        <p:nvPicPr>
          <p:cNvPr id="1638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6146" t="46167" r="47396" b="36546"/>
          <a:stretch/>
        </p:blipFill>
        <p:spPr bwMode="auto">
          <a:xfrm>
            <a:off x="5435599" y="2492896"/>
            <a:ext cx="3644877" cy="1080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881760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4236" y="1604993"/>
            <a:ext cx="5943600" cy="505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Rectángulo"/>
          <p:cNvSpPr/>
          <p:nvPr/>
        </p:nvSpPr>
        <p:spPr>
          <a:xfrm>
            <a:off x="827584" y="404664"/>
            <a:ext cx="7776864" cy="1200329"/>
          </a:xfrm>
          <a:prstGeom prst="rect">
            <a:avLst/>
          </a:prstGeom>
        </p:spPr>
        <p:txBody>
          <a:bodyPr wrap="square">
            <a:spAutoFit/>
          </a:bodyPr>
          <a:lstStyle/>
          <a:p>
            <a:pPr algn="just"/>
            <a:r>
              <a:rPr lang="es-ES" dirty="0"/>
              <a:t>Se selecciona un compresor estacionario rotativo de tornillo del fabricante </a:t>
            </a:r>
            <a:r>
              <a:rPr lang="es-ES" dirty="0" err="1"/>
              <a:t>CompAir</a:t>
            </a:r>
            <a:r>
              <a:rPr lang="es-ES" dirty="0"/>
              <a:t>, debido al reconocimiento de la marca y su </a:t>
            </a:r>
            <a:r>
              <a:rPr lang="es-ES" dirty="0" smtClean="0"/>
              <a:t>comprobada capacidad </a:t>
            </a:r>
            <a:r>
              <a:rPr lang="es-ES" dirty="0"/>
              <a:t>de funcionamiento a una altura mayor a los 2000 m.s.n.m., según el criterio de caudal y presión requeridos. </a:t>
            </a:r>
          </a:p>
        </p:txBody>
      </p:sp>
      <p:sp>
        <p:nvSpPr>
          <p:cNvPr id="3" name="2 Rectángulo"/>
          <p:cNvSpPr/>
          <p:nvPr/>
        </p:nvSpPr>
        <p:spPr>
          <a:xfrm>
            <a:off x="1619672" y="5661248"/>
            <a:ext cx="6408712" cy="504056"/>
          </a:xfrm>
          <a:prstGeom prst="rect">
            <a:avLst/>
          </a:prstGeom>
          <a:noFill/>
          <a:ln w="825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3943332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95536" y="2852936"/>
            <a:ext cx="8325744" cy="923330"/>
          </a:xfrm>
          <a:prstGeom prst="rect">
            <a:avLst/>
          </a:prstGeom>
          <a:noFill/>
        </p:spPr>
        <p:txBody>
          <a:bodyPr wrap="square" lIns="91440" tIns="45720" rIns="91440" bIns="45720">
            <a:spAutoFit/>
          </a:bodyPr>
          <a:lstStyle/>
          <a:p>
            <a:pPr algn="ctr"/>
            <a:r>
              <a:rPr lang="es-ES"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Red eléctrica</a:t>
            </a:r>
          </a:p>
        </p:txBody>
      </p:sp>
    </p:spTree>
    <p:extLst>
      <p:ext uri="{BB962C8B-B14F-4D97-AF65-F5344CB8AC3E}">
        <p14:creationId xmlns:p14="http://schemas.microsoft.com/office/powerpoint/2010/main" val="17583426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a"/>
          <p:cNvGraphicFramePr>
            <a:graphicFrameLocks noGrp="1"/>
          </p:cNvGraphicFramePr>
          <p:nvPr/>
        </p:nvGraphicFramePr>
        <p:xfrm>
          <a:off x="1742757" y="1668621"/>
          <a:ext cx="5658485" cy="4389120"/>
        </p:xfrm>
        <a:graphic>
          <a:graphicData uri="http://schemas.openxmlformats.org/drawingml/2006/table">
            <a:tbl>
              <a:tblPr firstRow="1" firstCol="1" bandRow="1">
                <a:tableStyleId>{5C22544A-7EE6-4342-B048-85BDC9FD1C3A}</a:tableStyleId>
              </a:tblPr>
              <a:tblGrid>
                <a:gridCol w="3444240"/>
                <a:gridCol w="1259840"/>
                <a:gridCol w="954405"/>
              </a:tblGrid>
              <a:tr h="0">
                <a:tc>
                  <a:txBody>
                    <a:bodyPr/>
                    <a:lstStyle/>
                    <a:p>
                      <a:pPr algn="ctr">
                        <a:lnSpc>
                          <a:spcPct val="150000"/>
                        </a:lnSpc>
                        <a:spcAft>
                          <a:spcPts val="0"/>
                        </a:spcAft>
                      </a:pPr>
                      <a:r>
                        <a:rPr lang="es-ES_tradnl" sz="1200">
                          <a:effectLst/>
                        </a:rPr>
                        <a:t>MAQUINARIA</a:t>
                      </a:r>
                      <a:endParaRPr lang="es-ES" sz="1200">
                        <a:effectLst/>
                        <a:latin typeface="Cambria"/>
                        <a:ea typeface="MS Mincho"/>
                        <a:cs typeface="Times New Roman"/>
                      </a:endParaRPr>
                    </a:p>
                  </a:txBody>
                  <a:tcPr marL="68580" marR="68580" marT="0" marB="0" anchor="ctr"/>
                </a:tc>
                <a:tc>
                  <a:txBody>
                    <a:bodyPr/>
                    <a:lstStyle/>
                    <a:p>
                      <a:pPr algn="ctr">
                        <a:lnSpc>
                          <a:spcPct val="150000"/>
                        </a:lnSpc>
                        <a:spcAft>
                          <a:spcPts val="0"/>
                        </a:spcAft>
                      </a:pPr>
                      <a:r>
                        <a:rPr lang="es-ES_tradnl" sz="1200">
                          <a:effectLst/>
                        </a:rPr>
                        <a:t>VOLTAJE</a:t>
                      </a:r>
                      <a:endParaRPr lang="es-ES" sz="1200">
                        <a:effectLst/>
                        <a:latin typeface="Cambria"/>
                        <a:ea typeface="MS Mincho"/>
                        <a:cs typeface="Times New Roman"/>
                      </a:endParaRPr>
                    </a:p>
                  </a:txBody>
                  <a:tcPr marL="68580" marR="68580" marT="0" marB="0" anchor="ctr"/>
                </a:tc>
                <a:tc>
                  <a:txBody>
                    <a:bodyPr/>
                    <a:lstStyle/>
                    <a:p>
                      <a:pPr algn="ctr">
                        <a:lnSpc>
                          <a:spcPct val="150000"/>
                        </a:lnSpc>
                        <a:spcAft>
                          <a:spcPts val="0"/>
                        </a:spcAft>
                      </a:pPr>
                      <a:r>
                        <a:rPr lang="es-ES_tradnl" sz="1200">
                          <a:effectLst/>
                        </a:rPr>
                        <a:t>POTENCIA</a:t>
                      </a:r>
                      <a:endParaRPr lang="es-ES" sz="1200">
                        <a:effectLst/>
                        <a:latin typeface="Cambria"/>
                        <a:ea typeface="MS Mincho"/>
                        <a:cs typeface="Times New Roman"/>
                      </a:endParaRPr>
                    </a:p>
                  </a:txBody>
                  <a:tcPr marL="68580" marR="68580" marT="0" marB="0" anchor="ctr"/>
                </a:tc>
              </a:tr>
              <a:tr h="0">
                <a:tc>
                  <a:txBody>
                    <a:bodyPr/>
                    <a:lstStyle/>
                    <a:p>
                      <a:pPr>
                        <a:lnSpc>
                          <a:spcPct val="150000"/>
                        </a:lnSpc>
                        <a:spcAft>
                          <a:spcPts val="0"/>
                        </a:spcAft>
                      </a:pPr>
                      <a:r>
                        <a:rPr lang="es-ES_tradnl" sz="1200">
                          <a:effectLst/>
                        </a:rPr>
                        <a:t>Máquina de corte Forel VC3302</a:t>
                      </a:r>
                      <a:endParaRPr lang="es-ES" sz="1200">
                        <a:effectLst/>
                        <a:latin typeface="Cambria"/>
                        <a:ea typeface="MS Mincho"/>
                        <a:cs typeface="Times New Roman"/>
                      </a:endParaRPr>
                    </a:p>
                  </a:txBody>
                  <a:tcPr marL="68580" marR="68580" marT="0" marB="0" anchor="ctr"/>
                </a:tc>
                <a:tc>
                  <a:txBody>
                    <a:bodyPr/>
                    <a:lstStyle/>
                    <a:p>
                      <a:pPr algn="ctr">
                        <a:lnSpc>
                          <a:spcPct val="150000"/>
                        </a:lnSpc>
                        <a:spcAft>
                          <a:spcPts val="0"/>
                        </a:spcAft>
                      </a:pPr>
                      <a:r>
                        <a:rPr lang="es-ES_tradnl" sz="1200">
                          <a:effectLst/>
                        </a:rPr>
                        <a:t>400 V Trifásica</a:t>
                      </a:r>
                      <a:endParaRPr lang="es-ES" sz="1200">
                        <a:effectLst/>
                        <a:latin typeface="Cambria"/>
                        <a:ea typeface="MS Mincho"/>
                        <a:cs typeface="Times New Roman"/>
                      </a:endParaRPr>
                    </a:p>
                  </a:txBody>
                  <a:tcPr marL="68580" marR="68580" marT="0" marB="0" anchor="ctr"/>
                </a:tc>
                <a:tc>
                  <a:txBody>
                    <a:bodyPr/>
                    <a:lstStyle/>
                    <a:p>
                      <a:pPr algn="ctr">
                        <a:lnSpc>
                          <a:spcPct val="150000"/>
                        </a:lnSpc>
                        <a:spcAft>
                          <a:spcPts val="0"/>
                        </a:spcAft>
                      </a:pPr>
                      <a:r>
                        <a:rPr lang="es-ES_tradnl" sz="1200">
                          <a:effectLst/>
                        </a:rPr>
                        <a:t>38 kW</a:t>
                      </a:r>
                      <a:endParaRPr lang="es-ES" sz="1200">
                        <a:effectLst/>
                        <a:latin typeface="Cambria"/>
                        <a:ea typeface="MS Mincho"/>
                        <a:cs typeface="Times New Roman"/>
                      </a:endParaRPr>
                    </a:p>
                  </a:txBody>
                  <a:tcPr marL="68580" marR="68580" marT="0" marB="0" anchor="ctr"/>
                </a:tc>
              </a:tr>
              <a:tr h="0">
                <a:tc>
                  <a:txBody>
                    <a:bodyPr/>
                    <a:lstStyle/>
                    <a:p>
                      <a:pPr>
                        <a:lnSpc>
                          <a:spcPct val="150000"/>
                        </a:lnSpc>
                        <a:spcAft>
                          <a:spcPts val="0"/>
                        </a:spcAft>
                      </a:pPr>
                      <a:r>
                        <a:rPr lang="es-ES_tradnl" sz="1200">
                          <a:effectLst/>
                        </a:rPr>
                        <a:t>Pulidora bilateral Glaston Bavelloni XtraEdge 8</a:t>
                      </a:r>
                      <a:endParaRPr lang="es-ES" sz="1200">
                        <a:effectLst/>
                        <a:latin typeface="Cambria"/>
                        <a:ea typeface="MS Mincho"/>
                        <a:cs typeface="Times New Roman"/>
                      </a:endParaRPr>
                    </a:p>
                  </a:txBody>
                  <a:tcPr marL="68580" marR="68580" marT="0" marB="0" anchor="ctr"/>
                </a:tc>
                <a:tc>
                  <a:txBody>
                    <a:bodyPr/>
                    <a:lstStyle/>
                    <a:p>
                      <a:pPr algn="ctr">
                        <a:lnSpc>
                          <a:spcPct val="150000"/>
                        </a:lnSpc>
                        <a:spcAft>
                          <a:spcPts val="0"/>
                        </a:spcAft>
                      </a:pPr>
                      <a:r>
                        <a:rPr lang="es-ES_tradnl" sz="1200">
                          <a:effectLst/>
                        </a:rPr>
                        <a:t>400 V Trifásica</a:t>
                      </a:r>
                      <a:endParaRPr lang="es-ES" sz="1200">
                        <a:effectLst/>
                        <a:latin typeface="Cambria"/>
                        <a:ea typeface="MS Mincho"/>
                        <a:cs typeface="Times New Roman"/>
                      </a:endParaRPr>
                    </a:p>
                  </a:txBody>
                  <a:tcPr marL="68580" marR="68580" marT="0" marB="0" anchor="ctr"/>
                </a:tc>
                <a:tc>
                  <a:txBody>
                    <a:bodyPr/>
                    <a:lstStyle/>
                    <a:p>
                      <a:pPr algn="ctr">
                        <a:lnSpc>
                          <a:spcPct val="150000"/>
                        </a:lnSpc>
                        <a:spcAft>
                          <a:spcPts val="0"/>
                        </a:spcAft>
                      </a:pPr>
                      <a:r>
                        <a:rPr lang="es-ES_tradnl" sz="1200">
                          <a:effectLst/>
                        </a:rPr>
                        <a:t>56 kW</a:t>
                      </a:r>
                      <a:endParaRPr lang="es-ES" sz="1200">
                        <a:effectLst/>
                        <a:latin typeface="Cambria"/>
                        <a:ea typeface="MS Mincho"/>
                        <a:cs typeface="Times New Roman"/>
                      </a:endParaRPr>
                    </a:p>
                  </a:txBody>
                  <a:tcPr marL="68580" marR="68580" marT="0" marB="0" anchor="ctr"/>
                </a:tc>
              </a:tr>
              <a:tr h="0">
                <a:tc>
                  <a:txBody>
                    <a:bodyPr/>
                    <a:lstStyle/>
                    <a:p>
                      <a:pPr>
                        <a:lnSpc>
                          <a:spcPct val="150000"/>
                        </a:lnSpc>
                        <a:spcAft>
                          <a:spcPts val="0"/>
                        </a:spcAft>
                      </a:pPr>
                      <a:r>
                        <a:rPr lang="es-ES_tradnl" sz="1200">
                          <a:effectLst/>
                        </a:rPr>
                        <a:t>Perforadora Vismara E8bCNH</a:t>
                      </a:r>
                      <a:endParaRPr lang="es-ES" sz="1200">
                        <a:effectLst/>
                        <a:latin typeface="Cambria"/>
                        <a:ea typeface="MS Mincho"/>
                        <a:cs typeface="Times New Roman"/>
                      </a:endParaRPr>
                    </a:p>
                  </a:txBody>
                  <a:tcPr marL="68580" marR="68580" marT="0" marB="0" anchor="ctr"/>
                </a:tc>
                <a:tc>
                  <a:txBody>
                    <a:bodyPr/>
                    <a:lstStyle/>
                    <a:p>
                      <a:pPr algn="ctr">
                        <a:lnSpc>
                          <a:spcPct val="150000"/>
                        </a:lnSpc>
                        <a:spcAft>
                          <a:spcPts val="0"/>
                        </a:spcAft>
                      </a:pPr>
                      <a:r>
                        <a:rPr lang="es-ES_tradnl" sz="1200">
                          <a:effectLst/>
                        </a:rPr>
                        <a:t>400 V Trifásica</a:t>
                      </a:r>
                      <a:endParaRPr lang="es-ES" sz="1200">
                        <a:effectLst/>
                        <a:latin typeface="Cambria"/>
                        <a:ea typeface="MS Mincho"/>
                        <a:cs typeface="Times New Roman"/>
                      </a:endParaRPr>
                    </a:p>
                  </a:txBody>
                  <a:tcPr marL="68580" marR="68580" marT="0" marB="0" anchor="ctr"/>
                </a:tc>
                <a:tc>
                  <a:txBody>
                    <a:bodyPr/>
                    <a:lstStyle/>
                    <a:p>
                      <a:pPr algn="ctr">
                        <a:lnSpc>
                          <a:spcPct val="150000"/>
                        </a:lnSpc>
                        <a:spcAft>
                          <a:spcPts val="0"/>
                        </a:spcAft>
                      </a:pPr>
                      <a:r>
                        <a:rPr lang="es-ES_tradnl" sz="1200">
                          <a:effectLst/>
                        </a:rPr>
                        <a:t>17 kW</a:t>
                      </a:r>
                      <a:endParaRPr lang="es-ES" sz="1200">
                        <a:effectLst/>
                        <a:latin typeface="Cambria"/>
                        <a:ea typeface="MS Mincho"/>
                        <a:cs typeface="Times New Roman"/>
                      </a:endParaRPr>
                    </a:p>
                  </a:txBody>
                  <a:tcPr marL="68580" marR="68580" marT="0" marB="0" anchor="ctr"/>
                </a:tc>
              </a:tr>
              <a:tr h="0">
                <a:tc>
                  <a:txBody>
                    <a:bodyPr/>
                    <a:lstStyle/>
                    <a:p>
                      <a:pPr>
                        <a:lnSpc>
                          <a:spcPct val="150000"/>
                        </a:lnSpc>
                        <a:spcAft>
                          <a:spcPts val="0"/>
                        </a:spcAft>
                      </a:pPr>
                      <a:r>
                        <a:rPr lang="es-ES_tradnl" sz="1200">
                          <a:effectLst/>
                        </a:rPr>
                        <a:t>Lavadora horizontal Malnati 800</a:t>
                      </a:r>
                      <a:endParaRPr lang="es-ES" sz="1200">
                        <a:effectLst/>
                        <a:latin typeface="Cambria"/>
                        <a:ea typeface="MS Mincho"/>
                        <a:cs typeface="Times New Roman"/>
                      </a:endParaRPr>
                    </a:p>
                  </a:txBody>
                  <a:tcPr marL="68580" marR="68580" marT="0" marB="0" anchor="ctr"/>
                </a:tc>
                <a:tc>
                  <a:txBody>
                    <a:bodyPr/>
                    <a:lstStyle/>
                    <a:p>
                      <a:pPr algn="ctr">
                        <a:lnSpc>
                          <a:spcPct val="150000"/>
                        </a:lnSpc>
                        <a:spcAft>
                          <a:spcPts val="0"/>
                        </a:spcAft>
                      </a:pPr>
                      <a:r>
                        <a:rPr lang="es-ES_tradnl" sz="1200">
                          <a:effectLst/>
                        </a:rPr>
                        <a:t>400 V Trifásica</a:t>
                      </a:r>
                      <a:endParaRPr lang="es-ES" sz="1200">
                        <a:effectLst/>
                        <a:latin typeface="Cambria"/>
                        <a:ea typeface="MS Mincho"/>
                        <a:cs typeface="Times New Roman"/>
                      </a:endParaRPr>
                    </a:p>
                  </a:txBody>
                  <a:tcPr marL="68580" marR="68580" marT="0" marB="0" anchor="ctr"/>
                </a:tc>
                <a:tc>
                  <a:txBody>
                    <a:bodyPr/>
                    <a:lstStyle/>
                    <a:p>
                      <a:pPr algn="ctr">
                        <a:lnSpc>
                          <a:spcPct val="150000"/>
                        </a:lnSpc>
                        <a:spcAft>
                          <a:spcPts val="0"/>
                        </a:spcAft>
                      </a:pPr>
                      <a:r>
                        <a:rPr lang="es-ES_tradnl" sz="1200">
                          <a:effectLst/>
                        </a:rPr>
                        <a:t>19.5 kW</a:t>
                      </a:r>
                      <a:endParaRPr lang="es-ES" sz="1200">
                        <a:effectLst/>
                        <a:latin typeface="Cambria"/>
                        <a:ea typeface="MS Mincho"/>
                        <a:cs typeface="Times New Roman"/>
                      </a:endParaRPr>
                    </a:p>
                  </a:txBody>
                  <a:tcPr marL="68580" marR="68580" marT="0" marB="0" anchor="ctr"/>
                </a:tc>
              </a:tr>
              <a:tr h="0">
                <a:tc>
                  <a:txBody>
                    <a:bodyPr/>
                    <a:lstStyle/>
                    <a:p>
                      <a:pPr>
                        <a:lnSpc>
                          <a:spcPct val="150000"/>
                        </a:lnSpc>
                        <a:spcAft>
                          <a:spcPts val="0"/>
                        </a:spcAft>
                      </a:pPr>
                      <a:r>
                        <a:rPr lang="es-ES_tradnl" sz="1200">
                          <a:effectLst/>
                        </a:rPr>
                        <a:t>Estampadora Insegraf NS160NV</a:t>
                      </a:r>
                      <a:endParaRPr lang="es-ES" sz="1200">
                        <a:effectLst/>
                        <a:latin typeface="Cambria"/>
                        <a:ea typeface="MS Mincho"/>
                        <a:cs typeface="Times New Roman"/>
                      </a:endParaRPr>
                    </a:p>
                  </a:txBody>
                  <a:tcPr marL="68580" marR="68580" marT="0" marB="0" anchor="ctr"/>
                </a:tc>
                <a:tc>
                  <a:txBody>
                    <a:bodyPr/>
                    <a:lstStyle/>
                    <a:p>
                      <a:pPr algn="ctr">
                        <a:lnSpc>
                          <a:spcPct val="150000"/>
                        </a:lnSpc>
                        <a:spcAft>
                          <a:spcPts val="0"/>
                        </a:spcAft>
                      </a:pPr>
                      <a:r>
                        <a:rPr lang="es-ES_tradnl" sz="1200">
                          <a:effectLst/>
                        </a:rPr>
                        <a:t>400 V Trifásica</a:t>
                      </a:r>
                      <a:endParaRPr lang="es-ES" sz="1200">
                        <a:effectLst/>
                        <a:latin typeface="Cambria"/>
                        <a:ea typeface="MS Mincho"/>
                        <a:cs typeface="Times New Roman"/>
                      </a:endParaRPr>
                    </a:p>
                  </a:txBody>
                  <a:tcPr marL="68580" marR="68580" marT="0" marB="0" anchor="ctr"/>
                </a:tc>
                <a:tc>
                  <a:txBody>
                    <a:bodyPr/>
                    <a:lstStyle/>
                    <a:p>
                      <a:pPr algn="ctr">
                        <a:lnSpc>
                          <a:spcPct val="150000"/>
                        </a:lnSpc>
                        <a:spcAft>
                          <a:spcPts val="0"/>
                        </a:spcAft>
                      </a:pPr>
                      <a:r>
                        <a:rPr lang="es-ES_tradnl" sz="1200">
                          <a:effectLst/>
                        </a:rPr>
                        <a:t>1.9 kW</a:t>
                      </a:r>
                      <a:endParaRPr lang="es-ES" sz="1200">
                        <a:effectLst/>
                        <a:latin typeface="Cambria"/>
                        <a:ea typeface="MS Mincho"/>
                        <a:cs typeface="Times New Roman"/>
                      </a:endParaRPr>
                    </a:p>
                  </a:txBody>
                  <a:tcPr marL="68580" marR="68580" marT="0" marB="0" anchor="ctr"/>
                </a:tc>
              </a:tr>
              <a:tr h="0">
                <a:tc>
                  <a:txBody>
                    <a:bodyPr/>
                    <a:lstStyle/>
                    <a:p>
                      <a:pPr>
                        <a:lnSpc>
                          <a:spcPct val="150000"/>
                        </a:lnSpc>
                        <a:spcAft>
                          <a:spcPts val="0"/>
                        </a:spcAft>
                      </a:pPr>
                      <a:r>
                        <a:rPr lang="es-ES_tradnl" sz="1200">
                          <a:effectLst/>
                        </a:rPr>
                        <a:t>Secadora Ardesia TH 3 x 5</a:t>
                      </a:r>
                      <a:endParaRPr lang="es-ES" sz="1200">
                        <a:effectLst/>
                        <a:latin typeface="Cambria"/>
                        <a:ea typeface="MS Mincho"/>
                        <a:cs typeface="Times New Roman"/>
                      </a:endParaRPr>
                    </a:p>
                  </a:txBody>
                  <a:tcPr marL="68580" marR="68580" marT="0" marB="0" anchor="ctr"/>
                </a:tc>
                <a:tc>
                  <a:txBody>
                    <a:bodyPr/>
                    <a:lstStyle/>
                    <a:p>
                      <a:pPr algn="ctr">
                        <a:lnSpc>
                          <a:spcPct val="150000"/>
                        </a:lnSpc>
                        <a:spcAft>
                          <a:spcPts val="0"/>
                        </a:spcAft>
                      </a:pPr>
                      <a:r>
                        <a:rPr lang="es-ES_tradnl" sz="1200">
                          <a:effectLst/>
                        </a:rPr>
                        <a:t>400 V Trifásica</a:t>
                      </a:r>
                      <a:endParaRPr lang="es-ES" sz="1200">
                        <a:effectLst/>
                        <a:latin typeface="Cambria"/>
                        <a:ea typeface="MS Mincho"/>
                        <a:cs typeface="Times New Roman"/>
                      </a:endParaRPr>
                    </a:p>
                  </a:txBody>
                  <a:tcPr marL="68580" marR="68580" marT="0" marB="0" anchor="ctr"/>
                </a:tc>
                <a:tc>
                  <a:txBody>
                    <a:bodyPr/>
                    <a:lstStyle/>
                    <a:p>
                      <a:pPr algn="ctr">
                        <a:lnSpc>
                          <a:spcPct val="150000"/>
                        </a:lnSpc>
                        <a:spcAft>
                          <a:spcPts val="0"/>
                        </a:spcAft>
                      </a:pPr>
                      <a:r>
                        <a:rPr lang="es-ES_tradnl" sz="1200">
                          <a:effectLst/>
                        </a:rPr>
                        <a:t>8.5 kW</a:t>
                      </a:r>
                      <a:endParaRPr lang="es-ES" sz="1200">
                        <a:effectLst/>
                        <a:latin typeface="Cambria"/>
                        <a:ea typeface="MS Mincho"/>
                        <a:cs typeface="Times New Roman"/>
                      </a:endParaRPr>
                    </a:p>
                  </a:txBody>
                  <a:tcPr marL="68580" marR="68580" marT="0" marB="0" anchor="ctr"/>
                </a:tc>
              </a:tr>
              <a:tr h="0">
                <a:tc>
                  <a:txBody>
                    <a:bodyPr/>
                    <a:lstStyle/>
                    <a:p>
                      <a:pPr>
                        <a:lnSpc>
                          <a:spcPct val="150000"/>
                        </a:lnSpc>
                        <a:spcAft>
                          <a:spcPts val="0"/>
                        </a:spcAft>
                      </a:pPr>
                      <a:r>
                        <a:rPr lang="es-ES_tradnl" sz="1200">
                          <a:effectLst/>
                        </a:rPr>
                        <a:t>Pulidora lateral Forel EG2200</a:t>
                      </a:r>
                      <a:endParaRPr lang="es-ES" sz="1200">
                        <a:effectLst/>
                        <a:latin typeface="Cambria"/>
                        <a:ea typeface="MS Mincho"/>
                        <a:cs typeface="Times New Roman"/>
                      </a:endParaRPr>
                    </a:p>
                  </a:txBody>
                  <a:tcPr marL="68580" marR="68580" marT="0" marB="0" anchor="ctr"/>
                </a:tc>
                <a:tc>
                  <a:txBody>
                    <a:bodyPr/>
                    <a:lstStyle/>
                    <a:p>
                      <a:pPr algn="ctr">
                        <a:lnSpc>
                          <a:spcPct val="150000"/>
                        </a:lnSpc>
                        <a:spcAft>
                          <a:spcPts val="0"/>
                        </a:spcAft>
                      </a:pPr>
                      <a:r>
                        <a:rPr lang="es-ES_tradnl" sz="1200">
                          <a:effectLst/>
                        </a:rPr>
                        <a:t>400 V Trifásica</a:t>
                      </a:r>
                      <a:endParaRPr lang="es-ES" sz="1200">
                        <a:effectLst/>
                        <a:latin typeface="Cambria"/>
                        <a:ea typeface="MS Mincho"/>
                        <a:cs typeface="Times New Roman"/>
                      </a:endParaRPr>
                    </a:p>
                  </a:txBody>
                  <a:tcPr marL="68580" marR="68580" marT="0" marB="0" anchor="ctr"/>
                </a:tc>
                <a:tc>
                  <a:txBody>
                    <a:bodyPr/>
                    <a:lstStyle/>
                    <a:p>
                      <a:pPr algn="ctr">
                        <a:lnSpc>
                          <a:spcPct val="150000"/>
                        </a:lnSpc>
                        <a:spcAft>
                          <a:spcPts val="0"/>
                        </a:spcAft>
                      </a:pPr>
                      <a:r>
                        <a:rPr lang="es-ES_tradnl" sz="1200">
                          <a:effectLst/>
                        </a:rPr>
                        <a:t>8 kW</a:t>
                      </a:r>
                      <a:endParaRPr lang="es-ES" sz="1200">
                        <a:effectLst/>
                        <a:latin typeface="Cambria"/>
                        <a:ea typeface="MS Mincho"/>
                        <a:cs typeface="Times New Roman"/>
                      </a:endParaRPr>
                    </a:p>
                  </a:txBody>
                  <a:tcPr marL="68580" marR="68580" marT="0" marB="0" anchor="ctr"/>
                </a:tc>
              </a:tr>
              <a:tr h="0">
                <a:tc>
                  <a:txBody>
                    <a:bodyPr/>
                    <a:lstStyle/>
                    <a:p>
                      <a:pPr>
                        <a:lnSpc>
                          <a:spcPct val="150000"/>
                        </a:lnSpc>
                        <a:spcAft>
                          <a:spcPts val="0"/>
                        </a:spcAft>
                      </a:pPr>
                      <a:r>
                        <a:rPr lang="es-ES_tradnl" sz="1200">
                          <a:effectLst/>
                        </a:rPr>
                        <a:t>Fresadora CNC Glaston Bavelloni ALPA 323/4 N</a:t>
                      </a:r>
                      <a:endParaRPr lang="es-ES" sz="1200">
                        <a:effectLst/>
                        <a:latin typeface="Cambria"/>
                        <a:ea typeface="MS Mincho"/>
                        <a:cs typeface="Times New Roman"/>
                      </a:endParaRPr>
                    </a:p>
                  </a:txBody>
                  <a:tcPr marL="68580" marR="68580" marT="0" marB="0" anchor="ctr"/>
                </a:tc>
                <a:tc>
                  <a:txBody>
                    <a:bodyPr/>
                    <a:lstStyle/>
                    <a:p>
                      <a:pPr algn="ctr">
                        <a:lnSpc>
                          <a:spcPct val="150000"/>
                        </a:lnSpc>
                        <a:spcAft>
                          <a:spcPts val="0"/>
                        </a:spcAft>
                      </a:pPr>
                      <a:r>
                        <a:rPr lang="es-ES_tradnl" sz="1200">
                          <a:effectLst/>
                        </a:rPr>
                        <a:t>400 V Trifásica</a:t>
                      </a:r>
                      <a:endParaRPr lang="es-ES" sz="1200">
                        <a:effectLst/>
                        <a:latin typeface="Cambria"/>
                        <a:ea typeface="MS Mincho"/>
                        <a:cs typeface="Times New Roman"/>
                      </a:endParaRPr>
                    </a:p>
                  </a:txBody>
                  <a:tcPr marL="68580" marR="68580" marT="0" marB="0" anchor="ctr"/>
                </a:tc>
                <a:tc>
                  <a:txBody>
                    <a:bodyPr/>
                    <a:lstStyle/>
                    <a:p>
                      <a:pPr algn="ctr">
                        <a:lnSpc>
                          <a:spcPct val="150000"/>
                        </a:lnSpc>
                        <a:spcAft>
                          <a:spcPts val="0"/>
                        </a:spcAft>
                      </a:pPr>
                      <a:r>
                        <a:rPr lang="es-ES_tradnl" sz="1200">
                          <a:effectLst/>
                        </a:rPr>
                        <a:t>42.6 kW</a:t>
                      </a:r>
                      <a:endParaRPr lang="es-ES" sz="1200">
                        <a:effectLst/>
                        <a:latin typeface="Cambria"/>
                        <a:ea typeface="MS Mincho"/>
                        <a:cs typeface="Times New Roman"/>
                      </a:endParaRPr>
                    </a:p>
                  </a:txBody>
                  <a:tcPr marL="68580" marR="68580" marT="0" marB="0" anchor="ctr"/>
                </a:tc>
              </a:tr>
              <a:tr h="0">
                <a:tc>
                  <a:txBody>
                    <a:bodyPr/>
                    <a:lstStyle/>
                    <a:p>
                      <a:pPr>
                        <a:lnSpc>
                          <a:spcPct val="150000"/>
                        </a:lnSpc>
                        <a:spcAft>
                          <a:spcPts val="0"/>
                        </a:spcAft>
                      </a:pPr>
                      <a:r>
                        <a:rPr lang="es-ES_tradnl" sz="1200">
                          <a:effectLst/>
                        </a:rPr>
                        <a:t>Arenadora Sandy DiGregorio 200</a:t>
                      </a:r>
                      <a:endParaRPr lang="es-ES" sz="1200">
                        <a:effectLst/>
                        <a:latin typeface="Cambria"/>
                        <a:ea typeface="MS Mincho"/>
                        <a:cs typeface="Times New Roman"/>
                      </a:endParaRPr>
                    </a:p>
                  </a:txBody>
                  <a:tcPr marL="68580" marR="68580" marT="0" marB="0" anchor="ctr"/>
                </a:tc>
                <a:tc>
                  <a:txBody>
                    <a:bodyPr/>
                    <a:lstStyle/>
                    <a:p>
                      <a:pPr algn="ctr">
                        <a:lnSpc>
                          <a:spcPct val="150000"/>
                        </a:lnSpc>
                        <a:spcAft>
                          <a:spcPts val="0"/>
                        </a:spcAft>
                      </a:pPr>
                      <a:r>
                        <a:rPr lang="es-ES_tradnl" sz="1200">
                          <a:effectLst/>
                        </a:rPr>
                        <a:t>400 V Trifásica</a:t>
                      </a:r>
                      <a:endParaRPr lang="es-ES" sz="1200">
                        <a:effectLst/>
                        <a:latin typeface="Cambria"/>
                        <a:ea typeface="MS Mincho"/>
                        <a:cs typeface="Times New Roman"/>
                      </a:endParaRPr>
                    </a:p>
                  </a:txBody>
                  <a:tcPr marL="68580" marR="68580" marT="0" marB="0" anchor="ctr"/>
                </a:tc>
                <a:tc>
                  <a:txBody>
                    <a:bodyPr/>
                    <a:lstStyle/>
                    <a:p>
                      <a:pPr algn="ctr">
                        <a:lnSpc>
                          <a:spcPct val="150000"/>
                        </a:lnSpc>
                        <a:spcAft>
                          <a:spcPts val="0"/>
                        </a:spcAft>
                      </a:pPr>
                      <a:r>
                        <a:rPr lang="es-ES_tradnl" sz="1200">
                          <a:effectLst/>
                        </a:rPr>
                        <a:t>12 kW</a:t>
                      </a:r>
                      <a:endParaRPr lang="es-ES" sz="1200">
                        <a:effectLst/>
                        <a:latin typeface="Cambria"/>
                        <a:ea typeface="MS Mincho"/>
                        <a:cs typeface="Times New Roman"/>
                      </a:endParaRPr>
                    </a:p>
                  </a:txBody>
                  <a:tcPr marL="68580" marR="68580" marT="0" marB="0" anchor="ctr"/>
                </a:tc>
              </a:tr>
              <a:tr h="0">
                <a:tc>
                  <a:txBody>
                    <a:bodyPr/>
                    <a:lstStyle/>
                    <a:p>
                      <a:pPr>
                        <a:lnSpc>
                          <a:spcPct val="150000"/>
                        </a:lnSpc>
                        <a:spcAft>
                          <a:spcPts val="0"/>
                        </a:spcAft>
                      </a:pPr>
                      <a:r>
                        <a:rPr lang="es-ES_tradnl" sz="1200">
                          <a:effectLst/>
                        </a:rPr>
                        <a:t>Lavadora vertical Forel VW2500</a:t>
                      </a:r>
                      <a:endParaRPr lang="es-ES" sz="1200">
                        <a:effectLst/>
                        <a:latin typeface="Cambria"/>
                        <a:ea typeface="MS Mincho"/>
                        <a:cs typeface="Times New Roman"/>
                      </a:endParaRPr>
                    </a:p>
                  </a:txBody>
                  <a:tcPr marL="68580" marR="68580" marT="0" marB="0" anchor="ctr"/>
                </a:tc>
                <a:tc>
                  <a:txBody>
                    <a:bodyPr/>
                    <a:lstStyle/>
                    <a:p>
                      <a:pPr algn="ctr">
                        <a:lnSpc>
                          <a:spcPct val="150000"/>
                        </a:lnSpc>
                        <a:spcAft>
                          <a:spcPts val="0"/>
                        </a:spcAft>
                      </a:pPr>
                      <a:r>
                        <a:rPr lang="es-ES_tradnl" sz="1200">
                          <a:effectLst/>
                        </a:rPr>
                        <a:t>400 V Trifásica</a:t>
                      </a:r>
                      <a:endParaRPr lang="es-ES" sz="1200">
                        <a:effectLst/>
                        <a:latin typeface="Cambria"/>
                        <a:ea typeface="MS Mincho"/>
                        <a:cs typeface="Times New Roman"/>
                      </a:endParaRPr>
                    </a:p>
                  </a:txBody>
                  <a:tcPr marL="68580" marR="68580" marT="0" marB="0" anchor="ctr"/>
                </a:tc>
                <a:tc>
                  <a:txBody>
                    <a:bodyPr/>
                    <a:lstStyle/>
                    <a:p>
                      <a:pPr algn="ctr">
                        <a:lnSpc>
                          <a:spcPct val="150000"/>
                        </a:lnSpc>
                        <a:spcAft>
                          <a:spcPts val="0"/>
                        </a:spcAft>
                      </a:pPr>
                      <a:r>
                        <a:rPr lang="es-ES_tradnl" sz="1200">
                          <a:effectLst/>
                        </a:rPr>
                        <a:t>19.5 kW</a:t>
                      </a:r>
                      <a:endParaRPr lang="es-ES" sz="1200">
                        <a:effectLst/>
                        <a:latin typeface="Cambria"/>
                        <a:ea typeface="MS Mincho"/>
                        <a:cs typeface="Times New Roman"/>
                      </a:endParaRPr>
                    </a:p>
                  </a:txBody>
                  <a:tcPr marL="68580" marR="68580" marT="0" marB="0" anchor="ctr"/>
                </a:tc>
              </a:tr>
              <a:tr h="0">
                <a:tc>
                  <a:txBody>
                    <a:bodyPr/>
                    <a:lstStyle/>
                    <a:p>
                      <a:pPr>
                        <a:lnSpc>
                          <a:spcPct val="150000"/>
                        </a:lnSpc>
                        <a:spcAft>
                          <a:spcPts val="0"/>
                        </a:spcAft>
                      </a:pPr>
                      <a:r>
                        <a:rPr lang="es-ES_tradnl" sz="1200">
                          <a:effectLst/>
                        </a:rPr>
                        <a:t>Horno de templado Glaston Tamglass RC200 tipo 2136</a:t>
                      </a:r>
                      <a:endParaRPr lang="es-ES" sz="1200">
                        <a:effectLst/>
                        <a:latin typeface="Cambria"/>
                        <a:ea typeface="MS Mincho"/>
                        <a:cs typeface="Times New Roman"/>
                      </a:endParaRPr>
                    </a:p>
                  </a:txBody>
                  <a:tcPr marL="68580" marR="68580" marT="0" marB="0" anchor="ctr"/>
                </a:tc>
                <a:tc>
                  <a:txBody>
                    <a:bodyPr/>
                    <a:lstStyle/>
                    <a:p>
                      <a:pPr algn="ctr">
                        <a:lnSpc>
                          <a:spcPct val="150000"/>
                        </a:lnSpc>
                        <a:spcAft>
                          <a:spcPts val="0"/>
                        </a:spcAft>
                      </a:pPr>
                      <a:r>
                        <a:rPr lang="es-ES_tradnl" sz="1200">
                          <a:effectLst/>
                        </a:rPr>
                        <a:t>400 V Trifásica</a:t>
                      </a:r>
                      <a:endParaRPr lang="es-ES" sz="1200">
                        <a:effectLst/>
                        <a:latin typeface="Cambria"/>
                        <a:ea typeface="MS Mincho"/>
                        <a:cs typeface="Times New Roman"/>
                      </a:endParaRPr>
                    </a:p>
                  </a:txBody>
                  <a:tcPr marL="68580" marR="68580" marT="0" marB="0" anchor="ctr"/>
                </a:tc>
                <a:tc>
                  <a:txBody>
                    <a:bodyPr/>
                    <a:lstStyle/>
                    <a:p>
                      <a:pPr algn="ctr">
                        <a:lnSpc>
                          <a:spcPct val="150000"/>
                        </a:lnSpc>
                        <a:spcAft>
                          <a:spcPts val="0"/>
                        </a:spcAft>
                      </a:pPr>
                      <a:r>
                        <a:rPr lang="es-ES_tradnl" sz="1200">
                          <a:effectLst/>
                        </a:rPr>
                        <a:t>671 kW</a:t>
                      </a:r>
                      <a:endParaRPr lang="es-ES" sz="1200">
                        <a:effectLst/>
                        <a:latin typeface="Cambria"/>
                        <a:ea typeface="MS Mincho"/>
                        <a:cs typeface="Times New Roman"/>
                      </a:endParaRPr>
                    </a:p>
                  </a:txBody>
                  <a:tcPr marL="68580" marR="68580" marT="0" marB="0" anchor="ctr"/>
                </a:tc>
              </a:tr>
              <a:tr h="0">
                <a:tc>
                  <a:txBody>
                    <a:bodyPr/>
                    <a:lstStyle/>
                    <a:p>
                      <a:pPr>
                        <a:lnSpc>
                          <a:spcPct val="150000"/>
                        </a:lnSpc>
                        <a:spcAft>
                          <a:spcPts val="0"/>
                        </a:spcAft>
                      </a:pPr>
                      <a:r>
                        <a:rPr lang="es-ES_tradnl" sz="1200">
                          <a:effectLst/>
                        </a:rPr>
                        <a:t>Banda transportadora perforado</a:t>
                      </a:r>
                      <a:endParaRPr lang="es-ES" sz="1200">
                        <a:effectLst/>
                        <a:latin typeface="Cambria"/>
                        <a:ea typeface="MS Mincho"/>
                        <a:cs typeface="Times New Roman"/>
                      </a:endParaRPr>
                    </a:p>
                  </a:txBody>
                  <a:tcPr marL="68580" marR="68580" marT="0" marB="0" anchor="ctr"/>
                </a:tc>
                <a:tc>
                  <a:txBody>
                    <a:bodyPr/>
                    <a:lstStyle/>
                    <a:p>
                      <a:pPr algn="ctr">
                        <a:lnSpc>
                          <a:spcPct val="150000"/>
                        </a:lnSpc>
                        <a:spcAft>
                          <a:spcPts val="0"/>
                        </a:spcAft>
                      </a:pPr>
                      <a:r>
                        <a:rPr lang="es-ES_tradnl" sz="1200">
                          <a:effectLst/>
                        </a:rPr>
                        <a:t>400 V Trifásica</a:t>
                      </a:r>
                      <a:endParaRPr lang="es-ES" sz="1200">
                        <a:effectLst/>
                        <a:latin typeface="Cambria"/>
                        <a:ea typeface="MS Mincho"/>
                        <a:cs typeface="Times New Roman"/>
                      </a:endParaRPr>
                    </a:p>
                  </a:txBody>
                  <a:tcPr marL="68580" marR="68580" marT="0" marB="0" anchor="ctr"/>
                </a:tc>
                <a:tc>
                  <a:txBody>
                    <a:bodyPr/>
                    <a:lstStyle/>
                    <a:p>
                      <a:pPr algn="ctr">
                        <a:lnSpc>
                          <a:spcPct val="150000"/>
                        </a:lnSpc>
                        <a:spcAft>
                          <a:spcPts val="0"/>
                        </a:spcAft>
                      </a:pPr>
                      <a:r>
                        <a:rPr lang="es-ES_tradnl" sz="1200">
                          <a:effectLst/>
                        </a:rPr>
                        <a:t>0.12 kW</a:t>
                      </a:r>
                      <a:endParaRPr lang="es-ES" sz="1200">
                        <a:effectLst/>
                        <a:latin typeface="Cambria"/>
                        <a:ea typeface="MS Mincho"/>
                        <a:cs typeface="Times New Roman"/>
                      </a:endParaRPr>
                    </a:p>
                  </a:txBody>
                  <a:tcPr marL="68580" marR="68580" marT="0" marB="0" anchor="ctr"/>
                </a:tc>
              </a:tr>
              <a:tr h="0">
                <a:tc>
                  <a:txBody>
                    <a:bodyPr/>
                    <a:lstStyle/>
                    <a:p>
                      <a:pPr>
                        <a:lnSpc>
                          <a:spcPct val="150000"/>
                        </a:lnSpc>
                        <a:spcAft>
                          <a:spcPts val="0"/>
                        </a:spcAft>
                      </a:pPr>
                      <a:r>
                        <a:rPr lang="es-ES_tradnl" sz="1200">
                          <a:effectLst/>
                        </a:rPr>
                        <a:t>Compresor CompAir D50H RS</a:t>
                      </a:r>
                      <a:endParaRPr lang="es-ES" sz="1200">
                        <a:effectLst/>
                        <a:latin typeface="Cambria"/>
                        <a:ea typeface="MS Mincho"/>
                        <a:cs typeface="Times New Roman"/>
                      </a:endParaRPr>
                    </a:p>
                  </a:txBody>
                  <a:tcPr marL="68580" marR="68580" marT="0" marB="0" anchor="ctr"/>
                </a:tc>
                <a:tc>
                  <a:txBody>
                    <a:bodyPr/>
                    <a:lstStyle/>
                    <a:p>
                      <a:pPr algn="ctr">
                        <a:lnSpc>
                          <a:spcPct val="150000"/>
                        </a:lnSpc>
                        <a:spcAft>
                          <a:spcPts val="0"/>
                        </a:spcAft>
                      </a:pPr>
                      <a:r>
                        <a:rPr lang="es-ES_tradnl" sz="1200">
                          <a:effectLst/>
                        </a:rPr>
                        <a:t>400 V Trifásica</a:t>
                      </a:r>
                      <a:endParaRPr lang="es-ES" sz="1200">
                        <a:effectLst/>
                        <a:latin typeface="Cambria"/>
                        <a:ea typeface="MS Mincho"/>
                        <a:cs typeface="Times New Roman"/>
                      </a:endParaRPr>
                    </a:p>
                  </a:txBody>
                  <a:tcPr marL="68580" marR="68580" marT="0" marB="0" anchor="ctr"/>
                </a:tc>
                <a:tc>
                  <a:txBody>
                    <a:bodyPr/>
                    <a:lstStyle/>
                    <a:p>
                      <a:pPr algn="ctr">
                        <a:lnSpc>
                          <a:spcPct val="150000"/>
                        </a:lnSpc>
                        <a:spcAft>
                          <a:spcPts val="0"/>
                        </a:spcAft>
                      </a:pPr>
                      <a:r>
                        <a:rPr lang="es-ES_tradnl" sz="1200">
                          <a:effectLst/>
                        </a:rPr>
                        <a:t>50 kW</a:t>
                      </a:r>
                      <a:endParaRPr lang="es-ES" sz="1200">
                        <a:effectLst/>
                        <a:latin typeface="Cambria"/>
                        <a:ea typeface="MS Mincho"/>
                        <a:cs typeface="Times New Roman"/>
                      </a:endParaRPr>
                    </a:p>
                  </a:txBody>
                  <a:tcPr marL="68580" marR="68580" marT="0" marB="0" anchor="ctr"/>
                </a:tc>
              </a:tr>
              <a:tr h="0">
                <a:tc>
                  <a:txBody>
                    <a:bodyPr/>
                    <a:lstStyle/>
                    <a:p>
                      <a:pPr>
                        <a:lnSpc>
                          <a:spcPct val="150000"/>
                        </a:lnSpc>
                        <a:spcAft>
                          <a:spcPts val="0"/>
                        </a:spcAft>
                      </a:pPr>
                      <a:r>
                        <a:rPr lang="es-ES_tradnl" sz="1200">
                          <a:effectLst/>
                        </a:rPr>
                        <a:t>Bomba Pedrollo 2CPm 25/160</a:t>
                      </a:r>
                      <a:endParaRPr lang="es-ES" sz="1200">
                        <a:effectLst/>
                        <a:latin typeface="Cambria"/>
                        <a:ea typeface="MS Mincho"/>
                        <a:cs typeface="Times New Roman"/>
                      </a:endParaRPr>
                    </a:p>
                  </a:txBody>
                  <a:tcPr marL="68580" marR="68580" marT="0" marB="0" anchor="ctr"/>
                </a:tc>
                <a:tc>
                  <a:txBody>
                    <a:bodyPr/>
                    <a:lstStyle/>
                    <a:p>
                      <a:pPr algn="ctr">
                        <a:lnSpc>
                          <a:spcPct val="150000"/>
                        </a:lnSpc>
                        <a:spcAft>
                          <a:spcPts val="0"/>
                        </a:spcAft>
                      </a:pPr>
                      <a:r>
                        <a:rPr lang="es-ES_tradnl" sz="1200">
                          <a:effectLst/>
                        </a:rPr>
                        <a:t>400 V Trifásica</a:t>
                      </a:r>
                      <a:endParaRPr lang="es-ES" sz="1200">
                        <a:effectLst/>
                        <a:latin typeface="Cambria"/>
                        <a:ea typeface="MS Mincho"/>
                        <a:cs typeface="Times New Roman"/>
                      </a:endParaRPr>
                    </a:p>
                  </a:txBody>
                  <a:tcPr marL="68580" marR="68580" marT="0" marB="0" anchor="ctr"/>
                </a:tc>
                <a:tc>
                  <a:txBody>
                    <a:bodyPr/>
                    <a:lstStyle/>
                    <a:p>
                      <a:pPr algn="ctr">
                        <a:lnSpc>
                          <a:spcPct val="150000"/>
                        </a:lnSpc>
                        <a:spcAft>
                          <a:spcPts val="0"/>
                        </a:spcAft>
                      </a:pPr>
                      <a:r>
                        <a:rPr lang="es-ES_tradnl" sz="1200" dirty="0">
                          <a:effectLst/>
                        </a:rPr>
                        <a:t>0.75 kW</a:t>
                      </a:r>
                      <a:endParaRPr lang="es-ES" sz="1200" dirty="0">
                        <a:effectLst/>
                        <a:latin typeface="Cambria"/>
                        <a:ea typeface="MS Mincho"/>
                        <a:cs typeface="Times New Roman"/>
                      </a:endParaRPr>
                    </a:p>
                  </a:txBody>
                  <a:tcPr marL="68580" marR="68580" marT="0" marB="0" anchor="ctr"/>
                </a:tc>
              </a:tr>
            </a:tbl>
          </a:graphicData>
        </a:graphic>
      </p:graphicFrame>
      <p:sp>
        <p:nvSpPr>
          <p:cNvPr id="3" name="2 CuadroTexto"/>
          <p:cNvSpPr txBox="1"/>
          <p:nvPr/>
        </p:nvSpPr>
        <p:spPr>
          <a:xfrm>
            <a:off x="1331640" y="548680"/>
            <a:ext cx="6696744" cy="523220"/>
          </a:xfrm>
          <a:prstGeom prst="rect">
            <a:avLst/>
          </a:prstGeom>
          <a:noFill/>
        </p:spPr>
        <p:txBody>
          <a:bodyPr wrap="square" rtlCol="0">
            <a:spAutoFit/>
          </a:bodyPr>
          <a:lstStyle/>
          <a:p>
            <a:pPr algn="ctr"/>
            <a:r>
              <a:rPr lang="es-ES_tradnl" sz="2800" dirty="0" smtClean="0"/>
              <a:t>Voltaje y potencia nominal de la maquinaria</a:t>
            </a:r>
            <a:endParaRPr lang="es-ES" sz="2800" dirty="0"/>
          </a:p>
        </p:txBody>
      </p:sp>
    </p:spTree>
    <p:extLst>
      <p:ext uri="{BB962C8B-B14F-4D97-AF65-F5344CB8AC3E}">
        <p14:creationId xmlns:p14="http://schemas.microsoft.com/office/powerpoint/2010/main" val="39143829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a"/>
          <p:cNvGraphicFramePr>
            <a:graphicFrameLocks noGrp="1"/>
          </p:cNvGraphicFramePr>
          <p:nvPr/>
        </p:nvGraphicFramePr>
        <p:xfrm>
          <a:off x="2046605" y="1668621"/>
          <a:ext cx="5050790" cy="4389120"/>
        </p:xfrm>
        <a:graphic>
          <a:graphicData uri="http://schemas.openxmlformats.org/drawingml/2006/table">
            <a:tbl>
              <a:tblPr firstRow="1" firstCol="1" bandRow="1">
                <a:tableStyleId>{5C22544A-7EE6-4342-B048-85BDC9FD1C3A}</a:tableStyleId>
              </a:tblPr>
              <a:tblGrid>
                <a:gridCol w="3950335"/>
                <a:gridCol w="1100455"/>
              </a:tblGrid>
              <a:tr h="0">
                <a:tc>
                  <a:txBody>
                    <a:bodyPr/>
                    <a:lstStyle/>
                    <a:p>
                      <a:pPr algn="ctr">
                        <a:lnSpc>
                          <a:spcPct val="150000"/>
                        </a:lnSpc>
                        <a:spcAft>
                          <a:spcPts val="0"/>
                        </a:spcAft>
                      </a:pPr>
                      <a:r>
                        <a:rPr lang="es-ES_tradnl" sz="1200">
                          <a:effectLst/>
                        </a:rPr>
                        <a:t>MAQUINARIA</a:t>
                      </a:r>
                      <a:endParaRPr lang="es-ES" sz="1200">
                        <a:effectLst/>
                        <a:latin typeface="Cambria"/>
                        <a:ea typeface="MS Mincho"/>
                        <a:cs typeface="Times New Roman"/>
                      </a:endParaRPr>
                    </a:p>
                  </a:txBody>
                  <a:tcPr marL="68580" marR="68580" marT="0" marB="0" anchor="ctr"/>
                </a:tc>
                <a:tc>
                  <a:txBody>
                    <a:bodyPr/>
                    <a:lstStyle/>
                    <a:p>
                      <a:pPr algn="ctr">
                        <a:lnSpc>
                          <a:spcPct val="150000"/>
                        </a:lnSpc>
                        <a:spcAft>
                          <a:spcPts val="0"/>
                        </a:spcAft>
                      </a:pPr>
                      <a:r>
                        <a:rPr lang="es-ES_tradnl" sz="1200">
                          <a:effectLst/>
                        </a:rPr>
                        <a:t>FACTOR DE POTENCIA</a:t>
                      </a:r>
                      <a:endParaRPr lang="es-ES" sz="1200">
                        <a:effectLst/>
                        <a:latin typeface="Cambria"/>
                        <a:ea typeface="MS Mincho"/>
                        <a:cs typeface="Times New Roman"/>
                      </a:endParaRPr>
                    </a:p>
                  </a:txBody>
                  <a:tcPr marL="68580" marR="68580" marT="0" marB="0" anchor="ctr"/>
                </a:tc>
              </a:tr>
              <a:tr h="0">
                <a:tc>
                  <a:txBody>
                    <a:bodyPr/>
                    <a:lstStyle/>
                    <a:p>
                      <a:pPr>
                        <a:lnSpc>
                          <a:spcPct val="150000"/>
                        </a:lnSpc>
                        <a:spcAft>
                          <a:spcPts val="0"/>
                        </a:spcAft>
                      </a:pPr>
                      <a:r>
                        <a:rPr lang="es-ES_tradnl" sz="1200">
                          <a:effectLst/>
                        </a:rPr>
                        <a:t>Máquina de corte Forel VC3302</a:t>
                      </a:r>
                      <a:endParaRPr lang="es-ES" sz="1200">
                        <a:effectLst/>
                        <a:latin typeface="Cambria"/>
                        <a:ea typeface="MS Mincho"/>
                        <a:cs typeface="Times New Roman"/>
                      </a:endParaRPr>
                    </a:p>
                  </a:txBody>
                  <a:tcPr marL="68580" marR="68580" marT="0" marB="0" anchor="ctr"/>
                </a:tc>
                <a:tc>
                  <a:txBody>
                    <a:bodyPr/>
                    <a:lstStyle/>
                    <a:p>
                      <a:pPr algn="ctr">
                        <a:lnSpc>
                          <a:spcPct val="150000"/>
                        </a:lnSpc>
                        <a:spcAft>
                          <a:spcPts val="0"/>
                        </a:spcAft>
                      </a:pPr>
                      <a:r>
                        <a:rPr lang="es-ES_tradnl" sz="1200">
                          <a:effectLst/>
                        </a:rPr>
                        <a:t>0.85</a:t>
                      </a:r>
                      <a:endParaRPr lang="es-ES" sz="1200">
                        <a:effectLst/>
                        <a:latin typeface="Cambria"/>
                        <a:ea typeface="MS Mincho"/>
                        <a:cs typeface="Times New Roman"/>
                      </a:endParaRPr>
                    </a:p>
                  </a:txBody>
                  <a:tcPr marL="68580" marR="68580" marT="0" marB="0" anchor="ctr"/>
                </a:tc>
              </a:tr>
              <a:tr h="0">
                <a:tc>
                  <a:txBody>
                    <a:bodyPr/>
                    <a:lstStyle/>
                    <a:p>
                      <a:pPr>
                        <a:lnSpc>
                          <a:spcPct val="150000"/>
                        </a:lnSpc>
                        <a:spcAft>
                          <a:spcPts val="0"/>
                        </a:spcAft>
                      </a:pPr>
                      <a:r>
                        <a:rPr lang="es-ES_tradnl" sz="1200">
                          <a:effectLst/>
                        </a:rPr>
                        <a:t>Pulidora bilateral Glaston Bavelloni XtraEdge 8</a:t>
                      </a:r>
                      <a:endParaRPr lang="es-ES" sz="1200">
                        <a:effectLst/>
                        <a:latin typeface="Cambria"/>
                        <a:ea typeface="MS Mincho"/>
                        <a:cs typeface="Times New Roman"/>
                      </a:endParaRPr>
                    </a:p>
                  </a:txBody>
                  <a:tcPr marL="68580" marR="68580" marT="0" marB="0" anchor="ctr"/>
                </a:tc>
                <a:tc>
                  <a:txBody>
                    <a:bodyPr/>
                    <a:lstStyle/>
                    <a:p>
                      <a:pPr algn="ctr">
                        <a:lnSpc>
                          <a:spcPct val="150000"/>
                        </a:lnSpc>
                        <a:spcAft>
                          <a:spcPts val="0"/>
                        </a:spcAft>
                      </a:pPr>
                      <a:r>
                        <a:rPr lang="es-ES_tradnl" sz="1200">
                          <a:effectLst/>
                        </a:rPr>
                        <a:t>0.85</a:t>
                      </a:r>
                      <a:endParaRPr lang="es-ES" sz="1200">
                        <a:effectLst/>
                        <a:latin typeface="Cambria"/>
                        <a:ea typeface="MS Mincho"/>
                        <a:cs typeface="Times New Roman"/>
                      </a:endParaRPr>
                    </a:p>
                  </a:txBody>
                  <a:tcPr marL="68580" marR="68580" marT="0" marB="0" anchor="ctr"/>
                </a:tc>
              </a:tr>
              <a:tr h="0">
                <a:tc>
                  <a:txBody>
                    <a:bodyPr/>
                    <a:lstStyle/>
                    <a:p>
                      <a:pPr>
                        <a:lnSpc>
                          <a:spcPct val="150000"/>
                        </a:lnSpc>
                        <a:spcAft>
                          <a:spcPts val="0"/>
                        </a:spcAft>
                      </a:pPr>
                      <a:r>
                        <a:rPr lang="es-ES_tradnl" sz="1200">
                          <a:effectLst/>
                        </a:rPr>
                        <a:t>Perforadora Vismara E8bCNH</a:t>
                      </a:r>
                      <a:endParaRPr lang="es-ES" sz="1200">
                        <a:effectLst/>
                        <a:latin typeface="Cambria"/>
                        <a:ea typeface="MS Mincho"/>
                        <a:cs typeface="Times New Roman"/>
                      </a:endParaRPr>
                    </a:p>
                  </a:txBody>
                  <a:tcPr marL="68580" marR="68580" marT="0" marB="0" anchor="ctr"/>
                </a:tc>
                <a:tc>
                  <a:txBody>
                    <a:bodyPr/>
                    <a:lstStyle/>
                    <a:p>
                      <a:pPr algn="ctr">
                        <a:lnSpc>
                          <a:spcPct val="150000"/>
                        </a:lnSpc>
                        <a:spcAft>
                          <a:spcPts val="0"/>
                        </a:spcAft>
                      </a:pPr>
                      <a:r>
                        <a:rPr lang="es-ES_tradnl" sz="1200">
                          <a:effectLst/>
                        </a:rPr>
                        <a:t>0.85</a:t>
                      </a:r>
                      <a:endParaRPr lang="es-ES" sz="1200">
                        <a:effectLst/>
                        <a:latin typeface="Cambria"/>
                        <a:ea typeface="MS Mincho"/>
                        <a:cs typeface="Times New Roman"/>
                      </a:endParaRPr>
                    </a:p>
                  </a:txBody>
                  <a:tcPr marL="68580" marR="68580" marT="0" marB="0" anchor="ctr"/>
                </a:tc>
              </a:tr>
              <a:tr h="0">
                <a:tc>
                  <a:txBody>
                    <a:bodyPr/>
                    <a:lstStyle/>
                    <a:p>
                      <a:pPr>
                        <a:lnSpc>
                          <a:spcPct val="150000"/>
                        </a:lnSpc>
                        <a:spcAft>
                          <a:spcPts val="0"/>
                        </a:spcAft>
                      </a:pPr>
                      <a:r>
                        <a:rPr lang="es-ES_tradnl" sz="1200">
                          <a:effectLst/>
                        </a:rPr>
                        <a:t>Lavadora horizontal Malnati 800</a:t>
                      </a:r>
                      <a:endParaRPr lang="es-ES" sz="1200">
                        <a:effectLst/>
                        <a:latin typeface="Cambria"/>
                        <a:ea typeface="MS Mincho"/>
                        <a:cs typeface="Times New Roman"/>
                      </a:endParaRPr>
                    </a:p>
                  </a:txBody>
                  <a:tcPr marL="68580" marR="68580" marT="0" marB="0" anchor="ctr"/>
                </a:tc>
                <a:tc>
                  <a:txBody>
                    <a:bodyPr/>
                    <a:lstStyle/>
                    <a:p>
                      <a:pPr algn="ctr">
                        <a:lnSpc>
                          <a:spcPct val="150000"/>
                        </a:lnSpc>
                        <a:spcAft>
                          <a:spcPts val="0"/>
                        </a:spcAft>
                      </a:pPr>
                      <a:r>
                        <a:rPr lang="es-ES_tradnl" sz="1200">
                          <a:effectLst/>
                        </a:rPr>
                        <a:t>0.85</a:t>
                      </a:r>
                      <a:endParaRPr lang="es-ES" sz="1200">
                        <a:effectLst/>
                        <a:latin typeface="Cambria"/>
                        <a:ea typeface="MS Mincho"/>
                        <a:cs typeface="Times New Roman"/>
                      </a:endParaRPr>
                    </a:p>
                  </a:txBody>
                  <a:tcPr marL="68580" marR="68580" marT="0" marB="0" anchor="ctr"/>
                </a:tc>
              </a:tr>
              <a:tr h="0">
                <a:tc>
                  <a:txBody>
                    <a:bodyPr/>
                    <a:lstStyle/>
                    <a:p>
                      <a:pPr>
                        <a:lnSpc>
                          <a:spcPct val="150000"/>
                        </a:lnSpc>
                        <a:spcAft>
                          <a:spcPts val="0"/>
                        </a:spcAft>
                      </a:pPr>
                      <a:r>
                        <a:rPr lang="es-ES_tradnl" sz="1200">
                          <a:effectLst/>
                        </a:rPr>
                        <a:t>Estampadora Insegraf NS160NV</a:t>
                      </a:r>
                      <a:endParaRPr lang="es-ES" sz="1200">
                        <a:effectLst/>
                        <a:latin typeface="Cambria"/>
                        <a:ea typeface="MS Mincho"/>
                        <a:cs typeface="Times New Roman"/>
                      </a:endParaRPr>
                    </a:p>
                  </a:txBody>
                  <a:tcPr marL="68580" marR="68580" marT="0" marB="0" anchor="ctr"/>
                </a:tc>
                <a:tc>
                  <a:txBody>
                    <a:bodyPr/>
                    <a:lstStyle/>
                    <a:p>
                      <a:pPr algn="ctr">
                        <a:lnSpc>
                          <a:spcPct val="150000"/>
                        </a:lnSpc>
                        <a:spcAft>
                          <a:spcPts val="0"/>
                        </a:spcAft>
                      </a:pPr>
                      <a:r>
                        <a:rPr lang="es-ES_tradnl" sz="1200">
                          <a:effectLst/>
                        </a:rPr>
                        <a:t>0.85</a:t>
                      </a:r>
                      <a:endParaRPr lang="es-ES" sz="1200">
                        <a:effectLst/>
                        <a:latin typeface="Cambria"/>
                        <a:ea typeface="MS Mincho"/>
                        <a:cs typeface="Times New Roman"/>
                      </a:endParaRPr>
                    </a:p>
                  </a:txBody>
                  <a:tcPr marL="68580" marR="68580" marT="0" marB="0" anchor="ctr"/>
                </a:tc>
              </a:tr>
              <a:tr h="0">
                <a:tc>
                  <a:txBody>
                    <a:bodyPr/>
                    <a:lstStyle/>
                    <a:p>
                      <a:pPr>
                        <a:lnSpc>
                          <a:spcPct val="150000"/>
                        </a:lnSpc>
                        <a:spcAft>
                          <a:spcPts val="0"/>
                        </a:spcAft>
                      </a:pPr>
                      <a:r>
                        <a:rPr lang="es-ES_tradnl" sz="1200">
                          <a:effectLst/>
                        </a:rPr>
                        <a:t>Secadora Ardesia TH 3 x 5</a:t>
                      </a:r>
                      <a:endParaRPr lang="es-ES" sz="1200">
                        <a:effectLst/>
                        <a:latin typeface="Cambria"/>
                        <a:ea typeface="MS Mincho"/>
                        <a:cs typeface="Times New Roman"/>
                      </a:endParaRPr>
                    </a:p>
                  </a:txBody>
                  <a:tcPr marL="68580" marR="68580" marT="0" marB="0" anchor="ctr"/>
                </a:tc>
                <a:tc>
                  <a:txBody>
                    <a:bodyPr/>
                    <a:lstStyle/>
                    <a:p>
                      <a:pPr algn="ctr">
                        <a:lnSpc>
                          <a:spcPct val="150000"/>
                        </a:lnSpc>
                        <a:spcAft>
                          <a:spcPts val="0"/>
                        </a:spcAft>
                      </a:pPr>
                      <a:r>
                        <a:rPr lang="es-ES_tradnl" sz="1200">
                          <a:effectLst/>
                        </a:rPr>
                        <a:t>0.85</a:t>
                      </a:r>
                      <a:endParaRPr lang="es-ES" sz="1200">
                        <a:effectLst/>
                        <a:latin typeface="Cambria"/>
                        <a:ea typeface="MS Mincho"/>
                        <a:cs typeface="Times New Roman"/>
                      </a:endParaRPr>
                    </a:p>
                  </a:txBody>
                  <a:tcPr marL="68580" marR="68580" marT="0" marB="0" anchor="ctr"/>
                </a:tc>
              </a:tr>
              <a:tr h="0">
                <a:tc>
                  <a:txBody>
                    <a:bodyPr/>
                    <a:lstStyle/>
                    <a:p>
                      <a:pPr>
                        <a:lnSpc>
                          <a:spcPct val="150000"/>
                        </a:lnSpc>
                        <a:spcAft>
                          <a:spcPts val="0"/>
                        </a:spcAft>
                      </a:pPr>
                      <a:r>
                        <a:rPr lang="es-ES_tradnl" sz="1200">
                          <a:effectLst/>
                        </a:rPr>
                        <a:t>Pulidora lateral Forel EG2200</a:t>
                      </a:r>
                      <a:endParaRPr lang="es-ES" sz="1200">
                        <a:effectLst/>
                        <a:latin typeface="Cambria"/>
                        <a:ea typeface="MS Mincho"/>
                        <a:cs typeface="Times New Roman"/>
                      </a:endParaRPr>
                    </a:p>
                  </a:txBody>
                  <a:tcPr marL="68580" marR="68580" marT="0" marB="0" anchor="ctr"/>
                </a:tc>
                <a:tc>
                  <a:txBody>
                    <a:bodyPr/>
                    <a:lstStyle/>
                    <a:p>
                      <a:pPr algn="ctr">
                        <a:lnSpc>
                          <a:spcPct val="150000"/>
                        </a:lnSpc>
                        <a:spcAft>
                          <a:spcPts val="0"/>
                        </a:spcAft>
                      </a:pPr>
                      <a:r>
                        <a:rPr lang="es-ES_tradnl" sz="1200">
                          <a:effectLst/>
                        </a:rPr>
                        <a:t>0.85</a:t>
                      </a:r>
                      <a:endParaRPr lang="es-ES" sz="1200">
                        <a:effectLst/>
                        <a:latin typeface="Cambria"/>
                        <a:ea typeface="MS Mincho"/>
                        <a:cs typeface="Times New Roman"/>
                      </a:endParaRPr>
                    </a:p>
                  </a:txBody>
                  <a:tcPr marL="68580" marR="68580" marT="0" marB="0" anchor="ctr"/>
                </a:tc>
              </a:tr>
              <a:tr h="0">
                <a:tc>
                  <a:txBody>
                    <a:bodyPr/>
                    <a:lstStyle/>
                    <a:p>
                      <a:pPr>
                        <a:lnSpc>
                          <a:spcPct val="150000"/>
                        </a:lnSpc>
                        <a:spcAft>
                          <a:spcPts val="0"/>
                        </a:spcAft>
                      </a:pPr>
                      <a:r>
                        <a:rPr lang="es-ES_tradnl" sz="1200">
                          <a:effectLst/>
                        </a:rPr>
                        <a:t>Fresadora CNC Glaston Bavelloni ALPA 323/4 N</a:t>
                      </a:r>
                      <a:endParaRPr lang="es-ES" sz="1200">
                        <a:effectLst/>
                        <a:latin typeface="Cambria"/>
                        <a:ea typeface="MS Mincho"/>
                        <a:cs typeface="Times New Roman"/>
                      </a:endParaRPr>
                    </a:p>
                  </a:txBody>
                  <a:tcPr marL="68580" marR="68580" marT="0" marB="0" anchor="ctr"/>
                </a:tc>
                <a:tc>
                  <a:txBody>
                    <a:bodyPr/>
                    <a:lstStyle/>
                    <a:p>
                      <a:pPr algn="ctr">
                        <a:lnSpc>
                          <a:spcPct val="150000"/>
                        </a:lnSpc>
                        <a:spcAft>
                          <a:spcPts val="0"/>
                        </a:spcAft>
                      </a:pPr>
                      <a:r>
                        <a:rPr lang="es-ES_tradnl" sz="1200">
                          <a:effectLst/>
                        </a:rPr>
                        <a:t>0.85</a:t>
                      </a:r>
                      <a:endParaRPr lang="es-ES" sz="1200">
                        <a:effectLst/>
                        <a:latin typeface="Cambria"/>
                        <a:ea typeface="MS Mincho"/>
                        <a:cs typeface="Times New Roman"/>
                      </a:endParaRPr>
                    </a:p>
                  </a:txBody>
                  <a:tcPr marL="68580" marR="68580" marT="0" marB="0" anchor="ctr"/>
                </a:tc>
              </a:tr>
              <a:tr h="0">
                <a:tc>
                  <a:txBody>
                    <a:bodyPr/>
                    <a:lstStyle/>
                    <a:p>
                      <a:pPr>
                        <a:lnSpc>
                          <a:spcPct val="150000"/>
                        </a:lnSpc>
                        <a:spcAft>
                          <a:spcPts val="0"/>
                        </a:spcAft>
                      </a:pPr>
                      <a:r>
                        <a:rPr lang="es-ES_tradnl" sz="1200">
                          <a:effectLst/>
                        </a:rPr>
                        <a:t>Arenadora Sandy DiGregorio 200</a:t>
                      </a:r>
                      <a:endParaRPr lang="es-ES" sz="1200">
                        <a:effectLst/>
                        <a:latin typeface="Cambria"/>
                        <a:ea typeface="MS Mincho"/>
                        <a:cs typeface="Times New Roman"/>
                      </a:endParaRPr>
                    </a:p>
                  </a:txBody>
                  <a:tcPr marL="68580" marR="68580" marT="0" marB="0" anchor="ctr"/>
                </a:tc>
                <a:tc>
                  <a:txBody>
                    <a:bodyPr/>
                    <a:lstStyle/>
                    <a:p>
                      <a:pPr algn="ctr">
                        <a:lnSpc>
                          <a:spcPct val="150000"/>
                        </a:lnSpc>
                        <a:spcAft>
                          <a:spcPts val="0"/>
                        </a:spcAft>
                      </a:pPr>
                      <a:r>
                        <a:rPr lang="es-ES_tradnl" sz="1200">
                          <a:effectLst/>
                        </a:rPr>
                        <a:t>0.85</a:t>
                      </a:r>
                      <a:endParaRPr lang="es-ES" sz="1200">
                        <a:effectLst/>
                        <a:latin typeface="Cambria"/>
                        <a:ea typeface="MS Mincho"/>
                        <a:cs typeface="Times New Roman"/>
                      </a:endParaRPr>
                    </a:p>
                  </a:txBody>
                  <a:tcPr marL="68580" marR="68580" marT="0" marB="0" anchor="ctr"/>
                </a:tc>
              </a:tr>
              <a:tr h="0">
                <a:tc>
                  <a:txBody>
                    <a:bodyPr/>
                    <a:lstStyle/>
                    <a:p>
                      <a:pPr>
                        <a:lnSpc>
                          <a:spcPct val="150000"/>
                        </a:lnSpc>
                        <a:spcAft>
                          <a:spcPts val="0"/>
                        </a:spcAft>
                      </a:pPr>
                      <a:r>
                        <a:rPr lang="es-ES_tradnl" sz="1200">
                          <a:effectLst/>
                        </a:rPr>
                        <a:t>Lavadora vertical Forel VW2500</a:t>
                      </a:r>
                      <a:endParaRPr lang="es-ES" sz="1200">
                        <a:effectLst/>
                        <a:latin typeface="Cambria"/>
                        <a:ea typeface="MS Mincho"/>
                        <a:cs typeface="Times New Roman"/>
                      </a:endParaRPr>
                    </a:p>
                  </a:txBody>
                  <a:tcPr marL="68580" marR="68580" marT="0" marB="0" anchor="ctr"/>
                </a:tc>
                <a:tc>
                  <a:txBody>
                    <a:bodyPr/>
                    <a:lstStyle/>
                    <a:p>
                      <a:pPr algn="ctr">
                        <a:lnSpc>
                          <a:spcPct val="150000"/>
                        </a:lnSpc>
                        <a:spcAft>
                          <a:spcPts val="0"/>
                        </a:spcAft>
                      </a:pPr>
                      <a:r>
                        <a:rPr lang="es-ES_tradnl" sz="1200">
                          <a:effectLst/>
                        </a:rPr>
                        <a:t>0.85</a:t>
                      </a:r>
                      <a:endParaRPr lang="es-ES" sz="1200">
                        <a:effectLst/>
                        <a:latin typeface="Cambria"/>
                        <a:ea typeface="MS Mincho"/>
                        <a:cs typeface="Times New Roman"/>
                      </a:endParaRPr>
                    </a:p>
                  </a:txBody>
                  <a:tcPr marL="68580" marR="68580" marT="0" marB="0" anchor="ctr"/>
                </a:tc>
              </a:tr>
              <a:tr h="0">
                <a:tc>
                  <a:txBody>
                    <a:bodyPr/>
                    <a:lstStyle/>
                    <a:p>
                      <a:pPr>
                        <a:lnSpc>
                          <a:spcPct val="150000"/>
                        </a:lnSpc>
                        <a:spcAft>
                          <a:spcPts val="0"/>
                        </a:spcAft>
                      </a:pPr>
                      <a:r>
                        <a:rPr lang="es-ES_tradnl" sz="1200">
                          <a:effectLst/>
                        </a:rPr>
                        <a:t>Horno de templado Glaston Tamglass RC200 tipo 2136</a:t>
                      </a:r>
                      <a:endParaRPr lang="es-ES" sz="1200">
                        <a:effectLst/>
                        <a:latin typeface="Cambria"/>
                        <a:ea typeface="MS Mincho"/>
                        <a:cs typeface="Times New Roman"/>
                      </a:endParaRPr>
                    </a:p>
                  </a:txBody>
                  <a:tcPr marL="68580" marR="68580" marT="0" marB="0" anchor="ctr"/>
                </a:tc>
                <a:tc>
                  <a:txBody>
                    <a:bodyPr/>
                    <a:lstStyle/>
                    <a:p>
                      <a:pPr algn="ctr">
                        <a:lnSpc>
                          <a:spcPct val="150000"/>
                        </a:lnSpc>
                        <a:spcAft>
                          <a:spcPts val="0"/>
                        </a:spcAft>
                      </a:pPr>
                      <a:r>
                        <a:rPr lang="es-ES_tradnl" sz="1200">
                          <a:effectLst/>
                        </a:rPr>
                        <a:t>0.90</a:t>
                      </a:r>
                      <a:endParaRPr lang="es-ES" sz="1200">
                        <a:effectLst/>
                        <a:latin typeface="Cambria"/>
                        <a:ea typeface="MS Mincho"/>
                        <a:cs typeface="Times New Roman"/>
                      </a:endParaRPr>
                    </a:p>
                  </a:txBody>
                  <a:tcPr marL="68580" marR="68580" marT="0" marB="0" anchor="ctr"/>
                </a:tc>
              </a:tr>
              <a:tr h="0">
                <a:tc>
                  <a:txBody>
                    <a:bodyPr/>
                    <a:lstStyle/>
                    <a:p>
                      <a:pPr>
                        <a:lnSpc>
                          <a:spcPct val="150000"/>
                        </a:lnSpc>
                        <a:spcAft>
                          <a:spcPts val="0"/>
                        </a:spcAft>
                      </a:pPr>
                      <a:r>
                        <a:rPr lang="es-ES_tradnl" sz="1200">
                          <a:effectLst/>
                        </a:rPr>
                        <a:t>Banda transportadora perforado</a:t>
                      </a:r>
                      <a:endParaRPr lang="es-ES" sz="1200">
                        <a:effectLst/>
                        <a:latin typeface="Cambria"/>
                        <a:ea typeface="MS Mincho"/>
                        <a:cs typeface="Times New Roman"/>
                      </a:endParaRPr>
                    </a:p>
                  </a:txBody>
                  <a:tcPr marL="68580" marR="68580" marT="0" marB="0" anchor="ctr"/>
                </a:tc>
                <a:tc>
                  <a:txBody>
                    <a:bodyPr/>
                    <a:lstStyle/>
                    <a:p>
                      <a:pPr algn="ctr">
                        <a:lnSpc>
                          <a:spcPct val="150000"/>
                        </a:lnSpc>
                        <a:spcAft>
                          <a:spcPts val="0"/>
                        </a:spcAft>
                      </a:pPr>
                      <a:r>
                        <a:rPr lang="es-ES_tradnl" sz="1200">
                          <a:effectLst/>
                        </a:rPr>
                        <a:t>0.85</a:t>
                      </a:r>
                      <a:endParaRPr lang="es-ES" sz="1200">
                        <a:effectLst/>
                        <a:latin typeface="Cambria"/>
                        <a:ea typeface="MS Mincho"/>
                        <a:cs typeface="Times New Roman"/>
                      </a:endParaRPr>
                    </a:p>
                  </a:txBody>
                  <a:tcPr marL="68580" marR="68580" marT="0" marB="0" anchor="ctr"/>
                </a:tc>
              </a:tr>
              <a:tr h="0">
                <a:tc>
                  <a:txBody>
                    <a:bodyPr/>
                    <a:lstStyle/>
                    <a:p>
                      <a:pPr>
                        <a:lnSpc>
                          <a:spcPct val="150000"/>
                        </a:lnSpc>
                        <a:spcAft>
                          <a:spcPts val="0"/>
                        </a:spcAft>
                      </a:pPr>
                      <a:r>
                        <a:rPr lang="es-ES_tradnl" sz="1200">
                          <a:effectLst/>
                        </a:rPr>
                        <a:t>Compresor CompAir D50H RS</a:t>
                      </a:r>
                      <a:endParaRPr lang="es-ES" sz="1200">
                        <a:effectLst/>
                        <a:latin typeface="Cambria"/>
                        <a:ea typeface="MS Mincho"/>
                        <a:cs typeface="Times New Roman"/>
                      </a:endParaRPr>
                    </a:p>
                  </a:txBody>
                  <a:tcPr marL="68580" marR="68580" marT="0" marB="0" anchor="ctr"/>
                </a:tc>
                <a:tc>
                  <a:txBody>
                    <a:bodyPr/>
                    <a:lstStyle/>
                    <a:p>
                      <a:pPr algn="ctr">
                        <a:lnSpc>
                          <a:spcPct val="150000"/>
                        </a:lnSpc>
                        <a:spcAft>
                          <a:spcPts val="0"/>
                        </a:spcAft>
                      </a:pPr>
                      <a:r>
                        <a:rPr lang="es-ES_tradnl" sz="1200">
                          <a:effectLst/>
                        </a:rPr>
                        <a:t>0.85</a:t>
                      </a:r>
                      <a:endParaRPr lang="es-ES" sz="1200">
                        <a:effectLst/>
                        <a:latin typeface="Cambria"/>
                        <a:ea typeface="MS Mincho"/>
                        <a:cs typeface="Times New Roman"/>
                      </a:endParaRPr>
                    </a:p>
                  </a:txBody>
                  <a:tcPr marL="68580" marR="68580" marT="0" marB="0" anchor="ctr"/>
                </a:tc>
              </a:tr>
              <a:tr h="0">
                <a:tc>
                  <a:txBody>
                    <a:bodyPr/>
                    <a:lstStyle/>
                    <a:p>
                      <a:pPr>
                        <a:lnSpc>
                          <a:spcPct val="150000"/>
                        </a:lnSpc>
                        <a:spcAft>
                          <a:spcPts val="0"/>
                        </a:spcAft>
                      </a:pPr>
                      <a:r>
                        <a:rPr lang="es-ES_tradnl" sz="1200">
                          <a:effectLst/>
                        </a:rPr>
                        <a:t>Bomba Pedrollo 2CPm 25/160</a:t>
                      </a:r>
                      <a:endParaRPr lang="es-ES" sz="1200">
                        <a:effectLst/>
                        <a:latin typeface="Cambria"/>
                        <a:ea typeface="MS Mincho"/>
                        <a:cs typeface="Times New Roman"/>
                      </a:endParaRPr>
                    </a:p>
                  </a:txBody>
                  <a:tcPr marL="68580" marR="68580" marT="0" marB="0" anchor="ctr"/>
                </a:tc>
                <a:tc>
                  <a:txBody>
                    <a:bodyPr/>
                    <a:lstStyle/>
                    <a:p>
                      <a:pPr algn="ctr">
                        <a:lnSpc>
                          <a:spcPct val="150000"/>
                        </a:lnSpc>
                        <a:spcAft>
                          <a:spcPts val="0"/>
                        </a:spcAft>
                      </a:pPr>
                      <a:r>
                        <a:rPr lang="es-ES_tradnl" sz="1200" dirty="0">
                          <a:effectLst/>
                        </a:rPr>
                        <a:t>0.85</a:t>
                      </a:r>
                      <a:endParaRPr lang="es-ES" sz="1200" dirty="0">
                        <a:effectLst/>
                        <a:latin typeface="Cambria"/>
                        <a:ea typeface="MS Mincho"/>
                        <a:cs typeface="Times New Roman"/>
                      </a:endParaRPr>
                    </a:p>
                  </a:txBody>
                  <a:tcPr marL="68580" marR="68580" marT="0" marB="0" anchor="ctr"/>
                </a:tc>
              </a:tr>
            </a:tbl>
          </a:graphicData>
        </a:graphic>
      </p:graphicFrame>
      <p:sp>
        <p:nvSpPr>
          <p:cNvPr id="3" name="2 CuadroTexto"/>
          <p:cNvSpPr txBox="1"/>
          <p:nvPr/>
        </p:nvSpPr>
        <p:spPr>
          <a:xfrm>
            <a:off x="1331640" y="548680"/>
            <a:ext cx="6696744" cy="523220"/>
          </a:xfrm>
          <a:prstGeom prst="rect">
            <a:avLst/>
          </a:prstGeom>
          <a:noFill/>
        </p:spPr>
        <p:txBody>
          <a:bodyPr wrap="square" rtlCol="0">
            <a:spAutoFit/>
          </a:bodyPr>
          <a:lstStyle/>
          <a:p>
            <a:pPr algn="ctr"/>
            <a:r>
              <a:rPr lang="es-ES_tradnl" sz="2800" dirty="0" smtClean="0"/>
              <a:t>Factor de potencia de la maquinaria</a:t>
            </a:r>
            <a:endParaRPr lang="es-ES" sz="2800" dirty="0"/>
          </a:p>
        </p:txBody>
      </p:sp>
    </p:spTree>
    <p:extLst>
      <p:ext uri="{BB962C8B-B14F-4D97-AF65-F5344CB8AC3E}">
        <p14:creationId xmlns:p14="http://schemas.microsoft.com/office/powerpoint/2010/main" val="10372110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Macintosh HD:Users:Wilson:Desktop:Captura de pantalla 2014-09-21 a la(s) 16.56.38.png"/>
          <p:cNvPicPr/>
          <p:nvPr/>
        </p:nvPicPr>
        <p:blipFill>
          <a:blip r:embed="rId3">
            <a:extLst>
              <a:ext uri="{28A0092B-C50C-407E-A947-70E740481C1C}">
                <a14:useLocalDpi xmlns:a14="http://schemas.microsoft.com/office/drawing/2010/main" val="0"/>
              </a:ext>
            </a:extLst>
          </a:blip>
          <a:srcRect/>
          <a:stretch>
            <a:fillRect/>
          </a:stretch>
        </p:blipFill>
        <p:spPr bwMode="auto">
          <a:xfrm>
            <a:off x="1458595" y="2407602"/>
            <a:ext cx="6226810" cy="2042795"/>
          </a:xfrm>
          <a:prstGeom prst="rect">
            <a:avLst/>
          </a:prstGeom>
          <a:noFill/>
          <a:ln>
            <a:noFill/>
          </a:ln>
        </p:spPr>
      </p:pic>
      <p:sp>
        <p:nvSpPr>
          <p:cNvPr id="3" name="2 CuadroTexto"/>
          <p:cNvSpPr txBox="1"/>
          <p:nvPr/>
        </p:nvSpPr>
        <p:spPr>
          <a:xfrm>
            <a:off x="1331640" y="548680"/>
            <a:ext cx="6696744" cy="523220"/>
          </a:xfrm>
          <a:prstGeom prst="rect">
            <a:avLst/>
          </a:prstGeom>
          <a:noFill/>
        </p:spPr>
        <p:txBody>
          <a:bodyPr wrap="square" rtlCol="0">
            <a:spAutoFit/>
          </a:bodyPr>
          <a:lstStyle/>
          <a:p>
            <a:pPr algn="ctr"/>
            <a:r>
              <a:rPr lang="es-ES_tradnl" sz="2800" dirty="0" smtClean="0"/>
              <a:t>Diagrama de bloques de la red eléctrica</a:t>
            </a:r>
            <a:endParaRPr lang="es-ES" sz="2800" dirty="0"/>
          </a:p>
        </p:txBody>
      </p:sp>
      <p:pic>
        <p:nvPicPr>
          <p:cNvPr id="1843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3958" t="42167" r="50000" b="50000"/>
          <a:stretch/>
        </p:blipFill>
        <p:spPr bwMode="auto">
          <a:xfrm>
            <a:off x="2741104" y="4293096"/>
            <a:ext cx="1955800" cy="59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61084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p:nvPr/>
        </p:nvPicPr>
        <p:blipFill rotWithShape="1">
          <a:blip r:embed="rId3">
            <a:extLst>
              <a:ext uri="{28A0092B-C50C-407E-A947-70E740481C1C}">
                <a14:useLocalDpi xmlns:a14="http://schemas.microsoft.com/office/drawing/2010/main" val="0"/>
              </a:ext>
            </a:extLst>
          </a:blip>
          <a:srcRect l="20466" t="22295" r="19521" b="10264"/>
          <a:stretch/>
        </p:blipFill>
        <p:spPr bwMode="auto">
          <a:xfrm rot="5400000">
            <a:off x="3253306" y="1291310"/>
            <a:ext cx="6586244" cy="4236888"/>
          </a:xfrm>
          <a:prstGeom prst="rect">
            <a:avLst/>
          </a:prstGeom>
          <a:ln>
            <a:noFill/>
          </a:ln>
          <a:extLst>
            <a:ext uri="{53640926-AAD7-44D8-BBD7-CCE9431645EC}">
              <a14:shadowObscured xmlns:a14="http://schemas.microsoft.com/office/drawing/2010/main"/>
            </a:ext>
          </a:extLst>
        </p:spPr>
      </p:pic>
      <p:sp>
        <p:nvSpPr>
          <p:cNvPr id="3" name="2 CuadroTexto"/>
          <p:cNvSpPr txBox="1"/>
          <p:nvPr/>
        </p:nvSpPr>
        <p:spPr>
          <a:xfrm>
            <a:off x="0" y="3028635"/>
            <a:ext cx="3960440" cy="954107"/>
          </a:xfrm>
          <a:prstGeom prst="rect">
            <a:avLst/>
          </a:prstGeom>
          <a:noFill/>
        </p:spPr>
        <p:txBody>
          <a:bodyPr wrap="square" rtlCol="0">
            <a:spAutoFit/>
          </a:bodyPr>
          <a:lstStyle/>
          <a:p>
            <a:pPr algn="ctr"/>
            <a:r>
              <a:rPr lang="es-ES_tradnl" sz="2800" dirty="0" smtClean="0"/>
              <a:t>Esquema de la red eléctrica</a:t>
            </a:r>
            <a:endParaRPr lang="es-ES" sz="2800" dirty="0"/>
          </a:p>
        </p:txBody>
      </p:sp>
    </p:spTree>
    <p:extLst>
      <p:ext uri="{BB962C8B-B14F-4D97-AF65-F5344CB8AC3E}">
        <p14:creationId xmlns:p14="http://schemas.microsoft.com/office/powerpoint/2010/main" val="31397616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a"/>
          <p:cNvGraphicFramePr>
            <a:graphicFrameLocks noGrp="1"/>
          </p:cNvGraphicFramePr>
          <p:nvPr>
            <p:extLst>
              <p:ext uri="{D42A27DB-BD31-4B8C-83A1-F6EECF244321}">
                <p14:modId xmlns:p14="http://schemas.microsoft.com/office/powerpoint/2010/main" val="1201295255"/>
              </p:ext>
            </p:extLst>
          </p:nvPr>
        </p:nvGraphicFramePr>
        <p:xfrm>
          <a:off x="1627555" y="1772816"/>
          <a:ext cx="5960898" cy="4545113"/>
        </p:xfrm>
        <a:graphic>
          <a:graphicData uri="http://schemas.openxmlformats.org/drawingml/2006/table">
            <a:tbl>
              <a:tblPr firstRow="1" firstCol="1" bandRow="1">
                <a:tableStyleId>{5C22544A-7EE6-4342-B048-85BDC9FD1C3A}</a:tableStyleId>
              </a:tblPr>
              <a:tblGrid>
                <a:gridCol w="2676784"/>
                <a:gridCol w="730243"/>
                <a:gridCol w="793029"/>
                <a:gridCol w="802080"/>
                <a:gridCol w="958762"/>
              </a:tblGrid>
              <a:tr h="651413">
                <a:tc>
                  <a:txBody>
                    <a:bodyPr/>
                    <a:lstStyle/>
                    <a:p>
                      <a:pPr>
                        <a:spcAft>
                          <a:spcPts val="0"/>
                        </a:spcAft>
                      </a:pPr>
                      <a:r>
                        <a:rPr lang="es-ES_tradnl" sz="1100" dirty="0">
                          <a:effectLst/>
                        </a:rPr>
                        <a:t>MÁQUINA </a:t>
                      </a:r>
                      <a:endParaRPr lang="es-ES" sz="1100" dirty="0">
                        <a:effectLst/>
                        <a:latin typeface="Cambria"/>
                        <a:ea typeface="MS Mincho"/>
                        <a:cs typeface="Times New Roman"/>
                      </a:endParaRPr>
                    </a:p>
                  </a:txBody>
                  <a:tcPr marL="39582" marR="39582" marT="0" marB="0" anchor="ctr"/>
                </a:tc>
                <a:tc>
                  <a:txBody>
                    <a:bodyPr/>
                    <a:lstStyle/>
                    <a:p>
                      <a:pPr algn="ctr">
                        <a:spcAft>
                          <a:spcPts val="0"/>
                        </a:spcAft>
                      </a:pPr>
                      <a:r>
                        <a:rPr lang="es-ES_tradnl" sz="1100">
                          <a:effectLst/>
                        </a:rPr>
                        <a:t>VOLTAJE (V)</a:t>
                      </a:r>
                      <a:endParaRPr lang="es-ES" sz="1100">
                        <a:effectLst/>
                        <a:latin typeface="Cambria"/>
                        <a:ea typeface="MS Mincho"/>
                        <a:cs typeface="Times New Roman"/>
                      </a:endParaRPr>
                    </a:p>
                  </a:txBody>
                  <a:tcPr marL="39582" marR="39582" marT="0" marB="0" anchor="ctr"/>
                </a:tc>
                <a:tc>
                  <a:txBody>
                    <a:bodyPr/>
                    <a:lstStyle/>
                    <a:p>
                      <a:pPr algn="ctr">
                        <a:spcAft>
                          <a:spcPts val="0"/>
                        </a:spcAft>
                      </a:pPr>
                      <a:r>
                        <a:rPr lang="es-ES_tradnl" sz="1100">
                          <a:effectLst/>
                        </a:rPr>
                        <a:t>POTENCIA ACTIVA (kW)</a:t>
                      </a:r>
                      <a:endParaRPr lang="es-ES" sz="1100">
                        <a:effectLst/>
                        <a:latin typeface="Cambria"/>
                        <a:ea typeface="MS Mincho"/>
                        <a:cs typeface="Times New Roman"/>
                      </a:endParaRPr>
                    </a:p>
                  </a:txBody>
                  <a:tcPr marL="39582" marR="39582" marT="0" marB="0" anchor="ctr"/>
                </a:tc>
                <a:tc>
                  <a:txBody>
                    <a:bodyPr/>
                    <a:lstStyle/>
                    <a:p>
                      <a:pPr algn="ctr">
                        <a:spcAft>
                          <a:spcPts val="0"/>
                        </a:spcAft>
                      </a:pPr>
                      <a:r>
                        <a:rPr lang="es-ES_tradnl" sz="1100">
                          <a:effectLst/>
                        </a:rPr>
                        <a:t>FACTOR DE POTENCIA</a:t>
                      </a:r>
                      <a:endParaRPr lang="es-ES" sz="1100">
                        <a:effectLst/>
                        <a:latin typeface="Cambria"/>
                        <a:ea typeface="MS Mincho"/>
                        <a:cs typeface="Times New Roman"/>
                      </a:endParaRPr>
                    </a:p>
                  </a:txBody>
                  <a:tcPr marL="39582" marR="39582" marT="0" marB="0" anchor="ctr"/>
                </a:tc>
                <a:tc>
                  <a:txBody>
                    <a:bodyPr/>
                    <a:lstStyle/>
                    <a:p>
                      <a:pPr algn="ctr">
                        <a:spcAft>
                          <a:spcPts val="0"/>
                        </a:spcAft>
                      </a:pPr>
                      <a:r>
                        <a:rPr lang="es-ES_tradnl" sz="1100">
                          <a:effectLst/>
                        </a:rPr>
                        <a:t>INTENSIDAD DE CORRIENTE (A)</a:t>
                      </a:r>
                      <a:endParaRPr lang="es-ES" sz="1100">
                        <a:effectLst/>
                        <a:latin typeface="Cambria"/>
                        <a:ea typeface="MS Mincho"/>
                        <a:cs typeface="Times New Roman"/>
                      </a:endParaRPr>
                    </a:p>
                  </a:txBody>
                  <a:tcPr marL="39582" marR="39582" marT="0" marB="0" anchor="ctr"/>
                </a:tc>
              </a:tr>
              <a:tr h="169639">
                <a:tc>
                  <a:txBody>
                    <a:bodyPr/>
                    <a:lstStyle/>
                    <a:p>
                      <a:pPr>
                        <a:spcAft>
                          <a:spcPts val="0"/>
                        </a:spcAft>
                      </a:pPr>
                      <a:r>
                        <a:rPr lang="es-ES_tradnl" sz="1100">
                          <a:effectLst/>
                        </a:rPr>
                        <a:t>Máquina de corte Forel VC3302</a:t>
                      </a:r>
                      <a:endParaRPr lang="es-ES" sz="1100">
                        <a:effectLst/>
                        <a:latin typeface="Cambria"/>
                        <a:ea typeface="MS Mincho"/>
                        <a:cs typeface="Times New Roman"/>
                      </a:endParaRPr>
                    </a:p>
                  </a:txBody>
                  <a:tcPr marL="39582" marR="39582" marT="0" marB="0" anchor="ctr"/>
                </a:tc>
                <a:tc>
                  <a:txBody>
                    <a:bodyPr/>
                    <a:lstStyle/>
                    <a:p>
                      <a:pPr algn="ctr">
                        <a:spcAft>
                          <a:spcPts val="0"/>
                        </a:spcAft>
                      </a:pPr>
                      <a:r>
                        <a:rPr lang="es-ES_tradnl" sz="1100">
                          <a:effectLst/>
                        </a:rPr>
                        <a:t>400</a:t>
                      </a:r>
                      <a:endParaRPr lang="es-ES" sz="1100">
                        <a:effectLst/>
                        <a:latin typeface="Cambria"/>
                        <a:ea typeface="MS Mincho"/>
                        <a:cs typeface="Times New Roman"/>
                      </a:endParaRPr>
                    </a:p>
                  </a:txBody>
                  <a:tcPr marL="39582" marR="39582" marT="0" marB="0" anchor="ctr"/>
                </a:tc>
                <a:tc>
                  <a:txBody>
                    <a:bodyPr/>
                    <a:lstStyle/>
                    <a:p>
                      <a:pPr algn="ctr">
                        <a:spcAft>
                          <a:spcPts val="0"/>
                        </a:spcAft>
                      </a:pPr>
                      <a:r>
                        <a:rPr lang="es-ES_tradnl" sz="1100">
                          <a:effectLst/>
                        </a:rPr>
                        <a:t>38</a:t>
                      </a:r>
                      <a:endParaRPr lang="es-ES" sz="1100">
                        <a:effectLst/>
                        <a:latin typeface="Cambria"/>
                        <a:ea typeface="MS Mincho"/>
                        <a:cs typeface="Times New Roman"/>
                      </a:endParaRPr>
                    </a:p>
                  </a:txBody>
                  <a:tcPr marL="39582" marR="39582" marT="0" marB="0" anchor="ctr"/>
                </a:tc>
                <a:tc>
                  <a:txBody>
                    <a:bodyPr/>
                    <a:lstStyle/>
                    <a:p>
                      <a:pPr algn="ctr">
                        <a:spcAft>
                          <a:spcPts val="0"/>
                        </a:spcAft>
                      </a:pPr>
                      <a:r>
                        <a:rPr lang="es-ES_tradnl" sz="1100">
                          <a:effectLst/>
                        </a:rPr>
                        <a:t>0.85</a:t>
                      </a:r>
                      <a:endParaRPr lang="es-ES" sz="1100">
                        <a:effectLst/>
                        <a:latin typeface="Cambria"/>
                        <a:ea typeface="MS Mincho"/>
                        <a:cs typeface="Times New Roman"/>
                      </a:endParaRPr>
                    </a:p>
                  </a:txBody>
                  <a:tcPr marL="39582" marR="39582" marT="0" marB="0" anchor="ctr"/>
                </a:tc>
                <a:tc>
                  <a:txBody>
                    <a:bodyPr/>
                    <a:lstStyle/>
                    <a:p>
                      <a:pPr algn="ctr">
                        <a:spcAft>
                          <a:spcPts val="0"/>
                        </a:spcAft>
                      </a:pPr>
                      <a:r>
                        <a:rPr lang="es-ES_tradnl" sz="1100">
                          <a:effectLst/>
                        </a:rPr>
                        <a:t>64.53</a:t>
                      </a:r>
                      <a:endParaRPr lang="es-ES" sz="1100">
                        <a:effectLst/>
                        <a:latin typeface="Cambria"/>
                        <a:ea typeface="MS Mincho"/>
                        <a:cs typeface="Times New Roman"/>
                      </a:endParaRPr>
                    </a:p>
                  </a:txBody>
                  <a:tcPr marL="39582" marR="39582" marT="0" marB="0" anchor="ctr"/>
                </a:tc>
              </a:tr>
              <a:tr h="339278">
                <a:tc>
                  <a:txBody>
                    <a:bodyPr/>
                    <a:lstStyle/>
                    <a:p>
                      <a:pPr>
                        <a:spcAft>
                          <a:spcPts val="0"/>
                        </a:spcAft>
                      </a:pPr>
                      <a:r>
                        <a:rPr lang="es-ES_tradnl" sz="1100">
                          <a:effectLst/>
                        </a:rPr>
                        <a:t>Pulidora bilateral Glaston Bavelloni XtraEdge 8</a:t>
                      </a:r>
                      <a:endParaRPr lang="es-ES" sz="1100">
                        <a:effectLst/>
                        <a:latin typeface="Cambria"/>
                        <a:ea typeface="MS Mincho"/>
                        <a:cs typeface="Times New Roman"/>
                      </a:endParaRPr>
                    </a:p>
                  </a:txBody>
                  <a:tcPr marL="39582" marR="39582" marT="0" marB="0" anchor="ctr"/>
                </a:tc>
                <a:tc>
                  <a:txBody>
                    <a:bodyPr/>
                    <a:lstStyle/>
                    <a:p>
                      <a:pPr algn="ctr">
                        <a:spcAft>
                          <a:spcPts val="0"/>
                        </a:spcAft>
                      </a:pPr>
                      <a:r>
                        <a:rPr lang="es-ES_tradnl" sz="1100">
                          <a:effectLst/>
                        </a:rPr>
                        <a:t>400</a:t>
                      </a:r>
                      <a:endParaRPr lang="es-ES" sz="1100">
                        <a:effectLst/>
                        <a:latin typeface="Cambria"/>
                        <a:ea typeface="MS Mincho"/>
                        <a:cs typeface="Times New Roman"/>
                      </a:endParaRPr>
                    </a:p>
                  </a:txBody>
                  <a:tcPr marL="39582" marR="39582" marT="0" marB="0" anchor="ctr"/>
                </a:tc>
                <a:tc>
                  <a:txBody>
                    <a:bodyPr/>
                    <a:lstStyle/>
                    <a:p>
                      <a:pPr algn="ctr">
                        <a:spcAft>
                          <a:spcPts val="0"/>
                        </a:spcAft>
                      </a:pPr>
                      <a:r>
                        <a:rPr lang="es-ES_tradnl" sz="1100">
                          <a:effectLst/>
                        </a:rPr>
                        <a:t>56</a:t>
                      </a:r>
                      <a:endParaRPr lang="es-ES" sz="1100">
                        <a:effectLst/>
                        <a:latin typeface="Cambria"/>
                        <a:ea typeface="MS Mincho"/>
                        <a:cs typeface="Times New Roman"/>
                      </a:endParaRPr>
                    </a:p>
                  </a:txBody>
                  <a:tcPr marL="39582" marR="39582" marT="0" marB="0" anchor="ctr"/>
                </a:tc>
                <a:tc>
                  <a:txBody>
                    <a:bodyPr/>
                    <a:lstStyle/>
                    <a:p>
                      <a:pPr algn="ctr">
                        <a:spcAft>
                          <a:spcPts val="0"/>
                        </a:spcAft>
                      </a:pPr>
                      <a:r>
                        <a:rPr lang="es-ES_tradnl" sz="1100">
                          <a:effectLst/>
                        </a:rPr>
                        <a:t>0.85</a:t>
                      </a:r>
                      <a:endParaRPr lang="es-ES" sz="1100">
                        <a:effectLst/>
                        <a:latin typeface="Cambria"/>
                        <a:ea typeface="MS Mincho"/>
                        <a:cs typeface="Times New Roman"/>
                      </a:endParaRPr>
                    </a:p>
                  </a:txBody>
                  <a:tcPr marL="39582" marR="39582" marT="0" marB="0" anchor="ctr"/>
                </a:tc>
                <a:tc>
                  <a:txBody>
                    <a:bodyPr/>
                    <a:lstStyle/>
                    <a:p>
                      <a:pPr algn="ctr">
                        <a:spcAft>
                          <a:spcPts val="0"/>
                        </a:spcAft>
                      </a:pPr>
                      <a:r>
                        <a:rPr lang="es-ES_tradnl" sz="1100">
                          <a:effectLst/>
                        </a:rPr>
                        <a:t>95.09</a:t>
                      </a:r>
                      <a:endParaRPr lang="es-ES" sz="1100">
                        <a:effectLst/>
                        <a:latin typeface="Cambria"/>
                        <a:ea typeface="MS Mincho"/>
                        <a:cs typeface="Times New Roman"/>
                      </a:endParaRPr>
                    </a:p>
                  </a:txBody>
                  <a:tcPr marL="39582" marR="39582" marT="0" marB="0" anchor="ctr"/>
                </a:tc>
              </a:tr>
              <a:tr h="325706">
                <a:tc>
                  <a:txBody>
                    <a:bodyPr/>
                    <a:lstStyle/>
                    <a:p>
                      <a:pPr>
                        <a:spcAft>
                          <a:spcPts val="0"/>
                        </a:spcAft>
                      </a:pPr>
                      <a:r>
                        <a:rPr lang="es-ES_tradnl" sz="1100">
                          <a:effectLst/>
                        </a:rPr>
                        <a:t>Perforadora Vismara E8bCNH Línea Blanca</a:t>
                      </a:r>
                      <a:endParaRPr lang="es-ES" sz="1100">
                        <a:effectLst/>
                        <a:latin typeface="Cambria"/>
                        <a:ea typeface="MS Mincho"/>
                        <a:cs typeface="Times New Roman"/>
                      </a:endParaRPr>
                    </a:p>
                  </a:txBody>
                  <a:tcPr marL="39582" marR="39582" marT="0" marB="0" anchor="ctr"/>
                </a:tc>
                <a:tc>
                  <a:txBody>
                    <a:bodyPr/>
                    <a:lstStyle/>
                    <a:p>
                      <a:pPr algn="ctr">
                        <a:spcAft>
                          <a:spcPts val="0"/>
                        </a:spcAft>
                      </a:pPr>
                      <a:r>
                        <a:rPr lang="es-ES_tradnl" sz="1100">
                          <a:effectLst/>
                        </a:rPr>
                        <a:t>400</a:t>
                      </a:r>
                      <a:endParaRPr lang="es-ES" sz="1100">
                        <a:effectLst/>
                        <a:latin typeface="Cambria"/>
                        <a:ea typeface="MS Mincho"/>
                        <a:cs typeface="Times New Roman"/>
                      </a:endParaRPr>
                    </a:p>
                  </a:txBody>
                  <a:tcPr marL="39582" marR="39582" marT="0" marB="0" anchor="ctr"/>
                </a:tc>
                <a:tc>
                  <a:txBody>
                    <a:bodyPr/>
                    <a:lstStyle/>
                    <a:p>
                      <a:pPr algn="ctr">
                        <a:spcAft>
                          <a:spcPts val="0"/>
                        </a:spcAft>
                      </a:pPr>
                      <a:r>
                        <a:rPr lang="es-ES_tradnl" sz="1100">
                          <a:effectLst/>
                        </a:rPr>
                        <a:t>17</a:t>
                      </a:r>
                      <a:endParaRPr lang="es-ES" sz="1100">
                        <a:effectLst/>
                        <a:latin typeface="Cambria"/>
                        <a:ea typeface="MS Mincho"/>
                        <a:cs typeface="Times New Roman"/>
                      </a:endParaRPr>
                    </a:p>
                  </a:txBody>
                  <a:tcPr marL="39582" marR="39582" marT="0" marB="0" anchor="ctr"/>
                </a:tc>
                <a:tc>
                  <a:txBody>
                    <a:bodyPr/>
                    <a:lstStyle/>
                    <a:p>
                      <a:pPr algn="ctr">
                        <a:spcAft>
                          <a:spcPts val="0"/>
                        </a:spcAft>
                      </a:pPr>
                      <a:r>
                        <a:rPr lang="es-ES_tradnl" sz="1100">
                          <a:effectLst/>
                        </a:rPr>
                        <a:t>0.85</a:t>
                      </a:r>
                      <a:endParaRPr lang="es-ES" sz="1100">
                        <a:effectLst/>
                        <a:latin typeface="Cambria"/>
                        <a:ea typeface="MS Mincho"/>
                        <a:cs typeface="Times New Roman"/>
                      </a:endParaRPr>
                    </a:p>
                  </a:txBody>
                  <a:tcPr marL="39582" marR="39582" marT="0" marB="0" anchor="ctr"/>
                </a:tc>
                <a:tc>
                  <a:txBody>
                    <a:bodyPr/>
                    <a:lstStyle/>
                    <a:p>
                      <a:pPr algn="ctr">
                        <a:spcAft>
                          <a:spcPts val="0"/>
                        </a:spcAft>
                      </a:pPr>
                      <a:r>
                        <a:rPr lang="es-ES_tradnl" sz="1100">
                          <a:effectLst/>
                        </a:rPr>
                        <a:t>28.87</a:t>
                      </a:r>
                      <a:endParaRPr lang="es-ES" sz="1100">
                        <a:effectLst/>
                        <a:latin typeface="Cambria"/>
                        <a:ea typeface="MS Mincho"/>
                        <a:cs typeface="Times New Roman"/>
                      </a:endParaRPr>
                    </a:p>
                  </a:txBody>
                  <a:tcPr marL="39582" marR="39582" marT="0" marB="0" anchor="ctr"/>
                </a:tc>
              </a:tr>
              <a:tr h="339278">
                <a:tc>
                  <a:txBody>
                    <a:bodyPr/>
                    <a:lstStyle/>
                    <a:p>
                      <a:pPr>
                        <a:spcAft>
                          <a:spcPts val="0"/>
                        </a:spcAft>
                      </a:pPr>
                      <a:r>
                        <a:rPr lang="es-ES_tradnl" sz="1100">
                          <a:effectLst/>
                        </a:rPr>
                        <a:t>Perforadora Vismara E8bCNH Línea Estructural</a:t>
                      </a:r>
                      <a:endParaRPr lang="es-ES" sz="1100">
                        <a:effectLst/>
                        <a:latin typeface="Cambria"/>
                        <a:ea typeface="MS Mincho"/>
                        <a:cs typeface="Times New Roman"/>
                      </a:endParaRPr>
                    </a:p>
                  </a:txBody>
                  <a:tcPr marL="39582" marR="39582" marT="0" marB="0" anchor="ctr"/>
                </a:tc>
                <a:tc>
                  <a:txBody>
                    <a:bodyPr/>
                    <a:lstStyle/>
                    <a:p>
                      <a:pPr algn="ctr">
                        <a:spcAft>
                          <a:spcPts val="0"/>
                        </a:spcAft>
                      </a:pPr>
                      <a:r>
                        <a:rPr lang="es-ES_tradnl" sz="1100">
                          <a:effectLst/>
                        </a:rPr>
                        <a:t>400</a:t>
                      </a:r>
                      <a:endParaRPr lang="es-ES" sz="1100">
                        <a:effectLst/>
                        <a:latin typeface="Cambria"/>
                        <a:ea typeface="MS Mincho"/>
                        <a:cs typeface="Times New Roman"/>
                      </a:endParaRPr>
                    </a:p>
                  </a:txBody>
                  <a:tcPr marL="39582" marR="39582" marT="0" marB="0" anchor="ctr"/>
                </a:tc>
                <a:tc>
                  <a:txBody>
                    <a:bodyPr/>
                    <a:lstStyle/>
                    <a:p>
                      <a:pPr algn="ctr">
                        <a:spcAft>
                          <a:spcPts val="0"/>
                        </a:spcAft>
                      </a:pPr>
                      <a:r>
                        <a:rPr lang="es-ES_tradnl" sz="1100">
                          <a:effectLst/>
                        </a:rPr>
                        <a:t>17</a:t>
                      </a:r>
                      <a:endParaRPr lang="es-ES" sz="1100">
                        <a:effectLst/>
                        <a:latin typeface="Cambria"/>
                        <a:ea typeface="MS Mincho"/>
                        <a:cs typeface="Times New Roman"/>
                      </a:endParaRPr>
                    </a:p>
                  </a:txBody>
                  <a:tcPr marL="39582" marR="39582" marT="0" marB="0" anchor="ctr"/>
                </a:tc>
                <a:tc>
                  <a:txBody>
                    <a:bodyPr/>
                    <a:lstStyle/>
                    <a:p>
                      <a:pPr algn="ctr">
                        <a:spcAft>
                          <a:spcPts val="0"/>
                        </a:spcAft>
                      </a:pPr>
                      <a:r>
                        <a:rPr lang="es-ES_tradnl" sz="1100">
                          <a:effectLst/>
                        </a:rPr>
                        <a:t>0.85</a:t>
                      </a:r>
                      <a:endParaRPr lang="es-ES" sz="1100">
                        <a:effectLst/>
                        <a:latin typeface="Cambria"/>
                        <a:ea typeface="MS Mincho"/>
                        <a:cs typeface="Times New Roman"/>
                      </a:endParaRPr>
                    </a:p>
                  </a:txBody>
                  <a:tcPr marL="39582" marR="39582" marT="0" marB="0" anchor="ctr"/>
                </a:tc>
                <a:tc>
                  <a:txBody>
                    <a:bodyPr/>
                    <a:lstStyle/>
                    <a:p>
                      <a:pPr algn="ctr">
                        <a:spcAft>
                          <a:spcPts val="0"/>
                        </a:spcAft>
                      </a:pPr>
                      <a:r>
                        <a:rPr lang="es-ES_tradnl" sz="1100">
                          <a:effectLst/>
                        </a:rPr>
                        <a:t>28.87</a:t>
                      </a:r>
                      <a:endParaRPr lang="es-ES" sz="1100">
                        <a:effectLst/>
                        <a:latin typeface="Cambria"/>
                        <a:ea typeface="MS Mincho"/>
                        <a:cs typeface="Times New Roman"/>
                      </a:endParaRPr>
                    </a:p>
                  </a:txBody>
                  <a:tcPr marL="39582" marR="39582" marT="0" marB="0" anchor="ctr"/>
                </a:tc>
              </a:tr>
              <a:tr h="169639">
                <a:tc>
                  <a:txBody>
                    <a:bodyPr/>
                    <a:lstStyle/>
                    <a:p>
                      <a:pPr>
                        <a:spcAft>
                          <a:spcPts val="0"/>
                        </a:spcAft>
                      </a:pPr>
                      <a:r>
                        <a:rPr lang="es-ES_tradnl" sz="1100">
                          <a:effectLst/>
                        </a:rPr>
                        <a:t>Lavadora horizontal Malnati 800</a:t>
                      </a:r>
                      <a:endParaRPr lang="es-ES" sz="1100">
                        <a:effectLst/>
                        <a:latin typeface="Cambria"/>
                        <a:ea typeface="MS Mincho"/>
                        <a:cs typeface="Times New Roman"/>
                      </a:endParaRPr>
                    </a:p>
                  </a:txBody>
                  <a:tcPr marL="39582" marR="39582" marT="0" marB="0" anchor="ctr"/>
                </a:tc>
                <a:tc>
                  <a:txBody>
                    <a:bodyPr/>
                    <a:lstStyle/>
                    <a:p>
                      <a:pPr algn="ctr">
                        <a:spcAft>
                          <a:spcPts val="0"/>
                        </a:spcAft>
                      </a:pPr>
                      <a:r>
                        <a:rPr lang="es-ES_tradnl" sz="1100">
                          <a:effectLst/>
                        </a:rPr>
                        <a:t>400</a:t>
                      </a:r>
                      <a:endParaRPr lang="es-ES" sz="1100">
                        <a:effectLst/>
                        <a:latin typeface="Cambria"/>
                        <a:ea typeface="MS Mincho"/>
                        <a:cs typeface="Times New Roman"/>
                      </a:endParaRPr>
                    </a:p>
                  </a:txBody>
                  <a:tcPr marL="39582" marR="39582" marT="0" marB="0" anchor="ctr"/>
                </a:tc>
                <a:tc>
                  <a:txBody>
                    <a:bodyPr/>
                    <a:lstStyle/>
                    <a:p>
                      <a:pPr algn="ctr">
                        <a:spcAft>
                          <a:spcPts val="0"/>
                        </a:spcAft>
                      </a:pPr>
                      <a:r>
                        <a:rPr lang="es-ES_tradnl" sz="1100">
                          <a:effectLst/>
                        </a:rPr>
                        <a:t>19.5</a:t>
                      </a:r>
                      <a:endParaRPr lang="es-ES" sz="1100">
                        <a:effectLst/>
                        <a:latin typeface="Cambria"/>
                        <a:ea typeface="MS Mincho"/>
                        <a:cs typeface="Times New Roman"/>
                      </a:endParaRPr>
                    </a:p>
                  </a:txBody>
                  <a:tcPr marL="39582" marR="39582" marT="0" marB="0" anchor="ctr"/>
                </a:tc>
                <a:tc>
                  <a:txBody>
                    <a:bodyPr/>
                    <a:lstStyle/>
                    <a:p>
                      <a:pPr algn="ctr">
                        <a:spcAft>
                          <a:spcPts val="0"/>
                        </a:spcAft>
                      </a:pPr>
                      <a:r>
                        <a:rPr lang="es-ES_tradnl" sz="1100">
                          <a:effectLst/>
                        </a:rPr>
                        <a:t>0.85</a:t>
                      </a:r>
                      <a:endParaRPr lang="es-ES" sz="1100">
                        <a:effectLst/>
                        <a:latin typeface="Cambria"/>
                        <a:ea typeface="MS Mincho"/>
                        <a:cs typeface="Times New Roman"/>
                      </a:endParaRPr>
                    </a:p>
                  </a:txBody>
                  <a:tcPr marL="39582" marR="39582" marT="0" marB="0" anchor="ctr"/>
                </a:tc>
                <a:tc>
                  <a:txBody>
                    <a:bodyPr/>
                    <a:lstStyle/>
                    <a:p>
                      <a:pPr algn="ctr">
                        <a:spcAft>
                          <a:spcPts val="0"/>
                        </a:spcAft>
                      </a:pPr>
                      <a:r>
                        <a:rPr lang="es-ES_tradnl" sz="1100">
                          <a:effectLst/>
                        </a:rPr>
                        <a:t>33.11</a:t>
                      </a:r>
                      <a:endParaRPr lang="es-ES" sz="1100">
                        <a:effectLst/>
                        <a:latin typeface="Cambria"/>
                        <a:ea typeface="MS Mincho"/>
                        <a:cs typeface="Times New Roman"/>
                      </a:endParaRPr>
                    </a:p>
                  </a:txBody>
                  <a:tcPr marL="39582" marR="39582" marT="0" marB="0" anchor="ctr"/>
                </a:tc>
              </a:tr>
              <a:tr h="169639">
                <a:tc>
                  <a:txBody>
                    <a:bodyPr/>
                    <a:lstStyle/>
                    <a:p>
                      <a:pPr>
                        <a:spcAft>
                          <a:spcPts val="0"/>
                        </a:spcAft>
                      </a:pPr>
                      <a:r>
                        <a:rPr lang="es-ES_tradnl" sz="1100">
                          <a:effectLst/>
                        </a:rPr>
                        <a:t>Estampadora Insegraf NS160NV</a:t>
                      </a:r>
                      <a:endParaRPr lang="es-ES" sz="1100">
                        <a:effectLst/>
                        <a:latin typeface="Cambria"/>
                        <a:ea typeface="MS Mincho"/>
                        <a:cs typeface="Times New Roman"/>
                      </a:endParaRPr>
                    </a:p>
                  </a:txBody>
                  <a:tcPr marL="39582" marR="39582" marT="0" marB="0" anchor="ctr"/>
                </a:tc>
                <a:tc>
                  <a:txBody>
                    <a:bodyPr/>
                    <a:lstStyle/>
                    <a:p>
                      <a:pPr algn="ctr">
                        <a:spcAft>
                          <a:spcPts val="0"/>
                        </a:spcAft>
                      </a:pPr>
                      <a:r>
                        <a:rPr lang="es-ES_tradnl" sz="1100">
                          <a:effectLst/>
                        </a:rPr>
                        <a:t>400</a:t>
                      </a:r>
                      <a:endParaRPr lang="es-ES" sz="1100">
                        <a:effectLst/>
                        <a:latin typeface="Cambria"/>
                        <a:ea typeface="MS Mincho"/>
                        <a:cs typeface="Times New Roman"/>
                      </a:endParaRPr>
                    </a:p>
                  </a:txBody>
                  <a:tcPr marL="39582" marR="39582" marT="0" marB="0" anchor="ctr"/>
                </a:tc>
                <a:tc>
                  <a:txBody>
                    <a:bodyPr/>
                    <a:lstStyle/>
                    <a:p>
                      <a:pPr algn="ctr">
                        <a:spcAft>
                          <a:spcPts val="0"/>
                        </a:spcAft>
                      </a:pPr>
                      <a:r>
                        <a:rPr lang="es-ES_tradnl" sz="1100">
                          <a:effectLst/>
                        </a:rPr>
                        <a:t>1.9</a:t>
                      </a:r>
                      <a:endParaRPr lang="es-ES" sz="1100">
                        <a:effectLst/>
                        <a:latin typeface="Cambria"/>
                        <a:ea typeface="MS Mincho"/>
                        <a:cs typeface="Times New Roman"/>
                      </a:endParaRPr>
                    </a:p>
                  </a:txBody>
                  <a:tcPr marL="39582" marR="39582" marT="0" marB="0" anchor="ctr"/>
                </a:tc>
                <a:tc>
                  <a:txBody>
                    <a:bodyPr/>
                    <a:lstStyle/>
                    <a:p>
                      <a:pPr algn="ctr">
                        <a:spcAft>
                          <a:spcPts val="0"/>
                        </a:spcAft>
                      </a:pPr>
                      <a:r>
                        <a:rPr lang="es-ES_tradnl" sz="1100">
                          <a:effectLst/>
                        </a:rPr>
                        <a:t>0.85</a:t>
                      </a:r>
                      <a:endParaRPr lang="es-ES" sz="1100">
                        <a:effectLst/>
                        <a:latin typeface="Cambria"/>
                        <a:ea typeface="MS Mincho"/>
                        <a:cs typeface="Times New Roman"/>
                      </a:endParaRPr>
                    </a:p>
                  </a:txBody>
                  <a:tcPr marL="39582" marR="39582" marT="0" marB="0" anchor="ctr"/>
                </a:tc>
                <a:tc>
                  <a:txBody>
                    <a:bodyPr/>
                    <a:lstStyle/>
                    <a:p>
                      <a:pPr algn="ctr">
                        <a:spcAft>
                          <a:spcPts val="0"/>
                        </a:spcAft>
                      </a:pPr>
                      <a:r>
                        <a:rPr lang="es-ES_tradnl" sz="1100">
                          <a:effectLst/>
                        </a:rPr>
                        <a:t>3.23</a:t>
                      </a:r>
                      <a:endParaRPr lang="es-ES" sz="1100">
                        <a:effectLst/>
                        <a:latin typeface="Cambria"/>
                        <a:ea typeface="MS Mincho"/>
                        <a:cs typeface="Times New Roman"/>
                      </a:endParaRPr>
                    </a:p>
                  </a:txBody>
                  <a:tcPr marL="39582" marR="39582" marT="0" marB="0" anchor="ctr"/>
                </a:tc>
              </a:tr>
              <a:tr h="169639">
                <a:tc>
                  <a:txBody>
                    <a:bodyPr/>
                    <a:lstStyle/>
                    <a:p>
                      <a:pPr>
                        <a:spcAft>
                          <a:spcPts val="0"/>
                        </a:spcAft>
                      </a:pPr>
                      <a:r>
                        <a:rPr lang="es-ES_tradnl" sz="1100">
                          <a:effectLst/>
                        </a:rPr>
                        <a:t>Secadora Ardesia TH 3 x 5</a:t>
                      </a:r>
                      <a:endParaRPr lang="es-ES" sz="1100">
                        <a:effectLst/>
                        <a:latin typeface="Cambria"/>
                        <a:ea typeface="MS Mincho"/>
                        <a:cs typeface="Times New Roman"/>
                      </a:endParaRPr>
                    </a:p>
                  </a:txBody>
                  <a:tcPr marL="39582" marR="39582" marT="0" marB="0" anchor="ctr"/>
                </a:tc>
                <a:tc>
                  <a:txBody>
                    <a:bodyPr/>
                    <a:lstStyle/>
                    <a:p>
                      <a:pPr algn="ctr">
                        <a:spcAft>
                          <a:spcPts val="0"/>
                        </a:spcAft>
                      </a:pPr>
                      <a:r>
                        <a:rPr lang="es-ES_tradnl" sz="1100">
                          <a:effectLst/>
                        </a:rPr>
                        <a:t>400</a:t>
                      </a:r>
                      <a:endParaRPr lang="es-ES" sz="1100">
                        <a:effectLst/>
                        <a:latin typeface="Cambria"/>
                        <a:ea typeface="MS Mincho"/>
                        <a:cs typeface="Times New Roman"/>
                      </a:endParaRPr>
                    </a:p>
                  </a:txBody>
                  <a:tcPr marL="39582" marR="39582" marT="0" marB="0" anchor="ctr"/>
                </a:tc>
                <a:tc>
                  <a:txBody>
                    <a:bodyPr/>
                    <a:lstStyle/>
                    <a:p>
                      <a:pPr algn="ctr">
                        <a:spcAft>
                          <a:spcPts val="0"/>
                        </a:spcAft>
                      </a:pPr>
                      <a:r>
                        <a:rPr lang="es-ES_tradnl" sz="1100">
                          <a:effectLst/>
                        </a:rPr>
                        <a:t>8.5</a:t>
                      </a:r>
                      <a:endParaRPr lang="es-ES" sz="1100">
                        <a:effectLst/>
                        <a:latin typeface="Cambria"/>
                        <a:ea typeface="MS Mincho"/>
                        <a:cs typeface="Times New Roman"/>
                      </a:endParaRPr>
                    </a:p>
                  </a:txBody>
                  <a:tcPr marL="39582" marR="39582" marT="0" marB="0" anchor="ctr"/>
                </a:tc>
                <a:tc>
                  <a:txBody>
                    <a:bodyPr/>
                    <a:lstStyle/>
                    <a:p>
                      <a:pPr algn="ctr">
                        <a:spcAft>
                          <a:spcPts val="0"/>
                        </a:spcAft>
                      </a:pPr>
                      <a:r>
                        <a:rPr lang="es-ES_tradnl" sz="1100">
                          <a:effectLst/>
                        </a:rPr>
                        <a:t>0.85</a:t>
                      </a:r>
                      <a:endParaRPr lang="es-ES" sz="1100">
                        <a:effectLst/>
                        <a:latin typeface="Cambria"/>
                        <a:ea typeface="MS Mincho"/>
                        <a:cs typeface="Times New Roman"/>
                      </a:endParaRPr>
                    </a:p>
                  </a:txBody>
                  <a:tcPr marL="39582" marR="39582" marT="0" marB="0" anchor="ctr"/>
                </a:tc>
                <a:tc>
                  <a:txBody>
                    <a:bodyPr/>
                    <a:lstStyle/>
                    <a:p>
                      <a:pPr algn="ctr">
                        <a:spcAft>
                          <a:spcPts val="0"/>
                        </a:spcAft>
                      </a:pPr>
                      <a:r>
                        <a:rPr lang="es-ES_tradnl" sz="1100">
                          <a:effectLst/>
                        </a:rPr>
                        <a:t>14.43</a:t>
                      </a:r>
                      <a:endParaRPr lang="es-ES" sz="1100">
                        <a:effectLst/>
                        <a:latin typeface="Cambria"/>
                        <a:ea typeface="MS Mincho"/>
                        <a:cs typeface="Times New Roman"/>
                      </a:endParaRPr>
                    </a:p>
                  </a:txBody>
                  <a:tcPr marL="39582" marR="39582" marT="0" marB="0" anchor="ctr"/>
                </a:tc>
              </a:tr>
              <a:tr h="169639">
                <a:tc>
                  <a:txBody>
                    <a:bodyPr/>
                    <a:lstStyle/>
                    <a:p>
                      <a:pPr>
                        <a:spcAft>
                          <a:spcPts val="0"/>
                        </a:spcAft>
                      </a:pPr>
                      <a:r>
                        <a:rPr lang="es-ES_tradnl" sz="1100">
                          <a:effectLst/>
                        </a:rPr>
                        <a:t>Pulidora lateral Forel EG2200</a:t>
                      </a:r>
                      <a:endParaRPr lang="es-ES" sz="1100">
                        <a:effectLst/>
                        <a:latin typeface="Cambria"/>
                        <a:ea typeface="MS Mincho"/>
                        <a:cs typeface="Times New Roman"/>
                      </a:endParaRPr>
                    </a:p>
                  </a:txBody>
                  <a:tcPr marL="39582" marR="39582" marT="0" marB="0" anchor="ctr"/>
                </a:tc>
                <a:tc>
                  <a:txBody>
                    <a:bodyPr/>
                    <a:lstStyle/>
                    <a:p>
                      <a:pPr algn="ctr">
                        <a:spcAft>
                          <a:spcPts val="0"/>
                        </a:spcAft>
                      </a:pPr>
                      <a:r>
                        <a:rPr lang="es-ES_tradnl" sz="1100">
                          <a:effectLst/>
                        </a:rPr>
                        <a:t>400</a:t>
                      </a:r>
                      <a:endParaRPr lang="es-ES" sz="1100">
                        <a:effectLst/>
                        <a:latin typeface="Cambria"/>
                        <a:ea typeface="MS Mincho"/>
                        <a:cs typeface="Times New Roman"/>
                      </a:endParaRPr>
                    </a:p>
                  </a:txBody>
                  <a:tcPr marL="39582" marR="39582" marT="0" marB="0" anchor="ctr"/>
                </a:tc>
                <a:tc>
                  <a:txBody>
                    <a:bodyPr/>
                    <a:lstStyle/>
                    <a:p>
                      <a:pPr algn="ctr">
                        <a:spcAft>
                          <a:spcPts val="0"/>
                        </a:spcAft>
                      </a:pPr>
                      <a:r>
                        <a:rPr lang="es-ES_tradnl" sz="1100">
                          <a:effectLst/>
                        </a:rPr>
                        <a:t>8</a:t>
                      </a:r>
                      <a:endParaRPr lang="es-ES" sz="1100">
                        <a:effectLst/>
                        <a:latin typeface="Cambria"/>
                        <a:ea typeface="MS Mincho"/>
                        <a:cs typeface="Times New Roman"/>
                      </a:endParaRPr>
                    </a:p>
                  </a:txBody>
                  <a:tcPr marL="39582" marR="39582" marT="0" marB="0" anchor="ctr"/>
                </a:tc>
                <a:tc>
                  <a:txBody>
                    <a:bodyPr/>
                    <a:lstStyle/>
                    <a:p>
                      <a:pPr algn="ctr">
                        <a:spcAft>
                          <a:spcPts val="0"/>
                        </a:spcAft>
                      </a:pPr>
                      <a:r>
                        <a:rPr lang="es-ES_tradnl" sz="1100">
                          <a:effectLst/>
                        </a:rPr>
                        <a:t>0.85</a:t>
                      </a:r>
                      <a:endParaRPr lang="es-ES" sz="1100">
                        <a:effectLst/>
                        <a:latin typeface="Cambria"/>
                        <a:ea typeface="MS Mincho"/>
                        <a:cs typeface="Times New Roman"/>
                      </a:endParaRPr>
                    </a:p>
                  </a:txBody>
                  <a:tcPr marL="39582" marR="39582" marT="0" marB="0" anchor="ctr"/>
                </a:tc>
                <a:tc>
                  <a:txBody>
                    <a:bodyPr/>
                    <a:lstStyle/>
                    <a:p>
                      <a:pPr algn="ctr">
                        <a:spcAft>
                          <a:spcPts val="0"/>
                        </a:spcAft>
                      </a:pPr>
                      <a:r>
                        <a:rPr lang="es-ES_tradnl" sz="1100">
                          <a:effectLst/>
                        </a:rPr>
                        <a:t>13.58</a:t>
                      </a:r>
                      <a:endParaRPr lang="es-ES" sz="1100">
                        <a:effectLst/>
                        <a:latin typeface="Cambria"/>
                        <a:ea typeface="MS Mincho"/>
                        <a:cs typeface="Times New Roman"/>
                      </a:endParaRPr>
                    </a:p>
                  </a:txBody>
                  <a:tcPr marL="39582" marR="39582" marT="0" marB="0" anchor="ctr"/>
                </a:tc>
              </a:tr>
              <a:tr h="339278">
                <a:tc>
                  <a:txBody>
                    <a:bodyPr/>
                    <a:lstStyle/>
                    <a:p>
                      <a:pPr>
                        <a:spcAft>
                          <a:spcPts val="0"/>
                        </a:spcAft>
                      </a:pPr>
                      <a:r>
                        <a:rPr lang="es-ES_tradnl" sz="1100">
                          <a:effectLst/>
                        </a:rPr>
                        <a:t>Fresadora #1 CNC Glaston Bavelloni ALPA 323/4 N</a:t>
                      </a:r>
                      <a:endParaRPr lang="es-ES" sz="1100">
                        <a:effectLst/>
                        <a:latin typeface="Cambria"/>
                        <a:ea typeface="MS Mincho"/>
                        <a:cs typeface="Times New Roman"/>
                      </a:endParaRPr>
                    </a:p>
                  </a:txBody>
                  <a:tcPr marL="39582" marR="39582" marT="0" marB="0" anchor="ctr"/>
                </a:tc>
                <a:tc>
                  <a:txBody>
                    <a:bodyPr/>
                    <a:lstStyle/>
                    <a:p>
                      <a:pPr algn="ctr">
                        <a:spcAft>
                          <a:spcPts val="0"/>
                        </a:spcAft>
                      </a:pPr>
                      <a:r>
                        <a:rPr lang="es-ES_tradnl" sz="1100">
                          <a:effectLst/>
                        </a:rPr>
                        <a:t>400</a:t>
                      </a:r>
                      <a:endParaRPr lang="es-ES" sz="1100">
                        <a:effectLst/>
                        <a:latin typeface="Cambria"/>
                        <a:ea typeface="MS Mincho"/>
                        <a:cs typeface="Times New Roman"/>
                      </a:endParaRPr>
                    </a:p>
                  </a:txBody>
                  <a:tcPr marL="39582" marR="39582" marT="0" marB="0" anchor="ctr"/>
                </a:tc>
                <a:tc>
                  <a:txBody>
                    <a:bodyPr/>
                    <a:lstStyle/>
                    <a:p>
                      <a:pPr algn="ctr">
                        <a:spcAft>
                          <a:spcPts val="0"/>
                        </a:spcAft>
                      </a:pPr>
                      <a:r>
                        <a:rPr lang="es-ES_tradnl" sz="1100">
                          <a:effectLst/>
                        </a:rPr>
                        <a:t>42.6</a:t>
                      </a:r>
                      <a:endParaRPr lang="es-ES" sz="1100">
                        <a:effectLst/>
                        <a:latin typeface="Cambria"/>
                        <a:ea typeface="MS Mincho"/>
                        <a:cs typeface="Times New Roman"/>
                      </a:endParaRPr>
                    </a:p>
                  </a:txBody>
                  <a:tcPr marL="39582" marR="39582" marT="0" marB="0" anchor="ctr"/>
                </a:tc>
                <a:tc>
                  <a:txBody>
                    <a:bodyPr/>
                    <a:lstStyle/>
                    <a:p>
                      <a:pPr algn="ctr">
                        <a:spcAft>
                          <a:spcPts val="0"/>
                        </a:spcAft>
                      </a:pPr>
                      <a:r>
                        <a:rPr lang="es-ES_tradnl" sz="1100" dirty="0">
                          <a:effectLst/>
                        </a:rPr>
                        <a:t>0.85</a:t>
                      </a:r>
                      <a:endParaRPr lang="es-ES" sz="1100" dirty="0">
                        <a:effectLst/>
                        <a:latin typeface="Cambria"/>
                        <a:ea typeface="MS Mincho"/>
                        <a:cs typeface="Times New Roman"/>
                      </a:endParaRPr>
                    </a:p>
                  </a:txBody>
                  <a:tcPr marL="39582" marR="39582" marT="0" marB="0" anchor="ctr"/>
                </a:tc>
                <a:tc>
                  <a:txBody>
                    <a:bodyPr/>
                    <a:lstStyle/>
                    <a:p>
                      <a:pPr algn="ctr">
                        <a:spcAft>
                          <a:spcPts val="0"/>
                        </a:spcAft>
                      </a:pPr>
                      <a:r>
                        <a:rPr lang="es-ES_tradnl" sz="1100">
                          <a:effectLst/>
                        </a:rPr>
                        <a:t>72.34</a:t>
                      </a:r>
                      <a:endParaRPr lang="es-ES" sz="1100">
                        <a:effectLst/>
                        <a:latin typeface="Cambria"/>
                        <a:ea typeface="MS Mincho"/>
                        <a:cs typeface="Times New Roman"/>
                      </a:endParaRPr>
                    </a:p>
                  </a:txBody>
                  <a:tcPr marL="39582" marR="39582" marT="0" marB="0" anchor="ctr"/>
                </a:tc>
              </a:tr>
              <a:tr h="339278">
                <a:tc>
                  <a:txBody>
                    <a:bodyPr/>
                    <a:lstStyle/>
                    <a:p>
                      <a:pPr>
                        <a:spcAft>
                          <a:spcPts val="0"/>
                        </a:spcAft>
                      </a:pPr>
                      <a:r>
                        <a:rPr lang="es-ES_tradnl" sz="1100">
                          <a:effectLst/>
                        </a:rPr>
                        <a:t>Fresadora #2 CNC Glaston Bavelloni ALPA 323/4 N</a:t>
                      </a:r>
                      <a:endParaRPr lang="es-ES" sz="1100">
                        <a:effectLst/>
                        <a:latin typeface="Cambria"/>
                        <a:ea typeface="MS Mincho"/>
                        <a:cs typeface="Times New Roman"/>
                      </a:endParaRPr>
                    </a:p>
                  </a:txBody>
                  <a:tcPr marL="39582" marR="39582" marT="0" marB="0" anchor="ctr"/>
                </a:tc>
                <a:tc>
                  <a:txBody>
                    <a:bodyPr/>
                    <a:lstStyle/>
                    <a:p>
                      <a:pPr algn="ctr">
                        <a:spcAft>
                          <a:spcPts val="0"/>
                        </a:spcAft>
                      </a:pPr>
                      <a:r>
                        <a:rPr lang="es-ES_tradnl" sz="1100">
                          <a:effectLst/>
                        </a:rPr>
                        <a:t>400</a:t>
                      </a:r>
                      <a:endParaRPr lang="es-ES" sz="1100">
                        <a:effectLst/>
                        <a:latin typeface="Cambria"/>
                        <a:ea typeface="MS Mincho"/>
                        <a:cs typeface="Times New Roman"/>
                      </a:endParaRPr>
                    </a:p>
                  </a:txBody>
                  <a:tcPr marL="39582" marR="39582" marT="0" marB="0" anchor="ctr"/>
                </a:tc>
                <a:tc>
                  <a:txBody>
                    <a:bodyPr/>
                    <a:lstStyle/>
                    <a:p>
                      <a:pPr algn="ctr">
                        <a:spcAft>
                          <a:spcPts val="0"/>
                        </a:spcAft>
                      </a:pPr>
                      <a:r>
                        <a:rPr lang="es-ES_tradnl" sz="1100">
                          <a:effectLst/>
                        </a:rPr>
                        <a:t>42.6</a:t>
                      </a:r>
                      <a:endParaRPr lang="es-ES" sz="1100">
                        <a:effectLst/>
                        <a:latin typeface="Cambria"/>
                        <a:ea typeface="MS Mincho"/>
                        <a:cs typeface="Times New Roman"/>
                      </a:endParaRPr>
                    </a:p>
                  </a:txBody>
                  <a:tcPr marL="39582" marR="39582" marT="0" marB="0" anchor="ctr"/>
                </a:tc>
                <a:tc>
                  <a:txBody>
                    <a:bodyPr/>
                    <a:lstStyle/>
                    <a:p>
                      <a:pPr algn="ctr">
                        <a:spcAft>
                          <a:spcPts val="0"/>
                        </a:spcAft>
                      </a:pPr>
                      <a:r>
                        <a:rPr lang="es-ES_tradnl" sz="1100" dirty="0">
                          <a:effectLst/>
                        </a:rPr>
                        <a:t>0.85</a:t>
                      </a:r>
                      <a:endParaRPr lang="es-ES" sz="1100" dirty="0">
                        <a:effectLst/>
                        <a:latin typeface="Cambria"/>
                        <a:ea typeface="MS Mincho"/>
                        <a:cs typeface="Times New Roman"/>
                      </a:endParaRPr>
                    </a:p>
                  </a:txBody>
                  <a:tcPr marL="39582" marR="39582" marT="0" marB="0" anchor="ctr"/>
                </a:tc>
                <a:tc>
                  <a:txBody>
                    <a:bodyPr/>
                    <a:lstStyle/>
                    <a:p>
                      <a:pPr algn="ctr">
                        <a:spcAft>
                          <a:spcPts val="0"/>
                        </a:spcAft>
                      </a:pPr>
                      <a:r>
                        <a:rPr lang="es-ES_tradnl" sz="1100">
                          <a:effectLst/>
                        </a:rPr>
                        <a:t>72.34</a:t>
                      </a:r>
                      <a:endParaRPr lang="es-ES" sz="1100">
                        <a:effectLst/>
                        <a:latin typeface="Cambria"/>
                        <a:ea typeface="MS Mincho"/>
                        <a:cs typeface="Times New Roman"/>
                      </a:endParaRPr>
                    </a:p>
                  </a:txBody>
                  <a:tcPr marL="39582" marR="39582" marT="0" marB="0" anchor="ctr"/>
                </a:tc>
              </a:tr>
              <a:tr h="325706">
                <a:tc>
                  <a:txBody>
                    <a:bodyPr/>
                    <a:lstStyle/>
                    <a:p>
                      <a:pPr>
                        <a:spcAft>
                          <a:spcPts val="0"/>
                        </a:spcAft>
                      </a:pPr>
                      <a:r>
                        <a:rPr lang="es-ES_tradnl" sz="1100">
                          <a:effectLst/>
                        </a:rPr>
                        <a:t>Arenadora Sandy DiGregorio 200</a:t>
                      </a:r>
                      <a:endParaRPr lang="es-ES" sz="1100">
                        <a:effectLst/>
                        <a:latin typeface="Cambria"/>
                        <a:ea typeface="MS Mincho"/>
                        <a:cs typeface="Times New Roman"/>
                      </a:endParaRPr>
                    </a:p>
                  </a:txBody>
                  <a:tcPr marL="39582" marR="39582" marT="0" marB="0" anchor="ctr"/>
                </a:tc>
                <a:tc>
                  <a:txBody>
                    <a:bodyPr/>
                    <a:lstStyle/>
                    <a:p>
                      <a:pPr algn="ctr">
                        <a:spcAft>
                          <a:spcPts val="0"/>
                        </a:spcAft>
                      </a:pPr>
                      <a:r>
                        <a:rPr lang="es-ES_tradnl" sz="1100">
                          <a:effectLst/>
                        </a:rPr>
                        <a:t>400</a:t>
                      </a:r>
                      <a:endParaRPr lang="es-ES" sz="1100">
                        <a:effectLst/>
                        <a:latin typeface="Cambria"/>
                        <a:ea typeface="MS Mincho"/>
                        <a:cs typeface="Times New Roman"/>
                      </a:endParaRPr>
                    </a:p>
                  </a:txBody>
                  <a:tcPr marL="39582" marR="39582" marT="0" marB="0" anchor="ctr"/>
                </a:tc>
                <a:tc>
                  <a:txBody>
                    <a:bodyPr/>
                    <a:lstStyle/>
                    <a:p>
                      <a:pPr algn="ctr">
                        <a:spcAft>
                          <a:spcPts val="0"/>
                        </a:spcAft>
                      </a:pPr>
                      <a:r>
                        <a:rPr lang="es-ES_tradnl" sz="1100">
                          <a:effectLst/>
                        </a:rPr>
                        <a:t>12</a:t>
                      </a:r>
                      <a:endParaRPr lang="es-ES" sz="1100">
                        <a:effectLst/>
                        <a:latin typeface="Cambria"/>
                        <a:ea typeface="MS Mincho"/>
                        <a:cs typeface="Times New Roman"/>
                      </a:endParaRPr>
                    </a:p>
                  </a:txBody>
                  <a:tcPr marL="39582" marR="39582" marT="0" marB="0" anchor="ctr"/>
                </a:tc>
                <a:tc>
                  <a:txBody>
                    <a:bodyPr/>
                    <a:lstStyle/>
                    <a:p>
                      <a:pPr algn="ctr">
                        <a:spcAft>
                          <a:spcPts val="0"/>
                        </a:spcAft>
                      </a:pPr>
                      <a:r>
                        <a:rPr lang="es-ES_tradnl" sz="1100">
                          <a:effectLst/>
                        </a:rPr>
                        <a:t>0.85</a:t>
                      </a:r>
                      <a:endParaRPr lang="es-ES" sz="1100">
                        <a:effectLst/>
                        <a:latin typeface="Cambria"/>
                        <a:ea typeface="MS Mincho"/>
                        <a:cs typeface="Times New Roman"/>
                      </a:endParaRPr>
                    </a:p>
                  </a:txBody>
                  <a:tcPr marL="39582" marR="39582" marT="0" marB="0" anchor="ctr"/>
                </a:tc>
                <a:tc>
                  <a:txBody>
                    <a:bodyPr/>
                    <a:lstStyle/>
                    <a:p>
                      <a:pPr algn="ctr">
                        <a:spcAft>
                          <a:spcPts val="0"/>
                        </a:spcAft>
                      </a:pPr>
                      <a:r>
                        <a:rPr lang="es-ES_tradnl" sz="1100">
                          <a:effectLst/>
                        </a:rPr>
                        <a:t>20.38</a:t>
                      </a:r>
                      <a:endParaRPr lang="es-ES" sz="1100">
                        <a:effectLst/>
                        <a:latin typeface="Cambria"/>
                        <a:ea typeface="MS Mincho"/>
                        <a:cs typeface="Times New Roman"/>
                      </a:endParaRPr>
                    </a:p>
                  </a:txBody>
                  <a:tcPr marL="39582" marR="39582" marT="0" marB="0" anchor="ctr"/>
                </a:tc>
              </a:tr>
              <a:tr h="169639">
                <a:tc>
                  <a:txBody>
                    <a:bodyPr/>
                    <a:lstStyle/>
                    <a:p>
                      <a:pPr>
                        <a:spcAft>
                          <a:spcPts val="0"/>
                        </a:spcAft>
                      </a:pPr>
                      <a:r>
                        <a:rPr lang="es-ES_tradnl" sz="1100">
                          <a:effectLst/>
                        </a:rPr>
                        <a:t>Lavadora vertical Forel VW2500</a:t>
                      </a:r>
                      <a:endParaRPr lang="es-ES" sz="1100">
                        <a:effectLst/>
                        <a:latin typeface="Cambria"/>
                        <a:ea typeface="MS Mincho"/>
                        <a:cs typeface="Times New Roman"/>
                      </a:endParaRPr>
                    </a:p>
                  </a:txBody>
                  <a:tcPr marL="39582" marR="39582" marT="0" marB="0" anchor="ctr"/>
                </a:tc>
                <a:tc>
                  <a:txBody>
                    <a:bodyPr/>
                    <a:lstStyle/>
                    <a:p>
                      <a:pPr algn="ctr">
                        <a:spcAft>
                          <a:spcPts val="0"/>
                        </a:spcAft>
                      </a:pPr>
                      <a:r>
                        <a:rPr lang="es-ES_tradnl" sz="1100">
                          <a:effectLst/>
                        </a:rPr>
                        <a:t>400</a:t>
                      </a:r>
                      <a:endParaRPr lang="es-ES" sz="1100">
                        <a:effectLst/>
                        <a:latin typeface="Cambria"/>
                        <a:ea typeface="MS Mincho"/>
                        <a:cs typeface="Times New Roman"/>
                      </a:endParaRPr>
                    </a:p>
                  </a:txBody>
                  <a:tcPr marL="39582" marR="39582" marT="0" marB="0" anchor="ctr"/>
                </a:tc>
                <a:tc>
                  <a:txBody>
                    <a:bodyPr/>
                    <a:lstStyle/>
                    <a:p>
                      <a:pPr algn="ctr">
                        <a:spcAft>
                          <a:spcPts val="0"/>
                        </a:spcAft>
                      </a:pPr>
                      <a:r>
                        <a:rPr lang="es-ES_tradnl" sz="1100">
                          <a:effectLst/>
                        </a:rPr>
                        <a:t>19.5</a:t>
                      </a:r>
                      <a:endParaRPr lang="es-ES" sz="1100">
                        <a:effectLst/>
                        <a:latin typeface="Cambria"/>
                        <a:ea typeface="MS Mincho"/>
                        <a:cs typeface="Times New Roman"/>
                      </a:endParaRPr>
                    </a:p>
                  </a:txBody>
                  <a:tcPr marL="39582" marR="39582" marT="0" marB="0" anchor="ctr"/>
                </a:tc>
                <a:tc>
                  <a:txBody>
                    <a:bodyPr/>
                    <a:lstStyle/>
                    <a:p>
                      <a:pPr algn="ctr">
                        <a:spcAft>
                          <a:spcPts val="0"/>
                        </a:spcAft>
                      </a:pPr>
                      <a:r>
                        <a:rPr lang="es-ES_tradnl" sz="1100">
                          <a:effectLst/>
                        </a:rPr>
                        <a:t>0.85</a:t>
                      </a:r>
                      <a:endParaRPr lang="es-ES" sz="1100">
                        <a:effectLst/>
                        <a:latin typeface="Cambria"/>
                        <a:ea typeface="MS Mincho"/>
                        <a:cs typeface="Times New Roman"/>
                      </a:endParaRPr>
                    </a:p>
                  </a:txBody>
                  <a:tcPr marL="39582" marR="39582" marT="0" marB="0" anchor="ctr"/>
                </a:tc>
                <a:tc>
                  <a:txBody>
                    <a:bodyPr/>
                    <a:lstStyle/>
                    <a:p>
                      <a:pPr algn="ctr">
                        <a:spcAft>
                          <a:spcPts val="0"/>
                        </a:spcAft>
                      </a:pPr>
                      <a:r>
                        <a:rPr lang="es-ES_tradnl" sz="1100">
                          <a:effectLst/>
                        </a:rPr>
                        <a:t>33.11</a:t>
                      </a:r>
                      <a:endParaRPr lang="es-ES" sz="1100">
                        <a:effectLst/>
                        <a:latin typeface="Cambria"/>
                        <a:ea typeface="MS Mincho"/>
                        <a:cs typeface="Times New Roman"/>
                      </a:endParaRPr>
                    </a:p>
                  </a:txBody>
                  <a:tcPr marL="39582" marR="39582" marT="0" marB="0" anchor="ctr"/>
                </a:tc>
              </a:tr>
              <a:tr h="339278">
                <a:tc>
                  <a:txBody>
                    <a:bodyPr/>
                    <a:lstStyle/>
                    <a:p>
                      <a:pPr>
                        <a:spcAft>
                          <a:spcPts val="0"/>
                        </a:spcAft>
                      </a:pPr>
                      <a:r>
                        <a:rPr lang="es-ES_tradnl" sz="1100">
                          <a:effectLst/>
                        </a:rPr>
                        <a:t>Horno de templado Glaston Tamglass RC200 tipo 2136</a:t>
                      </a:r>
                      <a:endParaRPr lang="es-ES" sz="1100">
                        <a:effectLst/>
                        <a:latin typeface="Cambria"/>
                        <a:ea typeface="MS Mincho"/>
                        <a:cs typeface="Times New Roman"/>
                      </a:endParaRPr>
                    </a:p>
                  </a:txBody>
                  <a:tcPr marL="39582" marR="39582" marT="0" marB="0" anchor="ctr"/>
                </a:tc>
                <a:tc>
                  <a:txBody>
                    <a:bodyPr/>
                    <a:lstStyle/>
                    <a:p>
                      <a:pPr algn="ctr">
                        <a:spcAft>
                          <a:spcPts val="0"/>
                        </a:spcAft>
                      </a:pPr>
                      <a:r>
                        <a:rPr lang="es-ES_tradnl" sz="1100">
                          <a:effectLst/>
                        </a:rPr>
                        <a:t>400</a:t>
                      </a:r>
                      <a:endParaRPr lang="es-ES" sz="1100">
                        <a:effectLst/>
                        <a:latin typeface="Cambria"/>
                        <a:ea typeface="MS Mincho"/>
                        <a:cs typeface="Times New Roman"/>
                      </a:endParaRPr>
                    </a:p>
                  </a:txBody>
                  <a:tcPr marL="39582" marR="39582" marT="0" marB="0" anchor="ctr"/>
                </a:tc>
                <a:tc>
                  <a:txBody>
                    <a:bodyPr/>
                    <a:lstStyle/>
                    <a:p>
                      <a:pPr algn="ctr">
                        <a:spcAft>
                          <a:spcPts val="0"/>
                        </a:spcAft>
                      </a:pPr>
                      <a:r>
                        <a:rPr lang="es-ES_tradnl" sz="1100">
                          <a:effectLst/>
                        </a:rPr>
                        <a:t>671</a:t>
                      </a:r>
                      <a:endParaRPr lang="es-ES" sz="1100">
                        <a:effectLst/>
                        <a:latin typeface="Cambria"/>
                        <a:ea typeface="MS Mincho"/>
                        <a:cs typeface="Times New Roman"/>
                      </a:endParaRPr>
                    </a:p>
                  </a:txBody>
                  <a:tcPr marL="39582" marR="39582" marT="0" marB="0" anchor="ctr"/>
                </a:tc>
                <a:tc>
                  <a:txBody>
                    <a:bodyPr/>
                    <a:lstStyle/>
                    <a:p>
                      <a:pPr algn="ctr">
                        <a:spcAft>
                          <a:spcPts val="0"/>
                        </a:spcAft>
                      </a:pPr>
                      <a:r>
                        <a:rPr lang="es-ES_tradnl" sz="1100">
                          <a:effectLst/>
                        </a:rPr>
                        <a:t>0.90</a:t>
                      </a:r>
                      <a:endParaRPr lang="es-ES" sz="1100">
                        <a:effectLst/>
                        <a:latin typeface="Cambria"/>
                        <a:ea typeface="MS Mincho"/>
                        <a:cs typeface="Times New Roman"/>
                      </a:endParaRPr>
                    </a:p>
                  </a:txBody>
                  <a:tcPr marL="39582" marR="39582" marT="0" marB="0" anchor="ctr"/>
                </a:tc>
                <a:tc>
                  <a:txBody>
                    <a:bodyPr/>
                    <a:lstStyle/>
                    <a:p>
                      <a:pPr algn="ctr">
                        <a:spcAft>
                          <a:spcPts val="0"/>
                        </a:spcAft>
                      </a:pPr>
                      <a:r>
                        <a:rPr lang="es-ES_tradnl" sz="1100">
                          <a:effectLst/>
                        </a:rPr>
                        <a:t>968.51</a:t>
                      </a:r>
                      <a:endParaRPr lang="es-ES" sz="1100">
                        <a:effectLst/>
                        <a:latin typeface="Cambria"/>
                        <a:ea typeface="MS Mincho"/>
                        <a:cs typeface="Times New Roman"/>
                      </a:endParaRPr>
                    </a:p>
                  </a:txBody>
                  <a:tcPr marL="39582" marR="39582" marT="0" marB="0" anchor="ctr"/>
                </a:tc>
              </a:tr>
              <a:tr h="169639">
                <a:tc>
                  <a:txBody>
                    <a:bodyPr/>
                    <a:lstStyle/>
                    <a:p>
                      <a:pPr>
                        <a:spcAft>
                          <a:spcPts val="0"/>
                        </a:spcAft>
                      </a:pPr>
                      <a:r>
                        <a:rPr lang="es-ES_tradnl" sz="1100">
                          <a:effectLst/>
                        </a:rPr>
                        <a:t>Banda transportadora perforado</a:t>
                      </a:r>
                      <a:endParaRPr lang="es-ES" sz="1100">
                        <a:effectLst/>
                        <a:latin typeface="Cambria"/>
                        <a:ea typeface="MS Mincho"/>
                        <a:cs typeface="Times New Roman"/>
                      </a:endParaRPr>
                    </a:p>
                  </a:txBody>
                  <a:tcPr marL="39582" marR="39582" marT="0" marB="0" anchor="ctr"/>
                </a:tc>
                <a:tc>
                  <a:txBody>
                    <a:bodyPr/>
                    <a:lstStyle/>
                    <a:p>
                      <a:pPr algn="ctr">
                        <a:spcAft>
                          <a:spcPts val="0"/>
                        </a:spcAft>
                      </a:pPr>
                      <a:r>
                        <a:rPr lang="es-ES_tradnl" sz="1100">
                          <a:effectLst/>
                        </a:rPr>
                        <a:t>400</a:t>
                      </a:r>
                      <a:endParaRPr lang="es-ES" sz="1100">
                        <a:effectLst/>
                        <a:latin typeface="Cambria"/>
                        <a:ea typeface="MS Mincho"/>
                        <a:cs typeface="Times New Roman"/>
                      </a:endParaRPr>
                    </a:p>
                  </a:txBody>
                  <a:tcPr marL="39582" marR="39582" marT="0" marB="0" anchor="ctr"/>
                </a:tc>
                <a:tc>
                  <a:txBody>
                    <a:bodyPr/>
                    <a:lstStyle/>
                    <a:p>
                      <a:pPr algn="ctr">
                        <a:spcAft>
                          <a:spcPts val="0"/>
                        </a:spcAft>
                      </a:pPr>
                      <a:r>
                        <a:rPr lang="es-ES_tradnl" sz="1100">
                          <a:effectLst/>
                        </a:rPr>
                        <a:t>0.12</a:t>
                      </a:r>
                      <a:endParaRPr lang="es-ES" sz="1100">
                        <a:effectLst/>
                        <a:latin typeface="Cambria"/>
                        <a:ea typeface="MS Mincho"/>
                        <a:cs typeface="Times New Roman"/>
                      </a:endParaRPr>
                    </a:p>
                  </a:txBody>
                  <a:tcPr marL="39582" marR="39582" marT="0" marB="0" anchor="ctr"/>
                </a:tc>
                <a:tc>
                  <a:txBody>
                    <a:bodyPr/>
                    <a:lstStyle/>
                    <a:p>
                      <a:pPr algn="ctr">
                        <a:spcAft>
                          <a:spcPts val="0"/>
                        </a:spcAft>
                      </a:pPr>
                      <a:r>
                        <a:rPr lang="es-ES_tradnl" sz="1100">
                          <a:effectLst/>
                        </a:rPr>
                        <a:t>0.85</a:t>
                      </a:r>
                      <a:endParaRPr lang="es-ES" sz="1100">
                        <a:effectLst/>
                        <a:latin typeface="Cambria"/>
                        <a:ea typeface="MS Mincho"/>
                        <a:cs typeface="Times New Roman"/>
                      </a:endParaRPr>
                    </a:p>
                  </a:txBody>
                  <a:tcPr marL="39582" marR="39582" marT="0" marB="0" anchor="ctr"/>
                </a:tc>
                <a:tc>
                  <a:txBody>
                    <a:bodyPr/>
                    <a:lstStyle/>
                    <a:p>
                      <a:pPr algn="ctr">
                        <a:spcAft>
                          <a:spcPts val="0"/>
                        </a:spcAft>
                      </a:pPr>
                      <a:r>
                        <a:rPr lang="es-ES_tradnl" sz="1100">
                          <a:effectLst/>
                        </a:rPr>
                        <a:t>0.20</a:t>
                      </a:r>
                      <a:endParaRPr lang="es-ES" sz="1100">
                        <a:effectLst/>
                        <a:latin typeface="Cambria"/>
                        <a:ea typeface="MS Mincho"/>
                        <a:cs typeface="Times New Roman"/>
                      </a:endParaRPr>
                    </a:p>
                  </a:txBody>
                  <a:tcPr marL="39582" marR="39582" marT="0" marB="0" anchor="ctr"/>
                </a:tc>
              </a:tr>
              <a:tr h="169639">
                <a:tc>
                  <a:txBody>
                    <a:bodyPr/>
                    <a:lstStyle/>
                    <a:p>
                      <a:pPr>
                        <a:spcAft>
                          <a:spcPts val="0"/>
                        </a:spcAft>
                      </a:pPr>
                      <a:r>
                        <a:rPr lang="es-ES_tradnl" sz="1100">
                          <a:effectLst/>
                        </a:rPr>
                        <a:t>Compresor CompAir D50H RS</a:t>
                      </a:r>
                      <a:endParaRPr lang="es-ES" sz="1100">
                        <a:effectLst/>
                        <a:latin typeface="Cambria"/>
                        <a:ea typeface="MS Mincho"/>
                        <a:cs typeface="Times New Roman"/>
                      </a:endParaRPr>
                    </a:p>
                  </a:txBody>
                  <a:tcPr marL="39582" marR="39582" marT="0" marB="0" anchor="ctr"/>
                </a:tc>
                <a:tc>
                  <a:txBody>
                    <a:bodyPr/>
                    <a:lstStyle/>
                    <a:p>
                      <a:pPr algn="ctr">
                        <a:spcAft>
                          <a:spcPts val="0"/>
                        </a:spcAft>
                      </a:pPr>
                      <a:r>
                        <a:rPr lang="es-ES_tradnl" sz="1100">
                          <a:effectLst/>
                        </a:rPr>
                        <a:t>400</a:t>
                      </a:r>
                      <a:endParaRPr lang="es-ES" sz="1100">
                        <a:effectLst/>
                        <a:latin typeface="Cambria"/>
                        <a:ea typeface="MS Mincho"/>
                        <a:cs typeface="Times New Roman"/>
                      </a:endParaRPr>
                    </a:p>
                  </a:txBody>
                  <a:tcPr marL="39582" marR="39582" marT="0" marB="0" anchor="ctr"/>
                </a:tc>
                <a:tc>
                  <a:txBody>
                    <a:bodyPr/>
                    <a:lstStyle/>
                    <a:p>
                      <a:pPr algn="ctr">
                        <a:spcAft>
                          <a:spcPts val="0"/>
                        </a:spcAft>
                      </a:pPr>
                      <a:r>
                        <a:rPr lang="es-ES_tradnl" sz="1100">
                          <a:effectLst/>
                        </a:rPr>
                        <a:t>50</a:t>
                      </a:r>
                      <a:endParaRPr lang="es-ES" sz="1100">
                        <a:effectLst/>
                        <a:latin typeface="Cambria"/>
                        <a:ea typeface="MS Mincho"/>
                        <a:cs typeface="Times New Roman"/>
                      </a:endParaRPr>
                    </a:p>
                  </a:txBody>
                  <a:tcPr marL="39582" marR="39582" marT="0" marB="0" anchor="ctr"/>
                </a:tc>
                <a:tc>
                  <a:txBody>
                    <a:bodyPr/>
                    <a:lstStyle/>
                    <a:p>
                      <a:pPr algn="ctr">
                        <a:spcAft>
                          <a:spcPts val="0"/>
                        </a:spcAft>
                      </a:pPr>
                      <a:r>
                        <a:rPr lang="es-ES_tradnl" sz="1100">
                          <a:effectLst/>
                        </a:rPr>
                        <a:t>0.85</a:t>
                      </a:r>
                      <a:endParaRPr lang="es-ES" sz="1100">
                        <a:effectLst/>
                        <a:latin typeface="Cambria"/>
                        <a:ea typeface="MS Mincho"/>
                        <a:cs typeface="Times New Roman"/>
                      </a:endParaRPr>
                    </a:p>
                  </a:txBody>
                  <a:tcPr marL="39582" marR="39582" marT="0" marB="0" anchor="ctr"/>
                </a:tc>
                <a:tc>
                  <a:txBody>
                    <a:bodyPr/>
                    <a:lstStyle/>
                    <a:p>
                      <a:pPr algn="ctr">
                        <a:spcAft>
                          <a:spcPts val="0"/>
                        </a:spcAft>
                      </a:pPr>
                      <a:r>
                        <a:rPr lang="es-ES_tradnl" sz="1100">
                          <a:effectLst/>
                        </a:rPr>
                        <a:t>84.90</a:t>
                      </a:r>
                      <a:endParaRPr lang="es-ES" sz="1100">
                        <a:effectLst/>
                        <a:latin typeface="Cambria"/>
                        <a:ea typeface="MS Mincho"/>
                        <a:cs typeface="Times New Roman"/>
                      </a:endParaRPr>
                    </a:p>
                  </a:txBody>
                  <a:tcPr marL="39582" marR="39582" marT="0" marB="0" anchor="ctr"/>
                </a:tc>
              </a:tr>
              <a:tr h="169639">
                <a:tc>
                  <a:txBody>
                    <a:bodyPr/>
                    <a:lstStyle/>
                    <a:p>
                      <a:pPr>
                        <a:spcAft>
                          <a:spcPts val="0"/>
                        </a:spcAft>
                      </a:pPr>
                      <a:r>
                        <a:rPr lang="es-ES_tradnl" sz="1100">
                          <a:effectLst/>
                        </a:rPr>
                        <a:t>Bomba Pedrollo 2CPm 25/160</a:t>
                      </a:r>
                      <a:endParaRPr lang="es-ES" sz="1100">
                        <a:effectLst/>
                        <a:latin typeface="Cambria"/>
                        <a:ea typeface="MS Mincho"/>
                        <a:cs typeface="Times New Roman"/>
                      </a:endParaRPr>
                    </a:p>
                  </a:txBody>
                  <a:tcPr marL="39582" marR="39582" marT="0" marB="0" anchor="ctr"/>
                </a:tc>
                <a:tc>
                  <a:txBody>
                    <a:bodyPr/>
                    <a:lstStyle/>
                    <a:p>
                      <a:pPr algn="ctr">
                        <a:spcAft>
                          <a:spcPts val="0"/>
                        </a:spcAft>
                      </a:pPr>
                      <a:r>
                        <a:rPr lang="es-ES_tradnl" sz="1100">
                          <a:effectLst/>
                        </a:rPr>
                        <a:t>400</a:t>
                      </a:r>
                      <a:endParaRPr lang="es-ES" sz="1100">
                        <a:effectLst/>
                        <a:latin typeface="Cambria"/>
                        <a:ea typeface="MS Mincho"/>
                        <a:cs typeface="Times New Roman"/>
                      </a:endParaRPr>
                    </a:p>
                  </a:txBody>
                  <a:tcPr marL="39582" marR="39582" marT="0" marB="0" anchor="ctr"/>
                </a:tc>
                <a:tc>
                  <a:txBody>
                    <a:bodyPr/>
                    <a:lstStyle/>
                    <a:p>
                      <a:pPr algn="ctr">
                        <a:spcAft>
                          <a:spcPts val="0"/>
                        </a:spcAft>
                      </a:pPr>
                      <a:r>
                        <a:rPr lang="es-ES_tradnl" sz="1100">
                          <a:effectLst/>
                        </a:rPr>
                        <a:t>0.75</a:t>
                      </a:r>
                      <a:endParaRPr lang="es-ES" sz="1100">
                        <a:effectLst/>
                        <a:latin typeface="Cambria"/>
                        <a:ea typeface="MS Mincho"/>
                        <a:cs typeface="Times New Roman"/>
                      </a:endParaRPr>
                    </a:p>
                  </a:txBody>
                  <a:tcPr marL="39582" marR="39582" marT="0" marB="0" anchor="ctr"/>
                </a:tc>
                <a:tc>
                  <a:txBody>
                    <a:bodyPr/>
                    <a:lstStyle/>
                    <a:p>
                      <a:pPr algn="ctr">
                        <a:spcAft>
                          <a:spcPts val="0"/>
                        </a:spcAft>
                      </a:pPr>
                      <a:r>
                        <a:rPr lang="es-ES_tradnl" sz="1100">
                          <a:effectLst/>
                        </a:rPr>
                        <a:t>0.85</a:t>
                      </a:r>
                      <a:endParaRPr lang="es-ES" sz="1100">
                        <a:effectLst/>
                        <a:latin typeface="Cambria"/>
                        <a:ea typeface="MS Mincho"/>
                        <a:cs typeface="Times New Roman"/>
                      </a:endParaRPr>
                    </a:p>
                  </a:txBody>
                  <a:tcPr marL="39582" marR="39582" marT="0" marB="0" anchor="ctr"/>
                </a:tc>
                <a:tc>
                  <a:txBody>
                    <a:bodyPr/>
                    <a:lstStyle/>
                    <a:p>
                      <a:pPr algn="ctr">
                        <a:spcAft>
                          <a:spcPts val="0"/>
                        </a:spcAft>
                      </a:pPr>
                      <a:r>
                        <a:rPr lang="es-ES_tradnl" sz="1100" dirty="0">
                          <a:effectLst/>
                        </a:rPr>
                        <a:t>1.27</a:t>
                      </a:r>
                      <a:endParaRPr lang="es-ES" sz="1100" dirty="0">
                        <a:effectLst/>
                        <a:latin typeface="Cambria"/>
                        <a:ea typeface="MS Mincho"/>
                        <a:cs typeface="Times New Roman"/>
                      </a:endParaRPr>
                    </a:p>
                  </a:txBody>
                  <a:tcPr marL="39582" marR="39582" marT="0" marB="0" anchor="ctr"/>
                </a:tc>
              </a:tr>
            </a:tbl>
          </a:graphicData>
        </a:graphic>
      </p:graphicFrame>
      <p:sp>
        <p:nvSpPr>
          <p:cNvPr id="3" name="2 CuadroTexto"/>
          <p:cNvSpPr txBox="1"/>
          <p:nvPr/>
        </p:nvSpPr>
        <p:spPr>
          <a:xfrm>
            <a:off x="1259632" y="404664"/>
            <a:ext cx="6696744" cy="523220"/>
          </a:xfrm>
          <a:prstGeom prst="rect">
            <a:avLst/>
          </a:prstGeom>
          <a:noFill/>
        </p:spPr>
        <p:txBody>
          <a:bodyPr wrap="square" rtlCol="0">
            <a:spAutoFit/>
          </a:bodyPr>
          <a:lstStyle/>
          <a:p>
            <a:pPr algn="ctr"/>
            <a:r>
              <a:rPr lang="es-ES_tradnl" sz="2800" dirty="0" smtClean="0"/>
              <a:t>Intensidad eléctrica de la maquinaria</a:t>
            </a:r>
            <a:endParaRPr lang="es-ES" sz="2800" dirty="0"/>
          </a:p>
        </p:txBody>
      </p:sp>
      <p:pic>
        <p:nvPicPr>
          <p:cNvPr id="1945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5208" t="23833" r="52010" b="67067"/>
          <a:stretch/>
        </p:blipFill>
        <p:spPr bwMode="auto">
          <a:xfrm>
            <a:off x="3635896" y="927884"/>
            <a:ext cx="1558404" cy="69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36334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a"/>
          <p:cNvGraphicFramePr>
            <a:graphicFrameLocks noGrp="1"/>
          </p:cNvGraphicFramePr>
          <p:nvPr>
            <p:extLst>
              <p:ext uri="{D42A27DB-BD31-4B8C-83A1-F6EECF244321}">
                <p14:modId xmlns:p14="http://schemas.microsoft.com/office/powerpoint/2010/main" val="936275263"/>
              </p:ext>
            </p:extLst>
          </p:nvPr>
        </p:nvGraphicFramePr>
        <p:xfrm>
          <a:off x="1993163" y="1628800"/>
          <a:ext cx="5373698" cy="4847664"/>
        </p:xfrm>
        <a:graphic>
          <a:graphicData uri="http://schemas.openxmlformats.org/drawingml/2006/table">
            <a:tbl>
              <a:tblPr firstRow="1" firstCol="1" bandRow="1">
                <a:tableStyleId>{5C22544A-7EE6-4342-B048-85BDC9FD1C3A}</a:tableStyleId>
              </a:tblPr>
              <a:tblGrid>
                <a:gridCol w="2365052"/>
                <a:gridCol w="656633"/>
                <a:gridCol w="757052"/>
                <a:gridCol w="800741"/>
                <a:gridCol w="794220"/>
              </a:tblGrid>
              <a:tr h="693521">
                <a:tc>
                  <a:txBody>
                    <a:bodyPr/>
                    <a:lstStyle/>
                    <a:p>
                      <a:pPr>
                        <a:spcAft>
                          <a:spcPts val="0"/>
                        </a:spcAft>
                      </a:pPr>
                      <a:r>
                        <a:rPr lang="es-ES_tradnl" sz="1100" dirty="0">
                          <a:effectLst/>
                        </a:rPr>
                        <a:t>MÁQUINA </a:t>
                      </a:r>
                      <a:endParaRPr lang="es-ES" sz="1100" dirty="0">
                        <a:effectLst/>
                        <a:latin typeface="Cambria"/>
                        <a:ea typeface="MS Mincho"/>
                        <a:cs typeface="Times New Roman"/>
                      </a:endParaRPr>
                    </a:p>
                  </a:txBody>
                  <a:tcPr marL="39911" marR="39911" marT="0" marB="0" anchor="ctr"/>
                </a:tc>
                <a:tc>
                  <a:txBody>
                    <a:bodyPr/>
                    <a:lstStyle/>
                    <a:p>
                      <a:pPr algn="ctr">
                        <a:spcAft>
                          <a:spcPts val="0"/>
                        </a:spcAft>
                      </a:pPr>
                      <a:r>
                        <a:rPr lang="es-ES_tradnl" sz="1100">
                          <a:effectLst/>
                        </a:rPr>
                        <a:t>VOLTAJE (V)</a:t>
                      </a:r>
                      <a:endParaRPr lang="es-ES" sz="1100">
                        <a:effectLst/>
                        <a:latin typeface="Cambria"/>
                        <a:ea typeface="MS Mincho"/>
                        <a:cs typeface="Times New Roman"/>
                      </a:endParaRPr>
                    </a:p>
                  </a:txBody>
                  <a:tcPr marL="39911" marR="39911" marT="0" marB="0" anchor="ctr"/>
                </a:tc>
                <a:tc>
                  <a:txBody>
                    <a:bodyPr/>
                    <a:lstStyle/>
                    <a:p>
                      <a:pPr algn="ctr">
                        <a:spcAft>
                          <a:spcPts val="0"/>
                        </a:spcAft>
                      </a:pPr>
                      <a:r>
                        <a:rPr lang="es-ES_tradnl" sz="1100">
                          <a:effectLst/>
                        </a:rPr>
                        <a:t>POTENCIA ACTIVA (kW)</a:t>
                      </a:r>
                      <a:endParaRPr lang="es-ES" sz="1100">
                        <a:effectLst/>
                        <a:latin typeface="Cambria"/>
                        <a:ea typeface="MS Mincho"/>
                        <a:cs typeface="Times New Roman"/>
                      </a:endParaRPr>
                    </a:p>
                  </a:txBody>
                  <a:tcPr marL="39911" marR="39911" marT="0" marB="0" anchor="ctr"/>
                </a:tc>
                <a:tc>
                  <a:txBody>
                    <a:bodyPr/>
                    <a:lstStyle/>
                    <a:p>
                      <a:pPr algn="ctr">
                        <a:spcAft>
                          <a:spcPts val="0"/>
                        </a:spcAft>
                      </a:pPr>
                      <a:r>
                        <a:rPr lang="es-ES_tradnl" sz="1100">
                          <a:effectLst/>
                        </a:rPr>
                        <a:t>DISTANCIA (m)</a:t>
                      </a:r>
                      <a:endParaRPr lang="es-ES" sz="1100">
                        <a:effectLst/>
                        <a:latin typeface="Cambria"/>
                        <a:ea typeface="MS Mincho"/>
                        <a:cs typeface="Times New Roman"/>
                      </a:endParaRPr>
                    </a:p>
                  </a:txBody>
                  <a:tcPr marL="39911" marR="39911" marT="0" marB="0" anchor="ctr"/>
                </a:tc>
                <a:tc>
                  <a:txBody>
                    <a:bodyPr/>
                    <a:lstStyle/>
                    <a:p>
                      <a:pPr algn="ctr">
                        <a:spcAft>
                          <a:spcPts val="0"/>
                        </a:spcAft>
                      </a:pPr>
                      <a:r>
                        <a:rPr lang="es-ES_tradnl" sz="1100">
                          <a:effectLst/>
                        </a:rPr>
                        <a:t>SECCIÓN DEL CABLE (mm</a:t>
                      </a:r>
                      <a:r>
                        <a:rPr lang="es-ES_tradnl" sz="1100" baseline="30000">
                          <a:effectLst/>
                        </a:rPr>
                        <a:t>2</a:t>
                      </a:r>
                      <a:r>
                        <a:rPr lang="es-ES_tradnl" sz="1100">
                          <a:effectLst/>
                        </a:rPr>
                        <a:t>)</a:t>
                      </a:r>
                      <a:endParaRPr lang="es-ES" sz="1100">
                        <a:effectLst/>
                        <a:latin typeface="Cambria"/>
                        <a:ea typeface="MS Mincho"/>
                        <a:cs typeface="Times New Roman"/>
                      </a:endParaRPr>
                    </a:p>
                  </a:txBody>
                  <a:tcPr marL="39911" marR="39911" marT="0" marB="0" anchor="ctr"/>
                </a:tc>
              </a:tr>
              <a:tr h="252846">
                <a:tc>
                  <a:txBody>
                    <a:bodyPr/>
                    <a:lstStyle/>
                    <a:p>
                      <a:pPr>
                        <a:spcAft>
                          <a:spcPts val="0"/>
                        </a:spcAft>
                      </a:pPr>
                      <a:r>
                        <a:rPr lang="es-ES_tradnl" sz="1100">
                          <a:effectLst/>
                        </a:rPr>
                        <a:t>Máquina de corte Forel VC3302</a:t>
                      </a:r>
                      <a:endParaRPr lang="es-ES" sz="1100">
                        <a:effectLst/>
                        <a:latin typeface="Cambria"/>
                        <a:ea typeface="MS Mincho"/>
                        <a:cs typeface="Times New Roman"/>
                      </a:endParaRPr>
                    </a:p>
                  </a:txBody>
                  <a:tcPr marL="39911" marR="39911" marT="0" marB="0" anchor="ctr"/>
                </a:tc>
                <a:tc>
                  <a:txBody>
                    <a:bodyPr/>
                    <a:lstStyle/>
                    <a:p>
                      <a:pPr algn="ctr">
                        <a:spcAft>
                          <a:spcPts val="0"/>
                        </a:spcAft>
                      </a:pPr>
                      <a:r>
                        <a:rPr lang="es-ES_tradnl" sz="1100">
                          <a:effectLst/>
                        </a:rPr>
                        <a:t>400</a:t>
                      </a:r>
                      <a:endParaRPr lang="es-ES" sz="1100">
                        <a:effectLst/>
                        <a:latin typeface="Cambria"/>
                        <a:ea typeface="MS Mincho"/>
                        <a:cs typeface="Times New Roman"/>
                      </a:endParaRPr>
                    </a:p>
                  </a:txBody>
                  <a:tcPr marL="39911" marR="39911" marT="0" marB="0" anchor="ctr"/>
                </a:tc>
                <a:tc>
                  <a:txBody>
                    <a:bodyPr/>
                    <a:lstStyle/>
                    <a:p>
                      <a:pPr algn="ctr">
                        <a:spcAft>
                          <a:spcPts val="0"/>
                        </a:spcAft>
                      </a:pPr>
                      <a:r>
                        <a:rPr lang="es-ES_tradnl" sz="1100">
                          <a:effectLst/>
                        </a:rPr>
                        <a:t>38</a:t>
                      </a:r>
                      <a:endParaRPr lang="es-ES" sz="1100">
                        <a:effectLst/>
                        <a:latin typeface="Cambria"/>
                        <a:ea typeface="MS Mincho"/>
                        <a:cs typeface="Times New Roman"/>
                      </a:endParaRPr>
                    </a:p>
                  </a:txBody>
                  <a:tcPr marL="39911" marR="39911" marT="0" marB="0" anchor="ctr"/>
                </a:tc>
                <a:tc>
                  <a:txBody>
                    <a:bodyPr/>
                    <a:lstStyle/>
                    <a:p>
                      <a:pPr algn="ctr">
                        <a:spcAft>
                          <a:spcPts val="0"/>
                        </a:spcAft>
                      </a:pPr>
                      <a:r>
                        <a:rPr lang="es-ES_tradnl" sz="1100">
                          <a:effectLst/>
                        </a:rPr>
                        <a:t>62</a:t>
                      </a:r>
                      <a:endParaRPr lang="es-ES" sz="1100">
                        <a:effectLst/>
                        <a:latin typeface="Cambria"/>
                        <a:ea typeface="MS Mincho"/>
                        <a:cs typeface="Times New Roman"/>
                      </a:endParaRPr>
                    </a:p>
                  </a:txBody>
                  <a:tcPr marL="39911" marR="39911" marT="0" marB="0" anchor="ctr"/>
                </a:tc>
                <a:tc>
                  <a:txBody>
                    <a:bodyPr/>
                    <a:lstStyle/>
                    <a:p>
                      <a:pPr algn="ctr">
                        <a:spcAft>
                          <a:spcPts val="0"/>
                        </a:spcAft>
                      </a:pPr>
                      <a:r>
                        <a:rPr lang="es-ES_tradnl" sz="1100">
                          <a:effectLst/>
                        </a:rPr>
                        <a:t>17.53</a:t>
                      </a:r>
                      <a:endParaRPr lang="es-ES" sz="1100">
                        <a:effectLst/>
                        <a:latin typeface="Cambria"/>
                        <a:ea typeface="MS Mincho"/>
                        <a:cs typeface="Times New Roman"/>
                      </a:endParaRPr>
                    </a:p>
                  </a:txBody>
                  <a:tcPr marL="39911" marR="39911" marT="0" marB="0" anchor="ctr"/>
                </a:tc>
              </a:tr>
              <a:tr h="354010">
                <a:tc>
                  <a:txBody>
                    <a:bodyPr/>
                    <a:lstStyle/>
                    <a:p>
                      <a:pPr>
                        <a:spcAft>
                          <a:spcPts val="0"/>
                        </a:spcAft>
                      </a:pPr>
                      <a:r>
                        <a:rPr lang="es-ES_tradnl" sz="1100">
                          <a:effectLst/>
                        </a:rPr>
                        <a:t>Pulidora bilateral Glaston Bavelloni XtraEdge 8</a:t>
                      </a:r>
                      <a:endParaRPr lang="es-ES" sz="1100">
                        <a:effectLst/>
                        <a:latin typeface="Cambria"/>
                        <a:ea typeface="MS Mincho"/>
                        <a:cs typeface="Times New Roman"/>
                      </a:endParaRPr>
                    </a:p>
                  </a:txBody>
                  <a:tcPr marL="39911" marR="39911" marT="0" marB="0" anchor="ctr"/>
                </a:tc>
                <a:tc>
                  <a:txBody>
                    <a:bodyPr/>
                    <a:lstStyle/>
                    <a:p>
                      <a:pPr algn="ctr">
                        <a:spcAft>
                          <a:spcPts val="0"/>
                        </a:spcAft>
                      </a:pPr>
                      <a:r>
                        <a:rPr lang="es-ES_tradnl" sz="1100">
                          <a:effectLst/>
                        </a:rPr>
                        <a:t>400</a:t>
                      </a:r>
                      <a:endParaRPr lang="es-ES" sz="1100">
                        <a:effectLst/>
                        <a:latin typeface="Cambria"/>
                        <a:ea typeface="MS Mincho"/>
                        <a:cs typeface="Times New Roman"/>
                      </a:endParaRPr>
                    </a:p>
                  </a:txBody>
                  <a:tcPr marL="39911" marR="39911" marT="0" marB="0" anchor="ctr"/>
                </a:tc>
                <a:tc>
                  <a:txBody>
                    <a:bodyPr/>
                    <a:lstStyle/>
                    <a:p>
                      <a:pPr algn="ctr">
                        <a:spcAft>
                          <a:spcPts val="0"/>
                        </a:spcAft>
                      </a:pPr>
                      <a:r>
                        <a:rPr lang="es-ES_tradnl" sz="1100">
                          <a:effectLst/>
                        </a:rPr>
                        <a:t>56</a:t>
                      </a:r>
                      <a:endParaRPr lang="es-ES" sz="1100">
                        <a:effectLst/>
                        <a:latin typeface="Cambria"/>
                        <a:ea typeface="MS Mincho"/>
                        <a:cs typeface="Times New Roman"/>
                      </a:endParaRPr>
                    </a:p>
                  </a:txBody>
                  <a:tcPr marL="39911" marR="39911" marT="0" marB="0" anchor="ctr"/>
                </a:tc>
                <a:tc>
                  <a:txBody>
                    <a:bodyPr/>
                    <a:lstStyle/>
                    <a:p>
                      <a:pPr algn="ctr">
                        <a:spcAft>
                          <a:spcPts val="0"/>
                        </a:spcAft>
                      </a:pPr>
                      <a:r>
                        <a:rPr lang="es-ES_tradnl" sz="1100">
                          <a:effectLst/>
                        </a:rPr>
                        <a:t>90.5</a:t>
                      </a:r>
                      <a:endParaRPr lang="es-ES" sz="1100">
                        <a:effectLst/>
                        <a:latin typeface="Cambria"/>
                        <a:ea typeface="MS Mincho"/>
                        <a:cs typeface="Times New Roman"/>
                      </a:endParaRPr>
                    </a:p>
                  </a:txBody>
                  <a:tcPr marL="39911" marR="39911" marT="0" marB="0" anchor="ctr"/>
                </a:tc>
                <a:tc>
                  <a:txBody>
                    <a:bodyPr/>
                    <a:lstStyle/>
                    <a:p>
                      <a:pPr algn="ctr">
                        <a:spcAft>
                          <a:spcPts val="0"/>
                        </a:spcAft>
                      </a:pPr>
                      <a:r>
                        <a:rPr lang="es-ES_tradnl" sz="1100">
                          <a:effectLst/>
                        </a:rPr>
                        <a:t>37.71</a:t>
                      </a:r>
                      <a:endParaRPr lang="es-ES" sz="1100">
                        <a:effectLst/>
                        <a:latin typeface="Cambria"/>
                        <a:ea typeface="MS Mincho"/>
                        <a:cs typeface="Times New Roman"/>
                      </a:endParaRPr>
                    </a:p>
                  </a:txBody>
                  <a:tcPr marL="39911" marR="39911" marT="0" marB="0" anchor="ctr"/>
                </a:tc>
              </a:tr>
              <a:tr h="354010">
                <a:tc>
                  <a:txBody>
                    <a:bodyPr/>
                    <a:lstStyle/>
                    <a:p>
                      <a:pPr>
                        <a:spcAft>
                          <a:spcPts val="0"/>
                        </a:spcAft>
                      </a:pPr>
                      <a:r>
                        <a:rPr lang="es-ES_tradnl" sz="1100">
                          <a:effectLst/>
                        </a:rPr>
                        <a:t>Perforadora Vismara E8bCNH Línea Blanca</a:t>
                      </a:r>
                      <a:endParaRPr lang="es-ES" sz="1100">
                        <a:effectLst/>
                        <a:latin typeface="Cambria"/>
                        <a:ea typeface="MS Mincho"/>
                        <a:cs typeface="Times New Roman"/>
                      </a:endParaRPr>
                    </a:p>
                  </a:txBody>
                  <a:tcPr marL="39911" marR="39911" marT="0" marB="0" anchor="ctr"/>
                </a:tc>
                <a:tc>
                  <a:txBody>
                    <a:bodyPr/>
                    <a:lstStyle/>
                    <a:p>
                      <a:pPr algn="ctr">
                        <a:spcAft>
                          <a:spcPts val="0"/>
                        </a:spcAft>
                      </a:pPr>
                      <a:r>
                        <a:rPr lang="es-ES_tradnl" sz="1100">
                          <a:effectLst/>
                        </a:rPr>
                        <a:t>400</a:t>
                      </a:r>
                      <a:endParaRPr lang="es-ES" sz="1100">
                        <a:effectLst/>
                        <a:latin typeface="Cambria"/>
                        <a:ea typeface="MS Mincho"/>
                        <a:cs typeface="Times New Roman"/>
                      </a:endParaRPr>
                    </a:p>
                  </a:txBody>
                  <a:tcPr marL="39911" marR="39911" marT="0" marB="0" anchor="ctr"/>
                </a:tc>
                <a:tc>
                  <a:txBody>
                    <a:bodyPr/>
                    <a:lstStyle/>
                    <a:p>
                      <a:pPr algn="ctr">
                        <a:spcAft>
                          <a:spcPts val="0"/>
                        </a:spcAft>
                      </a:pPr>
                      <a:r>
                        <a:rPr lang="es-ES_tradnl" sz="1100">
                          <a:effectLst/>
                        </a:rPr>
                        <a:t>17</a:t>
                      </a:r>
                      <a:endParaRPr lang="es-ES" sz="1100">
                        <a:effectLst/>
                        <a:latin typeface="Cambria"/>
                        <a:ea typeface="MS Mincho"/>
                        <a:cs typeface="Times New Roman"/>
                      </a:endParaRPr>
                    </a:p>
                  </a:txBody>
                  <a:tcPr marL="39911" marR="39911" marT="0" marB="0" anchor="ctr"/>
                </a:tc>
                <a:tc>
                  <a:txBody>
                    <a:bodyPr/>
                    <a:lstStyle/>
                    <a:p>
                      <a:pPr algn="ctr">
                        <a:spcAft>
                          <a:spcPts val="0"/>
                        </a:spcAft>
                      </a:pPr>
                      <a:r>
                        <a:rPr lang="es-ES_tradnl" sz="1100">
                          <a:effectLst/>
                        </a:rPr>
                        <a:t>91</a:t>
                      </a:r>
                      <a:endParaRPr lang="es-ES" sz="1100">
                        <a:effectLst/>
                        <a:latin typeface="Cambria"/>
                        <a:ea typeface="MS Mincho"/>
                        <a:cs typeface="Times New Roman"/>
                      </a:endParaRPr>
                    </a:p>
                  </a:txBody>
                  <a:tcPr marL="39911" marR="39911" marT="0" marB="0" anchor="ctr"/>
                </a:tc>
                <a:tc>
                  <a:txBody>
                    <a:bodyPr/>
                    <a:lstStyle/>
                    <a:p>
                      <a:pPr algn="ctr">
                        <a:spcAft>
                          <a:spcPts val="0"/>
                        </a:spcAft>
                      </a:pPr>
                      <a:r>
                        <a:rPr lang="es-ES_tradnl" sz="1100">
                          <a:effectLst/>
                        </a:rPr>
                        <a:t>11.51</a:t>
                      </a:r>
                      <a:endParaRPr lang="es-ES" sz="1100">
                        <a:effectLst/>
                        <a:latin typeface="Cambria"/>
                        <a:ea typeface="MS Mincho"/>
                        <a:cs typeface="Times New Roman"/>
                      </a:endParaRPr>
                    </a:p>
                  </a:txBody>
                  <a:tcPr marL="39911" marR="39911" marT="0" marB="0" anchor="ctr"/>
                </a:tc>
              </a:tr>
              <a:tr h="354010">
                <a:tc>
                  <a:txBody>
                    <a:bodyPr/>
                    <a:lstStyle/>
                    <a:p>
                      <a:pPr>
                        <a:spcAft>
                          <a:spcPts val="0"/>
                        </a:spcAft>
                      </a:pPr>
                      <a:r>
                        <a:rPr lang="es-ES_tradnl" sz="1100">
                          <a:effectLst/>
                        </a:rPr>
                        <a:t>Perforadora Vismara E8bCNH Línea Estructural</a:t>
                      </a:r>
                      <a:endParaRPr lang="es-ES" sz="1100">
                        <a:effectLst/>
                        <a:latin typeface="Cambria"/>
                        <a:ea typeface="MS Mincho"/>
                        <a:cs typeface="Times New Roman"/>
                      </a:endParaRPr>
                    </a:p>
                  </a:txBody>
                  <a:tcPr marL="39911" marR="39911" marT="0" marB="0" anchor="ctr"/>
                </a:tc>
                <a:tc>
                  <a:txBody>
                    <a:bodyPr/>
                    <a:lstStyle/>
                    <a:p>
                      <a:pPr algn="ctr">
                        <a:spcAft>
                          <a:spcPts val="0"/>
                        </a:spcAft>
                      </a:pPr>
                      <a:r>
                        <a:rPr lang="es-ES_tradnl" sz="1100">
                          <a:effectLst/>
                        </a:rPr>
                        <a:t>400</a:t>
                      </a:r>
                      <a:endParaRPr lang="es-ES" sz="1100">
                        <a:effectLst/>
                        <a:latin typeface="Cambria"/>
                        <a:ea typeface="MS Mincho"/>
                        <a:cs typeface="Times New Roman"/>
                      </a:endParaRPr>
                    </a:p>
                  </a:txBody>
                  <a:tcPr marL="39911" marR="39911" marT="0" marB="0" anchor="ctr"/>
                </a:tc>
                <a:tc>
                  <a:txBody>
                    <a:bodyPr/>
                    <a:lstStyle/>
                    <a:p>
                      <a:pPr algn="ctr">
                        <a:spcAft>
                          <a:spcPts val="0"/>
                        </a:spcAft>
                      </a:pPr>
                      <a:r>
                        <a:rPr lang="es-ES_tradnl" sz="1100">
                          <a:effectLst/>
                        </a:rPr>
                        <a:t>17</a:t>
                      </a:r>
                      <a:endParaRPr lang="es-ES" sz="1100">
                        <a:effectLst/>
                        <a:latin typeface="Cambria"/>
                        <a:ea typeface="MS Mincho"/>
                        <a:cs typeface="Times New Roman"/>
                      </a:endParaRPr>
                    </a:p>
                  </a:txBody>
                  <a:tcPr marL="39911" marR="39911" marT="0" marB="0" anchor="ctr"/>
                </a:tc>
                <a:tc>
                  <a:txBody>
                    <a:bodyPr/>
                    <a:lstStyle/>
                    <a:p>
                      <a:pPr algn="ctr">
                        <a:spcAft>
                          <a:spcPts val="0"/>
                        </a:spcAft>
                      </a:pPr>
                      <a:r>
                        <a:rPr lang="es-ES_tradnl" sz="1100">
                          <a:effectLst/>
                        </a:rPr>
                        <a:t>41.7</a:t>
                      </a:r>
                      <a:endParaRPr lang="es-ES" sz="1100">
                        <a:effectLst/>
                        <a:latin typeface="Cambria"/>
                        <a:ea typeface="MS Mincho"/>
                        <a:cs typeface="Times New Roman"/>
                      </a:endParaRPr>
                    </a:p>
                  </a:txBody>
                  <a:tcPr marL="39911" marR="39911" marT="0" marB="0" anchor="ctr"/>
                </a:tc>
                <a:tc>
                  <a:txBody>
                    <a:bodyPr/>
                    <a:lstStyle/>
                    <a:p>
                      <a:pPr algn="ctr">
                        <a:spcAft>
                          <a:spcPts val="0"/>
                        </a:spcAft>
                      </a:pPr>
                      <a:r>
                        <a:rPr lang="es-ES_tradnl" sz="1100">
                          <a:effectLst/>
                        </a:rPr>
                        <a:t>5.27</a:t>
                      </a:r>
                      <a:endParaRPr lang="es-ES" sz="1100">
                        <a:effectLst/>
                        <a:latin typeface="Cambria"/>
                        <a:ea typeface="MS Mincho"/>
                        <a:cs typeface="Times New Roman"/>
                      </a:endParaRPr>
                    </a:p>
                  </a:txBody>
                  <a:tcPr marL="39911" marR="39911" marT="0" marB="0" anchor="ctr"/>
                </a:tc>
              </a:tr>
              <a:tr h="177005">
                <a:tc>
                  <a:txBody>
                    <a:bodyPr/>
                    <a:lstStyle/>
                    <a:p>
                      <a:pPr>
                        <a:spcAft>
                          <a:spcPts val="0"/>
                        </a:spcAft>
                      </a:pPr>
                      <a:r>
                        <a:rPr lang="es-ES_tradnl" sz="1100">
                          <a:effectLst/>
                        </a:rPr>
                        <a:t>Lavadora horizontal Malnati 800</a:t>
                      </a:r>
                      <a:endParaRPr lang="es-ES" sz="1100">
                        <a:effectLst/>
                        <a:latin typeface="Cambria"/>
                        <a:ea typeface="MS Mincho"/>
                        <a:cs typeface="Times New Roman"/>
                      </a:endParaRPr>
                    </a:p>
                  </a:txBody>
                  <a:tcPr marL="39911" marR="39911" marT="0" marB="0" anchor="ctr"/>
                </a:tc>
                <a:tc>
                  <a:txBody>
                    <a:bodyPr/>
                    <a:lstStyle/>
                    <a:p>
                      <a:pPr algn="ctr">
                        <a:spcAft>
                          <a:spcPts val="0"/>
                        </a:spcAft>
                      </a:pPr>
                      <a:r>
                        <a:rPr lang="es-ES_tradnl" sz="1100">
                          <a:effectLst/>
                        </a:rPr>
                        <a:t>400</a:t>
                      </a:r>
                      <a:endParaRPr lang="es-ES" sz="1100">
                        <a:effectLst/>
                        <a:latin typeface="Cambria"/>
                        <a:ea typeface="MS Mincho"/>
                        <a:cs typeface="Times New Roman"/>
                      </a:endParaRPr>
                    </a:p>
                  </a:txBody>
                  <a:tcPr marL="39911" marR="39911" marT="0" marB="0" anchor="ctr"/>
                </a:tc>
                <a:tc>
                  <a:txBody>
                    <a:bodyPr/>
                    <a:lstStyle/>
                    <a:p>
                      <a:pPr algn="ctr">
                        <a:spcAft>
                          <a:spcPts val="0"/>
                        </a:spcAft>
                      </a:pPr>
                      <a:r>
                        <a:rPr lang="es-ES_tradnl" sz="1100">
                          <a:effectLst/>
                        </a:rPr>
                        <a:t>19.5</a:t>
                      </a:r>
                      <a:endParaRPr lang="es-ES" sz="1100">
                        <a:effectLst/>
                        <a:latin typeface="Cambria"/>
                        <a:ea typeface="MS Mincho"/>
                        <a:cs typeface="Times New Roman"/>
                      </a:endParaRPr>
                    </a:p>
                  </a:txBody>
                  <a:tcPr marL="39911" marR="39911" marT="0" marB="0" anchor="ctr"/>
                </a:tc>
                <a:tc>
                  <a:txBody>
                    <a:bodyPr/>
                    <a:lstStyle/>
                    <a:p>
                      <a:pPr algn="ctr">
                        <a:spcAft>
                          <a:spcPts val="0"/>
                        </a:spcAft>
                      </a:pPr>
                      <a:r>
                        <a:rPr lang="es-ES_tradnl" sz="1100">
                          <a:effectLst/>
                        </a:rPr>
                        <a:t>86.2</a:t>
                      </a:r>
                      <a:endParaRPr lang="es-ES" sz="1100">
                        <a:effectLst/>
                        <a:latin typeface="Cambria"/>
                        <a:ea typeface="MS Mincho"/>
                        <a:cs typeface="Times New Roman"/>
                      </a:endParaRPr>
                    </a:p>
                  </a:txBody>
                  <a:tcPr marL="39911" marR="39911" marT="0" marB="0" anchor="ctr"/>
                </a:tc>
                <a:tc>
                  <a:txBody>
                    <a:bodyPr/>
                    <a:lstStyle/>
                    <a:p>
                      <a:pPr algn="ctr">
                        <a:spcAft>
                          <a:spcPts val="0"/>
                        </a:spcAft>
                      </a:pPr>
                      <a:r>
                        <a:rPr lang="es-ES_tradnl" sz="1100">
                          <a:effectLst/>
                        </a:rPr>
                        <a:t>12.51</a:t>
                      </a:r>
                      <a:endParaRPr lang="es-ES" sz="1100">
                        <a:effectLst/>
                        <a:latin typeface="Cambria"/>
                        <a:ea typeface="MS Mincho"/>
                        <a:cs typeface="Times New Roman"/>
                      </a:endParaRPr>
                    </a:p>
                  </a:txBody>
                  <a:tcPr marL="39911" marR="39911" marT="0" marB="0" anchor="ctr"/>
                </a:tc>
              </a:tr>
              <a:tr h="177005">
                <a:tc>
                  <a:txBody>
                    <a:bodyPr/>
                    <a:lstStyle/>
                    <a:p>
                      <a:pPr>
                        <a:spcAft>
                          <a:spcPts val="0"/>
                        </a:spcAft>
                      </a:pPr>
                      <a:r>
                        <a:rPr lang="es-ES_tradnl" sz="1100">
                          <a:effectLst/>
                        </a:rPr>
                        <a:t>Estampadora Insegraf NS160NV</a:t>
                      </a:r>
                      <a:endParaRPr lang="es-ES" sz="1100">
                        <a:effectLst/>
                        <a:latin typeface="Cambria"/>
                        <a:ea typeface="MS Mincho"/>
                        <a:cs typeface="Times New Roman"/>
                      </a:endParaRPr>
                    </a:p>
                  </a:txBody>
                  <a:tcPr marL="39911" marR="39911" marT="0" marB="0" anchor="ctr"/>
                </a:tc>
                <a:tc>
                  <a:txBody>
                    <a:bodyPr/>
                    <a:lstStyle/>
                    <a:p>
                      <a:pPr algn="ctr">
                        <a:spcAft>
                          <a:spcPts val="0"/>
                        </a:spcAft>
                      </a:pPr>
                      <a:r>
                        <a:rPr lang="es-ES_tradnl" sz="1100">
                          <a:effectLst/>
                        </a:rPr>
                        <a:t>400</a:t>
                      </a:r>
                      <a:endParaRPr lang="es-ES" sz="1100">
                        <a:effectLst/>
                        <a:latin typeface="Cambria"/>
                        <a:ea typeface="MS Mincho"/>
                        <a:cs typeface="Times New Roman"/>
                      </a:endParaRPr>
                    </a:p>
                  </a:txBody>
                  <a:tcPr marL="39911" marR="39911" marT="0" marB="0" anchor="ctr"/>
                </a:tc>
                <a:tc>
                  <a:txBody>
                    <a:bodyPr/>
                    <a:lstStyle/>
                    <a:p>
                      <a:pPr algn="ctr">
                        <a:spcAft>
                          <a:spcPts val="0"/>
                        </a:spcAft>
                      </a:pPr>
                      <a:r>
                        <a:rPr lang="es-ES_tradnl" sz="1100">
                          <a:effectLst/>
                        </a:rPr>
                        <a:t>1.9</a:t>
                      </a:r>
                      <a:endParaRPr lang="es-ES" sz="1100">
                        <a:effectLst/>
                        <a:latin typeface="Cambria"/>
                        <a:ea typeface="MS Mincho"/>
                        <a:cs typeface="Times New Roman"/>
                      </a:endParaRPr>
                    </a:p>
                  </a:txBody>
                  <a:tcPr marL="39911" marR="39911" marT="0" marB="0" anchor="ctr"/>
                </a:tc>
                <a:tc>
                  <a:txBody>
                    <a:bodyPr/>
                    <a:lstStyle/>
                    <a:p>
                      <a:pPr algn="ctr">
                        <a:spcAft>
                          <a:spcPts val="0"/>
                        </a:spcAft>
                      </a:pPr>
                      <a:r>
                        <a:rPr lang="es-ES_tradnl" sz="1100">
                          <a:effectLst/>
                        </a:rPr>
                        <a:t>81.35</a:t>
                      </a:r>
                      <a:endParaRPr lang="es-ES" sz="1100">
                        <a:effectLst/>
                        <a:latin typeface="Cambria"/>
                        <a:ea typeface="MS Mincho"/>
                        <a:cs typeface="Times New Roman"/>
                      </a:endParaRPr>
                    </a:p>
                  </a:txBody>
                  <a:tcPr marL="39911" marR="39911" marT="0" marB="0" anchor="ctr"/>
                </a:tc>
                <a:tc>
                  <a:txBody>
                    <a:bodyPr/>
                    <a:lstStyle/>
                    <a:p>
                      <a:pPr algn="ctr">
                        <a:spcAft>
                          <a:spcPts val="0"/>
                        </a:spcAft>
                      </a:pPr>
                      <a:r>
                        <a:rPr lang="es-ES_tradnl" sz="1100">
                          <a:effectLst/>
                        </a:rPr>
                        <a:t>1.15</a:t>
                      </a:r>
                      <a:endParaRPr lang="es-ES" sz="1100">
                        <a:effectLst/>
                        <a:latin typeface="Cambria"/>
                        <a:ea typeface="MS Mincho"/>
                        <a:cs typeface="Times New Roman"/>
                      </a:endParaRPr>
                    </a:p>
                  </a:txBody>
                  <a:tcPr marL="39911" marR="39911" marT="0" marB="0" anchor="ctr"/>
                </a:tc>
              </a:tr>
              <a:tr h="191441">
                <a:tc>
                  <a:txBody>
                    <a:bodyPr/>
                    <a:lstStyle/>
                    <a:p>
                      <a:pPr>
                        <a:spcAft>
                          <a:spcPts val="0"/>
                        </a:spcAft>
                      </a:pPr>
                      <a:r>
                        <a:rPr lang="es-ES_tradnl" sz="1100">
                          <a:effectLst/>
                        </a:rPr>
                        <a:t>Secadora Ardesia TH 3 x 5</a:t>
                      </a:r>
                      <a:endParaRPr lang="es-ES" sz="1100">
                        <a:effectLst/>
                        <a:latin typeface="Cambria"/>
                        <a:ea typeface="MS Mincho"/>
                        <a:cs typeface="Times New Roman"/>
                      </a:endParaRPr>
                    </a:p>
                  </a:txBody>
                  <a:tcPr marL="39911" marR="39911" marT="0" marB="0" anchor="ctr"/>
                </a:tc>
                <a:tc>
                  <a:txBody>
                    <a:bodyPr/>
                    <a:lstStyle/>
                    <a:p>
                      <a:pPr algn="ctr">
                        <a:spcAft>
                          <a:spcPts val="0"/>
                        </a:spcAft>
                      </a:pPr>
                      <a:r>
                        <a:rPr lang="es-ES_tradnl" sz="1100">
                          <a:effectLst/>
                        </a:rPr>
                        <a:t>400</a:t>
                      </a:r>
                      <a:endParaRPr lang="es-ES" sz="1100">
                        <a:effectLst/>
                        <a:latin typeface="Cambria"/>
                        <a:ea typeface="MS Mincho"/>
                        <a:cs typeface="Times New Roman"/>
                      </a:endParaRPr>
                    </a:p>
                  </a:txBody>
                  <a:tcPr marL="39911" marR="39911" marT="0" marB="0" anchor="ctr"/>
                </a:tc>
                <a:tc>
                  <a:txBody>
                    <a:bodyPr/>
                    <a:lstStyle/>
                    <a:p>
                      <a:pPr algn="ctr">
                        <a:spcAft>
                          <a:spcPts val="0"/>
                        </a:spcAft>
                      </a:pPr>
                      <a:r>
                        <a:rPr lang="es-ES_tradnl" sz="1100">
                          <a:effectLst/>
                        </a:rPr>
                        <a:t>8.5</a:t>
                      </a:r>
                      <a:endParaRPr lang="es-ES" sz="1100">
                        <a:effectLst/>
                        <a:latin typeface="Cambria"/>
                        <a:ea typeface="MS Mincho"/>
                        <a:cs typeface="Times New Roman"/>
                      </a:endParaRPr>
                    </a:p>
                  </a:txBody>
                  <a:tcPr marL="39911" marR="39911" marT="0" marB="0" anchor="ctr"/>
                </a:tc>
                <a:tc>
                  <a:txBody>
                    <a:bodyPr/>
                    <a:lstStyle/>
                    <a:p>
                      <a:pPr algn="ctr">
                        <a:spcAft>
                          <a:spcPts val="0"/>
                        </a:spcAft>
                      </a:pPr>
                      <a:r>
                        <a:rPr lang="es-ES_tradnl" sz="1100">
                          <a:effectLst/>
                        </a:rPr>
                        <a:t>72.8</a:t>
                      </a:r>
                      <a:endParaRPr lang="es-ES" sz="1100">
                        <a:effectLst/>
                        <a:latin typeface="Cambria"/>
                        <a:ea typeface="MS Mincho"/>
                        <a:cs typeface="Times New Roman"/>
                      </a:endParaRPr>
                    </a:p>
                  </a:txBody>
                  <a:tcPr marL="39911" marR="39911" marT="0" marB="0" anchor="ctr"/>
                </a:tc>
                <a:tc>
                  <a:txBody>
                    <a:bodyPr/>
                    <a:lstStyle/>
                    <a:p>
                      <a:pPr algn="ctr">
                        <a:spcAft>
                          <a:spcPts val="0"/>
                        </a:spcAft>
                      </a:pPr>
                      <a:r>
                        <a:rPr lang="es-ES_tradnl" sz="1100">
                          <a:effectLst/>
                        </a:rPr>
                        <a:t>4.60</a:t>
                      </a:r>
                      <a:endParaRPr lang="es-ES" sz="1100">
                        <a:effectLst/>
                        <a:latin typeface="Cambria"/>
                        <a:ea typeface="MS Mincho"/>
                        <a:cs typeface="Times New Roman"/>
                      </a:endParaRPr>
                    </a:p>
                  </a:txBody>
                  <a:tcPr marL="39911" marR="39911" marT="0" marB="0" anchor="ctr"/>
                </a:tc>
              </a:tr>
              <a:tr h="177005">
                <a:tc>
                  <a:txBody>
                    <a:bodyPr/>
                    <a:lstStyle/>
                    <a:p>
                      <a:pPr>
                        <a:spcAft>
                          <a:spcPts val="0"/>
                        </a:spcAft>
                      </a:pPr>
                      <a:r>
                        <a:rPr lang="es-ES_tradnl" sz="1100">
                          <a:effectLst/>
                        </a:rPr>
                        <a:t>Pulidora lateral Forel EG2200</a:t>
                      </a:r>
                      <a:endParaRPr lang="es-ES" sz="1100">
                        <a:effectLst/>
                        <a:latin typeface="Cambria"/>
                        <a:ea typeface="MS Mincho"/>
                        <a:cs typeface="Times New Roman"/>
                      </a:endParaRPr>
                    </a:p>
                  </a:txBody>
                  <a:tcPr marL="39911" marR="39911" marT="0" marB="0" anchor="ctr"/>
                </a:tc>
                <a:tc>
                  <a:txBody>
                    <a:bodyPr/>
                    <a:lstStyle/>
                    <a:p>
                      <a:pPr algn="ctr">
                        <a:spcAft>
                          <a:spcPts val="0"/>
                        </a:spcAft>
                      </a:pPr>
                      <a:r>
                        <a:rPr lang="es-ES_tradnl" sz="1100">
                          <a:effectLst/>
                        </a:rPr>
                        <a:t>400</a:t>
                      </a:r>
                      <a:endParaRPr lang="es-ES" sz="1100">
                        <a:effectLst/>
                        <a:latin typeface="Cambria"/>
                        <a:ea typeface="MS Mincho"/>
                        <a:cs typeface="Times New Roman"/>
                      </a:endParaRPr>
                    </a:p>
                  </a:txBody>
                  <a:tcPr marL="39911" marR="39911" marT="0" marB="0" anchor="ctr"/>
                </a:tc>
                <a:tc>
                  <a:txBody>
                    <a:bodyPr/>
                    <a:lstStyle/>
                    <a:p>
                      <a:pPr algn="ctr">
                        <a:spcAft>
                          <a:spcPts val="0"/>
                        </a:spcAft>
                      </a:pPr>
                      <a:r>
                        <a:rPr lang="es-ES_tradnl" sz="1100">
                          <a:effectLst/>
                        </a:rPr>
                        <a:t>8</a:t>
                      </a:r>
                      <a:endParaRPr lang="es-ES" sz="1100">
                        <a:effectLst/>
                        <a:latin typeface="Cambria"/>
                        <a:ea typeface="MS Mincho"/>
                        <a:cs typeface="Times New Roman"/>
                      </a:endParaRPr>
                    </a:p>
                  </a:txBody>
                  <a:tcPr marL="39911" marR="39911" marT="0" marB="0" anchor="ctr"/>
                </a:tc>
                <a:tc>
                  <a:txBody>
                    <a:bodyPr/>
                    <a:lstStyle/>
                    <a:p>
                      <a:pPr algn="ctr">
                        <a:spcAft>
                          <a:spcPts val="0"/>
                        </a:spcAft>
                      </a:pPr>
                      <a:r>
                        <a:rPr lang="es-ES_tradnl" sz="1100">
                          <a:effectLst/>
                        </a:rPr>
                        <a:t>55.65</a:t>
                      </a:r>
                      <a:endParaRPr lang="es-ES" sz="1100">
                        <a:effectLst/>
                        <a:latin typeface="Cambria"/>
                        <a:ea typeface="MS Mincho"/>
                        <a:cs typeface="Times New Roman"/>
                      </a:endParaRPr>
                    </a:p>
                  </a:txBody>
                  <a:tcPr marL="39911" marR="39911" marT="0" marB="0" anchor="ctr"/>
                </a:tc>
                <a:tc>
                  <a:txBody>
                    <a:bodyPr/>
                    <a:lstStyle/>
                    <a:p>
                      <a:pPr algn="ctr">
                        <a:spcAft>
                          <a:spcPts val="0"/>
                        </a:spcAft>
                      </a:pPr>
                      <a:r>
                        <a:rPr lang="es-ES_tradnl" sz="1100">
                          <a:effectLst/>
                        </a:rPr>
                        <a:t>3.31</a:t>
                      </a:r>
                      <a:endParaRPr lang="es-ES" sz="1100">
                        <a:effectLst/>
                        <a:latin typeface="Cambria"/>
                        <a:ea typeface="MS Mincho"/>
                        <a:cs typeface="Times New Roman"/>
                      </a:endParaRPr>
                    </a:p>
                  </a:txBody>
                  <a:tcPr marL="39911" marR="39911" marT="0" marB="0" anchor="ctr"/>
                </a:tc>
              </a:tr>
              <a:tr h="354010">
                <a:tc>
                  <a:txBody>
                    <a:bodyPr/>
                    <a:lstStyle/>
                    <a:p>
                      <a:pPr>
                        <a:spcAft>
                          <a:spcPts val="0"/>
                        </a:spcAft>
                      </a:pPr>
                      <a:r>
                        <a:rPr lang="es-ES_tradnl" sz="1100">
                          <a:effectLst/>
                        </a:rPr>
                        <a:t>Fresadora #1 CNC Glaston Bavelloni ALPA 323/4 N</a:t>
                      </a:r>
                      <a:endParaRPr lang="es-ES" sz="1100">
                        <a:effectLst/>
                        <a:latin typeface="Cambria"/>
                        <a:ea typeface="MS Mincho"/>
                        <a:cs typeface="Times New Roman"/>
                      </a:endParaRPr>
                    </a:p>
                  </a:txBody>
                  <a:tcPr marL="39911" marR="39911" marT="0" marB="0" anchor="ctr"/>
                </a:tc>
                <a:tc>
                  <a:txBody>
                    <a:bodyPr/>
                    <a:lstStyle/>
                    <a:p>
                      <a:pPr algn="ctr">
                        <a:spcAft>
                          <a:spcPts val="0"/>
                        </a:spcAft>
                      </a:pPr>
                      <a:r>
                        <a:rPr lang="es-ES_tradnl" sz="1100">
                          <a:effectLst/>
                        </a:rPr>
                        <a:t>400</a:t>
                      </a:r>
                      <a:endParaRPr lang="es-ES" sz="1100">
                        <a:effectLst/>
                        <a:latin typeface="Cambria"/>
                        <a:ea typeface="MS Mincho"/>
                        <a:cs typeface="Times New Roman"/>
                      </a:endParaRPr>
                    </a:p>
                  </a:txBody>
                  <a:tcPr marL="39911" marR="39911" marT="0" marB="0" anchor="ctr"/>
                </a:tc>
                <a:tc>
                  <a:txBody>
                    <a:bodyPr/>
                    <a:lstStyle/>
                    <a:p>
                      <a:pPr algn="ctr">
                        <a:spcAft>
                          <a:spcPts val="0"/>
                        </a:spcAft>
                      </a:pPr>
                      <a:r>
                        <a:rPr lang="es-ES_tradnl" sz="1100">
                          <a:effectLst/>
                        </a:rPr>
                        <a:t>42.6</a:t>
                      </a:r>
                      <a:endParaRPr lang="es-ES" sz="1100">
                        <a:effectLst/>
                        <a:latin typeface="Cambria"/>
                        <a:ea typeface="MS Mincho"/>
                        <a:cs typeface="Times New Roman"/>
                      </a:endParaRPr>
                    </a:p>
                  </a:txBody>
                  <a:tcPr marL="39911" marR="39911" marT="0" marB="0" anchor="ctr"/>
                </a:tc>
                <a:tc>
                  <a:txBody>
                    <a:bodyPr/>
                    <a:lstStyle/>
                    <a:p>
                      <a:pPr algn="ctr">
                        <a:spcAft>
                          <a:spcPts val="0"/>
                        </a:spcAft>
                      </a:pPr>
                      <a:r>
                        <a:rPr lang="es-ES_tradnl" sz="1100">
                          <a:effectLst/>
                        </a:rPr>
                        <a:t>49.1</a:t>
                      </a:r>
                      <a:endParaRPr lang="es-ES" sz="1100">
                        <a:effectLst/>
                        <a:latin typeface="Cambria"/>
                        <a:ea typeface="MS Mincho"/>
                        <a:cs typeface="Times New Roman"/>
                      </a:endParaRPr>
                    </a:p>
                  </a:txBody>
                  <a:tcPr marL="39911" marR="39911" marT="0" marB="0" anchor="ctr"/>
                </a:tc>
                <a:tc>
                  <a:txBody>
                    <a:bodyPr/>
                    <a:lstStyle/>
                    <a:p>
                      <a:pPr algn="ctr">
                        <a:spcAft>
                          <a:spcPts val="0"/>
                        </a:spcAft>
                      </a:pPr>
                      <a:r>
                        <a:rPr lang="es-ES_tradnl" sz="1100">
                          <a:effectLst/>
                        </a:rPr>
                        <a:t>15.56</a:t>
                      </a:r>
                      <a:endParaRPr lang="es-ES" sz="1100">
                        <a:effectLst/>
                        <a:latin typeface="Cambria"/>
                        <a:ea typeface="MS Mincho"/>
                        <a:cs typeface="Times New Roman"/>
                      </a:endParaRPr>
                    </a:p>
                  </a:txBody>
                  <a:tcPr marL="39911" marR="39911" marT="0" marB="0" anchor="ctr"/>
                </a:tc>
              </a:tr>
              <a:tr h="354010">
                <a:tc>
                  <a:txBody>
                    <a:bodyPr/>
                    <a:lstStyle/>
                    <a:p>
                      <a:pPr>
                        <a:spcAft>
                          <a:spcPts val="0"/>
                        </a:spcAft>
                      </a:pPr>
                      <a:r>
                        <a:rPr lang="es-ES_tradnl" sz="1100">
                          <a:effectLst/>
                        </a:rPr>
                        <a:t>Fresadora #2 CNC Glaston Bavelloni ALPA 323/4 N</a:t>
                      </a:r>
                      <a:endParaRPr lang="es-ES" sz="1100">
                        <a:effectLst/>
                        <a:latin typeface="Cambria"/>
                        <a:ea typeface="MS Mincho"/>
                        <a:cs typeface="Times New Roman"/>
                      </a:endParaRPr>
                    </a:p>
                  </a:txBody>
                  <a:tcPr marL="39911" marR="39911" marT="0" marB="0" anchor="ctr"/>
                </a:tc>
                <a:tc>
                  <a:txBody>
                    <a:bodyPr/>
                    <a:lstStyle/>
                    <a:p>
                      <a:pPr algn="ctr">
                        <a:spcAft>
                          <a:spcPts val="0"/>
                        </a:spcAft>
                      </a:pPr>
                      <a:r>
                        <a:rPr lang="es-ES_tradnl" sz="1100">
                          <a:effectLst/>
                        </a:rPr>
                        <a:t>400</a:t>
                      </a:r>
                      <a:endParaRPr lang="es-ES" sz="1100">
                        <a:effectLst/>
                        <a:latin typeface="Cambria"/>
                        <a:ea typeface="MS Mincho"/>
                        <a:cs typeface="Times New Roman"/>
                      </a:endParaRPr>
                    </a:p>
                  </a:txBody>
                  <a:tcPr marL="39911" marR="39911" marT="0" marB="0" anchor="ctr"/>
                </a:tc>
                <a:tc>
                  <a:txBody>
                    <a:bodyPr/>
                    <a:lstStyle/>
                    <a:p>
                      <a:pPr algn="ctr">
                        <a:spcAft>
                          <a:spcPts val="0"/>
                        </a:spcAft>
                      </a:pPr>
                      <a:r>
                        <a:rPr lang="es-ES_tradnl" sz="1100">
                          <a:effectLst/>
                        </a:rPr>
                        <a:t>42.6</a:t>
                      </a:r>
                      <a:endParaRPr lang="es-ES" sz="1100">
                        <a:effectLst/>
                        <a:latin typeface="Cambria"/>
                        <a:ea typeface="MS Mincho"/>
                        <a:cs typeface="Times New Roman"/>
                      </a:endParaRPr>
                    </a:p>
                  </a:txBody>
                  <a:tcPr marL="39911" marR="39911" marT="0" marB="0" anchor="ctr"/>
                </a:tc>
                <a:tc>
                  <a:txBody>
                    <a:bodyPr/>
                    <a:lstStyle/>
                    <a:p>
                      <a:pPr algn="ctr">
                        <a:spcAft>
                          <a:spcPts val="0"/>
                        </a:spcAft>
                      </a:pPr>
                      <a:r>
                        <a:rPr lang="es-ES_tradnl" sz="1100">
                          <a:effectLst/>
                        </a:rPr>
                        <a:t>35.25</a:t>
                      </a:r>
                      <a:endParaRPr lang="es-ES" sz="1100">
                        <a:effectLst/>
                        <a:latin typeface="Cambria"/>
                        <a:ea typeface="MS Mincho"/>
                        <a:cs typeface="Times New Roman"/>
                      </a:endParaRPr>
                    </a:p>
                  </a:txBody>
                  <a:tcPr marL="39911" marR="39911" marT="0" marB="0" anchor="ctr"/>
                </a:tc>
                <a:tc>
                  <a:txBody>
                    <a:bodyPr/>
                    <a:lstStyle/>
                    <a:p>
                      <a:pPr algn="ctr">
                        <a:spcAft>
                          <a:spcPts val="0"/>
                        </a:spcAft>
                      </a:pPr>
                      <a:r>
                        <a:rPr lang="es-ES_tradnl" sz="1100">
                          <a:effectLst/>
                        </a:rPr>
                        <a:t>11.17</a:t>
                      </a:r>
                      <a:endParaRPr lang="es-ES" sz="1100">
                        <a:effectLst/>
                        <a:latin typeface="Cambria"/>
                        <a:ea typeface="MS Mincho"/>
                        <a:cs typeface="Times New Roman"/>
                      </a:endParaRPr>
                    </a:p>
                  </a:txBody>
                  <a:tcPr marL="39911" marR="39911" marT="0" marB="0" anchor="ctr"/>
                </a:tc>
              </a:tr>
              <a:tr h="346761">
                <a:tc>
                  <a:txBody>
                    <a:bodyPr/>
                    <a:lstStyle/>
                    <a:p>
                      <a:pPr>
                        <a:spcAft>
                          <a:spcPts val="0"/>
                        </a:spcAft>
                      </a:pPr>
                      <a:r>
                        <a:rPr lang="es-ES_tradnl" sz="1100">
                          <a:effectLst/>
                        </a:rPr>
                        <a:t>Arenadora Sandy DiGregorio 200</a:t>
                      </a:r>
                      <a:endParaRPr lang="es-ES" sz="1100">
                        <a:effectLst/>
                        <a:latin typeface="Cambria"/>
                        <a:ea typeface="MS Mincho"/>
                        <a:cs typeface="Times New Roman"/>
                      </a:endParaRPr>
                    </a:p>
                  </a:txBody>
                  <a:tcPr marL="39911" marR="39911" marT="0" marB="0" anchor="ctr"/>
                </a:tc>
                <a:tc>
                  <a:txBody>
                    <a:bodyPr/>
                    <a:lstStyle/>
                    <a:p>
                      <a:pPr algn="ctr">
                        <a:spcAft>
                          <a:spcPts val="0"/>
                        </a:spcAft>
                      </a:pPr>
                      <a:r>
                        <a:rPr lang="es-ES_tradnl" sz="1100">
                          <a:effectLst/>
                        </a:rPr>
                        <a:t>400</a:t>
                      </a:r>
                      <a:endParaRPr lang="es-ES" sz="1100">
                        <a:effectLst/>
                        <a:latin typeface="Cambria"/>
                        <a:ea typeface="MS Mincho"/>
                        <a:cs typeface="Times New Roman"/>
                      </a:endParaRPr>
                    </a:p>
                  </a:txBody>
                  <a:tcPr marL="39911" marR="39911" marT="0" marB="0" anchor="ctr"/>
                </a:tc>
                <a:tc>
                  <a:txBody>
                    <a:bodyPr/>
                    <a:lstStyle/>
                    <a:p>
                      <a:pPr algn="ctr">
                        <a:spcAft>
                          <a:spcPts val="0"/>
                        </a:spcAft>
                      </a:pPr>
                      <a:r>
                        <a:rPr lang="es-ES_tradnl" sz="1100">
                          <a:effectLst/>
                        </a:rPr>
                        <a:t>12</a:t>
                      </a:r>
                      <a:endParaRPr lang="es-ES" sz="1100">
                        <a:effectLst/>
                        <a:latin typeface="Cambria"/>
                        <a:ea typeface="MS Mincho"/>
                        <a:cs typeface="Times New Roman"/>
                      </a:endParaRPr>
                    </a:p>
                  </a:txBody>
                  <a:tcPr marL="39911" marR="39911" marT="0" marB="0" anchor="ctr"/>
                </a:tc>
                <a:tc>
                  <a:txBody>
                    <a:bodyPr/>
                    <a:lstStyle/>
                    <a:p>
                      <a:pPr algn="ctr">
                        <a:spcAft>
                          <a:spcPts val="0"/>
                        </a:spcAft>
                      </a:pPr>
                      <a:r>
                        <a:rPr lang="es-ES_tradnl" sz="1100">
                          <a:effectLst/>
                        </a:rPr>
                        <a:t>32.75</a:t>
                      </a:r>
                      <a:endParaRPr lang="es-ES" sz="1100">
                        <a:effectLst/>
                        <a:latin typeface="Cambria"/>
                        <a:ea typeface="MS Mincho"/>
                        <a:cs typeface="Times New Roman"/>
                      </a:endParaRPr>
                    </a:p>
                  </a:txBody>
                  <a:tcPr marL="39911" marR="39911" marT="0" marB="0" anchor="ctr"/>
                </a:tc>
                <a:tc>
                  <a:txBody>
                    <a:bodyPr/>
                    <a:lstStyle/>
                    <a:p>
                      <a:pPr algn="ctr">
                        <a:spcAft>
                          <a:spcPts val="0"/>
                        </a:spcAft>
                      </a:pPr>
                      <a:r>
                        <a:rPr lang="es-ES_tradnl" sz="1100">
                          <a:effectLst/>
                        </a:rPr>
                        <a:t>2.92</a:t>
                      </a:r>
                      <a:endParaRPr lang="es-ES" sz="1100">
                        <a:effectLst/>
                        <a:latin typeface="Cambria"/>
                        <a:ea typeface="MS Mincho"/>
                        <a:cs typeface="Times New Roman"/>
                      </a:endParaRPr>
                    </a:p>
                  </a:txBody>
                  <a:tcPr marL="39911" marR="39911" marT="0" marB="0" anchor="ctr"/>
                </a:tc>
              </a:tr>
              <a:tr h="177005">
                <a:tc>
                  <a:txBody>
                    <a:bodyPr/>
                    <a:lstStyle/>
                    <a:p>
                      <a:pPr>
                        <a:spcAft>
                          <a:spcPts val="0"/>
                        </a:spcAft>
                      </a:pPr>
                      <a:r>
                        <a:rPr lang="es-ES_tradnl" sz="1100">
                          <a:effectLst/>
                        </a:rPr>
                        <a:t>Lavadora vertical Forel VW2500</a:t>
                      </a:r>
                      <a:endParaRPr lang="es-ES" sz="1100">
                        <a:effectLst/>
                        <a:latin typeface="Cambria"/>
                        <a:ea typeface="MS Mincho"/>
                        <a:cs typeface="Times New Roman"/>
                      </a:endParaRPr>
                    </a:p>
                  </a:txBody>
                  <a:tcPr marL="39911" marR="39911" marT="0" marB="0" anchor="ctr"/>
                </a:tc>
                <a:tc>
                  <a:txBody>
                    <a:bodyPr/>
                    <a:lstStyle/>
                    <a:p>
                      <a:pPr algn="ctr">
                        <a:spcAft>
                          <a:spcPts val="0"/>
                        </a:spcAft>
                      </a:pPr>
                      <a:r>
                        <a:rPr lang="es-ES_tradnl" sz="1100">
                          <a:effectLst/>
                        </a:rPr>
                        <a:t>400</a:t>
                      </a:r>
                      <a:endParaRPr lang="es-ES" sz="1100">
                        <a:effectLst/>
                        <a:latin typeface="Cambria"/>
                        <a:ea typeface="MS Mincho"/>
                        <a:cs typeface="Times New Roman"/>
                      </a:endParaRPr>
                    </a:p>
                  </a:txBody>
                  <a:tcPr marL="39911" marR="39911" marT="0" marB="0" anchor="ctr"/>
                </a:tc>
                <a:tc>
                  <a:txBody>
                    <a:bodyPr/>
                    <a:lstStyle/>
                    <a:p>
                      <a:pPr algn="ctr">
                        <a:spcAft>
                          <a:spcPts val="0"/>
                        </a:spcAft>
                      </a:pPr>
                      <a:r>
                        <a:rPr lang="es-ES_tradnl" sz="1100">
                          <a:effectLst/>
                        </a:rPr>
                        <a:t>19.5</a:t>
                      </a:r>
                      <a:endParaRPr lang="es-ES" sz="1100">
                        <a:effectLst/>
                        <a:latin typeface="Cambria"/>
                        <a:ea typeface="MS Mincho"/>
                        <a:cs typeface="Times New Roman"/>
                      </a:endParaRPr>
                    </a:p>
                  </a:txBody>
                  <a:tcPr marL="39911" marR="39911" marT="0" marB="0" anchor="ctr"/>
                </a:tc>
                <a:tc>
                  <a:txBody>
                    <a:bodyPr/>
                    <a:lstStyle/>
                    <a:p>
                      <a:pPr algn="ctr">
                        <a:spcAft>
                          <a:spcPts val="0"/>
                        </a:spcAft>
                      </a:pPr>
                      <a:r>
                        <a:rPr lang="es-ES_tradnl" sz="1100">
                          <a:effectLst/>
                        </a:rPr>
                        <a:t>27,6</a:t>
                      </a:r>
                      <a:endParaRPr lang="es-ES" sz="1100">
                        <a:effectLst/>
                        <a:latin typeface="Cambria"/>
                        <a:ea typeface="MS Mincho"/>
                        <a:cs typeface="Times New Roman"/>
                      </a:endParaRPr>
                    </a:p>
                  </a:txBody>
                  <a:tcPr marL="39911" marR="39911" marT="0" marB="0" anchor="ctr"/>
                </a:tc>
                <a:tc>
                  <a:txBody>
                    <a:bodyPr/>
                    <a:lstStyle/>
                    <a:p>
                      <a:pPr algn="ctr">
                        <a:spcAft>
                          <a:spcPts val="0"/>
                        </a:spcAft>
                      </a:pPr>
                      <a:r>
                        <a:rPr lang="es-ES_tradnl" sz="1100">
                          <a:effectLst/>
                        </a:rPr>
                        <a:t>4.00</a:t>
                      </a:r>
                      <a:endParaRPr lang="es-ES" sz="1100">
                        <a:effectLst/>
                        <a:latin typeface="Cambria"/>
                        <a:ea typeface="MS Mincho"/>
                        <a:cs typeface="Times New Roman"/>
                      </a:endParaRPr>
                    </a:p>
                  </a:txBody>
                  <a:tcPr marL="39911" marR="39911" marT="0" marB="0" anchor="ctr"/>
                </a:tc>
              </a:tr>
              <a:tr h="354010">
                <a:tc>
                  <a:txBody>
                    <a:bodyPr/>
                    <a:lstStyle/>
                    <a:p>
                      <a:pPr>
                        <a:spcAft>
                          <a:spcPts val="0"/>
                        </a:spcAft>
                      </a:pPr>
                      <a:r>
                        <a:rPr lang="es-ES_tradnl" sz="1100">
                          <a:effectLst/>
                        </a:rPr>
                        <a:t>Horno de templado Glaston Tamglass RC200 tipo 2136</a:t>
                      </a:r>
                      <a:endParaRPr lang="es-ES" sz="1100">
                        <a:effectLst/>
                        <a:latin typeface="Cambria"/>
                        <a:ea typeface="MS Mincho"/>
                        <a:cs typeface="Times New Roman"/>
                      </a:endParaRPr>
                    </a:p>
                  </a:txBody>
                  <a:tcPr marL="39911" marR="39911" marT="0" marB="0" anchor="ctr"/>
                </a:tc>
                <a:tc>
                  <a:txBody>
                    <a:bodyPr/>
                    <a:lstStyle/>
                    <a:p>
                      <a:pPr algn="ctr">
                        <a:spcAft>
                          <a:spcPts val="0"/>
                        </a:spcAft>
                      </a:pPr>
                      <a:r>
                        <a:rPr lang="es-ES_tradnl" sz="1100">
                          <a:effectLst/>
                        </a:rPr>
                        <a:t>400</a:t>
                      </a:r>
                      <a:endParaRPr lang="es-ES" sz="1100">
                        <a:effectLst/>
                        <a:latin typeface="Cambria"/>
                        <a:ea typeface="MS Mincho"/>
                        <a:cs typeface="Times New Roman"/>
                      </a:endParaRPr>
                    </a:p>
                  </a:txBody>
                  <a:tcPr marL="39911" marR="39911" marT="0" marB="0" anchor="ctr"/>
                </a:tc>
                <a:tc>
                  <a:txBody>
                    <a:bodyPr/>
                    <a:lstStyle/>
                    <a:p>
                      <a:pPr algn="ctr">
                        <a:spcAft>
                          <a:spcPts val="0"/>
                        </a:spcAft>
                      </a:pPr>
                      <a:r>
                        <a:rPr lang="es-ES_tradnl" sz="1100">
                          <a:effectLst/>
                        </a:rPr>
                        <a:t>671</a:t>
                      </a:r>
                      <a:endParaRPr lang="es-ES" sz="1100">
                        <a:effectLst/>
                        <a:latin typeface="Cambria"/>
                        <a:ea typeface="MS Mincho"/>
                        <a:cs typeface="Times New Roman"/>
                      </a:endParaRPr>
                    </a:p>
                  </a:txBody>
                  <a:tcPr marL="39911" marR="39911" marT="0" marB="0" anchor="ctr"/>
                </a:tc>
                <a:tc>
                  <a:txBody>
                    <a:bodyPr/>
                    <a:lstStyle/>
                    <a:p>
                      <a:pPr algn="ctr">
                        <a:spcAft>
                          <a:spcPts val="0"/>
                        </a:spcAft>
                      </a:pPr>
                      <a:r>
                        <a:rPr lang="es-ES_tradnl" sz="1100">
                          <a:effectLst/>
                        </a:rPr>
                        <a:t>13.6</a:t>
                      </a:r>
                      <a:endParaRPr lang="es-ES" sz="1100">
                        <a:effectLst/>
                        <a:latin typeface="Cambria"/>
                        <a:ea typeface="MS Mincho"/>
                        <a:cs typeface="Times New Roman"/>
                      </a:endParaRPr>
                    </a:p>
                  </a:txBody>
                  <a:tcPr marL="39911" marR="39911" marT="0" marB="0" anchor="ctr"/>
                </a:tc>
                <a:tc>
                  <a:txBody>
                    <a:bodyPr/>
                    <a:lstStyle/>
                    <a:p>
                      <a:pPr algn="ctr">
                        <a:spcAft>
                          <a:spcPts val="0"/>
                        </a:spcAft>
                      </a:pPr>
                      <a:r>
                        <a:rPr lang="es-ES_tradnl" sz="1100">
                          <a:effectLst/>
                        </a:rPr>
                        <a:t>67.90</a:t>
                      </a:r>
                      <a:endParaRPr lang="es-ES" sz="1100">
                        <a:effectLst/>
                        <a:latin typeface="Cambria"/>
                        <a:ea typeface="MS Mincho"/>
                        <a:cs typeface="Times New Roman"/>
                      </a:endParaRPr>
                    </a:p>
                  </a:txBody>
                  <a:tcPr marL="39911" marR="39911" marT="0" marB="0" anchor="ctr"/>
                </a:tc>
              </a:tr>
              <a:tr h="177005">
                <a:tc>
                  <a:txBody>
                    <a:bodyPr/>
                    <a:lstStyle/>
                    <a:p>
                      <a:pPr>
                        <a:spcAft>
                          <a:spcPts val="0"/>
                        </a:spcAft>
                      </a:pPr>
                      <a:r>
                        <a:rPr lang="es-ES_tradnl" sz="1100">
                          <a:effectLst/>
                        </a:rPr>
                        <a:t>Banda transportadora perforado</a:t>
                      </a:r>
                      <a:endParaRPr lang="es-ES" sz="1100">
                        <a:effectLst/>
                        <a:latin typeface="Cambria"/>
                        <a:ea typeface="MS Mincho"/>
                        <a:cs typeface="Times New Roman"/>
                      </a:endParaRPr>
                    </a:p>
                  </a:txBody>
                  <a:tcPr marL="39911" marR="39911" marT="0" marB="0" anchor="ctr"/>
                </a:tc>
                <a:tc>
                  <a:txBody>
                    <a:bodyPr/>
                    <a:lstStyle/>
                    <a:p>
                      <a:pPr algn="ctr">
                        <a:spcAft>
                          <a:spcPts val="0"/>
                        </a:spcAft>
                      </a:pPr>
                      <a:r>
                        <a:rPr lang="es-ES_tradnl" sz="1100">
                          <a:effectLst/>
                        </a:rPr>
                        <a:t>400</a:t>
                      </a:r>
                      <a:endParaRPr lang="es-ES" sz="1100">
                        <a:effectLst/>
                        <a:latin typeface="Cambria"/>
                        <a:ea typeface="MS Mincho"/>
                        <a:cs typeface="Times New Roman"/>
                      </a:endParaRPr>
                    </a:p>
                  </a:txBody>
                  <a:tcPr marL="39911" marR="39911" marT="0" marB="0" anchor="ctr"/>
                </a:tc>
                <a:tc>
                  <a:txBody>
                    <a:bodyPr/>
                    <a:lstStyle/>
                    <a:p>
                      <a:pPr algn="ctr">
                        <a:spcAft>
                          <a:spcPts val="0"/>
                        </a:spcAft>
                      </a:pPr>
                      <a:r>
                        <a:rPr lang="es-ES_tradnl" sz="1100">
                          <a:effectLst/>
                        </a:rPr>
                        <a:t>0.12</a:t>
                      </a:r>
                      <a:endParaRPr lang="es-ES" sz="1100">
                        <a:effectLst/>
                        <a:latin typeface="Cambria"/>
                        <a:ea typeface="MS Mincho"/>
                        <a:cs typeface="Times New Roman"/>
                      </a:endParaRPr>
                    </a:p>
                  </a:txBody>
                  <a:tcPr marL="39911" marR="39911" marT="0" marB="0" anchor="ctr"/>
                </a:tc>
                <a:tc>
                  <a:txBody>
                    <a:bodyPr/>
                    <a:lstStyle/>
                    <a:p>
                      <a:pPr algn="ctr">
                        <a:spcAft>
                          <a:spcPts val="0"/>
                        </a:spcAft>
                      </a:pPr>
                      <a:r>
                        <a:rPr lang="es-ES_tradnl" sz="1100">
                          <a:effectLst/>
                        </a:rPr>
                        <a:t>88.15</a:t>
                      </a:r>
                      <a:endParaRPr lang="es-ES" sz="1100">
                        <a:effectLst/>
                        <a:latin typeface="Cambria"/>
                        <a:ea typeface="MS Mincho"/>
                        <a:cs typeface="Times New Roman"/>
                      </a:endParaRPr>
                    </a:p>
                  </a:txBody>
                  <a:tcPr marL="39911" marR="39911" marT="0" marB="0" anchor="ctr"/>
                </a:tc>
                <a:tc>
                  <a:txBody>
                    <a:bodyPr/>
                    <a:lstStyle/>
                    <a:p>
                      <a:pPr algn="ctr">
                        <a:spcAft>
                          <a:spcPts val="0"/>
                        </a:spcAft>
                      </a:pPr>
                      <a:r>
                        <a:rPr lang="es-ES_tradnl" sz="1100">
                          <a:effectLst/>
                        </a:rPr>
                        <a:t>0.08</a:t>
                      </a:r>
                      <a:endParaRPr lang="es-ES" sz="1100">
                        <a:effectLst/>
                        <a:latin typeface="Cambria"/>
                        <a:ea typeface="MS Mincho"/>
                        <a:cs typeface="Times New Roman"/>
                      </a:endParaRPr>
                    </a:p>
                  </a:txBody>
                  <a:tcPr marL="39911" marR="39911" marT="0" marB="0" anchor="ctr"/>
                </a:tc>
              </a:tr>
              <a:tr h="177005">
                <a:tc>
                  <a:txBody>
                    <a:bodyPr/>
                    <a:lstStyle/>
                    <a:p>
                      <a:pPr>
                        <a:spcAft>
                          <a:spcPts val="0"/>
                        </a:spcAft>
                      </a:pPr>
                      <a:r>
                        <a:rPr lang="es-ES_tradnl" sz="1100">
                          <a:effectLst/>
                        </a:rPr>
                        <a:t>Compresor CompAir D50H RS</a:t>
                      </a:r>
                      <a:endParaRPr lang="es-ES" sz="1100">
                        <a:effectLst/>
                        <a:latin typeface="Cambria"/>
                        <a:ea typeface="MS Mincho"/>
                        <a:cs typeface="Times New Roman"/>
                      </a:endParaRPr>
                    </a:p>
                  </a:txBody>
                  <a:tcPr marL="39911" marR="39911" marT="0" marB="0" anchor="ctr"/>
                </a:tc>
                <a:tc>
                  <a:txBody>
                    <a:bodyPr/>
                    <a:lstStyle/>
                    <a:p>
                      <a:pPr algn="ctr">
                        <a:spcAft>
                          <a:spcPts val="0"/>
                        </a:spcAft>
                      </a:pPr>
                      <a:r>
                        <a:rPr lang="es-ES_tradnl" sz="1100">
                          <a:effectLst/>
                        </a:rPr>
                        <a:t>400</a:t>
                      </a:r>
                      <a:endParaRPr lang="es-ES" sz="1100">
                        <a:effectLst/>
                        <a:latin typeface="Cambria"/>
                        <a:ea typeface="MS Mincho"/>
                        <a:cs typeface="Times New Roman"/>
                      </a:endParaRPr>
                    </a:p>
                  </a:txBody>
                  <a:tcPr marL="39911" marR="39911" marT="0" marB="0" anchor="ctr"/>
                </a:tc>
                <a:tc>
                  <a:txBody>
                    <a:bodyPr/>
                    <a:lstStyle/>
                    <a:p>
                      <a:pPr algn="ctr">
                        <a:spcAft>
                          <a:spcPts val="0"/>
                        </a:spcAft>
                      </a:pPr>
                      <a:r>
                        <a:rPr lang="es-ES_tradnl" sz="1100">
                          <a:effectLst/>
                        </a:rPr>
                        <a:t>50</a:t>
                      </a:r>
                      <a:endParaRPr lang="es-ES" sz="1100">
                        <a:effectLst/>
                        <a:latin typeface="Cambria"/>
                        <a:ea typeface="MS Mincho"/>
                        <a:cs typeface="Times New Roman"/>
                      </a:endParaRPr>
                    </a:p>
                  </a:txBody>
                  <a:tcPr marL="39911" marR="39911" marT="0" marB="0" anchor="ctr"/>
                </a:tc>
                <a:tc>
                  <a:txBody>
                    <a:bodyPr/>
                    <a:lstStyle/>
                    <a:p>
                      <a:pPr algn="ctr">
                        <a:spcAft>
                          <a:spcPts val="0"/>
                        </a:spcAft>
                      </a:pPr>
                      <a:r>
                        <a:rPr lang="es-ES_tradnl" sz="1100">
                          <a:effectLst/>
                        </a:rPr>
                        <a:t>59.35</a:t>
                      </a:r>
                      <a:endParaRPr lang="es-ES" sz="1100">
                        <a:effectLst/>
                        <a:latin typeface="Cambria"/>
                        <a:ea typeface="MS Mincho"/>
                        <a:cs typeface="Times New Roman"/>
                      </a:endParaRPr>
                    </a:p>
                  </a:txBody>
                  <a:tcPr marL="39911" marR="39911" marT="0" marB="0" anchor="ctr"/>
                </a:tc>
                <a:tc>
                  <a:txBody>
                    <a:bodyPr/>
                    <a:lstStyle/>
                    <a:p>
                      <a:pPr algn="ctr">
                        <a:spcAft>
                          <a:spcPts val="0"/>
                        </a:spcAft>
                      </a:pPr>
                      <a:r>
                        <a:rPr lang="es-ES_tradnl" sz="1100">
                          <a:effectLst/>
                        </a:rPr>
                        <a:t>22.08</a:t>
                      </a:r>
                      <a:endParaRPr lang="es-ES" sz="1100">
                        <a:effectLst/>
                        <a:latin typeface="Cambria"/>
                        <a:ea typeface="MS Mincho"/>
                        <a:cs typeface="Times New Roman"/>
                      </a:endParaRPr>
                    </a:p>
                  </a:txBody>
                  <a:tcPr marL="39911" marR="39911" marT="0" marB="0" anchor="ctr"/>
                </a:tc>
              </a:tr>
              <a:tr h="177005">
                <a:tc>
                  <a:txBody>
                    <a:bodyPr/>
                    <a:lstStyle/>
                    <a:p>
                      <a:pPr>
                        <a:spcAft>
                          <a:spcPts val="0"/>
                        </a:spcAft>
                      </a:pPr>
                      <a:r>
                        <a:rPr lang="es-ES_tradnl" sz="1100">
                          <a:effectLst/>
                        </a:rPr>
                        <a:t>Bomba Pedrollo 2CPm 25/160</a:t>
                      </a:r>
                      <a:endParaRPr lang="es-ES" sz="1100">
                        <a:effectLst/>
                        <a:latin typeface="Cambria"/>
                        <a:ea typeface="MS Mincho"/>
                        <a:cs typeface="Times New Roman"/>
                      </a:endParaRPr>
                    </a:p>
                  </a:txBody>
                  <a:tcPr marL="39911" marR="39911" marT="0" marB="0" anchor="ctr"/>
                </a:tc>
                <a:tc>
                  <a:txBody>
                    <a:bodyPr/>
                    <a:lstStyle/>
                    <a:p>
                      <a:pPr algn="ctr">
                        <a:spcAft>
                          <a:spcPts val="0"/>
                        </a:spcAft>
                      </a:pPr>
                      <a:r>
                        <a:rPr lang="es-ES_tradnl" sz="1100">
                          <a:effectLst/>
                        </a:rPr>
                        <a:t>400</a:t>
                      </a:r>
                      <a:endParaRPr lang="es-ES" sz="1100">
                        <a:effectLst/>
                        <a:latin typeface="Cambria"/>
                        <a:ea typeface="MS Mincho"/>
                        <a:cs typeface="Times New Roman"/>
                      </a:endParaRPr>
                    </a:p>
                  </a:txBody>
                  <a:tcPr marL="39911" marR="39911" marT="0" marB="0" anchor="ctr"/>
                </a:tc>
                <a:tc>
                  <a:txBody>
                    <a:bodyPr/>
                    <a:lstStyle/>
                    <a:p>
                      <a:pPr algn="ctr">
                        <a:spcAft>
                          <a:spcPts val="0"/>
                        </a:spcAft>
                      </a:pPr>
                      <a:r>
                        <a:rPr lang="es-ES_tradnl" sz="1100">
                          <a:effectLst/>
                        </a:rPr>
                        <a:t>0.75</a:t>
                      </a:r>
                      <a:endParaRPr lang="es-ES" sz="1100">
                        <a:effectLst/>
                        <a:latin typeface="Cambria"/>
                        <a:ea typeface="MS Mincho"/>
                        <a:cs typeface="Times New Roman"/>
                      </a:endParaRPr>
                    </a:p>
                  </a:txBody>
                  <a:tcPr marL="39911" marR="39911" marT="0" marB="0" anchor="ctr"/>
                </a:tc>
                <a:tc>
                  <a:txBody>
                    <a:bodyPr/>
                    <a:lstStyle/>
                    <a:p>
                      <a:pPr algn="ctr">
                        <a:spcAft>
                          <a:spcPts val="0"/>
                        </a:spcAft>
                      </a:pPr>
                      <a:r>
                        <a:rPr lang="es-ES_tradnl" sz="1100">
                          <a:effectLst/>
                        </a:rPr>
                        <a:t>83.35</a:t>
                      </a:r>
                      <a:endParaRPr lang="es-ES" sz="1100">
                        <a:effectLst/>
                        <a:latin typeface="Cambria"/>
                        <a:ea typeface="MS Mincho"/>
                        <a:cs typeface="Times New Roman"/>
                      </a:endParaRPr>
                    </a:p>
                  </a:txBody>
                  <a:tcPr marL="39911" marR="39911" marT="0" marB="0" anchor="ctr"/>
                </a:tc>
                <a:tc>
                  <a:txBody>
                    <a:bodyPr/>
                    <a:lstStyle/>
                    <a:p>
                      <a:pPr algn="ctr">
                        <a:spcAft>
                          <a:spcPts val="0"/>
                        </a:spcAft>
                      </a:pPr>
                      <a:r>
                        <a:rPr lang="es-ES_tradnl" sz="1100" dirty="0">
                          <a:effectLst/>
                        </a:rPr>
                        <a:t>0.47</a:t>
                      </a:r>
                      <a:endParaRPr lang="es-ES" sz="1100" dirty="0">
                        <a:effectLst/>
                        <a:latin typeface="Cambria"/>
                        <a:ea typeface="MS Mincho"/>
                        <a:cs typeface="Times New Roman"/>
                      </a:endParaRPr>
                    </a:p>
                  </a:txBody>
                  <a:tcPr marL="39911" marR="39911" marT="0" marB="0" anchor="ctr"/>
                </a:tc>
              </a:tr>
            </a:tbl>
          </a:graphicData>
        </a:graphic>
      </p:graphicFrame>
      <p:sp>
        <p:nvSpPr>
          <p:cNvPr id="3" name="2 CuadroTexto"/>
          <p:cNvSpPr txBox="1"/>
          <p:nvPr/>
        </p:nvSpPr>
        <p:spPr>
          <a:xfrm>
            <a:off x="1331640" y="302350"/>
            <a:ext cx="6696744" cy="523220"/>
          </a:xfrm>
          <a:prstGeom prst="rect">
            <a:avLst/>
          </a:prstGeom>
          <a:noFill/>
        </p:spPr>
        <p:txBody>
          <a:bodyPr wrap="square" rtlCol="0">
            <a:spAutoFit/>
          </a:bodyPr>
          <a:lstStyle/>
          <a:p>
            <a:pPr algn="ctr"/>
            <a:r>
              <a:rPr lang="es-ES_tradnl" sz="2800" dirty="0" smtClean="0"/>
              <a:t>Sección mínima de conductores eléctricos</a:t>
            </a:r>
            <a:endParaRPr lang="es-ES" sz="2800" dirty="0"/>
          </a:p>
        </p:txBody>
      </p:sp>
      <p:pic>
        <p:nvPicPr>
          <p:cNvPr id="2048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5521" t="34500" r="52083" b="56819"/>
          <a:stretch/>
        </p:blipFill>
        <p:spPr bwMode="auto">
          <a:xfrm>
            <a:off x="3779912" y="869328"/>
            <a:ext cx="1511300" cy="661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579021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a"/>
          <p:cNvGraphicFramePr>
            <a:graphicFrameLocks noGrp="1"/>
          </p:cNvGraphicFramePr>
          <p:nvPr/>
        </p:nvGraphicFramePr>
        <p:xfrm>
          <a:off x="2285907" y="1589613"/>
          <a:ext cx="4572186" cy="4547138"/>
        </p:xfrm>
        <a:graphic>
          <a:graphicData uri="http://schemas.openxmlformats.org/drawingml/2006/table">
            <a:tbl>
              <a:tblPr firstRow="1" firstCol="1" bandRow="1">
                <a:tableStyleId>{5C22544A-7EE6-4342-B048-85BDC9FD1C3A}</a:tableStyleId>
              </a:tblPr>
              <a:tblGrid>
                <a:gridCol w="3059210"/>
                <a:gridCol w="1512976"/>
              </a:tblGrid>
              <a:tr h="432359">
                <a:tc>
                  <a:txBody>
                    <a:bodyPr/>
                    <a:lstStyle/>
                    <a:p>
                      <a:pPr>
                        <a:spcAft>
                          <a:spcPts val="0"/>
                        </a:spcAft>
                      </a:pPr>
                      <a:r>
                        <a:rPr lang="es-ES_tradnl" sz="1100">
                          <a:effectLst/>
                        </a:rPr>
                        <a:t>MÁQUINA </a:t>
                      </a:r>
                      <a:endParaRPr lang="es-ES" sz="1100">
                        <a:effectLst/>
                        <a:latin typeface="Cambria"/>
                        <a:ea typeface="MS Mincho"/>
                        <a:cs typeface="Times New Roman"/>
                      </a:endParaRPr>
                    </a:p>
                  </a:txBody>
                  <a:tcPr marL="39459" marR="39459" marT="0" marB="0" anchor="ctr"/>
                </a:tc>
                <a:tc>
                  <a:txBody>
                    <a:bodyPr/>
                    <a:lstStyle/>
                    <a:p>
                      <a:pPr algn="ctr">
                        <a:spcAft>
                          <a:spcPts val="0"/>
                        </a:spcAft>
                      </a:pPr>
                      <a:r>
                        <a:rPr lang="es-ES_tradnl" sz="1100">
                          <a:effectLst/>
                        </a:rPr>
                        <a:t>CALIBRE DE CABLE MÍNIMO</a:t>
                      </a:r>
                      <a:endParaRPr lang="es-ES" sz="1100">
                        <a:effectLst/>
                        <a:latin typeface="Cambria"/>
                        <a:ea typeface="MS Mincho"/>
                        <a:cs typeface="Times New Roman"/>
                      </a:endParaRPr>
                    </a:p>
                  </a:txBody>
                  <a:tcPr marL="39459" marR="39459" marT="0" marB="0" anchor="ctr"/>
                </a:tc>
              </a:tr>
              <a:tr h="238446">
                <a:tc>
                  <a:txBody>
                    <a:bodyPr/>
                    <a:lstStyle/>
                    <a:p>
                      <a:pPr>
                        <a:spcAft>
                          <a:spcPts val="0"/>
                        </a:spcAft>
                      </a:pPr>
                      <a:r>
                        <a:rPr lang="es-ES_tradnl" sz="1100">
                          <a:effectLst/>
                        </a:rPr>
                        <a:t>Máquina de corte Forel VC3302</a:t>
                      </a:r>
                      <a:endParaRPr lang="es-ES" sz="1100">
                        <a:effectLst/>
                        <a:latin typeface="Cambria"/>
                        <a:ea typeface="MS Mincho"/>
                        <a:cs typeface="Times New Roman"/>
                      </a:endParaRPr>
                    </a:p>
                  </a:txBody>
                  <a:tcPr marL="39459" marR="39459" marT="0" marB="0" anchor="ctr"/>
                </a:tc>
                <a:tc>
                  <a:txBody>
                    <a:bodyPr/>
                    <a:lstStyle/>
                    <a:p>
                      <a:pPr algn="ctr">
                        <a:spcAft>
                          <a:spcPts val="0"/>
                        </a:spcAft>
                      </a:pPr>
                      <a:r>
                        <a:rPr lang="es-ES_tradnl" sz="1100">
                          <a:effectLst/>
                        </a:rPr>
                        <a:t>4</a:t>
                      </a:r>
                      <a:endParaRPr lang="es-ES" sz="1100">
                        <a:effectLst/>
                        <a:latin typeface="Cambria"/>
                        <a:ea typeface="MS Mincho"/>
                        <a:cs typeface="Times New Roman"/>
                      </a:endParaRPr>
                    </a:p>
                  </a:txBody>
                  <a:tcPr marL="39459" marR="39459" marT="0" marB="0" anchor="ctr"/>
                </a:tc>
              </a:tr>
              <a:tr h="234500">
                <a:tc>
                  <a:txBody>
                    <a:bodyPr/>
                    <a:lstStyle/>
                    <a:p>
                      <a:pPr>
                        <a:spcAft>
                          <a:spcPts val="0"/>
                        </a:spcAft>
                      </a:pPr>
                      <a:r>
                        <a:rPr lang="es-ES_tradnl" sz="1100">
                          <a:effectLst/>
                        </a:rPr>
                        <a:t>Pulidora bilateral Glaston Bavelloni XtraEdge 8</a:t>
                      </a:r>
                      <a:endParaRPr lang="es-ES" sz="1100">
                        <a:effectLst/>
                        <a:latin typeface="Cambria"/>
                        <a:ea typeface="MS Mincho"/>
                        <a:cs typeface="Times New Roman"/>
                      </a:endParaRPr>
                    </a:p>
                  </a:txBody>
                  <a:tcPr marL="39459" marR="39459" marT="0" marB="0" anchor="ctr"/>
                </a:tc>
                <a:tc>
                  <a:txBody>
                    <a:bodyPr/>
                    <a:lstStyle/>
                    <a:p>
                      <a:pPr algn="ctr">
                        <a:spcAft>
                          <a:spcPts val="0"/>
                        </a:spcAft>
                      </a:pPr>
                      <a:r>
                        <a:rPr lang="es-ES_tradnl" sz="1100">
                          <a:effectLst/>
                        </a:rPr>
                        <a:t>1</a:t>
                      </a:r>
                      <a:endParaRPr lang="es-ES" sz="1100">
                        <a:effectLst/>
                        <a:latin typeface="Cambria"/>
                        <a:ea typeface="MS Mincho"/>
                        <a:cs typeface="Times New Roman"/>
                      </a:endParaRPr>
                    </a:p>
                  </a:txBody>
                  <a:tcPr marL="39459" marR="39459" marT="0" marB="0" anchor="ctr"/>
                </a:tc>
              </a:tr>
              <a:tr h="237882">
                <a:tc>
                  <a:txBody>
                    <a:bodyPr/>
                    <a:lstStyle/>
                    <a:p>
                      <a:pPr>
                        <a:spcAft>
                          <a:spcPts val="0"/>
                        </a:spcAft>
                      </a:pPr>
                      <a:r>
                        <a:rPr lang="es-ES_tradnl" sz="1100">
                          <a:effectLst/>
                        </a:rPr>
                        <a:t>Perforadora Vismara E8bCNH Línea Blanca</a:t>
                      </a:r>
                      <a:endParaRPr lang="es-ES" sz="1100">
                        <a:effectLst/>
                        <a:latin typeface="Cambria"/>
                        <a:ea typeface="MS Mincho"/>
                        <a:cs typeface="Times New Roman"/>
                      </a:endParaRPr>
                    </a:p>
                  </a:txBody>
                  <a:tcPr marL="39459" marR="39459" marT="0" marB="0" anchor="ctr"/>
                </a:tc>
                <a:tc>
                  <a:txBody>
                    <a:bodyPr/>
                    <a:lstStyle/>
                    <a:p>
                      <a:pPr algn="ctr">
                        <a:spcAft>
                          <a:spcPts val="0"/>
                        </a:spcAft>
                      </a:pPr>
                      <a:r>
                        <a:rPr lang="es-ES_tradnl" sz="1100">
                          <a:effectLst/>
                        </a:rPr>
                        <a:t>6</a:t>
                      </a:r>
                      <a:endParaRPr lang="es-ES" sz="1100">
                        <a:effectLst/>
                        <a:latin typeface="Cambria"/>
                        <a:ea typeface="MS Mincho"/>
                        <a:cs typeface="Times New Roman"/>
                      </a:endParaRPr>
                    </a:p>
                  </a:txBody>
                  <a:tcPr marL="39459" marR="39459" marT="0" marB="0" anchor="ctr"/>
                </a:tc>
              </a:tr>
              <a:tr h="225481">
                <a:tc>
                  <a:txBody>
                    <a:bodyPr/>
                    <a:lstStyle/>
                    <a:p>
                      <a:pPr>
                        <a:spcAft>
                          <a:spcPts val="0"/>
                        </a:spcAft>
                      </a:pPr>
                      <a:r>
                        <a:rPr lang="es-ES_tradnl" sz="1100">
                          <a:effectLst/>
                        </a:rPr>
                        <a:t>Perforadora Vismara E8bCNH Línea Estructural</a:t>
                      </a:r>
                      <a:endParaRPr lang="es-ES" sz="1100">
                        <a:effectLst/>
                        <a:latin typeface="Cambria"/>
                        <a:ea typeface="MS Mincho"/>
                        <a:cs typeface="Times New Roman"/>
                      </a:endParaRPr>
                    </a:p>
                  </a:txBody>
                  <a:tcPr marL="39459" marR="39459" marT="0" marB="0" anchor="ctr"/>
                </a:tc>
                <a:tc>
                  <a:txBody>
                    <a:bodyPr/>
                    <a:lstStyle/>
                    <a:p>
                      <a:pPr algn="ctr">
                        <a:spcAft>
                          <a:spcPts val="0"/>
                        </a:spcAft>
                      </a:pPr>
                      <a:r>
                        <a:rPr lang="es-ES_tradnl" sz="1100">
                          <a:effectLst/>
                        </a:rPr>
                        <a:t>8</a:t>
                      </a:r>
                      <a:endParaRPr lang="es-ES" sz="1100">
                        <a:effectLst/>
                        <a:latin typeface="Cambria"/>
                        <a:ea typeface="MS Mincho"/>
                        <a:cs typeface="Times New Roman"/>
                      </a:endParaRPr>
                    </a:p>
                  </a:txBody>
                  <a:tcPr marL="39459" marR="39459" marT="0" marB="0" anchor="ctr"/>
                </a:tc>
              </a:tr>
              <a:tr h="231681">
                <a:tc>
                  <a:txBody>
                    <a:bodyPr/>
                    <a:lstStyle/>
                    <a:p>
                      <a:pPr>
                        <a:spcAft>
                          <a:spcPts val="0"/>
                        </a:spcAft>
                      </a:pPr>
                      <a:r>
                        <a:rPr lang="es-ES_tradnl" sz="1100">
                          <a:effectLst/>
                        </a:rPr>
                        <a:t>Lavadora horizontal Malnati 800</a:t>
                      </a:r>
                      <a:endParaRPr lang="es-ES" sz="1100">
                        <a:effectLst/>
                        <a:latin typeface="Cambria"/>
                        <a:ea typeface="MS Mincho"/>
                        <a:cs typeface="Times New Roman"/>
                      </a:endParaRPr>
                    </a:p>
                  </a:txBody>
                  <a:tcPr marL="39459" marR="39459" marT="0" marB="0" anchor="ctr"/>
                </a:tc>
                <a:tc>
                  <a:txBody>
                    <a:bodyPr/>
                    <a:lstStyle/>
                    <a:p>
                      <a:pPr algn="ctr">
                        <a:spcAft>
                          <a:spcPts val="0"/>
                        </a:spcAft>
                      </a:pPr>
                      <a:r>
                        <a:rPr lang="es-ES_tradnl" sz="1100">
                          <a:effectLst/>
                        </a:rPr>
                        <a:t>6</a:t>
                      </a:r>
                      <a:endParaRPr lang="es-ES" sz="1100">
                        <a:effectLst/>
                        <a:latin typeface="Cambria"/>
                        <a:ea typeface="MS Mincho"/>
                        <a:cs typeface="Times New Roman"/>
                      </a:endParaRPr>
                    </a:p>
                  </a:txBody>
                  <a:tcPr marL="39459" marR="39459" marT="0" marB="0" anchor="ctr"/>
                </a:tc>
              </a:tr>
              <a:tr h="250847">
                <a:tc>
                  <a:txBody>
                    <a:bodyPr/>
                    <a:lstStyle/>
                    <a:p>
                      <a:pPr>
                        <a:spcAft>
                          <a:spcPts val="0"/>
                        </a:spcAft>
                      </a:pPr>
                      <a:r>
                        <a:rPr lang="es-ES_tradnl" sz="1100">
                          <a:effectLst/>
                        </a:rPr>
                        <a:t>Estampadora Insegraf NS160NV</a:t>
                      </a:r>
                      <a:endParaRPr lang="es-ES" sz="1100">
                        <a:effectLst/>
                        <a:latin typeface="Cambria"/>
                        <a:ea typeface="MS Mincho"/>
                        <a:cs typeface="Times New Roman"/>
                      </a:endParaRPr>
                    </a:p>
                  </a:txBody>
                  <a:tcPr marL="39459" marR="39459" marT="0" marB="0" anchor="ctr"/>
                </a:tc>
                <a:tc>
                  <a:txBody>
                    <a:bodyPr/>
                    <a:lstStyle/>
                    <a:p>
                      <a:pPr algn="ctr">
                        <a:spcAft>
                          <a:spcPts val="0"/>
                        </a:spcAft>
                      </a:pPr>
                      <a:r>
                        <a:rPr lang="es-ES_tradnl" sz="1100">
                          <a:effectLst/>
                        </a:rPr>
                        <a:t>12</a:t>
                      </a:r>
                      <a:endParaRPr lang="es-ES" sz="1100">
                        <a:effectLst/>
                        <a:latin typeface="Cambria"/>
                        <a:ea typeface="MS Mincho"/>
                        <a:cs typeface="Times New Roman"/>
                      </a:endParaRPr>
                    </a:p>
                  </a:txBody>
                  <a:tcPr marL="39459" marR="39459" marT="0" marB="0" anchor="ctr"/>
                </a:tc>
              </a:tr>
              <a:tr h="230554">
                <a:tc>
                  <a:txBody>
                    <a:bodyPr/>
                    <a:lstStyle/>
                    <a:p>
                      <a:pPr>
                        <a:spcAft>
                          <a:spcPts val="0"/>
                        </a:spcAft>
                      </a:pPr>
                      <a:r>
                        <a:rPr lang="es-ES_tradnl" sz="1100">
                          <a:effectLst/>
                        </a:rPr>
                        <a:t>Secadora Ardesia TH 3 x 5</a:t>
                      </a:r>
                      <a:endParaRPr lang="es-ES" sz="1100">
                        <a:effectLst/>
                        <a:latin typeface="Cambria"/>
                        <a:ea typeface="MS Mincho"/>
                        <a:cs typeface="Times New Roman"/>
                      </a:endParaRPr>
                    </a:p>
                  </a:txBody>
                  <a:tcPr marL="39459" marR="39459" marT="0" marB="0" anchor="ctr"/>
                </a:tc>
                <a:tc>
                  <a:txBody>
                    <a:bodyPr/>
                    <a:lstStyle/>
                    <a:p>
                      <a:pPr algn="ctr">
                        <a:spcAft>
                          <a:spcPts val="0"/>
                        </a:spcAft>
                      </a:pPr>
                      <a:r>
                        <a:rPr lang="es-ES_tradnl" sz="1100">
                          <a:effectLst/>
                        </a:rPr>
                        <a:t>10</a:t>
                      </a:r>
                      <a:endParaRPr lang="es-ES" sz="1100">
                        <a:effectLst/>
                        <a:latin typeface="Cambria"/>
                        <a:ea typeface="MS Mincho"/>
                        <a:cs typeface="Times New Roman"/>
                      </a:endParaRPr>
                    </a:p>
                  </a:txBody>
                  <a:tcPr marL="39459" marR="39459" marT="0" marB="0" anchor="ctr"/>
                </a:tc>
              </a:tr>
              <a:tr h="233373">
                <a:tc>
                  <a:txBody>
                    <a:bodyPr/>
                    <a:lstStyle/>
                    <a:p>
                      <a:pPr>
                        <a:spcAft>
                          <a:spcPts val="0"/>
                        </a:spcAft>
                      </a:pPr>
                      <a:r>
                        <a:rPr lang="es-ES_tradnl" sz="1100">
                          <a:effectLst/>
                        </a:rPr>
                        <a:t>Pulidora lateral Forel EG2200</a:t>
                      </a:r>
                      <a:endParaRPr lang="es-ES" sz="1100">
                        <a:effectLst/>
                        <a:latin typeface="Cambria"/>
                        <a:ea typeface="MS Mincho"/>
                        <a:cs typeface="Times New Roman"/>
                      </a:endParaRPr>
                    </a:p>
                  </a:txBody>
                  <a:tcPr marL="39459" marR="39459" marT="0" marB="0" anchor="ctr"/>
                </a:tc>
                <a:tc>
                  <a:txBody>
                    <a:bodyPr/>
                    <a:lstStyle/>
                    <a:p>
                      <a:pPr algn="ctr">
                        <a:spcAft>
                          <a:spcPts val="0"/>
                        </a:spcAft>
                      </a:pPr>
                      <a:r>
                        <a:rPr lang="es-ES_tradnl" sz="1100">
                          <a:effectLst/>
                        </a:rPr>
                        <a:t>10</a:t>
                      </a:r>
                      <a:endParaRPr lang="es-ES" sz="1100">
                        <a:effectLst/>
                        <a:latin typeface="Cambria"/>
                        <a:ea typeface="MS Mincho"/>
                        <a:cs typeface="Times New Roman"/>
                      </a:endParaRPr>
                    </a:p>
                  </a:txBody>
                  <a:tcPr marL="39459" marR="39459" marT="0" marB="0" anchor="ctr"/>
                </a:tc>
              </a:tr>
              <a:tr h="324692">
                <a:tc>
                  <a:txBody>
                    <a:bodyPr/>
                    <a:lstStyle/>
                    <a:p>
                      <a:pPr>
                        <a:spcAft>
                          <a:spcPts val="0"/>
                        </a:spcAft>
                      </a:pPr>
                      <a:r>
                        <a:rPr lang="es-ES_tradnl" sz="1100">
                          <a:effectLst/>
                        </a:rPr>
                        <a:t>Fresadora #1 CNC Glaston Bavelloni ALPA 323/4 N</a:t>
                      </a:r>
                      <a:endParaRPr lang="es-ES" sz="1100">
                        <a:effectLst/>
                        <a:latin typeface="Cambria"/>
                        <a:ea typeface="MS Mincho"/>
                        <a:cs typeface="Times New Roman"/>
                      </a:endParaRPr>
                    </a:p>
                  </a:txBody>
                  <a:tcPr marL="39459" marR="39459" marT="0" marB="0" anchor="ctr"/>
                </a:tc>
                <a:tc>
                  <a:txBody>
                    <a:bodyPr/>
                    <a:lstStyle/>
                    <a:p>
                      <a:pPr algn="ctr">
                        <a:spcAft>
                          <a:spcPts val="0"/>
                        </a:spcAft>
                      </a:pPr>
                      <a:r>
                        <a:rPr lang="es-ES_tradnl" sz="1100">
                          <a:effectLst/>
                        </a:rPr>
                        <a:t>4</a:t>
                      </a:r>
                      <a:endParaRPr lang="es-ES" sz="1100">
                        <a:effectLst/>
                        <a:latin typeface="Cambria"/>
                        <a:ea typeface="MS Mincho"/>
                        <a:cs typeface="Times New Roman"/>
                      </a:endParaRPr>
                    </a:p>
                  </a:txBody>
                  <a:tcPr marL="39459" marR="39459" marT="0" marB="0" anchor="ctr"/>
                </a:tc>
              </a:tr>
              <a:tr h="324692">
                <a:tc>
                  <a:txBody>
                    <a:bodyPr/>
                    <a:lstStyle/>
                    <a:p>
                      <a:pPr>
                        <a:spcAft>
                          <a:spcPts val="0"/>
                        </a:spcAft>
                      </a:pPr>
                      <a:r>
                        <a:rPr lang="es-ES_tradnl" sz="1100">
                          <a:effectLst/>
                        </a:rPr>
                        <a:t>Fresadora #2 CNC Glaston Bavelloni ALPA 323/4 N</a:t>
                      </a:r>
                      <a:endParaRPr lang="es-ES" sz="1100">
                        <a:effectLst/>
                        <a:latin typeface="Cambria"/>
                        <a:ea typeface="MS Mincho"/>
                        <a:cs typeface="Times New Roman"/>
                      </a:endParaRPr>
                    </a:p>
                  </a:txBody>
                  <a:tcPr marL="39459" marR="39459" marT="0" marB="0" anchor="ctr"/>
                </a:tc>
                <a:tc>
                  <a:txBody>
                    <a:bodyPr/>
                    <a:lstStyle/>
                    <a:p>
                      <a:pPr algn="ctr">
                        <a:spcAft>
                          <a:spcPts val="0"/>
                        </a:spcAft>
                      </a:pPr>
                      <a:r>
                        <a:rPr lang="es-ES_tradnl" sz="1100">
                          <a:effectLst/>
                        </a:rPr>
                        <a:t>6</a:t>
                      </a:r>
                      <a:endParaRPr lang="es-ES" sz="1100">
                        <a:effectLst/>
                        <a:latin typeface="Cambria"/>
                        <a:ea typeface="MS Mincho"/>
                        <a:cs typeface="Times New Roman"/>
                      </a:endParaRPr>
                    </a:p>
                  </a:txBody>
                  <a:tcPr marL="39459" marR="39459" marT="0" marB="0" anchor="ctr"/>
                </a:tc>
              </a:tr>
              <a:tr h="235064">
                <a:tc>
                  <a:txBody>
                    <a:bodyPr/>
                    <a:lstStyle/>
                    <a:p>
                      <a:pPr>
                        <a:spcAft>
                          <a:spcPts val="0"/>
                        </a:spcAft>
                      </a:pPr>
                      <a:r>
                        <a:rPr lang="es-ES_tradnl" sz="1100">
                          <a:effectLst/>
                        </a:rPr>
                        <a:t>Arenadora Sandy DiGregorio 200</a:t>
                      </a:r>
                      <a:endParaRPr lang="es-ES" sz="1100">
                        <a:effectLst/>
                        <a:latin typeface="Cambria"/>
                        <a:ea typeface="MS Mincho"/>
                        <a:cs typeface="Times New Roman"/>
                      </a:endParaRPr>
                    </a:p>
                  </a:txBody>
                  <a:tcPr marL="39459" marR="39459" marT="0" marB="0" anchor="ctr"/>
                </a:tc>
                <a:tc>
                  <a:txBody>
                    <a:bodyPr/>
                    <a:lstStyle/>
                    <a:p>
                      <a:pPr algn="ctr">
                        <a:spcAft>
                          <a:spcPts val="0"/>
                        </a:spcAft>
                      </a:pPr>
                      <a:r>
                        <a:rPr lang="es-ES_tradnl" sz="1100">
                          <a:effectLst/>
                        </a:rPr>
                        <a:t>12</a:t>
                      </a:r>
                      <a:endParaRPr lang="es-ES" sz="1100">
                        <a:effectLst/>
                        <a:latin typeface="Cambria"/>
                        <a:ea typeface="MS Mincho"/>
                        <a:cs typeface="Times New Roman"/>
                      </a:endParaRPr>
                    </a:p>
                  </a:txBody>
                  <a:tcPr marL="39459" marR="39459" marT="0" marB="0" anchor="ctr"/>
                </a:tc>
              </a:tr>
              <a:tr h="230554">
                <a:tc>
                  <a:txBody>
                    <a:bodyPr/>
                    <a:lstStyle/>
                    <a:p>
                      <a:pPr>
                        <a:spcAft>
                          <a:spcPts val="0"/>
                        </a:spcAft>
                      </a:pPr>
                      <a:r>
                        <a:rPr lang="es-ES_tradnl" sz="1100">
                          <a:effectLst/>
                        </a:rPr>
                        <a:t>Lavadora vertical Forel VW2500</a:t>
                      </a:r>
                      <a:endParaRPr lang="es-ES" sz="1100">
                        <a:effectLst/>
                        <a:latin typeface="Cambria"/>
                        <a:ea typeface="MS Mincho"/>
                        <a:cs typeface="Times New Roman"/>
                      </a:endParaRPr>
                    </a:p>
                  </a:txBody>
                  <a:tcPr marL="39459" marR="39459" marT="0" marB="0" anchor="ctr"/>
                </a:tc>
                <a:tc>
                  <a:txBody>
                    <a:bodyPr/>
                    <a:lstStyle/>
                    <a:p>
                      <a:pPr algn="ctr">
                        <a:spcAft>
                          <a:spcPts val="0"/>
                        </a:spcAft>
                      </a:pPr>
                      <a:r>
                        <a:rPr lang="es-ES_tradnl" sz="1100">
                          <a:effectLst/>
                        </a:rPr>
                        <a:t>10</a:t>
                      </a:r>
                      <a:endParaRPr lang="es-ES" sz="1100">
                        <a:effectLst/>
                        <a:latin typeface="Cambria"/>
                        <a:ea typeface="MS Mincho"/>
                        <a:cs typeface="Times New Roman"/>
                      </a:endParaRPr>
                    </a:p>
                  </a:txBody>
                  <a:tcPr marL="39459" marR="39459" marT="0" marB="0" anchor="ctr"/>
                </a:tc>
              </a:tr>
              <a:tr h="428977">
                <a:tc>
                  <a:txBody>
                    <a:bodyPr/>
                    <a:lstStyle/>
                    <a:p>
                      <a:pPr>
                        <a:spcAft>
                          <a:spcPts val="0"/>
                        </a:spcAft>
                      </a:pPr>
                      <a:r>
                        <a:rPr lang="es-ES_tradnl" sz="1100">
                          <a:effectLst/>
                        </a:rPr>
                        <a:t>Horno de templado Glaston Tamglass RC200 tipo 2136</a:t>
                      </a:r>
                      <a:endParaRPr lang="es-ES" sz="1100">
                        <a:effectLst/>
                        <a:latin typeface="Cambria"/>
                        <a:ea typeface="MS Mincho"/>
                        <a:cs typeface="Times New Roman"/>
                      </a:endParaRPr>
                    </a:p>
                  </a:txBody>
                  <a:tcPr marL="39459" marR="39459" marT="0" marB="0" anchor="ctr"/>
                </a:tc>
                <a:tc>
                  <a:txBody>
                    <a:bodyPr/>
                    <a:lstStyle/>
                    <a:p>
                      <a:pPr algn="ctr">
                        <a:spcAft>
                          <a:spcPts val="0"/>
                        </a:spcAft>
                      </a:pPr>
                      <a:r>
                        <a:rPr lang="es-ES_tradnl" sz="1100">
                          <a:effectLst/>
                        </a:rPr>
                        <a:t>3/0</a:t>
                      </a:r>
                      <a:endParaRPr lang="es-ES" sz="1100">
                        <a:effectLst/>
                        <a:latin typeface="Cambria"/>
                        <a:ea typeface="MS Mincho"/>
                        <a:cs typeface="Times New Roman"/>
                      </a:endParaRPr>
                    </a:p>
                  </a:txBody>
                  <a:tcPr marL="39459" marR="39459" marT="0" marB="0" anchor="ctr"/>
                </a:tc>
              </a:tr>
              <a:tr h="208006">
                <a:tc>
                  <a:txBody>
                    <a:bodyPr/>
                    <a:lstStyle/>
                    <a:p>
                      <a:pPr>
                        <a:spcAft>
                          <a:spcPts val="0"/>
                        </a:spcAft>
                      </a:pPr>
                      <a:r>
                        <a:rPr lang="es-ES_tradnl" sz="1100">
                          <a:effectLst/>
                        </a:rPr>
                        <a:t>Banda transportadora perforado</a:t>
                      </a:r>
                      <a:endParaRPr lang="es-ES" sz="1100">
                        <a:effectLst/>
                        <a:latin typeface="Cambria"/>
                        <a:ea typeface="MS Mincho"/>
                        <a:cs typeface="Times New Roman"/>
                      </a:endParaRPr>
                    </a:p>
                  </a:txBody>
                  <a:tcPr marL="39459" marR="39459" marT="0" marB="0" anchor="ctr"/>
                </a:tc>
                <a:tc>
                  <a:txBody>
                    <a:bodyPr/>
                    <a:lstStyle/>
                    <a:p>
                      <a:pPr algn="ctr">
                        <a:spcAft>
                          <a:spcPts val="0"/>
                        </a:spcAft>
                      </a:pPr>
                      <a:r>
                        <a:rPr lang="es-ES_tradnl" sz="1100">
                          <a:effectLst/>
                        </a:rPr>
                        <a:t>20</a:t>
                      </a:r>
                      <a:endParaRPr lang="es-ES" sz="1100">
                        <a:effectLst/>
                        <a:latin typeface="Cambria"/>
                        <a:ea typeface="MS Mincho"/>
                        <a:cs typeface="Times New Roman"/>
                      </a:endParaRPr>
                    </a:p>
                  </a:txBody>
                  <a:tcPr marL="39459" marR="39459" marT="0" marB="0" anchor="ctr"/>
                </a:tc>
              </a:tr>
              <a:tr h="227736">
                <a:tc>
                  <a:txBody>
                    <a:bodyPr/>
                    <a:lstStyle/>
                    <a:p>
                      <a:pPr>
                        <a:spcAft>
                          <a:spcPts val="0"/>
                        </a:spcAft>
                      </a:pPr>
                      <a:r>
                        <a:rPr lang="es-ES_tradnl" sz="1100">
                          <a:effectLst/>
                        </a:rPr>
                        <a:t>Compresor CompAir D50H RS</a:t>
                      </a:r>
                      <a:endParaRPr lang="es-ES" sz="1100">
                        <a:effectLst/>
                        <a:latin typeface="Cambria"/>
                        <a:ea typeface="MS Mincho"/>
                        <a:cs typeface="Times New Roman"/>
                      </a:endParaRPr>
                    </a:p>
                  </a:txBody>
                  <a:tcPr marL="39459" marR="39459" marT="0" marB="0" anchor="ctr"/>
                </a:tc>
                <a:tc>
                  <a:txBody>
                    <a:bodyPr/>
                    <a:lstStyle/>
                    <a:p>
                      <a:pPr algn="ctr">
                        <a:spcAft>
                          <a:spcPts val="0"/>
                        </a:spcAft>
                      </a:pPr>
                      <a:r>
                        <a:rPr lang="es-ES_tradnl" sz="1100">
                          <a:effectLst/>
                        </a:rPr>
                        <a:t>2</a:t>
                      </a:r>
                      <a:endParaRPr lang="es-ES" sz="1100">
                        <a:effectLst/>
                        <a:latin typeface="Cambria"/>
                        <a:ea typeface="MS Mincho"/>
                        <a:cs typeface="Times New Roman"/>
                      </a:endParaRPr>
                    </a:p>
                  </a:txBody>
                  <a:tcPr marL="39459" marR="39459" marT="0" marB="0" anchor="ctr"/>
                </a:tc>
              </a:tr>
              <a:tr h="231118">
                <a:tc>
                  <a:txBody>
                    <a:bodyPr/>
                    <a:lstStyle/>
                    <a:p>
                      <a:pPr>
                        <a:spcAft>
                          <a:spcPts val="0"/>
                        </a:spcAft>
                      </a:pPr>
                      <a:r>
                        <a:rPr lang="es-ES_tradnl" sz="1100">
                          <a:effectLst/>
                        </a:rPr>
                        <a:t>Bomba Pedrollo 2CPm 25/160</a:t>
                      </a:r>
                      <a:endParaRPr lang="es-ES" sz="1100">
                        <a:effectLst/>
                        <a:latin typeface="Cambria"/>
                        <a:ea typeface="MS Mincho"/>
                        <a:cs typeface="Times New Roman"/>
                      </a:endParaRPr>
                    </a:p>
                  </a:txBody>
                  <a:tcPr marL="39459" marR="39459" marT="0" marB="0" anchor="ctr"/>
                </a:tc>
                <a:tc>
                  <a:txBody>
                    <a:bodyPr/>
                    <a:lstStyle/>
                    <a:p>
                      <a:pPr algn="ctr">
                        <a:spcAft>
                          <a:spcPts val="0"/>
                        </a:spcAft>
                      </a:pPr>
                      <a:r>
                        <a:rPr lang="es-ES_tradnl" sz="1100" dirty="0">
                          <a:effectLst/>
                        </a:rPr>
                        <a:t>20</a:t>
                      </a:r>
                      <a:endParaRPr lang="es-ES" sz="1100" dirty="0">
                        <a:effectLst/>
                        <a:latin typeface="Cambria"/>
                        <a:ea typeface="MS Mincho"/>
                        <a:cs typeface="Times New Roman"/>
                      </a:endParaRPr>
                    </a:p>
                  </a:txBody>
                  <a:tcPr marL="39459" marR="39459" marT="0" marB="0" anchor="ctr"/>
                </a:tc>
              </a:tr>
            </a:tbl>
          </a:graphicData>
        </a:graphic>
      </p:graphicFrame>
      <p:sp>
        <p:nvSpPr>
          <p:cNvPr id="3" name="2 CuadroTexto"/>
          <p:cNvSpPr txBox="1"/>
          <p:nvPr/>
        </p:nvSpPr>
        <p:spPr>
          <a:xfrm>
            <a:off x="1115616" y="548680"/>
            <a:ext cx="6696744" cy="954107"/>
          </a:xfrm>
          <a:prstGeom prst="rect">
            <a:avLst/>
          </a:prstGeom>
          <a:noFill/>
        </p:spPr>
        <p:txBody>
          <a:bodyPr wrap="square" rtlCol="0">
            <a:spAutoFit/>
          </a:bodyPr>
          <a:lstStyle/>
          <a:p>
            <a:pPr algn="ctr"/>
            <a:r>
              <a:rPr lang="es-ES_tradnl" sz="2800" dirty="0" smtClean="0"/>
              <a:t>Calibre AWG mínimo de conductores eléctricos</a:t>
            </a:r>
            <a:endParaRPr lang="es-ES" sz="2800" dirty="0"/>
          </a:p>
        </p:txBody>
      </p:sp>
    </p:spTree>
    <p:extLst>
      <p:ext uri="{BB962C8B-B14F-4D97-AF65-F5344CB8AC3E}">
        <p14:creationId xmlns:p14="http://schemas.microsoft.com/office/powerpoint/2010/main" val="7689271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Macintosh HD:Users:Wilson:Desktop:FOTOS TESIS:IMG_1924.JPG"/>
          <p:cNvPicPr/>
          <p:nvPr/>
        </p:nvPicPr>
        <p:blipFill rotWithShape="1">
          <a:blip r:embed="rId3" cstate="print">
            <a:extLst>
              <a:ext uri="{28A0092B-C50C-407E-A947-70E740481C1C}">
                <a14:useLocalDpi xmlns:a14="http://schemas.microsoft.com/office/drawing/2010/main" val="0"/>
              </a:ext>
            </a:extLst>
          </a:blip>
          <a:srcRect r="14811"/>
          <a:stretch/>
        </p:blipFill>
        <p:spPr bwMode="auto">
          <a:xfrm rot="5400000">
            <a:off x="3572206" y="984084"/>
            <a:ext cx="5433198" cy="4873769"/>
          </a:xfrm>
          <a:prstGeom prst="rect">
            <a:avLst/>
          </a:prstGeom>
          <a:noFill/>
          <a:ln>
            <a:noFill/>
          </a:ln>
          <a:extLst>
            <a:ext uri="{53640926-AAD7-44D8-BBD7-CCE9431645EC}">
              <a14:shadowObscured xmlns:a14="http://schemas.microsoft.com/office/drawing/2010/main"/>
            </a:ext>
          </a:extLst>
        </p:spPr>
      </p:pic>
      <p:sp>
        <p:nvSpPr>
          <p:cNvPr id="3" name="2 CuadroTexto"/>
          <p:cNvSpPr txBox="1"/>
          <p:nvPr/>
        </p:nvSpPr>
        <p:spPr>
          <a:xfrm>
            <a:off x="395536" y="2897748"/>
            <a:ext cx="2592288" cy="523220"/>
          </a:xfrm>
          <a:prstGeom prst="rect">
            <a:avLst/>
          </a:prstGeom>
          <a:noFill/>
        </p:spPr>
        <p:txBody>
          <a:bodyPr wrap="square" rtlCol="0">
            <a:spAutoFit/>
          </a:bodyPr>
          <a:lstStyle/>
          <a:p>
            <a:pPr algn="ctr"/>
            <a:r>
              <a:rPr lang="es-ES_tradnl" sz="2800" b="1" dirty="0" smtClean="0"/>
              <a:t>Pulido bilateral</a:t>
            </a:r>
            <a:endParaRPr lang="es-ES" sz="2800" b="1" dirty="0"/>
          </a:p>
        </p:txBody>
      </p:sp>
    </p:spTree>
    <p:extLst>
      <p:ext uri="{BB962C8B-B14F-4D97-AF65-F5344CB8AC3E}">
        <p14:creationId xmlns:p14="http://schemas.microsoft.com/office/powerpoint/2010/main" val="40267756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a"/>
          <p:cNvGraphicFramePr>
            <a:graphicFrameLocks noGrp="1"/>
          </p:cNvGraphicFramePr>
          <p:nvPr/>
        </p:nvGraphicFramePr>
        <p:xfrm>
          <a:off x="2564516" y="1586635"/>
          <a:ext cx="4014967" cy="4542919"/>
        </p:xfrm>
        <a:graphic>
          <a:graphicData uri="http://schemas.openxmlformats.org/drawingml/2006/table">
            <a:tbl>
              <a:tblPr firstRow="1" firstCol="1" bandRow="1">
                <a:tableStyleId>{5C22544A-7EE6-4342-B048-85BDC9FD1C3A}</a:tableStyleId>
              </a:tblPr>
              <a:tblGrid>
                <a:gridCol w="3056850"/>
                <a:gridCol w="958117"/>
              </a:tblGrid>
              <a:tr h="492746">
                <a:tc>
                  <a:txBody>
                    <a:bodyPr/>
                    <a:lstStyle/>
                    <a:p>
                      <a:pPr>
                        <a:spcAft>
                          <a:spcPts val="0"/>
                        </a:spcAft>
                      </a:pPr>
                      <a:r>
                        <a:rPr lang="es-ES_tradnl" sz="1100">
                          <a:effectLst/>
                        </a:rPr>
                        <a:t>MÁQUINA </a:t>
                      </a:r>
                      <a:endParaRPr lang="es-ES" sz="1100">
                        <a:effectLst/>
                        <a:latin typeface="Cambria"/>
                        <a:ea typeface="MS Mincho"/>
                        <a:cs typeface="Times New Roman"/>
                      </a:endParaRPr>
                    </a:p>
                  </a:txBody>
                  <a:tcPr marL="39922" marR="39922" marT="0" marB="0" anchor="ctr"/>
                </a:tc>
                <a:tc>
                  <a:txBody>
                    <a:bodyPr/>
                    <a:lstStyle/>
                    <a:p>
                      <a:pPr algn="ctr">
                        <a:spcAft>
                          <a:spcPts val="0"/>
                        </a:spcAft>
                      </a:pPr>
                      <a:r>
                        <a:rPr lang="es-ES_tradnl" sz="1100">
                          <a:effectLst/>
                        </a:rPr>
                        <a:t>CALIBRE AWG ESTÁNDAR</a:t>
                      </a:r>
                      <a:endParaRPr lang="es-ES" sz="1100">
                        <a:effectLst/>
                        <a:latin typeface="Cambria"/>
                        <a:ea typeface="MS Mincho"/>
                        <a:cs typeface="Times New Roman"/>
                      </a:endParaRPr>
                    </a:p>
                  </a:txBody>
                  <a:tcPr marL="39922" marR="39922" marT="0" marB="0" anchor="ctr"/>
                </a:tc>
              </a:tr>
              <a:tr h="207592">
                <a:tc>
                  <a:txBody>
                    <a:bodyPr/>
                    <a:lstStyle/>
                    <a:p>
                      <a:pPr>
                        <a:spcAft>
                          <a:spcPts val="0"/>
                        </a:spcAft>
                      </a:pPr>
                      <a:r>
                        <a:rPr lang="es-ES_tradnl" sz="1100">
                          <a:effectLst/>
                        </a:rPr>
                        <a:t>Máquina de corte Forel VC3302</a:t>
                      </a:r>
                      <a:endParaRPr lang="es-ES" sz="1100">
                        <a:effectLst/>
                        <a:latin typeface="Cambria"/>
                        <a:ea typeface="MS Mincho"/>
                        <a:cs typeface="Times New Roman"/>
                      </a:endParaRPr>
                    </a:p>
                  </a:txBody>
                  <a:tcPr marL="39922" marR="39922" marT="0" marB="0" anchor="ctr"/>
                </a:tc>
                <a:tc>
                  <a:txBody>
                    <a:bodyPr/>
                    <a:lstStyle/>
                    <a:p>
                      <a:pPr algn="ctr">
                        <a:spcAft>
                          <a:spcPts val="0"/>
                        </a:spcAft>
                      </a:pPr>
                      <a:r>
                        <a:rPr lang="es-ES_tradnl" sz="1100">
                          <a:effectLst/>
                        </a:rPr>
                        <a:t>4</a:t>
                      </a:r>
                      <a:endParaRPr lang="es-ES" sz="1100">
                        <a:effectLst/>
                        <a:latin typeface="Cambria"/>
                        <a:ea typeface="MS Mincho"/>
                        <a:cs typeface="Times New Roman"/>
                      </a:endParaRPr>
                    </a:p>
                  </a:txBody>
                  <a:tcPr marL="39922" marR="39922" marT="0" marB="0" anchor="ctr"/>
                </a:tc>
              </a:tr>
              <a:tr h="236107">
                <a:tc>
                  <a:txBody>
                    <a:bodyPr/>
                    <a:lstStyle/>
                    <a:p>
                      <a:pPr>
                        <a:spcAft>
                          <a:spcPts val="0"/>
                        </a:spcAft>
                      </a:pPr>
                      <a:r>
                        <a:rPr lang="es-ES_tradnl" sz="1100">
                          <a:effectLst/>
                        </a:rPr>
                        <a:t>Pulidora bilateral Glaston Bavelloni XtraEdge 8</a:t>
                      </a:r>
                      <a:endParaRPr lang="es-ES" sz="1100">
                        <a:effectLst/>
                        <a:latin typeface="Cambria"/>
                        <a:ea typeface="MS Mincho"/>
                        <a:cs typeface="Times New Roman"/>
                      </a:endParaRPr>
                    </a:p>
                  </a:txBody>
                  <a:tcPr marL="39922" marR="39922" marT="0" marB="0" anchor="ctr"/>
                </a:tc>
                <a:tc>
                  <a:txBody>
                    <a:bodyPr/>
                    <a:lstStyle/>
                    <a:p>
                      <a:pPr algn="ctr">
                        <a:spcAft>
                          <a:spcPts val="0"/>
                        </a:spcAft>
                      </a:pPr>
                      <a:r>
                        <a:rPr lang="es-ES_tradnl" sz="1100">
                          <a:effectLst/>
                        </a:rPr>
                        <a:t>1</a:t>
                      </a:r>
                      <a:endParaRPr lang="es-ES" sz="1100">
                        <a:effectLst/>
                        <a:latin typeface="Cambria"/>
                        <a:ea typeface="MS Mincho"/>
                        <a:cs typeface="Times New Roman"/>
                      </a:endParaRPr>
                    </a:p>
                  </a:txBody>
                  <a:tcPr marL="39922" marR="39922" marT="0" marB="0" anchor="ctr"/>
                </a:tc>
              </a:tr>
              <a:tr h="238389">
                <a:tc>
                  <a:txBody>
                    <a:bodyPr/>
                    <a:lstStyle/>
                    <a:p>
                      <a:pPr>
                        <a:spcAft>
                          <a:spcPts val="0"/>
                        </a:spcAft>
                      </a:pPr>
                      <a:r>
                        <a:rPr lang="es-ES_tradnl" sz="1100">
                          <a:effectLst/>
                        </a:rPr>
                        <a:t>Perforadora Vismara E8bCNH Línea Blanca</a:t>
                      </a:r>
                      <a:endParaRPr lang="es-ES" sz="1100">
                        <a:effectLst/>
                        <a:latin typeface="Cambria"/>
                        <a:ea typeface="MS Mincho"/>
                        <a:cs typeface="Times New Roman"/>
                      </a:endParaRPr>
                    </a:p>
                  </a:txBody>
                  <a:tcPr marL="39922" marR="39922" marT="0" marB="0" anchor="ctr"/>
                </a:tc>
                <a:tc>
                  <a:txBody>
                    <a:bodyPr/>
                    <a:lstStyle/>
                    <a:p>
                      <a:pPr algn="ctr">
                        <a:spcAft>
                          <a:spcPts val="0"/>
                        </a:spcAft>
                      </a:pPr>
                      <a:r>
                        <a:rPr lang="es-ES_tradnl" sz="1100">
                          <a:effectLst/>
                        </a:rPr>
                        <a:t>6</a:t>
                      </a:r>
                      <a:endParaRPr lang="es-ES" sz="1100">
                        <a:effectLst/>
                        <a:latin typeface="Cambria"/>
                        <a:ea typeface="MS Mincho"/>
                        <a:cs typeface="Times New Roman"/>
                      </a:endParaRPr>
                    </a:p>
                  </a:txBody>
                  <a:tcPr marL="39922" marR="39922" marT="0" marB="0" anchor="ctr"/>
                </a:tc>
              </a:tr>
              <a:tr h="241811">
                <a:tc>
                  <a:txBody>
                    <a:bodyPr/>
                    <a:lstStyle/>
                    <a:p>
                      <a:pPr>
                        <a:spcAft>
                          <a:spcPts val="0"/>
                        </a:spcAft>
                      </a:pPr>
                      <a:r>
                        <a:rPr lang="es-ES_tradnl" sz="1100">
                          <a:effectLst/>
                        </a:rPr>
                        <a:t>Perforadora Vismara E8bCNH Línea Estructural</a:t>
                      </a:r>
                      <a:endParaRPr lang="es-ES" sz="1100">
                        <a:effectLst/>
                        <a:latin typeface="Cambria"/>
                        <a:ea typeface="MS Mincho"/>
                        <a:cs typeface="Times New Roman"/>
                      </a:endParaRPr>
                    </a:p>
                  </a:txBody>
                  <a:tcPr marL="39922" marR="39922" marT="0" marB="0" anchor="ctr"/>
                </a:tc>
                <a:tc>
                  <a:txBody>
                    <a:bodyPr/>
                    <a:lstStyle/>
                    <a:p>
                      <a:pPr algn="ctr">
                        <a:spcAft>
                          <a:spcPts val="0"/>
                        </a:spcAft>
                      </a:pPr>
                      <a:r>
                        <a:rPr lang="es-ES_tradnl" sz="1100">
                          <a:effectLst/>
                        </a:rPr>
                        <a:t>8</a:t>
                      </a:r>
                      <a:endParaRPr lang="es-ES" sz="1100">
                        <a:effectLst/>
                        <a:latin typeface="Cambria"/>
                        <a:ea typeface="MS Mincho"/>
                        <a:cs typeface="Times New Roman"/>
                      </a:endParaRPr>
                    </a:p>
                  </a:txBody>
                  <a:tcPr marL="39922" marR="39922" marT="0" marB="0" anchor="ctr"/>
                </a:tc>
              </a:tr>
              <a:tr h="229264">
                <a:tc>
                  <a:txBody>
                    <a:bodyPr/>
                    <a:lstStyle/>
                    <a:p>
                      <a:pPr>
                        <a:spcAft>
                          <a:spcPts val="0"/>
                        </a:spcAft>
                      </a:pPr>
                      <a:r>
                        <a:rPr lang="es-ES_tradnl" sz="1100">
                          <a:effectLst/>
                        </a:rPr>
                        <a:t>Lavadora horizontal Malnati 800</a:t>
                      </a:r>
                      <a:endParaRPr lang="es-ES" sz="1100">
                        <a:effectLst/>
                        <a:latin typeface="Cambria"/>
                        <a:ea typeface="MS Mincho"/>
                        <a:cs typeface="Times New Roman"/>
                      </a:endParaRPr>
                    </a:p>
                  </a:txBody>
                  <a:tcPr marL="39922" marR="39922" marT="0" marB="0" anchor="ctr"/>
                </a:tc>
                <a:tc>
                  <a:txBody>
                    <a:bodyPr/>
                    <a:lstStyle/>
                    <a:p>
                      <a:pPr algn="ctr">
                        <a:spcAft>
                          <a:spcPts val="0"/>
                        </a:spcAft>
                      </a:pPr>
                      <a:r>
                        <a:rPr lang="es-ES_tradnl" sz="1100">
                          <a:effectLst/>
                        </a:rPr>
                        <a:t>6</a:t>
                      </a:r>
                      <a:endParaRPr lang="es-ES" sz="1100">
                        <a:effectLst/>
                        <a:latin typeface="Cambria"/>
                        <a:ea typeface="MS Mincho"/>
                        <a:cs typeface="Times New Roman"/>
                      </a:endParaRPr>
                    </a:p>
                  </a:txBody>
                  <a:tcPr marL="39922" marR="39922" marT="0" marB="0" anchor="ctr"/>
                </a:tc>
              </a:tr>
              <a:tr h="232686">
                <a:tc>
                  <a:txBody>
                    <a:bodyPr/>
                    <a:lstStyle/>
                    <a:p>
                      <a:pPr>
                        <a:spcAft>
                          <a:spcPts val="0"/>
                        </a:spcAft>
                      </a:pPr>
                      <a:r>
                        <a:rPr lang="es-ES_tradnl" sz="1100">
                          <a:effectLst/>
                        </a:rPr>
                        <a:t>Estampadora Insegraf NS160NV</a:t>
                      </a:r>
                      <a:endParaRPr lang="es-ES" sz="1100">
                        <a:effectLst/>
                        <a:latin typeface="Cambria"/>
                        <a:ea typeface="MS Mincho"/>
                        <a:cs typeface="Times New Roman"/>
                      </a:endParaRPr>
                    </a:p>
                  </a:txBody>
                  <a:tcPr marL="39922" marR="39922" marT="0" marB="0" anchor="ctr"/>
                </a:tc>
                <a:tc>
                  <a:txBody>
                    <a:bodyPr/>
                    <a:lstStyle/>
                    <a:p>
                      <a:pPr algn="ctr">
                        <a:spcAft>
                          <a:spcPts val="0"/>
                        </a:spcAft>
                      </a:pPr>
                      <a:r>
                        <a:rPr lang="es-ES_tradnl" sz="1100">
                          <a:effectLst/>
                        </a:rPr>
                        <a:t>12</a:t>
                      </a:r>
                      <a:endParaRPr lang="es-ES" sz="1100">
                        <a:effectLst/>
                        <a:latin typeface="Cambria"/>
                        <a:ea typeface="MS Mincho"/>
                        <a:cs typeface="Times New Roman"/>
                      </a:endParaRPr>
                    </a:p>
                  </a:txBody>
                  <a:tcPr marL="39922" marR="39922" marT="0" marB="0" anchor="ctr"/>
                </a:tc>
              </a:tr>
              <a:tr h="243521">
                <a:tc>
                  <a:txBody>
                    <a:bodyPr/>
                    <a:lstStyle/>
                    <a:p>
                      <a:pPr>
                        <a:spcAft>
                          <a:spcPts val="0"/>
                        </a:spcAft>
                      </a:pPr>
                      <a:r>
                        <a:rPr lang="es-ES_tradnl" sz="1100">
                          <a:effectLst/>
                        </a:rPr>
                        <a:t>Secadora Ardesia TH 3 x 5</a:t>
                      </a:r>
                      <a:endParaRPr lang="es-ES" sz="1100">
                        <a:effectLst/>
                        <a:latin typeface="Cambria"/>
                        <a:ea typeface="MS Mincho"/>
                        <a:cs typeface="Times New Roman"/>
                      </a:endParaRPr>
                    </a:p>
                  </a:txBody>
                  <a:tcPr marL="39922" marR="39922" marT="0" marB="0" anchor="ctr"/>
                </a:tc>
                <a:tc>
                  <a:txBody>
                    <a:bodyPr/>
                    <a:lstStyle/>
                    <a:p>
                      <a:pPr algn="ctr">
                        <a:spcAft>
                          <a:spcPts val="0"/>
                        </a:spcAft>
                      </a:pPr>
                      <a:r>
                        <a:rPr lang="es-ES_tradnl" sz="1100">
                          <a:effectLst/>
                        </a:rPr>
                        <a:t>10</a:t>
                      </a:r>
                      <a:endParaRPr lang="es-ES" sz="1100">
                        <a:effectLst/>
                        <a:latin typeface="Cambria"/>
                        <a:ea typeface="MS Mincho"/>
                        <a:cs typeface="Times New Roman"/>
                      </a:endParaRPr>
                    </a:p>
                  </a:txBody>
                  <a:tcPr marL="39922" marR="39922" marT="0" marB="0" anchor="ctr"/>
                </a:tc>
              </a:tr>
              <a:tr h="239529">
                <a:tc>
                  <a:txBody>
                    <a:bodyPr/>
                    <a:lstStyle/>
                    <a:p>
                      <a:pPr>
                        <a:spcAft>
                          <a:spcPts val="0"/>
                        </a:spcAft>
                      </a:pPr>
                      <a:r>
                        <a:rPr lang="es-ES_tradnl" sz="1100">
                          <a:effectLst/>
                        </a:rPr>
                        <a:t>Pulidora lateral Forel EG2200</a:t>
                      </a:r>
                      <a:endParaRPr lang="es-ES" sz="1100">
                        <a:effectLst/>
                        <a:latin typeface="Cambria"/>
                        <a:ea typeface="MS Mincho"/>
                        <a:cs typeface="Times New Roman"/>
                      </a:endParaRPr>
                    </a:p>
                  </a:txBody>
                  <a:tcPr marL="39922" marR="39922" marT="0" marB="0" anchor="ctr"/>
                </a:tc>
                <a:tc>
                  <a:txBody>
                    <a:bodyPr/>
                    <a:lstStyle/>
                    <a:p>
                      <a:pPr algn="ctr">
                        <a:spcAft>
                          <a:spcPts val="0"/>
                        </a:spcAft>
                      </a:pPr>
                      <a:r>
                        <a:rPr lang="es-ES_tradnl" sz="1100">
                          <a:effectLst/>
                        </a:rPr>
                        <a:t>10</a:t>
                      </a:r>
                      <a:endParaRPr lang="es-ES" sz="1100">
                        <a:effectLst/>
                        <a:latin typeface="Cambria"/>
                        <a:ea typeface="MS Mincho"/>
                        <a:cs typeface="Times New Roman"/>
                      </a:endParaRPr>
                    </a:p>
                  </a:txBody>
                  <a:tcPr marL="39922" marR="39922" marT="0" marB="0" anchor="ctr"/>
                </a:tc>
              </a:tr>
              <a:tr h="328497">
                <a:tc>
                  <a:txBody>
                    <a:bodyPr/>
                    <a:lstStyle/>
                    <a:p>
                      <a:pPr>
                        <a:spcAft>
                          <a:spcPts val="0"/>
                        </a:spcAft>
                      </a:pPr>
                      <a:r>
                        <a:rPr lang="es-ES_tradnl" sz="1100">
                          <a:effectLst/>
                        </a:rPr>
                        <a:t>Fresadora #1 CNC Glaston Bavelloni ALPA 323/4 N</a:t>
                      </a:r>
                      <a:endParaRPr lang="es-ES" sz="1100">
                        <a:effectLst/>
                        <a:latin typeface="Cambria"/>
                        <a:ea typeface="MS Mincho"/>
                        <a:cs typeface="Times New Roman"/>
                      </a:endParaRPr>
                    </a:p>
                  </a:txBody>
                  <a:tcPr marL="39922" marR="39922" marT="0" marB="0" anchor="ctr"/>
                </a:tc>
                <a:tc>
                  <a:txBody>
                    <a:bodyPr/>
                    <a:lstStyle/>
                    <a:p>
                      <a:pPr algn="ctr">
                        <a:spcAft>
                          <a:spcPts val="0"/>
                        </a:spcAft>
                      </a:pPr>
                      <a:r>
                        <a:rPr lang="es-ES_tradnl" sz="1100">
                          <a:effectLst/>
                        </a:rPr>
                        <a:t>4</a:t>
                      </a:r>
                      <a:endParaRPr lang="es-ES" sz="1100">
                        <a:effectLst/>
                        <a:latin typeface="Cambria"/>
                        <a:ea typeface="MS Mincho"/>
                        <a:cs typeface="Times New Roman"/>
                      </a:endParaRPr>
                    </a:p>
                  </a:txBody>
                  <a:tcPr marL="39922" marR="39922" marT="0" marB="0" anchor="ctr"/>
                </a:tc>
              </a:tr>
              <a:tr h="328497">
                <a:tc>
                  <a:txBody>
                    <a:bodyPr/>
                    <a:lstStyle/>
                    <a:p>
                      <a:pPr>
                        <a:spcAft>
                          <a:spcPts val="0"/>
                        </a:spcAft>
                      </a:pPr>
                      <a:r>
                        <a:rPr lang="es-ES_tradnl" sz="1100">
                          <a:effectLst/>
                        </a:rPr>
                        <a:t>Fresadora #2 CNC Glaston Bavelloni ALPA 323/4 N</a:t>
                      </a:r>
                      <a:endParaRPr lang="es-ES" sz="1100">
                        <a:effectLst/>
                        <a:latin typeface="Cambria"/>
                        <a:ea typeface="MS Mincho"/>
                        <a:cs typeface="Times New Roman"/>
                      </a:endParaRPr>
                    </a:p>
                  </a:txBody>
                  <a:tcPr marL="39922" marR="39922" marT="0" marB="0" anchor="ctr"/>
                </a:tc>
                <a:tc>
                  <a:txBody>
                    <a:bodyPr/>
                    <a:lstStyle/>
                    <a:p>
                      <a:pPr algn="ctr">
                        <a:spcAft>
                          <a:spcPts val="0"/>
                        </a:spcAft>
                      </a:pPr>
                      <a:r>
                        <a:rPr lang="es-ES_tradnl" sz="1100">
                          <a:effectLst/>
                        </a:rPr>
                        <a:t>6</a:t>
                      </a:r>
                      <a:endParaRPr lang="es-ES" sz="1100">
                        <a:effectLst/>
                        <a:latin typeface="Cambria"/>
                        <a:ea typeface="MS Mincho"/>
                        <a:cs typeface="Times New Roman"/>
                      </a:endParaRPr>
                    </a:p>
                  </a:txBody>
                  <a:tcPr marL="39922" marR="39922" marT="0" marB="0" anchor="ctr"/>
                </a:tc>
              </a:tr>
              <a:tr h="164249">
                <a:tc>
                  <a:txBody>
                    <a:bodyPr/>
                    <a:lstStyle/>
                    <a:p>
                      <a:pPr>
                        <a:spcAft>
                          <a:spcPts val="0"/>
                        </a:spcAft>
                      </a:pPr>
                      <a:r>
                        <a:rPr lang="es-ES_tradnl" sz="1100">
                          <a:effectLst/>
                        </a:rPr>
                        <a:t>Arenadora Sandy DiGregorio 200</a:t>
                      </a:r>
                      <a:endParaRPr lang="es-ES" sz="1100">
                        <a:effectLst/>
                        <a:latin typeface="Cambria"/>
                        <a:ea typeface="MS Mincho"/>
                        <a:cs typeface="Times New Roman"/>
                      </a:endParaRPr>
                    </a:p>
                  </a:txBody>
                  <a:tcPr marL="39922" marR="39922" marT="0" marB="0" anchor="ctr"/>
                </a:tc>
                <a:tc>
                  <a:txBody>
                    <a:bodyPr/>
                    <a:lstStyle/>
                    <a:p>
                      <a:pPr algn="ctr">
                        <a:spcAft>
                          <a:spcPts val="0"/>
                        </a:spcAft>
                      </a:pPr>
                      <a:r>
                        <a:rPr lang="es-ES_tradnl" sz="1100">
                          <a:effectLst/>
                        </a:rPr>
                        <a:t>12</a:t>
                      </a:r>
                      <a:endParaRPr lang="es-ES" sz="1100">
                        <a:effectLst/>
                        <a:latin typeface="Cambria"/>
                        <a:ea typeface="MS Mincho"/>
                        <a:cs typeface="Times New Roman"/>
                      </a:endParaRPr>
                    </a:p>
                  </a:txBody>
                  <a:tcPr marL="39922" marR="39922" marT="0" marB="0" anchor="ctr"/>
                </a:tc>
              </a:tr>
              <a:tr h="228123">
                <a:tc>
                  <a:txBody>
                    <a:bodyPr/>
                    <a:lstStyle/>
                    <a:p>
                      <a:pPr>
                        <a:spcAft>
                          <a:spcPts val="0"/>
                        </a:spcAft>
                      </a:pPr>
                      <a:r>
                        <a:rPr lang="es-ES_tradnl" sz="1100">
                          <a:effectLst/>
                        </a:rPr>
                        <a:t>Lavadora vertical Forel VW2500</a:t>
                      </a:r>
                      <a:endParaRPr lang="es-ES" sz="1100">
                        <a:effectLst/>
                        <a:latin typeface="Cambria"/>
                        <a:ea typeface="MS Mincho"/>
                        <a:cs typeface="Times New Roman"/>
                      </a:endParaRPr>
                    </a:p>
                  </a:txBody>
                  <a:tcPr marL="39922" marR="39922" marT="0" marB="0" anchor="ctr"/>
                </a:tc>
                <a:tc>
                  <a:txBody>
                    <a:bodyPr/>
                    <a:lstStyle/>
                    <a:p>
                      <a:pPr algn="ctr">
                        <a:spcAft>
                          <a:spcPts val="0"/>
                        </a:spcAft>
                      </a:pPr>
                      <a:r>
                        <a:rPr lang="es-ES_tradnl" sz="1100">
                          <a:effectLst/>
                        </a:rPr>
                        <a:t>10</a:t>
                      </a:r>
                      <a:endParaRPr lang="es-ES" sz="1100">
                        <a:effectLst/>
                        <a:latin typeface="Cambria"/>
                        <a:ea typeface="MS Mincho"/>
                        <a:cs typeface="Times New Roman"/>
                      </a:endParaRPr>
                    </a:p>
                  </a:txBody>
                  <a:tcPr marL="39922" marR="39922" marT="0" marB="0" anchor="ctr"/>
                </a:tc>
              </a:tr>
              <a:tr h="400926">
                <a:tc>
                  <a:txBody>
                    <a:bodyPr/>
                    <a:lstStyle/>
                    <a:p>
                      <a:pPr>
                        <a:spcAft>
                          <a:spcPts val="0"/>
                        </a:spcAft>
                      </a:pPr>
                      <a:r>
                        <a:rPr lang="es-ES_tradnl" sz="1100">
                          <a:effectLst/>
                        </a:rPr>
                        <a:t>Horno de templado Glaston Tamglass RC200 tipo 2136</a:t>
                      </a:r>
                      <a:endParaRPr lang="es-ES" sz="1100">
                        <a:effectLst/>
                        <a:latin typeface="Cambria"/>
                        <a:ea typeface="MS Mincho"/>
                        <a:cs typeface="Times New Roman"/>
                      </a:endParaRPr>
                    </a:p>
                  </a:txBody>
                  <a:tcPr marL="39922" marR="39922" marT="0" marB="0" anchor="ctr"/>
                </a:tc>
                <a:tc>
                  <a:txBody>
                    <a:bodyPr/>
                    <a:lstStyle/>
                    <a:p>
                      <a:pPr algn="ctr">
                        <a:spcAft>
                          <a:spcPts val="0"/>
                        </a:spcAft>
                      </a:pPr>
                      <a:r>
                        <a:rPr lang="es-ES_tradnl" sz="1100">
                          <a:effectLst/>
                        </a:rPr>
                        <a:t>4 x 3/0</a:t>
                      </a:r>
                      <a:endParaRPr lang="es-ES" sz="1100">
                        <a:effectLst/>
                        <a:latin typeface="Cambria"/>
                        <a:ea typeface="MS Mincho"/>
                        <a:cs typeface="Times New Roman"/>
                      </a:endParaRPr>
                    </a:p>
                  </a:txBody>
                  <a:tcPr marL="39922" marR="39922" marT="0" marB="0" anchor="ctr"/>
                </a:tc>
              </a:tr>
              <a:tr h="245232">
                <a:tc>
                  <a:txBody>
                    <a:bodyPr/>
                    <a:lstStyle/>
                    <a:p>
                      <a:pPr>
                        <a:spcAft>
                          <a:spcPts val="0"/>
                        </a:spcAft>
                      </a:pPr>
                      <a:r>
                        <a:rPr lang="es-ES_tradnl" sz="1100">
                          <a:effectLst/>
                        </a:rPr>
                        <a:t>Banda transportadora perforado</a:t>
                      </a:r>
                      <a:endParaRPr lang="es-ES" sz="1100">
                        <a:effectLst/>
                        <a:latin typeface="Cambria"/>
                        <a:ea typeface="MS Mincho"/>
                        <a:cs typeface="Times New Roman"/>
                      </a:endParaRPr>
                    </a:p>
                  </a:txBody>
                  <a:tcPr marL="39922" marR="39922" marT="0" marB="0" anchor="ctr"/>
                </a:tc>
                <a:tc>
                  <a:txBody>
                    <a:bodyPr/>
                    <a:lstStyle/>
                    <a:p>
                      <a:pPr algn="ctr">
                        <a:spcAft>
                          <a:spcPts val="0"/>
                        </a:spcAft>
                      </a:pPr>
                      <a:r>
                        <a:rPr lang="es-ES_tradnl" sz="1100">
                          <a:effectLst/>
                        </a:rPr>
                        <a:t>12</a:t>
                      </a:r>
                      <a:endParaRPr lang="es-ES" sz="1100">
                        <a:effectLst/>
                        <a:latin typeface="Cambria"/>
                        <a:ea typeface="MS Mincho"/>
                        <a:cs typeface="Times New Roman"/>
                      </a:endParaRPr>
                    </a:p>
                  </a:txBody>
                  <a:tcPr marL="39922" marR="39922" marT="0" marB="0" anchor="ctr"/>
                </a:tc>
              </a:tr>
              <a:tr h="232686">
                <a:tc>
                  <a:txBody>
                    <a:bodyPr/>
                    <a:lstStyle/>
                    <a:p>
                      <a:pPr>
                        <a:spcAft>
                          <a:spcPts val="0"/>
                        </a:spcAft>
                      </a:pPr>
                      <a:r>
                        <a:rPr lang="es-ES_tradnl" sz="1100">
                          <a:effectLst/>
                        </a:rPr>
                        <a:t>Compresor CompAir D50H RS</a:t>
                      </a:r>
                      <a:endParaRPr lang="es-ES" sz="1100">
                        <a:effectLst/>
                        <a:latin typeface="Cambria"/>
                        <a:ea typeface="MS Mincho"/>
                        <a:cs typeface="Times New Roman"/>
                      </a:endParaRPr>
                    </a:p>
                  </a:txBody>
                  <a:tcPr marL="39922" marR="39922" marT="0" marB="0" anchor="ctr"/>
                </a:tc>
                <a:tc>
                  <a:txBody>
                    <a:bodyPr/>
                    <a:lstStyle/>
                    <a:p>
                      <a:pPr algn="ctr">
                        <a:spcAft>
                          <a:spcPts val="0"/>
                        </a:spcAft>
                      </a:pPr>
                      <a:r>
                        <a:rPr lang="es-ES_tradnl" sz="1100">
                          <a:effectLst/>
                        </a:rPr>
                        <a:t>2</a:t>
                      </a:r>
                      <a:endParaRPr lang="es-ES" sz="1100">
                        <a:effectLst/>
                        <a:latin typeface="Cambria"/>
                        <a:ea typeface="MS Mincho"/>
                        <a:cs typeface="Times New Roman"/>
                      </a:endParaRPr>
                    </a:p>
                  </a:txBody>
                  <a:tcPr marL="39922" marR="39922" marT="0" marB="0" anchor="ctr"/>
                </a:tc>
              </a:tr>
              <a:tr h="236107">
                <a:tc>
                  <a:txBody>
                    <a:bodyPr/>
                    <a:lstStyle/>
                    <a:p>
                      <a:pPr>
                        <a:spcAft>
                          <a:spcPts val="0"/>
                        </a:spcAft>
                      </a:pPr>
                      <a:r>
                        <a:rPr lang="es-ES_tradnl" sz="1100">
                          <a:effectLst/>
                        </a:rPr>
                        <a:t>Bomba Pedrollo 2CPm 25/160</a:t>
                      </a:r>
                      <a:endParaRPr lang="es-ES" sz="1100">
                        <a:effectLst/>
                        <a:latin typeface="Cambria"/>
                        <a:ea typeface="MS Mincho"/>
                        <a:cs typeface="Times New Roman"/>
                      </a:endParaRPr>
                    </a:p>
                  </a:txBody>
                  <a:tcPr marL="39922" marR="39922" marT="0" marB="0" anchor="ctr"/>
                </a:tc>
                <a:tc>
                  <a:txBody>
                    <a:bodyPr/>
                    <a:lstStyle/>
                    <a:p>
                      <a:pPr algn="ctr">
                        <a:spcAft>
                          <a:spcPts val="0"/>
                        </a:spcAft>
                      </a:pPr>
                      <a:r>
                        <a:rPr lang="es-ES_tradnl" sz="1100" dirty="0">
                          <a:effectLst/>
                        </a:rPr>
                        <a:t>12</a:t>
                      </a:r>
                      <a:endParaRPr lang="es-ES" sz="1100" dirty="0">
                        <a:effectLst/>
                        <a:latin typeface="Cambria"/>
                        <a:ea typeface="MS Mincho"/>
                        <a:cs typeface="Times New Roman"/>
                      </a:endParaRPr>
                    </a:p>
                  </a:txBody>
                  <a:tcPr marL="39922" marR="39922" marT="0" marB="0" anchor="ctr"/>
                </a:tc>
              </a:tr>
            </a:tbl>
          </a:graphicData>
        </a:graphic>
      </p:graphicFrame>
      <p:sp>
        <p:nvSpPr>
          <p:cNvPr id="3" name="2 CuadroTexto"/>
          <p:cNvSpPr txBox="1"/>
          <p:nvPr/>
        </p:nvSpPr>
        <p:spPr>
          <a:xfrm>
            <a:off x="1115616" y="548680"/>
            <a:ext cx="6696744" cy="523220"/>
          </a:xfrm>
          <a:prstGeom prst="rect">
            <a:avLst/>
          </a:prstGeom>
          <a:noFill/>
        </p:spPr>
        <p:txBody>
          <a:bodyPr wrap="square" rtlCol="0">
            <a:spAutoFit/>
          </a:bodyPr>
          <a:lstStyle/>
          <a:p>
            <a:pPr algn="ctr"/>
            <a:r>
              <a:rPr lang="es-ES_tradnl" sz="2800" dirty="0" smtClean="0"/>
              <a:t>Calibre AWG seleccionado</a:t>
            </a:r>
            <a:endParaRPr lang="es-ES" sz="2800" dirty="0"/>
          </a:p>
        </p:txBody>
      </p:sp>
    </p:spTree>
    <p:extLst>
      <p:ext uri="{BB962C8B-B14F-4D97-AF65-F5344CB8AC3E}">
        <p14:creationId xmlns:p14="http://schemas.microsoft.com/office/powerpoint/2010/main" val="40082762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a"/>
          <p:cNvGraphicFramePr>
            <a:graphicFrameLocks noGrp="1"/>
          </p:cNvGraphicFramePr>
          <p:nvPr>
            <p:extLst>
              <p:ext uri="{D42A27DB-BD31-4B8C-83A1-F6EECF244321}">
                <p14:modId xmlns:p14="http://schemas.microsoft.com/office/powerpoint/2010/main" val="1384612804"/>
              </p:ext>
            </p:extLst>
          </p:nvPr>
        </p:nvGraphicFramePr>
        <p:xfrm>
          <a:off x="2022094" y="1577182"/>
          <a:ext cx="4782154" cy="4876159"/>
        </p:xfrm>
        <a:graphic>
          <a:graphicData uri="http://schemas.openxmlformats.org/drawingml/2006/table">
            <a:tbl>
              <a:tblPr firstRow="1" firstCol="1" bandRow="1">
                <a:tableStyleId>{5C22544A-7EE6-4342-B048-85BDC9FD1C3A}</a:tableStyleId>
              </a:tblPr>
              <a:tblGrid>
                <a:gridCol w="3597483"/>
                <a:gridCol w="1184671"/>
              </a:tblGrid>
              <a:tr h="243808">
                <a:tc>
                  <a:txBody>
                    <a:bodyPr/>
                    <a:lstStyle/>
                    <a:p>
                      <a:pPr algn="ctr">
                        <a:lnSpc>
                          <a:spcPct val="150000"/>
                        </a:lnSpc>
                        <a:spcAft>
                          <a:spcPts val="0"/>
                        </a:spcAft>
                      </a:pPr>
                      <a:r>
                        <a:rPr lang="es-ES_tradnl" sz="1000" dirty="0">
                          <a:effectLst/>
                        </a:rPr>
                        <a:t>Máquina</a:t>
                      </a:r>
                      <a:endParaRPr lang="es-ES" sz="1000" dirty="0">
                        <a:effectLst/>
                        <a:latin typeface="Cambria"/>
                        <a:ea typeface="MS Mincho"/>
                        <a:cs typeface="Times New Roman"/>
                      </a:endParaRPr>
                    </a:p>
                  </a:txBody>
                  <a:tcPr marL="36669" marR="36669" marT="0" marB="0" anchor="b"/>
                </a:tc>
                <a:tc>
                  <a:txBody>
                    <a:bodyPr/>
                    <a:lstStyle/>
                    <a:p>
                      <a:pPr algn="ctr">
                        <a:lnSpc>
                          <a:spcPct val="150000"/>
                        </a:lnSpc>
                        <a:spcAft>
                          <a:spcPts val="0"/>
                        </a:spcAft>
                      </a:pPr>
                      <a:r>
                        <a:rPr lang="es-ES_tradnl" sz="1000">
                          <a:effectLst/>
                        </a:rPr>
                        <a:t> Calibre AWG</a:t>
                      </a:r>
                      <a:endParaRPr lang="es-ES" sz="1000">
                        <a:effectLst/>
                        <a:latin typeface="Cambria"/>
                        <a:ea typeface="MS Mincho"/>
                        <a:cs typeface="Times New Roman"/>
                      </a:endParaRPr>
                    </a:p>
                  </a:txBody>
                  <a:tcPr marL="36669" marR="36669" marT="0" marB="0" anchor="ctr"/>
                </a:tc>
              </a:tr>
              <a:tr h="243808">
                <a:tc>
                  <a:txBody>
                    <a:bodyPr/>
                    <a:lstStyle/>
                    <a:p>
                      <a:pPr>
                        <a:lnSpc>
                          <a:spcPct val="150000"/>
                        </a:lnSpc>
                        <a:spcAft>
                          <a:spcPts val="0"/>
                        </a:spcAft>
                      </a:pPr>
                      <a:r>
                        <a:rPr lang="es-ES_tradnl" sz="1000">
                          <a:effectLst/>
                        </a:rPr>
                        <a:t>Línea de corte Forel VC3302</a:t>
                      </a:r>
                      <a:endParaRPr lang="es-ES" sz="1000">
                        <a:effectLst/>
                        <a:latin typeface="Cambria"/>
                        <a:ea typeface="MS Mincho"/>
                        <a:cs typeface="Times New Roman"/>
                      </a:endParaRPr>
                    </a:p>
                  </a:txBody>
                  <a:tcPr marL="36669" marR="36669" marT="0" marB="0" anchor="b"/>
                </a:tc>
                <a:tc>
                  <a:txBody>
                    <a:bodyPr/>
                    <a:lstStyle/>
                    <a:p>
                      <a:pPr algn="ctr">
                        <a:lnSpc>
                          <a:spcPct val="150000"/>
                        </a:lnSpc>
                        <a:spcAft>
                          <a:spcPts val="0"/>
                        </a:spcAft>
                      </a:pPr>
                      <a:r>
                        <a:rPr lang="es-ES_tradnl" sz="1000">
                          <a:effectLst/>
                        </a:rPr>
                        <a:t>3#4+1#6</a:t>
                      </a:r>
                      <a:endParaRPr lang="es-ES" sz="1000">
                        <a:effectLst/>
                        <a:latin typeface="Cambria"/>
                        <a:ea typeface="MS Mincho"/>
                        <a:cs typeface="Times New Roman"/>
                      </a:endParaRPr>
                    </a:p>
                  </a:txBody>
                  <a:tcPr marL="36669" marR="36669" marT="0" marB="0" anchor="b"/>
                </a:tc>
              </a:tr>
              <a:tr h="243808">
                <a:tc>
                  <a:txBody>
                    <a:bodyPr/>
                    <a:lstStyle/>
                    <a:p>
                      <a:pPr>
                        <a:lnSpc>
                          <a:spcPct val="150000"/>
                        </a:lnSpc>
                        <a:spcAft>
                          <a:spcPts val="0"/>
                        </a:spcAft>
                      </a:pPr>
                      <a:r>
                        <a:rPr lang="es-ES_tradnl" sz="1000">
                          <a:effectLst/>
                        </a:rPr>
                        <a:t>Pulidora bilateral Glaston Bavelloni XtraEdge 8</a:t>
                      </a:r>
                      <a:endParaRPr lang="es-ES" sz="1000">
                        <a:effectLst/>
                        <a:latin typeface="Cambria"/>
                        <a:ea typeface="MS Mincho"/>
                        <a:cs typeface="Times New Roman"/>
                      </a:endParaRPr>
                    </a:p>
                  </a:txBody>
                  <a:tcPr marL="36669" marR="36669" marT="0" marB="0" anchor="b"/>
                </a:tc>
                <a:tc>
                  <a:txBody>
                    <a:bodyPr/>
                    <a:lstStyle/>
                    <a:p>
                      <a:pPr algn="ctr">
                        <a:lnSpc>
                          <a:spcPct val="150000"/>
                        </a:lnSpc>
                        <a:spcAft>
                          <a:spcPts val="0"/>
                        </a:spcAft>
                      </a:pPr>
                      <a:r>
                        <a:rPr lang="es-ES_tradnl" sz="1000">
                          <a:effectLst/>
                        </a:rPr>
                        <a:t>3#1+1#2</a:t>
                      </a:r>
                      <a:endParaRPr lang="es-ES" sz="1000">
                        <a:effectLst/>
                        <a:latin typeface="Cambria"/>
                        <a:ea typeface="MS Mincho"/>
                        <a:cs typeface="Times New Roman"/>
                      </a:endParaRPr>
                    </a:p>
                  </a:txBody>
                  <a:tcPr marL="36669" marR="36669" marT="0" marB="0" anchor="b"/>
                </a:tc>
              </a:tr>
              <a:tr h="243808">
                <a:tc>
                  <a:txBody>
                    <a:bodyPr/>
                    <a:lstStyle/>
                    <a:p>
                      <a:pPr>
                        <a:lnSpc>
                          <a:spcPct val="150000"/>
                        </a:lnSpc>
                        <a:spcAft>
                          <a:spcPts val="0"/>
                        </a:spcAft>
                      </a:pPr>
                      <a:r>
                        <a:rPr lang="es-ES_tradnl" sz="1000">
                          <a:effectLst/>
                        </a:rPr>
                        <a:t>Perforadora Vismara E8bCNH Línea Blanca</a:t>
                      </a:r>
                      <a:endParaRPr lang="es-ES" sz="1000">
                        <a:effectLst/>
                        <a:latin typeface="Cambria"/>
                        <a:ea typeface="MS Mincho"/>
                        <a:cs typeface="Times New Roman"/>
                      </a:endParaRPr>
                    </a:p>
                  </a:txBody>
                  <a:tcPr marL="36669" marR="36669" marT="0" marB="0" anchor="b"/>
                </a:tc>
                <a:tc>
                  <a:txBody>
                    <a:bodyPr/>
                    <a:lstStyle/>
                    <a:p>
                      <a:pPr algn="ctr">
                        <a:lnSpc>
                          <a:spcPct val="150000"/>
                        </a:lnSpc>
                        <a:spcAft>
                          <a:spcPts val="0"/>
                        </a:spcAft>
                      </a:pPr>
                      <a:r>
                        <a:rPr lang="es-ES_tradnl" sz="1000">
                          <a:effectLst/>
                        </a:rPr>
                        <a:t>3#6+1#8</a:t>
                      </a:r>
                      <a:endParaRPr lang="es-ES" sz="1000">
                        <a:effectLst/>
                        <a:latin typeface="Cambria"/>
                        <a:ea typeface="MS Mincho"/>
                        <a:cs typeface="Times New Roman"/>
                      </a:endParaRPr>
                    </a:p>
                  </a:txBody>
                  <a:tcPr marL="36669" marR="36669" marT="0" marB="0" anchor="b"/>
                </a:tc>
              </a:tr>
              <a:tr h="243808">
                <a:tc>
                  <a:txBody>
                    <a:bodyPr/>
                    <a:lstStyle/>
                    <a:p>
                      <a:pPr>
                        <a:lnSpc>
                          <a:spcPct val="150000"/>
                        </a:lnSpc>
                        <a:spcAft>
                          <a:spcPts val="0"/>
                        </a:spcAft>
                      </a:pPr>
                      <a:r>
                        <a:rPr lang="es-ES_tradnl" sz="1000">
                          <a:effectLst/>
                        </a:rPr>
                        <a:t>Banda transportadora</a:t>
                      </a:r>
                      <a:endParaRPr lang="es-ES" sz="1000">
                        <a:effectLst/>
                        <a:latin typeface="Cambria"/>
                        <a:ea typeface="MS Mincho"/>
                        <a:cs typeface="Times New Roman"/>
                      </a:endParaRPr>
                    </a:p>
                  </a:txBody>
                  <a:tcPr marL="36669" marR="36669" marT="0" marB="0" anchor="b"/>
                </a:tc>
                <a:tc>
                  <a:txBody>
                    <a:bodyPr/>
                    <a:lstStyle/>
                    <a:p>
                      <a:pPr algn="ctr">
                        <a:lnSpc>
                          <a:spcPct val="150000"/>
                        </a:lnSpc>
                        <a:spcAft>
                          <a:spcPts val="0"/>
                        </a:spcAft>
                      </a:pPr>
                      <a:r>
                        <a:rPr lang="es-ES_tradnl" sz="1000">
                          <a:effectLst/>
                        </a:rPr>
                        <a:t>3#12+1#12</a:t>
                      </a:r>
                      <a:endParaRPr lang="es-ES" sz="1000">
                        <a:effectLst/>
                        <a:latin typeface="Cambria"/>
                        <a:ea typeface="MS Mincho"/>
                        <a:cs typeface="Times New Roman"/>
                      </a:endParaRPr>
                    </a:p>
                  </a:txBody>
                  <a:tcPr marL="36669" marR="36669" marT="0" marB="0" anchor="b"/>
                </a:tc>
              </a:tr>
              <a:tr h="243808">
                <a:tc>
                  <a:txBody>
                    <a:bodyPr/>
                    <a:lstStyle/>
                    <a:p>
                      <a:pPr>
                        <a:lnSpc>
                          <a:spcPct val="150000"/>
                        </a:lnSpc>
                        <a:spcAft>
                          <a:spcPts val="0"/>
                        </a:spcAft>
                      </a:pPr>
                      <a:r>
                        <a:rPr lang="es-ES_tradnl" sz="1000">
                          <a:effectLst/>
                        </a:rPr>
                        <a:t>Lavadora horizontal Malnati 800</a:t>
                      </a:r>
                      <a:endParaRPr lang="es-ES" sz="1000">
                        <a:effectLst/>
                        <a:latin typeface="Cambria"/>
                        <a:ea typeface="MS Mincho"/>
                        <a:cs typeface="Times New Roman"/>
                      </a:endParaRPr>
                    </a:p>
                  </a:txBody>
                  <a:tcPr marL="36669" marR="36669" marT="0" marB="0" anchor="b"/>
                </a:tc>
                <a:tc>
                  <a:txBody>
                    <a:bodyPr/>
                    <a:lstStyle/>
                    <a:p>
                      <a:pPr algn="ctr">
                        <a:lnSpc>
                          <a:spcPct val="150000"/>
                        </a:lnSpc>
                        <a:spcAft>
                          <a:spcPts val="0"/>
                        </a:spcAft>
                      </a:pPr>
                      <a:r>
                        <a:rPr lang="es-ES_tradnl" sz="1000">
                          <a:effectLst/>
                        </a:rPr>
                        <a:t>3#6+1#8</a:t>
                      </a:r>
                      <a:endParaRPr lang="es-ES" sz="1000">
                        <a:effectLst/>
                        <a:latin typeface="Cambria"/>
                        <a:ea typeface="MS Mincho"/>
                        <a:cs typeface="Times New Roman"/>
                      </a:endParaRPr>
                    </a:p>
                  </a:txBody>
                  <a:tcPr marL="36669" marR="36669" marT="0" marB="0" anchor="b"/>
                </a:tc>
              </a:tr>
              <a:tr h="243808">
                <a:tc>
                  <a:txBody>
                    <a:bodyPr/>
                    <a:lstStyle/>
                    <a:p>
                      <a:pPr>
                        <a:lnSpc>
                          <a:spcPct val="150000"/>
                        </a:lnSpc>
                        <a:spcAft>
                          <a:spcPts val="0"/>
                        </a:spcAft>
                      </a:pPr>
                      <a:r>
                        <a:rPr lang="es-ES_tradnl" sz="1000">
                          <a:effectLst/>
                        </a:rPr>
                        <a:t>Estampadora Insegraf NS160NV</a:t>
                      </a:r>
                      <a:endParaRPr lang="es-ES" sz="1000">
                        <a:effectLst/>
                        <a:latin typeface="Cambria"/>
                        <a:ea typeface="MS Mincho"/>
                        <a:cs typeface="Times New Roman"/>
                      </a:endParaRPr>
                    </a:p>
                  </a:txBody>
                  <a:tcPr marL="36669" marR="36669" marT="0" marB="0" anchor="b"/>
                </a:tc>
                <a:tc>
                  <a:txBody>
                    <a:bodyPr/>
                    <a:lstStyle/>
                    <a:p>
                      <a:pPr algn="ctr">
                        <a:lnSpc>
                          <a:spcPct val="150000"/>
                        </a:lnSpc>
                        <a:spcAft>
                          <a:spcPts val="0"/>
                        </a:spcAft>
                      </a:pPr>
                      <a:r>
                        <a:rPr lang="es-ES_tradnl" sz="1000">
                          <a:effectLst/>
                        </a:rPr>
                        <a:t>3#12+1#12</a:t>
                      </a:r>
                      <a:endParaRPr lang="es-ES" sz="1000">
                        <a:effectLst/>
                        <a:latin typeface="Cambria"/>
                        <a:ea typeface="MS Mincho"/>
                        <a:cs typeface="Times New Roman"/>
                      </a:endParaRPr>
                    </a:p>
                  </a:txBody>
                  <a:tcPr marL="36669" marR="36669" marT="0" marB="0" anchor="b"/>
                </a:tc>
              </a:tr>
              <a:tr h="243808">
                <a:tc>
                  <a:txBody>
                    <a:bodyPr/>
                    <a:lstStyle/>
                    <a:p>
                      <a:pPr>
                        <a:lnSpc>
                          <a:spcPct val="150000"/>
                        </a:lnSpc>
                        <a:spcAft>
                          <a:spcPts val="0"/>
                        </a:spcAft>
                      </a:pPr>
                      <a:r>
                        <a:rPr lang="es-ES_tradnl" sz="1000">
                          <a:effectLst/>
                        </a:rPr>
                        <a:t>Secadora Ardesia TH 3x5</a:t>
                      </a:r>
                      <a:endParaRPr lang="es-ES" sz="1000">
                        <a:effectLst/>
                        <a:latin typeface="Cambria"/>
                        <a:ea typeface="MS Mincho"/>
                        <a:cs typeface="Times New Roman"/>
                      </a:endParaRPr>
                    </a:p>
                  </a:txBody>
                  <a:tcPr marL="36669" marR="36669" marT="0" marB="0" anchor="b"/>
                </a:tc>
                <a:tc>
                  <a:txBody>
                    <a:bodyPr/>
                    <a:lstStyle/>
                    <a:p>
                      <a:pPr algn="ctr">
                        <a:lnSpc>
                          <a:spcPct val="150000"/>
                        </a:lnSpc>
                        <a:spcAft>
                          <a:spcPts val="0"/>
                        </a:spcAft>
                      </a:pPr>
                      <a:r>
                        <a:rPr lang="es-ES_tradnl" sz="1000">
                          <a:effectLst/>
                        </a:rPr>
                        <a:t>3#10+1#10</a:t>
                      </a:r>
                      <a:endParaRPr lang="es-ES" sz="1000">
                        <a:effectLst/>
                        <a:latin typeface="Cambria"/>
                        <a:ea typeface="MS Mincho"/>
                        <a:cs typeface="Times New Roman"/>
                      </a:endParaRPr>
                    </a:p>
                  </a:txBody>
                  <a:tcPr marL="36669" marR="36669" marT="0" marB="0" anchor="b"/>
                </a:tc>
              </a:tr>
              <a:tr h="243808">
                <a:tc>
                  <a:txBody>
                    <a:bodyPr/>
                    <a:lstStyle/>
                    <a:p>
                      <a:pPr>
                        <a:lnSpc>
                          <a:spcPct val="150000"/>
                        </a:lnSpc>
                        <a:spcAft>
                          <a:spcPts val="0"/>
                        </a:spcAft>
                      </a:pPr>
                      <a:r>
                        <a:rPr lang="es-ES_tradnl" sz="1000">
                          <a:effectLst/>
                        </a:rPr>
                        <a:t>Bomba Pedrollo 2CPm 25/160</a:t>
                      </a:r>
                      <a:endParaRPr lang="es-ES" sz="1000">
                        <a:effectLst/>
                        <a:latin typeface="Cambria"/>
                        <a:ea typeface="MS Mincho"/>
                        <a:cs typeface="Times New Roman"/>
                      </a:endParaRPr>
                    </a:p>
                  </a:txBody>
                  <a:tcPr marL="36669" marR="36669" marT="0" marB="0" anchor="b"/>
                </a:tc>
                <a:tc>
                  <a:txBody>
                    <a:bodyPr/>
                    <a:lstStyle/>
                    <a:p>
                      <a:pPr algn="ctr">
                        <a:lnSpc>
                          <a:spcPct val="150000"/>
                        </a:lnSpc>
                        <a:spcAft>
                          <a:spcPts val="0"/>
                        </a:spcAft>
                      </a:pPr>
                      <a:r>
                        <a:rPr lang="es-ES_tradnl" sz="1000">
                          <a:effectLst/>
                        </a:rPr>
                        <a:t>3#12+1#12</a:t>
                      </a:r>
                      <a:endParaRPr lang="es-ES" sz="1000">
                        <a:effectLst/>
                        <a:latin typeface="Cambria"/>
                        <a:ea typeface="MS Mincho"/>
                        <a:cs typeface="Times New Roman"/>
                      </a:endParaRPr>
                    </a:p>
                  </a:txBody>
                  <a:tcPr marL="36669" marR="36669" marT="0" marB="0" anchor="b"/>
                </a:tc>
              </a:tr>
              <a:tr h="243808">
                <a:tc>
                  <a:txBody>
                    <a:bodyPr/>
                    <a:lstStyle/>
                    <a:p>
                      <a:pPr>
                        <a:lnSpc>
                          <a:spcPct val="150000"/>
                        </a:lnSpc>
                        <a:spcAft>
                          <a:spcPts val="0"/>
                        </a:spcAft>
                      </a:pPr>
                      <a:r>
                        <a:rPr lang="es-ES_tradnl" sz="1000">
                          <a:effectLst/>
                        </a:rPr>
                        <a:t>Toma física 440 V</a:t>
                      </a:r>
                      <a:endParaRPr lang="es-ES" sz="1000">
                        <a:effectLst/>
                        <a:latin typeface="Cambria"/>
                        <a:ea typeface="MS Mincho"/>
                        <a:cs typeface="Times New Roman"/>
                      </a:endParaRPr>
                    </a:p>
                  </a:txBody>
                  <a:tcPr marL="36669" marR="36669" marT="0" marB="0" anchor="b"/>
                </a:tc>
                <a:tc>
                  <a:txBody>
                    <a:bodyPr/>
                    <a:lstStyle/>
                    <a:p>
                      <a:pPr algn="ctr">
                        <a:lnSpc>
                          <a:spcPct val="150000"/>
                        </a:lnSpc>
                        <a:spcAft>
                          <a:spcPts val="0"/>
                        </a:spcAft>
                      </a:pPr>
                      <a:r>
                        <a:rPr lang="es-ES_tradnl" sz="1000">
                          <a:effectLst/>
                        </a:rPr>
                        <a:t> 3#6+1#8</a:t>
                      </a:r>
                      <a:endParaRPr lang="es-ES" sz="1000">
                        <a:effectLst/>
                        <a:latin typeface="Cambria"/>
                        <a:ea typeface="MS Mincho"/>
                        <a:cs typeface="Times New Roman"/>
                      </a:endParaRPr>
                    </a:p>
                  </a:txBody>
                  <a:tcPr marL="36669" marR="36669" marT="0" marB="0" anchor="b"/>
                </a:tc>
              </a:tr>
              <a:tr h="243808">
                <a:tc>
                  <a:txBody>
                    <a:bodyPr/>
                    <a:lstStyle/>
                    <a:p>
                      <a:pPr>
                        <a:lnSpc>
                          <a:spcPct val="150000"/>
                        </a:lnSpc>
                        <a:spcAft>
                          <a:spcPts val="0"/>
                        </a:spcAft>
                      </a:pPr>
                      <a:r>
                        <a:rPr lang="es-ES_tradnl" sz="1000">
                          <a:effectLst/>
                        </a:rPr>
                        <a:t>Pulidora lateral Forel EG2200</a:t>
                      </a:r>
                      <a:endParaRPr lang="es-ES" sz="1000">
                        <a:effectLst/>
                        <a:latin typeface="Cambria"/>
                        <a:ea typeface="MS Mincho"/>
                        <a:cs typeface="Times New Roman"/>
                      </a:endParaRPr>
                    </a:p>
                  </a:txBody>
                  <a:tcPr marL="36669" marR="36669" marT="0" marB="0" anchor="b"/>
                </a:tc>
                <a:tc>
                  <a:txBody>
                    <a:bodyPr/>
                    <a:lstStyle/>
                    <a:p>
                      <a:pPr algn="ctr">
                        <a:lnSpc>
                          <a:spcPct val="150000"/>
                        </a:lnSpc>
                        <a:spcAft>
                          <a:spcPts val="0"/>
                        </a:spcAft>
                      </a:pPr>
                      <a:r>
                        <a:rPr lang="es-ES_tradnl" sz="1000">
                          <a:effectLst/>
                        </a:rPr>
                        <a:t>3#10+1#10</a:t>
                      </a:r>
                      <a:endParaRPr lang="es-ES" sz="1000">
                        <a:effectLst/>
                        <a:latin typeface="Cambria"/>
                        <a:ea typeface="MS Mincho"/>
                        <a:cs typeface="Times New Roman"/>
                      </a:endParaRPr>
                    </a:p>
                  </a:txBody>
                  <a:tcPr marL="36669" marR="36669" marT="0" marB="0" anchor="b"/>
                </a:tc>
              </a:tr>
              <a:tr h="243808">
                <a:tc>
                  <a:txBody>
                    <a:bodyPr/>
                    <a:lstStyle/>
                    <a:p>
                      <a:pPr>
                        <a:lnSpc>
                          <a:spcPct val="150000"/>
                        </a:lnSpc>
                        <a:spcAft>
                          <a:spcPts val="0"/>
                        </a:spcAft>
                      </a:pPr>
                      <a:r>
                        <a:rPr lang="es-ES_tradnl" sz="1000">
                          <a:effectLst/>
                        </a:rPr>
                        <a:t>Fresadora #1 CNC Glaston Bavelloni ALPA 323/4 N</a:t>
                      </a:r>
                      <a:endParaRPr lang="es-ES" sz="1000">
                        <a:effectLst/>
                        <a:latin typeface="Cambria"/>
                        <a:ea typeface="MS Mincho"/>
                        <a:cs typeface="Times New Roman"/>
                      </a:endParaRPr>
                    </a:p>
                  </a:txBody>
                  <a:tcPr marL="36669" marR="36669" marT="0" marB="0" anchor="b"/>
                </a:tc>
                <a:tc>
                  <a:txBody>
                    <a:bodyPr/>
                    <a:lstStyle/>
                    <a:p>
                      <a:pPr algn="ctr">
                        <a:lnSpc>
                          <a:spcPct val="150000"/>
                        </a:lnSpc>
                        <a:spcAft>
                          <a:spcPts val="0"/>
                        </a:spcAft>
                      </a:pPr>
                      <a:r>
                        <a:rPr lang="es-ES_tradnl" sz="1000">
                          <a:effectLst/>
                        </a:rPr>
                        <a:t>3#4+1#6</a:t>
                      </a:r>
                      <a:endParaRPr lang="es-ES" sz="1000">
                        <a:effectLst/>
                        <a:latin typeface="Cambria"/>
                        <a:ea typeface="MS Mincho"/>
                        <a:cs typeface="Times New Roman"/>
                      </a:endParaRPr>
                    </a:p>
                  </a:txBody>
                  <a:tcPr marL="36669" marR="36669" marT="0" marB="0" anchor="b"/>
                </a:tc>
              </a:tr>
              <a:tr h="243808">
                <a:tc>
                  <a:txBody>
                    <a:bodyPr/>
                    <a:lstStyle/>
                    <a:p>
                      <a:pPr>
                        <a:lnSpc>
                          <a:spcPct val="150000"/>
                        </a:lnSpc>
                        <a:spcAft>
                          <a:spcPts val="0"/>
                        </a:spcAft>
                      </a:pPr>
                      <a:r>
                        <a:rPr lang="es-ES_tradnl" sz="1000">
                          <a:effectLst/>
                        </a:rPr>
                        <a:t>Fresadora #2 CNC Glaston Bavelloni ALPA 323/4 N</a:t>
                      </a:r>
                      <a:endParaRPr lang="es-ES" sz="1000">
                        <a:effectLst/>
                        <a:latin typeface="Cambria"/>
                        <a:ea typeface="MS Mincho"/>
                        <a:cs typeface="Times New Roman"/>
                      </a:endParaRPr>
                    </a:p>
                  </a:txBody>
                  <a:tcPr marL="36669" marR="36669" marT="0" marB="0" anchor="b"/>
                </a:tc>
                <a:tc>
                  <a:txBody>
                    <a:bodyPr/>
                    <a:lstStyle/>
                    <a:p>
                      <a:pPr algn="ctr">
                        <a:lnSpc>
                          <a:spcPct val="150000"/>
                        </a:lnSpc>
                        <a:spcAft>
                          <a:spcPts val="0"/>
                        </a:spcAft>
                      </a:pPr>
                      <a:r>
                        <a:rPr lang="es-ES_tradnl" sz="1000" dirty="0">
                          <a:effectLst/>
                        </a:rPr>
                        <a:t>3#6+1#8</a:t>
                      </a:r>
                      <a:endParaRPr lang="es-ES" sz="1000" dirty="0">
                        <a:effectLst/>
                        <a:latin typeface="Cambria"/>
                        <a:ea typeface="MS Mincho"/>
                        <a:cs typeface="Times New Roman"/>
                      </a:endParaRPr>
                    </a:p>
                  </a:txBody>
                  <a:tcPr marL="36669" marR="36669" marT="0" marB="0" anchor="b"/>
                </a:tc>
              </a:tr>
              <a:tr h="243808">
                <a:tc>
                  <a:txBody>
                    <a:bodyPr/>
                    <a:lstStyle/>
                    <a:p>
                      <a:pPr>
                        <a:lnSpc>
                          <a:spcPct val="150000"/>
                        </a:lnSpc>
                        <a:spcAft>
                          <a:spcPts val="0"/>
                        </a:spcAft>
                      </a:pPr>
                      <a:r>
                        <a:rPr lang="es-ES_tradnl" sz="1000">
                          <a:effectLst/>
                        </a:rPr>
                        <a:t>Perforadora Vismara E8bCNH Línea Estructural</a:t>
                      </a:r>
                      <a:endParaRPr lang="es-ES" sz="1000">
                        <a:effectLst/>
                        <a:latin typeface="Cambria"/>
                        <a:ea typeface="MS Mincho"/>
                        <a:cs typeface="Times New Roman"/>
                      </a:endParaRPr>
                    </a:p>
                  </a:txBody>
                  <a:tcPr marL="36669" marR="36669" marT="0" marB="0" anchor="b"/>
                </a:tc>
                <a:tc>
                  <a:txBody>
                    <a:bodyPr/>
                    <a:lstStyle/>
                    <a:p>
                      <a:pPr algn="ctr">
                        <a:lnSpc>
                          <a:spcPct val="150000"/>
                        </a:lnSpc>
                        <a:spcAft>
                          <a:spcPts val="0"/>
                        </a:spcAft>
                      </a:pPr>
                      <a:r>
                        <a:rPr lang="es-ES_tradnl" sz="1000">
                          <a:effectLst/>
                        </a:rPr>
                        <a:t>3#8+1#10</a:t>
                      </a:r>
                      <a:endParaRPr lang="es-ES" sz="1000">
                        <a:effectLst/>
                        <a:latin typeface="Cambria"/>
                        <a:ea typeface="MS Mincho"/>
                        <a:cs typeface="Times New Roman"/>
                      </a:endParaRPr>
                    </a:p>
                  </a:txBody>
                  <a:tcPr marL="36669" marR="36669" marT="0" marB="0" anchor="b"/>
                </a:tc>
              </a:tr>
              <a:tr h="243808">
                <a:tc>
                  <a:txBody>
                    <a:bodyPr/>
                    <a:lstStyle/>
                    <a:p>
                      <a:pPr>
                        <a:lnSpc>
                          <a:spcPct val="150000"/>
                        </a:lnSpc>
                        <a:spcAft>
                          <a:spcPts val="0"/>
                        </a:spcAft>
                      </a:pPr>
                      <a:r>
                        <a:rPr lang="es-ES_tradnl" sz="1000">
                          <a:effectLst/>
                        </a:rPr>
                        <a:t>Arenadora Sandy DiGregorio 200</a:t>
                      </a:r>
                      <a:endParaRPr lang="es-ES" sz="1000">
                        <a:effectLst/>
                        <a:latin typeface="Cambria"/>
                        <a:ea typeface="MS Mincho"/>
                        <a:cs typeface="Times New Roman"/>
                      </a:endParaRPr>
                    </a:p>
                  </a:txBody>
                  <a:tcPr marL="36669" marR="36669" marT="0" marB="0" anchor="b"/>
                </a:tc>
                <a:tc>
                  <a:txBody>
                    <a:bodyPr/>
                    <a:lstStyle/>
                    <a:p>
                      <a:pPr algn="ctr">
                        <a:lnSpc>
                          <a:spcPct val="150000"/>
                        </a:lnSpc>
                        <a:spcAft>
                          <a:spcPts val="0"/>
                        </a:spcAft>
                      </a:pPr>
                      <a:r>
                        <a:rPr lang="es-ES_tradnl" sz="1000">
                          <a:effectLst/>
                        </a:rPr>
                        <a:t>3#12+1#12</a:t>
                      </a:r>
                      <a:endParaRPr lang="es-ES" sz="1000">
                        <a:effectLst/>
                        <a:latin typeface="Cambria"/>
                        <a:ea typeface="MS Mincho"/>
                        <a:cs typeface="Times New Roman"/>
                      </a:endParaRPr>
                    </a:p>
                  </a:txBody>
                  <a:tcPr marL="36669" marR="36669" marT="0" marB="0" anchor="b"/>
                </a:tc>
              </a:tr>
              <a:tr h="243808">
                <a:tc>
                  <a:txBody>
                    <a:bodyPr/>
                    <a:lstStyle/>
                    <a:p>
                      <a:pPr>
                        <a:lnSpc>
                          <a:spcPct val="150000"/>
                        </a:lnSpc>
                        <a:spcAft>
                          <a:spcPts val="0"/>
                        </a:spcAft>
                      </a:pPr>
                      <a:r>
                        <a:rPr lang="es-ES_tradnl" sz="1000">
                          <a:effectLst/>
                        </a:rPr>
                        <a:t>Lavadora vertical Forel VW2500</a:t>
                      </a:r>
                      <a:endParaRPr lang="es-ES" sz="1000">
                        <a:effectLst/>
                        <a:latin typeface="Cambria"/>
                        <a:ea typeface="MS Mincho"/>
                        <a:cs typeface="Times New Roman"/>
                      </a:endParaRPr>
                    </a:p>
                  </a:txBody>
                  <a:tcPr marL="36669" marR="36669" marT="0" marB="0" anchor="b"/>
                </a:tc>
                <a:tc>
                  <a:txBody>
                    <a:bodyPr/>
                    <a:lstStyle/>
                    <a:p>
                      <a:pPr algn="ctr">
                        <a:lnSpc>
                          <a:spcPct val="150000"/>
                        </a:lnSpc>
                        <a:spcAft>
                          <a:spcPts val="0"/>
                        </a:spcAft>
                      </a:pPr>
                      <a:r>
                        <a:rPr lang="es-ES_tradnl" sz="1000">
                          <a:effectLst/>
                        </a:rPr>
                        <a:t>3#10+1#10</a:t>
                      </a:r>
                      <a:endParaRPr lang="es-ES" sz="1000">
                        <a:effectLst/>
                        <a:latin typeface="Cambria"/>
                        <a:ea typeface="MS Mincho"/>
                        <a:cs typeface="Times New Roman"/>
                      </a:endParaRPr>
                    </a:p>
                  </a:txBody>
                  <a:tcPr marL="36669" marR="36669" marT="0" marB="0" anchor="b"/>
                </a:tc>
              </a:tr>
              <a:tr h="487615">
                <a:tc>
                  <a:txBody>
                    <a:bodyPr/>
                    <a:lstStyle/>
                    <a:p>
                      <a:pPr>
                        <a:lnSpc>
                          <a:spcPct val="150000"/>
                        </a:lnSpc>
                        <a:spcAft>
                          <a:spcPts val="0"/>
                        </a:spcAft>
                      </a:pPr>
                      <a:r>
                        <a:rPr lang="es-ES_tradnl" sz="1000">
                          <a:effectLst/>
                        </a:rPr>
                        <a:t>Horno de templado Glaston Tamglass RC200 tipo 2136</a:t>
                      </a:r>
                      <a:endParaRPr lang="es-ES" sz="1000">
                        <a:effectLst/>
                        <a:latin typeface="Cambria"/>
                        <a:ea typeface="MS Mincho"/>
                        <a:cs typeface="Times New Roman"/>
                      </a:endParaRPr>
                    </a:p>
                  </a:txBody>
                  <a:tcPr marL="36669" marR="36669" marT="0" marB="0" anchor="b"/>
                </a:tc>
                <a:tc>
                  <a:txBody>
                    <a:bodyPr/>
                    <a:lstStyle/>
                    <a:p>
                      <a:pPr algn="ctr">
                        <a:lnSpc>
                          <a:spcPct val="150000"/>
                        </a:lnSpc>
                        <a:spcAft>
                          <a:spcPts val="0"/>
                        </a:spcAft>
                      </a:pPr>
                      <a:r>
                        <a:rPr lang="es-ES_tradnl" sz="1000">
                          <a:effectLst/>
                        </a:rPr>
                        <a:t>3#(4X3/0)+2#3/0</a:t>
                      </a:r>
                      <a:endParaRPr lang="es-ES" sz="1000">
                        <a:effectLst/>
                        <a:latin typeface="Cambria"/>
                        <a:ea typeface="MS Mincho"/>
                        <a:cs typeface="Times New Roman"/>
                      </a:endParaRPr>
                    </a:p>
                  </a:txBody>
                  <a:tcPr marL="36669" marR="36669" marT="0" marB="0" anchor="b"/>
                </a:tc>
              </a:tr>
              <a:tr h="243808">
                <a:tc>
                  <a:txBody>
                    <a:bodyPr/>
                    <a:lstStyle/>
                    <a:p>
                      <a:pPr>
                        <a:lnSpc>
                          <a:spcPct val="150000"/>
                        </a:lnSpc>
                        <a:spcAft>
                          <a:spcPts val="0"/>
                        </a:spcAft>
                      </a:pPr>
                      <a:r>
                        <a:rPr lang="es-ES_tradnl" sz="1000">
                          <a:effectLst/>
                        </a:rPr>
                        <a:t>Compresor CompAir D50H RS</a:t>
                      </a:r>
                      <a:endParaRPr lang="es-ES" sz="1000">
                        <a:effectLst/>
                        <a:latin typeface="Cambria"/>
                        <a:ea typeface="MS Mincho"/>
                        <a:cs typeface="Times New Roman"/>
                      </a:endParaRPr>
                    </a:p>
                  </a:txBody>
                  <a:tcPr marL="36669" marR="36669" marT="0" marB="0" anchor="b"/>
                </a:tc>
                <a:tc>
                  <a:txBody>
                    <a:bodyPr/>
                    <a:lstStyle/>
                    <a:p>
                      <a:pPr algn="ctr">
                        <a:lnSpc>
                          <a:spcPct val="150000"/>
                        </a:lnSpc>
                        <a:spcAft>
                          <a:spcPts val="0"/>
                        </a:spcAft>
                      </a:pPr>
                      <a:r>
                        <a:rPr lang="es-ES_tradnl" sz="1000">
                          <a:effectLst/>
                        </a:rPr>
                        <a:t>3#2+1#4</a:t>
                      </a:r>
                      <a:endParaRPr lang="es-ES" sz="1000">
                        <a:effectLst/>
                        <a:latin typeface="Cambria"/>
                        <a:ea typeface="MS Mincho"/>
                        <a:cs typeface="Times New Roman"/>
                      </a:endParaRPr>
                    </a:p>
                  </a:txBody>
                  <a:tcPr marL="36669" marR="36669" marT="0" marB="0" anchor="b"/>
                </a:tc>
              </a:tr>
              <a:tr h="243808">
                <a:tc>
                  <a:txBody>
                    <a:bodyPr/>
                    <a:lstStyle/>
                    <a:p>
                      <a:pPr>
                        <a:lnSpc>
                          <a:spcPct val="150000"/>
                        </a:lnSpc>
                        <a:spcAft>
                          <a:spcPts val="0"/>
                        </a:spcAft>
                      </a:pPr>
                      <a:r>
                        <a:rPr lang="es-ES_tradnl" sz="1000">
                          <a:effectLst/>
                        </a:rPr>
                        <a:t>Reserva 230 V</a:t>
                      </a:r>
                      <a:endParaRPr lang="es-ES" sz="1000">
                        <a:effectLst/>
                        <a:latin typeface="Cambria"/>
                        <a:ea typeface="MS Mincho"/>
                        <a:cs typeface="Times New Roman"/>
                      </a:endParaRPr>
                    </a:p>
                  </a:txBody>
                  <a:tcPr marL="36669" marR="36669" marT="0" marB="0" anchor="b"/>
                </a:tc>
                <a:tc>
                  <a:txBody>
                    <a:bodyPr/>
                    <a:lstStyle/>
                    <a:p>
                      <a:pPr algn="ctr">
                        <a:lnSpc>
                          <a:spcPct val="150000"/>
                        </a:lnSpc>
                        <a:spcAft>
                          <a:spcPts val="0"/>
                        </a:spcAft>
                      </a:pPr>
                      <a:r>
                        <a:rPr lang="es-ES_tradnl" sz="1000" dirty="0">
                          <a:effectLst/>
                        </a:rPr>
                        <a:t>3#10+1#10</a:t>
                      </a:r>
                      <a:endParaRPr lang="es-ES" sz="1000" dirty="0">
                        <a:effectLst/>
                        <a:latin typeface="Cambria"/>
                        <a:ea typeface="MS Mincho"/>
                        <a:cs typeface="Times New Roman"/>
                      </a:endParaRPr>
                    </a:p>
                  </a:txBody>
                  <a:tcPr marL="36669" marR="36669" marT="0" marB="0" anchor="b"/>
                </a:tc>
              </a:tr>
            </a:tbl>
          </a:graphicData>
        </a:graphic>
      </p:graphicFrame>
      <p:sp>
        <p:nvSpPr>
          <p:cNvPr id="3" name="2 CuadroTexto"/>
          <p:cNvSpPr txBox="1"/>
          <p:nvPr/>
        </p:nvSpPr>
        <p:spPr>
          <a:xfrm>
            <a:off x="1115616" y="548680"/>
            <a:ext cx="6696744" cy="954107"/>
          </a:xfrm>
          <a:prstGeom prst="rect">
            <a:avLst/>
          </a:prstGeom>
          <a:noFill/>
        </p:spPr>
        <p:txBody>
          <a:bodyPr wrap="square" rtlCol="0">
            <a:spAutoFit/>
          </a:bodyPr>
          <a:lstStyle/>
          <a:p>
            <a:pPr algn="ctr"/>
            <a:r>
              <a:rPr lang="es-ES_tradnl" sz="2800" dirty="0" smtClean="0"/>
              <a:t>Calibre AWG para conexión de fase y tierra de la maquinaria</a:t>
            </a:r>
            <a:endParaRPr lang="es-ES" sz="2800" dirty="0"/>
          </a:p>
        </p:txBody>
      </p:sp>
    </p:spTree>
    <p:extLst>
      <p:ext uri="{BB962C8B-B14F-4D97-AF65-F5344CB8AC3E}">
        <p14:creationId xmlns:p14="http://schemas.microsoft.com/office/powerpoint/2010/main" val="40398471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a"/>
          <p:cNvGraphicFramePr>
            <a:graphicFrameLocks noGrp="1"/>
          </p:cNvGraphicFramePr>
          <p:nvPr>
            <p:extLst>
              <p:ext uri="{D42A27DB-BD31-4B8C-83A1-F6EECF244321}">
                <p14:modId xmlns:p14="http://schemas.microsoft.com/office/powerpoint/2010/main" val="1531980715"/>
              </p:ext>
            </p:extLst>
          </p:nvPr>
        </p:nvGraphicFramePr>
        <p:xfrm>
          <a:off x="1475656" y="1295415"/>
          <a:ext cx="6080907" cy="4941897"/>
        </p:xfrm>
        <a:graphic>
          <a:graphicData uri="http://schemas.openxmlformats.org/drawingml/2006/table">
            <a:tbl>
              <a:tblPr firstRow="1" firstCol="1" bandRow="1">
                <a:tableStyleId>{5C22544A-7EE6-4342-B048-85BDC9FD1C3A}</a:tableStyleId>
              </a:tblPr>
              <a:tblGrid>
                <a:gridCol w="3756993"/>
                <a:gridCol w="774638"/>
                <a:gridCol w="774638"/>
                <a:gridCol w="774638"/>
              </a:tblGrid>
              <a:tr h="654394">
                <a:tc rowSpan="3">
                  <a:txBody>
                    <a:bodyPr/>
                    <a:lstStyle/>
                    <a:p>
                      <a:pPr algn="ctr">
                        <a:spcAft>
                          <a:spcPts val="0"/>
                        </a:spcAft>
                      </a:pPr>
                      <a:r>
                        <a:rPr lang="es-ES_tradnl" sz="1000">
                          <a:effectLst/>
                        </a:rPr>
                        <a:t>MAQUINARIA</a:t>
                      </a:r>
                      <a:endParaRPr lang="es-ES" sz="1000">
                        <a:effectLst/>
                        <a:latin typeface="Cambria"/>
                        <a:ea typeface="MS Mincho"/>
                        <a:cs typeface="Times New Roman"/>
                      </a:endParaRPr>
                    </a:p>
                  </a:txBody>
                  <a:tcPr marL="36316" marR="36316" marT="0" marB="0" anchor="ctr"/>
                </a:tc>
                <a:tc gridSpan="3">
                  <a:txBody>
                    <a:bodyPr/>
                    <a:lstStyle/>
                    <a:p>
                      <a:pPr algn="ctr">
                        <a:spcAft>
                          <a:spcPts val="0"/>
                        </a:spcAft>
                      </a:pPr>
                      <a:r>
                        <a:rPr lang="es-ES_tradnl" sz="1000">
                          <a:effectLst/>
                        </a:rPr>
                        <a:t> </a:t>
                      </a:r>
                      <a:endParaRPr lang="es-ES" sz="1000">
                        <a:effectLst/>
                      </a:endParaRPr>
                    </a:p>
                    <a:p>
                      <a:pPr algn="ctr">
                        <a:spcAft>
                          <a:spcPts val="0"/>
                        </a:spcAft>
                      </a:pPr>
                      <a:r>
                        <a:rPr lang="es-ES_tradnl" sz="1000">
                          <a:effectLst/>
                        </a:rPr>
                        <a:t> </a:t>
                      </a:r>
                      <a:endParaRPr lang="es-ES" sz="1000">
                        <a:effectLst/>
                      </a:endParaRPr>
                    </a:p>
                    <a:p>
                      <a:pPr algn="ctr">
                        <a:spcAft>
                          <a:spcPts val="0"/>
                        </a:spcAft>
                      </a:pPr>
                      <a:r>
                        <a:rPr lang="es-ES_tradnl" sz="1000">
                          <a:effectLst/>
                        </a:rPr>
                        <a:t>BREAKER</a:t>
                      </a:r>
                      <a:endParaRPr lang="es-ES" sz="1000">
                        <a:effectLst/>
                      </a:endParaRPr>
                    </a:p>
                    <a:p>
                      <a:pPr algn="ctr">
                        <a:spcAft>
                          <a:spcPts val="0"/>
                        </a:spcAft>
                      </a:pPr>
                      <a:r>
                        <a:rPr lang="es-ES_tradnl" sz="1000">
                          <a:effectLst/>
                        </a:rPr>
                        <a:t> </a:t>
                      </a:r>
                      <a:endParaRPr lang="es-ES" sz="1000">
                        <a:effectLst/>
                        <a:latin typeface="Cambria"/>
                        <a:ea typeface="MS Mincho"/>
                        <a:cs typeface="Times New Roman"/>
                      </a:endParaRPr>
                    </a:p>
                  </a:txBody>
                  <a:tcPr marL="36316" marR="36316" marT="0" marB="0" anchor="ctr"/>
                </a:tc>
                <a:tc hMerge="1">
                  <a:txBody>
                    <a:bodyPr/>
                    <a:lstStyle/>
                    <a:p>
                      <a:endParaRPr lang="es-ES"/>
                    </a:p>
                  </a:txBody>
                  <a:tcPr/>
                </a:tc>
                <a:tc hMerge="1">
                  <a:txBody>
                    <a:bodyPr/>
                    <a:lstStyle/>
                    <a:p>
                      <a:endParaRPr lang="es-ES"/>
                    </a:p>
                  </a:txBody>
                  <a:tcPr/>
                </a:tc>
              </a:tr>
              <a:tr h="367563">
                <a:tc vMerge="1">
                  <a:txBody>
                    <a:bodyPr/>
                    <a:lstStyle/>
                    <a:p>
                      <a:endParaRPr lang="es-ES"/>
                    </a:p>
                  </a:txBody>
                  <a:tcPr/>
                </a:tc>
                <a:tc gridSpan="2">
                  <a:txBody>
                    <a:bodyPr/>
                    <a:lstStyle/>
                    <a:p>
                      <a:pPr algn="ctr">
                        <a:spcAft>
                          <a:spcPts val="0"/>
                        </a:spcAft>
                      </a:pPr>
                      <a:r>
                        <a:rPr lang="es-ES_tradnl" sz="1000" dirty="0">
                          <a:effectLst/>
                        </a:rPr>
                        <a:t>No. POLO</a:t>
                      </a:r>
                      <a:endParaRPr lang="es-ES" sz="1000" dirty="0">
                        <a:effectLst/>
                        <a:latin typeface="Cambria"/>
                        <a:ea typeface="MS Mincho"/>
                        <a:cs typeface="Times New Roman"/>
                      </a:endParaRPr>
                    </a:p>
                  </a:txBody>
                  <a:tcPr marL="36316" marR="36316" marT="0" marB="0" anchor="ctr"/>
                </a:tc>
                <a:tc hMerge="1">
                  <a:txBody>
                    <a:bodyPr/>
                    <a:lstStyle/>
                    <a:p>
                      <a:endParaRPr lang="es-ES"/>
                    </a:p>
                  </a:txBody>
                  <a:tcPr/>
                </a:tc>
                <a:tc>
                  <a:txBody>
                    <a:bodyPr/>
                    <a:lstStyle/>
                    <a:p>
                      <a:pPr algn="ctr">
                        <a:spcAft>
                          <a:spcPts val="0"/>
                        </a:spcAft>
                      </a:pPr>
                      <a:r>
                        <a:rPr lang="es-ES_tradnl" sz="1000">
                          <a:effectLst/>
                        </a:rPr>
                        <a:t>PROTECCIÓN</a:t>
                      </a:r>
                      <a:endParaRPr lang="es-ES" sz="1000">
                        <a:effectLst/>
                        <a:latin typeface="Cambria"/>
                        <a:ea typeface="MS Mincho"/>
                        <a:cs typeface="Times New Roman"/>
                      </a:endParaRPr>
                    </a:p>
                  </a:txBody>
                  <a:tcPr marL="36316" marR="36316" marT="0" marB="0" anchor="ctr"/>
                </a:tc>
              </a:tr>
              <a:tr h="163598">
                <a:tc vMerge="1">
                  <a:txBody>
                    <a:bodyPr/>
                    <a:lstStyle/>
                    <a:p>
                      <a:endParaRPr lang="es-ES"/>
                    </a:p>
                  </a:txBody>
                  <a:tcPr/>
                </a:tc>
                <a:tc>
                  <a:txBody>
                    <a:bodyPr/>
                    <a:lstStyle/>
                    <a:p>
                      <a:pPr algn="ctr">
                        <a:spcAft>
                          <a:spcPts val="0"/>
                        </a:spcAft>
                      </a:pPr>
                      <a:r>
                        <a:rPr lang="es-ES_tradnl" sz="1000">
                          <a:effectLst/>
                        </a:rPr>
                        <a:t>No</a:t>
                      </a:r>
                      <a:endParaRPr lang="es-ES" sz="1000">
                        <a:effectLst/>
                        <a:latin typeface="Cambria"/>
                        <a:ea typeface="MS Mincho"/>
                        <a:cs typeface="Times New Roman"/>
                      </a:endParaRPr>
                    </a:p>
                  </a:txBody>
                  <a:tcPr marL="36316" marR="36316" marT="0" marB="0" anchor="ctr"/>
                </a:tc>
                <a:tc>
                  <a:txBody>
                    <a:bodyPr/>
                    <a:lstStyle/>
                    <a:p>
                      <a:pPr algn="ctr">
                        <a:spcAft>
                          <a:spcPts val="0"/>
                        </a:spcAft>
                      </a:pPr>
                      <a:r>
                        <a:rPr lang="es-ES_tradnl" sz="1000">
                          <a:effectLst/>
                        </a:rPr>
                        <a:t>x</a:t>
                      </a:r>
                      <a:endParaRPr lang="es-ES" sz="1000">
                        <a:effectLst/>
                        <a:latin typeface="Cambria"/>
                        <a:ea typeface="MS Mincho"/>
                        <a:cs typeface="Times New Roman"/>
                      </a:endParaRPr>
                    </a:p>
                  </a:txBody>
                  <a:tcPr marL="36316" marR="36316" marT="0" marB="0" anchor="ctr"/>
                </a:tc>
                <a:tc>
                  <a:txBody>
                    <a:bodyPr/>
                    <a:lstStyle/>
                    <a:p>
                      <a:pPr algn="ctr">
                        <a:spcAft>
                          <a:spcPts val="0"/>
                        </a:spcAft>
                      </a:pPr>
                      <a:r>
                        <a:rPr lang="es-ES_tradnl" sz="1000">
                          <a:effectLst/>
                        </a:rPr>
                        <a:t>A</a:t>
                      </a:r>
                      <a:endParaRPr lang="es-ES" sz="1000">
                        <a:effectLst/>
                        <a:latin typeface="Cambria"/>
                        <a:ea typeface="MS Mincho"/>
                        <a:cs typeface="Times New Roman"/>
                      </a:endParaRPr>
                    </a:p>
                  </a:txBody>
                  <a:tcPr marL="36316" marR="36316" marT="0" marB="0" anchor="ctr"/>
                </a:tc>
              </a:tr>
              <a:tr h="163598">
                <a:tc>
                  <a:txBody>
                    <a:bodyPr/>
                    <a:lstStyle/>
                    <a:p>
                      <a:pPr>
                        <a:spcAft>
                          <a:spcPts val="0"/>
                        </a:spcAft>
                      </a:pPr>
                      <a:r>
                        <a:rPr lang="es-ES_tradnl" sz="1000">
                          <a:effectLst/>
                        </a:rPr>
                        <a:t>Línea de corte Forel VC3302</a:t>
                      </a:r>
                      <a:endParaRPr lang="es-ES" sz="1000">
                        <a:effectLst/>
                        <a:latin typeface="Cambria"/>
                        <a:ea typeface="MS Mincho"/>
                        <a:cs typeface="Times New Roman"/>
                      </a:endParaRPr>
                    </a:p>
                  </a:txBody>
                  <a:tcPr marL="36316" marR="36316" marT="0" marB="0" anchor="b"/>
                </a:tc>
                <a:tc>
                  <a:txBody>
                    <a:bodyPr/>
                    <a:lstStyle/>
                    <a:p>
                      <a:pPr algn="ctr">
                        <a:spcAft>
                          <a:spcPts val="0"/>
                        </a:spcAft>
                      </a:pPr>
                      <a:r>
                        <a:rPr lang="es-ES_tradnl" sz="1000">
                          <a:effectLst/>
                        </a:rPr>
                        <a:t>3</a:t>
                      </a:r>
                      <a:endParaRPr lang="es-ES" sz="1000">
                        <a:effectLst/>
                        <a:latin typeface="Cambria"/>
                        <a:ea typeface="MS Mincho"/>
                        <a:cs typeface="Times New Roman"/>
                      </a:endParaRPr>
                    </a:p>
                  </a:txBody>
                  <a:tcPr marL="36316" marR="36316" marT="0" marB="0" anchor="b"/>
                </a:tc>
                <a:tc>
                  <a:txBody>
                    <a:bodyPr/>
                    <a:lstStyle/>
                    <a:p>
                      <a:pPr algn="ctr">
                        <a:spcAft>
                          <a:spcPts val="0"/>
                        </a:spcAft>
                      </a:pPr>
                      <a:r>
                        <a:rPr lang="es-ES_tradnl" sz="1000">
                          <a:effectLst/>
                        </a:rPr>
                        <a:t>x</a:t>
                      </a:r>
                      <a:endParaRPr lang="es-ES" sz="1000">
                        <a:effectLst/>
                        <a:latin typeface="Cambria"/>
                        <a:ea typeface="MS Mincho"/>
                        <a:cs typeface="Times New Roman"/>
                      </a:endParaRPr>
                    </a:p>
                  </a:txBody>
                  <a:tcPr marL="36316" marR="36316" marT="0" marB="0" anchor="b"/>
                </a:tc>
                <a:tc>
                  <a:txBody>
                    <a:bodyPr/>
                    <a:lstStyle/>
                    <a:p>
                      <a:pPr algn="ctr">
                        <a:spcAft>
                          <a:spcPts val="0"/>
                        </a:spcAft>
                      </a:pPr>
                      <a:r>
                        <a:rPr lang="es-ES_tradnl" sz="1000">
                          <a:effectLst/>
                        </a:rPr>
                        <a:t>60</a:t>
                      </a:r>
                      <a:endParaRPr lang="es-ES" sz="1000">
                        <a:effectLst/>
                        <a:latin typeface="Cambria"/>
                        <a:ea typeface="MS Mincho"/>
                        <a:cs typeface="Times New Roman"/>
                      </a:endParaRPr>
                    </a:p>
                  </a:txBody>
                  <a:tcPr marL="36316" marR="36316" marT="0" marB="0" anchor="b"/>
                </a:tc>
              </a:tr>
              <a:tr h="327196">
                <a:tc>
                  <a:txBody>
                    <a:bodyPr/>
                    <a:lstStyle/>
                    <a:p>
                      <a:pPr>
                        <a:spcAft>
                          <a:spcPts val="0"/>
                        </a:spcAft>
                      </a:pPr>
                      <a:r>
                        <a:rPr lang="es-ES_tradnl" sz="1000">
                          <a:effectLst/>
                        </a:rPr>
                        <a:t>Pulidora bilateral Glaston Bavelloni XtraEdge 8</a:t>
                      </a:r>
                      <a:endParaRPr lang="es-ES" sz="1000">
                        <a:effectLst/>
                        <a:latin typeface="Cambria"/>
                        <a:ea typeface="MS Mincho"/>
                        <a:cs typeface="Times New Roman"/>
                      </a:endParaRPr>
                    </a:p>
                  </a:txBody>
                  <a:tcPr marL="36316" marR="36316" marT="0" marB="0" anchor="b"/>
                </a:tc>
                <a:tc>
                  <a:txBody>
                    <a:bodyPr/>
                    <a:lstStyle/>
                    <a:p>
                      <a:pPr algn="ctr">
                        <a:spcAft>
                          <a:spcPts val="0"/>
                        </a:spcAft>
                      </a:pPr>
                      <a:r>
                        <a:rPr lang="es-ES_tradnl" sz="1000">
                          <a:effectLst/>
                        </a:rPr>
                        <a:t>3</a:t>
                      </a:r>
                      <a:endParaRPr lang="es-ES" sz="1000">
                        <a:effectLst/>
                        <a:latin typeface="Cambria"/>
                        <a:ea typeface="MS Mincho"/>
                        <a:cs typeface="Times New Roman"/>
                      </a:endParaRPr>
                    </a:p>
                  </a:txBody>
                  <a:tcPr marL="36316" marR="36316" marT="0" marB="0" anchor="b"/>
                </a:tc>
                <a:tc>
                  <a:txBody>
                    <a:bodyPr/>
                    <a:lstStyle/>
                    <a:p>
                      <a:pPr algn="ctr">
                        <a:spcAft>
                          <a:spcPts val="0"/>
                        </a:spcAft>
                      </a:pPr>
                      <a:r>
                        <a:rPr lang="es-ES_tradnl" sz="1000">
                          <a:effectLst/>
                        </a:rPr>
                        <a:t>x</a:t>
                      </a:r>
                      <a:endParaRPr lang="es-ES" sz="1000">
                        <a:effectLst/>
                        <a:latin typeface="Cambria"/>
                        <a:ea typeface="MS Mincho"/>
                        <a:cs typeface="Times New Roman"/>
                      </a:endParaRPr>
                    </a:p>
                  </a:txBody>
                  <a:tcPr marL="36316" marR="36316" marT="0" marB="0" anchor="b"/>
                </a:tc>
                <a:tc>
                  <a:txBody>
                    <a:bodyPr/>
                    <a:lstStyle/>
                    <a:p>
                      <a:pPr algn="ctr">
                        <a:spcAft>
                          <a:spcPts val="0"/>
                        </a:spcAft>
                      </a:pPr>
                      <a:r>
                        <a:rPr lang="es-ES_tradnl" sz="1000">
                          <a:effectLst/>
                        </a:rPr>
                        <a:t>90</a:t>
                      </a:r>
                      <a:endParaRPr lang="es-ES" sz="1000">
                        <a:effectLst/>
                        <a:latin typeface="Cambria"/>
                        <a:ea typeface="MS Mincho"/>
                        <a:cs typeface="Times New Roman"/>
                      </a:endParaRPr>
                    </a:p>
                  </a:txBody>
                  <a:tcPr marL="36316" marR="36316" marT="0" marB="0" anchor="b"/>
                </a:tc>
              </a:tr>
              <a:tr h="163598">
                <a:tc>
                  <a:txBody>
                    <a:bodyPr/>
                    <a:lstStyle/>
                    <a:p>
                      <a:pPr>
                        <a:spcAft>
                          <a:spcPts val="0"/>
                        </a:spcAft>
                      </a:pPr>
                      <a:r>
                        <a:rPr lang="es-ES_tradnl" sz="1000">
                          <a:effectLst/>
                        </a:rPr>
                        <a:t>Perforadora Vismara E8bCNH Línea Blanca</a:t>
                      </a:r>
                      <a:endParaRPr lang="es-ES" sz="1000">
                        <a:effectLst/>
                        <a:latin typeface="Cambria"/>
                        <a:ea typeface="MS Mincho"/>
                        <a:cs typeface="Times New Roman"/>
                      </a:endParaRPr>
                    </a:p>
                  </a:txBody>
                  <a:tcPr marL="36316" marR="36316" marT="0" marB="0" anchor="b"/>
                </a:tc>
                <a:tc>
                  <a:txBody>
                    <a:bodyPr/>
                    <a:lstStyle/>
                    <a:p>
                      <a:pPr algn="ctr">
                        <a:spcAft>
                          <a:spcPts val="0"/>
                        </a:spcAft>
                      </a:pPr>
                      <a:r>
                        <a:rPr lang="es-ES_tradnl" sz="1000">
                          <a:effectLst/>
                        </a:rPr>
                        <a:t>3</a:t>
                      </a:r>
                      <a:endParaRPr lang="es-ES" sz="1000">
                        <a:effectLst/>
                        <a:latin typeface="Cambria"/>
                        <a:ea typeface="MS Mincho"/>
                        <a:cs typeface="Times New Roman"/>
                      </a:endParaRPr>
                    </a:p>
                  </a:txBody>
                  <a:tcPr marL="36316" marR="36316" marT="0" marB="0" anchor="b"/>
                </a:tc>
                <a:tc>
                  <a:txBody>
                    <a:bodyPr/>
                    <a:lstStyle/>
                    <a:p>
                      <a:pPr algn="ctr">
                        <a:spcAft>
                          <a:spcPts val="0"/>
                        </a:spcAft>
                      </a:pPr>
                      <a:r>
                        <a:rPr lang="es-ES_tradnl" sz="1000">
                          <a:effectLst/>
                        </a:rPr>
                        <a:t>x</a:t>
                      </a:r>
                      <a:endParaRPr lang="es-ES" sz="1000">
                        <a:effectLst/>
                        <a:latin typeface="Cambria"/>
                        <a:ea typeface="MS Mincho"/>
                        <a:cs typeface="Times New Roman"/>
                      </a:endParaRPr>
                    </a:p>
                  </a:txBody>
                  <a:tcPr marL="36316" marR="36316" marT="0" marB="0" anchor="b"/>
                </a:tc>
                <a:tc>
                  <a:txBody>
                    <a:bodyPr/>
                    <a:lstStyle/>
                    <a:p>
                      <a:pPr algn="ctr">
                        <a:spcAft>
                          <a:spcPts val="0"/>
                        </a:spcAft>
                      </a:pPr>
                      <a:r>
                        <a:rPr lang="es-ES_tradnl" sz="1000">
                          <a:effectLst/>
                        </a:rPr>
                        <a:t>32</a:t>
                      </a:r>
                      <a:endParaRPr lang="es-ES" sz="1000">
                        <a:effectLst/>
                        <a:latin typeface="Cambria"/>
                        <a:ea typeface="MS Mincho"/>
                        <a:cs typeface="Times New Roman"/>
                      </a:endParaRPr>
                    </a:p>
                  </a:txBody>
                  <a:tcPr marL="36316" marR="36316" marT="0" marB="0" anchor="b"/>
                </a:tc>
              </a:tr>
              <a:tr h="163598">
                <a:tc>
                  <a:txBody>
                    <a:bodyPr/>
                    <a:lstStyle/>
                    <a:p>
                      <a:pPr>
                        <a:spcAft>
                          <a:spcPts val="0"/>
                        </a:spcAft>
                      </a:pPr>
                      <a:r>
                        <a:rPr lang="es-ES_tradnl" sz="1000">
                          <a:effectLst/>
                        </a:rPr>
                        <a:t>Banda transportadora</a:t>
                      </a:r>
                      <a:endParaRPr lang="es-ES" sz="1000">
                        <a:effectLst/>
                        <a:latin typeface="Cambria"/>
                        <a:ea typeface="MS Mincho"/>
                        <a:cs typeface="Times New Roman"/>
                      </a:endParaRPr>
                    </a:p>
                  </a:txBody>
                  <a:tcPr marL="36316" marR="36316" marT="0" marB="0" anchor="b"/>
                </a:tc>
                <a:tc>
                  <a:txBody>
                    <a:bodyPr/>
                    <a:lstStyle/>
                    <a:p>
                      <a:pPr algn="ctr">
                        <a:spcAft>
                          <a:spcPts val="0"/>
                        </a:spcAft>
                      </a:pPr>
                      <a:r>
                        <a:rPr lang="es-ES_tradnl" sz="1000">
                          <a:effectLst/>
                        </a:rPr>
                        <a:t>3</a:t>
                      </a:r>
                      <a:endParaRPr lang="es-ES" sz="1000">
                        <a:effectLst/>
                        <a:latin typeface="Cambria"/>
                        <a:ea typeface="MS Mincho"/>
                        <a:cs typeface="Times New Roman"/>
                      </a:endParaRPr>
                    </a:p>
                  </a:txBody>
                  <a:tcPr marL="36316" marR="36316" marT="0" marB="0" anchor="b"/>
                </a:tc>
                <a:tc>
                  <a:txBody>
                    <a:bodyPr/>
                    <a:lstStyle/>
                    <a:p>
                      <a:pPr algn="ctr">
                        <a:spcAft>
                          <a:spcPts val="0"/>
                        </a:spcAft>
                      </a:pPr>
                      <a:r>
                        <a:rPr lang="es-ES_tradnl" sz="1000">
                          <a:effectLst/>
                        </a:rPr>
                        <a:t>x</a:t>
                      </a:r>
                      <a:endParaRPr lang="es-ES" sz="1000">
                        <a:effectLst/>
                        <a:latin typeface="Cambria"/>
                        <a:ea typeface="MS Mincho"/>
                        <a:cs typeface="Times New Roman"/>
                      </a:endParaRPr>
                    </a:p>
                  </a:txBody>
                  <a:tcPr marL="36316" marR="36316" marT="0" marB="0" anchor="b"/>
                </a:tc>
                <a:tc>
                  <a:txBody>
                    <a:bodyPr/>
                    <a:lstStyle/>
                    <a:p>
                      <a:pPr algn="ctr">
                        <a:spcAft>
                          <a:spcPts val="0"/>
                        </a:spcAft>
                      </a:pPr>
                      <a:r>
                        <a:rPr lang="es-ES_tradnl" sz="1000">
                          <a:effectLst/>
                        </a:rPr>
                        <a:t>10</a:t>
                      </a:r>
                      <a:endParaRPr lang="es-ES" sz="1000">
                        <a:effectLst/>
                        <a:latin typeface="Cambria"/>
                        <a:ea typeface="MS Mincho"/>
                        <a:cs typeface="Times New Roman"/>
                      </a:endParaRPr>
                    </a:p>
                  </a:txBody>
                  <a:tcPr marL="36316" marR="36316" marT="0" marB="0" anchor="b"/>
                </a:tc>
              </a:tr>
              <a:tr h="163598">
                <a:tc>
                  <a:txBody>
                    <a:bodyPr/>
                    <a:lstStyle/>
                    <a:p>
                      <a:pPr>
                        <a:spcAft>
                          <a:spcPts val="0"/>
                        </a:spcAft>
                      </a:pPr>
                      <a:r>
                        <a:rPr lang="es-ES_tradnl" sz="1000">
                          <a:effectLst/>
                        </a:rPr>
                        <a:t>Lavadora horizontal Malnati 800</a:t>
                      </a:r>
                      <a:endParaRPr lang="es-ES" sz="1000">
                        <a:effectLst/>
                        <a:latin typeface="Cambria"/>
                        <a:ea typeface="MS Mincho"/>
                        <a:cs typeface="Times New Roman"/>
                      </a:endParaRPr>
                    </a:p>
                  </a:txBody>
                  <a:tcPr marL="36316" marR="36316" marT="0" marB="0" anchor="b"/>
                </a:tc>
                <a:tc>
                  <a:txBody>
                    <a:bodyPr/>
                    <a:lstStyle/>
                    <a:p>
                      <a:pPr algn="ctr">
                        <a:spcAft>
                          <a:spcPts val="0"/>
                        </a:spcAft>
                      </a:pPr>
                      <a:r>
                        <a:rPr lang="es-ES_tradnl" sz="1000">
                          <a:effectLst/>
                        </a:rPr>
                        <a:t>3</a:t>
                      </a:r>
                      <a:endParaRPr lang="es-ES" sz="1000">
                        <a:effectLst/>
                        <a:latin typeface="Cambria"/>
                        <a:ea typeface="MS Mincho"/>
                        <a:cs typeface="Times New Roman"/>
                      </a:endParaRPr>
                    </a:p>
                  </a:txBody>
                  <a:tcPr marL="36316" marR="36316" marT="0" marB="0" anchor="b"/>
                </a:tc>
                <a:tc>
                  <a:txBody>
                    <a:bodyPr/>
                    <a:lstStyle/>
                    <a:p>
                      <a:pPr algn="ctr">
                        <a:spcAft>
                          <a:spcPts val="0"/>
                        </a:spcAft>
                      </a:pPr>
                      <a:r>
                        <a:rPr lang="es-ES_tradnl" sz="1000">
                          <a:effectLst/>
                        </a:rPr>
                        <a:t>x</a:t>
                      </a:r>
                      <a:endParaRPr lang="es-ES" sz="1000">
                        <a:effectLst/>
                        <a:latin typeface="Cambria"/>
                        <a:ea typeface="MS Mincho"/>
                        <a:cs typeface="Times New Roman"/>
                      </a:endParaRPr>
                    </a:p>
                  </a:txBody>
                  <a:tcPr marL="36316" marR="36316" marT="0" marB="0" anchor="b"/>
                </a:tc>
                <a:tc>
                  <a:txBody>
                    <a:bodyPr/>
                    <a:lstStyle/>
                    <a:p>
                      <a:pPr algn="ctr">
                        <a:spcAft>
                          <a:spcPts val="0"/>
                        </a:spcAft>
                      </a:pPr>
                      <a:r>
                        <a:rPr lang="es-ES_tradnl" sz="1000">
                          <a:effectLst/>
                        </a:rPr>
                        <a:t>32</a:t>
                      </a:r>
                      <a:endParaRPr lang="es-ES" sz="1000">
                        <a:effectLst/>
                        <a:latin typeface="Cambria"/>
                        <a:ea typeface="MS Mincho"/>
                        <a:cs typeface="Times New Roman"/>
                      </a:endParaRPr>
                    </a:p>
                  </a:txBody>
                  <a:tcPr marL="36316" marR="36316" marT="0" marB="0" anchor="b"/>
                </a:tc>
              </a:tr>
              <a:tr h="163598">
                <a:tc>
                  <a:txBody>
                    <a:bodyPr/>
                    <a:lstStyle/>
                    <a:p>
                      <a:pPr>
                        <a:spcAft>
                          <a:spcPts val="0"/>
                        </a:spcAft>
                      </a:pPr>
                      <a:r>
                        <a:rPr lang="es-ES_tradnl" sz="1000">
                          <a:effectLst/>
                        </a:rPr>
                        <a:t>Estampadora Insegraf NS160NV</a:t>
                      </a:r>
                      <a:endParaRPr lang="es-ES" sz="1000">
                        <a:effectLst/>
                        <a:latin typeface="Cambria"/>
                        <a:ea typeface="MS Mincho"/>
                        <a:cs typeface="Times New Roman"/>
                      </a:endParaRPr>
                    </a:p>
                  </a:txBody>
                  <a:tcPr marL="36316" marR="36316" marT="0" marB="0" anchor="b"/>
                </a:tc>
                <a:tc>
                  <a:txBody>
                    <a:bodyPr/>
                    <a:lstStyle/>
                    <a:p>
                      <a:pPr algn="ctr">
                        <a:spcAft>
                          <a:spcPts val="0"/>
                        </a:spcAft>
                      </a:pPr>
                      <a:r>
                        <a:rPr lang="es-ES_tradnl" sz="1000">
                          <a:effectLst/>
                        </a:rPr>
                        <a:t>3</a:t>
                      </a:r>
                      <a:endParaRPr lang="es-ES" sz="1000">
                        <a:effectLst/>
                        <a:latin typeface="Cambria"/>
                        <a:ea typeface="MS Mincho"/>
                        <a:cs typeface="Times New Roman"/>
                      </a:endParaRPr>
                    </a:p>
                  </a:txBody>
                  <a:tcPr marL="36316" marR="36316" marT="0" marB="0" anchor="b"/>
                </a:tc>
                <a:tc>
                  <a:txBody>
                    <a:bodyPr/>
                    <a:lstStyle/>
                    <a:p>
                      <a:pPr algn="ctr">
                        <a:spcAft>
                          <a:spcPts val="0"/>
                        </a:spcAft>
                      </a:pPr>
                      <a:r>
                        <a:rPr lang="es-ES_tradnl" sz="1000">
                          <a:effectLst/>
                        </a:rPr>
                        <a:t>x</a:t>
                      </a:r>
                      <a:endParaRPr lang="es-ES" sz="1000">
                        <a:effectLst/>
                        <a:latin typeface="Cambria"/>
                        <a:ea typeface="MS Mincho"/>
                        <a:cs typeface="Times New Roman"/>
                      </a:endParaRPr>
                    </a:p>
                  </a:txBody>
                  <a:tcPr marL="36316" marR="36316" marT="0" marB="0" anchor="b"/>
                </a:tc>
                <a:tc>
                  <a:txBody>
                    <a:bodyPr/>
                    <a:lstStyle/>
                    <a:p>
                      <a:pPr algn="ctr">
                        <a:spcAft>
                          <a:spcPts val="0"/>
                        </a:spcAft>
                      </a:pPr>
                      <a:r>
                        <a:rPr lang="es-ES_tradnl" sz="1000">
                          <a:effectLst/>
                        </a:rPr>
                        <a:t>10</a:t>
                      </a:r>
                      <a:endParaRPr lang="es-ES" sz="1000">
                        <a:effectLst/>
                        <a:latin typeface="Cambria"/>
                        <a:ea typeface="MS Mincho"/>
                        <a:cs typeface="Times New Roman"/>
                      </a:endParaRPr>
                    </a:p>
                  </a:txBody>
                  <a:tcPr marL="36316" marR="36316" marT="0" marB="0" anchor="b"/>
                </a:tc>
              </a:tr>
              <a:tr h="163598">
                <a:tc>
                  <a:txBody>
                    <a:bodyPr/>
                    <a:lstStyle/>
                    <a:p>
                      <a:pPr>
                        <a:spcAft>
                          <a:spcPts val="0"/>
                        </a:spcAft>
                      </a:pPr>
                      <a:r>
                        <a:rPr lang="es-ES_tradnl" sz="1000">
                          <a:effectLst/>
                        </a:rPr>
                        <a:t>Secadora Ardesia TH 3x5</a:t>
                      </a:r>
                      <a:endParaRPr lang="es-ES" sz="1000">
                        <a:effectLst/>
                        <a:latin typeface="Cambria"/>
                        <a:ea typeface="MS Mincho"/>
                        <a:cs typeface="Times New Roman"/>
                      </a:endParaRPr>
                    </a:p>
                  </a:txBody>
                  <a:tcPr marL="36316" marR="36316" marT="0" marB="0" anchor="b"/>
                </a:tc>
                <a:tc>
                  <a:txBody>
                    <a:bodyPr/>
                    <a:lstStyle/>
                    <a:p>
                      <a:pPr algn="ctr">
                        <a:spcAft>
                          <a:spcPts val="0"/>
                        </a:spcAft>
                      </a:pPr>
                      <a:r>
                        <a:rPr lang="es-ES_tradnl" sz="1000">
                          <a:effectLst/>
                        </a:rPr>
                        <a:t>3</a:t>
                      </a:r>
                      <a:endParaRPr lang="es-ES" sz="1000">
                        <a:effectLst/>
                        <a:latin typeface="Cambria"/>
                        <a:ea typeface="MS Mincho"/>
                        <a:cs typeface="Times New Roman"/>
                      </a:endParaRPr>
                    </a:p>
                  </a:txBody>
                  <a:tcPr marL="36316" marR="36316" marT="0" marB="0" anchor="b"/>
                </a:tc>
                <a:tc>
                  <a:txBody>
                    <a:bodyPr/>
                    <a:lstStyle/>
                    <a:p>
                      <a:pPr algn="ctr">
                        <a:spcAft>
                          <a:spcPts val="0"/>
                        </a:spcAft>
                      </a:pPr>
                      <a:r>
                        <a:rPr lang="es-ES_tradnl" sz="1000">
                          <a:effectLst/>
                        </a:rPr>
                        <a:t>x</a:t>
                      </a:r>
                      <a:endParaRPr lang="es-ES" sz="1000">
                        <a:effectLst/>
                        <a:latin typeface="Cambria"/>
                        <a:ea typeface="MS Mincho"/>
                        <a:cs typeface="Times New Roman"/>
                      </a:endParaRPr>
                    </a:p>
                  </a:txBody>
                  <a:tcPr marL="36316" marR="36316" marT="0" marB="0" anchor="b"/>
                </a:tc>
                <a:tc>
                  <a:txBody>
                    <a:bodyPr/>
                    <a:lstStyle/>
                    <a:p>
                      <a:pPr algn="ctr">
                        <a:spcAft>
                          <a:spcPts val="0"/>
                        </a:spcAft>
                      </a:pPr>
                      <a:r>
                        <a:rPr lang="es-ES_tradnl" sz="1000">
                          <a:effectLst/>
                        </a:rPr>
                        <a:t>16</a:t>
                      </a:r>
                      <a:endParaRPr lang="es-ES" sz="1000">
                        <a:effectLst/>
                        <a:latin typeface="Cambria"/>
                        <a:ea typeface="MS Mincho"/>
                        <a:cs typeface="Times New Roman"/>
                      </a:endParaRPr>
                    </a:p>
                  </a:txBody>
                  <a:tcPr marL="36316" marR="36316" marT="0" marB="0" anchor="b"/>
                </a:tc>
              </a:tr>
              <a:tr h="163598">
                <a:tc>
                  <a:txBody>
                    <a:bodyPr/>
                    <a:lstStyle/>
                    <a:p>
                      <a:pPr>
                        <a:spcAft>
                          <a:spcPts val="0"/>
                        </a:spcAft>
                      </a:pPr>
                      <a:r>
                        <a:rPr lang="es-ES_tradnl" sz="1000">
                          <a:effectLst/>
                        </a:rPr>
                        <a:t>Bomba Pedrollo 2CPm 25/160</a:t>
                      </a:r>
                      <a:endParaRPr lang="es-ES" sz="1000">
                        <a:effectLst/>
                        <a:latin typeface="Cambria"/>
                        <a:ea typeface="MS Mincho"/>
                        <a:cs typeface="Times New Roman"/>
                      </a:endParaRPr>
                    </a:p>
                  </a:txBody>
                  <a:tcPr marL="36316" marR="36316" marT="0" marB="0" anchor="b"/>
                </a:tc>
                <a:tc>
                  <a:txBody>
                    <a:bodyPr/>
                    <a:lstStyle/>
                    <a:p>
                      <a:pPr algn="ctr">
                        <a:spcAft>
                          <a:spcPts val="0"/>
                        </a:spcAft>
                      </a:pPr>
                      <a:r>
                        <a:rPr lang="es-ES_tradnl" sz="1000">
                          <a:effectLst/>
                        </a:rPr>
                        <a:t>3</a:t>
                      </a:r>
                      <a:endParaRPr lang="es-ES" sz="1000">
                        <a:effectLst/>
                        <a:latin typeface="Cambria"/>
                        <a:ea typeface="MS Mincho"/>
                        <a:cs typeface="Times New Roman"/>
                      </a:endParaRPr>
                    </a:p>
                  </a:txBody>
                  <a:tcPr marL="36316" marR="36316" marT="0" marB="0" anchor="b"/>
                </a:tc>
                <a:tc>
                  <a:txBody>
                    <a:bodyPr/>
                    <a:lstStyle/>
                    <a:p>
                      <a:pPr algn="ctr">
                        <a:spcAft>
                          <a:spcPts val="0"/>
                        </a:spcAft>
                      </a:pPr>
                      <a:r>
                        <a:rPr lang="es-ES_tradnl" sz="1000">
                          <a:effectLst/>
                        </a:rPr>
                        <a:t>x</a:t>
                      </a:r>
                      <a:endParaRPr lang="es-ES" sz="1000">
                        <a:effectLst/>
                        <a:latin typeface="Cambria"/>
                        <a:ea typeface="MS Mincho"/>
                        <a:cs typeface="Times New Roman"/>
                      </a:endParaRPr>
                    </a:p>
                  </a:txBody>
                  <a:tcPr marL="36316" marR="36316" marT="0" marB="0" anchor="b"/>
                </a:tc>
                <a:tc>
                  <a:txBody>
                    <a:bodyPr/>
                    <a:lstStyle/>
                    <a:p>
                      <a:pPr algn="ctr">
                        <a:spcAft>
                          <a:spcPts val="0"/>
                        </a:spcAft>
                      </a:pPr>
                      <a:r>
                        <a:rPr lang="es-ES_tradnl" sz="1000">
                          <a:effectLst/>
                        </a:rPr>
                        <a:t>10</a:t>
                      </a:r>
                      <a:endParaRPr lang="es-ES" sz="1000">
                        <a:effectLst/>
                        <a:latin typeface="Cambria"/>
                        <a:ea typeface="MS Mincho"/>
                        <a:cs typeface="Times New Roman"/>
                      </a:endParaRPr>
                    </a:p>
                  </a:txBody>
                  <a:tcPr marL="36316" marR="36316" marT="0" marB="0" anchor="b"/>
                </a:tc>
              </a:tr>
              <a:tr h="163598">
                <a:tc>
                  <a:txBody>
                    <a:bodyPr/>
                    <a:lstStyle/>
                    <a:p>
                      <a:pPr>
                        <a:spcAft>
                          <a:spcPts val="0"/>
                        </a:spcAft>
                      </a:pPr>
                      <a:r>
                        <a:rPr lang="es-ES_tradnl" sz="1000">
                          <a:effectLst/>
                        </a:rPr>
                        <a:t>Toma física 440 V</a:t>
                      </a:r>
                      <a:endParaRPr lang="es-ES" sz="1000">
                        <a:effectLst/>
                        <a:latin typeface="Cambria"/>
                        <a:ea typeface="MS Mincho"/>
                        <a:cs typeface="Times New Roman"/>
                      </a:endParaRPr>
                    </a:p>
                  </a:txBody>
                  <a:tcPr marL="36316" marR="36316" marT="0" marB="0" anchor="b"/>
                </a:tc>
                <a:tc>
                  <a:txBody>
                    <a:bodyPr/>
                    <a:lstStyle/>
                    <a:p>
                      <a:pPr algn="ctr">
                        <a:spcAft>
                          <a:spcPts val="0"/>
                        </a:spcAft>
                      </a:pPr>
                      <a:r>
                        <a:rPr lang="es-ES_tradnl" sz="1000">
                          <a:effectLst/>
                        </a:rPr>
                        <a:t>3</a:t>
                      </a:r>
                      <a:endParaRPr lang="es-ES" sz="1000">
                        <a:effectLst/>
                        <a:latin typeface="Cambria"/>
                        <a:ea typeface="MS Mincho"/>
                        <a:cs typeface="Times New Roman"/>
                      </a:endParaRPr>
                    </a:p>
                  </a:txBody>
                  <a:tcPr marL="36316" marR="36316" marT="0" marB="0" anchor="b"/>
                </a:tc>
                <a:tc>
                  <a:txBody>
                    <a:bodyPr/>
                    <a:lstStyle/>
                    <a:p>
                      <a:pPr algn="ctr">
                        <a:spcAft>
                          <a:spcPts val="0"/>
                        </a:spcAft>
                      </a:pPr>
                      <a:r>
                        <a:rPr lang="es-ES_tradnl" sz="1000">
                          <a:effectLst/>
                        </a:rPr>
                        <a:t>x</a:t>
                      </a:r>
                      <a:endParaRPr lang="es-ES" sz="1000">
                        <a:effectLst/>
                        <a:latin typeface="Cambria"/>
                        <a:ea typeface="MS Mincho"/>
                        <a:cs typeface="Times New Roman"/>
                      </a:endParaRPr>
                    </a:p>
                  </a:txBody>
                  <a:tcPr marL="36316" marR="36316" marT="0" marB="0" anchor="b"/>
                </a:tc>
                <a:tc>
                  <a:txBody>
                    <a:bodyPr/>
                    <a:lstStyle/>
                    <a:p>
                      <a:pPr algn="ctr">
                        <a:spcAft>
                          <a:spcPts val="0"/>
                        </a:spcAft>
                      </a:pPr>
                      <a:r>
                        <a:rPr lang="es-ES_tradnl" sz="1000">
                          <a:effectLst/>
                        </a:rPr>
                        <a:t>40</a:t>
                      </a:r>
                      <a:endParaRPr lang="es-ES" sz="1000">
                        <a:effectLst/>
                        <a:latin typeface="Cambria"/>
                        <a:ea typeface="MS Mincho"/>
                        <a:cs typeface="Times New Roman"/>
                      </a:endParaRPr>
                    </a:p>
                  </a:txBody>
                  <a:tcPr marL="36316" marR="36316" marT="0" marB="0" anchor="b"/>
                </a:tc>
              </a:tr>
              <a:tr h="163598">
                <a:tc>
                  <a:txBody>
                    <a:bodyPr/>
                    <a:lstStyle/>
                    <a:p>
                      <a:pPr>
                        <a:spcAft>
                          <a:spcPts val="0"/>
                        </a:spcAft>
                      </a:pPr>
                      <a:r>
                        <a:rPr lang="es-ES_tradnl" sz="1000">
                          <a:effectLst/>
                        </a:rPr>
                        <a:t>Pulidora lateral Forel EG2200</a:t>
                      </a:r>
                      <a:endParaRPr lang="es-ES" sz="1000">
                        <a:effectLst/>
                        <a:latin typeface="Cambria"/>
                        <a:ea typeface="MS Mincho"/>
                        <a:cs typeface="Times New Roman"/>
                      </a:endParaRPr>
                    </a:p>
                  </a:txBody>
                  <a:tcPr marL="36316" marR="36316" marT="0" marB="0" anchor="b"/>
                </a:tc>
                <a:tc>
                  <a:txBody>
                    <a:bodyPr/>
                    <a:lstStyle/>
                    <a:p>
                      <a:pPr algn="ctr">
                        <a:spcAft>
                          <a:spcPts val="0"/>
                        </a:spcAft>
                      </a:pPr>
                      <a:r>
                        <a:rPr lang="es-ES_tradnl" sz="1000">
                          <a:effectLst/>
                        </a:rPr>
                        <a:t>3</a:t>
                      </a:r>
                      <a:endParaRPr lang="es-ES" sz="1000">
                        <a:effectLst/>
                        <a:latin typeface="Cambria"/>
                        <a:ea typeface="MS Mincho"/>
                        <a:cs typeface="Times New Roman"/>
                      </a:endParaRPr>
                    </a:p>
                  </a:txBody>
                  <a:tcPr marL="36316" marR="36316" marT="0" marB="0" anchor="b"/>
                </a:tc>
                <a:tc>
                  <a:txBody>
                    <a:bodyPr/>
                    <a:lstStyle/>
                    <a:p>
                      <a:pPr algn="ctr">
                        <a:spcAft>
                          <a:spcPts val="0"/>
                        </a:spcAft>
                      </a:pPr>
                      <a:r>
                        <a:rPr lang="es-ES_tradnl" sz="1000">
                          <a:effectLst/>
                        </a:rPr>
                        <a:t>x</a:t>
                      </a:r>
                      <a:endParaRPr lang="es-ES" sz="1000">
                        <a:effectLst/>
                        <a:latin typeface="Cambria"/>
                        <a:ea typeface="MS Mincho"/>
                        <a:cs typeface="Times New Roman"/>
                      </a:endParaRPr>
                    </a:p>
                  </a:txBody>
                  <a:tcPr marL="36316" marR="36316" marT="0" marB="0" anchor="b"/>
                </a:tc>
                <a:tc>
                  <a:txBody>
                    <a:bodyPr/>
                    <a:lstStyle/>
                    <a:p>
                      <a:pPr algn="ctr">
                        <a:spcAft>
                          <a:spcPts val="0"/>
                        </a:spcAft>
                      </a:pPr>
                      <a:r>
                        <a:rPr lang="es-ES_tradnl" sz="1000">
                          <a:effectLst/>
                        </a:rPr>
                        <a:t>16</a:t>
                      </a:r>
                      <a:endParaRPr lang="es-ES" sz="1000">
                        <a:effectLst/>
                        <a:latin typeface="Cambria"/>
                        <a:ea typeface="MS Mincho"/>
                        <a:cs typeface="Times New Roman"/>
                      </a:endParaRPr>
                    </a:p>
                  </a:txBody>
                  <a:tcPr marL="36316" marR="36316" marT="0" marB="0" anchor="b"/>
                </a:tc>
              </a:tr>
              <a:tr h="327196">
                <a:tc>
                  <a:txBody>
                    <a:bodyPr/>
                    <a:lstStyle/>
                    <a:p>
                      <a:pPr>
                        <a:spcAft>
                          <a:spcPts val="0"/>
                        </a:spcAft>
                      </a:pPr>
                      <a:r>
                        <a:rPr lang="es-ES_tradnl" sz="1000">
                          <a:effectLst/>
                        </a:rPr>
                        <a:t>Fresadora #1 CNC Glaston Bavelloni ALPA 323/4 N</a:t>
                      </a:r>
                      <a:endParaRPr lang="es-ES" sz="1000">
                        <a:effectLst/>
                        <a:latin typeface="Cambria"/>
                        <a:ea typeface="MS Mincho"/>
                        <a:cs typeface="Times New Roman"/>
                      </a:endParaRPr>
                    </a:p>
                  </a:txBody>
                  <a:tcPr marL="36316" marR="36316" marT="0" marB="0" anchor="b"/>
                </a:tc>
                <a:tc>
                  <a:txBody>
                    <a:bodyPr/>
                    <a:lstStyle/>
                    <a:p>
                      <a:pPr algn="ctr">
                        <a:spcAft>
                          <a:spcPts val="0"/>
                        </a:spcAft>
                      </a:pPr>
                      <a:r>
                        <a:rPr lang="es-ES_tradnl" sz="1000">
                          <a:effectLst/>
                        </a:rPr>
                        <a:t>3</a:t>
                      </a:r>
                      <a:endParaRPr lang="es-ES" sz="1000">
                        <a:effectLst/>
                        <a:latin typeface="Cambria"/>
                        <a:ea typeface="MS Mincho"/>
                        <a:cs typeface="Times New Roman"/>
                      </a:endParaRPr>
                    </a:p>
                  </a:txBody>
                  <a:tcPr marL="36316" marR="36316" marT="0" marB="0" anchor="b"/>
                </a:tc>
                <a:tc>
                  <a:txBody>
                    <a:bodyPr/>
                    <a:lstStyle/>
                    <a:p>
                      <a:pPr algn="ctr">
                        <a:spcAft>
                          <a:spcPts val="0"/>
                        </a:spcAft>
                      </a:pPr>
                      <a:r>
                        <a:rPr lang="es-ES_tradnl" sz="1000">
                          <a:effectLst/>
                        </a:rPr>
                        <a:t>x</a:t>
                      </a:r>
                      <a:endParaRPr lang="es-ES" sz="1000">
                        <a:effectLst/>
                        <a:latin typeface="Cambria"/>
                        <a:ea typeface="MS Mincho"/>
                        <a:cs typeface="Times New Roman"/>
                      </a:endParaRPr>
                    </a:p>
                  </a:txBody>
                  <a:tcPr marL="36316" marR="36316" marT="0" marB="0" anchor="b"/>
                </a:tc>
                <a:tc>
                  <a:txBody>
                    <a:bodyPr/>
                    <a:lstStyle/>
                    <a:p>
                      <a:pPr algn="ctr">
                        <a:spcAft>
                          <a:spcPts val="0"/>
                        </a:spcAft>
                      </a:pPr>
                      <a:r>
                        <a:rPr lang="es-ES_tradnl" sz="1000">
                          <a:effectLst/>
                        </a:rPr>
                        <a:t>70</a:t>
                      </a:r>
                      <a:endParaRPr lang="es-ES" sz="1000">
                        <a:effectLst/>
                        <a:latin typeface="Cambria"/>
                        <a:ea typeface="MS Mincho"/>
                        <a:cs typeface="Times New Roman"/>
                      </a:endParaRPr>
                    </a:p>
                  </a:txBody>
                  <a:tcPr marL="36316" marR="36316" marT="0" marB="0" anchor="b"/>
                </a:tc>
              </a:tr>
              <a:tr h="327196">
                <a:tc>
                  <a:txBody>
                    <a:bodyPr/>
                    <a:lstStyle/>
                    <a:p>
                      <a:pPr>
                        <a:spcAft>
                          <a:spcPts val="0"/>
                        </a:spcAft>
                      </a:pPr>
                      <a:r>
                        <a:rPr lang="es-ES_tradnl" sz="1000">
                          <a:effectLst/>
                        </a:rPr>
                        <a:t>Fresadora #2 CNC Glaston Bavelloni ALPA 323/4 N</a:t>
                      </a:r>
                      <a:endParaRPr lang="es-ES" sz="1000">
                        <a:effectLst/>
                        <a:latin typeface="Cambria"/>
                        <a:ea typeface="MS Mincho"/>
                        <a:cs typeface="Times New Roman"/>
                      </a:endParaRPr>
                    </a:p>
                  </a:txBody>
                  <a:tcPr marL="36316" marR="36316" marT="0" marB="0" anchor="b"/>
                </a:tc>
                <a:tc>
                  <a:txBody>
                    <a:bodyPr/>
                    <a:lstStyle/>
                    <a:p>
                      <a:pPr algn="ctr">
                        <a:spcAft>
                          <a:spcPts val="0"/>
                        </a:spcAft>
                      </a:pPr>
                      <a:r>
                        <a:rPr lang="es-ES_tradnl" sz="1000">
                          <a:effectLst/>
                        </a:rPr>
                        <a:t>3</a:t>
                      </a:r>
                      <a:endParaRPr lang="es-ES" sz="1000">
                        <a:effectLst/>
                        <a:latin typeface="Cambria"/>
                        <a:ea typeface="MS Mincho"/>
                        <a:cs typeface="Times New Roman"/>
                      </a:endParaRPr>
                    </a:p>
                  </a:txBody>
                  <a:tcPr marL="36316" marR="36316" marT="0" marB="0" anchor="b"/>
                </a:tc>
                <a:tc>
                  <a:txBody>
                    <a:bodyPr/>
                    <a:lstStyle/>
                    <a:p>
                      <a:pPr algn="ctr">
                        <a:spcAft>
                          <a:spcPts val="0"/>
                        </a:spcAft>
                      </a:pPr>
                      <a:r>
                        <a:rPr lang="es-ES_tradnl" sz="1000">
                          <a:effectLst/>
                        </a:rPr>
                        <a:t>x</a:t>
                      </a:r>
                      <a:endParaRPr lang="es-ES" sz="1000">
                        <a:effectLst/>
                        <a:latin typeface="Cambria"/>
                        <a:ea typeface="MS Mincho"/>
                        <a:cs typeface="Times New Roman"/>
                      </a:endParaRPr>
                    </a:p>
                  </a:txBody>
                  <a:tcPr marL="36316" marR="36316" marT="0" marB="0" anchor="b"/>
                </a:tc>
                <a:tc>
                  <a:txBody>
                    <a:bodyPr/>
                    <a:lstStyle/>
                    <a:p>
                      <a:pPr algn="ctr">
                        <a:spcAft>
                          <a:spcPts val="0"/>
                        </a:spcAft>
                      </a:pPr>
                      <a:r>
                        <a:rPr lang="es-ES_tradnl" sz="1000">
                          <a:effectLst/>
                        </a:rPr>
                        <a:t>70</a:t>
                      </a:r>
                      <a:endParaRPr lang="es-ES" sz="1000">
                        <a:effectLst/>
                        <a:latin typeface="Cambria"/>
                        <a:ea typeface="MS Mincho"/>
                        <a:cs typeface="Times New Roman"/>
                      </a:endParaRPr>
                    </a:p>
                  </a:txBody>
                  <a:tcPr marL="36316" marR="36316" marT="0" marB="0" anchor="b"/>
                </a:tc>
              </a:tr>
              <a:tr h="320784">
                <a:tc>
                  <a:txBody>
                    <a:bodyPr/>
                    <a:lstStyle/>
                    <a:p>
                      <a:pPr>
                        <a:spcAft>
                          <a:spcPts val="0"/>
                        </a:spcAft>
                      </a:pPr>
                      <a:r>
                        <a:rPr lang="es-ES_tradnl" sz="1000">
                          <a:effectLst/>
                        </a:rPr>
                        <a:t>Perforadora Vismara E8bCNH Línea Estructural</a:t>
                      </a:r>
                      <a:endParaRPr lang="es-ES" sz="1000">
                        <a:effectLst/>
                        <a:latin typeface="Cambria"/>
                        <a:ea typeface="MS Mincho"/>
                        <a:cs typeface="Times New Roman"/>
                      </a:endParaRPr>
                    </a:p>
                  </a:txBody>
                  <a:tcPr marL="36316" marR="36316" marT="0" marB="0" anchor="b"/>
                </a:tc>
                <a:tc>
                  <a:txBody>
                    <a:bodyPr/>
                    <a:lstStyle/>
                    <a:p>
                      <a:pPr algn="ctr">
                        <a:spcAft>
                          <a:spcPts val="0"/>
                        </a:spcAft>
                      </a:pPr>
                      <a:r>
                        <a:rPr lang="es-ES_tradnl" sz="1000">
                          <a:effectLst/>
                        </a:rPr>
                        <a:t>3</a:t>
                      </a:r>
                      <a:endParaRPr lang="es-ES" sz="1000">
                        <a:effectLst/>
                        <a:latin typeface="Cambria"/>
                        <a:ea typeface="MS Mincho"/>
                        <a:cs typeface="Times New Roman"/>
                      </a:endParaRPr>
                    </a:p>
                  </a:txBody>
                  <a:tcPr marL="36316" marR="36316" marT="0" marB="0" anchor="b"/>
                </a:tc>
                <a:tc>
                  <a:txBody>
                    <a:bodyPr/>
                    <a:lstStyle/>
                    <a:p>
                      <a:pPr algn="ctr">
                        <a:spcAft>
                          <a:spcPts val="0"/>
                        </a:spcAft>
                      </a:pPr>
                      <a:r>
                        <a:rPr lang="es-ES_tradnl" sz="1000">
                          <a:effectLst/>
                        </a:rPr>
                        <a:t>x</a:t>
                      </a:r>
                      <a:endParaRPr lang="es-ES" sz="1000">
                        <a:effectLst/>
                        <a:latin typeface="Cambria"/>
                        <a:ea typeface="MS Mincho"/>
                        <a:cs typeface="Times New Roman"/>
                      </a:endParaRPr>
                    </a:p>
                  </a:txBody>
                  <a:tcPr marL="36316" marR="36316" marT="0" marB="0" anchor="b"/>
                </a:tc>
                <a:tc>
                  <a:txBody>
                    <a:bodyPr/>
                    <a:lstStyle/>
                    <a:p>
                      <a:pPr algn="ctr">
                        <a:spcAft>
                          <a:spcPts val="0"/>
                        </a:spcAft>
                      </a:pPr>
                      <a:r>
                        <a:rPr lang="es-ES_tradnl" sz="1000">
                          <a:effectLst/>
                        </a:rPr>
                        <a:t>32</a:t>
                      </a:r>
                      <a:endParaRPr lang="es-ES" sz="1000">
                        <a:effectLst/>
                        <a:latin typeface="Cambria"/>
                        <a:ea typeface="MS Mincho"/>
                        <a:cs typeface="Times New Roman"/>
                      </a:endParaRPr>
                    </a:p>
                  </a:txBody>
                  <a:tcPr marL="36316" marR="36316" marT="0" marB="0" anchor="b"/>
                </a:tc>
              </a:tr>
              <a:tr h="163598">
                <a:tc>
                  <a:txBody>
                    <a:bodyPr/>
                    <a:lstStyle/>
                    <a:p>
                      <a:pPr>
                        <a:spcAft>
                          <a:spcPts val="0"/>
                        </a:spcAft>
                      </a:pPr>
                      <a:r>
                        <a:rPr lang="es-ES_tradnl" sz="1000">
                          <a:effectLst/>
                        </a:rPr>
                        <a:t>Arenadora Sandy DiGregorio 200</a:t>
                      </a:r>
                      <a:endParaRPr lang="es-ES" sz="1000">
                        <a:effectLst/>
                        <a:latin typeface="Cambria"/>
                        <a:ea typeface="MS Mincho"/>
                        <a:cs typeface="Times New Roman"/>
                      </a:endParaRPr>
                    </a:p>
                  </a:txBody>
                  <a:tcPr marL="36316" marR="36316" marT="0" marB="0" anchor="b"/>
                </a:tc>
                <a:tc>
                  <a:txBody>
                    <a:bodyPr/>
                    <a:lstStyle/>
                    <a:p>
                      <a:pPr algn="ctr">
                        <a:spcAft>
                          <a:spcPts val="0"/>
                        </a:spcAft>
                      </a:pPr>
                      <a:r>
                        <a:rPr lang="es-ES_tradnl" sz="1000">
                          <a:effectLst/>
                        </a:rPr>
                        <a:t>3</a:t>
                      </a:r>
                      <a:endParaRPr lang="es-ES" sz="1000">
                        <a:effectLst/>
                        <a:latin typeface="Cambria"/>
                        <a:ea typeface="MS Mincho"/>
                        <a:cs typeface="Times New Roman"/>
                      </a:endParaRPr>
                    </a:p>
                  </a:txBody>
                  <a:tcPr marL="36316" marR="36316" marT="0" marB="0" anchor="b"/>
                </a:tc>
                <a:tc>
                  <a:txBody>
                    <a:bodyPr/>
                    <a:lstStyle/>
                    <a:p>
                      <a:pPr algn="ctr">
                        <a:spcAft>
                          <a:spcPts val="0"/>
                        </a:spcAft>
                      </a:pPr>
                      <a:r>
                        <a:rPr lang="es-ES_tradnl" sz="1000">
                          <a:effectLst/>
                        </a:rPr>
                        <a:t>x</a:t>
                      </a:r>
                      <a:endParaRPr lang="es-ES" sz="1000">
                        <a:effectLst/>
                        <a:latin typeface="Cambria"/>
                        <a:ea typeface="MS Mincho"/>
                        <a:cs typeface="Times New Roman"/>
                      </a:endParaRPr>
                    </a:p>
                  </a:txBody>
                  <a:tcPr marL="36316" marR="36316" marT="0" marB="0" anchor="b"/>
                </a:tc>
                <a:tc>
                  <a:txBody>
                    <a:bodyPr/>
                    <a:lstStyle/>
                    <a:p>
                      <a:pPr algn="ctr">
                        <a:spcAft>
                          <a:spcPts val="0"/>
                        </a:spcAft>
                      </a:pPr>
                      <a:r>
                        <a:rPr lang="es-ES_tradnl" sz="1000">
                          <a:effectLst/>
                        </a:rPr>
                        <a:t>20</a:t>
                      </a:r>
                      <a:endParaRPr lang="es-ES" sz="1000">
                        <a:effectLst/>
                        <a:latin typeface="Cambria"/>
                        <a:ea typeface="MS Mincho"/>
                        <a:cs typeface="Times New Roman"/>
                      </a:endParaRPr>
                    </a:p>
                  </a:txBody>
                  <a:tcPr marL="36316" marR="36316" marT="0" marB="0" anchor="b"/>
                </a:tc>
              </a:tr>
              <a:tr h="163598">
                <a:tc>
                  <a:txBody>
                    <a:bodyPr/>
                    <a:lstStyle/>
                    <a:p>
                      <a:pPr>
                        <a:spcAft>
                          <a:spcPts val="0"/>
                        </a:spcAft>
                      </a:pPr>
                      <a:r>
                        <a:rPr lang="es-ES_tradnl" sz="1000">
                          <a:effectLst/>
                        </a:rPr>
                        <a:t>Lavadora vertical Forel VW2500</a:t>
                      </a:r>
                      <a:endParaRPr lang="es-ES" sz="1000">
                        <a:effectLst/>
                        <a:latin typeface="Cambria"/>
                        <a:ea typeface="MS Mincho"/>
                        <a:cs typeface="Times New Roman"/>
                      </a:endParaRPr>
                    </a:p>
                  </a:txBody>
                  <a:tcPr marL="36316" marR="36316" marT="0" marB="0" anchor="b"/>
                </a:tc>
                <a:tc>
                  <a:txBody>
                    <a:bodyPr/>
                    <a:lstStyle/>
                    <a:p>
                      <a:pPr algn="ctr">
                        <a:spcAft>
                          <a:spcPts val="0"/>
                        </a:spcAft>
                      </a:pPr>
                      <a:r>
                        <a:rPr lang="es-ES_tradnl" sz="1000">
                          <a:effectLst/>
                        </a:rPr>
                        <a:t>3</a:t>
                      </a:r>
                      <a:endParaRPr lang="es-ES" sz="1000">
                        <a:effectLst/>
                        <a:latin typeface="Cambria"/>
                        <a:ea typeface="MS Mincho"/>
                        <a:cs typeface="Times New Roman"/>
                      </a:endParaRPr>
                    </a:p>
                  </a:txBody>
                  <a:tcPr marL="36316" marR="36316" marT="0" marB="0" anchor="b"/>
                </a:tc>
                <a:tc>
                  <a:txBody>
                    <a:bodyPr/>
                    <a:lstStyle/>
                    <a:p>
                      <a:pPr algn="ctr">
                        <a:spcAft>
                          <a:spcPts val="0"/>
                        </a:spcAft>
                      </a:pPr>
                      <a:r>
                        <a:rPr lang="es-ES_tradnl" sz="1000">
                          <a:effectLst/>
                        </a:rPr>
                        <a:t>x</a:t>
                      </a:r>
                      <a:endParaRPr lang="es-ES" sz="1000">
                        <a:effectLst/>
                        <a:latin typeface="Cambria"/>
                        <a:ea typeface="MS Mincho"/>
                        <a:cs typeface="Times New Roman"/>
                      </a:endParaRPr>
                    </a:p>
                  </a:txBody>
                  <a:tcPr marL="36316" marR="36316" marT="0" marB="0" anchor="b"/>
                </a:tc>
                <a:tc>
                  <a:txBody>
                    <a:bodyPr/>
                    <a:lstStyle/>
                    <a:p>
                      <a:pPr algn="ctr">
                        <a:spcAft>
                          <a:spcPts val="0"/>
                        </a:spcAft>
                      </a:pPr>
                      <a:r>
                        <a:rPr lang="es-ES_tradnl" sz="1000">
                          <a:effectLst/>
                        </a:rPr>
                        <a:t>32</a:t>
                      </a:r>
                      <a:endParaRPr lang="es-ES" sz="1000">
                        <a:effectLst/>
                        <a:latin typeface="Cambria"/>
                        <a:ea typeface="MS Mincho"/>
                        <a:cs typeface="Times New Roman"/>
                      </a:endParaRPr>
                    </a:p>
                  </a:txBody>
                  <a:tcPr marL="36316" marR="36316" marT="0" marB="0" anchor="b"/>
                </a:tc>
              </a:tr>
              <a:tr h="327196">
                <a:tc>
                  <a:txBody>
                    <a:bodyPr/>
                    <a:lstStyle/>
                    <a:p>
                      <a:pPr>
                        <a:spcAft>
                          <a:spcPts val="0"/>
                        </a:spcAft>
                      </a:pPr>
                      <a:r>
                        <a:rPr lang="es-ES_tradnl" sz="1000">
                          <a:effectLst/>
                        </a:rPr>
                        <a:t>Horno de templado Glaston Tamglass RC200 tipo 2136</a:t>
                      </a:r>
                      <a:endParaRPr lang="es-ES" sz="1000">
                        <a:effectLst/>
                        <a:latin typeface="Cambria"/>
                        <a:ea typeface="MS Mincho"/>
                        <a:cs typeface="Times New Roman"/>
                      </a:endParaRPr>
                    </a:p>
                  </a:txBody>
                  <a:tcPr marL="36316" marR="36316" marT="0" marB="0" anchor="b"/>
                </a:tc>
                <a:tc>
                  <a:txBody>
                    <a:bodyPr/>
                    <a:lstStyle/>
                    <a:p>
                      <a:pPr algn="ctr">
                        <a:spcAft>
                          <a:spcPts val="0"/>
                        </a:spcAft>
                      </a:pPr>
                      <a:r>
                        <a:rPr lang="es-ES_tradnl" sz="1000">
                          <a:effectLst/>
                        </a:rPr>
                        <a:t>3</a:t>
                      </a:r>
                      <a:endParaRPr lang="es-ES" sz="1000">
                        <a:effectLst/>
                        <a:latin typeface="Cambria"/>
                        <a:ea typeface="MS Mincho"/>
                        <a:cs typeface="Times New Roman"/>
                      </a:endParaRPr>
                    </a:p>
                  </a:txBody>
                  <a:tcPr marL="36316" marR="36316" marT="0" marB="0" anchor="ctr"/>
                </a:tc>
                <a:tc>
                  <a:txBody>
                    <a:bodyPr/>
                    <a:lstStyle/>
                    <a:p>
                      <a:pPr algn="ctr">
                        <a:spcAft>
                          <a:spcPts val="0"/>
                        </a:spcAft>
                      </a:pPr>
                      <a:r>
                        <a:rPr lang="es-ES_tradnl" sz="1000">
                          <a:effectLst/>
                        </a:rPr>
                        <a:t>x</a:t>
                      </a:r>
                      <a:endParaRPr lang="es-ES" sz="1000">
                        <a:effectLst/>
                        <a:latin typeface="Cambria"/>
                        <a:ea typeface="MS Mincho"/>
                        <a:cs typeface="Times New Roman"/>
                      </a:endParaRPr>
                    </a:p>
                  </a:txBody>
                  <a:tcPr marL="36316" marR="36316" marT="0" marB="0" anchor="ctr"/>
                </a:tc>
                <a:tc>
                  <a:txBody>
                    <a:bodyPr/>
                    <a:lstStyle/>
                    <a:p>
                      <a:pPr algn="ctr">
                        <a:spcAft>
                          <a:spcPts val="0"/>
                        </a:spcAft>
                      </a:pPr>
                      <a:r>
                        <a:rPr lang="es-ES_tradnl" sz="1000">
                          <a:effectLst/>
                        </a:rPr>
                        <a:t>1050</a:t>
                      </a:r>
                      <a:endParaRPr lang="es-ES" sz="1000">
                        <a:effectLst/>
                        <a:latin typeface="Cambria"/>
                        <a:ea typeface="MS Mincho"/>
                        <a:cs typeface="Times New Roman"/>
                      </a:endParaRPr>
                    </a:p>
                  </a:txBody>
                  <a:tcPr marL="36316" marR="36316" marT="0" marB="0" anchor="ctr"/>
                </a:tc>
              </a:tr>
              <a:tr h="163598">
                <a:tc>
                  <a:txBody>
                    <a:bodyPr/>
                    <a:lstStyle/>
                    <a:p>
                      <a:pPr>
                        <a:spcAft>
                          <a:spcPts val="0"/>
                        </a:spcAft>
                      </a:pPr>
                      <a:r>
                        <a:rPr lang="es-ES_tradnl" sz="1000">
                          <a:effectLst/>
                        </a:rPr>
                        <a:t>Compresor CompAir D50H RS</a:t>
                      </a:r>
                      <a:endParaRPr lang="es-ES" sz="1000">
                        <a:effectLst/>
                        <a:latin typeface="Cambria"/>
                        <a:ea typeface="MS Mincho"/>
                        <a:cs typeface="Times New Roman"/>
                      </a:endParaRPr>
                    </a:p>
                  </a:txBody>
                  <a:tcPr marL="36316" marR="36316" marT="0" marB="0" anchor="b"/>
                </a:tc>
                <a:tc>
                  <a:txBody>
                    <a:bodyPr/>
                    <a:lstStyle/>
                    <a:p>
                      <a:pPr algn="ctr">
                        <a:spcAft>
                          <a:spcPts val="0"/>
                        </a:spcAft>
                      </a:pPr>
                      <a:r>
                        <a:rPr lang="es-ES_tradnl" sz="1000">
                          <a:effectLst/>
                        </a:rPr>
                        <a:t>3</a:t>
                      </a:r>
                      <a:endParaRPr lang="es-ES" sz="1000">
                        <a:effectLst/>
                        <a:latin typeface="Cambria"/>
                        <a:ea typeface="MS Mincho"/>
                        <a:cs typeface="Times New Roman"/>
                      </a:endParaRPr>
                    </a:p>
                  </a:txBody>
                  <a:tcPr marL="36316" marR="36316" marT="0" marB="0" anchor="b"/>
                </a:tc>
                <a:tc>
                  <a:txBody>
                    <a:bodyPr/>
                    <a:lstStyle/>
                    <a:p>
                      <a:pPr algn="ctr">
                        <a:spcAft>
                          <a:spcPts val="0"/>
                        </a:spcAft>
                      </a:pPr>
                      <a:r>
                        <a:rPr lang="es-ES_tradnl" sz="1000">
                          <a:effectLst/>
                        </a:rPr>
                        <a:t>x</a:t>
                      </a:r>
                      <a:endParaRPr lang="es-ES" sz="1000">
                        <a:effectLst/>
                        <a:latin typeface="Cambria"/>
                        <a:ea typeface="MS Mincho"/>
                        <a:cs typeface="Times New Roman"/>
                      </a:endParaRPr>
                    </a:p>
                  </a:txBody>
                  <a:tcPr marL="36316" marR="36316" marT="0" marB="0" anchor="b"/>
                </a:tc>
                <a:tc>
                  <a:txBody>
                    <a:bodyPr/>
                    <a:lstStyle/>
                    <a:p>
                      <a:pPr algn="ctr">
                        <a:spcAft>
                          <a:spcPts val="0"/>
                        </a:spcAft>
                      </a:pPr>
                      <a:r>
                        <a:rPr lang="es-ES_tradnl" sz="1000">
                          <a:effectLst/>
                        </a:rPr>
                        <a:t>80</a:t>
                      </a:r>
                      <a:endParaRPr lang="es-ES" sz="1000">
                        <a:effectLst/>
                        <a:latin typeface="Cambria"/>
                        <a:ea typeface="MS Mincho"/>
                        <a:cs typeface="Times New Roman"/>
                      </a:endParaRPr>
                    </a:p>
                  </a:txBody>
                  <a:tcPr marL="36316" marR="36316" marT="0" marB="0" anchor="b"/>
                </a:tc>
              </a:tr>
              <a:tr h="163598">
                <a:tc>
                  <a:txBody>
                    <a:bodyPr/>
                    <a:lstStyle/>
                    <a:p>
                      <a:pPr>
                        <a:spcAft>
                          <a:spcPts val="0"/>
                        </a:spcAft>
                      </a:pPr>
                      <a:r>
                        <a:rPr lang="es-ES_tradnl" sz="1000">
                          <a:effectLst/>
                        </a:rPr>
                        <a:t>Reserva 230</a:t>
                      </a:r>
                      <a:endParaRPr lang="es-ES" sz="1000">
                        <a:effectLst/>
                        <a:latin typeface="Cambria"/>
                        <a:ea typeface="MS Mincho"/>
                        <a:cs typeface="Times New Roman"/>
                      </a:endParaRPr>
                    </a:p>
                  </a:txBody>
                  <a:tcPr marL="36316" marR="36316" marT="0" marB="0" anchor="b"/>
                </a:tc>
                <a:tc>
                  <a:txBody>
                    <a:bodyPr/>
                    <a:lstStyle/>
                    <a:p>
                      <a:pPr algn="ctr">
                        <a:spcAft>
                          <a:spcPts val="0"/>
                        </a:spcAft>
                      </a:pPr>
                      <a:r>
                        <a:rPr lang="es-ES_tradnl" sz="1000">
                          <a:effectLst/>
                        </a:rPr>
                        <a:t>2</a:t>
                      </a:r>
                      <a:endParaRPr lang="es-ES" sz="1000">
                        <a:effectLst/>
                        <a:latin typeface="Cambria"/>
                        <a:ea typeface="MS Mincho"/>
                        <a:cs typeface="Times New Roman"/>
                      </a:endParaRPr>
                    </a:p>
                  </a:txBody>
                  <a:tcPr marL="36316" marR="36316" marT="0" marB="0" anchor="b"/>
                </a:tc>
                <a:tc>
                  <a:txBody>
                    <a:bodyPr/>
                    <a:lstStyle/>
                    <a:p>
                      <a:pPr algn="ctr">
                        <a:spcAft>
                          <a:spcPts val="0"/>
                        </a:spcAft>
                      </a:pPr>
                      <a:r>
                        <a:rPr lang="es-ES_tradnl" sz="1000">
                          <a:effectLst/>
                        </a:rPr>
                        <a:t>x</a:t>
                      </a:r>
                      <a:endParaRPr lang="es-ES" sz="1000">
                        <a:effectLst/>
                        <a:latin typeface="Cambria"/>
                        <a:ea typeface="MS Mincho"/>
                        <a:cs typeface="Times New Roman"/>
                      </a:endParaRPr>
                    </a:p>
                  </a:txBody>
                  <a:tcPr marL="36316" marR="36316" marT="0" marB="0" anchor="b"/>
                </a:tc>
                <a:tc>
                  <a:txBody>
                    <a:bodyPr/>
                    <a:lstStyle/>
                    <a:p>
                      <a:pPr algn="ctr">
                        <a:spcAft>
                          <a:spcPts val="0"/>
                        </a:spcAft>
                      </a:pPr>
                      <a:r>
                        <a:rPr lang="es-ES_tradnl" sz="1000" dirty="0">
                          <a:effectLst/>
                        </a:rPr>
                        <a:t>10</a:t>
                      </a:r>
                      <a:endParaRPr lang="es-ES" sz="1000" dirty="0">
                        <a:effectLst/>
                        <a:latin typeface="Cambria"/>
                        <a:ea typeface="MS Mincho"/>
                        <a:cs typeface="Times New Roman"/>
                      </a:endParaRPr>
                    </a:p>
                  </a:txBody>
                  <a:tcPr marL="36316" marR="36316" marT="0" marB="0" anchor="b"/>
                </a:tc>
              </a:tr>
            </a:tbl>
          </a:graphicData>
        </a:graphic>
      </p:graphicFrame>
      <p:sp>
        <p:nvSpPr>
          <p:cNvPr id="3" name="2 CuadroTexto"/>
          <p:cNvSpPr txBox="1"/>
          <p:nvPr/>
        </p:nvSpPr>
        <p:spPr>
          <a:xfrm>
            <a:off x="1115616" y="548680"/>
            <a:ext cx="6696744" cy="523220"/>
          </a:xfrm>
          <a:prstGeom prst="rect">
            <a:avLst/>
          </a:prstGeom>
          <a:noFill/>
        </p:spPr>
        <p:txBody>
          <a:bodyPr wrap="square" rtlCol="0">
            <a:spAutoFit/>
          </a:bodyPr>
          <a:lstStyle/>
          <a:p>
            <a:pPr algn="ctr"/>
            <a:r>
              <a:rPr lang="es-ES_tradnl" sz="2800" dirty="0" smtClean="0"/>
              <a:t>Protecciones del sistema</a:t>
            </a:r>
            <a:endParaRPr lang="es-ES" sz="2800" dirty="0"/>
          </a:p>
        </p:txBody>
      </p:sp>
    </p:spTree>
    <p:extLst>
      <p:ext uri="{BB962C8B-B14F-4D97-AF65-F5344CB8AC3E}">
        <p14:creationId xmlns:p14="http://schemas.microsoft.com/office/powerpoint/2010/main" val="26496308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a"/>
          <p:cNvGraphicFramePr>
            <a:graphicFrameLocks noGrp="1"/>
          </p:cNvGraphicFramePr>
          <p:nvPr>
            <p:extLst>
              <p:ext uri="{D42A27DB-BD31-4B8C-83A1-F6EECF244321}">
                <p14:modId xmlns:p14="http://schemas.microsoft.com/office/powerpoint/2010/main" val="1417400173"/>
              </p:ext>
            </p:extLst>
          </p:nvPr>
        </p:nvGraphicFramePr>
        <p:xfrm>
          <a:off x="1259633" y="1556792"/>
          <a:ext cx="6686283" cy="4680524"/>
        </p:xfrm>
        <a:graphic>
          <a:graphicData uri="http://schemas.openxmlformats.org/drawingml/2006/table">
            <a:tbl>
              <a:tblPr firstRow="1" firstCol="1" bandRow="1">
                <a:tableStyleId>{5C22544A-7EE6-4342-B048-85BDC9FD1C3A}</a:tableStyleId>
              </a:tblPr>
              <a:tblGrid>
                <a:gridCol w="3215759"/>
                <a:gridCol w="1604800"/>
                <a:gridCol w="831263"/>
                <a:gridCol w="1034461"/>
              </a:tblGrid>
              <a:tr h="664526">
                <a:tc>
                  <a:txBody>
                    <a:bodyPr/>
                    <a:lstStyle/>
                    <a:p>
                      <a:pPr algn="ctr">
                        <a:spcAft>
                          <a:spcPts val="0"/>
                        </a:spcAft>
                      </a:pPr>
                      <a:r>
                        <a:rPr lang="es-ES_tradnl" sz="1100" dirty="0">
                          <a:effectLst/>
                        </a:rPr>
                        <a:t>Maquinaria</a:t>
                      </a:r>
                      <a:endParaRPr lang="es-ES" sz="1100" dirty="0">
                        <a:effectLst/>
                        <a:latin typeface="Cambria"/>
                        <a:ea typeface="MS Mincho"/>
                        <a:cs typeface="Times New Roman"/>
                      </a:endParaRPr>
                    </a:p>
                  </a:txBody>
                  <a:tcPr marL="39288" marR="39288" marT="0" marB="0" anchor="ctr"/>
                </a:tc>
                <a:tc>
                  <a:txBody>
                    <a:bodyPr/>
                    <a:lstStyle/>
                    <a:p>
                      <a:pPr algn="ctr">
                        <a:spcAft>
                          <a:spcPts val="0"/>
                        </a:spcAft>
                      </a:pPr>
                      <a:r>
                        <a:rPr lang="es-ES_tradnl" sz="1100">
                          <a:effectLst/>
                        </a:rPr>
                        <a:t>Factor de potencia reglamentario</a:t>
                      </a:r>
                      <a:endParaRPr lang="es-ES" sz="1100">
                        <a:effectLst/>
                        <a:latin typeface="Cambria"/>
                        <a:ea typeface="MS Mincho"/>
                        <a:cs typeface="Times New Roman"/>
                      </a:endParaRPr>
                    </a:p>
                  </a:txBody>
                  <a:tcPr marL="39288" marR="39288" marT="0" marB="0" anchor="ctr"/>
                </a:tc>
                <a:tc>
                  <a:txBody>
                    <a:bodyPr/>
                    <a:lstStyle/>
                    <a:p>
                      <a:pPr algn="ctr">
                        <a:spcAft>
                          <a:spcPts val="0"/>
                        </a:spcAft>
                      </a:pPr>
                      <a:r>
                        <a:rPr lang="es-ES_tradnl" sz="1100">
                          <a:effectLst/>
                        </a:rPr>
                        <a:t>Factor de demanda</a:t>
                      </a:r>
                      <a:endParaRPr lang="es-ES" sz="1100">
                        <a:effectLst/>
                        <a:latin typeface="Cambria"/>
                        <a:ea typeface="MS Mincho"/>
                        <a:cs typeface="Times New Roman"/>
                      </a:endParaRPr>
                    </a:p>
                  </a:txBody>
                  <a:tcPr marL="39288" marR="39288" marT="0" marB="0" anchor="ctr"/>
                </a:tc>
                <a:tc>
                  <a:txBody>
                    <a:bodyPr/>
                    <a:lstStyle/>
                    <a:p>
                      <a:pPr algn="ctr">
                        <a:spcAft>
                          <a:spcPts val="0"/>
                        </a:spcAft>
                      </a:pPr>
                      <a:r>
                        <a:rPr lang="es-ES_tradnl" sz="1100">
                          <a:effectLst/>
                        </a:rPr>
                        <a:t>Demanda de potencia  (kVA)</a:t>
                      </a:r>
                      <a:endParaRPr lang="es-ES" sz="1100">
                        <a:effectLst/>
                        <a:latin typeface="Cambria"/>
                        <a:ea typeface="MS Mincho"/>
                        <a:cs typeface="Times New Roman"/>
                      </a:endParaRPr>
                    </a:p>
                  </a:txBody>
                  <a:tcPr marL="39288" marR="39288" marT="0" marB="0" anchor="ctr"/>
                </a:tc>
              </a:tr>
              <a:tr h="167734">
                <a:tc>
                  <a:txBody>
                    <a:bodyPr/>
                    <a:lstStyle/>
                    <a:p>
                      <a:pPr>
                        <a:spcAft>
                          <a:spcPts val="0"/>
                        </a:spcAft>
                      </a:pPr>
                      <a:r>
                        <a:rPr lang="es-ES_tradnl" sz="1100">
                          <a:effectLst/>
                        </a:rPr>
                        <a:t>Línea de corte Forel VC3302</a:t>
                      </a:r>
                      <a:endParaRPr lang="es-ES" sz="1100">
                        <a:effectLst/>
                        <a:latin typeface="Cambria"/>
                        <a:ea typeface="MS Mincho"/>
                        <a:cs typeface="Times New Roman"/>
                      </a:endParaRPr>
                    </a:p>
                  </a:txBody>
                  <a:tcPr marL="39288" marR="39288" marT="0" marB="0" anchor="ctr"/>
                </a:tc>
                <a:tc>
                  <a:txBody>
                    <a:bodyPr/>
                    <a:lstStyle/>
                    <a:p>
                      <a:pPr algn="ctr">
                        <a:spcAft>
                          <a:spcPts val="0"/>
                        </a:spcAft>
                      </a:pPr>
                      <a:r>
                        <a:rPr lang="es-ES_tradnl" sz="1100">
                          <a:effectLst/>
                        </a:rPr>
                        <a:t>0.95</a:t>
                      </a:r>
                      <a:endParaRPr lang="es-ES" sz="1100">
                        <a:effectLst/>
                        <a:latin typeface="Cambria"/>
                        <a:ea typeface="MS Mincho"/>
                        <a:cs typeface="Times New Roman"/>
                      </a:endParaRPr>
                    </a:p>
                  </a:txBody>
                  <a:tcPr marL="39288" marR="39288" marT="0" marB="0" anchor="ctr"/>
                </a:tc>
                <a:tc>
                  <a:txBody>
                    <a:bodyPr/>
                    <a:lstStyle/>
                    <a:p>
                      <a:pPr algn="ctr">
                        <a:spcAft>
                          <a:spcPts val="0"/>
                        </a:spcAft>
                      </a:pPr>
                      <a:r>
                        <a:rPr lang="es-ES_tradnl" sz="1100">
                          <a:effectLst/>
                        </a:rPr>
                        <a:t>0.6</a:t>
                      </a:r>
                      <a:endParaRPr lang="es-ES" sz="1100">
                        <a:effectLst/>
                        <a:latin typeface="Cambria"/>
                        <a:ea typeface="MS Mincho"/>
                        <a:cs typeface="Times New Roman"/>
                      </a:endParaRPr>
                    </a:p>
                  </a:txBody>
                  <a:tcPr marL="39288" marR="39288" marT="0" marB="0" anchor="ctr"/>
                </a:tc>
                <a:tc>
                  <a:txBody>
                    <a:bodyPr/>
                    <a:lstStyle/>
                    <a:p>
                      <a:pPr algn="ctr">
                        <a:spcAft>
                          <a:spcPts val="0"/>
                        </a:spcAft>
                      </a:pPr>
                      <a:r>
                        <a:rPr lang="es-ES_tradnl" sz="1100">
                          <a:effectLst/>
                        </a:rPr>
                        <a:t>24</a:t>
                      </a:r>
                      <a:endParaRPr lang="es-ES" sz="1100">
                        <a:effectLst/>
                        <a:latin typeface="Cambria"/>
                        <a:ea typeface="MS Mincho"/>
                        <a:cs typeface="Times New Roman"/>
                      </a:endParaRPr>
                    </a:p>
                  </a:txBody>
                  <a:tcPr marL="39288" marR="39288" marT="0" marB="0" anchor="ctr"/>
                </a:tc>
              </a:tr>
              <a:tr h="332263">
                <a:tc>
                  <a:txBody>
                    <a:bodyPr/>
                    <a:lstStyle/>
                    <a:p>
                      <a:pPr>
                        <a:spcAft>
                          <a:spcPts val="0"/>
                        </a:spcAft>
                      </a:pPr>
                      <a:r>
                        <a:rPr lang="es-ES_tradnl" sz="1100">
                          <a:effectLst/>
                        </a:rPr>
                        <a:t>Pulidora bilateral Glaston Bavelloni XtraEdge 8</a:t>
                      </a:r>
                      <a:endParaRPr lang="es-ES" sz="1100">
                        <a:effectLst/>
                        <a:latin typeface="Cambria"/>
                        <a:ea typeface="MS Mincho"/>
                        <a:cs typeface="Times New Roman"/>
                      </a:endParaRPr>
                    </a:p>
                  </a:txBody>
                  <a:tcPr marL="39288" marR="39288" marT="0" marB="0" anchor="ctr"/>
                </a:tc>
                <a:tc>
                  <a:txBody>
                    <a:bodyPr/>
                    <a:lstStyle/>
                    <a:p>
                      <a:pPr algn="ctr">
                        <a:spcAft>
                          <a:spcPts val="0"/>
                        </a:spcAft>
                      </a:pPr>
                      <a:r>
                        <a:rPr lang="es-ES_tradnl" sz="1100">
                          <a:effectLst/>
                        </a:rPr>
                        <a:t>0.95</a:t>
                      </a:r>
                      <a:endParaRPr lang="es-ES" sz="1100">
                        <a:effectLst/>
                        <a:latin typeface="Cambria"/>
                        <a:ea typeface="MS Mincho"/>
                        <a:cs typeface="Times New Roman"/>
                      </a:endParaRPr>
                    </a:p>
                  </a:txBody>
                  <a:tcPr marL="39288" marR="39288" marT="0" marB="0" anchor="ctr"/>
                </a:tc>
                <a:tc>
                  <a:txBody>
                    <a:bodyPr/>
                    <a:lstStyle/>
                    <a:p>
                      <a:pPr algn="ctr">
                        <a:spcAft>
                          <a:spcPts val="0"/>
                        </a:spcAft>
                      </a:pPr>
                      <a:r>
                        <a:rPr lang="es-ES_tradnl" sz="1100">
                          <a:effectLst/>
                        </a:rPr>
                        <a:t>0.8</a:t>
                      </a:r>
                      <a:endParaRPr lang="es-ES" sz="1100">
                        <a:effectLst/>
                        <a:latin typeface="Cambria"/>
                        <a:ea typeface="MS Mincho"/>
                        <a:cs typeface="Times New Roman"/>
                      </a:endParaRPr>
                    </a:p>
                  </a:txBody>
                  <a:tcPr marL="39288" marR="39288" marT="0" marB="0" anchor="ctr"/>
                </a:tc>
                <a:tc>
                  <a:txBody>
                    <a:bodyPr/>
                    <a:lstStyle/>
                    <a:p>
                      <a:pPr algn="ctr">
                        <a:spcAft>
                          <a:spcPts val="0"/>
                        </a:spcAft>
                      </a:pPr>
                      <a:r>
                        <a:rPr lang="es-ES_tradnl" sz="1100">
                          <a:effectLst/>
                        </a:rPr>
                        <a:t>47.16</a:t>
                      </a:r>
                      <a:endParaRPr lang="es-ES" sz="1100">
                        <a:effectLst/>
                        <a:latin typeface="Cambria"/>
                        <a:ea typeface="MS Mincho"/>
                        <a:cs typeface="Times New Roman"/>
                      </a:endParaRPr>
                    </a:p>
                  </a:txBody>
                  <a:tcPr marL="39288" marR="39288" marT="0" marB="0" anchor="ctr"/>
                </a:tc>
              </a:tr>
              <a:tr h="332263">
                <a:tc>
                  <a:txBody>
                    <a:bodyPr/>
                    <a:lstStyle/>
                    <a:p>
                      <a:pPr>
                        <a:spcAft>
                          <a:spcPts val="0"/>
                        </a:spcAft>
                      </a:pPr>
                      <a:r>
                        <a:rPr lang="es-ES_tradnl" sz="1100">
                          <a:effectLst/>
                        </a:rPr>
                        <a:t>Perforadora Vismara E8bCNH Línea Blanca</a:t>
                      </a:r>
                      <a:endParaRPr lang="es-ES" sz="1100">
                        <a:effectLst/>
                        <a:latin typeface="Cambria"/>
                        <a:ea typeface="MS Mincho"/>
                        <a:cs typeface="Times New Roman"/>
                      </a:endParaRPr>
                    </a:p>
                  </a:txBody>
                  <a:tcPr marL="39288" marR="39288" marT="0" marB="0" anchor="ctr"/>
                </a:tc>
                <a:tc>
                  <a:txBody>
                    <a:bodyPr/>
                    <a:lstStyle/>
                    <a:p>
                      <a:pPr algn="ctr">
                        <a:spcAft>
                          <a:spcPts val="0"/>
                        </a:spcAft>
                      </a:pPr>
                      <a:r>
                        <a:rPr lang="es-ES_tradnl" sz="1100">
                          <a:effectLst/>
                        </a:rPr>
                        <a:t>0.95</a:t>
                      </a:r>
                      <a:endParaRPr lang="es-ES" sz="1100">
                        <a:effectLst/>
                        <a:latin typeface="Cambria"/>
                        <a:ea typeface="MS Mincho"/>
                        <a:cs typeface="Times New Roman"/>
                      </a:endParaRPr>
                    </a:p>
                  </a:txBody>
                  <a:tcPr marL="39288" marR="39288" marT="0" marB="0" anchor="ctr"/>
                </a:tc>
                <a:tc>
                  <a:txBody>
                    <a:bodyPr/>
                    <a:lstStyle/>
                    <a:p>
                      <a:pPr algn="ctr">
                        <a:spcAft>
                          <a:spcPts val="0"/>
                        </a:spcAft>
                      </a:pPr>
                      <a:r>
                        <a:rPr lang="es-ES_tradnl" sz="1100">
                          <a:effectLst/>
                        </a:rPr>
                        <a:t>0.8</a:t>
                      </a:r>
                      <a:endParaRPr lang="es-ES" sz="1100">
                        <a:effectLst/>
                        <a:latin typeface="Cambria"/>
                        <a:ea typeface="MS Mincho"/>
                        <a:cs typeface="Times New Roman"/>
                      </a:endParaRPr>
                    </a:p>
                  </a:txBody>
                  <a:tcPr marL="39288" marR="39288" marT="0" marB="0" anchor="ctr"/>
                </a:tc>
                <a:tc>
                  <a:txBody>
                    <a:bodyPr/>
                    <a:lstStyle/>
                    <a:p>
                      <a:pPr algn="ctr">
                        <a:spcAft>
                          <a:spcPts val="0"/>
                        </a:spcAft>
                      </a:pPr>
                      <a:r>
                        <a:rPr lang="es-ES_tradnl" sz="1100">
                          <a:effectLst/>
                        </a:rPr>
                        <a:t>14.32</a:t>
                      </a:r>
                      <a:endParaRPr lang="es-ES" sz="1100">
                        <a:effectLst/>
                        <a:latin typeface="Cambria"/>
                        <a:ea typeface="MS Mincho"/>
                        <a:cs typeface="Times New Roman"/>
                      </a:endParaRPr>
                    </a:p>
                  </a:txBody>
                  <a:tcPr marL="39288" marR="39288" marT="0" marB="0" anchor="ctr"/>
                </a:tc>
              </a:tr>
              <a:tr h="167734">
                <a:tc>
                  <a:txBody>
                    <a:bodyPr/>
                    <a:lstStyle/>
                    <a:p>
                      <a:pPr>
                        <a:spcAft>
                          <a:spcPts val="0"/>
                        </a:spcAft>
                      </a:pPr>
                      <a:r>
                        <a:rPr lang="es-ES_tradnl" sz="1100">
                          <a:effectLst/>
                        </a:rPr>
                        <a:t>Banda transportadora</a:t>
                      </a:r>
                      <a:endParaRPr lang="es-ES" sz="1100">
                        <a:effectLst/>
                        <a:latin typeface="Cambria"/>
                        <a:ea typeface="MS Mincho"/>
                        <a:cs typeface="Times New Roman"/>
                      </a:endParaRPr>
                    </a:p>
                  </a:txBody>
                  <a:tcPr marL="39288" marR="39288" marT="0" marB="0" anchor="ctr"/>
                </a:tc>
                <a:tc>
                  <a:txBody>
                    <a:bodyPr/>
                    <a:lstStyle/>
                    <a:p>
                      <a:pPr algn="ctr">
                        <a:spcAft>
                          <a:spcPts val="0"/>
                        </a:spcAft>
                      </a:pPr>
                      <a:r>
                        <a:rPr lang="es-ES_tradnl" sz="1100">
                          <a:effectLst/>
                        </a:rPr>
                        <a:t>0.95</a:t>
                      </a:r>
                      <a:endParaRPr lang="es-ES" sz="1100">
                        <a:effectLst/>
                        <a:latin typeface="Cambria"/>
                        <a:ea typeface="MS Mincho"/>
                        <a:cs typeface="Times New Roman"/>
                      </a:endParaRPr>
                    </a:p>
                  </a:txBody>
                  <a:tcPr marL="39288" marR="39288" marT="0" marB="0" anchor="ctr"/>
                </a:tc>
                <a:tc>
                  <a:txBody>
                    <a:bodyPr/>
                    <a:lstStyle/>
                    <a:p>
                      <a:pPr algn="ctr">
                        <a:spcAft>
                          <a:spcPts val="0"/>
                        </a:spcAft>
                      </a:pPr>
                      <a:r>
                        <a:rPr lang="es-ES_tradnl" sz="1100">
                          <a:effectLst/>
                        </a:rPr>
                        <a:t>0.8</a:t>
                      </a:r>
                      <a:endParaRPr lang="es-ES" sz="1100">
                        <a:effectLst/>
                        <a:latin typeface="Cambria"/>
                        <a:ea typeface="MS Mincho"/>
                        <a:cs typeface="Times New Roman"/>
                      </a:endParaRPr>
                    </a:p>
                  </a:txBody>
                  <a:tcPr marL="39288" marR="39288" marT="0" marB="0" anchor="ctr"/>
                </a:tc>
                <a:tc>
                  <a:txBody>
                    <a:bodyPr/>
                    <a:lstStyle/>
                    <a:p>
                      <a:pPr algn="ctr">
                        <a:spcAft>
                          <a:spcPts val="0"/>
                        </a:spcAft>
                      </a:pPr>
                      <a:r>
                        <a:rPr lang="es-ES_tradnl" sz="1100">
                          <a:effectLst/>
                        </a:rPr>
                        <a:t>0.10</a:t>
                      </a:r>
                      <a:endParaRPr lang="es-ES" sz="1100">
                        <a:effectLst/>
                        <a:latin typeface="Cambria"/>
                        <a:ea typeface="MS Mincho"/>
                        <a:cs typeface="Times New Roman"/>
                      </a:endParaRPr>
                    </a:p>
                  </a:txBody>
                  <a:tcPr marL="39288" marR="39288" marT="0" marB="0" anchor="ctr"/>
                </a:tc>
              </a:tr>
              <a:tr h="167734">
                <a:tc>
                  <a:txBody>
                    <a:bodyPr/>
                    <a:lstStyle/>
                    <a:p>
                      <a:pPr>
                        <a:spcAft>
                          <a:spcPts val="0"/>
                        </a:spcAft>
                      </a:pPr>
                      <a:r>
                        <a:rPr lang="es-ES_tradnl" sz="1100">
                          <a:effectLst/>
                        </a:rPr>
                        <a:t>Lavadora horizontal Malnati 800</a:t>
                      </a:r>
                      <a:endParaRPr lang="es-ES" sz="1100">
                        <a:effectLst/>
                        <a:latin typeface="Cambria"/>
                        <a:ea typeface="MS Mincho"/>
                        <a:cs typeface="Times New Roman"/>
                      </a:endParaRPr>
                    </a:p>
                  </a:txBody>
                  <a:tcPr marL="39288" marR="39288" marT="0" marB="0" anchor="ctr"/>
                </a:tc>
                <a:tc>
                  <a:txBody>
                    <a:bodyPr/>
                    <a:lstStyle/>
                    <a:p>
                      <a:pPr algn="ctr">
                        <a:spcAft>
                          <a:spcPts val="0"/>
                        </a:spcAft>
                      </a:pPr>
                      <a:r>
                        <a:rPr lang="es-ES_tradnl" sz="1100">
                          <a:effectLst/>
                        </a:rPr>
                        <a:t>0.95</a:t>
                      </a:r>
                      <a:endParaRPr lang="es-ES" sz="1100">
                        <a:effectLst/>
                        <a:latin typeface="Cambria"/>
                        <a:ea typeface="MS Mincho"/>
                        <a:cs typeface="Times New Roman"/>
                      </a:endParaRPr>
                    </a:p>
                  </a:txBody>
                  <a:tcPr marL="39288" marR="39288" marT="0" marB="0" anchor="ctr"/>
                </a:tc>
                <a:tc>
                  <a:txBody>
                    <a:bodyPr/>
                    <a:lstStyle/>
                    <a:p>
                      <a:pPr algn="ctr">
                        <a:spcAft>
                          <a:spcPts val="0"/>
                        </a:spcAft>
                      </a:pPr>
                      <a:r>
                        <a:rPr lang="es-ES_tradnl" sz="1100">
                          <a:effectLst/>
                        </a:rPr>
                        <a:t>0.8</a:t>
                      </a:r>
                      <a:endParaRPr lang="es-ES" sz="1100">
                        <a:effectLst/>
                        <a:latin typeface="Cambria"/>
                        <a:ea typeface="MS Mincho"/>
                        <a:cs typeface="Times New Roman"/>
                      </a:endParaRPr>
                    </a:p>
                  </a:txBody>
                  <a:tcPr marL="39288" marR="39288" marT="0" marB="0" anchor="ctr"/>
                </a:tc>
                <a:tc>
                  <a:txBody>
                    <a:bodyPr/>
                    <a:lstStyle/>
                    <a:p>
                      <a:pPr algn="ctr">
                        <a:spcAft>
                          <a:spcPts val="0"/>
                        </a:spcAft>
                      </a:pPr>
                      <a:r>
                        <a:rPr lang="es-ES_tradnl" sz="1100">
                          <a:effectLst/>
                        </a:rPr>
                        <a:t>16.42</a:t>
                      </a:r>
                      <a:endParaRPr lang="es-ES" sz="1100">
                        <a:effectLst/>
                        <a:latin typeface="Cambria"/>
                        <a:ea typeface="MS Mincho"/>
                        <a:cs typeface="Times New Roman"/>
                      </a:endParaRPr>
                    </a:p>
                  </a:txBody>
                  <a:tcPr marL="39288" marR="39288" marT="0" marB="0" anchor="ctr"/>
                </a:tc>
              </a:tr>
              <a:tr h="167734">
                <a:tc>
                  <a:txBody>
                    <a:bodyPr/>
                    <a:lstStyle/>
                    <a:p>
                      <a:pPr>
                        <a:spcAft>
                          <a:spcPts val="0"/>
                        </a:spcAft>
                      </a:pPr>
                      <a:r>
                        <a:rPr lang="es-ES_tradnl" sz="1100">
                          <a:effectLst/>
                        </a:rPr>
                        <a:t>Estampadora Insegraf NS160NV</a:t>
                      </a:r>
                      <a:endParaRPr lang="es-ES" sz="1100">
                        <a:effectLst/>
                        <a:latin typeface="Cambria"/>
                        <a:ea typeface="MS Mincho"/>
                        <a:cs typeface="Times New Roman"/>
                      </a:endParaRPr>
                    </a:p>
                  </a:txBody>
                  <a:tcPr marL="39288" marR="39288" marT="0" marB="0" anchor="ctr"/>
                </a:tc>
                <a:tc>
                  <a:txBody>
                    <a:bodyPr/>
                    <a:lstStyle/>
                    <a:p>
                      <a:pPr algn="ctr">
                        <a:spcAft>
                          <a:spcPts val="0"/>
                        </a:spcAft>
                      </a:pPr>
                      <a:r>
                        <a:rPr lang="es-ES_tradnl" sz="1100">
                          <a:effectLst/>
                        </a:rPr>
                        <a:t>0.95</a:t>
                      </a:r>
                      <a:endParaRPr lang="es-ES" sz="1100">
                        <a:effectLst/>
                        <a:latin typeface="Cambria"/>
                        <a:ea typeface="MS Mincho"/>
                        <a:cs typeface="Times New Roman"/>
                      </a:endParaRPr>
                    </a:p>
                  </a:txBody>
                  <a:tcPr marL="39288" marR="39288" marT="0" marB="0" anchor="ctr"/>
                </a:tc>
                <a:tc>
                  <a:txBody>
                    <a:bodyPr/>
                    <a:lstStyle/>
                    <a:p>
                      <a:pPr algn="ctr">
                        <a:spcAft>
                          <a:spcPts val="0"/>
                        </a:spcAft>
                      </a:pPr>
                      <a:r>
                        <a:rPr lang="es-ES_tradnl" sz="1100">
                          <a:effectLst/>
                        </a:rPr>
                        <a:t>0.8</a:t>
                      </a:r>
                      <a:endParaRPr lang="es-ES" sz="1100">
                        <a:effectLst/>
                        <a:latin typeface="Cambria"/>
                        <a:ea typeface="MS Mincho"/>
                        <a:cs typeface="Times New Roman"/>
                      </a:endParaRPr>
                    </a:p>
                  </a:txBody>
                  <a:tcPr marL="39288" marR="39288" marT="0" marB="0" anchor="ctr"/>
                </a:tc>
                <a:tc>
                  <a:txBody>
                    <a:bodyPr/>
                    <a:lstStyle/>
                    <a:p>
                      <a:pPr algn="ctr">
                        <a:spcAft>
                          <a:spcPts val="0"/>
                        </a:spcAft>
                      </a:pPr>
                      <a:r>
                        <a:rPr lang="es-ES_tradnl" sz="1100">
                          <a:effectLst/>
                        </a:rPr>
                        <a:t>1.60</a:t>
                      </a:r>
                      <a:endParaRPr lang="es-ES" sz="1100">
                        <a:effectLst/>
                        <a:latin typeface="Cambria"/>
                        <a:ea typeface="MS Mincho"/>
                        <a:cs typeface="Times New Roman"/>
                      </a:endParaRPr>
                    </a:p>
                  </a:txBody>
                  <a:tcPr marL="39288" marR="39288" marT="0" marB="0" anchor="ctr"/>
                </a:tc>
              </a:tr>
              <a:tr h="167734">
                <a:tc>
                  <a:txBody>
                    <a:bodyPr/>
                    <a:lstStyle/>
                    <a:p>
                      <a:pPr>
                        <a:spcAft>
                          <a:spcPts val="0"/>
                        </a:spcAft>
                      </a:pPr>
                      <a:r>
                        <a:rPr lang="es-ES_tradnl" sz="1100">
                          <a:effectLst/>
                        </a:rPr>
                        <a:t>Secadora Ardesia TH 3x5</a:t>
                      </a:r>
                      <a:endParaRPr lang="es-ES" sz="1100">
                        <a:effectLst/>
                        <a:latin typeface="Cambria"/>
                        <a:ea typeface="MS Mincho"/>
                        <a:cs typeface="Times New Roman"/>
                      </a:endParaRPr>
                    </a:p>
                  </a:txBody>
                  <a:tcPr marL="39288" marR="39288" marT="0" marB="0" anchor="ctr"/>
                </a:tc>
                <a:tc>
                  <a:txBody>
                    <a:bodyPr/>
                    <a:lstStyle/>
                    <a:p>
                      <a:pPr algn="ctr">
                        <a:spcAft>
                          <a:spcPts val="0"/>
                        </a:spcAft>
                      </a:pPr>
                      <a:r>
                        <a:rPr lang="es-ES_tradnl" sz="1100">
                          <a:effectLst/>
                        </a:rPr>
                        <a:t>0.95</a:t>
                      </a:r>
                      <a:endParaRPr lang="es-ES" sz="1100">
                        <a:effectLst/>
                        <a:latin typeface="Cambria"/>
                        <a:ea typeface="MS Mincho"/>
                        <a:cs typeface="Times New Roman"/>
                      </a:endParaRPr>
                    </a:p>
                  </a:txBody>
                  <a:tcPr marL="39288" marR="39288" marT="0" marB="0" anchor="ctr"/>
                </a:tc>
                <a:tc>
                  <a:txBody>
                    <a:bodyPr/>
                    <a:lstStyle/>
                    <a:p>
                      <a:pPr algn="ctr">
                        <a:spcAft>
                          <a:spcPts val="0"/>
                        </a:spcAft>
                      </a:pPr>
                      <a:r>
                        <a:rPr lang="es-ES_tradnl" sz="1100">
                          <a:effectLst/>
                        </a:rPr>
                        <a:t>0.4</a:t>
                      </a:r>
                      <a:endParaRPr lang="es-ES" sz="1100">
                        <a:effectLst/>
                        <a:latin typeface="Cambria"/>
                        <a:ea typeface="MS Mincho"/>
                        <a:cs typeface="Times New Roman"/>
                      </a:endParaRPr>
                    </a:p>
                  </a:txBody>
                  <a:tcPr marL="39288" marR="39288" marT="0" marB="0" anchor="ctr"/>
                </a:tc>
                <a:tc>
                  <a:txBody>
                    <a:bodyPr/>
                    <a:lstStyle/>
                    <a:p>
                      <a:pPr algn="ctr">
                        <a:spcAft>
                          <a:spcPts val="0"/>
                        </a:spcAft>
                      </a:pPr>
                      <a:r>
                        <a:rPr lang="es-ES_tradnl" sz="1100">
                          <a:effectLst/>
                        </a:rPr>
                        <a:t>3.58</a:t>
                      </a:r>
                      <a:endParaRPr lang="es-ES" sz="1100">
                        <a:effectLst/>
                        <a:latin typeface="Cambria"/>
                        <a:ea typeface="MS Mincho"/>
                        <a:cs typeface="Times New Roman"/>
                      </a:endParaRPr>
                    </a:p>
                  </a:txBody>
                  <a:tcPr marL="39288" marR="39288" marT="0" marB="0" anchor="ctr"/>
                </a:tc>
              </a:tr>
              <a:tr h="167734">
                <a:tc>
                  <a:txBody>
                    <a:bodyPr/>
                    <a:lstStyle/>
                    <a:p>
                      <a:pPr>
                        <a:spcAft>
                          <a:spcPts val="0"/>
                        </a:spcAft>
                      </a:pPr>
                      <a:r>
                        <a:rPr lang="es-ES_tradnl" sz="1100">
                          <a:effectLst/>
                        </a:rPr>
                        <a:t>Bomba Pedrollo 2CPm 25/160</a:t>
                      </a:r>
                      <a:endParaRPr lang="es-ES" sz="1100">
                        <a:effectLst/>
                        <a:latin typeface="Cambria"/>
                        <a:ea typeface="MS Mincho"/>
                        <a:cs typeface="Times New Roman"/>
                      </a:endParaRPr>
                    </a:p>
                  </a:txBody>
                  <a:tcPr marL="39288" marR="39288" marT="0" marB="0" anchor="ctr"/>
                </a:tc>
                <a:tc>
                  <a:txBody>
                    <a:bodyPr/>
                    <a:lstStyle/>
                    <a:p>
                      <a:pPr algn="ctr">
                        <a:spcAft>
                          <a:spcPts val="0"/>
                        </a:spcAft>
                      </a:pPr>
                      <a:r>
                        <a:rPr lang="es-ES_tradnl" sz="1100">
                          <a:effectLst/>
                        </a:rPr>
                        <a:t>0.95</a:t>
                      </a:r>
                      <a:endParaRPr lang="es-ES" sz="1100">
                        <a:effectLst/>
                        <a:latin typeface="Cambria"/>
                        <a:ea typeface="MS Mincho"/>
                        <a:cs typeface="Times New Roman"/>
                      </a:endParaRPr>
                    </a:p>
                  </a:txBody>
                  <a:tcPr marL="39288" marR="39288" marT="0" marB="0" anchor="ctr"/>
                </a:tc>
                <a:tc>
                  <a:txBody>
                    <a:bodyPr/>
                    <a:lstStyle/>
                    <a:p>
                      <a:pPr algn="ctr">
                        <a:spcAft>
                          <a:spcPts val="0"/>
                        </a:spcAft>
                      </a:pPr>
                      <a:r>
                        <a:rPr lang="es-ES_tradnl" sz="1100">
                          <a:effectLst/>
                        </a:rPr>
                        <a:t>0.8</a:t>
                      </a:r>
                      <a:endParaRPr lang="es-ES" sz="1100">
                        <a:effectLst/>
                        <a:latin typeface="Cambria"/>
                        <a:ea typeface="MS Mincho"/>
                        <a:cs typeface="Times New Roman"/>
                      </a:endParaRPr>
                    </a:p>
                  </a:txBody>
                  <a:tcPr marL="39288" marR="39288" marT="0" marB="0" anchor="ctr"/>
                </a:tc>
                <a:tc>
                  <a:txBody>
                    <a:bodyPr/>
                    <a:lstStyle/>
                    <a:p>
                      <a:pPr algn="ctr">
                        <a:spcAft>
                          <a:spcPts val="0"/>
                        </a:spcAft>
                      </a:pPr>
                      <a:r>
                        <a:rPr lang="es-ES_tradnl" sz="1100">
                          <a:effectLst/>
                        </a:rPr>
                        <a:t>0.63</a:t>
                      </a:r>
                      <a:endParaRPr lang="es-ES" sz="1100">
                        <a:effectLst/>
                        <a:latin typeface="Cambria"/>
                        <a:ea typeface="MS Mincho"/>
                        <a:cs typeface="Times New Roman"/>
                      </a:endParaRPr>
                    </a:p>
                  </a:txBody>
                  <a:tcPr marL="39288" marR="39288" marT="0" marB="0" anchor="ctr"/>
                </a:tc>
              </a:tr>
              <a:tr h="167734">
                <a:tc>
                  <a:txBody>
                    <a:bodyPr/>
                    <a:lstStyle/>
                    <a:p>
                      <a:pPr>
                        <a:spcAft>
                          <a:spcPts val="0"/>
                        </a:spcAft>
                      </a:pPr>
                      <a:r>
                        <a:rPr lang="es-ES_tradnl" sz="1100">
                          <a:effectLst/>
                        </a:rPr>
                        <a:t>Toma física 440 V</a:t>
                      </a:r>
                      <a:endParaRPr lang="es-ES" sz="1100">
                        <a:effectLst/>
                        <a:latin typeface="Cambria"/>
                        <a:ea typeface="MS Mincho"/>
                        <a:cs typeface="Times New Roman"/>
                      </a:endParaRPr>
                    </a:p>
                  </a:txBody>
                  <a:tcPr marL="39288" marR="39288" marT="0" marB="0" anchor="ctr"/>
                </a:tc>
                <a:tc>
                  <a:txBody>
                    <a:bodyPr/>
                    <a:lstStyle/>
                    <a:p>
                      <a:pPr algn="ctr">
                        <a:spcAft>
                          <a:spcPts val="0"/>
                        </a:spcAft>
                      </a:pPr>
                      <a:r>
                        <a:rPr lang="es-ES_tradnl" sz="1100">
                          <a:effectLst/>
                        </a:rPr>
                        <a:t>0.95</a:t>
                      </a:r>
                      <a:endParaRPr lang="es-ES" sz="1100">
                        <a:effectLst/>
                        <a:latin typeface="Cambria"/>
                        <a:ea typeface="MS Mincho"/>
                        <a:cs typeface="Times New Roman"/>
                      </a:endParaRPr>
                    </a:p>
                  </a:txBody>
                  <a:tcPr marL="39288" marR="39288" marT="0" marB="0" anchor="ctr"/>
                </a:tc>
                <a:tc>
                  <a:txBody>
                    <a:bodyPr/>
                    <a:lstStyle/>
                    <a:p>
                      <a:pPr algn="ctr">
                        <a:spcAft>
                          <a:spcPts val="0"/>
                        </a:spcAft>
                      </a:pPr>
                      <a:r>
                        <a:rPr lang="es-ES_tradnl" sz="1100">
                          <a:effectLst/>
                        </a:rPr>
                        <a:t>0.8</a:t>
                      </a:r>
                      <a:endParaRPr lang="es-ES" sz="1100">
                        <a:effectLst/>
                        <a:latin typeface="Cambria"/>
                        <a:ea typeface="MS Mincho"/>
                        <a:cs typeface="Times New Roman"/>
                      </a:endParaRPr>
                    </a:p>
                  </a:txBody>
                  <a:tcPr marL="39288" marR="39288" marT="0" marB="0" anchor="ctr"/>
                </a:tc>
                <a:tc>
                  <a:txBody>
                    <a:bodyPr/>
                    <a:lstStyle/>
                    <a:p>
                      <a:pPr algn="ctr">
                        <a:spcAft>
                          <a:spcPts val="0"/>
                        </a:spcAft>
                      </a:pPr>
                      <a:r>
                        <a:rPr lang="es-ES_tradnl" sz="1100">
                          <a:effectLst/>
                        </a:rPr>
                        <a:t>21.05</a:t>
                      </a:r>
                      <a:endParaRPr lang="es-ES" sz="1100">
                        <a:effectLst/>
                        <a:latin typeface="Cambria"/>
                        <a:ea typeface="MS Mincho"/>
                        <a:cs typeface="Times New Roman"/>
                      </a:endParaRPr>
                    </a:p>
                  </a:txBody>
                  <a:tcPr marL="39288" marR="39288" marT="0" marB="0" anchor="ctr"/>
                </a:tc>
              </a:tr>
              <a:tr h="167734">
                <a:tc>
                  <a:txBody>
                    <a:bodyPr/>
                    <a:lstStyle/>
                    <a:p>
                      <a:pPr>
                        <a:spcAft>
                          <a:spcPts val="0"/>
                        </a:spcAft>
                      </a:pPr>
                      <a:r>
                        <a:rPr lang="es-ES_tradnl" sz="1100">
                          <a:effectLst/>
                        </a:rPr>
                        <a:t>Pulidora lateral Forel EG2200</a:t>
                      </a:r>
                      <a:endParaRPr lang="es-ES" sz="1100">
                        <a:effectLst/>
                        <a:latin typeface="Cambria"/>
                        <a:ea typeface="MS Mincho"/>
                        <a:cs typeface="Times New Roman"/>
                      </a:endParaRPr>
                    </a:p>
                  </a:txBody>
                  <a:tcPr marL="39288" marR="39288" marT="0" marB="0" anchor="ctr"/>
                </a:tc>
                <a:tc>
                  <a:txBody>
                    <a:bodyPr/>
                    <a:lstStyle/>
                    <a:p>
                      <a:pPr algn="ctr">
                        <a:spcAft>
                          <a:spcPts val="0"/>
                        </a:spcAft>
                      </a:pPr>
                      <a:r>
                        <a:rPr lang="es-ES_tradnl" sz="1100">
                          <a:effectLst/>
                        </a:rPr>
                        <a:t>0.95</a:t>
                      </a:r>
                      <a:endParaRPr lang="es-ES" sz="1100">
                        <a:effectLst/>
                        <a:latin typeface="Cambria"/>
                        <a:ea typeface="MS Mincho"/>
                        <a:cs typeface="Times New Roman"/>
                      </a:endParaRPr>
                    </a:p>
                  </a:txBody>
                  <a:tcPr marL="39288" marR="39288" marT="0" marB="0" anchor="ctr"/>
                </a:tc>
                <a:tc>
                  <a:txBody>
                    <a:bodyPr/>
                    <a:lstStyle/>
                    <a:p>
                      <a:pPr algn="ctr">
                        <a:spcAft>
                          <a:spcPts val="0"/>
                        </a:spcAft>
                      </a:pPr>
                      <a:r>
                        <a:rPr lang="es-ES_tradnl" sz="1100">
                          <a:effectLst/>
                        </a:rPr>
                        <a:t>0.8</a:t>
                      </a:r>
                      <a:endParaRPr lang="es-ES" sz="1100">
                        <a:effectLst/>
                        <a:latin typeface="Cambria"/>
                        <a:ea typeface="MS Mincho"/>
                        <a:cs typeface="Times New Roman"/>
                      </a:endParaRPr>
                    </a:p>
                  </a:txBody>
                  <a:tcPr marL="39288" marR="39288" marT="0" marB="0" anchor="ctr"/>
                </a:tc>
                <a:tc>
                  <a:txBody>
                    <a:bodyPr/>
                    <a:lstStyle/>
                    <a:p>
                      <a:pPr algn="ctr">
                        <a:spcAft>
                          <a:spcPts val="0"/>
                        </a:spcAft>
                      </a:pPr>
                      <a:r>
                        <a:rPr lang="es-ES_tradnl" sz="1100">
                          <a:effectLst/>
                        </a:rPr>
                        <a:t>6.74</a:t>
                      </a:r>
                      <a:endParaRPr lang="es-ES" sz="1100">
                        <a:effectLst/>
                        <a:latin typeface="Cambria"/>
                        <a:ea typeface="MS Mincho"/>
                        <a:cs typeface="Times New Roman"/>
                      </a:endParaRPr>
                    </a:p>
                  </a:txBody>
                  <a:tcPr marL="39288" marR="39288" marT="0" marB="0" anchor="ctr"/>
                </a:tc>
              </a:tr>
              <a:tr h="335467">
                <a:tc>
                  <a:txBody>
                    <a:bodyPr/>
                    <a:lstStyle/>
                    <a:p>
                      <a:pPr>
                        <a:spcAft>
                          <a:spcPts val="0"/>
                        </a:spcAft>
                      </a:pPr>
                      <a:r>
                        <a:rPr lang="es-ES_tradnl" sz="1100">
                          <a:effectLst/>
                        </a:rPr>
                        <a:t>Fresadora #1 CNC Glaston Bavelloni ALPA 323/4 N</a:t>
                      </a:r>
                      <a:endParaRPr lang="es-ES" sz="1100">
                        <a:effectLst/>
                        <a:latin typeface="Cambria"/>
                        <a:ea typeface="MS Mincho"/>
                        <a:cs typeface="Times New Roman"/>
                      </a:endParaRPr>
                    </a:p>
                  </a:txBody>
                  <a:tcPr marL="39288" marR="39288" marT="0" marB="0" anchor="ctr"/>
                </a:tc>
                <a:tc>
                  <a:txBody>
                    <a:bodyPr/>
                    <a:lstStyle/>
                    <a:p>
                      <a:pPr algn="ctr">
                        <a:spcAft>
                          <a:spcPts val="0"/>
                        </a:spcAft>
                      </a:pPr>
                      <a:r>
                        <a:rPr lang="es-ES_tradnl" sz="1100">
                          <a:effectLst/>
                        </a:rPr>
                        <a:t>0.95</a:t>
                      </a:r>
                      <a:endParaRPr lang="es-ES" sz="1100">
                        <a:effectLst/>
                        <a:latin typeface="Cambria"/>
                        <a:ea typeface="MS Mincho"/>
                        <a:cs typeface="Times New Roman"/>
                      </a:endParaRPr>
                    </a:p>
                  </a:txBody>
                  <a:tcPr marL="39288" marR="39288" marT="0" marB="0" anchor="ctr"/>
                </a:tc>
                <a:tc>
                  <a:txBody>
                    <a:bodyPr/>
                    <a:lstStyle/>
                    <a:p>
                      <a:pPr algn="ctr">
                        <a:spcAft>
                          <a:spcPts val="0"/>
                        </a:spcAft>
                      </a:pPr>
                      <a:r>
                        <a:rPr lang="es-ES_tradnl" sz="1100">
                          <a:effectLst/>
                        </a:rPr>
                        <a:t>0.6</a:t>
                      </a:r>
                      <a:endParaRPr lang="es-ES" sz="1100">
                        <a:effectLst/>
                        <a:latin typeface="Cambria"/>
                        <a:ea typeface="MS Mincho"/>
                        <a:cs typeface="Times New Roman"/>
                      </a:endParaRPr>
                    </a:p>
                  </a:txBody>
                  <a:tcPr marL="39288" marR="39288" marT="0" marB="0" anchor="ctr"/>
                </a:tc>
                <a:tc>
                  <a:txBody>
                    <a:bodyPr/>
                    <a:lstStyle/>
                    <a:p>
                      <a:pPr algn="ctr">
                        <a:spcAft>
                          <a:spcPts val="0"/>
                        </a:spcAft>
                      </a:pPr>
                      <a:r>
                        <a:rPr lang="es-ES_tradnl" sz="1100">
                          <a:effectLst/>
                        </a:rPr>
                        <a:t>26.91</a:t>
                      </a:r>
                      <a:endParaRPr lang="es-ES" sz="1100">
                        <a:effectLst/>
                        <a:latin typeface="Cambria"/>
                        <a:ea typeface="MS Mincho"/>
                        <a:cs typeface="Times New Roman"/>
                      </a:endParaRPr>
                    </a:p>
                  </a:txBody>
                  <a:tcPr marL="39288" marR="39288" marT="0" marB="0" anchor="ctr"/>
                </a:tc>
              </a:tr>
              <a:tr h="335467">
                <a:tc>
                  <a:txBody>
                    <a:bodyPr/>
                    <a:lstStyle/>
                    <a:p>
                      <a:pPr>
                        <a:spcAft>
                          <a:spcPts val="0"/>
                        </a:spcAft>
                      </a:pPr>
                      <a:r>
                        <a:rPr lang="es-ES_tradnl" sz="1100">
                          <a:effectLst/>
                        </a:rPr>
                        <a:t>Fresadora #2 CNC Glaston Bavelloni ALPA 323/4 N</a:t>
                      </a:r>
                      <a:endParaRPr lang="es-ES" sz="1100">
                        <a:effectLst/>
                        <a:latin typeface="Cambria"/>
                        <a:ea typeface="MS Mincho"/>
                        <a:cs typeface="Times New Roman"/>
                      </a:endParaRPr>
                    </a:p>
                  </a:txBody>
                  <a:tcPr marL="39288" marR="39288" marT="0" marB="0" anchor="ctr"/>
                </a:tc>
                <a:tc>
                  <a:txBody>
                    <a:bodyPr/>
                    <a:lstStyle/>
                    <a:p>
                      <a:pPr algn="ctr">
                        <a:spcAft>
                          <a:spcPts val="0"/>
                        </a:spcAft>
                      </a:pPr>
                      <a:r>
                        <a:rPr lang="es-ES_tradnl" sz="1100">
                          <a:effectLst/>
                        </a:rPr>
                        <a:t>0.95</a:t>
                      </a:r>
                      <a:endParaRPr lang="es-ES" sz="1100">
                        <a:effectLst/>
                        <a:latin typeface="Cambria"/>
                        <a:ea typeface="MS Mincho"/>
                        <a:cs typeface="Times New Roman"/>
                      </a:endParaRPr>
                    </a:p>
                  </a:txBody>
                  <a:tcPr marL="39288" marR="39288" marT="0" marB="0" anchor="ctr"/>
                </a:tc>
                <a:tc>
                  <a:txBody>
                    <a:bodyPr/>
                    <a:lstStyle/>
                    <a:p>
                      <a:pPr algn="ctr">
                        <a:spcAft>
                          <a:spcPts val="0"/>
                        </a:spcAft>
                      </a:pPr>
                      <a:r>
                        <a:rPr lang="es-ES_tradnl" sz="1100">
                          <a:effectLst/>
                        </a:rPr>
                        <a:t>0.6</a:t>
                      </a:r>
                      <a:endParaRPr lang="es-ES" sz="1100">
                        <a:effectLst/>
                        <a:latin typeface="Cambria"/>
                        <a:ea typeface="MS Mincho"/>
                        <a:cs typeface="Times New Roman"/>
                      </a:endParaRPr>
                    </a:p>
                  </a:txBody>
                  <a:tcPr marL="39288" marR="39288" marT="0" marB="0" anchor="ctr"/>
                </a:tc>
                <a:tc>
                  <a:txBody>
                    <a:bodyPr/>
                    <a:lstStyle/>
                    <a:p>
                      <a:pPr algn="ctr">
                        <a:spcAft>
                          <a:spcPts val="0"/>
                        </a:spcAft>
                      </a:pPr>
                      <a:r>
                        <a:rPr lang="es-ES_tradnl" sz="1100">
                          <a:effectLst/>
                        </a:rPr>
                        <a:t>26.91</a:t>
                      </a:r>
                      <a:endParaRPr lang="es-ES" sz="1100">
                        <a:effectLst/>
                        <a:latin typeface="Cambria"/>
                        <a:ea typeface="MS Mincho"/>
                        <a:cs typeface="Times New Roman"/>
                      </a:endParaRPr>
                    </a:p>
                  </a:txBody>
                  <a:tcPr marL="39288" marR="39288" marT="0" marB="0" anchor="ctr"/>
                </a:tc>
              </a:tr>
              <a:tr h="332263">
                <a:tc>
                  <a:txBody>
                    <a:bodyPr/>
                    <a:lstStyle/>
                    <a:p>
                      <a:pPr>
                        <a:spcAft>
                          <a:spcPts val="0"/>
                        </a:spcAft>
                      </a:pPr>
                      <a:r>
                        <a:rPr lang="es-ES_tradnl" sz="1100">
                          <a:effectLst/>
                        </a:rPr>
                        <a:t>Perforadora Vismara E8bCNH Línea Estructural</a:t>
                      </a:r>
                      <a:endParaRPr lang="es-ES" sz="1100">
                        <a:effectLst/>
                        <a:latin typeface="Cambria"/>
                        <a:ea typeface="MS Mincho"/>
                        <a:cs typeface="Times New Roman"/>
                      </a:endParaRPr>
                    </a:p>
                  </a:txBody>
                  <a:tcPr marL="39288" marR="39288" marT="0" marB="0" anchor="ctr"/>
                </a:tc>
                <a:tc>
                  <a:txBody>
                    <a:bodyPr/>
                    <a:lstStyle/>
                    <a:p>
                      <a:pPr algn="ctr">
                        <a:spcAft>
                          <a:spcPts val="0"/>
                        </a:spcAft>
                      </a:pPr>
                      <a:r>
                        <a:rPr lang="es-ES_tradnl" sz="1100">
                          <a:effectLst/>
                        </a:rPr>
                        <a:t>0.95</a:t>
                      </a:r>
                      <a:endParaRPr lang="es-ES" sz="1100">
                        <a:effectLst/>
                        <a:latin typeface="Cambria"/>
                        <a:ea typeface="MS Mincho"/>
                        <a:cs typeface="Times New Roman"/>
                      </a:endParaRPr>
                    </a:p>
                  </a:txBody>
                  <a:tcPr marL="39288" marR="39288" marT="0" marB="0" anchor="ctr"/>
                </a:tc>
                <a:tc>
                  <a:txBody>
                    <a:bodyPr/>
                    <a:lstStyle/>
                    <a:p>
                      <a:pPr algn="ctr">
                        <a:spcAft>
                          <a:spcPts val="0"/>
                        </a:spcAft>
                      </a:pPr>
                      <a:r>
                        <a:rPr lang="es-ES_tradnl" sz="1100">
                          <a:effectLst/>
                        </a:rPr>
                        <a:t>0.8</a:t>
                      </a:r>
                      <a:endParaRPr lang="es-ES" sz="1100">
                        <a:effectLst/>
                        <a:latin typeface="Cambria"/>
                        <a:ea typeface="MS Mincho"/>
                        <a:cs typeface="Times New Roman"/>
                      </a:endParaRPr>
                    </a:p>
                  </a:txBody>
                  <a:tcPr marL="39288" marR="39288" marT="0" marB="0" anchor="ctr"/>
                </a:tc>
                <a:tc>
                  <a:txBody>
                    <a:bodyPr/>
                    <a:lstStyle/>
                    <a:p>
                      <a:pPr algn="ctr">
                        <a:spcAft>
                          <a:spcPts val="0"/>
                        </a:spcAft>
                      </a:pPr>
                      <a:r>
                        <a:rPr lang="es-ES_tradnl" sz="1100">
                          <a:effectLst/>
                        </a:rPr>
                        <a:t>16.42</a:t>
                      </a:r>
                      <a:endParaRPr lang="es-ES" sz="1100">
                        <a:effectLst/>
                        <a:latin typeface="Cambria"/>
                        <a:ea typeface="MS Mincho"/>
                        <a:cs typeface="Times New Roman"/>
                      </a:endParaRPr>
                    </a:p>
                  </a:txBody>
                  <a:tcPr marL="39288" marR="39288" marT="0" marB="0" anchor="ctr"/>
                </a:tc>
              </a:tr>
              <a:tr h="167734">
                <a:tc>
                  <a:txBody>
                    <a:bodyPr/>
                    <a:lstStyle/>
                    <a:p>
                      <a:pPr>
                        <a:spcAft>
                          <a:spcPts val="0"/>
                        </a:spcAft>
                      </a:pPr>
                      <a:r>
                        <a:rPr lang="es-ES_tradnl" sz="1100">
                          <a:effectLst/>
                        </a:rPr>
                        <a:t>Arenadora Sandy DiGregorio 200</a:t>
                      </a:r>
                      <a:endParaRPr lang="es-ES" sz="1100">
                        <a:effectLst/>
                        <a:latin typeface="Cambria"/>
                        <a:ea typeface="MS Mincho"/>
                        <a:cs typeface="Times New Roman"/>
                      </a:endParaRPr>
                    </a:p>
                  </a:txBody>
                  <a:tcPr marL="39288" marR="39288" marT="0" marB="0" anchor="ctr"/>
                </a:tc>
                <a:tc>
                  <a:txBody>
                    <a:bodyPr/>
                    <a:lstStyle/>
                    <a:p>
                      <a:pPr algn="ctr">
                        <a:spcAft>
                          <a:spcPts val="0"/>
                        </a:spcAft>
                      </a:pPr>
                      <a:r>
                        <a:rPr lang="es-ES_tradnl" sz="1100">
                          <a:effectLst/>
                        </a:rPr>
                        <a:t>0.95</a:t>
                      </a:r>
                      <a:endParaRPr lang="es-ES" sz="1100">
                        <a:effectLst/>
                        <a:latin typeface="Cambria"/>
                        <a:ea typeface="MS Mincho"/>
                        <a:cs typeface="Times New Roman"/>
                      </a:endParaRPr>
                    </a:p>
                  </a:txBody>
                  <a:tcPr marL="39288" marR="39288" marT="0" marB="0" anchor="ctr"/>
                </a:tc>
                <a:tc>
                  <a:txBody>
                    <a:bodyPr/>
                    <a:lstStyle/>
                    <a:p>
                      <a:pPr algn="ctr">
                        <a:spcAft>
                          <a:spcPts val="0"/>
                        </a:spcAft>
                      </a:pPr>
                      <a:r>
                        <a:rPr lang="es-ES_tradnl" sz="1100">
                          <a:effectLst/>
                        </a:rPr>
                        <a:t>0.8</a:t>
                      </a:r>
                      <a:endParaRPr lang="es-ES" sz="1100">
                        <a:effectLst/>
                        <a:latin typeface="Cambria"/>
                        <a:ea typeface="MS Mincho"/>
                        <a:cs typeface="Times New Roman"/>
                      </a:endParaRPr>
                    </a:p>
                  </a:txBody>
                  <a:tcPr marL="39288" marR="39288" marT="0" marB="0" anchor="ctr"/>
                </a:tc>
                <a:tc>
                  <a:txBody>
                    <a:bodyPr/>
                    <a:lstStyle/>
                    <a:p>
                      <a:pPr algn="ctr">
                        <a:spcAft>
                          <a:spcPts val="0"/>
                        </a:spcAft>
                      </a:pPr>
                      <a:r>
                        <a:rPr lang="es-ES_tradnl" sz="1100">
                          <a:effectLst/>
                        </a:rPr>
                        <a:t>10.11</a:t>
                      </a:r>
                      <a:endParaRPr lang="es-ES" sz="1100">
                        <a:effectLst/>
                        <a:latin typeface="Cambria"/>
                        <a:ea typeface="MS Mincho"/>
                        <a:cs typeface="Times New Roman"/>
                      </a:endParaRPr>
                    </a:p>
                  </a:txBody>
                  <a:tcPr marL="39288" marR="39288" marT="0" marB="0" anchor="ctr"/>
                </a:tc>
              </a:tr>
              <a:tr h="167734">
                <a:tc>
                  <a:txBody>
                    <a:bodyPr/>
                    <a:lstStyle/>
                    <a:p>
                      <a:pPr>
                        <a:spcAft>
                          <a:spcPts val="0"/>
                        </a:spcAft>
                      </a:pPr>
                      <a:r>
                        <a:rPr lang="es-ES_tradnl" sz="1100">
                          <a:effectLst/>
                        </a:rPr>
                        <a:t>Lavadora vertical Forel VW2500</a:t>
                      </a:r>
                      <a:endParaRPr lang="es-ES" sz="1100">
                        <a:effectLst/>
                        <a:latin typeface="Cambria"/>
                        <a:ea typeface="MS Mincho"/>
                        <a:cs typeface="Times New Roman"/>
                      </a:endParaRPr>
                    </a:p>
                  </a:txBody>
                  <a:tcPr marL="39288" marR="39288" marT="0" marB="0" anchor="ctr"/>
                </a:tc>
                <a:tc>
                  <a:txBody>
                    <a:bodyPr/>
                    <a:lstStyle/>
                    <a:p>
                      <a:pPr algn="ctr">
                        <a:spcAft>
                          <a:spcPts val="0"/>
                        </a:spcAft>
                      </a:pPr>
                      <a:r>
                        <a:rPr lang="es-ES_tradnl" sz="1100">
                          <a:effectLst/>
                        </a:rPr>
                        <a:t>0.95</a:t>
                      </a:r>
                      <a:endParaRPr lang="es-ES" sz="1100">
                        <a:effectLst/>
                        <a:latin typeface="Cambria"/>
                        <a:ea typeface="MS Mincho"/>
                        <a:cs typeface="Times New Roman"/>
                      </a:endParaRPr>
                    </a:p>
                  </a:txBody>
                  <a:tcPr marL="39288" marR="39288" marT="0" marB="0" anchor="ctr"/>
                </a:tc>
                <a:tc>
                  <a:txBody>
                    <a:bodyPr/>
                    <a:lstStyle/>
                    <a:p>
                      <a:pPr algn="ctr">
                        <a:spcAft>
                          <a:spcPts val="0"/>
                        </a:spcAft>
                      </a:pPr>
                      <a:r>
                        <a:rPr lang="es-ES_tradnl" sz="1100">
                          <a:effectLst/>
                        </a:rPr>
                        <a:t>0.8</a:t>
                      </a:r>
                      <a:endParaRPr lang="es-ES" sz="1100">
                        <a:effectLst/>
                        <a:latin typeface="Cambria"/>
                        <a:ea typeface="MS Mincho"/>
                        <a:cs typeface="Times New Roman"/>
                      </a:endParaRPr>
                    </a:p>
                  </a:txBody>
                  <a:tcPr marL="39288" marR="39288" marT="0" marB="0" anchor="ctr"/>
                </a:tc>
                <a:tc>
                  <a:txBody>
                    <a:bodyPr/>
                    <a:lstStyle/>
                    <a:p>
                      <a:pPr algn="ctr">
                        <a:spcAft>
                          <a:spcPts val="0"/>
                        </a:spcAft>
                      </a:pPr>
                      <a:r>
                        <a:rPr lang="es-ES_tradnl" sz="1100">
                          <a:effectLst/>
                        </a:rPr>
                        <a:t>16.42</a:t>
                      </a:r>
                      <a:endParaRPr lang="es-ES" sz="1100">
                        <a:effectLst/>
                        <a:latin typeface="Cambria"/>
                        <a:ea typeface="MS Mincho"/>
                        <a:cs typeface="Times New Roman"/>
                      </a:endParaRPr>
                    </a:p>
                  </a:txBody>
                  <a:tcPr marL="39288" marR="39288" marT="0" marB="0" anchor="ctr"/>
                </a:tc>
              </a:tr>
              <a:tr h="335467">
                <a:tc>
                  <a:txBody>
                    <a:bodyPr/>
                    <a:lstStyle/>
                    <a:p>
                      <a:pPr>
                        <a:spcAft>
                          <a:spcPts val="0"/>
                        </a:spcAft>
                      </a:pPr>
                      <a:r>
                        <a:rPr lang="es-ES_tradnl" sz="1100">
                          <a:effectLst/>
                        </a:rPr>
                        <a:t>Horno de templado Glaston Tamglass RC200 tipo 2136</a:t>
                      </a:r>
                      <a:endParaRPr lang="es-ES" sz="1100">
                        <a:effectLst/>
                        <a:latin typeface="Cambria"/>
                        <a:ea typeface="MS Mincho"/>
                        <a:cs typeface="Times New Roman"/>
                      </a:endParaRPr>
                    </a:p>
                  </a:txBody>
                  <a:tcPr marL="39288" marR="39288" marT="0" marB="0" anchor="ctr"/>
                </a:tc>
                <a:tc>
                  <a:txBody>
                    <a:bodyPr/>
                    <a:lstStyle/>
                    <a:p>
                      <a:pPr algn="ctr">
                        <a:spcAft>
                          <a:spcPts val="0"/>
                        </a:spcAft>
                      </a:pPr>
                      <a:r>
                        <a:rPr lang="es-ES_tradnl" sz="1100">
                          <a:effectLst/>
                        </a:rPr>
                        <a:t>0.95</a:t>
                      </a:r>
                      <a:endParaRPr lang="es-ES" sz="1100">
                        <a:effectLst/>
                        <a:latin typeface="Cambria"/>
                        <a:ea typeface="MS Mincho"/>
                        <a:cs typeface="Times New Roman"/>
                      </a:endParaRPr>
                    </a:p>
                  </a:txBody>
                  <a:tcPr marL="39288" marR="39288" marT="0" marB="0" anchor="ctr"/>
                </a:tc>
                <a:tc>
                  <a:txBody>
                    <a:bodyPr/>
                    <a:lstStyle/>
                    <a:p>
                      <a:pPr algn="ctr">
                        <a:spcAft>
                          <a:spcPts val="0"/>
                        </a:spcAft>
                      </a:pPr>
                      <a:r>
                        <a:rPr lang="es-ES_tradnl" sz="1100">
                          <a:effectLst/>
                        </a:rPr>
                        <a:t>0.6</a:t>
                      </a:r>
                      <a:endParaRPr lang="es-ES" sz="1100">
                        <a:effectLst/>
                        <a:latin typeface="Cambria"/>
                        <a:ea typeface="MS Mincho"/>
                        <a:cs typeface="Times New Roman"/>
                      </a:endParaRPr>
                    </a:p>
                  </a:txBody>
                  <a:tcPr marL="39288" marR="39288" marT="0" marB="0" anchor="ctr"/>
                </a:tc>
                <a:tc>
                  <a:txBody>
                    <a:bodyPr/>
                    <a:lstStyle/>
                    <a:p>
                      <a:pPr algn="ctr">
                        <a:spcAft>
                          <a:spcPts val="0"/>
                        </a:spcAft>
                      </a:pPr>
                      <a:r>
                        <a:rPr lang="es-ES_tradnl" sz="1100">
                          <a:effectLst/>
                        </a:rPr>
                        <a:t>423.79</a:t>
                      </a:r>
                      <a:endParaRPr lang="es-ES" sz="1100">
                        <a:effectLst/>
                        <a:latin typeface="Cambria"/>
                        <a:ea typeface="MS Mincho"/>
                        <a:cs typeface="Times New Roman"/>
                      </a:endParaRPr>
                    </a:p>
                  </a:txBody>
                  <a:tcPr marL="39288" marR="39288" marT="0" marB="0" anchor="ctr"/>
                </a:tc>
              </a:tr>
              <a:tr h="167734">
                <a:tc>
                  <a:txBody>
                    <a:bodyPr/>
                    <a:lstStyle/>
                    <a:p>
                      <a:pPr>
                        <a:spcAft>
                          <a:spcPts val="0"/>
                        </a:spcAft>
                      </a:pPr>
                      <a:r>
                        <a:rPr lang="es-ES_tradnl" sz="1100">
                          <a:effectLst/>
                        </a:rPr>
                        <a:t>Compresor CompAir D50H RS</a:t>
                      </a:r>
                      <a:endParaRPr lang="es-ES" sz="1100">
                        <a:effectLst/>
                        <a:latin typeface="Cambria"/>
                        <a:ea typeface="MS Mincho"/>
                        <a:cs typeface="Times New Roman"/>
                      </a:endParaRPr>
                    </a:p>
                  </a:txBody>
                  <a:tcPr marL="39288" marR="39288" marT="0" marB="0" anchor="ctr"/>
                </a:tc>
                <a:tc>
                  <a:txBody>
                    <a:bodyPr/>
                    <a:lstStyle/>
                    <a:p>
                      <a:pPr algn="ctr">
                        <a:spcAft>
                          <a:spcPts val="0"/>
                        </a:spcAft>
                      </a:pPr>
                      <a:r>
                        <a:rPr lang="es-ES_tradnl" sz="1100">
                          <a:effectLst/>
                        </a:rPr>
                        <a:t>0.95</a:t>
                      </a:r>
                      <a:endParaRPr lang="es-ES" sz="1100">
                        <a:effectLst/>
                        <a:latin typeface="Cambria"/>
                        <a:ea typeface="MS Mincho"/>
                        <a:cs typeface="Times New Roman"/>
                      </a:endParaRPr>
                    </a:p>
                  </a:txBody>
                  <a:tcPr marL="39288" marR="39288" marT="0" marB="0" anchor="ctr"/>
                </a:tc>
                <a:tc>
                  <a:txBody>
                    <a:bodyPr/>
                    <a:lstStyle/>
                    <a:p>
                      <a:pPr algn="ctr">
                        <a:spcAft>
                          <a:spcPts val="0"/>
                        </a:spcAft>
                      </a:pPr>
                      <a:r>
                        <a:rPr lang="es-ES_tradnl" sz="1100">
                          <a:effectLst/>
                        </a:rPr>
                        <a:t>1</a:t>
                      </a:r>
                      <a:endParaRPr lang="es-ES" sz="1100">
                        <a:effectLst/>
                        <a:latin typeface="Cambria"/>
                        <a:ea typeface="MS Mincho"/>
                        <a:cs typeface="Times New Roman"/>
                      </a:endParaRPr>
                    </a:p>
                  </a:txBody>
                  <a:tcPr marL="39288" marR="39288" marT="0" marB="0" anchor="ctr"/>
                </a:tc>
                <a:tc>
                  <a:txBody>
                    <a:bodyPr/>
                    <a:lstStyle/>
                    <a:p>
                      <a:pPr algn="ctr">
                        <a:spcAft>
                          <a:spcPts val="0"/>
                        </a:spcAft>
                      </a:pPr>
                      <a:r>
                        <a:rPr lang="es-ES_tradnl" sz="1100">
                          <a:effectLst/>
                        </a:rPr>
                        <a:t>52.63</a:t>
                      </a:r>
                      <a:endParaRPr lang="es-ES" sz="1100">
                        <a:effectLst/>
                        <a:latin typeface="Cambria"/>
                        <a:ea typeface="MS Mincho"/>
                        <a:cs typeface="Times New Roman"/>
                      </a:endParaRPr>
                    </a:p>
                  </a:txBody>
                  <a:tcPr marL="39288" marR="39288" marT="0" marB="0" anchor="ctr"/>
                </a:tc>
              </a:tr>
              <a:tr h="167734">
                <a:tc>
                  <a:txBody>
                    <a:bodyPr/>
                    <a:lstStyle/>
                    <a:p>
                      <a:pPr>
                        <a:spcAft>
                          <a:spcPts val="0"/>
                        </a:spcAft>
                      </a:pPr>
                      <a:r>
                        <a:rPr lang="es-ES_tradnl" sz="1100">
                          <a:effectLst/>
                        </a:rPr>
                        <a:t>Reserva 230 V</a:t>
                      </a:r>
                      <a:endParaRPr lang="es-ES" sz="1100">
                        <a:effectLst/>
                        <a:latin typeface="Cambria"/>
                        <a:ea typeface="MS Mincho"/>
                        <a:cs typeface="Times New Roman"/>
                      </a:endParaRPr>
                    </a:p>
                  </a:txBody>
                  <a:tcPr marL="39288" marR="39288" marT="0" marB="0" anchor="ctr"/>
                </a:tc>
                <a:tc>
                  <a:txBody>
                    <a:bodyPr/>
                    <a:lstStyle/>
                    <a:p>
                      <a:pPr algn="ctr">
                        <a:spcAft>
                          <a:spcPts val="0"/>
                        </a:spcAft>
                      </a:pPr>
                      <a:r>
                        <a:rPr lang="es-ES_tradnl" sz="1100">
                          <a:effectLst/>
                        </a:rPr>
                        <a:t>0.95</a:t>
                      </a:r>
                      <a:endParaRPr lang="es-ES" sz="1100">
                        <a:effectLst/>
                        <a:latin typeface="Cambria"/>
                        <a:ea typeface="MS Mincho"/>
                        <a:cs typeface="Times New Roman"/>
                      </a:endParaRPr>
                    </a:p>
                  </a:txBody>
                  <a:tcPr marL="39288" marR="39288" marT="0" marB="0" anchor="ctr"/>
                </a:tc>
                <a:tc>
                  <a:txBody>
                    <a:bodyPr/>
                    <a:lstStyle/>
                    <a:p>
                      <a:pPr algn="ctr">
                        <a:spcAft>
                          <a:spcPts val="0"/>
                        </a:spcAft>
                      </a:pPr>
                      <a:r>
                        <a:rPr lang="es-ES_tradnl" sz="1100">
                          <a:effectLst/>
                        </a:rPr>
                        <a:t>0.8</a:t>
                      </a:r>
                      <a:endParaRPr lang="es-ES" sz="1100">
                        <a:effectLst/>
                        <a:latin typeface="Cambria"/>
                        <a:ea typeface="MS Mincho"/>
                        <a:cs typeface="Times New Roman"/>
                      </a:endParaRPr>
                    </a:p>
                  </a:txBody>
                  <a:tcPr marL="39288" marR="39288" marT="0" marB="0" anchor="ctr"/>
                </a:tc>
                <a:tc>
                  <a:txBody>
                    <a:bodyPr/>
                    <a:lstStyle/>
                    <a:p>
                      <a:pPr algn="ctr">
                        <a:spcAft>
                          <a:spcPts val="0"/>
                        </a:spcAft>
                      </a:pPr>
                      <a:r>
                        <a:rPr lang="es-ES_tradnl" sz="1100" dirty="0">
                          <a:effectLst/>
                        </a:rPr>
                        <a:t>1.68</a:t>
                      </a:r>
                      <a:endParaRPr lang="es-ES" sz="1100" dirty="0">
                        <a:effectLst/>
                        <a:latin typeface="Cambria"/>
                        <a:ea typeface="MS Mincho"/>
                        <a:cs typeface="Times New Roman"/>
                      </a:endParaRPr>
                    </a:p>
                  </a:txBody>
                  <a:tcPr marL="39288" marR="39288" marT="0" marB="0" anchor="ctr"/>
                </a:tc>
              </a:tr>
            </a:tbl>
          </a:graphicData>
        </a:graphic>
      </p:graphicFrame>
      <p:sp>
        <p:nvSpPr>
          <p:cNvPr id="3" name="2 CuadroTexto"/>
          <p:cNvSpPr txBox="1"/>
          <p:nvPr/>
        </p:nvSpPr>
        <p:spPr>
          <a:xfrm>
            <a:off x="1115616" y="548680"/>
            <a:ext cx="6696744" cy="523220"/>
          </a:xfrm>
          <a:prstGeom prst="rect">
            <a:avLst/>
          </a:prstGeom>
          <a:noFill/>
        </p:spPr>
        <p:txBody>
          <a:bodyPr wrap="square" rtlCol="0">
            <a:spAutoFit/>
          </a:bodyPr>
          <a:lstStyle/>
          <a:p>
            <a:pPr algn="ctr"/>
            <a:r>
              <a:rPr lang="es-ES_tradnl" sz="2800" dirty="0" smtClean="0"/>
              <a:t>Factor de demanda de la maquinaria</a:t>
            </a:r>
            <a:endParaRPr lang="es-ES" sz="2800" dirty="0"/>
          </a:p>
        </p:txBody>
      </p:sp>
    </p:spTree>
    <p:extLst>
      <p:ext uri="{BB962C8B-B14F-4D97-AF65-F5344CB8AC3E}">
        <p14:creationId xmlns:p14="http://schemas.microsoft.com/office/powerpoint/2010/main" val="32974774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Macintosh HD:Users:Wilson:Desktop:Captura de pantalla 2014-09-24 a la(s) 19.17.11.png"/>
          <p:cNvPicPr/>
          <p:nvPr/>
        </p:nvPicPr>
        <p:blipFill rotWithShape="1">
          <a:blip r:embed="rId3">
            <a:extLst>
              <a:ext uri="{28A0092B-C50C-407E-A947-70E740481C1C}">
                <a14:useLocalDpi xmlns:a14="http://schemas.microsoft.com/office/drawing/2010/main" val="0"/>
              </a:ext>
            </a:extLst>
          </a:blip>
          <a:srcRect l="3059" t="25645" r="26622" b="13791"/>
          <a:stretch/>
        </p:blipFill>
        <p:spPr bwMode="auto">
          <a:xfrm>
            <a:off x="743162" y="1268760"/>
            <a:ext cx="7776864" cy="5040560"/>
          </a:xfrm>
          <a:prstGeom prst="rect">
            <a:avLst/>
          </a:prstGeom>
          <a:noFill/>
          <a:ln>
            <a:noFill/>
          </a:ln>
          <a:extLst>
            <a:ext uri="{53640926-AAD7-44D8-BBD7-CCE9431645EC}">
              <a14:shadowObscured xmlns:a14="http://schemas.microsoft.com/office/drawing/2010/main"/>
            </a:ext>
          </a:extLst>
        </p:spPr>
      </p:pic>
      <p:sp>
        <p:nvSpPr>
          <p:cNvPr id="3" name="2 CuadroTexto"/>
          <p:cNvSpPr txBox="1"/>
          <p:nvPr/>
        </p:nvSpPr>
        <p:spPr>
          <a:xfrm>
            <a:off x="1115616" y="548680"/>
            <a:ext cx="6696744" cy="523220"/>
          </a:xfrm>
          <a:prstGeom prst="rect">
            <a:avLst/>
          </a:prstGeom>
          <a:noFill/>
        </p:spPr>
        <p:txBody>
          <a:bodyPr wrap="square" rtlCol="0">
            <a:spAutoFit/>
          </a:bodyPr>
          <a:lstStyle/>
          <a:p>
            <a:pPr algn="ctr"/>
            <a:r>
              <a:rPr lang="es-ES_tradnl" sz="2800" dirty="0" smtClean="0"/>
              <a:t>Potencia por fases R, S y T</a:t>
            </a:r>
            <a:endParaRPr lang="es-ES" sz="2800" dirty="0"/>
          </a:p>
        </p:txBody>
      </p:sp>
    </p:spTree>
    <p:extLst>
      <p:ext uri="{BB962C8B-B14F-4D97-AF65-F5344CB8AC3E}">
        <p14:creationId xmlns:p14="http://schemas.microsoft.com/office/powerpoint/2010/main" val="33213136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a"/>
          <p:cNvGraphicFramePr>
            <a:graphicFrameLocks noGrp="1"/>
          </p:cNvGraphicFramePr>
          <p:nvPr>
            <p:extLst>
              <p:ext uri="{D42A27DB-BD31-4B8C-83A1-F6EECF244321}">
                <p14:modId xmlns:p14="http://schemas.microsoft.com/office/powerpoint/2010/main" val="3060523734"/>
              </p:ext>
            </p:extLst>
          </p:nvPr>
        </p:nvGraphicFramePr>
        <p:xfrm>
          <a:off x="1403648" y="764704"/>
          <a:ext cx="6768750" cy="5900849"/>
        </p:xfrm>
        <a:graphic>
          <a:graphicData uri="http://schemas.openxmlformats.org/drawingml/2006/table">
            <a:tbl>
              <a:tblPr firstRow="1" firstCol="1" bandRow="1">
                <a:tableStyleId>{5C22544A-7EE6-4342-B048-85BDC9FD1C3A}</a:tableStyleId>
              </a:tblPr>
              <a:tblGrid>
                <a:gridCol w="4267595"/>
                <a:gridCol w="812875"/>
                <a:gridCol w="797244"/>
                <a:gridCol w="891036"/>
              </a:tblGrid>
              <a:tr h="824147">
                <a:tc>
                  <a:txBody>
                    <a:bodyPr/>
                    <a:lstStyle/>
                    <a:p>
                      <a:pPr>
                        <a:lnSpc>
                          <a:spcPct val="150000"/>
                        </a:lnSpc>
                        <a:spcAft>
                          <a:spcPts val="0"/>
                        </a:spcAft>
                      </a:pPr>
                      <a:r>
                        <a:rPr lang="es-ES_tradnl" sz="1200" dirty="0">
                          <a:effectLst/>
                        </a:rPr>
                        <a:t>Maquinaria</a:t>
                      </a:r>
                      <a:endParaRPr lang="es-ES" sz="1200" dirty="0">
                        <a:effectLst/>
                        <a:latin typeface="Cambria"/>
                        <a:ea typeface="MS Mincho"/>
                        <a:cs typeface="Times New Roman"/>
                      </a:endParaRPr>
                    </a:p>
                  </a:txBody>
                  <a:tcPr marL="30557" marR="30557" marT="0" marB="0" anchor="ctr"/>
                </a:tc>
                <a:tc>
                  <a:txBody>
                    <a:bodyPr/>
                    <a:lstStyle/>
                    <a:p>
                      <a:pPr algn="ctr">
                        <a:lnSpc>
                          <a:spcPct val="150000"/>
                        </a:lnSpc>
                        <a:spcAft>
                          <a:spcPts val="0"/>
                        </a:spcAft>
                      </a:pPr>
                      <a:r>
                        <a:rPr lang="es-ES_tradnl" sz="1200">
                          <a:effectLst/>
                        </a:rPr>
                        <a:t>Potencia Activa (kW)</a:t>
                      </a:r>
                      <a:endParaRPr lang="es-ES" sz="1200">
                        <a:effectLst/>
                        <a:latin typeface="Cambria"/>
                        <a:ea typeface="MS Mincho"/>
                        <a:cs typeface="Times New Roman"/>
                      </a:endParaRPr>
                    </a:p>
                  </a:txBody>
                  <a:tcPr marL="30557" marR="30557" marT="0" marB="0" anchor="ctr"/>
                </a:tc>
                <a:tc>
                  <a:txBody>
                    <a:bodyPr/>
                    <a:lstStyle/>
                    <a:p>
                      <a:pPr algn="ctr">
                        <a:lnSpc>
                          <a:spcPct val="150000"/>
                        </a:lnSpc>
                        <a:spcAft>
                          <a:spcPts val="0"/>
                        </a:spcAft>
                      </a:pPr>
                      <a:r>
                        <a:rPr lang="es-ES_tradnl" sz="1200">
                          <a:effectLst/>
                        </a:rPr>
                        <a:t>Factor de potencia</a:t>
                      </a:r>
                      <a:endParaRPr lang="es-ES" sz="1200">
                        <a:effectLst/>
                        <a:latin typeface="Cambria"/>
                        <a:ea typeface="MS Mincho"/>
                        <a:cs typeface="Times New Roman"/>
                      </a:endParaRPr>
                    </a:p>
                  </a:txBody>
                  <a:tcPr marL="30557" marR="30557" marT="0" marB="0" anchor="ctr"/>
                </a:tc>
                <a:tc>
                  <a:txBody>
                    <a:bodyPr/>
                    <a:lstStyle/>
                    <a:p>
                      <a:pPr algn="ctr">
                        <a:lnSpc>
                          <a:spcPct val="150000"/>
                        </a:lnSpc>
                        <a:spcAft>
                          <a:spcPts val="0"/>
                        </a:spcAft>
                      </a:pPr>
                      <a:r>
                        <a:rPr lang="es-ES_tradnl" sz="1200">
                          <a:effectLst/>
                        </a:rPr>
                        <a:t>Potencia Reactiva (kVAr)</a:t>
                      </a:r>
                      <a:endParaRPr lang="es-ES" sz="1200">
                        <a:effectLst/>
                        <a:latin typeface="Cambria"/>
                        <a:ea typeface="MS Mincho"/>
                        <a:cs typeface="Times New Roman"/>
                      </a:endParaRPr>
                    </a:p>
                  </a:txBody>
                  <a:tcPr marL="30557" marR="30557" marT="0" marB="0" anchor="ctr"/>
                </a:tc>
              </a:tr>
              <a:tr h="245774">
                <a:tc>
                  <a:txBody>
                    <a:bodyPr/>
                    <a:lstStyle/>
                    <a:p>
                      <a:pPr>
                        <a:lnSpc>
                          <a:spcPct val="150000"/>
                        </a:lnSpc>
                        <a:spcAft>
                          <a:spcPts val="0"/>
                        </a:spcAft>
                      </a:pPr>
                      <a:r>
                        <a:rPr lang="es-ES_tradnl" sz="1200">
                          <a:effectLst/>
                        </a:rPr>
                        <a:t>Línea de corte Forel VC3302</a:t>
                      </a:r>
                      <a:endParaRPr lang="es-ES" sz="1200">
                        <a:effectLst/>
                        <a:latin typeface="Cambria"/>
                        <a:ea typeface="MS Mincho"/>
                        <a:cs typeface="Times New Roman"/>
                      </a:endParaRPr>
                    </a:p>
                  </a:txBody>
                  <a:tcPr marL="30557" marR="30557" marT="0" marB="0" anchor="ctr"/>
                </a:tc>
                <a:tc>
                  <a:txBody>
                    <a:bodyPr/>
                    <a:lstStyle/>
                    <a:p>
                      <a:pPr algn="ctr">
                        <a:lnSpc>
                          <a:spcPct val="150000"/>
                        </a:lnSpc>
                        <a:spcAft>
                          <a:spcPts val="0"/>
                        </a:spcAft>
                      </a:pPr>
                      <a:r>
                        <a:rPr lang="es-ES_tradnl" sz="1200">
                          <a:effectLst/>
                        </a:rPr>
                        <a:t>38</a:t>
                      </a:r>
                      <a:endParaRPr lang="es-ES" sz="1200">
                        <a:effectLst/>
                        <a:latin typeface="Cambria"/>
                        <a:ea typeface="MS Mincho"/>
                        <a:cs typeface="Times New Roman"/>
                      </a:endParaRPr>
                    </a:p>
                  </a:txBody>
                  <a:tcPr marL="30557" marR="30557" marT="0" marB="0" anchor="ctr"/>
                </a:tc>
                <a:tc>
                  <a:txBody>
                    <a:bodyPr/>
                    <a:lstStyle/>
                    <a:p>
                      <a:pPr algn="ctr">
                        <a:lnSpc>
                          <a:spcPct val="150000"/>
                        </a:lnSpc>
                        <a:spcAft>
                          <a:spcPts val="0"/>
                        </a:spcAft>
                      </a:pPr>
                      <a:r>
                        <a:rPr lang="es-ES_tradnl" sz="1200">
                          <a:effectLst/>
                        </a:rPr>
                        <a:t>0.85</a:t>
                      </a:r>
                      <a:endParaRPr lang="es-ES" sz="1200">
                        <a:effectLst/>
                        <a:latin typeface="Cambria"/>
                        <a:ea typeface="MS Mincho"/>
                        <a:cs typeface="Times New Roman"/>
                      </a:endParaRPr>
                    </a:p>
                  </a:txBody>
                  <a:tcPr marL="30557" marR="30557" marT="0" marB="0" anchor="ctr"/>
                </a:tc>
                <a:tc>
                  <a:txBody>
                    <a:bodyPr/>
                    <a:lstStyle/>
                    <a:p>
                      <a:pPr algn="r">
                        <a:lnSpc>
                          <a:spcPct val="150000"/>
                        </a:lnSpc>
                        <a:spcAft>
                          <a:spcPts val="0"/>
                        </a:spcAft>
                      </a:pPr>
                      <a:r>
                        <a:rPr lang="es-ES_tradnl" sz="1200">
                          <a:effectLst/>
                        </a:rPr>
                        <a:t>23.55</a:t>
                      </a:r>
                      <a:endParaRPr lang="es-ES" sz="1200">
                        <a:effectLst/>
                        <a:latin typeface="Cambria"/>
                        <a:ea typeface="MS Mincho"/>
                        <a:cs typeface="Times New Roman"/>
                      </a:endParaRPr>
                    </a:p>
                  </a:txBody>
                  <a:tcPr marL="30557" marR="30557" marT="0" marB="0" anchor="ctr"/>
                </a:tc>
              </a:tr>
              <a:tr h="245774">
                <a:tc>
                  <a:txBody>
                    <a:bodyPr/>
                    <a:lstStyle/>
                    <a:p>
                      <a:pPr>
                        <a:lnSpc>
                          <a:spcPct val="150000"/>
                        </a:lnSpc>
                        <a:spcAft>
                          <a:spcPts val="0"/>
                        </a:spcAft>
                      </a:pPr>
                      <a:r>
                        <a:rPr lang="es-ES_tradnl" sz="1200">
                          <a:effectLst/>
                        </a:rPr>
                        <a:t>Pulidora bilateral Glaston Bavelloni XtraEdge 8</a:t>
                      </a:r>
                      <a:endParaRPr lang="es-ES" sz="1200">
                        <a:effectLst/>
                        <a:latin typeface="Cambria"/>
                        <a:ea typeface="MS Mincho"/>
                        <a:cs typeface="Times New Roman"/>
                      </a:endParaRPr>
                    </a:p>
                  </a:txBody>
                  <a:tcPr marL="30557" marR="30557" marT="0" marB="0" anchor="ctr"/>
                </a:tc>
                <a:tc>
                  <a:txBody>
                    <a:bodyPr/>
                    <a:lstStyle/>
                    <a:p>
                      <a:pPr algn="ctr">
                        <a:lnSpc>
                          <a:spcPct val="150000"/>
                        </a:lnSpc>
                        <a:spcAft>
                          <a:spcPts val="0"/>
                        </a:spcAft>
                      </a:pPr>
                      <a:r>
                        <a:rPr lang="es-ES_tradnl" sz="1200">
                          <a:effectLst/>
                        </a:rPr>
                        <a:t>56</a:t>
                      </a:r>
                      <a:endParaRPr lang="es-ES" sz="1200">
                        <a:effectLst/>
                        <a:latin typeface="Cambria"/>
                        <a:ea typeface="MS Mincho"/>
                        <a:cs typeface="Times New Roman"/>
                      </a:endParaRPr>
                    </a:p>
                  </a:txBody>
                  <a:tcPr marL="30557" marR="30557" marT="0" marB="0" anchor="ctr"/>
                </a:tc>
                <a:tc>
                  <a:txBody>
                    <a:bodyPr/>
                    <a:lstStyle/>
                    <a:p>
                      <a:pPr algn="ctr">
                        <a:lnSpc>
                          <a:spcPct val="150000"/>
                        </a:lnSpc>
                        <a:spcAft>
                          <a:spcPts val="0"/>
                        </a:spcAft>
                      </a:pPr>
                      <a:r>
                        <a:rPr lang="es-ES_tradnl" sz="1200">
                          <a:effectLst/>
                        </a:rPr>
                        <a:t>0.85</a:t>
                      </a:r>
                      <a:endParaRPr lang="es-ES" sz="1200">
                        <a:effectLst/>
                        <a:latin typeface="Cambria"/>
                        <a:ea typeface="MS Mincho"/>
                        <a:cs typeface="Times New Roman"/>
                      </a:endParaRPr>
                    </a:p>
                  </a:txBody>
                  <a:tcPr marL="30557" marR="30557" marT="0" marB="0" anchor="ctr"/>
                </a:tc>
                <a:tc>
                  <a:txBody>
                    <a:bodyPr/>
                    <a:lstStyle/>
                    <a:p>
                      <a:pPr algn="r">
                        <a:lnSpc>
                          <a:spcPct val="150000"/>
                        </a:lnSpc>
                        <a:spcAft>
                          <a:spcPts val="0"/>
                        </a:spcAft>
                      </a:pPr>
                      <a:r>
                        <a:rPr lang="es-ES_tradnl" sz="1200">
                          <a:effectLst/>
                        </a:rPr>
                        <a:t>34.71</a:t>
                      </a:r>
                      <a:endParaRPr lang="es-ES" sz="1200">
                        <a:effectLst/>
                        <a:latin typeface="Cambria"/>
                        <a:ea typeface="MS Mincho"/>
                        <a:cs typeface="Times New Roman"/>
                      </a:endParaRPr>
                    </a:p>
                  </a:txBody>
                  <a:tcPr marL="30557" marR="30557" marT="0" marB="0" anchor="ctr"/>
                </a:tc>
              </a:tr>
              <a:tr h="245774">
                <a:tc>
                  <a:txBody>
                    <a:bodyPr/>
                    <a:lstStyle/>
                    <a:p>
                      <a:pPr>
                        <a:lnSpc>
                          <a:spcPct val="150000"/>
                        </a:lnSpc>
                        <a:spcAft>
                          <a:spcPts val="0"/>
                        </a:spcAft>
                      </a:pPr>
                      <a:r>
                        <a:rPr lang="es-ES_tradnl" sz="1200">
                          <a:effectLst/>
                        </a:rPr>
                        <a:t>Perforadora Vismara E8bCNH Línea Blanca</a:t>
                      </a:r>
                      <a:endParaRPr lang="es-ES" sz="1200">
                        <a:effectLst/>
                        <a:latin typeface="Cambria"/>
                        <a:ea typeface="MS Mincho"/>
                        <a:cs typeface="Times New Roman"/>
                      </a:endParaRPr>
                    </a:p>
                  </a:txBody>
                  <a:tcPr marL="30557" marR="30557" marT="0" marB="0" anchor="ctr"/>
                </a:tc>
                <a:tc>
                  <a:txBody>
                    <a:bodyPr/>
                    <a:lstStyle/>
                    <a:p>
                      <a:pPr algn="ctr">
                        <a:lnSpc>
                          <a:spcPct val="150000"/>
                        </a:lnSpc>
                        <a:spcAft>
                          <a:spcPts val="0"/>
                        </a:spcAft>
                      </a:pPr>
                      <a:r>
                        <a:rPr lang="es-ES_tradnl" sz="1200">
                          <a:effectLst/>
                        </a:rPr>
                        <a:t>17</a:t>
                      </a:r>
                      <a:endParaRPr lang="es-ES" sz="1200">
                        <a:effectLst/>
                        <a:latin typeface="Cambria"/>
                        <a:ea typeface="MS Mincho"/>
                        <a:cs typeface="Times New Roman"/>
                      </a:endParaRPr>
                    </a:p>
                  </a:txBody>
                  <a:tcPr marL="30557" marR="30557" marT="0" marB="0" anchor="ctr"/>
                </a:tc>
                <a:tc>
                  <a:txBody>
                    <a:bodyPr/>
                    <a:lstStyle/>
                    <a:p>
                      <a:pPr algn="ctr">
                        <a:lnSpc>
                          <a:spcPct val="150000"/>
                        </a:lnSpc>
                        <a:spcAft>
                          <a:spcPts val="0"/>
                        </a:spcAft>
                      </a:pPr>
                      <a:r>
                        <a:rPr lang="es-ES_tradnl" sz="1200">
                          <a:effectLst/>
                        </a:rPr>
                        <a:t>0.85</a:t>
                      </a:r>
                      <a:endParaRPr lang="es-ES" sz="1200">
                        <a:effectLst/>
                        <a:latin typeface="Cambria"/>
                        <a:ea typeface="MS Mincho"/>
                        <a:cs typeface="Times New Roman"/>
                      </a:endParaRPr>
                    </a:p>
                  </a:txBody>
                  <a:tcPr marL="30557" marR="30557" marT="0" marB="0" anchor="ctr"/>
                </a:tc>
                <a:tc>
                  <a:txBody>
                    <a:bodyPr/>
                    <a:lstStyle/>
                    <a:p>
                      <a:pPr algn="r">
                        <a:lnSpc>
                          <a:spcPct val="150000"/>
                        </a:lnSpc>
                        <a:spcAft>
                          <a:spcPts val="0"/>
                        </a:spcAft>
                      </a:pPr>
                      <a:r>
                        <a:rPr lang="es-ES_tradnl" sz="1200">
                          <a:effectLst/>
                        </a:rPr>
                        <a:t>10.54</a:t>
                      </a:r>
                      <a:endParaRPr lang="es-ES" sz="1200">
                        <a:effectLst/>
                        <a:latin typeface="Cambria"/>
                        <a:ea typeface="MS Mincho"/>
                        <a:cs typeface="Times New Roman"/>
                      </a:endParaRPr>
                    </a:p>
                  </a:txBody>
                  <a:tcPr marL="30557" marR="30557" marT="0" marB="0" anchor="ctr"/>
                </a:tc>
              </a:tr>
              <a:tr h="245774">
                <a:tc>
                  <a:txBody>
                    <a:bodyPr/>
                    <a:lstStyle/>
                    <a:p>
                      <a:pPr>
                        <a:lnSpc>
                          <a:spcPct val="150000"/>
                        </a:lnSpc>
                        <a:spcAft>
                          <a:spcPts val="0"/>
                        </a:spcAft>
                      </a:pPr>
                      <a:r>
                        <a:rPr lang="es-ES_tradnl" sz="1200">
                          <a:effectLst/>
                        </a:rPr>
                        <a:t>Banda transportadora</a:t>
                      </a:r>
                      <a:endParaRPr lang="es-ES" sz="1200">
                        <a:effectLst/>
                        <a:latin typeface="Cambria"/>
                        <a:ea typeface="MS Mincho"/>
                        <a:cs typeface="Times New Roman"/>
                      </a:endParaRPr>
                    </a:p>
                  </a:txBody>
                  <a:tcPr marL="30557" marR="30557" marT="0" marB="0" anchor="ctr"/>
                </a:tc>
                <a:tc>
                  <a:txBody>
                    <a:bodyPr/>
                    <a:lstStyle/>
                    <a:p>
                      <a:pPr algn="ctr">
                        <a:lnSpc>
                          <a:spcPct val="150000"/>
                        </a:lnSpc>
                        <a:spcAft>
                          <a:spcPts val="0"/>
                        </a:spcAft>
                      </a:pPr>
                      <a:r>
                        <a:rPr lang="es-ES_tradnl" sz="1200">
                          <a:effectLst/>
                        </a:rPr>
                        <a:t>0.12</a:t>
                      </a:r>
                      <a:endParaRPr lang="es-ES" sz="1200">
                        <a:effectLst/>
                        <a:latin typeface="Cambria"/>
                        <a:ea typeface="MS Mincho"/>
                        <a:cs typeface="Times New Roman"/>
                      </a:endParaRPr>
                    </a:p>
                  </a:txBody>
                  <a:tcPr marL="30557" marR="30557" marT="0" marB="0" anchor="ctr"/>
                </a:tc>
                <a:tc>
                  <a:txBody>
                    <a:bodyPr/>
                    <a:lstStyle/>
                    <a:p>
                      <a:pPr algn="ctr">
                        <a:lnSpc>
                          <a:spcPct val="150000"/>
                        </a:lnSpc>
                        <a:spcAft>
                          <a:spcPts val="0"/>
                        </a:spcAft>
                      </a:pPr>
                      <a:r>
                        <a:rPr lang="es-ES_tradnl" sz="1200">
                          <a:effectLst/>
                        </a:rPr>
                        <a:t>0.85</a:t>
                      </a:r>
                      <a:endParaRPr lang="es-ES" sz="1200">
                        <a:effectLst/>
                        <a:latin typeface="Cambria"/>
                        <a:ea typeface="MS Mincho"/>
                        <a:cs typeface="Times New Roman"/>
                      </a:endParaRPr>
                    </a:p>
                  </a:txBody>
                  <a:tcPr marL="30557" marR="30557" marT="0" marB="0" anchor="ctr"/>
                </a:tc>
                <a:tc>
                  <a:txBody>
                    <a:bodyPr/>
                    <a:lstStyle/>
                    <a:p>
                      <a:pPr algn="r">
                        <a:lnSpc>
                          <a:spcPct val="150000"/>
                        </a:lnSpc>
                        <a:spcAft>
                          <a:spcPts val="0"/>
                        </a:spcAft>
                      </a:pPr>
                      <a:r>
                        <a:rPr lang="es-ES_tradnl" sz="1200">
                          <a:effectLst/>
                        </a:rPr>
                        <a:t>0.07</a:t>
                      </a:r>
                      <a:endParaRPr lang="es-ES" sz="1200">
                        <a:effectLst/>
                        <a:latin typeface="Cambria"/>
                        <a:ea typeface="MS Mincho"/>
                        <a:cs typeface="Times New Roman"/>
                      </a:endParaRPr>
                    </a:p>
                  </a:txBody>
                  <a:tcPr marL="30557" marR="30557" marT="0" marB="0" anchor="ctr"/>
                </a:tc>
              </a:tr>
              <a:tr h="245774">
                <a:tc>
                  <a:txBody>
                    <a:bodyPr/>
                    <a:lstStyle/>
                    <a:p>
                      <a:pPr>
                        <a:lnSpc>
                          <a:spcPct val="150000"/>
                        </a:lnSpc>
                        <a:spcAft>
                          <a:spcPts val="0"/>
                        </a:spcAft>
                      </a:pPr>
                      <a:r>
                        <a:rPr lang="es-ES_tradnl" sz="1200">
                          <a:effectLst/>
                        </a:rPr>
                        <a:t>Lavadora horizontal Malnati 800</a:t>
                      </a:r>
                      <a:endParaRPr lang="es-ES" sz="1200">
                        <a:effectLst/>
                        <a:latin typeface="Cambria"/>
                        <a:ea typeface="MS Mincho"/>
                        <a:cs typeface="Times New Roman"/>
                      </a:endParaRPr>
                    </a:p>
                  </a:txBody>
                  <a:tcPr marL="30557" marR="30557" marT="0" marB="0" anchor="ctr"/>
                </a:tc>
                <a:tc>
                  <a:txBody>
                    <a:bodyPr/>
                    <a:lstStyle/>
                    <a:p>
                      <a:pPr algn="ctr">
                        <a:lnSpc>
                          <a:spcPct val="150000"/>
                        </a:lnSpc>
                        <a:spcAft>
                          <a:spcPts val="0"/>
                        </a:spcAft>
                      </a:pPr>
                      <a:r>
                        <a:rPr lang="es-ES_tradnl" sz="1200">
                          <a:effectLst/>
                        </a:rPr>
                        <a:t>19.5</a:t>
                      </a:r>
                      <a:endParaRPr lang="es-ES" sz="1200">
                        <a:effectLst/>
                        <a:latin typeface="Cambria"/>
                        <a:ea typeface="MS Mincho"/>
                        <a:cs typeface="Times New Roman"/>
                      </a:endParaRPr>
                    </a:p>
                  </a:txBody>
                  <a:tcPr marL="30557" marR="30557" marT="0" marB="0" anchor="ctr"/>
                </a:tc>
                <a:tc>
                  <a:txBody>
                    <a:bodyPr/>
                    <a:lstStyle/>
                    <a:p>
                      <a:pPr algn="ctr">
                        <a:lnSpc>
                          <a:spcPct val="150000"/>
                        </a:lnSpc>
                        <a:spcAft>
                          <a:spcPts val="0"/>
                        </a:spcAft>
                      </a:pPr>
                      <a:r>
                        <a:rPr lang="es-ES_tradnl" sz="1200">
                          <a:effectLst/>
                        </a:rPr>
                        <a:t>0.85</a:t>
                      </a:r>
                      <a:endParaRPr lang="es-ES" sz="1200">
                        <a:effectLst/>
                        <a:latin typeface="Cambria"/>
                        <a:ea typeface="MS Mincho"/>
                        <a:cs typeface="Times New Roman"/>
                      </a:endParaRPr>
                    </a:p>
                  </a:txBody>
                  <a:tcPr marL="30557" marR="30557" marT="0" marB="0" anchor="ctr"/>
                </a:tc>
                <a:tc>
                  <a:txBody>
                    <a:bodyPr/>
                    <a:lstStyle/>
                    <a:p>
                      <a:pPr algn="r">
                        <a:lnSpc>
                          <a:spcPct val="150000"/>
                        </a:lnSpc>
                        <a:spcAft>
                          <a:spcPts val="0"/>
                        </a:spcAft>
                      </a:pPr>
                      <a:r>
                        <a:rPr lang="es-ES_tradnl" sz="1200">
                          <a:effectLst/>
                        </a:rPr>
                        <a:t>12.09</a:t>
                      </a:r>
                      <a:endParaRPr lang="es-ES" sz="1200">
                        <a:effectLst/>
                        <a:latin typeface="Cambria"/>
                        <a:ea typeface="MS Mincho"/>
                        <a:cs typeface="Times New Roman"/>
                      </a:endParaRPr>
                    </a:p>
                  </a:txBody>
                  <a:tcPr marL="30557" marR="30557" marT="0" marB="0" anchor="ctr"/>
                </a:tc>
              </a:tr>
              <a:tr h="245774">
                <a:tc>
                  <a:txBody>
                    <a:bodyPr/>
                    <a:lstStyle/>
                    <a:p>
                      <a:pPr>
                        <a:lnSpc>
                          <a:spcPct val="150000"/>
                        </a:lnSpc>
                        <a:spcAft>
                          <a:spcPts val="0"/>
                        </a:spcAft>
                      </a:pPr>
                      <a:r>
                        <a:rPr lang="es-ES_tradnl" sz="1200">
                          <a:effectLst/>
                        </a:rPr>
                        <a:t>Estampadora Insegraf NS160NV</a:t>
                      </a:r>
                      <a:endParaRPr lang="es-ES" sz="1200">
                        <a:effectLst/>
                        <a:latin typeface="Cambria"/>
                        <a:ea typeface="MS Mincho"/>
                        <a:cs typeface="Times New Roman"/>
                      </a:endParaRPr>
                    </a:p>
                  </a:txBody>
                  <a:tcPr marL="30557" marR="30557" marT="0" marB="0" anchor="ctr"/>
                </a:tc>
                <a:tc>
                  <a:txBody>
                    <a:bodyPr/>
                    <a:lstStyle/>
                    <a:p>
                      <a:pPr algn="ctr">
                        <a:lnSpc>
                          <a:spcPct val="150000"/>
                        </a:lnSpc>
                        <a:spcAft>
                          <a:spcPts val="0"/>
                        </a:spcAft>
                      </a:pPr>
                      <a:r>
                        <a:rPr lang="es-ES_tradnl" sz="1200">
                          <a:effectLst/>
                        </a:rPr>
                        <a:t>1.9</a:t>
                      </a:r>
                      <a:endParaRPr lang="es-ES" sz="1200">
                        <a:effectLst/>
                        <a:latin typeface="Cambria"/>
                        <a:ea typeface="MS Mincho"/>
                        <a:cs typeface="Times New Roman"/>
                      </a:endParaRPr>
                    </a:p>
                  </a:txBody>
                  <a:tcPr marL="30557" marR="30557" marT="0" marB="0" anchor="ctr"/>
                </a:tc>
                <a:tc>
                  <a:txBody>
                    <a:bodyPr/>
                    <a:lstStyle/>
                    <a:p>
                      <a:pPr algn="ctr">
                        <a:lnSpc>
                          <a:spcPct val="150000"/>
                        </a:lnSpc>
                        <a:spcAft>
                          <a:spcPts val="0"/>
                        </a:spcAft>
                      </a:pPr>
                      <a:r>
                        <a:rPr lang="es-ES_tradnl" sz="1200">
                          <a:effectLst/>
                        </a:rPr>
                        <a:t>0.85</a:t>
                      </a:r>
                      <a:endParaRPr lang="es-ES" sz="1200">
                        <a:effectLst/>
                        <a:latin typeface="Cambria"/>
                        <a:ea typeface="MS Mincho"/>
                        <a:cs typeface="Times New Roman"/>
                      </a:endParaRPr>
                    </a:p>
                  </a:txBody>
                  <a:tcPr marL="30557" marR="30557" marT="0" marB="0" anchor="ctr"/>
                </a:tc>
                <a:tc>
                  <a:txBody>
                    <a:bodyPr/>
                    <a:lstStyle/>
                    <a:p>
                      <a:pPr algn="r">
                        <a:lnSpc>
                          <a:spcPct val="150000"/>
                        </a:lnSpc>
                        <a:spcAft>
                          <a:spcPts val="0"/>
                        </a:spcAft>
                      </a:pPr>
                      <a:r>
                        <a:rPr lang="es-ES_tradnl" sz="1200">
                          <a:effectLst/>
                        </a:rPr>
                        <a:t>1.18</a:t>
                      </a:r>
                      <a:endParaRPr lang="es-ES" sz="1200">
                        <a:effectLst/>
                        <a:latin typeface="Cambria"/>
                        <a:ea typeface="MS Mincho"/>
                        <a:cs typeface="Times New Roman"/>
                      </a:endParaRPr>
                    </a:p>
                  </a:txBody>
                  <a:tcPr marL="30557" marR="30557" marT="0" marB="0" anchor="ctr"/>
                </a:tc>
              </a:tr>
              <a:tr h="245774">
                <a:tc>
                  <a:txBody>
                    <a:bodyPr/>
                    <a:lstStyle/>
                    <a:p>
                      <a:pPr>
                        <a:lnSpc>
                          <a:spcPct val="150000"/>
                        </a:lnSpc>
                        <a:spcAft>
                          <a:spcPts val="0"/>
                        </a:spcAft>
                      </a:pPr>
                      <a:r>
                        <a:rPr lang="es-ES_tradnl" sz="1200">
                          <a:effectLst/>
                        </a:rPr>
                        <a:t>Secadora Ardesia TH 3x5</a:t>
                      </a:r>
                      <a:endParaRPr lang="es-ES" sz="1200">
                        <a:effectLst/>
                        <a:latin typeface="Cambria"/>
                        <a:ea typeface="MS Mincho"/>
                        <a:cs typeface="Times New Roman"/>
                      </a:endParaRPr>
                    </a:p>
                  </a:txBody>
                  <a:tcPr marL="30557" marR="30557" marT="0" marB="0" anchor="ctr"/>
                </a:tc>
                <a:tc>
                  <a:txBody>
                    <a:bodyPr/>
                    <a:lstStyle/>
                    <a:p>
                      <a:pPr algn="ctr">
                        <a:lnSpc>
                          <a:spcPct val="150000"/>
                        </a:lnSpc>
                        <a:spcAft>
                          <a:spcPts val="0"/>
                        </a:spcAft>
                      </a:pPr>
                      <a:r>
                        <a:rPr lang="es-ES_tradnl" sz="1200">
                          <a:effectLst/>
                        </a:rPr>
                        <a:t>8.5</a:t>
                      </a:r>
                      <a:endParaRPr lang="es-ES" sz="1200">
                        <a:effectLst/>
                        <a:latin typeface="Cambria"/>
                        <a:ea typeface="MS Mincho"/>
                        <a:cs typeface="Times New Roman"/>
                      </a:endParaRPr>
                    </a:p>
                  </a:txBody>
                  <a:tcPr marL="30557" marR="30557" marT="0" marB="0" anchor="ctr"/>
                </a:tc>
                <a:tc>
                  <a:txBody>
                    <a:bodyPr/>
                    <a:lstStyle/>
                    <a:p>
                      <a:pPr algn="ctr">
                        <a:lnSpc>
                          <a:spcPct val="150000"/>
                        </a:lnSpc>
                        <a:spcAft>
                          <a:spcPts val="0"/>
                        </a:spcAft>
                      </a:pPr>
                      <a:r>
                        <a:rPr lang="es-ES_tradnl" sz="1200">
                          <a:effectLst/>
                        </a:rPr>
                        <a:t>0.85</a:t>
                      </a:r>
                      <a:endParaRPr lang="es-ES" sz="1200">
                        <a:effectLst/>
                        <a:latin typeface="Cambria"/>
                        <a:ea typeface="MS Mincho"/>
                        <a:cs typeface="Times New Roman"/>
                      </a:endParaRPr>
                    </a:p>
                  </a:txBody>
                  <a:tcPr marL="30557" marR="30557" marT="0" marB="0" anchor="ctr"/>
                </a:tc>
                <a:tc>
                  <a:txBody>
                    <a:bodyPr/>
                    <a:lstStyle/>
                    <a:p>
                      <a:pPr algn="r">
                        <a:lnSpc>
                          <a:spcPct val="150000"/>
                        </a:lnSpc>
                        <a:spcAft>
                          <a:spcPts val="0"/>
                        </a:spcAft>
                      </a:pPr>
                      <a:r>
                        <a:rPr lang="es-ES_tradnl" sz="1200">
                          <a:effectLst/>
                        </a:rPr>
                        <a:t>5.27</a:t>
                      </a:r>
                      <a:endParaRPr lang="es-ES" sz="1200">
                        <a:effectLst/>
                        <a:latin typeface="Cambria"/>
                        <a:ea typeface="MS Mincho"/>
                        <a:cs typeface="Times New Roman"/>
                      </a:endParaRPr>
                    </a:p>
                  </a:txBody>
                  <a:tcPr marL="30557" marR="30557" marT="0" marB="0" anchor="ctr"/>
                </a:tc>
              </a:tr>
              <a:tr h="245774">
                <a:tc>
                  <a:txBody>
                    <a:bodyPr/>
                    <a:lstStyle/>
                    <a:p>
                      <a:pPr>
                        <a:lnSpc>
                          <a:spcPct val="150000"/>
                        </a:lnSpc>
                        <a:spcAft>
                          <a:spcPts val="0"/>
                        </a:spcAft>
                      </a:pPr>
                      <a:r>
                        <a:rPr lang="es-ES_tradnl" sz="1200">
                          <a:effectLst/>
                        </a:rPr>
                        <a:t>Bomba Pedrollo 2CPm 25/160</a:t>
                      </a:r>
                      <a:endParaRPr lang="es-ES" sz="1200">
                        <a:effectLst/>
                        <a:latin typeface="Cambria"/>
                        <a:ea typeface="MS Mincho"/>
                        <a:cs typeface="Times New Roman"/>
                      </a:endParaRPr>
                    </a:p>
                  </a:txBody>
                  <a:tcPr marL="30557" marR="30557" marT="0" marB="0" anchor="ctr"/>
                </a:tc>
                <a:tc>
                  <a:txBody>
                    <a:bodyPr/>
                    <a:lstStyle/>
                    <a:p>
                      <a:pPr algn="ctr">
                        <a:lnSpc>
                          <a:spcPct val="150000"/>
                        </a:lnSpc>
                        <a:spcAft>
                          <a:spcPts val="0"/>
                        </a:spcAft>
                      </a:pPr>
                      <a:r>
                        <a:rPr lang="es-ES_tradnl" sz="1200">
                          <a:effectLst/>
                        </a:rPr>
                        <a:t>0.75</a:t>
                      </a:r>
                      <a:endParaRPr lang="es-ES" sz="1200">
                        <a:effectLst/>
                        <a:latin typeface="Cambria"/>
                        <a:ea typeface="MS Mincho"/>
                        <a:cs typeface="Times New Roman"/>
                      </a:endParaRPr>
                    </a:p>
                  </a:txBody>
                  <a:tcPr marL="30557" marR="30557" marT="0" marB="0" anchor="ctr"/>
                </a:tc>
                <a:tc>
                  <a:txBody>
                    <a:bodyPr/>
                    <a:lstStyle/>
                    <a:p>
                      <a:pPr algn="ctr">
                        <a:lnSpc>
                          <a:spcPct val="150000"/>
                        </a:lnSpc>
                        <a:spcAft>
                          <a:spcPts val="0"/>
                        </a:spcAft>
                      </a:pPr>
                      <a:r>
                        <a:rPr lang="es-ES_tradnl" sz="1200">
                          <a:effectLst/>
                        </a:rPr>
                        <a:t>0.85</a:t>
                      </a:r>
                      <a:endParaRPr lang="es-ES" sz="1200">
                        <a:effectLst/>
                        <a:latin typeface="Cambria"/>
                        <a:ea typeface="MS Mincho"/>
                        <a:cs typeface="Times New Roman"/>
                      </a:endParaRPr>
                    </a:p>
                  </a:txBody>
                  <a:tcPr marL="30557" marR="30557" marT="0" marB="0" anchor="ctr"/>
                </a:tc>
                <a:tc>
                  <a:txBody>
                    <a:bodyPr/>
                    <a:lstStyle/>
                    <a:p>
                      <a:pPr algn="r">
                        <a:lnSpc>
                          <a:spcPct val="150000"/>
                        </a:lnSpc>
                        <a:spcAft>
                          <a:spcPts val="0"/>
                        </a:spcAft>
                      </a:pPr>
                      <a:r>
                        <a:rPr lang="es-ES_tradnl" sz="1200">
                          <a:effectLst/>
                        </a:rPr>
                        <a:t>0.46</a:t>
                      </a:r>
                      <a:endParaRPr lang="es-ES" sz="1200">
                        <a:effectLst/>
                        <a:latin typeface="Cambria"/>
                        <a:ea typeface="MS Mincho"/>
                        <a:cs typeface="Times New Roman"/>
                      </a:endParaRPr>
                    </a:p>
                  </a:txBody>
                  <a:tcPr marL="30557" marR="30557" marT="0" marB="0" anchor="ctr"/>
                </a:tc>
              </a:tr>
              <a:tr h="245774">
                <a:tc>
                  <a:txBody>
                    <a:bodyPr/>
                    <a:lstStyle/>
                    <a:p>
                      <a:pPr>
                        <a:lnSpc>
                          <a:spcPct val="150000"/>
                        </a:lnSpc>
                        <a:spcAft>
                          <a:spcPts val="0"/>
                        </a:spcAft>
                      </a:pPr>
                      <a:r>
                        <a:rPr lang="es-ES_tradnl" sz="1200">
                          <a:effectLst/>
                        </a:rPr>
                        <a:t>Pulidora lateral Forel EG2200</a:t>
                      </a:r>
                      <a:endParaRPr lang="es-ES" sz="1200">
                        <a:effectLst/>
                        <a:latin typeface="Cambria"/>
                        <a:ea typeface="MS Mincho"/>
                        <a:cs typeface="Times New Roman"/>
                      </a:endParaRPr>
                    </a:p>
                  </a:txBody>
                  <a:tcPr marL="30557" marR="30557" marT="0" marB="0" anchor="ctr"/>
                </a:tc>
                <a:tc>
                  <a:txBody>
                    <a:bodyPr/>
                    <a:lstStyle/>
                    <a:p>
                      <a:pPr algn="ctr">
                        <a:lnSpc>
                          <a:spcPct val="150000"/>
                        </a:lnSpc>
                        <a:spcAft>
                          <a:spcPts val="0"/>
                        </a:spcAft>
                      </a:pPr>
                      <a:r>
                        <a:rPr lang="es-ES_tradnl" sz="1200">
                          <a:effectLst/>
                        </a:rPr>
                        <a:t>8</a:t>
                      </a:r>
                      <a:endParaRPr lang="es-ES" sz="1200">
                        <a:effectLst/>
                        <a:latin typeface="Cambria"/>
                        <a:ea typeface="MS Mincho"/>
                        <a:cs typeface="Times New Roman"/>
                      </a:endParaRPr>
                    </a:p>
                  </a:txBody>
                  <a:tcPr marL="30557" marR="30557" marT="0" marB="0" anchor="ctr"/>
                </a:tc>
                <a:tc>
                  <a:txBody>
                    <a:bodyPr/>
                    <a:lstStyle/>
                    <a:p>
                      <a:pPr algn="ctr">
                        <a:lnSpc>
                          <a:spcPct val="150000"/>
                        </a:lnSpc>
                        <a:spcAft>
                          <a:spcPts val="0"/>
                        </a:spcAft>
                      </a:pPr>
                      <a:r>
                        <a:rPr lang="es-ES_tradnl" sz="1200">
                          <a:effectLst/>
                        </a:rPr>
                        <a:t>0.85</a:t>
                      </a:r>
                      <a:endParaRPr lang="es-ES" sz="1200">
                        <a:effectLst/>
                        <a:latin typeface="Cambria"/>
                        <a:ea typeface="MS Mincho"/>
                        <a:cs typeface="Times New Roman"/>
                      </a:endParaRPr>
                    </a:p>
                  </a:txBody>
                  <a:tcPr marL="30557" marR="30557" marT="0" marB="0" anchor="ctr"/>
                </a:tc>
                <a:tc>
                  <a:txBody>
                    <a:bodyPr/>
                    <a:lstStyle/>
                    <a:p>
                      <a:pPr algn="r">
                        <a:lnSpc>
                          <a:spcPct val="150000"/>
                        </a:lnSpc>
                        <a:spcAft>
                          <a:spcPts val="0"/>
                        </a:spcAft>
                      </a:pPr>
                      <a:r>
                        <a:rPr lang="es-ES_tradnl" sz="1200">
                          <a:effectLst/>
                        </a:rPr>
                        <a:t>4.96</a:t>
                      </a:r>
                      <a:endParaRPr lang="es-ES" sz="1200">
                        <a:effectLst/>
                        <a:latin typeface="Cambria"/>
                        <a:ea typeface="MS Mincho"/>
                        <a:cs typeface="Times New Roman"/>
                      </a:endParaRPr>
                    </a:p>
                  </a:txBody>
                  <a:tcPr marL="30557" marR="30557" marT="0" marB="0" anchor="ctr"/>
                </a:tc>
              </a:tr>
              <a:tr h="412074">
                <a:tc>
                  <a:txBody>
                    <a:bodyPr/>
                    <a:lstStyle/>
                    <a:p>
                      <a:pPr>
                        <a:lnSpc>
                          <a:spcPct val="150000"/>
                        </a:lnSpc>
                        <a:spcAft>
                          <a:spcPts val="0"/>
                        </a:spcAft>
                      </a:pPr>
                      <a:r>
                        <a:rPr lang="es-ES_tradnl" sz="1200">
                          <a:effectLst/>
                        </a:rPr>
                        <a:t>Fresadora #1 CNC Glaston Bavelloni ALPA 323/4 N</a:t>
                      </a:r>
                      <a:endParaRPr lang="es-ES" sz="1200">
                        <a:effectLst/>
                        <a:latin typeface="Cambria"/>
                        <a:ea typeface="MS Mincho"/>
                        <a:cs typeface="Times New Roman"/>
                      </a:endParaRPr>
                    </a:p>
                  </a:txBody>
                  <a:tcPr marL="30557" marR="30557" marT="0" marB="0" anchor="ctr"/>
                </a:tc>
                <a:tc>
                  <a:txBody>
                    <a:bodyPr/>
                    <a:lstStyle/>
                    <a:p>
                      <a:pPr algn="ctr">
                        <a:lnSpc>
                          <a:spcPct val="150000"/>
                        </a:lnSpc>
                        <a:spcAft>
                          <a:spcPts val="0"/>
                        </a:spcAft>
                      </a:pPr>
                      <a:r>
                        <a:rPr lang="es-ES_tradnl" sz="1200">
                          <a:effectLst/>
                        </a:rPr>
                        <a:t>42.6</a:t>
                      </a:r>
                      <a:endParaRPr lang="es-ES" sz="1200">
                        <a:effectLst/>
                        <a:latin typeface="Cambria"/>
                        <a:ea typeface="MS Mincho"/>
                        <a:cs typeface="Times New Roman"/>
                      </a:endParaRPr>
                    </a:p>
                  </a:txBody>
                  <a:tcPr marL="30557" marR="30557" marT="0" marB="0" anchor="ctr"/>
                </a:tc>
                <a:tc>
                  <a:txBody>
                    <a:bodyPr/>
                    <a:lstStyle/>
                    <a:p>
                      <a:pPr algn="ctr">
                        <a:lnSpc>
                          <a:spcPct val="150000"/>
                        </a:lnSpc>
                        <a:spcAft>
                          <a:spcPts val="0"/>
                        </a:spcAft>
                      </a:pPr>
                      <a:r>
                        <a:rPr lang="es-ES_tradnl" sz="1200">
                          <a:effectLst/>
                        </a:rPr>
                        <a:t>0.85</a:t>
                      </a:r>
                      <a:endParaRPr lang="es-ES" sz="1200">
                        <a:effectLst/>
                        <a:latin typeface="Cambria"/>
                        <a:ea typeface="MS Mincho"/>
                        <a:cs typeface="Times New Roman"/>
                      </a:endParaRPr>
                    </a:p>
                  </a:txBody>
                  <a:tcPr marL="30557" marR="30557" marT="0" marB="0" anchor="ctr"/>
                </a:tc>
                <a:tc>
                  <a:txBody>
                    <a:bodyPr/>
                    <a:lstStyle/>
                    <a:p>
                      <a:pPr algn="r">
                        <a:lnSpc>
                          <a:spcPct val="150000"/>
                        </a:lnSpc>
                        <a:spcAft>
                          <a:spcPts val="0"/>
                        </a:spcAft>
                      </a:pPr>
                      <a:r>
                        <a:rPr lang="es-ES_tradnl" sz="1200">
                          <a:effectLst/>
                        </a:rPr>
                        <a:t>26.40</a:t>
                      </a:r>
                      <a:endParaRPr lang="es-ES" sz="1200">
                        <a:effectLst/>
                        <a:latin typeface="Cambria"/>
                        <a:ea typeface="MS Mincho"/>
                        <a:cs typeface="Times New Roman"/>
                      </a:endParaRPr>
                    </a:p>
                  </a:txBody>
                  <a:tcPr marL="30557" marR="30557" marT="0" marB="0" anchor="ctr"/>
                </a:tc>
              </a:tr>
              <a:tr h="412074">
                <a:tc>
                  <a:txBody>
                    <a:bodyPr/>
                    <a:lstStyle/>
                    <a:p>
                      <a:pPr>
                        <a:lnSpc>
                          <a:spcPct val="150000"/>
                        </a:lnSpc>
                        <a:spcAft>
                          <a:spcPts val="0"/>
                        </a:spcAft>
                      </a:pPr>
                      <a:r>
                        <a:rPr lang="es-ES_tradnl" sz="1200">
                          <a:effectLst/>
                        </a:rPr>
                        <a:t>Fresadora #2 CNC Glaston Bavelloni ALPA 323/4 N</a:t>
                      </a:r>
                      <a:endParaRPr lang="es-ES" sz="1200">
                        <a:effectLst/>
                        <a:latin typeface="Cambria"/>
                        <a:ea typeface="MS Mincho"/>
                        <a:cs typeface="Times New Roman"/>
                      </a:endParaRPr>
                    </a:p>
                  </a:txBody>
                  <a:tcPr marL="30557" marR="30557" marT="0" marB="0" anchor="ctr"/>
                </a:tc>
                <a:tc>
                  <a:txBody>
                    <a:bodyPr/>
                    <a:lstStyle/>
                    <a:p>
                      <a:pPr algn="ctr">
                        <a:lnSpc>
                          <a:spcPct val="150000"/>
                        </a:lnSpc>
                        <a:spcAft>
                          <a:spcPts val="0"/>
                        </a:spcAft>
                      </a:pPr>
                      <a:r>
                        <a:rPr lang="es-ES_tradnl" sz="1200">
                          <a:effectLst/>
                        </a:rPr>
                        <a:t>42.6</a:t>
                      </a:r>
                      <a:endParaRPr lang="es-ES" sz="1200">
                        <a:effectLst/>
                        <a:latin typeface="Cambria"/>
                        <a:ea typeface="MS Mincho"/>
                        <a:cs typeface="Times New Roman"/>
                      </a:endParaRPr>
                    </a:p>
                  </a:txBody>
                  <a:tcPr marL="30557" marR="30557" marT="0" marB="0" anchor="ctr"/>
                </a:tc>
                <a:tc>
                  <a:txBody>
                    <a:bodyPr/>
                    <a:lstStyle/>
                    <a:p>
                      <a:pPr algn="ctr">
                        <a:lnSpc>
                          <a:spcPct val="150000"/>
                        </a:lnSpc>
                        <a:spcAft>
                          <a:spcPts val="0"/>
                        </a:spcAft>
                      </a:pPr>
                      <a:r>
                        <a:rPr lang="es-ES_tradnl" sz="1200">
                          <a:effectLst/>
                        </a:rPr>
                        <a:t>0.85</a:t>
                      </a:r>
                      <a:endParaRPr lang="es-ES" sz="1200">
                        <a:effectLst/>
                        <a:latin typeface="Cambria"/>
                        <a:ea typeface="MS Mincho"/>
                        <a:cs typeface="Times New Roman"/>
                      </a:endParaRPr>
                    </a:p>
                  </a:txBody>
                  <a:tcPr marL="30557" marR="30557" marT="0" marB="0" anchor="ctr"/>
                </a:tc>
                <a:tc>
                  <a:txBody>
                    <a:bodyPr/>
                    <a:lstStyle/>
                    <a:p>
                      <a:pPr algn="r">
                        <a:lnSpc>
                          <a:spcPct val="150000"/>
                        </a:lnSpc>
                        <a:spcAft>
                          <a:spcPts val="0"/>
                        </a:spcAft>
                      </a:pPr>
                      <a:r>
                        <a:rPr lang="es-ES_tradnl" sz="1200">
                          <a:effectLst/>
                        </a:rPr>
                        <a:t>26.40</a:t>
                      </a:r>
                      <a:endParaRPr lang="es-ES" sz="1200">
                        <a:effectLst/>
                        <a:latin typeface="Cambria"/>
                        <a:ea typeface="MS Mincho"/>
                        <a:cs typeface="Times New Roman"/>
                      </a:endParaRPr>
                    </a:p>
                  </a:txBody>
                  <a:tcPr marL="30557" marR="30557" marT="0" marB="0" anchor="ctr"/>
                </a:tc>
              </a:tr>
              <a:tr h="245774">
                <a:tc>
                  <a:txBody>
                    <a:bodyPr/>
                    <a:lstStyle/>
                    <a:p>
                      <a:pPr>
                        <a:lnSpc>
                          <a:spcPct val="150000"/>
                        </a:lnSpc>
                        <a:spcAft>
                          <a:spcPts val="0"/>
                        </a:spcAft>
                      </a:pPr>
                      <a:r>
                        <a:rPr lang="es-ES_tradnl" sz="1200">
                          <a:effectLst/>
                        </a:rPr>
                        <a:t>Perforadora Vismara E8bCNH Línea Estructural</a:t>
                      </a:r>
                      <a:endParaRPr lang="es-ES" sz="1200">
                        <a:effectLst/>
                        <a:latin typeface="Cambria"/>
                        <a:ea typeface="MS Mincho"/>
                        <a:cs typeface="Times New Roman"/>
                      </a:endParaRPr>
                    </a:p>
                  </a:txBody>
                  <a:tcPr marL="30557" marR="30557" marT="0" marB="0" anchor="ctr"/>
                </a:tc>
                <a:tc>
                  <a:txBody>
                    <a:bodyPr/>
                    <a:lstStyle/>
                    <a:p>
                      <a:pPr algn="ctr">
                        <a:lnSpc>
                          <a:spcPct val="150000"/>
                        </a:lnSpc>
                        <a:spcAft>
                          <a:spcPts val="0"/>
                        </a:spcAft>
                      </a:pPr>
                      <a:r>
                        <a:rPr lang="es-ES_tradnl" sz="1200">
                          <a:effectLst/>
                        </a:rPr>
                        <a:t>19.5</a:t>
                      </a:r>
                      <a:endParaRPr lang="es-ES" sz="1200">
                        <a:effectLst/>
                        <a:latin typeface="Cambria"/>
                        <a:ea typeface="MS Mincho"/>
                        <a:cs typeface="Times New Roman"/>
                      </a:endParaRPr>
                    </a:p>
                  </a:txBody>
                  <a:tcPr marL="30557" marR="30557" marT="0" marB="0" anchor="ctr"/>
                </a:tc>
                <a:tc>
                  <a:txBody>
                    <a:bodyPr/>
                    <a:lstStyle/>
                    <a:p>
                      <a:pPr algn="ctr">
                        <a:lnSpc>
                          <a:spcPct val="150000"/>
                        </a:lnSpc>
                        <a:spcAft>
                          <a:spcPts val="0"/>
                        </a:spcAft>
                      </a:pPr>
                      <a:r>
                        <a:rPr lang="es-ES_tradnl" sz="1200">
                          <a:effectLst/>
                        </a:rPr>
                        <a:t>0.85</a:t>
                      </a:r>
                      <a:endParaRPr lang="es-ES" sz="1200">
                        <a:effectLst/>
                        <a:latin typeface="Cambria"/>
                        <a:ea typeface="MS Mincho"/>
                        <a:cs typeface="Times New Roman"/>
                      </a:endParaRPr>
                    </a:p>
                  </a:txBody>
                  <a:tcPr marL="30557" marR="30557" marT="0" marB="0" anchor="ctr"/>
                </a:tc>
                <a:tc>
                  <a:txBody>
                    <a:bodyPr/>
                    <a:lstStyle/>
                    <a:p>
                      <a:pPr algn="r">
                        <a:lnSpc>
                          <a:spcPct val="150000"/>
                        </a:lnSpc>
                        <a:spcAft>
                          <a:spcPts val="0"/>
                        </a:spcAft>
                      </a:pPr>
                      <a:r>
                        <a:rPr lang="es-ES_tradnl" sz="1200">
                          <a:effectLst/>
                        </a:rPr>
                        <a:t>12.09</a:t>
                      </a:r>
                      <a:endParaRPr lang="es-ES" sz="1200">
                        <a:effectLst/>
                        <a:latin typeface="Cambria"/>
                        <a:ea typeface="MS Mincho"/>
                        <a:cs typeface="Times New Roman"/>
                      </a:endParaRPr>
                    </a:p>
                  </a:txBody>
                  <a:tcPr marL="30557" marR="30557" marT="0" marB="0" anchor="ctr"/>
                </a:tc>
              </a:tr>
              <a:tr h="245774">
                <a:tc>
                  <a:txBody>
                    <a:bodyPr/>
                    <a:lstStyle/>
                    <a:p>
                      <a:pPr>
                        <a:lnSpc>
                          <a:spcPct val="150000"/>
                        </a:lnSpc>
                        <a:spcAft>
                          <a:spcPts val="0"/>
                        </a:spcAft>
                      </a:pPr>
                      <a:r>
                        <a:rPr lang="es-ES_tradnl" sz="1200">
                          <a:effectLst/>
                        </a:rPr>
                        <a:t>Arenadora Sandy DiGregorio 200</a:t>
                      </a:r>
                      <a:endParaRPr lang="es-ES" sz="1200">
                        <a:effectLst/>
                        <a:latin typeface="Cambria"/>
                        <a:ea typeface="MS Mincho"/>
                        <a:cs typeface="Times New Roman"/>
                      </a:endParaRPr>
                    </a:p>
                  </a:txBody>
                  <a:tcPr marL="30557" marR="30557" marT="0" marB="0" anchor="ctr"/>
                </a:tc>
                <a:tc>
                  <a:txBody>
                    <a:bodyPr/>
                    <a:lstStyle/>
                    <a:p>
                      <a:pPr algn="ctr">
                        <a:lnSpc>
                          <a:spcPct val="150000"/>
                        </a:lnSpc>
                        <a:spcAft>
                          <a:spcPts val="0"/>
                        </a:spcAft>
                      </a:pPr>
                      <a:r>
                        <a:rPr lang="es-ES_tradnl" sz="1200">
                          <a:effectLst/>
                        </a:rPr>
                        <a:t>12</a:t>
                      </a:r>
                      <a:endParaRPr lang="es-ES" sz="1200">
                        <a:effectLst/>
                        <a:latin typeface="Cambria"/>
                        <a:ea typeface="MS Mincho"/>
                        <a:cs typeface="Times New Roman"/>
                      </a:endParaRPr>
                    </a:p>
                  </a:txBody>
                  <a:tcPr marL="30557" marR="30557" marT="0" marB="0" anchor="ctr"/>
                </a:tc>
                <a:tc>
                  <a:txBody>
                    <a:bodyPr/>
                    <a:lstStyle/>
                    <a:p>
                      <a:pPr algn="ctr">
                        <a:lnSpc>
                          <a:spcPct val="150000"/>
                        </a:lnSpc>
                        <a:spcAft>
                          <a:spcPts val="0"/>
                        </a:spcAft>
                      </a:pPr>
                      <a:r>
                        <a:rPr lang="es-ES_tradnl" sz="1200">
                          <a:effectLst/>
                        </a:rPr>
                        <a:t>0.85</a:t>
                      </a:r>
                      <a:endParaRPr lang="es-ES" sz="1200">
                        <a:effectLst/>
                        <a:latin typeface="Cambria"/>
                        <a:ea typeface="MS Mincho"/>
                        <a:cs typeface="Times New Roman"/>
                      </a:endParaRPr>
                    </a:p>
                  </a:txBody>
                  <a:tcPr marL="30557" marR="30557" marT="0" marB="0" anchor="ctr"/>
                </a:tc>
                <a:tc>
                  <a:txBody>
                    <a:bodyPr/>
                    <a:lstStyle/>
                    <a:p>
                      <a:pPr algn="r">
                        <a:lnSpc>
                          <a:spcPct val="150000"/>
                        </a:lnSpc>
                        <a:spcAft>
                          <a:spcPts val="0"/>
                        </a:spcAft>
                      </a:pPr>
                      <a:r>
                        <a:rPr lang="es-ES_tradnl" sz="1200">
                          <a:effectLst/>
                        </a:rPr>
                        <a:t>7.44</a:t>
                      </a:r>
                      <a:endParaRPr lang="es-ES" sz="1200">
                        <a:effectLst/>
                        <a:latin typeface="Cambria"/>
                        <a:ea typeface="MS Mincho"/>
                        <a:cs typeface="Times New Roman"/>
                      </a:endParaRPr>
                    </a:p>
                  </a:txBody>
                  <a:tcPr marL="30557" marR="30557" marT="0" marB="0" anchor="ctr"/>
                </a:tc>
              </a:tr>
              <a:tr h="245774">
                <a:tc>
                  <a:txBody>
                    <a:bodyPr/>
                    <a:lstStyle/>
                    <a:p>
                      <a:pPr>
                        <a:lnSpc>
                          <a:spcPct val="150000"/>
                        </a:lnSpc>
                        <a:spcAft>
                          <a:spcPts val="0"/>
                        </a:spcAft>
                      </a:pPr>
                      <a:r>
                        <a:rPr lang="es-ES_tradnl" sz="1200">
                          <a:effectLst/>
                        </a:rPr>
                        <a:t>Lavadora vertical Forel VW2500</a:t>
                      </a:r>
                      <a:endParaRPr lang="es-ES" sz="1200">
                        <a:effectLst/>
                        <a:latin typeface="Cambria"/>
                        <a:ea typeface="MS Mincho"/>
                        <a:cs typeface="Times New Roman"/>
                      </a:endParaRPr>
                    </a:p>
                  </a:txBody>
                  <a:tcPr marL="30557" marR="30557" marT="0" marB="0" anchor="ctr"/>
                </a:tc>
                <a:tc>
                  <a:txBody>
                    <a:bodyPr/>
                    <a:lstStyle/>
                    <a:p>
                      <a:pPr algn="ctr">
                        <a:lnSpc>
                          <a:spcPct val="150000"/>
                        </a:lnSpc>
                        <a:spcAft>
                          <a:spcPts val="0"/>
                        </a:spcAft>
                      </a:pPr>
                      <a:r>
                        <a:rPr lang="es-ES_tradnl" sz="1200">
                          <a:effectLst/>
                        </a:rPr>
                        <a:t>19.5</a:t>
                      </a:r>
                      <a:endParaRPr lang="es-ES" sz="1200">
                        <a:effectLst/>
                        <a:latin typeface="Cambria"/>
                        <a:ea typeface="MS Mincho"/>
                        <a:cs typeface="Times New Roman"/>
                      </a:endParaRPr>
                    </a:p>
                  </a:txBody>
                  <a:tcPr marL="30557" marR="30557" marT="0" marB="0" anchor="ctr"/>
                </a:tc>
                <a:tc>
                  <a:txBody>
                    <a:bodyPr/>
                    <a:lstStyle/>
                    <a:p>
                      <a:pPr algn="ctr">
                        <a:lnSpc>
                          <a:spcPct val="150000"/>
                        </a:lnSpc>
                        <a:spcAft>
                          <a:spcPts val="0"/>
                        </a:spcAft>
                      </a:pPr>
                      <a:r>
                        <a:rPr lang="es-ES_tradnl" sz="1200">
                          <a:effectLst/>
                        </a:rPr>
                        <a:t>0.85</a:t>
                      </a:r>
                      <a:endParaRPr lang="es-ES" sz="1200">
                        <a:effectLst/>
                        <a:latin typeface="Cambria"/>
                        <a:ea typeface="MS Mincho"/>
                        <a:cs typeface="Times New Roman"/>
                      </a:endParaRPr>
                    </a:p>
                  </a:txBody>
                  <a:tcPr marL="30557" marR="30557" marT="0" marB="0" anchor="ctr"/>
                </a:tc>
                <a:tc>
                  <a:txBody>
                    <a:bodyPr/>
                    <a:lstStyle/>
                    <a:p>
                      <a:pPr algn="r">
                        <a:lnSpc>
                          <a:spcPct val="150000"/>
                        </a:lnSpc>
                        <a:spcAft>
                          <a:spcPts val="0"/>
                        </a:spcAft>
                      </a:pPr>
                      <a:r>
                        <a:rPr lang="es-ES_tradnl" sz="1200">
                          <a:effectLst/>
                        </a:rPr>
                        <a:t>12.09</a:t>
                      </a:r>
                      <a:endParaRPr lang="es-ES" sz="1200">
                        <a:effectLst/>
                        <a:latin typeface="Cambria"/>
                        <a:ea typeface="MS Mincho"/>
                        <a:cs typeface="Times New Roman"/>
                      </a:endParaRPr>
                    </a:p>
                  </a:txBody>
                  <a:tcPr marL="30557" marR="30557" marT="0" marB="0" anchor="ctr"/>
                </a:tc>
              </a:tr>
              <a:tr h="412074">
                <a:tc>
                  <a:txBody>
                    <a:bodyPr/>
                    <a:lstStyle/>
                    <a:p>
                      <a:pPr>
                        <a:lnSpc>
                          <a:spcPct val="150000"/>
                        </a:lnSpc>
                        <a:spcAft>
                          <a:spcPts val="0"/>
                        </a:spcAft>
                      </a:pPr>
                      <a:r>
                        <a:rPr lang="es-ES_tradnl" sz="1200">
                          <a:effectLst/>
                        </a:rPr>
                        <a:t>Horno de templado Glaston Tamglass RC200 tipo 2136</a:t>
                      </a:r>
                      <a:endParaRPr lang="es-ES" sz="1200">
                        <a:effectLst/>
                        <a:latin typeface="Cambria"/>
                        <a:ea typeface="MS Mincho"/>
                        <a:cs typeface="Times New Roman"/>
                      </a:endParaRPr>
                    </a:p>
                  </a:txBody>
                  <a:tcPr marL="30557" marR="30557" marT="0" marB="0" anchor="ctr"/>
                </a:tc>
                <a:tc>
                  <a:txBody>
                    <a:bodyPr/>
                    <a:lstStyle/>
                    <a:p>
                      <a:pPr algn="ctr">
                        <a:lnSpc>
                          <a:spcPct val="150000"/>
                        </a:lnSpc>
                        <a:spcAft>
                          <a:spcPts val="0"/>
                        </a:spcAft>
                      </a:pPr>
                      <a:r>
                        <a:rPr lang="es-ES_tradnl" sz="1200">
                          <a:effectLst/>
                        </a:rPr>
                        <a:t>671</a:t>
                      </a:r>
                      <a:endParaRPr lang="es-ES" sz="1200">
                        <a:effectLst/>
                        <a:latin typeface="Cambria"/>
                        <a:ea typeface="MS Mincho"/>
                        <a:cs typeface="Times New Roman"/>
                      </a:endParaRPr>
                    </a:p>
                  </a:txBody>
                  <a:tcPr marL="30557" marR="30557" marT="0" marB="0" anchor="ctr"/>
                </a:tc>
                <a:tc>
                  <a:txBody>
                    <a:bodyPr/>
                    <a:lstStyle/>
                    <a:p>
                      <a:pPr algn="ctr">
                        <a:lnSpc>
                          <a:spcPct val="150000"/>
                        </a:lnSpc>
                        <a:spcAft>
                          <a:spcPts val="0"/>
                        </a:spcAft>
                      </a:pPr>
                      <a:r>
                        <a:rPr lang="es-ES_tradnl" sz="1200">
                          <a:effectLst/>
                        </a:rPr>
                        <a:t>0.90</a:t>
                      </a:r>
                      <a:endParaRPr lang="es-ES" sz="1200">
                        <a:effectLst/>
                        <a:latin typeface="Cambria"/>
                        <a:ea typeface="MS Mincho"/>
                        <a:cs typeface="Times New Roman"/>
                      </a:endParaRPr>
                    </a:p>
                  </a:txBody>
                  <a:tcPr marL="30557" marR="30557" marT="0" marB="0" anchor="ctr"/>
                </a:tc>
                <a:tc>
                  <a:txBody>
                    <a:bodyPr/>
                    <a:lstStyle/>
                    <a:p>
                      <a:pPr algn="r">
                        <a:lnSpc>
                          <a:spcPct val="150000"/>
                        </a:lnSpc>
                        <a:spcAft>
                          <a:spcPts val="0"/>
                        </a:spcAft>
                      </a:pPr>
                      <a:r>
                        <a:rPr lang="es-ES_tradnl" sz="1200">
                          <a:effectLst/>
                        </a:rPr>
                        <a:t>324.95</a:t>
                      </a:r>
                      <a:endParaRPr lang="es-ES" sz="1200">
                        <a:effectLst/>
                        <a:latin typeface="Cambria"/>
                        <a:ea typeface="MS Mincho"/>
                        <a:cs typeface="Times New Roman"/>
                      </a:endParaRPr>
                    </a:p>
                  </a:txBody>
                  <a:tcPr marL="30557" marR="30557" marT="0" marB="0" anchor="ctr"/>
                </a:tc>
              </a:tr>
              <a:tr h="245774">
                <a:tc>
                  <a:txBody>
                    <a:bodyPr/>
                    <a:lstStyle/>
                    <a:p>
                      <a:pPr>
                        <a:lnSpc>
                          <a:spcPct val="150000"/>
                        </a:lnSpc>
                        <a:spcAft>
                          <a:spcPts val="0"/>
                        </a:spcAft>
                      </a:pPr>
                      <a:r>
                        <a:rPr lang="es-ES_tradnl" sz="1200">
                          <a:effectLst/>
                        </a:rPr>
                        <a:t>Compresor CompAir D50H RS</a:t>
                      </a:r>
                      <a:endParaRPr lang="es-ES" sz="1200">
                        <a:effectLst/>
                        <a:latin typeface="Cambria"/>
                        <a:ea typeface="MS Mincho"/>
                        <a:cs typeface="Times New Roman"/>
                      </a:endParaRPr>
                    </a:p>
                  </a:txBody>
                  <a:tcPr marL="30557" marR="30557" marT="0" marB="0" anchor="ctr"/>
                </a:tc>
                <a:tc>
                  <a:txBody>
                    <a:bodyPr/>
                    <a:lstStyle/>
                    <a:p>
                      <a:pPr algn="ctr">
                        <a:lnSpc>
                          <a:spcPct val="150000"/>
                        </a:lnSpc>
                        <a:spcAft>
                          <a:spcPts val="0"/>
                        </a:spcAft>
                      </a:pPr>
                      <a:r>
                        <a:rPr lang="es-ES_tradnl" sz="1200">
                          <a:effectLst/>
                        </a:rPr>
                        <a:t>50</a:t>
                      </a:r>
                      <a:endParaRPr lang="es-ES" sz="1200">
                        <a:effectLst/>
                        <a:latin typeface="Cambria"/>
                        <a:ea typeface="MS Mincho"/>
                        <a:cs typeface="Times New Roman"/>
                      </a:endParaRPr>
                    </a:p>
                  </a:txBody>
                  <a:tcPr marL="30557" marR="30557" marT="0" marB="0" anchor="ctr"/>
                </a:tc>
                <a:tc>
                  <a:txBody>
                    <a:bodyPr/>
                    <a:lstStyle/>
                    <a:p>
                      <a:pPr algn="ctr">
                        <a:lnSpc>
                          <a:spcPct val="150000"/>
                        </a:lnSpc>
                        <a:spcAft>
                          <a:spcPts val="0"/>
                        </a:spcAft>
                      </a:pPr>
                      <a:r>
                        <a:rPr lang="es-ES_tradnl" sz="1200">
                          <a:effectLst/>
                        </a:rPr>
                        <a:t>0.85</a:t>
                      </a:r>
                      <a:endParaRPr lang="es-ES" sz="1200">
                        <a:effectLst/>
                        <a:latin typeface="Cambria"/>
                        <a:ea typeface="MS Mincho"/>
                        <a:cs typeface="Times New Roman"/>
                      </a:endParaRPr>
                    </a:p>
                  </a:txBody>
                  <a:tcPr marL="30557" marR="30557" marT="0" marB="0" anchor="ctr"/>
                </a:tc>
                <a:tc>
                  <a:txBody>
                    <a:bodyPr/>
                    <a:lstStyle/>
                    <a:p>
                      <a:pPr algn="r">
                        <a:lnSpc>
                          <a:spcPct val="150000"/>
                        </a:lnSpc>
                        <a:spcAft>
                          <a:spcPts val="0"/>
                        </a:spcAft>
                      </a:pPr>
                      <a:r>
                        <a:rPr lang="es-ES_tradnl" sz="1200">
                          <a:effectLst/>
                        </a:rPr>
                        <a:t>30.99</a:t>
                      </a:r>
                      <a:endParaRPr lang="es-ES" sz="1200">
                        <a:effectLst/>
                        <a:latin typeface="Cambria"/>
                        <a:ea typeface="MS Mincho"/>
                        <a:cs typeface="Times New Roman"/>
                      </a:endParaRPr>
                    </a:p>
                  </a:txBody>
                  <a:tcPr marL="30557" marR="30557" marT="0" marB="0" anchor="ctr"/>
                </a:tc>
              </a:tr>
              <a:tr h="245774">
                <a:tc>
                  <a:txBody>
                    <a:bodyPr/>
                    <a:lstStyle/>
                    <a:p>
                      <a:endParaRPr lang="es-ES" sz="1200">
                        <a:effectLst/>
                        <a:latin typeface="Cambria"/>
                      </a:endParaRPr>
                    </a:p>
                  </a:txBody>
                  <a:tcPr marL="30557" marR="30557" marT="0" marB="0" anchor="ctr"/>
                </a:tc>
                <a:tc>
                  <a:txBody>
                    <a:bodyPr/>
                    <a:lstStyle/>
                    <a:p>
                      <a:pPr algn="r">
                        <a:lnSpc>
                          <a:spcPct val="150000"/>
                        </a:lnSpc>
                        <a:spcAft>
                          <a:spcPts val="0"/>
                        </a:spcAft>
                      </a:pPr>
                      <a:r>
                        <a:rPr lang="es-ES_tradnl" sz="1200">
                          <a:effectLst/>
                        </a:rPr>
                        <a:t>1006.97</a:t>
                      </a:r>
                      <a:endParaRPr lang="es-ES" sz="1200">
                        <a:effectLst/>
                        <a:latin typeface="Cambria"/>
                        <a:ea typeface="MS Mincho"/>
                        <a:cs typeface="Times New Roman"/>
                      </a:endParaRPr>
                    </a:p>
                  </a:txBody>
                  <a:tcPr marL="30557" marR="30557" marT="0" marB="0" anchor="ctr"/>
                </a:tc>
                <a:tc>
                  <a:txBody>
                    <a:bodyPr/>
                    <a:lstStyle/>
                    <a:p>
                      <a:endParaRPr lang="es-ES" sz="1200">
                        <a:effectLst/>
                        <a:latin typeface="Cambria"/>
                      </a:endParaRPr>
                    </a:p>
                  </a:txBody>
                  <a:tcPr marL="30557" marR="30557" marT="0" marB="0" anchor="ctr"/>
                </a:tc>
                <a:tc>
                  <a:txBody>
                    <a:bodyPr/>
                    <a:lstStyle/>
                    <a:p>
                      <a:pPr algn="r">
                        <a:lnSpc>
                          <a:spcPct val="150000"/>
                        </a:lnSpc>
                        <a:spcAft>
                          <a:spcPts val="0"/>
                        </a:spcAft>
                      </a:pPr>
                      <a:r>
                        <a:rPr lang="es-ES_tradnl" sz="1200" dirty="0">
                          <a:effectLst/>
                        </a:rPr>
                        <a:t>533.18</a:t>
                      </a:r>
                      <a:endParaRPr lang="es-ES" sz="1200" dirty="0">
                        <a:effectLst/>
                        <a:latin typeface="Cambria"/>
                        <a:ea typeface="MS Mincho"/>
                        <a:cs typeface="Times New Roman"/>
                      </a:endParaRPr>
                    </a:p>
                  </a:txBody>
                  <a:tcPr marL="30557" marR="30557" marT="0" marB="0" anchor="ctr"/>
                </a:tc>
              </a:tr>
            </a:tbl>
          </a:graphicData>
        </a:graphic>
      </p:graphicFrame>
      <p:sp>
        <p:nvSpPr>
          <p:cNvPr id="3" name="2 CuadroTexto"/>
          <p:cNvSpPr txBox="1"/>
          <p:nvPr/>
        </p:nvSpPr>
        <p:spPr>
          <a:xfrm>
            <a:off x="1403648" y="326299"/>
            <a:ext cx="6696744" cy="523220"/>
          </a:xfrm>
          <a:prstGeom prst="rect">
            <a:avLst/>
          </a:prstGeom>
          <a:noFill/>
        </p:spPr>
        <p:txBody>
          <a:bodyPr wrap="square" rtlCol="0">
            <a:spAutoFit/>
          </a:bodyPr>
          <a:lstStyle/>
          <a:p>
            <a:pPr algn="ctr"/>
            <a:r>
              <a:rPr lang="es-ES_tradnl" sz="2800" dirty="0" smtClean="0"/>
              <a:t>Potencia reactiva de la maquinaria</a:t>
            </a:r>
            <a:endParaRPr lang="es-ES" sz="2800" dirty="0"/>
          </a:p>
        </p:txBody>
      </p:sp>
    </p:spTree>
    <p:extLst>
      <p:ext uri="{BB962C8B-B14F-4D97-AF65-F5344CB8AC3E}">
        <p14:creationId xmlns:p14="http://schemas.microsoft.com/office/powerpoint/2010/main" val="7261706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Macintosh HD:Users:Wilson:Desktop:Captura de pantalla 2014-09-25 a la(s) 21.37.30.png"/>
          <p:cNvPicPr/>
          <p:nvPr/>
        </p:nvPicPr>
        <p:blipFill>
          <a:blip r:embed="rId3">
            <a:extLst>
              <a:ext uri="{28A0092B-C50C-407E-A947-70E740481C1C}">
                <a14:useLocalDpi xmlns:a14="http://schemas.microsoft.com/office/drawing/2010/main" val="0"/>
              </a:ext>
            </a:extLst>
          </a:blip>
          <a:srcRect/>
          <a:stretch>
            <a:fillRect/>
          </a:stretch>
        </p:blipFill>
        <p:spPr bwMode="auto">
          <a:xfrm>
            <a:off x="4211960" y="283940"/>
            <a:ext cx="2812415" cy="2369185"/>
          </a:xfrm>
          <a:prstGeom prst="rect">
            <a:avLst/>
          </a:prstGeom>
          <a:noFill/>
          <a:ln>
            <a:noFill/>
          </a:ln>
        </p:spPr>
      </p:pic>
      <mc:AlternateContent xmlns:mc="http://schemas.openxmlformats.org/markup-compatibility/2006" xmlns:a14="http://schemas.microsoft.com/office/drawing/2010/main">
        <mc:Choice Requires="a14">
          <p:sp>
            <p:nvSpPr>
              <p:cNvPr id="3" name="2 Rectángulo"/>
              <p:cNvSpPr/>
              <p:nvPr/>
            </p:nvSpPr>
            <p:spPr>
              <a:xfrm>
                <a:off x="1918883" y="2875002"/>
                <a:ext cx="5958408" cy="353609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S" i="1">
                              <a:latin typeface="Cambria Math"/>
                            </a:rPr>
                          </m:ctrlPr>
                        </m:sSubPr>
                        <m:e>
                          <m:r>
                            <a:rPr lang="es-ES" i="1">
                              <a:latin typeface="Cambria Math"/>
                            </a:rPr>
                            <m:t>𝑄</m:t>
                          </m:r>
                        </m:e>
                        <m:sub>
                          <m:r>
                            <a:rPr lang="es-ES" i="1">
                              <a:latin typeface="Cambria Math"/>
                            </a:rPr>
                            <m:t>𝑐</m:t>
                          </m:r>
                        </m:sub>
                      </m:sSub>
                      <m:r>
                        <a:rPr lang="es-ES" i="1">
                          <a:latin typeface="Cambria Math"/>
                        </a:rPr>
                        <m:t>=(</m:t>
                      </m:r>
                      <m:func>
                        <m:funcPr>
                          <m:ctrlPr>
                            <a:rPr lang="es-ES" i="1">
                              <a:latin typeface="Cambria Math"/>
                            </a:rPr>
                          </m:ctrlPr>
                        </m:funcPr>
                        <m:fName>
                          <m:r>
                            <m:rPr>
                              <m:sty m:val="p"/>
                            </m:rPr>
                            <a:rPr lang="es-ES">
                              <a:latin typeface="Cambria Math"/>
                            </a:rPr>
                            <m:t>tan</m:t>
                          </m:r>
                        </m:fName>
                        <m:e>
                          <m:sSub>
                            <m:sSubPr>
                              <m:ctrlPr>
                                <a:rPr lang="es-ES" i="1">
                                  <a:latin typeface="Cambria Math"/>
                                </a:rPr>
                              </m:ctrlPr>
                            </m:sSubPr>
                            <m:e>
                              <m:r>
                                <a:rPr lang="es-ES" i="1">
                                  <a:latin typeface="Cambria Math"/>
                                </a:rPr>
                                <m:t>𝜑</m:t>
                              </m:r>
                            </m:e>
                            <m:sub>
                              <m:r>
                                <a:rPr lang="es-ES" i="1">
                                  <a:latin typeface="Cambria Math"/>
                                </a:rPr>
                                <m:t>1</m:t>
                              </m:r>
                            </m:sub>
                          </m:sSub>
                          <m:r>
                            <a:rPr lang="es-ES" i="1">
                              <a:latin typeface="Cambria Math"/>
                            </a:rPr>
                            <m:t>−</m:t>
                          </m:r>
                          <m:func>
                            <m:funcPr>
                              <m:ctrlPr>
                                <a:rPr lang="es-ES" i="1">
                                  <a:latin typeface="Cambria Math"/>
                                </a:rPr>
                              </m:ctrlPr>
                            </m:funcPr>
                            <m:fName>
                              <m:r>
                                <m:rPr>
                                  <m:sty m:val="p"/>
                                </m:rPr>
                                <a:rPr lang="es-ES">
                                  <a:latin typeface="Cambria Math"/>
                                </a:rPr>
                                <m:t>tan</m:t>
                              </m:r>
                            </m:fName>
                            <m:e>
                              <m:sSub>
                                <m:sSubPr>
                                  <m:ctrlPr>
                                    <a:rPr lang="es-ES" i="1">
                                      <a:latin typeface="Cambria Math"/>
                                    </a:rPr>
                                  </m:ctrlPr>
                                </m:sSubPr>
                                <m:e>
                                  <m:r>
                                    <a:rPr lang="es-ES" i="1">
                                      <a:latin typeface="Cambria Math"/>
                                    </a:rPr>
                                    <m:t>𝜑</m:t>
                                  </m:r>
                                </m:e>
                                <m:sub>
                                  <m:r>
                                    <a:rPr lang="es-ES" i="1">
                                      <a:latin typeface="Cambria Math"/>
                                    </a:rPr>
                                    <m:t>2</m:t>
                                  </m:r>
                                </m:sub>
                              </m:sSub>
                            </m:e>
                          </m:func>
                        </m:e>
                      </m:func>
                      <m:r>
                        <a:rPr lang="es-ES" i="1">
                          <a:latin typeface="Cambria Math"/>
                        </a:rPr>
                        <m:t>)∙</m:t>
                      </m:r>
                      <m:r>
                        <a:rPr lang="es-ES" i="1">
                          <a:latin typeface="Cambria Math"/>
                        </a:rPr>
                        <m:t>𝑃</m:t>
                      </m:r>
                    </m:oMath>
                  </m:oMathPara>
                </a14:m>
                <a:endParaRPr lang="es-ES" dirty="0"/>
              </a:p>
              <a:p>
                <a:r>
                  <a:rPr lang="es-ES" dirty="0"/>
                  <a:t>donde:</a:t>
                </a:r>
              </a:p>
              <a:p>
                <a:r>
                  <a:rPr lang="es-ES" dirty="0"/>
                  <a:t>P es la potencia activa instalada</a:t>
                </a:r>
              </a:p>
              <a:p>
                <a:r>
                  <a:rPr lang="es-ES" dirty="0"/>
                  <a:t>φ</a:t>
                </a:r>
                <a:r>
                  <a:rPr lang="es-ES" baseline="-25000" dirty="0"/>
                  <a:t>1</a:t>
                </a:r>
                <a:r>
                  <a:rPr lang="es-ES" dirty="0"/>
                  <a:t> es el ángulo de desfase antes de la corrección</a:t>
                </a:r>
              </a:p>
              <a:p>
                <a:r>
                  <a:rPr lang="es-ES" dirty="0"/>
                  <a:t>φ</a:t>
                </a:r>
                <a:r>
                  <a:rPr lang="es-ES" baseline="-25000" dirty="0"/>
                  <a:t>2</a:t>
                </a:r>
                <a:r>
                  <a:rPr lang="es-ES" dirty="0"/>
                  <a:t> es el ángulo de desfase que se quiere obtener con la corrección la potencia del banco condensadores </a:t>
                </a:r>
                <a:r>
                  <a:rPr lang="es-ES" dirty="0" err="1"/>
                  <a:t>Qc</a:t>
                </a:r>
                <a:endParaRPr lang="es-ES" dirty="0"/>
              </a:p>
              <a:p>
                <a:r>
                  <a:rPr lang="es-ES" dirty="0"/>
                  <a:t>La potencia del banco de capacitores </a:t>
                </a:r>
                <a:r>
                  <a:rPr lang="es-ES" dirty="0" err="1"/>
                  <a:t>Qc</a:t>
                </a:r>
                <a:r>
                  <a:rPr lang="es-ES" dirty="0"/>
                  <a:t> es igual a:</a:t>
                </a:r>
              </a:p>
              <a:p>
                <a:pPr/>
                <a14:m>
                  <m:oMathPara xmlns:m="http://schemas.openxmlformats.org/officeDocument/2006/math">
                    <m:oMathParaPr>
                      <m:jc m:val="centerGroup"/>
                    </m:oMathParaPr>
                    <m:oMath xmlns:m="http://schemas.openxmlformats.org/officeDocument/2006/math">
                      <m:sSub>
                        <m:sSubPr>
                          <m:ctrlPr>
                            <a:rPr lang="es-ES" i="1">
                              <a:latin typeface="Cambria Math"/>
                            </a:rPr>
                          </m:ctrlPr>
                        </m:sSubPr>
                        <m:e>
                          <m:r>
                            <a:rPr lang="es-ES" i="1">
                              <a:latin typeface="Cambria Math"/>
                            </a:rPr>
                            <m:t>𝑄</m:t>
                          </m:r>
                        </m:e>
                        <m:sub>
                          <m:r>
                            <a:rPr lang="es-ES" i="1">
                              <a:latin typeface="Cambria Math"/>
                            </a:rPr>
                            <m:t>𝑐</m:t>
                          </m:r>
                        </m:sub>
                      </m:sSub>
                      <m:r>
                        <a:rPr lang="es-ES" i="1">
                          <a:latin typeface="Cambria Math"/>
                        </a:rPr>
                        <m:t>=(</m:t>
                      </m:r>
                      <m:func>
                        <m:funcPr>
                          <m:ctrlPr>
                            <a:rPr lang="es-ES" i="1">
                              <a:latin typeface="Cambria Math"/>
                            </a:rPr>
                          </m:ctrlPr>
                        </m:funcPr>
                        <m:fName>
                          <m:r>
                            <m:rPr>
                              <m:sty m:val="p"/>
                            </m:rPr>
                            <a:rPr lang="es-ES">
                              <a:latin typeface="Cambria Math"/>
                            </a:rPr>
                            <m:t>tan</m:t>
                          </m:r>
                        </m:fName>
                        <m:e>
                          <m:sSub>
                            <m:sSubPr>
                              <m:ctrlPr>
                                <a:rPr lang="es-ES" i="1">
                                  <a:latin typeface="Cambria Math"/>
                                </a:rPr>
                              </m:ctrlPr>
                            </m:sSubPr>
                            <m:e>
                              <m:r>
                                <a:rPr lang="es-ES" i="1">
                                  <a:latin typeface="Cambria Math"/>
                                </a:rPr>
                                <m:t>𝜑</m:t>
                              </m:r>
                            </m:e>
                            <m:sub>
                              <m:r>
                                <a:rPr lang="es-ES" i="1">
                                  <a:latin typeface="Cambria Math"/>
                                </a:rPr>
                                <m:t>1</m:t>
                              </m:r>
                            </m:sub>
                          </m:sSub>
                          <m:r>
                            <a:rPr lang="es-ES" i="1">
                              <a:latin typeface="Cambria Math"/>
                            </a:rPr>
                            <m:t>−</m:t>
                          </m:r>
                          <m:func>
                            <m:funcPr>
                              <m:ctrlPr>
                                <a:rPr lang="es-ES" i="1">
                                  <a:latin typeface="Cambria Math"/>
                                </a:rPr>
                              </m:ctrlPr>
                            </m:funcPr>
                            <m:fName>
                              <m:r>
                                <m:rPr>
                                  <m:sty m:val="p"/>
                                </m:rPr>
                                <a:rPr lang="es-ES">
                                  <a:latin typeface="Cambria Math"/>
                                </a:rPr>
                                <m:t>tan</m:t>
                              </m:r>
                            </m:fName>
                            <m:e>
                              <m:sSub>
                                <m:sSubPr>
                                  <m:ctrlPr>
                                    <a:rPr lang="es-ES" i="1">
                                      <a:latin typeface="Cambria Math"/>
                                    </a:rPr>
                                  </m:ctrlPr>
                                </m:sSubPr>
                                <m:e>
                                  <m:r>
                                    <a:rPr lang="es-ES" i="1">
                                      <a:latin typeface="Cambria Math"/>
                                    </a:rPr>
                                    <m:t>𝜑</m:t>
                                  </m:r>
                                </m:e>
                                <m:sub>
                                  <m:r>
                                    <a:rPr lang="es-ES" i="1">
                                      <a:latin typeface="Cambria Math"/>
                                    </a:rPr>
                                    <m:t>2</m:t>
                                  </m:r>
                                </m:sub>
                              </m:sSub>
                            </m:e>
                          </m:func>
                        </m:e>
                      </m:func>
                      <m:r>
                        <a:rPr lang="es-ES" i="1">
                          <a:latin typeface="Cambria Math"/>
                        </a:rPr>
                        <m:t>)∙</m:t>
                      </m:r>
                      <m:r>
                        <a:rPr lang="es-ES" i="1">
                          <a:latin typeface="Cambria Math"/>
                        </a:rPr>
                        <m:t>𝑃</m:t>
                      </m:r>
                    </m:oMath>
                  </m:oMathPara>
                </a14:m>
                <a:endParaRPr lang="es-ES" dirty="0"/>
              </a:p>
              <a:p>
                <a:r>
                  <a:rPr lang="es-ES" dirty="0"/>
                  <a:t> </a:t>
                </a:r>
              </a:p>
              <a:p>
                <a:pPr/>
                <a14:m>
                  <m:oMathPara xmlns:m="http://schemas.openxmlformats.org/officeDocument/2006/math">
                    <m:oMathParaPr>
                      <m:jc m:val="centerGroup"/>
                    </m:oMathParaPr>
                    <m:oMath xmlns:m="http://schemas.openxmlformats.org/officeDocument/2006/math">
                      <m:sSub>
                        <m:sSubPr>
                          <m:ctrlPr>
                            <a:rPr lang="es-ES" i="1">
                              <a:latin typeface="Cambria Math"/>
                            </a:rPr>
                          </m:ctrlPr>
                        </m:sSubPr>
                        <m:e>
                          <m:r>
                            <a:rPr lang="es-ES" i="1">
                              <a:latin typeface="Cambria Math"/>
                            </a:rPr>
                            <m:t>𝑄</m:t>
                          </m:r>
                        </m:e>
                        <m:sub>
                          <m:r>
                            <a:rPr lang="es-ES" i="1">
                              <a:latin typeface="Cambria Math"/>
                            </a:rPr>
                            <m:t>𝑐</m:t>
                          </m:r>
                        </m:sub>
                      </m:sSub>
                      <m:r>
                        <a:rPr lang="es-ES" i="1">
                          <a:latin typeface="Cambria Math"/>
                        </a:rPr>
                        <m:t>=</m:t>
                      </m:r>
                      <m:d>
                        <m:dPr>
                          <m:begChr m:val="["/>
                          <m:endChr m:val="]"/>
                          <m:ctrlPr>
                            <a:rPr lang="es-ES" i="1">
                              <a:latin typeface="Cambria Math"/>
                            </a:rPr>
                          </m:ctrlPr>
                        </m:dPr>
                        <m:e>
                          <m:func>
                            <m:funcPr>
                              <m:ctrlPr>
                                <a:rPr lang="es-ES" i="1">
                                  <a:latin typeface="Cambria Math"/>
                                </a:rPr>
                              </m:ctrlPr>
                            </m:funcPr>
                            <m:fName>
                              <m:r>
                                <m:rPr>
                                  <m:sty m:val="p"/>
                                </m:rPr>
                                <a:rPr lang="es-ES">
                                  <a:latin typeface="Cambria Math"/>
                                </a:rPr>
                                <m:t>tan</m:t>
                              </m:r>
                            </m:fName>
                            <m:e>
                              <m:d>
                                <m:dPr>
                                  <m:ctrlPr>
                                    <a:rPr lang="es-ES" i="1">
                                      <a:latin typeface="Cambria Math"/>
                                    </a:rPr>
                                  </m:ctrlPr>
                                </m:dPr>
                                <m:e>
                                  <m:func>
                                    <m:funcPr>
                                      <m:ctrlPr>
                                        <a:rPr lang="es-ES" i="1">
                                          <a:latin typeface="Cambria Math"/>
                                        </a:rPr>
                                      </m:ctrlPr>
                                    </m:funcPr>
                                    <m:fName>
                                      <m:sSup>
                                        <m:sSupPr>
                                          <m:ctrlPr>
                                            <a:rPr lang="es-ES" i="1">
                                              <a:latin typeface="Cambria Math"/>
                                            </a:rPr>
                                          </m:ctrlPr>
                                        </m:sSupPr>
                                        <m:e>
                                          <m:r>
                                            <m:rPr>
                                              <m:sty m:val="p"/>
                                            </m:rPr>
                                            <a:rPr lang="es-ES">
                                              <a:latin typeface="Cambria Math"/>
                                            </a:rPr>
                                            <m:t>cos</m:t>
                                          </m:r>
                                        </m:e>
                                        <m:sup>
                                          <m:r>
                                            <a:rPr lang="es-ES" i="1">
                                              <a:latin typeface="Cambria Math"/>
                                            </a:rPr>
                                            <m:t>−1</m:t>
                                          </m:r>
                                        </m:sup>
                                      </m:sSup>
                                    </m:fName>
                                    <m:e>
                                      <m:r>
                                        <a:rPr lang="es-ES" i="1">
                                          <a:latin typeface="Cambria Math"/>
                                        </a:rPr>
                                        <m:t>0.88</m:t>
                                      </m:r>
                                    </m:e>
                                  </m:func>
                                </m:e>
                              </m:d>
                              <m:r>
                                <a:rPr lang="es-ES" i="1">
                                  <a:latin typeface="Cambria Math"/>
                                </a:rPr>
                                <m:t>−</m:t>
                              </m:r>
                            </m:e>
                          </m:func>
                          <m:func>
                            <m:funcPr>
                              <m:ctrlPr>
                                <a:rPr lang="es-ES" i="1">
                                  <a:latin typeface="Cambria Math"/>
                                </a:rPr>
                              </m:ctrlPr>
                            </m:funcPr>
                            <m:fName>
                              <m:r>
                                <m:rPr>
                                  <m:sty m:val="p"/>
                                </m:rPr>
                                <a:rPr lang="es-ES">
                                  <a:latin typeface="Cambria Math"/>
                                </a:rPr>
                                <m:t>tan</m:t>
                              </m:r>
                            </m:fName>
                            <m:e>
                              <m:d>
                                <m:dPr>
                                  <m:ctrlPr>
                                    <a:rPr lang="es-ES" i="1">
                                      <a:latin typeface="Cambria Math"/>
                                    </a:rPr>
                                  </m:ctrlPr>
                                </m:dPr>
                                <m:e>
                                  <m:func>
                                    <m:funcPr>
                                      <m:ctrlPr>
                                        <a:rPr lang="es-ES" i="1">
                                          <a:latin typeface="Cambria Math"/>
                                        </a:rPr>
                                      </m:ctrlPr>
                                    </m:funcPr>
                                    <m:fName>
                                      <m:sSup>
                                        <m:sSupPr>
                                          <m:ctrlPr>
                                            <a:rPr lang="es-ES" i="1">
                                              <a:latin typeface="Cambria Math"/>
                                            </a:rPr>
                                          </m:ctrlPr>
                                        </m:sSupPr>
                                        <m:e>
                                          <m:r>
                                            <m:rPr>
                                              <m:sty m:val="p"/>
                                            </m:rPr>
                                            <a:rPr lang="es-ES">
                                              <a:latin typeface="Cambria Math"/>
                                            </a:rPr>
                                            <m:t>cos</m:t>
                                          </m:r>
                                        </m:e>
                                        <m:sup>
                                          <m:r>
                                            <a:rPr lang="es-ES" i="1">
                                              <a:latin typeface="Cambria Math"/>
                                            </a:rPr>
                                            <m:t>−1</m:t>
                                          </m:r>
                                        </m:sup>
                                      </m:sSup>
                                    </m:fName>
                                    <m:e>
                                      <m:r>
                                        <a:rPr lang="es-ES" i="1">
                                          <a:latin typeface="Cambria Math"/>
                                        </a:rPr>
                                        <m:t>0.95</m:t>
                                      </m:r>
                                    </m:e>
                                  </m:func>
                                </m:e>
                              </m:d>
                            </m:e>
                          </m:func>
                        </m:e>
                      </m:d>
                      <m:r>
                        <a:rPr lang="es-ES" i="1">
                          <a:latin typeface="Cambria Math"/>
                        </a:rPr>
                        <m:t>∙1006.97 </m:t>
                      </m:r>
                      <m:r>
                        <a:rPr lang="es-ES" i="1">
                          <a:latin typeface="Cambria Math"/>
                        </a:rPr>
                        <m:t>𝑘𝑊</m:t>
                      </m:r>
                    </m:oMath>
                  </m:oMathPara>
                </a14:m>
                <a:endParaRPr lang="es-ES" dirty="0"/>
              </a:p>
              <a:p>
                <a:r>
                  <a:rPr lang="es-ES" dirty="0"/>
                  <a:t> </a:t>
                </a:r>
              </a:p>
              <a:p>
                <a:pPr/>
                <a14:m>
                  <m:oMathPara xmlns:m="http://schemas.openxmlformats.org/officeDocument/2006/math">
                    <m:oMathParaPr>
                      <m:jc m:val="centerGroup"/>
                    </m:oMathParaPr>
                    <m:oMath xmlns:m="http://schemas.openxmlformats.org/officeDocument/2006/math">
                      <m:sSub>
                        <m:sSubPr>
                          <m:ctrlPr>
                            <a:rPr lang="es-ES" i="1">
                              <a:latin typeface="Cambria Math"/>
                            </a:rPr>
                          </m:ctrlPr>
                        </m:sSubPr>
                        <m:e>
                          <m:r>
                            <a:rPr lang="es-ES" i="1">
                              <a:latin typeface="Cambria Math"/>
                            </a:rPr>
                            <m:t>𝑄</m:t>
                          </m:r>
                        </m:e>
                        <m:sub>
                          <m:r>
                            <a:rPr lang="es-ES" i="1">
                              <a:latin typeface="Cambria Math"/>
                            </a:rPr>
                            <m:t>𝑐</m:t>
                          </m:r>
                        </m:sub>
                      </m:sSub>
                      <m:r>
                        <a:rPr lang="es-ES" i="1">
                          <a:latin typeface="Cambria Math"/>
                        </a:rPr>
                        <m:t>=212.53 </m:t>
                      </m:r>
                      <m:r>
                        <a:rPr lang="es-ES" i="1">
                          <a:latin typeface="Cambria Math"/>
                        </a:rPr>
                        <m:t>𝑘𝑉𝐴𝑟</m:t>
                      </m:r>
                    </m:oMath>
                  </m:oMathPara>
                </a14:m>
                <a:endParaRPr lang="es-ES" dirty="0"/>
              </a:p>
            </p:txBody>
          </p:sp>
        </mc:Choice>
        <mc:Fallback xmlns="">
          <p:sp>
            <p:nvSpPr>
              <p:cNvPr id="3" name="2 Rectángulo"/>
              <p:cNvSpPr>
                <a:spLocks noRot="1" noChangeAspect="1" noMove="1" noResize="1" noEditPoints="1" noAdjustHandles="1" noChangeArrowheads="1" noChangeShapeType="1" noTextEdit="1"/>
              </p:cNvSpPr>
              <p:nvPr/>
            </p:nvSpPr>
            <p:spPr>
              <a:xfrm>
                <a:off x="1918883" y="2875002"/>
                <a:ext cx="5958408" cy="3536096"/>
              </a:xfrm>
              <a:prstGeom prst="rect">
                <a:avLst/>
              </a:prstGeom>
              <a:blipFill rotWithShape="1">
                <a:blip r:embed="rId4"/>
                <a:stretch>
                  <a:fillRect l="-921"/>
                </a:stretch>
              </a:blipFill>
            </p:spPr>
            <p:txBody>
              <a:bodyPr/>
              <a:lstStyle/>
              <a:p>
                <a:r>
                  <a:rPr lang="es-ES">
                    <a:noFill/>
                  </a:rPr>
                  <a:t> </a:t>
                </a:r>
              </a:p>
            </p:txBody>
          </p:sp>
        </mc:Fallback>
      </mc:AlternateContent>
      <p:sp>
        <p:nvSpPr>
          <p:cNvPr id="4" name="3 CuadroTexto"/>
          <p:cNvSpPr txBox="1"/>
          <p:nvPr/>
        </p:nvSpPr>
        <p:spPr>
          <a:xfrm>
            <a:off x="107504" y="692695"/>
            <a:ext cx="3888432" cy="954107"/>
          </a:xfrm>
          <a:prstGeom prst="rect">
            <a:avLst/>
          </a:prstGeom>
          <a:noFill/>
        </p:spPr>
        <p:txBody>
          <a:bodyPr wrap="square" rtlCol="0">
            <a:spAutoFit/>
          </a:bodyPr>
          <a:lstStyle/>
          <a:p>
            <a:pPr algn="ctr"/>
            <a:r>
              <a:rPr lang="es-ES_tradnl" sz="2800" dirty="0" smtClean="0"/>
              <a:t>Corrección del factor de potencia</a:t>
            </a:r>
            <a:endParaRPr lang="es-ES" sz="2800" dirty="0"/>
          </a:p>
        </p:txBody>
      </p:sp>
    </p:spTree>
    <p:extLst>
      <p:ext uri="{BB962C8B-B14F-4D97-AF65-F5344CB8AC3E}">
        <p14:creationId xmlns:p14="http://schemas.microsoft.com/office/powerpoint/2010/main" val="13421087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3" t="18530" r="37022" b="30118"/>
          <a:stretch/>
        </p:blipFill>
        <p:spPr bwMode="auto">
          <a:xfrm>
            <a:off x="683567" y="163977"/>
            <a:ext cx="7616997" cy="3913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29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9750" t="22314" r="33125" b="18028"/>
          <a:stretch/>
        </p:blipFill>
        <p:spPr bwMode="auto">
          <a:xfrm>
            <a:off x="251520" y="3341694"/>
            <a:ext cx="3429488" cy="344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300"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28786" t="24028" r="29214" b="12200"/>
          <a:stretch/>
        </p:blipFill>
        <p:spPr bwMode="auto">
          <a:xfrm>
            <a:off x="5666746" y="4137912"/>
            <a:ext cx="2819305" cy="2675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138734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23528" y="2492896"/>
            <a:ext cx="8261396" cy="1754326"/>
          </a:xfrm>
          <a:prstGeom prst="rect">
            <a:avLst/>
          </a:prstGeom>
          <a:noFill/>
        </p:spPr>
        <p:txBody>
          <a:bodyPr wrap="square" lIns="91440" tIns="45720" rIns="91440" bIns="45720">
            <a:spAutoFit/>
          </a:bodyPr>
          <a:lstStyle/>
          <a:p>
            <a:pPr algn="ctr"/>
            <a:r>
              <a:rPr lang="es-ES_tradnl"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Sistema de monitoreo de producción</a:t>
            </a:r>
            <a:endParaRPr lang="es-E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val="34589413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000" t="10000" r="34063" b="15333"/>
          <a:stretch/>
        </p:blipFill>
        <p:spPr bwMode="auto">
          <a:xfrm>
            <a:off x="1475656" y="908720"/>
            <a:ext cx="6210300" cy="568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CuadroTexto"/>
          <p:cNvSpPr txBox="1"/>
          <p:nvPr/>
        </p:nvSpPr>
        <p:spPr>
          <a:xfrm>
            <a:off x="1232434" y="260279"/>
            <a:ext cx="6696744" cy="523220"/>
          </a:xfrm>
          <a:prstGeom prst="rect">
            <a:avLst/>
          </a:prstGeom>
          <a:noFill/>
        </p:spPr>
        <p:txBody>
          <a:bodyPr wrap="square" rtlCol="0">
            <a:spAutoFit/>
          </a:bodyPr>
          <a:lstStyle/>
          <a:p>
            <a:pPr algn="ctr"/>
            <a:r>
              <a:rPr lang="es-ES_tradnl" sz="2800" dirty="0" smtClean="0"/>
              <a:t>Selección de instrumentación</a:t>
            </a:r>
            <a:endParaRPr lang="es-ES" sz="2800" dirty="0"/>
          </a:p>
        </p:txBody>
      </p:sp>
    </p:spTree>
    <p:extLst>
      <p:ext uri="{BB962C8B-B14F-4D97-AF65-F5344CB8AC3E}">
        <p14:creationId xmlns:p14="http://schemas.microsoft.com/office/powerpoint/2010/main" val="2328879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Macintosh HD:Users:Wilson:Desktop:FOTOS TESIS:IMG_1933.JPG"/>
          <p:cNvPicPr/>
          <p:nvPr/>
        </p:nvPicPr>
        <p:blipFill rotWithShape="1">
          <a:blip r:embed="rId3" cstate="print">
            <a:extLst>
              <a:ext uri="{28A0092B-C50C-407E-A947-70E740481C1C}">
                <a14:useLocalDpi xmlns:a14="http://schemas.microsoft.com/office/drawing/2010/main" val="0"/>
              </a:ext>
            </a:extLst>
          </a:blip>
          <a:srcRect l="20026" r="19550"/>
          <a:stretch/>
        </p:blipFill>
        <p:spPr bwMode="auto">
          <a:xfrm rot="5400000">
            <a:off x="3102568" y="655620"/>
            <a:ext cx="6021288" cy="5530696"/>
          </a:xfrm>
          <a:prstGeom prst="rect">
            <a:avLst/>
          </a:prstGeom>
          <a:noFill/>
          <a:ln>
            <a:noFill/>
          </a:ln>
          <a:extLst>
            <a:ext uri="{53640926-AAD7-44D8-BBD7-CCE9431645EC}">
              <a14:shadowObscured xmlns:a14="http://schemas.microsoft.com/office/drawing/2010/main"/>
            </a:ext>
          </a:extLst>
        </p:spPr>
      </p:pic>
      <p:sp>
        <p:nvSpPr>
          <p:cNvPr id="3" name="2 CuadroTexto"/>
          <p:cNvSpPr txBox="1"/>
          <p:nvPr/>
        </p:nvSpPr>
        <p:spPr>
          <a:xfrm>
            <a:off x="395536" y="2897748"/>
            <a:ext cx="2592288" cy="1384995"/>
          </a:xfrm>
          <a:prstGeom prst="rect">
            <a:avLst/>
          </a:prstGeom>
          <a:noFill/>
        </p:spPr>
        <p:txBody>
          <a:bodyPr wrap="square" rtlCol="0">
            <a:spAutoFit/>
          </a:bodyPr>
          <a:lstStyle/>
          <a:p>
            <a:pPr algn="ctr"/>
            <a:r>
              <a:rPr lang="es-ES_tradnl" sz="2800" b="1" dirty="0" smtClean="0"/>
              <a:t>Despuntado manual de aristas</a:t>
            </a:r>
            <a:endParaRPr lang="es-ES" sz="2800" b="1" dirty="0"/>
          </a:p>
        </p:txBody>
      </p:sp>
    </p:spTree>
    <p:extLst>
      <p:ext uri="{BB962C8B-B14F-4D97-AF65-F5344CB8AC3E}">
        <p14:creationId xmlns:p14="http://schemas.microsoft.com/office/powerpoint/2010/main" val="24626167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3728" y="692696"/>
            <a:ext cx="5189233" cy="1359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006" y="2276872"/>
            <a:ext cx="8448675" cy="3790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07139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1772" t="16500" r="38020" b="19167"/>
          <a:stretch/>
        </p:blipFill>
        <p:spPr bwMode="auto">
          <a:xfrm>
            <a:off x="1115616" y="692696"/>
            <a:ext cx="7013505" cy="5616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07139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252278" y="260279"/>
            <a:ext cx="6696744" cy="523220"/>
          </a:xfrm>
          <a:prstGeom prst="rect">
            <a:avLst/>
          </a:prstGeom>
          <a:noFill/>
        </p:spPr>
        <p:txBody>
          <a:bodyPr wrap="square" rtlCol="0">
            <a:spAutoFit/>
          </a:bodyPr>
          <a:lstStyle/>
          <a:p>
            <a:pPr algn="ctr"/>
            <a:r>
              <a:rPr lang="es-ES_tradnl" sz="2800" b="1" dirty="0" smtClean="0"/>
              <a:t>HMI</a:t>
            </a:r>
            <a:endParaRPr lang="es-ES" sz="2800" b="1" dirty="0"/>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677" y="1052736"/>
            <a:ext cx="8651945" cy="5064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91963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443" y="548680"/>
            <a:ext cx="8802361" cy="5168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33824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060848"/>
            <a:ext cx="8621126" cy="2598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CuadroTexto"/>
          <p:cNvSpPr txBox="1"/>
          <p:nvPr/>
        </p:nvSpPr>
        <p:spPr>
          <a:xfrm>
            <a:off x="1115616" y="783499"/>
            <a:ext cx="6696744" cy="523220"/>
          </a:xfrm>
          <a:prstGeom prst="rect">
            <a:avLst/>
          </a:prstGeom>
          <a:noFill/>
        </p:spPr>
        <p:txBody>
          <a:bodyPr wrap="square" rtlCol="0">
            <a:spAutoFit/>
          </a:bodyPr>
          <a:lstStyle/>
          <a:p>
            <a:pPr algn="ctr"/>
            <a:r>
              <a:rPr lang="es-ES_tradnl" sz="2800" b="1" dirty="0" smtClean="0"/>
              <a:t>Programación tipo</a:t>
            </a:r>
            <a:endParaRPr lang="es-ES" sz="2800" b="1" dirty="0"/>
          </a:p>
        </p:txBody>
      </p:sp>
    </p:spTree>
    <p:extLst>
      <p:ext uri="{BB962C8B-B14F-4D97-AF65-F5344CB8AC3E}">
        <p14:creationId xmlns:p14="http://schemas.microsoft.com/office/powerpoint/2010/main" val="11123172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906325" y="2967335"/>
            <a:ext cx="3331361" cy="923330"/>
          </a:xfrm>
          <a:prstGeom prst="rect">
            <a:avLst/>
          </a:prstGeom>
          <a:noFill/>
        </p:spPr>
        <p:txBody>
          <a:bodyPr wrap="none" lIns="91440" tIns="45720" rIns="91440" bIns="45720">
            <a:spAutoFit/>
          </a:bodyPr>
          <a:lstStyle/>
          <a:p>
            <a:pPr algn="ctr"/>
            <a:r>
              <a:rPr lang="es-ES_tradnl"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Simulación</a:t>
            </a:r>
            <a:endParaRPr lang="es-E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val="27707139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107373" y="2967335"/>
            <a:ext cx="6929269" cy="923330"/>
          </a:xfrm>
          <a:prstGeom prst="rect">
            <a:avLst/>
          </a:prstGeom>
          <a:noFill/>
        </p:spPr>
        <p:txBody>
          <a:bodyPr wrap="none" lIns="91440" tIns="45720" rIns="91440" bIns="45720">
            <a:spAutoFit/>
          </a:bodyPr>
          <a:lstStyle/>
          <a:p>
            <a:pPr algn="ctr"/>
            <a:r>
              <a:rPr lang="es-ES_tradnl"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Simulación línea blanca</a:t>
            </a:r>
            <a:endParaRPr lang="es-E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val="32051035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58" y="404664"/>
            <a:ext cx="9154058" cy="3959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977" y="4941168"/>
            <a:ext cx="8829675" cy="125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CuadroTexto"/>
          <p:cNvSpPr txBox="1"/>
          <p:nvPr/>
        </p:nvSpPr>
        <p:spPr>
          <a:xfrm>
            <a:off x="191325" y="4364187"/>
            <a:ext cx="2880320" cy="461665"/>
          </a:xfrm>
          <a:prstGeom prst="rect">
            <a:avLst/>
          </a:prstGeom>
          <a:noFill/>
        </p:spPr>
        <p:txBody>
          <a:bodyPr wrap="square" rtlCol="0">
            <a:spAutoFit/>
          </a:bodyPr>
          <a:lstStyle/>
          <a:p>
            <a:r>
              <a:rPr lang="es-ES_tradnl" sz="2400" dirty="0" smtClean="0"/>
              <a:t>Entidades creadas</a:t>
            </a:r>
            <a:endParaRPr lang="es-ES" sz="2400" dirty="0"/>
          </a:p>
        </p:txBody>
      </p:sp>
    </p:spTree>
    <p:extLst>
      <p:ext uri="{BB962C8B-B14F-4D97-AF65-F5344CB8AC3E}">
        <p14:creationId xmlns:p14="http://schemas.microsoft.com/office/powerpoint/2010/main" val="11637565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508" y="1700808"/>
            <a:ext cx="8589483" cy="3776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CuadroTexto"/>
          <p:cNvSpPr txBox="1"/>
          <p:nvPr/>
        </p:nvSpPr>
        <p:spPr>
          <a:xfrm>
            <a:off x="267544" y="620688"/>
            <a:ext cx="2880320" cy="461665"/>
          </a:xfrm>
          <a:prstGeom prst="rect">
            <a:avLst/>
          </a:prstGeom>
          <a:noFill/>
        </p:spPr>
        <p:txBody>
          <a:bodyPr wrap="square" rtlCol="0">
            <a:spAutoFit/>
          </a:bodyPr>
          <a:lstStyle/>
          <a:p>
            <a:r>
              <a:rPr lang="es-ES_tradnl" sz="2400" dirty="0" smtClean="0"/>
              <a:t>Ruta de proceso</a:t>
            </a:r>
            <a:endParaRPr lang="es-ES" sz="2400" dirty="0"/>
          </a:p>
        </p:txBody>
      </p:sp>
    </p:spTree>
    <p:extLst>
      <p:ext uri="{BB962C8B-B14F-4D97-AF65-F5344CB8AC3E}">
        <p14:creationId xmlns:p14="http://schemas.microsoft.com/office/powerpoint/2010/main" val="28438492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332656"/>
            <a:ext cx="8210985" cy="2742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460" y="4005064"/>
            <a:ext cx="8352928" cy="2331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CuadroTexto"/>
          <p:cNvSpPr txBox="1"/>
          <p:nvPr/>
        </p:nvSpPr>
        <p:spPr>
          <a:xfrm>
            <a:off x="385168" y="3348162"/>
            <a:ext cx="3466752" cy="461665"/>
          </a:xfrm>
          <a:prstGeom prst="rect">
            <a:avLst/>
          </a:prstGeom>
          <a:noFill/>
        </p:spPr>
        <p:txBody>
          <a:bodyPr wrap="square" rtlCol="0">
            <a:spAutoFit/>
          </a:bodyPr>
          <a:lstStyle/>
          <a:p>
            <a:r>
              <a:rPr lang="es-ES_tradnl" sz="2400" dirty="0" smtClean="0"/>
              <a:t>Arribos a la maquinaria</a:t>
            </a:r>
            <a:endParaRPr lang="es-ES" sz="2400" dirty="0"/>
          </a:p>
        </p:txBody>
      </p:sp>
    </p:spTree>
    <p:extLst>
      <p:ext uri="{BB962C8B-B14F-4D97-AF65-F5344CB8AC3E}">
        <p14:creationId xmlns:p14="http://schemas.microsoft.com/office/powerpoint/2010/main" val="24932169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Viajes">
  <a:themeElements>
    <a:clrScheme name="Viajes">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Viajes">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Viajes">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664</TotalTime>
  <Words>3476</Words>
  <Application>Microsoft Office PowerPoint</Application>
  <PresentationFormat>Presentación en pantalla (4:3)</PresentationFormat>
  <Paragraphs>1098</Paragraphs>
  <Slides>116</Slides>
  <Notes>78</Notes>
  <HiddenSlides>0</HiddenSlides>
  <MMClips>0</MMClips>
  <ScaleCrop>false</ScaleCrop>
  <HeadingPairs>
    <vt:vector size="4" baseType="variant">
      <vt:variant>
        <vt:lpstr>Tema</vt:lpstr>
      </vt:variant>
      <vt:variant>
        <vt:i4>1</vt:i4>
      </vt:variant>
      <vt:variant>
        <vt:lpstr>Títulos de diapositiva</vt:lpstr>
      </vt:variant>
      <vt:variant>
        <vt:i4>116</vt:i4>
      </vt:variant>
    </vt:vector>
  </HeadingPairs>
  <TitlesOfParts>
    <vt:vector size="117" baseType="lpstr">
      <vt:lpstr>Viajes</vt:lpstr>
      <vt:lpstr>DISEÑO, SIMULACIÓN Y EVALUACIÓN DE UN SISTEMA FLEXIBLE DE MANUFACTURA (FMS) PARA LA LÍNEA DE PRODUCCIÓN DE LA EMPRESA VIDRIOS DE SEGURIDAD SECURIT S.A.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DISEÑO, SIMULACIÓN Y EVALUACIÓN DE UN SISTEMA FLEXIBLE DE MANUFACTURA (FMS) PARA LA LÍNEA DE PRODUCCIÓN DE LA EMPRESA VIDRIOS DE SEGURIDAD SECURIT S.A.</dc:title>
  <dc:creator>Wilson</dc:creator>
  <cp:lastModifiedBy>WILSON</cp:lastModifiedBy>
  <cp:revision>54</cp:revision>
  <dcterms:created xsi:type="dcterms:W3CDTF">2015-01-13T02:43:49Z</dcterms:created>
  <dcterms:modified xsi:type="dcterms:W3CDTF">2015-01-28T01:23:34Z</dcterms:modified>
</cp:coreProperties>
</file>