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12"/>
  </p:notesMasterIdLst>
  <p:handoutMasterIdLst>
    <p:handoutMasterId r:id="rId113"/>
  </p:handoutMasterIdLst>
  <p:sldIdLst>
    <p:sldId id="256" r:id="rId2"/>
    <p:sldId id="258" r:id="rId3"/>
    <p:sldId id="259" r:id="rId4"/>
    <p:sldId id="261" r:id="rId5"/>
    <p:sldId id="262" r:id="rId6"/>
    <p:sldId id="391" r:id="rId7"/>
    <p:sldId id="263" r:id="rId8"/>
    <p:sldId id="264" r:id="rId9"/>
    <p:sldId id="270" r:id="rId10"/>
    <p:sldId id="273" r:id="rId11"/>
    <p:sldId id="275" r:id="rId12"/>
    <p:sldId id="277" r:id="rId13"/>
    <p:sldId id="278" r:id="rId14"/>
    <p:sldId id="280" r:id="rId15"/>
    <p:sldId id="282" r:id="rId16"/>
    <p:sldId id="283" r:id="rId17"/>
    <p:sldId id="284" r:id="rId18"/>
    <p:sldId id="285" r:id="rId19"/>
    <p:sldId id="286" r:id="rId20"/>
    <p:sldId id="287" r:id="rId21"/>
    <p:sldId id="288" r:id="rId22"/>
    <p:sldId id="289" r:id="rId23"/>
    <p:sldId id="290" r:id="rId24"/>
    <p:sldId id="291" r:id="rId25"/>
    <p:sldId id="368" r:id="rId26"/>
    <p:sldId id="297" r:id="rId27"/>
    <p:sldId id="293" r:id="rId28"/>
    <p:sldId id="294" r:id="rId29"/>
    <p:sldId id="296" r:id="rId30"/>
    <p:sldId id="369" r:id="rId31"/>
    <p:sldId id="298" r:id="rId32"/>
    <p:sldId id="299" r:id="rId33"/>
    <p:sldId id="300" r:id="rId34"/>
    <p:sldId id="307" r:id="rId35"/>
    <p:sldId id="302" r:id="rId36"/>
    <p:sldId id="301" r:id="rId37"/>
    <p:sldId id="303" r:id="rId38"/>
    <p:sldId id="304" r:id="rId39"/>
    <p:sldId id="308" r:id="rId40"/>
    <p:sldId id="309" r:id="rId41"/>
    <p:sldId id="310" r:id="rId42"/>
    <p:sldId id="312" r:id="rId43"/>
    <p:sldId id="314" r:id="rId44"/>
    <p:sldId id="315" r:id="rId45"/>
    <p:sldId id="316" r:id="rId46"/>
    <p:sldId id="317" r:id="rId47"/>
    <p:sldId id="318" r:id="rId48"/>
    <p:sldId id="319" r:id="rId49"/>
    <p:sldId id="321" r:id="rId50"/>
    <p:sldId id="322" r:id="rId51"/>
    <p:sldId id="392" r:id="rId52"/>
    <p:sldId id="323" r:id="rId53"/>
    <p:sldId id="324" r:id="rId54"/>
    <p:sldId id="370" r:id="rId55"/>
    <p:sldId id="325" r:id="rId56"/>
    <p:sldId id="326" r:id="rId57"/>
    <p:sldId id="328" r:id="rId58"/>
    <p:sldId id="329" r:id="rId59"/>
    <p:sldId id="330" r:id="rId60"/>
    <p:sldId id="331" r:id="rId61"/>
    <p:sldId id="332" r:id="rId62"/>
    <p:sldId id="371" r:id="rId63"/>
    <p:sldId id="333" r:id="rId64"/>
    <p:sldId id="372" r:id="rId65"/>
    <p:sldId id="335" r:id="rId66"/>
    <p:sldId id="336" r:id="rId67"/>
    <p:sldId id="337" r:id="rId68"/>
    <p:sldId id="338" r:id="rId69"/>
    <p:sldId id="341" r:id="rId70"/>
    <p:sldId id="343" r:id="rId71"/>
    <p:sldId id="344" r:id="rId72"/>
    <p:sldId id="345" r:id="rId73"/>
    <p:sldId id="346" r:id="rId74"/>
    <p:sldId id="347" r:id="rId75"/>
    <p:sldId id="393" r:id="rId76"/>
    <p:sldId id="348" r:id="rId77"/>
    <p:sldId id="349" r:id="rId78"/>
    <p:sldId id="394" r:id="rId79"/>
    <p:sldId id="350" r:id="rId80"/>
    <p:sldId id="351" r:id="rId81"/>
    <p:sldId id="352" r:id="rId82"/>
    <p:sldId id="353" r:id="rId83"/>
    <p:sldId id="354" r:id="rId84"/>
    <p:sldId id="395" r:id="rId85"/>
    <p:sldId id="355" r:id="rId86"/>
    <p:sldId id="356" r:id="rId87"/>
    <p:sldId id="360" r:id="rId88"/>
    <p:sldId id="361" r:id="rId89"/>
    <p:sldId id="362" r:id="rId90"/>
    <p:sldId id="363" r:id="rId91"/>
    <p:sldId id="364" r:id="rId92"/>
    <p:sldId id="365" r:id="rId93"/>
    <p:sldId id="366" r:id="rId94"/>
    <p:sldId id="367" r:id="rId95"/>
    <p:sldId id="373"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Lst>
  <p:sldSz cx="12746038" cy="6858000"/>
  <p:notesSz cx="10020300" cy="688816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0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63" autoAdjust="0"/>
    <p:restoredTop sz="51699" autoAdjust="0"/>
  </p:normalViewPr>
  <p:slideViewPr>
    <p:cSldViewPr>
      <p:cViewPr varScale="1">
        <p:scale>
          <a:sx n="116" d="100"/>
          <a:sy n="116" d="100"/>
        </p:scale>
        <p:origin x="540" y="138"/>
      </p:cViewPr>
      <p:guideLst>
        <p:guide orient="horz" pos="2160"/>
        <p:guide pos="401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es-EC"/>
          </a:p>
        </p:txBody>
      </p:sp>
      <p:sp>
        <p:nvSpPr>
          <p:cNvPr id="3" name="Marcador de fecha 2"/>
          <p:cNvSpPr>
            <a:spLocks noGrp="1"/>
          </p:cNvSpPr>
          <p:nvPr>
            <p:ph type="dt" sz="quarter" idx="1"/>
          </p:nvPr>
        </p:nvSpPr>
        <p:spPr>
          <a:xfrm>
            <a:off x="5675851" y="1"/>
            <a:ext cx="4342130" cy="345604"/>
          </a:xfrm>
          <a:prstGeom prst="rect">
            <a:avLst/>
          </a:prstGeom>
        </p:spPr>
        <p:txBody>
          <a:bodyPr vert="horz" lIns="96616" tIns="48308" rIns="96616" bIns="48308" rtlCol="0"/>
          <a:lstStyle>
            <a:lvl1pPr algn="r">
              <a:defRPr sz="1300"/>
            </a:lvl1pPr>
          </a:lstStyle>
          <a:p>
            <a:fld id="{5C2C22F0-7BAE-47D4-A817-E1A3249A4B7D}" type="datetimeFigureOut">
              <a:rPr lang="es-EC" smtClean="0"/>
              <a:t>19/01/2015</a:t>
            </a:fld>
            <a:endParaRPr lang="es-EC"/>
          </a:p>
        </p:txBody>
      </p:sp>
      <p:sp>
        <p:nvSpPr>
          <p:cNvPr id="4" name="Marcador de pie de página 3"/>
          <p:cNvSpPr>
            <a:spLocks noGrp="1"/>
          </p:cNvSpPr>
          <p:nvPr>
            <p:ph type="ftr" sz="quarter" idx="2"/>
          </p:nvPr>
        </p:nvSpPr>
        <p:spPr>
          <a:xfrm>
            <a:off x="0" y="6542560"/>
            <a:ext cx="4342130" cy="345603"/>
          </a:xfrm>
          <a:prstGeom prst="rect">
            <a:avLst/>
          </a:prstGeom>
        </p:spPr>
        <p:txBody>
          <a:bodyPr vert="horz" lIns="96616" tIns="48308" rIns="96616" bIns="48308" rtlCol="0" anchor="b"/>
          <a:lstStyle>
            <a:lvl1pPr algn="l">
              <a:defRPr sz="1300"/>
            </a:lvl1pPr>
          </a:lstStyle>
          <a:p>
            <a:endParaRPr lang="es-EC"/>
          </a:p>
        </p:txBody>
      </p:sp>
      <p:sp>
        <p:nvSpPr>
          <p:cNvPr id="5" name="Marcador de número de diapositiva 4"/>
          <p:cNvSpPr>
            <a:spLocks noGrp="1"/>
          </p:cNvSpPr>
          <p:nvPr>
            <p:ph type="sldNum" sz="quarter" idx="3"/>
          </p:nvPr>
        </p:nvSpPr>
        <p:spPr>
          <a:xfrm>
            <a:off x="5675851" y="6542560"/>
            <a:ext cx="4342130" cy="345603"/>
          </a:xfrm>
          <a:prstGeom prst="rect">
            <a:avLst/>
          </a:prstGeom>
        </p:spPr>
        <p:txBody>
          <a:bodyPr vert="horz" lIns="96616" tIns="48308" rIns="96616" bIns="48308" rtlCol="0" anchor="b"/>
          <a:lstStyle>
            <a:lvl1pPr algn="r">
              <a:defRPr sz="1300"/>
            </a:lvl1pPr>
          </a:lstStyle>
          <a:p>
            <a:fld id="{3DB5343C-B449-4F47-84E6-A31607ECF01C}" type="slidenum">
              <a:rPr lang="es-EC" smtClean="0"/>
              <a:t>‹Nº›</a:t>
            </a:fld>
            <a:endParaRPr lang="es-EC"/>
          </a:p>
        </p:txBody>
      </p:sp>
    </p:spTree>
    <p:extLst>
      <p:ext uri="{BB962C8B-B14F-4D97-AF65-F5344CB8AC3E}">
        <p14:creationId xmlns:p14="http://schemas.microsoft.com/office/powerpoint/2010/main" val="3695382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42130" cy="344408"/>
          </a:xfrm>
          <a:prstGeom prst="rect">
            <a:avLst/>
          </a:prstGeom>
        </p:spPr>
        <p:txBody>
          <a:bodyPr vert="horz" lIns="96616" tIns="48308" rIns="96616" bIns="48308" rtlCol="0"/>
          <a:lstStyle>
            <a:lvl1pPr algn="l">
              <a:defRPr sz="1300"/>
            </a:lvl1pPr>
          </a:lstStyle>
          <a:p>
            <a:endParaRPr lang="es-EC" dirty="0"/>
          </a:p>
        </p:txBody>
      </p:sp>
      <p:sp>
        <p:nvSpPr>
          <p:cNvPr id="3" name="2 Marcador de fecha"/>
          <p:cNvSpPr>
            <a:spLocks noGrp="1"/>
          </p:cNvSpPr>
          <p:nvPr>
            <p:ph type="dt" idx="1"/>
          </p:nvPr>
        </p:nvSpPr>
        <p:spPr>
          <a:xfrm>
            <a:off x="5675851" y="0"/>
            <a:ext cx="4342130" cy="344408"/>
          </a:xfrm>
          <a:prstGeom prst="rect">
            <a:avLst/>
          </a:prstGeom>
        </p:spPr>
        <p:txBody>
          <a:bodyPr vert="horz" lIns="96616" tIns="48308" rIns="96616" bIns="48308" rtlCol="0"/>
          <a:lstStyle>
            <a:lvl1pPr algn="r">
              <a:defRPr sz="1300"/>
            </a:lvl1pPr>
          </a:lstStyle>
          <a:p>
            <a:fld id="{61C73C44-321A-4F3C-9FA5-7DA5966053A3}" type="datetimeFigureOut">
              <a:rPr lang="es-EC" smtClean="0"/>
              <a:t>19/01/2015</a:t>
            </a:fld>
            <a:endParaRPr lang="es-EC" dirty="0"/>
          </a:p>
        </p:txBody>
      </p:sp>
      <p:sp>
        <p:nvSpPr>
          <p:cNvPr id="4" name="3 Marcador de imagen de diapositiva"/>
          <p:cNvSpPr>
            <a:spLocks noGrp="1" noRot="1" noChangeAspect="1"/>
          </p:cNvSpPr>
          <p:nvPr>
            <p:ph type="sldImg" idx="2"/>
          </p:nvPr>
        </p:nvSpPr>
        <p:spPr>
          <a:xfrm>
            <a:off x="2608263" y="515938"/>
            <a:ext cx="4803775" cy="2584450"/>
          </a:xfrm>
          <a:prstGeom prst="rect">
            <a:avLst/>
          </a:prstGeom>
          <a:noFill/>
          <a:ln w="12700">
            <a:solidFill>
              <a:prstClr val="black"/>
            </a:solidFill>
          </a:ln>
        </p:spPr>
        <p:txBody>
          <a:bodyPr vert="horz" lIns="96616" tIns="48308" rIns="96616" bIns="48308" rtlCol="0" anchor="ctr"/>
          <a:lstStyle/>
          <a:p>
            <a:endParaRPr lang="es-EC" dirty="0"/>
          </a:p>
        </p:txBody>
      </p:sp>
      <p:sp>
        <p:nvSpPr>
          <p:cNvPr id="5" name="4 Marcador de notas"/>
          <p:cNvSpPr>
            <a:spLocks noGrp="1"/>
          </p:cNvSpPr>
          <p:nvPr>
            <p:ph type="body" sz="quarter" idx="3"/>
          </p:nvPr>
        </p:nvSpPr>
        <p:spPr>
          <a:xfrm>
            <a:off x="1002030" y="3271878"/>
            <a:ext cx="8016240" cy="3099673"/>
          </a:xfrm>
          <a:prstGeom prst="rect">
            <a:avLst/>
          </a:prstGeom>
        </p:spPr>
        <p:txBody>
          <a:bodyPr vert="horz" lIns="96616" tIns="48308" rIns="96616" bIns="4830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6542560"/>
            <a:ext cx="4342130" cy="344408"/>
          </a:xfrm>
          <a:prstGeom prst="rect">
            <a:avLst/>
          </a:prstGeom>
        </p:spPr>
        <p:txBody>
          <a:bodyPr vert="horz" lIns="96616" tIns="48308" rIns="96616" bIns="48308" rtlCol="0" anchor="b"/>
          <a:lstStyle>
            <a:lvl1pPr algn="l">
              <a:defRPr sz="1300"/>
            </a:lvl1pPr>
          </a:lstStyle>
          <a:p>
            <a:endParaRPr lang="es-EC" dirty="0"/>
          </a:p>
        </p:txBody>
      </p:sp>
      <p:sp>
        <p:nvSpPr>
          <p:cNvPr id="7" name="6 Marcador de número de diapositiva"/>
          <p:cNvSpPr>
            <a:spLocks noGrp="1"/>
          </p:cNvSpPr>
          <p:nvPr>
            <p:ph type="sldNum" sz="quarter" idx="5"/>
          </p:nvPr>
        </p:nvSpPr>
        <p:spPr>
          <a:xfrm>
            <a:off x="5675851" y="6542560"/>
            <a:ext cx="4342130" cy="344408"/>
          </a:xfrm>
          <a:prstGeom prst="rect">
            <a:avLst/>
          </a:prstGeom>
        </p:spPr>
        <p:txBody>
          <a:bodyPr vert="horz" lIns="96616" tIns="48308" rIns="96616" bIns="48308" rtlCol="0" anchor="b"/>
          <a:lstStyle>
            <a:lvl1pPr algn="r">
              <a:defRPr sz="1300"/>
            </a:lvl1pPr>
          </a:lstStyle>
          <a:p>
            <a:fld id="{A341AA0E-C80E-453C-B321-74AEB00C2493}" type="slidenum">
              <a:rPr lang="es-EC" smtClean="0"/>
              <a:t>‹Nº›</a:t>
            </a:fld>
            <a:endParaRPr lang="es-EC" dirty="0"/>
          </a:p>
        </p:txBody>
      </p:sp>
    </p:spTree>
    <p:extLst>
      <p:ext uri="{BB962C8B-B14F-4D97-AF65-F5344CB8AC3E}">
        <p14:creationId xmlns:p14="http://schemas.microsoft.com/office/powerpoint/2010/main" val="22493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608263" y="515938"/>
            <a:ext cx="4803775" cy="258445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341AA0E-C80E-453C-B321-74AEB00C2493}" type="slidenum">
              <a:rPr lang="es-EC" smtClean="0"/>
              <a:t>12</a:t>
            </a:fld>
            <a:endParaRPr lang="es-EC" dirty="0"/>
          </a:p>
        </p:txBody>
      </p:sp>
    </p:spTree>
    <p:extLst>
      <p:ext uri="{BB962C8B-B14F-4D97-AF65-F5344CB8AC3E}">
        <p14:creationId xmlns:p14="http://schemas.microsoft.com/office/powerpoint/2010/main" val="357076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341AA0E-C80E-453C-B321-74AEB00C2493}" type="slidenum">
              <a:rPr lang="es-EC" smtClean="0"/>
              <a:t>18</a:t>
            </a:fld>
            <a:endParaRPr lang="es-EC" dirty="0"/>
          </a:p>
        </p:txBody>
      </p:sp>
    </p:spTree>
    <p:extLst>
      <p:ext uri="{BB962C8B-B14F-4D97-AF65-F5344CB8AC3E}">
        <p14:creationId xmlns:p14="http://schemas.microsoft.com/office/powerpoint/2010/main" val="413411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341AA0E-C80E-453C-B321-74AEB00C2493}" type="slidenum">
              <a:rPr lang="es-EC" smtClean="0"/>
              <a:t>30</a:t>
            </a:fld>
            <a:endParaRPr lang="es-EC" dirty="0"/>
          </a:p>
        </p:txBody>
      </p:sp>
    </p:spTree>
    <p:extLst>
      <p:ext uri="{BB962C8B-B14F-4D97-AF65-F5344CB8AC3E}">
        <p14:creationId xmlns:p14="http://schemas.microsoft.com/office/powerpoint/2010/main" val="264472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341AA0E-C80E-453C-B321-74AEB00C2493}" type="slidenum">
              <a:rPr lang="es-EC" smtClean="0"/>
              <a:t>58</a:t>
            </a:fld>
            <a:endParaRPr lang="es-EC" dirty="0"/>
          </a:p>
        </p:txBody>
      </p:sp>
    </p:spTree>
    <p:extLst>
      <p:ext uri="{BB962C8B-B14F-4D97-AF65-F5344CB8AC3E}">
        <p14:creationId xmlns:p14="http://schemas.microsoft.com/office/powerpoint/2010/main" val="188028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A341AA0E-C80E-453C-B321-74AEB00C2493}" type="slidenum">
              <a:rPr lang="es-EC" smtClean="0"/>
              <a:t>64</a:t>
            </a:fld>
            <a:endParaRPr lang="es-EC" dirty="0"/>
          </a:p>
        </p:txBody>
      </p:sp>
    </p:spTree>
    <p:extLst>
      <p:ext uri="{BB962C8B-B14F-4D97-AF65-F5344CB8AC3E}">
        <p14:creationId xmlns:p14="http://schemas.microsoft.com/office/powerpoint/2010/main" val="313874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43519" y="1371600"/>
            <a:ext cx="1094459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743519" y="3228537"/>
            <a:ext cx="10948847"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19" name="Footer Placeholder 18"/>
          <p:cNvSpPr>
            <a:spLocks noGrp="1"/>
          </p:cNvSpPr>
          <p:nvPr>
            <p:ph type="ftr" sz="quarter" idx="11"/>
          </p:nvPr>
        </p:nvSpPr>
        <p:spPr/>
        <p:txBody>
          <a:bodyPr/>
          <a:lstStyle/>
          <a:p>
            <a:endParaRPr lang="es-EC" dirty="0"/>
          </a:p>
        </p:txBody>
      </p:sp>
      <p:sp>
        <p:nvSpPr>
          <p:cNvPr id="27" name="Slide Number Placeholder 26"/>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0877" y="914401"/>
            <a:ext cx="2867859"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637302" y="914401"/>
            <a:ext cx="8391142"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39270" y="1316736"/>
            <a:ext cx="10834132"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739270" y="2704664"/>
            <a:ext cx="10834132"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37302" y="704088"/>
            <a:ext cx="11471434"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637302" y="1920085"/>
            <a:ext cx="56295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6479236" y="1920085"/>
            <a:ext cx="56295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37302" y="704088"/>
            <a:ext cx="11471434"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637306" y="1855248"/>
            <a:ext cx="5631714"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6474816" y="1859761"/>
            <a:ext cx="563392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637306" y="2514600"/>
            <a:ext cx="5631714"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6474816" y="2514600"/>
            <a:ext cx="563392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37302" y="704088"/>
            <a:ext cx="11577651"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55953" y="514352"/>
            <a:ext cx="3823811"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955953" y="1676400"/>
            <a:ext cx="3823811"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4983348" y="1676400"/>
            <a:ext cx="7125388"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9CCCDF45-417F-4237-85E6-035992792AB3}"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4412818" y="1108077"/>
            <a:ext cx="7328972"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11157154" y="5359769"/>
            <a:ext cx="216683"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849736" y="1176997"/>
            <a:ext cx="3084541"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849736" y="2828785"/>
            <a:ext cx="3080293"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B4772C2B-4A8F-48A2-8BFC-527A069C7C7E}" type="datetimeFigureOut">
              <a:rPr lang="es-EC" smtClean="0"/>
              <a:t>19/01/2015</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a:xfrm>
            <a:off x="11259000" y="6356354"/>
            <a:ext cx="849736" cy="365125"/>
          </a:xfrm>
        </p:spPr>
        <p:txBody>
          <a:bodyPr/>
          <a:lstStyle/>
          <a:p>
            <a:fld id="{9CCCDF45-417F-4237-85E6-035992792AB3}" type="slidenum">
              <a:rPr lang="es-EC" smtClean="0"/>
              <a:t>‹Nº›</a:t>
            </a:fld>
            <a:endParaRPr lang="es-EC" dirty="0"/>
          </a:p>
        </p:txBody>
      </p:sp>
      <p:sp>
        <p:nvSpPr>
          <p:cNvPr id="3" name="Picture Placeholder 2"/>
          <p:cNvSpPr>
            <a:spLocks noGrp="1"/>
          </p:cNvSpPr>
          <p:nvPr>
            <p:ph type="pic" idx="1"/>
          </p:nvPr>
        </p:nvSpPr>
        <p:spPr>
          <a:xfrm rot="420000">
            <a:off x="4858930" y="1199517"/>
            <a:ext cx="6436749"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smtClean="0"/>
              <a:t>Haga clic en el icono para agregar una imagen</a:t>
            </a:r>
            <a:endParaRPr kumimoji="0" lang="en-US" dirty="0"/>
          </a:p>
        </p:txBody>
      </p:sp>
      <p:sp>
        <p:nvSpPr>
          <p:cNvPr id="10" name="Freeform 9"/>
          <p:cNvSpPr>
            <a:spLocks/>
          </p:cNvSpPr>
          <p:nvPr/>
        </p:nvSpPr>
        <p:spPr bwMode="auto">
          <a:xfrm flipV="1">
            <a:off x="-13277" y="5816600"/>
            <a:ext cx="1277259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6107481" y="6219829"/>
            <a:ext cx="663856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3277" y="-7144"/>
            <a:ext cx="1277259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6107481" y="-7143"/>
            <a:ext cx="663856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637302" y="704088"/>
            <a:ext cx="11471434"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637302" y="1935480"/>
            <a:ext cx="11471434"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637302" y="6356354"/>
            <a:ext cx="2974076"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772C2B-4A8F-48A2-8BFC-527A069C7C7E}" type="datetimeFigureOut">
              <a:rPr lang="es-EC" smtClean="0"/>
              <a:t>19/01/2015</a:t>
            </a:fld>
            <a:endParaRPr lang="es-EC" dirty="0"/>
          </a:p>
        </p:txBody>
      </p:sp>
      <p:sp>
        <p:nvSpPr>
          <p:cNvPr id="22" name="Footer Placeholder 21"/>
          <p:cNvSpPr>
            <a:spLocks noGrp="1"/>
          </p:cNvSpPr>
          <p:nvPr>
            <p:ph type="ftr" sz="quarter" idx="3"/>
          </p:nvPr>
        </p:nvSpPr>
        <p:spPr>
          <a:xfrm>
            <a:off x="3717596" y="6356354"/>
            <a:ext cx="4673547"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dirty="0"/>
          </a:p>
        </p:txBody>
      </p:sp>
      <p:sp>
        <p:nvSpPr>
          <p:cNvPr id="18" name="Slide Number Placeholder 17"/>
          <p:cNvSpPr>
            <a:spLocks noGrp="1"/>
          </p:cNvSpPr>
          <p:nvPr>
            <p:ph type="sldNum" sz="quarter" idx="4"/>
          </p:nvPr>
        </p:nvSpPr>
        <p:spPr>
          <a:xfrm>
            <a:off x="11046566" y="6356354"/>
            <a:ext cx="106217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CCCDF45-417F-4237-85E6-035992792AB3}" type="slidenum">
              <a:rPr lang="es-EC" smtClean="0"/>
              <a:t>‹Nº›</a:t>
            </a:fld>
            <a:endParaRPr lang="es-EC" dirty="0"/>
          </a:p>
        </p:txBody>
      </p:sp>
      <p:grpSp>
        <p:nvGrpSpPr>
          <p:cNvPr id="2" name="Group 1"/>
          <p:cNvGrpSpPr/>
          <p:nvPr/>
        </p:nvGrpSpPr>
        <p:grpSpPr>
          <a:xfrm>
            <a:off x="-26502" y="202408"/>
            <a:ext cx="12796983"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10.png"/><Relationship Id="rId4" Type="http://schemas.openxmlformats.org/officeDocument/2006/relationships/image" Target="../media/image700.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3.emf"/><Relationship Id="rId5" Type="http://schemas.openxmlformats.org/officeDocument/2006/relationships/image" Target="../media/image760.png"/><Relationship Id="rId4" Type="http://schemas.openxmlformats.org/officeDocument/2006/relationships/image" Target="../media/image750.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5.emf"/><Relationship Id="rId4" Type="http://schemas.openxmlformats.org/officeDocument/2006/relationships/package" Target="../embeddings/Dibujo_de_Microsoft_Visio1.vsdx"/></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emf"/><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emf"/><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emf"/><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emf"/><Relationship Id="rId1" Type="http://schemas.openxmlformats.org/officeDocument/2006/relationships/slideLayout" Target="../slideLayouts/slideLayout2.xml"/><Relationship Id="rId5" Type="http://schemas.openxmlformats.org/officeDocument/2006/relationships/image" Target="../media/image135.png"/><Relationship Id="rId4" Type="http://schemas.microsoft.com/office/2007/relationships/hdphoto" Target="../media/hdphoto3.wdp"/></Relationships>
</file>

<file path=ppt/slides/_rels/slide9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emf"/><Relationship Id="rId1" Type="http://schemas.openxmlformats.org/officeDocument/2006/relationships/slideLayout" Target="../slideLayouts/slideLayout2.xml"/><Relationship Id="rId5" Type="http://schemas.openxmlformats.org/officeDocument/2006/relationships/image" Target="../media/image138.png"/><Relationship Id="rId4" Type="http://schemas.microsoft.com/office/2007/relationships/hdphoto" Target="../media/hdphoto4.wdp"/></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3.emf"/><Relationship Id="rId1" Type="http://schemas.openxmlformats.org/officeDocument/2006/relationships/slideLayout" Target="../slideLayouts/slideLayout2.xml"/><Relationship Id="rId5" Type="http://schemas.openxmlformats.org/officeDocument/2006/relationships/image" Target="../media/image140.png"/><Relationship Id="rId4" Type="http://schemas.microsoft.com/office/2007/relationships/hdphoto" Target="../media/hdphoto5.wdp"/></Relationships>
</file>

<file path=ppt/slides/_rels/slide9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emf"/></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88443" y="332656"/>
            <a:ext cx="10834132" cy="1470025"/>
          </a:xfrm>
        </p:spPr>
        <p:txBody>
          <a:bodyPr anchor="t">
            <a:noAutofit/>
          </a:bodyPr>
          <a:lstStyle/>
          <a:p>
            <a:pPr algn="ctr"/>
            <a:r>
              <a:rPr lang="es-ES" sz="3200" b="1" dirty="0">
                <a:latin typeface="Arial" pitchFamily="34" charset="0"/>
                <a:cs typeface="Arial" pitchFamily="34" charset="0"/>
              </a:rPr>
              <a:t>DISEÑO Y CONSTRUCCIÓN DE UN PROTOTIPO AUTOMÁTICO PARA REHABILITACIÓN PASIVA DE LESIÓN POR ESGUINCE DE TOBILLO</a:t>
            </a:r>
            <a:endParaRPr lang="es-EC" sz="3200" dirty="0">
              <a:latin typeface="Arial" pitchFamily="34" charset="0"/>
              <a:cs typeface="Arial" pitchFamily="34" charset="0"/>
            </a:endParaRPr>
          </a:p>
        </p:txBody>
      </p:sp>
      <p:sp>
        <p:nvSpPr>
          <p:cNvPr id="3" name="2 Subtítulo"/>
          <p:cNvSpPr>
            <a:spLocks noGrp="1"/>
          </p:cNvSpPr>
          <p:nvPr>
            <p:ph type="subTitle" idx="1"/>
          </p:nvPr>
        </p:nvSpPr>
        <p:spPr>
          <a:xfrm>
            <a:off x="1980531" y="4221088"/>
            <a:ext cx="8922227" cy="1752600"/>
          </a:xfrm>
        </p:spPr>
        <p:txBody>
          <a:bodyPr>
            <a:normAutofit fontScale="85000" lnSpcReduction="20000"/>
          </a:bodyPr>
          <a:lstStyle/>
          <a:p>
            <a:pPr algn="ctr"/>
            <a:r>
              <a:rPr lang="es-ES" dirty="0" smtClean="0">
                <a:latin typeface="Arial" pitchFamily="34" charset="0"/>
                <a:cs typeface="Arial" pitchFamily="34" charset="0"/>
              </a:rPr>
              <a:t>PROYECTO DE GRADO PREVIO A LA OBTENCIÓN DE TÍTULO DE INGENIERO EN MECATRÓNICA</a:t>
            </a:r>
          </a:p>
          <a:p>
            <a:pPr algn="ctr"/>
            <a:endParaRPr lang="es-ES" dirty="0" smtClean="0">
              <a:latin typeface="Arial" pitchFamily="34" charset="0"/>
              <a:cs typeface="Arial" pitchFamily="34" charset="0"/>
            </a:endParaRPr>
          </a:p>
          <a:p>
            <a:pPr algn="ctr"/>
            <a:r>
              <a:rPr lang="es-ES" dirty="0">
                <a:latin typeface="Arial" pitchFamily="34" charset="0"/>
                <a:cs typeface="Arial" pitchFamily="34" charset="0"/>
              </a:rPr>
              <a:t>NAGUA CUENCA LUIS FERNANDO</a:t>
            </a:r>
            <a:endParaRPr lang="es-EC" dirty="0">
              <a:latin typeface="Arial" pitchFamily="34" charset="0"/>
              <a:cs typeface="Arial" pitchFamily="34" charset="0"/>
            </a:endParaRPr>
          </a:p>
          <a:p>
            <a:pPr algn="ctr"/>
            <a:r>
              <a:rPr lang="es-ES" dirty="0">
                <a:latin typeface="Arial" pitchFamily="34" charset="0"/>
                <a:cs typeface="Arial" pitchFamily="34" charset="0"/>
              </a:rPr>
              <a:t>TUPIZA YAJAMÍN ALFREDO PAUL</a:t>
            </a:r>
            <a:endParaRPr lang="es-EC" dirty="0">
              <a:latin typeface="Arial" pitchFamily="34" charset="0"/>
              <a:cs typeface="Arial" pitchFamily="34" charset="0"/>
            </a:endParaRPr>
          </a:p>
          <a:p>
            <a:pPr algn="ctr"/>
            <a:endParaRPr lang="es-EC" dirty="0" smtClean="0"/>
          </a:p>
          <a:p>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2664" y="2042113"/>
            <a:ext cx="6229729" cy="1512168"/>
          </a:xfrm>
          <a:prstGeom prst="rect">
            <a:avLst/>
          </a:prstGeom>
          <a:noFill/>
          <a:ln>
            <a:noFill/>
          </a:ln>
        </p:spPr>
      </p:pic>
    </p:spTree>
    <p:extLst>
      <p:ext uri="{BB962C8B-B14F-4D97-AF65-F5344CB8AC3E}">
        <p14:creationId xmlns:p14="http://schemas.microsoft.com/office/powerpoint/2010/main" val="2997306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pPr lvl="0">
              <a:spcBef>
                <a:spcPct val="20000"/>
              </a:spcBef>
            </a:pPr>
            <a:r>
              <a:rPr lang="es-ES" dirty="0" smtClean="0">
                <a:latin typeface="Arial" pitchFamily="34" charset="0"/>
                <a:cs typeface="Arial" pitchFamily="34" charset="0"/>
              </a:rPr>
              <a:t>Rehabilitación</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780734" y="1196752"/>
            <a:ext cx="6696741" cy="5184576"/>
          </a:xfrm>
        </p:spPr>
      </p:pic>
    </p:spTree>
    <p:extLst>
      <p:ext uri="{BB962C8B-B14F-4D97-AF65-F5344CB8AC3E}">
        <p14:creationId xmlns:p14="http://schemas.microsoft.com/office/powerpoint/2010/main" val="33824545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387" y="0"/>
            <a:ext cx="11471434" cy="1143000"/>
          </a:xfrm>
        </p:spPr>
        <p:txBody>
          <a:bodyPr anchor="t"/>
          <a:lstStyle/>
          <a:p>
            <a:r>
              <a:rPr lang="es-EC" dirty="0" smtClean="0">
                <a:latin typeface="Arial" pitchFamily="34" charset="0"/>
                <a:cs typeface="Arial" pitchFamily="34" charset="0"/>
              </a:rPr>
              <a:t>Materiales:</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37378655"/>
              </p:ext>
            </p:extLst>
          </p:nvPr>
        </p:nvGraphicFramePr>
        <p:xfrm>
          <a:off x="612379" y="836712"/>
          <a:ext cx="11472862" cy="5442585"/>
        </p:xfrm>
        <a:graphic>
          <a:graphicData uri="http://schemas.openxmlformats.org/drawingml/2006/table">
            <a:tbl>
              <a:tblPr firstRow="1" firstCol="1" bandRow="1"/>
              <a:tblGrid>
                <a:gridCol w="766387"/>
                <a:gridCol w="4531780"/>
                <a:gridCol w="1401984"/>
                <a:gridCol w="1693394"/>
                <a:gridCol w="1537364"/>
                <a:gridCol w="1541953"/>
              </a:tblGrid>
              <a:tr h="321945">
                <a:tc>
                  <a:txBody>
                    <a:bodyPr/>
                    <a:lstStyle/>
                    <a:p>
                      <a:pPr indent="252095" algn="ctr">
                        <a:lnSpc>
                          <a:spcPct val="150000"/>
                        </a:lnSpc>
                        <a:spcAft>
                          <a:spcPts val="0"/>
                        </a:spcAft>
                      </a:pPr>
                      <a:r>
                        <a:rPr lang="es-ES" sz="1400" dirty="0">
                          <a:solidFill>
                            <a:schemeClr val="tx1"/>
                          </a:solidFill>
                          <a:effectLst/>
                          <a:latin typeface="Arial"/>
                          <a:ea typeface="Calibri"/>
                          <a:cs typeface="Arial"/>
                        </a:rPr>
                        <a:t>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Material</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Unidad</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Cantidad</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marL="0" indent="0" algn="ctr">
                        <a:lnSpc>
                          <a:spcPct val="150000"/>
                        </a:lnSpc>
                        <a:spcAft>
                          <a:spcPts val="0"/>
                        </a:spcAft>
                      </a:pPr>
                      <a:r>
                        <a:rPr lang="es-ES" sz="1400" b="1" dirty="0">
                          <a:solidFill>
                            <a:schemeClr val="tx1"/>
                          </a:solidFill>
                          <a:effectLst/>
                          <a:latin typeface="Arial"/>
                          <a:ea typeface="Calibri"/>
                          <a:cs typeface="Arial"/>
                        </a:rPr>
                        <a:t>Costo Unitario</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Costo Total</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Plancha de Acero Inoxidable 1000x300x5 mm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Kg</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40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1.5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60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Plancha de hierro fundido 500x500x15 mm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Kg</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0.25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Barra de duralon Ø 1.5 pulg, 0.5 mts</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15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4</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Eje de acero de transmisión </a:t>
                      </a:r>
                      <a:endParaRPr lang="es-EC" sz="1400" dirty="0">
                        <a:solidFill>
                          <a:schemeClr val="tx1"/>
                        </a:solidFill>
                        <a:effectLst/>
                        <a:latin typeface="Arial"/>
                        <a:ea typeface="Calibri"/>
                        <a:cs typeface="Times New Roman"/>
                      </a:endParaRPr>
                    </a:p>
                    <a:p>
                      <a:pPr indent="252095" algn="just">
                        <a:lnSpc>
                          <a:spcPct val="150000"/>
                        </a:lnSpc>
                        <a:spcAft>
                          <a:spcPts val="0"/>
                        </a:spcAft>
                      </a:pPr>
                      <a:r>
                        <a:rPr lang="es-ES" sz="1400" dirty="0">
                          <a:solidFill>
                            <a:schemeClr val="tx1"/>
                          </a:solidFill>
                          <a:effectLst/>
                          <a:latin typeface="Arial"/>
                          <a:ea typeface="Calibri"/>
                          <a:cs typeface="Arial"/>
                        </a:rPr>
                        <a:t>Ø 1pulg, 0.5 mts</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50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Plancha madera MDF</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9</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90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Plantillas de caucho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4.5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9</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Plancha de latón 300x300x2 mm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8</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Varilla lisa Ø10, 1m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9</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Plancha de acrílico 1x1 m</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Tuercas 1/4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0,35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Tuerca 5/16”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0,06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0.18</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Tonillo Allen ¼ “ x 1 ½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0,10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Tonillo Allen ¼ “ x 2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0.15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0.45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0">
                <a:tc>
                  <a:txBody>
                    <a:bodyPr/>
                    <a:lstStyle/>
                    <a:p>
                      <a:pPr indent="252095" algn="l">
                        <a:lnSpc>
                          <a:spcPct val="150000"/>
                        </a:lnSpc>
                        <a:spcAft>
                          <a:spcPts val="0"/>
                        </a:spcAft>
                      </a:pPr>
                      <a:r>
                        <a:rPr lang="es-ES" sz="1400" b="1" dirty="0">
                          <a:solidFill>
                            <a:schemeClr val="tx1"/>
                          </a:solidFill>
                          <a:effectLst/>
                          <a:latin typeface="Arial"/>
                          <a:ea typeface="Calibri"/>
                          <a:cs typeface="Arial"/>
                        </a:rPr>
                        <a:t>14</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Rodelas 5/16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U</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0,03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0.09</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0">
                <a:tc gridSpan="2">
                  <a:txBody>
                    <a:bodyPr/>
                    <a:lstStyle/>
                    <a:p>
                      <a:pPr indent="252095" algn="just">
                        <a:lnSpc>
                          <a:spcPct val="150000"/>
                        </a:lnSpc>
                        <a:spcAft>
                          <a:spcPts val="0"/>
                        </a:spcAft>
                      </a:pPr>
                      <a:r>
                        <a:rPr lang="es-ES" sz="1400" b="1" dirty="0">
                          <a:solidFill>
                            <a:schemeClr val="tx1"/>
                          </a:solidFill>
                          <a:effectLst/>
                          <a:latin typeface="Arial"/>
                          <a:ea typeface="Calibri"/>
                          <a:cs typeface="Arial"/>
                        </a:rPr>
                        <a:t>Costo total [USD]</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hMerge="1">
                  <a:txBody>
                    <a:bodyPr/>
                    <a:lstStyle/>
                    <a:p>
                      <a:endParaRPr lang="es-EC"/>
                    </a:p>
                  </a:txBody>
                  <a:tcPr/>
                </a:tc>
                <a:tc gridSpan="4">
                  <a:txBody>
                    <a:bodyPr/>
                    <a:lstStyle/>
                    <a:p>
                      <a:pPr indent="252095" algn="r">
                        <a:lnSpc>
                          <a:spcPct val="150000"/>
                        </a:lnSpc>
                        <a:spcAft>
                          <a:spcPts val="0"/>
                        </a:spcAft>
                      </a:pPr>
                      <a:r>
                        <a:rPr lang="es-ES" sz="1400" b="1" dirty="0">
                          <a:solidFill>
                            <a:schemeClr val="tx1"/>
                          </a:solidFill>
                          <a:effectLst/>
                          <a:latin typeface="Arial"/>
                          <a:ea typeface="Calibri"/>
                          <a:cs typeface="Arial"/>
                        </a:rPr>
                        <a:t>230.87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31172419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188640"/>
            <a:ext cx="11471434" cy="1143000"/>
          </a:xfrm>
        </p:spPr>
        <p:txBody>
          <a:bodyPr anchor="ctr"/>
          <a:lstStyle/>
          <a:p>
            <a:r>
              <a:rPr lang="es-EC" dirty="0" smtClean="0">
                <a:latin typeface="Arial" pitchFamily="34" charset="0"/>
                <a:cs typeface="Arial" pitchFamily="34" charset="0"/>
              </a:rPr>
              <a:t>Proceso de manufactura:</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45713230"/>
              </p:ext>
            </p:extLst>
          </p:nvPr>
        </p:nvGraphicFramePr>
        <p:xfrm>
          <a:off x="612379" y="1340768"/>
          <a:ext cx="11472862" cy="5120640"/>
        </p:xfrm>
        <a:graphic>
          <a:graphicData uri="http://schemas.openxmlformats.org/drawingml/2006/table">
            <a:tbl>
              <a:tblPr firstRow="1" firstCol="1" bandRow="1"/>
              <a:tblGrid>
                <a:gridCol w="1053209"/>
                <a:gridCol w="6248120"/>
                <a:gridCol w="2028402"/>
                <a:gridCol w="2143131"/>
              </a:tblGrid>
              <a:tr h="274320">
                <a:tc>
                  <a:txBody>
                    <a:bodyPr/>
                    <a:lstStyle/>
                    <a:p>
                      <a:pPr indent="252095" algn="ctr">
                        <a:lnSpc>
                          <a:spcPct val="150000"/>
                        </a:lnSpc>
                        <a:spcAft>
                          <a:spcPts val="0"/>
                        </a:spcAft>
                      </a:pPr>
                      <a:r>
                        <a:rPr lang="es-ES" sz="1400" dirty="0">
                          <a:solidFill>
                            <a:schemeClr val="tx1"/>
                          </a:solidFill>
                          <a:effectLst/>
                          <a:latin typeface="Arial"/>
                          <a:ea typeface="Calibri"/>
                          <a:cs typeface="Arial"/>
                        </a:rPr>
                        <a:t> </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Proceso</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Tiempo  [min]</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c>
                  <a:txBody>
                    <a:bodyPr/>
                    <a:lstStyle/>
                    <a:p>
                      <a:pPr indent="252095" algn="ctr">
                        <a:lnSpc>
                          <a:spcPct val="150000"/>
                        </a:lnSpc>
                        <a:spcAft>
                          <a:spcPts val="0"/>
                        </a:spcAft>
                      </a:pPr>
                      <a:r>
                        <a:rPr lang="es-ES" sz="1400" b="1" dirty="0">
                          <a:solidFill>
                            <a:schemeClr val="tx1"/>
                          </a:solidFill>
                          <a:effectLst/>
                          <a:latin typeface="Arial"/>
                          <a:ea typeface="Calibri"/>
                          <a:cs typeface="Arial"/>
                        </a:rPr>
                        <a:t>Costo Total</a:t>
                      </a:r>
                      <a:endParaRPr lang="es-EC" sz="1400" dirty="0">
                        <a:solidFill>
                          <a:schemeClr val="tx1"/>
                        </a:solidFill>
                        <a:effectLst/>
                        <a:latin typeface="Arial"/>
                        <a:ea typeface="Calibri"/>
                        <a:cs typeface="Times New Roman"/>
                      </a:endParaRPr>
                    </a:p>
                  </a:txBody>
                  <a:tcPr marL="68580" marR="68580" marT="0" marB="0" anchor="ctr">
                    <a:lnL>
                      <a:noFill/>
                    </a:lnL>
                    <a:lnR>
                      <a:noFill/>
                    </a:lnR>
                    <a:lnT>
                      <a:noFill/>
                    </a:lnT>
                    <a:lnB>
                      <a:noFill/>
                    </a:lnB>
                    <a:solidFill>
                      <a:srgbClr val="9BBB59"/>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1</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Corte laser hierro fundido y acero inoxidable</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55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2</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Soldadura hierro fundido</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3</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Corte de acero inoxidable</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4</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Soldadura acero inoxidable</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60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Torneado </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300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120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Fresado</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90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70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Taladrado</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60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Corte y Doblado de varilla</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10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Pulido de elementos</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180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50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6</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Masillado y Pintado Base fija</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120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7</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Trabajo en acrílico</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90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8</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Corte y soldadura de latón</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30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20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9</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Manufactura de plantilla</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180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35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r>
              <a:tr h="274320">
                <a:tc>
                  <a:txBody>
                    <a:bodyPr/>
                    <a:lstStyle/>
                    <a:p>
                      <a:pPr indent="252095" algn="ctr">
                        <a:lnSpc>
                          <a:spcPct val="150000"/>
                        </a:lnSpc>
                        <a:spcAft>
                          <a:spcPts val="0"/>
                        </a:spcAft>
                      </a:pPr>
                      <a:r>
                        <a:rPr lang="es-ES" sz="1400" b="1" dirty="0">
                          <a:solidFill>
                            <a:schemeClr val="tx1"/>
                          </a:solidFill>
                          <a:effectLst/>
                          <a:latin typeface="Arial"/>
                          <a:ea typeface="Calibri"/>
                          <a:cs typeface="Arial"/>
                        </a:rPr>
                        <a:t>10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400" dirty="0">
                          <a:solidFill>
                            <a:schemeClr val="tx1"/>
                          </a:solidFill>
                          <a:effectLst/>
                          <a:latin typeface="Arial"/>
                          <a:ea typeface="Calibri"/>
                          <a:cs typeface="Arial"/>
                        </a:rPr>
                        <a:t>Trabajos en madera</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solidFill>
                            <a:schemeClr val="tx1"/>
                          </a:solidFill>
                          <a:effectLst/>
                          <a:latin typeface="Arial"/>
                          <a:ea typeface="Calibri"/>
                          <a:cs typeface="Arial"/>
                        </a:rPr>
                        <a:t>1440</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400" dirty="0">
                          <a:solidFill>
                            <a:schemeClr val="tx1"/>
                          </a:solidFill>
                          <a:effectLst/>
                          <a:latin typeface="Arial"/>
                          <a:ea typeface="Calibri"/>
                          <a:cs typeface="Arial"/>
                        </a:rPr>
                        <a:t>105</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tcPr>
                </a:tc>
              </a:tr>
              <a:tr h="274320">
                <a:tc gridSpan="2">
                  <a:txBody>
                    <a:bodyPr/>
                    <a:lstStyle/>
                    <a:p>
                      <a:pPr indent="252095" algn="just">
                        <a:lnSpc>
                          <a:spcPct val="150000"/>
                        </a:lnSpc>
                        <a:spcAft>
                          <a:spcPts val="0"/>
                        </a:spcAft>
                      </a:pPr>
                      <a:r>
                        <a:rPr lang="es-ES" sz="1400" b="1" dirty="0">
                          <a:solidFill>
                            <a:schemeClr val="tx1"/>
                          </a:solidFill>
                          <a:effectLst/>
                          <a:latin typeface="Arial"/>
                          <a:ea typeface="Calibri"/>
                          <a:cs typeface="Arial"/>
                        </a:rPr>
                        <a:t>Costo total [USD]</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hMerge="1">
                  <a:txBody>
                    <a:bodyPr/>
                    <a:lstStyle/>
                    <a:p>
                      <a:endParaRPr lang="es-EC"/>
                    </a:p>
                  </a:txBody>
                  <a:tcPr/>
                </a:tc>
                <a:tc gridSpan="2">
                  <a:txBody>
                    <a:bodyPr/>
                    <a:lstStyle/>
                    <a:p>
                      <a:pPr indent="252095" algn="r">
                        <a:lnSpc>
                          <a:spcPct val="150000"/>
                        </a:lnSpc>
                        <a:spcAft>
                          <a:spcPts val="0"/>
                        </a:spcAft>
                      </a:pPr>
                      <a:r>
                        <a:rPr lang="es-ES" sz="1400" b="1" dirty="0" smtClean="0">
                          <a:solidFill>
                            <a:schemeClr val="tx1"/>
                          </a:solidFill>
                          <a:effectLst/>
                          <a:latin typeface="Arial"/>
                          <a:ea typeface="Calibri"/>
                          <a:cs typeface="Arial"/>
                        </a:rPr>
                        <a:t>498</a:t>
                      </a:r>
                      <a:endParaRPr lang="es-EC" sz="1400" dirty="0">
                        <a:solidFill>
                          <a:schemeClr val="tx1"/>
                        </a:solidFill>
                        <a:effectLst/>
                        <a:latin typeface="Arial"/>
                        <a:ea typeface="Calibri"/>
                        <a:cs typeface="Times New Roman"/>
                      </a:endParaRPr>
                    </a:p>
                  </a:txBody>
                  <a:tcPr marL="68580" marR="68580" marT="0" marB="0">
                    <a:lnL>
                      <a:noFill/>
                    </a:lnL>
                    <a:lnR>
                      <a:noFill/>
                    </a:lnR>
                    <a:lnT>
                      <a:noFill/>
                    </a:lnT>
                    <a:lnB>
                      <a:noFill/>
                    </a:lnB>
                    <a:solidFill>
                      <a:srgbClr val="EAF1DD"/>
                    </a:solidFill>
                  </a:tcPr>
                </a:tc>
                <a:tc hMerge="1">
                  <a:txBody>
                    <a:bodyPr/>
                    <a:lstStyle/>
                    <a:p>
                      <a:endParaRPr lang="es-EC"/>
                    </a:p>
                  </a:txBody>
                  <a:tcPr/>
                </a:tc>
              </a:tr>
            </a:tbl>
          </a:graphicData>
        </a:graphic>
      </p:graphicFrame>
    </p:spTree>
    <p:extLst>
      <p:ext uri="{BB962C8B-B14F-4D97-AF65-F5344CB8AC3E}">
        <p14:creationId xmlns:p14="http://schemas.microsoft.com/office/powerpoint/2010/main" val="1608130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0"/>
            <a:ext cx="11471434" cy="1143000"/>
          </a:xfrm>
        </p:spPr>
        <p:txBody>
          <a:bodyPr anchor="t"/>
          <a:lstStyle/>
          <a:p>
            <a:r>
              <a:rPr lang="es-EC" dirty="0" smtClean="0">
                <a:latin typeface="Arial" pitchFamily="34" charset="0"/>
                <a:cs typeface="Arial" pitchFamily="34" charset="0"/>
              </a:rPr>
              <a:t>Elementos electrónicos:</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602570584"/>
              </p:ext>
            </p:extLst>
          </p:nvPr>
        </p:nvGraphicFramePr>
        <p:xfrm>
          <a:off x="1908523" y="836712"/>
          <a:ext cx="8424935" cy="6046964"/>
        </p:xfrm>
        <a:graphic>
          <a:graphicData uri="http://schemas.openxmlformats.org/drawingml/2006/table">
            <a:tbl>
              <a:tblPr firstRow="1" firstCol="1" bandRow="1"/>
              <a:tblGrid>
                <a:gridCol w="717805"/>
                <a:gridCol w="3565432"/>
                <a:gridCol w="1435609"/>
                <a:gridCol w="1409946"/>
                <a:gridCol w="1296143"/>
              </a:tblGrid>
              <a:tr h="514844">
                <a:tc>
                  <a:txBody>
                    <a:bodyPr/>
                    <a:lstStyle/>
                    <a:p>
                      <a:endParaRPr lang="es-EC" sz="1100" dirty="0">
                        <a:effectLst/>
                        <a:latin typeface="Arial" pitchFamily="34" charset="0"/>
                        <a:cs typeface="Arial" pitchFamily="34" charset="0"/>
                      </a:endParaRPr>
                    </a:p>
                  </a:txBody>
                  <a:tcPr marL="46918" marR="46918" marT="0" marB="0" anchor="ctr">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Material</a:t>
                      </a:r>
                      <a:endParaRPr lang="es-EC" sz="1100" dirty="0">
                        <a:effectLst/>
                        <a:latin typeface="Arial" pitchFamily="34" charset="0"/>
                        <a:ea typeface="Calibri"/>
                        <a:cs typeface="Arial" pitchFamily="34" charset="0"/>
                      </a:endParaRPr>
                    </a:p>
                  </a:txBody>
                  <a:tcPr marL="46918" marR="46918" marT="0" marB="0" anchor="ctr">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Cantidad</a:t>
                      </a:r>
                      <a:endParaRPr lang="es-EC" sz="1100" dirty="0">
                        <a:effectLst/>
                        <a:latin typeface="Arial" pitchFamily="34" charset="0"/>
                        <a:ea typeface="Calibri"/>
                        <a:cs typeface="Arial" pitchFamily="34" charset="0"/>
                      </a:endParaRPr>
                    </a:p>
                  </a:txBody>
                  <a:tcPr marL="46918" marR="46918" marT="0" marB="0" anchor="ctr">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indent="0" algn="l">
                        <a:lnSpc>
                          <a:spcPct val="150000"/>
                        </a:lnSpc>
                        <a:spcAft>
                          <a:spcPts val="0"/>
                        </a:spcAft>
                      </a:pPr>
                      <a:r>
                        <a:rPr lang="es-ES" sz="1100" b="1" dirty="0">
                          <a:solidFill>
                            <a:srgbClr val="000000"/>
                          </a:solidFill>
                          <a:effectLst/>
                          <a:latin typeface="Arial" pitchFamily="34" charset="0"/>
                          <a:ea typeface="Times New Roman"/>
                          <a:cs typeface="Arial" pitchFamily="34" charset="0"/>
                        </a:rPr>
                        <a:t>Costo Unitario</a:t>
                      </a:r>
                      <a:endParaRPr lang="es-EC" sz="1100" dirty="0">
                        <a:effectLst/>
                        <a:latin typeface="Arial" pitchFamily="34" charset="0"/>
                        <a:ea typeface="Calibri"/>
                        <a:cs typeface="Arial" pitchFamily="34" charset="0"/>
                      </a:endParaRPr>
                    </a:p>
                  </a:txBody>
                  <a:tcPr marL="46918" marR="46918" marT="0" marB="0" anchor="ctr">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indent="0"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Costo Total</a:t>
                      </a:r>
                      <a:endParaRPr lang="es-EC" sz="1100" dirty="0">
                        <a:effectLst/>
                        <a:latin typeface="Arial" pitchFamily="34" charset="0"/>
                        <a:ea typeface="Calibri"/>
                        <a:cs typeface="Arial" pitchFamily="34" charset="0"/>
                      </a:endParaRPr>
                    </a:p>
                  </a:txBody>
                  <a:tcPr marL="46918" marR="46918" marT="0" marB="0" anchor="ctr">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Potenciómetro  de precisión</a:t>
                      </a:r>
                      <a:endParaRPr lang="es-EC" sz="1100" dirty="0">
                        <a:effectLst/>
                        <a:latin typeface="Arial" pitchFamily="34" charset="0"/>
                        <a:ea typeface="Calibri"/>
                        <a:cs typeface="Arial" pitchFamily="34" charset="0"/>
                      </a:endParaRPr>
                    </a:p>
                  </a:txBody>
                  <a:tcPr marL="46918" marR="46918"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9</a:t>
                      </a:r>
                      <a:endParaRPr lang="es-EC" sz="1100" dirty="0">
                        <a:effectLst/>
                        <a:latin typeface="Arial" pitchFamily="34" charset="0"/>
                        <a:ea typeface="Calibri"/>
                        <a:cs typeface="Arial" pitchFamily="34" charset="0"/>
                      </a:endParaRPr>
                    </a:p>
                  </a:txBody>
                  <a:tcPr marL="46918" marR="46918"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0,65</a:t>
                      </a:r>
                      <a:endParaRPr lang="es-EC" sz="1100" dirty="0">
                        <a:effectLst/>
                        <a:latin typeface="Arial" pitchFamily="34" charset="0"/>
                        <a:ea typeface="Calibri"/>
                        <a:cs typeface="Arial" pitchFamily="34" charset="0"/>
                      </a:endParaRPr>
                    </a:p>
                  </a:txBody>
                  <a:tcPr marL="46918" marR="46918"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5,85</a:t>
                      </a:r>
                      <a:endParaRPr lang="es-EC" sz="1100" dirty="0">
                        <a:effectLst/>
                        <a:latin typeface="Arial" pitchFamily="34" charset="0"/>
                        <a:ea typeface="Calibri"/>
                        <a:cs typeface="Arial" pitchFamily="34" charset="0"/>
                      </a:endParaRPr>
                    </a:p>
                  </a:txBody>
                  <a:tcPr marL="46918" marR="46918"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Resistencias 1/4 W</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26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0,02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0,52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TIP122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3,6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IRFZ44N</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1,39</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8,34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IRF9530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1,29</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7,74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Capacitores 470 uf 16V</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0,25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0,75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7</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Zócalos  8 pines</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0,14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0,42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Borneras 2 pines</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7</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0,28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1,96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9</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Borneras 3 pines</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0,35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1,05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Diodos 6ª</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7,2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Led rojo</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0,08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0,08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Regletas simple macho</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0,65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1,95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Regleta doble macho</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Tblock 2</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0,9</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14</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Tblock 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0,35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0,35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AD620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9,5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28,5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Porta fusible</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1,05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1,05</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17</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Estaño</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18</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Fibra de vidrio 25x20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30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30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19</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Actuador eléctrico</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3</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270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810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r h="240474">
                <a:tc>
                  <a:txBody>
                    <a:bodyPr/>
                    <a:lstStyle/>
                    <a:p>
                      <a:pPr indent="252095" algn="ctr">
                        <a:lnSpc>
                          <a:spcPct val="150000"/>
                        </a:lnSpc>
                        <a:spcAft>
                          <a:spcPts val="0"/>
                        </a:spcAft>
                      </a:pPr>
                      <a:r>
                        <a:rPr lang="es-ES" sz="1100" b="1" dirty="0">
                          <a:solidFill>
                            <a:srgbClr val="000000"/>
                          </a:solidFill>
                          <a:effectLst/>
                          <a:latin typeface="Arial" pitchFamily="34" charset="0"/>
                          <a:ea typeface="Times New Roman"/>
                          <a:cs typeface="Arial" pitchFamily="34" charset="0"/>
                        </a:rPr>
                        <a:t>20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Arduino Mega2560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100" dirty="0">
                          <a:solidFill>
                            <a:srgbClr val="000000"/>
                          </a:solidFill>
                          <a:effectLst/>
                          <a:latin typeface="Arial" pitchFamily="34" charset="0"/>
                          <a:ea typeface="Times New Roman"/>
                          <a:cs typeface="Arial" pitchFamily="34" charset="0"/>
                        </a:rPr>
                        <a:t>1</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70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c>
                  <a:txBody>
                    <a:bodyPr/>
                    <a:lstStyle/>
                    <a:p>
                      <a:pPr indent="252095" algn="r">
                        <a:lnSpc>
                          <a:spcPct val="150000"/>
                        </a:lnSpc>
                        <a:spcAft>
                          <a:spcPts val="0"/>
                        </a:spcAft>
                      </a:pPr>
                      <a:r>
                        <a:rPr lang="es-ES" sz="1100" dirty="0">
                          <a:solidFill>
                            <a:srgbClr val="000000"/>
                          </a:solidFill>
                          <a:effectLst/>
                          <a:latin typeface="Arial" pitchFamily="34" charset="0"/>
                          <a:ea typeface="Times New Roman"/>
                          <a:cs typeface="Arial" pitchFamily="34" charset="0"/>
                        </a:rPr>
                        <a:t>70</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solidFill>
                      <a:srgbClr val="E6EED5"/>
                    </a:solidFill>
                  </a:tcPr>
                </a:tc>
              </a:tr>
              <a:tr h="240474">
                <a:tc gridSpan="4">
                  <a:txBody>
                    <a:bodyPr/>
                    <a:lstStyle/>
                    <a:p>
                      <a:pPr indent="252095" algn="just">
                        <a:lnSpc>
                          <a:spcPct val="150000"/>
                        </a:lnSpc>
                        <a:spcAft>
                          <a:spcPts val="0"/>
                        </a:spcAft>
                      </a:pPr>
                      <a:r>
                        <a:rPr lang="es-ES" sz="1100" b="1" dirty="0">
                          <a:solidFill>
                            <a:srgbClr val="000000"/>
                          </a:solidFill>
                          <a:effectLst/>
                          <a:latin typeface="Arial" pitchFamily="34" charset="0"/>
                          <a:ea typeface="Times New Roman"/>
                          <a:cs typeface="Arial" pitchFamily="34" charset="0"/>
                        </a:rPr>
                        <a:t>Costo total [USD]</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just">
                        <a:lnSpc>
                          <a:spcPct val="150000"/>
                        </a:lnSpc>
                        <a:spcAft>
                          <a:spcPts val="0"/>
                        </a:spcAft>
                      </a:pPr>
                      <a:r>
                        <a:rPr lang="es-ES" sz="1100" b="1" dirty="0">
                          <a:solidFill>
                            <a:srgbClr val="000000"/>
                          </a:solidFill>
                          <a:effectLst/>
                          <a:latin typeface="Arial" pitchFamily="34" charset="0"/>
                          <a:ea typeface="Times New Roman"/>
                          <a:cs typeface="Arial" pitchFamily="34" charset="0"/>
                        </a:rPr>
                        <a:t>984,06</a:t>
                      </a:r>
                      <a:endParaRPr lang="es-EC" sz="1100" dirty="0">
                        <a:effectLst/>
                        <a:latin typeface="Arial" pitchFamily="34" charset="0"/>
                        <a:ea typeface="Calibri"/>
                        <a:cs typeface="Arial" pitchFamily="34" charset="0"/>
                      </a:endParaRPr>
                    </a:p>
                  </a:txBody>
                  <a:tcPr marL="46918" marR="46918" marT="0" marB="0">
                    <a:lnL>
                      <a:noFill/>
                    </a:lnL>
                    <a:lnR>
                      <a:noFill/>
                    </a:lnR>
                    <a:lnT>
                      <a:noFill/>
                    </a:lnT>
                    <a:lnB>
                      <a:noFill/>
                    </a:lnB>
                  </a:tcPr>
                </a:tc>
              </a:tr>
            </a:tbl>
          </a:graphicData>
        </a:graphic>
      </p:graphicFrame>
    </p:spTree>
    <p:extLst>
      <p:ext uri="{BB962C8B-B14F-4D97-AF65-F5344CB8AC3E}">
        <p14:creationId xmlns:p14="http://schemas.microsoft.com/office/powerpoint/2010/main" val="31660319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Elaboración placa PCB:</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32149838"/>
              </p:ext>
            </p:extLst>
          </p:nvPr>
        </p:nvGraphicFramePr>
        <p:xfrm>
          <a:off x="2484587" y="2420888"/>
          <a:ext cx="6912768" cy="3456384"/>
        </p:xfrm>
        <a:graphic>
          <a:graphicData uri="http://schemas.openxmlformats.org/drawingml/2006/table">
            <a:tbl>
              <a:tblPr firstRow="1" firstCol="1" bandRow="1"/>
              <a:tblGrid>
                <a:gridCol w="1007882"/>
                <a:gridCol w="4176694"/>
                <a:gridCol w="1728192"/>
              </a:tblGrid>
              <a:tr h="629319">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 </a:t>
                      </a:r>
                      <a:endParaRPr lang="es-EC" sz="1600" dirty="0">
                        <a:effectLst/>
                        <a:latin typeface="Arial"/>
                        <a:ea typeface="Calibri"/>
                        <a:cs typeface="Times New Roman"/>
                      </a:endParaRPr>
                    </a:p>
                  </a:txBody>
                  <a:tcPr marL="68580" marR="68580" marT="0" marB="0">
                    <a:lnL>
                      <a:noFill/>
                    </a:lnL>
                    <a:lnR>
                      <a:noFill/>
                    </a:lnR>
                    <a:lnT>
                      <a:noFill/>
                    </a:lnT>
                    <a:lnB>
                      <a:noFill/>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Proceso</a:t>
                      </a:r>
                      <a:endParaRPr lang="es-EC" sz="1600" dirty="0">
                        <a:effectLst/>
                        <a:latin typeface="Arial"/>
                        <a:ea typeface="Calibri"/>
                        <a:cs typeface="Times New Roman"/>
                      </a:endParaRPr>
                    </a:p>
                  </a:txBody>
                  <a:tcPr marL="68580" marR="68580" marT="0" marB="0">
                    <a:lnL>
                      <a:noFill/>
                    </a:lnL>
                    <a:lnR>
                      <a:noFill/>
                    </a:lnR>
                    <a:lnT>
                      <a:noFill/>
                    </a:lnT>
                    <a:lnB>
                      <a:noFill/>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a:t>
                      </a:r>
                      <a:endParaRPr lang="es-EC" sz="1600" dirty="0">
                        <a:effectLst/>
                        <a:latin typeface="Arial"/>
                        <a:ea typeface="Calibri"/>
                        <a:cs typeface="Times New Roman"/>
                      </a:endParaRPr>
                    </a:p>
                  </a:txBody>
                  <a:tcPr marL="68580" marR="68580" marT="0" marB="0">
                    <a:lnL>
                      <a:noFill/>
                    </a:lnL>
                    <a:lnR>
                      <a:noFill/>
                    </a:lnR>
                    <a:lnT>
                      <a:noFill/>
                    </a:lnT>
                    <a:lnB>
                      <a:noFill/>
                    </a:lnB>
                    <a:solidFill>
                      <a:srgbClr val="9BBB59"/>
                    </a:solidFill>
                  </a:tcPr>
                </a:tc>
              </a:tr>
              <a:tr h="56541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1</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Diseño de PCB</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15</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56541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2</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Elaboración PCB</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53</a:t>
                      </a:r>
                      <a:endParaRPr lang="es-EC" sz="1600" dirty="0">
                        <a:effectLst/>
                        <a:latin typeface="Arial"/>
                        <a:ea typeface="Calibri"/>
                        <a:cs typeface="Times New Roman"/>
                      </a:endParaRPr>
                    </a:p>
                  </a:txBody>
                  <a:tcPr marL="68580" marR="68580" marT="0" marB="0">
                    <a:lnL>
                      <a:noFill/>
                    </a:lnL>
                    <a:lnR>
                      <a:noFill/>
                    </a:lnR>
                    <a:lnT>
                      <a:noFill/>
                    </a:lnT>
                    <a:lnB>
                      <a:noFill/>
                    </a:lnB>
                  </a:tcPr>
                </a:tc>
              </a:tr>
              <a:tr h="56541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3</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smtClean="0">
                          <a:solidFill>
                            <a:srgbClr val="000000"/>
                          </a:solidFill>
                          <a:effectLst/>
                          <a:latin typeface="Arial"/>
                          <a:ea typeface="Times New Roman"/>
                          <a:cs typeface="Arial"/>
                        </a:rPr>
                        <a:t>Soldadura de componentes</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15</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56541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4</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Base para placa</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10</a:t>
                      </a:r>
                      <a:endParaRPr lang="es-EC" sz="1600" dirty="0">
                        <a:effectLst/>
                        <a:latin typeface="Arial"/>
                        <a:ea typeface="Calibri"/>
                        <a:cs typeface="Times New Roman"/>
                      </a:endParaRPr>
                    </a:p>
                  </a:txBody>
                  <a:tcPr marL="68580" marR="68580" marT="0" marB="0">
                    <a:lnL>
                      <a:noFill/>
                    </a:lnL>
                    <a:lnR>
                      <a:noFill/>
                    </a:lnR>
                    <a:lnT>
                      <a:noFill/>
                    </a:lnT>
                    <a:lnB>
                      <a:noFill/>
                    </a:lnB>
                  </a:tcPr>
                </a:tc>
              </a:tr>
              <a:tr h="565413">
                <a:tc gridSpan="2">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 [USD]</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hMerge="1">
                  <a:txBody>
                    <a:bodyPr/>
                    <a:lstStyle/>
                    <a:p>
                      <a:endParaRPr lang="es-EC"/>
                    </a:p>
                  </a:txBody>
                  <a:tcPr/>
                </a:tc>
                <a:tc>
                  <a:txBody>
                    <a:bodyPr/>
                    <a:lstStyle/>
                    <a:p>
                      <a:pPr indent="252095" algn="r">
                        <a:lnSpc>
                          <a:spcPct val="150000"/>
                        </a:lnSpc>
                        <a:spcAft>
                          <a:spcPts val="0"/>
                        </a:spcAft>
                      </a:pPr>
                      <a:r>
                        <a:rPr lang="es-ES" sz="1600" b="1" dirty="0">
                          <a:solidFill>
                            <a:srgbClr val="000000"/>
                          </a:solidFill>
                          <a:effectLst/>
                          <a:latin typeface="Arial"/>
                          <a:ea typeface="Times New Roman"/>
                          <a:cs typeface="Arial"/>
                        </a:rPr>
                        <a:t>93</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bl>
          </a:graphicData>
        </a:graphic>
      </p:graphicFrame>
    </p:spTree>
    <p:extLst>
      <p:ext uri="{BB962C8B-B14F-4D97-AF65-F5344CB8AC3E}">
        <p14:creationId xmlns:p14="http://schemas.microsoft.com/office/powerpoint/2010/main" val="7543156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Costos de implementación:</a:t>
            </a:r>
            <a:endParaRPr lang="es-EC" dirty="0">
              <a:latin typeface="Arial" pitchFamily="34" charset="0"/>
              <a:cs typeface="Arial" pitchFamily="34" charset="0"/>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715453501"/>
              </p:ext>
            </p:extLst>
          </p:nvPr>
        </p:nvGraphicFramePr>
        <p:xfrm>
          <a:off x="2628603" y="2132856"/>
          <a:ext cx="6696744" cy="3888435"/>
        </p:xfrm>
        <a:graphic>
          <a:graphicData uri="http://schemas.openxmlformats.org/drawingml/2006/table">
            <a:tbl>
              <a:tblPr firstRow="1" firstCol="1" bandRow="1"/>
              <a:tblGrid>
                <a:gridCol w="976385"/>
                <a:gridCol w="4046173"/>
                <a:gridCol w="1674186"/>
              </a:tblGrid>
              <a:tr h="46817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 </a:t>
                      </a:r>
                      <a:endParaRPr lang="es-EC" sz="1600" dirty="0">
                        <a:effectLst/>
                        <a:latin typeface="Arial"/>
                        <a:ea typeface="Calibri"/>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Proceso</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a:t>
                      </a:r>
                      <a:endParaRPr lang="es-EC" sz="1600" dirty="0">
                        <a:effectLst/>
                        <a:latin typeface="Arial"/>
                        <a:ea typeface="Calibri"/>
                        <a:cs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1</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Insumos oficina</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180</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2</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Transporte</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800</a:t>
                      </a:r>
                      <a:endParaRPr lang="es-EC" sz="1600" dirty="0">
                        <a:effectLst/>
                        <a:latin typeface="Arial"/>
                        <a:ea typeface="Calibri"/>
                        <a:cs typeface="Times New Roman"/>
                      </a:endParaRPr>
                    </a:p>
                  </a:txBody>
                  <a:tcPr marL="68580" marR="68580" marT="0" marB="0">
                    <a:lnL>
                      <a:noFill/>
                    </a:lnL>
                    <a:lnR>
                      <a:noFill/>
                    </a:lnR>
                    <a:lnT>
                      <a:noFill/>
                    </a:lnT>
                    <a:lnB>
                      <a:noFill/>
                    </a:lnB>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3</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Importación de elementos</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330</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4</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Lubricantes</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50</a:t>
                      </a:r>
                      <a:endParaRPr lang="es-EC" sz="1600" dirty="0">
                        <a:effectLst/>
                        <a:latin typeface="Arial"/>
                        <a:ea typeface="Calibri"/>
                        <a:cs typeface="Times New Roman"/>
                      </a:endParaRPr>
                    </a:p>
                  </a:txBody>
                  <a:tcPr marL="68580" marR="68580" marT="0" marB="0">
                    <a:lnL>
                      <a:noFill/>
                    </a:lnL>
                    <a:lnR>
                      <a:noFill/>
                    </a:lnR>
                    <a:lnT>
                      <a:noFill/>
                    </a:lnT>
                    <a:lnB>
                      <a:noFill/>
                    </a:lnB>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5</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Silla para paciente</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150</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6</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Asesoría profesional</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800</a:t>
                      </a:r>
                      <a:endParaRPr lang="es-EC" sz="1600" dirty="0">
                        <a:effectLst/>
                        <a:latin typeface="Arial"/>
                        <a:ea typeface="Calibri"/>
                        <a:cs typeface="Times New Roman"/>
                      </a:endParaRPr>
                    </a:p>
                  </a:txBody>
                  <a:tcPr marL="68580" marR="68580" marT="0" marB="0">
                    <a:lnL>
                      <a:noFill/>
                    </a:lnL>
                    <a:lnR>
                      <a:noFill/>
                    </a:lnR>
                    <a:lnT>
                      <a:noFill/>
                    </a:lnT>
                    <a:lnB>
                      <a:noFill/>
                    </a:lnB>
                  </a:tcPr>
                </a:tc>
              </a:tr>
              <a:tr h="427533">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7</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Trabajo intelectual</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2000</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27533">
                <a:tc gridSpan="2">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 [USD]</a:t>
                      </a:r>
                      <a:endParaRPr lang="es-EC" sz="1600" dirty="0">
                        <a:effectLst/>
                        <a:latin typeface="Arial"/>
                        <a:ea typeface="Calibri"/>
                        <a:cs typeface="Times New Roman"/>
                      </a:endParaRPr>
                    </a:p>
                  </a:txBody>
                  <a:tcPr marL="68580" marR="68580" marT="0" marB="0">
                    <a:lnL>
                      <a:noFill/>
                    </a:lnL>
                    <a:lnR>
                      <a:noFill/>
                    </a:lnR>
                    <a:lnT>
                      <a:noFill/>
                    </a:lnT>
                    <a:lnB>
                      <a:noFill/>
                    </a:lnB>
                  </a:tcPr>
                </a:tc>
                <a:tc hMerge="1">
                  <a:txBody>
                    <a:bodyPr/>
                    <a:lstStyle/>
                    <a:p>
                      <a:endParaRPr lang="es-EC"/>
                    </a:p>
                  </a:txBody>
                  <a:tcPr/>
                </a:tc>
                <a:tc>
                  <a:txBody>
                    <a:bodyPr/>
                    <a:lstStyle/>
                    <a:p>
                      <a:pPr indent="252095" algn="r">
                        <a:lnSpc>
                          <a:spcPct val="150000"/>
                        </a:lnSpc>
                        <a:spcAft>
                          <a:spcPts val="0"/>
                        </a:spcAft>
                      </a:pPr>
                      <a:r>
                        <a:rPr lang="es-ES" sz="1600" b="1" dirty="0">
                          <a:solidFill>
                            <a:srgbClr val="000000"/>
                          </a:solidFill>
                          <a:effectLst/>
                          <a:latin typeface="Arial"/>
                          <a:ea typeface="Times New Roman"/>
                          <a:cs typeface="Arial"/>
                        </a:rPr>
                        <a:t>4310</a:t>
                      </a:r>
                      <a:endParaRPr lang="es-EC" sz="1600" dirty="0">
                        <a:effectLst/>
                        <a:latin typeface="Arial"/>
                        <a:ea typeface="Calibri"/>
                        <a:cs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1895672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Costo total:</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183839299"/>
              </p:ext>
            </p:extLst>
          </p:nvPr>
        </p:nvGraphicFramePr>
        <p:xfrm>
          <a:off x="1980531" y="2420888"/>
          <a:ext cx="8616752" cy="2904867"/>
        </p:xfrm>
        <a:graphic>
          <a:graphicData uri="http://schemas.openxmlformats.org/drawingml/2006/table">
            <a:tbl>
              <a:tblPr firstRow="1" firstCol="1" bandRow="1"/>
              <a:tblGrid>
                <a:gridCol w="1256323"/>
                <a:gridCol w="5206241"/>
                <a:gridCol w="2154188"/>
              </a:tblGrid>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 </a:t>
                      </a:r>
                      <a:endParaRPr lang="es-EC" sz="1600" dirty="0">
                        <a:effectLst/>
                        <a:latin typeface="Arial"/>
                        <a:ea typeface="Calibri"/>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Proceso</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a:t>
                      </a:r>
                      <a:endParaRPr lang="es-EC" sz="1600" dirty="0">
                        <a:effectLst/>
                        <a:latin typeface="Arial"/>
                        <a:ea typeface="Calibri"/>
                        <a:cs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1</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Costo materia prima</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230.87</a:t>
                      </a:r>
                      <a:endParaRPr lang="es-EC" sz="16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2</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Costo manufactura</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498</a:t>
                      </a:r>
                      <a:endParaRPr lang="es-EC" sz="1600" dirty="0">
                        <a:effectLst/>
                        <a:latin typeface="Arial"/>
                        <a:ea typeface="Calibri"/>
                        <a:cs typeface="Times New Roman"/>
                      </a:endParaRPr>
                    </a:p>
                  </a:txBody>
                  <a:tcPr marL="68580" marR="68580" marT="0" marB="0">
                    <a:lnL>
                      <a:noFill/>
                    </a:lnL>
                    <a:lnR>
                      <a:noFill/>
                    </a:lnR>
                    <a:lnT>
                      <a:noFill/>
                    </a:lnT>
                    <a:lnB>
                      <a:noFill/>
                    </a:lnB>
                  </a:tcPr>
                </a:tc>
              </a:tr>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3</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Costo de elementos electrónicos y materiales</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984,06</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4</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Costo elaboración de placa</a:t>
                      </a:r>
                      <a:endParaRPr lang="es-EC" sz="16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93</a:t>
                      </a:r>
                      <a:endParaRPr lang="es-EC" sz="1600" dirty="0">
                        <a:effectLst/>
                        <a:latin typeface="Arial"/>
                        <a:ea typeface="Calibri"/>
                        <a:cs typeface="Times New Roman"/>
                      </a:endParaRPr>
                    </a:p>
                  </a:txBody>
                  <a:tcPr marL="68580" marR="68580" marT="0" marB="0">
                    <a:lnL>
                      <a:noFill/>
                    </a:lnL>
                    <a:lnR>
                      <a:noFill/>
                    </a:lnR>
                    <a:lnT>
                      <a:noFill/>
                    </a:lnT>
                    <a:lnB>
                      <a:noFill/>
                    </a:lnB>
                  </a:tcPr>
                </a:tc>
              </a:tr>
              <a:tr h="414981">
                <a:tc>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5</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 sz="1600" dirty="0">
                          <a:solidFill>
                            <a:srgbClr val="000000"/>
                          </a:solidFill>
                          <a:effectLst/>
                          <a:latin typeface="Arial"/>
                          <a:ea typeface="Times New Roman"/>
                          <a:cs typeface="Arial"/>
                        </a:rPr>
                        <a:t>Costos de implementación</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r">
                        <a:lnSpc>
                          <a:spcPct val="150000"/>
                        </a:lnSpc>
                        <a:spcAft>
                          <a:spcPts val="0"/>
                        </a:spcAft>
                      </a:pPr>
                      <a:r>
                        <a:rPr lang="es-ES" sz="1600" dirty="0">
                          <a:solidFill>
                            <a:srgbClr val="000000"/>
                          </a:solidFill>
                          <a:effectLst/>
                          <a:latin typeface="Arial"/>
                          <a:ea typeface="Times New Roman"/>
                          <a:cs typeface="Arial"/>
                        </a:rPr>
                        <a:t>4310</a:t>
                      </a:r>
                      <a:endParaRPr lang="es-EC" sz="16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14981">
                <a:tc gridSpan="2">
                  <a:txBody>
                    <a:bodyPr/>
                    <a:lstStyle/>
                    <a:p>
                      <a:pPr indent="252095" algn="just">
                        <a:lnSpc>
                          <a:spcPct val="150000"/>
                        </a:lnSpc>
                        <a:spcAft>
                          <a:spcPts val="0"/>
                        </a:spcAft>
                      </a:pPr>
                      <a:r>
                        <a:rPr lang="es-ES" sz="1600" b="1" dirty="0">
                          <a:solidFill>
                            <a:srgbClr val="000000"/>
                          </a:solidFill>
                          <a:effectLst/>
                          <a:latin typeface="Arial"/>
                          <a:ea typeface="Times New Roman"/>
                          <a:cs typeface="Arial"/>
                        </a:rPr>
                        <a:t>Costo total [USD]</a:t>
                      </a:r>
                      <a:endParaRPr lang="es-EC" sz="1600" dirty="0">
                        <a:effectLst/>
                        <a:latin typeface="Arial"/>
                        <a:ea typeface="Calibri"/>
                        <a:cs typeface="Times New Roman"/>
                      </a:endParaRPr>
                    </a:p>
                  </a:txBody>
                  <a:tcPr marL="68580" marR="68580" marT="0" marB="0">
                    <a:lnL>
                      <a:noFill/>
                    </a:lnL>
                    <a:lnR>
                      <a:noFill/>
                    </a:lnR>
                    <a:lnT>
                      <a:noFill/>
                    </a:lnT>
                    <a:lnB>
                      <a:noFill/>
                    </a:lnB>
                  </a:tcPr>
                </a:tc>
                <a:tc hMerge="1">
                  <a:txBody>
                    <a:bodyPr/>
                    <a:lstStyle/>
                    <a:p>
                      <a:endParaRPr lang="es-EC"/>
                    </a:p>
                  </a:txBody>
                  <a:tcPr/>
                </a:tc>
                <a:tc>
                  <a:txBody>
                    <a:bodyPr/>
                    <a:lstStyle/>
                    <a:p>
                      <a:pPr indent="252095" algn="r">
                        <a:lnSpc>
                          <a:spcPct val="150000"/>
                        </a:lnSpc>
                        <a:spcAft>
                          <a:spcPts val="0"/>
                        </a:spcAft>
                      </a:pPr>
                      <a:r>
                        <a:rPr lang="es-ES" sz="1600" b="1" dirty="0">
                          <a:solidFill>
                            <a:srgbClr val="000000"/>
                          </a:solidFill>
                          <a:effectLst/>
                          <a:latin typeface="Arial"/>
                          <a:ea typeface="Times New Roman"/>
                          <a:cs typeface="Arial"/>
                        </a:rPr>
                        <a:t>6115.93</a:t>
                      </a:r>
                      <a:endParaRPr lang="es-EC" sz="1600" dirty="0">
                        <a:effectLst/>
                        <a:latin typeface="Arial"/>
                        <a:ea typeface="Calibri"/>
                        <a:cs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40513918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r>
              <a:rPr lang="es-ES" dirty="0" smtClean="0">
                <a:latin typeface="Arial" pitchFamily="34" charset="0"/>
                <a:cs typeface="Arial" pitchFamily="34" charset="0"/>
              </a:rPr>
              <a:t>Conclusiones:</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rmAutofit fontScale="92500" lnSpcReduction="10000"/>
          </a:bodyPr>
          <a:lstStyle/>
          <a:p>
            <a:pPr lvl="0" algn="just"/>
            <a:r>
              <a:rPr lang="es-EC" sz="2200" dirty="0">
                <a:latin typeface="Arial" pitchFamily="34" charset="0"/>
                <a:cs typeface="Arial" pitchFamily="34" charset="0"/>
              </a:rPr>
              <a:t>El prototipo rehabilitador realiza los movimientos de dorsiflexión, plantar flexión, inversión/eversión dentro de los rangos permisibles establecidos en parámetros biomecánicos de tal manera que el paciente al realizar la rehabilitación efectúa </a:t>
            </a:r>
            <a:r>
              <a:rPr lang="es-EC" sz="2200" dirty="0" smtClean="0">
                <a:latin typeface="Arial" pitchFamily="34" charset="0"/>
                <a:cs typeface="Arial" pitchFamily="34" charset="0"/>
              </a:rPr>
              <a:t>los movimientos </a:t>
            </a:r>
            <a:r>
              <a:rPr lang="es-EC" sz="2200" dirty="0">
                <a:latin typeface="Arial" pitchFamily="34" charset="0"/>
                <a:cs typeface="Arial" pitchFamily="34" charset="0"/>
              </a:rPr>
              <a:t>pasivos que le permitirán alcanzar la  movilidad completa de la articulación afectada.</a:t>
            </a:r>
          </a:p>
          <a:p>
            <a:pPr algn="just"/>
            <a:endParaRPr lang="es-EC" sz="2200" dirty="0">
              <a:latin typeface="Arial" pitchFamily="34" charset="0"/>
              <a:cs typeface="Arial" pitchFamily="34" charset="0"/>
            </a:endParaRPr>
          </a:p>
          <a:p>
            <a:pPr lvl="0" algn="just"/>
            <a:r>
              <a:rPr lang="es-EC" sz="2200" dirty="0">
                <a:latin typeface="Arial" pitchFamily="34" charset="0"/>
                <a:cs typeface="Arial" pitchFamily="34" charset="0"/>
              </a:rPr>
              <a:t>La elección de los actuadores electrónicos permiten que el prototipo sea de fácil transporte y montaje ya que solo tiene que conectarse a la red eléctrica sin presentar los inconvenientes que se darían con actuadores hidráulicos o neumáticos.</a:t>
            </a:r>
          </a:p>
          <a:p>
            <a:pPr algn="just"/>
            <a:endParaRPr lang="es-EC" sz="2200" dirty="0">
              <a:latin typeface="Arial" pitchFamily="34" charset="0"/>
              <a:cs typeface="Arial" pitchFamily="34" charset="0"/>
            </a:endParaRPr>
          </a:p>
          <a:p>
            <a:pPr lvl="0" algn="just"/>
            <a:r>
              <a:rPr lang="es-EC" sz="2200" dirty="0">
                <a:latin typeface="Arial" pitchFamily="34" charset="0"/>
                <a:cs typeface="Arial" pitchFamily="34" charset="0"/>
              </a:rPr>
              <a:t>Para la construcción de los elementos mecánicos se utilizaron materiales disponibles en el mercado ecuatoriano, por lo que al no encontrar un espesor necesario de 4mm en acero inoxidable para la base móvil se decidió utilizar el de 5mm aun sabiendo del sobredimensionamiento del componente con respecto al factor de seguridad planteado de 3 para este proyecto.</a:t>
            </a:r>
          </a:p>
          <a:p>
            <a:endParaRPr lang="es-EC" dirty="0">
              <a:latin typeface="Arial" pitchFamily="34" charset="0"/>
              <a:cs typeface="Arial" pitchFamily="34" charset="0"/>
            </a:endParaRPr>
          </a:p>
        </p:txBody>
      </p:sp>
    </p:spTree>
    <p:extLst>
      <p:ext uri="{BB962C8B-B14F-4D97-AF65-F5344CB8AC3E}">
        <p14:creationId xmlns:p14="http://schemas.microsoft.com/office/powerpoint/2010/main" val="21363501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S" dirty="0">
                <a:latin typeface="Arial" pitchFamily="34" charset="0"/>
                <a:cs typeface="Arial" pitchFamily="34" charset="0"/>
              </a:rPr>
              <a:t>Conclusiones:</a:t>
            </a:r>
            <a:endParaRPr lang="es-EC" dirty="0"/>
          </a:p>
        </p:txBody>
      </p:sp>
      <p:sp>
        <p:nvSpPr>
          <p:cNvPr id="3" name="2 Marcador de contenido"/>
          <p:cNvSpPr>
            <a:spLocks noGrp="1"/>
          </p:cNvSpPr>
          <p:nvPr>
            <p:ph idx="1"/>
          </p:nvPr>
        </p:nvSpPr>
        <p:spPr>
          <a:xfrm>
            <a:off x="637302" y="1992208"/>
            <a:ext cx="11471434" cy="4389120"/>
          </a:xfrm>
        </p:spPr>
        <p:txBody>
          <a:bodyPr>
            <a:normAutofit lnSpcReduction="10000"/>
          </a:bodyPr>
          <a:lstStyle/>
          <a:p>
            <a:pPr lvl="0" algn="just"/>
            <a:r>
              <a:rPr lang="es-EC" sz="2000" dirty="0">
                <a:latin typeface="Arial" pitchFamily="34" charset="0"/>
                <a:cs typeface="Arial" pitchFamily="34" charset="0"/>
              </a:rPr>
              <a:t>El diseño mecánico no solo se rige al estudio de los modelos matemáticos y a la mecánica de materiales, existen consideraciones como la geometría y la estética que influyen en la decisión para elaborar un componente; en el presente proyecto el espesor de base fija se determinó a partir de la altura del soporte de anclaje del actuador, conjuntamente con un análisis de esfuerzo cortante en el soporte en “U”.</a:t>
            </a:r>
          </a:p>
          <a:p>
            <a:pPr algn="just"/>
            <a:endParaRPr lang="es-EC" sz="2000" dirty="0">
              <a:latin typeface="Arial" pitchFamily="34" charset="0"/>
              <a:cs typeface="Arial" pitchFamily="34" charset="0"/>
            </a:endParaRPr>
          </a:p>
          <a:p>
            <a:pPr lvl="0" algn="just"/>
            <a:r>
              <a:rPr lang="es-EC" sz="2000" dirty="0">
                <a:latin typeface="Arial" pitchFamily="34" charset="0"/>
                <a:cs typeface="Arial" pitchFamily="34" charset="0"/>
              </a:rPr>
              <a:t>Para transformar las señales de los sensores </a:t>
            </a:r>
            <a:r>
              <a:rPr lang="es-EC" sz="2000" dirty="0" smtClean="0">
                <a:latin typeface="Arial" pitchFamily="34" charset="0"/>
                <a:cs typeface="Arial" pitchFamily="34" charset="0"/>
              </a:rPr>
              <a:t>resistivos de </a:t>
            </a:r>
            <a:r>
              <a:rPr lang="es-EC" sz="2000" dirty="0">
                <a:latin typeface="Arial" pitchFamily="34" charset="0"/>
                <a:cs typeface="Arial" pitchFamily="34" charset="0"/>
              </a:rPr>
              <a:t>los actuadores lineales a niveles TTL se diseñaron circuitos de </a:t>
            </a:r>
            <a:r>
              <a:rPr lang="es-EC" sz="2000" dirty="0" smtClean="0">
                <a:latin typeface="Arial" pitchFamily="34" charset="0"/>
                <a:cs typeface="Arial" pitchFamily="34" charset="0"/>
              </a:rPr>
              <a:t>acondicionamiento como el Puente de </a:t>
            </a:r>
            <a:r>
              <a:rPr lang="es-EC" sz="2000" dirty="0" err="1" smtClean="0">
                <a:latin typeface="Arial" pitchFamily="34" charset="0"/>
                <a:cs typeface="Arial" pitchFamily="34" charset="0"/>
              </a:rPr>
              <a:t>Wheatstone</a:t>
            </a:r>
            <a:r>
              <a:rPr lang="es-EC" sz="2000" dirty="0" smtClean="0">
                <a:latin typeface="Arial" pitchFamily="34" charset="0"/>
                <a:cs typeface="Arial" pitchFamily="34" charset="0"/>
              </a:rPr>
              <a:t>, </a:t>
            </a:r>
            <a:r>
              <a:rPr lang="es-EC" sz="2000" dirty="0">
                <a:latin typeface="Arial" pitchFamily="34" charset="0"/>
                <a:cs typeface="Arial" pitchFamily="34" charset="0"/>
              </a:rPr>
              <a:t>y para accionar el giro de los motores se diseñó un puente H </a:t>
            </a:r>
            <a:r>
              <a:rPr lang="es-EC" sz="2000" dirty="0" smtClean="0">
                <a:latin typeface="Arial" pitchFamily="34" charset="0"/>
                <a:cs typeface="Arial" pitchFamily="34" charset="0"/>
              </a:rPr>
              <a:t>ya que circuitos como estos no se encuentran disponibles en el mercado.</a:t>
            </a:r>
          </a:p>
          <a:p>
            <a:pPr lvl="0" algn="just"/>
            <a:endParaRPr lang="es-EC" sz="2000" dirty="0">
              <a:latin typeface="Arial" pitchFamily="34" charset="0"/>
              <a:cs typeface="Arial" pitchFamily="34" charset="0"/>
            </a:endParaRPr>
          </a:p>
          <a:p>
            <a:pPr algn="just"/>
            <a:r>
              <a:rPr lang="es-EC" sz="2000" dirty="0" smtClean="0">
                <a:latin typeface="Arial" pitchFamily="34" charset="0"/>
                <a:cs typeface="Arial" pitchFamily="34" charset="0"/>
              </a:rPr>
              <a:t>La placa Arduino es usada como tarjeta de adquisición de datos entre el prototipo y </a:t>
            </a:r>
            <a:r>
              <a:rPr lang="es-EC" sz="2000" dirty="0">
                <a:latin typeface="Arial" pitchFamily="34" charset="0"/>
                <a:cs typeface="Arial" pitchFamily="34" charset="0"/>
              </a:rPr>
              <a:t>LabVIEW, ya que su única función será enviar y recibir información mediante el estándar de comunicación serial USB.</a:t>
            </a:r>
            <a:endParaRPr lang="es-EC" sz="2400" dirty="0"/>
          </a:p>
        </p:txBody>
      </p:sp>
    </p:spTree>
    <p:extLst>
      <p:ext uri="{BB962C8B-B14F-4D97-AF65-F5344CB8AC3E}">
        <p14:creationId xmlns:p14="http://schemas.microsoft.com/office/powerpoint/2010/main" val="29986752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S" dirty="0">
                <a:latin typeface="Arial" pitchFamily="34" charset="0"/>
                <a:cs typeface="Arial" pitchFamily="34" charset="0"/>
              </a:rPr>
              <a:t>Conclusiones:</a:t>
            </a:r>
            <a:endParaRPr lang="es-EC" dirty="0"/>
          </a:p>
        </p:txBody>
      </p:sp>
      <p:sp>
        <p:nvSpPr>
          <p:cNvPr id="3" name="2 Marcador de contenido"/>
          <p:cNvSpPr>
            <a:spLocks noGrp="1"/>
          </p:cNvSpPr>
          <p:nvPr>
            <p:ph idx="1"/>
          </p:nvPr>
        </p:nvSpPr>
        <p:spPr/>
        <p:txBody>
          <a:bodyPr>
            <a:normAutofit/>
          </a:bodyPr>
          <a:lstStyle/>
          <a:p>
            <a:pPr lvl="0" algn="just"/>
            <a:r>
              <a:rPr lang="es-EC" sz="2000" dirty="0">
                <a:latin typeface="Arial" pitchFamily="34" charset="0"/>
                <a:cs typeface="Arial" pitchFamily="34" charset="0"/>
              </a:rPr>
              <a:t>Mediante la utilización de las herramientas LabVIEW, se desarrolló una interfaz gráfica sencilla, la cual por medio de la programación en bloques controla las señales enviadas y recibidas por parte de la tarjeta Arduino; además se validó el correcto ingreso de datos por parte del usuario que en este caso es el fisioterapista; control de sentido de accionamiento del motor, medición de variables de los sensores de desplazamiento y finalmente visualización del proceso de rehabilitación traducido a ángulos de inclinación.</a:t>
            </a:r>
          </a:p>
          <a:p>
            <a:pPr marL="0" indent="0" algn="just">
              <a:buNone/>
            </a:pPr>
            <a:endParaRPr lang="es-EC" sz="2000" dirty="0">
              <a:latin typeface="Arial" pitchFamily="34" charset="0"/>
              <a:cs typeface="Arial" pitchFamily="34" charset="0"/>
            </a:endParaRPr>
          </a:p>
          <a:p>
            <a:pPr lvl="0" algn="just"/>
            <a:r>
              <a:rPr lang="es-EC" sz="2000" dirty="0">
                <a:latin typeface="Arial" pitchFamily="34" charset="0"/>
                <a:cs typeface="Arial" pitchFamily="34" charset="0"/>
              </a:rPr>
              <a:t>Con la programación realizada se garantiza que el prototipo sea seguro para su utilización, ya que si durante la rehabilitación se presentan inconvenientes, </a:t>
            </a:r>
            <a:r>
              <a:rPr lang="es-EC" sz="2000" dirty="0" smtClean="0">
                <a:latin typeface="Arial" pitchFamily="34" charset="0"/>
                <a:cs typeface="Arial" pitchFamily="34" charset="0"/>
              </a:rPr>
              <a:t>los botones de la interfaz detienen o pausan la terapia </a:t>
            </a:r>
            <a:r>
              <a:rPr lang="es-EC" sz="2000" dirty="0">
                <a:latin typeface="Arial" pitchFamily="34" charset="0"/>
                <a:cs typeface="Arial" pitchFamily="34" charset="0"/>
              </a:rPr>
              <a:t>hasta que el problema sea </a:t>
            </a:r>
            <a:r>
              <a:rPr lang="es-EC" sz="2000" dirty="0" smtClean="0">
                <a:latin typeface="Arial" pitchFamily="34" charset="0"/>
                <a:cs typeface="Arial" pitchFamily="34" charset="0"/>
              </a:rPr>
              <a:t>resulto.</a:t>
            </a:r>
            <a:endParaRPr lang="es-EC" sz="20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7221281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S" dirty="0">
                <a:latin typeface="Arial" pitchFamily="34" charset="0"/>
                <a:cs typeface="Arial" pitchFamily="34" charset="0"/>
              </a:rPr>
              <a:t>Conclusiones:</a:t>
            </a:r>
            <a:endParaRPr lang="es-EC" dirty="0"/>
          </a:p>
        </p:txBody>
      </p:sp>
      <p:sp>
        <p:nvSpPr>
          <p:cNvPr id="3" name="2 Marcador de contenido"/>
          <p:cNvSpPr>
            <a:spLocks noGrp="1"/>
          </p:cNvSpPr>
          <p:nvPr>
            <p:ph idx="1"/>
          </p:nvPr>
        </p:nvSpPr>
        <p:spPr/>
        <p:txBody>
          <a:bodyPr>
            <a:normAutofit fontScale="92500"/>
          </a:bodyPr>
          <a:lstStyle/>
          <a:p>
            <a:pPr lvl="0" algn="just"/>
            <a:r>
              <a:rPr lang="es-EC" sz="2200" dirty="0">
                <a:latin typeface="Arial" pitchFamily="34" charset="0"/>
                <a:cs typeface="Arial" pitchFamily="34" charset="0"/>
              </a:rPr>
              <a:t>Para validar el prototipo se realizaron una serie de pruebas con personas de diferentes estaturas y géneros notando que la máquina puede ser utilizada sin problema en cualquier paciente, debido a que el sistema de desplazamiento de las platinas, uniones esféricas y actuadores electrónicos permiten soportar las cargas</a:t>
            </a:r>
            <a:r>
              <a:rPr lang="es-EC" sz="2200" dirty="0" smtClean="0">
                <a:latin typeface="Arial" pitchFamily="34" charset="0"/>
                <a:cs typeface="Arial" pitchFamily="34" charset="0"/>
              </a:rPr>
              <a:t>.</a:t>
            </a:r>
          </a:p>
          <a:p>
            <a:pPr marL="0" indent="0" algn="just">
              <a:buNone/>
            </a:pPr>
            <a:endParaRPr lang="es-EC" sz="2200" dirty="0" smtClean="0">
              <a:latin typeface="Arial" pitchFamily="34" charset="0"/>
              <a:cs typeface="Arial" pitchFamily="34" charset="0"/>
            </a:endParaRPr>
          </a:p>
          <a:p>
            <a:pPr lvl="0" algn="just"/>
            <a:r>
              <a:rPr lang="es-EC" sz="2200" dirty="0" smtClean="0">
                <a:latin typeface="Arial" pitchFamily="34" charset="0"/>
                <a:cs typeface="Arial" pitchFamily="34" charset="0"/>
              </a:rPr>
              <a:t>Las </a:t>
            </a:r>
            <a:r>
              <a:rPr lang="es-EC" sz="2200" dirty="0">
                <a:latin typeface="Arial" pitchFamily="34" charset="0"/>
                <a:cs typeface="Arial" pitchFamily="34" charset="0"/>
              </a:rPr>
              <a:t>pruebas funcionales del prototipo se realizaron con personas que han presentado cuadro de esguince de tobillo; </a:t>
            </a:r>
            <a:r>
              <a:rPr lang="es-EC" sz="2200" dirty="0" smtClean="0">
                <a:latin typeface="Arial" pitchFamily="34" charset="0"/>
                <a:cs typeface="Arial" pitchFamily="34" charset="0"/>
              </a:rPr>
              <a:t>de donde se </a:t>
            </a:r>
            <a:r>
              <a:rPr lang="es-EC" sz="2200" dirty="0">
                <a:latin typeface="Arial" pitchFamily="34" charset="0"/>
                <a:cs typeface="Arial" pitchFamily="34" charset="0"/>
              </a:rPr>
              <a:t>concluyó que el presente proyecto cumple con los objetivos propuestos ya que el paciente logró alcanzar progresivamente ángulos cada vez mayores, cercanos a los máximos detallados de los movimientos de dorsiflexión, plantar flexión, inversión/eversión sin sentir molestia</a:t>
            </a:r>
            <a:r>
              <a:rPr lang="es-EC" sz="2200" dirty="0" smtClean="0">
                <a:latin typeface="Arial" pitchFamily="34" charset="0"/>
                <a:cs typeface="Arial" pitchFamily="34" charset="0"/>
              </a:rPr>
              <a:t>.</a:t>
            </a:r>
          </a:p>
          <a:p>
            <a:pPr lvl="0" algn="just"/>
            <a:endParaRPr lang="es-EC" sz="2200" dirty="0">
              <a:latin typeface="Arial" pitchFamily="34" charset="0"/>
              <a:cs typeface="Arial" pitchFamily="34" charset="0"/>
            </a:endParaRPr>
          </a:p>
          <a:p>
            <a:pPr algn="just"/>
            <a:r>
              <a:rPr lang="es-EC" sz="2200" dirty="0">
                <a:latin typeface="Arial" pitchFamily="34" charset="0"/>
                <a:cs typeface="Arial" pitchFamily="34" charset="0"/>
              </a:rPr>
              <a:t>El prototipo es de gran ayuda para el fisioterapista, reduciendo los tiempos de atención a cada paciente lo que ha permitido al fisioterapista optimizar los tiempos entre cada sesión.</a:t>
            </a:r>
          </a:p>
          <a:p>
            <a:pPr lvl="0"/>
            <a:endParaRPr lang="es-EC" dirty="0"/>
          </a:p>
          <a:p>
            <a:endParaRPr lang="es-EC" dirty="0"/>
          </a:p>
        </p:txBody>
      </p:sp>
    </p:spTree>
    <p:extLst>
      <p:ext uri="{BB962C8B-B14F-4D97-AF65-F5344CB8AC3E}">
        <p14:creationId xmlns:p14="http://schemas.microsoft.com/office/powerpoint/2010/main" val="293742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0331" y="548680"/>
            <a:ext cx="6095757" cy="1140736"/>
          </a:xfrm>
        </p:spPr>
        <p:txBody>
          <a:bodyPr anchor="ctr">
            <a:noAutofit/>
          </a:bodyPr>
          <a:lstStyle/>
          <a:p>
            <a:pPr lvl="2" algn="ctr" rtl="0">
              <a:spcBef>
                <a:spcPct val="0"/>
              </a:spcBef>
            </a:pPr>
            <a:r>
              <a:rPr lang="es-ES_tradnl" sz="4800" kern="1200" dirty="0" smtClean="0">
                <a:solidFill>
                  <a:srgbClr val="04617B"/>
                </a:solidFill>
                <a:latin typeface="Arial" pitchFamily="34" charset="0"/>
                <a:ea typeface="+mj-ea"/>
                <a:cs typeface="Arial" pitchFamily="34" charset="0"/>
              </a:rPr>
              <a:t>Rehabilitación </a:t>
            </a:r>
            <a:br>
              <a:rPr lang="es-ES_tradnl" sz="4800" kern="1200" dirty="0" smtClean="0">
                <a:solidFill>
                  <a:srgbClr val="04617B"/>
                </a:solidFill>
                <a:latin typeface="Arial" pitchFamily="34" charset="0"/>
                <a:ea typeface="+mj-ea"/>
                <a:cs typeface="Arial" pitchFamily="34" charset="0"/>
              </a:rPr>
            </a:br>
            <a:r>
              <a:rPr lang="es-ES_tradnl" sz="4800" kern="1200" dirty="0" smtClean="0">
                <a:solidFill>
                  <a:srgbClr val="04617B"/>
                </a:solidFill>
                <a:latin typeface="Arial" pitchFamily="34" charset="0"/>
                <a:ea typeface="+mj-ea"/>
                <a:cs typeface="Arial" pitchFamily="34" charset="0"/>
              </a:rPr>
              <a:t>Pasiva</a:t>
            </a:r>
            <a:endParaRPr lang="es-EC" sz="4800" kern="1200" dirty="0">
              <a:solidFill>
                <a:srgbClr val="04617B"/>
              </a:solidFill>
              <a:latin typeface="Arial" pitchFamily="34" charset="0"/>
              <a:ea typeface="+mj-ea"/>
              <a:cs typeface="Arial" pitchFamily="34" charset="0"/>
            </a:endParaRPr>
          </a:p>
        </p:txBody>
      </p:sp>
      <p:pic>
        <p:nvPicPr>
          <p:cNvPr id="5" name="4 Marcador de contenido" descr="FISIOTERAPIA EN COMPLEJO ARTICULAR TOBILLO PIE"/>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8363" y="2060848"/>
            <a:ext cx="5328592" cy="3844942"/>
          </a:xfrm>
          <a:prstGeom prst="rect">
            <a:avLst/>
          </a:prstGeom>
          <a:noFill/>
          <a:ln>
            <a:noFill/>
          </a:ln>
        </p:spPr>
      </p:pic>
      <p:sp>
        <p:nvSpPr>
          <p:cNvPr id="6" name="1 Título"/>
          <p:cNvSpPr txBox="1">
            <a:spLocks/>
          </p:cNvSpPr>
          <p:nvPr/>
        </p:nvSpPr>
        <p:spPr>
          <a:xfrm>
            <a:off x="6537719" y="548680"/>
            <a:ext cx="5879733" cy="1140736"/>
          </a:xfrm>
          <a:prstGeom prst="rect">
            <a:avLst/>
          </a:prstGeom>
        </p:spPr>
        <p:txBody>
          <a:bodyPr vert="horz" lIns="0" rIns="0" bIns="0" anchor="ct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2" algn="ctr" rtl="0">
              <a:spcBef>
                <a:spcPct val="0"/>
              </a:spcBef>
            </a:pPr>
            <a:r>
              <a:rPr lang="es-ES" sz="4800" kern="1200" dirty="0" smtClean="0">
                <a:solidFill>
                  <a:srgbClr val="04617B"/>
                </a:solidFill>
                <a:latin typeface="Arial" pitchFamily="34" charset="0"/>
                <a:ea typeface="+mj-ea"/>
                <a:cs typeface="Arial" pitchFamily="34" charset="0"/>
              </a:rPr>
              <a:t>Rehabilitación Activa</a:t>
            </a:r>
            <a:endParaRPr lang="es-EC" sz="4800" kern="1200" dirty="0">
              <a:solidFill>
                <a:srgbClr val="04617B"/>
              </a:solidFill>
              <a:latin typeface="Arial" pitchFamily="34" charset="0"/>
              <a:ea typeface="+mj-ea"/>
              <a:cs typeface="Arial" pitchFamily="34" charset="0"/>
            </a:endParaRPr>
          </a:p>
        </p:txBody>
      </p:sp>
      <p:pic>
        <p:nvPicPr>
          <p:cNvPr id="7" name="4 Marcador de contenido" descr="http://2.bp.blogspot.com/-AKct9w8jDqk/U4SqiOjwJNI/AAAAAAAAC8I/S-lcgaDiXYQ/s1600/rehabilitacion-tobillo-bosu_thumb_e.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86590" y="2132856"/>
            <a:ext cx="5630862" cy="3748042"/>
          </a:xfrm>
          <a:prstGeom prst="rect">
            <a:avLst/>
          </a:prstGeom>
          <a:noFill/>
          <a:ln>
            <a:noFill/>
          </a:ln>
        </p:spPr>
      </p:pic>
    </p:spTree>
    <p:extLst>
      <p:ext uri="{BB962C8B-B14F-4D97-AF65-F5344CB8AC3E}">
        <p14:creationId xmlns:p14="http://schemas.microsoft.com/office/powerpoint/2010/main" val="27348399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Recomendaciones:</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rmAutofit fontScale="92500" lnSpcReduction="10000"/>
          </a:bodyPr>
          <a:lstStyle/>
          <a:p>
            <a:pPr lvl="0" algn="just"/>
            <a:r>
              <a:rPr lang="es-ES" sz="2300" dirty="0">
                <a:latin typeface="Arial" pitchFamily="34" charset="0"/>
                <a:cs typeface="Arial" pitchFamily="34" charset="0"/>
              </a:rPr>
              <a:t>Se recomienda siempre la supervisión de personal calificado en fisioterapia para el uso del prototipo.</a:t>
            </a:r>
            <a:endParaRPr lang="es-EC" sz="2300" dirty="0">
              <a:latin typeface="Arial" pitchFamily="34" charset="0"/>
              <a:cs typeface="Arial" pitchFamily="34" charset="0"/>
            </a:endParaRPr>
          </a:p>
          <a:p>
            <a:pPr algn="just"/>
            <a:endParaRPr lang="es-EC" sz="2300" dirty="0">
              <a:latin typeface="Arial" pitchFamily="34" charset="0"/>
              <a:cs typeface="Arial" pitchFamily="34" charset="0"/>
            </a:endParaRPr>
          </a:p>
          <a:p>
            <a:pPr lvl="0" algn="just"/>
            <a:r>
              <a:rPr lang="es-ES" sz="2300" dirty="0">
                <a:latin typeface="Arial" pitchFamily="34" charset="0"/>
                <a:cs typeface="Arial" pitchFamily="34" charset="0"/>
              </a:rPr>
              <a:t>El mecanismo de deslizamiento de las platinas presenta fricción entre los elementos por lo que debería ser cambiado por otro mecanismo como el de guías con ruedas y así evitar el uso de lubricantes</a:t>
            </a:r>
            <a:endParaRPr lang="es-EC" sz="2300" dirty="0">
              <a:latin typeface="Arial" pitchFamily="34" charset="0"/>
              <a:cs typeface="Arial" pitchFamily="34" charset="0"/>
            </a:endParaRPr>
          </a:p>
          <a:p>
            <a:pPr algn="just"/>
            <a:endParaRPr lang="es-EC" sz="2300" dirty="0">
              <a:latin typeface="Arial" pitchFamily="34" charset="0"/>
              <a:cs typeface="Arial" pitchFamily="34" charset="0"/>
            </a:endParaRPr>
          </a:p>
          <a:p>
            <a:pPr lvl="0" algn="just"/>
            <a:r>
              <a:rPr lang="es-ES" sz="2300" dirty="0">
                <a:latin typeface="Arial" pitchFamily="34" charset="0"/>
                <a:cs typeface="Arial" pitchFamily="34" charset="0"/>
              </a:rPr>
              <a:t>Las pruebas de funcionamiento del proyecto se las realizaron con una silla común de peluquería sobre una plataforma de madera, por lo que se sugiere desarrollar una silla que sea de altura regulable y que soporte el peso del paciente para un mejor uso del equipo.</a:t>
            </a:r>
            <a:endParaRPr lang="es-EC" sz="2300" dirty="0">
              <a:latin typeface="Arial" pitchFamily="34" charset="0"/>
              <a:cs typeface="Arial" pitchFamily="34" charset="0"/>
            </a:endParaRPr>
          </a:p>
          <a:p>
            <a:pPr algn="just"/>
            <a:endParaRPr lang="es-EC" sz="2300" dirty="0">
              <a:latin typeface="Arial" pitchFamily="34" charset="0"/>
              <a:cs typeface="Arial" pitchFamily="34" charset="0"/>
            </a:endParaRPr>
          </a:p>
          <a:p>
            <a:pPr lvl="0" algn="just"/>
            <a:r>
              <a:rPr lang="es-ES" sz="2300" dirty="0" smtClean="0">
                <a:latin typeface="Arial" pitchFamily="34" charset="0"/>
                <a:cs typeface="Arial" pitchFamily="34" charset="0"/>
              </a:rPr>
              <a:t>Se debe profundizar en </a:t>
            </a:r>
            <a:r>
              <a:rPr lang="es-ES" sz="2300" dirty="0">
                <a:latin typeface="Arial" pitchFamily="34" charset="0"/>
                <a:cs typeface="Arial" pitchFamily="34" charset="0"/>
              </a:rPr>
              <a:t>temas de rehabilitación asistida por máquinas para apuntalar otras investigaciones y así poder avanzar en el tratamiento de este tipo de padecimientos.</a:t>
            </a:r>
            <a:endParaRPr lang="es-EC" sz="23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3197332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5600" dirty="0">
                <a:latin typeface="Arial" pitchFamily="34" charset="0"/>
                <a:cs typeface="Arial" pitchFamily="34" charset="0"/>
              </a:rPr>
              <a:t>Ventajas del uso de máquinas en la </a:t>
            </a:r>
            <a:r>
              <a:rPr lang="es-ES" sz="5600" dirty="0" smtClean="0">
                <a:latin typeface="Arial" pitchFamily="34" charset="0"/>
                <a:cs typeface="Arial" pitchFamily="34" charset="0"/>
              </a:rPr>
              <a:t>rehabilitación</a:t>
            </a:r>
            <a:r>
              <a:rPr lang="es-ES" b="1" dirty="0" smtClean="0">
                <a:latin typeface="Arial" pitchFamily="34" charset="0"/>
                <a:cs typeface="Arial" pitchFamily="34" charset="0"/>
              </a:rPr>
              <a:t>: </a:t>
            </a:r>
            <a:endParaRPr lang="es-EC" dirty="0">
              <a:latin typeface="Arial" pitchFamily="34" charset="0"/>
              <a:cs typeface="Arial" pitchFamily="34" charset="0"/>
            </a:endParaRPr>
          </a:p>
        </p:txBody>
      </p:sp>
      <p:sp>
        <p:nvSpPr>
          <p:cNvPr id="3" name="2 Marcador de contenido"/>
          <p:cNvSpPr>
            <a:spLocks noGrp="1"/>
          </p:cNvSpPr>
          <p:nvPr>
            <p:ph sz="half" idx="1"/>
          </p:nvPr>
        </p:nvSpPr>
        <p:spPr/>
        <p:txBody>
          <a:bodyPr anchor="ctr">
            <a:normAutofit/>
          </a:bodyPr>
          <a:lstStyle/>
          <a:p>
            <a:pPr lvl="0" algn="just"/>
            <a:r>
              <a:rPr lang="es-ES" sz="2000" dirty="0">
                <a:latin typeface="Arial" pitchFamily="34" charset="0"/>
                <a:cs typeface="Arial" pitchFamily="34" charset="0"/>
              </a:rPr>
              <a:t>Las máquinas aceleran el proceso de recuperación durante la fase de </a:t>
            </a:r>
            <a:r>
              <a:rPr lang="es-ES" sz="2000" dirty="0" smtClean="0">
                <a:latin typeface="Arial" pitchFamily="34" charset="0"/>
                <a:cs typeface="Arial" pitchFamily="34" charset="0"/>
              </a:rPr>
              <a:t>rehabilitación. </a:t>
            </a:r>
          </a:p>
          <a:p>
            <a:pPr lvl="0" algn="just"/>
            <a:r>
              <a:rPr lang="es-ES" sz="2000" dirty="0" smtClean="0">
                <a:latin typeface="Arial" pitchFamily="34" charset="0"/>
                <a:cs typeface="Arial" pitchFamily="34" charset="0"/>
              </a:rPr>
              <a:t>Son </a:t>
            </a:r>
            <a:r>
              <a:rPr lang="es-ES" sz="2000" dirty="0">
                <a:latin typeface="Arial" pitchFamily="34" charset="0"/>
                <a:cs typeface="Arial" pitchFamily="34" charset="0"/>
              </a:rPr>
              <a:t>una herramienta que reduce el error humano y optimiza los tiempos de </a:t>
            </a:r>
            <a:r>
              <a:rPr lang="es-ES" sz="2000" dirty="0" smtClean="0">
                <a:latin typeface="Arial" pitchFamily="34" charset="0"/>
                <a:cs typeface="Arial" pitchFamily="34" charset="0"/>
              </a:rPr>
              <a:t>tratamiento y las sesiones de rehabilitación.</a:t>
            </a:r>
          </a:p>
          <a:p>
            <a:pPr lvl="0" algn="just"/>
            <a:r>
              <a:rPr lang="es-ES" sz="2000" dirty="0" smtClean="0">
                <a:latin typeface="Arial" pitchFamily="34" charset="0"/>
                <a:cs typeface="Arial" pitchFamily="34" charset="0"/>
              </a:rPr>
              <a:t>Las </a:t>
            </a:r>
            <a:r>
              <a:rPr lang="es-ES" sz="2000" dirty="0">
                <a:latin typeface="Arial" pitchFamily="34" charset="0"/>
                <a:cs typeface="Arial" pitchFamily="34" charset="0"/>
              </a:rPr>
              <a:t>terapias con máquinas suponen una reducción considerable de la fatiga y el </a:t>
            </a:r>
            <a:r>
              <a:rPr lang="es-ES" sz="2000" dirty="0" smtClean="0">
                <a:latin typeface="Arial" pitchFamily="34" charset="0"/>
                <a:cs typeface="Arial" pitchFamily="34" charset="0"/>
              </a:rPr>
              <a:t>dolor del paciente.</a:t>
            </a:r>
          </a:p>
          <a:p>
            <a:pPr lvl="0" algn="just"/>
            <a:r>
              <a:rPr lang="es-ES" sz="2000" dirty="0" smtClean="0">
                <a:latin typeface="Arial" pitchFamily="34" charset="0"/>
                <a:cs typeface="Arial" pitchFamily="34" charset="0"/>
              </a:rPr>
              <a:t>Es un </a:t>
            </a:r>
            <a:r>
              <a:rPr lang="es-ES" sz="2000" dirty="0">
                <a:latin typeface="Arial" pitchFamily="34" charset="0"/>
                <a:cs typeface="Arial" pitchFamily="34" charset="0"/>
              </a:rPr>
              <a:t>complemento eficaz a la terapia en personas que sufren de deficiencias </a:t>
            </a:r>
            <a:r>
              <a:rPr lang="es-ES" sz="2000" dirty="0" smtClean="0">
                <a:latin typeface="Arial" pitchFamily="34" charset="0"/>
                <a:cs typeface="Arial" pitchFamily="34" charset="0"/>
              </a:rPr>
              <a:t>motoras(</a:t>
            </a:r>
            <a:r>
              <a:rPr lang="es-ES" sz="2000" dirty="0" err="1" smtClean="0">
                <a:latin typeface="Arial" pitchFamily="34" charset="0"/>
                <a:cs typeface="Arial" pitchFamily="34" charset="0"/>
              </a:rPr>
              <a:t>paralisis</a:t>
            </a:r>
            <a:r>
              <a:rPr lang="es-ES" sz="2000" dirty="0" smtClean="0">
                <a:latin typeface="Arial" pitchFamily="34" charset="0"/>
                <a:cs typeface="Arial" pitchFamily="34" charset="0"/>
              </a:rPr>
              <a:t> cerebral infantil)</a:t>
            </a:r>
            <a:endParaRPr lang="es-EC" sz="2000" dirty="0">
              <a:latin typeface="Arial" pitchFamily="34" charset="0"/>
              <a:cs typeface="Arial" pitchFamily="34" charset="0"/>
            </a:endParaRPr>
          </a:p>
        </p:txBody>
      </p:sp>
      <p:pic>
        <p:nvPicPr>
          <p:cNvPr id="7" name="6 Imagen" descr="http://www-assig.fib.upc.es/%7Erob/protegit/treballs/Q2_03-04/aplic_medicas/Robots%20rehabilitacion_archivos/image003.jpg"/>
          <p:cNvPicPr/>
          <p:nvPr/>
        </p:nvPicPr>
        <p:blipFill>
          <a:blip r:embed="rId3">
            <a:extLst>
              <a:ext uri="{28A0092B-C50C-407E-A947-70E740481C1C}">
                <a14:useLocalDpi xmlns:a14="http://schemas.microsoft.com/office/drawing/2010/main" val="0"/>
              </a:ext>
            </a:extLst>
          </a:blip>
          <a:srcRect/>
          <a:stretch>
            <a:fillRect/>
          </a:stretch>
        </p:blipFill>
        <p:spPr bwMode="auto">
          <a:xfrm>
            <a:off x="8304251" y="2099880"/>
            <a:ext cx="2566879" cy="3312368"/>
          </a:xfrm>
          <a:prstGeom prst="rect">
            <a:avLst/>
          </a:prstGeom>
          <a:noFill/>
          <a:ln>
            <a:noFill/>
          </a:ln>
        </p:spPr>
      </p:pic>
      <p:sp>
        <p:nvSpPr>
          <p:cNvPr id="8" name="7 Rectángulo"/>
          <p:cNvSpPr/>
          <p:nvPr/>
        </p:nvSpPr>
        <p:spPr>
          <a:xfrm>
            <a:off x="7967511" y="5409940"/>
            <a:ext cx="3240360" cy="461665"/>
          </a:xfrm>
          <a:prstGeom prst="rect">
            <a:avLst/>
          </a:prstGeom>
        </p:spPr>
        <p:txBody>
          <a:bodyPr wrap="square">
            <a:spAutoFit/>
          </a:bodyPr>
          <a:lstStyle/>
          <a:p>
            <a:pPr algn="just"/>
            <a:r>
              <a:rPr lang="es-ES" sz="1200" dirty="0">
                <a:latin typeface="Arial" pitchFamily="34" charset="0"/>
                <a:cs typeface="Arial" pitchFamily="34" charset="0"/>
              </a:rPr>
              <a:t>Máquina rehabilitadora Lokomat (UT Southwestern Medical Center, 2014)</a:t>
            </a:r>
            <a:endParaRPr lang="es-EC" sz="1200" dirty="0">
              <a:latin typeface="Arial" pitchFamily="34" charset="0"/>
              <a:cs typeface="Arial" pitchFamily="34" charset="0"/>
            </a:endParaRPr>
          </a:p>
        </p:txBody>
      </p:sp>
    </p:spTree>
    <p:extLst>
      <p:ext uri="{BB962C8B-B14F-4D97-AF65-F5344CB8AC3E}">
        <p14:creationId xmlns:p14="http://schemas.microsoft.com/office/powerpoint/2010/main" val="470212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dirty="0">
                <a:latin typeface="Arial" pitchFamily="34" charset="0"/>
                <a:cs typeface="Arial" pitchFamily="34" charset="0"/>
              </a:rPr>
              <a:t>Problemas a los que se enfrenta la tecnología de la </a:t>
            </a:r>
            <a:r>
              <a:rPr lang="es-ES" dirty="0" smtClean="0">
                <a:latin typeface="Arial" pitchFamily="34" charset="0"/>
                <a:cs typeface="Arial" pitchFamily="34" charset="0"/>
              </a:rPr>
              <a:t>rehabilitación:</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637302" y="2132856"/>
            <a:ext cx="5629500" cy="4434840"/>
          </a:xfrm>
        </p:spPr>
        <p:txBody>
          <a:bodyPr>
            <a:normAutofit/>
          </a:bodyPr>
          <a:lstStyle/>
          <a:p>
            <a:pPr algn="just"/>
            <a:r>
              <a:rPr lang="es-ES" sz="2000" dirty="0">
                <a:latin typeface="Arial" pitchFamily="34" charset="0"/>
                <a:cs typeface="Arial" pitchFamily="34" charset="0"/>
              </a:rPr>
              <a:t>Detección de las necesidades de </a:t>
            </a:r>
            <a:r>
              <a:rPr lang="es-ES" sz="2000" dirty="0" smtClean="0">
                <a:latin typeface="Arial" pitchFamily="34" charset="0"/>
                <a:cs typeface="Arial" pitchFamily="34" charset="0"/>
              </a:rPr>
              <a:t>usuario que satisfagan sus </a:t>
            </a:r>
            <a:r>
              <a:rPr lang="es-ES" sz="2000" dirty="0">
                <a:latin typeface="Arial" pitchFamily="34" charset="0"/>
                <a:cs typeface="Arial" pitchFamily="34" charset="0"/>
              </a:rPr>
              <a:t>necesidades </a:t>
            </a:r>
            <a:r>
              <a:rPr lang="es-ES" sz="2000" dirty="0" smtClean="0">
                <a:latin typeface="Arial" pitchFamily="34" charset="0"/>
                <a:cs typeface="Arial" pitchFamily="34" charset="0"/>
              </a:rPr>
              <a:t>reales.</a:t>
            </a:r>
          </a:p>
          <a:p>
            <a:pPr algn="just"/>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Realizar la evaluación </a:t>
            </a:r>
            <a:r>
              <a:rPr lang="es-ES" sz="2000" dirty="0">
                <a:latin typeface="Arial" pitchFamily="34" charset="0"/>
                <a:cs typeface="Arial" pitchFamily="34" charset="0"/>
              </a:rPr>
              <a:t>de los dispositivos </a:t>
            </a:r>
            <a:r>
              <a:rPr lang="es-ES" sz="2000" dirty="0" smtClean="0">
                <a:latin typeface="Arial" pitchFamily="34" charset="0"/>
                <a:cs typeface="Arial" pitchFamily="34" charset="0"/>
              </a:rPr>
              <a:t>oportunamente, los prototipos deben ser evaluados y criticados por pacientes</a:t>
            </a:r>
          </a:p>
          <a:p>
            <a:pPr algn="just"/>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Las </a:t>
            </a:r>
            <a:r>
              <a:rPr lang="es-ES" sz="2000" dirty="0">
                <a:latin typeface="Arial" pitchFamily="34" charset="0"/>
                <a:cs typeface="Arial" pitchFamily="34" charset="0"/>
              </a:rPr>
              <a:t>personas con discapacidad no suelen tener capacidad económica como para adquirir </a:t>
            </a:r>
            <a:r>
              <a:rPr lang="es-ES" sz="2000" dirty="0" smtClean="0">
                <a:latin typeface="Arial" pitchFamily="34" charset="0"/>
                <a:cs typeface="Arial" pitchFamily="34" charset="0"/>
              </a:rPr>
              <a:t>tratamiento sofisticado.</a:t>
            </a:r>
          </a:p>
        </p:txBody>
      </p:sp>
      <p:pic>
        <p:nvPicPr>
          <p:cNvPr id="5" name="4 Marcador de contenido" descr="&lt;p&gt;Fotografía de archivo de esqueletos robóticos, que permiten que los lesionados medulares puedan caminar con ayuda de estos artilugios de manera m"/>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021092" y="2214664"/>
            <a:ext cx="4032448" cy="2909937"/>
          </a:xfrm>
          <a:prstGeom prst="rect">
            <a:avLst/>
          </a:prstGeom>
          <a:noFill/>
          <a:ln>
            <a:noFill/>
          </a:ln>
        </p:spPr>
      </p:pic>
      <p:sp>
        <p:nvSpPr>
          <p:cNvPr id="6" name="5 Rectángulo"/>
          <p:cNvSpPr/>
          <p:nvPr/>
        </p:nvSpPr>
        <p:spPr>
          <a:xfrm rot="10800000" flipV="1">
            <a:off x="7021091" y="5249525"/>
            <a:ext cx="4032449" cy="461665"/>
          </a:xfrm>
          <a:prstGeom prst="rect">
            <a:avLst/>
          </a:prstGeom>
        </p:spPr>
        <p:txBody>
          <a:bodyPr wrap="square">
            <a:spAutoFit/>
          </a:bodyPr>
          <a:lstStyle/>
          <a:p>
            <a:pPr algn="just"/>
            <a:r>
              <a:rPr lang="es-ES" sz="1200" dirty="0">
                <a:latin typeface="Arial" pitchFamily="34" charset="0"/>
                <a:cs typeface="Arial" pitchFamily="34" charset="0"/>
              </a:rPr>
              <a:t>Las máquinas en la rehabilitación. Fuente (Efefuturo.com, 2014)</a:t>
            </a:r>
            <a:endParaRPr lang="es-EC" sz="1200" dirty="0">
              <a:latin typeface="Arial" pitchFamily="34" charset="0"/>
              <a:cs typeface="Arial" pitchFamily="34" charset="0"/>
            </a:endParaRPr>
          </a:p>
        </p:txBody>
      </p:sp>
    </p:spTree>
    <p:extLst>
      <p:ext uri="{BB962C8B-B14F-4D97-AF65-F5344CB8AC3E}">
        <p14:creationId xmlns:p14="http://schemas.microsoft.com/office/powerpoint/2010/main" val="815653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896" y="476672"/>
            <a:ext cx="11471434" cy="1143000"/>
          </a:xfrm>
        </p:spPr>
        <p:txBody>
          <a:bodyPr>
            <a:normAutofit/>
          </a:bodyPr>
          <a:lstStyle/>
          <a:p>
            <a:pPr lvl="1" algn="l" rtl="0">
              <a:spcBef>
                <a:spcPct val="0"/>
              </a:spcBef>
            </a:pPr>
            <a:r>
              <a:rPr lang="es-ES" sz="5000" kern="1200" dirty="0" smtClean="0">
                <a:solidFill>
                  <a:srgbClr val="04617B"/>
                </a:solidFill>
                <a:latin typeface="Arial" pitchFamily="34" charset="0"/>
                <a:ea typeface="+mj-ea"/>
                <a:cs typeface="Arial" pitchFamily="34" charset="0"/>
              </a:rPr>
              <a:t>Tipos de articulaciones</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3090" name="Picture 1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425" b="5781"/>
          <a:stretch/>
        </p:blipFill>
        <p:spPr bwMode="auto">
          <a:xfrm>
            <a:off x="4589585" y="1268760"/>
            <a:ext cx="3799658" cy="549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20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title"/>
          </p:nvPr>
        </p:nvSpPr>
        <p:spPr/>
        <p:txBody>
          <a:bodyPr anchor="ctr">
            <a:normAutofit/>
          </a:bodyPr>
          <a:lstStyle/>
          <a:p>
            <a:pPr marL="342900" indent="-342900"/>
            <a:r>
              <a:rPr lang="es-ES_tradnl" dirty="0" smtClean="0">
                <a:solidFill>
                  <a:srgbClr val="04617B"/>
                </a:solidFill>
                <a:latin typeface="Arial" pitchFamily="34" charset="0"/>
                <a:cs typeface="Arial" pitchFamily="34" charset="0"/>
              </a:rPr>
              <a:t>Tipos de actuador lineal</a:t>
            </a:r>
            <a:r>
              <a:rPr lang="es-EC" dirty="0" smtClean="0">
                <a:solidFill>
                  <a:srgbClr val="04617B"/>
                </a:solidFill>
                <a:latin typeface="Arial" pitchFamily="34" charset="0"/>
                <a:cs typeface="Arial" pitchFamily="34" charset="0"/>
              </a:rPr>
              <a:t>:</a:t>
            </a:r>
            <a:endParaRPr lang="es-EC" sz="1800" dirty="0" smtClean="0">
              <a:solidFill>
                <a:srgbClr val="000000"/>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628603" y="1700808"/>
            <a:ext cx="781133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50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612379" y="548680"/>
            <a:ext cx="11471434" cy="1143000"/>
          </a:xfrm>
        </p:spPr>
        <p:txBody>
          <a:bodyPr anchor="ctr">
            <a:noAutofit/>
          </a:bodyPr>
          <a:lstStyle/>
          <a:p>
            <a:pPr algn="ctr"/>
            <a:r>
              <a:rPr lang="es-ES" dirty="0">
                <a:solidFill>
                  <a:srgbClr val="04617B"/>
                </a:solidFill>
                <a:latin typeface="Arial" pitchFamily="34" charset="0"/>
                <a:cs typeface="Arial" pitchFamily="34" charset="0"/>
              </a:rPr>
              <a:t>L</a:t>
            </a:r>
            <a:r>
              <a:rPr lang="es-ES" dirty="0" smtClean="0">
                <a:solidFill>
                  <a:srgbClr val="04617B"/>
                </a:solidFill>
                <a:latin typeface="Arial" pitchFamily="34" charset="0"/>
                <a:cs typeface="Arial" pitchFamily="34" charset="0"/>
              </a:rPr>
              <a:t>imitaciones de los tipos de actuador lineal</a:t>
            </a:r>
            <a:endParaRPr lang="es-EC" dirty="0" smtClean="0">
              <a:solidFill>
                <a:srgbClr val="000000"/>
              </a:solidFill>
            </a:endParaRPr>
          </a:p>
        </p:txBody>
      </p:sp>
      <p:graphicFrame>
        <p:nvGraphicFramePr>
          <p:cNvPr id="3" name="2 Marcador de contenido"/>
          <p:cNvGraphicFramePr>
            <a:graphicFrameLocks noGrp="1"/>
          </p:cNvGraphicFramePr>
          <p:nvPr>
            <p:ph idx="1"/>
            <p:extLst>
              <p:ext uri="{D42A27DB-BD31-4B8C-83A1-F6EECF244321}">
                <p14:modId xmlns:p14="http://schemas.microsoft.com/office/powerpoint/2010/main" val="3160849467"/>
              </p:ext>
            </p:extLst>
          </p:nvPr>
        </p:nvGraphicFramePr>
        <p:xfrm>
          <a:off x="756395" y="2132856"/>
          <a:ext cx="11377264" cy="4174745"/>
        </p:xfrm>
        <a:graphic>
          <a:graphicData uri="http://schemas.openxmlformats.org/drawingml/2006/table">
            <a:tbl>
              <a:tblPr firstRow="1" firstCol="1" bandRow="1">
                <a:tableStyleId>{10A1B5D5-9B99-4C35-A422-299274C87663}</a:tableStyleId>
              </a:tblPr>
              <a:tblGrid>
                <a:gridCol w="5115217"/>
                <a:gridCol w="6262047"/>
              </a:tblGrid>
              <a:tr h="237010">
                <a:tc>
                  <a:txBody>
                    <a:bodyPr/>
                    <a:lstStyle/>
                    <a:p>
                      <a:pPr marL="457200" indent="252095" algn="ctr">
                        <a:lnSpc>
                          <a:spcPct val="107000"/>
                        </a:lnSpc>
                        <a:spcAft>
                          <a:spcPts val="0"/>
                        </a:spcAft>
                      </a:pPr>
                      <a:r>
                        <a:rPr lang="es-ES" sz="1600" dirty="0">
                          <a:solidFill>
                            <a:schemeClr val="tx1"/>
                          </a:solidFill>
                          <a:effectLst/>
                          <a:latin typeface="Arial" pitchFamily="34" charset="0"/>
                          <a:cs typeface="Arial" pitchFamily="34" charset="0"/>
                        </a:rPr>
                        <a:t>Tipos de actuador</a:t>
                      </a:r>
                      <a:endParaRPr lang="es-EC" sz="1600" dirty="0">
                        <a:solidFill>
                          <a:schemeClr val="tx1"/>
                        </a:solidFill>
                        <a:effectLst/>
                        <a:latin typeface="Arial" pitchFamily="34" charset="0"/>
                        <a:ea typeface="Calibri"/>
                        <a:cs typeface="Arial" pitchFamily="34" charset="0"/>
                      </a:endParaRPr>
                    </a:p>
                  </a:txBody>
                  <a:tcPr marL="68579" marR="68579" marT="0" marB="0"/>
                </a:tc>
                <a:tc>
                  <a:txBody>
                    <a:bodyPr/>
                    <a:lstStyle/>
                    <a:p>
                      <a:pPr marL="457200" indent="252095" algn="ctr">
                        <a:lnSpc>
                          <a:spcPct val="107000"/>
                        </a:lnSpc>
                        <a:spcAft>
                          <a:spcPts val="800"/>
                        </a:spcAft>
                      </a:pPr>
                      <a:r>
                        <a:rPr lang="es-ES" sz="1600" dirty="0">
                          <a:solidFill>
                            <a:schemeClr val="tx1"/>
                          </a:solidFill>
                          <a:effectLst/>
                          <a:latin typeface="Arial" pitchFamily="34" charset="0"/>
                          <a:cs typeface="Arial" pitchFamily="34" charset="0"/>
                        </a:rPr>
                        <a:t>Limitaciones</a:t>
                      </a:r>
                      <a:endParaRPr lang="es-EC" sz="1600" dirty="0">
                        <a:solidFill>
                          <a:schemeClr val="tx1"/>
                        </a:solidFill>
                        <a:effectLst/>
                        <a:latin typeface="Arial" pitchFamily="34" charset="0"/>
                        <a:ea typeface="Calibri"/>
                        <a:cs typeface="Arial" pitchFamily="34" charset="0"/>
                      </a:endParaRPr>
                    </a:p>
                  </a:txBody>
                  <a:tcPr marL="68579" marR="68579" marT="0" marB="0"/>
                </a:tc>
              </a:tr>
              <a:tr h="1491182">
                <a:tc>
                  <a:txBody>
                    <a:bodyPr/>
                    <a:lstStyle/>
                    <a:p>
                      <a:pPr marL="457200" indent="252095" algn="ctr">
                        <a:lnSpc>
                          <a:spcPct val="107000"/>
                        </a:lnSpc>
                        <a:spcAft>
                          <a:spcPts val="0"/>
                        </a:spcAft>
                      </a:pPr>
                      <a:r>
                        <a:rPr lang="es-ES" sz="1600" dirty="0">
                          <a:effectLst/>
                          <a:latin typeface="Arial" pitchFamily="34" charset="0"/>
                          <a:cs typeface="Arial" pitchFamily="34" charset="0"/>
                        </a:rPr>
                        <a:t>Neumáticos</a:t>
                      </a:r>
                      <a:endParaRPr lang="es-EC" sz="1600" dirty="0">
                        <a:effectLst/>
                        <a:latin typeface="Arial" pitchFamily="34" charset="0"/>
                        <a:ea typeface="Calibri"/>
                        <a:cs typeface="Arial" pitchFamily="34" charset="0"/>
                      </a:endParaRPr>
                    </a:p>
                  </a:txBody>
                  <a:tcPr marL="68579" marR="68579" marT="0" marB="0" anchor="ctr"/>
                </a:tc>
                <a:tc>
                  <a:txBody>
                    <a:bodyPr/>
                    <a:lstStyle/>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Requieren de instalaciones especiales y costosas</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smtClean="0">
                          <a:effectLst/>
                          <a:latin typeface="Arial" pitchFamily="34" charset="0"/>
                          <a:cs typeface="Arial" pitchFamily="34" charset="0"/>
                        </a:rPr>
                        <a:t>En </a:t>
                      </a:r>
                      <a:r>
                        <a:rPr lang="es-ES" sz="1600" dirty="0">
                          <a:effectLst/>
                          <a:latin typeface="Arial" pitchFamily="34" charset="0"/>
                          <a:cs typeface="Arial" pitchFamily="34" charset="0"/>
                        </a:rPr>
                        <a:t>circuitos muy extensos se producen pérdidas de cargas considerable</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Las presiones a las que trabajan normalmente, no permiten aplicar grandes fuerzas</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 Las instalaciones no son </a:t>
                      </a:r>
                      <a:r>
                        <a:rPr lang="es-ES" sz="1600" dirty="0" smtClean="0">
                          <a:effectLst/>
                          <a:latin typeface="Arial" pitchFamily="34" charset="0"/>
                          <a:cs typeface="Arial" pitchFamily="34" charset="0"/>
                        </a:rPr>
                        <a:t>portátiles</a:t>
                      </a:r>
                      <a:endParaRPr lang="es-EC" sz="1600" dirty="0">
                        <a:effectLst/>
                        <a:latin typeface="Arial" pitchFamily="34" charset="0"/>
                        <a:cs typeface="Arial" pitchFamily="34" charset="0"/>
                      </a:endParaRPr>
                    </a:p>
                  </a:txBody>
                  <a:tcPr marL="68579" marR="68579" marT="0" marB="0"/>
                </a:tc>
              </a:tr>
              <a:tr h="1208054">
                <a:tc>
                  <a:txBody>
                    <a:bodyPr/>
                    <a:lstStyle/>
                    <a:p>
                      <a:pPr marL="457200" indent="252095" algn="ctr">
                        <a:lnSpc>
                          <a:spcPct val="107000"/>
                        </a:lnSpc>
                        <a:spcAft>
                          <a:spcPts val="0"/>
                        </a:spcAft>
                      </a:pPr>
                      <a:r>
                        <a:rPr lang="es-ES" sz="1600" dirty="0">
                          <a:effectLst/>
                          <a:latin typeface="Arial" pitchFamily="34" charset="0"/>
                          <a:cs typeface="Arial" pitchFamily="34" charset="0"/>
                        </a:rPr>
                        <a:t>Hidráulicos</a:t>
                      </a:r>
                      <a:endParaRPr lang="es-EC" sz="1600" dirty="0">
                        <a:effectLst/>
                        <a:latin typeface="Arial" pitchFamily="34" charset="0"/>
                        <a:ea typeface="Calibri"/>
                        <a:cs typeface="Arial" pitchFamily="34" charset="0"/>
                      </a:endParaRPr>
                    </a:p>
                  </a:txBody>
                  <a:tcPr marL="68579" marR="68579" marT="0" marB="0" anchor="ctr"/>
                </a:tc>
                <a:tc>
                  <a:txBody>
                    <a:bodyPr/>
                    <a:lstStyle/>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Requieren de instalaciones especiales, costosas  y de considerable tamaño por tener que recircular el fluido con el que </a:t>
                      </a:r>
                      <a:r>
                        <a:rPr lang="es-ES" sz="1600" dirty="0" smtClean="0">
                          <a:effectLst/>
                          <a:latin typeface="Arial" pitchFamily="34" charset="0"/>
                          <a:cs typeface="Arial" pitchFamily="34" charset="0"/>
                        </a:rPr>
                        <a:t>trabajan</a:t>
                      </a:r>
                      <a:endParaRPr lang="es-EC" sz="1600" dirty="0" smtClean="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smtClean="0">
                          <a:effectLst/>
                          <a:latin typeface="Arial" pitchFamily="34" charset="0"/>
                          <a:cs typeface="Arial" pitchFamily="34" charset="0"/>
                        </a:rPr>
                        <a:t>Suciedad alta por fugas</a:t>
                      </a:r>
                      <a:endParaRPr lang="es-EC" sz="1600" dirty="0" smtClean="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smtClean="0">
                          <a:effectLst/>
                          <a:latin typeface="Arial" pitchFamily="34" charset="0"/>
                          <a:cs typeface="Arial" pitchFamily="34" charset="0"/>
                        </a:rPr>
                        <a:t>Velocidad </a:t>
                      </a:r>
                      <a:r>
                        <a:rPr lang="es-ES" sz="1600" dirty="0">
                          <a:effectLst/>
                          <a:latin typeface="Arial" pitchFamily="34" charset="0"/>
                          <a:cs typeface="Arial" pitchFamily="34" charset="0"/>
                        </a:rPr>
                        <a:t>de respuesta muy lenta </a:t>
                      </a:r>
                      <a:endParaRPr lang="es-EC" sz="1600" dirty="0">
                        <a:effectLst/>
                        <a:latin typeface="Arial" pitchFamily="34" charset="0"/>
                        <a:cs typeface="Arial" pitchFamily="34" charset="0"/>
                      </a:endParaRPr>
                    </a:p>
                  </a:txBody>
                  <a:tcPr marL="68579" marR="68579" marT="0" marB="0"/>
                </a:tc>
              </a:tr>
              <a:tr h="1004254">
                <a:tc>
                  <a:txBody>
                    <a:bodyPr/>
                    <a:lstStyle/>
                    <a:p>
                      <a:pPr marL="457200" indent="252095" algn="ctr">
                        <a:lnSpc>
                          <a:spcPct val="107000"/>
                        </a:lnSpc>
                        <a:spcAft>
                          <a:spcPts val="0"/>
                        </a:spcAft>
                      </a:pPr>
                      <a:r>
                        <a:rPr lang="es-ES" sz="1600" dirty="0">
                          <a:effectLst/>
                          <a:latin typeface="Arial" pitchFamily="34" charset="0"/>
                          <a:cs typeface="Arial" pitchFamily="34" charset="0"/>
                        </a:rPr>
                        <a:t>Eléctricos</a:t>
                      </a:r>
                      <a:endParaRPr lang="es-EC" sz="1600" dirty="0">
                        <a:effectLst/>
                        <a:latin typeface="Arial" pitchFamily="34" charset="0"/>
                        <a:ea typeface="Calibri"/>
                        <a:cs typeface="Arial" pitchFamily="34" charset="0"/>
                      </a:endParaRPr>
                    </a:p>
                  </a:txBody>
                  <a:tcPr marL="68579" marR="68579" marT="0" marB="0" anchor="ctr"/>
                </a:tc>
                <a:tc>
                  <a:txBody>
                    <a:bodyPr/>
                    <a:lstStyle/>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Tienen potencia limitada</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Altos costos </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a:effectLst/>
                          <a:latin typeface="Arial" pitchFamily="34" charset="0"/>
                          <a:cs typeface="Arial" pitchFamily="34" charset="0"/>
                        </a:rPr>
                        <a:t>Poca disponibilidad</a:t>
                      </a:r>
                      <a:endParaRPr lang="es-EC" sz="1600" dirty="0">
                        <a:effectLst/>
                        <a:latin typeface="Arial" pitchFamily="34" charset="0"/>
                        <a:cs typeface="Arial" pitchFamily="34" charset="0"/>
                      </a:endParaRPr>
                    </a:p>
                    <a:p>
                      <a:pPr marL="342900" lvl="0" indent="-342900" algn="just">
                        <a:lnSpc>
                          <a:spcPct val="107000"/>
                        </a:lnSpc>
                        <a:spcAft>
                          <a:spcPts val="0"/>
                        </a:spcAft>
                        <a:buFont typeface="Wingdings"/>
                        <a:buChar char=""/>
                      </a:pPr>
                      <a:r>
                        <a:rPr lang="es-ES" sz="1600" dirty="0" smtClean="0">
                          <a:effectLst/>
                          <a:latin typeface="Arial" pitchFamily="34" charset="0"/>
                          <a:cs typeface="Arial" pitchFamily="34" charset="0"/>
                        </a:rPr>
                        <a:t>Baja </a:t>
                      </a:r>
                      <a:r>
                        <a:rPr lang="es-ES" sz="1600" dirty="0">
                          <a:effectLst/>
                          <a:latin typeface="Arial" pitchFamily="34" charset="0"/>
                          <a:cs typeface="Arial" pitchFamily="34" charset="0"/>
                        </a:rPr>
                        <a:t>versatilidad en actuadores en el mercado</a:t>
                      </a:r>
                      <a:endParaRPr lang="es-EC" sz="1600" dirty="0">
                        <a:effectLst/>
                        <a:latin typeface="Arial" pitchFamily="34" charset="0"/>
                        <a:ea typeface="Calibri"/>
                        <a:cs typeface="Arial" pitchFamily="34" charset="0"/>
                      </a:endParaRPr>
                    </a:p>
                  </a:txBody>
                  <a:tcPr marL="68579" marR="68579" marT="0" marB="0"/>
                </a:tc>
              </a:tr>
            </a:tbl>
          </a:graphicData>
        </a:graphic>
      </p:graphicFrame>
    </p:spTree>
    <p:extLst>
      <p:ext uri="{BB962C8B-B14F-4D97-AF65-F5344CB8AC3E}">
        <p14:creationId xmlns:p14="http://schemas.microsoft.com/office/powerpoint/2010/main" val="800191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title"/>
          </p:nvPr>
        </p:nvSpPr>
        <p:spPr>
          <a:xfrm>
            <a:off x="612379" y="116632"/>
            <a:ext cx="11471434" cy="1143000"/>
          </a:xfrm>
        </p:spPr>
        <p:txBody>
          <a:bodyPr anchor="ctr"/>
          <a:lstStyle/>
          <a:p>
            <a:pPr marL="342900" indent="-342900"/>
            <a:r>
              <a:rPr lang="es-ES" dirty="0" smtClean="0">
                <a:solidFill>
                  <a:srgbClr val="04617B"/>
                </a:solidFill>
                <a:latin typeface="Arial" pitchFamily="34" charset="0"/>
                <a:cs typeface="Arial" pitchFamily="34" charset="0"/>
              </a:rPr>
              <a:t>Puente de </a:t>
            </a:r>
            <a:r>
              <a:rPr lang="es-ES" dirty="0">
                <a:solidFill>
                  <a:srgbClr val="04617B"/>
                </a:solidFill>
                <a:latin typeface="Arial" pitchFamily="34" charset="0"/>
                <a:cs typeface="Arial" pitchFamily="34" charset="0"/>
              </a:rPr>
              <a:t>W</a:t>
            </a:r>
            <a:r>
              <a:rPr lang="es-ES" dirty="0" smtClean="0">
                <a:solidFill>
                  <a:srgbClr val="04617B"/>
                </a:solidFill>
                <a:latin typeface="Arial" pitchFamily="34" charset="0"/>
                <a:cs typeface="Arial" pitchFamily="34" charset="0"/>
              </a:rPr>
              <a:t>heatstone</a:t>
            </a:r>
            <a:r>
              <a:rPr lang="es-ES_tradnl" dirty="0" smtClean="0">
                <a:solidFill>
                  <a:srgbClr val="04617B"/>
                </a:solidFill>
                <a:latin typeface="Arial" pitchFamily="34" charset="0"/>
                <a:cs typeface="Arial" pitchFamily="34" charset="0"/>
              </a:rPr>
              <a:t>:</a:t>
            </a:r>
            <a:endParaRPr lang="es-EC" sz="1800" dirty="0" smtClean="0">
              <a:solidFill>
                <a:srgbClr val="000000"/>
              </a:solidFill>
            </a:endParaRPr>
          </a:p>
        </p:txBody>
      </p:sp>
      <p:sp>
        <p:nvSpPr>
          <p:cNvPr id="5123" name="Marcador de contenido 2"/>
          <p:cNvSpPr>
            <a:spLocks noGrp="1"/>
          </p:cNvSpPr>
          <p:nvPr>
            <p:ph idx="1"/>
          </p:nvPr>
        </p:nvSpPr>
        <p:spPr>
          <a:xfrm>
            <a:off x="612379" y="1306448"/>
            <a:ext cx="11471434" cy="4389120"/>
          </a:xfrm>
        </p:spPr>
        <p:txBody>
          <a:bodyPr>
            <a:normAutofit/>
          </a:bodyPr>
          <a:lstStyle/>
          <a:p>
            <a:pPr algn="just"/>
            <a:r>
              <a:rPr lang="es-ES_tradnl" sz="2400" dirty="0" smtClean="0">
                <a:latin typeface="Arial" pitchFamily="34" charset="0"/>
                <a:cs typeface="Arial" pitchFamily="34" charset="0"/>
              </a:rPr>
              <a:t>Método de comparación basado en el uso de dos divisores de tensión</a:t>
            </a:r>
          </a:p>
          <a:p>
            <a:pPr algn="just"/>
            <a:r>
              <a:rPr lang="es-ES_tradnl" sz="2400" dirty="0" smtClean="0">
                <a:latin typeface="Arial" pitchFamily="34" charset="0"/>
                <a:cs typeface="Arial" pitchFamily="34" charset="0"/>
              </a:rPr>
              <a:t>Adecuado para medir variaciones pequeñas de resistencia.</a:t>
            </a:r>
          </a:p>
          <a:p>
            <a:pPr algn="just"/>
            <a:r>
              <a:rPr lang="es-ES_tradnl" sz="2400" dirty="0">
                <a:latin typeface="Arial" pitchFamily="34" charset="0"/>
                <a:cs typeface="Arial" pitchFamily="34" charset="0"/>
              </a:rPr>
              <a:t>La tensión de salida de un puente </a:t>
            </a:r>
            <a:r>
              <a:rPr lang="es-ES_tradnl" sz="2400" dirty="0" smtClean="0">
                <a:latin typeface="Arial" pitchFamily="34" charset="0"/>
                <a:cs typeface="Arial" pitchFamily="34" charset="0"/>
              </a:rPr>
              <a:t>no </a:t>
            </a:r>
            <a:r>
              <a:rPr lang="es-ES_tradnl" sz="2400" dirty="0">
                <a:latin typeface="Arial" pitchFamily="34" charset="0"/>
                <a:cs typeface="Arial" pitchFamily="34" charset="0"/>
              </a:rPr>
              <a:t>se mide con respecto a masa, sino que es la diferencia entre las tensiones de salida de los dos divisores que constituyen el </a:t>
            </a:r>
            <a:r>
              <a:rPr lang="es-ES_tradnl" sz="2400" dirty="0" smtClean="0">
                <a:latin typeface="Arial" pitchFamily="34" charset="0"/>
                <a:cs typeface="Arial" pitchFamily="34" charset="0"/>
              </a:rPr>
              <a:t>puente.</a:t>
            </a:r>
            <a:endParaRPr lang="es-EC" sz="2400" dirty="0" smtClean="0">
              <a:latin typeface="Arial" pitchFamily="34" charset="0"/>
              <a:cs typeface="Arial" pitchFamily="34" charset="0"/>
            </a:endParaRPr>
          </a:p>
        </p:txBody>
      </p:sp>
      <p:pic>
        <p:nvPicPr>
          <p:cNvPr id="5124"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746" y="3501008"/>
            <a:ext cx="5449751"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5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3" cstate="print">
            <a:lum bright="-20000" contrast="40000"/>
            <a:extLst>
              <a:ext uri="{28A0092B-C50C-407E-A947-70E740481C1C}">
                <a14:useLocalDpi xmlns:a14="http://schemas.microsoft.com/office/drawing/2010/main" val="0"/>
              </a:ext>
            </a:extLst>
          </a:blip>
          <a:srcRect l="2447" t="4321" r="2752" b="3007"/>
          <a:stretch/>
        </p:blipFill>
        <p:spPr bwMode="auto">
          <a:xfrm>
            <a:off x="2556595" y="2708920"/>
            <a:ext cx="6192688" cy="3729270"/>
          </a:xfrm>
          <a:prstGeom prst="rect">
            <a:avLst/>
          </a:prstGeom>
          <a:noFill/>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565294" y="332656"/>
            <a:ext cx="11471434" cy="1143000"/>
          </a:xfrm>
        </p:spPr>
        <p:txBody>
          <a:bodyPr/>
          <a:lstStyle/>
          <a:p>
            <a:pPr lvl="1" algn="l" rtl="0">
              <a:spcBef>
                <a:spcPct val="0"/>
              </a:spcBef>
            </a:pPr>
            <a:r>
              <a:rPr lang="es-ES" sz="5000" kern="1200" dirty="0">
                <a:solidFill>
                  <a:srgbClr val="04617B"/>
                </a:solidFill>
                <a:latin typeface="Arial" pitchFamily="34" charset="0"/>
                <a:ea typeface="+mj-ea"/>
                <a:cs typeface="Arial" pitchFamily="34" charset="0"/>
              </a:rPr>
              <a:t>P</a:t>
            </a:r>
            <a:r>
              <a:rPr lang="es-ES" sz="5000" kern="1200" dirty="0" smtClean="0">
                <a:solidFill>
                  <a:srgbClr val="04617B"/>
                </a:solidFill>
                <a:latin typeface="Arial" pitchFamily="34" charset="0"/>
                <a:ea typeface="+mj-ea"/>
                <a:cs typeface="Arial" pitchFamily="34" charset="0"/>
              </a:rPr>
              <a:t>uente H</a:t>
            </a:r>
            <a:r>
              <a:rPr lang="es-ES_tradnl" sz="5000" kern="1200" dirty="0" smtClean="0">
                <a:solidFill>
                  <a:srgbClr val="04617B"/>
                </a:solidFill>
                <a:latin typeface="Arial" pitchFamily="34" charset="0"/>
                <a:ea typeface="+mj-ea"/>
                <a:cs typeface="Arial" pitchFamily="34" charset="0"/>
              </a:rPr>
              <a:t>:</a:t>
            </a:r>
            <a:r>
              <a:rPr lang="es-EC" b="1" dirty="0"/>
              <a:t/>
            </a:r>
            <a:br>
              <a:rPr lang="es-EC" b="1" dirty="0"/>
            </a:br>
            <a:endParaRPr lang="es-EC" dirty="0"/>
          </a:p>
        </p:txBody>
      </p:sp>
      <p:sp>
        <p:nvSpPr>
          <p:cNvPr id="3" name="2 Marcador de contenido"/>
          <p:cNvSpPr>
            <a:spLocks noGrp="1"/>
          </p:cNvSpPr>
          <p:nvPr>
            <p:ph sz="half" idx="1"/>
          </p:nvPr>
        </p:nvSpPr>
        <p:spPr>
          <a:xfrm>
            <a:off x="324347" y="1268760"/>
            <a:ext cx="7632848" cy="4726125"/>
          </a:xfrm>
        </p:spPr>
        <p:txBody>
          <a:bodyPr>
            <a:normAutofit/>
          </a:bodyPr>
          <a:lstStyle/>
          <a:p>
            <a:pPr algn="just"/>
            <a:r>
              <a:rPr lang="es-ES_tradnl" dirty="0">
                <a:latin typeface="Arial" pitchFamily="34" charset="0"/>
                <a:cs typeface="Arial" pitchFamily="34" charset="0"/>
              </a:rPr>
              <a:t>Un Puente-H, se construye con interruptores (mecánicos o de estado sólido</a:t>
            </a:r>
            <a:r>
              <a:rPr lang="es-ES_tradnl" dirty="0" smtClean="0">
                <a:latin typeface="Arial" pitchFamily="34" charset="0"/>
                <a:cs typeface="Arial" pitchFamily="34" charset="0"/>
              </a:rPr>
              <a:t>).</a:t>
            </a:r>
          </a:p>
          <a:p>
            <a:pPr marL="0" indent="0" algn="just">
              <a:buNone/>
            </a:pPr>
            <a:endParaRPr lang="es-EC" dirty="0"/>
          </a:p>
        </p:txBody>
      </p:sp>
      <p:pic>
        <p:nvPicPr>
          <p:cNvPr id="4" name="3 Imagen"/>
          <p:cNvPicPr/>
          <p:nvPr/>
        </p:nvPicPr>
        <p:blipFill>
          <a:blip r:embed="rId4">
            <a:biLevel thresh="75000"/>
            <a:lum bright="40000" contrast="40000"/>
            <a:extLst>
              <a:ext uri="{28A0092B-C50C-407E-A947-70E740481C1C}">
                <a14:useLocalDpi xmlns:a14="http://schemas.microsoft.com/office/drawing/2010/main" val="0"/>
              </a:ext>
            </a:extLst>
          </a:blip>
          <a:srcRect/>
          <a:stretch>
            <a:fillRect/>
          </a:stretch>
        </p:blipFill>
        <p:spPr bwMode="auto">
          <a:xfrm>
            <a:off x="9037315" y="836712"/>
            <a:ext cx="2952328" cy="2463415"/>
          </a:xfrm>
          <a:prstGeom prst="rect">
            <a:avLst/>
          </a:prstGeom>
          <a:noFill/>
          <a:ln>
            <a:noFill/>
          </a:ln>
        </p:spPr>
      </p:pic>
    </p:spTree>
    <p:extLst>
      <p:ext uri="{BB962C8B-B14F-4D97-AF65-F5344CB8AC3E}">
        <p14:creationId xmlns:p14="http://schemas.microsoft.com/office/powerpoint/2010/main" val="3620471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l" rtl="0">
              <a:spcBef>
                <a:spcPct val="0"/>
              </a:spcBef>
            </a:pPr>
            <a:r>
              <a:rPr lang="es-ES" sz="5000" kern="1200" dirty="0" smtClean="0">
                <a:solidFill>
                  <a:srgbClr val="04617B"/>
                </a:solidFill>
                <a:latin typeface="Arial" pitchFamily="34" charset="0"/>
                <a:ea typeface="+mj-ea"/>
                <a:cs typeface="Arial" pitchFamily="34" charset="0"/>
              </a:rPr>
              <a:t>Placa Arduino</a:t>
            </a:r>
            <a:r>
              <a:rPr kumimoji="0" lang="es-ES_tradnl"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7" name="6 Marcador de contenido" descr="http://www.eneka.com.uy/images/stories/virtuemart/product/Arduino_Mega_256_53a1b86fb47ef.jpg"/>
          <p:cNvPicPr>
            <a:picLocks noGrp="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5292899" y="692696"/>
            <a:ext cx="2493819" cy="2061556"/>
          </a:xfrm>
          <a:prstGeom prst="rect">
            <a:avLst/>
          </a:prstGeom>
          <a:noFill/>
          <a:ln>
            <a:noFill/>
          </a:ln>
          <a:extLst>
            <a:ext uri="{53640926-AAD7-44D8-BBD7-CCE9431645EC}">
              <a14:shadowObscured xmlns:a14="http://schemas.microsoft.com/office/drawing/2010/main"/>
            </a:ext>
          </a:extLst>
        </p:spPr>
      </p:pic>
      <p:graphicFrame>
        <p:nvGraphicFramePr>
          <p:cNvPr id="5" name="4 Marcador de contenido"/>
          <p:cNvGraphicFramePr>
            <a:graphicFrameLocks noGrp="1"/>
          </p:cNvGraphicFramePr>
          <p:nvPr>
            <p:ph sz="half" idx="1"/>
            <p:extLst>
              <p:ext uri="{D42A27DB-BD31-4B8C-83A1-F6EECF244321}">
                <p14:modId xmlns:p14="http://schemas.microsoft.com/office/powerpoint/2010/main" val="3088195723"/>
              </p:ext>
            </p:extLst>
          </p:nvPr>
        </p:nvGraphicFramePr>
        <p:xfrm>
          <a:off x="612379" y="2852936"/>
          <a:ext cx="11281046" cy="3866453"/>
        </p:xfrm>
        <a:graphic>
          <a:graphicData uri="http://schemas.openxmlformats.org/drawingml/2006/table">
            <a:tbl>
              <a:tblPr firstRow="1" firstCol="1" bandRow="1">
                <a:tableStyleId>{10A1B5D5-9B99-4C35-A422-299274C87663}</a:tableStyleId>
              </a:tblPr>
              <a:tblGrid>
                <a:gridCol w="5640523"/>
                <a:gridCol w="5640523"/>
              </a:tblGrid>
              <a:tr h="250030">
                <a:tc>
                  <a:txBody>
                    <a:bodyPr/>
                    <a:lstStyle/>
                    <a:p>
                      <a:pPr indent="252095" algn="just">
                        <a:lnSpc>
                          <a:spcPct val="150000"/>
                        </a:lnSpc>
                        <a:spcAft>
                          <a:spcPts val="0"/>
                        </a:spcAft>
                      </a:pPr>
                      <a:r>
                        <a:rPr lang="es-ES" sz="1400" b="1" dirty="0">
                          <a:solidFill>
                            <a:schemeClr val="tx1"/>
                          </a:solidFill>
                          <a:effectLst/>
                          <a:latin typeface="Arial" pitchFamily="34" charset="0"/>
                          <a:cs typeface="Arial" pitchFamily="34" charset="0"/>
                        </a:rPr>
                        <a:t>Características</a:t>
                      </a:r>
                      <a:endParaRPr lang="es-EC" sz="1400" b="1"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1" dirty="0">
                          <a:solidFill>
                            <a:schemeClr val="tx1"/>
                          </a:solidFill>
                          <a:effectLst/>
                          <a:latin typeface="Arial" pitchFamily="34" charset="0"/>
                          <a:cs typeface="Arial" pitchFamily="34" charset="0"/>
                        </a:rPr>
                        <a:t>Valor</a:t>
                      </a:r>
                      <a:endParaRPr lang="es-EC" sz="1400" b="1"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dirty="0">
                          <a:solidFill>
                            <a:schemeClr val="tx1"/>
                          </a:solidFill>
                          <a:effectLst/>
                          <a:latin typeface="Arial" pitchFamily="34" charset="0"/>
                          <a:cs typeface="Arial" pitchFamily="34" charset="0"/>
                        </a:rPr>
                        <a:t>Mic</a:t>
                      </a:r>
                      <a:r>
                        <a:rPr lang="es-ES" sz="1400" b="0" spc="5" dirty="0">
                          <a:solidFill>
                            <a:schemeClr val="tx1"/>
                          </a:solidFill>
                          <a:effectLst/>
                          <a:latin typeface="Arial" pitchFamily="34" charset="0"/>
                          <a:cs typeface="Arial" pitchFamily="34" charset="0"/>
                        </a:rPr>
                        <a:t>r</a:t>
                      </a:r>
                      <a:r>
                        <a:rPr lang="es-ES" sz="1400" b="0" dirty="0">
                          <a:solidFill>
                            <a:schemeClr val="tx1"/>
                          </a:solidFill>
                          <a:effectLst/>
                          <a:latin typeface="Arial" pitchFamily="34" charset="0"/>
                          <a:cs typeface="Arial" pitchFamily="34" charset="0"/>
                        </a:rPr>
                        <a:t>oco</a:t>
                      </a:r>
                      <a:r>
                        <a:rPr lang="es-ES" sz="1400" b="0" spc="-10" dirty="0">
                          <a:solidFill>
                            <a:schemeClr val="tx1"/>
                          </a:solidFill>
                          <a:effectLst/>
                          <a:latin typeface="Arial" pitchFamily="34" charset="0"/>
                          <a:cs typeface="Arial" pitchFamily="34" charset="0"/>
                        </a:rPr>
                        <a:t>n</a:t>
                      </a:r>
                      <a:r>
                        <a:rPr lang="es-ES" sz="1400" b="0" dirty="0">
                          <a:solidFill>
                            <a:schemeClr val="tx1"/>
                          </a:solidFill>
                          <a:effectLst/>
                          <a:latin typeface="Arial" pitchFamily="34" charset="0"/>
                          <a:cs typeface="Arial" pitchFamily="34" charset="0"/>
                        </a:rPr>
                        <a:t>tro</a:t>
                      </a:r>
                      <a:r>
                        <a:rPr lang="es-ES" sz="1400" b="0" spc="-10" dirty="0">
                          <a:solidFill>
                            <a:schemeClr val="tx1"/>
                          </a:solidFill>
                          <a:effectLst/>
                          <a:latin typeface="Arial" pitchFamily="34" charset="0"/>
                          <a:cs typeface="Arial" pitchFamily="34" charset="0"/>
                        </a:rPr>
                        <a:t>l</a:t>
                      </a:r>
                      <a:r>
                        <a:rPr lang="es-ES" sz="1400" b="0" dirty="0">
                          <a:solidFill>
                            <a:schemeClr val="tx1"/>
                          </a:solidFill>
                          <a:effectLst/>
                          <a:latin typeface="Arial" pitchFamily="34" charset="0"/>
                          <a:cs typeface="Arial" pitchFamily="34" charset="0"/>
                        </a:rPr>
                        <a:t>ador</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spc="-5" dirty="0">
                          <a:solidFill>
                            <a:schemeClr val="tx1"/>
                          </a:solidFill>
                          <a:effectLst/>
                          <a:latin typeface="Arial" pitchFamily="34" charset="0"/>
                          <a:cs typeface="Arial" pitchFamily="34" charset="0"/>
                        </a:rPr>
                        <a:t>ATme</a:t>
                      </a:r>
                      <a:r>
                        <a:rPr lang="es-ES" sz="1400" b="0" dirty="0">
                          <a:solidFill>
                            <a:schemeClr val="tx1"/>
                          </a:solidFill>
                          <a:effectLst/>
                          <a:latin typeface="Arial" pitchFamily="34" charset="0"/>
                          <a:cs typeface="Arial" pitchFamily="34" charset="0"/>
                        </a:rPr>
                        <a:t>g</a:t>
                      </a:r>
                      <a:r>
                        <a:rPr lang="es-ES" sz="1400" b="0" spc="-5" dirty="0">
                          <a:solidFill>
                            <a:schemeClr val="tx1"/>
                          </a:solidFill>
                          <a:effectLst/>
                          <a:latin typeface="Arial" pitchFamily="34" charset="0"/>
                          <a:cs typeface="Arial" pitchFamily="34" charset="0"/>
                        </a:rPr>
                        <a:t>a2560</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Volt</a:t>
                      </a:r>
                      <a:r>
                        <a:rPr lang="es-ES" sz="1400" b="0" dirty="0">
                          <a:solidFill>
                            <a:schemeClr val="tx1"/>
                          </a:solidFill>
                          <a:effectLst/>
                          <a:latin typeface="Arial" pitchFamily="34" charset="0"/>
                          <a:cs typeface="Arial" pitchFamily="34" charset="0"/>
                        </a:rPr>
                        <a:t>a</a:t>
                      </a:r>
                      <a:r>
                        <a:rPr lang="es-ES" sz="1400" b="0" spc="-5" dirty="0">
                          <a:solidFill>
                            <a:schemeClr val="tx1"/>
                          </a:solidFill>
                          <a:effectLst/>
                          <a:latin typeface="Arial" pitchFamily="34" charset="0"/>
                          <a:cs typeface="Arial" pitchFamily="34" charset="0"/>
                        </a:rPr>
                        <a:t>j</a:t>
                      </a:r>
                      <a:r>
                        <a:rPr lang="es-ES" sz="1400" b="0" dirty="0">
                          <a:solidFill>
                            <a:schemeClr val="tx1"/>
                          </a:solidFill>
                          <a:effectLst/>
                          <a:latin typeface="Arial" pitchFamily="34" charset="0"/>
                          <a:cs typeface="Arial" pitchFamily="34" charset="0"/>
                        </a:rPr>
                        <a:t>e</a:t>
                      </a:r>
                      <a:r>
                        <a:rPr lang="es-ES" sz="1400" b="0" spc="-1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de</a:t>
                      </a:r>
                      <a:r>
                        <a:rPr lang="es-ES" sz="1400" b="0" dirty="0">
                          <a:solidFill>
                            <a:schemeClr val="tx1"/>
                          </a:solidFill>
                          <a:effectLst/>
                          <a:latin typeface="Arial" pitchFamily="34" charset="0"/>
                          <a:cs typeface="Arial" pitchFamily="34" charset="0"/>
                        </a:rPr>
                        <a:t>l</a:t>
                      </a:r>
                      <a:r>
                        <a:rPr lang="es-ES" sz="1400" b="0" spc="-1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sis</a:t>
                      </a:r>
                      <a:r>
                        <a:rPr lang="es-ES" sz="1400" b="0" dirty="0">
                          <a:solidFill>
                            <a:schemeClr val="tx1"/>
                          </a:solidFill>
                          <a:effectLst/>
                          <a:latin typeface="Arial" pitchFamily="34" charset="0"/>
                          <a:cs typeface="Arial" pitchFamily="34" charset="0"/>
                        </a:rPr>
                        <a:t>t</a:t>
                      </a:r>
                      <a:r>
                        <a:rPr lang="es-ES" sz="1400" b="0" spc="-5" dirty="0">
                          <a:solidFill>
                            <a:schemeClr val="tx1"/>
                          </a:solidFill>
                          <a:effectLst/>
                          <a:latin typeface="Arial" pitchFamily="34" charset="0"/>
                          <a:cs typeface="Arial" pitchFamily="34" charset="0"/>
                        </a:rPr>
                        <a:t>em</a:t>
                      </a:r>
                      <a:r>
                        <a:rPr lang="es-ES" sz="1400" b="0" dirty="0">
                          <a:solidFill>
                            <a:schemeClr val="tx1"/>
                          </a:solidFill>
                          <a:effectLst/>
                          <a:latin typeface="Arial" pitchFamily="34" charset="0"/>
                          <a:cs typeface="Arial" pitchFamily="34" charset="0"/>
                        </a:rPr>
                        <a:t>a</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5V</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P</a:t>
                      </a:r>
                      <a:r>
                        <a:rPr lang="es-ES" sz="1400" b="0" dirty="0">
                          <a:solidFill>
                            <a:schemeClr val="tx1"/>
                          </a:solidFill>
                          <a:effectLst/>
                          <a:latin typeface="Arial" pitchFamily="34" charset="0"/>
                          <a:cs typeface="Arial" pitchFamily="34" charset="0"/>
                        </a:rPr>
                        <a:t>ines</a:t>
                      </a:r>
                      <a:r>
                        <a:rPr lang="es-ES" sz="1400" b="0" spc="-2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de</a:t>
                      </a:r>
                      <a:r>
                        <a:rPr lang="es-ES" sz="1400" b="0" spc="-1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entrada</a:t>
                      </a:r>
                      <a:r>
                        <a:rPr lang="es-ES" sz="1400" b="0" spc="-1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y</a:t>
                      </a:r>
                      <a:r>
                        <a:rPr lang="es-ES" sz="1400" b="0" spc="-35"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salida</a:t>
                      </a:r>
                      <a:r>
                        <a:rPr lang="es-ES" sz="1400" b="0" spc="-2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digitales</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54 (15 proveen salidas de PWM)</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E</a:t>
                      </a:r>
                      <a:r>
                        <a:rPr lang="es-ES" sz="1400" b="0" dirty="0">
                          <a:solidFill>
                            <a:schemeClr val="tx1"/>
                          </a:solidFill>
                          <a:effectLst/>
                          <a:latin typeface="Arial" pitchFamily="34" charset="0"/>
                          <a:cs typeface="Arial" pitchFamily="34" charset="0"/>
                        </a:rPr>
                        <a:t>ntra</a:t>
                      </a:r>
                      <a:r>
                        <a:rPr lang="es-ES" sz="1400" b="0" spc="-10" dirty="0">
                          <a:solidFill>
                            <a:schemeClr val="tx1"/>
                          </a:solidFill>
                          <a:effectLst/>
                          <a:latin typeface="Arial" pitchFamily="34" charset="0"/>
                          <a:cs typeface="Arial" pitchFamily="34" charset="0"/>
                        </a:rPr>
                        <a:t>d</a:t>
                      </a:r>
                      <a:r>
                        <a:rPr lang="es-ES" sz="1400" b="0" spc="-5" dirty="0">
                          <a:solidFill>
                            <a:schemeClr val="tx1"/>
                          </a:solidFill>
                          <a:effectLst/>
                          <a:latin typeface="Arial" pitchFamily="34" charset="0"/>
                          <a:cs typeface="Arial" pitchFamily="34" charset="0"/>
                        </a:rPr>
                        <a:t>a</a:t>
                      </a:r>
                      <a:r>
                        <a:rPr lang="es-ES" sz="1400" b="0" dirty="0">
                          <a:solidFill>
                            <a:schemeClr val="tx1"/>
                          </a:solidFill>
                          <a:effectLst/>
                          <a:latin typeface="Arial" pitchFamily="34" charset="0"/>
                          <a:cs typeface="Arial" pitchFamily="34" charset="0"/>
                        </a:rPr>
                        <a:t>s</a:t>
                      </a:r>
                      <a:r>
                        <a:rPr lang="es-ES" sz="1400" b="0" spc="-1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a</a:t>
                      </a:r>
                      <a:r>
                        <a:rPr lang="es-ES" sz="1400" b="0" spc="-10" dirty="0">
                          <a:solidFill>
                            <a:schemeClr val="tx1"/>
                          </a:solidFill>
                          <a:effectLst/>
                          <a:latin typeface="Arial" pitchFamily="34" charset="0"/>
                          <a:cs typeface="Arial" pitchFamily="34" charset="0"/>
                        </a:rPr>
                        <a:t>n</a:t>
                      </a:r>
                      <a:r>
                        <a:rPr lang="es-ES" sz="1400" b="0" dirty="0">
                          <a:solidFill>
                            <a:schemeClr val="tx1"/>
                          </a:solidFill>
                          <a:effectLst/>
                          <a:latin typeface="Arial" pitchFamily="34" charset="0"/>
                          <a:cs typeface="Arial" pitchFamily="34" charset="0"/>
                        </a:rPr>
                        <a:t>a</a:t>
                      </a:r>
                      <a:r>
                        <a:rPr lang="es-ES" sz="1400" b="0" spc="-5" dirty="0">
                          <a:solidFill>
                            <a:schemeClr val="tx1"/>
                          </a:solidFill>
                          <a:effectLst/>
                          <a:latin typeface="Arial" pitchFamily="34" charset="0"/>
                          <a:cs typeface="Arial" pitchFamily="34" charset="0"/>
                        </a:rPr>
                        <a:t>l</a:t>
                      </a:r>
                      <a:r>
                        <a:rPr lang="es-ES" sz="1400" b="0" dirty="0">
                          <a:solidFill>
                            <a:schemeClr val="tx1"/>
                          </a:solidFill>
                          <a:effectLst/>
                          <a:latin typeface="Arial" pitchFamily="34" charset="0"/>
                          <a:cs typeface="Arial" pitchFamily="34" charset="0"/>
                        </a:rPr>
                        <a:t>óg</a:t>
                      </a:r>
                      <a:r>
                        <a:rPr lang="es-ES" sz="1400" b="0" spc="-5" dirty="0">
                          <a:solidFill>
                            <a:schemeClr val="tx1"/>
                          </a:solidFill>
                          <a:effectLst/>
                          <a:latin typeface="Arial" pitchFamily="34" charset="0"/>
                          <a:cs typeface="Arial" pitchFamily="34" charset="0"/>
                        </a:rPr>
                        <a:t>i</a:t>
                      </a:r>
                      <a:r>
                        <a:rPr lang="es-ES" sz="1400" b="0" dirty="0">
                          <a:solidFill>
                            <a:schemeClr val="tx1"/>
                          </a:solidFill>
                          <a:effectLst/>
                          <a:latin typeface="Arial" pitchFamily="34" charset="0"/>
                          <a:cs typeface="Arial" pitchFamily="34" charset="0"/>
                        </a:rPr>
                        <a:t>c</a:t>
                      </a:r>
                      <a:r>
                        <a:rPr lang="es-ES" sz="1400" b="0" spc="-5" dirty="0">
                          <a:solidFill>
                            <a:schemeClr val="tx1"/>
                          </a:solidFill>
                          <a:effectLst/>
                          <a:latin typeface="Arial" pitchFamily="34" charset="0"/>
                          <a:cs typeface="Arial" pitchFamily="34" charset="0"/>
                        </a:rPr>
                        <a:t>a</a:t>
                      </a:r>
                      <a:r>
                        <a:rPr lang="es-ES" sz="1400" b="0" dirty="0">
                          <a:solidFill>
                            <a:schemeClr val="tx1"/>
                          </a:solidFill>
                          <a:effectLst/>
                          <a:latin typeface="Arial" pitchFamily="34" charset="0"/>
                          <a:cs typeface="Arial" pitchFamily="34" charset="0"/>
                        </a:rPr>
                        <a:t>s</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16</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dirty="0">
                          <a:solidFill>
                            <a:schemeClr val="tx1"/>
                          </a:solidFill>
                          <a:effectLst/>
                          <a:latin typeface="Arial" pitchFamily="34" charset="0"/>
                          <a:cs typeface="Arial" pitchFamily="34" charset="0"/>
                        </a:rPr>
                        <a:t>Corrie</a:t>
                      </a:r>
                      <a:r>
                        <a:rPr lang="es-ES" sz="1400" b="0" spc="-10" dirty="0">
                          <a:solidFill>
                            <a:schemeClr val="tx1"/>
                          </a:solidFill>
                          <a:effectLst/>
                          <a:latin typeface="Arial" pitchFamily="34" charset="0"/>
                          <a:cs typeface="Arial" pitchFamily="34" charset="0"/>
                        </a:rPr>
                        <a:t>n</a:t>
                      </a:r>
                      <a:r>
                        <a:rPr lang="es-ES" sz="1400" b="0" dirty="0">
                          <a:solidFill>
                            <a:schemeClr val="tx1"/>
                          </a:solidFill>
                          <a:effectLst/>
                          <a:latin typeface="Arial" pitchFamily="34" charset="0"/>
                          <a:cs typeface="Arial" pitchFamily="34" charset="0"/>
                        </a:rPr>
                        <a:t>te</a:t>
                      </a:r>
                      <a:r>
                        <a:rPr lang="es-ES" sz="1400" b="0" spc="-35"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DC</a:t>
                      </a:r>
                      <a:r>
                        <a:rPr lang="es-ES" sz="1400" b="0" spc="-3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por</a:t>
                      </a:r>
                      <a:r>
                        <a:rPr lang="es-ES" sz="1400" b="0" spc="-25"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pin</a:t>
                      </a:r>
                      <a:r>
                        <a:rPr lang="es-ES" sz="1400" b="0" spc="-35"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I/O</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40 mA</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dirty="0">
                          <a:solidFill>
                            <a:schemeClr val="tx1"/>
                          </a:solidFill>
                          <a:effectLst/>
                          <a:latin typeface="Arial" pitchFamily="34" charset="0"/>
                          <a:cs typeface="Arial" pitchFamily="34" charset="0"/>
                        </a:rPr>
                        <a:t>Corrie</a:t>
                      </a:r>
                      <a:r>
                        <a:rPr lang="es-ES" sz="1400" b="0" spc="-10" dirty="0">
                          <a:solidFill>
                            <a:schemeClr val="tx1"/>
                          </a:solidFill>
                          <a:effectLst/>
                          <a:latin typeface="Arial" pitchFamily="34" charset="0"/>
                          <a:cs typeface="Arial" pitchFamily="34" charset="0"/>
                        </a:rPr>
                        <a:t>n</a:t>
                      </a:r>
                      <a:r>
                        <a:rPr lang="es-ES" sz="1400" b="0" dirty="0">
                          <a:solidFill>
                            <a:schemeClr val="tx1"/>
                          </a:solidFill>
                          <a:effectLst/>
                          <a:latin typeface="Arial" pitchFamily="34" charset="0"/>
                          <a:cs typeface="Arial" pitchFamily="34" charset="0"/>
                        </a:rPr>
                        <a:t>te</a:t>
                      </a:r>
                      <a:r>
                        <a:rPr lang="es-ES" sz="1400" b="0" spc="-35"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DC</a:t>
                      </a:r>
                      <a:r>
                        <a:rPr lang="es-ES" sz="1400" b="0" spc="-30" dirty="0">
                          <a:solidFill>
                            <a:schemeClr val="tx1"/>
                          </a:solidFill>
                          <a:effectLst/>
                          <a:latin typeface="Arial" pitchFamily="34" charset="0"/>
                          <a:cs typeface="Arial" pitchFamily="34" charset="0"/>
                        </a:rPr>
                        <a:t> </a:t>
                      </a:r>
                      <a:r>
                        <a:rPr lang="es-ES" sz="1400" b="0" dirty="0">
                          <a:solidFill>
                            <a:schemeClr val="tx1"/>
                          </a:solidFill>
                          <a:effectLst/>
                          <a:latin typeface="Arial" pitchFamily="34" charset="0"/>
                          <a:cs typeface="Arial" pitchFamily="34" charset="0"/>
                        </a:rPr>
                        <a:t>para pin 3.3V</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defTabSz="898525">
                        <a:lnSpc>
                          <a:spcPct val="150000"/>
                        </a:lnSpc>
                        <a:spcAft>
                          <a:spcPts val="0"/>
                        </a:spcAft>
                      </a:pPr>
                      <a:r>
                        <a:rPr lang="es-ES" sz="1400" b="0" dirty="0" smtClean="0">
                          <a:solidFill>
                            <a:schemeClr val="tx1"/>
                          </a:solidFill>
                          <a:effectLst/>
                          <a:latin typeface="Arial" pitchFamily="34" charset="0"/>
                          <a:cs typeface="Arial" pitchFamily="34" charset="0"/>
                        </a:rPr>
                        <a:t>50 </a:t>
                      </a:r>
                      <a:r>
                        <a:rPr lang="es-ES" sz="1400" b="0" dirty="0">
                          <a:solidFill>
                            <a:schemeClr val="tx1"/>
                          </a:solidFill>
                          <a:effectLst/>
                          <a:latin typeface="Arial" pitchFamily="34" charset="0"/>
                          <a:cs typeface="Arial" pitchFamily="34" charset="0"/>
                        </a:rPr>
                        <a:t>mA </a:t>
                      </a:r>
                      <a:endParaRPr lang="es-EC" sz="1400" b="0" dirty="0">
                        <a:solidFill>
                          <a:schemeClr val="tx1"/>
                        </a:solidFill>
                        <a:effectLst/>
                        <a:latin typeface="Arial" pitchFamily="34" charset="0"/>
                        <a:ea typeface="Calibri"/>
                        <a:cs typeface="Arial" pitchFamily="34" charset="0"/>
                      </a:endParaRPr>
                    </a:p>
                  </a:txBody>
                  <a:tcPr marL="33659" marR="33659" marT="0" marB="0"/>
                </a:tc>
              </a:tr>
              <a:tr h="346013">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Mem</a:t>
                      </a:r>
                      <a:r>
                        <a:rPr lang="es-ES" sz="1400" b="0" dirty="0">
                          <a:solidFill>
                            <a:schemeClr val="tx1"/>
                          </a:solidFill>
                          <a:effectLst/>
                          <a:latin typeface="Arial" pitchFamily="34" charset="0"/>
                          <a:cs typeface="Arial" pitchFamily="34" charset="0"/>
                        </a:rPr>
                        <a:t>o</a:t>
                      </a:r>
                      <a:r>
                        <a:rPr lang="es-ES" sz="1400" b="0" spc="-5" dirty="0">
                          <a:solidFill>
                            <a:schemeClr val="tx1"/>
                          </a:solidFill>
                          <a:effectLst/>
                          <a:latin typeface="Arial" pitchFamily="34" charset="0"/>
                          <a:cs typeface="Arial" pitchFamily="34" charset="0"/>
                        </a:rPr>
                        <a:t>ri</a:t>
                      </a:r>
                      <a:r>
                        <a:rPr lang="es-ES" sz="1400" b="0" dirty="0">
                          <a:solidFill>
                            <a:schemeClr val="tx1"/>
                          </a:solidFill>
                          <a:effectLst/>
                          <a:latin typeface="Arial" pitchFamily="34" charset="0"/>
                          <a:cs typeface="Arial" pitchFamily="34" charset="0"/>
                        </a:rPr>
                        <a:t>a</a:t>
                      </a:r>
                      <a:r>
                        <a:rPr lang="es-ES" sz="1400" b="0" spc="-8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F</a:t>
                      </a:r>
                      <a:r>
                        <a:rPr lang="es-ES" sz="1400" b="0" spc="-10" dirty="0">
                          <a:solidFill>
                            <a:schemeClr val="tx1"/>
                          </a:solidFill>
                          <a:effectLst/>
                          <a:latin typeface="Arial" pitchFamily="34" charset="0"/>
                          <a:cs typeface="Arial" pitchFamily="34" charset="0"/>
                        </a:rPr>
                        <a:t>L</a:t>
                      </a:r>
                      <a:r>
                        <a:rPr lang="es-ES" sz="1400" b="0" spc="-5" dirty="0">
                          <a:solidFill>
                            <a:schemeClr val="tx1"/>
                          </a:solidFill>
                          <a:effectLst/>
                          <a:latin typeface="Arial" pitchFamily="34" charset="0"/>
                          <a:cs typeface="Arial" pitchFamily="34" charset="0"/>
                        </a:rPr>
                        <a:t>ASH</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256 KB de los cuales 8 KB son usados por el bootloader</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SRAM</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8 KB</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EEPROM</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4 KB</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V</a:t>
                      </a:r>
                      <a:r>
                        <a:rPr lang="es-ES" sz="1400" b="0" dirty="0">
                          <a:solidFill>
                            <a:schemeClr val="tx1"/>
                          </a:solidFill>
                          <a:effectLst/>
                          <a:latin typeface="Arial" pitchFamily="34" charset="0"/>
                          <a:cs typeface="Arial" pitchFamily="34" charset="0"/>
                        </a:rPr>
                        <a:t>e</a:t>
                      </a:r>
                      <a:r>
                        <a:rPr lang="es-ES" sz="1400" b="0" spc="-5" dirty="0">
                          <a:solidFill>
                            <a:schemeClr val="tx1"/>
                          </a:solidFill>
                          <a:effectLst/>
                          <a:latin typeface="Arial" pitchFamily="34" charset="0"/>
                          <a:cs typeface="Arial" pitchFamily="34" charset="0"/>
                        </a:rPr>
                        <a:t>lo</a:t>
                      </a:r>
                      <a:r>
                        <a:rPr lang="es-ES" sz="1400" b="0" dirty="0">
                          <a:solidFill>
                            <a:schemeClr val="tx1"/>
                          </a:solidFill>
                          <a:effectLst/>
                          <a:latin typeface="Arial" pitchFamily="34" charset="0"/>
                          <a:cs typeface="Arial" pitchFamily="34" charset="0"/>
                        </a:rPr>
                        <a:t>c</a:t>
                      </a:r>
                      <a:r>
                        <a:rPr lang="es-ES" sz="1400" b="0" spc="-5" dirty="0">
                          <a:solidFill>
                            <a:schemeClr val="tx1"/>
                          </a:solidFill>
                          <a:effectLst/>
                          <a:latin typeface="Arial" pitchFamily="34" charset="0"/>
                          <a:cs typeface="Arial" pitchFamily="34" charset="0"/>
                        </a:rPr>
                        <a:t>ida</a:t>
                      </a:r>
                      <a:r>
                        <a:rPr lang="es-ES" sz="1400" b="0" dirty="0">
                          <a:solidFill>
                            <a:schemeClr val="tx1"/>
                          </a:solidFill>
                          <a:effectLst/>
                          <a:latin typeface="Arial" pitchFamily="34" charset="0"/>
                          <a:cs typeface="Arial" pitchFamily="34" charset="0"/>
                        </a:rPr>
                        <a:t>d</a:t>
                      </a:r>
                      <a:r>
                        <a:rPr lang="es-ES" sz="1400" b="0" spc="-1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d</a:t>
                      </a:r>
                      <a:r>
                        <a:rPr lang="es-ES" sz="1400" b="0" dirty="0">
                          <a:solidFill>
                            <a:schemeClr val="tx1"/>
                          </a:solidFill>
                          <a:effectLst/>
                          <a:latin typeface="Arial" pitchFamily="34" charset="0"/>
                          <a:cs typeface="Arial" pitchFamily="34" charset="0"/>
                        </a:rPr>
                        <a:t>e</a:t>
                      </a:r>
                      <a:r>
                        <a:rPr lang="es-ES" sz="1400" b="0" spc="-10" dirty="0">
                          <a:solidFill>
                            <a:schemeClr val="tx1"/>
                          </a:solidFill>
                          <a:effectLst/>
                          <a:latin typeface="Arial" pitchFamily="34" charset="0"/>
                          <a:cs typeface="Arial" pitchFamily="34" charset="0"/>
                        </a:rPr>
                        <a:t> </a:t>
                      </a:r>
                      <a:r>
                        <a:rPr lang="es-ES" sz="1400" b="0" spc="5" dirty="0">
                          <a:solidFill>
                            <a:schemeClr val="tx1"/>
                          </a:solidFill>
                          <a:effectLst/>
                          <a:latin typeface="Arial" pitchFamily="34" charset="0"/>
                          <a:cs typeface="Arial" pitchFamily="34" charset="0"/>
                        </a:rPr>
                        <a:t>r</a:t>
                      </a:r>
                      <a:r>
                        <a:rPr lang="es-ES" sz="1400" b="0" spc="-5" dirty="0">
                          <a:solidFill>
                            <a:schemeClr val="tx1"/>
                          </a:solidFill>
                          <a:effectLst/>
                          <a:latin typeface="Arial" pitchFamily="34" charset="0"/>
                          <a:cs typeface="Arial" pitchFamily="34" charset="0"/>
                        </a:rPr>
                        <a:t>elo</a:t>
                      </a:r>
                      <a:r>
                        <a:rPr lang="es-ES" sz="1400" b="0" dirty="0">
                          <a:solidFill>
                            <a:schemeClr val="tx1"/>
                          </a:solidFill>
                          <a:effectLst/>
                          <a:latin typeface="Arial" pitchFamily="34" charset="0"/>
                          <a:cs typeface="Arial" pitchFamily="34" charset="0"/>
                        </a:rPr>
                        <a:t>j</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16 MHz</a:t>
                      </a:r>
                      <a:endParaRPr lang="es-EC" sz="1400" b="0" dirty="0">
                        <a:solidFill>
                          <a:schemeClr val="tx1"/>
                        </a:solidFill>
                        <a:effectLst/>
                        <a:latin typeface="Arial" pitchFamily="34" charset="0"/>
                        <a:ea typeface="Calibri"/>
                        <a:cs typeface="Arial" pitchFamily="34" charset="0"/>
                      </a:endParaRPr>
                    </a:p>
                  </a:txBody>
                  <a:tcPr marL="33659" marR="33659" marT="0" marB="0"/>
                </a:tc>
              </a:tr>
              <a:tr h="250030">
                <a:tc>
                  <a:txBody>
                    <a:bodyPr/>
                    <a:lstStyle/>
                    <a:p>
                      <a:pPr indent="2540" algn="just">
                        <a:lnSpc>
                          <a:spcPct val="150000"/>
                        </a:lnSpc>
                        <a:spcAft>
                          <a:spcPts val="0"/>
                        </a:spcAft>
                      </a:pPr>
                      <a:r>
                        <a:rPr lang="es-ES" sz="1400" b="0" spc="-5" dirty="0">
                          <a:solidFill>
                            <a:schemeClr val="tx1"/>
                          </a:solidFill>
                          <a:effectLst/>
                          <a:latin typeface="Arial" pitchFamily="34" charset="0"/>
                          <a:cs typeface="Arial" pitchFamily="34" charset="0"/>
                        </a:rPr>
                        <a:t>Conversor A/D</a:t>
                      </a:r>
                      <a:endParaRPr lang="es-EC" sz="1400" b="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0" dirty="0">
                          <a:solidFill>
                            <a:schemeClr val="tx1"/>
                          </a:solidFill>
                          <a:effectLst/>
                          <a:latin typeface="Arial" pitchFamily="34" charset="0"/>
                          <a:cs typeface="Arial" pitchFamily="34" charset="0"/>
                        </a:rPr>
                        <a:t>0-5 V</a:t>
                      </a:r>
                      <a:endParaRPr lang="es-EC" sz="1400" b="0" dirty="0">
                        <a:solidFill>
                          <a:schemeClr val="tx1"/>
                        </a:solidFill>
                        <a:effectLst/>
                        <a:latin typeface="Arial" pitchFamily="34" charset="0"/>
                        <a:ea typeface="Calibri"/>
                        <a:cs typeface="Arial" pitchFamily="34" charset="0"/>
                      </a:endParaRPr>
                    </a:p>
                  </a:txBody>
                  <a:tcPr marL="33659" marR="33659" marT="0" marB="0"/>
                </a:tc>
              </a:tr>
            </a:tbl>
          </a:graphicData>
        </a:graphic>
      </p:graphicFrame>
    </p:spTree>
    <p:extLst>
      <p:ext uri="{BB962C8B-B14F-4D97-AF65-F5344CB8AC3E}">
        <p14:creationId xmlns:p14="http://schemas.microsoft.com/office/powerpoint/2010/main" val="20598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63" y="692696"/>
            <a:ext cx="11471434" cy="1143000"/>
          </a:xfrm>
        </p:spPr>
        <p:txBody>
          <a:bodyPr anchor="ctr"/>
          <a:lstStyle/>
          <a:p>
            <a:pPr algn="l"/>
            <a:r>
              <a:rPr lang="es-EC" dirty="0" smtClean="0">
                <a:latin typeface="Arial" pitchFamily="34" charset="0"/>
                <a:cs typeface="Arial" pitchFamily="34" charset="0"/>
              </a:rPr>
              <a:t>Descripción del problema:</a:t>
            </a:r>
            <a:endParaRPr lang="es-EC" dirty="0">
              <a:latin typeface="Arial" pitchFamily="34" charset="0"/>
              <a:cs typeface="Arial" pitchFamily="34" charset="0"/>
            </a:endParaRPr>
          </a:p>
        </p:txBody>
      </p:sp>
      <p:sp>
        <p:nvSpPr>
          <p:cNvPr id="3" name="2 Marcador de contenido"/>
          <p:cNvSpPr>
            <a:spLocks noGrp="1"/>
          </p:cNvSpPr>
          <p:nvPr>
            <p:ph idx="1"/>
          </p:nvPr>
        </p:nvSpPr>
        <p:spPr>
          <a:xfrm>
            <a:off x="396355" y="2132856"/>
            <a:ext cx="12025336" cy="4608512"/>
          </a:xfrm>
        </p:spPr>
        <p:txBody>
          <a:bodyPr>
            <a:normAutofit/>
          </a:bodyPr>
          <a:lstStyle/>
          <a:p>
            <a:pPr algn="just"/>
            <a:r>
              <a:rPr lang="es-ES" sz="2400" dirty="0">
                <a:latin typeface="Arial" pitchFamily="34" charset="0"/>
                <a:cs typeface="Arial" pitchFamily="34" charset="0"/>
              </a:rPr>
              <a:t>En el país existe la necesidad de aparatos de asistencia para ser utilizados en rehabilitación </a:t>
            </a:r>
            <a:r>
              <a:rPr lang="es-ES" sz="2400" dirty="0" smtClean="0">
                <a:latin typeface="Arial" pitchFamily="34" charset="0"/>
                <a:cs typeface="Arial" pitchFamily="34" charset="0"/>
              </a:rPr>
              <a:t>física.</a:t>
            </a:r>
          </a:p>
          <a:p>
            <a:pPr algn="just"/>
            <a:r>
              <a:rPr lang="es-ES_tradnl" sz="2400" dirty="0" smtClean="0">
                <a:latin typeface="Arial" pitchFamily="34" charset="0"/>
                <a:cs typeface="Arial" pitchFamily="34" charset="0"/>
              </a:rPr>
              <a:t>En </a:t>
            </a:r>
            <a:r>
              <a:rPr lang="es-ES_tradnl" sz="2400" dirty="0">
                <a:latin typeface="Arial" pitchFamily="34" charset="0"/>
                <a:cs typeface="Arial" pitchFamily="34" charset="0"/>
              </a:rPr>
              <a:t>la actualidad, Ecuador posee soluciones extraídas de experiencias de otros </a:t>
            </a:r>
            <a:r>
              <a:rPr lang="es-ES_tradnl" sz="2400" dirty="0" smtClean="0">
                <a:latin typeface="Arial" pitchFamily="34" charset="0"/>
                <a:cs typeface="Arial" pitchFamily="34" charset="0"/>
              </a:rPr>
              <a:t>países, pero estas son de </a:t>
            </a:r>
            <a:r>
              <a:rPr lang="es-ES_tradnl" sz="2400" dirty="0">
                <a:latin typeface="Arial" pitchFamily="34" charset="0"/>
                <a:cs typeface="Arial" pitchFamily="34" charset="0"/>
              </a:rPr>
              <a:t>tipo </a:t>
            </a:r>
            <a:r>
              <a:rPr lang="es-ES_tradnl" sz="2400" dirty="0" smtClean="0">
                <a:latin typeface="Arial" pitchFamily="34" charset="0"/>
                <a:cs typeface="Arial" pitchFamily="34" charset="0"/>
              </a:rPr>
              <a:t>artesanal.</a:t>
            </a:r>
          </a:p>
          <a:p>
            <a:pPr algn="just"/>
            <a:r>
              <a:rPr lang="es-ES_tradnl" sz="2400" dirty="0" smtClean="0">
                <a:latin typeface="Arial" pitchFamily="34" charset="0"/>
                <a:cs typeface="Arial" pitchFamily="34" charset="0"/>
              </a:rPr>
              <a:t>La importación de equipos </a:t>
            </a:r>
            <a:r>
              <a:rPr lang="es-ES_tradnl" sz="2400" dirty="0">
                <a:latin typeface="Arial" pitchFamily="34" charset="0"/>
                <a:cs typeface="Arial" pitchFamily="34" charset="0"/>
              </a:rPr>
              <a:t>de rehabilitación con el fin de suplir </a:t>
            </a:r>
            <a:r>
              <a:rPr lang="es-ES_tradnl" sz="2400" dirty="0" smtClean="0">
                <a:latin typeface="Arial" pitchFamily="34" charset="0"/>
                <a:cs typeface="Arial" pitchFamily="34" charset="0"/>
              </a:rPr>
              <a:t>la necesidad de aparatos de asistencia tiene como desventajas los </a:t>
            </a:r>
            <a:r>
              <a:rPr lang="es-ES_tradnl" sz="2400" dirty="0">
                <a:latin typeface="Arial" pitchFamily="34" charset="0"/>
                <a:cs typeface="Arial" pitchFamily="34" charset="0"/>
              </a:rPr>
              <a:t>costos de mantenimiento y soporte que requieren los </a:t>
            </a:r>
            <a:r>
              <a:rPr lang="es-ES_tradnl" sz="2400" dirty="0" smtClean="0">
                <a:latin typeface="Arial" pitchFamily="34" charset="0"/>
                <a:cs typeface="Arial" pitchFamily="34" charset="0"/>
              </a:rPr>
              <a:t>equipos. </a:t>
            </a:r>
          </a:p>
          <a:p>
            <a:pPr algn="just"/>
            <a:r>
              <a:rPr lang="es-ES" sz="2400" dirty="0">
                <a:latin typeface="Arial" pitchFamily="34" charset="0"/>
                <a:cs typeface="Arial" pitchFamily="34" charset="0"/>
              </a:rPr>
              <a:t>S</a:t>
            </a:r>
            <a:r>
              <a:rPr lang="es-ES" sz="2400" dirty="0" smtClean="0">
                <a:latin typeface="Arial" pitchFamily="34" charset="0"/>
                <a:cs typeface="Arial" pitchFamily="34" charset="0"/>
              </a:rPr>
              <a:t>e </a:t>
            </a:r>
            <a:r>
              <a:rPr lang="es-ES" sz="2400" dirty="0">
                <a:latin typeface="Arial" pitchFamily="34" charset="0"/>
                <a:cs typeface="Arial" pitchFamily="34" charset="0"/>
              </a:rPr>
              <a:t>busca que la ingeniería desarrolle soluciones con mecanismos que puedan realizar rehabilitación sin causar molestia al </a:t>
            </a:r>
            <a:r>
              <a:rPr lang="es-ES" sz="2400" dirty="0" smtClean="0">
                <a:latin typeface="Arial" pitchFamily="34" charset="0"/>
                <a:cs typeface="Arial" pitchFamily="34" charset="0"/>
              </a:rPr>
              <a:t>paciente.</a:t>
            </a:r>
            <a:endParaRPr lang="es-EC" sz="24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4222315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l" rtl="0">
              <a:spcBef>
                <a:spcPct val="0"/>
              </a:spcBef>
            </a:pPr>
            <a:r>
              <a:rPr lang="es-ES" sz="5000" kern="1200" dirty="0">
                <a:solidFill>
                  <a:srgbClr val="04617B"/>
                </a:solidFill>
                <a:latin typeface="Arial" pitchFamily="34" charset="0"/>
                <a:ea typeface="+mj-ea"/>
                <a:cs typeface="Arial" pitchFamily="34" charset="0"/>
              </a:rPr>
              <a:t>C</a:t>
            </a:r>
            <a:r>
              <a:rPr lang="es-ES" sz="5000" kern="1200" dirty="0" smtClean="0">
                <a:solidFill>
                  <a:srgbClr val="04617B"/>
                </a:solidFill>
                <a:latin typeface="Arial" pitchFamily="34" charset="0"/>
                <a:ea typeface="+mj-ea"/>
                <a:cs typeface="Arial" pitchFamily="34" charset="0"/>
              </a:rPr>
              <a:t>ontrol ON/OFF</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half" idx="1"/>
              </p:nvPr>
            </p:nvSpPr>
            <p:spPr/>
            <p:txBody>
              <a:bodyPr>
                <a:normAutofit/>
              </a:bodyPr>
              <a:lstStyle/>
              <a:p>
                <a:pPr marL="0" indent="0" algn="just">
                  <a:buNone/>
                </a:pPr>
                <a:r>
                  <a:rPr lang="es-ES" dirty="0" smtClean="0">
                    <a:latin typeface="Arial" pitchFamily="34" charset="0"/>
                    <a:cs typeface="Arial" pitchFamily="34" charset="0"/>
                  </a:rPr>
                  <a:t>Si se tiene una señal de salida del controlador u(t)  y una señal de error e(t), en el control de dos posiciones, la señal permanece en un valor ya sea máximo o mínimo, dependiendo de si la señal de error es positiva o negativa. </a:t>
                </a:r>
              </a:p>
              <a:p>
                <a:pPr marL="0" indent="0" algn="just">
                  <a:buNone/>
                </a:pPr>
                <a:r>
                  <a:rPr lang="es-ES" dirty="0" smtClean="0">
                    <a:latin typeface="Arial" pitchFamily="34" charset="0"/>
                    <a:cs typeface="Arial" pitchFamily="34" charset="0"/>
                  </a:rPr>
                  <a:t>De </a:t>
                </a:r>
                <a:r>
                  <a:rPr lang="es-ES" dirty="0">
                    <a:latin typeface="Arial" pitchFamily="34" charset="0"/>
                    <a:cs typeface="Arial" pitchFamily="34" charset="0"/>
                  </a:rPr>
                  <a:t>este modo:</a:t>
                </a:r>
                <a:endParaRPr lang="es-EC" dirty="0">
                  <a:latin typeface="Arial" pitchFamily="34" charset="0"/>
                  <a:cs typeface="Arial" pitchFamily="34" charset="0"/>
                </a:endParaRPr>
              </a:p>
              <a:p>
                <a:pPr algn="just"/>
                <a14:m>
                  <m:oMath xmlns:m="http://schemas.openxmlformats.org/officeDocument/2006/math">
                    <m:r>
                      <a:rPr lang="es-ES" i="1">
                        <a:latin typeface="Cambria Math"/>
                      </a:rPr>
                      <m:t>𝑢</m:t>
                    </m:r>
                    <m:d>
                      <m:dPr>
                        <m:ctrlPr>
                          <a:rPr lang="es-EC" i="1">
                            <a:latin typeface="Cambria Math" panose="02040503050406030204" pitchFamily="18" charset="0"/>
                          </a:rPr>
                        </m:ctrlPr>
                      </m:dPr>
                      <m:e>
                        <m:r>
                          <a:rPr lang="es-ES" i="1">
                            <a:latin typeface="Cambria Math"/>
                          </a:rPr>
                          <m:t>𝑡</m:t>
                        </m:r>
                      </m:e>
                    </m:d>
                    <m:r>
                      <a:rPr lang="es-ES" i="1">
                        <a:latin typeface="Cambria Math"/>
                      </a:rPr>
                      <m:t>=</m:t>
                    </m:r>
                    <m:r>
                      <a:rPr lang="es-EC" b="0" i="1" smtClean="0">
                        <a:latin typeface="Cambria Math"/>
                      </a:rPr>
                      <m:t>𝑈</m:t>
                    </m:r>
                    <m:r>
                      <a:rPr lang="es-ES" i="1">
                        <a:latin typeface="Cambria Math"/>
                      </a:rPr>
                      <m:t>1,          </m:t>
                    </m:r>
                    <m:r>
                      <a:rPr lang="es-ES" i="1">
                        <a:latin typeface="Cambria Math"/>
                      </a:rPr>
                      <m:t>𝑝𝑎𝑟𝑎</m:t>
                    </m:r>
                    <m:r>
                      <a:rPr lang="es-ES" i="1">
                        <a:latin typeface="Cambria Math"/>
                      </a:rPr>
                      <m:t> </m:t>
                    </m:r>
                    <m:r>
                      <a:rPr lang="es-ES" i="1">
                        <a:latin typeface="Cambria Math"/>
                      </a:rPr>
                      <m:t>𝑒</m:t>
                    </m:r>
                    <m:d>
                      <m:dPr>
                        <m:ctrlPr>
                          <a:rPr lang="es-EC" i="1">
                            <a:latin typeface="Cambria Math" panose="02040503050406030204" pitchFamily="18" charset="0"/>
                          </a:rPr>
                        </m:ctrlPr>
                      </m:dPr>
                      <m:e>
                        <m:r>
                          <a:rPr lang="es-ES" i="1">
                            <a:latin typeface="Cambria Math"/>
                          </a:rPr>
                          <m:t>𝑡</m:t>
                        </m:r>
                      </m:e>
                    </m:d>
                    <m:r>
                      <a:rPr lang="es-ES" i="1">
                        <a:latin typeface="Cambria Math"/>
                      </a:rPr>
                      <m:t>&gt;0</m:t>
                    </m:r>
                  </m:oMath>
                </a14:m>
                <a:endParaRPr lang="es-EC" dirty="0">
                  <a:latin typeface="Arial" pitchFamily="34" charset="0"/>
                  <a:cs typeface="Arial" pitchFamily="34" charset="0"/>
                </a:endParaRPr>
              </a:p>
              <a:p>
                <a:pPr algn="just"/>
                <a14:m>
                  <m:oMath xmlns:m="http://schemas.openxmlformats.org/officeDocument/2006/math">
                    <m:r>
                      <a:rPr lang="es-ES" i="1">
                        <a:latin typeface="Cambria Math"/>
                      </a:rPr>
                      <m:t>𝑢</m:t>
                    </m:r>
                    <m:d>
                      <m:dPr>
                        <m:ctrlPr>
                          <a:rPr lang="es-EC" i="1">
                            <a:latin typeface="Cambria Math" panose="02040503050406030204" pitchFamily="18" charset="0"/>
                          </a:rPr>
                        </m:ctrlPr>
                      </m:dPr>
                      <m:e>
                        <m:r>
                          <a:rPr lang="es-ES" i="1">
                            <a:latin typeface="Cambria Math"/>
                          </a:rPr>
                          <m:t>𝑡</m:t>
                        </m:r>
                      </m:e>
                    </m:d>
                    <m:r>
                      <a:rPr lang="es-ES" i="1">
                        <a:latin typeface="Cambria Math"/>
                      </a:rPr>
                      <m:t>=</m:t>
                    </m:r>
                    <m:r>
                      <a:rPr lang="es-EC" b="0" i="1" smtClean="0">
                        <a:latin typeface="Cambria Math"/>
                      </a:rPr>
                      <m:t>𝑈</m:t>
                    </m:r>
                    <m:r>
                      <a:rPr lang="es-ES" i="1">
                        <a:latin typeface="Cambria Math"/>
                      </a:rPr>
                      <m:t>2,          </m:t>
                    </m:r>
                    <m:r>
                      <a:rPr lang="es-ES" i="1">
                        <a:latin typeface="Cambria Math"/>
                      </a:rPr>
                      <m:t>𝑝𝑎𝑟𝑎</m:t>
                    </m:r>
                    <m:r>
                      <a:rPr lang="es-ES" i="1">
                        <a:latin typeface="Cambria Math"/>
                      </a:rPr>
                      <m:t> </m:t>
                    </m:r>
                    <m:r>
                      <a:rPr lang="es-ES" i="1">
                        <a:latin typeface="Cambria Math"/>
                      </a:rPr>
                      <m:t>𝑒</m:t>
                    </m:r>
                    <m:d>
                      <m:dPr>
                        <m:ctrlPr>
                          <a:rPr lang="es-EC" i="1">
                            <a:latin typeface="Cambria Math" panose="02040503050406030204" pitchFamily="18" charset="0"/>
                          </a:rPr>
                        </m:ctrlPr>
                      </m:dPr>
                      <m:e>
                        <m:r>
                          <a:rPr lang="es-ES" i="1">
                            <a:latin typeface="Cambria Math"/>
                          </a:rPr>
                          <m:t>𝑡</m:t>
                        </m:r>
                      </m:e>
                    </m:d>
                    <m:r>
                      <a:rPr lang="es-ES" i="1">
                        <a:latin typeface="Cambria Math"/>
                      </a:rPr>
                      <m:t>&lt;0</m:t>
                    </m:r>
                  </m:oMath>
                </a14:m>
                <a:endParaRPr lang="es-EC" dirty="0">
                  <a:latin typeface="Arial" pitchFamily="34" charset="0"/>
                  <a:cs typeface="Arial" pitchFamily="34" charset="0"/>
                </a:endParaRP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sz="half" idx="1"/>
              </p:nvPr>
            </p:nvSpPr>
            <p:spPr>
              <a:blipFill rotWithShape="1">
                <a:blip r:embed="rId2"/>
                <a:stretch>
                  <a:fillRect l="-1950" t="-1238" r="-1950"/>
                </a:stretch>
              </a:blipFill>
            </p:spPr>
            <p:txBody>
              <a:bodyPr/>
              <a:lstStyle/>
              <a:p>
                <a:r>
                  <a:rPr lang="es-EC">
                    <a:noFill/>
                  </a:rPr>
                  <a:t> </a:t>
                </a:r>
              </a:p>
            </p:txBody>
          </p:sp>
        </mc:Fallback>
      </mc:AlternateContent>
      <p:pic>
        <p:nvPicPr>
          <p:cNvPr id="5" name="4 Marcador de contenido"/>
          <p:cNvPicPr>
            <a:picLocks noGrp="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7021091" y="2276872"/>
            <a:ext cx="4536504" cy="2232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089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372" y="3068960"/>
            <a:ext cx="11577651" cy="1143000"/>
          </a:xfrm>
        </p:spPr>
        <p:txBody>
          <a:bodyPr anchor="ctr">
            <a:normAutofit/>
          </a:bodyPr>
          <a:lstStyle/>
          <a:p>
            <a:pPr algn="ctr"/>
            <a:r>
              <a:rPr lang="es-ES" sz="5400" b="1" dirty="0" smtClean="0">
                <a:latin typeface="Arial" pitchFamily="34" charset="0"/>
                <a:cs typeface="Arial" pitchFamily="34" charset="0"/>
              </a:rPr>
              <a:t>Alternativas de Solución</a:t>
            </a:r>
            <a:endParaRPr lang="es-EC" sz="5400" dirty="0">
              <a:latin typeface="Arial" pitchFamily="34" charset="0"/>
              <a:cs typeface="Arial" pitchFamily="34" charset="0"/>
            </a:endParaRPr>
          </a:p>
        </p:txBody>
      </p:sp>
    </p:spTree>
    <p:extLst>
      <p:ext uri="{BB962C8B-B14F-4D97-AF65-F5344CB8AC3E}">
        <p14:creationId xmlns:p14="http://schemas.microsoft.com/office/powerpoint/2010/main" val="1041933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l" rtl="0">
              <a:spcBef>
                <a:spcPct val="0"/>
              </a:spcBef>
            </a:pPr>
            <a:r>
              <a:rPr lang="es-ES" sz="5000" kern="1200" dirty="0">
                <a:solidFill>
                  <a:srgbClr val="04617B"/>
                </a:solidFill>
                <a:latin typeface="Arial" pitchFamily="34" charset="0"/>
                <a:ea typeface="+mj-ea"/>
                <a:cs typeface="Arial" pitchFamily="34" charset="0"/>
              </a:rPr>
              <a:t>Matriz de la calidad (QFD</a:t>
            </a:r>
            <a:r>
              <a:rPr lang="es-ES" sz="5000" kern="1200" dirty="0" smtClean="0">
                <a:solidFill>
                  <a:srgbClr val="04617B"/>
                </a:solidFill>
                <a:latin typeface="Arial" pitchFamily="34" charset="0"/>
                <a:ea typeface="+mj-ea"/>
                <a:cs typeface="Arial" pitchFamily="34" charset="0"/>
              </a:rPr>
              <a:t>)</a:t>
            </a:r>
            <a:r>
              <a:rPr lang="es-ES_tradnl" sz="5000" kern="1200" dirty="0" smtClean="0">
                <a:solidFill>
                  <a:srgbClr val="04617B"/>
                </a:solidFill>
                <a:latin typeface="Arial" pitchFamily="34" charset="0"/>
                <a:ea typeface="+mj-ea"/>
                <a:cs typeface="Arial" pitchFamily="34" charset="0"/>
              </a:rPr>
              <a:t> </a:t>
            </a:r>
            <a:r>
              <a:rPr kumimoji="0" lang="es-ES_tradnl" sz="500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3" y="2204865"/>
            <a:ext cx="12637715" cy="227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368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8323" y="260648"/>
            <a:ext cx="12457384" cy="1586440"/>
          </a:xfrm>
        </p:spPr>
        <p:txBody>
          <a:bodyPr>
            <a:noAutofit/>
          </a:bodyPr>
          <a:lstStyle/>
          <a:p>
            <a:r>
              <a:rPr lang="es-EC" dirty="0" smtClean="0">
                <a:latin typeface="Arial" pitchFamily="34" charset="0"/>
                <a:cs typeface="Arial" pitchFamily="34" charset="0"/>
              </a:rPr>
              <a:t>Requerimientos del cliente y características técnicas:</a:t>
            </a:r>
            <a:endParaRPr lang="es-EC" dirty="0">
              <a:latin typeface="Arial" pitchFamily="34" charset="0"/>
              <a:cs typeface="Arial" pitchFamily="34" charset="0"/>
            </a:endParaRPr>
          </a:p>
        </p:txBody>
      </p:sp>
      <p:graphicFrame>
        <p:nvGraphicFramePr>
          <p:cNvPr id="9" name="8 Marcador de contenido"/>
          <p:cNvGraphicFramePr>
            <a:graphicFrameLocks noGrp="1"/>
          </p:cNvGraphicFramePr>
          <p:nvPr>
            <p:ph sz="half" idx="1"/>
            <p:extLst>
              <p:ext uri="{D42A27DB-BD31-4B8C-83A1-F6EECF244321}">
                <p14:modId xmlns:p14="http://schemas.microsoft.com/office/powerpoint/2010/main" val="1350167648"/>
              </p:ext>
            </p:extLst>
          </p:nvPr>
        </p:nvGraphicFramePr>
        <p:xfrm>
          <a:off x="324347" y="2204864"/>
          <a:ext cx="5472607" cy="3600400"/>
        </p:xfrm>
        <a:graphic>
          <a:graphicData uri="http://schemas.openxmlformats.org/drawingml/2006/table">
            <a:tbl>
              <a:tblPr firstRow="1" firstCol="1" bandRow="1">
                <a:tableStyleId>{10A1B5D5-9B99-4C35-A422-299274C87663}</a:tableStyleId>
              </a:tblPr>
              <a:tblGrid>
                <a:gridCol w="1283874"/>
                <a:gridCol w="4188733"/>
              </a:tblGrid>
              <a:tr h="404720">
                <a:tc gridSpan="2">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Requerimientos del Cliente</a:t>
                      </a:r>
                      <a:endParaRPr lang="es-EC" sz="1400" dirty="0">
                        <a:solidFill>
                          <a:schemeClr val="tx1"/>
                        </a:solidFill>
                        <a:effectLst/>
                        <a:latin typeface="Arial" pitchFamily="34" charset="0"/>
                        <a:ea typeface="Calibri"/>
                        <a:cs typeface="Arial" pitchFamily="34" charset="0"/>
                      </a:endParaRPr>
                    </a:p>
                  </a:txBody>
                  <a:tcPr marL="33659" marR="33659" marT="0" marB="0"/>
                </a:tc>
                <a:tc hMerge="1">
                  <a:txBody>
                    <a:bodyPr/>
                    <a:lstStyle/>
                    <a:p>
                      <a:endParaRPr lang="es-EC"/>
                    </a:p>
                  </a:txBody>
                  <a:tcPr/>
                </a:tc>
              </a:tr>
              <a:tr h="40472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Comodidad del paciente</a:t>
                      </a:r>
                      <a:endParaRPr lang="es-EC" sz="1400" dirty="0">
                        <a:solidFill>
                          <a:schemeClr val="tx1"/>
                        </a:solidFill>
                        <a:effectLst/>
                        <a:latin typeface="Arial" pitchFamily="34" charset="0"/>
                        <a:ea typeface="Calibri"/>
                        <a:cs typeface="Arial" pitchFamily="34" charset="0"/>
                      </a:endParaRPr>
                    </a:p>
                  </a:txBody>
                  <a:tcPr marL="33659" marR="33659" marT="0" marB="0"/>
                </a:tc>
              </a:tr>
              <a:tr h="40472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2</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Precisión en los ejercicios</a:t>
                      </a:r>
                      <a:endParaRPr lang="es-EC" sz="1400" dirty="0">
                        <a:solidFill>
                          <a:schemeClr val="tx1"/>
                        </a:solidFill>
                        <a:effectLst/>
                        <a:latin typeface="Arial" pitchFamily="34" charset="0"/>
                        <a:ea typeface="Calibri"/>
                        <a:cs typeface="Arial" pitchFamily="34" charset="0"/>
                      </a:endParaRPr>
                    </a:p>
                  </a:txBody>
                  <a:tcPr marL="33659" marR="33659" marT="0" marB="0"/>
                </a:tc>
              </a:tr>
              <a:tr h="60708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Apto para movimientos pasivos</a:t>
                      </a:r>
                      <a:endParaRPr lang="es-EC" sz="1400" dirty="0">
                        <a:solidFill>
                          <a:schemeClr val="tx1"/>
                        </a:solidFill>
                        <a:effectLst/>
                        <a:latin typeface="Arial" pitchFamily="34" charset="0"/>
                        <a:ea typeface="Calibri"/>
                        <a:cs typeface="Arial" pitchFamily="34" charset="0"/>
                      </a:endParaRPr>
                    </a:p>
                  </a:txBody>
                  <a:tcPr marL="33659" marR="33659" marT="0" marB="0"/>
                </a:tc>
              </a:tr>
              <a:tr h="38368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4</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Bajo costo</a:t>
                      </a:r>
                      <a:endParaRPr lang="es-EC" sz="1400" dirty="0">
                        <a:solidFill>
                          <a:schemeClr val="tx1"/>
                        </a:solidFill>
                        <a:effectLst/>
                        <a:latin typeface="Arial" pitchFamily="34" charset="0"/>
                        <a:ea typeface="Calibri"/>
                        <a:cs typeface="Arial" pitchFamily="34" charset="0"/>
                      </a:endParaRPr>
                    </a:p>
                  </a:txBody>
                  <a:tcPr marL="33659" marR="33659" marT="0" marB="0"/>
                </a:tc>
              </a:tr>
              <a:tr h="40472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Menor ruido posible</a:t>
                      </a:r>
                      <a:endParaRPr lang="es-EC" sz="1400" dirty="0">
                        <a:solidFill>
                          <a:schemeClr val="tx1"/>
                        </a:solidFill>
                        <a:effectLst/>
                        <a:latin typeface="Arial" pitchFamily="34" charset="0"/>
                        <a:ea typeface="Calibri"/>
                        <a:cs typeface="Arial" pitchFamily="34" charset="0"/>
                      </a:endParaRPr>
                    </a:p>
                  </a:txBody>
                  <a:tcPr marL="33659" marR="33659" marT="0" marB="0"/>
                </a:tc>
              </a:tr>
              <a:tr h="38368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6</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Fácil transporte</a:t>
                      </a:r>
                      <a:endParaRPr lang="es-EC" sz="1400" dirty="0">
                        <a:solidFill>
                          <a:schemeClr val="tx1"/>
                        </a:solidFill>
                        <a:effectLst/>
                        <a:latin typeface="Arial" pitchFamily="34" charset="0"/>
                        <a:ea typeface="Calibri"/>
                        <a:cs typeface="Arial" pitchFamily="34" charset="0"/>
                      </a:endParaRPr>
                    </a:p>
                  </a:txBody>
                  <a:tcPr marL="33659" marR="33659" marT="0" marB="0"/>
                </a:tc>
              </a:tr>
              <a:tr h="60708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7</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just">
                        <a:lnSpc>
                          <a:spcPct val="150000"/>
                        </a:lnSpc>
                        <a:spcAft>
                          <a:spcPts val="0"/>
                        </a:spcAft>
                      </a:pPr>
                      <a:r>
                        <a:rPr lang="es-ES" sz="1400" dirty="0">
                          <a:solidFill>
                            <a:schemeClr val="tx1"/>
                          </a:solidFill>
                          <a:effectLst/>
                          <a:latin typeface="Arial" pitchFamily="34" charset="0"/>
                          <a:cs typeface="Arial" pitchFamily="34" charset="0"/>
                        </a:rPr>
                        <a:t>Fácil Manejo de la máquina automática</a:t>
                      </a:r>
                      <a:endParaRPr lang="es-EC" sz="1400" dirty="0">
                        <a:solidFill>
                          <a:schemeClr val="tx1"/>
                        </a:solidFill>
                        <a:effectLst/>
                        <a:latin typeface="Arial" pitchFamily="34" charset="0"/>
                        <a:ea typeface="Calibri"/>
                        <a:cs typeface="Arial" pitchFamily="34" charset="0"/>
                      </a:endParaRPr>
                    </a:p>
                  </a:txBody>
                  <a:tcPr marL="33659" marR="33659" marT="0" marB="0"/>
                </a:tc>
              </a:tr>
            </a:tbl>
          </a:graphicData>
        </a:graphic>
      </p:graphicFrame>
      <p:graphicFrame>
        <p:nvGraphicFramePr>
          <p:cNvPr id="13" name="12 Marcador de contenido"/>
          <p:cNvGraphicFramePr>
            <a:graphicFrameLocks noGrp="1"/>
          </p:cNvGraphicFramePr>
          <p:nvPr>
            <p:ph sz="half" idx="2"/>
            <p:extLst>
              <p:ext uri="{D42A27DB-BD31-4B8C-83A1-F6EECF244321}">
                <p14:modId xmlns:p14="http://schemas.microsoft.com/office/powerpoint/2010/main" val="3503012062"/>
              </p:ext>
            </p:extLst>
          </p:nvPr>
        </p:nvGraphicFramePr>
        <p:xfrm>
          <a:off x="6084987" y="1268761"/>
          <a:ext cx="6408712" cy="5462997"/>
        </p:xfrm>
        <a:graphic>
          <a:graphicData uri="http://schemas.openxmlformats.org/drawingml/2006/table">
            <a:tbl>
              <a:tblPr firstRow="1" firstCol="1" bandRow="1">
                <a:tableStyleId>{10A1B5D5-9B99-4C35-A422-299274C87663}</a:tableStyleId>
              </a:tblPr>
              <a:tblGrid>
                <a:gridCol w="3024336"/>
                <a:gridCol w="3384376"/>
              </a:tblGrid>
              <a:tr h="264840">
                <a:tc gridSpan="2">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Características Técnicas</a:t>
                      </a:r>
                      <a:endParaRPr lang="es-EC" sz="1400" dirty="0">
                        <a:solidFill>
                          <a:schemeClr val="tx1"/>
                        </a:solidFill>
                        <a:effectLst/>
                        <a:latin typeface="Arial" pitchFamily="34" charset="0"/>
                        <a:ea typeface="Calibri"/>
                        <a:cs typeface="Arial" pitchFamily="34" charset="0"/>
                      </a:endParaRPr>
                    </a:p>
                  </a:txBody>
                  <a:tcPr marL="68352" marR="68352" marT="0" marB="0"/>
                </a:tc>
                <a:tc hMerge="1">
                  <a:txBody>
                    <a:bodyPr/>
                    <a:lstStyle/>
                    <a:p>
                      <a:endParaRPr lang="es-EC"/>
                    </a:p>
                  </a:txBody>
                  <a:tcPr/>
                </a:tc>
              </a:tr>
              <a:tr h="513113">
                <a:tc rowSpan="7">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Sistema Mecánico</a:t>
                      </a:r>
                      <a:endParaRPr lang="es-EC" sz="1400" dirty="0">
                        <a:solidFill>
                          <a:schemeClr val="tx1"/>
                        </a:solidFill>
                        <a:effectLst/>
                        <a:latin typeface="Arial" pitchFamily="34" charset="0"/>
                        <a:ea typeface="Calibri"/>
                        <a:cs typeface="Arial" pitchFamily="34" charset="0"/>
                      </a:endParaRPr>
                    </a:p>
                  </a:txBody>
                  <a:tcPr marL="68352" marR="68352" marT="0" marB="0"/>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Dimensiones de máquina automática</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Peso de la máquina automática</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marL="0" indent="36513" algn="just">
                        <a:lnSpc>
                          <a:spcPct val="150000"/>
                        </a:lnSpc>
                        <a:spcAft>
                          <a:spcPts val="0"/>
                        </a:spcAft>
                      </a:pPr>
                      <a:r>
                        <a:rPr lang="es-ES" sz="1400" dirty="0">
                          <a:solidFill>
                            <a:schemeClr val="tx1"/>
                          </a:solidFill>
                          <a:effectLst/>
                          <a:latin typeface="Arial" pitchFamily="34" charset="0"/>
                          <a:cs typeface="Arial" pitchFamily="34" charset="0"/>
                        </a:rPr>
                        <a:t>Velocidad del actuador</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Distancia carrera del actuador</a:t>
                      </a:r>
                      <a:endParaRPr lang="es-EC" sz="1400" dirty="0">
                        <a:solidFill>
                          <a:schemeClr val="tx1"/>
                        </a:solidFill>
                        <a:effectLst/>
                        <a:latin typeface="Arial" pitchFamily="34" charset="0"/>
                        <a:ea typeface="Calibri"/>
                        <a:cs typeface="Arial" pitchFamily="34" charset="0"/>
                      </a:endParaRPr>
                    </a:p>
                  </a:txBody>
                  <a:tcPr marL="68352" marR="68352" marT="0" marB="0"/>
                </a:tc>
              </a:tr>
              <a:tr h="513113">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Movilidad de la máquina automática</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Fuerza del actuador</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Costo mínimo actuadores</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rowSpan="5">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Sistema Eléctrico</a:t>
                      </a:r>
                      <a:endParaRPr lang="es-EC" sz="1400" dirty="0">
                        <a:solidFill>
                          <a:schemeClr val="tx1"/>
                        </a:solidFill>
                        <a:effectLst/>
                        <a:latin typeface="Arial" pitchFamily="34" charset="0"/>
                        <a:ea typeface="Calibri"/>
                        <a:cs typeface="Arial" pitchFamily="34" charset="0"/>
                      </a:endParaRPr>
                    </a:p>
                  </a:txBody>
                  <a:tcPr marL="68352" marR="68352" marT="0" marB="0"/>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Fuente de alimentación</a:t>
                      </a:r>
                      <a:endParaRPr lang="es-EC" sz="1400" dirty="0">
                        <a:solidFill>
                          <a:schemeClr val="tx1"/>
                        </a:solidFill>
                        <a:effectLst/>
                        <a:latin typeface="Arial" pitchFamily="34" charset="0"/>
                        <a:ea typeface="Calibri"/>
                        <a:cs typeface="Arial" pitchFamily="34" charset="0"/>
                      </a:endParaRPr>
                    </a:p>
                  </a:txBody>
                  <a:tcPr marL="68352" marR="68352" marT="0" marB="0"/>
                </a:tc>
              </a:tr>
              <a:tr h="361629">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Detectores posición del actuador</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Activador del actuador</a:t>
                      </a:r>
                      <a:endParaRPr lang="es-EC" sz="1400" dirty="0">
                        <a:solidFill>
                          <a:schemeClr val="tx1"/>
                        </a:solidFill>
                        <a:effectLst/>
                        <a:latin typeface="Arial" pitchFamily="34" charset="0"/>
                        <a:ea typeface="Calibri"/>
                        <a:cs typeface="Arial" pitchFamily="34" charset="0"/>
                      </a:endParaRPr>
                    </a:p>
                  </a:txBody>
                  <a:tcPr marL="68352" marR="68352" marT="0" marB="0"/>
                </a:tc>
              </a:tr>
              <a:tr h="513113">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Costo mínimo elementos electrónicos</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Cantidad mínima de elementos</a:t>
                      </a:r>
                      <a:endParaRPr lang="es-EC" sz="1400" dirty="0">
                        <a:solidFill>
                          <a:schemeClr val="tx1"/>
                        </a:solidFill>
                        <a:effectLst/>
                        <a:latin typeface="Arial" pitchFamily="34" charset="0"/>
                        <a:ea typeface="Calibri"/>
                        <a:cs typeface="Arial" pitchFamily="34" charset="0"/>
                      </a:endParaRPr>
                    </a:p>
                  </a:txBody>
                  <a:tcPr marL="68352" marR="68352" marT="0" marB="0"/>
                </a:tc>
              </a:tr>
              <a:tr h="361629">
                <a:tc rowSpan="2">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Sistema de Control</a:t>
                      </a:r>
                      <a:endParaRPr lang="es-EC" sz="1400" dirty="0">
                        <a:solidFill>
                          <a:schemeClr val="tx1"/>
                        </a:solidFill>
                        <a:effectLst/>
                        <a:latin typeface="Arial" pitchFamily="34" charset="0"/>
                        <a:ea typeface="Calibri"/>
                        <a:cs typeface="Arial" pitchFamily="34" charset="0"/>
                      </a:endParaRPr>
                    </a:p>
                  </a:txBody>
                  <a:tcPr marL="68352" marR="68352" marT="0" marB="0"/>
                </a:tc>
                <a:tc>
                  <a:txBody>
                    <a:bodyPr/>
                    <a:lstStyle/>
                    <a:p>
                      <a:pPr indent="36830" algn="just">
                        <a:lnSpc>
                          <a:spcPct val="150000"/>
                        </a:lnSpc>
                        <a:spcAft>
                          <a:spcPts val="0"/>
                        </a:spcAft>
                      </a:pPr>
                      <a:r>
                        <a:rPr lang="es-ES" sz="1400" dirty="0">
                          <a:solidFill>
                            <a:schemeClr val="tx1"/>
                          </a:solidFill>
                          <a:effectLst/>
                          <a:latin typeface="Arial" pitchFamily="34" charset="0"/>
                          <a:cs typeface="Arial" pitchFamily="34" charset="0"/>
                        </a:rPr>
                        <a:t>Interfaz amigable con el usuario</a:t>
                      </a:r>
                      <a:endParaRPr lang="es-EC" sz="1400" dirty="0">
                        <a:solidFill>
                          <a:schemeClr val="tx1"/>
                        </a:solidFill>
                        <a:effectLst/>
                        <a:latin typeface="Arial" pitchFamily="34" charset="0"/>
                        <a:ea typeface="Calibri"/>
                        <a:cs typeface="Arial" pitchFamily="34" charset="0"/>
                      </a:endParaRPr>
                    </a:p>
                  </a:txBody>
                  <a:tcPr marL="68352" marR="68352" marT="0" marB="0"/>
                </a:tc>
              </a:tr>
              <a:tr h="287237">
                <a:tc vMerge="1">
                  <a:txBody>
                    <a:bodyPr/>
                    <a:lstStyle/>
                    <a:p>
                      <a:endParaRPr lang="es-EC"/>
                    </a:p>
                  </a:txBody>
                  <a:tcPr/>
                </a:tc>
                <a:tc>
                  <a:txBody>
                    <a:bodyPr/>
                    <a:lstStyle/>
                    <a:p>
                      <a:pPr marL="0" indent="0" algn="just">
                        <a:lnSpc>
                          <a:spcPct val="150000"/>
                        </a:lnSpc>
                        <a:spcAft>
                          <a:spcPts val="0"/>
                        </a:spcAft>
                      </a:pPr>
                      <a:r>
                        <a:rPr lang="es-ES" sz="1400" dirty="0" smtClean="0">
                          <a:solidFill>
                            <a:schemeClr val="tx1"/>
                          </a:solidFill>
                          <a:effectLst/>
                          <a:latin typeface="Arial" pitchFamily="34" charset="0"/>
                          <a:cs typeface="Arial" pitchFamily="34" charset="0"/>
                        </a:rPr>
                        <a:t>Mínimo </a:t>
                      </a:r>
                      <a:r>
                        <a:rPr lang="es-ES" sz="1400" dirty="0">
                          <a:solidFill>
                            <a:schemeClr val="tx1"/>
                          </a:solidFill>
                          <a:effectLst/>
                          <a:latin typeface="Arial" pitchFamily="34" charset="0"/>
                          <a:cs typeface="Arial" pitchFamily="34" charset="0"/>
                        </a:rPr>
                        <a:t>número de botones</a:t>
                      </a:r>
                      <a:endParaRPr lang="es-EC" sz="1400" dirty="0">
                        <a:solidFill>
                          <a:schemeClr val="tx1"/>
                        </a:solidFill>
                        <a:effectLst/>
                        <a:latin typeface="Arial" pitchFamily="34" charset="0"/>
                        <a:ea typeface="Calibri"/>
                        <a:cs typeface="Arial" pitchFamily="34" charset="0"/>
                      </a:endParaRPr>
                    </a:p>
                  </a:txBody>
                  <a:tcPr marL="68352" marR="68352" marT="0" marB="0"/>
                </a:tc>
              </a:tr>
            </a:tbl>
          </a:graphicData>
        </a:graphic>
      </p:graphicFrame>
    </p:spTree>
    <p:extLst>
      <p:ext uri="{BB962C8B-B14F-4D97-AF65-F5344CB8AC3E}">
        <p14:creationId xmlns:p14="http://schemas.microsoft.com/office/powerpoint/2010/main" val="254698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63" y="20756"/>
            <a:ext cx="7344816" cy="699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948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548680"/>
            <a:ext cx="11471434" cy="1143000"/>
          </a:xfrm>
        </p:spPr>
        <p:txBody>
          <a:bodyPr anchor="ctr"/>
          <a:lstStyle/>
          <a:p>
            <a:pPr algn="ctr"/>
            <a:r>
              <a:rPr lang="es-EC" dirty="0" smtClean="0">
                <a:latin typeface="Arial" pitchFamily="34" charset="0"/>
                <a:cs typeface="Arial" pitchFamily="34" charset="0"/>
              </a:rPr>
              <a:t>Estructura paralela elegida</a:t>
            </a:r>
            <a:endParaRPr lang="es-EC" dirty="0">
              <a:latin typeface="Arial" pitchFamily="34" charset="0"/>
              <a:cs typeface="Arial" pitchFamily="34" charset="0"/>
            </a:endParaRPr>
          </a:p>
        </p:txBody>
      </p:sp>
      <p:graphicFrame>
        <p:nvGraphicFramePr>
          <p:cNvPr id="5" name="4 Marcador de contenido"/>
          <p:cNvGraphicFramePr>
            <a:graphicFrameLocks noGrp="1"/>
          </p:cNvGraphicFramePr>
          <p:nvPr>
            <p:ph sz="half" idx="1"/>
            <p:extLst>
              <p:ext uri="{D42A27DB-BD31-4B8C-83A1-F6EECF244321}">
                <p14:modId xmlns:p14="http://schemas.microsoft.com/office/powerpoint/2010/main" val="1470974247"/>
              </p:ext>
            </p:extLst>
          </p:nvPr>
        </p:nvGraphicFramePr>
        <p:xfrm>
          <a:off x="468363" y="1700808"/>
          <a:ext cx="6336703" cy="5177936"/>
        </p:xfrm>
        <a:graphic>
          <a:graphicData uri="http://schemas.openxmlformats.org/drawingml/2006/table">
            <a:tbl>
              <a:tblPr firstRow="1" firstCol="1" bandRow="1">
                <a:tableStyleId>{10A1B5D5-9B99-4C35-A422-299274C87663}</a:tableStyleId>
              </a:tblPr>
              <a:tblGrid>
                <a:gridCol w="2764070"/>
                <a:gridCol w="1451105"/>
                <a:gridCol w="1116527"/>
                <a:gridCol w="1005001"/>
              </a:tblGrid>
              <a:tr h="571394">
                <a:tc>
                  <a:txBody>
                    <a:bodyPr/>
                    <a:lstStyle/>
                    <a:p>
                      <a:pPr marL="0" indent="0" algn="ctr">
                        <a:lnSpc>
                          <a:spcPct val="150000"/>
                        </a:lnSpc>
                        <a:spcAft>
                          <a:spcPts val="0"/>
                        </a:spcAft>
                      </a:pPr>
                      <a:r>
                        <a:rPr lang="es-ES" sz="1400" b="1" dirty="0">
                          <a:solidFill>
                            <a:schemeClr val="tx1"/>
                          </a:solidFill>
                          <a:effectLst/>
                          <a:latin typeface="Arial" pitchFamily="34" charset="0"/>
                          <a:cs typeface="Arial" pitchFamily="34" charset="0"/>
                        </a:rPr>
                        <a:t>CARACTERÍSTICAS A EVALUAR</a:t>
                      </a:r>
                      <a:endParaRPr lang="es-EC" sz="1400" b="1" dirty="0">
                        <a:solidFill>
                          <a:schemeClr val="tx1"/>
                        </a:solidFill>
                        <a:effectLst/>
                        <a:latin typeface="Arial" pitchFamily="34" charset="0"/>
                        <a:ea typeface="Calibri"/>
                        <a:cs typeface="Arial" pitchFamily="34" charset="0"/>
                      </a:endParaRPr>
                    </a:p>
                  </a:txBody>
                  <a:tcPr marL="33659" marR="33659" marT="0" marB="0"/>
                </a:tc>
                <a:tc>
                  <a:txBody>
                    <a:bodyPr/>
                    <a:lstStyle/>
                    <a:p>
                      <a:pPr marL="0" indent="0" algn="ctr">
                        <a:lnSpc>
                          <a:spcPct val="150000"/>
                        </a:lnSpc>
                        <a:spcAft>
                          <a:spcPts val="0"/>
                        </a:spcAft>
                      </a:pPr>
                      <a:r>
                        <a:rPr lang="es-ES" sz="1400" b="1" dirty="0">
                          <a:solidFill>
                            <a:schemeClr val="tx1"/>
                          </a:solidFill>
                          <a:effectLst/>
                          <a:latin typeface="Arial" pitchFamily="34" charset="0"/>
                          <a:cs typeface="Arial" pitchFamily="34" charset="0"/>
                        </a:rPr>
                        <a:t>ORTHOGLIDE</a:t>
                      </a:r>
                      <a:endParaRPr lang="es-EC" sz="1400" b="1" dirty="0">
                        <a:solidFill>
                          <a:schemeClr val="tx1"/>
                        </a:solidFill>
                        <a:effectLst/>
                        <a:latin typeface="Arial" pitchFamily="34" charset="0"/>
                        <a:ea typeface="Calibri"/>
                        <a:cs typeface="Arial" pitchFamily="34" charset="0"/>
                      </a:endParaRPr>
                    </a:p>
                  </a:txBody>
                  <a:tcPr marL="33659" marR="33659" marT="0" marB="0"/>
                </a:tc>
                <a:tc>
                  <a:txBody>
                    <a:bodyPr/>
                    <a:lstStyle/>
                    <a:p>
                      <a:pPr marL="0" indent="0" algn="ctr">
                        <a:lnSpc>
                          <a:spcPct val="150000"/>
                        </a:lnSpc>
                        <a:spcAft>
                          <a:spcPts val="0"/>
                        </a:spcAft>
                      </a:pPr>
                      <a:r>
                        <a:rPr lang="es-ES" sz="1400" b="1" dirty="0">
                          <a:solidFill>
                            <a:schemeClr val="tx1"/>
                          </a:solidFill>
                          <a:effectLst/>
                          <a:latin typeface="Arial" pitchFamily="34" charset="0"/>
                          <a:cs typeface="Arial" pitchFamily="34" charset="0"/>
                        </a:rPr>
                        <a:t>TRICEPT</a:t>
                      </a:r>
                      <a:endParaRPr lang="es-EC" sz="1400" b="1" dirty="0">
                        <a:solidFill>
                          <a:schemeClr val="tx1"/>
                        </a:solidFill>
                        <a:effectLst/>
                        <a:latin typeface="Arial" pitchFamily="34" charset="0"/>
                        <a:ea typeface="Calibri"/>
                        <a:cs typeface="Arial" pitchFamily="34" charset="0"/>
                      </a:endParaRPr>
                    </a:p>
                  </a:txBody>
                  <a:tcPr marL="33659" marR="33659" marT="0" marB="0"/>
                </a:tc>
                <a:tc>
                  <a:txBody>
                    <a:bodyPr/>
                    <a:lstStyle/>
                    <a:p>
                      <a:pPr marL="0" indent="0" algn="ctr">
                        <a:lnSpc>
                          <a:spcPct val="150000"/>
                        </a:lnSpc>
                        <a:spcAft>
                          <a:spcPts val="0"/>
                        </a:spcAft>
                      </a:pPr>
                      <a:r>
                        <a:rPr lang="es-ES" sz="1400" b="1" dirty="0">
                          <a:solidFill>
                            <a:schemeClr val="tx1"/>
                          </a:solidFill>
                          <a:effectLst/>
                          <a:latin typeface="Arial" pitchFamily="34" charset="0"/>
                          <a:cs typeface="Arial" pitchFamily="34" charset="0"/>
                        </a:rPr>
                        <a:t>3SPS</a:t>
                      </a:r>
                      <a:endParaRPr lang="es-EC" sz="1400" b="1"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Número de actuadores</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smtClean="0">
                          <a:solidFill>
                            <a:schemeClr val="tx1"/>
                          </a:solidFill>
                          <a:effectLst/>
                          <a:latin typeface="Arial" pitchFamily="34" charset="0"/>
                          <a:ea typeface="+mn-ea"/>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smtClean="0">
                          <a:solidFill>
                            <a:schemeClr val="tx1"/>
                          </a:solidFill>
                          <a:effectLst/>
                          <a:latin typeface="Arial" pitchFamily="34" charset="0"/>
                          <a:ea typeface="+mn-ea"/>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Número de articulaciones</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Capacidad de carga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Equilibrio</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Tamaño </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Facilidad de instalación</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Inclusión de sensores</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487222">
                <a:tc>
                  <a:txBody>
                    <a:bodyPr/>
                    <a:lstStyle/>
                    <a:p>
                      <a:pPr indent="252095" algn="l">
                        <a:lnSpc>
                          <a:spcPct val="150000"/>
                        </a:lnSpc>
                        <a:spcAft>
                          <a:spcPts val="0"/>
                        </a:spcAft>
                      </a:pPr>
                      <a:r>
                        <a:rPr lang="es-ES" sz="1400" dirty="0">
                          <a:solidFill>
                            <a:schemeClr val="tx1"/>
                          </a:solidFill>
                          <a:effectLst/>
                          <a:latin typeface="Arial" pitchFamily="34" charset="0"/>
                          <a:cs typeface="Arial" pitchFamily="34" charset="0"/>
                        </a:rPr>
                        <a:t>Puntajes obtenidos</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17</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smtClean="0">
                          <a:solidFill>
                            <a:schemeClr val="tx1"/>
                          </a:solidFill>
                          <a:effectLst/>
                          <a:latin typeface="Arial" pitchFamily="34" charset="0"/>
                          <a:cs typeface="Arial" pitchFamily="34" charset="0"/>
                        </a:rPr>
                        <a:t>19</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b="1" dirty="0" smtClean="0">
                          <a:solidFill>
                            <a:schemeClr val="tx1"/>
                          </a:solidFill>
                          <a:effectLst/>
                          <a:latin typeface="Arial" pitchFamily="34" charset="0"/>
                          <a:cs typeface="Arial" pitchFamily="34" charset="0"/>
                        </a:rPr>
                        <a:t>25</a:t>
                      </a:r>
                      <a:endParaRPr lang="es-EC" sz="1400" b="1" dirty="0">
                        <a:solidFill>
                          <a:schemeClr val="tx1"/>
                        </a:solidFill>
                        <a:effectLst/>
                        <a:latin typeface="Arial" pitchFamily="34" charset="0"/>
                        <a:ea typeface="Calibri"/>
                        <a:cs typeface="Arial" pitchFamily="34" charset="0"/>
                      </a:endParaRPr>
                    </a:p>
                  </a:txBody>
                  <a:tcPr marL="33659" marR="33659" marT="0" marB="0"/>
                </a:tc>
              </a:tr>
              <a:tr h="571394">
                <a:tc gridSpan="4">
                  <a:txBody>
                    <a:bodyPr/>
                    <a:lstStyle/>
                    <a:p>
                      <a:pPr marL="0" marR="0" indent="252095" algn="l" defTabSz="914400" rtl="0" eaLnBrk="1" fontAlgn="auto" latinLnBrk="0" hangingPunct="1">
                        <a:lnSpc>
                          <a:spcPct val="150000"/>
                        </a:lnSpc>
                        <a:spcBef>
                          <a:spcPts val="0"/>
                        </a:spcBef>
                        <a:spcAft>
                          <a:spcPts val="0"/>
                        </a:spcAft>
                        <a:buClrTx/>
                        <a:buSzTx/>
                        <a:buFontTx/>
                        <a:buNone/>
                        <a:tabLst/>
                        <a:defRPr/>
                      </a:pPr>
                      <a:r>
                        <a:rPr kumimoji="0" lang="es-ES" sz="1400" b="1" kern="1200" dirty="0" smtClean="0">
                          <a:solidFill>
                            <a:schemeClr val="dk1"/>
                          </a:solidFill>
                          <a:effectLst/>
                          <a:latin typeface="Arial" pitchFamily="34" charset="0"/>
                          <a:ea typeface="+mn-ea"/>
                          <a:cs typeface="Arial" pitchFamily="34" charset="0"/>
                        </a:rPr>
                        <a:t>5 Alto	 3 Limitado</a:t>
                      </a:r>
                      <a:r>
                        <a:rPr kumimoji="0" lang="es-ES" sz="1400" b="1" kern="1200" baseline="0" dirty="0" smtClean="0">
                          <a:solidFill>
                            <a:schemeClr val="dk1"/>
                          </a:solidFill>
                          <a:effectLst/>
                          <a:latin typeface="Arial" pitchFamily="34" charset="0"/>
                          <a:ea typeface="+mn-ea"/>
                          <a:cs typeface="Arial" pitchFamily="34" charset="0"/>
                        </a:rPr>
                        <a:t>   </a:t>
                      </a:r>
                      <a:r>
                        <a:rPr kumimoji="0" lang="es-ES" sz="1400" b="1" kern="1200" dirty="0" smtClean="0">
                          <a:solidFill>
                            <a:schemeClr val="dk1"/>
                          </a:solidFill>
                          <a:effectLst/>
                          <a:latin typeface="Arial" pitchFamily="34" charset="0"/>
                          <a:ea typeface="+mn-ea"/>
                          <a:cs typeface="Arial" pitchFamily="34" charset="0"/>
                        </a:rPr>
                        <a:t>1 Bajo</a:t>
                      </a:r>
                      <a:endParaRPr kumimoji="0" lang="es-EC" sz="1400" b="1" kern="1200" dirty="0" smtClean="0">
                        <a:solidFill>
                          <a:schemeClr val="dk1"/>
                        </a:solidFill>
                        <a:effectLst/>
                        <a:latin typeface="Arial" pitchFamily="34" charset="0"/>
                        <a:ea typeface="+mn-ea"/>
                        <a:cs typeface="Arial" pitchFamily="34" charset="0"/>
                      </a:endParaRPr>
                    </a:p>
                    <a:p>
                      <a:pPr indent="252095" algn="l">
                        <a:lnSpc>
                          <a:spcPct val="150000"/>
                        </a:lnSpc>
                        <a:spcAft>
                          <a:spcPts val="0"/>
                        </a:spcAft>
                      </a:pPr>
                      <a:endParaRPr lang="es-EC" sz="1400" dirty="0">
                        <a:solidFill>
                          <a:schemeClr val="tx1"/>
                        </a:solidFill>
                        <a:effectLst/>
                        <a:latin typeface="Arial" pitchFamily="34" charset="0"/>
                        <a:ea typeface="Calibri"/>
                        <a:cs typeface="Arial" pitchFamily="34" charset="0"/>
                      </a:endParaRPr>
                    </a:p>
                  </a:txBody>
                  <a:tcPr marL="33659" marR="33659" marT="0" marB="0"/>
                </a:tc>
                <a:tc hMerge="1">
                  <a:txBody>
                    <a:bodyPr/>
                    <a:lstStyle/>
                    <a:p>
                      <a:pPr indent="252095" algn="ctr">
                        <a:lnSpc>
                          <a:spcPct val="150000"/>
                        </a:lnSpc>
                        <a:spcAft>
                          <a:spcPts val="0"/>
                        </a:spcAft>
                      </a:pPr>
                      <a:endParaRPr lang="es-EC" sz="1400">
                        <a:solidFill>
                          <a:schemeClr val="tx1"/>
                        </a:solidFill>
                        <a:effectLst/>
                        <a:latin typeface="Arial" pitchFamily="34" charset="0"/>
                        <a:ea typeface="Calibri"/>
                        <a:cs typeface="Arial" pitchFamily="34" charset="0"/>
                      </a:endParaRPr>
                    </a:p>
                  </a:txBody>
                  <a:tcPr marL="33659" marR="33659" marT="0" marB="0"/>
                </a:tc>
                <a:tc hMerge="1">
                  <a:txBody>
                    <a:bodyPr/>
                    <a:lstStyle/>
                    <a:p>
                      <a:pPr indent="252095" algn="ctr">
                        <a:lnSpc>
                          <a:spcPct val="150000"/>
                        </a:lnSpc>
                        <a:spcAft>
                          <a:spcPts val="0"/>
                        </a:spcAft>
                      </a:pPr>
                      <a:endParaRPr lang="es-EC" sz="1400">
                        <a:solidFill>
                          <a:schemeClr val="tx1"/>
                        </a:solidFill>
                        <a:effectLst/>
                        <a:latin typeface="Arial" pitchFamily="34" charset="0"/>
                        <a:ea typeface="Calibri"/>
                        <a:cs typeface="Arial" pitchFamily="34" charset="0"/>
                      </a:endParaRPr>
                    </a:p>
                  </a:txBody>
                  <a:tcPr marL="33659" marR="33659" marT="0" marB="0"/>
                </a:tc>
                <a:tc hMerge="1">
                  <a:txBody>
                    <a:bodyPr/>
                    <a:lstStyle/>
                    <a:p>
                      <a:pPr indent="252095" algn="ctr">
                        <a:lnSpc>
                          <a:spcPct val="150000"/>
                        </a:lnSpc>
                        <a:spcAft>
                          <a:spcPts val="0"/>
                        </a:spcAft>
                      </a:pPr>
                      <a:endParaRPr lang="es-EC" sz="1400" b="1" dirty="0">
                        <a:solidFill>
                          <a:schemeClr val="tx1"/>
                        </a:solidFill>
                        <a:effectLst/>
                        <a:latin typeface="Arial" pitchFamily="34" charset="0"/>
                        <a:ea typeface="Calibri"/>
                        <a:cs typeface="Arial" pitchFamily="34" charset="0"/>
                      </a:endParaRPr>
                    </a:p>
                  </a:txBody>
                  <a:tcPr marL="33659" marR="33659" marT="0" marB="0"/>
                </a:tc>
              </a:tr>
            </a:tbl>
          </a:graphicData>
        </a:graphic>
      </p:graphicFrame>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2389" y="2243137"/>
            <a:ext cx="568801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21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548680"/>
            <a:ext cx="11471434" cy="1143000"/>
          </a:xfrm>
        </p:spPr>
        <p:txBody>
          <a:bodyPr anchor="ctr">
            <a:normAutofit/>
          </a:bodyPr>
          <a:lstStyle/>
          <a:p>
            <a:pPr>
              <a:spcAft>
                <a:spcPts val="0"/>
              </a:spcAft>
            </a:pPr>
            <a:r>
              <a:rPr lang="es-ES" dirty="0" smtClean="0">
                <a:latin typeface="Arial" pitchFamily="34" charset="0"/>
                <a:cs typeface="Arial" pitchFamily="34" charset="0"/>
              </a:rPr>
              <a:t>Estructura paralela elegida:</a:t>
            </a:r>
            <a:r>
              <a:rPr lang="es-EC" dirty="0" smtClean="0">
                <a:latin typeface="Arial" pitchFamily="34" charset="0"/>
                <a:cs typeface="Arial" pitchFamily="34" charset="0"/>
              </a:rPr>
              <a:t> </a:t>
            </a:r>
            <a:endParaRPr lang="es-EC" dirty="0"/>
          </a:p>
        </p:txBody>
      </p:sp>
      <p:sp>
        <p:nvSpPr>
          <p:cNvPr id="3" name="2 Marcador de contenido"/>
          <p:cNvSpPr>
            <a:spLocks noGrp="1"/>
          </p:cNvSpPr>
          <p:nvPr>
            <p:ph sz="half" idx="1"/>
          </p:nvPr>
        </p:nvSpPr>
        <p:spPr>
          <a:xfrm>
            <a:off x="612379" y="1628800"/>
            <a:ext cx="5629500" cy="4389236"/>
          </a:xfrm>
        </p:spPr>
        <p:txBody>
          <a:bodyPr>
            <a:normAutofit/>
          </a:bodyPr>
          <a:lstStyle/>
          <a:p>
            <a:pPr algn="just"/>
            <a:r>
              <a:rPr lang="es-ES" sz="2000" dirty="0" smtClean="0">
                <a:latin typeface="Arial" pitchFamily="34" charset="0"/>
                <a:cs typeface="Arial" pitchFamily="34" charset="0"/>
              </a:rPr>
              <a:t>La </a:t>
            </a:r>
            <a:r>
              <a:rPr lang="es-ES" sz="2000" dirty="0">
                <a:latin typeface="Arial" pitchFamily="34" charset="0"/>
                <a:cs typeface="Arial" pitchFamily="34" charset="0"/>
              </a:rPr>
              <a:t>estructura </a:t>
            </a:r>
            <a:r>
              <a:rPr lang="es-ES" sz="2000" dirty="0" smtClean="0">
                <a:latin typeface="Arial" pitchFamily="34" charset="0"/>
                <a:cs typeface="Arial" pitchFamily="34" charset="0"/>
              </a:rPr>
              <a:t>paralela elegida será </a:t>
            </a:r>
            <a:r>
              <a:rPr lang="es-ES" sz="2000" dirty="0">
                <a:latin typeface="Arial" pitchFamily="34" charset="0"/>
                <a:cs typeface="Arial" pitchFamily="34" charset="0"/>
              </a:rPr>
              <a:t>un dispositivo de rehabilitación basado en 2-DOF con una combinación de uniones prismáticas y </a:t>
            </a:r>
            <a:r>
              <a:rPr lang="es-ES" sz="2000" dirty="0" smtClean="0">
                <a:latin typeface="Arial" pitchFamily="34" charset="0"/>
                <a:cs typeface="Arial" pitchFamily="34" charset="0"/>
              </a:rPr>
              <a:t>esféricas.</a:t>
            </a:r>
          </a:p>
          <a:p>
            <a:pPr marL="0" indent="0" algn="just">
              <a:buNone/>
            </a:pPr>
            <a:r>
              <a:rPr lang="es-ES" sz="2000" dirty="0" smtClean="0">
                <a:latin typeface="Arial" pitchFamily="34" charset="0"/>
                <a:cs typeface="Arial" pitchFamily="34" charset="0"/>
              </a:rPr>
              <a:t> </a:t>
            </a:r>
          </a:p>
          <a:p>
            <a:pPr algn="just"/>
            <a:r>
              <a:rPr lang="es-ES" sz="2000" dirty="0" smtClean="0">
                <a:latin typeface="Arial" pitchFamily="34" charset="0"/>
                <a:cs typeface="Arial" pitchFamily="34" charset="0"/>
              </a:rPr>
              <a:t>El </a:t>
            </a:r>
            <a:r>
              <a:rPr lang="es-ES" sz="2000" dirty="0">
                <a:latin typeface="Arial" pitchFamily="34" charset="0"/>
                <a:cs typeface="Arial" pitchFamily="34" charset="0"/>
              </a:rPr>
              <a:t>dispositivo de la figura </a:t>
            </a:r>
            <a:r>
              <a:rPr lang="es-ES" sz="2000" dirty="0" smtClean="0">
                <a:latin typeface="Arial" pitchFamily="34" charset="0"/>
                <a:cs typeface="Arial" pitchFamily="34" charset="0"/>
              </a:rPr>
              <a:t>hace </a:t>
            </a:r>
            <a:r>
              <a:rPr lang="es-ES" sz="2000" dirty="0">
                <a:latin typeface="Arial" pitchFamily="34" charset="0"/>
                <a:cs typeface="Arial" pitchFamily="34" charset="0"/>
              </a:rPr>
              <a:t>uso de un mínimo número de actuadores para  mejorar la destreza del espacio de </a:t>
            </a:r>
            <a:r>
              <a:rPr lang="es-ES" sz="2000" dirty="0" smtClean="0">
                <a:latin typeface="Arial" pitchFamily="34" charset="0"/>
                <a:cs typeface="Arial" pitchFamily="34" charset="0"/>
              </a:rPr>
              <a:t>trabajo.</a:t>
            </a:r>
            <a:endParaRPr lang="es-EC" sz="2000" dirty="0">
              <a:latin typeface="Arial" pitchFamily="34" charset="0"/>
              <a:cs typeface="Arial" pitchFamily="34" charset="0"/>
            </a:endParaRP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409024" y="1197443"/>
            <a:ext cx="6264696" cy="395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7669164" y="4936174"/>
            <a:ext cx="3744416" cy="461665"/>
          </a:xfrm>
          <a:prstGeom prst="rect">
            <a:avLst/>
          </a:prstGeom>
        </p:spPr>
        <p:txBody>
          <a:bodyPr wrap="square">
            <a:spAutoFit/>
          </a:bodyPr>
          <a:lstStyle/>
          <a:p>
            <a:r>
              <a:rPr lang="es-ES" sz="1200" dirty="0">
                <a:latin typeface="Arial"/>
                <a:ea typeface="Calibri"/>
                <a:cs typeface="Times New Roman"/>
              </a:rPr>
              <a:t>Prototipo de 2 DOF rehabilitador de tobillo </a:t>
            </a:r>
            <a:r>
              <a:rPr lang="es-ES" sz="1200" dirty="0">
                <a:latin typeface="Arial"/>
                <a:ea typeface="Calibri"/>
                <a:cs typeface="Arial"/>
              </a:rPr>
              <a:t>(Saglia &amp; Tsagarakis, </a:t>
            </a:r>
            <a:r>
              <a:rPr lang="es-ES" sz="1200" dirty="0" smtClean="0">
                <a:latin typeface="Arial"/>
                <a:ea typeface="Calibri"/>
                <a:cs typeface="Arial"/>
              </a:rPr>
              <a:t>Mayo </a:t>
            </a:r>
            <a:r>
              <a:rPr lang="es-ES" sz="1200" dirty="0">
                <a:latin typeface="Arial"/>
                <a:ea typeface="Calibri"/>
                <a:cs typeface="Arial"/>
              </a:rPr>
              <a:t>2009)</a:t>
            </a:r>
            <a:endParaRPr lang="es-EC" sz="1200" dirty="0"/>
          </a:p>
        </p:txBody>
      </p:sp>
    </p:spTree>
    <p:extLst>
      <p:ext uri="{BB962C8B-B14F-4D97-AF65-F5344CB8AC3E}">
        <p14:creationId xmlns:p14="http://schemas.microsoft.com/office/powerpoint/2010/main" val="39388565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S" sz="5000" kern="1200" dirty="0" smtClean="0">
                <a:solidFill>
                  <a:srgbClr val="04617B"/>
                </a:solidFill>
                <a:latin typeface="Arial" pitchFamily="34" charset="0"/>
                <a:ea typeface="+mj-ea"/>
                <a:cs typeface="Arial" pitchFamily="34" charset="0"/>
              </a:rPr>
              <a:t>Fuerza del actuador</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graphicFrame>
        <p:nvGraphicFramePr>
          <p:cNvPr id="5" name="4 Marcador de contenido"/>
          <p:cNvGraphicFramePr>
            <a:graphicFrameLocks noGrp="1"/>
          </p:cNvGraphicFramePr>
          <p:nvPr>
            <p:ph sz="half" idx="1"/>
            <p:extLst>
              <p:ext uri="{D42A27DB-BD31-4B8C-83A1-F6EECF244321}">
                <p14:modId xmlns:p14="http://schemas.microsoft.com/office/powerpoint/2010/main" val="1027915378"/>
              </p:ext>
            </p:extLst>
          </p:nvPr>
        </p:nvGraphicFramePr>
        <p:xfrm>
          <a:off x="396355" y="2420888"/>
          <a:ext cx="6048672" cy="2808310"/>
        </p:xfrm>
        <a:graphic>
          <a:graphicData uri="http://schemas.openxmlformats.org/drawingml/2006/table">
            <a:tbl>
              <a:tblPr firstRow="1" firstCol="1" bandRow="1">
                <a:tableStyleId>{10A1B5D5-9B99-4C35-A422-299274C87663}</a:tableStyleId>
              </a:tblPr>
              <a:tblGrid>
                <a:gridCol w="1666137"/>
                <a:gridCol w="1745996"/>
                <a:gridCol w="2636539"/>
              </a:tblGrid>
              <a:tr h="561662">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MUJERES</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HOMBRES</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SE CONSIDERA</a:t>
                      </a:r>
                      <a:endParaRPr lang="es-EC" sz="1600" dirty="0">
                        <a:solidFill>
                          <a:schemeClr val="tx1"/>
                        </a:solidFill>
                        <a:effectLst/>
                        <a:latin typeface="Arial" pitchFamily="34" charset="0"/>
                        <a:ea typeface="Calibri"/>
                        <a:cs typeface="Arial" pitchFamily="34" charset="0"/>
                      </a:endParaRPr>
                    </a:p>
                  </a:txBody>
                  <a:tcPr marL="33659" marR="33659" marT="0" marB="0" anchor="ctr"/>
                </a:tc>
              </a:tr>
              <a:tr h="561662">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24 a 29</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25 a 30</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Sobrepeso</a:t>
                      </a:r>
                      <a:endParaRPr lang="es-EC" sz="1600" dirty="0">
                        <a:solidFill>
                          <a:schemeClr val="tx1"/>
                        </a:solidFill>
                        <a:effectLst/>
                        <a:latin typeface="Arial" pitchFamily="34" charset="0"/>
                        <a:ea typeface="Calibri"/>
                        <a:cs typeface="Arial" pitchFamily="34" charset="0"/>
                      </a:endParaRPr>
                    </a:p>
                  </a:txBody>
                  <a:tcPr marL="33659" marR="33659" marT="0" marB="0" anchor="ctr"/>
                </a:tc>
              </a:tr>
              <a:tr h="561662">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29 a 34</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30 a 35</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Obesidad</a:t>
                      </a:r>
                      <a:endParaRPr lang="es-EC" sz="1600" dirty="0">
                        <a:solidFill>
                          <a:schemeClr val="tx1"/>
                        </a:solidFill>
                        <a:effectLst/>
                        <a:latin typeface="Arial" pitchFamily="34" charset="0"/>
                        <a:ea typeface="Calibri"/>
                        <a:cs typeface="Arial" pitchFamily="34" charset="0"/>
                      </a:endParaRPr>
                    </a:p>
                  </a:txBody>
                  <a:tcPr marL="33659" marR="33659" marT="0" marB="0" anchor="ctr"/>
                </a:tc>
              </a:tr>
              <a:tr h="561662">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34 a 39</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de 35 a 40</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Obesidad Severa</a:t>
                      </a:r>
                      <a:endParaRPr lang="es-EC" sz="1600" dirty="0">
                        <a:solidFill>
                          <a:schemeClr val="tx1"/>
                        </a:solidFill>
                        <a:effectLst/>
                        <a:latin typeface="Arial" pitchFamily="34" charset="0"/>
                        <a:ea typeface="Calibri"/>
                        <a:cs typeface="Arial" pitchFamily="34" charset="0"/>
                      </a:endParaRPr>
                    </a:p>
                  </a:txBody>
                  <a:tcPr marL="33659" marR="33659" marT="0" marB="0" anchor="ctr"/>
                </a:tc>
              </a:tr>
              <a:tr h="561662">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 de 39</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 de 40</a:t>
                      </a:r>
                      <a:endParaRPr lang="es-EC" sz="1600" dirty="0">
                        <a:solidFill>
                          <a:schemeClr val="tx1"/>
                        </a:solidFill>
                        <a:effectLst/>
                        <a:latin typeface="Arial" pitchFamily="34" charset="0"/>
                        <a:ea typeface="Calibri"/>
                        <a:cs typeface="Arial" pitchFamily="34" charset="0"/>
                      </a:endParaRPr>
                    </a:p>
                  </a:txBody>
                  <a:tcPr marL="33659" marR="33659" marT="0" marB="0" anchor="ctr"/>
                </a:tc>
                <a:tc>
                  <a:txBody>
                    <a:bodyPr/>
                    <a:lstStyle/>
                    <a:p>
                      <a:pPr indent="252095" algn="ctr">
                        <a:lnSpc>
                          <a:spcPts val="1320"/>
                        </a:lnSpc>
                        <a:spcAft>
                          <a:spcPts val="0"/>
                        </a:spcAft>
                      </a:pPr>
                      <a:r>
                        <a:rPr lang="es-ES" sz="1600" dirty="0">
                          <a:solidFill>
                            <a:schemeClr val="tx1"/>
                          </a:solidFill>
                          <a:effectLst/>
                          <a:latin typeface="Arial" pitchFamily="34" charset="0"/>
                          <a:cs typeface="Arial" pitchFamily="34" charset="0"/>
                        </a:rPr>
                        <a:t>Obesidad Mórbida</a:t>
                      </a:r>
                      <a:endParaRPr lang="es-EC" sz="1600" dirty="0">
                        <a:solidFill>
                          <a:schemeClr val="tx1"/>
                        </a:solidFill>
                        <a:effectLst/>
                        <a:latin typeface="Arial" pitchFamily="34" charset="0"/>
                        <a:ea typeface="Calibri"/>
                        <a:cs typeface="Arial" pitchFamily="34" charset="0"/>
                      </a:endParaRPr>
                    </a:p>
                  </a:txBody>
                  <a:tcPr marL="33659" marR="33659" marT="0" marB="0" anchor="ctr"/>
                </a:tc>
              </a:tr>
            </a:tbl>
          </a:graphicData>
        </a:graphic>
      </p:graphicFrame>
      <p:sp>
        <p:nvSpPr>
          <p:cNvPr id="4" name="3 Marcador de contenido"/>
          <p:cNvSpPr>
            <a:spLocks noGrp="1"/>
          </p:cNvSpPr>
          <p:nvPr>
            <p:ph sz="half" idx="2"/>
          </p:nvPr>
        </p:nvSpPr>
        <p:spPr>
          <a:xfrm>
            <a:off x="7957195" y="2423160"/>
            <a:ext cx="5629500" cy="4434840"/>
          </a:xfrm>
        </p:spPr>
        <p:txBody>
          <a:bodyPr/>
          <a:lstStyle/>
          <a:p>
            <a:pPr marL="0" indent="0" algn="just">
              <a:buNone/>
            </a:pPr>
            <a:r>
              <a:rPr lang="es-ES" sz="2400" dirty="0" smtClean="0">
                <a:latin typeface="Arial" pitchFamily="34" charset="0"/>
                <a:cs typeface="Arial" pitchFamily="34" charset="0"/>
              </a:rPr>
              <a:t>Datos:</a:t>
            </a:r>
          </a:p>
          <a:p>
            <a:pPr marL="0" indent="0" algn="just">
              <a:buNone/>
            </a:pPr>
            <a:endParaRPr lang="es-ES" sz="2400" dirty="0" smtClean="0">
              <a:latin typeface="Arial" pitchFamily="34" charset="0"/>
              <a:cs typeface="Arial" pitchFamily="34" charset="0"/>
            </a:endParaRPr>
          </a:p>
          <a:p>
            <a:pPr marL="365760" lvl="1" indent="0" algn="just">
              <a:buNone/>
            </a:pPr>
            <a:r>
              <a:rPr lang="es-ES" sz="2200" dirty="0" smtClean="0">
                <a:latin typeface="Arial" pitchFamily="34" charset="0"/>
                <a:cs typeface="Arial" pitchFamily="34" charset="0"/>
              </a:rPr>
              <a:t>IMC= 40</a:t>
            </a:r>
          </a:p>
          <a:p>
            <a:pPr marL="365760" lvl="1" indent="0" algn="just">
              <a:buNone/>
            </a:pPr>
            <a:r>
              <a:rPr lang="es-ES" sz="2200" dirty="0" smtClean="0">
                <a:latin typeface="Arial" pitchFamily="34" charset="0"/>
                <a:cs typeface="Arial" pitchFamily="34" charset="0"/>
              </a:rPr>
              <a:t>Altura persona=1.9metros</a:t>
            </a:r>
          </a:p>
          <a:p>
            <a:endParaRPr lang="es-EC" dirty="0"/>
          </a:p>
        </p:txBody>
      </p:sp>
    </p:spTree>
    <p:extLst>
      <p:ext uri="{BB962C8B-B14F-4D97-AF65-F5344CB8AC3E}">
        <p14:creationId xmlns:p14="http://schemas.microsoft.com/office/powerpoint/2010/main" val="2920801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848782" y="2939539"/>
            <a:ext cx="6372225" cy="923330"/>
          </a:xfrm>
          <a:prstGeom prst="rect">
            <a:avLst/>
          </a:prstGeom>
        </p:spPr>
        <p:txBody>
          <a:bodyPr>
            <a:spAutoFit/>
          </a:bodyPr>
          <a:lstStyle/>
          <a:p>
            <a:pPr lvl="0"/>
            <a:r>
              <a:rPr lang="es-ES" dirty="0"/>
              <a:t>IMC= Índice de masa corporal [kgf/m</a:t>
            </a:r>
            <a:r>
              <a:rPr lang="es-ES" baseline="30000" dirty="0"/>
              <a:t>2</a:t>
            </a:r>
            <a:r>
              <a:rPr lang="es-ES" dirty="0"/>
              <a:t>]</a:t>
            </a:r>
            <a:endParaRPr lang="es-EC" dirty="0"/>
          </a:p>
          <a:p>
            <a:pPr lvl="0"/>
            <a:r>
              <a:rPr lang="es-ES" dirty="0"/>
              <a:t>W= Peso</a:t>
            </a:r>
            <a:endParaRPr lang="es-EC" dirty="0"/>
          </a:p>
          <a:p>
            <a:pPr lvl="0"/>
            <a:r>
              <a:rPr lang="es-ES" dirty="0"/>
              <a:t>L= Longitud persona</a:t>
            </a:r>
            <a:endParaRPr lang="es-EC" dirty="0"/>
          </a:p>
        </p:txBody>
      </p:sp>
      <mc:AlternateContent xmlns:mc="http://schemas.openxmlformats.org/markup-compatibility/2006" xmlns:a14="http://schemas.microsoft.com/office/drawing/2010/main">
        <mc:Choice Requires="a14">
          <p:sp>
            <p:nvSpPr>
              <p:cNvPr id="9" name="8 Rectángulo"/>
              <p:cNvSpPr/>
              <p:nvPr/>
            </p:nvSpPr>
            <p:spPr>
              <a:xfrm>
                <a:off x="252336" y="3871721"/>
                <a:ext cx="6372225" cy="97251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𝑊</m:t>
                      </m:r>
                      <m:r>
                        <a:rPr lang="es-ES" i="1">
                          <a:latin typeface="Cambria Math"/>
                        </a:rPr>
                        <m:t>=</m:t>
                      </m:r>
                      <m:r>
                        <a:rPr lang="es-ES" i="1">
                          <a:latin typeface="Cambria Math"/>
                        </a:rPr>
                        <m:t>𝐼𝑀𝐶</m:t>
                      </m:r>
                      <m:r>
                        <a:rPr lang="es-ES" i="1">
                          <a:latin typeface="Cambria Math"/>
                        </a:rPr>
                        <m:t>∗ </m:t>
                      </m:r>
                      <m:sSup>
                        <m:sSupPr>
                          <m:ctrlPr>
                            <a:rPr lang="es-EC" i="1">
                              <a:latin typeface="Cambria Math" panose="02040503050406030204" pitchFamily="18" charset="0"/>
                            </a:rPr>
                          </m:ctrlPr>
                        </m:sSupPr>
                        <m:e>
                          <m:r>
                            <a:rPr lang="es-ES" i="1">
                              <a:latin typeface="Cambria Math"/>
                            </a:rPr>
                            <m:t>𝐿</m:t>
                          </m:r>
                        </m:e>
                        <m:sup>
                          <m:r>
                            <a:rPr lang="es-ES" i="1">
                              <a:latin typeface="Cambria Math"/>
                            </a:rPr>
                            <m:t>2</m:t>
                          </m:r>
                        </m:sup>
                      </m:sSup>
                    </m:oMath>
                  </m:oMathPara>
                </a14:m>
                <a:endParaRPr lang="es-EC"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a:rPr lang="es-ES" i="1">
                          <a:latin typeface="Cambria Math"/>
                        </a:rPr>
                        <m:t>𝑊</m:t>
                      </m:r>
                      <m:r>
                        <a:rPr lang="es-ES" i="1">
                          <a:latin typeface="Cambria Math"/>
                        </a:rPr>
                        <m:t>=40∗ </m:t>
                      </m:r>
                      <m:sSup>
                        <m:sSupPr>
                          <m:ctrlPr>
                            <a:rPr lang="es-EC" i="1">
                              <a:latin typeface="Cambria Math" panose="02040503050406030204" pitchFamily="18" charset="0"/>
                            </a:rPr>
                          </m:ctrlPr>
                        </m:sSupPr>
                        <m:e>
                          <m:r>
                            <a:rPr lang="es-ES" i="1">
                              <a:latin typeface="Cambria Math"/>
                            </a:rPr>
                            <m:t>1.9</m:t>
                          </m:r>
                        </m:e>
                        <m:sup>
                          <m:r>
                            <a:rPr lang="es-ES" i="1">
                              <a:latin typeface="Cambria Math"/>
                            </a:rPr>
                            <m:t>2</m:t>
                          </m:r>
                        </m:sup>
                      </m:sSup>
                    </m:oMath>
                  </m:oMathPara>
                </a14:m>
                <a:endParaRPr lang="es-EC"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a:rPr lang="es-ES" i="1">
                          <a:latin typeface="Cambria Math"/>
                        </a:rPr>
                        <m:t>𝑊</m:t>
                      </m:r>
                      <m:r>
                        <a:rPr lang="es-ES" i="1">
                          <a:latin typeface="Cambria Math"/>
                        </a:rPr>
                        <m:t>= 144.4 </m:t>
                      </m:r>
                      <m:r>
                        <a:rPr lang="es-ES" i="1">
                          <a:latin typeface="Cambria Math"/>
                        </a:rPr>
                        <m:t>𝐾𝑔𝑓</m:t>
                      </m:r>
                      <m:r>
                        <a:rPr lang="es-ES" i="1">
                          <a:latin typeface="Cambria Math"/>
                        </a:rPr>
                        <m:t>=318</m:t>
                      </m:r>
                      <m:r>
                        <a:rPr lang="es-ES" i="1">
                          <a:latin typeface="Cambria Math"/>
                        </a:rPr>
                        <m:t>𝑙𝑏𝑓</m:t>
                      </m:r>
                    </m:oMath>
                  </m:oMathPara>
                </a14:m>
                <a:endParaRPr lang="es-EC" dirty="0">
                  <a:latin typeface="Arial" pitchFamily="34" charset="0"/>
                  <a:cs typeface="Arial" pitchFamily="34" charset="0"/>
                </a:endParaRPr>
              </a:p>
            </p:txBody>
          </p:sp>
        </mc:Choice>
        <mc:Fallback xmlns="">
          <p:sp>
            <p:nvSpPr>
              <p:cNvPr id="9" name="8 Rectángulo"/>
              <p:cNvSpPr>
                <a:spLocks noRot="1" noChangeAspect="1" noMove="1" noResize="1" noEditPoints="1" noAdjustHandles="1" noChangeArrowheads="1" noChangeShapeType="1" noTextEdit="1"/>
              </p:cNvSpPr>
              <p:nvPr/>
            </p:nvSpPr>
            <p:spPr>
              <a:xfrm>
                <a:off x="252336" y="3871721"/>
                <a:ext cx="6372225" cy="972510"/>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2842004" y="2226053"/>
                <a:ext cx="1192891" cy="6411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𝐼𝑀𝐶</m:t>
                      </m:r>
                      <m:r>
                        <a:rPr lang="es-ES">
                          <a:latin typeface="Cambria Math"/>
                        </a:rPr>
                        <m:t>=</m:t>
                      </m:r>
                      <m:f>
                        <m:fPr>
                          <m:ctrlPr>
                            <a:rPr lang="es-EC" i="1">
                              <a:latin typeface="Cambria Math" panose="02040503050406030204" pitchFamily="18" charset="0"/>
                            </a:rPr>
                          </m:ctrlPr>
                        </m:fPr>
                        <m:num>
                          <m:r>
                            <a:rPr lang="es-ES" i="1">
                              <a:latin typeface="Cambria Math"/>
                            </a:rPr>
                            <m:t>𝑊</m:t>
                          </m:r>
                        </m:num>
                        <m:den>
                          <m:sSup>
                            <m:sSupPr>
                              <m:ctrlPr>
                                <a:rPr lang="es-EC" i="1">
                                  <a:latin typeface="Cambria Math" panose="02040503050406030204" pitchFamily="18" charset="0"/>
                                </a:rPr>
                              </m:ctrlPr>
                            </m:sSupPr>
                            <m:e>
                              <m:r>
                                <a:rPr lang="es-ES" i="1">
                                  <a:latin typeface="Cambria Math"/>
                                </a:rPr>
                                <m:t>𝐿</m:t>
                              </m:r>
                            </m:e>
                            <m:sup>
                              <m:r>
                                <a:rPr lang="es-ES">
                                  <a:latin typeface="Cambria Math"/>
                                </a:rPr>
                                <m:t>2</m:t>
                              </m:r>
                            </m:sup>
                          </m:sSup>
                        </m:den>
                      </m:f>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2842004" y="2226053"/>
                <a:ext cx="1192891" cy="641138"/>
              </a:xfrm>
              <a:prstGeom prst="rect">
                <a:avLst/>
              </a:prstGeom>
              <a:blipFill rotWithShape="1">
                <a:blip r:embed="rId3"/>
                <a:stretch>
                  <a:fillRect/>
                </a:stretch>
              </a:blipFill>
            </p:spPr>
            <p:txBody>
              <a:bodyPr/>
              <a:lstStyle/>
              <a:p>
                <a:r>
                  <a:rPr lang="es-EC">
                    <a:noFill/>
                  </a:rPr>
                  <a:t> </a:t>
                </a:r>
              </a:p>
            </p:txBody>
          </p:sp>
        </mc:Fallback>
      </mc:AlternateContent>
      <p:pic>
        <p:nvPicPr>
          <p:cNvPr id="12" name="11 Imagen"/>
          <p:cNvPicPr/>
          <p:nvPr/>
        </p:nvPicPr>
        <p:blipFill rotWithShape="1">
          <a:blip r:embed="rId4" cstate="print">
            <a:extLst>
              <a:ext uri="{28A0092B-C50C-407E-A947-70E740481C1C}">
                <a14:useLocalDpi xmlns:a14="http://schemas.microsoft.com/office/drawing/2010/main" val="0"/>
              </a:ext>
            </a:extLst>
          </a:blip>
          <a:srcRect/>
          <a:stretch/>
        </p:blipFill>
        <p:spPr bwMode="auto">
          <a:xfrm>
            <a:off x="9541371" y="2220286"/>
            <a:ext cx="2088232" cy="236183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3" name="12 Rectángulo"/>
              <p:cNvSpPr/>
              <p:nvPr/>
            </p:nvSpPr>
            <p:spPr>
              <a:xfrm>
                <a:off x="6591372" y="4785111"/>
                <a:ext cx="6372225" cy="94814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a:rPr>
                            <m:t>𝐹</m:t>
                          </m:r>
                        </m:e>
                        <m:sub>
                          <m:r>
                            <a:rPr lang="es-ES" i="1">
                              <a:latin typeface="Cambria Math"/>
                            </a:rPr>
                            <m:t>𝑎𝑐</m:t>
                          </m:r>
                        </m:sub>
                      </m:sSub>
                      <m:r>
                        <a:rPr lang="es-ES" i="1">
                          <a:latin typeface="Cambria Math"/>
                        </a:rPr>
                        <m:t>=</m:t>
                      </m:r>
                      <m:r>
                        <a:rPr lang="es-ES" i="1">
                          <a:latin typeface="Cambria Math"/>
                        </a:rPr>
                        <m:t>𝑊</m:t>
                      </m:r>
                      <m:r>
                        <a:rPr lang="es-ES" i="1">
                          <a:latin typeface="Cambria Math"/>
                        </a:rPr>
                        <m:t>+</m:t>
                      </m:r>
                      <m:sSub>
                        <m:sSubPr>
                          <m:ctrlPr>
                            <a:rPr lang="es-EC" i="1">
                              <a:latin typeface="Cambria Math" panose="02040503050406030204" pitchFamily="18" charset="0"/>
                            </a:rPr>
                          </m:ctrlPr>
                        </m:sSubPr>
                        <m:e>
                          <m:r>
                            <a:rPr lang="es-ES" i="1">
                              <a:latin typeface="Cambria Math"/>
                            </a:rPr>
                            <m:t>𝐹</m:t>
                          </m:r>
                        </m:e>
                        <m:sub>
                          <m:r>
                            <a:rPr lang="es-ES" i="1">
                              <a:latin typeface="Cambria Math"/>
                            </a:rPr>
                            <m:t>𝑝</m:t>
                          </m:r>
                        </m:sub>
                      </m:sSub>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a:rPr>
                            <m:t>𝐹</m:t>
                          </m:r>
                        </m:e>
                        <m:sub>
                          <m:r>
                            <a:rPr lang="es-ES" i="1">
                              <a:latin typeface="Cambria Math"/>
                            </a:rPr>
                            <m:t>𝑎𝑐</m:t>
                          </m:r>
                        </m:sub>
                      </m:sSub>
                      <m:r>
                        <a:rPr lang="es-ES" i="1">
                          <a:latin typeface="Cambria Math"/>
                        </a:rPr>
                        <m:t>=318 </m:t>
                      </m:r>
                      <m:r>
                        <a:rPr lang="es-ES" i="1">
                          <a:latin typeface="Cambria Math"/>
                        </a:rPr>
                        <m:t>𝑙𝑏𝑓</m:t>
                      </m:r>
                      <m:r>
                        <a:rPr lang="es-ES" i="1">
                          <a:latin typeface="Cambria Math"/>
                        </a:rPr>
                        <m:t>+5 </m:t>
                      </m:r>
                      <m:r>
                        <a:rPr lang="es-ES" i="1">
                          <a:latin typeface="Cambria Math"/>
                        </a:rPr>
                        <m:t>𝑙𝑏𝑓</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S" b="1" i="1">
                              <a:latin typeface="Cambria Math"/>
                            </a:rPr>
                            <m:t>𝑭</m:t>
                          </m:r>
                        </m:e>
                        <m:sub>
                          <m:r>
                            <a:rPr lang="es-ES" b="1" i="1">
                              <a:latin typeface="Cambria Math"/>
                            </a:rPr>
                            <m:t>𝒂𝒄</m:t>
                          </m:r>
                        </m:sub>
                      </m:sSub>
                      <m:r>
                        <a:rPr lang="es-ES" b="1" i="1">
                          <a:latin typeface="Cambria Math"/>
                        </a:rPr>
                        <m:t>=</m:t>
                      </m:r>
                      <m:r>
                        <a:rPr lang="es-ES" b="1" i="1">
                          <a:latin typeface="Cambria Math"/>
                        </a:rPr>
                        <m:t>𝟑𝟐𝟑</m:t>
                      </m:r>
                      <m:r>
                        <a:rPr lang="es-ES" b="1" i="1">
                          <a:latin typeface="Cambria Math"/>
                        </a:rPr>
                        <m:t> </m:t>
                      </m:r>
                      <m:r>
                        <a:rPr lang="es-ES" b="1" i="1">
                          <a:latin typeface="Cambria Math"/>
                        </a:rPr>
                        <m:t>𝒍𝒃𝒇</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6591372" y="4785111"/>
                <a:ext cx="6372225" cy="948145"/>
              </a:xfrm>
              <a:prstGeom prst="rect">
                <a:avLst/>
              </a:prstGeom>
              <a:blipFill rotWithShape="1">
                <a:blip r:embed="rId5"/>
                <a:stretch>
                  <a:fillRect b="-5161"/>
                </a:stretch>
              </a:blipFill>
            </p:spPr>
            <p:txBody>
              <a:bodyPr/>
              <a:lstStyle/>
              <a:p>
                <a:r>
                  <a:rPr lang="es-EC">
                    <a:noFill/>
                  </a:rPr>
                  <a:t> </a:t>
                </a:r>
              </a:p>
            </p:txBody>
          </p:sp>
        </mc:Fallback>
      </mc:AlternateContent>
      <p:sp>
        <p:nvSpPr>
          <p:cNvPr id="14" name="1 Título"/>
          <p:cNvSpPr>
            <a:spLocks noGrp="1"/>
          </p:cNvSpPr>
          <p:nvPr>
            <p:ph type="title"/>
          </p:nvPr>
        </p:nvSpPr>
        <p:spPr>
          <a:xfrm>
            <a:off x="636508" y="413811"/>
            <a:ext cx="11471434" cy="1143000"/>
          </a:xfrm>
        </p:spPr>
        <p:txBody>
          <a:bodyPr anchor="ctr"/>
          <a:lstStyle/>
          <a:p>
            <a:pPr lvl="2" algn="ctr" rtl="0">
              <a:spcBef>
                <a:spcPct val="0"/>
              </a:spcBef>
            </a:pPr>
            <a:r>
              <a:rPr lang="es-ES" sz="5000" kern="1200" dirty="0" smtClean="0">
                <a:solidFill>
                  <a:srgbClr val="04617B"/>
                </a:solidFill>
                <a:latin typeface="Arial" pitchFamily="34" charset="0"/>
                <a:ea typeface="+mj-ea"/>
                <a:cs typeface="Arial" pitchFamily="34" charset="0"/>
              </a:rPr>
              <a:t>Fuerza del actuador</a:t>
            </a:r>
            <a:endParaRPr lang="es-EC" dirty="0"/>
          </a:p>
        </p:txBody>
      </p:sp>
      <p:sp>
        <p:nvSpPr>
          <p:cNvPr id="2" name="1 CuadroTexto"/>
          <p:cNvSpPr txBox="1"/>
          <p:nvPr/>
        </p:nvSpPr>
        <p:spPr>
          <a:xfrm>
            <a:off x="1044426" y="1504398"/>
            <a:ext cx="4347665" cy="461665"/>
          </a:xfrm>
          <a:prstGeom prst="rect">
            <a:avLst/>
          </a:prstGeom>
          <a:noFill/>
        </p:spPr>
        <p:txBody>
          <a:bodyPr wrap="none" rtlCol="0">
            <a:spAutoFit/>
          </a:bodyPr>
          <a:lstStyle/>
          <a:p>
            <a:pPr algn="ctr"/>
            <a:r>
              <a:rPr lang="es-EC" sz="2400" dirty="0" smtClean="0">
                <a:latin typeface="Arial" pitchFamily="34" charset="0"/>
                <a:cs typeface="Arial" pitchFamily="34" charset="0"/>
              </a:rPr>
              <a:t>Cálculo de peso de la persona</a:t>
            </a:r>
            <a:endParaRPr lang="es-EC" sz="2400" dirty="0">
              <a:latin typeface="Arial" pitchFamily="34" charset="0"/>
              <a:cs typeface="Arial" pitchFamily="34" charset="0"/>
            </a:endParaRPr>
          </a:p>
        </p:txBody>
      </p:sp>
      <p:sp>
        <p:nvSpPr>
          <p:cNvPr id="10" name="9 CuadroTexto"/>
          <p:cNvSpPr txBox="1"/>
          <p:nvPr/>
        </p:nvSpPr>
        <p:spPr>
          <a:xfrm>
            <a:off x="6921502" y="1504397"/>
            <a:ext cx="4929556" cy="461665"/>
          </a:xfrm>
          <a:prstGeom prst="rect">
            <a:avLst/>
          </a:prstGeom>
          <a:noFill/>
        </p:spPr>
        <p:txBody>
          <a:bodyPr wrap="none" rtlCol="0">
            <a:spAutoFit/>
          </a:bodyPr>
          <a:lstStyle/>
          <a:p>
            <a:pPr algn="ctr"/>
            <a:r>
              <a:rPr lang="es-EC" sz="2400" dirty="0" smtClean="0">
                <a:latin typeface="Arial" pitchFamily="34" charset="0"/>
                <a:cs typeface="Arial" pitchFamily="34" charset="0"/>
              </a:rPr>
              <a:t>Diagrama de cuerpo libre actuador</a:t>
            </a:r>
            <a:endParaRPr lang="es-EC" sz="2400" dirty="0">
              <a:latin typeface="Arial" pitchFamily="34" charset="0"/>
              <a:cs typeface="Arial" pitchFamily="34" charset="0"/>
            </a:endParaRPr>
          </a:p>
        </p:txBody>
      </p:sp>
      <p:pic>
        <p:nvPicPr>
          <p:cNvPr id="15" name="14 Imagen"/>
          <p:cNvPicPr/>
          <p:nvPr/>
        </p:nvPicPr>
        <p:blipFill>
          <a:blip r:embed="rId6">
            <a:extLst>
              <a:ext uri="{28A0092B-C50C-407E-A947-70E740481C1C}">
                <a14:useLocalDpi xmlns:a14="http://schemas.microsoft.com/office/drawing/2010/main" val="0"/>
              </a:ext>
            </a:extLst>
          </a:blip>
          <a:srcRect/>
          <a:stretch>
            <a:fillRect/>
          </a:stretch>
        </p:blipFill>
        <p:spPr bwMode="auto">
          <a:xfrm>
            <a:off x="6985950" y="2178510"/>
            <a:ext cx="1612900" cy="2445385"/>
          </a:xfrm>
          <a:prstGeom prst="rect">
            <a:avLst/>
          </a:prstGeom>
          <a:noFill/>
          <a:ln>
            <a:noFill/>
          </a:ln>
        </p:spPr>
      </p:pic>
      <p:sp>
        <p:nvSpPr>
          <p:cNvPr id="3" name="2 Rectángulo"/>
          <p:cNvSpPr/>
          <p:nvPr/>
        </p:nvSpPr>
        <p:spPr>
          <a:xfrm>
            <a:off x="6301011" y="5752091"/>
            <a:ext cx="5904655" cy="769441"/>
          </a:xfrm>
          <a:prstGeom prst="rect">
            <a:avLst/>
          </a:prstGeom>
        </p:spPr>
        <p:txBody>
          <a:bodyPr wrap="square">
            <a:spAutoFit/>
          </a:bodyPr>
          <a:lstStyle/>
          <a:p>
            <a:pPr marL="342900" lvl="0" indent="-342900" algn="just">
              <a:spcBef>
                <a:spcPct val="20000"/>
              </a:spcBef>
              <a:buClr>
                <a:srgbClr val="0BD0D9"/>
              </a:buClr>
              <a:buSzPct val="95000"/>
              <a:buFont typeface="Arial" pitchFamily="34" charset="0"/>
              <a:buChar char="•"/>
            </a:pPr>
            <a:r>
              <a:rPr lang="es-ES" sz="2000" dirty="0">
                <a:solidFill>
                  <a:prstClr val="black"/>
                </a:solidFill>
                <a:latin typeface="Arial" pitchFamily="34" charset="0"/>
                <a:cs typeface="Arial" pitchFamily="34" charset="0"/>
              </a:rPr>
              <a:t>E</a:t>
            </a:r>
            <a:r>
              <a:rPr lang="es-ES" sz="2000" dirty="0" smtClean="0">
                <a:solidFill>
                  <a:prstClr val="black"/>
                </a:solidFill>
                <a:latin typeface="Arial" pitchFamily="34" charset="0"/>
                <a:cs typeface="Arial" pitchFamily="34" charset="0"/>
              </a:rPr>
              <a:t>l </a:t>
            </a:r>
            <a:r>
              <a:rPr lang="es-ES" sz="2000" dirty="0">
                <a:solidFill>
                  <a:prstClr val="black"/>
                </a:solidFill>
                <a:latin typeface="Arial" pitchFamily="34" charset="0"/>
                <a:cs typeface="Arial" pitchFamily="34" charset="0"/>
              </a:rPr>
              <a:t>número de actuadores que se utiliza es </a:t>
            </a:r>
            <a:r>
              <a:rPr lang="es-ES" sz="2000" dirty="0" smtClean="0">
                <a:solidFill>
                  <a:prstClr val="black"/>
                </a:solidFill>
                <a:latin typeface="Arial" pitchFamily="34" charset="0"/>
                <a:cs typeface="Arial" pitchFamily="34" charset="0"/>
              </a:rPr>
              <a:t>3 </a:t>
            </a:r>
          </a:p>
          <a:p>
            <a:pPr marL="342900" lvl="0" indent="-342900" algn="just">
              <a:spcBef>
                <a:spcPct val="20000"/>
              </a:spcBef>
              <a:buClr>
                <a:srgbClr val="0BD0D9"/>
              </a:buClr>
              <a:buSzPct val="95000"/>
              <a:buFont typeface="Arial" pitchFamily="34" charset="0"/>
              <a:buChar char="•"/>
            </a:pPr>
            <a:r>
              <a:rPr lang="es-ES" sz="2000" dirty="0">
                <a:solidFill>
                  <a:prstClr val="black"/>
                </a:solidFill>
                <a:latin typeface="Arial" pitchFamily="34" charset="0"/>
                <a:cs typeface="Arial" pitchFamily="34" charset="0"/>
              </a:rPr>
              <a:t>C</a:t>
            </a:r>
            <a:r>
              <a:rPr lang="es-ES" sz="2000" dirty="0" smtClean="0">
                <a:solidFill>
                  <a:prstClr val="black"/>
                </a:solidFill>
                <a:latin typeface="Arial" pitchFamily="34" charset="0"/>
                <a:cs typeface="Arial" pitchFamily="34" charset="0"/>
              </a:rPr>
              <a:t>ada </a:t>
            </a:r>
            <a:r>
              <a:rPr lang="es-ES" sz="2000" dirty="0">
                <a:solidFill>
                  <a:prstClr val="black"/>
                </a:solidFill>
                <a:latin typeface="Arial" pitchFamily="34" charset="0"/>
                <a:cs typeface="Arial" pitchFamily="34" charset="0"/>
              </a:rPr>
              <a:t>actuador soportara 108 </a:t>
            </a:r>
            <a:r>
              <a:rPr lang="es-ES" sz="2000" dirty="0" err="1">
                <a:solidFill>
                  <a:prstClr val="black"/>
                </a:solidFill>
                <a:latin typeface="Arial" pitchFamily="34" charset="0"/>
                <a:cs typeface="Arial" pitchFamily="34" charset="0"/>
              </a:rPr>
              <a:t>lbf</a:t>
            </a:r>
            <a:r>
              <a:rPr lang="es-ES" sz="2000" dirty="0">
                <a:solidFill>
                  <a:prstClr val="black"/>
                </a:solidFill>
                <a:latin typeface="Arial" pitchFamily="34" charset="0"/>
                <a:cs typeface="Arial" pitchFamily="34" charset="0"/>
              </a:rPr>
              <a:t>.</a:t>
            </a:r>
            <a:endParaRPr lang="es-EC" sz="20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71420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0"/>
            <a:ext cx="11471434" cy="1143000"/>
          </a:xfrm>
        </p:spPr>
        <p:txBody>
          <a:bodyPr anchor="ctr"/>
          <a:lstStyle/>
          <a:p>
            <a:pPr algn="ctr"/>
            <a:r>
              <a:rPr lang="es-EC" dirty="0" smtClean="0">
                <a:latin typeface="Arial" pitchFamily="34" charset="0"/>
                <a:cs typeface="Arial" pitchFamily="34" charset="0"/>
              </a:rPr>
              <a:t>Selección del actuador lineal</a:t>
            </a:r>
            <a:endParaRPr lang="es-EC"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47375357"/>
              </p:ext>
            </p:extLst>
          </p:nvPr>
        </p:nvGraphicFramePr>
        <p:xfrm>
          <a:off x="252339" y="1052736"/>
          <a:ext cx="12169352" cy="5640601"/>
        </p:xfrm>
        <a:graphic>
          <a:graphicData uri="http://schemas.openxmlformats.org/drawingml/2006/table">
            <a:tbl>
              <a:tblPr firstRow="1" firstCol="1" bandRow="1">
                <a:tableStyleId>{10A1B5D5-9B99-4C35-A422-299274C87663}</a:tableStyleId>
              </a:tblPr>
              <a:tblGrid>
                <a:gridCol w="3042338"/>
                <a:gridCol w="3042338"/>
                <a:gridCol w="3042338"/>
                <a:gridCol w="3042338"/>
              </a:tblGrid>
              <a:tr h="280858">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Actuadores lineales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Modelo #1</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Modelo #2</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Modelo #3</a:t>
                      </a:r>
                      <a:endParaRPr lang="es-EC" sz="12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ctr">
                        <a:lnSpc>
                          <a:spcPct val="150000"/>
                        </a:lnSpc>
                        <a:spcAft>
                          <a:spcPts val="0"/>
                        </a:spcAft>
                      </a:pPr>
                      <a:r>
                        <a:rPr lang="es-ES" sz="900" dirty="0">
                          <a:solidFill>
                            <a:schemeClr val="tx1"/>
                          </a:solidFill>
                          <a:effectLst/>
                          <a:latin typeface="Arial" pitchFamily="34" charset="0"/>
                          <a:cs typeface="Arial" pitchFamily="34" charset="0"/>
                        </a:rPr>
                        <a:t>Marca</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SKF Group</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Progressive Automations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Lenco</a:t>
                      </a:r>
                      <a:endParaRPr lang="es-EC" sz="1200" dirty="0">
                        <a:solidFill>
                          <a:schemeClr val="tx1"/>
                        </a:solidFill>
                        <a:effectLst/>
                        <a:latin typeface="Arial" pitchFamily="34" charset="0"/>
                        <a:ea typeface="Calibri"/>
                        <a:cs typeface="Arial" pitchFamily="34" charset="0"/>
                      </a:endParaRPr>
                    </a:p>
                  </a:txBody>
                  <a:tcPr marL="68580" marR="68580" marT="0" marB="0"/>
                </a:tc>
              </a:tr>
              <a:tr h="616658">
                <a:tc>
                  <a:txBody>
                    <a:bodyPr/>
                    <a:lstStyle/>
                    <a:p>
                      <a:pPr indent="252095" algn="just">
                        <a:lnSpc>
                          <a:spcPct val="150000"/>
                        </a:lnSpc>
                        <a:spcAft>
                          <a:spcPts val="0"/>
                        </a:spcAft>
                      </a:pPr>
                      <a:r>
                        <a:rPr lang="es-ES" sz="900" dirty="0">
                          <a:solidFill>
                            <a:schemeClr val="tx1"/>
                          </a:solidFill>
                          <a:effectLst/>
                          <a:latin typeface="Arial" pitchFamily="34" charset="0"/>
                          <a:cs typeface="Arial" pitchFamily="34" charset="0"/>
                        </a:rPr>
                        <a:t>Imagen</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just">
                        <a:lnSpc>
                          <a:spcPct val="150000"/>
                        </a:lnSpc>
                        <a:spcAft>
                          <a:spcPts val="0"/>
                        </a:spcAft>
                      </a:pPr>
                      <a:endParaRPr lang="es-ES" sz="1000" dirty="0" smtClean="0">
                        <a:solidFill>
                          <a:schemeClr val="tx1"/>
                        </a:solidFill>
                        <a:effectLst/>
                        <a:latin typeface="Arial" pitchFamily="34" charset="0"/>
                        <a:cs typeface="Arial" pitchFamily="34" charset="0"/>
                      </a:endParaRPr>
                    </a:p>
                    <a:p>
                      <a:pPr indent="252095" algn="just">
                        <a:lnSpc>
                          <a:spcPct val="150000"/>
                        </a:lnSpc>
                        <a:spcAft>
                          <a:spcPts val="0"/>
                        </a:spcAft>
                      </a:pPr>
                      <a:endParaRPr lang="es-ES" sz="1000" dirty="0" smtClean="0">
                        <a:solidFill>
                          <a:schemeClr val="tx1"/>
                        </a:solidFill>
                        <a:effectLst/>
                        <a:latin typeface="Arial" pitchFamily="34" charset="0"/>
                        <a:cs typeface="Arial" pitchFamily="34" charset="0"/>
                      </a:endParaRPr>
                    </a:p>
                    <a:p>
                      <a:pPr indent="252095" algn="just">
                        <a:lnSpc>
                          <a:spcPct val="150000"/>
                        </a:lnSpc>
                        <a:spcAft>
                          <a:spcPts val="0"/>
                        </a:spcAft>
                      </a:pPr>
                      <a:endParaRPr lang="es-ES" sz="1000" dirty="0" smtClean="0">
                        <a:solidFill>
                          <a:schemeClr val="tx1"/>
                        </a:solidFill>
                        <a:effectLst/>
                        <a:latin typeface="Arial" pitchFamily="34" charset="0"/>
                        <a:cs typeface="Arial" pitchFamily="34" charset="0"/>
                      </a:endParaRPr>
                    </a:p>
                    <a:p>
                      <a:pPr indent="252095" algn="just">
                        <a:lnSpc>
                          <a:spcPct val="150000"/>
                        </a:lnSpc>
                        <a:spcAft>
                          <a:spcPts val="0"/>
                        </a:spcAft>
                      </a:pPr>
                      <a:endParaRPr lang="es-ES" sz="10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endParaRPr lang="es-ES" sz="10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endParaRPr lang="es-ES" sz="10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l">
                        <a:lnSpc>
                          <a:spcPct val="150000"/>
                        </a:lnSpc>
                        <a:spcAft>
                          <a:spcPts val="0"/>
                        </a:spcAft>
                      </a:pPr>
                      <a:r>
                        <a:rPr lang="es-ES_tradnl" sz="900" dirty="0">
                          <a:solidFill>
                            <a:schemeClr val="tx1"/>
                          </a:solidFill>
                          <a:effectLst/>
                          <a:latin typeface="Arial" pitchFamily="34" charset="0"/>
                          <a:cs typeface="Arial" pitchFamily="34" charset="0"/>
                        </a:rPr>
                        <a:t> </a:t>
                      </a:r>
                      <a:r>
                        <a:rPr lang="es-ES" sz="900" dirty="0">
                          <a:solidFill>
                            <a:schemeClr val="tx1"/>
                          </a:solidFill>
                          <a:effectLst/>
                          <a:latin typeface="Arial" pitchFamily="34" charset="0"/>
                          <a:cs typeface="Arial" pitchFamily="34" charset="0"/>
                        </a:rPr>
                        <a:t>Modelo</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SKF CARE 33H</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n-US" sz="1000" dirty="0">
                          <a:solidFill>
                            <a:schemeClr val="tx1"/>
                          </a:solidFill>
                          <a:effectLst/>
                          <a:latin typeface="Arial" pitchFamily="34" charset="0"/>
                          <a:cs typeface="Arial" pitchFamily="34" charset="0"/>
                        </a:rPr>
                        <a:t>PA-14P Lin. Act. Potenciometer</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 sz="1000" dirty="0">
                          <a:solidFill>
                            <a:schemeClr val="tx1"/>
                          </a:solidFill>
                          <a:effectLst/>
                          <a:latin typeface="Arial" pitchFamily="34" charset="0"/>
                          <a:cs typeface="Arial" pitchFamily="34" charset="0"/>
                        </a:rPr>
                        <a:t>101Xd Extreme Duty Actuator</a:t>
                      </a:r>
                      <a:endParaRPr lang="es-EC" sz="1200" dirty="0">
                        <a:solidFill>
                          <a:schemeClr val="tx1"/>
                        </a:solidFill>
                        <a:effectLst/>
                        <a:latin typeface="Arial" pitchFamily="34" charset="0"/>
                        <a:ea typeface="Calibri"/>
                        <a:cs typeface="Arial" pitchFamily="34" charset="0"/>
                      </a:endParaRPr>
                    </a:p>
                  </a:txBody>
                  <a:tcPr marL="68580" marR="68580" marT="0" marB="0"/>
                </a:tc>
              </a:tr>
              <a:tr h="936191">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Beneficios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Funcionamiento silencioso</a:t>
                      </a:r>
                      <a:endParaRPr lang="es-EC" sz="1100" dirty="0">
                        <a:solidFill>
                          <a:schemeClr val="tx1"/>
                        </a:solidFill>
                        <a:effectLst/>
                        <a:latin typeface="Arial" pitchFamily="34" charset="0"/>
                        <a:cs typeface="Arial" pitchFamily="34" charset="0"/>
                      </a:endParaRPr>
                    </a:p>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Múltiples velocidades dependiendo de la carga</a:t>
                      </a:r>
                      <a:endParaRPr lang="es-EC" sz="1100" dirty="0">
                        <a:solidFill>
                          <a:schemeClr val="tx1"/>
                        </a:solidFill>
                        <a:effectLst/>
                        <a:latin typeface="Arial" pitchFamily="34" charset="0"/>
                        <a:cs typeface="Arial" pitchFamily="34" charset="0"/>
                      </a:endParaRPr>
                    </a:p>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Fácil de ajustar los interruptores de límite</a:t>
                      </a:r>
                      <a:endParaRPr lang="es-EC" sz="1100" dirty="0">
                        <a:solidFill>
                          <a:schemeClr val="tx1"/>
                        </a:solidFill>
                        <a:effectLst/>
                        <a:latin typeface="Arial" pitchFamily="34" charset="0"/>
                        <a:cs typeface="Arial" pitchFamily="34" charset="0"/>
                      </a:endParaRPr>
                    </a:p>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Opciones diferentes anclaje</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Resistente a polvo y salpicaduras</a:t>
                      </a:r>
                      <a:endParaRPr lang="es-EC" sz="1100" dirty="0">
                        <a:solidFill>
                          <a:schemeClr val="tx1"/>
                        </a:solidFill>
                        <a:effectLst/>
                        <a:latin typeface="Arial" pitchFamily="34" charset="0"/>
                        <a:cs typeface="Arial" pitchFamily="34" charset="0"/>
                      </a:endParaRPr>
                    </a:p>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Retroalimentación continua de posicionamiento</a:t>
                      </a:r>
                      <a:endParaRPr lang="es-EC" sz="1100" dirty="0">
                        <a:solidFill>
                          <a:schemeClr val="tx1"/>
                        </a:solidFill>
                        <a:effectLst/>
                        <a:latin typeface="Arial" pitchFamily="34" charset="0"/>
                        <a:cs typeface="Arial" pitchFamily="34" charset="0"/>
                      </a:endParaRPr>
                    </a:p>
                    <a:p>
                      <a:pPr marL="342900" lvl="0" indent="-342900">
                        <a:spcAft>
                          <a:spcPts val="0"/>
                        </a:spcAft>
                        <a:buFont typeface="Symbol"/>
                        <a:buChar char=""/>
                      </a:pPr>
                      <a:r>
                        <a:rPr lang="es-ES" sz="1000" dirty="0">
                          <a:solidFill>
                            <a:schemeClr val="tx1"/>
                          </a:solidFill>
                          <a:effectLst/>
                          <a:latin typeface="Arial" pitchFamily="34" charset="0"/>
                          <a:cs typeface="Arial" pitchFamily="34" charset="0"/>
                        </a:rPr>
                        <a:t>Puede ser utilizado en operaciones compactas donde el espacio es limitado</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marL="342900" lvl="0" indent="-342900" algn="just">
                        <a:spcAft>
                          <a:spcPts val="0"/>
                        </a:spcAft>
                        <a:buFont typeface="Symbol"/>
                        <a:buChar char=""/>
                      </a:pPr>
                      <a:r>
                        <a:rPr lang="es-ES" sz="1000" dirty="0">
                          <a:solidFill>
                            <a:schemeClr val="tx1"/>
                          </a:solidFill>
                          <a:effectLst/>
                          <a:latin typeface="Arial" pitchFamily="34" charset="0"/>
                          <a:cs typeface="Arial" pitchFamily="34" charset="0"/>
                        </a:rPr>
                        <a:t>Diseño de poco ruido</a:t>
                      </a:r>
                      <a:endParaRPr lang="es-EC" sz="1100" dirty="0">
                        <a:solidFill>
                          <a:schemeClr val="tx1"/>
                        </a:solidFill>
                        <a:effectLst/>
                        <a:latin typeface="Arial" pitchFamily="34" charset="0"/>
                        <a:cs typeface="Arial" pitchFamily="34" charset="0"/>
                      </a:endParaRPr>
                    </a:p>
                    <a:p>
                      <a:pPr marL="342900" lvl="0" indent="-342900" algn="just">
                        <a:spcAft>
                          <a:spcPts val="0"/>
                        </a:spcAft>
                        <a:buFont typeface="Symbol"/>
                        <a:buChar char=""/>
                      </a:pPr>
                      <a:r>
                        <a:rPr lang="es-ES" sz="1000" dirty="0">
                          <a:solidFill>
                            <a:schemeClr val="tx1"/>
                          </a:solidFill>
                          <a:effectLst/>
                          <a:latin typeface="Arial" pitchFamily="34" charset="0"/>
                          <a:cs typeface="Arial" pitchFamily="34" charset="0"/>
                        </a:rPr>
                        <a:t>Mejorada resistencia a la corrosión por  aleación de Zinc y lubricación interna</a:t>
                      </a:r>
                      <a:endParaRPr lang="es-EC" sz="1100" dirty="0">
                        <a:solidFill>
                          <a:schemeClr val="tx1"/>
                        </a:solidFill>
                        <a:effectLst/>
                        <a:latin typeface="Arial" pitchFamily="34" charset="0"/>
                        <a:cs typeface="Arial" pitchFamily="34" charset="0"/>
                      </a:endParaRPr>
                    </a:p>
                    <a:p>
                      <a:pPr marL="342900" lvl="0" indent="-342900" algn="just">
                        <a:spcAft>
                          <a:spcPts val="0"/>
                        </a:spcAft>
                        <a:buFont typeface="Symbol"/>
                        <a:buChar char=""/>
                      </a:pPr>
                      <a:r>
                        <a:rPr lang="es-ES" sz="1000" dirty="0">
                          <a:solidFill>
                            <a:schemeClr val="tx1"/>
                          </a:solidFill>
                          <a:effectLst/>
                          <a:latin typeface="Arial" pitchFamily="34" charset="0"/>
                          <a:cs typeface="Arial" pitchFamily="34" charset="0"/>
                        </a:rPr>
                        <a:t>Tubo de interior y exterior de aluminio </a:t>
                      </a:r>
                      <a:endParaRPr lang="es-EC" sz="1100" dirty="0">
                        <a:solidFill>
                          <a:schemeClr val="tx1"/>
                        </a:solidFill>
                        <a:effectLst/>
                        <a:latin typeface="Arial" pitchFamily="34" charset="0"/>
                        <a:cs typeface="Arial" pitchFamily="34" charset="0"/>
                      </a:endParaRPr>
                    </a:p>
                    <a:p>
                      <a:pPr marL="342900" lvl="0" indent="-342900" algn="just">
                        <a:spcAft>
                          <a:spcPts val="0"/>
                        </a:spcAft>
                        <a:buFont typeface="Symbol"/>
                        <a:buChar char=""/>
                      </a:pPr>
                      <a:r>
                        <a:rPr lang="es-ES" sz="1000" dirty="0">
                          <a:solidFill>
                            <a:schemeClr val="tx1"/>
                          </a:solidFill>
                          <a:effectLst/>
                          <a:latin typeface="Arial" pitchFamily="34" charset="0"/>
                          <a:cs typeface="Arial" pitchFamily="34" charset="0"/>
                        </a:rPr>
                        <a:t>Engranajes del metal </a:t>
                      </a:r>
                      <a:endParaRPr lang="es-EC" sz="1100" dirty="0">
                        <a:solidFill>
                          <a:schemeClr val="tx1"/>
                        </a:solidFill>
                        <a:effectLst/>
                        <a:latin typeface="Arial" pitchFamily="34" charset="0"/>
                        <a:ea typeface="Calibri"/>
                        <a:cs typeface="Arial" pitchFamily="34" charset="0"/>
                      </a:endParaRPr>
                    </a:p>
                  </a:txBody>
                  <a:tcPr marL="68580" marR="68580" marT="0" marB="0"/>
                </a:tc>
              </a:tr>
              <a:tr h="287420">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Voltaje DC                     (Volts)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24</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12</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12 </a:t>
                      </a:r>
                      <a:endParaRPr lang="es-EC" sz="1100" dirty="0">
                        <a:solidFill>
                          <a:schemeClr val="tx1"/>
                        </a:solidFill>
                        <a:effectLst/>
                        <a:latin typeface="Arial" pitchFamily="34" charset="0"/>
                        <a:cs typeface="Arial" pitchFamily="34" charset="0"/>
                      </a:endParaRPr>
                    </a:p>
                    <a:p>
                      <a:pPr algn="ctr">
                        <a:spcAft>
                          <a:spcPts val="0"/>
                        </a:spcAft>
                      </a:pPr>
                      <a:r>
                        <a:rPr lang="es-ES" sz="1000" dirty="0">
                          <a:solidFill>
                            <a:schemeClr val="tx1"/>
                          </a:solidFill>
                          <a:effectLst/>
                          <a:latin typeface="Arial" pitchFamily="34" charset="0"/>
                          <a:cs typeface="Arial" pitchFamily="34" charset="0"/>
                        </a:rPr>
                        <a:t> </a:t>
                      </a:r>
                      <a:endParaRPr lang="es-EC" sz="1100" dirty="0">
                        <a:solidFill>
                          <a:schemeClr val="tx1"/>
                        </a:solidFill>
                        <a:effectLst/>
                        <a:latin typeface="Arial" pitchFamily="34" charset="0"/>
                        <a:ea typeface="Calibri"/>
                        <a:cs typeface="Arial" pitchFamily="34" charset="0"/>
                      </a:endParaRPr>
                    </a:p>
                  </a:txBody>
                  <a:tcPr marL="68580" marR="68580" marT="0" marB="0"/>
                </a:tc>
              </a:tr>
              <a:tr h="386411">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Consumo corriente     (Amperes)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3.5</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3.5 a 5</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 a 5</a:t>
                      </a:r>
                      <a:endParaRPr lang="es-EC" sz="1100" dirty="0">
                        <a:solidFill>
                          <a:schemeClr val="tx1"/>
                        </a:solidFill>
                        <a:effectLst/>
                        <a:latin typeface="Arial" pitchFamily="34" charset="0"/>
                        <a:cs typeface="Arial" pitchFamily="34" charset="0"/>
                      </a:endParaRPr>
                    </a:p>
                    <a:p>
                      <a:pPr algn="ctr">
                        <a:spcAft>
                          <a:spcPts val="0"/>
                        </a:spcAft>
                      </a:pPr>
                      <a:r>
                        <a:rPr lang="es-ES" sz="1000" dirty="0">
                          <a:solidFill>
                            <a:schemeClr val="tx1"/>
                          </a:solidFill>
                          <a:effectLst/>
                          <a:latin typeface="Arial" pitchFamily="34" charset="0"/>
                          <a:cs typeface="Arial" pitchFamily="34" charset="0"/>
                        </a:rPr>
                        <a:t> </a:t>
                      </a:r>
                      <a:endParaRPr lang="es-EC" sz="1100" dirty="0">
                        <a:solidFill>
                          <a:schemeClr val="tx1"/>
                        </a:solidFill>
                        <a:effectLst/>
                        <a:latin typeface="Arial" pitchFamily="34" charset="0"/>
                        <a:ea typeface="Calibri"/>
                        <a:cs typeface="Arial" pitchFamily="34" charset="0"/>
                      </a:endParaRPr>
                    </a:p>
                  </a:txBody>
                  <a:tcPr marL="68580" marR="68580" marT="0" marB="0"/>
                </a:tc>
              </a:tr>
              <a:tr h="252772">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Capacidad máxima de carga         (lbs)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smtClean="0">
                          <a:solidFill>
                            <a:schemeClr val="tx1"/>
                          </a:solidFill>
                          <a:effectLst/>
                          <a:latin typeface="Arial" pitchFamily="34" charset="0"/>
                          <a:cs typeface="Arial" pitchFamily="34" charset="0"/>
                        </a:rPr>
                        <a:t>100/150/180/200</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smtClean="0">
                          <a:solidFill>
                            <a:schemeClr val="tx1"/>
                          </a:solidFill>
                          <a:effectLst/>
                          <a:latin typeface="Arial" pitchFamily="34" charset="0"/>
                          <a:cs typeface="Arial" pitchFamily="34" charset="0"/>
                        </a:rPr>
                        <a:t>35/50/</a:t>
                      </a:r>
                      <a:r>
                        <a:rPr lang="es-ES" sz="1000" dirty="0" smtClean="0">
                          <a:solidFill>
                            <a:srgbClr val="FF0000"/>
                          </a:solidFill>
                          <a:effectLst/>
                          <a:latin typeface="Arial" pitchFamily="34" charset="0"/>
                          <a:cs typeface="Arial" pitchFamily="34" charset="0"/>
                        </a:rPr>
                        <a:t>150</a:t>
                      </a:r>
                      <a:endParaRPr lang="es-EC" sz="1100" dirty="0">
                        <a:solidFill>
                          <a:srgbClr val="FF0000"/>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smtClean="0">
                          <a:solidFill>
                            <a:schemeClr val="tx1"/>
                          </a:solidFill>
                          <a:effectLst/>
                          <a:latin typeface="Arial" pitchFamily="34" charset="0"/>
                          <a:cs typeface="Arial" pitchFamily="34" charset="0"/>
                        </a:rPr>
                        <a:t>80/160</a:t>
                      </a:r>
                      <a:endParaRPr lang="es-EC" sz="1100" dirty="0">
                        <a:solidFill>
                          <a:schemeClr val="tx1"/>
                        </a:solidFill>
                        <a:effectLst/>
                        <a:latin typeface="Arial" pitchFamily="34" charset="0"/>
                        <a:ea typeface="Calibri"/>
                        <a:cs typeface="Arial" pitchFamily="34" charset="0"/>
                      </a:endParaRPr>
                    </a:p>
                  </a:txBody>
                  <a:tcPr marL="68580" marR="68580" marT="0" marB="0"/>
                </a:tc>
              </a:tr>
              <a:tr h="374477">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Velocidad con carga   (mm/s)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32</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9</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8</a:t>
                      </a:r>
                      <a:endParaRPr lang="es-EC" sz="1100" dirty="0">
                        <a:solidFill>
                          <a:schemeClr val="tx1"/>
                        </a:solidFill>
                        <a:effectLst/>
                        <a:latin typeface="Arial" pitchFamily="34" charset="0"/>
                        <a:cs typeface="Arial" pitchFamily="34" charset="0"/>
                      </a:endParaRPr>
                    </a:p>
                    <a:p>
                      <a:pPr algn="ctr">
                        <a:spcAft>
                          <a:spcPts val="0"/>
                        </a:spcAft>
                      </a:pPr>
                      <a:r>
                        <a:rPr lang="es-ES" sz="1000" dirty="0">
                          <a:solidFill>
                            <a:schemeClr val="tx1"/>
                          </a:solidFill>
                          <a:effectLst/>
                          <a:latin typeface="Arial" pitchFamily="34" charset="0"/>
                          <a:cs typeface="Arial" pitchFamily="34" charset="0"/>
                        </a:rPr>
                        <a:t> </a:t>
                      </a:r>
                      <a:endParaRPr lang="es-EC" sz="1100" dirty="0">
                        <a:solidFill>
                          <a:schemeClr val="tx1"/>
                        </a:solidFill>
                        <a:effectLst/>
                        <a:latin typeface="Arial" pitchFamily="34" charset="0"/>
                        <a:ea typeface="Calibri"/>
                        <a:cs typeface="Arial" pitchFamily="34" charset="0"/>
                      </a:endParaRPr>
                    </a:p>
                  </a:txBody>
                  <a:tcPr marL="68580" marR="68580" marT="0" marB="0"/>
                </a:tc>
              </a:tr>
              <a:tr h="252772">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Velocidad sin carga    (mm/s)</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45</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10</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10</a:t>
                      </a:r>
                      <a:endParaRPr lang="es-EC" sz="1100" dirty="0">
                        <a:solidFill>
                          <a:schemeClr val="tx1"/>
                        </a:solidFill>
                        <a:effectLst/>
                        <a:latin typeface="Arial" pitchFamily="34" charset="0"/>
                        <a:ea typeface="Calibri"/>
                        <a:cs typeface="Arial" pitchFamily="34" charset="0"/>
                      </a:endParaRPr>
                    </a:p>
                  </a:txBody>
                  <a:tcPr marL="68580" marR="68580" marT="0" marB="0"/>
                </a:tc>
              </a:tr>
              <a:tr h="252772">
                <a:tc>
                  <a:txBody>
                    <a:bodyPr/>
                    <a:lstStyle/>
                    <a:p>
                      <a:pPr indent="252095" algn="l">
                        <a:lnSpc>
                          <a:spcPct val="150000"/>
                        </a:lnSpc>
                        <a:spcAft>
                          <a:spcPts val="0"/>
                        </a:spcAft>
                      </a:pPr>
                      <a:r>
                        <a:rPr lang="es-ES" sz="900" dirty="0">
                          <a:solidFill>
                            <a:schemeClr val="tx1"/>
                          </a:solidFill>
                          <a:effectLst/>
                          <a:latin typeface="Arial" pitchFamily="34" charset="0"/>
                          <a:cs typeface="Arial" pitchFamily="34" charset="0"/>
                        </a:rPr>
                        <a:t>Vástago                         (mm)</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20 a 500</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20 a 203</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30 a 305</a:t>
                      </a:r>
                      <a:endParaRPr lang="es-EC" sz="11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l">
                        <a:lnSpc>
                          <a:spcPct val="150000"/>
                        </a:lnSpc>
                        <a:spcAft>
                          <a:spcPts val="0"/>
                        </a:spcAft>
                      </a:pPr>
                      <a:r>
                        <a:rPr lang="es-ES" sz="1000" dirty="0">
                          <a:solidFill>
                            <a:schemeClr val="tx1"/>
                          </a:solidFill>
                          <a:effectLst/>
                          <a:latin typeface="Arial" pitchFamily="34" charset="0"/>
                          <a:cs typeface="Arial" pitchFamily="34" charset="0"/>
                        </a:rPr>
                        <a:t>Peso                               (kg)</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1.1</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1.8</a:t>
                      </a:r>
                      <a:endParaRPr lang="es-EC" sz="11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l">
                        <a:lnSpc>
                          <a:spcPct val="150000"/>
                        </a:lnSpc>
                        <a:spcAft>
                          <a:spcPts val="0"/>
                        </a:spcAft>
                      </a:pPr>
                      <a:r>
                        <a:rPr lang="es-ES" sz="1000" dirty="0">
                          <a:solidFill>
                            <a:schemeClr val="tx1"/>
                          </a:solidFill>
                          <a:effectLst/>
                          <a:latin typeface="Arial" pitchFamily="34" charset="0"/>
                          <a:cs typeface="Arial" pitchFamily="34" charset="0"/>
                        </a:rPr>
                        <a:t>Sensor de retroalimentación</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smtClean="0">
                          <a:solidFill>
                            <a:schemeClr val="tx1"/>
                          </a:solidFill>
                          <a:effectLst/>
                          <a:latin typeface="Arial" pitchFamily="34" charset="0"/>
                          <a:cs typeface="Arial" pitchFamily="34" charset="0"/>
                        </a:rPr>
                        <a:t>Fin de carrera</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Potenciómetro de 10K ohm</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Potenciómetro de 10K ohm</a:t>
                      </a:r>
                      <a:endParaRPr lang="es-EC" sz="11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l">
                        <a:lnSpc>
                          <a:spcPct val="150000"/>
                        </a:lnSpc>
                        <a:spcAft>
                          <a:spcPts val="0"/>
                        </a:spcAft>
                      </a:pPr>
                      <a:r>
                        <a:rPr lang="es-ES" sz="1000" dirty="0">
                          <a:solidFill>
                            <a:schemeClr val="tx1"/>
                          </a:solidFill>
                          <a:effectLst/>
                          <a:latin typeface="Arial" pitchFamily="34" charset="0"/>
                          <a:cs typeface="Arial" pitchFamily="34" charset="0"/>
                        </a:rPr>
                        <a:t>Temp.  Ambiente        (°C)</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-10 a +50</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-26 a +65</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-26 a +65</a:t>
                      </a:r>
                      <a:endParaRPr lang="es-EC" sz="1100" dirty="0">
                        <a:solidFill>
                          <a:schemeClr val="tx1"/>
                        </a:solidFill>
                        <a:effectLst/>
                        <a:latin typeface="Arial" pitchFamily="34" charset="0"/>
                        <a:ea typeface="Calibri"/>
                        <a:cs typeface="Arial" pitchFamily="34" charset="0"/>
                      </a:endParaRPr>
                    </a:p>
                  </a:txBody>
                  <a:tcPr marL="68580" marR="68580" marT="0" marB="0"/>
                </a:tc>
              </a:tr>
              <a:tr h="280858">
                <a:tc>
                  <a:txBody>
                    <a:bodyPr/>
                    <a:lstStyle/>
                    <a:p>
                      <a:pPr indent="252095" algn="l">
                        <a:lnSpc>
                          <a:spcPct val="150000"/>
                        </a:lnSpc>
                        <a:spcAft>
                          <a:spcPts val="0"/>
                        </a:spcAft>
                      </a:pPr>
                      <a:r>
                        <a:rPr lang="es-ES" sz="1000" dirty="0">
                          <a:solidFill>
                            <a:schemeClr val="tx1"/>
                          </a:solidFill>
                          <a:effectLst/>
                          <a:latin typeface="Arial" pitchFamily="34" charset="0"/>
                          <a:cs typeface="Arial" pitchFamily="34" charset="0"/>
                        </a:rPr>
                        <a:t>Precio</a:t>
                      </a:r>
                      <a:endParaRPr lang="es-EC" sz="12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374</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135</a:t>
                      </a:r>
                      <a:endParaRPr lang="es-EC" sz="11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 sz="1000" dirty="0">
                          <a:solidFill>
                            <a:schemeClr val="tx1"/>
                          </a:solidFill>
                          <a:effectLst/>
                          <a:latin typeface="Arial" pitchFamily="34" charset="0"/>
                          <a:cs typeface="Arial" pitchFamily="34" charset="0"/>
                        </a:rPr>
                        <a:t>140</a:t>
                      </a:r>
                      <a:endParaRPr lang="es-EC" sz="1100" dirty="0">
                        <a:solidFill>
                          <a:schemeClr val="tx1"/>
                        </a:solidFill>
                        <a:effectLst/>
                        <a:latin typeface="Arial" pitchFamily="34" charset="0"/>
                        <a:ea typeface="Calibri"/>
                        <a:cs typeface="Arial" pitchFamily="34" charset="0"/>
                      </a:endParaRPr>
                    </a:p>
                  </a:txBody>
                  <a:tcPr marL="68580" marR="68580" marT="0" marB="0"/>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681" y="1628800"/>
            <a:ext cx="15113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3" cstate="print">
            <a:extLst>
              <a:ext uri="{28A0092B-C50C-407E-A947-70E740481C1C}">
                <a14:useLocalDpi xmlns:a14="http://schemas.microsoft.com/office/drawing/2010/main" val="0"/>
              </a:ext>
            </a:extLst>
          </a:blip>
          <a:srcRect/>
          <a:stretch/>
        </p:blipFill>
        <p:spPr bwMode="auto">
          <a:xfrm>
            <a:off x="7105391" y="1612213"/>
            <a:ext cx="1435100" cy="917575"/>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4" cstate="print">
            <a:extLst>
              <a:ext uri="{28A0092B-C50C-407E-A947-70E740481C1C}">
                <a14:useLocalDpi xmlns:a14="http://schemas.microsoft.com/office/drawing/2010/main" val="0"/>
              </a:ext>
            </a:extLst>
          </a:blip>
          <a:srcRect/>
          <a:stretch/>
        </p:blipFill>
        <p:spPr bwMode="auto">
          <a:xfrm>
            <a:off x="10549483" y="1589748"/>
            <a:ext cx="1222375" cy="8375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0954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Justificación:</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normAutofit/>
          </a:bodyPr>
          <a:lstStyle/>
          <a:p>
            <a:pPr algn="just"/>
            <a:r>
              <a:rPr lang="es-ES_tradnl" sz="2400" dirty="0">
                <a:latin typeface="Arial" pitchFamily="34" charset="0"/>
                <a:cs typeface="Arial" pitchFamily="34" charset="0"/>
              </a:rPr>
              <a:t>L</a:t>
            </a:r>
            <a:r>
              <a:rPr lang="es-ES_tradnl" sz="2400" dirty="0" smtClean="0">
                <a:latin typeface="Arial" pitchFamily="34" charset="0"/>
                <a:cs typeface="Arial" pitchFamily="34" charset="0"/>
              </a:rPr>
              <a:t>as </a:t>
            </a:r>
            <a:r>
              <a:rPr lang="es-ES_tradnl" sz="2400" dirty="0">
                <a:latin typeface="Arial" pitchFamily="34" charset="0"/>
                <a:cs typeface="Arial" pitchFamily="34" charset="0"/>
              </a:rPr>
              <a:t>soluciones para el tema de rehabilitación son limitadas al igual que la innovación  científica en esta área de parte de las universidades del </a:t>
            </a:r>
            <a:r>
              <a:rPr lang="es-ES_tradnl" sz="2400" dirty="0" smtClean="0">
                <a:latin typeface="Arial" pitchFamily="34" charset="0"/>
                <a:cs typeface="Arial" pitchFamily="34" charset="0"/>
              </a:rPr>
              <a:t>país.</a:t>
            </a:r>
          </a:p>
          <a:p>
            <a:pPr algn="just"/>
            <a:r>
              <a:rPr lang="es-ES" sz="2400" dirty="0" smtClean="0">
                <a:latin typeface="Arial" pitchFamily="34" charset="0"/>
                <a:cs typeface="Arial" pitchFamily="34" charset="0"/>
              </a:rPr>
              <a:t>Importar equipos </a:t>
            </a:r>
            <a:r>
              <a:rPr lang="es-ES" sz="2400" dirty="0">
                <a:latin typeface="Arial" pitchFamily="34" charset="0"/>
                <a:cs typeface="Arial" pitchFamily="34" charset="0"/>
              </a:rPr>
              <a:t>hace que se consuma aún más tecnología lo que contrarresta con las políticas </a:t>
            </a:r>
            <a:r>
              <a:rPr lang="es-ES" sz="2400" dirty="0" smtClean="0">
                <a:latin typeface="Arial" pitchFamily="34" charset="0"/>
                <a:cs typeface="Arial" pitchFamily="34" charset="0"/>
              </a:rPr>
              <a:t>gubernamentales.</a:t>
            </a:r>
          </a:p>
          <a:p>
            <a:pPr algn="just"/>
            <a:r>
              <a:rPr lang="es-ES" sz="2400" dirty="0">
                <a:latin typeface="Arial" pitchFamily="34" charset="0"/>
                <a:cs typeface="Arial" pitchFamily="34" charset="0"/>
              </a:rPr>
              <a:t>Se necesita desarrollar una mejor técnica de asistencia a la rehabilitación de las </a:t>
            </a:r>
            <a:r>
              <a:rPr lang="es-ES" sz="2400" dirty="0" smtClean="0">
                <a:latin typeface="Arial" pitchFamily="34" charset="0"/>
                <a:cs typeface="Arial" pitchFamily="34" charset="0"/>
              </a:rPr>
              <a:t>personas, </a:t>
            </a:r>
            <a:r>
              <a:rPr lang="es-ES" sz="2400" dirty="0">
                <a:latin typeface="Arial" pitchFamily="34" charset="0"/>
                <a:cs typeface="Arial" pitchFamily="34" charset="0"/>
              </a:rPr>
              <a:t>reduciendo el dolor </a:t>
            </a:r>
            <a:r>
              <a:rPr lang="es-ES" sz="2400" dirty="0" smtClean="0">
                <a:latin typeface="Arial" pitchFamily="34" charset="0"/>
                <a:cs typeface="Arial" pitchFamily="34" charset="0"/>
              </a:rPr>
              <a:t>y </a:t>
            </a:r>
            <a:r>
              <a:rPr lang="es-ES" sz="2400" dirty="0">
                <a:latin typeface="Arial" pitchFamily="34" charset="0"/>
                <a:cs typeface="Arial" pitchFamily="34" charset="0"/>
              </a:rPr>
              <a:t>las </a:t>
            </a:r>
            <a:r>
              <a:rPr lang="es-ES" sz="2400" dirty="0" smtClean="0">
                <a:latin typeface="Arial" pitchFamily="34" charset="0"/>
                <a:cs typeface="Arial" pitchFamily="34" charset="0"/>
              </a:rPr>
              <a:t>molestias </a:t>
            </a:r>
            <a:r>
              <a:rPr lang="es-ES" sz="2400" dirty="0">
                <a:latin typeface="Arial" pitchFamily="34" charset="0"/>
                <a:cs typeface="Arial" pitchFamily="34" charset="0"/>
              </a:rPr>
              <a:t>durante la terapia </a:t>
            </a:r>
            <a:r>
              <a:rPr lang="es-ES" sz="2400" dirty="0" smtClean="0">
                <a:latin typeface="Arial" pitchFamily="34" charset="0"/>
                <a:cs typeface="Arial" pitchFamily="34" charset="0"/>
              </a:rPr>
              <a:t>.</a:t>
            </a:r>
            <a:endParaRPr lang="es-EC" sz="2400" dirty="0">
              <a:latin typeface="Arial" pitchFamily="34" charset="0"/>
              <a:cs typeface="Arial" pitchFamily="34" charset="0"/>
            </a:endParaRPr>
          </a:p>
          <a:p>
            <a:pPr algn="just"/>
            <a:r>
              <a:rPr lang="es-ES" sz="2400" dirty="0">
                <a:latin typeface="Arial" pitchFamily="34" charset="0"/>
                <a:cs typeface="Arial" pitchFamily="34" charset="0"/>
              </a:rPr>
              <a:t>Dar una solución tecnológica a las necesidades no existentes en el mercado </a:t>
            </a:r>
            <a:r>
              <a:rPr lang="es-ES" sz="2400" dirty="0" smtClean="0">
                <a:latin typeface="Arial" pitchFamily="34" charset="0"/>
                <a:cs typeface="Arial" pitchFamily="34" charset="0"/>
              </a:rPr>
              <a:t>ecuatoriano.</a:t>
            </a:r>
            <a:endParaRPr lang="es-ES" sz="2400" dirty="0">
              <a:latin typeface="Arial" pitchFamily="34" charset="0"/>
              <a:cs typeface="Arial" pitchFamily="34" charset="0"/>
            </a:endParaRPr>
          </a:p>
          <a:p>
            <a:pPr algn="just"/>
            <a:endParaRPr lang="es-EC" dirty="0">
              <a:latin typeface="Arial" pitchFamily="34" charset="0"/>
              <a:cs typeface="Arial" pitchFamily="34" charset="0"/>
            </a:endParaRPr>
          </a:p>
        </p:txBody>
      </p:sp>
    </p:spTree>
    <p:extLst>
      <p:ext uri="{BB962C8B-B14F-4D97-AF65-F5344CB8AC3E}">
        <p14:creationId xmlns:p14="http://schemas.microsoft.com/office/powerpoint/2010/main" val="3116026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387" y="332656"/>
            <a:ext cx="11471434" cy="1143000"/>
          </a:xfrm>
        </p:spPr>
        <p:txBody>
          <a:bodyPr anchor="ctr">
            <a:noAutofit/>
          </a:bodyPr>
          <a:lstStyle/>
          <a:p>
            <a:pPr algn="ctr"/>
            <a:r>
              <a:rPr lang="es-EC" dirty="0" smtClean="0">
                <a:latin typeface="Arial" pitchFamily="34" charset="0"/>
                <a:cs typeface="Arial" pitchFamily="34" charset="0"/>
              </a:rPr>
              <a:t>Característica técnicas actuador lineal elegido</a:t>
            </a:r>
            <a:endParaRPr lang="es-EC" dirty="0">
              <a:latin typeface="Arial" pitchFamily="34" charset="0"/>
              <a:cs typeface="Arial" pitchFamily="34" charset="0"/>
            </a:endParaRPr>
          </a:p>
        </p:txBody>
      </p:sp>
      <p:graphicFrame>
        <p:nvGraphicFramePr>
          <p:cNvPr id="6" name="5 Marcador de contenido"/>
          <p:cNvGraphicFramePr>
            <a:graphicFrameLocks noGrp="1"/>
          </p:cNvGraphicFramePr>
          <p:nvPr>
            <p:ph sz="half" idx="1"/>
            <p:extLst>
              <p:ext uri="{D42A27DB-BD31-4B8C-83A1-F6EECF244321}">
                <p14:modId xmlns:p14="http://schemas.microsoft.com/office/powerpoint/2010/main" val="2450027907"/>
              </p:ext>
            </p:extLst>
          </p:nvPr>
        </p:nvGraphicFramePr>
        <p:xfrm>
          <a:off x="324347" y="1700811"/>
          <a:ext cx="6552728" cy="4968547"/>
        </p:xfrm>
        <a:graphic>
          <a:graphicData uri="http://schemas.openxmlformats.org/drawingml/2006/table">
            <a:tbl>
              <a:tblPr firstRow="1" firstCol="1" bandRow="1"/>
              <a:tblGrid>
                <a:gridCol w="3262168"/>
                <a:gridCol w="3290560"/>
              </a:tblGrid>
              <a:tr h="339559">
                <a:tc>
                  <a:txBody>
                    <a:bodyPr/>
                    <a:lstStyle/>
                    <a:p>
                      <a:pPr indent="252095" algn="ctr">
                        <a:lnSpc>
                          <a:spcPct val="150000"/>
                        </a:lnSpc>
                        <a:spcAft>
                          <a:spcPts val="0"/>
                        </a:spcAft>
                      </a:pPr>
                      <a:r>
                        <a:rPr lang="es-ES" sz="1200" b="1" dirty="0">
                          <a:solidFill>
                            <a:schemeClr val="tx1"/>
                          </a:solidFill>
                          <a:effectLst/>
                          <a:latin typeface="Arial" pitchFamily="34" charset="0"/>
                          <a:ea typeface="Calibri"/>
                          <a:cs typeface="Arial" pitchFamily="34" charset="0"/>
                        </a:rPr>
                        <a:t>Marca</a:t>
                      </a:r>
                      <a:endParaRPr lang="es-EC" sz="1200" dirty="0">
                        <a:solidFill>
                          <a:schemeClr val="tx1"/>
                        </a:solidFill>
                        <a:effectLst/>
                        <a:latin typeface="Arial" pitchFamily="34" charset="0"/>
                        <a:ea typeface="Calibri"/>
                        <a:cs typeface="Arial" pitchFamily="34" charset="0"/>
                      </a:endParaRPr>
                    </a:p>
                  </a:txBody>
                  <a:tcPr marL="68580" marR="68580"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200" b="1" dirty="0">
                          <a:solidFill>
                            <a:schemeClr val="tx1"/>
                          </a:solidFill>
                          <a:effectLst/>
                          <a:latin typeface="Arial" pitchFamily="34" charset="0"/>
                          <a:ea typeface="Calibri"/>
                          <a:cs typeface="Arial" pitchFamily="34" charset="0"/>
                        </a:rPr>
                        <a:t>Progressive Automations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r>
              <a:tr h="89383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Imagen</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solidFill>
                      <a:srgbClr val="EAF1DD"/>
                    </a:solidFill>
                  </a:tcPr>
                </a:tc>
                <a:tc>
                  <a:txBody>
                    <a:bodyPr/>
                    <a:lstStyle/>
                    <a:p>
                      <a:pPr indent="252095" algn="ctr">
                        <a:lnSpc>
                          <a:spcPct val="150000"/>
                        </a:lnSpc>
                        <a:spcAft>
                          <a:spcPts val="0"/>
                        </a:spcAft>
                      </a:pPr>
                      <a:endParaRPr lang="es-ES" sz="12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9BBB59"/>
                      </a:solidFill>
                      <a:prstDash val="solid"/>
                      <a:round/>
                      <a:headEnd type="none" w="med" len="med"/>
                      <a:tailEnd type="none" w="med" len="med"/>
                    </a:lnT>
                    <a:lnB>
                      <a:noFill/>
                    </a:lnB>
                    <a:solidFill>
                      <a:srgbClr val="EAF1DD"/>
                    </a:solidFill>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Modelo</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n-US" sz="1200" dirty="0">
                          <a:solidFill>
                            <a:schemeClr val="tx1"/>
                          </a:solidFill>
                          <a:effectLst/>
                          <a:latin typeface="Arial" pitchFamily="34" charset="0"/>
                          <a:ea typeface="Calibri"/>
                          <a:cs typeface="Arial" pitchFamily="34" charset="0"/>
                        </a:rPr>
                        <a:t>PA-14P Lin. Act. Potenciometer</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Voltaje DC                     (Volts)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12</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Consumo corriente     (Amperes)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3.5 a 5</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Capacidad de carga         (lbs)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150</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Velocidad con carga   (mm/s)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9</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Velocidad sin carga    (mm/s)</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10</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Vástago                         (mm)</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20 a 203 </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Peso                               (kg)</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1.1</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Sensor de retroalimentación</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Potenciómetro de 10K ohm</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39559">
                <a:tc>
                  <a:txBody>
                    <a:bodyPr/>
                    <a:lstStyle/>
                    <a:p>
                      <a:pPr indent="252095" algn="just">
                        <a:lnSpc>
                          <a:spcPct val="150000"/>
                        </a:lnSpc>
                        <a:spcAft>
                          <a:spcPts val="0"/>
                        </a:spcAft>
                      </a:pPr>
                      <a:r>
                        <a:rPr lang="es-ES" sz="1200" dirty="0">
                          <a:solidFill>
                            <a:schemeClr val="tx1"/>
                          </a:solidFill>
                          <a:effectLst/>
                          <a:latin typeface="Arial" pitchFamily="34" charset="0"/>
                          <a:ea typeface="Calibri"/>
                          <a:cs typeface="Arial" pitchFamily="34" charset="0"/>
                        </a:rPr>
                        <a:t>Temp.  Ambiente        (°C)</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-26 a +65</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AF1DD"/>
                    </a:solidFill>
                  </a:tcPr>
                </a:tc>
              </a:tr>
              <a:tr h="339559">
                <a:tc>
                  <a:txBody>
                    <a:bodyPr/>
                    <a:lstStyle/>
                    <a:p>
                      <a:pPr indent="252095" algn="just">
                        <a:lnSpc>
                          <a:spcPct val="150000"/>
                        </a:lnSpc>
                        <a:spcAft>
                          <a:spcPts val="0"/>
                        </a:spcAft>
                      </a:pPr>
                      <a:r>
                        <a:rPr lang="es-ES" sz="1200" dirty="0" smtClean="0">
                          <a:solidFill>
                            <a:schemeClr val="tx1"/>
                          </a:solidFill>
                          <a:effectLst/>
                          <a:latin typeface="Arial" pitchFamily="34" charset="0"/>
                          <a:ea typeface="Calibri"/>
                          <a:cs typeface="Arial" pitchFamily="34" charset="0"/>
                        </a:rPr>
                        <a:t>Precio (USD)</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200" dirty="0">
                          <a:solidFill>
                            <a:schemeClr val="tx1"/>
                          </a:solidFill>
                          <a:effectLst/>
                          <a:latin typeface="Arial" pitchFamily="34" charset="0"/>
                          <a:ea typeface="Calibri"/>
                          <a:cs typeface="Arial" pitchFamily="34" charset="0"/>
                        </a:rPr>
                        <a:t>135</a:t>
                      </a:r>
                      <a:endParaRPr lang="es-EC" sz="12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bl>
          </a:graphicData>
        </a:graphic>
      </p:graphicFrame>
      <p:pic>
        <p:nvPicPr>
          <p:cNvPr id="8196" name="Imagen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7" y="2060848"/>
            <a:ext cx="1438275" cy="9144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669163" y="1700808"/>
            <a:ext cx="4651651" cy="221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163" y="4273106"/>
            <a:ext cx="4651375"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46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76475" y="980727"/>
            <a:ext cx="3672408" cy="395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612379" y="188640"/>
            <a:ext cx="11471434" cy="1143000"/>
          </a:xfrm>
        </p:spPr>
        <p:txBody>
          <a:bodyPr>
            <a:noAutofit/>
          </a:bodyPr>
          <a:lstStyle/>
          <a:p>
            <a:pPr algn="ctr"/>
            <a:r>
              <a:rPr lang="es-ES" dirty="0" smtClean="0">
                <a:latin typeface="Arial" pitchFamily="34" charset="0"/>
                <a:cs typeface="Arial" pitchFamily="34" charset="0"/>
              </a:rPr>
              <a:t>Bosquejo funcional del rehabilitador de tobillo</a:t>
            </a:r>
            <a:endParaRPr lang="es-EC" dirty="0">
              <a:latin typeface="Arial" pitchFamily="34" charset="0"/>
              <a:cs typeface="Arial" pitchFamily="34" charset="0"/>
            </a:endParaRPr>
          </a:p>
        </p:txBody>
      </p:sp>
      <p:graphicFrame>
        <p:nvGraphicFramePr>
          <p:cNvPr id="5" name="4 Marcador de contenido"/>
          <p:cNvGraphicFramePr>
            <a:graphicFrameLocks noGrp="1"/>
          </p:cNvGraphicFramePr>
          <p:nvPr>
            <p:ph sz="half" idx="2"/>
            <p:extLst>
              <p:ext uri="{D42A27DB-BD31-4B8C-83A1-F6EECF244321}">
                <p14:modId xmlns:p14="http://schemas.microsoft.com/office/powerpoint/2010/main" val="1149146815"/>
              </p:ext>
            </p:extLst>
          </p:nvPr>
        </p:nvGraphicFramePr>
        <p:xfrm>
          <a:off x="612379" y="4937760"/>
          <a:ext cx="4896544" cy="1920240"/>
        </p:xfrm>
        <a:graphic>
          <a:graphicData uri="http://schemas.openxmlformats.org/drawingml/2006/table">
            <a:tbl>
              <a:tblPr firstRow="1" firstCol="1" bandRow="1">
                <a:tableStyleId>{912C8C85-51F0-491E-9774-3900AFEF0FD7}</a:tableStyleId>
              </a:tblPr>
              <a:tblGrid>
                <a:gridCol w="1340720"/>
                <a:gridCol w="2528529"/>
                <a:gridCol w="1027295"/>
              </a:tblGrid>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Base fija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r>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2</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Actuador</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Rótula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4</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Platina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3</a:t>
                      </a:r>
                      <a:endParaRPr lang="es-EC" sz="1400" dirty="0">
                        <a:solidFill>
                          <a:schemeClr val="tx1"/>
                        </a:solidFill>
                        <a:effectLst/>
                        <a:latin typeface="Arial" pitchFamily="34" charset="0"/>
                        <a:ea typeface="Calibri"/>
                        <a:cs typeface="Arial" pitchFamily="34" charset="0"/>
                      </a:endParaRPr>
                    </a:p>
                  </a:txBody>
                  <a:tcPr marL="33659" marR="33659" marT="0" marB="0"/>
                </a:tc>
              </a:tr>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5</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Base móvil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r>
              <a:tr h="249390">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6</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Base de pie</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indent="252095" algn="ctr">
                        <a:lnSpc>
                          <a:spcPct val="150000"/>
                        </a:lnSpc>
                        <a:spcAft>
                          <a:spcPts val="0"/>
                        </a:spcAft>
                      </a:pPr>
                      <a:r>
                        <a:rPr lang="es-ES" sz="1400" dirty="0">
                          <a:solidFill>
                            <a:schemeClr val="tx1"/>
                          </a:solidFill>
                          <a:effectLst/>
                          <a:latin typeface="Arial" pitchFamily="34" charset="0"/>
                          <a:cs typeface="Arial" pitchFamily="34" charset="0"/>
                        </a:rPr>
                        <a:t>1</a:t>
                      </a:r>
                      <a:endParaRPr lang="es-EC" sz="1400" dirty="0">
                        <a:solidFill>
                          <a:schemeClr val="tx1"/>
                        </a:solidFill>
                        <a:effectLst/>
                        <a:latin typeface="Arial" pitchFamily="34" charset="0"/>
                        <a:ea typeface="Calibri"/>
                        <a:cs typeface="Arial" pitchFamily="34" charset="0"/>
                      </a:endParaRPr>
                    </a:p>
                  </a:txBody>
                  <a:tcPr marL="33659" marR="33659" marT="0" marB="0"/>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1920153497"/>
              </p:ext>
            </p:extLst>
          </p:nvPr>
        </p:nvGraphicFramePr>
        <p:xfrm>
          <a:off x="6733059" y="1484784"/>
          <a:ext cx="5616624" cy="4536500"/>
        </p:xfrm>
        <a:graphic>
          <a:graphicData uri="http://schemas.openxmlformats.org/drawingml/2006/table">
            <a:tbl>
              <a:tblPr firstRow="1" firstCol="1" bandRow="1">
                <a:tableStyleId>{10A1B5D5-9B99-4C35-A422-299274C87663}</a:tableStyleId>
              </a:tblPr>
              <a:tblGrid>
                <a:gridCol w="2792301"/>
                <a:gridCol w="2824323"/>
              </a:tblGrid>
              <a:tr h="453650">
                <a:tc>
                  <a:txBody>
                    <a:bodyPr/>
                    <a:lstStyle/>
                    <a:p>
                      <a:pPr algn="ctr">
                        <a:spcAft>
                          <a:spcPts val="0"/>
                        </a:spcAft>
                      </a:pPr>
                      <a:r>
                        <a:rPr lang="es-ES_tradnl" sz="1400" dirty="0">
                          <a:solidFill>
                            <a:schemeClr val="tx1"/>
                          </a:solidFill>
                          <a:effectLst/>
                          <a:latin typeface="Arial" pitchFamily="34" charset="0"/>
                          <a:cs typeface="Arial" pitchFamily="34" charset="0"/>
                        </a:rPr>
                        <a:t>Especificación técnica</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Valor</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Capacidad de carga         </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smtClean="0">
                          <a:solidFill>
                            <a:schemeClr val="tx1"/>
                          </a:solidFill>
                          <a:effectLst/>
                          <a:latin typeface="Arial" pitchFamily="34" charset="0"/>
                          <a:cs typeface="Arial" pitchFamily="34" charset="0"/>
                        </a:rPr>
                        <a:t>318 </a:t>
                      </a:r>
                      <a:r>
                        <a:rPr lang="es-ES_tradnl" sz="1400" dirty="0">
                          <a:solidFill>
                            <a:schemeClr val="tx1"/>
                          </a:solidFill>
                          <a:effectLst/>
                          <a:latin typeface="Arial" pitchFamily="34" charset="0"/>
                          <a:cs typeface="Arial" pitchFamily="34" charset="0"/>
                        </a:rPr>
                        <a:t>lb</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Velocidad</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10 mm/s</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Voltaje</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120 V AC /  12 V DC</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Amperaje máximo</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15 A</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Peso aproximado</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13 Kg</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Tipo de articulación</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Prismáticas-esféricas-prismáticas</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Dimensiones aproximadas</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35X35X41 cm</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Sensores</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Potenciómetro 10 kΩ</a:t>
                      </a:r>
                      <a:endParaRPr lang="es-EC" sz="1400" dirty="0">
                        <a:solidFill>
                          <a:schemeClr val="tx1"/>
                        </a:solidFill>
                        <a:effectLst/>
                        <a:latin typeface="Arial" pitchFamily="34" charset="0"/>
                        <a:ea typeface="Calibri"/>
                        <a:cs typeface="Arial" pitchFamily="34" charset="0"/>
                      </a:endParaRPr>
                    </a:p>
                  </a:txBody>
                  <a:tcPr marL="68580" marR="68580" marT="0" marB="0"/>
                </a:tc>
              </a:tr>
              <a:tr h="453650">
                <a:tc>
                  <a:txBody>
                    <a:bodyPr/>
                    <a:lstStyle/>
                    <a:p>
                      <a:pPr>
                        <a:spcAft>
                          <a:spcPts val="0"/>
                        </a:spcAft>
                      </a:pPr>
                      <a:r>
                        <a:rPr lang="es-ES_tradnl" sz="1400" dirty="0">
                          <a:solidFill>
                            <a:schemeClr val="tx1"/>
                          </a:solidFill>
                          <a:effectLst/>
                          <a:latin typeface="Arial" pitchFamily="34" charset="0"/>
                          <a:cs typeface="Arial" pitchFamily="34" charset="0"/>
                        </a:rPr>
                        <a:t>Grado de inclinación máxima</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algn="ctr">
                        <a:spcAft>
                          <a:spcPts val="0"/>
                        </a:spcAft>
                      </a:pPr>
                      <a:r>
                        <a:rPr lang="es-ES_tradnl" sz="1400" dirty="0">
                          <a:solidFill>
                            <a:schemeClr val="tx1"/>
                          </a:solidFill>
                          <a:effectLst/>
                          <a:latin typeface="Arial" pitchFamily="34" charset="0"/>
                          <a:cs typeface="Arial" pitchFamily="34" charset="0"/>
                        </a:rPr>
                        <a:t>0°-38° aproximadamente</a:t>
                      </a:r>
                      <a:endParaRPr lang="es-EC" sz="1400" dirty="0">
                        <a:solidFill>
                          <a:schemeClr val="tx1"/>
                        </a:solidFill>
                        <a:effectLst/>
                        <a:latin typeface="Arial" pitchFamily="34" charset="0"/>
                        <a:ea typeface="Calibri"/>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1740504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1982" y="3501008"/>
            <a:ext cx="11577651" cy="1143000"/>
          </a:xfrm>
        </p:spPr>
        <p:txBody>
          <a:bodyPr anchor="ctr">
            <a:normAutofit/>
          </a:bodyPr>
          <a:lstStyle/>
          <a:p>
            <a:pPr algn="ctr"/>
            <a:r>
              <a:rPr lang="es-ES" dirty="0" smtClean="0">
                <a:latin typeface="Arial" pitchFamily="34" charset="0"/>
                <a:cs typeface="Arial" pitchFamily="34" charset="0"/>
              </a:rPr>
              <a:t>Sistema Mecánico</a:t>
            </a:r>
            <a:endParaRPr lang="es-EC" dirty="0">
              <a:latin typeface="Arial" pitchFamily="34" charset="0"/>
              <a:cs typeface="Arial" pitchFamily="34" charset="0"/>
            </a:endParaRPr>
          </a:p>
        </p:txBody>
      </p:sp>
      <p:sp>
        <p:nvSpPr>
          <p:cNvPr id="3" name="1 Título"/>
          <p:cNvSpPr txBox="1">
            <a:spLocks/>
          </p:cNvSpPr>
          <p:nvPr/>
        </p:nvSpPr>
        <p:spPr>
          <a:xfrm>
            <a:off x="661983" y="1124744"/>
            <a:ext cx="11577651" cy="1143000"/>
          </a:xfrm>
          <a:prstGeom prst="rect">
            <a:avLst/>
          </a:prstGeom>
        </p:spPr>
        <p:txBody>
          <a:bodyPr vert="horz" lIns="0" tIns="45720" rIns="0" bIns="0" anchor="ctr">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S" sz="5400" b="1" dirty="0" smtClean="0">
                <a:latin typeface="Arial" pitchFamily="34" charset="0"/>
                <a:cs typeface="Arial" pitchFamily="34" charset="0"/>
              </a:rPr>
              <a:t>Diseño del Prototipo</a:t>
            </a:r>
            <a:endParaRPr lang="es-EC" sz="5400" dirty="0">
              <a:latin typeface="Arial" pitchFamily="34" charset="0"/>
              <a:cs typeface="Arial" pitchFamily="34" charset="0"/>
            </a:endParaRPr>
          </a:p>
        </p:txBody>
      </p:sp>
    </p:spTree>
    <p:extLst>
      <p:ext uri="{BB962C8B-B14F-4D97-AF65-F5344CB8AC3E}">
        <p14:creationId xmlns:p14="http://schemas.microsoft.com/office/powerpoint/2010/main" val="119197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pPr lvl="2" algn="l" rtl="0">
              <a:spcBef>
                <a:spcPct val="0"/>
              </a:spcBef>
            </a:pPr>
            <a:r>
              <a:rPr lang="es-ES" sz="5000" kern="1200" dirty="0" smtClean="0">
                <a:solidFill>
                  <a:srgbClr val="04617B"/>
                </a:solidFill>
                <a:latin typeface="Arial" pitchFamily="34" charset="0"/>
                <a:ea typeface="+mj-ea"/>
                <a:cs typeface="Arial" pitchFamily="34" charset="0"/>
              </a:rPr>
              <a:t>Diseño de componentes mecánicos</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sp>
        <p:nvSpPr>
          <p:cNvPr id="3" name="2 Marcador de contenido"/>
          <p:cNvSpPr>
            <a:spLocks noGrp="1"/>
          </p:cNvSpPr>
          <p:nvPr>
            <p:ph sz="half" idx="1"/>
          </p:nvPr>
        </p:nvSpPr>
        <p:spPr>
          <a:xfrm>
            <a:off x="396355" y="1916832"/>
            <a:ext cx="6120680" cy="4434840"/>
          </a:xfrm>
        </p:spPr>
        <p:txBody>
          <a:bodyPr>
            <a:normAutofit fontScale="92500" lnSpcReduction="20000"/>
          </a:bodyPr>
          <a:lstStyle/>
          <a:p>
            <a:pPr algn="just"/>
            <a:r>
              <a:rPr lang="es-ES" dirty="0" smtClean="0">
                <a:latin typeface="Arial" pitchFamily="34" charset="0"/>
                <a:cs typeface="Arial" pitchFamily="34" charset="0"/>
              </a:rPr>
              <a:t>El </a:t>
            </a:r>
            <a:r>
              <a:rPr lang="es-ES" dirty="0">
                <a:latin typeface="Arial" pitchFamily="34" charset="0"/>
                <a:cs typeface="Arial" pitchFamily="34" charset="0"/>
              </a:rPr>
              <a:t>AISI 1020 será utilizado en la manufactura de las rotulas de las uniones </a:t>
            </a:r>
            <a:r>
              <a:rPr lang="es-ES" dirty="0" smtClean="0">
                <a:latin typeface="Arial" pitchFamily="34" charset="0"/>
                <a:cs typeface="Arial" pitchFamily="34" charset="0"/>
              </a:rPr>
              <a:t>esféricas.</a:t>
            </a:r>
          </a:p>
          <a:p>
            <a:pPr algn="just"/>
            <a:r>
              <a:rPr lang="es-ES" dirty="0" smtClean="0">
                <a:latin typeface="Arial" pitchFamily="34" charset="0"/>
                <a:cs typeface="Arial" pitchFamily="34" charset="0"/>
              </a:rPr>
              <a:t>El </a:t>
            </a:r>
            <a:r>
              <a:rPr lang="es-ES" dirty="0">
                <a:latin typeface="Arial" pitchFamily="34" charset="0"/>
                <a:cs typeface="Arial" pitchFamily="34" charset="0"/>
              </a:rPr>
              <a:t>AISI 304 se empleará en la fabricación de la base móvil, las platinas y sus </a:t>
            </a:r>
            <a:r>
              <a:rPr lang="es-ES" dirty="0" smtClean="0">
                <a:latin typeface="Arial" pitchFamily="34" charset="0"/>
                <a:cs typeface="Arial" pitchFamily="34" charset="0"/>
              </a:rPr>
              <a:t>correderas.</a:t>
            </a:r>
            <a:endParaRPr lang="es-ES_tradnl" dirty="0">
              <a:latin typeface="Arial" pitchFamily="34" charset="0"/>
              <a:cs typeface="Arial" pitchFamily="34" charset="0"/>
            </a:endParaRPr>
          </a:p>
          <a:p>
            <a:pPr algn="just"/>
            <a:r>
              <a:rPr lang="es-ES_tradnl" dirty="0">
                <a:latin typeface="Arial" pitchFamily="34" charset="0"/>
                <a:cs typeface="Arial" pitchFamily="34" charset="0"/>
              </a:rPr>
              <a:t>L</a:t>
            </a:r>
            <a:r>
              <a:rPr lang="es-ES_tradnl" dirty="0" smtClean="0">
                <a:latin typeface="Arial" pitchFamily="34" charset="0"/>
                <a:cs typeface="Arial" pitchFamily="34" charset="0"/>
              </a:rPr>
              <a:t>a </a:t>
            </a:r>
            <a:r>
              <a:rPr lang="es-ES_tradnl" dirty="0">
                <a:latin typeface="Arial" pitchFamily="34" charset="0"/>
                <a:cs typeface="Arial" pitchFamily="34" charset="0"/>
              </a:rPr>
              <a:t>norma NTE INEN-ISO </a:t>
            </a:r>
            <a:r>
              <a:rPr lang="es-ES_tradnl" dirty="0" smtClean="0">
                <a:latin typeface="Arial" pitchFamily="34" charset="0"/>
                <a:cs typeface="Arial" pitchFamily="34" charset="0"/>
              </a:rPr>
              <a:t>7153-1 para uso hospitalario y material metálico indica </a:t>
            </a:r>
            <a:r>
              <a:rPr lang="es-ES_tradnl" dirty="0">
                <a:latin typeface="Arial" pitchFamily="34" charset="0"/>
                <a:cs typeface="Arial" pitchFamily="34" charset="0"/>
              </a:rPr>
              <a:t>se debe utilizar el acero inoxidable para elementos que estén en contacto con el </a:t>
            </a:r>
            <a:r>
              <a:rPr lang="es-ES_tradnl" dirty="0" smtClean="0">
                <a:latin typeface="Arial" pitchFamily="34" charset="0"/>
                <a:cs typeface="Arial" pitchFamily="34" charset="0"/>
              </a:rPr>
              <a:t>paciente.</a:t>
            </a:r>
          </a:p>
          <a:p>
            <a:pPr algn="just"/>
            <a:r>
              <a:rPr lang="es-ES" dirty="0" smtClean="0">
                <a:latin typeface="Arial" pitchFamily="34" charset="0"/>
                <a:cs typeface="Arial" pitchFamily="34" charset="0"/>
              </a:rPr>
              <a:t>ASTM </a:t>
            </a:r>
            <a:r>
              <a:rPr lang="es-ES" dirty="0">
                <a:latin typeface="Arial" pitchFamily="34" charset="0"/>
                <a:cs typeface="Arial" pitchFamily="34" charset="0"/>
              </a:rPr>
              <a:t>A48 (hierro fundición gris) para la fabricación de la base fija por ser el más comercial.</a:t>
            </a:r>
            <a:endParaRPr lang="es-EC" dirty="0">
              <a:latin typeface="Arial" pitchFamily="34" charset="0"/>
              <a:cs typeface="Arial" pitchFamily="34" charset="0"/>
            </a:endParaRPr>
          </a:p>
          <a:p>
            <a:endParaRPr lang="es-EC" dirty="0"/>
          </a:p>
        </p:txBody>
      </p:sp>
      <p:graphicFrame>
        <p:nvGraphicFramePr>
          <p:cNvPr id="7" name="6 Marcador de contenido"/>
          <p:cNvGraphicFramePr>
            <a:graphicFrameLocks noGrp="1"/>
          </p:cNvGraphicFramePr>
          <p:nvPr>
            <p:ph sz="half" idx="2"/>
            <p:extLst>
              <p:ext uri="{D42A27DB-BD31-4B8C-83A1-F6EECF244321}">
                <p14:modId xmlns:p14="http://schemas.microsoft.com/office/powerpoint/2010/main" val="3314054904"/>
              </p:ext>
            </p:extLst>
          </p:nvPr>
        </p:nvGraphicFramePr>
        <p:xfrm>
          <a:off x="6733059" y="1916832"/>
          <a:ext cx="5799087" cy="3672405"/>
        </p:xfrm>
        <a:graphic>
          <a:graphicData uri="http://schemas.openxmlformats.org/drawingml/2006/table">
            <a:tbl>
              <a:tblPr firstRow="1" firstCol="1" bandRow="1"/>
              <a:tblGrid>
                <a:gridCol w="2265124"/>
                <a:gridCol w="1606347"/>
                <a:gridCol w="963808"/>
                <a:gridCol w="963808"/>
              </a:tblGrid>
              <a:tr h="734481">
                <a:tc>
                  <a:txBody>
                    <a:bodyPr/>
                    <a:lstStyle/>
                    <a:p>
                      <a:pPr indent="252095" algn="ctr">
                        <a:lnSpc>
                          <a:spcPct val="150000"/>
                        </a:lnSpc>
                        <a:spcAft>
                          <a:spcPts val="0"/>
                        </a:spcAft>
                      </a:pPr>
                      <a:r>
                        <a:rPr lang="es-EC" sz="1400" b="1" dirty="0">
                          <a:solidFill>
                            <a:srgbClr val="000000"/>
                          </a:solidFill>
                          <a:effectLst/>
                          <a:latin typeface="Arial" pitchFamily="34" charset="0"/>
                          <a:ea typeface="Times New Roman"/>
                          <a:cs typeface="Arial" pitchFamily="34" charset="0"/>
                        </a:rPr>
                        <a:t>Material</a:t>
                      </a:r>
                      <a:endParaRPr lang="es-EC" sz="1400" dirty="0">
                        <a:effectLst/>
                        <a:latin typeface="Arial" pitchFamily="34" charset="0"/>
                        <a:ea typeface="Calibri"/>
                        <a:cs typeface="Arial" pitchFamily="34" charset="0"/>
                      </a:endParaRPr>
                    </a:p>
                  </a:txBody>
                  <a:tcPr marL="33659" marR="33659"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C" sz="1400" b="1" dirty="0">
                          <a:solidFill>
                            <a:srgbClr val="000000"/>
                          </a:solidFill>
                          <a:effectLst/>
                          <a:latin typeface="Arial" pitchFamily="34" charset="0"/>
                          <a:ea typeface="Times New Roman"/>
                          <a:cs typeface="Arial" pitchFamily="34" charset="0"/>
                        </a:rPr>
                        <a:t>AISI 1020 CD</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indent="0" algn="ctr">
                        <a:lnSpc>
                          <a:spcPct val="150000"/>
                        </a:lnSpc>
                        <a:spcAft>
                          <a:spcPts val="0"/>
                        </a:spcAft>
                      </a:pPr>
                      <a:r>
                        <a:rPr lang="es-EC" sz="1400" b="1" dirty="0">
                          <a:solidFill>
                            <a:srgbClr val="000000"/>
                          </a:solidFill>
                          <a:effectLst/>
                          <a:latin typeface="Arial" pitchFamily="34" charset="0"/>
                          <a:ea typeface="Times New Roman"/>
                          <a:cs typeface="Arial" pitchFamily="34" charset="0"/>
                        </a:rPr>
                        <a:t>AISI 304 </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indent="0" algn="ctr">
                        <a:lnSpc>
                          <a:spcPct val="150000"/>
                        </a:lnSpc>
                        <a:spcAft>
                          <a:spcPts val="0"/>
                        </a:spcAft>
                      </a:pPr>
                      <a:r>
                        <a:rPr lang="es-EC" sz="1400" b="1" dirty="0">
                          <a:solidFill>
                            <a:srgbClr val="000000"/>
                          </a:solidFill>
                          <a:effectLst/>
                          <a:latin typeface="Arial" pitchFamily="34" charset="0"/>
                          <a:ea typeface="Times New Roman"/>
                          <a:cs typeface="Arial" pitchFamily="34" charset="0"/>
                        </a:rPr>
                        <a:t>ASTM A48</a:t>
                      </a:r>
                      <a:endParaRPr lang="es-EC" sz="1400" dirty="0">
                        <a:effectLst/>
                        <a:latin typeface="Arial" pitchFamily="34" charset="0"/>
                        <a:ea typeface="Calibri"/>
                        <a:cs typeface="Arial" pitchFamily="34" charset="0"/>
                      </a:endParaRPr>
                    </a:p>
                  </a:txBody>
                  <a:tcPr marL="33659" marR="33659"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734481">
                <a:tc>
                  <a:txBody>
                    <a:bodyPr/>
                    <a:lstStyle/>
                    <a:p>
                      <a:pPr marL="0" indent="0" algn="l">
                        <a:lnSpc>
                          <a:spcPct val="150000"/>
                        </a:lnSpc>
                        <a:spcAft>
                          <a:spcPts val="0"/>
                        </a:spcAft>
                      </a:pPr>
                      <a:r>
                        <a:rPr lang="es-EC" sz="1400" b="1" dirty="0">
                          <a:solidFill>
                            <a:srgbClr val="000000"/>
                          </a:solidFill>
                          <a:effectLst/>
                          <a:latin typeface="Arial" pitchFamily="34" charset="0"/>
                          <a:ea typeface="Times New Roman"/>
                          <a:cs typeface="Arial" pitchFamily="34" charset="0"/>
                        </a:rPr>
                        <a:t>Densidad [kg/m^3]</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7900</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7900</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7200</a:t>
                      </a:r>
                      <a:endParaRPr lang="es-EC" sz="1400" dirty="0">
                        <a:effectLst/>
                        <a:latin typeface="Arial" pitchFamily="34" charset="0"/>
                        <a:ea typeface="Calibri"/>
                        <a:cs typeface="Arial" pitchFamily="34" charset="0"/>
                      </a:endParaRPr>
                    </a:p>
                  </a:txBody>
                  <a:tcPr marL="33659" marR="33659"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734481">
                <a:tc>
                  <a:txBody>
                    <a:bodyPr/>
                    <a:lstStyle/>
                    <a:p>
                      <a:pPr marL="0" indent="0" algn="l">
                        <a:lnSpc>
                          <a:spcPct val="150000"/>
                        </a:lnSpc>
                        <a:spcAft>
                          <a:spcPts val="0"/>
                        </a:spcAft>
                      </a:pPr>
                      <a:r>
                        <a:rPr lang="es-EC" sz="1400" b="1" dirty="0">
                          <a:solidFill>
                            <a:srgbClr val="000000"/>
                          </a:solidFill>
                          <a:effectLst/>
                          <a:latin typeface="Arial" pitchFamily="34" charset="0"/>
                          <a:ea typeface="Times New Roman"/>
                          <a:cs typeface="Arial" pitchFamily="34" charset="0"/>
                        </a:rPr>
                        <a:t>Modulo elástico [MPa]</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200000</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200000</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10000</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r>
              <a:tr h="734481">
                <a:tc>
                  <a:txBody>
                    <a:bodyPr/>
                    <a:lstStyle/>
                    <a:p>
                      <a:pPr marL="0" indent="0" algn="l">
                        <a:lnSpc>
                          <a:spcPct val="150000"/>
                        </a:lnSpc>
                        <a:spcAft>
                          <a:spcPts val="0"/>
                        </a:spcAft>
                      </a:pPr>
                      <a:r>
                        <a:rPr lang="es-EC" sz="1400" b="1" dirty="0">
                          <a:solidFill>
                            <a:srgbClr val="000000"/>
                          </a:solidFill>
                          <a:effectLst/>
                          <a:latin typeface="Arial" pitchFamily="34" charset="0"/>
                          <a:ea typeface="Times New Roman"/>
                          <a:cs typeface="Arial" pitchFamily="34" charset="0"/>
                        </a:rPr>
                        <a:t>Limite elástico [MPa]</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351,57</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205</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solidFill>
                      <a:srgbClr val="E6EED5"/>
                    </a:solidFill>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solidFill>
                      <a:srgbClr val="E6EED5"/>
                    </a:solidFill>
                  </a:tcPr>
                </a:tc>
              </a:tr>
              <a:tr h="734481">
                <a:tc>
                  <a:txBody>
                    <a:bodyPr/>
                    <a:lstStyle/>
                    <a:p>
                      <a:pPr marL="0" indent="0" algn="l">
                        <a:lnSpc>
                          <a:spcPct val="150000"/>
                        </a:lnSpc>
                        <a:spcAft>
                          <a:spcPts val="0"/>
                        </a:spcAft>
                      </a:pPr>
                      <a:r>
                        <a:rPr lang="es-EC" sz="1400" b="1" dirty="0">
                          <a:solidFill>
                            <a:srgbClr val="000000"/>
                          </a:solidFill>
                          <a:effectLst/>
                          <a:latin typeface="Arial" pitchFamily="34" charset="0"/>
                          <a:ea typeface="Times New Roman"/>
                          <a:cs typeface="Arial" pitchFamily="34" charset="0"/>
                        </a:rPr>
                        <a:t>Resistencia máxima a la tensión [MPa]</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470</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586</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C" sz="1400" dirty="0">
                          <a:solidFill>
                            <a:srgbClr val="000000"/>
                          </a:solidFill>
                          <a:effectLst/>
                          <a:latin typeface="Arial" pitchFamily="34" charset="0"/>
                          <a:ea typeface="Times New Roman"/>
                          <a:cs typeface="Arial" pitchFamily="34" charset="0"/>
                        </a:rPr>
                        <a:t>152</a:t>
                      </a:r>
                      <a:endParaRPr lang="es-EC" sz="1400" dirty="0">
                        <a:effectLst/>
                        <a:latin typeface="Arial" pitchFamily="34" charset="0"/>
                        <a:ea typeface="Calibri"/>
                        <a:cs typeface="Arial" pitchFamily="34" charset="0"/>
                      </a:endParaRPr>
                    </a:p>
                  </a:txBody>
                  <a:tcPr marL="33659" marR="33659" marT="0" marB="0">
                    <a:lnL>
                      <a:noFill/>
                    </a:lnL>
                    <a:lnR>
                      <a:noFill/>
                    </a:lnR>
                    <a:lnT>
                      <a:noFill/>
                    </a:lnT>
                    <a:lnB>
                      <a:noFill/>
                    </a:lnB>
                  </a:tcPr>
                </a:tc>
              </a:tr>
            </a:tbl>
          </a:graphicData>
        </a:graphic>
      </p:graphicFrame>
    </p:spTree>
    <p:extLst>
      <p:ext uri="{BB962C8B-B14F-4D97-AF65-F5344CB8AC3E}">
        <p14:creationId xmlns:p14="http://schemas.microsoft.com/office/powerpoint/2010/main" val="2274281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338" y="704088"/>
            <a:ext cx="12493699" cy="1143000"/>
          </a:xfrm>
        </p:spPr>
        <p:txBody>
          <a:bodyPr>
            <a:noAutofit/>
          </a:bodyPr>
          <a:lstStyle/>
          <a:p>
            <a:pPr algn="ctr"/>
            <a:r>
              <a:rPr lang="es-ES_tradnl" dirty="0">
                <a:latin typeface="Arial" pitchFamily="34" charset="0"/>
                <a:cs typeface="Arial" pitchFamily="34" charset="0"/>
              </a:rPr>
              <a:t>Factores utilizados para determinar un factor de seguridad para materiales dúctiles</a:t>
            </a:r>
            <a:endParaRPr lang="es-EC" dirty="0">
              <a:latin typeface="Arial" pitchFamily="34" charset="0"/>
              <a:cs typeface="Arial" pitchFamily="34" charset="0"/>
            </a:endParaRPr>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val="1188737465"/>
              </p:ext>
            </p:extLst>
          </p:nvPr>
        </p:nvGraphicFramePr>
        <p:xfrm>
          <a:off x="808902" y="1866742"/>
          <a:ext cx="11128234" cy="4344888"/>
        </p:xfrm>
        <a:graphic>
          <a:graphicData uri="http://schemas.openxmlformats.org/drawingml/2006/table">
            <a:tbl>
              <a:tblPr firstRow="1" firstCol="1" bandRow="1"/>
              <a:tblGrid>
                <a:gridCol w="3331869"/>
                <a:gridCol w="6696744"/>
                <a:gridCol w="1099621"/>
              </a:tblGrid>
              <a:tr h="626154">
                <a:tc>
                  <a:txBody>
                    <a:bodyPr/>
                    <a:lstStyle/>
                    <a:p>
                      <a:pPr algn="ctr">
                        <a:spcAft>
                          <a:spcPts val="0"/>
                        </a:spcAft>
                      </a:pPr>
                      <a:r>
                        <a:rPr lang="es-ES_tradnl" sz="1400" b="1" dirty="0">
                          <a:effectLst/>
                          <a:latin typeface="Arial" pitchFamily="34" charset="0"/>
                          <a:ea typeface="Calibri"/>
                          <a:cs typeface="Arial" pitchFamily="34" charset="0"/>
                        </a:rPr>
                        <a:t>Información</a:t>
                      </a:r>
                      <a:endParaRPr lang="es-EC" sz="1400" dirty="0">
                        <a:effectLst/>
                        <a:latin typeface="Arial" pitchFamily="34" charset="0"/>
                        <a:ea typeface="Calibri"/>
                        <a:cs typeface="Arial" pitchFamily="34" charset="0"/>
                      </a:endParaRPr>
                    </a:p>
                  </a:txBody>
                  <a:tcPr marL="66507" marR="66507" marT="0" marB="0" anchor="ctr">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spcAft>
                          <a:spcPts val="0"/>
                        </a:spcAft>
                      </a:pPr>
                      <a:r>
                        <a:rPr lang="es-ES_tradnl" sz="1400" b="1" dirty="0">
                          <a:effectLst/>
                          <a:latin typeface="Arial" pitchFamily="34" charset="0"/>
                          <a:ea typeface="Calibri"/>
                          <a:cs typeface="Arial" pitchFamily="34" charset="0"/>
                        </a:rPr>
                        <a:t>Calidad de la información</a:t>
                      </a:r>
                      <a:endParaRPr lang="es-EC" sz="1400" dirty="0">
                        <a:effectLst/>
                        <a:latin typeface="Arial" pitchFamily="34" charset="0"/>
                        <a:ea typeface="Calibri"/>
                        <a:cs typeface="Arial" pitchFamily="34" charset="0"/>
                      </a:endParaRPr>
                    </a:p>
                  </a:txBody>
                  <a:tcPr marL="66507" marR="66507" marT="0" marB="0" anchor="ctr">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algn="ctr">
                        <a:spcAft>
                          <a:spcPts val="0"/>
                        </a:spcAft>
                      </a:pPr>
                      <a:r>
                        <a:rPr lang="es-ES_tradnl" sz="1400" b="1" dirty="0">
                          <a:effectLst/>
                          <a:latin typeface="Arial" pitchFamily="34" charset="0"/>
                          <a:ea typeface="Calibri"/>
                          <a:cs typeface="Arial" pitchFamily="34" charset="0"/>
                        </a:rPr>
                        <a:t>Factor</a:t>
                      </a:r>
                      <a:endParaRPr lang="es-EC" sz="1400" dirty="0">
                        <a:effectLst/>
                        <a:latin typeface="Arial" pitchFamily="34" charset="0"/>
                        <a:ea typeface="Calibri"/>
                        <a:cs typeface="Arial" pitchFamily="34" charset="0"/>
                      </a:endParaRPr>
                    </a:p>
                  </a:txBody>
                  <a:tcPr marL="66507" marR="66507" marT="0" marB="0" anchor="ctr">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r>
              <a:tr h="487715">
                <a:tc rowSpan="4">
                  <a:txBody>
                    <a:bodyPr/>
                    <a:lstStyle/>
                    <a:p>
                      <a:pPr>
                        <a:spcAft>
                          <a:spcPts val="0"/>
                        </a:spcAft>
                      </a:pPr>
                      <a:r>
                        <a:rPr lang="es-ES_tradnl" sz="1400" b="1" dirty="0">
                          <a:effectLst/>
                          <a:latin typeface="Arial" pitchFamily="34" charset="0"/>
                          <a:ea typeface="Calibri"/>
                          <a:cs typeface="Arial" pitchFamily="34" charset="0"/>
                        </a:rPr>
                        <a:t>Datos del material disponibles de pruebas</a:t>
                      </a:r>
                      <a:endParaRPr lang="es-EC" sz="1400" dirty="0">
                        <a:effectLst/>
                        <a:latin typeface="Arial" pitchFamily="34" charset="0"/>
                        <a:ea typeface="Calibri"/>
                        <a:cs typeface="Arial" pitchFamily="34" charset="0"/>
                      </a:endParaRPr>
                    </a:p>
                  </a:txBody>
                  <a:tcPr marL="66507" marR="66507" marT="0" marB="0" anchor="ctr">
                    <a:lnL>
                      <a:noFill/>
                    </a:lnL>
                    <a:lnR>
                      <a:noFill/>
                    </a:lnR>
                    <a:lnT w="12700" cap="flat" cmpd="sng" algn="ctr">
                      <a:solidFill>
                        <a:srgbClr val="9BBB59"/>
                      </a:solidFill>
                      <a:prstDash val="solid"/>
                      <a:round/>
                      <a:headEnd type="none" w="med" len="med"/>
                      <a:tailEnd type="none" w="med" len="med"/>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El material realmente utilizado fue probado</a:t>
                      </a:r>
                      <a:endParaRPr lang="es-EC" sz="1400" dirty="0">
                        <a:effectLst/>
                        <a:latin typeface="Arial" pitchFamily="34" charset="0"/>
                        <a:ea typeface="Calibri"/>
                        <a:cs typeface="Arial" pitchFamily="34" charset="0"/>
                      </a:endParaRPr>
                    </a:p>
                  </a:txBody>
                  <a:tcPr marL="66507" marR="66507" marT="0" marB="0" anchor="ctr">
                    <a:lnL>
                      <a:noFill/>
                    </a:lnL>
                    <a:lnR>
                      <a:noFill/>
                    </a:lnR>
                    <a:lnT w="12700" cap="flat" cmpd="sng" algn="ctr">
                      <a:solidFill>
                        <a:srgbClr val="9BBB59"/>
                      </a:solidFill>
                      <a:prstDash val="solid"/>
                      <a:round/>
                      <a:headEnd type="none" w="med" len="med"/>
                      <a:tailEnd type="none" w="med" len="med"/>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1.3</a:t>
                      </a:r>
                      <a:endParaRPr lang="es-EC" sz="1400" dirty="0">
                        <a:effectLst/>
                        <a:latin typeface="Arial" pitchFamily="34" charset="0"/>
                        <a:ea typeface="Calibri"/>
                        <a:cs typeface="Arial" pitchFamily="34" charset="0"/>
                      </a:endParaRPr>
                    </a:p>
                  </a:txBody>
                  <a:tcPr marL="66507" marR="66507" marT="0" marB="0" anchor="ctr">
                    <a:lnL>
                      <a:noFill/>
                    </a:lnL>
                    <a:lnR>
                      <a:noFill/>
                    </a:lnR>
                    <a:lnT w="12700" cap="flat" cmpd="sng" algn="ctr">
                      <a:solidFill>
                        <a:srgbClr val="9BBB59"/>
                      </a:solidFill>
                      <a:prstDash val="solid"/>
                      <a:round/>
                      <a:headEnd type="none" w="med" len="med"/>
                      <a:tailEnd type="none" w="med" len="med"/>
                    </a:lnT>
                    <a:lnB>
                      <a:noFill/>
                    </a:lnB>
                    <a:solidFill>
                      <a:srgbClr val="EAF1DD"/>
                    </a:solidFill>
                  </a:tcPr>
                </a:tc>
              </a:tr>
              <a:tr h="162572">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Datos representativos del material disponibles a partir de pruebas</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effectLst/>
                          <a:latin typeface="Arial" pitchFamily="34" charset="0"/>
                          <a:ea typeface="Calibri"/>
                          <a:cs typeface="Arial" pitchFamily="34" charset="0"/>
                        </a:rPr>
                        <a:t>2</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r>
              <a:tr h="162572">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Datos suficientemente representativos del material disponibles a partir de pruebas</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3</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r>
              <a:tr h="325143">
                <a:tc vMerge="1">
                  <a:txBody>
                    <a:bodyPr/>
                    <a:lstStyle/>
                    <a:p>
                      <a:endParaRPr lang="es-EC"/>
                    </a:p>
                  </a:txBody>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Datos poco representativos del material disponibles a partir de pruebas</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5+</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r>
              <a:tr h="487715">
                <a:tc rowSpan="4">
                  <a:txBody>
                    <a:bodyPr/>
                    <a:lstStyle/>
                    <a:p>
                      <a:pPr>
                        <a:spcAft>
                          <a:spcPts val="0"/>
                        </a:spcAft>
                      </a:pPr>
                      <a:r>
                        <a:rPr lang="es-ES_tradnl" sz="1400" b="1" dirty="0">
                          <a:effectLst/>
                          <a:latin typeface="Arial" pitchFamily="34" charset="0"/>
                          <a:ea typeface="Calibri"/>
                          <a:cs typeface="Arial" pitchFamily="34" charset="0"/>
                        </a:rPr>
                        <a:t>Condiciones del entorno en el cuál se utilizará</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Idénticas a las condiciones de prueba del material</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1.3</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r>
              <a:tr h="162572">
                <a:tc vMerge="1">
                  <a:txBody>
                    <a:bodyPr/>
                    <a:lstStyle/>
                    <a:p>
                      <a:endParaRPr lang="es-EC"/>
                    </a:p>
                  </a:txBody>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Esencialmente en un entorno de ambiente de habitación</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2</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r>
              <a:tr h="162572">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Entorno moderadamente agresivo</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3</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r>
              <a:tr h="325143">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Entorno extremadamente agresivo</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effectLst/>
                          <a:latin typeface="Arial" pitchFamily="34" charset="0"/>
                          <a:ea typeface="Calibri"/>
                          <a:cs typeface="Arial" pitchFamily="34" charset="0"/>
                        </a:rPr>
                        <a:t>5+</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r>
              <a:tr h="487715">
                <a:tc rowSpan="4">
                  <a:txBody>
                    <a:bodyPr/>
                    <a:lstStyle/>
                    <a:p>
                      <a:pPr>
                        <a:spcAft>
                          <a:spcPts val="0"/>
                        </a:spcAft>
                      </a:pPr>
                      <a:r>
                        <a:rPr lang="es-ES_tradnl" sz="1400" b="1" dirty="0">
                          <a:effectLst/>
                          <a:latin typeface="Arial" pitchFamily="34" charset="0"/>
                          <a:ea typeface="Calibri"/>
                          <a:cs typeface="Arial" pitchFamily="34" charset="0"/>
                        </a:rPr>
                        <a:t>Modelos analíticos para carga y esfuerzos</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Los modelos han sido probados contra experimentos</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1.3</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r>
              <a:tr h="162572">
                <a:tc vMerge="1">
                  <a:txBody>
                    <a:bodyPr/>
                    <a:lstStyle/>
                    <a:p>
                      <a:endParaRPr lang="es-EC"/>
                    </a:p>
                  </a:txBody>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Los modelos representan al sistema con precisión</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solidFill>
                            <a:srgbClr val="FF0000"/>
                          </a:solidFill>
                          <a:effectLst/>
                          <a:latin typeface="Arial" pitchFamily="34" charset="0"/>
                          <a:ea typeface="Calibri"/>
                          <a:cs typeface="Arial" pitchFamily="34" charset="0"/>
                        </a:rPr>
                        <a:t>2</a:t>
                      </a:r>
                      <a:endParaRPr lang="es-EC" sz="1400" dirty="0">
                        <a:solidFill>
                          <a:srgbClr val="FF0000"/>
                        </a:solidFill>
                        <a:effectLst/>
                        <a:latin typeface="Arial" pitchFamily="34" charset="0"/>
                        <a:ea typeface="Calibri"/>
                        <a:cs typeface="Arial" pitchFamily="34" charset="0"/>
                      </a:endParaRPr>
                    </a:p>
                  </a:txBody>
                  <a:tcPr marL="66507" marR="66507" marT="0" marB="0" anchor="ctr">
                    <a:lnL>
                      <a:noFill/>
                    </a:lnL>
                    <a:lnR>
                      <a:noFill/>
                    </a:lnR>
                    <a:lnT>
                      <a:noFill/>
                    </a:lnT>
                    <a:lnB>
                      <a:noFill/>
                    </a:lnB>
                  </a:tcPr>
                </a:tc>
              </a:tr>
              <a:tr h="162572">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Los modelos representan al sistema aproximadamente</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c>
                  <a:txBody>
                    <a:bodyPr/>
                    <a:lstStyle/>
                    <a:p>
                      <a:pPr>
                        <a:spcAft>
                          <a:spcPts val="0"/>
                        </a:spcAft>
                      </a:pPr>
                      <a:r>
                        <a:rPr lang="es-ES_tradnl" sz="1400" dirty="0">
                          <a:effectLst/>
                          <a:latin typeface="Arial" pitchFamily="34" charset="0"/>
                          <a:ea typeface="Calibri"/>
                          <a:cs typeface="Arial" pitchFamily="34" charset="0"/>
                        </a:rPr>
                        <a:t>3</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solidFill>
                      <a:srgbClr val="EAF1DD"/>
                    </a:solidFill>
                  </a:tcPr>
                </a:tc>
              </a:tr>
              <a:tr h="325143">
                <a:tc vMerge="1">
                  <a:txBody>
                    <a:bodyPr/>
                    <a:lstStyle/>
                    <a:p>
                      <a:endParaRPr lang="es-EC"/>
                    </a:p>
                  </a:txBody>
                  <a:tcPr/>
                </a:tc>
                <a:tc>
                  <a:txBody>
                    <a:bodyPr/>
                    <a:lstStyle/>
                    <a:p>
                      <a:pPr>
                        <a:spcAft>
                          <a:spcPts val="0"/>
                        </a:spcAft>
                      </a:pPr>
                      <a:r>
                        <a:rPr lang="es-ES_tradnl" sz="1400" dirty="0">
                          <a:effectLst/>
                          <a:latin typeface="Arial" pitchFamily="34" charset="0"/>
                          <a:ea typeface="Calibri"/>
                          <a:cs typeface="Arial" pitchFamily="34" charset="0"/>
                        </a:rPr>
                        <a:t>Los modelos son una burda aproximación</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c>
                  <a:txBody>
                    <a:bodyPr/>
                    <a:lstStyle/>
                    <a:p>
                      <a:pPr>
                        <a:spcAft>
                          <a:spcPts val="0"/>
                        </a:spcAft>
                      </a:pPr>
                      <a:r>
                        <a:rPr lang="es-ES_tradnl" sz="1400" dirty="0">
                          <a:effectLst/>
                          <a:latin typeface="Arial" pitchFamily="34" charset="0"/>
                          <a:ea typeface="Calibri"/>
                          <a:cs typeface="Arial" pitchFamily="34" charset="0"/>
                        </a:rPr>
                        <a:t>5+</a:t>
                      </a:r>
                      <a:endParaRPr lang="es-EC" sz="1400" dirty="0">
                        <a:effectLst/>
                        <a:latin typeface="Arial" pitchFamily="34" charset="0"/>
                        <a:ea typeface="Calibri"/>
                        <a:cs typeface="Arial" pitchFamily="34" charset="0"/>
                      </a:endParaRPr>
                    </a:p>
                  </a:txBody>
                  <a:tcPr marL="66507" marR="66507" marT="0" marB="0" anchor="ctr">
                    <a:lnL>
                      <a:noFill/>
                    </a:lnL>
                    <a:lnR>
                      <a:noFill/>
                    </a:lnR>
                    <a:lnT>
                      <a:noFill/>
                    </a:lnT>
                    <a:lnB>
                      <a:noFill/>
                    </a:lnB>
                  </a:tcPr>
                </a:tc>
              </a:tr>
            </a:tbl>
          </a:graphicData>
        </a:graphic>
      </p:graphicFrame>
      <p:pic>
        <p:nvPicPr>
          <p:cNvPr id="1024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87" y="6467475"/>
            <a:ext cx="522128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467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371" y="354623"/>
            <a:ext cx="11471434" cy="1143000"/>
          </a:xfrm>
        </p:spPr>
        <p:txBody>
          <a:bodyPr anchor="ctr"/>
          <a:lstStyle/>
          <a:p>
            <a:r>
              <a:rPr lang="es-EC" dirty="0" smtClean="0"/>
              <a:t>Base fija:</a:t>
            </a:r>
            <a:endParaRPr lang="es-EC" dirty="0"/>
          </a:p>
        </p:txBody>
      </p:sp>
      <p:sp>
        <p:nvSpPr>
          <p:cNvPr id="4" name="3 Marcador de contenido"/>
          <p:cNvSpPr>
            <a:spLocks noGrp="1"/>
          </p:cNvSpPr>
          <p:nvPr>
            <p:ph sz="half" idx="2"/>
          </p:nvPr>
        </p:nvSpPr>
        <p:spPr>
          <a:xfrm>
            <a:off x="6396092" y="1710029"/>
            <a:ext cx="5629500" cy="4541919"/>
          </a:xfrm>
        </p:spPr>
        <p:txBody>
          <a:bodyPr>
            <a:normAutofit fontScale="77500" lnSpcReduction="20000"/>
          </a:bodyPr>
          <a:lstStyle/>
          <a:p>
            <a:pPr algn="just"/>
            <a:r>
              <a:rPr lang="es-ES" dirty="0">
                <a:latin typeface="Arial" pitchFamily="34" charset="0"/>
                <a:cs typeface="Arial" pitchFamily="34" charset="0"/>
              </a:rPr>
              <a:t>Para las dimensiones de la base se tendrá en cuenta que los actuadores  se distribuirán a 120° cada uno, por lo que se diseñará una base circular con un diámetro de 25 cm</a:t>
            </a:r>
            <a:r>
              <a:rPr lang="es-ES" dirty="0" smtClean="0">
                <a:latin typeface="Arial" pitchFamily="34" charset="0"/>
                <a:cs typeface="Arial" pitchFamily="34" charset="0"/>
              </a:rPr>
              <a:t>.</a:t>
            </a:r>
          </a:p>
          <a:p>
            <a:pPr marL="0" indent="0" algn="just">
              <a:buNone/>
            </a:pPr>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Ranura de 5 mm de profundidad donde se asentaran los actuadores lineales.</a:t>
            </a:r>
          </a:p>
          <a:p>
            <a:pPr algn="just"/>
            <a:endParaRPr lang="es-EC" dirty="0">
              <a:latin typeface="Arial" pitchFamily="34" charset="0"/>
              <a:cs typeface="Arial" pitchFamily="34" charset="0"/>
            </a:endParaRPr>
          </a:p>
          <a:p>
            <a:pPr algn="just"/>
            <a:r>
              <a:rPr lang="es-ES" dirty="0">
                <a:latin typeface="Arial" pitchFamily="34" charset="0"/>
                <a:cs typeface="Arial" pitchFamily="34" charset="0"/>
              </a:rPr>
              <a:t>Es fundamental el diámetro de la base, ya que este determinará </a:t>
            </a:r>
            <a:r>
              <a:rPr lang="es-ES" dirty="0" smtClean="0">
                <a:latin typeface="Arial" pitchFamily="34" charset="0"/>
                <a:cs typeface="Arial" pitchFamily="34" charset="0"/>
              </a:rPr>
              <a:t>el ángulo </a:t>
            </a:r>
            <a:r>
              <a:rPr lang="es-ES" dirty="0">
                <a:latin typeface="Arial" pitchFamily="34" charset="0"/>
                <a:cs typeface="Arial" pitchFamily="34" charset="0"/>
              </a:rPr>
              <a:t>de </a:t>
            </a:r>
            <a:r>
              <a:rPr lang="es-ES" dirty="0" smtClean="0">
                <a:latin typeface="Arial" pitchFamily="34" charset="0"/>
                <a:cs typeface="Arial" pitchFamily="34" charset="0"/>
              </a:rPr>
              <a:t>inclinación máximo </a:t>
            </a:r>
            <a:r>
              <a:rPr lang="es-ES" dirty="0">
                <a:latin typeface="Arial" pitchFamily="34" charset="0"/>
                <a:cs typeface="Arial" pitchFamily="34" charset="0"/>
              </a:rPr>
              <a:t>que podrá alcanzar el prototipo mediante la </a:t>
            </a:r>
            <a:r>
              <a:rPr lang="es-ES" dirty="0" smtClean="0">
                <a:latin typeface="Arial" pitchFamily="34" charset="0"/>
                <a:cs typeface="Arial" pitchFamily="34" charset="0"/>
              </a:rPr>
              <a:t>altura del triangulo formado por los </a:t>
            </a:r>
            <a:r>
              <a:rPr lang="es-ES" dirty="0">
                <a:latin typeface="Arial" pitchFamily="34" charset="0"/>
                <a:cs typeface="Arial" pitchFamily="34" charset="0"/>
              </a:rPr>
              <a:t>centros de los vástagos de los actuadores  como se ve en </a:t>
            </a:r>
            <a:r>
              <a:rPr lang="es-ES" dirty="0" smtClean="0">
                <a:latin typeface="Arial" pitchFamily="34" charset="0"/>
                <a:cs typeface="Arial" pitchFamily="34" charset="0"/>
              </a:rPr>
              <a:t>la figura</a:t>
            </a:r>
            <a:endParaRPr lang="es-EC" dirty="0">
              <a:latin typeface="Arial" pitchFamily="34" charset="0"/>
              <a:cs typeface="Arial" pitchFamily="34" charset="0"/>
            </a:endParaRP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64507" y="3645024"/>
            <a:ext cx="3237257" cy="305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539" y="1711692"/>
            <a:ext cx="3060700"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416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lvl="3" algn="l" rtl="0">
              <a:spcBef>
                <a:spcPct val="0"/>
              </a:spcBef>
            </a:pP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Base fija:</a:t>
            </a:r>
            <a:endParaRPr lang="es-EC" dirty="0">
              <a:latin typeface="Arial" pitchFamily="34" charset="0"/>
              <a:cs typeface="Arial" pitchFamily="34" charset="0"/>
            </a:endParaRPr>
          </a:p>
        </p:txBody>
      </p:sp>
      <p:pic>
        <p:nvPicPr>
          <p:cNvPr id="17" name="16 Imagen"/>
          <p:cNvPicPr/>
          <p:nvPr/>
        </p:nvPicPr>
        <p:blipFill rotWithShape="1">
          <a:blip r:embed="rId2" cstate="print">
            <a:extLst>
              <a:ext uri="{28A0092B-C50C-407E-A947-70E740481C1C}">
                <a14:useLocalDpi xmlns:a14="http://schemas.microsoft.com/office/drawing/2010/main" val="0"/>
              </a:ext>
            </a:extLst>
          </a:blip>
          <a:srcRect/>
          <a:stretch/>
        </p:blipFill>
        <p:spPr bwMode="auto">
          <a:xfrm>
            <a:off x="3492699" y="4284800"/>
            <a:ext cx="1885950" cy="2160905"/>
          </a:xfrm>
          <a:prstGeom prst="rect">
            <a:avLst/>
          </a:prstGeom>
          <a:ln>
            <a:noFill/>
          </a:ln>
          <a:extLst>
            <a:ext uri="{53640926-AAD7-44D8-BBD7-CCE9431645EC}">
              <a14:shadowObscured xmlns:a14="http://schemas.microsoft.com/office/drawing/2010/main"/>
            </a:ext>
          </a:extLst>
        </p:spPr>
      </p:pic>
      <p:pic>
        <p:nvPicPr>
          <p:cNvPr id="18" name="17 Marcador de contenido"/>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04366" y="733514"/>
            <a:ext cx="2029093" cy="1903398"/>
          </a:xfrm>
          <a:prstGeom prst="rect">
            <a:avLst/>
          </a:prstGeom>
          <a:noFill/>
          <a:ln>
            <a:noFill/>
          </a:ln>
        </p:spPr>
      </p:pic>
      <p:sp>
        <p:nvSpPr>
          <p:cNvPr id="15" name="14 Rectángulo"/>
          <p:cNvSpPr/>
          <p:nvPr/>
        </p:nvSpPr>
        <p:spPr>
          <a:xfrm>
            <a:off x="6156995" y="2690406"/>
            <a:ext cx="6430838" cy="400110"/>
          </a:xfrm>
          <a:prstGeom prst="rect">
            <a:avLst/>
          </a:prstGeom>
        </p:spPr>
        <p:txBody>
          <a:bodyPr wrap="square">
            <a:spAutoFit/>
          </a:bodyPr>
          <a:lstStyle/>
          <a:p>
            <a:r>
              <a:rPr lang="es-ES_tradnl" sz="2000" dirty="0">
                <a:latin typeface="Arial" pitchFamily="34" charset="0"/>
                <a:cs typeface="Arial" pitchFamily="34" charset="0"/>
              </a:rPr>
              <a:t>Área transversal donde actúa la fuerza </a:t>
            </a:r>
            <a:r>
              <a:rPr lang="es-ES_tradnl" sz="2000" dirty="0" smtClean="0">
                <a:latin typeface="Arial" pitchFamily="34" charset="0"/>
                <a:cs typeface="Arial" pitchFamily="34" charset="0"/>
              </a:rPr>
              <a:t>cortante:</a:t>
            </a:r>
            <a:endParaRPr lang="es-EC" sz="2000" dirty="0">
              <a:latin typeface="Arial" pitchFamily="34" charset="0"/>
              <a:cs typeface="Arial" pitchFamily="34" charset="0"/>
            </a:endParaRPr>
          </a:p>
        </p:txBody>
      </p:sp>
      <p:sp>
        <p:nvSpPr>
          <p:cNvPr id="20" name="19 Rectángulo"/>
          <p:cNvSpPr/>
          <p:nvPr/>
        </p:nvSpPr>
        <p:spPr>
          <a:xfrm>
            <a:off x="6180351" y="3287503"/>
            <a:ext cx="6490559" cy="646331"/>
          </a:xfrm>
          <a:prstGeom prst="rect">
            <a:avLst/>
          </a:prstGeom>
        </p:spPr>
        <p:txBody>
          <a:bodyPr wrap="none">
            <a:spAutoFit/>
          </a:bodyPr>
          <a:lstStyle/>
          <a:p>
            <a:r>
              <a:rPr lang="es-ES_tradnl" dirty="0" smtClean="0">
                <a:latin typeface="Cambria Math" pitchFamily="18" charset="0"/>
                <a:ea typeface="Cambria Math" pitchFamily="18" charset="0"/>
                <a:cs typeface="Arial" pitchFamily="34" charset="0"/>
              </a:rPr>
              <a:t>Carga= el </a:t>
            </a:r>
            <a:r>
              <a:rPr lang="es-ES_tradnl" dirty="0">
                <a:latin typeface="Cambria Math" pitchFamily="18" charset="0"/>
                <a:ea typeface="Cambria Math" pitchFamily="18" charset="0"/>
                <a:cs typeface="Arial" pitchFamily="34" charset="0"/>
              </a:rPr>
              <a:t>peso de la persona </a:t>
            </a:r>
            <a:r>
              <a:rPr lang="es-ES_tradnl" dirty="0" smtClean="0">
                <a:latin typeface="Cambria Math" pitchFamily="18" charset="0"/>
                <a:ea typeface="Cambria Math" pitchFamily="18" charset="0"/>
                <a:cs typeface="Arial" pitchFamily="34" charset="0"/>
              </a:rPr>
              <a:t>+peso </a:t>
            </a:r>
            <a:r>
              <a:rPr lang="es-ES_tradnl" dirty="0">
                <a:latin typeface="Cambria Math" pitchFamily="18" charset="0"/>
                <a:ea typeface="Cambria Math" pitchFamily="18" charset="0"/>
                <a:cs typeface="Arial" pitchFamily="34" charset="0"/>
              </a:rPr>
              <a:t>de la </a:t>
            </a:r>
            <a:r>
              <a:rPr lang="es-ES_tradnl" dirty="0" smtClean="0">
                <a:latin typeface="Cambria Math" pitchFamily="18" charset="0"/>
                <a:ea typeface="Cambria Math" pitchFamily="18" charset="0"/>
                <a:cs typeface="Arial" pitchFamily="34" charset="0"/>
              </a:rPr>
              <a:t>base =</a:t>
            </a:r>
            <a:r>
              <a:rPr lang="es-ES_tradnl" dirty="0">
                <a:latin typeface="Cambria Math" pitchFamily="18" charset="0"/>
                <a:ea typeface="Cambria Math" pitchFamily="18" charset="0"/>
                <a:cs typeface="Arial" pitchFamily="34" charset="0"/>
              </a:rPr>
              <a:t>323lbf ≈1437N</a:t>
            </a:r>
            <a:endParaRPr lang="es-EC" dirty="0">
              <a:latin typeface="Cambria Math" pitchFamily="18" charset="0"/>
              <a:ea typeface="Cambria Math" pitchFamily="18" charset="0"/>
              <a:cs typeface="Arial" pitchFamily="34" charset="0"/>
            </a:endParaRPr>
          </a:p>
          <a:p>
            <a:r>
              <a:rPr lang="es-ES_tradnl" dirty="0" smtClean="0">
                <a:latin typeface="Cambria Math" pitchFamily="18" charset="0"/>
                <a:ea typeface="Cambria Math" pitchFamily="18" charset="0"/>
                <a:cs typeface="Arial" pitchFamily="34" charset="0"/>
              </a:rPr>
              <a:t> </a:t>
            </a:r>
            <a:endParaRPr lang="es-EC" dirty="0">
              <a:latin typeface="Cambria Math" pitchFamily="18" charset="0"/>
              <a:ea typeface="Cambria Math" pitchFamily="18" charset="0"/>
              <a:cs typeface="Arial" pitchFamily="34" charset="0"/>
            </a:endParaRPr>
          </a:p>
        </p:txBody>
      </p:sp>
      <mc:AlternateContent xmlns:mc="http://schemas.openxmlformats.org/markup-compatibility/2006" xmlns:a14="http://schemas.microsoft.com/office/drawing/2010/main">
        <mc:Choice Requires="a14">
          <p:sp>
            <p:nvSpPr>
              <p:cNvPr id="22" name="21 Rectángulo"/>
              <p:cNvSpPr/>
              <p:nvPr/>
            </p:nvSpPr>
            <p:spPr>
              <a:xfrm>
                <a:off x="7118501" y="3780027"/>
                <a:ext cx="3858614" cy="6282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τv</m:t>
                      </m:r>
                      <m:r>
                        <a:rPr lang="es-ES" i="0">
                          <a:latin typeface="Cambria Math"/>
                        </a:rPr>
                        <m:t>=</m:t>
                      </m:r>
                      <m:f>
                        <m:fPr>
                          <m:ctrlPr>
                            <a:rPr lang="es-EC" i="1">
                              <a:latin typeface="Cambria Math" panose="02040503050406030204" pitchFamily="18" charset="0"/>
                            </a:rPr>
                          </m:ctrlPr>
                        </m:fPr>
                        <m:num>
                          <m:r>
                            <m:rPr>
                              <m:sty m:val="p"/>
                            </m:rPr>
                            <a:rPr lang="es-ES" i="0">
                              <a:latin typeface="Cambria Math"/>
                            </a:rPr>
                            <m:t>Fuerza</m:t>
                          </m:r>
                          <m:r>
                            <a:rPr lang="es-ES" i="0">
                              <a:latin typeface="Cambria Math"/>
                            </a:rPr>
                            <m:t> </m:t>
                          </m:r>
                          <m:r>
                            <m:rPr>
                              <m:sty m:val="p"/>
                            </m:rPr>
                            <a:rPr lang="es-ES" i="0">
                              <a:latin typeface="Cambria Math"/>
                            </a:rPr>
                            <m:t>cortante</m:t>
                          </m:r>
                        </m:num>
                        <m:den>
                          <m:r>
                            <a:rPr lang="es-ES" i="0">
                              <a:latin typeface="Cambria Math"/>
                            </a:rPr>
                            <m:t>Á</m:t>
                          </m:r>
                          <m:r>
                            <m:rPr>
                              <m:sty m:val="p"/>
                            </m:rPr>
                            <a:rPr lang="es-ES" i="0">
                              <a:latin typeface="Cambria Math"/>
                            </a:rPr>
                            <m:t>rea</m:t>
                          </m:r>
                          <m:r>
                            <a:rPr lang="es-ES" i="0">
                              <a:latin typeface="Cambria Math"/>
                            </a:rPr>
                            <m:t> </m:t>
                          </m:r>
                          <m:r>
                            <m:rPr>
                              <m:sty m:val="p"/>
                            </m:rPr>
                            <a:rPr lang="es-ES" i="0">
                              <a:latin typeface="Cambria Math"/>
                            </a:rPr>
                            <m:t>tranversal</m:t>
                          </m:r>
                          <m:r>
                            <a:rPr lang="es-ES" i="0">
                              <a:latin typeface="Cambria Math"/>
                            </a:rPr>
                            <m:t> </m:t>
                          </m:r>
                          <m:r>
                            <m:rPr>
                              <m:sty m:val="p"/>
                            </m:rPr>
                            <a:rPr lang="es-ES" i="0">
                              <a:latin typeface="Cambria Math"/>
                            </a:rPr>
                            <m:t>de</m:t>
                          </m:r>
                          <m:r>
                            <a:rPr lang="es-ES" i="0">
                              <a:latin typeface="Cambria Math"/>
                            </a:rPr>
                            <m:t> </m:t>
                          </m:r>
                          <m:r>
                            <m:rPr>
                              <m:sty m:val="p"/>
                            </m:rPr>
                            <a:rPr lang="es-ES" i="0">
                              <a:latin typeface="Cambria Math"/>
                            </a:rPr>
                            <m:t>corte</m:t>
                          </m:r>
                        </m:den>
                      </m:f>
                    </m:oMath>
                  </m:oMathPara>
                </a14:m>
                <a:endParaRPr lang="es-EC" dirty="0">
                  <a:latin typeface="Arial" pitchFamily="34" charset="0"/>
                  <a:cs typeface="Arial" pitchFamily="34" charset="0"/>
                </a:endParaRPr>
              </a:p>
            </p:txBody>
          </p:sp>
        </mc:Choice>
        <mc:Fallback xmlns="">
          <p:sp>
            <p:nvSpPr>
              <p:cNvPr id="22" name="21 Rectángulo"/>
              <p:cNvSpPr>
                <a:spLocks noRot="1" noChangeAspect="1" noMove="1" noResize="1" noEditPoints="1" noAdjustHandles="1" noChangeArrowheads="1" noChangeShapeType="1" noTextEdit="1"/>
              </p:cNvSpPr>
              <p:nvPr/>
            </p:nvSpPr>
            <p:spPr>
              <a:xfrm>
                <a:off x="7118501" y="3780027"/>
                <a:ext cx="3858614" cy="628249"/>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22 Rectángulo"/>
              <p:cNvSpPr/>
              <p:nvPr/>
            </p:nvSpPr>
            <p:spPr>
              <a:xfrm>
                <a:off x="7213812" y="4458859"/>
                <a:ext cx="3667992" cy="821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τv</m:t>
                      </m:r>
                      <m:r>
                        <a:rPr lang="es-ES" i="0">
                          <a:latin typeface="Cambria Math"/>
                        </a:rPr>
                        <m:t>=</m:t>
                      </m:r>
                      <m:f>
                        <m:fPr>
                          <m:ctrlPr>
                            <a:rPr lang="es-EC" i="1">
                              <a:latin typeface="Cambria Math" panose="02040503050406030204" pitchFamily="18" charset="0"/>
                            </a:rPr>
                          </m:ctrlPr>
                        </m:fPr>
                        <m:num>
                          <m:f>
                            <m:fPr>
                              <m:ctrlPr>
                                <a:rPr lang="es-EC" i="1">
                                  <a:latin typeface="Cambria Math" panose="02040503050406030204" pitchFamily="18" charset="0"/>
                                </a:rPr>
                              </m:ctrlPr>
                            </m:fPr>
                            <m:num>
                              <m:r>
                                <a:rPr lang="es-ES" i="0">
                                  <a:latin typeface="Cambria Math"/>
                                </a:rPr>
                                <m:t>479</m:t>
                              </m:r>
                              <m:r>
                                <m:rPr>
                                  <m:sty m:val="p"/>
                                </m:rPr>
                                <a:rPr lang="es-ES" i="0">
                                  <a:latin typeface="Cambria Math"/>
                                </a:rPr>
                                <m:t>N</m:t>
                              </m:r>
                            </m:num>
                            <m:den>
                              <m:r>
                                <a:rPr lang="es-ES" i="0">
                                  <a:latin typeface="Cambria Math"/>
                                </a:rPr>
                                <m:t>2</m:t>
                              </m:r>
                            </m:den>
                          </m:f>
                        </m:num>
                        <m:den>
                          <m:r>
                            <a:rPr lang="es-ES" i="0">
                              <a:latin typeface="Cambria Math"/>
                            </a:rPr>
                            <m:t>10,5</m:t>
                          </m:r>
                          <m:r>
                            <m:rPr>
                              <m:sty m:val="p"/>
                            </m:rPr>
                            <a:rPr lang="es-ES" i="0">
                              <a:latin typeface="Cambria Math"/>
                            </a:rPr>
                            <m:t>mm</m:t>
                          </m:r>
                          <m:r>
                            <a:rPr lang="es-ES" i="0">
                              <a:latin typeface="Cambria Math"/>
                            </a:rPr>
                            <m:t>∗20</m:t>
                          </m:r>
                          <m:r>
                            <m:rPr>
                              <m:sty m:val="p"/>
                            </m:rPr>
                            <a:rPr lang="es-ES" i="0">
                              <a:latin typeface="Cambria Math"/>
                            </a:rPr>
                            <m:t>mm</m:t>
                          </m:r>
                        </m:den>
                      </m:f>
                      <m:r>
                        <a:rPr lang="es-ES" i="0">
                          <a:latin typeface="Cambria Math"/>
                        </a:rPr>
                        <m:t>=1.14 </m:t>
                      </m:r>
                      <m:r>
                        <m:rPr>
                          <m:sty m:val="p"/>
                        </m:rPr>
                        <a:rPr lang="es-ES" i="0">
                          <a:latin typeface="Cambria Math"/>
                        </a:rPr>
                        <m:t>MPa</m:t>
                      </m:r>
                    </m:oMath>
                  </m:oMathPara>
                </a14:m>
                <a:endParaRPr lang="es-EC" dirty="0">
                  <a:latin typeface="Arial" pitchFamily="34" charset="0"/>
                  <a:cs typeface="Arial" pitchFamily="34" charset="0"/>
                </a:endParaRPr>
              </a:p>
            </p:txBody>
          </p:sp>
        </mc:Choice>
        <mc:Fallback xmlns="">
          <p:sp>
            <p:nvSpPr>
              <p:cNvPr id="23" name="22 Rectángulo"/>
              <p:cNvSpPr>
                <a:spLocks noRot="1" noChangeAspect="1" noMove="1" noResize="1" noEditPoints="1" noAdjustHandles="1" noChangeArrowheads="1" noChangeShapeType="1" noTextEdit="1"/>
              </p:cNvSpPr>
              <p:nvPr/>
            </p:nvSpPr>
            <p:spPr>
              <a:xfrm>
                <a:off x="7213812" y="4458859"/>
                <a:ext cx="3667992" cy="821379"/>
              </a:xfrm>
              <a:prstGeom prst="rect">
                <a:avLst/>
              </a:prstGeom>
              <a:blipFill rotWithShape="0">
                <a:blip r:embed="rId5"/>
                <a:stretch>
                  <a:fillRect/>
                </a:stretch>
              </a:blipFill>
            </p:spPr>
            <p:txBody>
              <a:bodyPr/>
              <a:lstStyle/>
              <a:p>
                <a:r>
                  <a:rPr lang="es-EC">
                    <a:noFill/>
                  </a:rPr>
                  <a:t> </a:t>
                </a:r>
              </a:p>
            </p:txBody>
          </p:sp>
        </mc:Fallback>
      </mc:AlternateContent>
      <p:sp>
        <p:nvSpPr>
          <p:cNvPr id="24" name="23 Rectángulo"/>
          <p:cNvSpPr/>
          <p:nvPr/>
        </p:nvSpPr>
        <p:spPr>
          <a:xfrm>
            <a:off x="5867383" y="5280238"/>
            <a:ext cx="6545808" cy="369332"/>
          </a:xfrm>
          <a:prstGeom prst="rect">
            <a:avLst/>
          </a:prstGeom>
        </p:spPr>
        <p:txBody>
          <a:bodyPr wrap="square">
            <a:spAutoFit/>
          </a:bodyPr>
          <a:lstStyle/>
          <a:p>
            <a:r>
              <a:rPr lang="es-ES_tradnl" dirty="0">
                <a:latin typeface="Arial" pitchFamily="34" charset="0"/>
                <a:cs typeface="Arial" pitchFamily="34" charset="0"/>
              </a:rPr>
              <a:t>resistencia máxima a la tensión del hierro fundido </a:t>
            </a:r>
            <a:r>
              <a:rPr lang="es-ES_tradnl" dirty="0" smtClean="0">
                <a:latin typeface="Arial" pitchFamily="34" charset="0"/>
                <a:cs typeface="Arial" pitchFamily="34" charset="0"/>
              </a:rPr>
              <a:t> </a:t>
            </a:r>
            <a:r>
              <a:rPr lang="es-ES_tradnl" dirty="0">
                <a:latin typeface="Arial" pitchFamily="34" charset="0"/>
                <a:cs typeface="Arial" pitchFamily="34" charset="0"/>
              </a:rPr>
              <a:t>152Mpa</a:t>
            </a:r>
            <a:endParaRPr lang="es-EC" dirty="0">
              <a:latin typeface="Arial" pitchFamily="34" charset="0"/>
              <a:cs typeface="Arial" pitchFamily="34" charset="0"/>
            </a:endParaRPr>
          </a:p>
        </p:txBody>
      </p:sp>
      <p:sp>
        <p:nvSpPr>
          <p:cNvPr id="25" name="24 CuadroTexto"/>
          <p:cNvSpPr txBox="1"/>
          <p:nvPr/>
        </p:nvSpPr>
        <p:spPr>
          <a:xfrm>
            <a:off x="252339" y="2114277"/>
            <a:ext cx="2958382" cy="707886"/>
          </a:xfrm>
          <a:prstGeom prst="rect">
            <a:avLst/>
          </a:prstGeom>
          <a:noFill/>
        </p:spPr>
        <p:txBody>
          <a:bodyPr wrap="square" rtlCol="0">
            <a:spAutoFit/>
          </a:bodyPr>
          <a:lstStyle/>
          <a:p>
            <a:r>
              <a:rPr lang="es-ES" sz="2000" dirty="0">
                <a:latin typeface="Arial" pitchFamily="34" charset="0"/>
                <a:cs typeface="Arial" pitchFamily="34" charset="0"/>
              </a:rPr>
              <a:t>S</a:t>
            </a:r>
            <a:r>
              <a:rPr lang="es-ES" sz="2000" dirty="0" smtClean="0">
                <a:latin typeface="Arial" pitchFamily="34" charset="0"/>
                <a:cs typeface="Arial" pitchFamily="34" charset="0"/>
              </a:rPr>
              <a:t>oporte </a:t>
            </a:r>
            <a:r>
              <a:rPr lang="es-ES" sz="2000" dirty="0">
                <a:latin typeface="Arial" pitchFamily="34" charset="0"/>
                <a:cs typeface="Arial" pitchFamily="34" charset="0"/>
              </a:rPr>
              <a:t>de montaje del actuador </a:t>
            </a:r>
            <a:endParaRPr lang="es-EC" sz="2000" dirty="0">
              <a:latin typeface="Arial" pitchFamily="34" charset="0"/>
              <a:cs typeface="Arial" pitchFamily="34" charset="0"/>
            </a:endParaRPr>
          </a:p>
        </p:txBody>
      </p:sp>
      <p:sp>
        <p:nvSpPr>
          <p:cNvPr id="27" name="26 CuadroTexto"/>
          <p:cNvSpPr txBox="1"/>
          <p:nvPr/>
        </p:nvSpPr>
        <p:spPr>
          <a:xfrm>
            <a:off x="392557" y="4818759"/>
            <a:ext cx="2814366" cy="707886"/>
          </a:xfrm>
          <a:prstGeom prst="rect">
            <a:avLst/>
          </a:prstGeom>
          <a:noFill/>
        </p:spPr>
        <p:txBody>
          <a:bodyPr wrap="square" rtlCol="0">
            <a:spAutoFit/>
          </a:bodyPr>
          <a:lstStyle/>
          <a:p>
            <a:r>
              <a:rPr lang="es-ES" sz="2000" dirty="0" smtClean="0">
                <a:latin typeface="Arial" pitchFamily="34" charset="0"/>
                <a:cs typeface="Arial" pitchFamily="34" charset="0"/>
              </a:rPr>
              <a:t>Dimensiones soporte  en «U»</a:t>
            </a:r>
            <a:endParaRPr lang="es-EC" sz="2000" dirty="0">
              <a:latin typeface="Arial" pitchFamily="34" charset="0"/>
              <a:cs typeface="Arial" pitchFamily="34" charset="0"/>
            </a:endParaRPr>
          </a:p>
        </p:txBody>
      </p:sp>
      <p:sp>
        <p:nvSpPr>
          <p:cNvPr id="26" name="25 CuadroTexto"/>
          <p:cNvSpPr txBox="1"/>
          <p:nvPr/>
        </p:nvSpPr>
        <p:spPr>
          <a:xfrm>
            <a:off x="7019354" y="287797"/>
            <a:ext cx="4241867" cy="461665"/>
          </a:xfrm>
          <a:prstGeom prst="rect">
            <a:avLst/>
          </a:prstGeom>
          <a:noFill/>
        </p:spPr>
        <p:txBody>
          <a:bodyPr wrap="none" rtlCol="0">
            <a:spAutoFit/>
          </a:bodyPr>
          <a:lstStyle/>
          <a:p>
            <a:r>
              <a:rPr lang="es-EC" sz="2400" dirty="0" smtClean="0">
                <a:latin typeface="Arial" pitchFamily="34" charset="0"/>
                <a:cs typeface="Arial" pitchFamily="34" charset="0"/>
              </a:rPr>
              <a:t>Análisis por esfuerzo cortante</a:t>
            </a:r>
            <a:endParaRPr lang="es-EC" sz="2400" dirty="0">
              <a:latin typeface="Arial" pitchFamily="34" charset="0"/>
              <a:cs typeface="Arial" pitchFamily="34" charset="0"/>
            </a:endParaRPr>
          </a:p>
        </p:txBody>
      </p:sp>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699" y="1926778"/>
            <a:ext cx="19240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3 Rectángulo"/>
          <p:cNvSpPr/>
          <p:nvPr/>
        </p:nvSpPr>
        <p:spPr>
          <a:xfrm>
            <a:off x="5867383" y="5885396"/>
            <a:ext cx="6545808" cy="369332"/>
          </a:xfrm>
          <a:prstGeom prst="rect">
            <a:avLst/>
          </a:prstGeom>
        </p:spPr>
        <p:txBody>
          <a:bodyPr wrap="square">
            <a:spAutoFit/>
          </a:bodyPr>
          <a:lstStyle/>
          <a:p>
            <a:r>
              <a:rPr lang="es-ES_tradnl" dirty="0" smtClean="0">
                <a:latin typeface="Arial" pitchFamily="34" charset="0"/>
                <a:cs typeface="Arial" pitchFamily="34" charset="0"/>
              </a:rPr>
              <a:t>Base fija:    Espesor = 30mm</a:t>
            </a:r>
            <a:endParaRPr lang="es-EC" dirty="0">
              <a:latin typeface="Arial" pitchFamily="34" charset="0"/>
              <a:cs typeface="Arial" pitchFamily="34" charset="0"/>
            </a:endParaRPr>
          </a:p>
        </p:txBody>
      </p:sp>
    </p:spTree>
    <p:extLst>
      <p:ext uri="{BB962C8B-B14F-4D97-AF65-F5344CB8AC3E}">
        <p14:creationId xmlns:p14="http://schemas.microsoft.com/office/powerpoint/2010/main" val="298741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371" y="476672"/>
            <a:ext cx="11471434" cy="1143000"/>
          </a:xfrm>
        </p:spPr>
        <p:txBody>
          <a:bodyPr anchor="ctr"/>
          <a:lstStyle/>
          <a:p>
            <a:r>
              <a:rPr lang="es-EC" dirty="0" smtClean="0">
                <a:latin typeface="Arial" pitchFamily="34" charset="0"/>
                <a:cs typeface="Arial" pitchFamily="34" charset="0"/>
              </a:rPr>
              <a:t>Base </a:t>
            </a:r>
            <a:r>
              <a:rPr lang="es-EC" dirty="0">
                <a:latin typeface="Arial" pitchFamily="34" charset="0"/>
                <a:cs typeface="Arial" pitchFamily="34" charset="0"/>
              </a:rPr>
              <a:t>m</a:t>
            </a:r>
            <a:r>
              <a:rPr lang="es-EC" dirty="0" smtClean="0">
                <a:latin typeface="Arial" pitchFamily="34" charset="0"/>
                <a:cs typeface="Arial" pitchFamily="34" charset="0"/>
              </a:rPr>
              <a:t>óvil:</a:t>
            </a:r>
            <a:endParaRPr lang="es-EC" dirty="0">
              <a:latin typeface="Arial" pitchFamily="34" charset="0"/>
              <a:cs typeface="Arial" pitchFamily="34" charset="0"/>
            </a:endParaRPr>
          </a:p>
        </p:txBody>
      </p:sp>
      <p:sp>
        <p:nvSpPr>
          <p:cNvPr id="4" name="3 Marcador de contenido"/>
          <p:cNvSpPr>
            <a:spLocks noGrp="1"/>
          </p:cNvSpPr>
          <p:nvPr>
            <p:ph sz="half" idx="2"/>
          </p:nvPr>
        </p:nvSpPr>
        <p:spPr>
          <a:xfrm>
            <a:off x="6552556" y="1801968"/>
            <a:ext cx="5629500" cy="2205845"/>
          </a:xfrm>
        </p:spPr>
        <p:txBody>
          <a:bodyPr>
            <a:normAutofit fontScale="92500" lnSpcReduction="10000"/>
          </a:bodyPr>
          <a:lstStyle/>
          <a:p>
            <a:pPr marL="0" indent="0" algn="just">
              <a:buNone/>
            </a:pPr>
            <a:r>
              <a:rPr lang="es-ES" dirty="0">
                <a:latin typeface="Arial" pitchFamily="34" charset="0"/>
                <a:cs typeface="Arial" pitchFamily="34" charset="0"/>
              </a:rPr>
              <a:t>E</a:t>
            </a:r>
            <a:r>
              <a:rPr lang="es-ES" dirty="0" smtClean="0">
                <a:latin typeface="Arial" pitchFamily="34" charset="0"/>
                <a:cs typeface="Arial" pitchFamily="34" charset="0"/>
              </a:rPr>
              <a:t>l </a:t>
            </a:r>
            <a:r>
              <a:rPr lang="es-ES" dirty="0">
                <a:latin typeface="Arial" pitchFamily="34" charset="0"/>
                <a:cs typeface="Arial" pitchFamily="34" charset="0"/>
              </a:rPr>
              <a:t>prototipo podrá alcanzar el ángulo máximo permisible que corresponde al movimiento plantarflexión</a:t>
            </a:r>
            <a:r>
              <a:rPr lang="es-ES" dirty="0" smtClean="0">
                <a:latin typeface="Arial" pitchFamily="34" charset="0"/>
                <a:cs typeface="Arial" pitchFamily="34" charset="0"/>
              </a:rPr>
              <a:t>.</a:t>
            </a:r>
          </a:p>
          <a:p>
            <a:pPr marL="0" indent="0" algn="just">
              <a:buNone/>
            </a:pPr>
            <a:r>
              <a:rPr lang="es-ES" dirty="0">
                <a:latin typeface="Arial" pitchFamily="34" charset="0"/>
                <a:cs typeface="Arial" pitchFamily="34" charset="0"/>
              </a:rPr>
              <a:t>L</a:t>
            </a:r>
            <a:r>
              <a:rPr lang="es-ES" dirty="0" smtClean="0">
                <a:latin typeface="Arial" pitchFamily="34" charset="0"/>
                <a:cs typeface="Arial" pitchFamily="34" charset="0"/>
              </a:rPr>
              <a:t>a </a:t>
            </a:r>
            <a:r>
              <a:rPr lang="es-ES" dirty="0">
                <a:latin typeface="Arial" pitchFamily="34" charset="0"/>
                <a:cs typeface="Arial" pitchFamily="34" charset="0"/>
              </a:rPr>
              <a:t>plataforma móvil </a:t>
            </a:r>
            <a:r>
              <a:rPr lang="es-ES" dirty="0" smtClean="0">
                <a:latin typeface="Arial" pitchFamily="34" charset="0"/>
                <a:cs typeface="Arial" pitchFamily="34" charset="0"/>
              </a:rPr>
              <a:t>será </a:t>
            </a:r>
            <a:r>
              <a:rPr lang="es-ES" dirty="0">
                <a:latin typeface="Arial" pitchFamily="34" charset="0"/>
                <a:cs typeface="Arial" pitchFamily="34" charset="0"/>
              </a:rPr>
              <a:t>de longitud variable con el deslizamiento de las platinas en los canales </a:t>
            </a:r>
            <a:endParaRPr lang="es-EC" dirty="0">
              <a:latin typeface="Arial" pitchFamily="34" charset="0"/>
              <a:cs typeface="Arial" pitchFamily="34" charset="0"/>
            </a:endParaRPr>
          </a:p>
          <a:p>
            <a:pPr marL="0" indent="0">
              <a:buNone/>
            </a:pPr>
            <a:endParaRPr lang="es-EC" dirty="0"/>
          </a:p>
        </p:txBody>
      </p:sp>
      <p:pic>
        <p:nvPicPr>
          <p:cNvPr id="8" name="7 Marcador de contenido"/>
          <p:cNvPicPr>
            <a:picLocks noGrp="1"/>
          </p:cNvPicPr>
          <p:nvPr>
            <p:ph sz="half" idx="1"/>
          </p:nvPr>
        </p:nvPicPr>
        <p:blipFill rotWithShape="1">
          <a:blip r:embed="rId2" cstate="print">
            <a:extLst>
              <a:ext uri="{28A0092B-C50C-407E-A947-70E740481C1C}">
                <a14:useLocalDpi xmlns:a14="http://schemas.microsoft.com/office/drawing/2010/main" val="0"/>
              </a:ext>
            </a:extLst>
          </a:blip>
          <a:srcRect/>
          <a:stretch/>
        </p:blipFill>
        <p:spPr bwMode="auto">
          <a:xfrm>
            <a:off x="756395" y="1931002"/>
            <a:ext cx="2556287" cy="1882923"/>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val="0"/>
              </a:ext>
            </a:extLst>
          </a:blip>
          <a:srcRect/>
          <a:stretch/>
        </p:blipFill>
        <p:spPr bwMode="auto">
          <a:xfrm>
            <a:off x="3531869" y="1931002"/>
            <a:ext cx="2400300" cy="1864360"/>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684387" y="4070875"/>
            <a:ext cx="4365298" cy="369332"/>
          </a:xfrm>
          <a:prstGeom prst="rect">
            <a:avLst/>
          </a:prstGeom>
        </p:spPr>
        <p:txBody>
          <a:bodyPr wrap="none">
            <a:spAutoFit/>
          </a:bodyPr>
          <a:lstStyle/>
          <a:p>
            <a:r>
              <a:rPr lang="es-ES" dirty="0">
                <a:latin typeface="Arial" pitchFamily="34" charset="0"/>
                <a:cs typeface="Arial" pitchFamily="34" charset="0"/>
              </a:rPr>
              <a:t>Desplazamiento de vástago del actuador</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180331" y="4653136"/>
                <a:ext cx="6372225" cy="173451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s-EC" i="1" smtClean="0">
                              <a:latin typeface="Cambria Math" panose="02040503050406030204" pitchFamily="18" charset="0"/>
                            </a:rPr>
                          </m:ctrlPr>
                        </m:funcPr>
                        <m:fName>
                          <m:r>
                            <m:rPr>
                              <m:sty m:val="p"/>
                            </m:rPr>
                            <a:rPr lang="es-ES" i="0">
                              <a:latin typeface="Cambria Math"/>
                            </a:rPr>
                            <m:t>tan</m:t>
                          </m:r>
                        </m:fName>
                        <m:e>
                          <m:r>
                            <m:rPr>
                              <m:sty m:val="p"/>
                            </m:rPr>
                            <a:rPr lang="es-ES" i="0">
                              <a:latin typeface="Cambria Math"/>
                            </a:rPr>
                            <m:t>θ</m:t>
                          </m:r>
                        </m:e>
                      </m:func>
                      <m:r>
                        <a:rPr lang="es-ES" i="0">
                          <a:latin typeface="Cambria Math"/>
                        </a:rPr>
                        <m:t>=</m:t>
                      </m:r>
                      <m:f>
                        <m:fPr>
                          <m:ctrlPr>
                            <a:rPr lang="es-EC" i="1">
                              <a:latin typeface="Cambria Math" panose="02040503050406030204" pitchFamily="18" charset="0"/>
                            </a:rPr>
                          </m:ctrlPr>
                        </m:fPr>
                        <m:num>
                          <m:r>
                            <m:rPr>
                              <m:sty m:val="p"/>
                            </m:rPr>
                            <a:rPr lang="es-ES" i="0">
                              <a:latin typeface="Cambria Math"/>
                            </a:rPr>
                            <m:t>Cateto</m:t>
                          </m:r>
                          <m:r>
                            <a:rPr lang="es-ES" i="0">
                              <a:latin typeface="Cambria Math"/>
                            </a:rPr>
                            <m:t> </m:t>
                          </m:r>
                          <m:r>
                            <m:rPr>
                              <m:sty m:val="p"/>
                            </m:rPr>
                            <a:rPr lang="es-ES" i="0">
                              <a:latin typeface="Cambria Math"/>
                            </a:rPr>
                            <m:t>opuesto</m:t>
                          </m:r>
                        </m:num>
                        <m:den>
                          <m:r>
                            <m:rPr>
                              <m:sty m:val="p"/>
                            </m:rPr>
                            <a:rPr lang="es-ES" i="0">
                              <a:latin typeface="Cambria Math"/>
                            </a:rPr>
                            <m:t>Cateto</m:t>
                          </m:r>
                          <m:r>
                            <a:rPr lang="es-ES" i="0">
                              <a:latin typeface="Cambria Math"/>
                            </a:rPr>
                            <m:t> </m:t>
                          </m:r>
                          <m:r>
                            <m:rPr>
                              <m:sty m:val="p"/>
                            </m:rPr>
                            <a:rPr lang="es-ES" i="0">
                              <a:latin typeface="Cambria Math"/>
                            </a:rPr>
                            <m:t>adyacente</m:t>
                          </m:r>
                        </m:den>
                      </m:f>
                    </m:oMath>
                  </m:oMathPara>
                </a14:m>
                <a:endParaRPr lang="es-EC" dirty="0"/>
              </a:p>
              <a:p>
                <a:pPr/>
                <a14:m>
                  <m:oMathPara xmlns:m="http://schemas.openxmlformats.org/officeDocument/2006/math">
                    <m:oMathParaPr>
                      <m:jc m:val="centerGroup"/>
                    </m:oMathParaPr>
                    <m:oMath xmlns:m="http://schemas.openxmlformats.org/officeDocument/2006/math">
                      <m:func>
                        <m:funcPr>
                          <m:ctrlPr>
                            <a:rPr lang="es-EC" i="1">
                              <a:latin typeface="Cambria Math" panose="02040503050406030204" pitchFamily="18" charset="0"/>
                            </a:rPr>
                          </m:ctrlPr>
                        </m:funcPr>
                        <m:fName>
                          <m:r>
                            <m:rPr>
                              <m:sty m:val="p"/>
                            </m:rPr>
                            <a:rPr lang="es-ES" i="0">
                              <a:latin typeface="Cambria Math"/>
                            </a:rPr>
                            <m:t>tan</m:t>
                          </m:r>
                        </m:fName>
                        <m:e>
                          <m:r>
                            <m:rPr>
                              <m:sty m:val="p"/>
                            </m:rPr>
                            <a:rPr lang="es-ES" i="0">
                              <a:latin typeface="Cambria Math"/>
                            </a:rPr>
                            <m:t>θ</m:t>
                          </m:r>
                        </m:e>
                      </m:func>
                      <m:r>
                        <a:rPr lang="es-ES" i="0">
                          <a:latin typeface="Cambria Math"/>
                        </a:rPr>
                        <m:t>=</m:t>
                      </m:r>
                      <m:f>
                        <m:fPr>
                          <m:ctrlPr>
                            <a:rPr lang="es-EC" i="1">
                              <a:latin typeface="Cambria Math" panose="02040503050406030204" pitchFamily="18" charset="0"/>
                            </a:rPr>
                          </m:ctrlPr>
                        </m:fPr>
                        <m:num>
                          <m:r>
                            <a:rPr lang="es-ES" i="0">
                              <a:latin typeface="Cambria Math"/>
                            </a:rPr>
                            <m:t>203 </m:t>
                          </m:r>
                          <m:r>
                            <m:rPr>
                              <m:sty m:val="p"/>
                            </m:rPr>
                            <a:rPr lang="es-ES" i="0">
                              <a:latin typeface="Cambria Math"/>
                            </a:rPr>
                            <m:t>mm</m:t>
                          </m:r>
                        </m:num>
                        <m:den>
                          <m:r>
                            <a:rPr lang="es-ES" i="0">
                              <a:latin typeface="Cambria Math"/>
                            </a:rPr>
                            <m:t>250 </m:t>
                          </m:r>
                          <m:r>
                            <m:rPr>
                              <m:sty m:val="p"/>
                            </m:rPr>
                            <a:rPr lang="es-ES" i="0">
                              <a:latin typeface="Cambria Math"/>
                            </a:rPr>
                            <m:t>mm</m:t>
                          </m:r>
                        </m:den>
                      </m:f>
                    </m:oMath>
                  </m:oMathPara>
                </a14:m>
                <a:endParaRPr lang="es-EC" dirty="0"/>
              </a:p>
              <a:p>
                <a:r>
                  <a:rPr lang="es-ES" dirty="0"/>
                  <a:t> </a:t>
                </a:r>
                <a:endParaRPr lang="es-EC" dirty="0"/>
              </a:p>
              <a:p>
                <a:pPr/>
                <a14:m>
                  <m:oMathPara xmlns:m="http://schemas.openxmlformats.org/officeDocument/2006/math">
                    <m:oMathParaPr>
                      <m:jc m:val="centerGroup"/>
                    </m:oMathParaPr>
                    <m:oMath xmlns:m="http://schemas.openxmlformats.org/officeDocument/2006/math">
                      <m:r>
                        <m:rPr>
                          <m:sty m:val="p"/>
                        </m:rPr>
                        <a:rPr lang="es-ES" i="0">
                          <a:latin typeface="Cambria Math"/>
                        </a:rPr>
                        <m:t>θ</m:t>
                      </m:r>
                      <m:r>
                        <a:rPr lang="es-ES" i="0">
                          <a:latin typeface="Cambria Math"/>
                        </a:rPr>
                        <m:t>=39°</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80331" y="4653136"/>
                <a:ext cx="6372225" cy="1734514"/>
              </a:xfrm>
              <a:prstGeom prst="rect">
                <a:avLst/>
              </a:prstGeom>
              <a:blipFill rotWithShape="0">
                <a:blip r:embed="rId4"/>
                <a:stretch>
                  <a:fillRect/>
                </a:stretch>
              </a:blipFill>
            </p:spPr>
            <p:txBody>
              <a:bodyPr/>
              <a:lstStyle/>
              <a:p>
                <a:r>
                  <a:rPr lang="es-EC">
                    <a:noFill/>
                  </a:rPr>
                  <a:t> </a:t>
                </a:r>
              </a:p>
            </p:txBody>
          </p:sp>
        </mc:Fallback>
      </mc:AlternateContent>
      <p:pic>
        <p:nvPicPr>
          <p:cNvPr id="12" name="11 Imagen"/>
          <p:cNvPicPr/>
          <p:nvPr/>
        </p:nvPicPr>
        <p:blipFill rotWithShape="1">
          <a:blip r:embed="rId5" cstate="print">
            <a:extLst>
              <a:ext uri="{28A0092B-C50C-407E-A947-70E740481C1C}">
                <a14:useLocalDpi xmlns:a14="http://schemas.microsoft.com/office/drawing/2010/main" val="0"/>
              </a:ext>
            </a:extLst>
          </a:blip>
          <a:srcRect/>
          <a:stretch/>
        </p:blipFill>
        <p:spPr bwMode="auto">
          <a:xfrm>
            <a:off x="7309123" y="4077072"/>
            <a:ext cx="4067200" cy="2310578"/>
          </a:xfrm>
          <a:prstGeom prst="rect">
            <a:avLst/>
          </a:prstGeom>
          <a:ln>
            <a:no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019" y="4491053"/>
            <a:ext cx="1710493" cy="161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510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algn="ctr"/>
            <a:r>
              <a:rPr lang="es-EC" dirty="0" smtClean="0">
                <a:latin typeface="Arial" pitchFamily="34" charset="0"/>
                <a:cs typeface="Arial" pitchFamily="34" charset="0"/>
              </a:rPr>
              <a:t>Estudio estático de base móvil</a:t>
            </a:r>
            <a:endParaRPr lang="es-EC" dirty="0">
              <a:latin typeface="Arial" pitchFamily="34" charset="0"/>
              <a:cs typeface="Arial" pitchFamily="34" charset="0"/>
            </a:endParaRPr>
          </a:p>
        </p:txBody>
      </p:sp>
      <p:sp>
        <p:nvSpPr>
          <p:cNvPr id="3" name="2 Marcador de contenido"/>
          <p:cNvSpPr>
            <a:spLocks noGrp="1"/>
          </p:cNvSpPr>
          <p:nvPr>
            <p:ph sz="half" idx="1"/>
          </p:nvPr>
        </p:nvSpPr>
        <p:spPr/>
        <p:txBody>
          <a:bodyPr>
            <a:normAutofit/>
          </a:bodyPr>
          <a:lstStyle/>
          <a:p>
            <a:pPr algn="just"/>
            <a:r>
              <a:rPr lang="es-ES" sz="2400" dirty="0">
                <a:latin typeface="Arial" pitchFamily="34" charset="0"/>
                <a:cs typeface="Arial" pitchFamily="34" charset="0"/>
              </a:rPr>
              <a:t>Las consideraciones tomadas para la simulación son que la base móvil estará a 38° de inclinación, una de las platinas saldrá de su corredera dejando a la base apoyada en 25mm desde el borde de la misma platina; mientras que las otras platinas actuarán como apoyos de 100mm desde el borde para la plataforma móvil como se muestra en la figura.</a:t>
            </a:r>
            <a:endParaRPr lang="es-EC" sz="2400" dirty="0">
              <a:latin typeface="Arial" pitchFamily="34" charset="0"/>
              <a:cs typeface="Arial" pitchFamily="34" charset="0"/>
            </a:endParaRPr>
          </a:p>
          <a:p>
            <a:endParaRPr lang="es-EC"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54815" y="2589301"/>
            <a:ext cx="5078408" cy="309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046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339" y="476672"/>
            <a:ext cx="12097344" cy="1143000"/>
          </a:xfrm>
        </p:spPr>
        <p:txBody>
          <a:bodyPr anchor="ctr">
            <a:noAutofit/>
          </a:bodyPr>
          <a:lstStyle/>
          <a:p>
            <a:pPr algn="ctr"/>
            <a:r>
              <a:rPr lang="es-EC" dirty="0">
                <a:latin typeface="Arial" pitchFamily="34" charset="0"/>
                <a:cs typeface="Arial" pitchFamily="34" charset="0"/>
              </a:rPr>
              <a:t>Estudio base móvil para hallar el espesor</a:t>
            </a:r>
          </a:p>
        </p:txBody>
      </p:sp>
      <p:sp>
        <p:nvSpPr>
          <p:cNvPr id="3" name="2 Marcador de texto"/>
          <p:cNvSpPr>
            <a:spLocks noGrp="1"/>
          </p:cNvSpPr>
          <p:nvPr>
            <p:ph type="body" idx="1"/>
          </p:nvPr>
        </p:nvSpPr>
        <p:spPr>
          <a:xfrm>
            <a:off x="630865" y="1627832"/>
            <a:ext cx="5631714" cy="659352"/>
          </a:xfrm>
        </p:spPr>
        <p:txBody>
          <a:bodyPr/>
          <a:lstStyle/>
          <a:p>
            <a:r>
              <a:rPr lang="es-EC" b="0" dirty="0" smtClean="0">
                <a:latin typeface="Arial" pitchFamily="34" charset="0"/>
                <a:cs typeface="Arial" pitchFamily="34" charset="0"/>
              </a:rPr>
              <a:t>1mm</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a:xfrm>
            <a:off x="6468375" y="1632345"/>
            <a:ext cx="5633925" cy="654843"/>
          </a:xfrm>
        </p:spPr>
        <p:txBody>
          <a:bodyPr/>
          <a:lstStyle/>
          <a:p>
            <a:r>
              <a:rPr lang="es-EC" b="0" dirty="0">
                <a:latin typeface="Arial" pitchFamily="34" charset="0"/>
                <a:cs typeface="Arial" pitchFamily="34" charset="0"/>
              </a:rPr>
              <a:t>2</a:t>
            </a:r>
            <a:r>
              <a:rPr lang="es-EC" b="0" dirty="0" smtClean="0">
                <a:latin typeface="Arial" pitchFamily="34" charset="0"/>
                <a:cs typeface="Arial" pitchFamily="34" charset="0"/>
              </a:rPr>
              <a:t>mm</a:t>
            </a:r>
            <a:endParaRPr lang="es-EC" b="0" dirty="0">
              <a:latin typeface="Arial" pitchFamily="34" charset="0"/>
              <a:cs typeface="Arial" pitchFamily="34" charset="0"/>
            </a:endParaRPr>
          </a:p>
        </p:txBody>
      </p:sp>
      <p:pic>
        <p:nvPicPr>
          <p:cNvPr id="1229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441" y="2553512"/>
            <a:ext cx="6156996" cy="328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510593" y="2553512"/>
            <a:ext cx="612696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555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a:latin typeface="Arial" pitchFamily="34" charset="0"/>
                <a:cs typeface="Arial" pitchFamily="34" charset="0"/>
              </a:rPr>
              <a:t>Objetivo General:</a:t>
            </a:r>
          </a:p>
        </p:txBody>
      </p:sp>
      <p:sp>
        <p:nvSpPr>
          <p:cNvPr id="3" name="2 Marcador de contenido"/>
          <p:cNvSpPr>
            <a:spLocks noGrp="1"/>
          </p:cNvSpPr>
          <p:nvPr>
            <p:ph idx="1"/>
          </p:nvPr>
        </p:nvSpPr>
        <p:spPr>
          <a:xfrm>
            <a:off x="612379" y="2132856"/>
            <a:ext cx="11471434" cy="4389120"/>
          </a:xfrm>
        </p:spPr>
        <p:txBody>
          <a:bodyPr>
            <a:normAutofit/>
          </a:bodyPr>
          <a:lstStyle/>
          <a:p>
            <a:pPr algn="just"/>
            <a:endParaRPr lang="es-ES" sz="2800" dirty="0" smtClean="0">
              <a:latin typeface="Arial" pitchFamily="34" charset="0"/>
              <a:cs typeface="Arial" pitchFamily="34" charset="0"/>
            </a:endParaRPr>
          </a:p>
          <a:p>
            <a:pPr algn="just"/>
            <a:r>
              <a:rPr lang="es-ES" sz="2800" dirty="0" smtClean="0">
                <a:latin typeface="Arial" pitchFamily="34" charset="0"/>
                <a:cs typeface="Arial" pitchFamily="34" charset="0"/>
              </a:rPr>
              <a:t>Diseñar </a:t>
            </a:r>
            <a:r>
              <a:rPr lang="es-ES" sz="2800" dirty="0">
                <a:latin typeface="Arial" pitchFamily="34" charset="0"/>
                <a:cs typeface="Arial" pitchFamily="34" charset="0"/>
              </a:rPr>
              <a:t>y construir, una máquina automática  de 2-DOF para la rehabilitación de tobillo que permita realizar los movimientos de dorsiflexión, flexión plantar, inversión y eversión dentro de los rangos útiles para aplicaciones en fisioterapia</a:t>
            </a:r>
            <a:r>
              <a:rPr lang="es-ES" sz="2400" dirty="0" smtClean="0">
                <a:latin typeface="Arial" pitchFamily="34" charset="0"/>
                <a:cs typeface="Arial" pitchFamily="34" charset="0"/>
              </a:rPr>
              <a:t>.</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3621460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794185" y="1052736"/>
            <a:ext cx="5631714" cy="659352"/>
          </a:xfrm>
        </p:spPr>
        <p:txBody>
          <a:bodyPr/>
          <a:lstStyle/>
          <a:p>
            <a:r>
              <a:rPr lang="es-EC" b="0" dirty="0" smtClean="0">
                <a:latin typeface="Arial" pitchFamily="34" charset="0"/>
                <a:cs typeface="Arial" pitchFamily="34" charset="0"/>
              </a:rPr>
              <a:t>3mm</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a:xfrm>
            <a:off x="6631695" y="1057249"/>
            <a:ext cx="5633925" cy="654843"/>
          </a:xfrm>
        </p:spPr>
        <p:txBody>
          <a:bodyPr/>
          <a:lstStyle/>
          <a:p>
            <a:r>
              <a:rPr lang="es-EC" b="0" dirty="0" smtClean="0">
                <a:latin typeface="Arial" pitchFamily="34" charset="0"/>
                <a:cs typeface="Arial" pitchFamily="34" charset="0"/>
              </a:rPr>
              <a:t>5mm</a:t>
            </a:r>
            <a:endParaRPr lang="es-EC" b="0" dirty="0">
              <a:latin typeface="Arial" pitchFamily="34" charset="0"/>
              <a:cs typeface="Arial" pitchFamily="34" charset="0"/>
            </a:endParaRPr>
          </a:p>
        </p:txBody>
      </p:sp>
      <p:pic>
        <p:nvPicPr>
          <p:cNvPr id="13314"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69651" y="2194440"/>
            <a:ext cx="634932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69886" y="2205708"/>
            <a:ext cx="5952700" cy="317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315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algn="ctr"/>
            <a:r>
              <a:rPr lang="es-ES_tradnl" dirty="0">
                <a:latin typeface="Arial" pitchFamily="34" charset="0"/>
                <a:cs typeface="Arial" pitchFamily="34" charset="0"/>
              </a:rPr>
              <a:t>S</a:t>
            </a:r>
            <a:r>
              <a:rPr lang="es-ES_tradnl" dirty="0" smtClean="0">
                <a:latin typeface="Arial" pitchFamily="34" charset="0"/>
                <a:cs typeface="Arial" pitchFamily="34" charset="0"/>
              </a:rPr>
              <a:t>imulación </a:t>
            </a:r>
            <a:r>
              <a:rPr lang="es-ES_tradnl" dirty="0">
                <a:latin typeface="Arial" pitchFamily="34" charset="0"/>
                <a:cs typeface="Arial" pitchFamily="34" charset="0"/>
              </a:rPr>
              <a:t>con un espesor de 5mm </a:t>
            </a:r>
            <a:endParaRPr lang="es-EC" dirty="0">
              <a:latin typeface="Arial" pitchFamily="34" charset="0"/>
              <a:cs typeface="Arial" pitchFamily="34" charset="0"/>
            </a:endParaRPr>
          </a:p>
        </p:txBody>
      </p:sp>
      <p:sp>
        <p:nvSpPr>
          <p:cNvPr id="3" name="2 Marcador de texto"/>
          <p:cNvSpPr>
            <a:spLocks noGrp="1"/>
          </p:cNvSpPr>
          <p:nvPr>
            <p:ph type="body" idx="1"/>
          </p:nvPr>
        </p:nvSpPr>
        <p:spPr>
          <a:xfrm>
            <a:off x="612379" y="1988840"/>
            <a:ext cx="5631714" cy="659352"/>
          </a:xfrm>
        </p:spPr>
        <p:txBody>
          <a:bodyPr/>
          <a:lstStyle/>
          <a:p>
            <a:pPr algn="ctr"/>
            <a:r>
              <a:rPr lang="es-ES_tradnl" b="0" dirty="0">
                <a:latin typeface="Arial" pitchFamily="34" charset="0"/>
                <a:cs typeface="Arial" pitchFamily="34" charset="0"/>
              </a:rPr>
              <a:t>Simulación base móvil </a:t>
            </a:r>
            <a:r>
              <a:rPr lang="es-ES_tradnl" b="0" dirty="0" smtClean="0">
                <a:latin typeface="Arial" pitchFamily="34" charset="0"/>
                <a:cs typeface="Arial" pitchFamily="34" charset="0"/>
              </a:rPr>
              <a:t>tensión de Von Mises</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p:txBody>
          <a:bodyPr>
            <a:normAutofit/>
          </a:bodyPr>
          <a:lstStyle/>
          <a:p>
            <a:pPr algn="ctr"/>
            <a:r>
              <a:rPr lang="es-ES_tradnl" b="0" dirty="0">
                <a:latin typeface="Arial" pitchFamily="34" charset="0"/>
                <a:cs typeface="Arial" pitchFamily="34" charset="0"/>
              </a:rPr>
              <a:t>Simulación base móvil desplazamientos</a:t>
            </a:r>
            <a:endParaRPr lang="es-EC" b="0" dirty="0">
              <a:latin typeface="Arial" pitchFamily="34" charset="0"/>
              <a:cs typeface="Arial" pitchFamily="34" charset="0"/>
            </a:endParaRPr>
          </a:p>
        </p:txBody>
      </p:sp>
      <p:pic>
        <p:nvPicPr>
          <p:cNvPr id="14338"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 y="2852936"/>
            <a:ext cx="6521891"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517035" y="2924944"/>
            <a:ext cx="612962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309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Platinas:</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540371" y="2276872"/>
            <a:ext cx="5629500" cy="4434840"/>
          </a:xfrm>
        </p:spPr>
        <p:txBody>
          <a:bodyPr/>
          <a:lstStyle/>
          <a:p>
            <a:pPr algn="just"/>
            <a:r>
              <a:rPr lang="es-ES" dirty="0">
                <a:latin typeface="Arial" pitchFamily="34" charset="0"/>
                <a:cs typeface="Arial" pitchFamily="34" charset="0"/>
              </a:rPr>
              <a:t>C</a:t>
            </a:r>
            <a:r>
              <a:rPr lang="es-ES" dirty="0" smtClean="0">
                <a:latin typeface="Arial" pitchFamily="34" charset="0"/>
                <a:cs typeface="Arial" pitchFamily="34" charset="0"/>
              </a:rPr>
              <a:t>onectar </a:t>
            </a:r>
            <a:r>
              <a:rPr lang="es-ES" dirty="0">
                <a:latin typeface="Arial" pitchFamily="34" charset="0"/>
                <a:cs typeface="Arial" pitchFamily="34" charset="0"/>
              </a:rPr>
              <a:t>las uniones esféricas con la plataforma </a:t>
            </a:r>
            <a:r>
              <a:rPr lang="es-ES" dirty="0" smtClean="0">
                <a:latin typeface="Arial" pitchFamily="34" charset="0"/>
                <a:cs typeface="Arial" pitchFamily="34" charset="0"/>
              </a:rPr>
              <a:t>móvil.</a:t>
            </a:r>
          </a:p>
          <a:p>
            <a:pPr algn="just"/>
            <a:r>
              <a:rPr lang="es-ES" dirty="0">
                <a:latin typeface="Arial" pitchFamily="34" charset="0"/>
                <a:cs typeface="Arial" pitchFamily="34" charset="0"/>
              </a:rPr>
              <a:t>D</a:t>
            </a:r>
            <a:r>
              <a:rPr lang="es-ES" dirty="0" smtClean="0">
                <a:latin typeface="Arial" pitchFamily="34" charset="0"/>
                <a:cs typeface="Arial" pitchFamily="34" charset="0"/>
              </a:rPr>
              <a:t>eslizarse </a:t>
            </a:r>
            <a:r>
              <a:rPr lang="es-ES" dirty="0">
                <a:latin typeface="Arial" pitchFamily="34" charset="0"/>
                <a:cs typeface="Arial" pitchFamily="34" charset="0"/>
              </a:rPr>
              <a:t>por los canales de la </a:t>
            </a:r>
            <a:r>
              <a:rPr lang="es-ES" dirty="0" smtClean="0">
                <a:latin typeface="Arial" pitchFamily="34" charset="0"/>
                <a:cs typeface="Arial" pitchFamily="34" charset="0"/>
              </a:rPr>
              <a:t>plataforma móvil, </a:t>
            </a:r>
            <a:r>
              <a:rPr lang="es-ES" dirty="0">
                <a:latin typeface="Arial" pitchFamily="34" charset="0"/>
                <a:cs typeface="Arial" pitchFamily="34" charset="0"/>
              </a:rPr>
              <a:t>permitiendo la inclinación de la </a:t>
            </a:r>
            <a:r>
              <a:rPr lang="es-ES" dirty="0" smtClean="0">
                <a:latin typeface="Arial" pitchFamily="34" charset="0"/>
                <a:cs typeface="Arial" pitchFamily="34" charset="0"/>
              </a:rPr>
              <a:t>misma.</a:t>
            </a:r>
            <a:endParaRPr lang="es-EC" dirty="0">
              <a:latin typeface="Arial" pitchFamily="34" charset="0"/>
              <a:cs typeface="Arial" pitchFamily="34" charset="0"/>
            </a:endParaRPr>
          </a:p>
        </p:txBody>
      </p:sp>
      <p:pic>
        <p:nvPicPr>
          <p:cNvPr id="15361" name="Picture 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49083" y="2204864"/>
            <a:ext cx="4536504" cy="261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681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algn="ctr"/>
            <a:r>
              <a:rPr lang="es-EC" dirty="0">
                <a:latin typeface="Arial" pitchFamily="34" charset="0"/>
                <a:cs typeface="Arial" pitchFamily="34" charset="0"/>
              </a:rPr>
              <a:t>Estudio estático platina</a:t>
            </a:r>
          </a:p>
        </p:txBody>
      </p:sp>
      <p:sp>
        <p:nvSpPr>
          <p:cNvPr id="4" name="3 Marcador de texto"/>
          <p:cNvSpPr>
            <a:spLocks noGrp="1"/>
          </p:cNvSpPr>
          <p:nvPr>
            <p:ph type="body" sz="half" idx="3"/>
          </p:nvPr>
        </p:nvSpPr>
        <p:spPr/>
        <p:txBody>
          <a:bodyPr>
            <a:normAutofit/>
          </a:bodyPr>
          <a:lstStyle/>
          <a:p>
            <a:pPr algn="ctr"/>
            <a:r>
              <a:rPr lang="es-ES_tradnl" b="0" dirty="0">
                <a:latin typeface="Arial" pitchFamily="34" charset="0"/>
                <a:cs typeface="Arial" pitchFamily="34" charset="0"/>
              </a:rPr>
              <a:t>Simulación </a:t>
            </a:r>
            <a:r>
              <a:rPr lang="es-ES_tradnl" b="0" dirty="0" smtClean="0">
                <a:latin typeface="Arial" pitchFamily="34" charset="0"/>
                <a:cs typeface="Arial" pitchFamily="34" charset="0"/>
              </a:rPr>
              <a:t>platina </a:t>
            </a:r>
            <a:r>
              <a:rPr lang="es-ES_tradnl" b="0" dirty="0">
                <a:latin typeface="Arial" pitchFamily="34" charset="0"/>
                <a:cs typeface="Arial" pitchFamily="34" charset="0"/>
              </a:rPr>
              <a:t>tensión de Von </a:t>
            </a:r>
            <a:r>
              <a:rPr lang="es-ES_tradnl" b="0" dirty="0" smtClean="0">
                <a:latin typeface="Arial" pitchFamily="34" charset="0"/>
                <a:cs typeface="Arial" pitchFamily="34" charset="0"/>
              </a:rPr>
              <a:t>Mises</a:t>
            </a:r>
            <a:endParaRPr lang="es-EC" b="0" dirty="0">
              <a:latin typeface="Arial" pitchFamily="34" charset="0"/>
              <a:cs typeface="Arial" pitchFamily="34" charset="0"/>
            </a:endParaRPr>
          </a:p>
        </p:txBody>
      </p:sp>
      <p:sp>
        <p:nvSpPr>
          <p:cNvPr id="10" name="9 Marcador de contenido"/>
          <p:cNvSpPr>
            <a:spLocks noGrp="1"/>
          </p:cNvSpPr>
          <p:nvPr>
            <p:ph sz="quarter" idx="2"/>
          </p:nvPr>
        </p:nvSpPr>
        <p:spPr>
          <a:xfrm>
            <a:off x="252339" y="2132856"/>
            <a:ext cx="5134348" cy="4299472"/>
          </a:xfrm>
        </p:spPr>
        <p:txBody>
          <a:bodyPr>
            <a:normAutofit/>
          </a:bodyPr>
          <a:lstStyle/>
          <a:p>
            <a:pPr algn="just"/>
            <a:r>
              <a:rPr lang="es-ES" sz="2000" dirty="0" smtClean="0">
                <a:latin typeface="Arial" pitchFamily="34" charset="0"/>
                <a:cs typeface="Arial" pitchFamily="34" charset="0"/>
              </a:rPr>
              <a:t>El estudio </a:t>
            </a:r>
            <a:r>
              <a:rPr lang="es-ES" sz="2000" dirty="0">
                <a:latin typeface="Arial" pitchFamily="34" charset="0"/>
                <a:cs typeface="Arial" pitchFamily="34" charset="0"/>
              </a:rPr>
              <a:t>estático </a:t>
            </a:r>
            <a:r>
              <a:rPr lang="es-ES" sz="2000" dirty="0" smtClean="0">
                <a:latin typeface="Arial" pitchFamily="34" charset="0"/>
                <a:cs typeface="Arial" pitchFamily="34" charset="0"/>
              </a:rPr>
              <a:t>se realizó considerando </a:t>
            </a:r>
            <a:r>
              <a:rPr lang="es-ES" sz="2000" dirty="0">
                <a:latin typeface="Arial" pitchFamily="34" charset="0"/>
                <a:cs typeface="Arial" pitchFamily="34" charset="0"/>
              </a:rPr>
              <a:t>que la platina estará fija en el extremo donde se une con la unión </a:t>
            </a:r>
            <a:r>
              <a:rPr lang="es-ES" sz="2000" dirty="0" smtClean="0">
                <a:latin typeface="Arial" pitchFamily="34" charset="0"/>
                <a:cs typeface="Arial" pitchFamily="34" charset="0"/>
              </a:rPr>
              <a:t>esférica.</a:t>
            </a:r>
          </a:p>
          <a:p>
            <a:pPr algn="just"/>
            <a:r>
              <a:rPr lang="es-ES" sz="2000" dirty="0">
                <a:latin typeface="Arial" pitchFamily="34" charset="0"/>
                <a:cs typeface="Arial" pitchFamily="34" charset="0"/>
              </a:rPr>
              <a:t>L</a:t>
            </a:r>
            <a:r>
              <a:rPr lang="es-ES" sz="2000" dirty="0" smtClean="0">
                <a:latin typeface="Arial" pitchFamily="34" charset="0"/>
                <a:cs typeface="Arial" pitchFamily="34" charset="0"/>
              </a:rPr>
              <a:t>a </a:t>
            </a:r>
            <a:r>
              <a:rPr lang="es-ES" sz="2000" dirty="0">
                <a:latin typeface="Arial" pitchFamily="34" charset="0"/>
                <a:cs typeface="Arial" pitchFamily="34" charset="0"/>
              </a:rPr>
              <a:t>fuerza </a:t>
            </a:r>
            <a:r>
              <a:rPr lang="es-ES" sz="2000" dirty="0" smtClean="0">
                <a:latin typeface="Arial" pitchFamily="34" charset="0"/>
                <a:cs typeface="Arial" pitchFamily="34" charset="0"/>
              </a:rPr>
              <a:t>distribuida </a:t>
            </a:r>
            <a:r>
              <a:rPr lang="es-ES" sz="2000" dirty="0">
                <a:latin typeface="Arial" pitchFamily="34" charset="0"/>
                <a:cs typeface="Arial" pitchFamily="34" charset="0"/>
              </a:rPr>
              <a:t>será aplicada sobre el otro extremo donde se apoya la base móvil en la platina a 2,5 cm del borde sobre un rectángulo de 2,5 x 1,5 cm con una magnitud de </a:t>
            </a:r>
            <a:r>
              <a:rPr lang="es-ES" sz="2000" dirty="0" smtClean="0">
                <a:latin typeface="Arial" pitchFamily="34" charset="0"/>
                <a:cs typeface="Arial" pitchFamily="34" charset="0"/>
              </a:rPr>
              <a:t>108lbf.</a:t>
            </a:r>
          </a:p>
          <a:p>
            <a:pPr algn="just"/>
            <a:r>
              <a:rPr lang="es-ES" sz="2000" dirty="0">
                <a:latin typeface="Arial" pitchFamily="34" charset="0"/>
                <a:cs typeface="Arial" pitchFamily="34" charset="0"/>
              </a:rPr>
              <a:t>.</a:t>
            </a:r>
            <a:r>
              <a:rPr lang="es-ES" sz="2000" dirty="0" smtClean="0">
                <a:latin typeface="Arial" pitchFamily="34" charset="0"/>
                <a:cs typeface="Arial" pitchFamily="34" charset="0"/>
              </a:rPr>
              <a:t>Un </a:t>
            </a:r>
            <a:r>
              <a:rPr lang="es-ES" sz="2000" dirty="0">
                <a:latin typeface="Arial" pitchFamily="34" charset="0"/>
                <a:cs typeface="Arial" pitchFamily="34" charset="0"/>
              </a:rPr>
              <a:t>apoyo simple (deslizamiento) entre la corredera y la platina localizado en el borde opuesto dentro de un rectángulo de  2 x 1,5 cm. </a:t>
            </a:r>
            <a:endParaRPr lang="es-EC" sz="2000" dirty="0">
              <a:latin typeface="Arial" pitchFamily="34" charset="0"/>
              <a:cs typeface="Arial" pitchFamily="34" charset="0"/>
            </a:endParaRPr>
          </a:p>
        </p:txBody>
      </p:sp>
      <p:pic>
        <p:nvPicPr>
          <p:cNvPr id="8" name="7 Marcador de contenido"/>
          <p:cNvPicPr>
            <a:picLocks noGrp="1"/>
          </p:cNvPicPr>
          <p:nvPr>
            <p:ph sz="quarter" idx="4"/>
          </p:nvPr>
        </p:nvPicPr>
        <p:blipFill rotWithShape="1">
          <a:blip r:embed="rId2" cstate="print">
            <a:extLst>
              <a:ext uri="{28A0092B-C50C-407E-A947-70E740481C1C}">
                <a14:useLocalDpi xmlns:a14="http://schemas.microsoft.com/office/drawing/2010/main" val="0"/>
              </a:ext>
            </a:extLst>
          </a:blip>
          <a:srcRect/>
          <a:stretch/>
        </p:blipFill>
        <p:spPr bwMode="auto">
          <a:xfrm>
            <a:off x="5436915" y="2348880"/>
            <a:ext cx="7200800" cy="4104456"/>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687" y="5063484"/>
            <a:ext cx="2244581" cy="136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18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59011" y="1340768"/>
            <a:ext cx="5631714" cy="659352"/>
          </a:xfrm>
        </p:spPr>
        <p:txBody>
          <a:bodyPr/>
          <a:lstStyle/>
          <a:p>
            <a:pPr algn="ctr"/>
            <a:r>
              <a:rPr lang="es-EC" b="0" dirty="0" smtClean="0">
                <a:latin typeface="Arial" pitchFamily="34" charset="0"/>
                <a:cs typeface="Arial" pitchFamily="34" charset="0"/>
              </a:rPr>
              <a:t>Simulación platina desplazamientos</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a:xfrm>
            <a:off x="6496521" y="1345281"/>
            <a:ext cx="5633925" cy="654843"/>
          </a:xfrm>
        </p:spPr>
        <p:txBody>
          <a:bodyPr/>
          <a:lstStyle/>
          <a:p>
            <a:pPr algn="ctr"/>
            <a:r>
              <a:rPr lang="es-EC" b="0" dirty="0" smtClean="0">
                <a:latin typeface="Arial" pitchFamily="34" charset="0"/>
                <a:cs typeface="Arial" pitchFamily="34" charset="0"/>
              </a:rPr>
              <a:t>Simulación platina factor de seguridad</a:t>
            </a:r>
            <a:endParaRPr lang="es-EC" b="0" dirty="0">
              <a:latin typeface="Arial" pitchFamily="34" charset="0"/>
              <a:cs typeface="Arial" pitchFamily="34" charset="0"/>
            </a:endParaRPr>
          </a:p>
        </p:txBody>
      </p:sp>
      <p:pic>
        <p:nvPicPr>
          <p:cNvPr id="7" name="6 Marcador de contenido"/>
          <p:cNvPicPr>
            <a:picLocks noGrp="1"/>
          </p:cNvPicPr>
          <p:nvPr>
            <p:ph sz="quarter" idx="2"/>
          </p:nvPr>
        </p:nvPicPr>
        <p:blipFill rotWithShape="1">
          <a:blip r:embed="rId2" cstate="print">
            <a:extLst>
              <a:ext uri="{28A0092B-C50C-407E-A947-70E740481C1C}">
                <a14:useLocalDpi xmlns:a14="http://schemas.microsoft.com/office/drawing/2010/main" val="0"/>
              </a:ext>
            </a:extLst>
          </a:blip>
          <a:srcRect/>
          <a:stretch/>
        </p:blipFill>
        <p:spPr bwMode="auto">
          <a:xfrm>
            <a:off x="0" y="2492897"/>
            <a:ext cx="6269038" cy="3519968"/>
          </a:xfrm>
          <a:prstGeom prst="rect">
            <a:avLst/>
          </a:prstGeom>
          <a:ln>
            <a:noFill/>
          </a:ln>
          <a:extLst>
            <a:ext uri="{53640926-AAD7-44D8-BBD7-CCE9431645EC}">
              <a14:shadowObscured xmlns:a14="http://schemas.microsoft.com/office/drawing/2010/main"/>
            </a:ext>
          </a:extLst>
        </p:spPr>
      </p:pic>
      <p:pic>
        <p:nvPicPr>
          <p:cNvPr id="9" name="8 Marcador de contenido"/>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a:stretch/>
        </p:blipFill>
        <p:spPr bwMode="auto">
          <a:xfrm>
            <a:off x="6445026" y="2492896"/>
            <a:ext cx="6301011" cy="36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4334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Uniones esféricas:</a:t>
            </a:r>
            <a:endParaRPr lang="es-EC" dirty="0">
              <a:latin typeface="Arial" pitchFamily="34" charset="0"/>
              <a:cs typeface="Arial" pitchFamily="34" charset="0"/>
            </a:endParaRPr>
          </a:p>
        </p:txBody>
      </p:sp>
      <p:sp>
        <p:nvSpPr>
          <p:cNvPr id="3" name="2 Marcador de contenido"/>
          <p:cNvSpPr>
            <a:spLocks noGrp="1"/>
          </p:cNvSpPr>
          <p:nvPr>
            <p:ph sz="half" idx="1"/>
          </p:nvPr>
        </p:nvSpPr>
        <p:spPr/>
        <p:txBody>
          <a:bodyPr/>
          <a:lstStyle/>
          <a:p>
            <a:pPr algn="just"/>
            <a:r>
              <a:rPr lang="es-ES" sz="2400" dirty="0">
                <a:latin typeface="Arial" pitchFamily="34" charset="0"/>
                <a:cs typeface="Arial" pitchFamily="34" charset="0"/>
              </a:rPr>
              <a:t>Las uniones esféricas son articulaciones de rotula que se encargarán de unir los actuadores lineales con la base </a:t>
            </a:r>
            <a:r>
              <a:rPr lang="es-ES" sz="2400" dirty="0" smtClean="0">
                <a:latin typeface="Arial" pitchFamily="34" charset="0"/>
                <a:cs typeface="Arial" pitchFamily="34" charset="0"/>
              </a:rPr>
              <a:t>móvil, lo </a:t>
            </a:r>
            <a:r>
              <a:rPr lang="es-ES" sz="2400" dirty="0">
                <a:latin typeface="Arial" pitchFamily="34" charset="0"/>
                <a:cs typeface="Arial" pitchFamily="34" charset="0"/>
              </a:rPr>
              <a:t>cual le dará libertad de inclinación a ésta última.</a:t>
            </a:r>
            <a:endParaRPr lang="es-EC" sz="2400" dirty="0">
              <a:latin typeface="Arial" pitchFamily="34" charset="0"/>
              <a:cs typeface="Arial" pitchFamily="34" charset="0"/>
            </a:endParaRPr>
          </a:p>
          <a:p>
            <a:pPr marL="0" indent="0">
              <a:buNone/>
            </a:pPr>
            <a:endParaRPr lang="es-EC" dirty="0"/>
          </a:p>
        </p:txBody>
      </p:sp>
      <p:pic>
        <p:nvPicPr>
          <p:cNvPr id="5" name="4 Marcador de contenido"/>
          <p:cNvPicPr>
            <a:picLocks noGrp="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6589043" y="2390020"/>
            <a:ext cx="3168352" cy="3775284"/>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cstate="print">
            <a:extLst>
              <a:ext uri="{28A0092B-C50C-407E-A947-70E740481C1C}">
                <a14:useLocalDpi xmlns:a14="http://schemas.microsoft.com/office/drawing/2010/main" val="0"/>
              </a:ext>
            </a:extLst>
          </a:blip>
          <a:srcRect/>
          <a:stretch/>
        </p:blipFill>
        <p:spPr bwMode="auto">
          <a:xfrm>
            <a:off x="9253339" y="2581328"/>
            <a:ext cx="2808312" cy="32239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512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Soporte para pie:</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612379" y="2132856"/>
            <a:ext cx="5629500" cy="4434840"/>
          </a:xfrm>
        </p:spPr>
        <p:txBody>
          <a:bodyPr>
            <a:normAutofit/>
          </a:bodyPr>
          <a:lstStyle/>
          <a:p>
            <a:pPr marL="0" indent="0" algn="just">
              <a:buNone/>
            </a:pPr>
            <a:r>
              <a:rPr lang="es-ES" sz="2400" dirty="0">
                <a:latin typeface="Arial" pitchFamily="34" charset="0"/>
                <a:cs typeface="Arial" pitchFamily="34" charset="0"/>
              </a:rPr>
              <a:t>Este elemento de la máquina tiene como finalidad sujetar el pie del paciente indistintamente si es derecho o izquierdo mediante correas, lateralmente tendrá mecanismo de bola resorte los cuales permitirán cambiar la posición del soporte dependiendo del movimiento a </a:t>
            </a:r>
            <a:r>
              <a:rPr lang="es-ES" sz="2400" dirty="0" smtClean="0">
                <a:latin typeface="Arial" pitchFamily="34" charset="0"/>
                <a:cs typeface="Arial" pitchFamily="34" charset="0"/>
              </a:rPr>
              <a:t>realizar.</a:t>
            </a:r>
            <a:endParaRPr lang="es-EC" sz="2400" dirty="0">
              <a:latin typeface="Arial" pitchFamily="34" charset="0"/>
              <a:cs typeface="Arial" pitchFamily="34" charset="0"/>
            </a:endParaRPr>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37115" y="1916832"/>
            <a:ext cx="407769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858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387" y="188640"/>
            <a:ext cx="11471434" cy="1143000"/>
          </a:xfrm>
        </p:spPr>
        <p:txBody>
          <a:bodyPr>
            <a:normAutofit/>
          </a:bodyPr>
          <a:lstStyle/>
          <a:p>
            <a:pPr lvl="2" algn="ctr" rtl="0">
              <a:spcBef>
                <a:spcPct val="0"/>
              </a:spcBef>
            </a:pPr>
            <a:r>
              <a:rPr lang="es-ES" sz="5000" kern="1200" dirty="0" smtClean="0">
                <a:solidFill>
                  <a:srgbClr val="04617B"/>
                </a:solidFill>
                <a:latin typeface="Calibri"/>
                <a:ea typeface="+mj-ea"/>
                <a:cs typeface="+mj-cs"/>
              </a:rPr>
              <a:t>Simulación geométrica de la máquina</a:t>
            </a:r>
            <a:r>
              <a:rPr lang="es-EC" b="1" dirty="0" smtClean="0"/>
              <a:t/>
            </a:r>
            <a:br>
              <a:rPr lang="es-EC" b="1" dirty="0" smtClean="0"/>
            </a:br>
            <a:endParaRPr lang="es-EC" dirty="0"/>
          </a:p>
        </p:txBody>
      </p:sp>
      <p:sp>
        <p:nvSpPr>
          <p:cNvPr id="3" name="2 Marcador de contenido"/>
          <p:cNvSpPr>
            <a:spLocks noGrp="1"/>
          </p:cNvSpPr>
          <p:nvPr>
            <p:ph sz="half" idx="1"/>
          </p:nvPr>
        </p:nvSpPr>
        <p:spPr>
          <a:xfrm>
            <a:off x="324347" y="1268760"/>
            <a:ext cx="6480720" cy="4434840"/>
          </a:xfrm>
        </p:spPr>
        <p:txBody>
          <a:bodyPr>
            <a:normAutofit/>
          </a:bodyPr>
          <a:lstStyle/>
          <a:p>
            <a:pPr marL="0" indent="0" algn="just">
              <a:buNone/>
            </a:pPr>
            <a:r>
              <a:rPr lang="es-ES" sz="2000" dirty="0" smtClean="0">
                <a:latin typeface="Arial" pitchFamily="34" charset="0"/>
                <a:ea typeface="Calibri"/>
                <a:cs typeface="Arial" pitchFamily="34" charset="0"/>
              </a:rPr>
              <a:t>Se </a:t>
            </a:r>
            <a:r>
              <a:rPr lang="es-ES" sz="2000" dirty="0">
                <a:latin typeface="Arial" pitchFamily="34" charset="0"/>
                <a:ea typeface="Calibri"/>
                <a:cs typeface="Arial" pitchFamily="34" charset="0"/>
              </a:rPr>
              <a:t>realizó la simulación del movimiento del prototipo rehabilitador ya que este confirmará el alcance máximo del ángulo de la plataforma móvil que en el diseño previo se planteó de 38° ya que es el ángulo máximo permisible en el movimiento </a:t>
            </a:r>
            <a:r>
              <a:rPr lang="es-ES" sz="2000" dirty="0" smtClean="0">
                <a:latin typeface="Arial" pitchFamily="34" charset="0"/>
                <a:ea typeface="Calibri"/>
                <a:cs typeface="Arial" pitchFamily="34" charset="0"/>
              </a:rPr>
              <a:t>plantarflexión.</a:t>
            </a:r>
            <a:endParaRPr lang="es-EC" sz="2000" dirty="0">
              <a:latin typeface="Arial" pitchFamily="34" charset="0"/>
              <a:cs typeface="Arial" pitchFamily="34" charset="0"/>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21091" y="1412776"/>
            <a:ext cx="503555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2996951"/>
            <a:ext cx="6624736" cy="375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988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414" y="1988840"/>
            <a:ext cx="11577651" cy="1143000"/>
          </a:xfrm>
        </p:spPr>
        <p:txBody>
          <a:bodyPr>
            <a:normAutofit/>
          </a:bodyPr>
          <a:lstStyle/>
          <a:p>
            <a:pPr algn="ctr"/>
            <a:r>
              <a:rPr lang="es-EC" sz="5400" b="1" dirty="0" smtClean="0">
                <a:latin typeface="Arial" pitchFamily="34" charset="0"/>
                <a:cs typeface="Arial" pitchFamily="34" charset="0"/>
              </a:rPr>
              <a:t>Sistema Electrónico</a:t>
            </a:r>
            <a:endParaRPr lang="es-EC" sz="5400" b="1" dirty="0">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467" y="3574955"/>
            <a:ext cx="10422434" cy="100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062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260648"/>
            <a:ext cx="11471434" cy="1143000"/>
          </a:xfrm>
        </p:spPr>
        <p:txBody>
          <a:bodyPr anchor="ctr"/>
          <a:lstStyle/>
          <a:p>
            <a:r>
              <a:rPr lang="es-EC" dirty="0" smtClean="0">
                <a:latin typeface="Arial" pitchFamily="34" charset="0"/>
                <a:cs typeface="Arial" pitchFamily="34" charset="0"/>
              </a:rPr>
              <a:t>Sensor:</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396355" y="1484784"/>
            <a:ext cx="6410410" cy="3168352"/>
          </a:xfrm>
        </p:spPr>
        <p:txBody>
          <a:bodyPr/>
          <a:lstStyle/>
          <a:p>
            <a:pPr algn="just"/>
            <a:r>
              <a:rPr lang="es-ES" sz="2400" dirty="0">
                <a:latin typeface="Arial" pitchFamily="34" charset="0"/>
                <a:cs typeface="Arial" pitchFamily="34" charset="0"/>
              </a:rPr>
              <a:t>Se realizaron pruebas para probar el rango útil del sensor, mediante la aplicación de 12 voltios en los terminales del </a:t>
            </a:r>
            <a:r>
              <a:rPr lang="es-ES" sz="2400" dirty="0" smtClean="0">
                <a:latin typeface="Arial" pitchFamily="34" charset="0"/>
                <a:cs typeface="Arial" pitchFamily="34" charset="0"/>
              </a:rPr>
              <a:t>actuador.</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44427" y="3473624"/>
            <a:ext cx="487350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1491511304"/>
              </p:ext>
            </p:extLst>
          </p:nvPr>
        </p:nvGraphicFramePr>
        <p:xfrm>
          <a:off x="7309124" y="2060848"/>
          <a:ext cx="5112568" cy="3672410"/>
        </p:xfrm>
        <a:graphic>
          <a:graphicData uri="http://schemas.openxmlformats.org/drawingml/2006/table">
            <a:tbl>
              <a:tblPr firstRow="1" firstCol="1" bandRow="1"/>
              <a:tblGrid>
                <a:gridCol w="1377326"/>
                <a:gridCol w="1868133"/>
                <a:gridCol w="1867109"/>
              </a:tblGrid>
              <a:tr h="848138">
                <a:tc>
                  <a:txBody>
                    <a:bodyPr/>
                    <a:lstStyle/>
                    <a:p>
                      <a:pPr indent="252095" algn="ctr">
                        <a:lnSpc>
                          <a:spcPct val="150000"/>
                        </a:lnSpc>
                        <a:spcAft>
                          <a:spcPts val="0"/>
                        </a:spcAft>
                      </a:pPr>
                      <a:r>
                        <a:rPr lang="es-ES" sz="1400" b="1" dirty="0">
                          <a:effectLst/>
                          <a:latin typeface="Arial"/>
                          <a:ea typeface="Calibri"/>
                          <a:cs typeface="Times New Roman"/>
                        </a:rPr>
                        <a:t>Medición</a:t>
                      </a:r>
                      <a:endParaRPr lang="es-EC" sz="1400" dirty="0">
                        <a:effectLst/>
                        <a:latin typeface="Arial"/>
                        <a:ea typeface="Calibri"/>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400" b="1" dirty="0">
                          <a:effectLst/>
                          <a:latin typeface="Arial"/>
                          <a:ea typeface="Calibri"/>
                          <a:cs typeface="Times New Roman"/>
                        </a:rPr>
                        <a:t>Valor Mínimo a 0mm</a:t>
                      </a:r>
                      <a:endParaRPr lang="es-EC" sz="14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400" b="1" dirty="0">
                          <a:effectLst/>
                          <a:latin typeface="Arial"/>
                          <a:ea typeface="Calibri"/>
                          <a:cs typeface="Times New Roman"/>
                        </a:rPr>
                        <a:t>Valor Máximo a 203mm</a:t>
                      </a:r>
                      <a:endParaRPr lang="es-EC" sz="1400" dirty="0">
                        <a:effectLst/>
                        <a:latin typeface="Arial"/>
                        <a:ea typeface="Calibri"/>
                        <a:cs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470712">
                <a:tc>
                  <a:txBody>
                    <a:bodyPr/>
                    <a:lstStyle/>
                    <a:p>
                      <a:pPr indent="252095" algn="ctr">
                        <a:lnSpc>
                          <a:spcPct val="150000"/>
                        </a:lnSpc>
                        <a:spcAft>
                          <a:spcPts val="0"/>
                        </a:spcAft>
                      </a:pPr>
                      <a:r>
                        <a:rPr lang="es-ES" sz="1400" b="1" dirty="0">
                          <a:effectLst/>
                          <a:latin typeface="Arial"/>
                          <a:ea typeface="Calibri"/>
                          <a:cs typeface="Times New Roman"/>
                        </a:rPr>
                        <a:t>1</a:t>
                      </a:r>
                      <a:endParaRPr lang="es-EC" sz="14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470712">
                <a:tc>
                  <a:txBody>
                    <a:bodyPr/>
                    <a:lstStyle/>
                    <a:p>
                      <a:pPr indent="252095" algn="ctr">
                        <a:lnSpc>
                          <a:spcPct val="150000"/>
                        </a:lnSpc>
                        <a:spcAft>
                          <a:spcPts val="0"/>
                        </a:spcAft>
                      </a:pPr>
                      <a:r>
                        <a:rPr lang="es-ES" sz="1400" b="1" dirty="0">
                          <a:effectLst/>
                          <a:latin typeface="Arial"/>
                          <a:ea typeface="Calibri"/>
                          <a:cs typeface="Times New Roman"/>
                        </a:rPr>
                        <a:t>2</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a:noFill/>
                    </a:lnT>
                    <a:lnB>
                      <a:noFill/>
                    </a:lnB>
                  </a:tcPr>
                </a:tc>
              </a:tr>
              <a:tr h="470712">
                <a:tc>
                  <a:txBody>
                    <a:bodyPr/>
                    <a:lstStyle/>
                    <a:p>
                      <a:pPr indent="252095" algn="ctr">
                        <a:lnSpc>
                          <a:spcPct val="150000"/>
                        </a:lnSpc>
                        <a:spcAft>
                          <a:spcPts val="0"/>
                        </a:spcAft>
                      </a:pPr>
                      <a:r>
                        <a:rPr lang="es-ES" sz="1400" b="1" dirty="0">
                          <a:effectLst/>
                          <a:latin typeface="Arial"/>
                          <a:ea typeface="Calibri"/>
                          <a:cs typeface="Times New Roman"/>
                        </a:rPr>
                        <a:t>3</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70712">
                <a:tc>
                  <a:txBody>
                    <a:bodyPr/>
                    <a:lstStyle/>
                    <a:p>
                      <a:pPr indent="252095" algn="ctr">
                        <a:lnSpc>
                          <a:spcPct val="150000"/>
                        </a:lnSpc>
                        <a:spcAft>
                          <a:spcPts val="0"/>
                        </a:spcAft>
                      </a:pPr>
                      <a:r>
                        <a:rPr lang="es-ES" sz="1400" b="1" dirty="0">
                          <a:effectLst/>
                          <a:latin typeface="Arial"/>
                          <a:ea typeface="Calibri"/>
                          <a:cs typeface="Times New Roman"/>
                        </a:rPr>
                        <a:t>4</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a:noFill/>
                    </a:lnT>
                    <a:lnB>
                      <a:noFill/>
                    </a:lnB>
                  </a:tcPr>
                </a:tc>
              </a:tr>
              <a:tr h="470712">
                <a:tc>
                  <a:txBody>
                    <a:bodyPr/>
                    <a:lstStyle/>
                    <a:p>
                      <a:pPr indent="252095" algn="ctr">
                        <a:lnSpc>
                          <a:spcPct val="150000"/>
                        </a:lnSpc>
                        <a:spcAft>
                          <a:spcPts val="0"/>
                        </a:spcAft>
                      </a:pPr>
                      <a:r>
                        <a:rPr lang="es-ES" sz="1400" b="1" dirty="0">
                          <a:effectLst/>
                          <a:latin typeface="Arial"/>
                          <a:ea typeface="Calibri"/>
                          <a:cs typeface="Times New Roman"/>
                        </a:rPr>
                        <a:t>5</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470712">
                <a:tc>
                  <a:txBody>
                    <a:bodyPr/>
                    <a:lstStyle/>
                    <a:p>
                      <a:pPr indent="252095" algn="ctr">
                        <a:lnSpc>
                          <a:spcPct val="150000"/>
                        </a:lnSpc>
                        <a:spcAft>
                          <a:spcPts val="0"/>
                        </a:spcAft>
                      </a:pPr>
                      <a:r>
                        <a:rPr lang="es-ES" sz="1400" b="1" dirty="0">
                          <a:effectLst/>
                          <a:latin typeface="Arial"/>
                          <a:ea typeface="Calibri"/>
                          <a:cs typeface="Times New Roman"/>
                        </a:rPr>
                        <a:t>6</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3,33k Ω</a:t>
                      </a:r>
                      <a:endParaRPr lang="es-EC" sz="140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6,66k Ω</a:t>
                      </a:r>
                      <a:endParaRPr lang="es-EC" sz="1400" dirty="0">
                        <a:effectLst/>
                        <a:latin typeface="Arial"/>
                        <a:ea typeface="Calibri"/>
                        <a:cs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2530294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latin typeface="Arial" pitchFamily="34" charset="0"/>
                <a:cs typeface="Arial" pitchFamily="34" charset="0"/>
              </a:rPr>
              <a:t>Objetivos Específicos:</a:t>
            </a:r>
            <a:endParaRPr lang="es-EC" dirty="0">
              <a:latin typeface="Arial" pitchFamily="34" charset="0"/>
              <a:cs typeface="Arial" pitchFamily="34" charset="0"/>
            </a:endParaRPr>
          </a:p>
        </p:txBody>
      </p:sp>
      <p:sp>
        <p:nvSpPr>
          <p:cNvPr id="3" name="2 Marcador de contenido"/>
          <p:cNvSpPr>
            <a:spLocks noGrp="1"/>
          </p:cNvSpPr>
          <p:nvPr>
            <p:ph idx="1"/>
          </p:nvPr>
        </p:nvSpPr>
        <p:spPr/>
        <p:txBody>
          <a:bodyPr/>
          <a:lstStyle/>
          <a:p>
            <a:pPr lvl="0" algn="just"/>
            <a:r>
              <a:rPr lang="es-ES" sz="2400" dirty="0">
                <a:latin typeface="Arial" pitchFamily="34" charset="0"/>
                <a:cs typeface="Arial" pitchFamily="34" charset="0"/>
              </a:rPr>
              <a:t>Realizar un estudio básico de los movimientos requeridos de tobillo para una correcta rehabilitación</a:t>
            </a:r>
            <a:endParaRPr lang="es-EC" sz="2400" dirty="0">
              <a:latin typeface="Arial" pitchFamily="34" charset="0"/>
              <a:cs typeface="Arial" pitchFamily="34" charset="0"/>
            </a:endParaRPr>
          </a:p>
          <a:p>
            <a:pPr lvl="0" algn="just"/>
            <a:r>
              <a:rPr lang="es-ES" sz="2400" dirty="0">
                <a:latin typeface="Arial" pitchFamily="34" charset="0"/>
                <a:cs typeface="Arial" pitchFamily="34" charset="0"/>
              </a:rPr>
              <a:t>Diseñar y construir un mecanismo paralelo bajo criterios de simplicidad,  flexibilidad, transportabilidad y bajo nivel de ruido.</a:t>
            </a:r>
            <a:endParaRPr lang="es-EC" sz="2400" dirty="0">
              <a:latin typeface="Arial" pitchFamily="34" charset="0"/>
              <a:cs typeface="Arial" pitchFamily="34" charset="0"/>
            </a:endParaRPr>
          </a:p>
          <a:p>
            <a:pPr lvl="0" algn="just"/>
            <a:r>
              <a:rPr lang="es-ES" sz="2400" dirty="0">
                <a:latin typeface="Arial" pitchFamily="34" charset="0"/>
                <a:cs typeface="Arial" pitchFamily="34" charset="0"/>
              </a:rPr>
              <a:t>Diseñar e implementar un sistema electrónico simple que permita un funcionamiento fiable de acuerdo al criterio del fisioterapista.</a:t>
            </a:r>
            <a:endParaRPr lang="es-EC" sz="2400" dirty="0">
              <a:latin typeface="Arial" pitchFamily="34" charset="0"/>
              <a:cs typeface="Arial" pitchFamily="34" charset="0"/>
            </a:endParaRPr>
          </a:p>
          <a:p>
            <a:pPr lvl="0" algn="just"/>
            <a:r>
              <a:rPr lang="es-ES" sz="2400" dirty="0">
                <a:latin typeface="Arial" pitchFamily="34" charset="0"/>
                <a:cs typeface="Arial" pitchFamily="34" charset="0"/>
              </a:rPr>
              <a:t>Diseñar e implementar una interfaz de usuario HMI simple con la cual se pueda operar el equipo.</a:t>
            </a:r>
            <a:endParaRPr lang="es-EC" sz="24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2250950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339" y="476672"/>
            <a:ext cx="12493699" cy="1143000"/>
          </a:xfrm>
        </p:spPr>
        <p:txBody>
          <a:bodyPr anchor="ctr">
            <a:noAutofit/>
          </a:bodyPr>
          <a:lstStyle/>
          <a:p>
            <a:pPr lvl="3" algn="ctr" rtl="0">
              <a:spcBef>
                <a:spcPct val="0"/>
              </a:spcBef>
            </a:pPr>
            <a:r>
              <a:rPr lang="es-ES" sz="4000" kern="1200" dirty="0">
                <a:solidFill>
                  <a:srgbClr val="04617B"/>
                </a:solidFill>
                <a:latin typeface="Arial" pitchFamily="34" charset="0"/>
                <a:ea typeface="+mj-ea"/>
                <a:cs typeface="Arial" pitchFamily="34" charset="0"/>
              </a:rPr>
              <a:t>D</a:t>
            </a:r>
            <a:r>
              <a:rPr lang="es-ES" sz="4000" kern="1200" dirty="0" smtClean="0">
                <a:solidFill>
                  <a:srgbClr val="04617B"/>
                </a:solidFill>
                <a:latin typeface="Arial" pitchFamily="34" charset="0"/>
                <a:ea typeface="+mj-ea"/>
                <a:cs typeface="Arial" pitchFamily="34" charset="0"/>
              </a:rPr>
              <a:t>iseño circuito de acondicionamiento de señal (CAS)</a:t>
            </a:r>
            <a:r>
              <a:rPr kumimoji="0" lang="es-EC" sz="4000" b="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sz="5000" dirty="0">
              <a:latin typeface="Arial" pitchFamily="34" charset="0"/>
              <a:cs typeface="Arial" pitchFamily="34" charset="0"/>
            </a:endParaRPr>
          </a:p>
        </p:txBody>
      </p:sp>
      <p:sp>
        <p:nvSpPr>
          <p:cNvPr id="3" name="2 Marcador de contenido"/>
          <p:cNvSpPr>
            <a:spLocks noGrp="1"/>
          </p:cNvSpPr>
          <p:nvPr>
            <p:ph sz="half" idx="1"/>
          </p:nvPr>
        </p:nvSpPr>
        <p:spPr>
          <a:xfrm>
            <a:off x="378594" y="1556792"/>
            <a:ext cx="5874607" cy="4490200"/>
          </a:xfrm>
        </p:spPr>
        <p:txBody>
          <a:bodyPr>
            <a:normAutofit/>
          </a:bodyPr>
          <a:lstStyle/>
          <a:p>
            <a:pPr marL="0" lvl="4" indent="0" algn="ctr">
              <a:buClr>
                <a:schemeClr val="accent3"/>
              </a:buClr>
              <a:buSzPct val="95000"/>
              <a:buNone/>
            </a:pPr>
            <a:r>
              <a:rPr lang="es-ES" sz="2800" u="sng" dirty="0" smtClean="0">
                <a:latin typeface="Arial" pitchFamily="34" charset="0"/>
                <a:cs typeface="Arial" pitchFamily="34" charset="0"/>
              </a:rPr>
              <a:t>Diseño del puente de </a:t>
            </a:r>
            <a:r>
              <a:rPr lang="es-ES" sz="2800" u="sng" dirty="0">
                <a:latin typeface="Arial" pitchFamily="34" charset="0"/>
                <a:cs typeface="Arial" pitchFamily="34" charset="0"/>
              </a:rPr>
              <a:t>W</a:t>
            </a:r>
            <a:r>
              <a:rPr lang="es-ES" sz="2800" u="sng" dirty="0" smtClean="0">
                <a:latin typeface="Arial" pitchFamily="34" charset="0"/>
                <a:cs typeface="Arial" pitchFamily="34" charset="0"/>
              </a:rPr>
              <a:t>heatstone</a:t>
            </a:r>
            <a:endParaRPr lang="es-EC" sz="2800" u="sng" dirty="0" smtClean="0">
              <a:latin typeface="Arial" pitchFamily="34" charset="0"/>
              <a:cs typeface="Arial" pitchFamily="34" charset="0"/>
            </a:endParaRPr>
          </a:p>
          <a:p>
            <a:pPr marL="0" indent="0">
              <a:buNone/>
            </a:pPr>
            <a:endParaRPr lang="es-EC" dirty="0">
              <a:latin typeface="Arial" pitchFamily="34" charset="0"/>
              <a:cs typeface="Arial" pitchFamily="34" charset="0"/>
            </a:endParaRPr>
          </a:p>
        </p:txBody>
      </p:sp>
      <p:sp>
        <p:nvSpPr>
          <p:cNvPr id="4" name="3 Marcador de contenido"/>
          <p:cNvSpPr>
            <a:spLocks noGrp="1"/>
          </p:cNvSpPr>
          <p:nvPr>
            <p:ph sz="half" idx="2"/>
          </p:nvPr>
        </p:nvSpPr>
        <p:spPr>
          <a:xfrm>
            <a:off x="7116538" y="2235081"/>
            <a:ext cx="5629500" cy="1796947"/>
          </a:xfrm>
        </p:spPr>
        <p:txBody>
          <a:bodyPr>
            <a:noAutofit/>
          </a:bodyPr>
          <a:lstStyle/>
          <a:p>
            <a:pPr marL="0" indent="0" algn="just">
              <a:buNone/>
            </a:pPr>
            <a:r>
              <a:rPr lang="es-EC" sz="2000" dirty="0" smtClean="0">
                <a:latin typeface="Arial" pitchFamily="34" charset="0"/>
                <a:cs typeface="Arial" pitchFamily="34" charset="0"/>
              </a:rPr>
              <a:t>En los dos </a:t>
            </a:r>
            <a:r>
              <a:rPr lang="es-ES" sz="2000" dirty="0" smtClean="0">
                <a:latin typeface="Arial" pitchFamily="34" charset="0"/>
                <a:cs typeface="Arial" pitchFamily="34" charset="0"/>
              </a:rPr>
              <a:t>ramales </a:t>
            </a:r>
            <a:r>
              <a:rPr lang="es-ES" sz="2000" dirty="0">
                <a:latin typeface="Arial" pitchFamily="34" charset="0"/>
                <a:cs typeface="Arial" pitchFamily="34" charset="0"/>
              </a:rPr>
              <a:t>la tensión debe ser la misma para la posición inicial del </a:t>
            </a:r>
            <a:r>
              <a:rPr lang="es-ES" sz="2000" dirty="0" smtClean="0">
                <a:latin typeface="Arial" pitchFamily="34" charset="0"/>
                <a:cs typeface="Arial" pitchFamily="34" charset="0"/>
              </a:rPr>
              <a:t>actuador</a:t>
            </a:r>
          </a:p>
          <a:p>
            <a:pPr marL="0" indent="0">
              <a:buNone/>
            </a:pPr>
            <a:r>
              <a:rPr lang="es-ES" sz="2000" dirty="0">
                <a:latin typeface="Arial" pitchFamily="34" charset="0"/>
                <a:cs typeface="Arial" pitchFamily="34" charset="0"/>
              </a:rPr>
              <a:t>Dónde:</a:t>
            </a:r>
            <a:endParaRPr lang="es-EC" sz="2000" dirty="0">
              <a:latin typeface="Arial" pitchFamily="34" charset="0"/>
              <a:cs typeface="Arial" pitchFamily="34" charset="0"/>
            </a:endParaRPr>
          </a:p>
          <a:p>
            <a:pPr marL="0" indent="361950">
              <a:buNone/>
            </a:pPr>
            <a:r>
              <a:rPr lang="es-ES" sz="2000" dirty="0">
                <a:latin typeface="Arial" pitchFamily="34" charset="0"/>
                <a:cs typeface="Arial" pitchFamily="34" charset="0"/>
              </a:rPr>
              <a:t>Vin=12V</a:t>
            </a:r>
            <a:endParaRPr lang="es-EC" sz="2000" dirty="0">
              <a:latin typeface="Arial" pitchFamily="34" charset="0"/>
              <a:cs typeface="Arial" pitchFamily="34" charset="0"/>
            </a:endParaRPr>
          </a:p>
          <a:p>
            <a:pPr marL="0" indent="361950">
              <a:buNone/>
            </a:pPr>
            <a:r>
              <a:rPr lang="es-ES" sz="2000" dirty="0">
                <a:latin typeface="Arial" pitchFamily="34" charset="0"/>
                <a:cs typeface="Arial" pitchFamily="34" charset="0"/>
              </a:rPr>
              <a:t>Vout= 5V</a:t>
            </a:r>
            <a:endParaRPr lang="es-EC" sz="2000" dirty="0">
              <a:latin typeface="Arial" pitchFamily="34" charset="0"/>
              <a:cs typeface="Arial" pitchFamily="34" charset="0"/>
            </a:endParaRPr>
          </a:p>
          <a:p>
            <a:pPr marL="0" indent="361950">
              <a:buNone/>
            </a:pPr>
            <a:r>
              <a:rPr lang="es-ES" sz="2000" dirty="0">
                <a:latin typeface="Arial" pitchFamily="34" charset="0"/>
                <a:cs typeface="Arial" pitchFamily="34" charset="0"/>
              </a:rPr>
              <a:t>R2= 10kΩ</a:t>
            </a:r>
            <a:endParaRPr lang="es-EC" sz="2000" dirty="0">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51" y="2348880"/>
            <a:ext cx="16954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4 Rectángulo"/>
              <p:cNvSpPr/>
              <p:nvPr/>
            </p:nvSpPr>
            <p:spPr>
              <a:xfrm>
                <a:off x="3564707" y="2824881"/>
                <a:ext cx="2205924"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S" i="0">
                              <a:latin typeface="Cambria Math"/>
                            </a:rPr>
                            <m:t>V</m:t>
                          </m:r>
                        </m:e>
                        <m:sub>
                          <m:r>
                            <m:rPr>
                              <m:sty m:val="p"/>
                            </m:rPr>
                            <a:rPr lang="es-ES" i="0">
                              <a:latin typeface="Cambria Math"/>
                            </a:rPr>
                            <m:t>out</m:t>
                          </m:r>
                          <m:r>
                            <a:rPr lang="es-ES" i="0">
                              <a:latin typeface="Cambria Math"/>
                            </a:rPr>
                            <m:t> </m:t>
                          </m:r>
                        </m:sub>
                      </m:sSub>
                      <m:r>
                        <a:rPr lang="es-ES" i="0">
                          <a:latin typeface="Cambria Math"/>
                        </a:rPr>
                        <m:t>= </m:t>
                      </m:r>
                      <m:f>
                        <m:fPr>
                          <m:ctrlPr>
                            <a:rPr lang="es-EC" i="1">
                              <a:latin typeface="Cambria Math" panose="02040503050406030204" pitchFamily="18" charset="0"/>
                            </a:rPr>
                          </m:ctrlPr>
                        </m:fPr>
                        <m:num>
                          <m:r>
                            <m:rPr>
                              <m:sty m:val="p"/>
                            </m:rPr>
                            <a:rPr lang="es-ES" i="0">
                              <a:latin typeface="Cambria Math"/>
                            </a:rPr>
                            <m:t>R</m:t>
                          </m:r>
                          <m:r>
                            <a:rPr lang="es-ES" i="0">
                              <a:latin typeface="Cambria Math"/>
                            </a:rPr>
                            <m:t>2</m:t>
                          </m:r>
                        </m:num>
                        <m:den>
                          <m:r>
                            <m:rPr>
                              <m:sty m:val="p"/>
                            </m:rPr>
                            <a:rPr lang="es-ES" i="0">
                              <a:latin typeface="Cambria Math"/>
                            </a:rPr>
                            <m:t>R</m:t>
                          </m:r>
                          <m:r>
                            <a:rPr lang="es-ES" i="0">
                              <a:latin typeface="Cambria Math"/>
                            </a:rPr>
                            <m:t>1+</m:t>
                          </m:r>
                          <m:r>
                            <m:rPr>
                              <m:sty m:val="p"/>
                            </m:rPr>
                            <a:rPr lang="es-ES" i="0">
                              <a:latin typeface="Cambria Math"/>
                            </a:rPr>
                            <m:t>R</m:t>
                          </m:r>
                          <m:r>
                            <a:rPr lang="es-ES" i="0">
                              <a:latin typeface="Cambria Math"/>
                            </a:rPr>
                            <m:t>2</m:t>
                          </m:r>
                        </m:den>
                      </m:f>
                      <m:sSub>
                        <m:sSubPr>
                          <m:ctrlPr>
                            <a:rPr lang="es-EC" i="1">
                              <a:latin typeface="Cambria Math" panose="02040503050406030204" pitchFamily="18" charset="0"/>
                            </a:rPr>
                          </m:ctrlPr>
                        </m:sSubPr>
                        <m:e>
                          <m:r>
                            <m:rPr>
                              <m:sty m:val="p"/>
                            </m:rPr>
                            <a:rPr lang="es-ES" i="0">
                              <a:latin typeface="Cambria Math"/>
                            </a:rPr>
                            <m:t>V</m:t>
                          </m:r>
                        </m:e>
                        <m:sub>
                          <m:r>
                            <m:rPr>
                              <m:sty m:val="p"/>
                            </m:rPr>
                            <a:rPr lang="es-ES" i="0">
                              <a:latin typeface="Cambria Math"/>
                            </a:rPr>
                            <m:t>in</m:t>
                          </m:r>
                        </m:sub>
                      </m:sSub>
                    </m:oMath>
                  </m:oMathPara>
                </a14:m>
                <a:endParaRPr lang="es-EC"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3564707" y="2824881"/>
                <a:ext cx="2205924" cy="617348"/>
              </a:xfrm>
              <a:prstGeom prst="rect">
                <a:avLst/>
              </a:prstGeom>
              <a:blipFill rotWithShape="1">
                <a:blip r:embed="rId3"/>
                <a:stretch>
                  <a:fillRect/>
                </a:stretch>
              </a:blipFill>
            </p:spPr>
            <p:txBody>
              <a:bodyPr/>
              <a:lstStyle/>
              <a:p>
                <a:r>
                  <a:rPr lang="es-EC">
                    <a:noFill/>
                  </a:rPr>
                  <a:t> </a:t>
                </a:r>
              </a:p>
            </p:txBody>
          </p:sp>
        </mc:Fallback>
      </mc:AlternateContent>
      <p:sp>
        <p:nvSpPr>
          <p:cNvPr id="6" name="5 Rectángulo"/>
          <p:cNvSpPr/>
          <p:nvPr/>
        </p:nvSpPr>
        <p:spPr>
          <a:xfrm>
            <a:off x="378594" y="3973588"/>
            <a:ext cx="6372225" cy="1323439"/>
          </a:xfrm>
          <a:prstGeom prst="rect">
            <a:avLst/>
          </a:prstGeom>
        </p:spPr>
        <p:txBody>
          <a:bodyPr>
            <a:spAutoFit/>
          </a:bodyPr>
          <a:lstStyle/>
          <a:p>
            <a:r>
              <a:rPr lang="es-ES" sz="2000" dirty="0">
                <a:latin typeface="Arial" pitchFamily="34" charset="0"/>
                <a:cs typeface="Arial" pitchFamily="34" charset="0"/>
              </a:rPr>
              <a:t>Dónde:</a:t>
            </a:r>
            <a:endParaRPr lang="es-EC" sz="2000" dirty="0">
              <a:latin typeface="Arial" pitchFamily="34" charset="0"/>
              <a:cs typeface="Arial" pitchFamily="34" charset="0"/>
            </a:endParaRPr>
          </a:p>
          <a:p>
            <a:r>
              <a:rPr lang="es-ES" sz="2000" dirty="0">
                <a:latin typeface="Arial" pitchFamily="34" charset="0"/>
                <a:cs typeface="Arial" pitchFamily="34" charset="0"/>
              </a:rPr>
              <a:t>Voltaje de alimentación del actuador </a:t>
            </a:r>
            <a:r>
              <a:rPr lang="es-ES" sz="2000" dirty="0" smtClean="0">
                <a:latin typeface="Arial" pitchFamily="34" charset="0"/>
                <a:cs typeface="Arial" pitchFamily="34" charset="0"/>
              </a:rPr>
              <a:t>	Vin=12V</a:t>
            </a:r>
            <a:endParaRPr lang="es-EC" sz="2000" dirty="0">
              <a:latin typeface="Arial" pitchFamily="34" charset="0"/>
              <a:cs typeface="Arial" pitchFamily="34" charset="0"/>
            </a:endParaRPr>
          </a:p>
          <a:p>
            <a:r>
              <a:rPr lang="es-ES" sz="2000" dirty="0">
                <a:latin typeface="Arial" pitchFamily="34" charset="0"/>
                <a:cs typeface="Arial" pitchFamily="34" charset="0"/>
              </a:rPr>
              <a:t>Señal del divisor de voltaje	</a:t>
            </a:r>
            <a:r>
              <a:rPr lang="es-ES" sz="2000" dirty="0" smtClean="0">
                <a:latin typeface="Arial" pitchFamily="34" charset="0"/>
                <a:cs typeface="Arial" pitchFamily="34" charset="0"/>
              </a:rPr>
              <a:t>	Vout</a:t>
            </a:r>
            <a:r>
              <a:rPr lang="es-ES" sz="2000" dirty="0">
                <a:latin typeface="Arial" pitchFamily="34" charset="0"/>
                <a:cs typeface="Arial" pitchFamily="34" charset="0"/>
              </a:rPr>
              <a:t>= 5V</a:t>
            </a:r>
            <a:endParaRPr lang="es-EC" sz="2000" dirty="0">
              <a:latin typeface="Arial" pitchFamily="34" charset="0"/>
              <a:cs typeface="Arial" pitchFamily="34" charset="0"/>
            </a:endParaRPr>
          </a:p>
          <a:p>
            <a:r>
              <a:rPr lang="es-ES" sz="2000" dirty="0">
                <a:latin typeface="Arial" pitchFamily="34" charset="0"/>
                <a:cs typeface="Arial" pitchFamily="34" charset="0"/>
              </a:rPr>
              <a:t>Resistencia del sensor	</a:t>
            </a:r>
            <a:r>
              <a:rPr lang="es-ES" dirty="0" smtClean="0">
                <a:latin typeface="Arial" pitchFamily="34" charset="0"/>
                <a:cs typeface="Arial" pitchFamily="34" charset="0"/>
              </a:rPr>
              <a:t>		RV</a:t>
            </a:r>
            <a:r>
              <a:rPr lang="es-ES" dirty="0">
                <a:latin typeface="Arial" pitchFamily="34" charset="0"/>
                <a:cs typeface="Arial" pitchFamily="34" charset="0"/>
              </a:rPr>
              <a:t>= 3.33kΩ</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252339" y="5163204"/>
                <a:ext cx="6372225" cy="1172309"/>
              </a:xfrm>
              <a:prstGeom prst="rect">
                <a:avLst/>
              </a:prstGeom>
            </p:spPr>
            <p:txBody>
              <a:bodyPr>
                <a:spAutoFit/>
              </a:bodyPr>
              <a:lstStyle/>
              <a:p>
                <a:r>
                  <a:rPr lang="es-ES" dirty="0">
                    <a:latin typeface="Arial" pitchFamily="34" charset="0"/>
                    <a:cs typeface="Arial" pitchFamily="34" charset="0"/>
                  </a:rPr>
                  <a:t> </a:t>
                </a:r>
                <a:endParaRPr lang="es-EC"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s-ES" i="0">
                          <a:latin typeface="Cambria Math"/>
                        </a:rPr>
                        <m:t>R</m:t>
                      </m:r>
                      <m:r>
                        <a:rPr lang="es-ES" i="0">
                          <a:latin typeface="Cambria Math"/>
                        </a:rPr>
                        <m:t>1= </m:t>
                      </m:r>
                      <m:f>
                        <m:fPr>
                          <m:ctrlPr>
                            <a:rPr lang="es-EC" i="1">
                              <a:latin typeface="Cambria Math" panose="02040503050406030204" pitchFamily="18" charset="0"/>
                            </a:rPr>
                          </m:ctrlPr>
                        </m:fPr>
                        <m:num>
                          <m:r>
                            <a:rPr lang="es-ES" i="0">
                              <a:latin typeface="Cambria Math"/>
                            </a:rPr>
                            <m:t>3.33</m:t>
                          </m:r>
                          <m:r>
                            <m:rPr>
                              <m:sty m:val="p"/>
                            </m:rPr>
                            <a:rPr lang="es-ES" i="0">
                              <a:latin typeface="Cambria Math"/>
                            </a:rPr>
                            <m:t>k</m:t>
                          </m:r>
                          <m:r>
                            <a:rPr lang="es-ES" i="0">
                              <a:latin typeface="Cambria Math"/>
                            </a:rPr>
                            <m:t>Ω</m:t>
                          </m:r>
                        </m:num>
                        <m:den>
                          <m:r>
                            <a:rPr lang="es-ES" i="0">
                              <a:latin typeface="Cambria Math"/>
                            </a:rPr>
                            <m:t>5</m:t>
                          </m:r>
                          <m:r>
                            <m:rPr>
                              <m:sty m:val="p"/>
                            </m:rPr>
                            <a:rPr lang="es-ES" i="0">
                              <a:latin typeface="Cambria Math"/>
                            </a:rPr>
                            <m:t>V</m:t>
                          </m:r>
                        </m:den>
                      </m:f>
                      <m:r>
                        <a:rPr lang="es-ES" i="0">
                          <a:latin typeface="Cambria Math"/>
                        </a:rPr>
                        <m:t>12</m:t>
                      </m:r>
                      <m:r>
                        <m:rPr>
                          <m:sty m:val="p"/>
                        </m:rPr>
                        <a:rPr lang="es-ES" i="0">
                          <a:latin typeface="Cambria Math"/>
                        </a:rPr>
                        <m:t>V</m:t>
                      </m:r>
                      <m:r>
                        <a:rPr lang="es-ES" i="0">
                          <a:latin typeface="Cambria Math"/>
                        </a:rPr>
                        <m:t>−3.33</m:t>
                      </m:r>
                      <m:r>
                        <m:rPr>
                          <m:sty m:val="p"/>
                        </m:rPr>
                        <a:rPr lang="es-ES" i="0">
                          <a:latin typeface="Cambria Math"/>
                        </a:rPr>
                        <m:t>k</m:t>
                      </m:r>
                      <m:r>
                        <a:rPr lang="es-ES" i="0">
                          <a:latin typeface="Cambria Math"/>
                        </a:rPr>
                        <m:t>Ω</m:t>
                      </m:r>
                    </m:oMath>
                  </m:oMathPara>
                </a14:m>
                <a:endParaRPr lang="es-EC" dirty="0">
                  <a:latin typeface="Arial" pitchFamily="34" charset="0"/>
                  <a:cs typeface="Arial" pitchFamily="34" charset="0"/>
                </a:endParaRPr>
              </a:p>
              <a:p>
                <a:pPr algn="ctr"/>
                <a14:m>
                  <m:oMath xmlns:m="http://schemas.openxmlformats.org/officeDocument/2006/math">
                    <m:r>
                      <m:rPr>
                        <m:sty m:val="p"/>
                      </m:rPr>
                      <a:rPr lang="es-ES" i="0">
                        <a:latin typeface="Cambria Math"/>
                      </a:rPr>
                      <m:t>R</m:t>
                    </m:r>
                    <m:r>
                      <a:rPr lang="es-ES" i="0">
                        <a:latin typeface="Cambria Math"/>
                      </a:rPr>
                      <m:t>1= 4.66</m:t>
                    </m:r>
                    <m:r>
                      <m:rPr>
                        <m:sty m:val="p"/>
                      </m:rPr>
                      <a:rPr lang="es-ES" i="0">
                        <a:latin typeface="Cambria Math"/>
                      </a:rPr>
                      <m:t>k</m:t>
                    </m:r>
                  </m:oMath>
                </a14:m>
                <a:r>
                  <a:rPr lang="es-ES" dirty="0">
                    <a:latin typeface="Arial" pitchFamily="34" charset="0"/>
                    <a:cs typeface="Arial" pitchFamily="34" charset="0"/>
                  </a:rPr>
                  <a:t>Ω</a:t>
                </a:r>
                <a:endParaRPr lang="es-EC"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252339" y="5163204"/>
                <a:ext cx="6372225" cy="1172309"/>
              </a:xfrm>
              <a:prstGeom prst="rect">
                <a:avLst/>
              </a:prstGeom>
              <a:blipFill rotWithShape="1">
                <a:blip r:embed="rId4"/>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7021091" y="4870049"/>
                <a:ext cx="6372225" cy="94205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R</m:t>
                      </m:r>
                      <m:r>
                        <a:rPr lang="es-ES" i="0">
                          <a:latin typeface="Cambria Math"/>
                        </a:rPr>
                        <m:t>3= </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S" i="0">
                                  <a:latin typeface="Cambria Math"/>
                                </a:rPr>
                                <m:t>V</m:t>
                              </m:r>
                            </m:e>
                            <m:sub>
                              <m:r>
                                <m:rPr>
                                  <m:sty m:val="p"/>
                                </m:rPr>
                                <a:rPr lang="es-ES" i="0">
                                  <a:latin typeface="Cambria Math"/>
                                </a:rPr>
                                <m:t>out</m:t>
                              </m:r>
                              <m:r>
                                <a:rPr lang="es-ES" i="0">
                                  <a:latin typeface="Cambria Math"/>
                                </a:rPr>
                                <m:t> </m:t>
                              </m:r>
                            </m:sub>
                          </m:sSub>
                        </m:num>
                        <m:den>
                          <m:sSub>
                            <m:sSubPr>
                              <m:ctrlPr>
                                <a:rPr lang="es-EC" i="1">
                                  <a:latin typeface="Cambria Math" panose="02040503050406030204" pitchFamily="18" charset="0"/>
                                </a:rPr>
                              </m:ctrlPr>
                            </m:sSubPr>
                            <m:e>
                              <m:r>
                                <m:rPr>
                                  <m:sty m:val="p"/>
                                </m:rPr>
                                <a:rPr lang="es-ES" i="0">
                                  <a:latin typeface="Cambria Math"/>
                                </a:rPr>
                                <m:t>V</m:t>
                              </m:r>
                            </m:e>
                            <m:sub>
                              <m:r>
                                <m:rPr>
                                  <m:sty m:val="p"/>
                                </m:rPr>
                                <a:rPr lang="es-ES" i="0">
                                  <a:latin typeface="Cambria Math"/>
                                </a:rPr>
                                <m:t>in</m:t>
                              </m:r>
                            </m:sub>
                          </m:sSub>
                          <m:r>
                            <a:rPr lang="es-ES" i="0">
                              <a:latin typeface="Cambria Math"/>
                            </a:rPr>
                            <m:t>−</m:t>
                          </m:r>
                          <m:sSub>
                            <m:sSubPr>
                              <m:ctrlPr>
                                <a:rPr lang="es-EC" i="1">
                                  <a:latin typeface="Cambria Math" panose="02040503050406030204" pitchFamily="18" charset="0"/>
                                </a:rPr>
                              </m:ctrlPr>
                            </m:sSubPr>
                            <m:e>
                              <m:r>
                                <m:rPr>
                                  <m:sty m:val="p"/>
                                </m:rPr>
                                <a:rPr lang="es-ES" i="0">
                                  <a:latin typeface="Cambria Math"/>
                                </a:rPr>
                                <m:t>V</m:t>
                              </m:r>
                            </m:e>
                            <m:sub>
                              <m:r>
                                <m:rPr>
                                  <m:sty m:val="p"/>
                                </m:rPr>
                                <a:rPr lang="es-ES" i="0">
                                  <a:latin typeface="Cambria Math"/>
                                </a:rPr>
                                <m:t>out</m:t>
                              </m:r>
                              <m:r>
                                <a:rPr lang="es-ES" i="0">
                                  <a:latin typeface="Cambria Math"/>
                                </a:rPr>
                                <m:t> </m:t>
                              </m:r>
                            </m:sub>
                          </m:sSub>
                        </m:den>
                      </m:f>
                      <m:r>
                        <m:rPr>
                          <m:sty m:val="p"/>
                        </m:rPr>
                        <a:rPr lang="es-ES" i="0">
                          <a:latin typeface="Cambria Math"/>
                        </a:rPr>
                        <m:t>R</m:t>
                      </m:r>
                      <m:r>
                        <a:rPr lang="es-ES" i="0">
                          <a:latin typeface="Cambria Math"/>
                        </a:rPr>
                        <m:t>2=</m:t>
                      </m:r>
                      <m:f>
                        <m:fPr>
                          <m:ctrlPr>
                            <a:rPr lang="es-EC" i="1">
                              <a:latin typeface="Cambria Math" panose="02040503050406030204" pitchFamily="18" charset="0"/>
                            </a:rPr>
                          </m:ctrlPr>
                        </m:fPr>
                        <m:num>
                          <m:r>
                            <a:rPr lang="es-ES" i="0">
                              <a:latin typeface="Cambria Math"/>
                            </a:rPr>
                            <m:t>5</m:t>
                          </m:r>
                          <m:r>
                            <m:rPr>
                              <m:sty m:val="p"/>
                            </m:rPr>
                            <a:rPr lang="es-ES" i="0">
                              <a:latin typeface="Cambria Math"/>
                            </a:rPr>
                            <m:t>V</m:t>
                          </m:r>
                        </m:num>
                        <m:den>
                          <m:r>
                            <a:rPr lang="es-ES" i="0">
                              <a:latin typeface="Cambria Math"/>
                            </a:rPr>
                            <m:t>12</m:t>
                          </m:r>
                          <m:r>
                            <m:rPr>
                              <m:sty m:val="p"/>
                            </m:rPr>
                            <a:rPr lang="es-ES" i="0">
                              <a:latin typeface="Cambria Math"/>
                            </a:rPr>
                            <m:t>V</m:t>
                          </m:r>
                          <m:r>
                            <a:rPr lang="es-ES" i="0">
                              <a:latin typeface="Cambria Math"/>
                            </a:rPr>
                            <m:t>−5</m:t>
                          </m:r>
                          <m:r>
                            <m:rPr>
                              <m:sty m:val="p"/>
                            </m:rPr>
                            <a:rPr lang="es-ES" i="0">
                              <a:latin typeface="Cambria Math"/>
                            </a:rPr>
                            <m:t>V</m:t>
                          </m:r>
                        </m:den>
                      </m:f>
                      <m:r>
                        <a:rPr lang="es-ES" i="0">
                          <a:latin typeface="Cambria Math"/>
                        </a:rPr>
                        <m:t>10</m:t>
                      </m:r>
                      <m:r>
                        <m:rPr>
                          <m:sty m:val="p"/>
                        </m:rPr>
                        <a:rPr lang="es-ES" i="0">
                          <a:latin typeface="Cambria Math"/>
                        </a:rPr>
                        <m:t>k</m:t>
                      </m:r>
                      <m:r>
                        <a:rPr lang="es-ES" i="0">
                          <a:latin typeface="Cambria Math"/>
                        </a:rPr>
                        <m:t>Ω</m:t>
                      </m:r>
                    </m:oMath>
                  </m:oMathPara>
                </a14:m>
                <a:endParaRPr lang="es-EC" dirty="0">
                  <a:latin typeface="Arial" pitchFamily="34" charset="0"/>
                  <a:cs typeface="Arial" pitchFamily="34" charset="0"/>
                </a:endParaRPr>
              </a:p>
              <a:p>
                <a:pPr algn="ctr"/>
                <a14:m>
                  <m:oMath xmlns:m="http://schemas.openxmlformats.org/officeDocument/2006/math">
                    <m:r>
                      <m:rPr>
                        <m:sty m:val="p"/>
                      </m:rPr>
                      <a:rPr lang="es-ES" i="0">
                        <a:latin typeface="Cambria Math"/>
                      </a:rPr>
                      <m:t>R</m:t>
                    </m:r>
                    <m:r>
                      <a:rPr lang="es-ES" i="0">
                        <a:latin typeface="Cambria Math"/>
                      </a:rPr>
                      <m:t>3= 7,4</m:t>
                    </m:r>
                    <m:r>
                      <m:rPr>
                        <m:sty m:val="p"/>
                      </m:rPr>
                      <a:rPr lang="es-ES" i="0">
                        <a:latin typeface="Cambria Math"/>
                      </a:rPr>
                      <m:t>k</m:t>
                    </m:r>
                  </m:oMath>
                </a14:m>
                <a:r>
                  <a:rPr lang="es-ES" dirty="0">
                    <a:latin typeface="Arial" pitchFamily="34" charset="0"/>
                    <a:cs typeface="Arial" pitchFamily="34" charset="0"/>
                  </a:rPr>
                  <a:t>Ω</a:t>
                </a:r>
                <a:endParaRPr lang="es-EC" dirty="0">
                  <a:latin typeface="Arial" pitchFamily="34" charset="0"/>
                  <a:cs typeface="Arial"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7021091" y="4870049"/>
                <a:ext cx="6372225" cy="942053"/>
              </a:xfrm>
              <a:prstGeom prst="rect">
                <a:avLst/>
              </a:prstGeom>
              <a:blipFill rotWithShape="1">
                <a:blip r:embed="rId5"/>
                <a:stretch>
                  <a:fillRect b="-10390"/>
                </a:stretch>
              </a:blipFill>
            </p:spPr>
            <p:txBody>
              <a:bodyPr/>
              <a:lstStyle/>
              <a:p>
                <a:r>
                  <a:rPr lang="es-EC">
                    <a:noFill/>
                  </a:rPr>
                  <a:t> </a:t>
                </a:r>
              </a:p>
            </p:txBody>
          </p:sp>
        </mc:Fallback>
      </mc:AlternateContent>
    </p:spTree>
    <p:extLst>
      <p:ext uri="{BB962C8B-B14F-4D97-AF65-F5344CB8AC3E}">
        <p14:creationId xmlns:p14="http://schemas.microsoft.com/office/powerpoint/2010/main" val="1829387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Esquema del puente de </a:t>
            </a:r>
            <a:r>
              <a:rPr lang="es-EC" dirty="0" err="1" smtClean="0">
                <a:latin typeface="Arial" pitchFamily="34" charset="0"/>
                <a:cs typeface="Arial" pitchFamily="34" charset="0"/>
              </a:rPr>
              <a:t>Wheatstone</a:t>
            </a:r>
            <a:endParaRPr lang="es-EC" dirty="0">
              <a:latin typeface="Arial" pitchFamily="34" charset="0"/>
              <a:cs typeface="Arial" pitchFamily="34" charset="0"/>
            </a:endParaRPr>
          </a:p>
        </p:txBody>
      </p:sp>
      <p:pic>
        <p:nvPicPr>
          <p:cNvPr id="5" name="4 Marcador de contenido"/>
          <p:cNvPicPr>
            <a:picLocks noGrp="1"/>
          </p:cNvPicPr>
          <p:nvPr>
            <p:ph sz="half" idx="1"/>
          </p:nvPr>
        </p:nvPicPr>
        <p:blipFill rotWithShape="1">
          <a:blip r:embed="rId2" cstate="print">
            <a:extLst>
              <a:ext uri="{28A0092B-C50C-407E-A947-70E740481C1C}">
                <a14:useLocalDpi xmlns:a14="http://schemas.microsoft.com/office/drawing/2010/main" val="0"/>
              </a:ext>
            </a:extLst>
          </a:blip>
          <a:srcRect b="12511"/>
          <a:stretch/>
        </p:blipFill>
        <p:spPr bwMode="auto">
          <a:xfrm>
            <a:off x="943587" y="1920875"/>
            <a:ext cx="5016864" cy="4433888"/>
          </a:xfrm>
          <a:prstGeom prst="rect">
            <a:avLst/>
          </a:prstGeom>
          <a:noFill/>
          <a:ln>
            <a:noFill/>
          </a:ln>
          <a:extLst>
            <a:ext uri="{53640926-AAD7-44D8-BBD7-CCE9431645EC}">
              <a14:shadowObscured xmlns:a14="http://schemas.microsoft.com/office/drawing/2010/main"/>
            </a:ext>
          </a:extLst>
        </p:spPr>
      </p:pic>
      <p:sp>
        <p:nvSpPr>
          <p:cNvPr id="6" name="5 Rectángulo"/>
          <p:cNvSpPr/>
          <p:nvPr/>
        </p:nvSpPr>
        <p:spPr>
          <a:xfrm>
            <a:off x="6229003" y="2348880"/>
            <a:ext cx="3159839" cy="369332"/>
          </a:xfrm>
          <a:prstGeom prst="rect">
            <a:avLst/>
          </a:prstGeom>
        </p:spPr>
        <p:txBody>
          <a:bodyPr wrap="none">
            <a:spAutoFit/>
          </a:bodyPr>
          <a:lstStyle/>
          <a:p>
            <a:r>
              <a:rPr lang="es-ES" dirty="0">
                <a:latin typeface="Arial" pitchFamily="34" charset="0"/>
                <a:cs typeface="Arial" pitchFamily="34" charset="0"/>
              </a:rPr>
              <a:t>S</a:t>
            </a:r>
            <a:r>
              <a:rPr lang="es-ES" dirty="0" smtClean="0">
                <a:latin typeface="Arial" pitchFamily="34" charset="0"/>
                <a:cs typeface="Arial" pitchFamily="34" charset="0"/>
              </a:rPr>
              <a:t>i </a:t>
            </a:r>
            <a:r>
              <a:rPr lang="es-ES" dirty="0">
                <a:latin typeface="Arial" pitchFamily="34" charset="0"/>
                <a:cs typeface="Arial" pitchFamily="34" charset="0"/>
              </a:rPr>
              <a:t>el vástago esta en 203mm</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6949083" y="3113502"/>
                <a:ext cx="3180614"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S" i="0">
                              <a:latin typeface="Cambria Math" panose="02040503050406030204" pitchFamily="18" charset="0"/>
                            </a:rPr>
                            <m:t>V</m:t>
                          </m:r>
                        </m:e>
                        <m:sub>
                          <m:r>
                            <m:rPr>
                              <m:sty m:val="p"/>
                            </m:rPr>
                            <a:rPr lang="es-ES" i="0">
                              <a:latin typeface="Cambria Math" panose="02040503050406030204" pitchFamily="18" charset="0"/>
                            </a:rPr>
                            <m:t>out</m:t>
                          </m:r>
                          <m:r>
                            <a:rPr lang="es-ES" i="0">
                              <a:latin typeface="Cambria Math" panose="02040503050406030204" pitchFamily="18" charset="0"/>
                            </a:rPr>
                            <m:t> </m:t>
                          </m:r>
                        </m:sub>
                      </m:sSub>
                      <m:r>
                        <a:rPr lang="es-ES" i="0">
                          <a:latin typeface="Cambria Math" panose="02040503050406030204" pitchFamily="18" charset="0"/>
                        </a:rPr>
                        <m:t>= </m:t>
                      </m:r>
                      <m:f>
                        <m:fPr>
                          <m:ctrlPr>
                            <a:rPr lang="es-EC" i="1">
                              <a:latin typeface="Cambria Math" panose="02040503050406030204" pitchFamily="18" charset="0"/>
                            </a:rPr>
                          </m:ctrlPr>
                        </m:fPr>
                        <m:num>
                          <m:r>
                            <a:rPr lang="es-ES" i="0">
                              <a:latin typeface="Cambria Math" panose="02040503050406030204" pitchFamily="18" charset="0"/>
                            </a:rPr>
                            <m:t>6.66</m:t>
                          </m:r>
                          <m:r>
                            <m:rPr>
                              <m:sty m:val="p"/>
                            </m:rPr>
                            <a:rPr lang="es-ES" i="0">
                              <a:latin typeface="Cambria Math" panose="02040503050406030204" pitchFamily="18" charset="0"/>
                            </a:rPr>
                            <m:t>k</m:t>
                          </m:r>
                          <m:r>
                            <a:rPr lang="es-ES" i="0">
                              <a:latin typeface="Cambria Math" panose="02040503050406030204" pitchFamily="18" charset="0"/>
                            </a:rPr>
                            <m:t>Ω</m:t>
                          </m:r>
                        </m:num>
                        <m:den>
                          <m:r>
                            <a:rPr lang="es-ES" i="0">
                              <a:latin typeface="Cambria Math" panose="02040503050406030204" pitchFamily="18" charset="0"/>
                            </a:rPr>
                            <m:t>4.66</m:t>
                          </m:r>
                          <m:r>
                            <m:rPr>
                              <m:sty m:val="p"/>
                            </m:rPr>
                            <a:rPr lang="es-ES" i="0">
                              <a:latin typeface="Cambria Math" panose="02040503050406030204" pitchFamily="18" charset="0"/>
                            </a:rPr>
                            <m:t>k</m:t>
                          </m:r>
                          <m:r>
                            <a:rPr lang="es-ES" i="0">
                              <a:latin typeface="Cambria Math" panose="02040503050406030204" pitchFamily="18" charset="0"/>
                            </a:rPr>
                            <m:t>Ω+6.66</m:t>
                          </m:r>
                          <m:r>
                            <m:rPr>
                              <m:sty m:val="p"/>
                            </m:rPr>
                            <a:rPr lang="es-ES" i="0">
                              <a:latin typeface="Cambria Math" panose="02040503050406030204" pitchFamily="18" charset="0"/>
                            </a:rPr>
                            <m:t>k</m:t>
                          </m:r>
                          <m:r>
                            <a:rPr lang="es-ES" i="0">
                              <a:latin typeface="Cambria Math" panose="02040503050406030204" pitchFamily="18" charset="0"/>
                            </a:rPr>
                            <m:t>Ω</m:t>
                          </m:r>
                        </m:den>
                      </m:f>
                      <m:r>
                        <a:rPr lang="es-ES" i="0">
                          <a:latin typeface="Cambria Math" panose="02040503050406030204" pitchFamily="18" charset="0"/>
                        </a:rPr>
                        <m:t>12</m:t>
                      </m:r>
                      <m:r>
                        <m:rPr>
                          <m:sty m:val="p"/>
                        </m:rPr>
                        <a:rPr lang="es-ES" i="0">
                          <a:latin typeface="Cambria Math" panose="02040503050406030204" pitchFamily="18" charset="0"/>
                        </a:rPr>
                        <m:t>V</m:t>
                      </m:r>
                    </m:oMath>
                  </m:oMathPara>
                </a14:m>
                <a:endParaRPr lang="es-EC"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6949083" y="3113502"/>
                <a:ext cx="3180614" cy="622927"/>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7957195" y="4221088"/>
                <a:ext cx="1614480"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S" i="0">
                              <a:latin typeface="Cambria Math" panose="02040503050406030204" pitchFamily="18" charset="0"/>
                            </a:rPr>
                            <m:t>V</m:t>
                          </m:r>
                        </m:e>
                        <m:sub>
                          <m:r>
                            <m:rPr>
                              <m:sty m:val="p"/>
                            </m:rPr>
                            <a:rPr lang="es-ES" i="0">
                              <a:latin typeface="Cambria Math" panose="02040503050406030204" pitchFamily="18" charset="0"/>
                            </a:rPr>
                            <m:t>out</m:t>
                          </m:r>
                          <m:r>
                            <a:rPr lang="es-ES" i="0">
                              <a:latin typeface="Cambria Math" panose="02040503050406030204" pitchFamily="18" charset="0"/>
                            </a:rPr>
                            <m:t> </m:t>
                          </m:r>
                        </m:sub>
                      </m:sSub>
                      <m:r>
                        <a:rPr lang="es-ES" i="0">
                          <a:latin typeface="Cambria Math" panose="02040503050406030204" pitchFamily="18" charset="0"/>
                        </a:rPr>
                        <m:t>= 7.03</m:t>
                      </m:r>
                      <m:r>
                        <m:rPr>
                          <m:sty m:val="p"/>
                        </m:rPr>
                        <a:rPr lang="es-ES" i="0">
                          <a:latin typeface="Cambria Math" panose="02040503050406030204" pitchFamily="18" charset="0"/>
                        </a:rPr>
                        <m:t>V</m:t>
                      </m:r>
                    </m:oMath>
                  </m:oMathPara>
                </a14:m>
                <a:endParaRPr lang="es-EC" dirty="0">
                  <a:latin typeface="Arial" pitchFamily="34" charset="0"/>
                  <a:cs typeface="Arial"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7957195" y="4221088"/>
                <a:ext cx="1614480" cy="369332"/>
              </a:xfrm>
              <a:prstGeom prst="rect">
                <a:avLst/>
              </a:prstGeom>
              <a:blipFill rotWithShape="1">
                <a:blip r:embed="rId4"/>
                <a:stretch>
                  <a:fillRect/>
                </a:stretch>
              </a:blipFill>
            </p:spPr>
            <p:txBody>
              <a:bodyPr/>
              <a:lstStyle/>
              <a:p>
                <a:r>
                  <a:rPr lang="es-EC">
                    <a:noFill/>
                  </a:rPr>
                  <a:t> </a:t>
                </a:r>
              </a:p>
            </p:txBody>
          </p:sp>
        </mc:Fallback>
      </mc:AlternateContent>
      <p:sp>
        <p:nvSpPr>
          <p:cNvPr id="9" name="8 CuadroTexto"/>
          <p:cNvSpPr txBox="1"/>
          <p:nvPr/>
        </p:nvSpPr>
        <p:spPr>
          <a:xfrm>
            <a:off x="6376602" y="4797152"/>
            <a:ext cx="4775666" cy="369332"/>
          </a:xfrm>
          <a:prstGeom prst="rect">
            <a:avLst/>
          </a:prstGeom>
          <a:noFill/>
        </p:spPr>
        <p:txBody>
          <a:bodyPr wrap="none" rtlCol="0">
            <a:spAutoFit/>
          </a:bodyPr>
          <a:lstStyle/>
          <a:p>
            <a:r>
              <a:rPr lang="es-EC" dirty="0" smtClean="0">
                <a:latin typeface="Arial" pitchFamily="34" charset="0"/>
                <a:cs typeface="Arial" pitchFamily="34" charset="0"/>
              </a:rPr>
              <a:t>Diferencia de voltaje entre ramales a 203mm</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0" name="9 Rectángulo"/>
              <p:cNvSpPr/>
              <p:nvPr/>
            </p:nvSpPr>
            <p:spPr>
              <a:xfrm>
                <a:off x="7152555" y="5204455"/>
                <a:ext cx="2823145"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m:rPr>
                              <m:sty m:val="p"/>
                            </m:rPr>
                            <a:rPr lang="es-ES" i="0">
                              <a:latin typeface="Cambria Math" panose="02040503050406030204" pitchFamily="18" charset="0"/>
                            </a:rPr>
                            <m:t>V</m:t>
                          </m:r>
                        </m:e>
                        <m:sub>
                          <m:r>
                            <m:rPr>
                              <m:sty m:val="p"/>
                            </m:rPr>
                            <a:rPr lang="es-EC" b="0" i="0" smtClean="0">
                              <a:latin typeface="Cambria Math"/>
                            </a:rPr>
                            <m:t>dif</m:t>
                          </m:r>
                          <m:r>
                            <a:rPr lang="es-ES" i="0">
                              <a:latin typeface="Cambria Math" panose="02040503050406030204" pitchFamily="18" charset="0"/>
                            </a:rPr>
                            <m:t> </m:t>
                          </m:r>
                        </m:sub>
                      </m:sSub>
                      <m:r>
                        <a:rPr lang="es-ES" i="0">
                          <a:latin typeface="Cambria Math" panose="02040503050406030204" pitchFamily="18" charset="0"/>
                        </a:rPr>
                        <m:t>=</m:t>
                      </m:r>
                      <m:r>
                        <m:rPr>
                          <m:sty m:val="p"/>
                        </m:rPr>
                        <a:rPr lang="es-EC" b="0" i="0" smtClean="0">
                          <a:latin typeface="Cambria Math"/>
                        </a:rPr>
                        <m:t>Vrvariable</m:t>
                      </m:r>
                      <m:r>
                        <a:rPr lang="es-EC" b="0" i="0" smtClean="0">
                          <a:latin typeface="Cambria Math"/>
                        </a:rPr>
                        <m:t>−</m:t>
                      </m:r>
                      <m:r>
                        <m:rPr>
                          <m:sty m:val="p"/>
                        </m:rPr>
                        <a:rPr lang="es-EC" b="0" i="0" smtClean="0">
                          <a:latin typeface="Cambria Math"/>
                        </a:rPr>
                        <m:t>Vrfijo</m:t>
                      </m:r>
                    </m:oMath>
                  </m:oMathPara>
                </a14:m>
                <a:endParaRPr lang="es-EC" dirty="0">
                  <a:latin typeface="Arial" pitchFamily="34" charset="0"/>
                  <a:cs typeface="Arial" pitchFamily="34" charset="0"/>
                </a:endParaRPr>
              </a:p>
            </p:txBody>
          </p:sp>
        </mc:Choice>
        <mc:Fallback xmlns="">
          <p:sp>
            <p:nvSpPr>
              <p:cNvPr id="10" name="9 Rectángulo"/>
              <p:cNvSpPr>
                <a:spLocks noRot="1" noChangeAspect="1" noMove="1" noResize="1" noEditPoints="1" noAdjustHandles="1" noChangeArrowheads="1" noChangeShapeType="1" noTextEdit="1"/>
              </p:cNvSpPr>
              <p:nvPr/>
            </p:nvSpPr>
            <p:spPr>
              <a:xfrm>
                <a:off x="7152555" y="5204455"/>
                <a:ext cx="2823145" cy="369332"/>
              </a:xfrm>
              <a:prstGeom prst="rect">
                <a:avLst/>
              </a:prstGeom>
              <a:blipFill rotWithShape="1">
                <a:blip r:embed="rId5"/>
                <a:stretch>
                  <a:fillRect b="-15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7484375" y="5742206"/>
                <a:ext cx="2159502"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m:rPr>
                              <m:sty m:val="p"/>
                            </m:rPr>
                            <a:rPr lang="es-ES" i="0">
                              <a:latin typeface="Cambria Math" panose="02040503050406030204" pitchFamily="18" charset="0"/>
                            </a:rPr>
                            <m:t>V</m:t>
                          </m:r>
                        </m:e>
                        <m:sub>
                          <m:r>
                            <m:rPr>
                              <m:sty m:val="p"/>
                            </m:rPr>
                            <a:rPr lang="es-EC" b="0" i="0" smtClean="0">
                              <a:latin typeface="Cambria Math"/>
                            </a:rPr>
                            <m:t>dif</m:t>
                          </m:r>
                          <m:r>
                            <a:rPr lang="es-ES" i="0">
                              <a:latin typeface="Cambria Math" panose="02040503050406030204" pitchFamily="18" charset="0"/>
                            </a:rPr>
                            <m:t> </m:t>
                          </m:r>
                        </m:sub>
                      </m:sSub>
                      <m:r>
                        <a:rPr lang="es-ES" i="0">
                          <a:latin typeface="Cambria Math" panose="02040503050406030204" pitchFamily="18" charset="0"/>
                        </a:rPr>
                        <m:t>= 7</m:t>
                      </m:r>
                      <m:r>
                        <a:rPr lang="es-EC" b="0" i="0" smtClean="0">
                          <a:latin typeface="Cambria Math"/>
                        </a:rPr>
                        <m:t>−5=2 </m:t>
                      </m:r>
                      <m:r>
                        <m:rPr>
                          <m:sty m:val="p"/>
                        </m:rPr>
                        <a:rPr lang="es-EC" b="0" i="0" smtClean="0">
                          <a:latin typeface="Cambria Math"/>
                        </a:rPr>
                        <m:t>V</m:t>
                      </m:r>
                    </m:oMath>
                  </m:oMathPara>
                </a14:m>
                <a:endParaRPr lang="es-EC" dirty="0">
                  <a:latin typeface="Arial" pitchFamily="34" charset="0"/>
                  <a:cs typeface="Arial" pitchFamily="34" charset="0"/>
                </a:endParaRPr>
              </a:p>
            </p:txBody>
          </p:sp>
        </mc:Choice>
        <mc:Fallback xmlns="">
          <p:sp>
            <p:nvSpPr>
              <p:cNvPr id="11" name="10 Rectángulo"/>
              <p:cNvSpPr>
                <a:spLocks noRot="1" noChangeAspect="1" noMove="1" noResize="1" noEditPoints="1" noAdjustHandles="1" noChangeArrowheads="1" noChangeShapeType="1" noTextEdit="1"/>
              </p:cNvSpPr>
              <p:nvPr/>
            </p:nvSpPr>
            <p:spPr>
              <a:xfrm>
                <a:off x="7484375" y="5742206"/>
                <a:ext cx="2159502" cy="369332"/>
              </a:xfrm>
              <a:prstGeom prst="rect">
                <a:avLst/>
              </a:prstGeom>
              <a:blipFill rotWithShape="1">
                <a:blip r:embed="rId6"/>
                <a:stretch>
                  <a:fillRect b="-1639"/>
                </a:stretch>
              </a:blipFill>
            </p:spPr>
            <p:txBody>
              <a:bodyPr/>
              <a:lstStyle/>
              <a:p>
                <a:r>
                  <a:rPr lang="es-EC">
                    <a:noFill/>
                  </a:rPr>
                  <a:t> </a:t>
                </a:r>
              </a:p>
            </p:txBody>
          </p:sp>
        </mc:Fallback>
      </mc:AlternateContent>
    </p:spTree>
    <p:extLst>
      <p:ext uri="{BB962C8B-B14F-4D97-AF65-F5344CB8AC3E}">
        <p14:creationId xmlns:p14="http://schemas.microsoft.com/office/powerpoint/2010/main" val="3664541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6508" y="404664"/>
            <a:ext cx="11471434" cy="1143000"/>
          </a:xfrm>
        </p:spPr>
        <p:txBody>
          <a:bodyPr anchor="ctr"/>
          <a:lstStyle/>
          <a:p>
            <a:r>
              <a:rPr lang="es-EC" dirty="0" smtClean="0">
                <a:latin typeface="Arial" pitchFamily="34" charset="0"/>
                <a:cs typeface="Arial" pitchFamily="34" charset="0"/>
              </a:rPr>
              <a:t>Ganancia del puente Wheatstone:</a:t>
            </a:r>
            <a:endParaRPr lang="es-EC" dirty="0">
              <a:latin typeface="Arial" pitchFamily="34" charset="0"/>
              <a:cs typeface="Arial" pitchFamily="34" charset="0"/>
            </a:endParaRPr>
          </a:p>
        </p:txBody>
      </p:sp>
      <p:sp>
        <p:nvSpPr>
          <p:cNvPr id="4" name="3 Marcador de contenido"/>
          <p:cNvSpPr>
            <a:spLocks noGrp="1"/>
          </p:cNvSpPr>
          <p:nvPr>
            <p:ph sz="half" idx="2"/>
          </p:nvPr>
        </p:nvSpPr>
        <p:spPr>
          <a:xfrm>
            <a:off x="6488944" y="1750435"/>
            <a:ext cx="5629500" cy="4434840"/>
          </a:xfrm>
        </p:spPr>
        <p:txBody>
          <a:bodyPr/>
          <a:lstStyle/>
          <a:p>
            <a:pPr algn="just"/>
            <a:r>
              <a:rPr lang="es-ES" sz="2400" dirty="0">
                <a:latin typeface="Arial" pitchFamily="34" charset="0"/>
                <a:cs typeface="Arial" pitchFamily="34" charset="0"/>
              </a:rPr>
              <a:t>S</a:t>
            </a:r>
            <a:r>
              <a:rPr lang="es-ES" sz="2400" dirty="0" smtClean="0">
                <a:latin typeface="Arial" pitchFamily="34" charset="0"/>
                <a:cs typeface="Arial" pitchFamily="34" charset="0"/>
              </a:rPr>
              <a:t>e </a:t>
            </a:r>
            <a:r>
              <a:rPr lang="es-ES" sz="2400" dirty="0">
                <a:latin typeface="Arial" pitchFamily="34" charset="0"/>
                <a:cs typeface="Arial" pitchFamily="34" charset="0"/>
              </a:rPr>
              <a:t>procede a hallar la resistencia Rg que permita alcanzar dicha ganancia </a:t>
            </a:r>
            <a:endParaRPr lang="es-EC" sz="2400" dirty="0" smtClean="0">
              <a:latin typeface="Arial" pitchFamily="34" charset="0"/>
              <a:cs typeface="Arial" pitchFamily="34" charset="0"/>
            </a:endParaRPr>
          </a:p>
          <a:p>
            <a:endParaRPr lang="es-EC" dirty="0">
              <a:latin typeface="Arial" pitchFamily="34" charset="0"/>
              <a:cs typeface="Arial" pitchFamily="34" charset="0"/>
            </a:endParaRPr>
          </a:p>
        </p:txBody>
      </p:sp>
      <p:sp>
        <p:nvSpPr>
          <p:cNvPr id="6" name="5 Marcador de contenido"/>
          <p:cNvSpPr>
            <a:spLocks noGrp="1"/>
          </p:cNvSpPr>
          <p:nvPr>
            <p:ph sz="half" idx="1"/>
          </p:nvPr>
        </p:nvSpPr>
        <p:spPr>
          <a:xfrm>
            <a:off x="402149" y="1810446"/>
            <a:ext cx="5629500" cy="3237107"/>
          </a:xfrm>
        </p:spPr>
        <p:txBody>
          <a:bodyPr>
            <a:normAutofit/>
          </a:bodyPr>
          <a:lstStyle/>
          <a:p>
            <a:pPr algn="just"/>
            <a:r>
              <a:rPr lang="es-ES" sz="2400" dirty="0" smtClean="0">
                <a:latin typeface="Arial" pitchFamily="34" charset="0"/>
                <a:cs typeface="Arial" pitchFamily="34" charset="0"/>
              </a:rPr>
              <a:t>Hallar una ganancia que permita amplificar el voltaje diferencial obtenido de 2 voltios a 5 voltios (A/D)</a:t>
            </a:r>
          </a:p>
          <a:p>
            <a:pPr algn="just"/>
            <a:r>
              <a:rPr lang="es-ES" sz="2400" dirty="0" smtClean="0">
                <a:latin typeface="Arial" pitchFamily="34" charset="0"/>
                <a:cs typeface="Arial" pitchFamily="34" charset="0"/>
              </a:rPr>
              <a:t>Un amplificador de alta relación costo/desempeño es el amplificador AD620</a:t>
            </a:r>
            <a:endParaRPr lang="es-EC" sz="24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1548483" y="4509120"/>
                <a:ext cx="4500281" cy="6613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i="0" smtClean="0">
                          <a:latin typeface="Cambria Math"/>
                        </a:rPr>
                        <m:t>G</m:t>
                      </m:r>
                      <m:r>
                        <a:rPr lang="es-ES" i="0" smtClean="0">
                          <a:latin typeface="Cambria Math"/>
                        </a:rPr>
                        <m:t>=</m:t>
                      </m:r>
                      <m:f>
                        <m:fPr>
                          <m:ctrlPr>
                            <a:rPr lang="es-EC" i="1">
                              <a:latin typeface="Cambria Math" panose="02040503050406030204" pitchFamily="18" charset="0"/>
                            </a:rPr>
                          </m:ctrlPr>
                        </m:fPr>
                        <m:num>
                          <m:r>
                            <a:rPr lang="es-ES" i="0">
                              <a:latin typeface="Cambria Math"/>
                            </a:rPr>
                            <m:t>49.4 </m:t>
                          </m:r>
                          <m:r>
                            <m:rPr>
                              <m:sty m:val="p"/>
                            </m:rPr>
                            <a:rPr lang="es-ES" i="0">
                              <a:latin typeface="Cambria Math"/>
                            </a:rPr>
                            <m:t>KΩ</m:t>
                          </m:r>
                        </m:num>
                        <m:den>
                          <m:r>
                            <m:rPr>
                              <m:sty m:val="p"/>
                            </m:rPr>
                            <a:rPr lang="es-ES" i="0">
                              <a:latin typeface="Cambria Math"/>
                            </a:rPr>
                            <m:t>Rg</m:t>
                          </m:r>
                        </m:den>
                      </m:f>
                      <m:r>
                        <a:rPr lang="es-ES" i="0">
                          <a:latin typeface="Cambria Math"/>
                        </a:rPr>
                        <m:t>+1</m:t>
                      </m:r>
                      <m:r>
                        <a:rPr lang="es-EC" b="0" i="0" smtClean="0">
                          <a:latin typeface="Cambria Math"/>
                        </a:rPr>
                        <m:t>                  </m:t>
                      </m:r>
                      <m:r>
                        <m:rPr>
                          <m:sty m:val="p"/>
                        </m:rPr>
                        <a:rPr lang="es-EC" b="0" i="0" smtClean="0">
                          <a:latin typeface="Cambria Math"/>
                        </a:rPr>
                        <m:t>Datasheet</m:t>
                      </m:r>
                      <m:r>
                        <a:rPr lang="es-EC" b="0" i="0" smtClean="0">
                          <a:latin typeface="Cambria Math"/>
                        </a:rPr>
                        <m:t> </m:t>
                      </m:r>
                      <m:r>
                        <m:rPr>
                          <m:sty m:val="p"/>
                        </m:rPr>
                        <a:rPr lang="es-EC" b="0" i="0" smtClean="0">
                          <a:latin typeface="Cambria Math"/>
                        </a:rPr>
                        <m:t>Ad</m:t>
                      </m:r>
                      <m:r>
                        <a:rPr lang="es-EC" b="0" i="0" smtClean="0">
                          <a:latin typeface="Cambria Math"/>
                        </a:rPr>
                        <m:t>620</m:t>
                      </m:r>
                    </m:oMath>
                  </m:oMathPara>
                </a14:m>
                <a:endParaRPr lang="es-EC"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1548483" y="4509120"/>
                <a:ext cx="4500281" cy="66133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1548483" y="5515396"/>
                <a:ext cx="3627916"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G</m:t>
                      </m:r>
                      <m:r>
                        <a:rPr lang="es-ES" i="0">
                          <a:latin typeface="Cambria Math"/>
                        </a:rPr>
                        <m:t>=</m:t>
                      </m:r>
                      <m:f>
                        <m:fPr>
                          <m:ctrlPr>
                            <a:rPr lang="es-EC" i="1">
                              <a:latin typeface="Cambria Math" panose="02040503050406030204" pitchFamily="18" charset="0"/>
                            </a:rPr>
                          </m:ctrlPr>
                        </m:fPr>
                        <m:num>
                          <m:r>
                            <m:rPr>
                              <m:sty m:val="p"/>
                            </m:rPr>
                            <a:rPr lang="es-ES" i="0">
                              <a:latin typeface="Cambria Math"/>
                            </a:rPr>
                            <m:t>Vout</m:t>
                          </m:r>
                        </m:num>
                        <m:den>
                          <m:r>
                            <m:rPr>
                              <m:sty m:val="p"/>
                            </m:rPr>
                            <a:rPr lang="es-ES" i="0">
                              <a:latin typeface="Cambria Math"/>
                            </a:rPr>
                            <m:t>Vin</m:t>
                          </m:r>
                        </m:den>
                      </m:f>
                      <m:r>
                        <a:rPr lang="es-ES" i="0">
                          <a:latin typeface="Cambria Math"/>
                        </a:rPr>
                        <m:t>=</m:t>
                      </m:r>
                      <m:f>
                        <m:fPr>
                          <m:ctrlPr>
                            <a:rPr lang="es-EC" i="1">
                              <a:latin typeface="Cambria Math" panose="02040503050406030204" pitchFamily="18" charset="0"/>
                            </a:rPr>
                          </m:ctrlPr>
                        </m:fPr>
                        <m:num>
                          <m:r>
                            <m:rPr>
                              <m:sty m:val="p"/>
                            </m:rPr>
                            <a:rPr lang="es-ES" i="0">
                              <a:latin typeface="Cambria Math"/>
                            </a:rPr>
                            <m:t>V</m:t>
                          </m:r>
                          <m:r>
                            <a:rPr lang="es-ES" i="0">
                              <a:latin typeface="Cambria Math"/>
                            </a:rPr>
                            <m:t>  </m:t>
                          </m:r>
                          <m:r>
                            <m:rPr>
                              <m:sty m:val="p"/>
                            </m:rPr>
                            <a:rPr lang="es-ES" i="0">
                              <a:latin typeface="Cambria Math"/>
                            </a:rPr>
                            <m:t>A</m:t>
                          </m:r>
                          <m:r>
                            <a:rPr lang="es-ES" i="0">
                              <a:latin typeface="Cambria Math"/>
                            </a:rPr>
                            <m:t>/</m:t>
                          </m:r>
                          <m:r>
                            <m:rPr>
                              <m:sty m:val="p"/>
                            </m:rPr>
                            <a:rPr lang="es-ES" i="0">
                              <a:latin typeface="Cambria Math"/>
                            </a:rPr>
                            <m:t>D</m:t>
                          </m:r>
                        </m:num>
                        <m:den>
                          <m:r>
                            <a:rPr lang="es-ES" i="0">
                              <a:latin typeface="Cambria Math"/>
                            </a:rPr>
                            <m:t>∆</m:t>
                          </m:r>
                          <m:r>
                            <m:rPr>
                              <m:sty m:val="p"/>
                            </m:rPr>
                            <a:rPr lang="es-ES" i="0">
                              <a:latin typeface="Cambria Math"/>
                            </a:rPr>
                            <m:t>V</m:t>
                          </m:r>
                        </m:den>
                      </m:f>
                      <m:r>
                        <a:rPr lang="es-ES" i="0">
                          <a:latin typeface="Cambria Math"/>
                        </a:rPr>
                        <m:t>=</m:t>
                      </m:r>
                      <m:f>
                        <m:fPr>
                          <m:ctrlPr>
                            <a:rPr lang="es-EC" i="1">
                              <a:latin typeface="Cambria Math" panose="02040503050406030204" pitchFamily="18" charset="0"/>
                            </a:rPr>
                          </m:ctrlPr>
                        </m:fPr>
                        <m:num>
                          <m:r>
                            <a:rPr lang="es-ES" i="0">
                              <a:latin typeface="Cambria Math"/>
                            </a:rPr>
                            <m:t>5−0</m:t>
                          </m:r>
                        </m:num>
                        <m:den>
                          <m:r>
                            <a:rPr lang="es-ES" i="0">
                              <a:latin typeface="Cambria Math"/>
                            </a:rPr>
                            <m:t>7−5</m:t>
                          </m:r>
                        </m:den>
                      </m:f>
                      <m:r>
                        <a:rPr lang="es-ES" i="0">
                          <a:latin typeface="Cambria Math"/>
                        </a:rPr>
                        <m:t>=2.5</m:t>
                      </m:r>
                    </m:oMath>
                  </m:oMathPara>
                </a14:m>
                <a:endParaRPr lang="es-EC" dirty="0">
                  <a:latin typeface="Arial" pitchFamily="34" charset="0"/>
                  <a:cs typeface="Arial"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1548483" y="5515396"/>
                <a:ext cx="3627916" cy="618374"/>
              </a:xfrm>
              <a:prstGeom prst="rect">
                <a:avLst/>
              </a:prstGeom>
              <a:blipFill rotWithShape="1">
                <a:blip r:embed="rId3"/>
                <a:stretch>
                  <a:fillRect/>
                </a:stretch>
              </a:blipFill>
            </p:spPr>
            <p:txBody>
              <a:bodyPr/>
              <a:lstStyle/>
              <a:p>
                <a:r>
                  <a:rPr lang="es-EC">
                    <a:noFill/>
                  </a:rPr>
                  <a:t> </a:t>
                </a:r>
              </a:p>
            </p:txBody>
          </p:sp>
        </mc:Fallback>
      </mc:AlternateContent>
      <p:sp>
        <p:nvSpPr>
          <p:cNvPr id="9" name="8 Rectángulo"/>
          <p:cNvSpPr/>
          <p:nvPr/>
        </p:nvSpPr>
        <p:spPr>
          <a:xfrm>
            <a:off x="6251038" y="3244334"/>
            <a:ext cx="248786" cy="369332"/>
          </a:xfrm>
          <a:prstGeom prst="rect">
            <a:avLst/>
          </a:prstGeom>
        </p:spPr>
        <p:txBody>
          <a:bodyPr wrap="none">
            <a:spAutoFit/>
          </a:bodyPr>
          <a:lstStyle/>
          <a:p>
            <a:r>
              <a:rPr lang="es-ES" dirty="0">
                <a:latin typeface="Arial" pitchFamily="34" charset="0"/>
                <a:cs typeface="Arial" pitchFamily="34" charset="0"/>
              </a:rPr>
              <a:t> </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11 Rectángulo"/>
              <p:cNvSpPr/>
              <p:nvPr/>
            </p:nvSpPr>
            <p:spPr>
              <a:xfrm>
                <a:off x="6897875" y="2846029"/>
                <a:ext cx="1635384"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Rg</m:t>
                      </m:r>
                      <m:r>
                        <a:rPr lang="es-ES" i="0">
                          <a:latin typeface="Cambria Math"/>
                        </a:rPr>
                        <m:t>=</m:t>
                      </m:r>
                      <m:f>
                        <m:fPr>
                          <m:ctrlPr>
                            <a:rPr lang="es-EC" i="1">
                              <a:latin typeface="Cambria Math" panose="02040503050406030204" pitchFamily="18" charset="0"/>
                            </a:rPr>
                          </m:ctrlPr>
                        </m:fPr>
                        <m:num>
                          <m:r>
                            <a:rPr lang="es-ES" i="0">
                              <a:latin typeface="Cambria Math"/>
                            </a:rPr>
                            <m:t>49.4 </m:t>
                          </m:r>
                          <m:r>
                            <m:rPr>
                              <m:sty m:val="p"/>
                            </m:rPr>
                            <a:rPr lang="es-ES" i="0">
                              <a:latin typeface="Cambria Math"/>
                            </a:rPr>
                            <m:t>KΩ</m:t>
                          </m:r>
                        </m:num>
                        <m:den>
                          <m:r>
                            <a:rPr lang="es-ES" i="0">
                              <a:latin typeface="Cambria Math"/>
                            </a:rPr>
                            <m:t>2.5−1</m:t>
                          </m:r>
                        </m:den>
                      </m:f>
                    </m:oMath>
                  </m:oMathPara>
                </a14:m>
                <a:endParaRPr lang="es-EC" dirty="0">
                  <a:latin typeface="Arial" pitchFamily="34" charset="0"/>
                  <a:cs typeface="Arial" pitchFamily="34" charset="0"/>
                </a:endParaRPr>
              </a:p>
            </p:txBody>
          </p:sp>
        </mc:Choice>
        <mc:Fallback xmlns="">
          <p:sp>
            <p:nvSpPr>
              <p:cNvPr id="12" name="11 Rectángulo"/>
              <p:cNvSpPr>
                <a:spLocks noRot="1" noChangeAspect="1" noMove="1" noResize="1" noEditPoints="1" noAdjustHandles="1" noChangeArrowheads="1" noChangeShapeType="1" noTextEdit="1"/>
              </p:cNvSpPr>
              <p:nvPr/>
            </p:nvSpPr>
            <p:spPr>
              <a:xfrm>
                <a:off x="6897875" y="2846029"/>
                <a:ext cx="1635384" cy="612796"/>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9829403" y="2967761"/>
                <a:ext cx="17283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Rg</m:t>
                      </m:r>
                      <m:r>
                        <a:rPr lang="es-ES" i="0">
                          <a:latin typeface="Cambria Math"/>
                        </a:rPr>
                        <m:t>=32.33 </m:t>
                      </m:r>
                      <m:r>
                        <m:rPr>
                          <m:sty m:val="p"/>
                        </m:rPr>
                        <a:rPr lang="es-ES" i="0">
                          <a:latin typeface="Cambria Math"/>
                        </a:rPr>
                        <m:t>kΩ</m:t>
                      </m:r>
                    </m:oMath>
                  </m:oMathPara>
                </a14:m>
                <a:endParaRPr lang="es-EC" dirty="0">
                  <a:latin typeface="Arial" pitchFamily="34" charset="0"/>
                  <a:cs typeface="Arial" pitchFamily="34" charset="0"/>
                </a:endParaRPr>
              </a:p>
            </p:txBody>
          </p:sp>
        </mc:Choice>
        <mc:Fallback xmlns="">
          <p:sp>
            <p:nvSpPr>
              <p:cNvPr id="13" name="12 Rectángulo"/>
              <p:cNvSpPr>
                <a:spLocks noRot="1" noChangeAspect="1" noMove="1" noResize="1" noEditPoints="1" noAdjustHandles="1" noChangeArrowheads="1" noChangeShapeType="1" noTextEdit="1"/>
              </p:cNvSpPr>
              <p:nvPr/>
            </p:nvSpPr>
            <p:spPr>
              <a:xfrm>
                <a:off x="9829403" y="2967761"/>
                <a:ext cx="1728357" cy="369332"/>
              </a:xfrm>
              <a:prstGeom prst="rect">
                <a:avLst/>
              </a:prstGeom>
              <a:blipFill rotWithShape="1">
                <a:blip r:embed="rId5"/>
                <a:stretch>
                  <a:fillRect b="-15000"/>
                </a:stretch>
              </a:blipFill>
            </p:spPr>
            <p:txBody>
              <a:bodyPr/>
              <a:lstStyle/>
              <a:p>
                <a:r>
                  <a:rPr lang="es-EC">
                    <a:noFill/>
                  </a:rPr>
                  <a:t> </a:t>
                </a:r>
              </a:p>
            </p:txBody>
          </p:sp>
        </mc:Fallback>
      </mc:AlternateContent>
      <p:pic>
        <p:nvPicPr>
          <p:cNvPr id="14" name="13 Imagen"/>
          <p:cNvPicPr/>
          <p:nvPr/>
        </p:nvPicPr>
        <p:blipFill rotWithShape="1">
          <a:blip r:embed="rId6" cstate="print">
            <a:extLst>
              <a:ext uri="{28A0092B-C50C-407E-A947-70E740481C1C}">
                <a14:useLocalDpi xmlns:a14="http://schemas.microsoft.com/office/drawing/2010/main" val="0"/>
              </a:ext>
            </a:extLst>
          </a:blip>
          <a:srcRect l="3346"/>
          <a:stretch/>
        </p:blipFill>
        <p:spPr bwMode="auto">
          <a:xfrm>
            <a:off x="6493412" y="3606604"/>
            <a:ext cx="6046234" cy="31277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4602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188640"/>
            <a:ext cx="11471434" cy="1143000"/>
          </a:xfrm>
        </p:spPr>
        <p:txBody>
          <a:bodyPr anchor="ctr">
            <a:normAutofit/>
          </a:bodyPr>
          <a:lstStyle/>
          <a:p>
            <a:pPr lvl="3" algn="l" rtl="0">
              <a:spcBef>
                <a:spcPct val="0"/>
              </a:spcBef>
            </a:pPr>
            <a:r>
              <a:rPr lang="es-ES" sz="5000" kern="1200" dirty="0" smtClean="0">
                <a:solidFill>
                  <a:srgbClr val="04617B"/>
                </a:solidFill>
                <a:latin typeface="Arial" pitchFamily="34" charset="0"/>
                <a:ea typeface="+mj-ea"/>
                <a:cs typeface="Arial" pitchFamily="34" charset="0"/>
              </a:rPr>
              <a:t>Diseño de etapa de potencia</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smtClean="0"/>
              <a:t/>
            </a:r>
            <a:br>
              <a:rPr lang="es-EC" b="1" dirty="0" smtClean="0"/>
            </a:b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885994278"/>
              </p:ext>
            </p:extLst>
          </p:nvPr>
        </p:nvGraphicFramePr>
        <p:xfrm>
          <a:off x="900411" y="1268761"/>
          <a:ext cx="10729192" cy="5366657"/>
        </p:xfrm>
        <a:graphic>
          <a:graphicData uri="http://schemas.openxmlformats.org/drawingml/2006/table">
            <a:tbl>
              <a:tblPr firstRow="1" firstCol="1" bandRow="1"/>
              <a:tblGrid>
                <a:gridCol w="1755107"/>
                <a:gridCol w="2320204"/>
                <a:gridCol w="2424568"/>
                <a:gridCol w="2157293"/>
                <a:gridCol w="2072020"/>
              </a:tblGrid>
              <a:tr h="530299">
                <a:tc>
                  <a:txBody>
                    <a:bodyPr/>
                    <a:lstStyle/>
                    <a:p>
                      <a:pPr>
                        <a:spcAft>
                          <a:spcPts val="0"/>
                        </a:spcAft>
                      </a:pPr>
                      <a:r>
                        <a:rPr lang="es-ES" sz="1400" b="1" dirty="0">
                          <a:solidFill>
                            <a:schemeClr val="tx1"/>
                          </a:solidFill>
                          <a:effectLst/>
                          <a:latin typeface="Arial" pitchFamily="34" charset="0"/>
                          <a:ea typeface="Calibri"/>
                          <a:cs typeface="Arial" pitchFamily="34" charset="0"/>
                        </a:rPr>
                        <a:t> </a:t>
                      </a:r>
                      <a:endParaRPr lang="es-EC" sz="1400" dirty="0">
                        <a:solidFill>
                          <a:schemeClr val="tx1"/>
                        </a:solidFill>
                        <a:effectLst/>
                        <a:latin typeface="Arial" pitchFamily="34" charset="0"/>
                        <a:ea typeface="Calibri"/>
                        <a:cs typeface="Arial" pitchFamily="34" charset="0"/>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spcAft>
                          <a:spcPts val="0"/>
                        </a:spcAft>
                      </a:pPr>
                      <a:r>
                        <a:rPr lang="es-ES" sz="1400" b="1" dirty="0">
                          <a:solidFill>
                            <a:schemeClr val="tx1"/>
                          </a:solidFill>
                          <a:effectLst/>
                          <a:latin typeface="Arial" pitchFamily="34" charset="0"/>
                          <a:ea typeface="Calibri"/>
                          <a:cs typeface="Arial" pitchFamily="34" charset="0"/>
                        </a:rPr>
                        <a:t>Relé común</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spcAft>
                          <a:spcPts val="0"/>
                        </a:spcAft>
                      </a:pPr>
                      <a:r>
                        <a:rPr lang="es-ES" sz="1400" b="1" dirty="0">
                          <a:solidFill>
                            <a:schemeClr val="tx1"/>
                          </a:solidFill>
                          <a:effectLst/>
                          <a:latin typeface="Arial" pitchFamily="34" charset="0"/>
                          <a:ea typeface="Calibri"/>
                          <a:cs typeface="Arial" pitchFamily="34" charset="0"/>
                        </a:rPr>
                        <a:t>Relé estado sólido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spcAft>
                          <a:spcPts val="0"/>
                        </a:spcAft>
                      </a:pPr>
                      <a:r>
                        <a:rPr lang="es-ES" sz="1400" b="1" dirty="0">
                          <a:solidFill>
                            <a:schemeClr val="tx1"/>
                          </a:solidFill>
                          <a:effectLst/>
                          <a:latin typeface="Arial" pitchFamily="34" charset="0"/>
                          <a:ea typeface="Calibri"/>
                          <a:cs typeface="Arial" pitchFamily="34" charset="0"/>
                        </a:rPr>
                        <a:t>Puente H</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spcAft>
                          <a:spcPts val="0"/>
                        </a:spcAft>
                      </a:pPr>
                      <a:r>
                        <a:rPr lang="es-ES" sz="1400" b="1" dirty="0">
                          <a:solidFill>
                            <a:schemeClr val="tx1"/>
                          </a:solidFill>
                          <a:effectLst/>
                          <a:latin typeface="Arial" pitchFamily="34" charset="0"/>
                          <a:ea typeface="Calibri"/>
                          <a:cs typeface="Arial" pitchFamily="34" charset="0"/>
                        </a:rPr>
                        <a:t>Circuito Integrado</a:t>
                      </a:r>
                      <a:endParaRPr lang="es-EC" sz="1400" dirty="0">
                        <a:solidFill>
                          <a:schemeClr val="tx1"/>
                        </a:solidFill>
                        <a:effectLst/>
                        <a:latin typeface="Arial" pitchFamily="34" charset="0"/>
                        <a:ea typeface="Calibri"/>
                        <a:cs typeface="Arial" pitchFamily="34" charset="0"/>
                      </a:endParaRPr>
                    </a:p>
                    <a:p>
                      <a:pPr algn="ctr">
                        <a:spcAft>
                          <a:spcPts val="0"/>
                        </a:spcAft>
                      </a:pPr>
                      <a:r>
                        <a:rPr lang="es-ES" sz="1400" b="1" kern="1800" dirty="0">
                          <a:solidFill>
                            <a:schemeClr val="tx1"/>
                          </a:solidFill>
                          <a:effectLst/>
                          <a:latin typeface="Arial" pitchFamily="34" charset="0"/>
                          <a:ea typeface="Times New Roman"/>
                          <a:cs typeface="Arial" pitchFamily="34" charset="0"/>
                        </a:rPr>
                        <a:t>Driver L298</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1191251">
                <a:tc>
                  <a:txBody>
                    <a:bodyPr/>
                    <a:lstStyle/>
                    <a:p>
                      <a:pPr>
                        <a:spcAft>
                          <a:spcPts val="0"/>
                        </a:spcAft>
                      </a:pPr>
                      <a:r>
                        <a:rPr lang="es-ES" sz="1400" b="1" dirty="0">
                          <a:solidFill>
                            <a:schemeClr val="tx1"/>
                          </a:solidFill>
                          <a:effectLst/>
                          <a:latin typeface="Arial" pitchFamily="34" charset="0"/>
                          <a:ea typeface="Calibri"/>
                          <a:cs typeface="Arial" pitchFamily="34" charset="0"/>
                        </a:rPr>
                        <a:t>Imagen</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a:spcAft>
                          <a:spcPts val="0"/>
                        </a:spcAft>
                      </a:pPr>
                      <a:endParaRPr lang="es-ES"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a:spcAft>
                          <a:spcPts val="0"/>
                        </a:spcAft>
                      </a:pPr>
                      <a:endParaRPr lang="es-ES"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a:spcAft>
                          <a:spcPts val="0"/>
                        </a:spcAft>
                      </a:pPr>
                      <a:endParaRPr lang="es-ES"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a:spcAft>
                          <a:spcPts val="0"/>
                        </a:spcAft>
                      </a:pPr>
                      <a:endParaRPr lang="es-ES" sz="1400" dirty="0">
                        <a:solidFill>
                          <a:schemeClr val="tx1"/>
                        </a:solidFill>
                        <a:effectLst/>
                        <a:latin typeface="Arial" pitchFamily="34" charset="0"/>
                        <a:ea typeface="Calibri"/>
                        <a:cs typeface="Arial" pitchFamily="34" charset="0"/>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707064">
                <a:tc>
                  <a:txBody>
                    <a:bodyPr/>
                    <a:lstStyle/>
                    <a:p>
                      <a:pPr>
                        <a:spcAft>
                          <a:spcPts val="0"/>
                        </a:spcAft>
                      </a:pPr>
                      <a:r>
                        <a:rPr lang="es-ES" sz="1400" b="1" dirty="0">
                          <a:solidFill>
                            <a:schemeClr val="tx1"/>
                          </a:solidFill>
                          <a:effectLst/>
                          <a:latin typeface="Arial" pitchFamily="34" charset="0"/>
                          <a:ea typeface="Calibri"/>
                          <a:cs typeface="Arial" pitchFamily="34" charset="0"/>
                        </a:rPr>
                        <a:t>Voltaje entrada (control) [V]</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5 VDC</a:t>
                      </a:r>
                      <a:endParaRPr lang="es-EC" sz="1400" dirty="0">
                        <a:solidFill>
                          <a:schemeClr val="tx1"/>
                        </a:solidFill>
                        <a:effectLst/>
                        <a:latin typeface="Arial" pitchFamily="34" charset="0"/>
                        <a:ea typeface="Calibri"/>
                        <a:cs typeface="Arial" pitchFamily="34" charset="0"/>
                      </a:endParaRPr>
                    </a:p>
                    <a:p>
                      <a:pPr algn="ctr">
                        <a:spcAft>
                          <a:spcPts val="0"/>
                        </a:spcAft>
                      </a:pPr>
                      <a:r>
                        <a:rPr lang="es-ES" sz="1400" dirty="0">
                          <a:solidFill>
                            <a:schemeClr val="tx1"/>
                          </a:solidFill>
                          <a:effectLst/>
                          <a:latin typeface="Arial" pitchFamily="34" charset="0"/>
                          <a:ea typeface="Calibri"/>
                          <a:cs typeface="Arial" pitchFamily="34" charset="0"/>
                        </a:rPr>
                        <a:t> </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5 VDC</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5 VDC</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7 VDC </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530299">
                <a:tc>
                  <a:txBody>
                    <a:bodyPr/>
                    <a:lstStyle/>
                    <a:p>
                      <a:pPr>
                        <a:spcAft>
                          <a:spcPts val="0"/>
                        </a:spcAft>
                      </a:pPr>
                      <a:r>
                        <a:rPr lang="es-ES" sz="1400" b="1" dirty="0">
                          <a:solidFill>
                            <a:schemeClr val="tx1"/>
                          </a:solidFill>
                          <a:effectLst/>
                          <a:latin typeface="Arial" pitchFamily="34" charset="0"/>
                          <a:ea typeface="Calibri"/>
                          <a:cs typeface="Arial" pitchFamily="34" charset="0"/>
                        </a:rPr>
                        <a:t>Corriente entrada [mA]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40</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30</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40</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30</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r>
              <a:tr h="530299">
                <a:tc>
                  <a:txBody>
                    <a:bodyPr/>
                    <a:lstStyle/>
                    <a:p>
                      <a:pPr>
                        <a:spcAft>
                          <a:spcPts val="0"/>
                        </a:spcAft>
                      </a:pPr>
                      <a:r>
                        <a:rPr lang="es-ES" sz="1400" b="1" dirty="0">
                          <a:solidFill>
                            <a:schemeClr val="tx1"/>
                          </a:solidFill>
                          <a:effectLst/>
                          <a:latin typeface="Arial" pitchFamily="34" charset="0"/>
                          <a:ea typeface="Calibri"/>
                          <a:cs typeface="Arial" pitchFamily="34" charset="0"/>
                        </a:rPr>
                        <a:t>Voltaje salida (carga) [V]</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250 VAC</a:t>
                      </a:r>
                      <a:endParaRPr lang="es-EC" sz="1400" dirty="0">
                        <a:solidFill>
                          <a:schemeClr val="tx1"/>
                        </a:solidFill>
                        <a:effectLst/>
                        <a:latin typeface="Arial" pitchFamily="34" charset="0"/>
                        <a:ea typeface="Calibri"/>
                        <a:cs typeface="Arial" pitchFamily="34" charset="0"/>
                      </a:endParaRPr>
                    </a:p>
                    <a:p>
                      <a:pPr algn="ctr">
                        <a:spcAft>
                          <a:spcPts val="0"/>
                        </a:spcAft>
                      </a:pPr>
                      <a:r>
                        <a:rPr lang="es-ES" sz="1400" dirty="0">
                          <a:solidFill>
                            <a:schemeClr val="tx1"/>
                          </a:solidFill>
                          <a:effectLst/>
                          <a:latin typeface="Arial" pitchFamily="34" charset="0"/>
                          <a:ea typeface="Calibri"/>
                          <a:cs typeface="Arial" pitchFamily="34" charset="0"/>
                        </a:rPr>
                        <a:t>30 VDC</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240 VAC</a:t>
                      </a:r>
                      <a:endParaRPr lang="es-EC" sz="1400" dirty="0">
                        <a:solidFill>
                          <a:schemeClr val="tx1"/>
                        </a:solidFill>
                        <a:effectLst/>
                        <a:latin typeface="Arial" pitchFamily="34" charset="0"/>
                        <a:ea typeface="Calibri"/>
                        <a:cs typeface="Arial" pitchFamily="34" charset="0"/>
                      </a:endParaRPr>
                    </a:p>
                    <a:p>
                      <a:pPr algn="ctr">
                        <a:spcAft>
                          <a:spcPts val="0"/>
                        </a:spcAft>
                      </a:pPr>
                      <a:r>
                        <a:rPr lang="es-ES" sz="1400" dirty="0">
                          <a:solidFill>
                            <a:schemeClr val="tx1"/>
                          </a:solidFill>
                          <a:effectLst/>
                          <a:latin typeface="Arial" pitchFamily="34" charset="0"/>
                          <a:ea typeface="Calibri"/>
                          <a:cs typeface="Arial" pitchFamily="34" charset="0"/>
                        </a:rPr>
                        <a:t> </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20 VDC</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50VDC</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401345">
                <a:tc>
                  <a:txBody>
                    <a:bodyPr/>
                    <a:lstStyle/>
                    <a:p>
                      <a:pPr>
                        <a:spcAft>
                          <a:spcPts val="0"/>
                        </a:spcAft>
                      </a:pPr>
                      <a:r>
                        <a:rPr lang="es-ES" sz="1400" b="1" dirty="0">
                          <a:solidFill>
                            <a:schemeClr val="tx1"/>
                          </a:solidFill>
                          <a:effectLst/>
                          <a:latin typeface="Arial" pitchFamily="34" charset="0"/>
                          <a:ea typeface="Calibri"/>
                          <a:cs typeface="Arial" pitchFamily="34" charset="0"/>
                        </a:rPr>
                        <a:t>Corriente salida [A]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12 A</a:t>
                      </a:r>
                      <a:endParaRPr lang="es-EC" sz="1400" dirty="0">
                        <a:solidFill>
                          <a:schemeClr val="tx1"/>
                        </a:solidFill>
                        <a:effectLst/>
                        <a:latin typeface="Arial" pitchFamily="34" charset="0"/>
                        <a:ea typeface="Calibri"/>
                        <a:cs typeface="Arial" pitchFamily="34" charset="0"/>
                      </a:endParaRPr>
                    </a:p>
                    <a:p>
                      <a:pPr algn="ctr">
                        <a:spcAft>
                          <a:spcPts val="0"/>
                        </a:spcAft>
                      </a:pPr>
                      <a:r>
                        <a:rPr lang="es-ES" sz="1400" dirty="0">
                          <a:solidFill>
                            <a:schemeClr val="tx1"/>
                          </a:solidFill>
                          <a:effectLst/>
                          <a:latin typeface="Arial" pitchFamily="34" charset="0"/>
                          <a:ea typeface="Calibri"/>
                          <a:cs typeface="Arial" pitchFamily="34" charset="0"/>
                        </a:rPr>
                        <a:t>10 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16 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15 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 A</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r>
              <a:tr h="353533">
                <a:tc>
                  <a:txBody>
                    <a:bodyPr/>
                    <a:lstStyle/>
                    <a:p>
                      <a:pPr>
                        <a:spcAft>
                          <a:spcPts val="0"/>
                        </a:spcAft>
                      </a:pPr>
                      <a:r>
                        <a:rPr lang="es-ES" sz="1400" b="1" dirty="0">
                          <a:solidFill>
                            <a:schemeClr val="tx1"/>
                          </a:solidFill>
                          <a:effectLst/>
                          <a:latin typeface="Arial" pitchFamily="34" charset="0"/>
                          <a:ea typeface="Calibri"/>
                          <a:cs typeface="Arial" pitchFamily="34" charset="0"/>
                        </a:rPr>
                        <a:t>Tamaño [mm]</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20x15x20</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46x28x25</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50x30x15</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20x15x5</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353533">
                <a:tc>
                  <a:txBody>
                    <a:bodyPr/>
                    <a:lstStyle/>
                    <a:p>
                      <a:pPr>
                        <a:spcAft>
                          <a:spcPts val="0"/>
                        </a:spcAft>
                      </a:pPr>
                      <a:r>
                        <a:rPr lang="es-ES" sz="1400" b="1" dirty="0">
                          <a:solidFill>
                            <a:schemeClr val="tx1"/>
                          </a:solidFill>
                          <a:effectLst/>
                          <a:latin typeface="Arial" pitchFamily="34" charset="0"/>
                          <a:ea typeface="Calibri"/>
                          <a:cs typeface="Arial" pitchFamily="34" charset="0"/>
                        </a:rPr>
                        <a:t>Costo (USD)</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0.85</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12</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6</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2</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r>
              <a:tr h="200672">
                <a:tc>
                  <a:txBody>
                    <a:bodyPr/>
                    <a:lstStyle/>
                    <a:p>
                      <a:pPr>
                        <a:spcAft>
                          <a:spcPts val="0"/>
                        </a:spcAft>
                      </a:pPr>
                      <a:r>
                        <a:rPr lang="es-ES" sz="1400" b="1" dirty="0">
                          <a:solidFill>
                            <a:schemeClr val="tx1"/>
                          </a:solidFill>
                          <a:effectLst/>
                          <a:latin typeface="Arial" pitchFamily="34" charset="0"/>
                          <a:ea typeface="Calibri"/>
                          <a:cs typeface="Arial" pitchFamily="34" charset="0"/>
                        </a:rPr>
                        <a:t>Ruido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Moderado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Ninguno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Ninguno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Ninguno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tcPr>
                </a:tc>
              </a:tr>
              <a:tr h="530299">
                <a:tc>
                  <a:txBody>
                    <a:bodyPr/>
                    <a:lstStyle/>
                    <a:p>
                      <a:pPr>
                        <a:spcAft>
                          <a:spcPts val="0"/>
                        </a:spcAft>
                      </a:pPr>
                      <a:r>
                        <a:rPr lang="es-ES" sz="1400" b="1" dirty="0">
                          <a:solidFill>
                            <a:schemeClr val="tx1"/>
                          </a:solidFill>
                          <a:effectLst/>
                          <a:latin typeface="Arial" pitchFamily="34" charset="0"/>
                          <a:ea typeface="Calibri"/>
                          <a:cs typeface="Arial" pitchFamily="34" charset="0"/>
                        </a:rPr>
                        <a:t>Disponibilidad en el mercado</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Si</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Si</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Si</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c>
                  <a:txBody>
                    <a:bodyPr/>
                    <a:lstStyle/>
                    <a:p>
                      <a:pPr algn="ctr">
                        <a:spcAft>
                          <a:spcPts val="0"/>
                        </a:spcAft>
                      </a:pPr>
                      <a:r>
                        <a:rPr lang="es-ES" sz="1400" dirty="0">
                          <a:solidFill>
                            <a:schemeClr val="tx1"/>
                          </a:solidFill>
                          <a:effectLst/>
                          <a:latin typeface="Arial" pitchFamily="34" charset="0"/>
                          <a:ea typeface="Calibri"/>
                          <a:cs typeface="Arial" pitchFamily="34" charset="0"/>
                        </a:rPr>
                        <a:t>Si</a:t>
                      </a:r>
                      <a:endParaRPr lang="es-EC" sz="1400" dirty="0">
                        <a:solidFill>
                          <a:schemeClr val="tx1"/>
                        </a:solidFill>
                        <a:effectLst/>
                        <a:latin typeface="Arial" pitchFamily="34" charset="0"/>
                        <a:ea typeface="Calibri"/>
                        <a:cs typeface="Arial" pitchFamily="34" charset="0"/>
                      </a:endParaRPr>
                    </a:p>
                  </a:txBody>
                  <a:tcPr marL="68580" marR="68580" marT="0" marB="0">
                    <a:lnL>
                      <a:noFill/>
                    </a:lnL>
                    <a:lnR>
                      <a:noFill/>
                    </a:lnR>
                    <a:lnT>
                      <a:noFill/>
                    </a:lnT>
                    <a:lnB>
                      <a:noFill/>
                    </a:lnB>
                    <a:solidFill>
                      <a:srgbClr val="E6EED5"/>
                    </a:solidFill>
                  </a:tcPr>
                </a:tc>
              </a:tr>
            </a:tbl>
          </a:graphicData>
        </a:graphic>
      </p:graphicFrame>
      <p:pic>
        <p:nvPicPr>
          <p:cNvPr id="5124" name="Imagen 22" descr="Descripción: https://encrypted-tbn1.gstatic.com/images?q=tbn:ANd9GcSx7IvjQS8Ew1TyZDmcoEPqMrQ7KJFrSaT8oTPSBxjtWNH3A_bE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288" y="1935163"/>
            <a:ext cx="12573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Imagen 24" descr="Descripción: https://encrypted-tbn2.gstatic.com/images?q=tbn:ANd9GcR22FU3_WztreraMDWP8jg3lVGFXsiafg_Kf_ciZYhu-dzwhr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947" y="1914522"/>
            <a:ext cx="13239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n 27" descr="Descripción: https://encrypted-tbn1.gstatic.com/images?q=tbn:ANd9GcQz9DXoGZsv0MIBjNR1rGUNLtPu9ScLU15G7_afVT1Z0SJrQ6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203" y="1909647"/>
            <a:ext cx="11525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5121" name="Imagen 28" descr="Descripción: https://encrypted-tbn1.gstatic.com/images?q=tbn:ANd9GcR4NO88kQ2B4yrXqW67aXiwhoc7Nz8S_4hH39ohFOG5hnKEs4y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9443" y="1914522"/>
            <a:ext cx="1095375"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085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Características de BJT y MOSFET:</a:t>
            </a:r>
            <a:endParaRPr lang="es-EC" dirty="0">
              <a:latin typeface="Arial" pitchFamily="34" charset="0"/>
              <a:cs typeface="Arial" pitchFamily="34"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056009108"/>
              </p:ext>
            </p:extLst>
          </p:nvPr>
        </p:nvGraphicFramePr>
        <p:xfrm>
          <a:off x="1116435" y="1988840"/>
          <a:ext cx="10873208" cy="3816421"/>
        </p:xfrm>
        <a:graphic>
          <a:graphicData uri="http://schemas.openxmlformats.org/drawingml/2006/table">
            <a:tbl>
              <a:tblPr firstRow="1" firstCol="1" bandRow="1"/>
              <a:tblGrid>
                <a:gridCol w="5434429"/>
                <a:gridCol w="5438779"/>
              </a:tblGrid>
              <a:tr h="545203">
                <a:tc>
                  <a:txBody>
                    <a:bodyPr/>
                    <a:lstStyle/>
                    <a:p>
                      <a:pPr indent="252095" algn="ctr">
                        <a:lnSpc>
                          <a:spcPct val="150000"/>
                        </a:lnSpc>
                        <a:spcAft>
                          <a:spcPts val="0"/>
                        </a:spcAft>
                      </a:pPr>
                      <a:r>
                        <a:rPr lang="es-ES_tradnl" sz="1400" b="1" dirty="0">
                          <a:effectLst/>
                          <a:latin typeface="Arial"/>
                          <a:ea typeface="Calibri"/>
                          <a:cs typeface="Times New Roman"/>
                        </a:rPr>
                        <a:t>Transistor BJT</a:t>
                      </a:r>
                      <a:endParaRPr lang="es-EC" sz="2000" dirty="0">
                        <a:effectLst/>
                        <a:latin typeface="Arial"/>
                        <a:ea typeface="Calibri"/>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_tradnl" sz="1400" b="1" dirty="0">
                          <a:effectLst/>
                          <a:latin typeface="Arial"/>
                          <a:ea typeface="Calibri"/>
                          <a:cs typeface="Times New Roman"/>
                        </a:rPr>
                        <a:t>Transistor Mosfet</a:t>
                      </a:r>
                      <a:endParaRPr lang="es-EC" sz="2000" dirty="0">
                        <a:effectLst/>
                        <a:latin typeface="Arial"/>
                        <a:ea typeface="Calibri"/>
                        <a:cs typeface="Times New Roman"/>
                      </a:endParaRP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Se controla por corriente </a:t>
                      </a:r>
                      <a:endParaRPr lang="es-EC" sz="2000" b="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c>
                  <a:txBody>
                    <a:bodyPr/>
                    <a:lstStyle/>
                    <a:p>
                      <a:pPr indent="252095" algn="just">
                        <a:lnSpc>
                          <a:spcPct val="150000"/>
                        </a:lnSpc>
                        <a:spcAft>
                          <a:spcPts val="0"/>
                        </a:spcAft>
                      </a:pPr>
                      <a:r>
                        <a:rPr lang="es-ES_tradnl" sz="1400" b="0" dirty="0">
                          <a:effectLst/>
                          <a:latin typeface="Arial"/>
                          <a:ea typeface="Calibri"/>
                          <a:cs typeface="Times New Roman"/>
                        </a:rPr>
                        <a:t>Dispositivo controlado por tensión</a:t>
                      </a:r>
                      <a:endParaRPr lang="es-EC" sz="2000" b="0" dirty="0">
                        <a:effectLst/>
                        <a:latin typeface="Arial"/>
                        <a:ea typeface="Calibri"/>
                        <a:cs typeface="Times New Roman"/>
                      </a:endParaRPr>
                    </a:p>
                  </a:txBody>
                  <a:tcPr marL="68580" marR="68580" marT="0" marB="0">
                    <a:lnL>
                      <a:noFill/>
                    </a:lnL>
                    <a:lnR>
                      <a:noFill/>
                    </a:lnR>
                    <a:lnT w="12700" cap="flat" cmpd="sng" algn="ctr">
                      <a:solidFill>
                        <a:srgbClr val="B3CC82"/>
                      </a:solidFill>
                      <a:prstDash val="solid"/>
                      <a:round/>
                      <a:headEnd type="none" w="med" len="med"/>
                      <a:tailEnd type="none" w="med" len="med"/>
                    </a:lnT>
                    <a:lnB>
                      <a:noFill/>
                    </a:lnB>
                    <a:solidFill>
                      <a:srgbClr val="E6EED5"/>
                    </a:solidFill>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La potencia disipada en forma de calor es elevada</a:t>
                      </a:r>
                      <a:endParaRPr lang="es-EC" sz="2000" b="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_tradnl" sz="1400" b="0" dirty="0">
                          <a:effectLst/>
                          <a:latin typeface="Arial"/>
                          <a:ea typeface="Calibri"/>
                          <a:cs typeface="Times New Roman"/>
                        </a:rPr>
                        <a:t>Baja disipación térmica</a:t>
                      </a:r>
                      <a:endParaRPr lang="es-EC" sz="2000" b="0" dirty="0">
                        <a:effectLst/>
                        <a:latin typeface="Arial"/>
                        <a:ea typeface="Calibri"/>
                        <a:cs typeface="Times New Roman"/>
                      </a:endParaRPr>
                    </a:p>
                  </a:txBody>
                  <a:tcPr marL="68580" marR="68580" marT="0" marB="0">
                    <a:lnL>
                      <a:noFill/>
                    </a:lnL>
                    <a:lnR>
                      <a:noFill/>
                    </a:lnR>
                    <a:lnT>
                      <a:noFill/>
                    </a:lnT>
                    <a:lnB>
                      <a:noFill/>
                    </a:lnB>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Baja impedancia de entrada</a:t>
                      </a:r>
                      <a:endParaRPr lang="es-EC" sz="2000" b="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_tradnl" sz="1400" b="0" dirty="0">
                          <a:effectLst/>
                          <a:latin typeface="Arial"/>
                          <a:ea typeface="Calibri"/>
                          <a:cs typeface="Times New Roman"/>
                        </a:rPr>
                        <a:t>Alta impedancia de entrada</a:t>
                      </a:r>
                      <a:endParaRPr lang="es-EC" sz="2000" b="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Uso brusco, se puede manipular</a:t>
                      </a:r>
                      <a:endParaRPr lang="es-EC" sz="2000" b="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_tradnl" sz="1400" b="0" dirty="0">
                          <a:effectLst/>
                          <a:latin typeface="Arial"/>
                          <a:ea typeface="Calibri"/>
                          <a:cs typeface="Times New Roman"/>
                        </a:rPr>
                        <a:t>Sensible a descargas electroestáticas. </a:t>
                      </a:r>
                      <a:endParaRPr lang="es-EC" sz="2000" b="0" dirty="0">
                        <a:effectLst/>
                        <a:latin typeface="Arial"/>
                        <a:ea typeface="Calibri"/>
                        <a:cs typeface="Times New Roman"/>
                      </a:endParaRPr>
                    </a:p>
                  </a:txBody>
                  <a:tcPr marL="68580" marR="68580" marT="0" marB="0">
                    <a:lnL>
                      <a:noFill/>
                    </a:lnL>
                    <a:lnR>
                      <a:noFill/>
                    </a:lnR>
                    <a:lnT>
                      <a:noFill/>
                    </a:lnT>
                    <a:lnB>
                      <a:noFill/>
                    </a:lnB>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Tiempo de conmutación media</a:t>
                      </a:r>
                      <a:endParaRPr lang="es-EC" sz="2000" b="0" dirty="0">
                        <a:effectLst/>
                        <a:latin typeface="Arial"/>
                        <a:ea typeface="Calibri"/>
                        <a:cs typeface="Times New Roman"/>
                      </a:endParaRPr>
                    </a:p>
                  </a:txBody>
                  <a:tcPr marL="68580" marR="68580" marT="0" marB="0">
                    <a:lnL>
                      <a:noFill/>
                    </a:lnL>
                    <a:lnR>
                      <a:noFill/>
                    </a:lnR>
                    <a:lnT>
                      <a:noFill/>
                    </a:lnT>
                    <a:lnB>
                      <a:noFill/>
                    </a:lnB>
                    <a:solidFill>
                      <a:srgbClr val="E6EED5"/>
                    </a:solidFill>
                  </a:tcPr>
                </a:tc>
                <a:tc>
                  <a:txBody>
                    <a:bodyPr/>
                    <a:lstStyle/>
                    <a:p>
                      <a:pPr indent="252095" algn="just">
                        <a:lnSpc>
                          <a:spcPct val="150000"/>
                        </a:lnSpc>
                        <a:spcAft>
                          <a:spcPts val="0"/>
                        </a:spcAft>
                      </a:pPr>
                      <a:r>
                        <a:rPr lang="es-ES_tradnl" sz="1400" b="0" dirty="0">
                          <a:effectLst/>
                          <a:latin typeface="Arial"/>
                          <a:ea typeface="Calibri"/>
                          <a:cs typeface="Times New Roman"/>
                        </a:rPr>
                        <a:t>Tiempo de conmutación alta.</a:t>
                      </a:r>
                      <a:endParaRPr lang="es-EC" sz="2000" b="0" dirty="0">
                        <a:effectLst/>
                        <a:latin typeface="Arial"/>
                        <a:ea typeface="Calibri"/>
                        <a:cs typeface="Times New Roman"/>
                      </a:endParaRPr>
                    </a:p>
                  </a:txBody>
                  <a:tcPr marL="68580" marR="68580" marT="0" marB="0">
                    <a:lnL>
                      <a:noFill/>
                    </a:lnL>
                    <a:lnR>
                      <a:noFill/>
                    </a:lnR>
                    <a:lnT>
                      <a:noFill/>
                    </a:lnT>
                    <a:lnB>
                      <a:noFill/>
                    </a:lnB>
                    <a:solidFill>
                      <a:srgbClr val="E6EED5"/>
                    </a:solidFill>
                  </a:tcPr>
                </a:tc>
              </a:tr>
              <a:tr h="545203">
                <a:tc>
                  <a:txBody>
                    <a:bodyPr/>
                    <a:lstStyle/>
                    <a:p>
                      <a:pPr marR="380365" indent="252095" algn="just">
                        <a:lnSpc>
                          <a:spcPct val="150000"/>
                        </a:lnSpc>
                        <a:spcAft>
                          <a:spcPts val="0"/>
                        </a:spcAft>
                      </a:pPr>
                      <a:r>
                        <a:rPr lang="es-ES_tradnl" sz="1400" b="0" dirty="0">
                          <a:effectLst/>
                          <a:latin typeface="Arial"/>
                          <a:ea typeface="Calibri"/>
                          <a:cs typeface="Times New Roman"/>
                        </a:rPr>
                        <a:t>Generación de ruido baja</a:t>
                      </a:r>
                      <a:endParaRPr lang="es-EC" sz="2000" b="0" dirty="0">
                        <a:effectLst/>
                        <a:latin typeface="Arial"/>
                        <a:ea typeface="Calibri"/>
                        <a:cs typeface="Times New Roman"/>
                      </a:endParaRPr>
                    </a:p>
                  </a:txBody>
                  <a:tcPr marL="68580" marR="68580" marT="0" marB="0">
                    <a:lnL>
                      <a:noFill/>
                    </a:lnL>
                    <a:lnR>
                      <a:noFill/>
                    </a:lnR>
                    <a:lnT>
                      <a:noFill/>
                    </a:lnT>
                    <a:lnB>
                      <a:noFill/>
                    </a:lnB>
                  </a:tcPr>
                </a:tc>
                <a:tc>
                  <a:txBody>
                    <a:bodyPr/>
                    <a:lstStyle/>
                    <a:p>
                      <a:pPr indent="252095" algn="just">
                        <a:lnSpc>
                          <a:spcPct val="150000"/>
                        </a:lnSpc>
                        <a:spcAft>
                          <a:spcPts val="0"/>
                        </a:spcAft>
                      </a:pPr>
                      <a:r>
                        <a:rPr lang="es-ES_tradnl" sz="1400" b="0" dirty="0">
                          <a:effectLst/>
                          <a:latin typeface="Arial"/>
                          <a:ea typeface="Calibri"/>
                          <a:cs typeface="Times New Roman"/>
                        </a:rPr>
                        <a:t>Generación de ruido media</a:t>
                      </a:r>
                      <a:endParaRPr lang="es-EC" sz="2000" b="0" dirty="0">
                        <a:effectLst/>
                        <a:latin typeface="Arial"/>
                        <a:ea typeface="Calibri"/>
                        <a:cs typeface="Times New Roman"/>
                      </a:endParaRP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2644824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387" y="116632"/>
            <a:ext cx="11471434" cy="1143000"/>
          </a:xfrm>
        </p:spPr>
        <p:txBody>
          <a:bodyPr anchor="ctr"/>
          <a:lstStyle/>
          <a:p>
            <a:r>
              <a:rPr lang="es-EC" dirty="0" smtClean="0">
                <a:latin typeface="Arial" pitchFamily="34" charset="0"/>
                <a:cs typeface="Arial" pitchFamily="34" charset="0"/>
              </a:rPr>
              <a:t>Diseño de Puente H:</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252339" y="1196752"/>
            <a:ext cx="12097344" cy="792088"/>
          </a:xfrm>
        </p:spPr>
        <p:txBody>
          <a:bodyPr>
            <a:normAutofit fontScale="92500" lnSpcReduction="10000"/>
          </a:bodyPr>
          <a:lstStyle/>
          <a:p>
            <a:pPr marL="0" indent="0" algn="just">
              <a:buNone/>
            </a:pPr>
            <a:r>
              <a:rPr lang="es-ES" dirty="0">
                <a:latin typeface="Arial" pitchFamily="34" charset="0"/>
                <a:cs typeface="Arial" pitchFamily="34" charset="0"/>
              </a:rPr>
              <a:t>Para el proyecto se empleó la configuración de </a:t>
            </a:r>
            <a:r>
              <a:rPr lang="es-ES" dirty="0" smtClean="0">
                <a:latin typeface="Arial" pitchFamily="34" charset="0"/>
                <a:cs typeface="Arial" pitchFamily="34" charset="0"/>
              </a:rPr>
              <a:t> </a:t>
            </a:r>
            <a:r>
              <a:rPr lang="es-ES" dirty="0">
                <a:latin typeface="Arial" pitchFamily="34" charset="0"/>
                <a:cs typeface="Arial" pitchFamily="34" charset="0"/>
              </a:rPr>
              <a:t>transistores de canal P para los lados superiores y de canal N para los inferiores. </a:t>
            </a:r>
            <a:endParaRPr lang="es-ES" dirty="0" smtClean="0">
              <a:latin typeface="Arial" pitchFamily="34" charset="0"/>
              <a:cs typeface="Arial" pitchFamily="34" charset="0"/>
            </a:endParaRPr>
          </a:p>
          <a:p>
            <a:pPr marL="0" indent="0">
              <a:buNone/>
            </a:pPr>
            <a:endParaRPr lang="es-EC"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627" y="1988328"/>
            <a:ext cx="7416824" cy="4592593"/>
          </a:xfrm>
          <a:prstGeom prst="rect">
            <a:avLst/>
          </a:prstGeom>
        </p:spPr>
      </p:pic>
    </p:spTree>
    <p:extLst>
      <p:ext uri="{BB962C8B-B14F-4D97-AF65-F5344CB8AC3E}">
        <p14:creationId xmlns:p14="http://schemas.microsoft.com/office/powerpoint/2010/main" val="3890156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Esquema de Puente H</a:t>
            </a:r>
            <a:endParaRPr lang="es-EC" dirty="0">
              <a:latin typeface="Arial" pitchFamily="34" charset="0"/>
              <a:cs typeface="Arial" pitchFamily="34" charset="0"/>
            </a:endParaRPr>
          </a:p>
        </p:txBody>
      </p:sp>
      <p:pic>
        <p:nvPicPr>
          <p:cNvPr id="5" name="4 Imagen"/>
          <p:cNvPicPr/>
          <p:nvPr/>
        </p:nvPicPr>
        <p:blipFill rotWithShape="1">
          <a:blip r:embed="rId2" cstate="print">
            <a:lum contrast="40000"/>
            <a:extLst>
              <a:ext uri="{28A0092B-C50C-407E-A947-70E740481C1C}">
                <a14:useLocalDpi xmlns:a14="http://schemas.microsoft.com/office/drawing/2010/main" val="0"/>
              </a:ext>
            </a:extLst>
          </a:blip>
          <a:srcRect l="5716" t="11392" r="4991" b="11074"/>
          <a:stretch/>
        </p:blipFill>
        <p:spPr bwMode="auto">
          <a:xfrm>
            <a:off x="180331" y="1916832"/>
            <a:ext cx="12169352" cy="45365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7072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260648"/>
            <a:ext cx="11471434" cy="1143000"/>
          </a:xfrm>
        </p:spPr>
        <p:txBody>
          <a:bodyPr anchor="ctr"/>
          <a:lstStyle/>
          <a:p>
            <a:pPr lvl="2" algn="l" rtl="0">
              <a:spcBef>
                <a:spcPct val="0"/>
              </a:spcBef>
            </a:pPr>
            <a:r>
              <a:rPr lang="es-ES" sz="5000" kern="1200" dirty="0" smtClean="0">
                <a:solidFill>
                  <a:srgbClr val="04617B"/>
                </a:solidFill>
                <a:latin typeface="Arial" pitchFamily="34" charset="0"/>
                <a:ea typeface="+mj-ea"/>
                <a:cs typeface="Arial" pitchFamily="34" charset="0"/>
              </a:rPr>
              <a:t>Diseño de placa </a:t>
            </a:r>
            <a:r>
              <a:rPr lang="es-EC" sz="5000" kern="1200" dirty="0" smtClean="0">
                <a:solidFill>
                  <a:srgbClr val="04617B"/>
                </a:solidFill>
                <a:latin typeface="Arial" pitchFamily="34" charset="0"/>
                <a:ea typeface="+mj-ea"/>
                <a:cs typeface="Arial" pitchFamily="34" charset="0"/>
              </a:rPr>
              <a:t>PCB</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S" b="1" dirty="0" smtClean="0"/>
              <a:t> </a:t>
            </a:r>
            <a:r>
              <a:rPr lang="es-EC" b="1" dirty="0"/>
              <a:t/>
            </a:r>
            <a:br>
              <a:rPr lang="es-EC" b="1" dirty="0"/>
            </a:br>
            <a:endParaRPr lang="es-EC"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4507" y="1120270"/>
            <a:ext cx="9649072" cy="559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490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lvl="3" algn="l" rtl="0">
              <a:spcBef>
                <a:spcPct val="0"/>
              </a:spcBef>
            </a:pPr>
            <a:r>
              <a:rPr kumimoji="0" lang="es-ES" sz="500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Cálculo ancho de pista:</a:t>
            </a:r>
            <a:endParaRPr lang="es-EC" dirty="0">
              <a:latin typeface="Arial" pitchFamily="34" charset="0"/>
              <a:cs typeface="Arial" pitchFamily="34" charset="0"/>
            </a:endParaRPr>
          </a:p>
        </p:txBody>
      </p:sp>
      <p:pic>
        <p:nvPicPr>
          <p:cNvPr id="6" name="5 Imagen"/>
          <p:cNvPicPr/>
          <p:nvPr/>
        </p:nvPicPr>
        <p:blipFill rotWithShape="1">
          <a:blip r:embed="rId3" cstate="print">
            <a:extLst>
              <a:ext uri="{28A0092B-C50C-407E-A947-70E740481C1C}">
                <a14:useLocalDpi xmlns:a14="http://schemas.microsoft.com/office/drawing/2010/main" val="0"/>
              </a:ext>
            </a:extLst>
          </a:blip>
          <a:srcRect/>
          <a:stretch/>
        </p:blipFill>
        <p:spPr bwMode="auto">
          <a:xfrm>
            <a:off x="828403" y="2007117"/>
            <a:ext cx="4536504" cy="3235707"/>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252339" y="6460887"/>
            <a:ext cx="1473480" cy="276999"/>
          </a:xfrm>
          <a:prstGeom prst="rect">
            <a:avLst/>
          </a:prstGeom>
        </p:spPr>
        <p:txBody>
          <a:bodyPr wrap="none">
            <a:spAutoFit/>
          </a:bodyPr>
          <a:lstStyle/>
          <a:p>
            <a:r>
              <a:rPr lang="es-ES" sz="1200" dirty="0" smtClean="0">
                <a:latin typeface="Arial" pitchFamily="34" charset="0"/>
                <a:cs typeface="Arial" pitchFamily="34" charset="0"/>
              </a:rPr>
              <a:t> Norma </a:t>
            </a:r>
            <a:r>
              <a:rPr lang="es-ES" sz="1200" dirty="0">
                <a:latin typeface="Arial" pitchFamily="34" charset="0"/>
                <a:cs typeface="Arial" pitchFamily="34" charset="0"/>
              </a:rPr>
              <a:t>IPC 2221A</a:t>
            </a:r>
            <a:endParaRPr lang="es-EC" sz="1200" dirty="0">
              <a:latin typeface="Arial" pitchFamily="34" charset="0"/>
              <a:cs typeface="Arial" pitchFamily="34" charset="0"/>
            </a:endParaRPr>
          </a:p>
        </p:txBody>
      </p:sp>
      <p:sp>
        <p:nvSpPr>
          <p:cNvPr id="9" name="8 Rectángulo"/>
          <p:cNvSpPr/>
          <p:nvPr/>
        </p:nvSpPr>
        <p:spPr>
          <a:xfrm>
            <a:off x="6733059" y="5266679"/>
            <a:ext cx="2167663" cy="1200329"/>
          </a:xfrm>
          <a:prstGeom prst="rect">
            <a:avLst/>
          </a:prstGeom>
        </p:spPr>
        <p:txBody>
          <a:bodyPr wrap="square">
            <a:spAutoFit/>
          </a:bodyPr>
          <a:lstStyle/>
          <a:p>
            <a:pPr lvl="0"/>
            <a:r>
              <a:rPr lang="es-ES" dirty="0" smtClean="0">
                <a:latin typeface="Arial" pitchFamily="34" charset="0"/>
                <a:cs typeface="Arial" pitchFamily="34" charset="0"/>
              </a:rPr>
              <a:t>Externa:</a:t>
            </a:r>
          </a:p>
          <a:p>
            <a:pPr lvl="0"/>
            <a:r>
              <a:rPr lang="es-ES" dirty="0" smtClean="0">
                <a:latin typeface="Arial" pitchFamily="34" charset="0"/>
                <a:cs typeface="Arial" pitchFamily="34" charset="0"/>
              </a:rPr>
              <a:t>K1 </a:t>
            </a:r>
            <a:r>
              <a:rPr lang="es-ES" dirty="0">
                <a:latin typeface="Arial" pitchFamily="34" charset="0"/>
                <a:cs typeface="Arial" pitchFamily="34" charset="0"/>
              </a:rPr>
              <a:t>= 0,0647</a:t>
            </a:r>
            <a:endParaRPr lang="es-EC" dirty="0">
              <a:latin typeface="Arial" pitchFamily="34" charset="0"/>
              <a:cs typeface="Arial" pitchFamily="34" charset="0"/>
            </a:endParaRPr>
          </a:p>
          <a:p>
            <a:pPr lvl="0"/>
            <a:r>
              <a:rPr lang="es-ES" dirty="0">
                <a:latin typeface="Arial" pitchFamily="34" charset="0"/>
                <a:cs typeface="Arial" pitchFamily="34" charset="0"/>
              </a:rPr>
              <a:t>K2 = 0,4281</a:t>
            </a:r>
            <a:endParaRPr lang="es-EC" dirty="0">
              <a:latin typeface="Arial" pitchFamily="34" charset="0"/>
              <a:cs typeface="Arial" pitchFamily="34" charset="0"/>
            </a:endParaRPr>
          </a:p>
          <a:p>
            <a:pPr lvl="0"/>
            <a:r>
              <a:rPr lang="es-ES" dirty="0">
                <a:latin typeface="Arial" pitchFamily="34" charset="0"/>
                <a:cs typeface="Arial" pitchFamily="34" charset="0"/>
              </a:rPr>
              <a:t>K3 = 0,6732</a:t>
            </a:r>
            <a:endParaRPr lang="es-EC" dirty="0">
              <a:latin typeface="Arial" pitchFamily="34" charset="0"/>
              <a:cs typeface="Arial" pitchFamily="34" charset="0"/>
            </a:endParaRPr>
          </a:p>
        </p:txBody>
      </p:sp>
      <p:sp>
        <p:nvSpPr>
          <p:cNvPr id="12" name="11 Rectángulo"/>
          <p:cNvSpPr/>
          <p:nvPr/>
        </p:nvSpPr>
        <p:spPr>
          <a:xfrm>
            <a:off x="6124797" y="2996055"/>
            <a:ext cx="6372225" cy="2246769"/>
          </a:xfrm>
          <a:prstGeom prst="rect">
            <a:avLst/>
          </a:prstGeom>
        </p:spPr>
        <p:txBody>
          <a:bodyPr>
            <a:spAutoFit/>
          </a:bodyPr>
          <a:lstStyle/>
          <a:p>
            <a:pPr lvl="0"/>
            <a:r>
              <a:rPr lang="es-ES" sz="2000" dirty="0">
                <a:latin typeface="Arial" pitchFamily="34" charset="0"/>
                <a:cs typeface="Arial" pitchFamily="34" charset="0"/>
              </a:rPr>
              <a:t>I = Amperios, máxima corriente que va a soportar la pista.</a:t>
            </a:r>
            <a:endParaRPr lang="es-EC" sz="2000" dirty="0">
              <a:latin typeface="Arial" pitchFamily="34" charset="0"/>
              <a:cs typeface="Arial" pitchFamily="34" charset="0"/>
            </a:endParaRPr>
          </a:p>
          <a:p>
            <a:pPr lvl="0"/>
            <a:r>
              <a:rPr lang="es-ES" sz="2000" dirty="0">
                <a:latin typeface="Arial" pitchFamily="34" charset="0"/>
                <a:cs typeface="Arial" pitchFamily="34" charset="0"/>
              </a:rPr>
              <a:t>ΔT = Diferencia de temperatura que se va a permitir en el aire y la pista.</a:t>
            </a:r>
            <a:endParaRPr lang="es-EC" sz="2000" dirty="0">
              <a:latin typeface="Arial" pitchFamily="34" charset="0"/>
              <a:cs typeface="Arial" pitchFamily="34" charset="0"/>
            </a:endParaRPr>
          </a:p>
          <a:p>
            <a:r>
              <a:rPr lang="es-ES" sz="2000" dirty="0">
                <a:latin typeface="Arial" pitchFamily="34" charset="0"/>
                <a:cs typeface="Arial" pitchFamily="34" charset="0"/>
              </a:rPr>
              <a:t>K1, K2 y K3 = Son constantes para el cálculo y tiene distintos valores dependiendo si la pista que se calculó es interna o externa</a:t>
            </a:r>
            <a:endParaRPr lang="es-EC" sz="2000" dirty="0">
              <a:latin typeface="Arial" pitchFamily="34" charset="0"/>
              <a:cs typeface="Arial" pitchFamily="34" charset="0"/>
            </a:endParaRPr>
          </a:p>
        </p:txBody>
      </p:sp>
      <p:sp>
        <p:nvSpPr>
          <p:cNvPr id="13" name="12 Rectángulo"/>
          <p:cNvSpPr/>
          <p:nvPr/>
        </p:nvSpPr>
        <p:spPr>
          <a:xfrm>
            <a:off x="9901410" y="5266679"/>
            <a:ext cx="1800201" cy="1200329"/>
          </a:xfrm>
          <a:prstGeom prst="rect">
            <a:avLst/>
          </a:prstGeom>
        </p:spPr>
        <p:txBody>
          <a:bodyPr wrap="square">
            <a:spAutoFit/>
          </a:bodyPr>
          <a:lstStyle/>
          <a:p>
            <a:pPr lvl="0"/>
            <a:r>
              <a:rPr lang="es-ES" dirty="0" smtClean="0">
                <a:latin typeface="Arial" pitchFamily="34" charset="0"/>
                <a:cs typeface="Arial" pitchFamily="34" charset="0"/>
              </a:rPr>
              <a:t>Interna:</a:t>
            </a:r>
          </a:p>
          <a:p>
            <a:pPr lvl="0"/>
            <a:r>
              <a:rPr lang="es-ES" dirty="0" smtClean="0">
                <a:latin typeface="Arial" pitchFamily="34" charset="0"/>
                <a:cs typeface="Arial" pitchFamily="34" charset="0"/>
              </a:rPr>
              <a:t>K1 </a:t>
            </a:r>
            <a:r>
              <a:rPr lang="es-ES" dirty="0">
                <a:latin typeface="Arial" pitchFamily="34" charset="0"/>
                <a:cs typeface="Arial" pitchFamily="34" charset="0"/>
              </a:rPr>
              <a:t>= 0,0150</a:t>
            </a:r>
            <a:endParaRPr lang="es-EC" dirty="0">
              <a:latin typeface="Arial" pitchFamily="34" charset="0"/>
              <a:cs typeface="Arial" pitchFamily="34" charset="0"/>
            </a:endParaRPr>
          </a:p>
          <a:p>
            <a:pPr lvl="0"/>
            <a:r>
              <a:rPr lang="es-ES" dirty="0">
                <a:latin typeface="Arial" pitchFamily="34" charset="0"/>
                <a:cs typeface="Arial" pitchFamily="34" charset="0"/>
              </a:rPr>
              <a:t>K2 = 0,5453</a:t>
            </a:r>
            <a:endParaRPr lang="es-EC" dirty="0">
              <a:latin typeface="Arial" pitchFamily="34" charset="0"/>
              <a:cs typeface="Arial" pitchFamily="34" charset="0"/>
            </a:endParaRPr>
          </a:p>
          <a:p>
            <a:pPr lvl="0"/>
            <a:r>
              <a:rPr lang="es-ES" dirty="0">
                <a:latin typeface="Arial" pitchFamily="34" charset="0"/>
                <a:cs typeface="Arial" pitchFamily="34" charset="0"/>
              </a:rPr>
              <a:t>K3 = 0,7349</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4" name="13 Rectángulo"/>
              <p:cNvSpPr/>
              <p:nvPr/>
            </p:nvSpPr>
            <p:spPr>
              <a:xfrm>
                <a:off x="6454275" y="2007117"/>
                <a:ext cx="2176493" cy="767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0">
                          <a:latin typeface="Cambria Math"/>
                        </a:rPr>
                        <m:t>Á</m:t>
                      </m:r>
                      <m:r>
                        <m:rPr>
                          <m:sty m:val="p"/>
                        </m:rPr>
                        <a:rPr lang="es-ES" i="0">
                          <a:latin typeface="Cambria Math"/>
                        </a:rPr>
                        <m:t>rea</m:t>
                      </m:r>
                      <m:r>
                        <a:rPr lang="es-ES" i="0">
                          <a:latin typeface="Cambria Math"/>
                        </a:rPr>
                        <m:t>=</m:t>
                      </m:r>
                      <m:sSup>
                        <m:sSupPr>
                          <m:ctrlPr>
                            <a:rPr lang="es-EC" i="1">
                              <a:latin typeface="Cambria Math" panose="02040503050406030204" pitchFamily="18" charset="0"/>
                            </a:rPr>
                          </m:ctrlPr>
                        </m:sSupPr>
                        <m:e>
                          <m:f>
                            <m:fPr>
                              <m:ctrlPr>
                                <a:rPr lang="es-EC" i="1">
                                  <a:latin typeface="Cambria Math" panose="02040503050406030204" pitchFamily="18" charset="0"/>
                                </a:rPr>
                              </m:ctrlPr>
                            </m:fPr>
                            <m:num>
                              <m:r>
                                <m:rPr>
                                  <m:sty m:val="p"/>
                                </m:rPr>
                                <a:rPr lang="es-ES" i="0">
                                  <a:latin typeface="Cambria Math"/>
                                </a:rPr>
                                <m:t>I</m:t>
                              </m:r>
                            </m:num>
                            <m:den>
                              <m:r>
                                <m:rPr>
                                  <m:sty m:val="p"/>
                                </m:rPr>
                                <a:rPr lang="es-ES" i="0">
                                  <a:latin typeface="Cambria Math"/>
                                </a:rPr>
                                <m:t>k</m:t>
                              </m:r>
                              <m:r>
                                <a:rPr lang="es-ES" i="0">
                                  <a:latin typeface="Cambria Math"/>
                                </a:rPr>
                                <m:t>1∗</m:t>
                              </m:r>
                              <m:sSup>
                                <m:sSupPr>
                                  <m:ctrlPr>
                                    <a:rPr lang="es-EC" i="1">
                                      <a:latin typeface="Cambria Math" panose="02040503050406030204" pitchFamily="18" charset="0"/>
                                    </a:rPr>
                                  </m:ctrlPr>
                                </m:sSupPr>
                                <m:e>
                                  <m:r>
                                    <a:rPr lang="es-ES" i="0">
                                      <a:latin typeface="Cambria Math"/>
                                    </a:rPr>
                                    <m:t>∆</m:t>
                                  </m:r>
                                  <m:r>
                                    <m:rPr>
                                      <m:sty m:val="p"/>
                                    </m:rPr>
                                    <a:rPr lang="es-ES" i="0">
                                      <a:latin typeface="Cambria Math"/>
                                    </a:rPr>
                                    <m:t>T</m:t>
                                  </m:r>
                                </m:e>
                                <m:sup>
                                  <m:r>
                                    <m:rPr>
                                      <m:sty m:val="p"/>
                                    </m:rPr>
                                    <a:rPr lang="es-ES" i="0">
                                      <a:latin typeface="Cambria Math"/>
                                    </a:rPr>
                                    <m:t>k</m:t>
                                  </m:r>
                                  <m:r>
                                    <a:rPr lang="es-ES" i="0">
                                      <a:latin typeface="Cambria Math"/>
                                    </a:rPr>
                                    <m:t>2</m:t>
                                  </m:r>
                                </m:sup>
                              </m:sSup>
                            </m:den>
                          </m:f>
                        </m:e>
                        <m:sup>
                          <m:f>
                            <m:fPr>
                              <m:ctrlPr>
                                <a:rPr lang="es-EC" i="1">
                                  <a:latin typeface="Cambria Math" panose="02040503050406030204" pitchFamily="18" charset="0"/>
                                </a:rPr>
                              </m:ctrlPr>
                            </m:fPr>
                            <m:num>
                              <m:r>
                                <a:rPr lang="es-ES" i="0">
                                  <a:latin typeface="Cambria Math"/>
                                </a:rPr>
                                <m:t>1</m:t>
                              </m:r>
                            </m:num>
                            <m:den>
                              <m:r>
                                <m:rPr>
                                  <m:sty m:val="p"/>
                                </m:rPr>
                                <a:rPr lang="es-ES" i="0">
                                  <a:latin typeface="Cambria Math"/>
                                </a:rPr>
                                <m:t>k</m:t>
                              </m:r>
                              <m:r>
                                <a:rPr lang="es-ES" i="0">
                                  <a:latin typeface="Cambria Math"/>
                                </a:rPr>
                                <m:t>3</m:t>
                              </m:r>
                            </m:den>
                          </m:f>
                        </m:sup>
                      </m:sSup>
                    </m:oMath>
                  </m:oMathPara>
                </a14:m>
                <a:endParaRPr lang="es-EC" dirty="0">
                  <a:latin typeface="Arial" pitchFamily="34" charset="0"/>
                  <a:cs typeface="Arial" pitchFamily="34" charset="0"/>
                </a:endParaRPr>
              </a:p>
            </p:txBody>
          </p:sp>
        </mc:Choice>
        <mc:Fallback xmlns="">
          <p:sp>
            <p:nvSpPr>
              <p:cNvPr id="14" name="13 Rectángulo"/>
              <p:cNvSpPr>
                <a:spLocks noRot="1" noChangeAspect="1" noMove="1" noResize="1" noEditPoints="1" noAdjustHandles="1" noChangeArrowheads="1" noChangeShapeType="1" noTextEdit="1"/>
              </p:cNvSpPr>
              <p:nvPr/>
            </p:nvSpPr>
            <p:spPr>
              <a:xfrm>
                <a:off x="6454275" y="2007117"/>
                <a:ext cx="2176493" cy="767133"/>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19 Rectángulo"/>
              <p:cNvSpPr/>
              <p:nvPr/>
            </p:nvSpPr>
            <p:spPr>
              <a:xfrm>
                <a:off x="9613379" y="1884006"/>
                <a:ext cx="2857384" cy="10133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smtClean="0">
                          <a:latin typeface="Cambria Math"/>
                        </a:rPr>
                        <m:t>Ancho</m:t>
                      </m:r>
                      <m:r>
                        <a:rPr lang="es-ES" i="0" smtClean="0">
                          <a:latin typeface="Cambria Math"/>
                        </a:rPr>
                        <m:t>=</m:t>
                      </m:r>
                      <m:f>
                        <m:fPr>
                          <m:ctrlPr>
                            <a:rPr lang="es-EC" i="1" smtClean="0">
                              <a:latin typeface="Cambria Math" panose="02040503050406030204" pitchFamily="18" charset="0"/>
                            </a:rPr>
                          </m:ctrlPr>
                        </m:fPr>
                        <m:num>
                          <m:sSup>
                            <m:sSupPr>
                              <m:ctrlPr>
                                <a:rPr lang="es-EC" i="1">
                                  <a:latin typeface="Cambria Math" panose="02040503050406030204" pitchFamily="18" charset="0"/>
                                </a:rPr>
                              </m:ctrlPr>
                            </m:sSupPr>
                            <m:e>
                              <m:f>
                                <m:fPr>
                                  <m:ctrlPr>
                                    <a:rPr lang="es-EC" i="1">
                                      <a:latin typeface="Cambria Math" panose="02040503050406030204" pitchFamily="18" charset="0"/>
                                    </a:rPr>
                                  </m:ctrlPr>
                                </m:fPr>
                                <m:num>
                                  <m:r>
                                    <m:rPr>
                                      <m:sty m:val="p"/>
                                    </m:rPr>
                                    <a:rPr lang="es-ES" i="0">
                                      <a:latin typeface="Cambria Math"/>
                                    </a:rPr>
                                    <m:t>I</m:t>
                                  </m:r>
                                </m:num>
                                <m:den>
                                  <m:r>
                                    <m:rPr>
                                      <m:sty m:val="p"/>
                                    </m:rPr>
                                    <a:rPr lang="es-ES" i="0">
                                      <a:latin typeface="Cambria Math"/>
                                    </a:rPr>
                                    <m:t>k</m:t>
                                  </m:r>
                                  <m:r>
                                    <a:rPr lang="es-ES" i="0">
                                      <a:latin typeface="Cambria Math"/>
                                    </a:rPr>
                                    <m:t>1∗</m:t>
                                  </m:r>
                                  <m:sSup>
                                    <m:sSupPr>
                                      <m:ctrlPr>
                                        <a:rPr lang="es-EC" i="1">
                                          <a:latin typeface="Cambria Math" panose="02040503050406030204" pitchFamily="18" charset="0"/>
                                        </a:rPr>
                                      </m:ctrlPr>
                                    </m:sSupPr>
                                    <m:e>
                                      <m:r>
                                        <a:rPr lang="es-ES" i="0">
                                          <a:latin typeface="Cambria Math"/>
                                        </a:rPr>
                                        <m:t>∆</m:t>
                                      </m:r>
                                      <m:r>
                                        <m:rPr>
                                          <m:sty m:val="p"/>
                                        </m:rPr>
                                        <a:rPr lang="es-ES" i="0">
                                          <a:latin typeface="Cambria Math"/>
                                        </a:rPr>
                                        <m:t>T</m:t>
                                      </m:r>
                                    </m:e>
                                    <m:sup>
                                      <m:r>
                                        <m:rPr>
                                          <m:sty m:val="p"/>
                                        </m:rPr>
                                        <a:rPr lang="es-ES" i="0">
                                          <a:latin typeface="Cambria Math"/>
                                        </a:rPr>
                                        <m:t>k</m:t>
                                      </m:r>
                                      <m:r>
                                        <a:rPr lang="es-ES" i="0">
                                          <a:latin typeface="Cambria Math"/>
                                        </a:rPr>
                                        <m:t>2</m:t>
                                      </m:r>
                                    </m:sup>
                                  </m:sSup>
                                </m:den>
                              </m:f>
                            </m:e>
                            <m:sup>
                              <m:f>
                                <m:fPr>
                                  <m:ctrlPr>
                                    <a:rPr lang="es-EC" i="1">
                                      <a:latin typeface="Cambria Math" panose="02040503050406030204" pitchFamily="18" charset="0"/>
                                    </a:rPr>
                                  </m:ctrlPr>
                                </m:fPr>
                                <m:num>
                                  <m:r>
                                    <a:rPr lang="es-ES" i="0">
                                      <a:latin typeface="Cambria Math"/>
                                    </a:rPr>
                                    <m:t>1</m:t>
                                  </m:r>
                                </m:num>
                                <m:den>
                                  <m:r>
                                    <m:rPr>
                                      <m:sty m:val="p"/>
                                    </m:rPr>
                                    <a:rPr lang="es-ES" i="0">
                                      <a:latin typeface="Cambria Math"/>
                                    </a:rPr>
                                    <m:t>k</m:t>
                                  </m:r>
                                  <m:r>
                                    <a:rPr lang="es-ES" i="0">
                                      <a:latin typeface="Cambria Math"/>
                                    </a:rPr>
                                    <m:t>3</m:t>
                                  </m:r>
                                </m:den>
                              </m:f>
                            </m:sup>
                          </m:sSup>
                        </m:num>
                        <m:den>
                          <m:r>
                            <m:rPr>
                              <m:sty m:val="p"/>
                            </m:rPr>
                            <a:rPr lang="es-EC" b="0" i="0" smtClean="0">
                              <a:latin typeface="Cambria Math"/>
                            </a:rPr>
                            <m:t>Espesor</m:t>
                          </m:r>
                          <m:r>
                            <a:rPr lang="es-ES" i="0">
                              <a:latin typeface="Cambria Math"/>
                            </a:rPr>
                            <m:t>∗1,378</m:t>
                          </m:r>
                        </m:den>
                      </m:f>
                      <m:r>
                        <a:rPr lang="es-ES" i="0">
                          <a:latin typeface="Cambria Math"/>
                        </a:rPr>
                        <m:t> </m:t>
                      </m:r>
                    </m:oMath>
                  </m:oMathPara>
                </a14:m>
                <a:endParaRPr lang="es-EC" dirty="0">
                  <a:latin typeface="Arial" pitchFamily="34" charset="0"/>
                  <a:cs typeface="Arial" pitchFamily="34" charset="0"/>
                </a:endParaRPr>
              </a:p>
            </p:txBody>
          </p:sp>
        </mc:Choice>
        <mc:Fallback xmlns="">
          <p:sp>
            <p:nvSpPr>
              <p:cNvPr id="20" name="19 Rectángulo"/>
              <p:cNvSpPr>
                <a:spLocks noRot="1" noChangeAspect="1" noMove="1" noResize="1" noEditPoints="1" noAdjustHandles="1" noChangeArrowheads="1" noChangeShapeType="1" noTextEdit="1"/>
              </p:cNvSpPr>
              <p:nvPr/>
            </p:nvSpPr>
            <p:spPr>
              <a:xfrm>
                <a:off x="9613379" y="1884006"/>
                <a:ext cx="2857384" cy="1013354"/>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166256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r>
              <a:rPr lang="es-ES" dirty="0" smtClean="0">
                <a:latin typeface="Arial" pitchFamily="34" charset="0"/>
                <a:cs typeface="Arial" pitchFamily="34" charset="0"/>
              </a:rPr>
              <a:t>Cálculo ancho de pista:</a:t>
            </a:r>
            <a:endParaRPr lang="es-EC" dirty="0">
              <a:latin typeface="Arial" pitchFamily="34" charset="0"/>
              <a:cs typeface="Arial" pitchFamily="34" charset="0"/>
            </a:endParaRPr>
          </a:p>
        </p:txBody>
      </p:sp>
      <p:sp>
        <p:nvSpPr>
          <p:cNvPr id="4" name="3 Rectángulo"/>
          <p:cNvSpPr/>
          <p:nvPr/>
        </p:nvSpPr>
        <p:spPr>
          <a:xfrm>
            <a:off x="504850" y="2060848"/>
            <a:ext cx="6372225" cy="1323439"/>
          </a:xfrm>
          <a:prstGeom prst="rect">
            <a:avLst/>
          </a:prstGeom>
        </p:spPr>
        <p:txBody>
          <a:bodyPr>
            <a:spAutoFit/>
          </a:bodyPr>
          <a:lstStyle/>
          <a:p>
            <a:r>
              <a:rPr lang="es-ES" sz="2000" b="1" dirty="0">
                <a:latin typeface="Arial" pitchFamily="34" charset="0"/>
                <a:cs typeface="Arial" pitchFamily="34" charset="0"/>
              </a:rPr>
              <a:t>Cálculo pista etapa de control:</a:t>
            </a:r>
            <a:endParaRPr lang="es-EC" sz="2000" dirty="0">
              <a:latin typeface="Arial" pitchFamily="34" charset="0"/>
              <a:cs typeface="Arial" pitchFamily="34" charset="0"/>
            </a:endParaRPr>
          </a:p>
          <a:p>
            <a:r>
              <a:rPr lang="es-ES" sz="2000" dirty="0">
                <a:latin typeface="Arial" pitchFamily="34" charset="0"/>
                <a:cs typeface="Arial" pitchFamily="34" charset="0"/>
              </a:rPr>
              <a:t>I=2 Amp</a:t>
            </a:r>
            <a:endParaRPr lang="es-EC" sz="2000" dirty="0">
              <a:latin typeface="Arial" pitchFamily="34" charset="0"/>
              <a:cs typeface="Arial" pitchFamily="34" charset="0"/>
            </a:endParaRPr>
          </a:p>
          <a:p>
            <a:r>
              <a:rPr lang="es-ES" sz="2000" dirty="0">
                <a:latin typeface="Arial" pitchFamily="34" charset="0"/>
                <a:cs typeface="Arial" pitchFamily="34" charset="0"/>
              </a:rPr>
              <a:t>∆T= 10 °C</a:t>
            </a:r>
            <a:endParaRPr lang="es-EC" sz="2000" dirty="0">
              <a:latin typeface="Arial" pitchFamily="34" charset="0"/>
              <a:cs typeface="Arial" pitchFamily="34" charset="0"/>
            </a:endParaRPr>
          </a:p>
          <a:p>
            <a:r>
              <a:rPr lang="es-ES" sz="2000" dirty="0">
                <a:latin typeface="Arial" pitchFamily="34" charset="0"/>
                <a:cs typeface="Arial" pitchFamily="34" charset="0"/>
              </a:rPr>
              <a:t>Espesor= 1 Oz/ Pie²</a:t>
            </a:r>
            <a:endParaRPr lang="es-EC" sz="2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5" name="4 Rectángulo"/>
              <p:cNvSpPr/>
              <p:nvPr/>
            </p:nvSpPr>
            <p:spPr>
              <a:xfrm>
                <a:off x="0" y="3573016"/>
                <a:ext cx="6372225" cy="240392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Ancho</m:t>
                      </m:r>
                      <m:r>
                        <a:rPr lang="es-ES" i="0">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0">
                                  <a:latin typeface="Cambria Math"/>
                                </a:rPr>
                                <m:t>(</m:t>
                              </m:r>
                              <m:f>
                                <m:fPr>
                                  <m:ctrlPr>
                                    <a:rPr lang="es-EC" i="1">
                                      <a:latin typeface="Cambria Math" panose="02040503050406030204" pitchFamily="18" charset="0"/>
                                    </a:rPr>
                                  </m:ctrlPr>
                                </m:fPr>
                                <m:num>
                                  <m:r>
                                    <m:rPr>
                                      <m:sty m:val="p"/>
                                    </m:rPr>
                                    <a:rPr lang="es-ES" i="0">
                                      <a:latin typeface="Cambria Math"/>
                                    </a:rPr>
                                    <m:t>I</m:t>
                                  </m:r>
                                </m:num>
                                <m:den>
                                  <m:r>
                                    <a:rPr lang="es-ES" i="0">
                                      <a:latin typeface="Cambria Math"/>
                                    </a:rPr>
                                    <m:t>0.0647</m:t>
                                  </m:r>
                                  <m:r>
                                    <m:rPr>
                                      <m:sty m:val="p"/>
                                    </m:rPr>
                                    <a:rPr lang="es-ES" i="0">
                                      <a:latin typeface="Cambria Math"/>
                                    </a:rPr>
                                    <m:t>x</m:t>
                                  </m:r>
                                  <m:sSup>
                                    <m:sSupPr>
                                      <m:ctrlPr>
                                        <a:rPr lang="es-EC" i="1">
                                          <a:latin typeface="Cambria Math" panose="02040503050406030204" pitchFamily="18" charset="0"/>
                                        </a:rPr>
                                      </m:ctrlPr>
                                    </m:sSupPr>
                                    <m:e>
                                      <m:r>
                                        <a:rPr lang="es-ES" i="0">
                                          <a:latin typeface="Cambria Math"/>
                                        </a:rPr>
                                        <m:t>∆</m:t>
                                      </m:r>
                                      <m:r>
                                        <m:rPr>
                                          <m:sty m:val="p"/>
                                        </m:rPr>
                                        <a:rPr lang="es-ES" i="0">
                                          <a:latin typeface="Cambria Math"/>
                                        </a:rPr>
                                        <m:t>T</m:t>
                                      </m:r>
                                    </m:e>
                                    <m:sup>
                                      <m:r>
                                        <a:rPr lang="es-ES" i="0">
                                          <a:latin typeface="Cambria Math"/>
                                        </a:rPr>
                                        <m:t>0.4281</m:t>
                                      </m:r>
                                    </m:sup>
                                  </m:sSup>
                                </m:den>
                              </m:f>
                              <m:r>
                                <a:rPr lang="es-ES" i="0">
                                  <a:latin typeface="Cambria Math"/>
                                </a:rPr>
                                <m:t>)</m:t>
                              </m:r>
                            </m:e>
                            <m:sup>
                              <m:r>
                                <a:rPr lang="es-ES" i="0">
                                  <a:latin typeface="Cambria Math"/>
                                </a:rPr>
                                <m:t>1.485442662</m:t>
                              </m:r>
                            </m:sup>
                          </m:sSup>
                        </m:num>
                        <m:den>
                          <m:r>
                            <m:rPr>
                              <m:sty m:val="p"/>
                            </m:rPr>
                            <a:rPr lang="es-ES" i="0">
                              <a:latin typeface="Cambria Math"/>
                            </a:rPr>
                            <m:t>Espesor</m:t>
                          </m:r>
                          <m:r>
                            <a:rPr lang="es-ES" i="0">
                              <a:latin typeface="Cambria Math"/>
                            </a:rPr>
                            <m:t> </m:t>
                          </m:r>
                          <m:r>
                            <m:rPr>
                              <m:sty m:val="p"/>
                            </m:rPr>
                            <a:rPr lang="es-ES" i="0">
                              <a:latin typeface="Cambria Math"/>
                            </a:rPr>
                            <m:t>x</m:t>
                          </m:r>
                          <m:r>
                            <a:rPr lang="es-ES" i="0">
                              <a:latin typeface="Cambria Math"/>
                            </a:rPr>
                            <m:t>1.378</m:t>
                          </m:r>
                        </m:den>
                      </m:f>
                    </m:oMath>
                  </m:oMathPara>
                </a14:m>
                <a:endParaRPr lang="es-EC" dirty="0">
                  <a:latin typeface="Arial" pitchFamily="34" charset="0"/>
                  <a:cs typeface="Arial" pitchFamily="34" charset="0"/>
                </a:endParaRPr>
              </a:p>
              <a:p>
                <a:r>
                  <a:rPr lang="es-ES" dirty="0">
                    <a:latin typeface="Arial" pitchFamily="34" charset="0"/>
                    <a:cs typeface="Arial" pitchFamily="34" charset="0"/>
                  </a:rPr>
                  <a:t> </a:t>
                </a:r>
                <a:endParaRPr lang="es-EC" dirty="0">
                  <a:latin typeface="Arial" pitchFamily="34" charset="0"/>
                  <a:cs typeface="Arial" pitchFamily="34" charset="0"/>
                </a:endParaRPr>
              </a:p>
              <a:p>
                <a:pPr algn="ctr"/>
                <a14:m>
                  <m:oMathPara xmlns:m="http://schemas.openxmlformats.org/officeDocument/2006/math">
                    <m:oMathParaPr>
                      <m:jc m:val="centerGroup"/>
                    </m:oMathParaPr>
                    <m:oMath xmlns:m="http://schemas.openxmlformats.org/officeDocument/2006/math">
                      <m:r>
                        <m:rPr>
                          <m:sty m:val="p"/>
                        </m:rPr>
                        <a:rPr lang="es-ES" i="0">
                          <a:latin typeface="Cambria Math"/>
                        </a:rPr>
                        <m:t>Ancho</m:t>
                      </m:r>
                      <m:r>
                        <a:rPr lang="es-ES" i="0">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0">
                                  <a:latin typeface="Cambria Math"/>
                                </a:rPr>
                                <m:t>(</m:t>
                              </m:r>
                              <m:f>
                                <m:fPr>
                                  <m:ctrlPr>
                                    <a:rPr lang="es-EC" i="1">
                                      <a:latin typeface="Cambria Math" panose="02040503050406030204" pitchFamily="18" charset="0"/>
                                    </a:rPr>
                                  </m:ctrlPr>
                                </m:fPr>
                                <m:num>
                                  <m:r>
                                    <a:rPr lang="es-ES" i="0">
                                      <a:latin typeface="Cambria Math"/>
                                    </a:rPr>
                                    <m:t>2</m:t>
                                  </m:r>
                                </m:num>
                                <m:den>
                                  <m:r>
                                    <a:rPr lang="es-ES" i="0">
                                      <a:latin typeface="Cambria Math"/>
                                    </a:rPr>
                                    <m:t>0.0647</m:t>
                                  </m:r>
                                  <m:r>
                                    <m:rPr>
                                      <m:sty m:val="p"/>
                                    </m:rPr>
                                    <a:rPr lang="es-ES" i="0">
                                      <a:latin typeface="Cambria Math"/>
                                    </a:rPr>
                                    <m:t>x</m:t>
                                  </m:r>
                                  <m:sSup>
                                    <m:sSupPr>
                                      <m:ctrlPr>
                                        <a:rPr lang="es-EC" i="1">
                                          <a:latin typeface="Cambria Math" panose="02040503050406030204" pitchFamily="18" charset="0"/>
                                        </a:rPr>
                                      </m:ctrlPr>
                                    </m:sSupPr>
                                    <m:e>
                                      <m:r>
                                        <a:rPr lang="es-ES" i="0">
                                          <a:latin typeface="Cambria Math"/>
                                        </a:rPr>
                                        <m:t>10</m:t>
                                      </m:r>
                                    </m:e>
                                    <m:sup>
                                      <m:r>
                                        <a:rPr lang="es-ES" i="0">
                                          <a:latin typeface="Cambria Math"/>
                                        </a:rPr>
                                        <m:t>0.4281</m:t>
                                      </m:r>
                                    </m:sup>
                                  </m:sSup>
                                </m:den>
                              </m:f>
                              <m:r>
                                <a:rPr lang="es-ES" i="0">
                                  <a:latin typeface="Cambria Math"/>
                                </a:rPr>
                                <m:t>)</m:t>
                              </m:r>
                            </m:e>
                            <m:sup>
                              <m:r>
                                <a:rPr lang="es-ES" i="0">
                                  <a:latin typeface="Cambria Math"/>
                                </a:rPr>
                                <m:t>1.485442662</m:t>
                              </m:r>
                            </m:sup>
                          </m:sSup>
                        </m:num>
                        <m:den>
                          <m:r>
                            <a:rPr lang="es-ES" i="0">
                              <a:latin typeface="Cambria Math"/>
                            </a:rPr>
                            <m:t>1</m:t>
                          </m:r>
                          <m:r>
                            <m:rPr>
                              <m:sty m:val="p"/>
                            </m:rPr>
                            <a:rPr lang="es-ES" i="0">
                              <a:latin typeface="Cambria Math"/>
                            </a:rPr>
                            <m:t>x</m:t>
                          </m:r>
                          <m:r>
                            <a:rPr lang="es-ES" i="0">
                              <a:latin typeface="Cambria Math"/>
                            </a:rPr>
                            <m:t>1.378</m:t>
                          </m:r>
                        </m:den>
                      </m:f>
                      <m:r>
                        <a:rPr lang="es-ES" i="0">
                          <a:latin typeface="Cambria Math"/>
                        </a:rPr>
                        <m:t>=27 </m:t>
                      </m:r>
                      <m:r>
                        <m:rPr>
                          <m:sty m:val="p"/>
                        </m:rPr>
                        <a:rPr lang="es-ES" i="0">
                          <a:latin typeface="Cambria Math"/>
                        </a:rPr>
                        <m:t>mils</m:t>
                      </m:r>
                      <m:r>
                        <a:rPr lang="es-ES" i="0">
                          <a:latin typeface="Cambria Math"/>
                        </a:rPr>
                        <m:t>≅30 </m:t>
                      </m:r>
                      <m:r>
                        <m:rPr>
                          <m:sty m:val="p"/>
                        </m:rPr>
                        <a:rPr lang="es-ES" i="0">
                          <a:latin typeface="Cambria Math"/>
                        </a:rPr>
                        <m:t>th</m:t>
                      </m:r>
                      <m:r>
                        <a:rPr lang="es-ES" i="0">
                          <a:latin typeface="Cambria Math"/>
                        </a:rPr>
                        <m:t>≅0.7</m:t>
                      </m:r>
                      <m:r>
                        <m:rPr>
                          <m:sty m:val="p"/>
                        </m:rPr>
                        <a:rPr lang="es-ES" i="0">
                          <a:latin typeface="Cambria Math"/>
                        </a:rPr>
                        <m:t>mm</m:t>
                      </m:r>
                    </m:oMath>
                  </m:oMathPara>
                </a14:m>
                <a:endParaRPr lang="es-EC" dirty="0">
                  <a:latin typeface="Arial" pitchFamily="34" charset="0"/>
                  <a:cs typeface="Arial" pitchFamily="34" charset="0"/>
                </a:endParaRPr>
              </a:p>
              <a:p>
                <a:r>
                  <a:rPr lang="es-ES" dirty="0">
                    <a:latin typeface="Arial" pitchFamily="34" charset="0"/>
                    <a:cs typeface="Arial" pitchFamily="34" charset="0"/>
                  </a:rPr>
                  <a:t>	</a:t>
                </a:r>
                <a:endParaRPr lang="es-EC"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0" y="3573016"/>
                <a:ext cx="6372225" cy="2403928"/>
              </a:xfrm>
              <a:prstGeom prst="rect">
                <a:avLst/>
              </a:prstGeom>
              <a:blipFill rotWithShape="1">
                <a:blip r:embed="rId2"/>
                <a:stretch>
                  <a:fillRect/>
                </a:stretch>
              </a:blipFill>
            </p:spPr>
            <p:txBody>
              <a:bodyPr/>
              <a:lstStyle/>
              <a:p>
                <a:r>
                  <a:rPr lang="es-EC">
                    <a:noFill/>
                  </a:rPr>
                  <a:t> </a:t>
                </a:r>
              </a:p>
            </p:txBody>
          </p:sp>
        </mc:Fallback>
      </mc:AlternateContent>
      <p:sp>
        <p:nvSpPr>
          <p:cNvPr id="6" name="5 Rectángulo"/>
          <p:cNvSpPr/>
          <p:nvPr/>
        </p:nvSpPr>
        <p:spPr>
          <a:xfrm>
            <a:off x="6877075" y="2070030"/>
            <a:ext cx="6372225" cy="1323439"/>
          </a:xfrm>
          <a:prstGeom prst="rect">
            <a:avLst/>
          </a:prstGeom>
        </p:spPr>
        <p:txBody>
          <a:bodyPr>
            <a:spAutoFit/>
          </a:bodyPr>
          <a:lstStyle/>
          <a:p>
            <a:r>
              <a:rPr lang="es-ES" sz="2000" b="1" dirty="0">
                <a:latin typeface="Arial" pitchFamily="34" charset="0"/>
                <a:cs typeface="Arial" pitchFamily="34" charset="0"/>
              </a:rPr>
              <a:t>Cálculo pista etapa de potencia:</a:t>
            </a:r>
            <a:endParaRPr lang="es-EC" sz="2000" dirty="0">
              <a:latin typeface="Arial" pitchFamily="34" charset="0"/>
              <a:cs typeface="Arial" pitchFamily="34" charset="0"/>
            </a:endParaRPr>
          </a:p>
          <a:p>
            <a:r>
              <a:rPr lang="es-ES" sz="2000" dirty="0" smtClean="0">
                <a:latin typeface="Arial" pitchFamily="34" charset="0"/>
                <a:cs typeface="Arial" pitchFamily="34" charset="0"/>
              </a:rPr>
              <a:t>I=5 </a:t>
            </a:r>
            <a:r>
              <a:rPr lang="es-ES" sz="2000" dirty="0">
                <a:latin typeface="Arial" pitchFamily="34" charset="0"/>
                <a:cs typeface="Arial" pitchFamily="34" charset="0"/>
              </a:rPr>
              <a:t>Amp</a:t>
            </a:r>
            <a:endParaRPr lang="es-EC" sz="2000" dirty="0">
              <a:latin typeface="Arial" pitchFamily="34" charset="0"/>
              <a:cs typeface="Arial" pitchFamily="34" charset="0"/>
            </a:endParaRPr>
          </a:p>
          <a:p>
            <a:r>
              <a:rPr lang="es-ES" sz="2000" dirty="0">
                <a:latin typeface="Arial" pitchFamily="34" charset="0"/>
                <a:cs typeface="Arial" pitchFamily="34" charset="0"/>
              </a:rPr>
              <a:t>∆T= 10 °C</a:t>
            </a:r>
            <a:endParaRPr lang="es-EC" sz="2000" dirty="0">
              <a:latin typeface="Arial" pitchFamily="34" charset="0"/>
              <a:cs typeface="Arial" pitchFamily="34" charset="0"/>
            </a:endParaRPr>
          </a:p>
          <a:p>
            <a:r>
              <a:rPr lang="es-ES" sz="2000" dirty="0">
                <a:latin typeface="Arial" pitchFamily="34" charset="0"/>
                <a:cs typeface="Arial" pitchFamily="34" charset="0"/>
              </a:rPr>
              <a:t>Espesor= 1 Oz/ Pie²</a:t>
            </a:r>
            <a:endParaRPr lang="es-EC" sz="2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6589043" y="3712028"/>
                <a:ext cx="6372225" cy="215071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m:rPr>
                          <m:sty m:val="p"/>
                        </m:rPr>
                        <a:rPr lang="es-ES" i="0" smtClean="0">
                          <a:latin typeface="Cambria Math"/>
                        </a:rPr>
                        <m:t>Ancho</m:t>
                      </m:r>
                      <m:r>
                        <a:rPr lang="es-ES" i="0" smtClean="0">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0">
                                  <a:latin typeface="Cambria Math"/>
                                </a:rPr>
                                <m:t>(</m:t>
                              </m:r>
                              <m:f>
                                <m:fPr>
                                  <m:ctrlPr>
                                    <a:rPr lang="es-EC" i="1">
                                      <a:latin typeface="Cambria Math" panose="02040503050406030204" pitchFamily="18" charset="0"/>
                                    </a:rPr>
                                  </m:ctrlPr>
                                </m:fPr>
                                <m:num>
                                  <m:r>
                                    <m:rPr>
                                      <m:sty m:val="p"/>
                                    </m:rPr>
                                    <a:rPr lang="es-ES" i="0">
                                      <a:latin typeface="Cambria Math"/>
                                    </a:rPr>
                                    <m:t>I</m:t>
                                  </m:r>
                                </m:num>
                                <m:den>
                                  <m:r>
                                    <a:rPr lang="es-ES" i="0">
                                      <a:latin typeface="Cambria Math"/>
                                    </a:rPr>
                                    <m:t>0.0647</m:t>
                                  </m:r>
                                  <m:r>
                                    <m:rPr>
                                      <m:sty m:val="p"/>
                                    </m:rPr>
                                    <a:rPr lang="es-ES" i="0">
                                      <a:latin typeface="Cambria Math"/>
                                    </a:rPr>
                                    <m:t>x</m:t>
                                  </m:r>
                                  <m:sSup>
                                    <m:sSupPr>
                                      <m:ctrlPr>
                                        <a:rPr lang="es-EC" i="1">
                                          <a:latin typeface="Cambria Math" panose="02040503050406030204" pitchFamily="18" charset="0"/>
                                        </a:rPr>
                                      </m:ctrlPr>
                                    </m:sSupPr>
                                    <m:e>
                                      <m:r>
                                        <a:rPr lang="es-ES" i="0">
                                          <a:latin typeface="Cambria Math"/>
                                        </a:rPr>
                                        <m:t>∆</m:t>
                                      </m:r>
                                      <m:r>
                                        <m:rPr>
                                          <m:sty m:val="p"/>
                                        </m:rPr>
                                        <a:rPr lang="es-ES" i="0">
                                          <a:latin typeface="Cambria Math"/>
                                        </a:rPr>
                                        <m:t>T</m:t>
                                      </m:r>
                                    </m:e>
                                    <m:sup>
                                      <m:r>
                                        <a:rPr lang="es-ES" i="0">
                                          <a:latin typeface="Cambria Math"/>
                                        </a:rPr>
                                        <m:t>0.4281</m:t>
                                      </m:r>
                                    </m:sup>
                                  </m:sSup>
                                </m:den>
                              </m:f>
                              <m:r>
                                <a:rPr lang="es-ES" i="0">
                                  <a:latin typeface="Cambria Math"/>
                                </a:rPr>
                                <m:t>)</m:t>
                              </m:r>
                            </m:e>
                            <m:sup>
                              <m:r>
                                <a:rPr lang="es-ES" i="0">
                                  <a:latin typeface="Cambria Math"/>
                                </a:rPr>
                                <m:t>1.485442662</m:t>
                              </m:r>
                            </m:sup>
                          </m:sSup>
                        </m:num>
                        <m:den>
                          <m:r>
                            <m:rPr>
                              <m:sty m:val="p"/>
                            </m:rPr>
                            <a:rPr lang="es-ES" i="0">
                              <a:latin typeface="Cambria Math"/>
                            </a:rPr>
                            <m:t>Espesor</m:t>
                          </m:r>
                          <m:r>
                            <a:rPr lang="es-ES" i="0">
                              <a:latin typeface="Cambria Math"/>
                            </a:rPr>
                            <m:t> </m:t>
                          </m:r>
                          <m:r>
                            <m:rPr>
                              <m:sty m:val="p"/>
                            </m:rPr>
                            <a:rPr lang="es-ES" i="0">
                              <a:latin typeface="Cambria Math"/>
                            </a:rPr>
                            <m:t>x</m:t>
                          </m:r>
                          <m:r>
                            <a:rPr lang="es-ES" i="0">
                              <a:latin typeface="Cambria Math"/>
                            </a:rPr>
                            <m:t>1.378</m:t>
                          </m:r>
                        </m:den>
                      </m:f>
                    </m:oMath>
                  </m:oMathPara>
                </a14:m>
                <a:endParaRPr lang="es-EC" dirty="0">
                  <a:latin typeface="Arial" pitchFamily="34" charset="0"/>
                  <a:cs typeface="Arial" pitchFamily="34" charset="0"/>
                </a:endParaRPr>
              </a:p>
              <a:p>
                <a:r>
                  <a:rPr lang="es-ES" dirty="0">
                    <a:latin typeface="Arial" pitchFamily="34" charset="0"/>
                    <a:cs typeface="Arial" pitchFamily="34" charset="0"/>
                  </a:rPr>
                  <a:t> </a:t>
                </a:r>
                <a:endParaRPr lang="es-EC"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s-ES" i="0">
                          <a:latin typeface="Cambria Math"/>
                        </a:rPr>
                        <m:t>Ancho</m:t>
                      </m:r>
                      <m:r>
                        <a:rPr lang="es-ES" i="0">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S" i="0">
                                  <a:latin typeface="Cambria Math"/>
                                </a:rPr>
                                <m:t>(</m:t>
                              </m:r>
                              <m:f>
                                <m:fPr>
                                  <m:ctrlPr>
                                    <a:rPr lang="es-EC" i="1">
                                      <a:latin typeface="Cambria Math" panose="02040503050406030204" pitchFamily="18" charset="0"/>
                                    </a:rPr>
                                  </m:ctrlPr>
                                </m:fPr>
                                <m:num>
                                  <m:r>
                                    <a:rPr lang="es-EC" b="0" i="0" smtClean="0">
                                      <a:latin typeface="Cambria Math" panose="02040503050406030204" pitchFamily="18" charset="0"/>
                                    </a:rPr>
                                    <m:t>5</m:t>
                                  </m:r>
                                </m:num>
                                <m:den>
                                  <m:r>
                                    <a:rPr lang="es-ES" i="0">
                                      <a:latin typeface="Cambria Math"/>
                                    </a:rPr>
                                    <m:t>0.0647</m:t>
                                  </m:r>
                                  <m:r>
                                    <m:rPr>
                                      <m:sty m:val="p"/>
                                    </m:rPr>
                                    <a:rPr lang="es-ES" i="0">
                                      <a:latin typeface="Cambria Math"/>
                                    </a:rPr>
                                    <m:t>x</m:t>
                                  </m:r>
                                  <m:sSup>
                                    <m:sSupPr>
                                      <m:ctrlPr>
                                        <a:rPr lang="es-EC" i="1">
                                          <a:latin typeface="Cambria Math" panose="02040503050406030204" pitchFamily="18" charset="0"/>
                                        </a:rPr>
                                      </m:ctrlPr>
                                    </m:sSupPr>
                                    <m:e>
                                      <m:r>
                                        <a:rPr lang="es-ES" i="0">
                                          <a:latin typeface="Cambria Math"/>
                                        </a:rPr>
                                        <m:t>10</m:t>
                                      </m:r>
                                    </m:e>
                                    <m:sup>
                                      <m:r>
                                        <a:rPr lang="es-ES" i="0">
                                          <a:latin typeface="Cambria Math"/>
                                        </a:rPr>
                                        <m:t>0.4281</m:t>
                                      </m:r>
                                    </m:sup>
                                  </m:sSup>
                                </m:den>
                              </m:f>
                              <m:r>
                                <a:rPr lang="es-ES" i="0">
                                  <a:latin typeface="Cambria Math"/>
                                </a:rPr>
                                <m:t>)</m:t>
                              </m:r>
                            </m:e>
                            <m:sup>
                              <m:r>
                                <a:rPr lang="es-ES" i="0">
                                  <a:latin typeface="Cambria Math"/>
                                </a:rPr>
                                <m:t>1.485442662</m:t>
                              </m:r>
                            </m:sup>
                          </m:sSup>
                        </m:num>
                        <m:den>
                          <m:r>
                            <a:rPr lang="es-ES" i="0">
                              <a:latin typeface="Cambria Math"/>
                            </a:rPr>
                            <m:t>1</m:t>
                          </m:r>
                          <m:r>
                            <m:rPr>
                              <m:sty m:val="p"/>
                            </m:rPr>
                            <a:rPr lang="es-ES" i="0">
                              <a:latin typeface="Cambria Math"/>
                            </a:rPr>
                            <m:t>x</m:t>
                          </m:r>
                          <m:r>
                            <a:rPr lang="es-ES" i="0">
                              <a:latin typeface="Cambria Math"/>
                            </a:rPr>
                            <m:t>1.378</m:t>
                          </m:r>
                        </m:den>
                      </m:f>
                      <m:r>
                        <a:rPr lang="es-ES" i="0">
                          <a:latin typeface="Cambria Math"/>
                        </a:rPr>
                        <m:t>=77 </m:t>
                      </m:r>
                      <m:r>
                        <m:rPr>
                          <m:sty m:val="p"/>
                        </m:rPr>
                        <a:rPr lang="es-ES" i="0">
                          <a:latin typeface="Cambria Math"/>
                        </a:rPr>
                        <m:t>mils</m:t>
                      </m:r>
                      <m:r>
                        <a:rPr lang="es-ES" i="0">
                          <a:latin typeface="Cambria Math"/>
                        </a:rPr>
                        <m:t>≅80 </m:t>
                      </m:r>
                      <m:r>
                        <m:rPr>
                          <m:sty m:val="p"/>
                        </m:rPr>
                        <a:rPr lang="es-ES" i="0">
                          <a:latin typeface="Cambria Math"/>
                        </a:rPr>
                        <m:t>th</m:t>
                      </m:r>
                      <m:r>
                        <a:rPr lang="es-ES" i="0">
                          <a:latin typeface="Cambria Math"/>
                        </a:rPr>
                        <m:t>≅2 </m:t>
                      </m:r>
                      <m:r>
                        <m:rPr>
                          <m:sty m:val="p"/>
                        </m:rPr>
                        <a:rPr lang="es-ES" i="0">
                          <a:latin typeface="Cambria Math"/>
                        </a:rPr>
                        <m:t>mm</m:t>
                      </m:r>
                    </m:oMath>
                  </m:oMathPara>
                </a14:m>
                <a:endParaRPr lang="es-EC" dirty="0">
                  <a:latin typeface="Arial" pitchFamily="34" charset="0"/>
                  <a:cs typeface="Arial"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6589043" y="3712028"/>
                <a:ext cx="6372225" cy="2150717"/>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1913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Alcance:</a:t>
            </a:r>
            <a:endParaRPr lang="es-EC" dirty="0">
              <a:latin typeface="Arial" pitchFamily="34" charset="0"/>
              <a:cs typeface="Arial" pitchFamily="34" charset="0"/>
            </a:endParaRPr>
          </a:p>
        </p:txBody>
      </p:sp>
      <p:pic>
        <p:nvPicPr>
          <p:cNvPr id="7169"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398"/>
          <a:stretch/>
        </p:blipFill>
        <p:spPr bwMode="auto">
          <a:xfrm>
            <a:off x="2196555" y="3090122"/>
            <a:ext cx="8368067" cy="205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3348683" y="5466587"/>
            <a:ext cx="6372225" cy="698717"/>
          </a:xfrm>
          <a:prstGeom prst="rect">
            <a:avLst/>
          </a:prstGeom>
        </p:spPr>
        <p:txBody>
          <a:bodyPr>
            <a:spAutoFit/>
          </a:bodyPr>
          <a:lstStyle/>
          <a:p>
            <a:pPr lvl="0" algn="just">
              <a:lnSpc>
                <a:spcPct val="150000"/>
              </a:lnSpc>
              <a:spcAft>
                <a:spcPts val="800"/>
              </a:spcAft>
            </a:pPr>
            <a:r>
              <a:rPr lang="es-EC" sz="1400" dirty="0">
                <a:latin typeface="Arial" panose="020B0604020202020204" pitchFamily="34" charset="0"/>
                <a:ea typeface="Calibri" panose="020F0502020204030204" pitchFamily="34" charset="0"/>
                <a:cs typeface="Times New Roman" panose="02020603050405020304" pitchFamily="18" charset="0"/>
              </a:rPr>
              <a:t>Alcocer, W., Vela, L., Blanco, A., </a:t>
            </a:r>
            <a:r>
              <a:rPr lang="es-EC" sz="1400" dirty="0" err="1">
                <a:latin typeface="Arial" panose="020B0604020202020204" pitchFamily="34" charset="0"/>
                <a:ea typeface="Calibri" panose="020F0502020204030204" pitchFamily="34" charset="0"/>
                <a:cs typeface="Times New Roman" panose="02020603050405020304" pitchFamily="18" charset="0"/>
              </a:rPr>
              <a:t>Gonzalez</a:t>
            </a:r>
            <a:r>
              <a:rPr lang="es-EC" sz="1400" dirty="0">
                <a:latin typeface="Arial" panose="020B0604020202020204" pitchFamily="34" charset="0"/>
                <a:ea typeface="Calibri" panose="020F0502020204030204" pitchFamily="34" charset="0"/>
                <a:cs typeface="Times New Roman" panose="02020603050405020304" pitchFamily="18" charset="0"/>
              </a:rPr>
              <a:t>, J., &amp; Oliver, M. (2012). </a:t>
            </a:r>
            <a:r>
              <a:rPr lang="en-US" sz="1400" dirty="0">
                <a:latin typeface="Arial" panose="020B0604020202020204" pitchFamily="34" charset="0"/>
                <a:ea typeface="Calibri" panose="020F0502020204030204" pitchFamily="34" charset="0"/>
                <a:cs typeface="Times New Roman" panose="02020603050405020304" pitchFamily="18" charset="0"/>
              </a:rPr>
              <a:t>Major trends in the development of ankle rehabilitation devices.  DYNA, 176.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9871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260648"/>
            <a:ext cx="11471434" cy="1143000"/>
          </a:xfrm>
        </p:spPr>
        <p:txBody>
          <a:bodyPr anchor="ctr"/>
          <a:lstStyle/>
          <a:p>
            <a:r>
              <a:rPr lang="es-EC" dirty="0" smtClean="0">
                <a:latin typeface="Arial" pitchFamily="34" charset="0"/>
                <a:cs typeface="Arial" pitchFamily="34" charset="0"/>
              </a:rPr>
              <a:t>Esquema del PCB: </a:t>
            </a:r>
            <a:endParaRPr lang="es-EC" dirty="0">
              <a:latin typeface="Arial" pitchFamily="34" charset="0"/>
              <a:cs typeface="Arial" pitchFamily="34" charset="0"/>
            </a:endParaRPr>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355" y="1340767"/>
            <a:ext cx="5328592" cy="52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73019" y="1700808"/>
            <a:ext cx="619973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705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8403" y="3212976"/>
            <a:ext cx="11577651" cy="1143000"/>
          </a:xfrm>
        </p:spPr>
        <p:txBody>
          <a:bodyPr anchor="ctr">
            <a:normAutofit/>
          </a:bodyPr>
          <a:lstStyle/>
          <a:p>
            <a:pPr lvl="1" algn="ctr" rtl="0">
              <a:spcBef>
                <a:spcPct val="0"/>
              </a:spcBef>
            </a:pPr>
            <a:r>
              <a:rPr lang="es-ES" sz="5400" b="1" kern="1200" dirty="0" smtClean="0">
                <a:solidFill>
                  <a:srgbClr val="04617B"/>
                </a:solidFill>
                <a:latin typeface="Arial" pitchFamily="34" charset="0"/>
                <a:ea typeface="+mj-ea"/>
                <a:cs typeface="Arial" pitchFamily="34" charset="0"/>
              </a:rPr>
              <a:t>Sistema de Control</a:t>
            </a:r>
            <a:endParaRPr lang="es-EC" sz="1600" dirty="0"/>
          </a:p>
        </p:txBody>
      </p:sp>
    </p:spTree>
    <p:extLst>
      <p:ext uri="{BB962C8B-B14F-4D97-AF65-F5344CB8AC3E}">
        <p14:creationId xmlns:p14="http://schemas.microsoft.com/office/powerpoint/2010/main" val="1837786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332656"/>
            <a:ext cx="11471434" cy="1143000"/>
          </a:xfrm>
        </p:spPr>
        <p:txBody>
          <a:bodyPr anchor="ctr">
            <a:noAutofit/>
          </a:bodyPr>
          <a:lstStyle/>
          <a:p>
            <a:pPr lvl="1" algn="l">
              <a:lnSpc>
                <a:spcPct val="150000"/>
              </a:lnSpc>
              <a:spcBef>
                <a:spcPts val="1000"/>
              </a:spcBef>
              <a:spcAft>
                <a:spcPts val="0"/>
              </a:spcAft>
            </a:pPr>
            <a:r>
              <a:rPr lang="es-ES" sz="5000" kern="1200" dirty="0">
                <a:solidFill>
                  <a:srgbClr val="04617B"/>
                </a:solidFill>
                <a:latin typeface="Arial" pitchFamily="34" charset="0"/>
                <a:ea typeface="+mj-ea"/>
                <a:cs typeface="Arial" pitchFamily="34" charset="0"/>
              </a:rPr>
              <a:t>P</a:t>
            </a:r>
            <a:r>
              <a:rPr lang="es-ES" sz="5000" kern="1200" dirty="0" smtClean="0">
                <a:solidFill>
                  <a:srgbClr val="04617B"/>
                </a:solidFill>
                <a:latin typeface="Arial" pitchFamily="34" charset="0"/>
                <a:ea typeface="+mj-ea"/>
                <a:cs typeface="Arial" pitchFamily="34" charset="0"/>
              </a:rPr>
              <a:t>laca Arduino</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sz="5000" dirty="0"/>
          </a:p>
        </p:txBody>
      </p:sp>
      <p:sp>
        <p:nvSpPr>
          <p:cNvPr id="3" name="2 Marcador de contenido"/>
          <p:cNvSpPr>
            <a:spLocks noGrp="1"/>
          </p:cNvSpPr>
          <p:nvPr>
            <p:ph sz="half" idx="1"/>
          </p:nvPr>
        </p:nvSpPr>
        <p:spPr>
          <a:xfrm>
            <a:off x="252339" y="1484784"/>
            <a:ext cx="5904656" cy="5184576"/>
          </a:xfrm>
        </p:spPr>
        <p:txBody>
          <a:bodyPr>
            <a:noAutofit/>
          </a:bodyPr>
          <a:lstStyle/>
          <a:p>
            <a:pPr marL="0" indent="173038" algn="just">
              <a:lnSpc>
                <a:spcPct val="120000"/>
              </a:lnSpc>
              <a:spcAft>
                <a:spcPts val="1000"/>
              </a:spcAft>
            </a:pPr>
            <a:r>
              <a:rPr lang="es-ES_tradnl" sz="1800" dirty="0" smtClean="0">
                <a:latin typeface="Arial" pitchFamily="34" charset="0"/>
                <a:ea typeface="Calibri"/>
                <a:cs typeface="Arial" pitchFamily="34" charset="0"/>
              </a:rPr>
              <a:t>Arduino </a:t>
            </a:r>
            <a:r>
              <a:rPr lang="es-ES_tradnl" sz="1800" dirty="0">
                <a:latin typeface="Arial" pitchFamily="34" charset="0"/>
                <a:ea typeface="Calibri"/>
                <a:cs typeface="Arial" pitchFamily="34" charset="0"/>
              </a:rPr>
              <a:t>es una plataforma de hardware libre, basada en una placa con un microcontrolador Atmel AVR, con conectores a los puertos de entrada/salida. </a:t>
            </a:r>
            <a:endParaRPr lang="es-EC" sz="1800" dirty="0">
              <a:latin typeface="Arial" pitchFamily="34" charset="0"/>
              <a:ea typeface="Calibri"/>
              <a:cs typeface="Arial" pitchFamily="34" charset="0"/>
            </a:endParaRPr>
          </a:p>
          <a:p>
            <a:pPr marL="0" indent="173038" algn="just">
              <a:lnSpc>
                <a:spcPct val="120000"/>
              </a:lnSpc>
              <a:spcAft>
                <a:spcPts val="1000"/>
              </a:spcAft>
            </a:pPr>
            <a:r>
              <a:rPr lang="es-ES_tradnl" sz="1800" dirty="0" smtClean="0">
                <a:latin typeface="Arial" pitchFamily="34" charset="0"/>
                <a:ea typeface="Calibri"/>
                <a:cs typeface="Arial" pitchFamily="34" charset="0"/>
              </a:rPr>
              <a:t>Por </a:t>
            </a:r>
            <a:r>
              <a:rPr lang="es-ES_tradnl" sz="1800" dirty="0">
                <a:latin typeface="Arial" pitchFamily="34" charset="0"/>
                <a:ea typeface="Calibri"/>
                <a:cs typeface="Arial" pitchFamily="34" charset="0"/>
              </a:rPr>
              <a:t>su facilidad de uso y bajo costo se seleccionó esta tarjeta para realizar el control del prototipo de rehabilitación, además las librerías para diferentes dispositivos ya se encuentran elaboradas por la comunidad de </a:t>
            </a:r>
            <a:r>
              <a:rPr lang="es-ES_tradnl" sz="1800" dirty="0" smtClean="0">
                <a:latin typeface="Arial" pitchFamily="34" charset="0"/>
                <a:ea typeface="Calibri"/>
                <a:cs typeface="Arial" pitchFamily="34" charset="0"/>
              </a:rPr>
              <a:t>usuarios.</a:t>
            </a:r>
          </a:p>
          <a:p>
            <a:pPr marL="0" indent="173038" algn="just">
              <a:lnSpc>
                <a:spcPct val="120000"/>
              </a:lnSpc>
              <a:spcAft>
                <a:spcPts val="1000"/>
              </a:spcAft>
            </a:pPr>
            <a:r>
              <a:rPr lang="es-ES_tradnl" sz="1800" dirty="0" smtClean="0">
                <a:latin typeface="Arial" pitchFamily="34" charset="0"/>
                <a:cs typeface="Arial" pitchFamily="34" charset="0"/>
              </a:rPr>
              <a:t>La placa puede </a:t>
            </a:r>
            <a:r>
              <a:rPr lang="es-ES_tradnl" sz="1800" dirty="0">
                <a:latin typeface="Arial" pitchFamily="34" charset="0"/>
                <a:cs typeface="Arial" pitchFamily="34" charset="0"/>
              </a:rPr>
              <a:t>ser alimentada desde la conexión USB o a través de una fuente externa, por esta razón, se opta por utilizar como alimentación el puerto USB de la </a:t>
            </a:r>
            <a:r>
              <a:rPr lang="es-ES_tradnl" sz="1800" dirty="0" smtClean="0">
                <a:latin typeface="Arial" pitchFamily="34" charset="0"/>
                <a:cs typeface="Arial" pitchFamily="34" charset="0"/>
              </a:rPr>
              <a:t>computadora simplificando </a:t>
            </a:r>
            <a:r>
              <a:rPr lang="es-ES_tradnl" sz="1800" dirty="0">
                <a:latin typeface="Arial" pitchFamily="34" charset="0"/>
                <a:cs typeface="Arial" pitchFamily="34" charset="0"/>
              </a:rPr>
              <a:t>la conexión entre </a:t>
            </a:r>
            <a:r>
              <a:rPr lang="es-ES_tradnl" sz="1800" dirty="0" smtClean="0">
                <a:latin typeface="Arial" pitchFamily="34" charset="0"/>
                <a:cs typeface="Arial" pitchFamily="34" charset="0"/>
              </a:rPr>
              <a:t>el prototipo y </a:t>
            </a:r>
            <a:r>
              <a:rPr lang="es-ES_tradnl" sz="1800" dirty="0">
                <a:latin typeface="Arial" pitchFamily="34" charset="0"/>
                <a:cs typeface="Arial" pitchFamily="34" charset="0"/>
              </a:rPr>
              <a:t>la PC.</a:t>
            </a:r>
            <a:endParaRPr lang="es-EC" sz="1800" dirty="0">
              <a:latin typeface="Arial" pitchFamily="34" charset="0"/>
              <a:cs typeface="Arial" pitchFamily="34" charset="0"/>
            </a:endParaRPr>
          </a:p>
          <a:p>
            <a:pPr indent="252095" algn="just">
              <a:lnSpc>
                <a:spcPct val="120000"/>
              </a:lnSpc>
              <a:spcAft>
                <a:spcPts val="1000"/>
              </a:spcAft>
            </a:pPr>
            <a:endParaRPr lang="es-EC" sz="2400" dirty="0">
              <a:latin typeface="Arial" pitchFamily="34" charset="0"/>
              <a:ea typeface="Calibri"/>
              <a:cs typeface="Arial" pitchFamily="34" charset="0"/>
            </a:endParaRPr>
          </a:p>
        </p:txBody>
      </p:sp>
      <p:graphicFrame>
        <p:nvGraphicFramePr>
          <p:cNvPr id="5" name="4 Marcador de contenido"/>
          <p:cNvGraphicFramePr>
            <a:graphicFrameLocks noGrp="1"/>
          </p:cNvGraphicFramePr>
          <p:nvPr>
            <p:ph sz="half" idx="2"/>
            <p:extLst>
              <p:ext uri="{D42A27DB-BD31-4B8C-83A1-F6EECF244321}">
                <p14:modId xmlns:p14="http://schemas.microsoft.com/office/powerpoint/2010/main" val="1377804016"/>
              </p:ext>
            </p:extLst>
          </p:nvPr>
        </p:nvGraphicFramePr>
        <p:xfrm>
          <a:off x="6733059" y="1700808"/>
          <a:ext cx="5616624" cy="4204476"/>
        </p:xfrm>
        <a:graphic>
          <a:graphicData uri="http://schemas.openxmlformats.org/drawingml/2006/table">
            <a:tbl>
              <a:tblPr firstRow="1" firstCol="1" bandRow="1"/>
              <a:tblGrid>
                <a:gridCol w="2808312"/>
                <a:gridCol w="2808312"/>
              </a:tblGrid>
              <a:tr h="324036">
                <a:tc>
                  <a:txBody>
                    <a:bodyPr/>
                    <a:lstStyle/>
                    <a:p>
                      <a:pPr indent="252095" algn="just">
                        <a:lnSpc>
                          <a:spcPct val="150000"/>
                        </a:lnSpc>
                        <a:spcAft>
                          <a:spcPts val="0"/>
                        </a:spcAft>
                      </a:pPr>
                      <a:r>
                        <a:rPr lang="es-ES" sz="1400" b="1" dirty="0">
                          <a:effectLst/>
                          <a:latin typeface="Arial"/>
                          <a:ea typeface="Calibri"/>
                          <a:cs typeface="Times New Roman"/>
                        </a:rPr>
                        <a:t>Características</a:t>
                      </a:r>
                      <a:endParaRPr lang="es-EC" sz="1400" dirty="0">
                        <a:effectLst/>
                        <a:latin typeface="Arial"/>
                        <a:ea typeface="Calibri"/>
                        <a:cs typeface="Times New Roman"/>
                      </a:endParaRPr>
                    </a:p>
                  </a:txBody>
                  <a:tcPr marL="33659" marR="33659" marT="0" marB="0">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c>
                  <a:txBody>
                    <a:bodyPr/>
                    <a:lstStyle/>
                    <a:p>
                      <a:pPr indent="252095" algn="ctr">
                        <a:lnSpc>
                          <a:spcPct val="150000"/>
                        </a:lnSpc>
                        <a:spcAft>
                          <a:spcPts val="0"/>
                        </a:spcAft>
                      </a:pPr>
                      <a:r>
                        <a:rPr lang="es-ES" sz="1400" b="1" dirty="0">
                          <a:effectLst/>
                          <a:latin typeface="Arial"/>
                          <a:ea typeface="Calibri"/>
                          <a:cs typeface="Times New Roman"/>
                        </a:rPr>
                        <a:t>Valor</a:t>
                      </a:r>
                      <a:endParaRPr lang="es-EC" sz="1400" dirty="0">
                        <a:effectLst/>
                        <a:latin typeface="Arial"/>
                        <a:ea typeface="Calibri"/>
                        <a:cs typeface="Times New Roman"/>
                      </a:endParaRPr>
                    </a:p>
                  </a:txBody>
                  <a:tcPr marL="33659" marR="33659" marT="0" marB="0">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9BBB59"/>
                    </a:solidFill>
                  </a:tcPr>
                </a:tc>
              </a:tr>
              <a:tr h="324036">
                <a:tc>
                  <a:txBody>
                    <a:bodyPr/>
                    <a:lstStyle/>
                    <a:p>
                      <a:pPr indent="2540" algn="just">
                        <a:lnSpc>
                          <a:spcPct val="150000"/>
                        </a:lnSpc>
                        <a:spcAft>
                          <a:spcPts val="0"/>
                        </a:spcAft>
                      </a:pPr>
                      <a:r>
                        <a:rPr lang="es-ES" sz="1400" dirty="0">
                          <a:effectLst/>
                          <a:latin typeface="Arial"/>
                          <a:ea typeface="Calibri"/>
                          <a:cs typeface="Times New Roman"/>
                        </a:rPr>
                        <a:t>Mic</a:t>
                      </a:r>
                      <a:r>
                        <a:rPr lang="es-ES" sz="1400" spc="5" dirty="0">
                          <a:effectLst/>
                          <a:latin typeface="Arial"/>
                          <a:ea typeface="Calibri"/>
                          <a:cs typeface="Times New Roman"/>
                        </a:rPr>
                        <a:t>r</a:t>
                      </a:r>
                      <a:r>
                        <a:rPr lang="es-ES" sz="1400" dirty="0">
                          <a:effectLst/>
                          <a:latin typeface="Arial"/>
                          <a:ea typeface="Calibri"/>
                          <a:cs typeface="Times New Roman"/>
                        </a:rPr>
                        <a:t>oco</a:t>
                      </a:r>
                      <a:r>
                        <a:rPr lang="es-ES" sz="1400" spc="-10" dirty="0">
                          <a:effectLst/>
                          <a:latin typeface="Arial"/>
                          <a:ea typeface="Calibri"/>
                          <a:cs typeface="Times New Roman"/>
                        </a:rPr>
                        <a:t>n</a:t>
                      </a:r>
                      <a:r>
                        <a:rPr lang="es-ES" sz="1400" dirty="0">
                          <a:effectLst/>
                          <a:latin typeface="Arial"/>
                          <a:ea typeface="Calibri"/>
                          <a:cs typeface="Times New Roman"/>
                        </a:rPr>
                        <a:t>tro</a:t>
                      </a:r>
                      <a:r>
                        <a:rPr lang="es-ES" sz="1400" spc="-10" dirty="0">
                          <a:effectLst/>
                          <a:latin typeface="Arial"/>
                          <a:ea typeface="Calibri"/>
                          <a:cs typeface="Times New Roman"/>
                        </a:rPr>
                        <a:t>l</a:t>
                      </a:r>
                      <a:r>
                        <a:rPr lang="es-ES" sz="1400" dirty="0">
                          <a:effectLst/>
                          <a:latin typeface="Arial"/>
                          <a:ea typeface="Calibri"/>
                          <a:cs typeface="Times New Roman"/>
                        </a:rPr>
                        <a:t>ador</a:t>
                      </a:r>
                      <a:endParaRPr lang="es-EC" sz="1400" dirty="0">
                        <a:effectLst/>
                        <a:latin typeface="Arial"/>
                        <a:ea typeface="Calibri"/>
                        <a:cs typeface="Times New Roman"/>
                      </a:endParaRPr>
                    </a:p>
                  </a:txBody>
                  <a:tcPr marL="33659" marR="33659" marT="0" marB="0">
                    <a:lnL>
                      <a:noFill/>
                    </a:lnL>
                    <a:lnR>
                      <a:noFill/>
                    </a:lnR>
                    <a:lnT w="12700" cap="flat" cmpd="sng" algn="ctr">
                      <a:solidFill>
                        <a:srgbClr val="9BBB59"/>
                      </a:solidFill>
                      <a:prstDash val="solid"/>
                      <a:round/>
                      <a:headEnd type="none" w="med" len="med"/>
                      <a:tailEnd type="none" w="med" len="med"/>
                    </a:lnT>
                    <a:lnB>
                      <a:noFill/>
                    </a:lnB>
                    <a:solidFill>
                      <a:srgbClr val="EAF1DD"/>
                    </a:solidFill>
                  </a:tcPr>
                </a:tc>
                <a:tc>
                  <a:txBody>
                    <a:bodyPr/>
                    <a:lstStyle/>
                    <a:p>
                      <a:pPr indent="252095" algn="ctr">
                        <a:lnSpc>
                          <a:spcPct val="150000"/>
                        </a:lnSpc>
                        <a:spcAft>
                          <a:spcPts val="0"/>
                        </a:spcAft>
                      </a:pPr>
                      <a:r>
                        <a:rPr lang="es-ES" sz="1400" spc="-5" dirty="0">
                          <a:effectLst/>
                          <a:latin typeface="Arial"/>
                          <a:ea typeface="Calibri"/>
                          <a:cs typeface="Times New Roman"/>
                        </a:rPr>
                        <a:t>ATme</a:t>
                      </a:r>
                      <a:r>
                        <a:rPr lang="es-ES" sz="1400" dirty="0">
                          <a:effectLst/>
                          <a:latin typeface="Arial"/>
                          <a:ea typeface="Calibri"/>
                          <a:cs typeface="Times New Roman"/>
                        </a:rPr>
                        <a:t>g</a:t>
                      </a:r>
                      <a:r>
                        <a:rPr lang="es-ES" sz="1400" spc="-5" dirty="0">
                          <a:effectLst/>
                          <a:latin typeface="Arial"/>
                          <a:ea typeface="Calibri"/>
                          <a:cs typeface="Times New Roman"/>
                        </a:rPr>
                        <a:t>a2560</a:t>
                      </a:r>
                      <a:endParaRPr lang="es-EC" sz="1400" dirty="0">
                        <a:effectLst/>
                        <a:latin typeface="Arial"/>
                        <a:ea typeface="Calibri"/>
                        <a:cs typeface="Times New Roman"/>
                      </a:endParaRPr>
                    </a:p>
                  </a:txBody>
                  <a:tcPr marL="33659" marR="33659" marT="0" marB="0">
                    <a:lnL>
                      <a:noFill/>
                    </a:lnL>
                    <a:lnR>
                      <a:noFill/>
                    </a:lnR>
                    <a:lnT w="12700" cap="flat" cmpd="sng" algn="ctr">
                      <a:solidFill>
                        <a:srgbClr val="9BBB59"/>
                      </a:solidFill>
                      <a:prstDash val="solid"/>
                      <a:round/>
                      <a:headEnd type="none" w="med" len="med"/>
                      <a:tailEnd type="none" w="med" len="med"/>
                    </a:lnT>
                    <a:lnB>
                      <a:noFill/>
                    </a:lnB>
                    <a:solidFill>
                      <a:srgbClr val="EAF1DD"/>
                    </a:solidFill>
                  </a:tcPr>
                </a:tc>
              </a:tr>
              <a:tr h="324036">
                <a:tc>
                  <a:txBody>
                    <a:bodyPr/>
                    <a:lstStyle/>
                    <a:p>
                      <a:pPr indent="2540" algn="just">
                        <a:lnSpc>
                          <a:spcPct val="150000"/>
                        </a:lnSpc>
                        <a:spcAft>
                          <a:spcPts val="0"/>
                        </a:spcAft>
                      </a:pPr>
                      <a:r>
                        <a:rPr lang="es-ES" sz="1400" spc="-5" dirty="0">
                          <a:effectLst/>
                          <a:latin typeface="Arial"/>
                          <a:ea typeface="Calibri"/>
                          <a:cs typeface="Times New Roman"/>
                        </a:rPr>
                        <a:t>Volt</a:t>
                      </a:r>
                      <a:r>
                        <a:rPr lang="es-ES" sz="1400" dirty="0">
                          <a:effectLst/>
                          <a:latin typeface="Arial"/>
                          <a:ea typeface="Calibri"/>
                          <a:cs typeface="Times New Roman"/>
                        </a:rPr>
                        <a:t>a</a:t>
                      </a:r>
                      <a:r>
                        <a:rPr lang="es-ES" sz="1400" spc="-5" dirty="0">
                          <a:effectLst/>
                          <a:latin typeface="Arial"/>
                          <a:ea typeface="Calibri"/>
                          <a:cs typeface="Times New Roman"/>
                        </a:rPr>
                        <a:t>j</a:t>
                      </a:r>
                      <a:r>
                        <a:rPr lang="es-ES" sz="1400" dirty="0">
                          <a:effectLst/>
                          <a:latin typeface="Arial"/>
                          <a:ea typeface="Calibri"/>
                          <a:cs typeface="Times New Roman"/>
                        </a:rPr>
                        <a:t>e</a:t>
                      </a:r>
                      <a:r>
                        <a:rPr lang="es-ES" sz="1400" spc="-10" dirty="0">
                          <a:effectLst/>
                          <a:latin typeface="Arial"/>
                          <a:ea typeface="Calibri"/>
                          <a:cs typeface="Times New Roman"/>
                        </a:rPr>
                        <a:t> </a:t>
                      </a:r>
                      <a:r>
                        <a:rPr lang="es-ES" sz="1400" spc="-5" dirty="0">
                          <a:effectLst/>
                          <a:latin typeface="Arial"/>
                          <a:ea typeface="Calibri"/>
                          <a:cs typeface="Times New Roman"/>
                        </a:rPr>
                        <a:t>de</a:t>
                      </a:r>
                      <a:r>
                        <a:rPr lang="es-ES" sz="1400" dirty="0">
                          <a:effectLst/>
                          <a:latin typeface="Arial"/>
                          <a:ea typeface="Calibri"/>
                          <a:cs typeface="Times New Roman"/>
                        </a:rPr>
                        <a:t>l</a:t>
                      </a:r>
                      <a:r>
                        <a:rPr lang="es-ES" sz="1400" spc="-10" dirty="0">
                          <a:effectLst/>
                          <a:latin typeface="Arial"/>
                          <a:ea typeface="Calibri"/>
                          <a:cs typeface="Times New Roman"/>
                        </a:rPr>
                        <a:t> </a:t>
                      </a:r>
                      <a:r>
                        <a:rPr lang="es-ES" sz="1400" spc="-5" dirty="0">
                          <a:effectLst/>
                          <a:latin typeface="Arial"/>
                          <a:ea typeface="Calibri"/>
                          <a:cs typeface="Times New Roman"/>
                        </a:rPr>
                        <a:t>sis</a:t>
                      </a:r>
                      <a:r>
                        <a:rPr lang="es-ES" sz="1400" dirty="0">
                          <a:effectLst/>
                          <a:latin typeface="Arial"/>
                          <a:ea typeface="Calibri"/>
                          <a:cs typeface="Times New Roman"/>
                        </a:rPr>
                        <a:t>t</a:t>
                      </a:r>
                      <a:r>
                        <a:rPr lang="es-ES" sz="1400" spc="-5" dirty="0">
                          <a:effectLst/>
                          <a:latin typeface="Arial"/>
                          <a:ea typeface="Calibri"/>
                          <a:cs typeface="Times New Roman"/>
                        </a:rPr>
                        <a:t>em</a:t>
                      </a:r>
                      <a:r>
                        <a:rPr lang="es-ES" sz="1400" dirty="0">
                          <a:effectLst/>
                          <a:latin typeface="Arial"/>
                          <a:ea typeface="Calibri"/>
                          <a:cs typeface="Times New Roman"/>
                        </a:rPr>
                        <a:t>a</a:t>
                      </a:r>
                      <a:endParaRPr lang="es-EC" sz="1400" dirty="0">
                        <a:effectLst/>
                        <a:latin typeface="Arial"/>
                        <a:ea typeface="Calibri"/>
                        <a:cs typeface="Times New Roman"/>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5V</a:t>
                      </a:r>
                      <a:endParaRPr lang="es-EC" sz="1400" dirty="0">
                        <a:effectLst/>
                        <a:latin typeface="Arial"/>
                        <a:ea typeface="Calibri"/>
                        <a:cs typeface="Times New Roman"/>
                      </a:endParaRPr>
                    </a:p>
                  </a:txBody>
                  <a:tcPr marL="33659" marR="33659" marT="0" marB="0">
                    <a:lnL>
                      <a:noFill/>
                    </a:lnL>
                    <a:lnR>
                      <a:noFill/>
                    </a:lnR>
                    <a:lnT>
                      <a:noFill/>
                    </a:lnT>
                    <a:lnB>
                      <a:noFill/>
                    </a:lnB>
                  </a:tcPr>
                </a:tc>
              </a:tr>
              <a:tr h="324036">
                <a:tc>
                  <a:txBody>
                    <a:bodyPr/>
                    <a:lstStyle/>
                    <a:p>
                      <a:pPr indent="2540" algn="just">
                        <a:lnSpc>
                          <a:spcPct val="150000"/>
                        </a:lnSpc>
                        <a:spcAft>
                          <a:spcPts val="0"/>
                        </a:spcAft>
                      </a:pPr>
                      <a:r>
                        <a:rPr lang="es-ES" sz="1400" spc="-5" dirty="0">
                          <a:effectLst/>
                          <a:latin typeface="Arial"/>
                          <a:ea typeface="Calibri"/>
                          <a:cs typeface="Times New Roman"/>
                        </a:rPr>
                        <a:t>P</a:t>
                      </a:r>
                      <a:r>
                        <a:rPr lang="es-ES" sz="1400" dirty="0">
                          <a:effectLst/>
                          <a:latin typeface="Arial"/>
                          <a:ea typeface="Calibri"/>
                          <a:cs typeface="Times New Roman"/>
                        </a:rPr>
                        <a:t>ines</a:t>
                      </a:r>
                      <a:r>
                        <a:rPr lang="es-ES" sz="1400" spc="-20" dirty="0">
                          <a:effectLst/>
                          <a:latin typeface="Arial"/>
                          <a:ea typeface="Calibri"/>
                          <a:cs typeface="Times New Roman"/>
                        </a:rPr>
                        <a:t> </a:t>
                      </a:r>
                      <a:r>
                        <a:rPr lang="es-ES" sz="1400" dirty="0">
                          <a:effectLst/>
                          <a:latin typeface="Arial"/>
                          <a:ea typeface="Calibri"/>
                          <a:cs typeface="Times New Roman"/>
                        </a:rPr>
                        <a:t>de</a:t>
                      </a:r>
                      <a:r>
                        <a:rPr lang="es-ES" sz="1400" spc="-10" dirty="0">
                          <a:effectLst/>
                          <a:latin typeface="Arial"/>
                          <a:ea typeface="Calibri"/>
                          <a:cs typeface="Times New Roman"/>
                        </a:rPr>
                        <a:t> </a:t>
                      </a:r>
                      <a:r>
                        <a:rPr lang="es-ES" sz="1400" dirty="0">
                          <a:effectLst/>
                          <a:latin typeface="Arial"/>
                          <a:ea typeface="Calibri"/>
                          <a:cs typeface="Times New Roman"/>
                        </a:rPr>
                        <a:t>entrada</a:t>
                      </a:r>
                      <a:r>
                        <a:rPr lang="es-ES" sz="1400" spc="-10" dirty="0">
                          <a:effectLst/>
                          <a:latin typeface="Arial"/>
                          <a:ea typeface="Calibri"/>
                          <a:cs typeface="Times New Roman"/>
                        </a:rPr>
                        <a:t> </a:t>
                      </a:r>
                      <a:r>
                        <a:rPr lang="es-ES" sz="1400" dirty="0">
                          <a:effectLst/>
                          <a:latin typeface="Arial"/>
                          <a:ea typeface="Calibri"/>
                          <a:cs typeface="Times New Roman"/>
                        </a:rPr>
                        <a:t>y</a:t>
                      </a:r>
                      <a:r>
                        <a:rPr lang="es-ES" sz="1400" spc="-35" dirty="0">
                          <a:effectLst/>
                          <a:latin typeface="Arial"/>
                          <a:ea typeface="Calibri"/>
                          <a:cs typeface="Times New Roman"/>
                        </a:rPr>
                        <a:t> </a:t>
                      </a:r>
                      <a:r>
                        <a:rPr lang="es-ES" sz="1400" dirty="0">
                          <a:effectLst/>
                          <a:latin typeface="Arial"/>
                          <a:ea typeface="Calibri"/>
                          <a:cs typeface="Times New Roman"/>
                        </a:rPr>
                        <a:t>salida</a:t>
                      </a:r>
                      <a:r>
                        <a:rPr lang="es-ES" sz="1400" spc="-20" dirty="0">
                          <a:effectLst/>
                          <a:latin typeface="Arial"/>
                          <a:ea typeface="Calibri"/>
                          <a:cs typeface="Times New Roman"/>
                        </a:rPr>
                        <a:t> </a:t>
                      </a:r>
                      <a:r>
                        <a:rPr lang="es-ES" sz="1400" dirty="0">
                          <a:effectLst/>
                          <a:latin typeface="Arial"/>
                          <a:ea typeface="Calibri"/>
                          <a:cs typeface="Times New Roman"/>
                        </a:rPr>
                        <a:t>digitales</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effectLst/>
                          <a:latin typeface="Arial"/>
                          <a:ea typeface="Calibri"/>
                          <a:cs typeface="Times New Roman"/>
                        </a:rPr>
                        <a:t>54 (15 proveen salidas de PWM)</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r>
              <a:tr h="324036">
                <a:tc>
                  <a:txBody>
                    <a:bodyPr/>
                    <a:lstStyle/>
                    <a:p>
                      <a:pPr indent="2540" algn="just">
                        <a:lnSpc>
                          <a:spcPct val="150000"/>
                        </a:lnSpc>
                        <a:spcAft>
                          <a:spcPts val="0"/>
                        </a:spcAft>
                      </a:pPr>
                      <a:r>
                        <a:rPr lang="es-ES" sz="1400" spc="-5" dirty="0">
                          <a:effectLst/>
                          <a:latin typeface="Arial"/>
                          <a:ea typeface="Calibri"/>
                          <a:cs typeface="Times New Roman"/>
                        </a:rPr>
                        <a:t>E</a:t>
                      </a:r>
                      <a:r>
                        <a:rPr lang="es-ES" sz="1400" dirty="0">
                          <a:effectLst/>
                          <a:latin typeface="Arial"/>
                          <a:ea typeface="Calibri"/>
                          <a:cs typeface="Times New Roman"/>
                        </a:rPr>
                        <a:t>ntra</a:t>
                      </a:r>
                      <a:r>
                        <a:rPr lang="es-ES" sz="1400" spc="-10" dirty="0">
                          <a:effectLst/>
                          <a:latin typeface="Arial"/>
                          <a:ea typeface="Calibri"/>
                          <a:cs typeface="Times New Roman"/>
                        </a:rPr>
                        <a:t>d</a:t>
                      </a:r>
                      <a:r>
                        <a:rPr lang="es-ES" sz="1400" spc="-5" dirty="0">
                          <a:effectLst/>
                          <a:latin typeface="Arial"/>
                          <a:ea typeface="Calibri"/>
                          <a:cs typeface="Times New Roman"/>
                        </a:rPr>
                        <a:t>a</a:t>
                      </a:r>
                      <a:r>
                        <a:rPr lang="es-ES" sz="1400" dirty="0">
                          <a:effectLst/>
                          <a:latin typeface="Arial"/>
                          <a:ea typeface="Calibri"/>
                          <a:cs typeface="Times New Roman"/>
                        </a:rPr>
                        <a:t>s</a:t>
                      </a:r>
                      <a:r>
                        <a:rPr lang="es-ES" sz="1400" spc="-10" dirty="0">
                          <a:effectLst/>
                          <a:latin typeface="Arial"/>
                          <a:ea typeface="Calibri"/>
                          <a:cs typeface="Times New Roman"/>
                        </a:rPr>
                        <a:t> </a:t>
                      </a:r>
                      <a:r>
                        <a:rPr lang="es-ES" sz="1400" spc="-5" dirty="0">
                          <a:effectLst/>
                          <a:latin typeface="Arial"/>
                          <a:ea typeface="Calibri"/>
                          <a:cs typeface="Times New Roman"/>
                        </a:rPr>
                        <a:t>a</a:t>
                      </a:r>
                      <a:r>
                        <a:rPr lang="es-ES" sz="1400" spc="-10" dirty="0">
                          <a:effectLst/>
                          <a:latin typeface="Arial"/>
                          <a:ea typeface="Calibri"/>
                          <a:cs typeface="Times New Roman"/>
                        </a:rPr>
                        <a:t>n</a:t>
                      </a:r>
                      <a:r>
                        <a:rPr lang="es-ES" sz="1400" dirty="0">
                          <a:effectLst/>
                          <a:latin typeface="Arial"/>
                          <a:ea typeface="Calibri"/>
                          <a:cs typeface="Times New Roman"/>
                        </a:rPr>
                        <a:t>a</a:t>
                      </a:r>
                      <a:r>
                        <a:rPr lang="es-ES" sz="1400" spc="-5" dirty="0">
                          <a:effectLst/>
                          <a:latin typeface="Arial"/>
                          <a:ea typeface="Calibri"/>
                          <a:cs typeface="Times New Roman"/>
                        </a:rPr>
                        <a:t>l</a:t>
                      </a:r>
                      <a:r>
                        <a:rPr lang="es-ES" sz="1400" dirty="0">
                          <a:effectLst/>
                          <a:latin typeface="Arial"/>
                          <a:ea typeface="Calibri"/>
                          <a:cs typeface="Times New Roman"/>
                        </a:rPr>
                        <a:t>óg</a:t>
                      </a:r>
                      <a:r>
                        <a:rPr lang="es-ES" sz="1400" spc="-5" dirty="0">
                          <a:effectLst/>
                          <a:latin typeface="Arial"/>
                          <a:ea typeface="Calibri"/>
                          <a:cs typeface="Times New Roman"/>
                        </a:rPr>
                        <a:t>i</a:t>
                      </a:r>
                      <a:r>
                        <a:rPr lang="es-ES" sz="1400" dirty="0">
                          <a:effectLst/>
                          <a:latin typeface="Arial"/>
                          <a:ea typeface="Calibri"/>
                          <a:cs typeface="Times New Roman"/>
                        </a:rPr>
                        <a:t>c</a:t>
                      </a:r>
                      <a:r>
                        <a:rPr lang="es-ES" sz="1400" spc="-5" dirty="0">
                          <a:effectLst/>
                          <a:latin typeface="Arial"/>
                          <a:ea typeface="Calibri"/>
                          <a:cs typeface="Times New Roman"/>
                        </a:rPr>
                        <a:t>a</a:t>
                      </a:r>
                      <a:r>
                        <a:rPr lang="es-ES" sz="1400" dirty="0">
                          <a:effectLst/>
                          <a:latin typeface="Arial"/>
                          <a:ea typeface="Calibri"/>
                          <a:cs typeface="Times New Roman"/>
                        </a:rPr>
                        <a:t>s</a:t>
                      </a:r>
                      <a:endParaRPr lang="es-EC" sz="1400" dirty="0">
                        <a:effectLst/>
                        <a:latin typeface="Arial"/>
                        <a:ea typeface="Calibri"/>
                        <a:cs typeface="Times New Roman"/>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16</a:t>
                      </a:r>
                      <a:endParaRPr lang="es-EC" sz="1400" dirty="0">
                        <a:effectLst/>
                        <a:latin typeface="Arial"/>
                        <a:ea typeface="Calibri"/>
                        <a:cs typeface="Times New Roman"/>
                      </a:endParaRPr>
                    </a:p>
                  </a:txBody>
                  <a:tcPr marL="33659" marR="33659" marT="0" marB="0">
                    <a:lnL>
                      <a:noFill/>
                    </a:lnL>
                    <a:lnR>
                      <a:noFill/>
                    </a:lnR>
                    <a:lnT>
                      <a:noFill/>
                    </a:lnT>
                    <a:lnB>
                      <a:noFill/>
                    </a:lnB>
                  </a:tcPr>
                </a:tc>
              </a:tr>
              <a:tr h="324036">
                <a:tc>
                  <a:txBody>
                    <a:bodyPr/>
                    <a:lstStyle/>
                    <a:p>
                      <a:pPr indent="2540" algn="just">
                        <a:lnSpc>
                          <a:spcPct val="150000"/>
                        </a:lnSpc>
                        <a:spcAft>
                          <a:spcPts val="0"/>
                        </a:spcAft>
                      </a:pPr>
                      <a:r>
                        <a:rPr lang="es-ES" sz="1400" dirty="0">
                          <a:effectLst/>
                          <a:latin typeface="Arial"/>
                          <a:ea typeface="Calibri"/>
                          <a:cs typeface="Times New Roman"/>
                        </a:rPr>
                        <a:t>Corrie</a:t>
                      </a:r>
                      <a:r>
                        <a:rPr lang="es-ES" sz="1400" spc="-10" dirty="0">
                          <a:effectLst/>
                          <a:latin typeface="Arial"/>
                          <a:ea typeface="Calibri"/>
                          <a:cs typeface="Times New Roman"/>
                        </a:rPr>
                        <a:t>n</a:t>
                      </a:r>
                      <a:r>
                        <a:rPr lang="es-ES" sz="1400" dirty="0">
                          <a:effectLst/>
                          <a:latin typeface="Arial"/>
                          <a:ea typeface="Calibri"/>
                          <a:cs typeface="Times New Roman"/>
                        </a:rPr>
                        <a:t>te</a:t>
                      </a:r>
                      <a:r>
                        <a:rPr lang="es-ES" sz="1400" spc="-35" dirty="0">
                          <a:effectLst/>
                          <a:latin typeface="Arial"/>
                          <a:ea typeface="Calibri"/>
                          <a:cs typeface="Times New Roman"/>
                        </a:rPr>
                        <a:t> </a:t>
                      </a:r>
                      <a:r>
                        <a:rPr lang="es-ES" sz="1400" dirty="0">
                          <a:effectLst/>
                          <a:latin typeface="Arial"/>
                          <a:ea typeface="Calibri"/>
                          <a:cs typeface="Times New Roman"/>
                        </a:rPr>
                        <a:t>DC</a:t>
                      </a:r>
                      <a:r>
                        <a:rPr lang="es-ES" sz="1400" spc="-30" dirty="0">
                          <a:effectLst/>
                          <a:latin typeface="Arial"/>
                          <a:ea typeface="Calibri"/>
                          <a:cs typeface="Times New Roman"/>
                        </a:rPr>
                        <a:t> </a:t>
                      </a:r>
                      <a:r>
                        <a:rPr lang="es-ES" sz="1400" dirty="0">
                          <a:effectLst/>
                          <a:latin typeface="Arial"/>
                          <a:ea typeface="Calibri"/>
                          <a:cs typeface="Times New Roman"/>
                        </a:rPr>
                        <a:t>por</a:t>
                      </a:r>
                      <a:r>
                        <a:rPr lang="es-ES" sz="1400" spc="-25" dirty="0">
                          <a:effectLst/>
                          <a:latin typeface="Arial"/>
                          <a:ea typeface="Calibri"/>
                          <a:cs typeface="Times New Roman"/>
                        </a:rPr>
                        <a:t> </a:t>
                      </a:r>
                      <a:r>
                        <a:rPr lang="es-ES" sz="1400" dirty="0">
                          <a:effectLst/>
                          <a:latin typeface="Arial"/>
                          <a:ea typeface="Calibri"/>
                          <a:cs typeface="Times New Roman"/>
                        </a:rPr>
                        <a:t>pin</a:t>
                      </a:r>
                      <a:r>
                        <a:rPr lang="es-ES" sz="1400" spc="-35" dirty="0">
                          <a:effectLst/>
                          <a:latin typeface="Arial"/>
                          <a:ea typeface="Calibri"/>
                          <a:cs typeface="Times New Roman"/>
                        </a:rPr>
                        <a:t> </a:t>
                      </a:r>
                      <a:r>
                        <a:rPr lang="es-ES" sz="1400" dirty="0">
                          <a:effectLst/>
                          <a:latin typeface="Arial"/>
                          <a:ea typeface="Calibri"/>
                          <a:cs typeface="Times New Roman"/>
                        </a:rPr>
                        <a:t>I/O</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effectLst/>
                          <a:latin typeface="Arial"/>
                          <a:ea typeface="Calibri"/>
                          <a:cs typeface="Times New Roman"/>
                        </a:rPr>
                        <a:t>40 mA</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r>
              <a:tr h="324036">
                <a:tc>
                  <a:txBody>
                    <a:bodyPr/>
                    <a:lstStyle/>
                    <a:p>
                      <a:pPr indent="2540" algn="just">
                        <a:lnSpc>
                          <a:spcPct val="150000"/>
                        </a:lnSpc>
                        <a:spcAft>
                          <a:spcPts val="0"/>
                        </a:spcAft>
                      </a:pPr>
                      <a:r>
                        <a:rPr lang="es-ES" sz="1400" dirty="0">
                          <a:effectLst/>
                          <a:latin typeface="Arial"/>
                          <a:ea typeface="Calibri"/>
                          <a:cs typeface="Times New Roman"/>
                        </a:rPr>
                        <a:t>Corrie</a:t>
                      </a:r>
                      <a:r>
                        <a:rPr lang="es-ES" sz="1400" spc="-10" dirty="0">
                          <a:effectLst/>
                          <a:latin typeface="Arial"/>
                          <a:ea typeface="Calibri"/>
                          <a:cs typeface="Times New Roman"/>
                        </a:rPr>
                        <a:t>n</a:t>
                      </a:r>
                      <a:r>
                        <a:rPr lang="es-ES" sz="1400" dirty="0">
                          <a:effectLst/>
                          <a:latin typeface="Arial"/>
                          <a:ea typeface="Calibri"/>
                          <a:cs typeface="Times New Roman"/>
                        </a:rPr>
                        <a:t>te</a:t>
                      </a:r>
                      <a:r>
                        <a:rPr lang="es-ES" sz="1400" spc="-35" dirty="0">
                          <a:effectLst/>
                          <a:latin typeface="Arial"/>
                          <a:ea typeface="Calibri"/>
                          <a:cs typeface="Times New Roman"/>
                        </a:rPr>
                        <a:t> </a:t>
                      </a:r>
                      <a:r>
                        <a:rPr lang="es-ES" sz="1400" dirty="0">
                          <a:effectLst/>
                          <a:latin typeface="Arial"/>
                          <a:ea typeface="Calibri"/>
                          <a:cs typeface="Times New Roman"/>
                        </a:rPr>
                        <a:t>DC</a:t>
                      </a:r>
                      <a:r>
                        <a:rPr lang="es-ES" sz="1400" spc="-30" dirty="0">
                          <a:effectLst/>
                          <a:latin typeface="Arial"/>
                          <a:ea typeface="Calibri"/>
                          <a:cs typeface="Times New Roman"/>
                        </a:rPr>
                        <a:t> </a:t>
                      </a:r>
                      <a:r>
                        <a:rPr lang="es-ES" sz="1400" dirty="0">
                          <a:effectLst/>
                          <a:latin typeface="Arial"/>
                          <a:ea typeface="Calibri"/>
                          <a:cs typeface="Times New Roman"/>
                        </a:rPr>
                        <a:t>para pin 3.3V</a:t>
                      </a:r>
                      <a:endParaRPr lang="es-EC" sz="1400" dirty="0">
                        <a:effectLst/>
                        <a:latin typeface="Arial"/>
                        <a:ea typeface="Calibri"/>
                        <a:cs typeface="Times New Roman"/>
                      </a:endParaRPr>
                    </a:p>
                  </a:txBody>
                  <a:tcPr marL="33659" marR="33659" marT="0" marB="0">
                    <a:lnL>
                      <a:noFill/>
                    </a:lnL>
                    <a:lnR>
                      <a:noFill/>
                    </a:lnR>
                    <a:lnT>
                      <a:noFill/>
                    </a:lnT>
                    <a:lnB>
                      <a:noFill/>
                    </a:lnB>
                  </a:tcPr>
                </a:tc>
                <a:tc>
                  <a:txBody>
                    <a:bodyPr/>
                    <a:lstStyle/>
                    <a:p>
                      <a:pPr indent="252095" algn="r">
                        <a:lnSpc>
                          <a:spcPct val="150000"/>
                        </a:lnSpc>
                        <a:spcAft>
                          <a:spcPts val="0"/>
                        </a:spcAft>
                      </a:pPr>
                      <a:r>
                        <a:rPr lang="es-ES" sz="1400" dirty="0">
                          <a:effectLst/>
                          <a:latin typeface="Arial"/>
                          <a:ea typeface="Calibri"/>
                          <a:cs typeface="Times New Roman"/>
                        </a:rPr>
                        <a:t>50 mA </a:t>
                      </a:r>
                      <a:endParaRPr lang="es-EC" sz="1400" dirty="0">
                        <a:effectLst/>
                        <a:latin typeface="Arial"/>
                        <a:ea typeface="Calibri"/>
                        <a:cs typeface="Times New Roman"/>
                      </a:endParaRPr>
                    </a:p>
                  </a:txBody>
                  <a:tcPr marL="33659" marR="33659" marT="0" marB="0">
                    <a:lnL>
                      <a:noFill/>
                    </a:lnL>
                    <a:lnR>
                      <a:noFill/>
                    </a:lnR>
                    <a:lnT>
                      <a:noFill/>
                    </a:lnT>
                    <a:lnB>
                      <a:noFill/>
                    </a:lnB>
                  </a:tcPr>
                </a:tc>
              </a:tr>
              <a:tr h="324036">
                <a:tc>
                  <a:txBody>
                    <a:bodyPr/>
                    <a:lstStyle/>
                    <a:p>
                      <a:pPr indent="2540" algn="just">
                        <a:lnSpc>
                          <a:spcPct val="150000"/>
                        </a:lnSpc>
                        <a:spcAft>
                          <a:spcPts val="0"/>
                        </a:spcAft>
                      </a:pPr>
                      <a:r>
                        <a:rPr lang="es-ES" sz="1400" spc="-5" dirty="0">
                          <a:effectLst/>
                          <a:latin typeface="Arial"/>
                          <a:ea typeface="Calibri"/>
                          <a:cs typeface="Times New Roman"/>
                        </a:rPr>
                        <a:t>Mem</a:t>
                      </a:r>
                      <a:r>
                        <a:rPr lang="es-ES" sz="1400" dirty="0">
                          <a:effectLst/>
                          <a:latin typeface="Arial"/>
                          <a:ea typeface="Calibri"/>
                          <a:cs typeface="Times New Roman"/>
                        </a:rPr>
                        <a:t>o</a:t>
                      </a:r>
                      <a:r>
                        <a:rPr lang="es-ES" sz="1400" spc="-5" dirty="0">
                          <a:effectLst/>
                          <a:latin typeface="Arial"/>
                          <a:ea typeface="Calibri"/>
                          <a:cs typeface="Times New Roman"/>
                        </a:rPr>
                        <a:t>ri</a:t>
                      </a:r>
                      <a:r>
                        <a:rPr lang="es-ES" sz="1400" dirty="0">
                          <a:effectLst/>
                          <a:latin typeface="Arial"/>
                          <a:ea typeface="Calibri"/>
                          <a:cs typeface="Times New Roman"/>
                        </a:rPr>
                        <a:t>a</a:t>
                      </a:r>
                      <a:r>
                        <a:rPr lang="es-ES" sz="1400" spc="-80" dirty="0">
                          <a:effectLst/>
                          <a:latin typeface="Arial"/>
                          <a:ea typeface="Calibri"/>
                          <a:cs typeface="Times New Roman"/>
                        </a:rPr>
                        <a:t> </a:t>
                      </a:r>
                      <a:r>
                        <a:rPr lang="es-ES" sz="1400" spc="-5" dirty="0">
                          <a:effectLst/>
                          <a:latin typeface="Arial"/>
                          <a:ea typeface="Calibri"/>
                          <a:cs typeface="Times New Roman"/>
                        </a:rPr>
                        <a:t>F</a:t>
                      </a:r>
                      <a:r>
                        <a:rPr lang="es-ES" sz="1400" spc="-10" dirty="0">
                          <a:effectLst/>
                          <a:latin typeface="Arial"/>
                          <a:ea typeface="Calibri"/>
                          <a:cs typeface="Times New Roman"/>
                        </a:rPr>
                        <a:t>L</a:t>
                      </a:r>
                      <a:r>
                        <a:rPr lang="es-ES" sz="1400" spc="-5" dirty="0">
                          <a:effectLst/>
                          <a:latin typeface="Arial"/>
                          <a:ea typeface="Calibri"/>
                          <a:cs typeface="Times New Roman"/>
                        </a:rPr>
                        <a:t>ASH</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effectLst/>
                          <a:latin typeface="Arial"/>
                          <a:ea typeface="Calibri"/>
                          <a:cs typeface="Times New Roman"/>
                        </a:rPr>
                        <a:t>256 </a:t>
                      </a:r>
                      <a:r>
                        <a:rPr lang="es-ES" sz="1400" dirty="0" smtClean="0">
                          <a:effectLst/>
                          <a:latin typeface="Arial"/>
                          <a:ea typeface="Calibri"/>
                          <a:cs typeface="Times New Roman"/>
                        </a:rPr>
                        <a:t>KB</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r>
              <a:tr h="324036">
                <a:tc>
                  <a:txBody>
                    <a:bodyPr/>
                    <a:lstStyle/>
                    <a:p>
                      <a:pPr indent="2540" algn="just">
                        <a:lnSpc>
                          <a:spcPct val="150000"/>
                        </a:lnSpc>
                        <a:spcAft>
                          <a:spcPts val="0"/>
                        </a:spcAft>
                      </a:pPr>
                      <a:r>
                        <a:rPr lang="es-ES" sz="1400" spc="-5" dirty="0">
                          <a:effectLst/>
                          <a:latin typeface="Arial"/>
                          <a:ea typeface="Calibri"/>
                          <a:cs typeface="Times New Roman"/>
                        </a:rPr>
                        <a:t>SRAM</a:t>
                      </a:r>
                      <a:endParaRPr lang="es-EC" sz="1400" dirty="0">
                        <a:effectLst/>
                        <a:latin typeface="Arial"/>
                        <a:ea typeface="Calibri"/>
                        <a:cs typeface="Times New Roman"/>
                      </a:endParaRPr>
                    </a:p>
                  </a:txBody>
                  <a:tcPr marL="33659" marR="33659" marT="0" marB="0">
                    <a:lnL>
                      <a:noFill/>
                    </a:lnL>
                    <a:lnR>
                      <a:noFill/>
                    </a:lnR>
                    <a:lnT>
                      <a:noFill/>
                    </a:lnT>
                    <a:lnB>
                      <a:noFill/>
                    </a:lnB>
                  </a:tcPr>
                </a:tc>
                <a:tc>
                  <a:txBody>
                    <a:bodyPr/>
                    <a:lstStyle/>
                    <a:p>
                      <a:pPr indent="252095" algn="ctr">
                        <a:lnSpc>
                          <a:spcPct val="150000"/>
                        </a:lnSpc>
                        <a:spcAft>
                          <a:spcPts val="0"/>
                        </a:spcAft>
                      </a:pPr>
                      <a:r>
                        <a:rPr lang="es-ES" sz="1400" dirty="0">
                          <a:effectLst/>
                          <a:latin typeface="Arial"/>
                          <a:ea typeface="Calibri"/>
                          <a:cs typeface="Times New Roman"/>
                        </a:rPr>
                        <a:t>8 KB</a:t>
                      </a:r>
                      <a:endParaRPr lang="es-EC" sz="1400" dirty="0">
                        <a:effectLst/>
                        <a:latin typeface="Arial"/>
                        <a:ea typeface="Calibri"/>
                        <a:cs typeface="Times New Roman"/>
                      </a:endParaRPr>
                    </a:p>
                  </a:txBody>
                  <a:tcPr marL="33659" marR="33659" marT="0" marB="0">
                    <a:lnL>
                      <a:noFill/>
                    </a:lnL>
                    <a:lnR>
                      <a:noFill/>
                    </a:lnR>
                    <a:lnT>
                      <a:noFill/>
                    </a:lnT>
                    <a:lnB>
                      <a:noFill/>
                    </a:lnB>
                  </a:tcPr>
                </a:tc>
              </a:tr>
              <a:tr h="324036">
                <a:tc>
                  <a:txBody>
                    <a:bodyPr/>
                    <a:lstStyle/>
                    <a:p>
                      <a:pPr indent="2540" algn="just">
                        <a:lnSpc>
                          <a:spcPct val="150000"/>
                        </a:lnSpc>
                        <a:spcAft>
                          <a:spcPts val="0"/>
                        </a:spcAft>
                      </a:pPr>
                      <a:r>
                        <a:rPr lang="es-ES" sz="1400" spc="-5" dirty="0">
                          <a:effectLst/>
                          <a:latin typeface="Arial"/>
                          <a:ea typeface="Calibri"/>
                          <a:cs typeface="Times New Roman"/>
                        </a:rPr>
                        <a:t>EEPROM</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c>
                  <a:txBody>
                    <a:bodyPr/>
                    <a:lstStyle/>
                    <a:p>
                      <a:pPr indent="252095" algn="ctr">
                        <a:lnSpc>
                          <a:spcPct val="150000"/>
                        </a:lnSpc>
                        <a:spcAft>
                          <a:spcPts val="0"/>
                        </a:spcAft>
                      </a:pPr>
                      <a:r>
                        <a:rPr lang="es-ES" sz="1400" dirty="0">
                          <a:effectLst/>
                          <a:latin typeface="Arial"/>
                          <a:ea typeface="Calibri"/>
                          <a:cs typeface="Times New Roman"/>
                        </a:rPr>
                        <a:t>4 KB</a:t>
                      </a:r>
                      <a:endParaRPr lang="es-EC" sz="1400" dirty="0">
                        <a:effectLst/>
                        <a:latin typeface="Arial"/>
                        <a:ea typeface="Calibri"/>
                        <a:cs typeface="Times New Roman"/>
                      </a:endParaRPr>
                    </a:p>
                  </a:txBody>
                  <a:tcPr marL="33659" marR="33659" marT="0" marB="0">
                    <a:lnL>
                      <a:noFill/>
                    </a:lnL>
                    <a:lnR>
                      <a:noFill/>
                    </a:lnR>
                    <a:lnT>
                      <a:noFill/>
                    </a:lnT>
                    <a:lnB>
                      <a:noFill/>
                    </a:lnB>
                    <a:solidFill>
                      <a:srgbClr val="EAF1DD"/>
                    </a:solidFill>
                  </a:tcPr>
                </a:tc>
              </a:tr>
              <a:tr h="324036">
                <a:tc>
                  <a:txBody>
                    <a:bodyPr/>
                    <a:lstStyle/>
                    <a:p>
                      <a:pPr indent="2540" algn="just">
                        <a:lnSpc>
                          <a:spcPct val="150000"/>
                        </a:lnSpc>
                        <a:spcAft>
                          <a:spcPts val="0"/>
                        </a:spcAft>
                      </a:pPr>
                      <a:r>
                        <a:rPr lang="es-ES" sz="1400" spc="-5" dirty="0">
                          <a:effectLst/>
                          <a:latin typeface="Arial"/>
                          <a:ea typeface="Calibri"/>
                          <a:cs typeface="Times New Roman"/>
                        </a:rPr>
                        <a:t>V</a:t>
                      </a:r>
                      <a:r>
                        <a:rPr lang="es-ES" sz="1400" dirty="0">
                          <a:effectLst/>
                          <a:latin typeface="Arial"/>
                          <a:ea typeface="Calibri"/>
                          <a:cs typeface="Times New Roman"/>
                        </a:rPr>
                        <a:t>e</a:t>
                      </a:r>
                      <a:r>
                        <a:rPr lang="es-ES" sz="1400" spc="-5" dirty="0">
                          <a:effectLst/>
                          <a:latin typeface="Arial"/>
                          <a:ea typeface="Calibri"/>
                          <a:cs typeface="Times New Roman"/>
                        </a:rPr>
                        <a:t>lo</a:t>
                      </a:r>
                      <a:r>
                        <a:rPr lang="es-ES" sz="1400" dirty="0">
                          <a:effectLst/>
                          <a:latin typeface="Arial"/>
                          <a:ea typeface="Calibri"/>
                          <a:cs typeface="Times New Roman"/>
                        </a:rPr>
                        <a:t>c</a:t>
                      </a:r>
                      <a:r>
                        <a:rPr lang="es-ES" sz="1400" spc="-5" dirty="0">
                          <a:effectLst/>
                          <a:latin typeface="Arial"/>
                          <a:ea typeface="Calibri"/>
                          <a:cs typeface="Times New Roman"/>
                        </a:rPr>
                        <a:t>ida</a:t>
                      </a:r>
                      <a:r>
                        <a:rPr lang="es-ES" sz="1400" dirty="0">
                          <a:effectLst/>
                          <a:latin typeface="Arial"/>
                          <a:ea typeface="Calibri"/>
                          <a:cs typeface="Times New Roman"/>
                        </a:rPr>
                        <a:t>d</a:t>
                      </a:r>
                      <a:r>
                        <a:rPr lang="es-ES" sz="1400" spc="-10" dirty="0">
                          <a:effectLst/>
                          <a:latin typeface="Arial"/>
                          <a:ea typeface="Calibri"/>
                          <a:cs typeface="Times New Roman"/>
                        </a:rPr>
                        <a:t> </a:t>
                      </a:r>
                      <a:r>
                        <a:rPr lang="es-ES" sz="1400" spc="-5" dirty="0">
                          <a:effectLst/>
                          <a:latin typeface="Arial"/>
                          <a:ea typeface="Calibri"/>
                          <a:cs typeface="Times New Roman"/>
                        </a:rPr>
                        <a:t>d</a:t>
                      </a:r>
                      <a:r>
                        <a:rPr lang="es-ES" sz="1400" dirty="0">
                          <a:effectLst/>
                          <a:latin typeface="Arial"/>
                          <a:ea typeface="Calibri"/>
                          <a:cs typeface="Times New Roman"/>
                        </a:rPr>
                        <a:t>e</a:t>
                      </a:r>
                      <a:r>
                        <a:rPr lang="es-ES" sz="1400" spc="-10" dirty="0">
                          <a:effectLst/>
                          <a:latin typeface="Arial"/>
                          <a:ea typeface="Calibri"/>
                          <a:cs typeface="Times New Roman"/>
                        </a:rPr>
                        <a:t> </a:t>
                      </a:r>
                      <a:r>
                        <a:rPr lang="es-ES" sz="1400" spc="5" dirty="0">
                          <a:effectLst/>
                          <a:latin typeface="Arial"/>
                          <a:ea typeface="Calibri"/>
                          <a:cs typeface="Times New Roman"/>
                        </a:rPr>
                        <a:t>r</a:t>
                      </a:r>
                      <a:r>
                        <a:rPr lang="es-ES" sz="1400" spc="-5" dirty="0">
                          <a:effectLst/>
                          <a:latin typeface="Arial"/>
                          <a:ea typeface="Calibri"/>
                          <a:cs typeface="Times New Roman"/>
                        </a:rPr>
                        <a:t>elo</a:t>
                      </a:r>
                      <a:r>
                        <a:rPr lang="es-ES" sz="1400" dirty="0">
                          <a:effectLst/>
                          <a:latin typeface="Arial"/>
                          <a:ea typeface="Calibri"/>
                          <a:cs typeface="Times New Roman"/>
                        </a:rPr>
                        <a:t>j</a:t>
                      </a:r>
                      <a:endParaRPr lang="es-EC" sz="1400" dirty="0">
                        <a:effectLst/>
                        <a:latin typeface="Arial"/>
                        <a:ea typeface="Calibri"/>
                        <a:cs typeface="Times New Roman"/>
                      </a:endParaRPr>
                    </a:p>
                  </a:txBody>
                  <a:tcPr marL="33659" marR="33659" marT="0" marB="0">
                    <a:lnL>
                      <a:noFill/>
                    </a:lnL>
                    <a:lnR>
                      <a:noFill/>
                    </a:lnR>
                    <a:lnT>
                      <a:noFill/>
                    </a:lnT>
                    <a:lnB w="12700" cap="flat" cmpd="sng" algn="ctr">
                      <a:solidFill>
                        <a:srgbClr val="C2D69B"/>
                      </a:solidFill>
                      <a:prstDash val="solid"/>
                      <a:round/>
                      <a:headEnd type="none" w="med" len="med"/>
                      <a:tailEnd type="none" w="med" len="med"/>
                    </a:lnB>
                  </a:tcPr>
                </a:tc>
                <a:tc>
                  <a:txBody>
                    <a:bodyPr/>
                    <a:lstStyle/>
                    <a:p>
                      <a:pPr indent="252095" algn="ctr">
                        <a:lnSpc>
                          <a:spcPct val="150000"/>
                        </a:lnSpc>
                        <a:spcAft>
                          <a:spcPts val="0"/>
                        </a:spcAft>
                      </a:pPr>
                      <a:r>
                        <a:rPr lang="es-ES" sz="1400" dirty="0">
                          <a:effectLst/>
                          <a:latin typeface="Arial"/>
                          <a:ea typeface="Calibri"/>
                          <a:cs typeface="Times New Roman"/>
                        </a:rPr>
                        <a:t>16 MHz</a:t>
                      </a:r>
                      <a:endParaRPr lang="es-EC" sz="1400" dirty="0">
                        <a:effectLst/>
                        <a:latin typeface="Arial"/>
                        <a:ea typeface="Calibri"/>
                        <a:cs typeface="Times New Roman"/>
                      </a:endParaRPr>
                    </a:p>
                  </a:txBody>
                  <a:tcPr marL="33659" marR="33659" marT="0" marB="0">
                    <a:lnL>
                      <a:noFill/>
                    </a:lnL>
                    <a:lnR>
                      <a:noFill/>
                    </a:lnR>
                    <a:lnT>
                      <a:noFill/>
                    </a:lnT>
                    <a:lnB w="12700" cap="flat" cmpd="sng" algn="ctr">
                      <a:solidFill>
                        <a:srgbClr val="C2D69B"/>
                      </a:solidFill>
                      <a:prstDash val="solid"/>
                      <a:round/>
                      <a:headEnd type="none" w="med" len="med"/>
                      <a:tailEnd type="none" w="med" len="med"/>
                    </a:lnB>
                  </a:tcPr>
                </a:tc>
              </a:tr>
              <a:tr h="324036">
                <a:tc>
                  <a:txBody>
                    <a:bodyPr/>
                    <a:lstStyle/>
                    <a:p>
                      <a:pPr indent="2540" algn="just">
                        <a:lnSpc>
                          <a:spcPct val="150000"/>
                        </a:lnSpc>
                        <a:spcAft>
                          <a:spcPts val="0"/>
                        </a:spcAft>
                      </a:pPr>
                      <a:r>
                        <a:rPr lang="es-ES" sz="1400" spc="-5" dirty="0">
                          <a:effectLst/>
                          <a:latin typeface="Arial"/>
                          <a:ea typeface="Calibri"/>
                          <a:cs typeface="Times New Roman"/>
                        </a:rPr>
                        <a:t>Conversor A/D</a:t>
                      </a:r>
                      <a:endParaRPr lang="es-EC" sz="1400" dirty="0">
                        <a:effectLst/>
                        <a:latin typeface="Arial"/>
                        <a:ea typeface="Calibri"/>
                        <a:cs typeface="Times New Roman"/>
                      </a:endParaRPr>
                    </a:p>
                  </a:txBody>
                  <a:tcPr marL="33659" marR="33659" marT="0" marB="0">
                    <a:lnL w="12700" cap="flat" cmpd="sng" algn="ctr">
                      <a:solidFill>
                        <a:srgbClr val="C2D69B"/>
                      </a:solidFill>
                      <a:prstDash val="solid"/>
                      <a:round/>
                      <a:headEnd type="none" w="med" len="med"/>
                      <a:tailEnd type="none" w="med" len="med"/>
                    </a:lnL>
                    <a:lnR>
                      <a:noFill/>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c>
                  <a:txBody>
                    <a:bodyPr/>
                    <a:lstStyle/>
                    <a:p>
                      <a:pPr indent="252095" algn="ctr">
                        <a:lnSpc>
                          <a:spcPct val="150000"/>
                        </a:lnSpc>
                        <a:spcAft>
                          <a:spcPts val="0"/>
                        </a:spcAft>
                      </a:pPr>
                      <a:r>
                        <a:rPr lang="es-ES" sz="1400" dirty="0">
                          <a:effectLst/>
                          <a:latin typeface="Arial"/>
                          <a:ea typeface="Calibri"/>
                          <a:cs typeface="Times New Roman"/>
                        </a:rPr>
                        <a:t>0-5 V</a:t>
                      </a:r>
                      <a:endParaRPr lang="es-EC" sz="1400" dirty="0">
                        <a:effectLst/>
                        <a:latin typeface="Arial"/>
                        <a:ea typeface="Calibri"/>
                        <a:cs typeface="Times New Roman"/>
                      </a:endParaRPr>
                    </a:p>
                  </a:txBody>
                  <a:tcPr marL="33659" marR="33659" marT="0" marB="0">
                    <a:lnL>
                      <a:noFill/>
                    </a:lnL>
                    <a:lnR w="12700" cap="flat" cmpd="sng" algn="ctr">
                      <a:solidFill>
                        <a:srgbClr val="C2D69B"/>
                      </a:solidFill>
                      <a:prstDash val="solid"/>
                      <a:round/>
                      <a:headEnd type="none" w="med" len="med"/>
                      <a:tailEnd type="none" w="med" len="med"/>
                    </a:lnR>
                    <a:lnT w="12700" cap="flat" cmpd="sng" algn="ctr">
                      <a:solidFill>
                        <a:srgbClr val="C2D69B"/>
                      </a:solidFill>
                      <a:prstDash val="solid"/>
                      <a:round/>
                      <a:headEnd type="none" w="med" len="med"/>
                      <a:tailEnd type="none" w="med" len="med"/>
                    </a:lnT>
                    <a:lnB w="12700" cap="flat" cmpd="sng" algn="ctr">
                      <a:solidFill>
                        <a:srgbClr val="C2D69B"/>
                      </a:solidFill>
                      <a:prstDash val="solid"/>
                      <a:round/>
                      <a:headEnd type="none" w="med" len="med"/>
                      <a:tailEnd type="none" w="med" len="med"/>
                    </a:lnB>
                    <a:solidFill>
                      <a:srgbClr val="EAF1DD"/>
                    </a:solidFill>
                  </a:tcPr>
                </a:tc>
              </a:tr>
            </a:tbl>
          </a:graphicData>
        </a:graphic>
      </p:graphicFrame>
    </p:spTree>
    <p:extLst>
      <p:ext uri="{BB962C8B-B14F-4D97-AF65-F5344CB8AC3E}">
        <p14:creationId xmlns:p14="http://schemas.microsoft.com/office/powerpoint/2010/main" val="1294043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332656"/>
            <a:ext cx="11471434" cy="1143000"/>
          </a:xfrm>
        </p:spPr>
        <p:txBody>
          <a:bodyPr anchor="ctr">
            <a:normAutofit/>
          </a:bodyPr>
          <a:lstStyle/>
          <a:p>
            <a:pPr lvl="2" algn="l" rtl="0">
              <a:spcBef>
                <a:spcPct val="0"/>
              </a:spcBef>
            </a:pPr>
            <a:r>
              <a:rPr lang="es-ES" sz="5000" kern="1200" dirty="0" smtClean="0">
                <a:solidFill>
                  <a:srgbClr val="04617B"/>
                </a:solidFill>
                <a:latin typeface="Arial" pitchFamily="34" charset="0"/>
                <a:ea typeface="+mj-ea"/>
                <a:cs typeface="Arial" pitchFamily="34" charset="0"/>
              </a:rPr>
              <a:t>Tarjeta de adquisición de datos</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sp>
        <p:nvSpPr>
          <p:cNvPr id="3" name="2 Marcador de contenido"/>
          <p:cNvSpPr>
            <a:spLocks noGrp="1"/>
          </p:cNvSpPr>
          <p:nvPr>
            <p:ph sz="half" idx="1"/>
          </p:nvPr>
        </p:nvSpPr>
        <p:spPr>
          <a:xfrm>
            <a:off x="728108" y="1628800"/>
            <a:ext cx="5629500" cy="4434840"/>
          </a:xfrm>
        </p:spPr>
        <p:txBody>
          <a:bodyPr>
            <a:normAutofit/>
          </a:bodyPr>
          <a:lstStyle/>
          <a:p>
            <a:pPr marL="0" lvl="3" indent="0" algn="ctr">
              <a:buSzPct val="95000"/>
              <a:buNone/>
            </a:pPr>
            <a:r>
              <a:rPr lang="es-ES" sz="2000" b="1" dirty="0" smtClean="0">
                <a:latin typeface="Arial" pitchFamily="34" charset="0"/>
                <a:cs typeface="Arial" pitchFamily="34" charset="0"/>
              </a:rPr>
              <a:t>Distribución de pines </a:t>
            </a:r>
          </a:p>
        </p:txBody>
      </p:sp>
      <p:graphicFrame>
        <p:nvGraphicFramePr>
          <p:cNvPr id="6" name="5 Marcador de contenido"/>
          <p:cNvGraphicFramePr>
            <a:graphicFrameLocks noGrp="1"/>
          </p:cNvGraphicFramePr>
          <p:nvPr>
            <p:ph sz="half" idx="2"/>
            <p:extLst>
              <p:ext uri="{D42A27DB-BD31-4B8C-83A1-F6EECF244321}">
                <p14:modId xmlns:p14="http://schemas.microsoft.com/office/powerpoint/2010/main" val="3352760095"/>
              </p:ext>
            </p:extLst>
          </p:nvPr>
        </p:nvGraphicFramePr>
        <p:xfrm>
          <a:off x="6805067" y="1736812"/>
          <a:ext cx="5544616" cy="4104456"/>
        </p:xfrm>
        <a:graphic>
          <a:graphicData uri="http://schemas.openxmlformats.org/drawingml/2006/table">
            <a:tbl>
              <a:tblPr firstRow="1" firstCol="1" bandRow="1">
                <a:tableStyleId>{10A1B5D5-9B99-4C35-A422-299274C87663}</a:tableStyleId>
              </a:tblPr>
              <a:tblGrid>
                <a:gridCol w="704166"/>
                <a:gridCol w="2357571"/>
                <a:gridCol w="2482879"/>
              </a:tblGrid>
              <a:tr h="342038">
                <a:tc>
                  <a:txBody>
                    <a:bodyPr/>
                    <a:lstStyle/>
                    <a:p>
                      <a:pPr algn="just">
                        <a:spcAft>
                          <a:spcPts val="0"/>
                        </a:spcAft>
                      </a:pPr>
                      <a:r>
                        <a:rPr lang="es-ES_tradnl" sz="1400" dirty="0">
                          <a:solidFill>
                            <a:schemeClr val="tx1"/>
                          </a:solidFill>
                          <a:effectLst/>
                          <a:latin typeface="Arial" pitchFamily="34" charset="0"/>
                          <a:cs typeface="Arial" pitchFamily="34" charset="0"/>
                        </a:rPr>
                        <a:t>PIN</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ASIGNACION </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DESCRIPCION</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A5</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Entrada Análoga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Sensor Actuador 1 </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A6</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Entrada Análoga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Sensor Actuador 2</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A7</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Entrada Análoga</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Sensor Actuador 3</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52</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Entrada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Reservado</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53</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Reservado</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22</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Regreso Actuador 1</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24</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Salida Actuador 1</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26</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Regreso Actuador 2</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28</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Salida Actuador 2</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30</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Regreso Actuador 3</a:t>
                      </a:r>
                      <a:endParaRPr lang="es-EC" sz="1400" dirty="0">
                        <a:solidFill>
                          <a:schemeClr val="tx1"/>
                        </a:solidFill>
                        <a:effectLst/>
                        <a:latin typeface="Arial" pitchFamily="34" charset="0"/>
                        <a:ea typeface="Calibri"/>
                        <a:cs typeface="Arial" pitchFamily="34" charset="0"/>
                      </a:endParaRPr>
                    </a:p>
                  </a:txBody>
                  <a:tcPr marL="33659" marR="33659" marT="0" marB="0"/>
                </a:tc>
              </a:tr>
              <a:tr h="342038">
                <a:tc>
                  <a:txBody>
                    <a:bodyPr/>
                    <a:lstStyle/>
                    <a:p>
                      <a:pPr algn="just">
                        <a:spcAft>
                          <a:spcPts val="0"/>
                        </a:spcAft>
                      </a:pPr>
                      <a:r>
                        <a:rPr lang="es-ES_tradnl" sz="1400" dirty="0">
                          <a:solidFill>
                            <a:schemeClr val="tx1"/>
                          </a:solidFill>
                          <a:effectLst/>
                          <a:latin typeface="Arial" pitchFamily="34" charset="0"/>
                          <a:cs typeface="Arial" pitchFamily="34" charset="0"/>
                        </a:rPr>
                        <a:t>32</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Salida Digital</a:t>
                      </a:r>
                      <a:endParaRPr lang="es-EC" sz="1400" dirty="0">
                        <a:solidFill>
                          <a:schemeClr val="tx1"/>
                        </a:solidFill>
                        <a:effectLst/>
                        <a:latin typeface="Arial" pitchFamily="34" charset="0"/>
                        <a:ea typeface="Calibri"/>
                        <a:cs typeface="Arial" pitchFamily="34" charset="0"/>
                      </a:endParaRPr>
                    </a:p>
                  </a:txBody>
                  <a:tcPr marL="33659" marR="33659" marT="0" marB="0"/>
                </a:tc>
                <a:tc>
                  <a:txBody>
                    <a:bodyPr/>
                    <a:lstStyle/>
                    <a:p>
                      <a:pPr algn="just">
                        <a:spcAft>
                          <a:spcPts val="0"/>
                        </a:spcAft>
                      </a:pPr>
                      <a:r>
                        <a:rPr lang="es-ES_tradnl" sz="1400" dirty="0">
                          <a:solidFill>
                            <a:schemeClr val="tx1"/>
                          </a:solidFill>
                          <a:effectLst/>
                          <a:latin typeface="Arial" pitchFamily="34" charset="0"/>
                          <a:cs typeface="Arial" pitchFamily="34" charset="0"/>
                        </a:rPr>
                        <a:t>Señal Salida Actuador 3</a:t>
                      </a:r>
                      <a:endParaRPr lang="es-EC" sz="1400" dirty="0">
                        <a:solidFill>
                          <a:schemeClr val="tx1"/>
                        </a:solidFill>
                        <a:effectLst/>
                        <a:latin typeface="Arial" pitchFamily="34" charset="0"/>
                        <a:ea typeface="Calibri"/>
                        <a:cs typeface="Arial" pitchFamily="34" charset="0"/>
                      </a:endParaRPr>
                    </a:p>
                  </a:txBody>
                  <a:tcPr marL="33659" marR="33659" marT="0" marB="0"/>
                </a:tc>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426" y="2425695"/>
            <a:ext cx="4353745" cy="359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412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S" sz="5000" kern="1200" dirty="0" smtClean="0">
                <a:solidFill>
                  <a:srgbClr val="04617B"/>
                </a:solidFill>
                <a:latin typeface="Arial" pitchFamily="34" charset="0"/>
                <a:ea typeface="+mj-ea"/>
                <a:cs typeface="Arial" pitchFamily="34" charset="0"/>
              </a:rPr>
              <a:t>Control a implementar</a:t>
            </a:r>
            <a:r>
              <a:rPr kumimoji="0" lang="es-EC" sz="5000" b="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latin typeface="Arial" pitchFamily="34" charset="0"/>
                <a:cs typeface="Arial" pitchFamily="34" charset="0"/>
              </a:rPr>
              <a:t/>
            </a:r>
            <a:br>
              <a:rPr lang="es-EC" b="1" dirty="0">
                <a:latin typeface="Arial" pitchFamily="34" charset="0"/>
                <a:cs typeface="Arial" pitchFamily="34" charset="0"/>
              </a:rPr>
            </a:b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Autofit/>
              </a:bodyPr>
              <a:lstStyle/>
              <a:p>
                <a:pPr algn="just"/>
                <a14:m>
                  <m:oMath xmlns:m="http://schemas.openxmlformats.org/officeDocument/2006/math">
                    <m:r>
                      <m:rPr>
                        <m:sty m:val="p"/>
                      </m:rPr>
                      <a:rPr lang="es-ES" sz="1600" i="0">
                        <a:latin typeface="Cambria Math"/>
                      </a:rPr>
                      <m:t>u</m:t>
                    </m:r>
                    <m:d>
                      <m:dPr>
                        <m:ctrlPr>
                          <a:rPr lang="es-EC" sz="1600" i="1">
                            <a:latin typeface="Cambria Math" panose="02040503050406030204" pitchFamily="18" charset="0"/>
                          </a:rPr>
                        </m:ctrlPr>
                      </m:dPr>
                      <m:e>
                        <m:r>
                          <m:rPr>
                            <m:sty m:val="p"/>
                          </m:rPr>
                          <a:rPr lang="es-ES" sz="1600" i="0">
                            <a:latin typeface="Cambria Math"/>
                          </a:rPr>
                          <m:t>t</m:t>
                        </m:r>
                      </m:e>
                    </m:d>
                    <m:r>
                      <a:rPr lang="es-ES" sz="1600" i="0">
                        <a:latin typeface="Cambria Math"/>
                      </a:rPr>
                      <m:t>=</m:t>
                    </m:r>
                    <m:r>
                      <m:rPr>
                        <m:sty m:val="p"/>
                      </m:rPr>
                      <a:rPr lang="es-ES" sz="1600" i="0">
                        <a:latin typeface="Cambria Math"/>
                      </a:rPr>
                      <m:t>M</m:t>
                    </m:r>
                    <m:r>
                      <a:rPr lang="es-ES" sz="1600" i="0">
                        <a:latin typeface="Cambria Math"/>
                      </a:rPr>
                      <m:t>1,          </m:t>
                    </m:r>
                    <m:r>
                      <m:rPr>
                        <m:sty m:val="p"/>
                      </m:rPr>
                      <a:rPr lang="es-ES" sz="1600" i="0">
                        <a:latin typeface="Cambria Math"/>
                      </a:rPr>
                      <m:t>para</m:t>
                    </m:r>
                    <m:r>
                      <a:rPr lang="es-ES" sz="1600" i="0">
                        <a:latin typeface="Cambria Math"/>
                      </a:rPr>
                      <m:t> </m:t>
                    </m:r>
                    <m:r>
                      <m:rPr>
                        <m:sty m:val="p"/>
                      </m:rPr>
                      <a:rPr lang="es-ES" sz="1600" i="0">
                        <a:latin typeface="Cambria Math"/>
                      </a:rPr>
                      <m:t>e</m:t>
                    </m:r>
                    <m:d>
                      <m:dPr>
                        <m:ctrlPr>
                          <a:rPr lang="es-EC" sz="1600" i="1">
                            <a:latin typeface="Cambria Math" panose="02040503050406030204" pitchFamily="18" charset="0"/>
                          </a:rPr>
                        </m:ctrlPr>
                      </m:dPr>
                      <m:e>
                        <m:r>
                          <m:rPr>
                            <m:sty m:val="p"/>
                          </m:rPr>
                          <a:rPr lang="es-ES" sz="1600" i="0">
                            <a:latin typeface="Cambria Math"/>
                          </a:rPr>
                          <m:t>t</m:t>
                        </m:r>
                      </m:e>
                    </m:d>
                    <m:r>
                      <a:rPr lang="es-ES" sz="1600" i="0">
                        <a:latin typeface="Cambria Math"/>
                      </a:rPr>
                      <m:t>&gt;0</m:t>
                    </m:r>
                  </m:oMath>
                </a14:m>
                <a:endParaRPr lang="es-EC" sz="1600" dirty="0">
                  <a:latin typeface="Arial" pitchFamily="34" charset="0"/>
                  <a:cs typeface="Arial" pitchFamily="34" charset="0"/>
                </a:endParaRPr>
              </a:p>
              <a:p>
                <a:pPr marL="0" indent="0" algn="just">
                  <a:buNone/>
                </a:pPr>
                <a:r>
                  <a:rPr lang="es-ES" sz="1600" dirty="0">
                    <a:latin typeface="Arial" pitchFamily="34" charset="0"/>
                    <a:cs typeface="Arial" pitchFamily="34" charset="0"/>
                  </a:rPr>
                  <a:t> </a:t>
                </a:r>
                <a:endParaRPr lang="es-EC" sz="1600" dirty="0">
                  <a:latin typeface="Arial" pitchFamily="34" charset="0"/>
                  <a:cs typeface="Arial" pitchFamily="34" charset="0"/>
                </a:endParaRPr>
              </a:p>
              <a:p>
                <a:pPr algn="just"/>
                <a14:m>
                  <m:oMath xmlns:m="http://schemas.openxmlformats.org/officeDocument/2006/math">
                    <m:r>
                      <m:rPr>
                        <m:sty m:val="p"/>
                      </m:rPr>
                      <a:rPr lang="es-ES" sz="1600" i="0">
                        <a:latin typeface="Cambria Math"/>
                      </a:rPr>
                      <m:t>u</m:t>
                    </m:r>
                    <m:d>
                      <m:dPr>
                        <m:ctrlPr>
                          <a:rPr lang="es-EC" sz="1600" i="1">
                            <a:latin typeface="Cambria Math" panose="02040503050406030204" pitchFamily="18" charset="0"/>
                          </a:rPr>
                        </m:ctrlPr>
                      </m:dPr>
                      <m:e>
                        <m:r>
                          <m:rPr>
                            <m:sty m:val="p"/>
                          </m:rPr>
                          <a:rPr lang="es-ES" sz="1600" i="0">
                            <a:latin typeface="Cambria Math"/>
                          </a:rPr>
                          <m:t>t</m:t>
                        </m:r>
                      </m:e>
                    </m:d>
                    <m:r>
                      <a:rPr lang="es-ES" sz="1600" i="0">
                        <a:latin typeface="Cambria Math"/>
                      </a:rPr>
                      <m:t>=</m:t>
                    </m:r>
                    <m:r>
                      <m:rPr>
                        <m:sty m:val="p"/>
                      </m:rPr>
                      <a:rPr lang="es-ES" sz="1600" i="0">
                        <a:latin typeface="Cambria Math"/>
                      </a:rPr>
                      <m:t>M</m:t>
                    </m:r>
                    <m:r>
                      <a:rPr lang="es-ES" sz="1600" i="0">
                        <a:latin typeface="Cambria Math"/>
                      </a:rPr>
                      <m:t>2,          </m:t>
                    </m:r>
                    <m:r>
                      <m:rPr>
                        <m:sty m:val="p"/>
                      </m:rPr>
                      <a:rPr lang="es-ES" sz="1600" i="0">
                        <a:latin typeface="Cambria Math"/>
                      </a:rPr>
                      <m:t>para</m:t>
                    </m:r>
                    <m:r>
                      <a:rPr lang="es-ES" sz="1600" i="0">
                        <a:latin typeface="Cambria Math"/>
                      </a:rPr>
                      <m:t> </m:t>
                    </m:r>
                    <m:r>
                      <m:rPr>
                        <m:sty m:val="p"/>
                      </m:rPr>
                      <a:rPr lang="es-ES" sz="1600" i="0">
                        <a:latin typeface="Cambria Math"/>
                      </a:rPr>
                      <m:t>e</m:t>
                    </m:r>
                    <m:d>
                      <m:dPr>
                        <m:ctrlPr>
                          <a:rPr lang="es-EC" sz="1600" i="1">
                            <a:latin typeface="Cambria Math" panose="02040503050406030204" pitchFamily="18" charset="0"/>
                          </a:rPr>
                        </m:ctrlPr>
                      </m:dPr>
                      <m:e>
                        <m:r>
                          <m:rPr>
                            <m:sty m:val="p"/>
                          </m:rPr>
                          <a:rPr lang="es-ES" sz="1600" i="0">
                            <a:latin typeface="Cambria Math"/>
                          </a:rPr>
                          <m:t>t</m:t>
                        </m:r>
                      </m:e>
                    </m:d>
                    <m:r>
                      <a:rPr lang="es-ES" sz="1600" i="0">
                        <a:latin typeface="Cambria Math"/>
                      </a:rPr>
                      <m:t>&lt;0</m:t>
                    </m:r>
                  </m:oMath>
                </a14:m>
                <a:endParaRPr lang="es-EC" sz="1600" dirty="0">
                  <a:latin typeface="Arial" pitchFamily="34" charset="0"/>
                  <a:cs typeface="Arial" pitchFamily="34" charset="0"/>
                </a:endParaRPr>
              </a:p>
              <a:p>
                <a:pPr marL="0" indent="0" algn="just">
                  <a:buNone/>
                </a:pPr>
                <a:r>
                  <a:rPr lang="es-ES" sz="1600" dirty="0">
                    <a:latin typeface="Arial" pitchFamily="34" charset="0"/>
                    <a:cs typeface="Arial" pitchFamily="34" charset="0"/>
                  </a:rPr>
                  <a:t> </a:t>
                </a:r>
                <a:endParaRPr lang="es-EC" sz="1600" dirty="0">
                  <a:latin typeface="Arial" pitchFamily="34" charset="0"/>
                  <a:cs typeface="Arial" pitchFamily="34" charset="0"/>
                </a:endParaRPr>
              </a:p>
              <a:p>
                <a:pPr marL="0" indent="0" algn="just">
                  <a:buNone/>
                </a:pPr>
                <a:r>
                  <a:rPr lang="es-ES" sz="1600" dirty="0">
                    <a:latin typeface="Arial" pitchFamily="34" charset="0"/>
                    <a:cs typeface="Arial" pitchFamily="34" charset="0"/>
                  </a:rPr>
                  <a:t> </a:t>
                </a:r>
                <a:endParaRPr lang="es-ES" sz="1600" dirty="0" smtClean="0">
                  <a:latin typeface="Arial" pitchFamily="34" charset="0"/>
                  <a:cs typeface="Arial" pitchFamily="34" charset="0"/>
                </a:endParaRPr>
              </a:p>
              <a:p>
                <a:pPr marL="0" indent="0" algn="just">
                  <a:buNone/>
                </a:pPr>
                <a:endParaRPr lang="es-ES" sz="1600" dirty="0">
                  <a:latin typeface="Arial" pitchFamily="34" charset="0"/>
                  <a:cs typeface="Arial" pitchFamily="34" charset="0"/>
                </a:endParaRPr>
              </a:p>
              <a:p>
                <a:pPr marL="0" indent="0" algn="just">
                  <a:buNone/>
                </a:pPr>
                <a:endParaRPr lang="es-ES" sz="1600" dirty="0" smtClean="0">
                  <a:latin typeface="Arial" pitchFamily="34" charset="0"/>
                  <a:cs typeface="Arial" pitchFamily="34" charset="0"/>
                </a:endParaRPr>
              </a:p>
              <a:p>
                <a:pPr marL="0" indent="0" algn="just">
                  <a:buNone/>
                </a:pPr>
                <a:endParaRPr lang="es-EC" sz="1600" dirty="0">
                  <a:latin typeface="Arial" pitchFamily="34" charset="0"/>
                  <a:cs typeface="Arial" pitchFamily="34" charset="0"/>
                </a:endParaRPr>
              </a:p>
              <a:p>
                <a:pPr marL="0" indent="0" algn="just">
                  <a:buNone/>
                </a:pPr>
                <a:r>
                  <a:rPr lang="es-ES" sz="1600" dirty="0">
                    <a:latin typeface="Arial" pitchFamily="34" charset="0"/>
                    <a:cs typeface="Arial" pitchFamily="34" charset="0"/>
                  </a:rPr>
                  <a:t> </a:t>
                </a:r>
                <a:r>
                  <a:rPr lang="es-ES" sz="1600" dirty="0" smtClean="0">
                    <a:latin typeface="Arial" pitchFamily="34" charset="0"/>
                    <a:cs typeface="Arial" pitchFamily="34" charset="0"/>
                  </a:rPr>
                  <a:t>En </a:t>
                </a:r>
                <a:r>
                  <a:rPr lang="es-ES" sz="1600" dirty="0">
                    <a:latin typeface="Arial" pitchFamily="34" charset="0"/>
                    <a:cs typeface="Arial" pitchFamily="34" charset="0"/>
                  </a:rPr>
                  <a:t>donde U1 y U2 son constantes. Por lo general, el valor mínimo de U2 es cero o menor que U1. En la siguiente figura se muestra el diagrama a bloques de un controlador Encendido-Apagado (ON/OFF</a:t>
                </a:r>
                <a:r>
                  <a:rPr lang="es-ES" sz="1600" dirty="0" smtClean="0">
                    <a:latin typeface="Arial" pitchFamily="34" charset="0"/>
                    <a:cs typeface="Arial" pitchFamily="34" charset="0"/>
                  </a:rPr>
                  <a:t>)</a:t>
                </a:r>
              </a:p>
              <a:p>
                <a:pPr marL="0" indent="0" algn="just">
                  <a:buNone/>
                </a:pPr>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Para </a:t>
                </a:r>
                <a:r>
                  <a:rPr lang="es-ES" sz="1600" dirty="0">
                    <a:latin typeface="Arial" pitchFamily="34" charset="0"/>
                    <a:cs typeface="Arial" pitchFamily="34" charset="0"/>
                  </a:rPr>
                  <a:t>el proyecto, el elemento de actuación es el actuador lineal que solo tiene dos posiciones, las posiciones </a:t>
                </a:r>
                <a:r>
                  <a:rPr lang="es-ES" sz="1600" dirty="0" smtClean="0">
                    <a:latin typeface="Arial" pitchFamily="34" charset="0"/>
                    <a:cs typeface="Arial" pitchFamily="34" charset="0"/>
                  </a:rPr>
                  <a:t>son </a:t>
                </a:r>
                <a:r>
                  <a:rPr lang="es-ES" sz="1600" dirty="0">
                    <a:latin typeface="Arial" pitchFamily="34" charset="0"/>
                    <a:cs typeface="Arial" pitchFamily="34" charset="0"/>
                  </a:rPr>
                  <a:t>apagado y encendido. Lo que se relacionará con lo visto en el anterior literal de asignación de pines donde las salidas son digitales y que funcionaran en dos estados apagado (0) y encendido (1) y su accionamiento dependerá de la lectura de los sensores respectivos</a:t>
                </a:r>
                <a:endParaRPr lang="es-EC" sz="1600" dirty="0">
                  <a:latin typeface="Arial" pitchFamily="34" charset="0"/>
                  <a:cs typeface="Arial"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0">
                <a:blip r:embed="rId3"/>
                <a:stretch>
                  <a:fillRect l="-319" r="-319"/>
                </a:stretch>
              </a:blipFill>
            </p:spPr>
            <p:txBody>
              <a:bodyPr/>
              <a:lstStyle/>
              <a:p>
                <a:r>
                  <a:rPr lang="es-EC">
                    <a:noFill/>
                  </a:rPr>
                  <a:t> </a:t>
                </a:r>
              </a:p>
            </p:txBody>
          </p:sp>
        </mc:Fallback>
      </mc:AlternateContent>
      <p:pic>
        <p:nvPicPr>
          <p:cNvPr id="4" name="3 Imagen"/>
          <p:cNvPicPr/>
          <p:nvPr/>
        </p:nvPicPr>
        <p:blipFill rotWithShape="1">
          <a:blip r:embed="rId4" cstate="print">
            <a:extLst>
              <a:ext uri="{28A0092B-C50C-407E-A947-70E740481C1C}">
                <a14:useLocalDpi xmlns:a14="http://schemas.microsoft.com/office/drawing/2010/main" val="0"/>
              </a:ext>
            </a:extLst>
          </a:blip>
          <a:srcRect/>
          <a:stretch/>
        </p:blipFill>
        <p:spPr bwMode="auto">
          <a:xfrm>
            <a:off x="4515644" y="2562225"/>
            <a:ext cx="3714750" cy="1733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7591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116632"/>
            <a:ext cx="11471434" cy="1143000"/>
          </a:xfrm>
        </p:spPr>
        <p:txBody>
          <a:bodyPr anchor="ctr"/>
          <a:lstStyle/>
          <a:p>
            <a:r>
              <a:rPr lang="es-EC" dirty="0" smtClean="0">
                <a:latin typeface="Arial" pitchFamily="34" charset="0"/>
                <a:cs typeface="Arial" pitchFamily="34" charset="0"/>
              </a:rPr>
              <a:t>Toma de datos:</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252339" y="1340768"/>
            <a:ext cx="7344815" cy="4752528"/>
          </a:xfrm>
        </p:spPr>
        <p:txBody>
          <a:bodyPr>
            <a:normAutofit fontScale="77500" lnSpcReduction="20000"/>
          </a:bodyPr>
          <a:lstStyle/>
          <a:p>
            <a:pPr lvl="0" algn="just"/>
            <a:r>
              <a:rPr lang="es-ES" dirty="0">
                <a:latin typeface="Arial" pitchFamily="34" charset="0"/>
                <a:cs typeface="Arial" pitchFamily="34" charset="0"/>
              </a:rPr>
              <a:t>Se toma el tiempo mínimo y el tiempo máximo  con el valor mínimo y máximo de voltaje correspondientes.</a:t>
            </a:r>
            <a:endParaRPr lang="es-EC" dirty="0">
              <a:latin typeface="Arial" pitchFamily="34" charset="0"/>
              <a:cs typeface="Arial" pitchFamily="34" charset="0"/>
            </a:endParaRPr>
          </a:p>
          <a:p>
            <a:pPr lvl="0" algn="just"/>
            <a:endParaRPr lang="es-ES" dirty="0" smtClean="0">
              <a:latin typeface="Arial" pitchFamily="34" charset="0"/>
              <a:cs typeface="Arial" pitchFamily="34" charset="0"/>
            </a:endParaRPr>
          </a:p>
          <a:p>
            <a:pPr lvl="0" algn="just"/>
            <a:endParaRPr lang="es-ES" dirty="0">
              <a:latin typeface="Arial" pitchFamily="34" charset="0"/>
              <a:cs typeface="Arial" pitchFamily="34" charset="0"/>
            </a:endParaRPr>
          </a:p>
          <a:p>
            <a:pPr algn="just"/>
            <a:r>
              <a:rPr lang="es-ES" dirty="0">
                <a:latin typeface="Arial" pitchFamily="34" charset="0"/>
                <a:cs typeface="Arial" pitchFamily="34" charset="0"/>
              </a:rPr>
              <a:t>Se saca la diferencia entre los 2 valores de tiempo y se obtendrá el tiempo de desplazamiento del vástago del actuador (salida) que es de 20,51 segundos y además se sabe que el desplazamiento total de émbolo es de 203 </a:t>
            </a:r>
            <a:r>
              <a:rPr lang="es-ES" dirty="0" err="1">
                <a:latin typeface="Arial" pitchFamily="34" charset="0"/>
                <a:cs typeface="Arial" pitchFamily="34" charset="0"/>
              </a:rPr>
              <a:t>mm.</a:t>
            </a:r>
            <a:endParaRPr lang="es-EC" dirty="0">
              <a:latin typeface="Arial" pitchFamily="34" charset="0"/>
              <a:cs typeface="Arial" pitchFamily="34" charset="0"/>
            </a:endParaRPr>
          </a:p>
          <a:p>
            <a:pPr lvl="0" algn="just"/>
            <a:r>
              <a:rPr lang="es-ES" dirty="0">
                <a:latin typeface="Arial" pitchFamily="34" charset="0"/>
                <a:cs typeface="Arial" pitchFamily="34" charset="0"/>
              </a:rPr>
              <a:t>Con estos valores se obtiene la velocidad experimental la cual es de </a:t>
            </a:r>
            <a:endParaRPr lang="es-ES" dirty="0" smtClean="0">
              <a:latin typeface="Arial" pitchFamily="34" charset="0"/>
              <a:cs typeface="Arial" pitchFamily="34" charset="0"/>
            </a:endParaRPr>
          </a:p>
          <a:p>
            <a:pPr lvl="0" algn="just"/>
            <a:endParaRPr lang="es-EC" dirty="0" smtClean="0">
              <a:latin typeface="Arial" pitchFamily="34" charset="0"/>
              <a:cs typeface="Arial" pitchFamily="34" charset="0"/>
            </a:endParaRPr>
          </a:p>
          <a:p>
            <a:pPr lvl="0" algn="just"/>
            <a:endParaRPr lang="es-EC" dirty="0">
              <a:latin typeface="Arial" pitchFamily="34" charset="0"/>
              <a:cs typeface="Arial" pitchFamily="34" charset="0"/>
            </a:endParaRPr>
          </a:p>
          <a:p>
            <a:pPr lvl="0" algn="just"/>
            <a:r>
              <a:rPr lang="es-ES" dirty="0">
                <a:latin typeface="Arial" pitchFamily="34" charset="0"/>
                <a:cs typeface="Arial" pitchFamily="34" charset="0"/>
              </a:rPr>
              <a:t>Se multiplica a cada uno de los valores de la columna del tiempo por la velocidad de 9,9 mm/s y como resultado se obtendrán los valores de las distancias con su respectivo valor de voltaje.</a:t>
            </a:r>
            <a:endParaRPr lang="es-EC" dirty="0">
              <a:latin typeface="Arial" pitchFamily="34" charset="0"/>
              <a:cs typeface="Arial" pitchFamily="34" charset="0"/>
            </a:endParaRPr>
          </a:p>
          <a:p>
            <a:pPr marL="0" indent="0">
              <a:buNone/>
            </a:pPr>
            <a:endParaRPr lang="es-EC" dirty="0"/>
          </a:p>
        </p:txBody>
      </p:sp>
      <p:graphicFrame>
        <p:nvGraphicFramePr>
          <p:cNvPr id="7" name="6 Marcador de contenido"/>
          <p:cNvGraphicFramePr>
            <a:graphicFrameLocks noGrp="1"/>
          </p:cNvGraphicFramePr>
          <p:nvPr>
            <p:ph sz="half" idx="2"/>
            <p:extLst>
              <p:ext uri="{D42A27DB-BD31-4B8C-83A1-F6EECF244321}">
                <p14:modId xmlns:p14="http://schemas.microsoft.com/office/powerpoint/2010/main" val="1280543969"/>
              </p:ext>
            </p:extLst>
          </p:nvPr>
        </p:nvGraphicFramePr>
        <p:xfrm>
          <a:off x="7885187" y="1700808"/>
          <a:ext cx="4608512" cy="3960437"/>
        </p:xfrm>
        <a:graphic>
          <a:graphicData uri="http://schemas.openxmlformats.org/drawingml/2006/table">
            <a:tbl>
              <a:tblPr firstRow="1" firstCol="1" bandRow="1">
                <a:tableStyleId>{10A1B5D5-9B99-4C35-A422-299274C87663}</a:tableStyleId>
              </a:tblPr>
              <a:tblGrid>
                <a:gridCol w="1405034"/>
                <a:gridCol w="1405034"/>
                <a:gridCol w="1798444"/>
              </a:tblGrid>
              <a:tr h="692917">
                <a:tc>
                  <a:txBody>
                    <a:bodyPr/>
                    <a:lstStyle/>
                    <a:p>
                      <a:pPr indent="252095" algn="just">
                        <a:lnSpc>
                          <a:spcPct val="150000"/>
                        </a:lnSpc>
                        <a:spcAft>
                          <a:spcPts val="0"/>
                        </a:spcAft>
                      </a:pPr>
                      <a:r>
                        <a:rPr lang="es-ES_tradnl" sz="1400" dirty="0">
                          <a:solidFill>
                            <a:schemeClr val="tx1"/>
                          </a:solidFill>
                          <a:effectLst/>
                          <a:latin typeface="Arial" pitchFamily="34" charset="0"/>
                          <a:cs typeface="Arial" pitchFamily="34" charset="0"/>
                        </a:rPr>
                        <a:t>Tiempo (s)</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just">
                        <a:lnSpc>
                          <a:spcPct val="150000"/>
                        </a:lnSpc>
                        <a:spcAft>
                          <a:spcPts val="0"/>
                        </a:spcAft>
                      </a:pPr>
                      <a:r>
                        <a:rPr lang="es-ES_tradnl" sz="1400" dirty="0">
                          <a:solidFill>
                            <a:schemeClr val="tx1"/>
                          </a:solidFill>
                          <a:effectLst/>
                          <a:latin typeface="Arial" pitchFamily="34" charset="0"/>
                          <a:cs typeface="Arial" pitchFamily="34" charset="0"/>
                        </a:rPr>
                        <a:t>Voltaje (V)</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just">
                        <a:lnSpc>
                          <a:spcPct val="150000"/>
                        </a:lnSpc>
                        <a:spcAft>
                          <a:spcPts val="0"/>
                        </a:spcAft>
                      </a:pPr>
                      <a:r>
                        <a:rPr lang="es-ES_tradnl" sz="1400" dirty="0">
                          <a:solidFill>
                            <a:schemeClr val="tx1"/>
                          </a:solidFill>
                          <a:effectLst/>
                          <a:latin typeface="Arial" pitchFamily="34" charset="0"/>
                          <a:cs typeface="Arial" pitchFamily="34" charset="0"/>
                        </a:rPr>
                        <a:t>Distancia mm</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5,20</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0,00</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0,00</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5,32</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0,02</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1,18</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5,43</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0,05</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2,30</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5,55</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0,05</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3,47</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5,67</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0,11</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4,69</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5,79</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0,14</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5,88</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5,91</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0,20</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7,02</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6,02</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0,24</a:t>
                      </a:r>
                      <a:endParaRPr lang="es-EC" sz="1400"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dirty="0">
                          <a:solidFill>
                            <a:schemeClr val="tx1"/>
                          </a:solidFill>
                          <a:effectLst/>
                          <a:latin typeface="Arial" pitchFamily="34" charset="0"/>
                          <a:cs typeface="Arial" pitchFamily="34" charset="0"/>
                        </a:rPr>
                        <a:t>8,16</a:t>
                      </a:r>
                      <a:endParaRPr lang="es-EC" sz="1400"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b="1" dirty="0" smtClean="0">
                          <a:solidFill>
                            <a:schemeClr val="tx1"/>
                          </a:solidFill>
                          <a:effectLst/>
                          <a:latin typeface="Arial" pitchFamily="34" charset="0"/>
                          <a:cs typeface="Arial" pitchFamily="34" charset="0"/>
                        </a:rPr>
                        <a:t>…</a:t>
                      </a:r>
                      <a:endParaRPr lang="es-EC" sz="1400" b="1"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b="1" dirty="0" smtClean="0">
                          <a:solidFill>
                            <a:schemeClr val="tx1"/>
                          </a:solidFill>
                          <a:effectLst/>
                          <a:latin typeface="Arial" pitchFamily="34" charset="0"/>
                          <a:cs typeface="Arial" pitchFamily="34" charset="0"/>
                        </a:rPr>
                        <a:t>…</a:t>
                      </a:r>
                      <a:endParaRPr lang="es-EC" sz="1400" b="1" dirty="0">
                        <a:solidFill>
                          <a:schemeClr val="tx1"/>
                        </a:solidFill>
                        <a:effectLst/>
                        <a:latin typeface="Arial" pitchFamily="34" charset="0"/>
                        <a:ea typeface="Calibri"/>
                        <a:cs typeface="Arial" pitchFamily="34" charset="0"/>
                      </a:endParaRPr>
                    </a:p>
                  </a:txBody>
                  <a:tcPr marL="68580" marR="68580" marT="0" marB="0"/>
                </a:tc>
                <a:tc>
                  <a:txBody>
                    <a:bodyPr/>
                    <a:lstStyle/>
                    <a:p>
                      <a:pPr indent="252095" algn="ctr">
                        <a:lnSpc>
                          <a:spcPct val="150000"/>
                        </a:lnSpc>
                        <a:spcAft>
                          <a:spcPts val="0"/>
                        </a:spcAft>
                      </a:pPr>
                      <a:r>
                        <a:rPr lang="es-ES_tradnl" sz="1400" b="1" dirty="0" smtClean="0">
                          <a:solidFill>
                            <a:schemeClr val="tx1"/>
                          </a:solidFill>
                          <a:effectLst/>
                          <a:latin typeface="Arial" pitchFamily="34" charset="0"/>
                          <a:cs typeface="Arial" pitchFamily="34" charset="0"/>
                        </a:rPr>
                        <a:t>…</a:t>
                      </a:r>
                      <a:endParaRPr lang="es-EC" sz="1400" b="1" dirty="0">
                        <a:solidFill>
                          <a:schemeClr val="tx1"/>
                        </a:solidFill>
                        <a:effectLst/>
                        <a:latin typeface="Arial" pitchFamily="34" charset="0"/>
                        <a:ea typeface="Calibri"/>
                        <a:cs typeface="Arial" pitchFamily="34" charset="0"/>
                      </a:endParaRPr>
                    </a:p>
                  </a:txBody>
                  <a:tcPr marL="68580" marR="68580" marT="0" marB="0"/>
                </a:tc>
              </a:tr>
              <a:tr h="326752">
                <a:tc>
                  <a:txBody>
                    <a:bodyPr/>
                    <a:lstStyle/>
                    <a:p>
                      <a:pPr indent="252095" algn="ctr">
                        <a:lnSpc>
                          <a:spcPct val="150000"/>
                        </a:lnSpc>
                        <a:spcAft>
                          <a:spcPts val="0"/>
                        </a:spcAft>
                      </a:pPr>
                      <a:r>
                        <a:rPr lang="es-ES_tradnl" sz="1400" dirty="0" smtClean="0">
                          <a:solidFill>
                            <a:schemeClr val="tx1"/>
                          </a:solidFill>
                          <a:effectLst/>
                          <a:latin typeface="Arial" pitchFamily="34" charset="0"/>
                          <a:cs typeface="Arial" pitchFamily="34" charset="0"/>
                        </a:rPr>
                        <a:t>25,71</a:t>
                      </a:r>
                    </a:p>
                  </a:txBody>
                  <a:tcPr marL="68580" marR="68580" marT="0" marB="0"/>
                </a:tc>
                <a:tc>
                  <a:txBody>
                    <a:bodyPr/>
                    <a:lstStyle/>
                    <a:p>
                      <a:pPr indent="252095" algn="ctr">
                        <a:lnSpc>
                          <a:spcPct val="150000"/>
                        </a:lnSpc>
                        <a:spcAft>
                          <a:spcPts val="0"/>
                        </a:spcAft>
                      </a:pPr>
                      <a:r>
                        <a:rPr lang="es-ES_tradnl" sz="1400" dirty="0" smtClean="0">
                          <a:solidFill>
                            <a:schemeClr val="tx1"/>
                          </a:solidFill>
                          <a:effectLst/>
                          <a:latin typeface="Arial" pitchFamily="34" charset="0"/>
                          <a:cs typeface="Arial" pitchFamily="34" charset="0"/>
                        </a:rPr>
                        <a:t>5,01</a:t>
                      </a:r>
                    </a:p>
                  </a:txBody>
                  <a:tcPr marL="68580" marR="68580" marT="0" marB="0"/>
                </a:tc>
                <a:tc>
                  <a:txBody>
                    <a:bodyPr/>
                    <a:lstStyle/>
                    <a:p>
                      <a:pPr indent="252095" algn="ctr">
                        <a:lnSpc>
                          <a:spcPct val="150000"/>
                        </a:lnSpc>
                        <a:spcAft>
                          <a:spcPts val="0"/>
                        </a:spcAft>
                      </a:pPr>
                      <a:r>
                        <a:rPr lang="es-ES_tradnl" sz="1400" dirty="0" smtClean="0">
                          <a:solidFill>
                            <a:schemeClr val="tx1"/>
                          </a:solidFill>
                          <a:effectLst/>
                          <a:latin typeface="Arial" pitchFamily="34" charset="0"/>
                          <a:cs typeface="Arial" pitchFamily="34" charset="0"/>
                        </a:rPr>
                        <a:t>203,2</a:t>
                      </a:r>
                    </a:p>
                  </a:txBody>
                  <a:tcPr marL="68580" marR="68580" marT="0" marB="0"/>
                </a:tc>
              </a:tr>
            </a:tbl>
          </a:graphicData>
        </a:graphic>
      </p:graphicFrame>
      <p:pic>
        <p:nvPicPr>
          <p:cNvPr id="1126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8483" y="1916832"/>
            <a:ext cx="537845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49" y="3861048"/>
            <a:ext cx="8682434" cy="57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ángulo 3"/>
              <p:cNvSpPr/>
              <p:nvPr/>
            </p:nvSpPr>
            <p:spPr>
              <a:xfrm>
                <a:off x="1620491" y="5434806"/>
                <a:ext cx="6372225" cy="1479251"/>
              </a:xfrm>
              <a:prstGeom prst="rect">
                <a:avLst/>
              </a:prstGeom>
            </p:spPr>
            <p:txBody>
              <a:bodyPr>
                <a:spAutoFit/>
              </a:bodyPr>
              <a:lstStyle/>
              <a:p>
                <a:pPr marL="457200" indent="-22860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ea typeface="Calibri" panose="020F0502020204030204" pitchFamily="34" charset="0"/>
                          <a:cs typeface="Times New Roman" panose="02020603050405020304" pitchFamily="18" charset="0"/>
                        </a:rPr>
                        <m:t>distancia</m:t>
                      </m:r>
                      <m:r>
                        <a:rPr lang="es-ES">
                          <a:latin typeface="Cambria Math" panose="02040503050406030204" pitchFamily="18" charset="0"/>
                          <a:ea typeface="Calibri" panose="020F0502020204030204" pitchFamily="34" charset="0"/>
                          <a:cs typeface="Times New Roman" panose="02020603050405020304" pitchFamily="18" charset="0"/>
                        </a:rPr>
                        <m:t>=</m:t>
                      </m:r>
                      <m:r>
                        <m:rPr>
                          <m:sty m:val="p"/>
                        </m:rPr>
                        <a:rPr lang="es-ES">
                          <a:latin typeface="Cambria Math" panose="02040503050406030204" pitchFamily="18" charset="0"/>
                          <a:ea typeface="Calibri" panose="020F0502020204030204" pitchFamily="34" charset="0"/>
                          <a:cs typeface="Times New Roman" panose="02020603050405020304" pitchFamily="18" charset="0"/>
                        </a:rPr>
                        <m:t>velocidad</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r>
                        <a:rPr lang="es-ES">
                          <a:latin typeface="Cambria Math" panose="02040503050406030204" pitchFamily="18" charset="0"/>
                          <a:ea typeface="Calibri" panose="020F0502020204030204" pitchFamily="34" charset="0"/>
                          <a:cs typeface="Times New Roman" panose="02020603050405020304" pitchFamily="18" charset="0"/>
                        </a:rPr>
                        <m:t> ∆</m:t>
                      </m:r>
                      <m:r>
                        <m:rPr>
                          <m:sty m:val="p"/>
                        </m:rPr>
                        <a:rPr lang="es-ES">
                          <a:latin typeface="Cambria Math" panose="02040503050406030204" pitchFamily="18" charset="0"/>
                          <a:ea typeface="Calibri" panose="020F0502020204030204" pitchFamily="34" charset="0"/>
                          <a:cs typeface="Times New Roman" panose="02020603050405020304" pitchFamily="18" charset="0"/>
                        </a:rPr>
                        <m:t>tiempo</m:t>
                      </m:r>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457200" indent="-228600"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distancia</m:t>
                    </m:r>
                    <m:r>
                      <a:rPr lang="es-ES">
                        <a:effectLst/>
                        <a:latin typeface="Cambria Math" panose="02040503050406030204" pitchFamily="18" charset="0"/>
                        <a:ea typeface="Calibri" panose="020F0502020204030204" pitchFamily="34" charset="0"/>
                        <a:cs typeface="Times New Roman" panose="02020603050405020304" pitchFamily="18" charset="0"/>
                      </a:rPr>
                      <m:t>=9.9</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mm</m:t>
                        </m:r>
                      </m:num>
                      <m:den>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s</m:t>
                        </m:r>
                      </m:den>
                    </m:f>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a:effectLst/>
                        <a:latin typeface="Cambria Math" panose="02040503050406030204" pitchFamily="18" charset="0"/>
                        <a:ea typeface="Calibri" panose="020F0502020204030204" pitchFamily="34" charset="0"/>
                        <a:cs typeface="Times New Roman" panose="02020603050405020304" pitchFamily="18" charset="0"/>
                      </a:rPr>
                      <m:t>(20.51</m:t>
                    </m:r>
                    <m:r>
                      <a:rPr lang="es-ES" i="1">
                        <a:effectLst/>
                        <a:latin typeface="Cambria Math" panose="02040503050406030204" pitchFamily="18" charset="0"/>
                        <a:ea typeface="Calibri" panose="020F0502020204030204" pitchFamily="34" charset="0"/>
                        <a:cs typeface="Times New Roman" panose="02020603050405020304" pitchFamily="18" charset="0"/>
                      </a:rPr>
                      <m:t>−</m:t>
                    </m:r>
                    <m:r>
                      <a:rPr lang="es-ES">
                        <a:effectLst/>
                        <a:latin typeface="Cambria Math" panose="02040503050406030204" pitchFamily="18" charset="0"/>
                        <a:ea typeface="Calibri" panose="020F0502020204030204" pitchFamily="34" charset="0"/>
                        <a:cs typeface="Times New Roman" panose="02020603050405020304" pitchFamily="18" charset="0"/>
                      </a:rPr>
                      <m:t>5.20) </m:t>
                    </m:r>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segundos</m:t>
                    </m:r>
                  </m:oMath>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marL="457200" indent="-228600" algn="ctr">
                  <a:lnSpc>
                    <a:spcPct val="150000"/>
                  </a:lnSpc>
                  <a:spcAft>
                    <a:spcPts val="800"/>
                  </a:spcAft>
                </a:pPr>
                <a14:m>
                  <m:oMath xmlns:m="http://schemas.openxmlformats.org/officeDocument/2006/math">
                    <m:r>
                      <m:rPr>
                        <m:sty m:val="p"/>
                      </m:rPr>
                      <a:rPr lang="es-ES">
                        <a:effectLst/>
                        <a:latin typeface="Cambria Math" panose="02040503050406030204" pitchFamily="18" charset="0"/>
                        <a:ea typeface="Calibri" panose="020F0502020204030204" pitchFamily="34" charset="0"/>
                        <a:cs typeface="Times New Roman" panose="02020603050405020304" pitchFamily="18" charset="0"/>
                      </a:rPr>
                      <m:t>distancia</m:t>
                    </m:r>
                    <m:r>
                      <a:rPr lang="es-ES">
                        <a:effectLst/>
                        <a:latin typeface="Cambria Math" panose="02040503050406030204" pitchFamily="18" charset="0"/>
                        <a:ea typeface="Calibri" panose="020F0502020204030204" pitchFamily="34" charset="0"/>
                        <a:cs typeface="Times New Roman" panose="02020603050405020304" pitchFamily="18" charset="0"/>
                      </a:rPr>
                      <m:t>=</m:t>
                    </m:r>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203.2mm</a:t>
                </a: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620491" y="5434806"/>
                <a:ext cx="6372225" cy="1479251"/>
              </a:xfrm>
              <a:prstGeom prst="rect">
                <a:avLst/>
              </a:prstGeom>
              <a:blipFill rotWithShape="0">
                <a:blip r:embed="rId4"/>
                <a:stretch>
                  <a:fillRect b="-2479"/>
                </a:stretch>
              </a:blipFill>
            </p:spPr>
            <p:txBody>
              <a:bodyPr/>
              <a:lstStyle/>
              <a:p>
                <a:r>
                  <a:rPr lang="es-EC">
                    <a:noFill/>
                  </a:rPr>
                  <a:t> </a:t>
                </a:r>
              </a:p>
            </p:txBody>
          </p:sp>
        </mc:Fallback>
      </mc:AlternateContent>
    </p:spTree>
    <p:extLst>
      <p:ext uri="{BB962C8B-B14F-4D97-AF65-F5344CB8AC3E}">
        <p14:creationId xmlns:p14="http://schemas.microsoft.com/office/powerpoint/2010/main" val="22191224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91" y="908719"/>
            <a:ext cx="4680520" cy="177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chor="ctr"/>
          <a:lstStyle/>
          <a:p>
            <a:r>
              <a:rPr lang="es-EC" dirty="0" smtClean="0">
                <a:latin typeface="Arial" pitchFamily="34" charset="0"/>
                <a:cs typeface="Arial" pitchFamily="34" charset="0"/>
              </a:rPr>
              <a:t>Ajuste de curva:</a:t>
            </a:r>
            <a:endParaRPr lang="es-EC" dirty="0">
              <a:latin typeface="Arial" pitchFamily="34" charset="0"/>
              <a:cs typeface="Arial" pitchFamily="34" charset="0"/>
            </a:endParaRPr>
          </a:p>
        </p:txBody>
      </p:sp>
      <p:sp>
        <p:nvSpPr>
          <p:cNvPr id="3" name="2 Marcador de contenido"/>
          <p:cNvSpPr>
            <a:spLocks noGrp="1"/>
          </p:cNvSpPr>
          <p:nvPr>
            <p:ph sz="half" idx="1"/>
          </p:nvPr>
        </p:nvSpPr>
        <p:spPr>
          <a:xfrm>
            <a:off x="637302" y="1920085"/>
            <a:ext cx="5629500" cy="4029195"/>
          </a:xfrm>
        </p:spPr>
        <p:txBody>
          <a:bodyPr>
            <a:normAutofit/>
          </a:bodyPr>
          <a:lstStyle/>
          <a:p>
            <a:pPr algn="just"/>
            <a:r>
              <a:rPr lang="es-ES" sz="2000" dirty="0" smtClean="0">
                <a:latin typeface="Arial" pitchFamily="34" charset="0"/>
                <a:cs typeface="Arial" pitchFamily="34" charset="0"/>
              </a:rPr>
              <a:t>Dentro </a:t>
            </a:r>
            <a:r>
              <a:rPr lang="es-ES" sz="2000" dirty="0">
                <a:latin typeface="Arial" pitchFamily="34" charset="0"/>
                <a:cs typeface="Arial" pitchFamily="34" charset="0"/>
              </a:rPr>
              <a:t>de Matlab se abre la herramienta Curve Fitting Tool, donde se procederá a encontrar la ecuación que más se ajuste a los datos reales </a:t>
            </a:r>
            <a:endParaRPr lang="es-ES" sz="2000" dirty="0" smtClean="0">
              <a:latin typeface="Arial" pitchFamily="34" charset="0"/>
              <a:cs typeface="Arial" pitchFamily="34" charset="0"/>
            </a:endParaRPr>
          </a:p>
          <a:p>
            <a:endParaRPr lang="es-EC" dirty="0"/>
          </a:p>
        </p:txBody>
      </p:sp>
      <p:pic>
        <p:nvPicPr>
          <p:cNvPr id="1638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21091" y="2492896"/>
            <a:ext cx="469750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0382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latin typeface="Arial" pitchFamily="34" charset="0"/>
                <a:cs typeface="Arial" pitchFamily="34" charset="0"/>
              </a:rPr>
              <a:t>Ajuste de curva Matlab</a:t>
            </a:r>
            <a:endParaRPr lang="es-EC" dirty="0">
              <a:latin typeface="Arial" pitchFamily="34" charset="0"/>
              <a:cs typeface="Arial" pitchFamily="34" charset="0"/>
            </a:endParaRPr>
          </a:p>
        </p:txBody>
      </p:sp>
      <p:sp>
        <p:nvSpPr>
          <p:cNvPr id="3" name="2 Marcador de texto"/>
          <p:cNvSpPr>
            <a:spLocks noGrp="1"/>
          </p:cNvSpPr>
          <p:nvPr>
            <p:ph type="body" idx="1"/>
          </p:nvPr>
        </p:nvSpPr>
        <p:spPr/>
        <p:txBody>
          <a:bodyPr/>
          <a:lstStyle/>
          <a:p>
            <a:pPr algn="ctr"/>
            <a:r>
              <a:rPr lang="es-ES" b="0" dirty="0">
                <a:latin typeface="Arial" pitchFamily="34" charset="0"/>
                <a:cs typeface="Arial" pitchFamily="34" charset="0"/>
              </a:rPr>
              <a:t>Ajuste de curva – Lineal</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p:txBody>
          <a:bodyPr/>
          <a:lstStyle/>
          <a:p>
            <a:pPr algn="ctr"/>
            <a:r>
              <a:rPr lang="es-ES" b="0" dirty="0">
                <a:latin typeface="Arial" pitchFamily="34" charset="0"/>
                <a:cs typeface="Arial" pitchFamily="34" charset="0"/>
              </a:rPr>
              <a:t>Ajuste de curva – cuadrático</a:t>
            </a:r>
            <a:endParaRPr lang="es-EC" b="0" dirty="0">
              <a:latin typeface="Arial" pitchFamily="34" charset="0"/>
              <a:cs typeface="Arial" pitchFamily="34" charset="0"/>
            </a:endParaRPr>
          </a:p>
        </p:txBody>
      </p:sp>
      <p:pic>
        <p:nvPicPr>
          <p:cNvPr id="15362"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52051" y="2688153"/>
            <a:ext cx="5401524" cy="349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664828" y="2733877"/>
            <a:ext cx="5255207" cy="340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282216" y="6228021"/>
            <a:ext cx="1498515" cy="369332"/>
          </a:xfrm>
          <a:prstGeom prst="rect">
            <a:avLst/>
          </a:prstGeom>
          <a:noFill/>
        </p:spPr>
        <p:txBody>
          <a:bodyPr wrap="square" rtlCol="0">
            <a:spAutoFit/>
          </a:bodyPr>
          <a:lstStyle/>
          <a:p>
            <a:r>
              <a:rPr lang="es-EC" dirty="0" smtClean="0">
                <a:latin typeface="Arial" pitchFamily="34" charset="0"/>
                <a:cs typeface="Arial" pitchFamily="34" charset="0"/>
              </a:rPr>
              <a:t>5V – 191mm</a:t>
            </a:r>
            <a:endParaRPr lang="es-EC" dirty="0">
              <a:latin typeface="Arial" pitchFamily="34" charset="0"/>
              <a:cs typeface="Arial" pitchFamily="34" charset="0"/>
            </a:endParaRPr>
          </a:p>
        </p:txBody>
      </p:sp>
      <p:sp>
        <p:nvSpPr>
          <p:cNvPr id="8" name="7 CuadroTexto"/>
          <p:cNvSpPr txBox="1"/>
          <p:nvPr/>
        </p:nvSpPr>
        <p:spPr>
          <a:xfrm>
            <a:off x="8749283" y="6375808"/>
            <a:ext cx="1498515" cy="369332"/>
          </a:xfrm>
          <a:prstGeom prst="rect">
            <a:avLst/>
          </a:prstGeom>
          <a:noFill/>
        </p:spPr>
        <p:txBody>
          <a:bodyPr wrap="square" rtlCol="0">
            <a:spAutoFit/>
          </a:bodyPr>
          <a:lstStyle/>
          <a:p>
            <a:r>
              <a:rPr lang="es-EC" dirty="0" smtClean="0">
                <a:latin typeface="Arial" pitchFamily="34" charset="0"/>
                <a:cs typeface="Arial" pitchFamily="34" charset="0"/>
              </a:rPr>
              <a:t>5V – 202mm</a:t>
            </a:r>
            <a:endParaRPr lang="es-EC" dirty="0">
              <a:latin typeface="Arial" pitchFamily="34" charset="0"/>
              <a:cs typeface="Arial" pitchFamily="34" charset="0"/>
            </a:endParaRPr>
          </a:p>
        </p:txBody>
      </p:sp>
    </p:spTree>
    <p:extLst>
      <p:ext uri="{BB962C8B-B14F-4D97-AF65-F5344CB8AC3E}">
        <p14:creationId xmlns:p14="http://schemas.microsoft.com/office/powerpoint/2010/main" val="38434044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7301" y="704088"/>
            <a:ext cx="11712381" cy="1143000"/>
          </a:xfrm>
        </p:spPr>
        <p:txBody>
          <a:bodyPr>
            <a:normAutofit/>
          </a:bodyPr>
          <a:lstStyle/>
          <a:p>
            <a:r>
              <a:rPr lang="es-EC" dirty="0" smtClean="0">
                <a:latin typeface="Arial" pitchFamily="34" charset="0"/>
                <a:cs typeface="Arial" pitchFamily="34" charset="0"/>
              </a:rPr>
              <a:t>Ecuación resultante de ajuste cuadrático:</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2 Marcador de contenido"/>
              <p:cNvSpPr>
                <a:spLocks noGrp="1"/>
              </p:cNvSpPr>
              <p:nvPr>
                <p:ph sz="half" idx="1"/>
              </p:nvPr>
            </p:nvSpPr>
            <p:spPr>
              <a:xfrm>
                <a:off x="612379" y="2780928"/>
                <a:ext cx="5629500" cy="2954163"/>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r>
                        <m:rPr>
                          <m:sty m:val="p"/>
                        </m:rPr>
                        <a:rPr lang="es-ES" i="0" smtClean="0">
                          <a:latin typeface="Cambria Math"/>
                        </a:rPr>
                        <m:t>y</m:t>
                      </m:r>
                      <m:r>
                        <a:rPr lang="es-ES" i="0" smtClean="0">
                          <a:latin typeface="Cambria Math"/>
                        </a:rPr>
                        <m:t>=2.63∗</m:t>
                      </m:r>
                      <m:sSup>
                        <m:sSupPr>
                          <m:ctrlPr>
                            <a:rPr lang="es-EC" i="1">
                              <a:latin typeface="Cambria Math" panose="02040503050406030204" pitchFamily="18" charset="0"/>
                            </a:rPr>
                          </m:ctrlPr>
                        </m:sSupPr>
                        <m:e>
                          <m:r>
                            <m:rPr>
                              <m:sty m:val="p"/>
                            </m:rPr>
                            <a:rPr lang="es-ES" i="0">
                              <a:latin typeface="Cambria Math"/>
                            </a:rPr>
                            <m:t>x</m:t>
                          </m:r>
                        </m:e>
                        <m:sup>
                          <m:r>
                            <a:rPr lang="es-ES" i="0">
                              <a:latin typeface="Cambria Math"/>
                            </a:rPr>
                            <m:t>2</m:t>
                          </m:r>
                        </m:sup>
                      </m:sSup>
                      <m:r>
                        <a:rPr lang="es-ES" i="0">
                          <a:latin typeface="Cambria Math"/>
                        </a:rPr>
                        <m:t>+26.3∗</m:t>
                      </m:r>
                      <m:r>
                        <m:rPr>
                          <m:sty m:val="p"/>
                        </m:rPr>
                        <a:rPr lang="es-ES" i="0">
                          <a:latin typeface="Cambria Math"/>
                        </a:rPr>
                        <m:t>x</m:t>
                      </m:r>
                      <m:r>
                        <a:rPr lang="es-ES" i="0">
                          <a:latin typeface="Cambria Math"/>
                        </a:rPr>
                        <m:t>+2.94</m:t>
                      </m:r>
                    </m:oMath>
                  </m:oMathPara>
                </a14:m>
                <a:endParaRPr lang="es-EC" dirty="0" smtClean="0">
                  <a:latin typeface="Arial" pitchFamily="34" charset="0"/>
                  <a:cs typeface="Arial" pitchFamily="34" charset="0"/>
                </a:endParaRPr>
              </a:p>
              <a:p>
                <a:pPr marL="0" indent="0">
                  <a:buNone/>
                </a:pPr>
                <a:endParaRPr lang="es-EC" sz="2200" dirty="0" smtClean="0">
                  <a:latin typeface="Arial" pitchFamily="34" charset="0"/>
                  <a:cs typeface="Arial" pitchFamily="34" charset="0"/>
                </a:endParaRPr>
              </a:p>
              <a:p>
                <a:pPr marL="0" indent="0">
                  <a:buNone/>
                </a:pPr>
                <a:r>
                  <a:rPr lang="es-EC" sz="2200" dirty="0" smtClean="0">
                    <a:latin typeface="Arial" pitchFamily="34" charset="0"/>
                    <a:cs typeface="Arial" pitchFamily="34" charset="0"/>
                  </a:rPr>
                  <a:t>x=voltaje</a:t>
                </a:r>
              </a:p>
              <a:p>
                <a:pPr marL="0" indent="0">
                  <a:buNone/>
                </a:pPr>
                <a:r>
                  <a:rPr lang="es-EC" sz="2200" dirty="0">
                    <a:latin typeface="Arial" pitchFamily="34" charset="0"/>
                    <a:cs typeface="Arial" pitchFamily="34" charset="0"/>
                  </a:rPr>
                  <a:t>y</a:t>
                </a:r>
                <a:r>
                  <a:rPr lang="es-EC" sz="2200" dirty="0" smtClean="0">
                    <a:latin typeface="Arial" pitchFamily="34" charset="0"/>
                    <a:cs typeface="Arial" pitchFamily="34" charset="0"/>
                  </a:rPr>
                  <a:t>=desplazamiento</a:t>
                </a:r>
              </a:p>
              <a:p>
                <a:pPr marL="0" indent="0">
                  <a:buNone/>
                </a:pPr>
                <a:endParaRPr lang="es-EC" dirty="0" smtClean="0">
                  <a:latin typeface="Arial" pitchFamily="34" charset="0"/>
                  <a:cs typeface="Arial" pitchFamily="34" charset="0"/>
                </a:endParaRPr>
              </a:p>
              <a:p>
                <a:pPr marL="0" indent="0" algn="just">
                  <a:buNone/>
                </a:pPr>
                <a:r>
                  <a:rPr lang="es-ES" sz="2000" dirty="0">
                    <a:latin typeface="Arial" pitchFamily="34" charset="0"/>
                    <a:cs typeface="Arial" pitchFamily="34" charset="0"/>
                  </a:rPr>
                  <a:t>U</a:t>
                </a:r>
                <a:r>
                  <a:rPr lang="es-ES" sz="2000" dirty="0" smtClean="0">
                    <a:latin typeface="Arial" pitchFamily="34" charset="0"/>
                    <a:cs typeface="Arial" pitchFamily="34" charset="0"/>
                  </a:rPr>
                  <a:t>tilizando </a:t>
                </a:r>
                <a:r>
                  <a:rPr lang="es-ES" sz="2000" dirty="0">
                    <a:latin typeface="Arial" pitchFamily="34" charset="0"/>
                    <a:cs typeface="Arial" pitchFamily="34" charset="0"/>
                  </a:rPr>
                  <a:t>la relación trigonométrica de la tangente se determinará el ángulo de elevación de la plataforma móvil y por ende el ángulo de rehabilitación del tobillo que el paciente podrá realizar dentro de su recuperación.</a:t>
                </a:r>
                <a:endParaRPr lang="es-EC" sz="2000" dirty="0">
                  <a:latin typeface="Arial" pitchFamily="34" charset="0"/>
                  <a:cs typeface="Arial"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sz="half" idx="1"/>
              </p:nvPr>
            </p:nvSpPr>
            <p:spPr>
              <a:xfrm>
                <a:off x="612379" y="2780928"/>
                <a:ext cx="5629500" cy="2954163"/>
              </a:xfrm>
              <a:blipFill rotWithShape="0">
                <a:blip r:embed="rId2"/>
                <a:stretch>
                  <a:fillRect l="-1082" r="-974" b="-3299"/>
                </a:stretch>
              </a:blipFill>
            </p:spPr>
            <p:txBody>
              <a:bodyPr/>
              <a:lstStyle/>
              <a:p>
                <a:r>
                  <a:rPr lang="es-EC">
                    <a:noFill/>
                  </a:rPr>
                  <a:t> </a:t>
                </a:r>
              </a:p>
            </p:txBody>
          </p:sp>
        </mc:Fallback>
      </mc:AlternateContent>
      <p:pic>
        <p:nvPicPr>
          <p:cNvPr id="174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77075" y="1988840"/>
            <a:ext cx="4923376" cy="225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4 Rectángulo"/>
              <p:cNvSpPr/>
              <p:nvPr/>
            </p:nvSpPr>
            <p:spPr>
              <a:xfrm>
                <a:off x="8505304" y="5088949"/>
                <a:ext cx="1949508"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θ</m:t>
                      </m:r>
                      <m:r>
                        <a:rPr lang="es-ES" i="0">
                          <a:latin typeface="Cambria Math"/>
                        </a:rPr>
                        <m:t>=</m:t>
                      </m:r>
                      <m:func>
                        <m:funcPr>
                          <m:ctrlPr>
                            <a:rPr lang="es-EC" i="1">
                              <a:latin typeface="Cambria Math" panose="02040503050406030204" pitchFamily="18" charset="0"/>
                            </a:rPr>
                          </m:ctrlPr>
                        </m:funcPr>
                        <m:fName>
                          <m:sSup>
                            <m:sSupPr>
                              <m:ctrlPr>
                                <a:rPr lang="es-EC" i="1">
                                  <a:latin typeface="Cambria Math" panose="02040503050406030204" pitchFamily="18" charset="0"/>
                                </a:rPr>
                              </m:ctrlPr>
                            </m:sSupPr>
                            <m:e>
                              <m:r>
                                <m:rPr>
                                  <m:sty m:val="p"/>
                                </m:rPr>
                                <a:rPr lang="es-ES" i="0">
                                  <a:latin typeface="Cambria Math"/>
                                </a:rPr>
                                <m:t>tan</m:t>
                              </m:r>
                            </m:e>
                            <m:sup>
                              <m:r>
                                <a:rPr lang="es-ES" i="0">
                                  <a:latin typeface="Cambria Math"/>
                                </a:rPr>
                                <m:t>−1</m:t>
                              </m:r>
                            </m:sup>
                          </m:sSup>
                        </m:fName>
                        <m:e>
                          <m:f>
                            <m:fPr>
                              <m:ctrlPr>
                                <a:rPr lang="es-EC" i="1">
                                  <a:latin typeface="Cambria Math" panose="02040503050406030204" pitchFamily="18" charset="0"/>
                                </a:rPr>
                              </m:ctrlPr>
                            </m:fPr>
                            <m:num>
                              <m:r>
                                <m:rPr>
                                  <m:sty m:val="p"/>
                                </m:rPr>
                                <a:rPr lang="es-ES" i="0">
                                  <a:latin typeface="Cambria Math"/>
                                </a:rPr>
                                <m:t>y</m:t>
                              </m:r>
                            </m:num>
                            <m:den>
                              <m:r>
                                <a:rPr lang="es-ES" i="0">
                                  <a:latin typeface="Cambria Math"/>
                                </a:rPr>
                                <m:t>259.05</m:t>
                              </m:r>
                            </m:den>
                          </m:f>
                        </m:e>
                      </m:func>
                    </m:oMath>
                  </m:oMathPara>
                </a14:m>
                <a:endParaRPr lang="es-EC"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8505304" y="5088949"/>
                <a:ext cx="1949508" cy="566694"/>
              </a:xfrm>
              <a:prstGeom prst="rect">
                <a:avLst/>
              </a:prstGeom>
              <a:blipFill rotWithShape="1">
                <a:blip r:embed="rId4"/>
                <a:stretch>
                  <a:fillRect/>
                </a:stretch>
              </a:blipFill>
            </p:spPr>
            <p:txBody>
              <a:bodyPr/>
              <a:lstStyle/>
              <a:p>
                <a:r>
                  <a:rPr lang="es-EC">
                    <a:noFill/>
                  </a:rPr>
                  <a:t> </a:t>
                </a:r>
              </a:p>
            </p:txBody>
          </p:sp>
        </mc:Fallback>
      </mc:AlternateContent>
      <p:sp>
        <p:nvSpPr>
          <p:cNvPr id="6" name="5 Rectángulo"/>
          <p:cNvSpPr/>
          <p:nvPr/>
        </p:nvSpPr>
        <p:spPr>
          <a:xfrm>
            <a:off x="6661051" y="4612638"/>
            <a:ext cx="5926047" cy="400110"/>
          </a:xfrm>
          <a:prstGeom prst="rect">
            <a:avLst/>
          </a:prstGeom>
        </p:spPr>
        <p:txBody>
          <a:bodyPr wrap="square">
            <a:spAutoFit/>
          </a:bodyPr>
          <a:lstStyle/>
          <a:p>
            <a:pPr algn="just"/>
            <a:r>
              <a:rPr lang="es-ES" sz="2000" dirty="0">
                <a:latin typeface="Arial" pitchFamily="34" charset="0"/>
                <a:cs typeface="Arial" pitchFamily="34" charset="0"/>
              </a:rPr>
              <a:t>El ángulo de </a:t>
            </a:r>
            <a:r>
              <a:rPr lang="es-ES" sz="2000" dirty="0" smtClean="0">
                <a:latin typeface="Arial" pitchFamily="34" charset="0"/>
                <a:cs typeface="Arial" pitchFamily="34" charset="0"/>
              </a:rPr>
              <a:t>inclinación de </a:t>
            </a:r>
            <a:r>
              <a:rPr lang="es-ES" sz="2000" dirty="0">
                <a:latin typeface="Arial" pitchFamily="34" charset="0"/>
                <a:cs typeface="Arial" pitchFamily="34" charset="0"/>
              </a:rPr>
              <a:t>la plataforma </a:t>
            </a:r>
            <a:r>
              <a:rPr lang="es-ES" sz="2000" dirty="0" smtClean="0">
                <a:latin typeface="Arial" pitchFamily="34" charset="0"/>
                <a:cs typeface="Arial" pitchFamily="34" charset="0"/>
              </a:rPr>
              <a:t>móvil.</a:t>
            </a:r>
            <a:endParaRPr lang="es-EC" sz="2000" dirty="0">
              <a:latin typeface="Arial" pitchFamily="34" charset="0"/>
              <a:cs typeface="Arial" pitchFamily="34" charset="0"/>
            </a:endParaRPr>
          </a:p>
        </p:txBody>
      </p:sp>
    </p:spTree>
    <p:extLst>
      <p:ext uri="{BB962C8B-B14F-4D97-AF65-F5344CB8AC3E}">
        <p14:creationId xmlns:p14="http://schemas.microsoft.com/office/powerpoint/2010/main" val="34179908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1163" y="1052736"/>
            <a:ext cx="12421691" cy="1143000"/>
          </a:xfrm>
        </p:spPr>
        <p:txBody>
          <a:bodyPr anchor="ctr">
            <a:normAutofit/>
          </a:bodyPr>
          <a:lstStyle/>
          <a:p>
            <a:pPr lvl="3" algn="ctr" rtl="0">
              <a:spcBef>
                <a:spcPct val="0"/>
              </a:spcBef>
            </a:pPr>
            <a:r>
              <a:rPr lang="es-ES" sz="2800" u="sng" kern="1200" dirty="0" smtClean="0">
                <a:solidFill>
                  <a:srgbClr val="04617B"/>
                </a:solidFill>
                <a:latin typeface="Arial" pitchFamily="34" charset="0"/>
                <a:ea typeface="+mj-ea"/>
                <a:cs typeface="Arial" pitchFamily="34" charset="0"/>
              </a:rPr>
              <a:t>Asignación de actuadores en cada movimiento</a:t>
            </a:r>
            <a:endParaRPr lang="es-EC" sz="2800" u="sng" dirty="0">
              <a:latin typeface="Arial" pitchFamily="34" charset="0"/>
              <a:cs typeface="Arial" pitchFamily="34" charset="0"/>
            </a:endParaRPr>
          </a:p>
        </p:txBody>
      </p:sp>
      <p:sp>
        <p:nvSpPr>
          <p:cNvPr id="3" name="2 Marcador de texto"/>
          <p:cNvSpPr>
            <a:spLocks noGrp="1"/>
          </p:cNvSpPr>
          <p:nvPr>
            <p:ph type="body" idx="1"/>
          </p:nvPr>
        </p:nvSpPr>
        <p:spPr/>
        <p:txBody>
          <a:bodyPr/>
          <a:lstStyle/>
          <a:p>
            <a:pPr algn="ctr"/>
            <a:r>
              <a:rPr lang="es-EC" b="0" dirty="0" smtClean="0">
                <a:latin typeface="Arial" pitchFamily="34" charset="0"/>
                <a:cs typeface="Arial" pitchFamily="34" charset="0"/>
              </a:rPr>
              <a:t>Dorsiflexión</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p:txBody>
          <a:bodyPr/>
          <a:lstStyle/>
          <a:p>
            <a:pPr algn="ctr"/>
            <a:r>
              <a:rPr lang="es-EC" b="0" dirty="0" smtClean="0">
                <a:latin typeface="Arial" pitchFamily="34" charset="0"/>
                <a:cs typeface="Arial" pitchFamily="34" charset="0"/>
              </a:rPr>
              <a:t>Plantarflexión</a:t>
            </a:r>
            <a:endParaRPr lang="es-EC" b="0" dirty="0">
              <a:latin typeface="Arial" pitchFamily="34" charset="0"/>
              <a:cs typeface="Arial" pitchFamily="34" charset="0"/>
            </a:endParaRPr>
          </a:p>
        </p:txBody>
      </p:sp>
      <p:pic>
        <p:nvPicPr>
          <p:cNvPr id="1026"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1805194" y="2818809"/>
            <a:ext cx="3295238" cy="323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549574" y="2656904"/>
            <a:ext cx="3485715" cy="35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637302" y="132588"/>
            <a:ext cx="11471434" cy="1143000"/>
          </a:xfrm>
          <a:prstGeom prst="rect">
            <a:avLst/>
          </a:prstGeom>
        </p:spPr>
        <p:txBody>
          <a:bodyPr vert="horz" lIns="0" tIns="45720" rIns="0" bIns="0" anchor="b">
            <a:normAutofit fontScale="8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lvl="2" algn="l" rtl="0">
              <a:spcBef>
                <a:spcPct val="0"/>
              </a:spcBef>
            </a:pPr>
            <a:r>
              <a:rPr lang="es-ES" sz="5000" kern="1200" dirty="0" smtClean="0">
                <a:solidFill>
                  <a:srgbClr val="04617B"/>
                </a:solidFill>
                <a:latin typeface="Arial" pitchFamily="34" charset="0"/>
                <a:ea typeface="+mj-ea"/>
                <a:cs typeface="Arial" pitchFamily="34" charset="0"/>
              </a:rPr>
              <a:t>Planificación para estructura del programa</a:t>
            </a:r>
            <a:r>
              <a:rPr lang="es-EC" b="1" dirty="0" smtClean="0"/>
              <a:t/>
            </a:r>
            <a:br>
              <a:rPr lang="es-EC" b="1" dirty="0" smtClean="0"/>
            </a:br>
            <a:endParaRPr lang="es-EC" dirty="0"/>
          </a:p>
        </p:txBody>
      </p:sp>
    </p:spTree>
    <p:extLst>
      <p:ext uri="{BB962C8B-B14F-4D97-AF65-F5344CB8AC3E}">
        <p14:creationId xmlns:p14="http://schemas.microsoft.com/office/powerpoint/2010/main" val="72143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1347" y="2780928"/>
            <a:ext cx="11471434" cy="1143000"/>
          </a:xfrm>
        </p:spPr>
        <p:txBody>
          <a:bodyPr>
            <a:normAutofit/>
          </a:bodyPr>
          <a:lstStyle/>
          <a:p>
            <a:pPr algn="ctr"/>
            <a:r>
              <a:rPr lang="es-ES" sz="5400" b="1" dirty="0" smtClean="0">
                <a:latin typeface="Arial" pitchFamily="34" charset="0"/>
                <a:cs typeface="Arial" pitchFamily="34" charset="0"/>
              </a:rPr>
              <a:t>Fundamento Teórico</a:t>
            </a:r>
            <a:endParaRPr lang="es-EC" sz="5400" dirty="0">
              <a:latin typeface="Arial" pitchFamily="34" charset="0"/>
              <a:cs typeface="Arial" pitchFamily="34" charset="0"/>
            </a:endParaRPr>
          </a:p>
        </p:txBody>
      </p:sp>
    </p:spTree>
    <p:extLst>
      <p:ext uri="{BB962C8B-B14F-4D97-AF65-F5344CB8AC3E}">
        <p14:creationId xmlns:p14="http://schemas.microsoft.com/office/powerpoint/2010/main" val="8486050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766419" y="1283581"/>
            <a:ext cx="5631714" cy="659352"/>
          </a:xfrm>
        </p:spPr>
        <p:txBody>
          <a:bodyPr/>
          <a:lstStyle/>
          <a:p>
            <a:pPr algn="ctr"/>
            <a:r>
              <a:rPr lang="es-ES" b="0" dirty="0">
                <a:latin typeface="Arial" pitchFamily="34" charset="0"/>
                <a:cs typeface="Arial" pitchFamily="34" charset="0"/>
              </a:rPr>
              <a:t>Inversión Pie Izquierdo</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a:xfrm>
            <a:off x="6603929" y="1288094"/>
            <a:ext cx="5633925" cy="654843"/>
          </a:xfrm>
        </p:spPr>
        <p:txBody>
          <a:bodyPr/>
          <a:lstStyle/>
          <a:p>
            <a:pPr algn="ctr"/>
            <a:r>
              <a:rPr lang="es-ES" b="0" dirty="0">
                <a:latin typeface="Arial" pitchFamily="34" charset="0"/>
                <a:cs typeface="Arial" pitchFamily="34" charset="0"/>
              </a:rPr>
              <a:t>Eversión Pie Izquierdo</a:t>
            </a:r>
            <a:endParaRPr lang="es-EC" b="0" dirty="0">
              <a:latin typeface="Arial" pitchFamily="34" charset="0"/>
              <a:cs typeface="Arial" pitchFamily="34" charset="0"/>
            </a:endParaRPr>
          </a:p>
        </p:txBody>
      </p:sp>
      <p:pic>
        <p:nvPicPr>
          <p:cNvPr id="3074"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669163" y="2132856"/>
            <a:ext cx="3504762" cy="3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781926" y="2061427"/>
            <a:ext cx="3600000" cy="360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981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839178" y="1257480"/>
            <a:ext cx="5631714" cy="659352"/>
          </a:xfrm>
        </p:spPr>
        <p:txBody>
          <a:bodyPr/>
          <a:lstStyle/>
          <a:p>
            <a:pPr algn="ctr"/>
            <a:r>
              <a:rPr lang="es-ES" b="0" dirty="0">
                <a:latin typeface="Arial" pitchFamily="34" charset="0"/>
                <a:cs typeface="Arial" pitchFamily="34" charset="0"/>
              </a:rPr>
              <a:t>Inversión Pie Derecho</a:t>
            </a:r>
            <a:endParaRPr lang="es-EC" b="0" dirty="0">
              <a:latin typeface="Arial" pitchFamily="34" charset="0"/>
              <a:cs typeface="Arial" pitchFamily="34" charset="0"/>
            </a:endParaRPr>
          </a:p>
        </p:txBody>
      </p:sp>
      <p:sp>
        <p:nvSpPr>
          <p:cNvPr id="4" name="3 Marcador de texto"/>
          <p:cNvSpPr>
            <a:spLocks noGrp="1"/>
          </p:cNvSpPr>
          <p:nvPr>
            <p:ph type="body" sz="half" idx="3"/>
          </p:nvPr>
        </p:nvSpPr>
        <p:spPr>
          <a:xfrm>
            <a:off x="6676688" y="1261993"/>
            <a:ext cx="5633925" cy="654843"/>
          </a:xfrm>
        </p:spPr>
        <p:txBody>
          <a:bodyPr/>
          <a:lstStyle/>
          <a:p>
            <a:pPr algn="ctr"/>
            <a:r>
              <a:rPr lang="es-ES" b="0" dirty="0">
                <a:latin typeface="Arial" pitchFamily="34" charset="0"/>
                <a:cs typeface="Arial" pitchFamily="34" charset="0"/>
              </a:rPr>
              <a:t>Eversión Pie Derecho</a:t>
            </a:r>
            <a:endParaRPr lang="es-EC" b="0" dirty="0">
              <a:latin typeface="Arial" pitchFamily="34" charset="0"/>
              <a:cs typeface="Arial" pitchFamily="34" charset="0"/>
            </a:endParaRPr>
          </a:p>
        </p:txBody>
      </p:sp>
      <p:pic>
        <p:nvPicPr>
          <p:cNvPr id="205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808589" y="2101993"/>
            <a:ext cx="3371429" cy="34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764507" y="1916832"/>
            <a:ext cx="3780356"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574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pPr lvl="3" algn="l" rtl="0">
              <a:spcBef>
                <a:spcPct val="0"/>
              </a:spcBef>
            </a:pPr>
            <a:r>
              <a:rPr lang="es-ES" sz="5000" kern="1200" dirty="0" smtClean="0">
                <a:solidFill>
                  <a:srgbClr val="04617B"/>
                </a:solidFill>
                <a:latin typeface="Arial" pitchFamily="34" charset="0"/>
                <a:ea typeface="+mj-ea"/>
                <a:cs typeface="Arial" pitchFamily="34" charset="0"/>
              </a:rPr>
              <a:t>Diseño de la HMI / programación</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sp>
        <p:nvSpPr>
          <p:cNvPr id="5" name="4 Marcador de contenido"/>
          <p:cNvSpPr>
            <a:spLocks noGrp="1"/>
          </p:cNvSpPr>
          <p:nvPr>
            <p:ph sz="quarter" idx="2"/>
          </p:nvPr>
        </p:nvSpPr>
        <p:spPr/>
        <p:txBody>
          <a:bodyPr/>
          <a:lstStyle/>
          <a:p>
            <a:r>
              <a:rPr lang="es-EC" sz="2400" dirty="0" smtClean="0">
                <a:latin typeface="Arial" pitchFamily="34" charset="0"/>
                <a:cs typeface="Arial" pitchFamily="34" charset="0"/>
              </a:rPr>
              <a:t>Modo manual</a:t>
            </a:r>
          </a:p>
          <a:p>
            <a:endParaRPr lang="es-EC" sz="2400" dirty="0" smtClean="0">
              <a:latin typeface="Arial" pitchFamily="34" charset="0"/>
              <a:cs typeface="Arial" pitchFamily="34" charset="0"/>
            </a:endParaRPr>
          </a:p>
          <a:p>
            <a:r>
              <a:rPr lang="es-EC" sz="2400" dirty="0" smtClean="0">
                <a:latin typeface="Arial" pitchFamily="34" charset="0"/>
                <a:cs typeface="Arial" pitchFamily="34" charset="0"/>
              </a:rPr>
              <a:t>Modo automático</a:t>
            </a:r>
          </a:p>
          <a:p>
            <a:pPr marL="274320" lvl="4" indent="-274320">
              <a:buClr>
                <a:schemeClr val="accent3"/>
              </a:buClr>
              <a:buSzPct val="95000"/>
            </a:pPr>
            <a:endParaRPr lang="es-ES" sz="2400" dirty="0" smtClean="0">
              <a:latin typeface="Arial" pitchFamily="34" charset="0"/>
              <a:cs typeface="Arial" pitchFamily="34" charset="0"/>
            </a:endParaRPr>
          </a:p>
          <a:p>
            <a:pPr marL="285750" lvl="4" indent="-285750">
              <a:buClr>
                <a:schemeClr val="accent3"/>
              </a:buClr>
              <a:buSzPct val="95000"/>
            </a:pPr>
            <a:r>
              <a:rPr lang="es-ES" sz="2400" dirty="0" smtClean="0">
                <a:latin typeface="Arial" pitchFamily="34" charset="0"/>
                <a:cs typeface="Arial" pitchFamily="34" charset="0"/>
              </a:rPr>
              <a:t>Registro de datos</a:t>
            </a:r>
            <a:endParaRPr lang="es-EC" sz="2400" dirty="0" smtClean="0">
              <a:latin typeface="Arial" pitchFamily="34" charset="0"/>
              <a:cs typeface="Arial" pitchFamily="34" charset="0"/>
            </a:endParaRPr>
          </a:p>
          <a:p>
            <a:endParaRPr lang="es-EC" dirty="0" smtClean="0"/>
          </a:p>
          <a:p>
            <a:endParaRPr lang="es-EC"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80931" y="1844824"/>
            <a:ext cx="6574222" cy="458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7869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485" y="836712"/>
            <a:ext cx="501015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chor="ctr">
            <a:normAutofit/>
          </a:bodyPr>
          <a:lstStyle/>
          <a:p>
            <a:r>
              <a:rPr lang="es-EC" dirty="0" smtClean="0">
                <a:latin typeface="Arial" pitchFamily="34" charset="0"/>
                <a:cs typeface="Arial" pitchFamily="34" charset="0"/>
              </a:rPr>
              <a:t>Proceso general:</a:t>
            </a:r>
            <a:endParaRPr lang="es-EC" dirty="0">
              <a:latin typeface="Arial" pitchFamily="34" charset="0"/>
              <a:cs typeface="Arial" pitchFamily="34" charset="0"/>
            </a:endParaRPr>
          </a:p>
        </p:txBody>
      </p:sp>
    </p:spTree>
    <p:extLst>
      <p:ext uri="{BB962C8B-B14F-4D97-AF65-F5344CB8AC3E}">
        <p14:creationId xmlns:p14="http://schemas.microsoft.com/office/powerpoint/2010/main" val="22898486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49083" y="1052736"/>
            <a:ext cx="4260421"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612379" y="332656"/>
            <a:ext cx="11471434" cy="1143000"/>
          </a:xfrm>
        </p:spPr>
        <p:txBody>
          <a:bodyPr anchor="ctr">
            <a:normAutofit fontScale="90000"/>
          </a:bodyPr>
          <a:lstStyle/>
          <a:p>
            <a:pPr lvl="4" algn="l" rtl="0">
              <a:spcBef>
                <a:spcPct val="0"/>
              </a:spcBef>
            </a:pPr>
            <a:r>
              <a:rPr lang="es-ES" sz="5000" kern="1200" dirty="0" smtClean="0">
                <a:solidFill>
                  <a:srgbClr val="04617B"/>
                </a:solidFill>
                <a:latin typeface="Arial" pitchFamily="34" charset="0"/>
                <a:ea typeface="+mj-ea"/>
                <a:cs typeface="Arial" pitchFamily="34" charset="0"/>
              </a:rPr>
              <a:t>Establecimiento de comunicación entre LabVIEW y </a:t>
            </a:r>
            <a:r>
              <a:rPr lang="es-ES" sz="5000" kern="1200" dirty="0">
                <a:solidFill>
                  <a:srgbClr val="04617B"/>
                </a:solidFill>
                <a:latin typeface="Arial" pitchFamily="34" charset="0"/>
                <a:ea typeface="+mj-ea"/>
                <a:cs typeface="Arial" pitchFamily="34" charset="0"/>
              </a:rPr>
              <a:t>A</a:t>
            </a:r>
            <a:r>
              <a:rPr lang="es-ES" sz="5000" kern="1200" dirty="0" smtClean="0">
                <a:solidFill>
                  <a:srgbClr val="04617B"/>
                </a:solidFill>
                <a:latin typeface="Arial" pitchFamily="34" charset="0"/>
                <a:ea typeface="+mj-ea"/>
                <a:cs typeface="Arial" pitchFamily="34" charset="0"/>
              </a:rPr>
              <a:t>rduino</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sp>
        <p:nvSpPr>
          <p:cNvPr id="4" name="Rectangle 4"/>
          <p:cNvSpPr>
            <a:spLocks noChangeArrowheads="1"/>
          </p:cNvSpPr>
          <p:nvPr/>
        </p:nvSpPr>
        <p:spPr bwMode="auto">
          <a:xfrm>
            <a:off x="0" y="0"/>
            <a:ext cx="127460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4 Objeto"/>
          <p:cNvGraphicFramePr>
            <a:graphicFrameLocks noChangeAspect="1"/>
          </p:cNvGraphicFramePr>
          <p:nvPr>
            <p:extLst>
              <p:ext uri="{D42A27DB-BD31-4B8C-83A1-F6EECF244321}">
                <p14:modId xmlns:p14="http://schemas.microsoft.com/office/powerpoint/2010/main" val="574560922"/>
              </p:ext>
            </p:extLst>
          </p:nvPr>
        </p:nvGraphicFramePr>
        <p:xfrm>
          <a:off x="324347" y="2708920"/>
          <a:ext cx="6048672" cy="2102480"/>
        </p:xfrm>
        <a:graphic>
          <a:graphicData uri="http://schemas.openxmlformats.org/presentationml/2006/ole">
            <mc:AlternateContent xmlns:mc="http://schemas.openxmlformats.org/markup-compatibility/2006">
              <mc:Choice xmlns:v="urn:schemas-microsoft-com:vml" Requires="v">
                <p:oleObj spid="_x0000_s6214" r:id="rId4" imgW="5334000" imgH="1857336" progId="Visio.Drawing.15">
                  <p:embed/>
                </p:oleObj>
              </mc:Choice>
              <mc:Fallback>
                <p:oleObj r:id="rId4" imgW="5334000" imgH="1857336"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47" y="2708920"/>
                        <a:ext cx="6048672" cy="2102480"/>
                      </a:xfrm>
                      <a:prstGeom prst="rect">
                        <a:avLst/>
                      </a:prstGeom>
                      <a:noFill/>
                      <a:extLst/>
                    </p:spPr>
                  </p:pic>
                </p:oleObj>
              </mc:Fallback>
            </mc:AlternateContent>
          </a:graphicData>
        </a:graphic>
      </p:graphicFrame>
    </p:spTree>
    <p:extLst>
      <p:ext uri="{BB962C8B-B14F-4D97-AF65-F5344CB8AC3E}">
        <p14:creationId xmlns:p14="http://schemas.microsoft.com/office/powerpoint/2010/main" val="1880851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Modo Manual:</a:t>
            </a:r>
            <a:endParaRPr lang="es-EC" dirty="0">
              <a:latin typeface="Arial" pitchFamily="34" charset="0"/>
              <a:cs typeface="Arial" pitchFamily="34"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0571" y="1700808"/>
            <a:ext cx="9681044"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687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188640"/>
            <a:ext cx="11471434" cy="1143000"/>
          </a:xfrm>
        </p:spPr>
        <p:txBody>
          <a:bodyPr anchor="ctr">
            <a:normAutofit/>
          </a:bodyPr>
          <a:lstStyle/>
          <a:p>
            <a:pPr lvl="4" algn="l" rtl="0">
              <a:spcBef>
                <a:spcPct val="0"/>
              </a:spcBef>
            </a:pPr>
            <a:r>
              <a:rPr lang="es-ES" sz="5000" kern="1200" dirty="0" smtClean="0">
                <a:solidFill>
                  <a:srgbClr val="04617B"/>
                </a:solidFill>
                <a:latin typeface="Arial" pitchFamily="34" charset="0"/>
                <a:ea typeface="+mj-ea"/>
                <a:cs typeface="Arial" pitchFamily="34" charset="0"/>
              </a:rPr>
              <a:t>Programación: </a:t>
            </a:r>
            <a:r>
              <a:rPr lang="es-ES" sz="5000" kern="1200" dirty="0">
                <a:solidFill>
                  <a:srgbClr val="04617B"/>
                </a:solidFill>
                <a:latin typeface="Arial" pitchFamily="34" charset="0"/>
                <a:ea typeface="+mj-ea"/>
                <a:cs typeface="Arial" pitchFamily="34" charset="0"/>
              </a:rPr>
              <a:t>M</a:t>
            </a:r>
            <a:r>
              <a:rPr lang="es-ES" sz="5000" kern="1200" dirty="0" smtClean="0">
                <a:solidFill>
                  <a:srgbClr val="04617B"/>
                </a:solidFill>
                <a:latin typeface="Arial" pitchFamily="34" charset="0"/>
                <a:ea typeface="+mj-ea"/>
                <a:cs typeface="Arial" pitchFamily="34" charset="0"/>
              </a:rPr>
              <a:t>odo manual</a:t>
            </a:r>
            <a:endParaRPr lang="es-EC"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2740" y="1159693"/>
            <a:ext cx="4320480" cy="573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2940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339" y="188640"/>
            <a:ext cx="11471434" cy="1143000"/>
          </a:xfrm>
        </p:spPr>
        <p:txBody>
          <a:bodyPr anchor="ctr">
            <a:normAutofit/>
          </a:bodyPr>
          <a:lstStyle/>
          <a:p>
            <a:r>
              <a:rPr lang="es-ES" dirty="0" smtClean="0">
                <a:latin typeface="Arial" pitchFamily="34" charset="0"/>
                <a:cs typeface="Arial" pitchFamily="34" charset="0"/>
              </a:rPr>
              <a:t>Presentar el ángulo de inclinación:</a:t>
            </a:r>
            <a:endParaRPr lang="es-EC"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7660414" y="2708920"/>
                <a:ext cx="328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a:latin typeface="Cambria Math"/>
                        </a:rPr>
                        <m:t>y</m:t>
                      </m:r>
                      <m:r>
                        <a:rPr lang="es-ES">
                          <a:latin typeface="Cambria Math"/>
                        </a:rPr>
                        <m:t>=2.63∗</m:t>
                      </m:r>
                      <m:sSup>
                        <m:sSupPr>
                          <m:ctrlPr>
                            <a:rPr lang="es-EC" i="1">
                              <a:latin typeface="Cambria Math" panose="02040503050406030204" pitchFamily="18" charset="0"/>
                            </a:rPr>
                          </m:ctrlPr>
                        </m:sSupPr>
                        <m:e>
                          <m:r>
                            <m:rPr>
                              <m:sty m:val="p"/>
                            </m:rPr>
                            <a:rPr lang="es-ES">
                              <a:latin typeface="Cambria Math"/>
                            </a:rPr>
                            <m:t>x</m:t>
                          </m:r>
                        </m:e>
                        <m:sup>
                          <m:r>
                            <a:rPr lang="es-ES">
                              <a:latin typeface="Cambria Math"/>
                            </a:rPr>
                            <m:t>2</m:t>
                          </m:r>
                        </m:sup>
                      </m:sSup>
                      <m:r>
                        <a:rPr lang="es-ES">
                          <a:latin typeface="Cambria Math"/>
                        </a:rPr>
                        <m:t>+26.3∗</m:t>
                      </m:r>
                      <m:r>
                        <m:rPr>
                          <m:sty m:val="p"/>
                        </m:rPr>
                        <a:rPr lang="es-ES">
                          <a:latin typeface="Cambria Math"/>
                        </a:rPr>
                        <m:t>x</m:t>
                      </m:r>
                      <m:r>
                        <a:rPr lang="es-ES">
                          <a:latin typeface="Cambria Math"/>
                        </a:rPr>
                        <m:t>+2.94</m:t>
                      </m:r>
                    </m:oMath>
                  </m:oMathPara>
                </a14:m>
                <a:endParaRPr lang="es-EC" dirty="0">
                  <a:latin typeface="Arial" pitchFamily="34" charset="0"/>
                  <a:cs typeface="Arial"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7660414" y="2708920"/>
                <a:ext cx="3287438" cy="369332"/>
              </a:xfrm>
              <a:prstGeom prst="rect">
                <a:avLst/>
              </a:prstGeom>
              <a:blipFill rotWithShape="0">
                <a:blip r:embed="rId2"/>
                <a:stretch>
                  <a:fillRect b="-81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7660414" y="3504739"/>
                <a:ext cx="1949508" cy="5666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i="0">
                          <a:latin typeface="Cambria Math"/>
                        </a:rPr>
                        <m:t>θ</m:t>
                      </m:r>
                      <m:r>
                        <a:rPr lang="es-ES" i="0">
                          <a:latin typeface="Cambria Math"/>
                        </a:rPr>
                        <m:t>=</m:t>
                      </m:r>
                      <m:func>
                        <m:funcPr>
                          <m:ctrlPr>
                            <a:rPr lang="es-EC" i="1">
                              <a:latin typeface="Cambria Math" panose="02040503050406030204" pitchFamily="18" charset="0"/>
                            </a:rPr>
                          </m:ctrlPr>
                        </m:funcPr>
                        <m:fName>
                          <m:sSup>
                            <m:sSupPr>
                              <m:ctrlPr>
                                <a:rPr lang="es-EC" i="1">
                                  <a:latin typeface="Cambria Math" panose="02040503050406030204" pitchFamily="18" charset="0"/>
                                </a:rPr>
                              </m:ctrlPr>
                            </m:sSupPr>
                            <m:e>
                              <m:r>
                                <m:rPr>
                                  <m:sty m:val="p"/>
                                </m:rPr>
                                <a:rPr lang="es-ES" i="0">
                                  <a:latin typeface="Cambria Math"/>
                                </a:rPr>
                                <m:t>tan</m:t>
                              </m:r>
                            </m:e>
                            <m:sup>
                              <m:r>
                                <a:rPr lang="es-ES" i="0">
                                  <a:latin typeface="Cambria Math"/>
                                </a:rPr>
                                <m:t>−1</m:t>
                              </m:r>
                            </m:sup>
                          </m:sSup>
                        </m:fName>
                        <m:e>
                          <m:f>
                            <m:fPr>
                              <m:ctrlPr>
                                <a:rPr lang="es-EC" i="1">
                                  <a:latin typeface="Cambria Math" panose="02040503050406030204" pitchFamily="18" charset="0"/>
                                </a:rPr>
                              </m:ctrlPr>
                            </m:fPr>
                            <m:num>
                              <m:r>
                                <m:rPr>
                                  <m:sty m:val="p"/>
                                </m:rPr>
                                <a:rPr lang="es-ES" i="0">
                                  <a:latin typeface="Cambria Math"/>
                                </a:rPr>
                                <m:t>y</m:t>
                              </m:r>
                            </m:num>
                            <m:den>
                              <m:r>
                                <a:rPr lang="es-ES" i="0">
                                  <a:latin typeface="Cambria Math"/>
                                </a:rPr>
                                <m:t>259.05</m:t>
                              </m:r>
                            </m:den>
                          </m:f>
                        </m:e>
                      </m:func>
                    </m:oMath>
                  </m:oMathPara>
                </a14:m>
                <a:endParaRPr lang="es-EC" dirty="0">
                  <a:latin typeface="Arial" pitchFamily="34" charset="0"/>
                  <a:cs typeface="Arial" pitchFamily="34" charset="0"/>
                </a:endParaRPr>
              </a:p>
            </p:txBody>
          </p:sp>
        </mc:Choice>
        <mc:Fallback xmlns="">
          <p:sp>
            <p:nvSpPr>
              <p:cNvPr id="5" name="4 Rectángulo"/>
              <p:cNvSpPr>
                <a:spLocks noRot="1" noChangeAspect="1" noMove="1" noResize="1" noEditPoints="1" noAdjustHandles="1" noChangeArrowheads="1" noChangeShapeType="1" noTextEdit="1"/>
              </p:cNvSpPr>
              <p:nvPr/>
            </p:nvSpPr>
            <p:spPr>
              <a:xfrm>
                <a:off x="7660414" y="3504739"/>
                <a:ext cx="1949508" cy="566694"/>
              </a:xfrm>
              <a:prstGeom prst="rect">
                <a:avLst/>
              </a:prstGeom>
              <a:blipFill rotWithShape="0">
                <a:blip r:embed="rId3"/>
                <a:stretch>
                  <a:fillRect/>
                </a:stretch>
              </a:blipFill>
            </p:spPr>
            <p:txBody>
              <a:bodyPr/>
              <a:lstStyle/>
              <a:p>
                <a:r>
                  <a:rPr lang="es-EC">
                    <a:noFill/>
                  </a:rPr>
                  <a:t> </a:t>
                </a:r>
              </a:p>
            </p:txBody>
          </p:sp>
        </mc:Fallback>
      </mc:AlternateContent>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883" y="1196752"/>
            <a:ext cx="1506636" cy="5467061"/>
          </a:xfrm>
          <a:prstGeom prst="rect">
            <a:avLst/>
          </a:prstGeom>
        </p:spPr>
      </p:pic>
      <p:sp>
        <p:nvSpPr>
          <p:cNvPr id="7" name="Flecha derecha 6"/>
          <p:cNvSpPr/>
          <p:nvPr/>
        </p:nvSpPr>
        <p:spPr>
          <a:xfrm>
            <a:off x="6805067" y="2924944"/>
            <a:ext cx="855347" cy="153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derecha 7"/>
          <p:cNvSpPr/>
          <p:nvPr/>
        </p:nvSpPr>
        <p:spPr>
          <a:xfrm>
            <a:off x="6805067" y="3717032"/>
            <a:ext cx="855347"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60367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lstStyle/>
          <a:p>
            <a:r>
              <a:rPr lang="es-EC" dirty="0" smtClean="0">
                <a:latin typeface="Arial" pitchFamily="34" charset="0"/>
                <a:cs typeface="Arial" pitchFamily="34" charset="0"/>
              </a:rPr>
              <a:t>Modo Automático:</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268563" y="1628800"/>
            <a:ext cx="9505056" cy="5229200"/>
          </a:xfrm>
          <a:prstGeom prst="rect">
            <a:avLst/>
          </a:prstGeom>
        </p:spPr>
      </p:pic>
    </p:spTree>
    <p:extLst>
      <p:ext uri="{BB962C8B-B14F-4D97-AF65-F5344CB8AC3E}">
        <p14:creationId xmlns:p14="http://schemas.microsoft.com/office/powerpoint/2010/main" val="3225365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860" y="1124744"/>
            <a:ext cx="2750640" cy="589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252339" y="188640"/>
            <a:ext cx="11471434" cy="1143000"/>
          </a:xfrm>
        </p:spPr>
        <p:txBody>
          <a:bodyPr anchor="ctr">
            <a:normAutofit/>
          </a:bodyPr>
          <a:lstStyle/>
          <a:p>
            <a:pPr lvl="4" algn="l" rtl="0">
              <a:spcBef>
                <a:spcPct val="0"/>
              </a:spcBef>
            </a:pPr>
            <a:r>
              <a:rPr lang="es-ES" sz="5000" kern="1200" dirty="0" smtClean="0">
                <a:solidFill>
                  <a:srgbClr val="04617B"/>
                </a:solidFill>
                <a:latin typeface="Arial" pitchFamily="34" charset="0"/>
                <a:ea typeface="+mj-ea"/>
                <a:cs typeface="Arial" pitchFamily="34" charset="0"/>
              </a:rPr>
              <a:t>Programación: Modo automático</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spTree>
    <p:extLst>
      <p:ext uri="{BB962C8B-B14F-4D97-AF65-F5344CB8AC3E}">
        <p14:creationId xmlns:p14="http://schemas.microsoft.com/office/powerpoint/2010/main" val="283456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rmAutofit/>
          </a:bodyPr>
          <a:lstStyle/>
          <a:p>
            <a:pPr lvl="1" algn="ctr" rtl="0">
              <a:spcBef>
                <a:spcPct val="0"/>
              </a:spcBef>
            </a:pPr>
            <a:r>
              <a:rPr lang="es-ES" sz="5000" kern="1200" dirty="0" smtClean="0">
                <a:solidFill>
                  <a:srgbClr val="04617B"/>
                </a:solidFill>
                <a:latin typeface="Arial" pitchFamily="34" charset="0"/>
                <a:ea typeface="+mj-ea"/>
                <a:cs typeface="Arial" pitchFamily="34" charset="0"/>
              </a:rPr>
              <a:t>Biomecánica del tobillo humano</a:t>
            </a:r>
            <a:endParaRPr lang="es-EC" dirty="0"/>
          </a:p>
        </p:txBody>
      </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8277"/>
          <a:stretch/>
        </p:blipFill>
        <p:spPr bwMode="auto">
          <a:xfrm>
            <a:off x="3276675" y="2333295"/>
            <a:ext cx="7009405" cy="347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97071"/>
            <a:ext cx="5299538" cy="17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18614" y="4725144"/>
            <a:ext cx="492688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6522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6355" y="188640"/>
            <a:ext cx="11471434" cy="1143000"/>
          </a:xfrm>
        </p:spPr>
        <p:txBody>
          <a:bodyPr anchor="ctr">
            <a:normAutofit/>
          </a:bodyPr>
          <a:lstStyle/>
          <a:p>
            <a:pPr lvl="5" algn="l" rtl="0">
              <a:spcBef>
                <a:spcPct val="0"/>
              </a:spcBef>
            </a:pPr>
            <a:r>
              <a:rPr lang="es-ES" sz="5000" kern="1200" dirty="0" smtClean="0">
                <a:solidFill>
                  <a:srgbClr val="04617B"/>
                </a:solidFill>
                <a:latin typeface="Arial" pitchFamily="34" charset="0"/>
                <a:ea typeface="+mj-ea"/>
                <a:cs typeface="Arial" pitchFamily="34" charset="0"/>
              </a:rPr>
              <a:t>Ingresar parámetros de rehabilitación</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8763" y="980728"/>
            <a:ext cx="5908591"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364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63" y="404664"/>
            <a:ext cx="10297144" cy="1296144"/>
          </a:xfrm>
        </p:spPr>
        <p:txBody>
          <a:bodyPr anchor="ctr">
            <a:normAutofit/>
          </a:bodyPr>
          <a:lstStyle/>
          <a:p>
            <a:pPr lvl="5" algn="l" rtl="0">
              <a:spcBef>
                <a:spcPct val="0"/>
              </a:spcBef>
            </a:pPr>
            <a:r>
              <a:rPr lang="es-ES" sz="5000" kern="1200" dirty="0" smtClean="0">
                <a:solidFill>
                  <a:srgbClr val="04617B"/>
                </a:solidFill>
                <a:latin typeface="Arial" pitchFamily="34" charset="0"/>
                <a:ea typeface="+mj-ea"/>
                <a:cs typeface="Arial" pitchFamily="34" charset="0"/>
              </a:rPr>
              <a:t>Ejecución de rehabilitación</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869" y="1412776"/>
            <a:ext cx="7462590" cy="5296768"/>
          </a:xfrm>
          <a:prstGeom prst="rect">
            <a:avLst/>
          </a:prstGeom>
        </p:spPr>
      </p:pic>
    </p:spTree>
    <p:extLst>
      <p:ext uri="{BB962C8B-B14F-4D97-AF65-F5344CB8AC3E}">
        <p14:creationId xmlns:p14="http://schemas.microsoft.com/office/powerpoint/2010/main" val="11947088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4347" y="332656"/>
            <a:ext cx="4752528" cy="2232248"/>
          </a:xfrm>
        </p:spPr>
        <p:txBody>
          <a:bodyPr anchor="ctr">
            <a:normAutofit/>
          </a:bodyPr>
          <a:lstStyle/>
          <a:p>
            <a:pPr lvl="5" algn="l" rtl="0">
              <a:spcBef>
                <a:spcPct val="0"/>
              </a:spcBef>
            </a:pPr>
            <a:r>
              <a:rPr lang="es-ES" sz="5000" kern="1200" dirty="0" smtClean="0">
                <a:solidFill>
                  <a:srgbClr val="04617B"/>
                </a:solidFill>
                <a:latin typeface="Arial" pitchFamily="34" charset="0"/>
                <a:ea typeface="+mj-ea"/>
                <a:cs typeface="Arial" pitchFamily="34" charset="0"/>
              </a:rPr>
              <a:t>Detención de la rehabilitación</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r>
              <a:rPr lang="es-EC" b="1" dirty="0"/>
              <a:t/>
            </a:r>
            <a:br>
              <a:rPr lang="es-EC" b="1" dirty="0"/>
            </a:b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931" y="1268760"/>
            <a:ext cx="1451901" cy="5115738"/>
          </a:xfrm>
          <a:prstGeom prst="rect">
            <a:avLst/>
          </a:prstGeom>
        </p:spPr>
      </p:pic>
    </p:spTree>
    <p:extLst>
      <p:ext uri="{BB962C8B-B14F-4D97-AF65-F5344CB8AC3E}">
        <p14:creationId xmlns:p14="http://schemas.microsoft.com/office/powerpoint/2010/main" val="32426192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339" y="116632"/>
            <a:ext cx="4104456" cy="2520280"/>
          </a:xfrm>
        </p:spPr>
        <p:txBody>
          <a:bodyPr anchor="ctr"/>
          <a:lstStyle/>
          <a:p>
            <a:pPr lvl="5" algn="l" rtl="0">
              <a:spcBef>
                <a:spcPct val="0"/>
              </a:spcBef>
            </a:pPr>
            <a:r>
              <a:rPr lang="es-ES" sz="5000" kern="1200" dirty="0" smtClean="0">
                <a:solidFill>
                  <a:srgbClr val="04617B"/>
                </a:solidFill>
                <a:latin typeface="Arial" pitchFamily="34" charset="0"/>
                <a:ea typeface="+mj-ea"/>
                <a:cs typeface="Arial" pitchFamily="34" charset="0"/>
              </a:rPr>
              <a:t>Paro de emergencia</a:t>
            </a:r>
            <a:r>
              <a:rPr kumimoji="0" lang="es-EC" sz="5000" b="0" i="0" u="none" strike="noStrike" kern="1200" cap="none" spc="0" normalizeH="0" baseline="0" noProof="0" dirty="0" smtClean="0">
                <a:ln>
                  <a:noFill/>
                </a:ln>
                <a:solidFill>
                  <a:srgbClr val="04617B"/>
                </a:solidFill>
                <a:effectLst/>
                <a:uLnTx/>
                <a:uFillTx/>
                <a:latin typeface="Arial" pitchFamily="34" charset="0"/>
                <a:ea typeface="+mj-ea"/>
                <a:cs typeface="Arial" pitchFamily="34" charset="0"/>
              </a:rPr>
              <a:t>:</a:t>
            </a:r>
            <a:endParaRPr lang="es-EC"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883" y="620688"/>
            <a:ext cx="2088232" cy="61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0765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548680"/>
            <a:ext cx="11471434" cy="1143000"/>
          </a:xfrm>
        </p:spPr>
        <p:txBody>
          <a:bodyPr anchor="ctr"/>
          <a:lstStyle/>
          <a:p>
            <a:r>
              <a:rPr lang="es-EC" dirty="0" smtClean="0">
                <a:latin typeface="Arial" pitchFamily="34" charset="0"/>
                <a:cs typeface="Arial" pitchFamily="34" charset="0"/>
              </a:rPr>
              <a:t>Modo Registro de Datos:</a:t>
            </a:r>
            <a:endParaRPr lang="es-EC" dirty="0">
              <a:latin typeface="Arial" pitchFamily="34" charset="0"/>
              <a:cs typeface="Arial" pitchFamily="34" charset="0"/>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40571" y="1628800"/>
            <a:ext cx="9577064" cy="5229200"/>
          </a:xfrm>
          <a:prstGeom prst="rect">
            <a:avLst/>
          </a:prstGeom>
        </p:spPr>
      </p:pic>
    </p:spTree>
    <p:extLst>
      <p:ext uri="{BB962C8B-B14F-4D97-AF65-F5344CB8AC3E}">
        <p14:creationId xmlns:p14="http://schemas.microsoft.com/office/powerpoint/2010/main" val="35194634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188640"/>
            <a:ext cx="11471434" cy="1143000"/>
          </a:xfrm>
        </p:spPr>
        <p:txBody>
          <a:bodyPr anchor="ctr">
            <a:normAutofit/>
          </a:bodyPr>
          <a:lstStyle/>
          <a:p>
            <a:pPr lvl="4" algn="l" rtl="0">
              <a:spcBef>
                <a:spcPct val="0"/>
              </a:spcBef>
            </a:pPr>
            <a:r>
              <a:rPr lang="es-ES" sz="5000" kern="1200" dirty="0" smtClean="0">
                <a:solidFill>
                  <a:srgbClr val="04617B"/>
                </a:solidFill>
                <a:latin typeface="Arial" pitchFamily="34" charset="0"/>
                <a:ea typeface="+mj-ea"/>
                <a:cs typeface="Arial" pitchFamily="34" charset="0"/>
              </a:rPr>
              <a:t>Programación: Registro de datos</a:t>
            </a:r>
            <a:r>
              <a:rPr lang="es-EC" b="1" dirty="0"/>
              <a:t/>
            </a:r>
            <a:br>
              <a:rPr lang="es-EC" b="1" dirty="0"/>
            </a:br>
            <a:endParaRPr lang="es-EC"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8803" y="908720"/>
            <a:ext cx="3960440" cy="603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8755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3140968"/>
            <a:ext cx="11577651" cy="1143000"/>
          </a:xfrm>
        </p:spPr>
        <p:txBody>
          <a:bodyPr anchor="ctr">
            <a:noAutofit/>
          </a:bodyPr>
          <a:lstStyle/>
          <a:p>
            <a:pPr lvl="1" algn="ctr" rtl="0">
              <a:spcBef>
                <a:spcPct val="0"/>
              </a:spcBef>
            </a:pPr>
            <a:r>
              <a:rPr lang="es-ES" sz="5400" b="1" kern="1200" dirty="0" smtClean="0">
                <a:solidFill>
                  <a:srgbClr val="04617B"/>
                </a:solidFill>
                <a:latin typeface="Arial" pitchFamily="34" charset="0"/>
                <a:ea typeface="+mj-ea"/>
                <a:cs typeface="Arial" pitchFamily="34" charset="0"/>
              </a:rPr>
              <a:t>Interfaz hombre máquina (HMI)</a:t>
            </a:r>
            <a:endParaRPr lang="es-EC" sz="5400" b="1" dirty="0"/>
          </a:p>
        </p:txBody>
      </p:sp>
    </p:spTree>
    <p:extLst>
      <p:ext uri="{BB962C8B-B14F-4D97-AF65-F5344CB8AC3E}">
        <p14:creationId xmlns:p14="http://schemas.microsoft.com/office/powerpoint/2010/main" val="3235741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0411" y="1015339"/>
            <a:ext cx="4536504" cy="558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612379" y="188640"/>
            <a:ext cx="11471434" cy="1143000"/>
          </a:xfrm>
        </p:spPr>
        <p:txBody>
          <a:bodyPr anchor="ctr"/>
          <a:lstStyle/>
          <a:p>
            <a:r>
              <a:rPr lang="es-EC" dirty="0" smtClean="0">
                <a:latin typeface="Arial" pitchFamily="34" charset="0"/>
                <a:cs typeface="Arial" pitchFamily="34" charset="0"/>
              </a:rPr>
              <a:t>Ensamblaje del prototipo:</a:t>
            </a:r>
            <a:endParaRPr lang="es-EC" dirty="0">
              <a:latin typeface="Arial" pitchFamily="34" charset="0"/>
              <a:cs typeface="Arial" pitchFamily="34" charset="0"/>
            </a:endParaRPr>
          </a:p>
        </p:txBody>
      </p:sp>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091" y="1368652"/>
            <a:ext cx="441960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2867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Arial" pitchFamily="34" charset="0"/>
                <a:cs typeface="Arial" pitchFamily="34" charset="0"/>
              </a:rPr>
              <a:t>Ensamble de sistema electrónico:</a:t>
            </a:r>
            <a:endParaRPr lang="es-EC" dirty="0">
              <a:latin typeface="Arial" pitchFamily="34" charset="0"/>
              <a:cs typeface="Arial" pitchFamily="34" charset="0"/>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435" y="2636912"/>
            <a:ext cx="5395428" cy="219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083" y="1988840"/>
            <a:ext cx="557349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232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t">
            <a:normAutofit/>
          </a:bodyPr>
          <a:lstStyle/>
          <a:p>
            <a:pPr lvl="0" algn="ctr">
              <a:spcBef>
                <a:spcPct val="20000"/>
              </a:spcBef>
            </a:pPr>
            <a:r>
              <a:rPr lang="es-ES" dirty="0" smtClean="0">
                <a:solidFill>
                  <a:srgbClr val="04617B"/>
                </a:solidFill>
                <a:latin typeface="Arial" pitchFamily="34" charset="0"/>
                <a:cs typeface="Arial" pitchFamily="34" charset="0"/>
              </a:rPr>
              <a:t>Prueba para movimiento dorsiflexión</a:t>
            </a:r>
            <a:endParaRPr lang="es-EC" dirty="0">
              <a:latin typeface="Arial" pitchFamily="34" charset="0"/>
              <a:cs typeface="Arial" pitchFamily="34" charset="0"/>
            </a:endParaRPr>
          </a:p>
        </p:txBody>
      </p:sp>
      <p:pic>
        <p:nvPicPr>
          <p:cNvPr id="1843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435" y="2852936"/>
            <a:ext cx="5378450" cy="25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Luis\AppData\Local\Microsoft\Windows\Temporary Internet Files\Content.Word\20141209_170510.jpg"/>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7737741" y="1769388"/>
            <a:ext cx="2959189" cy="2664295"/>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a:blip r:embed="rId4" cstate="print">
            <a:extLst>
              <a:ext uri="{28A0092B-C50C-407E-A947-70E740481C1C}">
                <a14:useLocalDpi xmlns:a14="http://schemas.microsoft.com/office/drawing/2010/main" val="0"/>
              </a:ext>
            </a:extLst>
          </a:blip>
          <a:stretch>
            <a:fillRect/>
          </a:stretch>
        </p:blipFill>
        <p:spPr>
          <a:xfrm>
            <a:off x="7152039" y="4575374"/>
            <a:ext cx="4130592" cy="2072680"/>
          </a:xfrm>
          <a:prstGeom prst="rect">
            <a:avLst/>
          </a:prstGeom>
        </p:spPr>
      </p:pic>
    </p:spTree>
    <p:extLst>
      <p:ext uri="{BB962C8B-B14F-4D97-AF65-F5344CB8AC3E}">
        <p14:creationId xmlns:p14="http://schemas.microsoft.com/office/powerpoint/2010/main" val="90652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Marcador de contenido"/>
          <p:cNvPicPr>
            <a:picLocks/>
          </p:cNvPicPr>
          <p:nvPr/>
        </p:nvPicPr>
        <p:blipFill rotWithShape="1">
          <a:blip r:embed="rId2" cstate="print">
            <a:extLst>
              <a:ext uri="{28A0092B-C50C-407E-A947-70E740481C1C}">
                <a14:useLocalDpi xmlns:a14="http://schemas.microsoft.com/office/drawing/2010/main" val="0"/>
              </a:ext>
            </a:extLst>
          </a:blip>
          <a:srcRect/>
          <a:stretch/>
        </p:blipFill>
        <p:spPr bwMode="auto">
          <a:xfrm>
            <a:off x="7618447" y="1669277"/>
            <a:ext cx="4320479" cy="2232248"/>
          </a:xfrm>
          <a:prstGeom prst="rect">
            <a:avLst/>
          </a:prstGeom>
          <a:noFill/>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618170" y="188640"/>
            <a:ext cx="11471434" cy="1143000"/>
          </a:xfrm>
        </p:spPr>
        <p:txBody>
          <a:bodyPr anchor="ctr">
            <a:normAutofit/>
          </a:bodyPr>
          <a:lstStyle/>
          <a:p>
            <a:pPr lvl="2" algn="ctr" rtl="0">
              <a:spcBef>
                <a:spcPct val="0"/>
              </a:spcBef>
            </a:pPr>
            <a:r>
              <a:rPr lang="es-ES" sz="5000" kern="1200" dirty="0" smtClean="0">
                <a:solidFill>
                  <a:srgbClr val="04617B"/>
                </a:solidFill>
                <a:latin typeface="Arial" pitchFamily="34" charset="0"/>
                <a:ea typeface="+mj-ea"/>
                <a:cs typeface="Arial" pitchFamily="34" charset="0"/>
              </a:rPr>
              <a:t>Lesiones típicas de tobillo</a:t>
            </a:r>
            <a:endParaRPr lang="es-EC" sz="5000" kern="1200" dirty="0">
              <a:solidFill>
                <a:srgbClr val="04617B"/>
              </a:solidFill>
              <a:latin typeface="Arial" pitchFamily="34" charset="0"/>
              <a:ea typeface="+mj-ea"/>
              <a:cs typeface="Arial" pitchFamily="34" charset="0"/>
            </a:endParaRPr>
          </a:p>
        </p:txBody>
      </p:sp>
      <p:sp>
        <p:nvSpPr>
          <p:cNvPr id="3" name="2 Marcador de contenido"/>
          <p:cNvSpPr>
            <a:spLocks noGrp="1"/>
          </p:cNvSpPr>
          <p:nvPr>
            <p:ph sz="half" idx="1"/>
          </p:nvPr>
        </p:nvSpPr>
        <p:spPr>
          <a:xfrm>
            <a:off x="252339" y="1196752"/>
            <a:ext cx="5629500" cy="472118"/>
          </a:xfrm>
        </p:spPr>
        <p:txBody>
          <a:bodyPr>
            <a:normAutofit/>
          </a:bodyPr>
          <a:lstStyle/>
          <a:p>
            <a:pPr marL="0" indent="0" algn="ctr">
              <a:buNone/>
            </a:pPr>
            <a:r>
              <a:rPr lang="es-ES" sz="2000" b="1" dirty="0">
                <a:latin typeface="Arial" pitchFamily="34" charset="0"/>
                <a:cs typeface="Arial" pitchFamily="34" charset="0"/>
              </a:rPr>
              <a:t>ESGUINCE DE TOBILLO TIPO </a:t>
            </a:r>
            <a:r>
              <a:rPr lang="es-ES" sz="2000" b="1" dirty="0" smtClean="0">
                <a:latin typeface="Arial" pitchFamily="34" charset="0"/>
                <a:cs typeface="Arial" pitchFamily="34" charset="0"/>
              </a:rPr>
              <a:t>1</a:t>
            </a:r>
            <a:endParaRPr lang="es-EC" sz="2000" b="1" dirty="0">
              <a:latin typeface="Arial" pitchFamily="34" charset="0"/>
              <a:cs typeface="Arial" pitchFamily="34" charset="0"/>
            </a:endParaRPr>
          </a:p>
        </p:txBody>
      </p:sp>
      <p:pic>
        <p:nvPicPr>
          <p:cNvPr id="5" name="4 Marcador de contenido"/>
          <p:cNvPicPr>
            <a:picLocks noGrp="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1044427" y="1670781"/>
            <a:ext cx="3888432" cy="1944216"/>
          </a:xfrm>
          <a:prstGeom prst="rect">
            <a:avLst/>
          </a:prstGeom>
          <a:noFill/>
          <a:ln>
            <a:noFill/>
          </a:ln>
          <a:extLst>
            <a:ext uri="{53640926-AAD7-44D8-BBD7-CCE9431645EC}">
              <a14:shadowObscured xmlns:a14="http://schemas.microsoft.com/office/drawing/2010/main"/>
            </a:ext>
          </a:extLst>
        </p:spPr>
      </p:pic>
      <p:sp>
        <p:nvSpPr>
          <p:cNvPr id="4" name="3 Rectángulo"/>
          <p:cNvSpPr/>
          <p:nvPr/>
        </p:nvSpPr>
        <p:spPr>
          <a:xfrm>
            <a:off x="7765059" y="1196752"/>
            <a:ext cx="4027256" cy="400110"/>
          </a:xfrm>
          <a:prstGeom prst="rect">
            <a:avLst/>
          </a:prstGeom>
        </p:spPr>
        <p:txBody>
          <a:bodyPr wrap="none">
            <a:spAutoFit/>
          </a:bodyPr>
          <a:lstStyle/>
          <a:p>
            <a:pPr algn="just"/>
            <a:r>
              <a:rPr lang="es-ES" sz="2000" b="1" dirty="0">
                <a:latin typeface="Arial" pitchFamily="34" charset="0"/>
                <a:cs typeface="Arial" pitchFamily="34" charset="0"/>
              </a:rPr>
              <a:t>ESGUINCE DE TOBILLO TIPO </a:t>
            </a:r>
            <a:r>
              <a:rPr lang="es-ES" sz="2000" b="1" dirty="0" smtClean="0">
                <a:latin typeface="Arial" pitchFamily="34" charset="0"/>
                <a:cs typeface="Arial" pitchFamily="34" charset="0"/>
              </a:rPr>
              <a:t>2</a:t>
            </a:r>
            <a:endParaRPr lang="es-EC" sz="2000" b="1" dirty="0">
              <a:latin typeface="Arial" pitchFamily="34" charset="0"/>
              <a:cs typeface="Arial" pitchFamily="34" charset="0"/>
            </a:endParaRPr>
          </a:p>
        </p:txBody>
      </p:sp>
      <p:sp>
        <p:nvSpPr>
          <p:cNvPr id="6" name="5 Rectángulo"/>
          <p:cNvSpPr/>
          <p:nvPr/>
        </p:nvSpPr>
        <p:spPr>
          <a:xfrm>
            <a:off x="4169714" y="3701470"/>
            <a:ext cx="4027256" cy="400110"/>
          </a:xfrm>
          <a:prstGeom prst="rect">
            <a:avLst/>
          </a:prstGeom>
        </p:spPr>
        <p:txBody>
          <a:bodyPr wrap="none">
            <a:spAutoFit/>
          </a:bodyPr>
          <a:lstStyle/>
          <a:p>
            <a:pPr algn="just"/>
            <a:r>
              <a:rPr lang="es-ES" sz="2000" b="1" dirty="0">
                <a:latin typeface="Arial" pitchFamily="34" charset="0"/>
                <a:cs typeface="Arial" pitchFamily="34" charset="0"/>
              </a:rPr>
              <a:t>ESGUINCE DE TOBILLO TIPO </a:t>
            </a:r>
            <a:r>
              <a:rPr lang="es-ES" sz="2000" b="1" dirty="0" smtClean="0">
                <a:latin typeface="Arial" pitchFamily="34" charset="0"/>
                <a:cs typeface="Arial" pitchFamily="34" charset="0"/>
              </a:rPr>
              <a:t>3</a:t>
            </a:r>
            <a:endParaRPr lang="es-EC" sz="2000" dirty="0">
              <a:latin typeface="Arial" pitchFamily="34" charset="0"/>
              <a:cs typeface="Arial" pitchFamily="34" charset="0"/>
            </a:endParaRPr>
          </a:p>
        </p:txBody>
      </p:sp>
      <p:pic>
        <p:nvPicPr>
          <p:cNvPr id="8" name="4 Marcador de contenido"/>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251070" y="4085556"/>
            <a:ext cx="3864543" cy="2656337"/>
          </a:xfrm>
          <a:prstGeom prst="rect">
            <a:avLst/>
          </a:prstGeom>
          <a:noFill/>
          <a:ln>
            <a:noFill/>
          </a:ln>
        </p:spPr>
      </p:pic>
    </p:spTree>
    <p:extLst>
      <p:ext uri="{BB962C8B-B14F-4D97-AF65-F5344CB8AC3E}">
        <p14:creationId xmlns:p14="http://schemas.microsoft.com/office/powerpoint/2010/main" val="28235793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chor="ctr">
            <a:noAutofit/>
          </a:bodyPr>
          <a:lstStyle/>
          <a:p>
            <a:pPr algn="ctr"/>
            <a:r>
              <a:rPr lang="es-ES" dirty="0" smtClean="0">
                <a:latin typeface="Arial" pitchFamily="34" charset="0"/>
                <a:cs typeface="Arial" pitchFamily="34" charset="0"/>
              </a:rPr>
              <a:t>Prueba para movimiento plantarflexión</a:t>
            </a:r>
            <a:endParaRPr lang="es-EC" dirty="0">
              <a:latin typeface="Arial" pitchFamily="34" charset="0"/>
              <a:cs typeface="Arial" pitchFamily="34" charset="0"/>
            </a:endParaRPr>
          </a:p>
        </p:txBody>
      </p:sp>
      <p:pic>
        <p:nvPicPr>
          <p:cNvPr id="19457"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4427" y="2852936"/>
            <a:ext cx="5275569" cy="297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user\Desktop\PCB Diseño\20141209_170907.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7921190" y="1772817"/>
            <a:ext cx="2268254" cy="2664296"/>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a:blip r:embed="rId4" cstate="print">
            <a:extLst>
              <a:ext uri="{28A0092B-C50C-407E-A947-70E740481C1C}">
                <a14:useLocalDpi xmlns:a14="http://schemas.microsoft.com/office/drawing/2010/main" val="0"/>
              </a:ext>
            </a:extLst>
          </a:blip>
          <a:stretch>
            <a:fillRect/>
          </a:stretch>
        </p:blipFill>
        <p:spPr>
          <a:xfrm>
            <a:off x="7103303" y="4437112"/>
            <a:ext cx="3724007" cy="2160240"/>
          </a:xfrm>
          <a:prstGeom prst="rect">
            <a:avLst/>
          </a:prstGeom>
        </p:spPr>
      </p:pic>
    </p:spTree>
    <p:extLst>
      <p:ext uri="{BB962C8B-B14F-4D97-AF65-F5344CB8AC3E}">
        <p14:creationId xmlns:p14="http://schemas.microsoft.com/office/powerpoint/2010/main" val="1181391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_tradnl" dirty="0" smtClean="0">
                <a:latin typeface="Arial" pitchFamily="34" charset="0"/>
                <a:cs typeface="Arial" pitchFamily="34" charset="0"/>
              </a:rPr>
              <a:t>Prueba para movimiento inversión pie derecho</a:t>
            </a:r>
            <a:endParaRPr lang="es-EC" dirty="0">
              <a:latin typeface="Arial" pitchFamily="34" charset="0"/>
              <a:cs typeface="Arial" pitchFamily="34" charset="0"/>
            </a:endParaRPr>
          </a:p>
        </p:txBody>
      </p:sp>
      <p:pic>
        <p:nvPicPr>
          <p:cNvPr id="20481"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6395" y="2204864"/>
            <a:ext cx="5378490" cy="22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user\Desktop\PCB Diseño\20141209_164826.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7957195" y="1628800"/>
            <a:ext cx="2658110" cy="3000375"/>
          </a:xfrm>
          <a:prstGeom prst="rect">
            <a:avLst/>
          </a:prstGeom>
          <a:noFill/>
          <a:ln>
            <a:noFill/>
          </a:ln>
          <a:extLst>
            <a:ext uri="{53640926-AAD7-44D8-BBD7-CCE9431645EC}">
              <a14:shadowObscured xmlns:a14="http://schemas.microsoft.com/office/drawing/2010/main"/>
            </a:ext>
          </a:extLst>
        </p:spPr>
      </p:pic>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7155" y="4629175"/>
            <a:ext cx="3661870" cy="195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514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solidFill>
                  <a:srgbClr val="04617B"/>
                </a:solidFill>
                <a:latin typeface="Arial" pitchFamily="34" charset="0"/>
                <a:cs typeface="Arial" pitchFamily="34" charset="0"/>
              </a:rPr>
              <a:t>Prueba para movimiento eversión pie derecho</a:t>
            </a:r>
            <a:endParaRPr lang="es-EC" dirty="0">
              <a:solidFill>
                <a:srgbClr val="04617B"/>
              </a:solidFill>
              <a:latin typeface="Arial" pitchFamily="34" charset="0"/>
              <a:cs typeface="Arial" pitchFamily="34" charset="0"/>
            </a:endParaRPr>
          </a:p>
        </p:txBody>
      </p:sp>
      <p:pic>
        <p:nvPicPr>
          <p:cNvPr id="2150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6395" y="2708920"/>
            <a:ext cx="5378490" cy="198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user\Desktop\PCB Diseño\20141209_165434.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8389243" y="1474787"/>
            <a:ext cx="2160240" cy="2674293"/>
          </a:xfrm>
          <a:prstGeom prst="rect">
            <a:avLst/>
          </a:prstGeom>
          <a:noFill/>
          <a:ln>
            <a:noFill/>
          </a:ln>
          <a:extLst>
            <a:ext uri="{53640926-AAD7-44D8-BBD7-CCE9431645EC}">
              <a14:shadowObscured xmlns:a14="http://schemas.microsoft.com/office/drawing/2010/main"/>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5147" y="4149080"/>
            <a:ext cx="4184574" cy="223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4749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solidFill>
                  <a:srgbClr val="04617B"/>
                </a:solidFill>
                <a:latin typeface="Arial" pitchFamily="34" charset="0"/>
                <a:cs typeface="Arial" pitchFamily="34" charset="0"/>
              </a:rPr>
              <a:t>Prueba para movimiento inversión pie izquierdo</a:t>
            </a:r>
            <a:endParaRPr lang="es-EC" dirty="0"/>
          </a:p>
        </p:txBody>
      </p:sp>
      <p:pic>
        <p:nvPicPr>
          <p:cNvPr id="22529"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0411" y="2924944"/>
            <a:ext cx="5378490" cy="22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user\Desktop\PCB Diseño\20141209_165927.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8533259" y="1556792"/>
            <a:ext cx="2261354" cy="3047355"/>
          </a:xfrm>
          <a:prstGeom prst="rect">
            <a:avLst/>
          </a:prstGeom>
          <a:noFill/>
          <a:ln>
            <a:noFill/>
          </a:ln>
          <a:extLst>
            <a:ext uri="{53640926-AAD7-44D8-BBD7-CCE9431645EC}">
              <a14:shadowObscured xmlns:a14="http://schemas.microsoft.com/office/drawing/2010/main"/>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789" y="4604147"/>
            <a:ext cx="3728293" cy="198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635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solidFill>
                  <a:srgbClr val="04617B"/>
                </a:solidFill>
                <a:latin typeface="Arial" pitchFamily="34" charset="0"/>
                <a:cs typeface="Arial" pitchFamily="34" charset="0"/>
              </a:rPr>
              <a:t>Prueba para movimiento eversión pie izquierdo</a:t>
            </a:r>
            <a:endParaRPr lang="es-EC" dirty="0"/>
          </a:p>
        </p:txBody>
      </p:sp>
      <p:pic>
        <p:nvPicPr>
          <p:cNvPr id="23553"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4387" y="2852936"/>
            <a:ext cx="5378490" cy="198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user\Desktop\PCB Diseño\20141209_170153.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8317235" y="1556793"/>
            <a:ext cx="2808312" cy="2664296"/>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a:blip r:embed="rId5" cstate="print">
            <a:extLst>
              <a:ext uri="{28A0092B-C50C-407E-A947-70E740481C1C}">
                <a14:useLocalDpi xmlns:a14="http://schemas.microsoft.com/office/drawing/2010/main" val="0"/>
              </a:ext>
            </a:extLst>
          </a:blip>
          <a:stretch>
            <a:fillRect/>
          </a:stretch>
        </p:blipFill>
        <p:spPr>
          <a:xfrm>
            <a:off x="7741171" y="4221088"/>
            <a:ext cx="4464050" cy="2378710"/>
          </a:xfrm>
          <a:prstGeom prst="rect">
            <a:avLst/>
          </a:prstGeom>
        </p:spPr>
      </p:pic>
    </p:spTree>
    <p:extLst>
      <p:ext uri="{BB962C8B-B14F-4D97-AF65-F5344CB8AC3E}">
        <p14:creationId xmlns:p14="http://schemas.microsoft.com/office/powerpoint/2010/main" val="20713852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379" y="260648"/>
            <a:ext cx="11471434" cy="1143000"/>
          </a:xfrm>
        </p:spPr>
        <p:txBody>
          <a:bodyPr>
            <a:normAutofit/>
          </a:bodyPr>
          <a:lstStyle/>
          <a:p>
            <a:pPr algn="ctr"/>
            <a:r>
              <a:rPr lang="es-ES_tradnl" dirty="0" smtClean="0">
                <a:solidFill>
                  <a:srgbClr val="04617B"/>
                </a:solidFill>
                <a:latin typeface="Arial" pitchFamily="34" charset="0"/>
                <a:cs typeface="Arial" pitchFamily="34" charset="0"/>
              </a:rPr>
              <a:t>Prueba de funcionamiento con paciente</a:t>
            </a:r>
            <a:endParaRPr lang="es-EC" dirty="0"/>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723" y="1873427"/>
            <a:ext cx="4968552" cy="183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723" y="3717032"/>
            <a:ext cx="4968552" cy="146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80331" y="1617986"/>
            <a:ext cx="3240360" cy="523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133" y="1617650"/>
            <a:ext cx="3898752" cy="512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4652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65" y="186880"/>
            <a:ext cx="52435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099" y="186879"/>
            <a:ext cx="5230814" cy="223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64" y="2594565"/>
            <a:ext cx="5243513" cy="200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3099" y="2594565"/>
            <a:ext cx="5230813"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64" y="4690788"/>
            <a:ext cx="5243514" cy="195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8019" y="4676937"/>
            <a:ext cx="5230813" cy="196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8728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71" y="188640"/>
            <a:ext cx="520407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091" y="188640"/>
            <a:ext cx="515778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55" y="2339974"/>
            <a:ext cx="51577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253" y="2295827"/>
            <a:ext cx="51276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35" y="4423288"/>
            <a:ext cx="5127625"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1091" y="4423288"/>
            <a:ext cx="5157787" cy="196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3885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87" y="1484784"/>
            <a:ext cx="5127625"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87" y="3830341"/>
            <a:ext cx="5127625" cy="198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6156995" y="404664"/>
            <a:ext cx="6336704" cy="6032421"/>
          </a:xfrm>
          <a:prstGeom prst="rect">
            <a:avLst/>
          </a:prstGeom>
          <a:noFill/>
        </p:spPr>
        <p:txBody>
          <a:bodyPr wrap="square" rtlCol="0">
            <a:spAutoFit/>
          </a:bodyPr>
          <a:lstStyle/>
          <a:p>
            <a:pPr marL="285750" indent="-285750" algn="just">
              <a:buFont typeface="Arial" pitchFamily="34" charset="0"/>
              <a:buChar char="•"/>
            </a:pPr>
            <a:r>
              <a:rPr lang="es-ES_tradnl" sz="1600" dirty="0">
                <a:latin typeface="Arial" pitchFamily="34" charset="0"/>
                <a:cs typeface="Arial" pitchFamily="34" charset="0"/>
              </a:rPr>
              <a:t>En las pruebas se realizaron distinto número de series y repeticiones para comprobar la fiabilidad del equipo durante un largo periodo de funcionamiento; además se probaron los botones de la interfaz durante la rehabilitación, obteniendo como resultado que el prototipo no presenta ningún inconveniente en periodos largos de rehabilitación y que los botones de paro de emergencia, reseteo y pausa realizan las funciones programadas</a:t>
            </a:r>
            <a:r>
              <a:rPr lang="es-ES_tradnl" sz="1600" dirty="0" smtClean="0">
                <a:latin typeface="Arial" pitchFamily="34" charset="0"/>
                <a:cs typeface="Arial" pitchFamily="34" charset="0"/>
              </a:rPr>
              <a:t>.</a:t>
            </a:r>
          </a:p>
          <a:p>
            <a:pPr marL="285750" indent="-285750" algn="just">
              <a:buFont typeface="Arial" pitchFamily="34" charset="0"/>
              <a:buChar char="•"/>
            </a:pPr>
            <a:endParaRPr lang="es-EC" sz="1600" dirty="0">
              <a:latin typeface="Arial" pitchFamily="34" charset="0"/>
              <a:cs typeface="Arial" pitchFamily="34" charset="0"/>
            </a:endParaRPr>
          </a:p>
          <a:p>
            <a:pPr marL="285750" indent="-285750" algn="just">
              <a:buFont typeface="Arial" pitchFamily="34" charset="0"/>
              <a:buChar char="•"/>
            </a:pPr>
            <a:r>
              <a:rPr lang="es-ES_tradnl" sz="1600" dirty="0">
                <a:latin typeface="Arial" pitchFamily="34" charset="0"/>
                <a:cs typeface="Arial" pitchFamily="34" charset="0"/>
              </a:rPr>
              <a:t>De acuerdo a la programación realizada se cumplió con las series y las repeticiones del movimiento alcanzando el ángulo programado; durante la rehabilitación no se presentaron problemas de comunicación entre la máquina y la interfaz, las molestias en los pacientes se presentaron debido a que algunos iniciaban con sus sesiones de terapia; pero a la vez los mismos pacientes recomendaron el uso del rehabilitador para posteriores sesiones</a:t>
            </a:r>
            <a:r>
              <a:rPr lang="es-ES_tradnl" sz="1600" dirty="0" smtClean="0">
                <a:latin typeface="Arial" pitchFamily="34" charset="0"/>
                <a:cs typeface="Arial" pitchFamily="34" charset="0"/>
              </a:rPr>
              <a:t>.</a:t>
            </a:r>
          </a:p>
          <a:p>
            <a:pPr marL="285750" indent="-285750" algn="just">
              <a:buFont typeface="Arial" pitchFamily="34" charset="0"/>
              <a:buChar char="•"/>
            </a:pPr>
            <a:endParaRPr lang="es-EC" sz="1600" dirty="0">
              <a:latin typeface="Arial" pitchFamily="34" charset="0"/>
              <a:cs typeface="Arial" pitchFamily="34" charset="0"/>
            </a:endParaRPr>
          </a:p>
          <a:p>
            <a:pPr marL="285750" indent="-285750" algn="just">
              <a:buFont typeface="Arial" pitchFamily="34" charset="0"/>
              <a:buChar char="•"/>
            </a:pPr>
            <a:r>
              <a:rPr lang="es-ES" sz="1600" dirty="0">
                <a:latin typeface="Arial" pitchFamily="34" charset="0"/>
                <a:cs typeface="Arial" pitchFamily="34" charset="0"/>
              </a:rPr>
              <a:t>En conclusión, de los resultados obtenidos de las pruebas realizadas, el mecanismo cumple con todos los parámetros establecidos para la rehabilitación en cada uno de sus movimientos sin presentar problema alguno, ni tampoco comprometer el proceso de rehabilitación del paciente.</a:t>
            </a:r>
            <a:endParaRPr lang="es-EC" sz="16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26552000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387" y="3140968"/>
            <a:ext cx="11577651" cy="1143000"/>
          </a:xfrm>
        </p:spPr>
        <p:txBody>
          <a:bodyPr anchor="ctr">
            <a:normAutofit/>
          </a:bodyPr>
          <a:lstStyle/>
          <a:p>
            <a:pPr algn="ctr"/>
            <a:r>
              <a:rPr lang="es-EC" sz="5400" b="1" dirty="0" smtClean="0">
                <a:latin typeface="Arial" pitchFamily="34" charset="0"/>
                <a:cs typeface="Arial" pitchFamily="34" charset="0"/>
              </a:rPr>
              <a:t>Costos</a:t>
            </a:r>
            <a:endParaRPr lang="es-EC" sz="5400" b="1" dirty="0">
              <a:latin typeface="Arial" pitchFamily="34" charset="0"/>
              <a:cs typeface="Arial" pitchFamily="34" charset="0"/>
            </a:endParaRPr>
          </a:p>
        </p:txBody>
      </p:sp>
    </p:spTree>
    <p:extLst>
      <p:ext uri="{BB962C8B-B14F-4D97-AF65-F5344CB8AC3E}">
        <p14:creationId xmlns:p14="http://schemas.microsoft.com/office/powerpoint/2010/main" val="32985710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1708</TotalTime>
  <Words>4907</Words>
  <Application>Microsoft Office PowerPoint</Application>
  <PresentationFormat>Personalizado</PresentationFormat>
  <Paragraphs>1176</Paragraphs>
  <Slides>110</Slides>
  <Notes>5</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110</vt:i4>
      </vt:variant>
    </vt:vector>
  </HeadingPairs>
  <TitlesOfParts>
    <vt:vector size="120" baseType="lpstr">
      <vt:lpstr>Arial</vt:lpstr>
      <vt:lpstr>Calibri</vt:lpstr>
      <vt:lpstr>Cambria Math</vt:lpstr>
      <vt:lpstr>Constantia</vt:lpstr>
      <vt:lpstr>Symbol</vt:lpstr>
      <vt:lpstr>Times New Roman</vt:lpstr>
      <vt:lpstr>Wingdings</vt:lpstr>
      <vt:lpstr>Wingdings 2</vt:lpstr>
      <vt:lpstr>Flujo</vt:lpstr>
      <vt:lpstr>Dibujo de Microsoft Visio</vt:lpstr>
      <vt:lpstr>DISEÑO Y CONSTRUCCIÓN DE UN PROTOTIPO AUTOMÁTICO PARA REHABILITACIÓN PASIVA DE LESIÓN POR ESGUINCE DE TOBILLO</vt:lpstr>
      <vt:lpstr>Descripción del problema:</vt:lpstr>
      <vt:lpstr>Justificación:</vt:lpstr>
      <vt:lpstr>Objetivo General:</vt:lpstr>
      <vt:lpstr>Objetivos Específicos:</vt:lpstr>
      <vt:lpstr>Alcance:</vt:lpstr>
      <vt:lpstr>Fundamento Teórico</vt:lpstr>
      <vt:lpstr>Biomecánica del tobillo humano</vt:lpstr>
      <vt:lpstr>Lesiones típicas de tobillo</vt:lpstr>
      <vt:lpstr>Rehabilitación</vt:lpstr>
      <vt:lpstr>Rehabilitación  Pasiva</vt:lpstr>
      <vt:lpstr>Ventajas del uso de máquinas en la rehabilitación: </vt:lpstr>
      <vt:lpstr>Problemas a los que se enfrenta la tecnología de la rehabilitación:</vt:lpstr>
      <vt:lpstr>Tipos de articulaciones: </vt:lpstr>
      <vt:lpstr>Tipos de actuador lineal:</vt:lpstr>
      <vt:lpstr>Limitaciones de los tipos de actuador lineal</vt:lpstr>
      <vt:lpstr>Puente de Wheatstone:</vt:lpstr>
      <vt:lpstr>Puente H: </vt:lpstr>
      <vt:lpstr>Placa Arduino: </vt:lpstr>
      <vt:lpstr>Control ON/OFF: </vt:lpstr>
      <vt:lpstr>Alternativas de Solución</vt:lpstr>
      <vt:lpstr>Matriz de la calidad (QFD) : </vt:lpstr>
      <vt:lpstr>Requerimientos del cliente y características técnicas:</vt:lpstr>
      <vt:lpstr>Presentación de PowerPoint</vt:lpstr>
      <vt:lpstr>Estructura paralela elegida</vt:lpstr>
      <vt:lpstr>Estructura paralela elegida: </vt:lpstr>
      <vt:lpstr>Fuerza del actuador:</vt:lpstr>
      <vt:lpstr>Fuerza del actuador</vt:lpstr>
      <vt:lpstr>Selección del actuador lineal</vt:lpstr>
      <vt:lpstr>Característica técnicas actuador lineal elegido</vt:lpstr>
      <vt:lpstr>Bosquejo funcional del rehabilitador de tobillo</vt:lpstr>
      <vt:lpstr>Sistema Mecánico</vt:lpstr>
      <vt:lpstr>Diseño de componentes mecánicos:</vt:lpstr>
      <vt:lpstr>Factores utilizados para determinar un factor de seguridad para materiales dúctiles</vt:lpstr>
      <vt:lpstr>Base fija:</vt:lpstr>
      <vt:lpstr>Base fija:</vt:lpstr>
      <vt:lpstr>Base móvil:</vt:lpstr>
      <vt:lpstr>Estudio estático de base móvil</vt:lpstr>
      <vt:lpstr>Estudio base móvil para hallar el espesor</vt:lpstr>
      <vt:lpstr>Presentación de PowerPoint</vt:lpstr>
      <vt:lpstr>Simulación con un espesor de 5mm </vt:lpstr>
      <vt:lpstr>Platinas:</vt:lpstr>
      <vt:lpstr>Estudio estático platina</vt:lpstr>
      <vt:lpstr>Presentación de PowerPoint</vt:lpstr>
      <vt:lpstr>Uniones esféricas:</vt:lpstr>
      <vt:lpstr>Soporte para pie:</vt:lpstr>
      <vt:lpstr>Simulación geométrica de la máquina </vt:lpstr>
      <vt:lpstr>Sistema Electrónico</vt:lpstr>
      <vt:lpstr>Sensor:</vt:lpstr>
      <vt:lpstr>Diseño circuito de acondicionamiento de señal (CAS):</vt:lpstr>
      <vt:lpstr>Esquema del puente de Wheatstone</vt:lpstr>
      <vt:lpstr>Ganancia del puente Wheatstone:</vt:lpstr>
      <vt:lpstr>Diseño de etapa de potencia: </vt:lpstr>
      <vt:lpstr>Características de BJT y MOSFET:</vt:lpstr>
      <vt:lpstr>Diseño de Puente H:</vt:lpstr>
      <vt:lpstr>Esquema de Puente H</vt:lpstr>
      <vt:lpstr>Diseño de placa PCB:  </vt:lpstr>
      <vt:lpstr>Cálculo ancho de pista:</vt:lpstr>
      <vt:lpstr>Cálculo ancho de pista:</vt:lpstr>
      <vt:lpstr>Esquema del PCB: </vt:lpstr>
      <vt:lpstr>Sistema de Control</vt:lpstr>
      <vt:lpstr>Placa Arduino:</vt:lpstr>
      <vt:lpstr>Tarjeta de adquisición de datos:</vt:lpstr>
      <vt:lpstr>Control a implementar: </vt:lpstr>
      <vt:lpstr>Toma de datos:</vt:lpstr>
      <vt:lpstr>Ajuste de curva:</vt:lpstr>
      <vt:lpstr>Ajuste de curva Matlab</vt:lpstr>
      <vt:lpstr>Ecuación resultante de ajuste cuadrático:</vt:lpstr>
      <vt:lpstr>Asignación de actuadores en cada movimiento</vt:lpstr>
      <vt:lpstr>Presentación de PowerPoint</vt:lpstr>
      <vt:lpstr>Presentación de PowerPoint</vt:lpstr>
      <vt:lpstr>Diseño de la HMI / programación:</vt:lpstr>
      <vt:lpstr>Proceso general:</vt:lpstr>
      <vt:lpstr>Establecimiento de comunicación entre LabVIEW y Arduino:</vt:lpstr>
      <vt:lpstr>Modo Manual:</vt:lpstr>
      <vt:lpstr>Programación: Modo manual</vt:lpstr>
      <vt:lpstr>Presentar el ángulo de inclinación:</vt:lpstr>
      <vt:lpstr>Modo Automático:</vt:lpstr>
      <vt:lpstr>Programación: Modo automático:</vt:lpstr>
      <vt:lpstr>Ingresar parámetros de rehabilitación: </vt:lpstr>
      <vt:lpstr>Ejecución de rehabilitación: </vt:lpstr>
      <vt:lpstr>Detención de la rehabilitación: </vt:lpstr>
      <vt:lpstr>Paro de emergencia:</vt:lpstr>
      <vt:lpstr>Modo Registro de Datos:</vt:lpstr>
      <vt:lpstr>Programación: Registro de datos </vt:lpstr>
      <vt:lpstr>Interfaz hombre máquina (HMI)</vt:lpstr>
      <vt:lpstr>Ensamblaje del prototipo:</vt:lpstr>
      <vt:lpstr>Ensamble de sistema electrónico:</vt:lpstr>
      <vt:lpstr>Prueba para movimiento dorsiflexión</vt:lpstr>
      <vt:lpstr>Prueba para movimiento plantarflexión</vt:lpstr>
      <vt:lpstr>Prueba para movimiento inversión pie derecho</vt:lpstr>
      <vt:lpstr>Prueba para movimiento eversión pie derecho</vt:lpstr>
      <vt:lpstr>Prueba para movimiento inversión pie izquierdo</vt:lpstr>
      <vt:lpstr>Prueba para movimiento eversión pie izquierdo</vt:lpstr>
      <vt:lpstr>Prueba de funcionamiento con paciente</vt:lpstr>
      <vt:lpstr>Presentación de PowerPoint</vt:lpstr>
      <vt:lpstr>Presentación de PowerPoint</vt:lpstr>
      <vt:lpstr>Presentación de PowerPoint</vt:lpstr>
      <vt:lpstr>Costos</vt:lpstr>
      <vt:lpstr>Materiales:</vt:lpstr>
      <vt:lpstr>Proceso de manufactura:</vt:lpstr>
      <vt:lpstr>Elementos electrónicos:</vt:lpstr>
      <vt:lpstr>Elaboración placa PCB:</vt:lpstr>
      <vt:lpstr>Costos de implementación:</vt:lpstr>
      <vt:lpstr>Costo total:</vt:lpstr>
      <vt:lpstr>Conclusiones:</vt:lpstr>
      <vt:lpstr>Conclusiones:</vt:lpstr>
      <vt:lpstr>Conclusiones:</vt:lpstr>
      <vt:lpstr>Conclusiones:</vt:lpstr>
      <vt:lpstr>Recomendaciones: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PROTOTIPO AUTOMÁTICO PARA REHABILITACIÓN PASIVA DE LESIÓN POR ESGUINCE DE TOBILLO</dc:title>
  <dc:creator>user</dc:creator>
  <cp:lastModifiedBy>Luis Nagua Cuenca</cp:lastModifiedBy>
  <cp:revision>146</cp:revision>
  <cp:lastPrinted>2015-01-19T18:36:46Z</cp:lastPrinted>
  <dcterms:created xsi:type="dcterms:W3CDTF">2015-01-03T15:07:42Z</dcterms:created>
  <dcterms:modified xsi:type="dcterms:W3CDTF">2015-01-19T20:33:19Z</dcterms:modified>
</cp:coreProperties>
</file>